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7" r:id="rId1"/>
    <p:sldMasterId id="2147483679" r:id="rId2"/>
    <p:sldMasterId id="2147483683" r:id="rId3"/>
    <p:sldMasterId id="2147483696" r:id="rId4"/>
  </p:sldMasterIdLst>
  <p:notesMasterIdLst>
    <p:notesMasterId r:id="rId56"/>
  </p:notesMasterIdLst>
  <p:handoutMasterIdLst>
    <p:handoutMasterId r:id="rId57"/>
  </p:handoutMasterIdLst>
  <p:sldIdLst>
    <p:sldId id="503" r:id="rId5"/>
    <p:sldId id="495" r:id="rId6"/>
    <p:sldId id="498" r:id="rId7"/>
    <p:sldId id="497" r:id="rId8"/>
    <p:sldId id="434" r:id="rId9"/>
    <p:sldId id="505" r:id="rId10"/>
    <p:sldId id="438" r:id="rId11"/>
    <p:sldId id="440" r:id="rId12"/>
    <p:sldId id="504" r:id="rId13"/>
    <p:sldId id="483" r:id="rId14"/>
    <p:sldId id="444" r:id="rId15"/>
    <p:sldId id="445" r:id="rId16"/>
    <p:sldId id="450" r:id="rId17"/>
    <p:sldId id="451" r:id="rId18"/>
    <p:sldId id="446" r:id="rId19"/>
    <p:sldId id="448" r:id="rId20"/>
    <p:sldId id="449" r:id="rId21"/>
    <p:sldId id="458" r:id="rId22"/>
    <p:sldId id="441" r:id="rId23"/>
    <p:sldId id="442" r:id="rId24"/>
    <p:sldId id="474" r:id="rId25"/>
    <p:sldId id="476" r:id="rId26"/>
    <p:sldId id="507" r:id="rId27"/>
    <p:sldId id="508" r:id="rId28"/>
    <p:sldId id="452" r:id="rId29"/>
    <p:sldId id="480" r:id="rId30"/>
    <p:sldId id="506" r:id="rId31"/>
    <p:sldId id="453" r:id="rId32"/>
    <p:sldId id="509" r:id="rId33"/>
    <p:sldId id="484" r:id="rId34"/>
    <p:sldId id="487" r:id="rId35"/>
    <p:sldId id="454" r:id="rId36"/>
    <p:sldId id="456" r:id="rId37"/>
    <p:sldId id="457" r:id="rId38"/>
    <p:sldId id="455" r:id="rId39"/>
    <p:sldId id="485" r:id="rId40"/>
    <p:sldId id="460" r:id="rId41"/>
    <p:sldId id="486" r:id="rId42"/>
    <p:sldId id="461" r:id="rId43"/>
    <p:sldId id="462" r:id="rId44"/>
    <p:sldId id="463" r:id="rId45"/>
    <p:sldId id="464" r:id="rId46"/>
    <p:sldId id="465" r:id="rId47"/>
    <p:sldId id="466" r:id="rId48"/>
    <p:sldId id="467" r:id="rId49"/>
    <p:sldId id="468" r:id="rId50"/>
    <p:sldId id="501" r:id="rId51"/>
    <p:sldId id="502" r:id="rId52"/>
    <p:sldId id="494" r:id="rId53"/>
    <p:sldId id="493" r:id="rId54"/>
    <p:sldId id="499" r:id="rId55"/>
  </p:sldIdLst>
  <p:sldSz cx="9144000" cy="6858000" type="screen4x3"/>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Review from Day 1" id="{C282640E-D777-C640-A293-E27409A9A09B}">
          <p14:sldIdLst/>
        </p14:section>
        <p14:section name="TFI 1.9" id="{1FEF83EE-3135-D940-87EA-A0DFAA53D28B}">
          <p14:sldIdLst>
            <p14:sldId id="503"/>
            <p14:sldId id="495"/>
            <p14:sldId id="498"/>
            <p14:sldId id="497"/>
            <p14:sldId id="434"/>
            <p14:sldId id="505"/>
            <p14:sldId id="438"/>
            <p14:sldId id="440"/>
            <p14:sldId id="504"/>
            <p14:sldId id="483"/>
            <p14:sldId id="444"/>
            <p14:sldId id="445"/>
            <p14:sldId id="450"/>
            <p14:sldId id="451"/>
            <p14:sldId id="446"/>
            <p14:sldId id="448"/>
            <p14:sldId id="449"/>
            <p14:sldId id="458"/>
            <p14:sldId id="441"/>
            <p14:sldId id="442"/>
            <p14:sldId id="474"/>
            <p14:sldId id="476"/>
            <p14:sldId id="507"/>
            <p14:sldId id="508"/>
            <p14:sldId id="452"/>
            <p14:sldId id="480"/>
            <p14:sldId id="506"/>
            <p14:sldId id="453"/>
            <p14:sldId id="509"/>
            <p14:sldId id="484"/>
            <p14:sldId id="487"/>
            <p14:sldId id="454"/>
            <p14:sldId id="456"/>
            <p14:sldId id="457"/>
            <p14:sldId id="455"/>
            <p14:sldId id="485"/>
            <p14:sldId id="460"/>
            <p14:sldId id="486"/>
            <p14:sldId id="461"/>
            <p14:sldId id="462"/>
            <p14:sldId id="463"/>
            <p14:sldId id="464"/>
            <p14:sldId id="465"/>
            <p14:sldId id="466"/>
            <p14:sldId id="467"/>
            <p14:sldId id="468"/>
            <p14:sldId id="501"/>
            <p14:sldId id="502"/>
            <p14:sldId id="494"/>
            <p14:sldId id="493"/>
            <p14:sldId id="49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imberly Yanek" initials="" lastIdx="2" clrIdx="0"/>
  <p:cmAuthor id="1" name="Cathy" initials="" lastIdx="2"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EDF8"/>
    <a:srgbClr val="BCC6E8"/>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23" autoAdjust="0"/>
    <p:restoredTop sz="72466" autoAdjust="0"/>
  </p:normalViewPr>
  <p:slideViewPr>
    <p:cSldViewPr snapToGrid="0" snapToObjects="1">
      <p:cViewPr varScale="1">
        <p:scale>
          <a:sx n="41" d="100"/>
          <a:sy n="41" d="100"/>
        </p:scale>
        <p:origin x="1440" y="34"/>
      </p:cViewPr>
      <p:guideLst>
        <p:guide orient="horz" pos="2160"/>
        <p:guide pos="2880"/>
      </p:guideLst>
    </p:cSldViewPr>
  </p:slideViewPr>
  <p:notesTextViewPr>
    <p:cViewPr>
      <p:scale>
        <a:sx n="100" d="100"/>
        <a:sy n="100" d="100"/>
      </p:scale>
      <p:origin x="0" y="0"/>
    </p:cViewPr>
  </p:notesTextViewPr>
  <p:sorterViewPr>
    <p:cViewPr>
      <p:scale>
        <a:sx n="200" d="100"/>
        <a:sy n="200" d="100"/>
      </p:scale>
      <p:origin x="0" y="20137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handoutMaster" Target="handoutMasters/handoutMaster1.xml"/><Relationship Id="rId61"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C37FA267-8C6C-534E-9CF3-5CC7557A2679}" type="datetimeFigureOut">
              <a:rPr lang="en-US" smtClean="0"/>
              <a:t>10/10/2017</a:t>
            </a:fld>
            <a:endParaRPr lang="en-US"/>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A171AF24-85AA-A149-BCD7-8A4A8219E37F}" type="slidenum">
              <a:rPr lang="en-US" smtClean="0"/>
              <a:t>‹#›</a:t>
            </a:fld>
            <a:endParaRPr lang="en-US"/>
          </a:p>
        </p:txBody>
      </p:sp>
    </p:spTree>
    <p:extLst>
      <p:ext uri="{BB962C8B-B14F-4D97-AF65-F5344CB8AC3E}">
        <p14:creationId xmlns:p14="http://schemas.microsoft.com/office/powerpoint/2010/main" val="40387980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ABF7E992-D358-EF4C-8438-B75DE25848E0}" type="datetimeFigureOut">
              <a:rPr lang="en-US" smtClean="0"/>
              <a:t>10/10/2017</a:t>
            </a:fld>
            <a:endParaRPr lang="en-US"/>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A5C04D7D-6BCF-BF47-8CAA-5C91DED02858}" type="slidenum">
              <a:rPr lang="en-US" smtClean="0"/>
              <a:t>‹#›</a:t>
            </a:fld>
            <a:endParaRPr lang="en-US"/>
          </a:p>
        </p:txBody>
      </p:sp>
    </p:spTree>
    <p:extLst>
      <p:ext uri="{BB962C8B-B14F-4D97-AF65-F5344CB8AC3E}">
        <p14:creationId xmlns:p14="http://schemas.microsoft.com/office/powerpoint/2010/main" val="284864266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C04D7D-6BCF-BF47-8CAA-5C91DED02858}"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16987066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Shape 296"/>
          <p:cNvSpPr>
            <a:spLocks noGrp="1" noRot="1" noChangeAspect="1"/>
          </p:cNvSpPr>
          <p:nvPr>
            <p:ph type="sldImg"/>
          </p:nvPr>
        </p:nvSpPr>
        <p:spPr>
          <a:prstGeom prst="rect">
            <a:avLst/>
          </a:prstGeom>
        </p:spPr>
        <p:txBody>
          <a:bodyPr/>
          <a:lstStyle/>
          <a:p>
            <a:pPr lvl="0"/>
            <a:endParaRPr/>
          </a:p>
        </p:txBody>
      </p:sp>
      <p:sp>
        <p:nvSpPr>
          <p:cNvPr id="297" name="Shape 297"/>
          <p:cNvSpPr>
            <a:spLocks noGrp="1"/>
          </p:cNvSpPr>
          <p:nvPr>
            <p:ph type="body" sz="quarter" idx="1"/>
          </p:nvPr>
        </p:nvSpPr>
        <p:spPr>
          <a:prstGeom prst="rect">
            <a:avLst/>
          </a:prstGeom>
        </p:spPr>
        <p:txBody>
          <a:bodyPr/>
          <a:lstStyle/>
          <a:p>
            <a:pPr lvl="1" indent="0" defTabSz="444490">
              <a:lnSpc>
                <a:spcPct val="100000"/>
              </a:lnSpc>
              <a:spcBef>
                <a:spcPts val="1100"/>
              </a:spcBef>
              <a:defRPr sz="1800"/>
            </a:pPr>
            <a:r>
              <a:rPr sz="1200" dirty="0">
                <a:latin typeface="Calibri"/>
                <a:ea typeface="Calibri"/>
                <a:cs typeface="Calibri"/>
                <a:sym typeface="Calibri"/>
              </a:rPr>
              <a:t>When we (adults) change/shift our focus from giving most of our attention to misbehavior to acknowledging positive behaviors, we create the conditions for behavior to change. </a:t>
            </a:r>
            <a:r>
              <a:rPr sz="1200" dirty="0">
                <a:latin typeface="Times New Roman"/>
                <a:ea typeface="Times New Roman"/>
                <a:cs typeface="Times New Roman"/>
                <a:sym typeface="Times New Roman"/>
              </a:rPr>
              <a:t>(Sprick,&amp; Garrison, 2008)</a:t>
            </a:r>
            <a:endParaRPr sz="1200" dirty="0">
              <a:latin typeface="Calibri"/>
              <a:ea typeface="Calibri"/>
              <a:cs typeface="Calibri"/>
              <a:sym typeface="Calibri"/>
            </a:endParaRPr>
          </a:p>
        </p:txBody>
      </p:sp>
    </p:spTree>
    <p:extLst>
      <p:ext uri="{BB962C8B-B14F-4D97-AF65-F5344CB8AC3E}">
        <p14:creationId xmlns:p14="http://schemas.microsoft.com/office/powerpoint/2010/main" val="30496369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Shape 278"/>
          <p:cNvSpPr>
            <a:spLocks noGrp="1" noRot="1" noChangeAspect="1"/>
          </p:cNvSpPr>
          <p:nvPr>
            <p:ph type="sldImg"/>
          </p:nvPr>
        </p:nvSpPr>
        <p:spPr>
          <a:prstGeom prst="rect">
            <a:avLst/>
          </a:prstGeom>
        </p:spPr>
        <p:txBody>
          <a:bodyPr/>
          <a:lstStyle/>
          <a:p>
            <a:pPr lvl="0"/>
            <a:endParaRPr/>
          </a:p>
        </p:txBody>
      </p:sp>
      <p:sp>
        <p:nvSpPr>
          <p:cNvPr id="279" name="Shape 279"/>
          <p:cNvSpPr>
            <a:spLocks noGrp="1"/>
          </p:cNvSpPr>
          <p:nvPr>
            <p:ph type="body" sz="quarter" idx="1"/>
          </p:nvPr>
        </p:nvSpPr>
        <p:spPr>
          <a:prstGeom prst="rect">
            <a:avLst/>
          </a:prstGeom>
        </p:spPr>
        <p:txBody>
          <a:bodyPr/>
          <a:lstStyle/>
          <a:p>
            <a:pPr lvl="0" defTabSz="444490">
              <a:lnSpc>
                <a:spcPct val="100000"/>
              </a:lnSpc>
              <a:spcBef>
                <a:spcPts val="400"/>
              </a:spcBef>
              <a:defRPr sz="1800"/>
            </a:pPr>
            <a:r>
              <a:rPr sz="1200" dirty="0" smtClean="0">
                <a:latin typeface="Arial"/>
                <a:ea typeface="Arial"/>
                <a:cs typeface="Arial"/>
                <a:sym typeface="Arial"/>
              </a:rPr>
              <a:t>Studies </a:t>
            </a:r>
            <a:r>
              <a:rPr sz="1200" dirty="0">
                <a:latin typeface="Arial"/>
                <a:ea typeface="Arial"/>
                <a:cs typeface="Arial"/>
                <a:sym typeface="Arial"/>
              </a:rPr>
              <a:t>show that in order to be successful the positives need to exceed the negatives by a ratio of more than 4 to 1 (family &amp; marriage therapy research).   The BOQ recommends at least 5:1.</a:t>
            </a:r>
            <a:endParaRPr sz="1200" dirty="0">
              <a:latin typeface="Calibri"/>
              <a:ea typeface="Calibri"/>
              <a:cs typeface="Calibri"/>
              <a:sym typeface="Calibri"/>
            </a:endParaRPr>
          </a:p>
          <a:p>
            <a:pPr lvl="0" defTabSz="914400">
              <a:lnSpc>
                <a:spcPct val="100000"/>
              </a:lnSpc>
              <a:defRPr sz="1800"/>
            </a:pPr>
            <a:r>
              <a:rPr sz="1200" dirty="0">
                <a:latin typeface="Calibri"/>
                <a:ea typeface="Calibri"/>
                <a:cs typeface="Calibri"/>
                <a:sym typeface="Calibri"/>
              </a:rPr>
              <a:t>If the consequence was access to technology and the behavior increased, then the access was a reinforcer.</a:t>
            </a:r>
          </a:p>
          <a:p>
            <a:pPr lvl="0" defTabSz="914400">
              <a:lnSpc>
                <a:spcPct val="100000"/>
              </a:lnSpc>
              <a:defRPr sz="1800"/>
            </a:pPr>
            <a:r>
              <a:rPr sz="1200" dirty="0">
                <a:latin typeface="Calibri"/>
                <a:ea typeface="Calibri"/>
                <a:cs typeface="Calibri"/>
                <a:sym typeface="Calibri"/>
              </a:rPr>
              <a:t>If the consequence was sending the student to the office and the behavior increased, then the removal was a reinforcer.</a:t>
            </a:r>
          </a:p>
          <a:p>
            <a:pPr lvl="0" defTabSz="914400">
              <a:lnSpc>
                <a:spcPct val="100000"/>
              </a:lnSpc>
              <a:defRPr sz="1800"/>
            </a:pPr>
            <a:r>
              <a:rPr sz="1200" dirty="0">
                <a:latin typeface="Calibri"/>
                <a:ea typeface="Calibri"/>
                <a:cs typeface="Calibri"/>
                <a:sym typeface="Calibri"/>
              </a:rPr>
              <a:t>If the consequence was a reprimand (which included adult attention), and the behavior increased, then the reprimand was a reinforcer.</a:t>
            </a:r>
          </a:p>
          <a:p>
            <a:pPr lvl="0" defTabSz="914400">
              <a:lnSpc>
                <a:spcPct val="100000"/>
              </a:lnSpc>
              <a:defRPr sz="1800"/>
            </a:pPr>
            <a:endParaRPr sz="1200" dirty="0">
              <a:latin typeface="Calibri"/>
              <a:ea typeface="Calibri"/>
              <a:cs typeface="Calibri"/>
              <a:sym typeface="Calibri"/>
            </a:endParaRPr>
          </a:p>
        </p:txBody>
      </p:sp>
    </p:spTree>
    <p:extLst>
      <p:ext uri="{BB962C8B-B14F-4D97-AF65-F5344CB8AC3E}">
        <p14:creationId xmlns:p14="http://schemas.microsoft.com/office/powerpoint/2010/main" val="19478261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Shape 286"/>
          <p:cNvSpPr>
            <a:spLocks noGrp="1" noRot="1" noChangeAspect="1"/>
          </p:cNvSpPr>
          <p:nvPr>
            <p:ph type="sldImg"/>
          </p:nvPr>
        </p:nvSpPr>
        <p:spPr>
          <a:prstGeom prst="rect">
            <a:avLst/>
          </a:prstGeom>
        </p:spPr>
        <p:txBody>
          <a:bodyPr/>
          <a:lstStyle/>
          <a:p>
            <a:pPr lvl="0"/>
            <a:endParaRPr/>
          </a:p>
        </p:txBody>
      </p:sp>
      <p:sp>
        <p:nvSpPr>
          <p:cNvPr id="287" name="Shape 287"/>
          <p:cNvSpPr>
            <a:spLocks noGrp="1"/>
          </p:cNvSpPr>
          <p:nvPr>
            <p:ph type="body" sz="quarter" idx="1"/>
          </p:nvPr>
        </p:nvSpPr>
        <p:spPr>
          <a:prstGeom prst="rect">
            <a:avLst/>
          </a:prstGeom>
        </p:spPr>
        <p:txBody>
          <a:bodyPr/>
          <a:lstStyle/>
          <a:p>
            <a:pPr lvl="0" defTabSz="914400">
              <a:lnSpc>
                <a:spcPct val="100000"/>
              </a:lnSpc>
              <a:defRPr sz="1800"/>
            </a:pPr>
            <a:r>
              <a:rPr sz="1200" dirty="0">
                <a:latin typeface="Calibri"/>
                <a:ea typeface="Calibri"/>
                <a:cs typeface="Calibri"/>
                <a:sym typeface="Calibri"/>
              </a:rPr>
              <a:t>There are essentially two things that we found:</a:t>
            </a:r>
          </a:p>
          <a:p>
            <a:pPr lvl="0" defTabSz="914400">
              <a:lnSpc>
                <a:spcPct val="100000"/>
              </a:lnSpc>
              <a:defRPr sz="1800"/>
            </a:pPr>
            <a:r>
              <a:rPr sz="1200" dirty="0">
                <a:latin typeface="Calibri"/>
                <a:ea typeface="Calibri"/>
                <a:cs typeface="Calibri"/>
                <a:sym typeface="Calibri"/>
              </a:rPr>
              <a:t>1. We as adults, tend to overestimate how positive we are. We think we're nicer than they do!</a:t>
            </a:r>
          </a:p>
          <a:p>
            <a:pPr lvl="0" defTabSz="914400">
              <a:lnSpc>
                <a:spcPct val="100000"/>
              </a:lnSpc>
              <a:defRPr sz="1800"/>
            </a:pPr>
            <a:r>
              <a:rPr sz="1200" dirty="0">
                <a:latin typeface="Calibri"/>
                <a:ea typeface="Calibri"/>
                <a:cs typeface="Calibri"/>
                <a:sym typeface="Calibri"/>
              </a:rPr>
              <a:t>2. You </a:t>
            </a:r>
            <a:r>
              <a:rPr sz="1200" i="1" dirty="0">
                <a:latin typeface="Calibri"/>
                <a:ea typeface="Calibri"/>
                <a:cs typeface="Calibri"/>
                <a:sym typeface="Calibri"/>
              </a:rPr>
              <a:t>are</a:t>
            </a:r>
            <a:r>
              <a:rPr sz="1200" dirty="0">
                <a:latin typeface="Calibri"/>
                <a:ea typeface="Calibri"/>
                <a:cs typeface="Calibri"/>
                <a:sym typeface="Calibri"/>
              </a:rPr>
              <a:t> very nice, Think about not just what you are going to do to make </a:t>
            </a:r>
            <a:r>
              <a:rPr sz="1200" i="1" dirty="0">
                <a:latin typeface="Calibri"/>
                <a:ea typeface="Calibri"/>
                <a:cs typeface="Calibri"/>
                <a:sym typeface="Calibri"/>
              </a:rPr>
              <a:t>your</a:t>
            </a:r>
            <a:r>
              <a:rPr sz="1200" dirty="0">
                <a:latin typeface="Calibri"/>
                <a:ea typeface="Calibri"/>
                <a:cs typeface="Calibri"/>
                <a:sym typeface="Calibri"/>
              </a:rPr>
              <a:t> classroom work; but, what you're going to do to make the whole school a more effective environment.  There are many adults in the building who may be uncomfortable with how to deliver acknowledgments for doing things the right way, and they're many reasons for that.  But the point is, regardless of what the reason, most people can agree, we want the students to behave well.  We want the students to identify that our school is a welcoming warm productive, predictable environment.  We could agree to that.  </a:t>
            </a:r>
            <a:endParaRPr sz="1200" b="1" dirty="0">
              <a:latin typeface="Calibri"/>
              <a:ea typeface="Calibri"/>
              <a:cs typeface="Calibri"/>
              <a:sym typeface="Calibri"/>
            </a:endParaRPr>
          </a:p>
          <a:p>
            <a:pPr lvl="0" defTabSz="914400">
              <a:lnSpc>
                <a:spcPct val="100000"/>
              </a:lnSpc>
              <a:defRPr sz="1800"/>
            </a:pPr>
            <a:r>
              <a:rPr sz="1200" b="1" dirty="0" smtClean="0">
                <a:latin typeface="Calibri"/>
                <a:ea typeface="Calibri"/>
                <a:cs typeface="Calibri"/>
                <a:sym typeface="Calibri"/>
              </a:rPr>
              <a:t>Our </a:t>
            </a:r>
            <a:r>
              <a:rPr sz="1200" b="1" dirty="0">
                <a:latin typeface="Calibri"/>
                <a:ea typeface="Calibri"/>
                <a:cs typeface="Calibri"/>
                <a:sym typeface="Calibri"/>
              </a:rPr>
              <a:t>addition:</a:t>
            </a:r>
          </a:p>
          <a:p>
            <a:pPr lvl="0" defTabSz="914400">
              <a:lnSpc>
                <a:spcPct val="100000"/>
              </a:lnSpc>
              <a:defRPr sz="1800"/>
            </a:pPr>
            <a:r>
              <a:rPr sz="1200" b="1" dirty="0">
                <a:latin typeface="Calibri"/>
                <a:ea typeface="Calibri"/>
                <a:cs typeface="Calibri"/>
                <a:sym typeface="Calibri"/>
              </a:rPr>
              <a:t>3.  Quickest, easiest way to use this Cool Tool is INSIDE your classrooms.</a:t>
            </a:r>
          </a:p>
        </p:txBody>
      </p:sp>
    </p:spTree>
    <p:extLst>
      <p:ext uri="{BB962C8B-B14F-4D97-AF65-F5344CB8AC3E}">
        <p14:creationId xmlns:p14="http://schemas.microsoft.com/office/powerpoint/2010/main" val="18862056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Other things to remind adults to give acknowledgments:</a:t>
            </a:r>
          </a:p>
          <a:p>
            <a:r>
              <a:rPr lang="en-US" dirty="0" err="1" smtClean="0"/>
              <a:t>Rubberbands</a:t>
            </a:r>
            <a:r>
              <a:rPr lang="en-US" dirty="0" smtClean="0"/>
              <a:t> on wrist</a:t>
            </a:r>
          </a:p>
          <a:p>
            <a:r>
              <a:rPr lang="en-US" dirty="0" smtClean="0"/>
              <a:t>Email</a:t>
            </a:r>
            <a:r>
              <a:rPr lang="en-US" baseline="0" dirty="0" smtClean="0"/>
              <a:t> Dings</a:t>
            </a:r>
          </a:p>
          <a:p>
            <a:r>
              <a:rPr lang="en-US" baseline="0" dirty="0" smtClean="0"/>
              <a:t>Tickets on your lanyard</a:t>
            </a:r>
          </a:p>
        </p:txBody>
      </p:sp>
      <p:sp>
        <p:nvSpPr>
          <p:cNvPr id="4" name="Slide Number Placeholder 3"/>
          <p:cNvSpPr>
            <a:spLocks noGrp="1"/>
          </p:cNvSpPr>
          <p:nvPr>
            <p:ph type="sldNum" sz="quarter" idx="10"/>
          </p:nvPr>
        </p:nvSpPr>
        <p:spPr/>
        <p:txBody>
          <a:bodyPr/>
          <a:lstStyle/>
          <a:p>
            <a:fld id="{A5C04D7D-6BCF-BF47-8CAA-5C91DED02858}" type="slidenum">
              <a:rPr lang="en-US" smtClean="0"/>
              <a:t>14</a:t>
            </a:fld>
            <a:endParaRPr lang="en-US"/>
          </a:p>
        </p:txBody>
      </p:sp>
    </p:spTree>
    <p:extLst>
      <p:ext uri="{BB962C8B-B14F-4D97-AF65-F5344CB8AC3E}">
        <p14:creationId xmlns:p14="http://schemas.microsoft.com/office/powerpoint/2010/main" val="4237581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Shape 367"/>
          <p:cNvSpPr>
            <a:spLocks noGrp="1" noRot="1" noChangeAspect="1"/>
          </p:cNvSpPr>
          <p:nvPr>
            <p:ph type="sldImg"/>
          </p:nvPr>
        </p:nvSpPr>
        <p:spPr>
          <a:prstGeom prst="rect">
            <a:avLst/>
          </a:prstGeom>
        </p:spPr>
        <p:txBody>
          <a:bodyPr/>
          <a:lstStyle/>
          <a:p>
            <a:pPr lvl="0"/>
            <a:endParaRPr/>
          </a:p>
        </p:txBody>
      </p:sp>
      <p:sp>
        <p:nvSpPr>
          <p:cNvPr id="368" name="Shape 368"/>
          <p:cNvSpPr>
            <a:spLocks noGrp="1"/>
          </p:cNvSpPr>
          <p:nvPr>
            <p:ph type="body" sz="quarter" idx="1"/>
          </p:nvPr>
        </p:nvSpPr>
        <p:spPr>
          <a:prstGeom prst="rect">
            <a:avLst/>
          </a:prstGeom>
        </p:spPr>
        <p:txBody>
          <a:bodyPr/>
          <a:lstStyle/>
          <a:p>
            <a:pPr lvl="0" defTabSz="914400">
              <a:lnSpc>
                <a:spcPct val="100000"/>
              </a:lnSpc>
              <a:defRPr sz="1800"/>
            </a:pPr>
            <a:endParaRPr lang="en-US" sz="1200" dirty="0" smtClean="0">
              <a:latin typeface="Arial"/>
              <a:ea typeface="Arial"/>
              <a:cs typeface="Arial"/>
              <a:sym typeface="Arial"/>
            </a:endParaRPr>
          </a:p>
          <a:p>
            <a:pPr lvl="0" defTabSz="914400">
              <a:lnSpc>
                <a:spcPct val="100000"/>
              </a:lnSpc>
              <a:defRPr sz="1800"/>
            </a:pPr>
            <a:r>
              <a:rPr sz="1200" dirty="0" smtClean="0">
                <a:latin typeface="Arial"/>
                <a:ea typeface="Arial"/>
                <a:cs typeface="Arial"/>
                <a:sym typeface="Arial"/>
              </a:rPr>
              <a:t>We </a:t>
            </a:r>
            <a:r>
              <a:rPr sz="1200" dirty="0">
                <a:latin typeface="Arial"/>
                <a:ea typeface="Arial"/>
                <a:cs typeface="Arial"/>
                <a:sym typeface="Arial"/>
              </a:rPr>
              <a:t>all like to hear positive feedback – so what could </a:t>
            </a:r>
            <a:r>
              <a:rPr sz="1200" dirty="0" smtClean="0">
                <a:latin typeface="Arial"/>
                <a:ea typeface="Arial"/>
                <a:cs typeface="Arial"/>
                <a:sym typeface="Arial"/>
              </a:rPr>
              <a:t>possibl</a:t>
            </a:r>
            <a:r>
              <a:rPr lang="en-US" sz="1200" dirty="0" smtClean="0">
                <a:latin typeface="Arial"/>
                <a:ea typeface="Arial"/>
                <a:cs typeface="Arial"/>
                <a:sym typeface="Arial"/>
              </a:rPr>
              <a:t>y</a:t>
            </a:r>
            <a:r>
              <a:rPr sz="1200" dirty="0" smtClean="0">
                <a:latin typeface="Arial"/>
                <a:ea typeface="Arial"/>
                <a:cs typeface="Arial"/>
                <a:sym typeface="Arial"/>
              </a:rPr>
              <a:t> </a:t>
            </a:r>
            <a:r>
              <a:rPr sz="1200" dirty="0">
                <a:latin typeface="Arial"/>
                <a:ea typeface="Arial"/>
                <a:cs typeface="Arial"/>
                <a:sym typeface="Arial"/>
              </a:rPr>
              <a:t>be wrong about saying to a student, “raising your hand, and waiting to be called upon is so respectful, thank you.” – (then we have to reinforce that behavior so that we can increase the likelihood that it will occur again in similar circumstances.  </a:t>
            </a:r>
            <a:endParaRPr sz="1200" dirty="0">
              <a:latin typeface="Calibri"/>
              <a:ea typeface="Calibri"/>
              <a:cs typeface="Calibri"/>
              <a:sym typeface="Calibri"/>
            </a:endParaRPr>
          </a:p>
          <a:p>
            <a:pPr lvl="0" defTabSz="914400">
              <a:lnSpc>
                <a:spcPct val="100000"/>
              </a:lnSpc>
              <a:defRPr sz="1800"/>
            </a:pPr>
            <a:endParaRPr sz="1200" dirty="0">
              <a:latin typeface="Arial"/>
              <a:ea typeface="Arial"/>
              <a:cs typeface="Arial"/>
              <a:sym typeface="Arial"/>
            </a:endParaRPr>
          </a:p>
        </p:txBody>
      </p:sp>
    </p:spTree>
    <p:extLst>
      <p:ext uri="{BB962C8B-B14F-4D97-AF65-F5344CB8AC3E}">
        <p14:creationId xmlns:p14="http://schemas.microsoft.com/office/powerpoint/2010/main" val="16231210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Shape 244"/>
          <p:cNvSpPr>
            <a:spLocks noGrp="1" noRot="1" noChangeAspect="1"/>
          </p:cNvSpPr>
          <p:nvPr>
            <p:ph type="sldImg"/>
          </p:nvPr>
        </p:nvSpPr>
        <p:spPr>
          <a:prstGeom prst="rect">
            <a:avLst/>
          </a:prstGeom>
        </p:spPr>
        <p:txBody>
          <a:bodyPr/>
          <a:lstStyle/>
          <a:p>
            <a:pPr lvl="0"/>
            <a:endParaRPr/>
          </a:p>
        </p:txBody>
      </p:sp>
      <p:sp>
        <p:nvSpPr>
          <p:cNvPr id="245" name="Shape 245"/>
          <p:cNvSpPr>
            <a:spLocks noGrp="1"/>
          </p:cNvSpPr>
          <p:nvPr>
            <p:ph type="body" sz="quarter" idx="1"/>
          </p:nvPr>
        </p:nvSpPr>
        <p:spPr>
          <a:prstGeom prst="rect">
            <a:avLst/>
          </a:prstGeom>
        </p:spPr>
        <p:txBody>
          <a:bodyPr/>
          <a:lstStyle>
            <a:lvl1pPr defTabSz="914400">
              <a:lnSpc>
                <a:spcPct val="100000"/>
              </a:lnSpc>
              <a:defRPr sz="1200">
                <a:latin typeface="Calibri"/>
                <a:ea typeface="Calibri"/>
                <a:cs typeface="Calibri"/>
                <a:sym typeface="Calibri"/>
              </a:defRPr>
            </a:lvl1pPr>
          </a:lstStyle>
          <a:p>
            <a:pPr lvl="0">
              <a:defRPr sz="1800"/>
            </a:pPr>
            <a:r>
              <a:rPr sz="1200"/>
              <a:t>http://youtu.be/Hzgzim5m7oU </a:t>
            </a:r>
          </a:p>
        </p:txBody>
      </p:sp>
    </p:spTree>
    <p:extLst>
      <p:ext uri="{BB962C8B-B14F-4D97-AF65-F5344CB8AC3E}">
        <p14:creationId xmlns:p14="http://schemas.microsoft.com/office/powerpoint/2010/main" val="16976018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Shape 255"/>
          <p:cNvSpPr>
            <a:spLocks noGrp="1" noRot="1" noChangeAspect="1"/>
          </p:cNvSpPr>
          <p:nvPr>
            <p:ph type="sldImg"/>
          </p:nvPr>
        </p:nvSpPr>
        <p:spPr>
          <a:prstGeom prst="rect">
            <a:avLst/>
          </a:prstGeom>
        </p:spPr>
        <p:txBody>
          <a:bodyPr/>
          <a:lstStyle/>
          <a:p>
            <a:pPr lvl="0"/>
            <a:endParaRPr/>
          </a:p>
        </p:txBody>
      </p:sp>
      <p:sp>
        <p:nvSpPr>
          <p:cNvPr id="256" name="Shape 256"/>
          <p:cNvSpPr>
            <a:spLocks noGrp="1"/>
          </p:cNvSpPr>
          <p:nvPr>
            <p:ph type="body" sz="quarter" idx="1"/>
          </p:nvPr>
        </p:nvSpPr>
        <p:spPr>
          <a:prstGeom prst="rect">
            <a:avLst/>
          </a:prstGeom>
        </p:spPr>
        <p:txBody>
          <a:bodyPr/>
          <a:lstStyle/>
          <a:p>
            <a:pPr lvl="0" defTabSz="914400">
              <a:lnSpc>
                <a:spcPct val="100000"/>
              </a:lnSpc>
              <a:defRPr sz="1800"/>
            </a:pPr>
            <a:r>
              <a:rPr sz="1200" dirty="0" smtClean="0">
                <a:latin typeface="Calibri"/>
                <a:ea typeface="Calibri"/>
                <a:cs typeface="Calibri"/>
                <a:sym typeface="Calibri"/>
              </a:rPr>
              <a:t>Each </a:t>
            </a:r>
            <a:r>
              <a:rPr sz="1200" dirty="0">
                <a:latin typeface="Calibri"/>
                <a:ea typeface="Calibri"/>
                <a:cs typeface="Calibri"/>
                <a:sym typeface="Calibri"/>
              </a:rPr>
              <a:t>person draws a line down the middle of the card and writes 2-3 negative statements they have heard in their building, said by teachers to students; (e.g., Don’t run in the hallway!  How many times do I have to tell you…) on the left side of the card.</a:t>
            </a:r>
          </a:p>
          <a:p>
            <a:pPr lvl="0" defTabSz="914400">
              <a:lnSpc>
                <a:spcPct val="100000"/>
              </a:lnSpc>
              <a:defRPr sz="1800"/>
            </a:pPr>
            <a:r>
              <a:rPr sz="1200" dirty="0">
                <a:latin typeface="Calibri"/>
                <a:ea typeface="Calibri"/>
                <a:cs typeface="Calibri"/>
                <a:sym typeface="Calibri"/>
              </a:rPr>
              <a:t>Stand when completed.</a:t>
            </a:r>
          </a:p>
          <a:p>
            <a:pPr lvl="0" defTabSz="914400">
              <a:lnSpc>
                <a:spcPct val="100000"/>
              </a:lnSpc>
              <a:defRPr sz="1800"/>
            </a:pPr>
            <a:r>
              <a:rPr sz="1200" dirty="0">
                <a:latin typeface="Calibri"/>
                <a:ea typeface="Calibri"/>
                <a:cs typeface="Calibri"/>
                <a:sym typeface="Calibri"/>
              </a:rPr>
              <a:t>Exchange card with a person from another school.</a:t>
            </a:r>
          </a:p>
          <a:p>
            <a:pPr lvl="0" defTabSz="914400">
              <a:lnSpc>
                <a:spcPct val="100000"/>
              </a:lnSpc>
              <a:defRPr sz="1800"/>
            </a:pPr>
            <a:r>
              <a:rPr sz="1200" dirty="0">
                <a:latin typeface="Calibri"/>
                <a:ea typeface="Calibri"/>
                <a:cs typeface="Calibri"/>
                <a:sym typeface="Calibri"/>
              </a:rPr>
              <a:t>Re-write the statement to a positive direction.  Return card to owner.</a:t>
            </a:r>
          </a:p>
          <a:p>
            <a:pPr lvl="0" defTabSz="914400">
              <a:lnSpc>
                <a:spcPct val="100000"/>
              </a:lnSpc>
              <a:defRPr sz="1800"/>
            </a:pPr>
            <a:r>
              <a:rPr sz="1200" dirty="0">
                <a:latin typeface="Calibri"/>
                <a:ea typeface="Calibri"/>
                <a:cs typeface="Calibri"/>
                <a:sym typeface="Calibri"/>
              </a:rPr>
              <a:t>Share out with the large group.</a:t>
            </a:r>
          </a:p>
          <a:p>
            <a:pPr lvl="0" defTabSz="914400">
              <a:lnSpc>
                <a:spcPct val="100000"/>
              </a:lnSpc>
              <a:defRPr sz="1800"/>
            </a:pPr>
            <a:endParaRPr sz="1200" dirty="0">
              <a:latin typeface="Calibri"/>
              <a:ea typeface="Calibri"/>
              <a:cs typeface="Calibri"/>
              <a:sym typeface="Calibri"/>
            </a:endParaRPr>
          </a:p>
          <a:p>
            <a:pPr lvl="0" defTabSz="914400">
              <a:lnSpc>
                <a:spcPct val="100000"/>
              </a:lnSpc>
              <a:defRPr sz="1800"/>
            </a:pPr>
            <a:r>
              <a:rPr sz="1200" dirty="0">
                <a:latin typeface="Calibri"/>
                <a:ea typeface="Calibri"/>
                <a:cs typeface="Calibri"/>
                <a:sym typeface="Calibri"/>
              </a:rPr>
              <a:t>Ask:  Would this be a useful activity in your school?</a:t>
            </a:r>
          </a:p>
          <a:p>
            <a:pPr lvl="0" defTabSz="914400">
              <a:lnSpc>
                <a:spcPct val="100000"/>
              </a:lnSpc>
              <a:defRPr sz="1800"/>
            </a:pPr>
            <a:endParaRPr sz="1200" dirty="0">
              <a:latin typeface="Calibri"/>
              <a:ea typeface="Calibri"/>
              <a:cs typeface="Calibri"/>
              <a:sym typeface="Calibri"/>
            </a:endParaRPr>
          </a:p>
        </p:txBody>
      </p:sp>
    </p:spTree>
    <p:extLst>
      <p:ext uri="{BB962C8B-B14F-4D97-AF65-F5344CB8AC3E}">
        <p14:creationId xmlns:p14="http://schemas.microsoft.com/office/powerpoint/2010/main" val="29163365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3" name="Shape 383"/>
          <p:cNvSpPr>
            <a:spLocks noGrp="1" noRot="1" noChangeAspect="1"/>
          </p:cNvSpPr>
          <p:nvPr>
            <p:ph type="sldImg"/>
          </p:nvPr>
        </p:nvSpPr>
        <p:spPr>
          <a:prstGeom prst="rect">
            <a:avLst/>
          </a:prstGeom>
        </p:spPr>
        <p:txBody>
          <a:bodyPr/>
          <a:lstStyle/>
          <a:p>
            <a:pPr lvl="0"/>
            <a:endParaRPr/>
          </a:p>
        </p:txBody>
      </p:sp>
      <p:sp>
        <p:nvSpPr>
          <p:cNvPr id="384" name="Shape 384"/>
          <p:cNvSpPr>
            <a:spLocks noGrp="1"/>
          </p:cNvSpPr>
          <p:nvPr>
            <p:ph type="body" sz="quarter" idx="1"/>
          </p:nvPr>
        </p:nvSpPr>
        <p:spPr>
          <a:prstGeom prst="rect">
            <a:avLst/>
          </a:prstGeom>
        </p:spPr>
        <p:txBody>
          <a:bodyPr/>
          <a:lstStyle/>
          <a:p>
            <a:pPr lvl="0" defTabSz="914400">
              <a:lnSpc>
                <a:spcPct val="100000"/>
              </a:lnSpc>
              <a:defRPr sz="1800"/>
            </a:pPr>
            <a:r>
              <a:rPr sz="1200" dirty="0">
                <a:latin typeface="Calibri"/>
                <a:ea typeface="Calibri"/>
                <a:cs typeface="Calibri"/>
                <a:sym typeface="Calibri"/>
              </a:rPr>
              <a:t>The truth is, the </a:t>
            </a:r>
            <a:r>
              <a:rPr sz="1200" i="1" dirty="0">
                <a:latin typeface="Calibri"/>
                <a:ea typeface="Calibri"/>
                <a:cs typeface="Calibri"/>
                <a:sym typeface="Calibri"/>
              </a:rPr>
              <a:t>thing</a:t>
            </a:r>
            <a:r>
              <a:rPr sz="1200" dirty="0">
                <a:latin typeface="Calibri"/>
                <a:ea typeface="Calibri"/>
                <a:cs typeface="Calibri"/>
                <a:sym typeface="Calibri"/>
              </a:rPr>
              <a:t> that you give is almost never the important part. The important part is whether you actually connect with the </a:t>
            </a:r>
            <a:r>
              <a:rPr lang="en-US" sz="1200" dirty="0" smtClean="0">
                <a:latin typeface="Calibri"/>
                <a:ea typeface="Calibri"/>
                <a:cs typeface="Calibri"/>
                <a:sym typeface="Calibri"/>
              </a:rPr>
              <a:t>student </a:t>
            </a:r>
            <a:r>
              <a:rPr sz="1200" dirty="0" smtClean="0">
                <a:latin typeface="Calibri"/>
                <a:ea typeface="Calibri"/>
                <a:cs typeface="Calibri"/>
                <a:sym typeface="Calibri"/>
              </a:rPr>
              <a:t>and </a:t>
            </a:r>
            <a:r>
              <a:rPr sz="1200" dirty="0">
                <a:latin typeface="Calibri"/>
                <a:ea typeface="Calibri"/>
                <a:cs typeface="Calibri"/>
                <a:sym typeface="Calibri"/>
              </a:rPr>
              <a:t>say I really appreciate what you just did.  So it is always the personal connection. </a:t>
            </a:r>
          </a:p>
          <a:p>
            <a:pPr lvl="0" defTabSz="914400">
              <a:lnSpc>
                <a:spcPct val="100000"/>
              </a:lnSpc>
              <a:defRPr sz="1800"/>
            </a:pPr>
            <a:endParaRPr sz="1200" dirty="0">
              <a:latin typeface="Calibri"/>
              <a:ea typeface="Calibri"/>
              <a:cs typeface="Calibri"/>
              <a:sym typeface="Calibri"/>
            </a:endParaRPr>
          </a:p>
          <a:p>
            <a:pPr lvl="0" defTabSz="914400">
              <a:lnSpc>
                <a:spcPct val="100000"/>
              </a:lnSpc>
              <a:defRPr sz="1800"/>
            </a:pPr>
            <a:r>
              <a:rPr sz="1200" b="1" dirty="0">
                <a:latin typeface="Calibri"/>
                <a:ea typeface="Calibri"/>
                <a:cs typeface="Calibri"/>
                <a:sym typeface="Calibri"/>
              </a:rPr>
              <a:t>It’s about building that positive relationship with students.</a:t>
            </a:r>
          </a:p>
        </p:txBody>
      </p:sp>
    </p:spTree>
    <p:extLst>
      <p:ext uri="{BB962C8B-B14F-4D97-AF65-F5344CB8AC3E}">
        <p14:creationId xmlns:p14="http://schemas.microsoft.com/office/powerpoint/2010/main" val="17694204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p:cNvSpPr>
            <a:spLocks noGrp="1" noRot="1" noChangeAspect="1" noTextEdit="1"/>
          </p:cNvSpPr>
          <p:nvPr>
            <p:ph type="sldImg"/>
          </p:nvPr>
        </p:nvSpPr>
        <p:spPr>
          <a:ln/>
        </p:spPr>
      </p:sp>
      <p:sp>
        <p:nvSpPr>
          <p:cNvPr id="249859" name="Notes Placeholder 2"/>
          <p:cNvSpPr>
            <a:spLocks noGrp="1"/>
          </p:cNvSpPr>
          <p:nvPr>
            <p:ph type="body" idx="1"/>
          </p:nvPr>
        </p:nvSpPr>
        <p:spPr>
          <a:noFill/>
        </p:spPr>
        <p:txBody>
          <a:bodyPr/>
          <a:lstStyle/>
          <a:p>
            <a:pPr eaLnBrk="1" hangingPunct="1"/>
            <a:endParaRPr lang="en-US" smtClean="0"/>
          </a:p>
        </p:txBody>
      </p:sp>
      <p:sp>
        <p:nvSpPr>
          <p:cNvPr id="249860" name="Slide Number Placeholder 3"/>
          <p:cNvSpPr>
            <a:spLocks noGrp="1"/>
          </p:cNvSpPr>
          <p:nvPr>
            <p:ph type="sldNum" sz="quarter" idx="5"/>
          </p:nvPr>
        </p:nvSpPr>
        <p:spPr>
          <a:noFill/>
        </p:spPr>
        <p:txBody>
          <a:bodyPr/>
          <a:lstStyle>
            <a:lvl1pPr defTabSz="914437" eaLnBrk="0" hangingPunct="0">
              <a:defRPr>
                <a:solidFill>
                  <a:schemeClr val="tx1"/>
                </a:solidFill>
                <a:latin typeface="Arial" charset="0"/>
              </a:defRPr>
            </a:lvl1pPr>
            <a:lvl2pPr marL="729057" indent="-280406" defTabSz="914437" eaLnBrk="0" hangingPunct="0">
              <a:defRPr>
                <a:solidFill>
                  <a:schemeClr val="tx1"/>
                </a:solidFill>
                <a:latin typeface="Arial" charset="0"/>
              </a:defRPr>
            </a:lvl2pPr>
            <a:lvl3pPr marL="1121626" indent="-224325" defTabSz="914437" eaLnBrk="0" hangingPunct="0">
              <a:defRPr>
                <a:solidFill>
                  <a:schemeClr val="tx1"/>
                </a:solidFill>
                <a:latin typeface="Arial" charset="0"/>
              </a:defRPr>
            </a:lvl3pPr>
            <a:lvl4pPr marL="1570276" indent="-224325" defTabSz="914437" eaLnBrk="0" hangingPunct="0">
              <a:defRPr>
                <a:solidFill>
                  <a:schemeClr val="tx1"/>
                </a:solidFill>
                <a:latin typeface="Arial" charset="0"/>
              </a:defRPr>
            </a:lvl4pPr>
            <a:lvl5pPr marL="2018927" indent="-224325" defTabSz="914437" eaLnBrk="0" hangingPunct="0">
              <a:defRPr>
                <a:solidFill>
                  <a:schemeClr val="tx1"/>
                </a:solidFill>
                <a:latin typeface="Arial" charset="0"/>
              </a:defRPr>
            </a:lvl5pPr>
            <a:lvl6pPr marL="2467577" indent="-224325" defTabSz="914437" eaLnBrk="0" fontAlgn="base" hangingPunct="0">
              <a:spcBef>
                <a:spcPct val="0"/>
              </a:spcBef>
              <a:spcAft>
                <a:spcPct val="0"/>
              </a:spcAft>
              <a:defRPr>
                <a:solidFill>
                  <a:schemeClr val="tx1"/>
                </a:solidFill>
                <a:latin typeface="Arial" charset="0"/>
              </a:defRPr>
            </a:lvl6pPr>
            <a:lvl7pPr marL="2916227" indent="-224325" defTabSz="914437" eaLnBrk="0" fontAlgn="base" hangingPunct="0">
              <a:spcBef>
                <a:spcPct val="0"/>
              </a:spcBef>
              <a:spcAft>
                <a:spcPct val="0"/>
              </a:spcAft>
              <a:defRPr>
                <a:solidFill>
                  <a:schemeClr val="tx1"/>
                </a:solidFill>
                <a:latin typeface="Arial" charset="0"/>
              </a:defRPr>
            </a:lvl7pPr>
            <a:lvl8pPr marL="3364878" indent="-224325" defTabSz="914437" eaLnBrk="0" fontAlgn="base" hangingPunct="0">
              <a:spcBef>
                <a:spcPct val="0"/>
              </a:spcBef>
              <a:spcAft>
                <a:spcPct val="0"/>
              </a:spcAft>
              <a:defRPr>
                <a:solidFill>
                  <a:schemeClr val="tx1"/>
                </a:solidFill>
                <a:latin typeface="Arial" charset="0"/>
              </a:defRPr>
            </a:lvl8pPr>
            <a:lvl9pPr marL="3813528" indent="-224325" defTabSz="914437" eaLnBrk="0" fontAlgn="base" hangingPunct="0">
              <a:spcBef>
                <a:spcPct val="0"/>
              </a:spcBef>
              <a:spcAft>
                <a:spcPct val="0"/>
              </a:spcAft>
              <a:defRPr>
                <a:solidFill>
                  <a:schemeClr val="tx1"/>
                </a:solidFill>
                <a:latin typeface="Arial" charset="0"/>
              </a:defRPr>
            </a:lvl9pPr>
          </a:lstStyle>
          <a:p>
            <a:pPr eaLnBrk="1" hangingPunct="1"/>
            <a:fld id="{E43F9414-07A1-441C-8154-A54D8D7F1A4F}" type="slidenum">
              <a:rPr lang="en-US">
                <a:solidFill>
                  <a:prstClr val="black"/>
                </a:solidFill>
              </a:rPr>
              <a:pPr eaLnBrk="1" hangingPunct="1"/>
              <a:t>19</a:t>
            </a:fld>
            <a:endParaRPr lang="en-US">
              <a:solidFill>
                <a:prstClr val="black"/>
              </a:solidFill>
            </a:endParaRPr>
          </a:p>
        </p:txBody>
      </p:sp>
    </p:spTree>
    <p:extLst>
      <p:ext uri="{BB962C8B-B14F-4D97-AF65-F5344CB8AC3E}">
        <p14:creationId xmlns:p14="http://schemas.microsoft.com/office/powerpoint/2010/main" val="3887321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p:cNvSpPr>
            <a:spLocks noGrp="1" noRot="1" noChangeAspect="1" noTextEdit="1"/>
          </p:cNvSpPr>
          <p:nvPr>
            <p:ph type="sldImg"/>
          </p:nvPr>
        </p:nvSpPr>
        <p:spPr>
          <a:ln/>
        </p:spPr>
      </p:sp>
      <p:sp>
        <p:nvSpPr>
          <p:cNvPr id="249859" name="Notes Placeholder 2"/>
          <p:cNvSpPr>
            <a:spLocks noGrp="1"/>
          </p:cNvSpPr>
          <p:nvPr>
            <p:ph type="body" idx="1"/>
          </p:nvPr>
        </p:nvSpPr>
        <p:spPr>
          <a:noFill/>
        </p:spPr>
        <p:txBody>
          <a:bodyPr/>
          <a:lstStyle/>
          <a:p>
            <a:pPr eaLnBrk="1" hangingPunct="1"/>
            <a:r>
              <a:rPr lang="en-US" dirty="0" smtClean="0"/>
              <a:t>Feedback</a:t>
            </a:r>
            <a:r>
              <a:rPr lang="en-US" baseline="0" dirty="0" smtClean="0"/>
              <a:t> MUST accompany a tangible</a:t>
            </a:r>
            <a:endParaRPr lang="en-US" dirty="0" smtClean="0"/>
          </a:p>
        </p:txBody>
      </p:sp>
      <p:sp>
        <p:nvSpPr>
          <p:cNvPr id="249860" name="Slide Number Placeholder 3"/>
          <p:cNvSpPr>
            <a:spLocks noGrp="1"/>
          </p:cNvSpPr>
          <p:nvPr>
            <p:ph type="sldNum" sz="quarter" idx="5"/>
          </p:nvPr>
        </p:nvSpPr>
        <p:spPr>
          <a:noFill/>
        </p:spPr>
        <p:txBody>
          <a:bodyPr/>
          <a:lstStyle>
            <a:lvl1pPr defTabSz="914437" eaLnBrk="0" hangingPunct="0">
              <a:defRPr>
                <a:solidFill>
                  <a:schemeClr val="tx1"/>
                </a:solidFill>
                <a:latin typeface="Arial" charset="0"/>
              </a:defRPr>
            </a:lvl1pPr>
            <a:lvl2pPr marL="729057" indent="-280406" defTabSz="914437" eaLnBrk="0" hangingPunct="0">
              <a:defRPr>
                <a:solidFill>
                  <a:schemeClr val="tx1"/>
                </a:solidFill>
                <a:latin typeface="Arial" charset="0"/>
              </a:defRPr>
            </a:lvl2pPr>
            <a:lvl3pPr marL="1121626" indent="-224325" defTabSz="914437" eaLnBrk="0" hangingPunct="0">
              <a:defRPr>
                <a:solidFill>
                  <a:schemeClr val="tx1"/>
                </a:solidFill>
                <a:latin typeface="Arial" charset="0"/>
              </a:defRPr>
            </a:lvl3pPr>
            <a:lvl4pPr marL="1570276" indent="-224325" defTabSz="914437" eaLnBrk="0" hangingPunct="0">
              <a:defRPr>
                <a:solidFill>
                  <a:schemeClr val="tx1"/>
                </a:solidFill>
                <a:latin typeface="Arial" charset="0"/>
              </a:defRPr>
            </a:lvl4pPr>
            <a:lvl5pPr marL="2018927" indent="-224325" defTabSz="914437" eaLnBrk="0" hangingPunct="0">
              <a:defRPr>
                <a:solidFill>
                  <a:schemeClr val="tx1"/>
                </a:solidFill>
                <a:latin typeface="Arial" charset="0"/>
              </a:defRPr>
            </a:lvl5pPr>
            <a:lvl6pPr marL="2467577" indent="-224325" defTabSz="914437" eaLnBrk="0" fontAlgn="base" hangingPunct="0">
              <a:spcBef>
                <a:spcPct val="0"/>
              </a:spcBef>
              <a:spcAft>
                <a:spcPct val="0"/>
              </a:spcAft>
              <a:defRPr>
                <a:solidFill>
                  <a:schemeClr val="tx1"/>
                </a:solidFill>
                <a:latin typeface="Arial" charset="0"/>
              </a:defRPr>
            </a:lvl6pPr>
            <a:lvl7pPr marL="2916227" indent="-224325" defTabSz="914437" eaLnBrk="0" fontAlgn="base" hangingPunct="0">
              <a:spcBef>
                <a:spcPct val="0"/>
              </a:spcBef>
              <a:spcAft>
                <a:spcPct val="0"/>
              </a:spcAft>
              <a:defRPr>
                <a:solidFill>
                  <a:schemeClr val="tx1"/>
                </a:solidFill>
                <a:latin typeface="Arial" charset="0"/>
              </a:defRPr>
            </a:lvl7pPr>
            <a:lvl8pPr marL="3364878" indent="-224325" defTabSz="914437" eaLnBrk="0" fontAlgn="base" hangingPunct="0">
              <a:spcBef>
                <a:spcPct val="0"/>
              </a:spcBef>
              <a:spcAft>
                <a:spcPct val="0"/>
              </a:spcAft>
              <a:defRPr>
                <a:solidFill>
                  <a:schemeClr val="tx1"/>
                </a:solidFill>
                <a:latin typeface="Arial" charset="0"/>
              </a:defRPr>
            </a:lvl8pPr>
            <a:lvl9pPr marL="3813528" indent="-224325" defTabSz="914437" eaLnBrk="0" fontAlgn="base" hangingPunct="0">
              <a:spcBef>
                <a:spcPct val="0"/>
              </a:spcBef>
              <a:spcAft>
                <a:spcPct val="0"/>
              </a:spcAft>
              <a:defRPr>
                <a:solidFill>
                  <a:schemeClr val="tx1"/>
                </a:solidFill>
                <a:latin typeface="Arial" charset="0"/>
              </a:defRPr>
            </a:lvl9pPr>
          </a:lstStyle>
          <a:p>
            <a:pPr eaLnBrk="1" hangingPunct="1"/>
            <a:fld id="{E43F9414-07A1-441C-8154-A54D8D7F1A4F}" type="slidenum">
              <a:rPr lang="en-US">
                <a:solidFill>
                  <a:prstClr val="black"/>
                </a:solidFill>
              </a:rPr>
              <a:pPr eaLnBrk="1" hangingPunct="1"/>
              <a:t>20</a:t>
            </a:fld>
            <a:endParaRPr lang="en-US">
              <a:solidFill>
                <a:prstClr val="black"/>
              </a:solidFill>
            </a:endParaRPr>
          </a:p>
        </p:txBody>
      </p:sp>
    </p:spTree>
    <p:extLst>
      <p:ext uri="{BB962C8B-B14F-4D97-AF65-F5344CB8AC3E}">
        <p14:creationId xmlns:p14="http://schemas.microsoft.com/office/powerpoint/2010/main" val="3887321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bwMode="auto">
          <a:ln>
            <a:miter lim="800000"/>
            <a:headEnd/>
            <a:tailEnd/>
          </a:ln>
        </p:spPr>
        <p:txBody>
          <a:bodyPr/>
          <a:lstStyle/>
          <a:p>
            <a:pPr>
              <a:defRPr/>
            </a:pPr>
            <a:fld id="{9BCA1EA5-2A18-4C1C-B3E5-1DEF421821F9}" type="slidenum">
              <a:rPr lang="en-US">
                <a:solidFill>
                  <a:srgbClr val="000000"/>
                </a:solidFill>
              </a:rPr>
              <a:pPr>
                <a:defRPr/>
              </a:pPr>
              <a:t>2</a:t>
            </a:fld>
            <a:endParaRPr lang="en-US">
              <a:solidFill>
                <a:srgbClr val="000000"/>
              </a:solidFill>
            </a:endParaRPr>
          </a:p>
        </p:txBody>
      </p:sp>
      <p:sp>
        <p:nvSpPr>
          <p:cNvPr id="162819" name="Rectangle 7"/>
          <p:cNvSpPr txBox="1">
            <a:spLocks noGrp="1" noChangeArrowheads="1"/>
          </p:cNvSpPr>
          <p:nvPr/>
        </p:nvSpPr>
        <p:spPr bwMode="auto">
          <a:xfrm>
            <a:off x="5179484" y="6513695"/>
            <a:ext cx="3962400" cy="34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38" tIns="46571" rIns="93138" bIns="46571" anchor="b"/>
          <a:lstStyle>
            <a:lvl1pPr defTabSz="949325" eaLnBrk="0" hangingPunct="0">
              <a:defRPr sz="2400">
                <a:solidFill>
                  <a:schemeClr val="tx1"/>
                </a:solidFill>
                <a:latin typeface="Times New Roman" pitchFamily="18" charset="0"/>
                <a:cs typeface="Arial" pitchFamily="34" charset="0"/>
              </a:defRPr>
            </a:lvl1pPr>
            <a:lvl2pPr marL="742950" indent="-285750" defTabSz="949325" eaLnBrk="0" hangingPunct="0">
              <a:defRPr sz="2400">
                <a:solidFill>
                  <a:schemeClr val="tx1"/>
                </a:solidFill>
                <a:latin typeface="Times New Roman" pitchFamily="18" charset="0"/>
                <a:cs typeface="Arial" pitchFamily="34" charset="0"/>
              </a:defRPr>
            </a:lvl2pPr>
            <a:lvl3pPr marL="1143000" indent="-228600" defTabSz="949325" eaLnBrk="0" hangingPunct="0">
              <a:defRPr sz="2400">
                <a:solidFill>
                  <a:schemeClr val="tx1"/>
                </a:solidFill>
                <a:latin typeface="Times New Roman" pitchFamily="18" charset="0"/>
                <a:cs typeface="Arial" pitchFamily="34" charset="0"/>
              </a:defRPr>
            </a:lvl3pPr>
            <a:lvl4pPr marL="1600200" indent="-228600" defTabSz="949325" eaLnBrk="0" hangingPunct="0">
              <a:defRPr sz="2400">
                <a:solidFill>
                  <a:schemeClr val="tx1"/>
                </a:solidFill>
                <a:latin typeface="Times New Roman" pitchFamily="18" charset="0"/>
                <a:cs typeface="Arial" pitchFamily="34" charset="0"/>
              </a:defRPr>
            </a:lvl4pPr>
            <a:lvl5pPr marL="2057400" indent="-228600" defTabSz="949325" eaLnBrk="0" hangingPunct="0">
              <a:defRPr sz="2400">
                <a:solidFill>
                  <a:schemeClr val="tx1"/>
                </a:solidFill>
                <a:latin typeface="Times New Roman" pitchFamily="18" charset="0"/>
                <a:cs typeface="Arial" pitchFamily="34" charset="0"/>
              </a:defRPr>
            </a:lvl5pPr>
            <a:lvl6pPr marL="2514600" indent="-228600" defTabSz="949325"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defTabSz="949325"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defTabSz="949325"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defTabSz="949325"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r" eaLnBrk="1" hangingPunct="1"/>
            <a:fld id="{F82C04E7-E1C2-4C55-8658-8E91A903B372}" type="slidenum">
              <a:rPr lang="en-US" sz="1200">
                <a:solidFill>
                  <a:srgbClr val="000000"/>
                </a:solidFill>
              </a:rPr>
              <a:pPr algn="r" eaLnBrk="1" hangingPunct="1"/>
              <a:t>2</a:t>
            </a:fld>
            <a:endParaRPr lang="en-US" sz="1200">
              <a:solidFill>
                <a:srgbClr val="000000"/>
              </a:solidFill>
            </a:endParaRPr>
          </a:p>
        </p:txBody>
      </p:sp>
      <p:sp>
        <p:nvSpPr>
          <p:cNvPr id="16282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21" name="Rectangle 3"/>
          <p:cNvSpPr>
            <a:spLocks noGrp="1" noChangeArrowheads="1"/>
          </p:cNvSpPr>
          <p:nvPr>
            <p:ph type="body" idx="1"/>
          </p:nvPr>
        </p:nvSpPr>
        <p:spPr bwMode="auto">
          <a:xfrm>
            <a:off x="1219200" y="3258019"/>
            <a:ext cx="6705600" cy="308586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b="1" dirty="0" smtClean="0">
              <a:latin typeface="Arial" pitchFamily="34" charset="0"/>
              <a:ea typeface="ＭＳ Ｐゴシック" pitchFamily="34" charset="-128"/>
            </a:endParaRPr>
          </a:p>
        </p:txBody>
      </p:sp>
    </p:spTree>
    <p:extLst>
      <p:ext uri="{BB962C8B-B14F-4D97-AF65-F5344CB8AC3E}">
        <p14:creationId xmlns:p14="http://schemas.microsoft.com/office/powerpoint/2010/main" val="7660834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1200">
                <a:solidFill>
                  <a:schemeClr val="tx1"/>
                </a:solidFill>
                <a:latin typeface="Times New Roman" charset="0"/>
                <a:ea typeface="ＭＳ Ｐゴシック" charset="0"/>
              </a:defRPr>
            </a:lvl1pPr>
            <a:lvl2pPr marL="742950" indent="-285750">
              <a:defRPr sz="1200">
                <a:solidFill>
                  <a:schemeClr val="tx1"/>
                </a:solidFill>
                <a:latin typeface="Times New Roman" charset="0"/>
                <a:ea typeface="ＭＳ Ｐゴシック" charset="0"/>
              </a:defRPr>
            </a:lvl2pPr>
            <a:lvl3pPr marL="1143000" indent="-228600">
              <a:defRPr sz="1200">
                <a:solidFill>
                  <a:schemeClr val="tx1"/>
                </a:solidFill>
                <a:latin typeface="Times New Roman" charset="0"/>
                <a:ea typeface="ＭＳ Ｐゴシック" charset="0"/>
              </a:defRPr>
            </a:lvl3pPr>
            <a:lvl4pPr marL="1600200" indent="-228600">
              <a:defRPr sz="1200">
                <a:solidFill>
                  <a:schemeClr val="tx1"/>
                </a:solidFill>
                <a:latin typeface="Times New Roman" charset="0"/>
                <a:ea typeface="ＭＳ Ｐゴシック" charset="0"/>
              </a:defRPr>
            </a:lvl4pPr>
            <a:lvl5pPr marL="2057400" indent="-228600">
              <a:defRPr sz="1200">
                <a:solidFill>
                  <a:schemeClr val="tx1"/>
                </a:solidFill>
                <a:latin typeface="Times New Roman" charset="0"/>
                <a:ea typeface="ＭＳ Ｐゴシック" charset="0"/>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0"/>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0"/>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0"/>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0"/>
              </a:defRPr>
            </a:lvl9pPr>
          </a:lstStyle>
          <a:p>
            <a:fld id="{297F541E-F7B1-F34B-BC3C-94EBE5370932}" type="slidenum">
              <a:rPr lang="en-US"/>
              <a:pPr/>
              <a:t>21</a:t>
            </a:fld>
            <a:endParaRPr lang="en-US"/>
          </a:p>
        </p:txBody>
      </p:sp>
      <p:sp>
        <p:nvSpPr>
          <p:cNvPr id="269315" name="Rectangle 2"/>
          <p:cNvSpPr>
            <a:spLocks noGrp="1" noRot="1" noChangeAspect="1" noChangeArrowheads="1" noTextEdit="1"/>
          </p:cNvSpPr>
          <p:nvPr>
            <p:ph type="sldImg"/>
          </p:nvPr>
        </p:nvSpPr>
        <p:spPr>
          <a:ln/>
        </p:spPr>
      </p:sp>
      <p:sp>
        <p:nvSpPr>
          <p:cNvPr id="269316"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40222114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1200">
                <a:solidFill>
                  <a:schemeClr val="tx1"/>
                </a:solidFill>
                <a:latin typeface="Times New Roman" charset="0"/>
                <a:ea typeface="ＭＳ Ｐゴシック" charset="0"/>
              </a:defRPr>
            </a:lvl1pPr>
            <a:lvl2pPr marL="742950" indent="-285750">
              <a:defRPr sz="1200">
                <a:solidFill>
                  <a:schemeClr val="tx1"/>
                </a:solidFill>
                <a:latin typeface="Times New Roman" charset="0"/>
                <a:ea typeface="ＭＳ Ｐゴシック" charset="0"/>
              </a:defRPr>
            </a:lvl2pPr>
            <a:lvl3pPr marL="1143000" indent="-228600">
              <a:defRPr sz="1200">
                <a:solidFill>
                  <a:schemeClr val="tx1"/>
                </a:solidFill>
                <a:latin typeface="Times New Roman" charset="0"/>
                <a:ea typeface="ＭＳ Ｐゴシック" charset="0"/>
              </a:defRPr>
            </a:lvl3pPr>
            <a:lvl4pPr marL="1600200" indent="-228600">
              <a:defRPr sz="1200">
                <a:solidFill>
                  <a:schemeClr val="tx1"/>
                </a:solidFill>
                <a:latin typeface="Times New Roman" charset="0"/>
                <a:ea typeface="ＭＳ Ｐゴシック" charset="0"/>
              </a:defRPr>
            </a:lvl4pPr>
            <a:lvl5pPr marL="2057400" indent="-228600">
              <a:defRPr sz="1200">
                <a:solidFill>
                  <a:schemeClr val="tx1"/>
                </a:solidFill>
                <a:latin typeface="Times New Roman" charset="0"/>
                <a:ea typeface="ＭＳ Ｐゴシック" charset="0"/>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0"/>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0"/>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0"/>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0"/>
              </a:defRPr>
            </a:lvl9pPr>
          </a:lstStyle>
          <a:p>
            <a:fld id="{B1FCA7C8-3652-9643-8595-6FC344D9809A}" type="slidenum">
              <a:rPr lang="en-US"/>
              <a:pPr/>
              <a:t>22</a:t>
            </a:fld>
            <a:endParaRPr lang="en-US"/>
          </a:p>
        </p:txBody>
      </p:sp>
      <p:sp>
        <p:nvSpPr>
          <p:cNvPr id="271363" name="Rectangle 2"/>
          <p:cNvSpPr>
            <a:spLocks noGrp="1" noRot="1" noChangeAspect="1" noChangeArrowheads="1" noTextEdit="1"/>
          </p:cNvSpPr>
          <p:nvPr>
            <p:ph type="sldImg"/>
          </p:nvPr>
        </p:nvSpPr>
        <p:spPr>
          <a:ln/>
        </p:spPr>
      </p:sp>
      <p:sp>
        <p:nvSpPr>
          <p:cNvPr id="271364" name="Rectangle 3"/>
          <p:cNvSpPr>
            <a:spLocks noGrp="1" noChangeArrowheads="1"/>
          </p:cNvSpPr>
          <p:nvPr>
            <p:ph type="body" idx="1"/>
          </p:nvPr>
        </p:nvSpPr>
        <p:spPr>
          <a:xfrm>
            <a:off x="1219200" y="3257550"/>
            <a:ext cx="6705600" cy="3086100"/>
          </a:xfr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en-US" dirty="0" smtClean="0">
                <a:latin typeface="Times New Roman" charset="0"/>
              </a:rPr>
              <a:t>INTERMITTENT</a:t>
            </a:r>
          </a:p>
        </p:txBody>
      </p:sp>
    </p:spTree>
    <p:extLst>
      <p:ext uri="{BB962C8B-B14F-4D97-AF65-F5344CB8AC3E}">
        <p14:creationId xmlns:p14="http://schemas.microsoft.com/office/powerpoint/2010/main" val="42341544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Substitutes hand</a:t>
            </a:r>
            <a:r>
              <a:rPr lang="en-US" baseline="0" dirty="0" smtClean="0"/>
              <a:t> out white tickets and they go into a special drawing for a Subway lunch once a month</a:t>
            </a:r>
            <a:endParaRPr lang="en-US" dirty="0"/>
          </a:p>
        </p:txBody>
      </p:sp>
      <p:sp>
        <p:nvSpPr>
          <p:cNvPr id="4" name="Slide Number Placeholder 3"/>
          <p:cNvSpPr>
            <a:spLocks noGrp="1"/>
          </p:cNvSpPr>
          <p:nvPr>
            <p:ph type="sldNum" sz="quarter" idx="10"/>
          </p:nvPr>
        </p:nvSpPr>
        <p:spPr/>
        <p:txBody>
          <a:bodyPr/>
          <a:lstStyle/>
          <a:p>
            <a:fld id="{A5C04D7D-6BCF-BF47-8CAA-5C91DED02858}" type="slidenum">
              <a:rPr lang="en-US" smtClean="0"/>
              <a:t>23</a:t>
            </a:fld>
            <a:endParaRPr lang="en-US"/>
          </a:p>
        </p:txBody>
      </p:sp>
    </p:spTree>
    <p:extLst>
      <p:ext uri="{BB962C8B-B14F-4D97-AF65-F5344CB8AC3E}">
        <p14:creationId xmlns:p14="http://schemas.microsoft.com/office/powerpoint/2010/main" val="14388379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Shape 338"/>
          <p:cNvSpPr>
            <a:spLocks noGrp="1" noRot="1" noChangeAspect="1"/>
          </p:cNvSpPr>
          <p:nvPr>
            <p:ph type="sldImg"/>
          </p:nvPr>
        </p:nvSpPr>
        <p:spPr>
          <a:prstGeom prst="rect">
            <a:avLst/>
          </a:prstGeom>
        </p:spPr>
        <p:txBody>
          <a:bodyPr/>
          <a:lstStyle/>
          <a:p>
            <a:pPr lvl="0"/>
            <a:endParaRPr/>
          </a:p>
        </p:txBody>
      </p:sp>
      <p:sp>
        <p:nvSpPr>
          <p:cNvPr id="339" name="Shape 339"/>
          <p:cNvSpPr>
            <a:spLocks noGrp="1"/>
          </p:cNvSpPr>
          <p:nvPr>
            <p:ph type="body" sz="quarter" idx="1"/>
          </p:nvPr>
        </p:nvSpPr>
        <p:spPr>
          <a:prstGeom prst="rect">
            <a:avLst/>
          </a:prstGeom>
        </p:spPr>
        <p:txBody>
          <a:bodyPr/>
          <a:lstStyle/>
          <a:p>
            <a:pPr lvl="0" defTabSz="914400">
              <a:lnSpc>
                <a:spcPct val="100000"/>
              </a:lnSpc>
              <a:defRPr sz="1800"/>
            </a:pPr>
            <a:r>
              <a:rPr sz="1200" dirty="0" smtClean="0">
                <a:latin typeface="Calibri"/>
                <a:ea typeface="Calibri"/>
                <a:cs typeface="Calibri"/>
                <a:sym typeface="Calibri"/>
              </a:rPr>
              <a:t>Students collect </a:t>
            </a:r>
            <a:r>
              <a:rPr sz="1200" dirty="0">
                <a:latin typeface="Calibri"/>
                <a:ea typeface="Calibri"/>
                <a:cs typeface="Calibri"/>
                <a:sym typeface="Calibri"/>
              </a:rPr>
              <a:t>tickets </a:t>
            </a:r>
            <a:r>
              <a:rPr lang="en-US" sz="1200" dirty="0" smtClean="0">
                <a:latin typeface="Calibri"/>
                <a:ea typeface="Calibri"/>
                <a:cs typeface="Calibri"/>
                <a:sym typeface="Calibri"/>
              </a:rPr>
              <a:t>to spend on a menu</a:t>
            </a:r>
            <a:r>
              <a:rPr lang="en-US" sz="1200" baseline="0" dirty="0" smtClean="0">
                <a:latin typeface="Calibri"/>
                <a:ea typeface="Calibri"/>
                <a:cs typeface="Calibri"/>
                <a:sym typeface="Calibri"/>
              </a:rPr>
              <a:t> of items. This menu could include tangible items or items that promote social connections. Some schools include things students may need such as school supplies, socks, beanie hats, or even blankets.</a:t>
            </a:r>
            <a:endParaRPr lang="en-US" sz="1200" dirty="0" smtClean="0">
              <a:latin typeface="Calibri"/>
              <a:ea typeface="Calibri"/>
              <a:cs typeface="Calibri"/>
              <a:sym typeface="Calibri"/>
            </a:endParaRPr>
          </a:p>
          <a:p>
            <a:pPr lvl="0" defTabSz="914400">
              <a:lnSpc>
                <a:spcPct val="100000"/>
              </a:lnSpc>
              <a:defRPr sz="1800"/>
            </a:pPr>
            <a:endParaRPr lang="en-US" sz="1200" dirty="0" smtClean="0">
              <a:latin typeface="Calibri"/>
              <a:ea typeface="Calibri"/>
              <a:cs typeface="Calibri"/>
              <a:sym typeface="Calibri"/>
            </a:endParaRPr>
          </a:p>
          <a:p>
            <a:pPr lvl="0" defTabSz="914400">
              <a:lnSpc>
                <a:spcPct val="100000"/>
              </a:lnSpc>
              <a:defRPr sz="1800"/>
            </a:pPr>
            <a:endParaRPr sz="1200" dirty="0">
              <a:solidFill>
                <a:srgbClr val="3C8A9E"/>
              </a:solidFill>
              <a:latin typeface="Calibri"/>
              <a:ea typeface="Calibri"/>
              <a:cs typeface="Calibri"/>
              <a:sym typeface="Calibri"/>
            </a:endParaRPr>
          </a:p>
        </p:txBody>
      </p:sp>
    </p:spTree>
    <p:extLst>
      <p:ext uri="{BB962C8B-B14F-4D97-AF65-F5344CB8AC3E}">
        <p14:creationId xmlns:p14="http://schemas.microsoft.com/office/powerpoint/2010/main" val="721980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1200">
                <a:solidFill>
                  <a:schemeClr val="tx1"/>
                </a:solidFill>
                <a:latin typeface="Times New Roman" charset="0"/>
                <a:ea typeface="ＭＳ Ｐゴシック" charset="0"/>
              </a:defRPr>
            </a:lvl1pPr>
            <a:lvl2pPr marL="742950" indent="-285750">
              <a:defRPr sz="1200">
                <a:solidFill>
                  <a:schemeClr val="tx1"/>
                </a:solidFill>
                <a:latin typeface="Times New Roman" charset="0"/>
                <a:ea typeface="ＭＳ Ｐゴシック" charset="0"/>
              </a:defRPr>
            </a:lvl2pPr>
            <a:lvl3pPr marL="1143000" indent="-228600">
              <a:defRPr sz="1200">
                <a:solidFill>
                  <a:schemeClr val="tx1"/>
                </a:solidFill>
                <a:latin typeface="Times New Roman" charset="0"/>
                <a:ea typeface="ＭＳ Ｐゴシック" charset="0"/>
              </a:defRPr>
            </a:lvl3pPr>
            <a:lvl4pPr marL="1600200" indent="-228600">
              <a:defRPr sz="1200">
                <a:solidFill>
                  <a:schemeClr val="tx1"/>
                </a:solidFill>
                <a:latin typeface="Times New Roman" charset="0"/>
                <a:ea typeface="ＭＳ Ｐゴシック" charset="0"/>
              </a:defRPr>
            </a:lvl4pPr>
            <a:lvl5pPr marL="2057400" indent="-228600">
              <a:defRPr sz="1200">
                <a:solidFill>
                  <a:schemeClr val="tx1"/>
                </a:solidFill>
                <a:latin typeface="Times New Roman" charset="0"/>
                <a:ea typeface="ＭＳ Ｐゴシック" charset="0"/>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0"/>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0"/>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0"/>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0"/>
              </a:defRPr>
            </a:lvl9pPr>
          </a:lstStyle>
          <a:p>
            <a:fld id="{B3E154E1-4891-3845-B297-2C44519AE638}" type="slidenum">
              <a:rPr lang="en-US">
                <a:latin typeface="Arial" charset="0"/>
                <a:cs typeface="Arial" charset="0"/>
              </a:rPr>
              <a:pPr/>
              <a:t>26</a:t>
            </a:fld>
            <a:endParaRPr lang="en-US">
              <a:latin typeface="Arial" charset="0"/>
              <a:cs typeface="Arial" charset="0"/>
            </a:endParaRPr>
          </a:p>
        </p:txBody>
      </p:sp>
      <p:sp>
        <p:nvSpPr>
          <p:cNvPr id="275459" name="Rectangle 2"/>
          <p:cNvSpPr>
            <a:spLocks noGrp="1" noRot="1" noChangeAspect="1" noChangeArrowheads="1" noTextEdit="1"/>
          </p:cNvSpPr>
          <p:nvPr>
            <p:ph type="sldImg"/>
          </p:nvPr>
        </p:nvSpPr>
        <p:spPr>
          <a:ln/>
        </p:spPr>
      </p:sp>
      <p:sp>
        <p:nvSpPr>
          <p:cNvPr id="27546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en-US" dirty="0" smtClean="0">
                <a:latin typeface="Times New Roman" charset="0"/>
              </a:rPr>
              <a:t>New examples</a:t>
            </a:r>
            <a:endParaRPr lang="en-US" dirty="0">
              <a:latin typeface="Times New Roman" charset="0"/>
            </a:endParaRPr>
          </a:p>
        </p:txBody>
      </p:sp>
    </p:spTree>
    <p:extLst>
      <p:ext uri="{BB962C8B-B14F-4D97-AF65-F5344CB8AC3E}">
        <p14:creationId xmlns:p14="http://schemas.microsoft.com/office/powerpoint/2010/main" val="1814769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School-wide celebrations after so many tickets are collected.</a:t>
            </a:r>
            <a:endParaRPr lang="en-US" dirty="0"/>
          </a:p>
        </p:txBody>
      </p:sp>
      <p:sp>
        <p:nvSpPr>
          <p:cNvPr id="4" name="Slide Number Placeholder 3"/>
          <p:cNvSpPr>
            <a:spLocks noGrp="1"/>
          </p:cNvSpPr>
          <p:nvPr>
            <p:ph type="sldNum" sz="quarter" idx="10"/>
          </p:nvPr>
        </p:nvSpPr>
        <p:spPr/>
        <p:txBody>
          <a:bodyPr/>
          <a:lstStyle/>
          <a:p>
            <a:fld id="{A5C04D7D-6BCF-BF47-8CAA-5C91DED02858}" type="slidenum">
              <a:rPr lang="en-US" smtClean="0"/>
              <a:t>27</a:t>
            </a:fld>
            <a:endParaRPr lang="en-US"/>
          </a:p>
        </p:txBody>
      </p:sp>
    </p:spTree>
    <p:extLst>
      <p:ext uri="{BB962C8B-B14F-4D97-AF65-F5344CB8AC3E}">
        <p14:creationId xmlns:p14="http://schemas.microsoft.com/office/powerpoint/2010/main" val="34071338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Shape 348"/>
          <p:cNvSpPr>
            <a:spLocks noGrp="1" noRot="1" noChangeAspect="1"/>
          </p:cNvSpPr>
          <p:nvPr>
            <p:ph type="sldImg"/>
          </p:nvPr>
        </p:nvSpPr>
        <p:spPr>
          <a:prstGeom prst="rect">
            <a:avLst/>
          </a:prstGeom>
        </p:spPr>
        <p:txBody>
          <a:bodyPr/>
          <a:lstStyle/>
          <a:p>
            <a:pPr lvl="0"/>
            <a:endParaRPr/>
          </a:p>
        </p:txBody>
      </p:sp>
      <p:sp>
        <p:nvSpPr>
          <p:cNvPr id="349" name="Shape 349"/>
          <p:cNvSpPr>
            <a:spLocks noGrp="1"/>
          </p:cNvSpPr>
          <p:nvPr>
            <p:ph type="body" sz="quarter" idx="1"/>
          </p:nvPr>
        </p:nvSpPr>
        <p:spPr>
          <a:prstGeom prst="rect">
            <a:avLst/>
          </a:prstGeom>
        </p:spPr>
        <p:txBody>
          <a:bodyPr/>
          <a:lstStyle/>
          <a:p>
            <a:pPr lvl="0" defTabSz="914400">
              <a:lnSpc>
                <a:spcPct val="100000"/>
              </a:lnSpc>
              <a:defRPr sz="1800"/>
            </a:pPr>
            <a:r>
              <a:rPr sz="1200" dirty="0">
                <a:latin typeface="Calibri"/>
                <a:ea typeface="Calibri"/>
                <a:cs typeface="Calibri"/>
                <a:sym typeface="Calibri"/>
              </a:rPr>
              <a:t>Create a “Home-School” connection with positive notes home, a special booth in the office for a student to call their parent with good behavior news.  Encourage parents to send notes to school about what positive behavior the student was “caught” displaying at home, i.e., Justin was caught being responsible at home doing his homework after dinner without being asked.</a:t>
            </a:r>
            <a:r>
              <a:rPr sz="1200" dirty="0" smtClean="0">
                <a:latin typeface="Calibri"/>
                <a:ea typeface="Calibri"/>
                <a:cs typeface="Calibri"/>
                <a:sym typeface="Calibri"/>
              </a:rPr>
              <a:t>”</a:t>
            </a:r>
            <a:endParaRPr lang="en-US" sz="1200" dirty="0" smtClean="0">
              <a:latin typeface="Calibri"/>
              <a:ea typeface="Calibri"/>
              <a:cs typeface="Calibri"/>
              <a:sym typeface="Calibri"/>
            </a:endParaRPr>
          </a:p>
          <a:p>
            <a:pPr lvl="0" defTabSz="914400">
              <a:lnSpc>
                <a:spcPct val="100000"/>
              </a:lnSpc>
              <a:defRPr sz="1800"/>
            </a:pPr>
            <a:endParaRPr lang="en-US" sz="1200" dirty="0" smtClean="0">
              <a:latin typeface="Calibri"/>
              <a:ea typeface="Calibri"/>
              <a:cs typeface="Calibri"/>
              <a:sym typeface="Calibri"/>
            </a:endParaRPr>
          </a:p>
          <a:p>
            <a:pPr lvl="0" defTabSz="914400">
              <a:lnSpc>
                <a:spcPct val="100000"/>
              </a:lnSpc>
              <a:defRPr sz="1800"/>
            </a:pPr>
            <a:r>
              <a:rPr lang="en-US" sz="1200" dirty="0" smtClean="0">
                <a:latin typeface="Calibri"/>
                <a:ea typeface="Calibri"/>
                <a:cs typeface="Calibri"/>
                <a:sym typeface="Calibri"/>
              </a:rPr>
              <a:t>Many schools send home positive post cards</a:t>
            </a:r>
            <a:endParaRPr sz="1200" dirty="0">
              <a:latin typeface="Calibri"/>
              <a:ea typeface="Calibri"/>
              <a:cs typeface="Calibri"/>
              <a:sym typeface="Calibri"/>
            </a:endParaRPr>
          </a:p>
          <a:p>
            <a:pPr lvl="0" defTabSz="914400">
              <a:lnSpc>
                <a:spcPct val="100000"/>
              </a:lnSpc>
              <a:defRPr sz="1800"/>
            </a:pPr>
            <a:endParaRPr sz="1200" b="1" dirty="0">
              <a:solidFill>
                <a:srgbClr val="060606"/>
              </a:solidFill>
              <a:latin typeface="Calibri"/>
              <a:ea typeface="Calibri"/>
              <a:cs typeface="Calibri"/>
              <a:sym typeface="Calibri"/>
            </a:endParaRPr>
          </a:p>
          <a:p>
            <a:pPr lvl="0" defTabSz="914400">
              <a:lnSpc>
                <a:spcPct val="100000"/>
              </a:lnSpc>
              <a:defRPr sz="1800"/>
            </a:pPr>
            <a:r>
              <a:rPr lang="en-US" sz="1200" b="1" dirty="0" smtClean="0">
                <a:solidFill>
                  <a:srgbClr val="060606"/>
                </a:solidFill>
                <a:latin typeface="Calibri"/>
                <a:ea typeface="Calibri"/>
                <a:cs typeface="Calibri"/>
                <a:sym typeface="Calibri"/>
              </a:rPr>
              <a:t>Emphasize</a:t>
            </a:r>
            <a:r>
              <a:rPr lang="en-US" sz="1200" b="1" baseline="0" dirty="0" smtClean="0">
                <a:solidFill>
                  <a:srgbClr val="060606"/>
                </a:solidFill>
                <a:latin typeface="Calibri"/>
                <a:ea typeface="Calibri"/>
                <a:cs typeface="Calibri"/>
                <a:sym typeface="Calibri"/>
              </a:rPr>
              <a:t> </a:t>
            </a:r>
            <a:r>
              <a:rPr sz="1200" b="1" dirty="0" smtClean="0">
                <a:solidFill>
                  <a:srgbClr val="060606"/>
                </a:solidFill>
                <a:latin typeface="Calibri"/>
                <a:ea typeface="Calibri"/>
                <a:cs typeface="Calibri"/>
                <a:sym typeface="Calibri"/>
              </a:rPr>
              <a:t>linking </a:t>
            </a:r>
            <a:r>
              <a:rPr sz="1200" b="1" dirty="0">
                <a:solidFill>
                  <a:srgbClr val="060606"/>
                </a:solidFill>
                <a:latin typeface="Calibri"/>
                <a:ea typeface="Calibri"/>
                <a:cs typeface="Calibri"/>
                <a:sym typeface="Calibri"/>
              </a:rPr>
              <a:t>this type of form to the next ppt slide to support staff acknowledging students and communicating that to </a:t>
            </a:r>
            <a:r>
              <a:rPr sz="1200" b="1" dirty="0" smtClean="0">
                <a:solidFill>
                  <a:srgbClr val="060606"/>
                </a:solidFill>
                <a:latin typeface="Calibri"/>
                <a:ea typeface="Calibri"/>
                <a:cs typeface="Calibri"/>
                <a:sym typeface="Calibri"/>
              </a:rPr>
              <a:t>parents</a:t>
            </a:r>
            <a:r>
              <a:rPr lang="en-US" sz="1200" b="1" dirty="0" smtClean="0">
                <a:solidFill>
                  <a:srgbClr val="060606"/>
                </a:solidFill>
                <a:latin typeface="Calibri"/>
                <a:ea typeface="Calibri"/>
                <a:cs typeface="Calibri"/>
                <a:sym typeface="Calibri"/>
              </a:rPr>
              <a:t>.</a:t>
            </a:r>
            <a:r>
              <a:rPr lang="en-US" sz="1200" b="1" baseline="0" dirty="0" smtClean="0">
                <a:solidFill>
                  <a:srgbClr val="060606"/>
                </a:solidFill>
                <a:latin typeface="Calibri"/>
                <a:ea typeface="Calibri"/>
                <a:cs typeface="Calibri"/>
                <a:sym typeface="Calibri"/>
              </a:rPr>
              <a:t> </a:t>
            </a:r>
            <a:r>
              <a:rPr sz="1200" b="1" dirty="0" smtClean="0">
                <a:solidFill>
                  <a:srgbClr val="060606"/>
                </a:solidFill>
                <a:latin typeface="Calibri"/>
                <a:ea typeface="Calibri"/>
                <a:cs typeface="Calibri"/>
                <a:sym typeface="Calibri"/>
              </a:rPr>
              <a:t> </a:t>
            </a:r>
            <a:r>
              <a:rPr sz="1200" b="1" dirty="0">
                <a:solidFill>
                  <a:srgbClr val="060606"/>
                </a:solidFill>
                <a:latin typeface="Calibri"/>
                <a:ea typeface="Calibri"/>
                <a:cs typeface="Calibri"/>
                <a:sym typeface="Calibri"/>
              </a:rPr>
              <a:t>EX:  when the “yellow office copy” is turned in, the secretary puts the staff member’s name into a box for a drawing (see next slide).</a:t>
            </a:r>
          </a:p>
        </p:txBody>
      </p:sp>
    </p:spTree>
    <p:extLst>
      <p:ext uri="{BB962C8B-B14F-4D97-AF65-F5344CB8AC3E}">
        <p14:creationId xmlns:p14="http://schemas.microsoft.com/office/powerpoint/2010/main" val="3286111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Could</a:t>
            </a:r>
            <a:r>
              <a:rPr lang="en-US" baseline="0" dirty="0" smtClean="0"/>
              <a:t> be a handout or a link- showcase just a few</a:t>
            </a:r>
            <a:endParaRPr lang="en-US" dirty="0"/>
          </a:p>
        </p:txBody>
      </p:sp>
      <p:sp>
        <p:nvSpPr>
          <p:cNvPr id="4" name="Slide Number Placeholder 3"/>
          <p:cNvSpPr>
            <a:spLocks noGrp="1"/>
          </p:cNvSpPr>
          <p:nvPr>
            <p:ph type="sldNum" sz="quarter" idx="10"/>
          </p:nvPr>
        </p:nvSpPr>
        <p:spPr/>
        <p:txBody>
          <a:bodyPr/>
          <a:lstStyle/>
          <a:p>
            <a:fld id="{A5C04D7D-6BCF-BF47-8CAA-5C91DED02858}" type="slidenum">
              <a:rPr lang="en-US" smtClean="0"/>
              <a:t>30</a:t>
            </a:fld>
            <a:endParaRPr lang="en-US"/>
          </a:p>
        </p:txBody>
      </p:sp>
    </p:spTree>
    <p:extLst>
      <p:ext uri="{BB962C8B-B14F-4D97-AF65-F5344CB8AC3E}">
        <p14:creationId xmlns:p14="http://schemas.microsoft.com/office/powerpoint/2010/main" val="22222658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Could</a:t>
            </a:r>
            <a:r>
              <a:rPr lang="en-US" baseline="0" dirty="0" smtClean="0"/>
              <a:t> be a handout or a link- showcase just a few</a:t>
            </a:r>
            <a:endParaRPr lang="en-US" dirty="0" smtClean="0"/>
          </a:p>
          <a:p>
            <a:endParaRPr lang="en-US" dirty="0"/>
          </a:p>
        </p:txBody>
      </p:sp>
      <p:sp>
        <p:nvSpPr>
          <p:cNvPr id="4" name="Slide Number Placeholder 3"/>
          <p:cNvSpPr>
            <a:spLocks noGrp="1"/>
          </p:cNvSpPr>
          <p:nvPr>
            <p:ph type="sldNum" sz="quarter" idx="10"/>
          </p:nvPr>
        </p:nvSpPr>
        <p:spPr/>
        <p:txBody>
          <a:bodyPr/>
          <a:lstStyle/>
          <a:p>
            <a:fld id="{A5C04D7D-6BCF-BF47-8CAA-5C91DED02858}" type="slidenum">
              <a:rPr lang="en-US" smtClean="0"/>
              <a:t>31</a:t>
            </a:fld>
            <a:endParaRPr lang="en-US"/>
          </a:p>
        </p:txBody>
      </p:sp>
    </p:spTree>
    <p:extLst>
      <p:ext uri="{BB962C8B-B14F-4D97-AF65-F5344CB8AC3E}">
        <p14:creationId xmlns:p14="http://schemas.microsoft.com/office/powerpoint/2010/main" val="18601008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Shape 356"/>
          <p:cNvSpPr>
            <a:spLocks noGrp="1" noRot="1" noChangeAspect="1"/>
          </p:cNvSpPr>
          <p:nvPr>
            <p:ph type="sldImg"/>
          </p:nvPr>
        </p:nvSpPr>
        <p:spPr>
          <a:prstGeom prst="rect">
            <a:avLst/>
          </a:prstGeom>
        </p:spPr>
        <p:txBody>
          <a:bodyPr/>
          <a:lstStyle/>
          <a:p>
            <a:pPr lvl="0"/>
            <a:endParaRPr/>
          </a:p>
        </p:txBody>
      </p:sp>
      <p:sp>
        <p:nvSpPr>
          <p:cNvPr id="357" name="Shape 357"/>
          <p:cNvSpPr>
            <a:spLocks noGrp="1"/>
          </p:cNvSpPr>
          <p:nvPr>
            <p:ph type="body" sz="quarter" idx="1"/>
          </p:nvPr>
        </p:nvSpPr>
        <p:spPr>
          <a:prstGeom prst="rect">
            <a:avLst/>
          </a:prstGeom>
        </p:spPr>
        <p:txBody>
          <a:bodyPr/>
          <a:lstStyle/>
          <a:p>
            <a:pPr lvl="0" defTabSz="914400">
              <a:lnSpc>
                <a:spcPct val="100000"/>
              </a:lnSpc>
              <a:defRPr sz="1800"/>
            </a:pPr>
            <a:r>
              <a:rPr sz="1200" dirty="0">
                <a:latin typeface="Arial"/>
                <a:ea typeface="Arial"/>
                <a:cs typeface="Arial"/>
                <a:sym typeface="Arial"/>
              </a:rPr>
              <a:t>Incentives for staff:  survey staff for ideas and suggestions</a:t>
            </a:r>
            <a:endParaRPr sz="1200" dirty="0">
              <a:latin typeface="Calibri"/>
              <a:ea typeface="Calibri"/>
              <a:cs typeface="Calibri"/>
              <a:sym typeface="Calibri"/>
            </a:endParaRPr>
          </a:p>
          <a:p>
            <a:pPr marL="166683" lvl="0" indent="-166683" defTabSz="914400">
              <a:lnSpc>
                <a:spcPct val="100000"/>
              </a:lnSpc>
              <a:buSzPct val="100000"/>
              <a:buFont typeface="Arial"/>
              <a:buChar char="•"/>
              <a:defRPr sz="1800"/>
            </a:pPr>
            <a:r>
              <a:rPr sz="1200" dirty="0">
                <a:latin typeface="Arial"/>
                <a:ea typeface="Arial"/>
                <a:cs typeface="Arial"/>
                <a:sym typeface="Arial"/>
              </a:rPr>
              <a:t>Tangibles: school spirit t-shirt, coffee mug with school name on it</a:t>
            </a:r>
            <a:endParaRPr sz="1200" dirty="0">
              <a:latin typeface="Calibri"/>
              <a:ea typeface="Calibri"/>
              <a:cs typeface="Calibri"/>
              <a:sym typeface="Calibri"/>
            </a:endParaRPr>
          </a:p>
          <a:p>
            <a:pPr marL="166683" lvl="0" indent="-166683" defTabSz="914400">
              <a:lnSpc>
                <a:spcPct val="100000"/>
              </a:lnSpc>
              <a:buSzPct val="100000"/>
              <a:buFont typeface="Arial"/>
              <a:buChar char="•"/>
              <a:defRPr sz="1800"/>
            </a:pPr>
            <a:r>
              <a:rPr sz="1200" dirty="0">
                <a:latin typeface="Arial"/>
                <a:ea typeface="Arial"/>
                <a:cs typeface="Arial"/>
                <a:sym typeface="Arial"/>
              </a:rPr>
              <a:t>Tokens: raffle ticket for chance to “win” a free gas card, meal from a restaurant, salon pass</a:t>
            </a:r>
            <a:endParaRPr sz="1200" dirty="0">
              <a:latin typeface="Calibri"/>
              <a:ea typeface="Calibri"/>
              <a:cs typeface="Calibri"/>
              <a:sym typeface="Calibri"/>
            </a:endParaRPr>
          </a:p>
          <a:p>
            <a:pPr marL="166683" lvl="0" indent="-166683" defTabSz="914400">
              <a:lnSpc>
                <a:spcPct val="100000"/>
              </a:lnSpc>
              <a:buSzPct val="100000"/>
              <a:buFont typeface="Arial"/>
              <a:buChar char="•"/>
              <a:defRPr sz="1800"/>
            </a:pPr>
            <a:r>
              <a:rPr sz="1200" dirty="0">
                <a:latin typeface="Arial"/>
                <a:ea typeface="Arial"/>
                <a:cs typeface="Arial"/>
                <a:sym typeface="Arial"/>
              </a:rPr>
              <a:t>Symbolic:  thank you note from principal, golden hand award for catching kids being respectful, </a:t>
            </a:r>
            <a:endParaRPr sz="1200" dirty="0">
              <a:latin typeface="Calibri"/>
              <a:ea typeface="Calibri"/>
              <a:cs typeface="Calibri"/>
              <a:sym typeface="Calibri"/>
            </a:endParaRPr>
          </a:p>
          <a:p>
            <a:pPr marL="166683" lvl="0" indent="-166683" defTabSz="914400">
              <a:lnSpc>
                <a:spcPct val="100000"/>
              </a:lnSpc>
              <a:buSzPct val="100000"/>
              <a:buFont typeface="Arial"/>
              <a:buChar char="•"/>
              <a:defRPr sz="1800"/>
            </a:pPr>
            <a:r>
              <a:rPr sz="1200" dirty="0">
                <a:latin typeface="Arial"/>
                <a:ea typeface="Arial"/>
                <a:cs typeface="Arial"/>
                <a:sym typeface="Arial"/>
              </a:rPr>
              <a:t>Celebrations: ice cream social, dinner as a team, jeans day (the most popular!</a:t>
            </a:r>
            <a:r>
              <a:rPr sz="1200" dirty="0" smtClean="0">
                <a:latin typeface="Arial"/>
                <a:ea typeface="Arial"/>
                <a:cs typeface="Arial"/>
                <a:sym typeface="Arial"/>
              </a:rPr>
              <a:t>)</a:t>
            </a:r>
            <a:endParaRPr lang="en-US" sz="1200" dirty="0" smtClean="0">
              <a:latin typeface="Arial"/>
              <a:ea typeface="Arial"/>
              <a:cs typeface="Arial"/>
              <a:sym typeface="Arial"/>
            </a:endParaRPr>
          </a:p>
          <a:p>
            <a:pPr marL="166683" lvl="0" indent="-166683" defTabSz="914400">
              <a:lnSpc>
                <a:spcPct val="100000"/>
              </a:lnSpc>
              <a:buSzPct val="100000"/>
              <a:buFont typeface="Arial"/>
              <a:buChar char="•"/>
              <a:defRPr sz="1800"/>
            </a:pPr>
            <a:endParaRPr lang="en-US" sz="1200" dirty="0" smtClean="0">
              <a:latin typeface="Arial"/>
              <a:ea typeface="Arial"/>
              <a:cs typeface="Arial"/>
              <a:sym typeface="Arial"/>
            </a:endParaRPr>
          </a:p>
          <a:p>
            <a:pPr marL="166683" lvl="0" indent="-166683" defTabSz="914400">
              <a:lnSpc>
                <a:spcPct val="100000"/>
              </a:lnSpc>
              <a:buSzPct val="100000"/>
              <a:buFont typeface="Arial"/>
              <a:buChar char="•"/>
              <a:defRPr sz="1800"/>
            </a:pPr>
            <a:r>
              <a:rPr lang="en-US" sz="1200" dirty="0" smtClean="0">
                <a:latin typeface="Arial"/>
                <a:ea typeface="Arial"/>
                <a:cs typeface="Arial"/>
                <a:sym typeface="Arial"/>
              </a:rPr>
              <a:t>New examples</a:t>
            </a:r>
            <a:endParaRPr sz="1200" dirty="0">
              <a:latin typeface="Arial"/>
              <a:ea typeface="Arial"/>
              <a:cs typeface="Arial"/>
              <a:sym typeface="Arial"/>
            </a:endParaRPr>
          </a:p>
        </p:txBody>
      </p:sp>
    </p:spTree>
    <p:extLst>
      <p:ext uri="{BB962C8B-B14F-4D97-AF65-F5344CB8AC3E}">
        <p14:creationId xmlns:p14="http://schemas.microsoft.com/office/powerpoint/2010/main" val="21272511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b="0" dirty="0" smtClean="0"/>
              <a:t>These</a:t>
            </a:r>
            <a:r>
              <a:rPr lang="en-US" b="0" baseline="0" dirty="0" smtClean="0"/>
              <a:t> are the icons that you will see throughout the training and will serve as a guide and a prompt to the content of each slide. </a:t>
            </a:r>
            <a:endParaRPr lang="en-US" b="0" dirty="0"/>
          </a:p>
        </p:txBody>
      </p:sp>
      <p:sp>
        <p:nvSpPr>
          <p:cNvPr id="4" name="Slide Number Placeholder 3"/>
          <p:cNvSpPr>
            <a:spLocks noGrp="1"/>
          </p:cNvSpPr>
          <p:nvPr>
            <p:ph type="sldNum" sz="quarter" idx="10"/>
          </p:nvPr>
        </p:nvSpPr>
        <p:spPr/>
        <p:txBody>
          <a:bodyPr/>
          <a:lstStyle/>
          <a:p>
            <a:fld id="{A5C04D7D-6BCF-BF47-8CAA-5C91DED02858}"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5649899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defTabSz="914400">
              <a:lnSpc>
                <a:spcPct val="100000"/>
              </a:lnSpc>
              <a:defRPr sz="1800"/>
            </a:pPr>
            <a:r>
              <a:rPr lang="en-US" sz="1200" dirty="0" smtClean="0">
                <a:latin typeface="+mn-lt"/>
                <a:ea typeface="Calibri"/>
                <a:cs typeface="Calibri"/>
                <a:sym typeface="Calibri"/>
              </a:rPr>
              <a:t>This elementary school (Liberty Elementary School in Loudoun County, VA) reviewed their data and discovered that problems were occurring in many of the restrooms across the school.  The custodian became involved in rewarding the cleanest restrooms with a “bejeweled pink, blue or yellow (if both boys and girls restrooms were clean).  It became a very exciting reward and follow up data showed cleaner restrooms and more appropriate behavior in restrooms throughout the school. </a:t>
            </a:r>
          </a:p>
          <a:p>
            <a:pPr lvl="0" defTabSz="914400">
              <a:lnSpc>
                <a:spcPct val="100000"/>
              </a:lnSpc>
              <a:defRPr sz="1800"/>
            </a:pPr>
            <a:endParaRPr lang="en-US" sz="1200" dirty="0" smtClean="0">
              <a:latin typeface="+mn-lt"/>
              <a:ea typeface="Calibri"/>
              <a:cs typeface="Calibri"/>
              <a:sym typeface="Calibri"/>
            </a:endParaRPr>
          </a:p>
          <a:p>
            <a:pPr lvl="0" defTabSz="914400">
              <a:lnSpc>
                <a:spcPct val="100000"/>
              </a:lnSpc>
              <a:defRPr sz="1800"/>
            </a:pPr>
            <a:r>
              <a:rPr lang="en-US" sz="1200" dirty="0" smtClean="0">
                <a:latin typeface="+mn-lt"/>
                <a:ea typeface="Calibri"/>
                <a:cs typeface="Calibri"/>
                <a:sym typeface="Calibri"/>
              </a:rPr>
              <a:t>SCHOOL-WIDE focus on cleanest classrooms in the bldg.  Custodian judges &amp; whops plunger on wall/bulletin board for cleanest room.</a:t>
            </a:r>
          </a:p>
          <a:p>
            <a:pPr lvl="0" defTabSz="914400">
              <a:lnSpc>
                <a:spcPct val="100000"/>
              </a:lnSpc>
              <a:defRPr sz="1800"/>
            </a:pPr>
            <a:endParaRPr lang="en-US" sz="1200" dirty="0" smtClean="0">
              <a:latin typeface="+mn-lt"/>
              <a:ea typeface="Calibri"/>
              <a:cs typeface="Calibri"/>
              <a:sym typeface="Calibri"/>
            </a:endParaRPr>
          </a:p>
          <a:p>
            <a:endParaRPr lang="en-US" dirty="0"/>
          </a:p>
        </p:txBody>
      </p:sp>
      <p:sp>
        <p:nvSpPr>
          <p:cNvPr id="4" name="Slide Number Placeholder 3"/>
          <p:cNvSpPr>
            <a:spLocks noGrp="1"/>
          </p:cNvSpPr>
          <p:nvPr>
            <p:ph type="sldNum" sz="quarter" idx="10"/>
          </p:nvPr>
        </p:nvSpPr>
        <p:spPr/>
        <p:txBody>
          <a:bodyPr/>
          <a:lstStyle/>
          <a:p>
            <a:fld id="{A5C04D7D-6BCF-BF47-8CAA-5C91DED02858}" type="slidenum">
              <a:rPr lang="en-US" smtClean="0"/>
              <a:pPr/>
              <a:t>33</a:t>
            </a:fld>
            <a:endParaRPr lang="en-US"/>
          </a:p>
        </p:txBody>
      </p:sp>
    </p:spTree>
    <p:extLst>
      <p:ext uri="{BB962C8B-B14F-4D97-AF65-F5344CB8AC3E}">
        <p14:creationId xmlns:p14="http://schemas.microsoft.com/office/powerpoint/2010/main" val="30787426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 name="Shape 361"/>
          <p:cNvSpPr>
            <a:spLocks noGrp="1" noRot="1" noChangeAspect="1"/>
          </p:cNvSpPr>
          <p:nvPr>
            <p:ph type="sldImg"/>
          </p:nvPr>
        </p:nvSpPr>
        <p:spPr>
          <a:prstGeom prst="rect">
            <a:avLst/>
          </a:prstGeom>
        </p:spPr>
        <p:txBody>
          <a:bodyPr/>
          <a:lstStyle/>
          <a:p>
            <a:pPr lvl="0"/>
            <a:endParaRPr/>
          </a:p>
        </p:txBody>
      </p:sp>
      <p:sp>
        <p:nvSpPr>
          <p:cNvPr id="362" name="Shape 362"/>
          <p:cNvSpPr>
            <a:spLocks noGrp="1"/>
          </p:cNvSpPr>
          <p:nvPr>
            <p:ph type="body" sz="quarter" idx="1"/>
          </p:nvPr>
        </p:nvSpPr>
        <p:spPr>
          <a:prstGeom prst="rect">
            <a:avLst/>
          </a:prstGeom>
        </p:spPr>
        <p:txBody>
          <a:bodyPr/>
          <a:lstStyle>
            <a:lvl1pPr defTabSz="914400">
              <a:lnSpc>
                <a:spcPct val="100000"/>
              </a:lnSpc>
              <a:defRPr sz="1200">
                <a:latin typeface="Calibri"/>
                <a:ea typeface="Calibri"/>
                <a:cs typeface="Calibri"/>
                <a:sym typeface="Calibri"/>
              </a:defRPr>
            </a:lvl1pPr>
          </a:lstStyle>
          <a:p>
            <a:pPr lvl="0">
              <a:defRPr sz="1800"/>
            </a:pPr>
            <a:r>
              <a:rPr sz="1200"/>
              <a:t>Teachers receive this “door mat” as a result of student nominations.  These became so popular that the school had to order more to accommodate all the requests.</a:t>
            </a:r>
          </a:p>
        </p:txBody>
      </p:sp>
    </p:spTree>
    <p:extLst>
      <p:ext uri="{BB962C8B-B14F-4D97-AF65-F5344CB8AC3E}">
        <p14:creationId xmlns:p14="http://schemas.microsoft.com/office/powerpoint/2010/main" val="37874921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AD8DE2D-7518-C344-9B88-7D3D18C840FE}" type="slidenum">
              <a:rPr lang="en-US" sz="1200"/>
              <a:pPr eaLnBrk="1" hangingPunct="1"/>
              <a:t>35</a:t>
            </a:fld>
            <a:endParaRPr lang="en-US" sz="1200"/>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endParaRPr lang="en-US">
              <a:latin typeface="Times New Roman" charset="0"/>
            </a:endParaRPr>
          </a:p>
        </p:txBody>
      </p:sp>
    </p:spTree>
    <p:extLst>
      <p:ext uri="{BB962C8B-B14F-4D97-AF65-F5344CB8AC3E}">
        <p14:creationId xmlns:p14="http://schemas.microsoft.com/office/powerpoint/2010/main" val="13418023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Could</a:t>
            </a:r>
            <a:r>
              <a:rPr lang="en-US" baseline="0" dirty="0" smtClean="0"/>
              <a:t> be a handout or a link- showcase just a few</a:t>
            </a:r>
            <a:endParaRPr lang="en-US" dirty="0" smtClean="0"/>
          </a:p>
          <a:p>
            <a:endParaRPr lang="en-US" dirty="0"/>
          </a:p>
        </p:txBody>
      </p:sp>
      <p:sp>
        <p:nvSpPr>
          <p:cNvPr id="4" name="Slide Number Placeholder 3"/>
          <p:cNvSpPr>
            <a:spLocks noGrp="1"/>
          </p:cNvSpPr>
          <p:nvPr>
            <p:ph type="sldNum" sz="quarter" idx="10"/>
          </p:nvPr>
        </p:nvSpPr>
        <p:spPr/>
        <p:txBody>
          <a:bodyPr/>
          <a:lstStyle/>
          <a:p>
            <a:fld id="{A5C04D7D-6BCF-BF47-8CAA-5C91DED02858}" type="slidenum">
              <a:rPr lang="en-US" smtClean="0"/>
              <a:t>37</a:t>
            </a:fld>
            <a:endParaRPr lang="en-US"/>
          </a:p>
        </p:txBody>
      </p:sp>
    </p:spTree>
    <p:extLst>
      <p:ext uri="{BB962C8B-B14F-4D97-AF65-F5344CB8AC3E}">
        <p14:creationId xmlns:p14="http://schemas.microsoft.com/office/powerpoint/2010/main" val="36556919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634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buClr>
                <a:srgbClr val="BF25E6"/>
              </a:buClr>
              <a:buFontTx/>
              <a:buNone/>
            </a:pPr>
            <a:r>
              <a:rPr lang="en-US" sz="1200" b="1" i="1" baseline="0" dirty="0" smtClean="0">
                <a:latin typeface="Calibri"/>
                <a:ea typeface="ＭＳ Ｐゴシック" charset="0"/>
                <a:cs typeface="Calibri"/>
              </a:rPr>
              <a:t>Use this Self-Check to review/revise your Acknowledgement Matrix.</a:t>
            </a:r>
          </a:p>
          <a:p>
            <a:pPr eaLnBrk="1" hangingPunct="1">
              <a:buClr>
                <a:srgbClr val="BF25E6"/>
              </a:buClr>
              <a:buFontTx/>
              <a:buChar char="•"/>
            </a:pPr>
            <a:r>
              <a:rPr lang="en-US" sz="1200" dirty="0" smtClean="0">
                <a:latin typeface="Calibri"/>
                <a:ea typeface="ＭＳ Ｐゴシック" charset="0"/>
                <a:cs typeface="Calibri"/>
              </a:rPr>
              <a:t>Brainstorm </a:t>
            </a:r>
            <a:r>
              <a:rPr lang="en-US" sz="1200" dirty="0">
                <a:latin typeface="Calibri"/>
                <a:ea typeface="ＭＳ Ｐゴシック" charset="0"/>
                <a:cs typeface="Calibri"/>
              </a:rPr>
              <a:t>ideas and begin planning your classroom reward system </a:t>
            </a:r>
          </a:p>
          <a:p>
            <a:pPr eaLnBrk="1" hangingPunct="1">
              <a:buClr>
                <a:srgbClr val="BF25E6"/>
              </a:buClr>
              <a:buFontTx/>
              <a:buChar char="•"/>
            </a:pPr>
            <a:r>
              <a:rPr lang="en-US" sz="1200" dirty="0">
                <a:latin typeface="Calibri"/>
                <a:ea typeface="ＭＳ Ｐゴシック" charset="0"/>
                <a:cs typeface="Calibri"/>
              </a:rPr>
              <a:t>Use the Self-check items to determine strengths and weaknesses of the plan</a:t>
            </a:r>
          </a:p>
          <a:p>
            <a:pPr eaLnBrk="1" hangingPunct="1">
              <a:buClr>
                <a:srgbClr val="BF25E6"/>
              </a:buClr>
              <a:buFontTx/>
              <a:buChar char="•"/>
            </a:pPr>
            <a:r>
              <a:rPr lang="en-US" sz="1200" dirty="0">
                <a:latin typeface="Calibri"/>
                <a:ea typeface="ＭＳ Ｐゴシック" charset="0"/>
                <a:cs typeface="Calibri"/>
              </a:rPr>
              <a:t>Generate ideas for strengthening the </a:t>
            </a:r>
            <a:r>
              <a:rPr lang="en-US" sz="1200" dirty="0" smtClean="0">
                <a:latin typeface="Calibri"/>
                <a:ea typeface="ＭＳ Ｐゴシック" charset="0"/>
                <a:cs typeface="Calibri"/>
              </a:rPr>
              <a:t>plans</a:t>
            </a:r>
          </a:p>
          <a:p>
            <a:endParaRPr lang="en-US" sz="1200" dirty="0">
              <a:latin typeface="Calibri"/>
              <a:ea typeface="ＭＳ Ｐゴシック" charset="0"/>
              <a:cs typeface="Calibri"/>
            </a:endParaRPr>
          </a:p>
        </p:txBody>
      </p:sp>
      <p:sp>
        <p:nvSpPr>
          <p:cNvPr id="63491" name="Slide Number Placeholder 3"/>
          <p:cNvSpPr>
            <a:spLocks noGrp="1"/>
          </p:cNvSpPr>
          <p:nvPr>
            <p:ph type="sldNum" sz="quarter" idx="5"/>
          </p:nvPr>
        </p:nvSpPr>
        <p:spPr bwMode="auto">
          <a:xfrm>
            <a:off x="5179484" y="6513910"/>
            <a:ext cx="3962400" cy="3429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defTabSz="455613" eaLnBrk="1" hangingPunct="1"/>
            <a:fld id="{0094F8EE-9AF8-9B48-B5CD-A299D7C9C110}" type="slidenum">
              <a:rPr lang="en-US" sz="1200"/>
              <a:pPr defTabSz="455613" eaLnBrk="1" hangingPunct="1"/>
              <a:t>38</a:t>
            </a:fld>
            <a:endParaRPr lang="en-US" sz="1200"/>
          </a:p>
        </p:txBody>
      </p:sp>
    </p:spTree>
    <p:extLst>
      <p:ext uri="{BB962C8B-B14F-4D97-AF65-F5344CB8AC3E}">
        <p14:creationId xmlns:p14="http://schemas.microsoft.com/office/powerpoint/2010/main" val="35743454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p:spPr>
        <p:txBody>
          <a:bodyPr/>
          <a:lstStyle>
            <a:lvl1pPr defTabSz="914437" eaLnBrk="0" hangingPunct="0">
              <a:defRPr>
                <a:solidFill>
                  <a:schemeClr val="tx1"/>
                </a:solidFill>
                <a:latin typeface="Arial" charset="0"/>
              </a:defRPr>
            </a:lvl1pPr>
            <a:lvl2pPr marL="729057" indent="-280406" defTabSz="914437" eaLnBrk="0" hangingPunct="0">
              <a:defRPr>
                <a:solidFill>
                  <a:schemeClr val="tx1"/>
                </a:solidFill>
                <a:latin typeface="Arial" charset="0"/>
              </a:defRPr>
            </a:lvl2pPr>
            <a:lvl3pPr marL="1121626" indent="-224325" defTabSz="914437" eaLnBrk="0" hangingPunct="0">
              <a:defRPr>
                <a:solidFill>
                  <a:schemeClr val="tx1"/>
                </a:solidFill>
                <a:latin typeface="Arial" charset="0"/>
              </a:defRPr>
            </a:lvl3pPr>
            <a:lvl4pPr marL="1570276" indent="-224325" defTabSz="914437" eaLnBrk="0" hangingPunct="0">
              <a:defRPr>
                <a:solidFill>
                  <a:schemeClr val="tx1"/>
                </a:solidFill>
                <a:latin typeface="Arial" charset="0"/>
              </a:defRPr>
            </a:lvl4pPr>
            <a:lvl5pPr marL="2018927" indent="-224325" defTabSz="914437" eaLnBrk="0" hangingPunct="0">
              <a:defRPr>
                <a:solidFill>
                  <a:schemeClr val="tx1"/>
                </a:solidFill>
                <a:latin typeface="Arial" charset="0"/>
              </a:defRPr>
            </a:lvl5pPr>
            <a:lvl6pPr marL="2467577" indent="-224325" defTabSz="914437" eaLnBrk="0" fontAlgn="base" hangingPunct="0">
              <a:spcBef>
                <a:spcPct val="0"/>
              </a:spcBef>
              <a:spcAft>
                <a:spcPct val="0"/>
              </a:spcAft>
              <a:defRPr>
                <a:solidFill>
                  <a:schemeClr val="tx1"/>
                </a:solidFill>
                <a:latin typeface="Arial" charset="0"/>
              </a:defRPr>
            </a:lvl6pPr>
            <a:lvl7pPr marL="2916227" indent="-224325" defTabSz="914437" eaLnBrk="0" fontAlgn="base" hangingPunct="0">
              <a:spcBef>
                <a:spcPct val="0"/>
              </a:spcBef>
              <a:spcAft>
                <a:spcPct val="0"/>
              </a:spcAft>
              <a:defRPr>
                <a:solidFill>
                  <a:schemeClr val="tx1"/>
                </a:solidFill>
                <a:latin typeface="Arial" charset="0"/>
              </a:defRPr>
            </a:lvl7pPr>
            <a:lvl8pPr marL="3364878" indent="-224325" defTabSz="914437" eaLnBrk="0" fontAlgn="base" hangingPunct="0">
              <a:spcBef>
                <a:spcPct val="0"/>
              </a:spcBef>
              <a:spcAft>
                <a:spcPct val="0"/>
              </a:spcAft>
              <a:defRPr>
                <a:solidFill>
                  <a:schemeClr val="tx1"/>
                </a:solidFill>
                <a:latin typeface="Arial" charset="0"/>
              </a:defRPr>
            </a:lvl8pPr>
            <a:lvl9pPr marL="3813528" indent="-224325" defTabSz="914437" eaLnBrk="0" fontAlgn="base" hangingPunct="0">
              <a:spcBef>
                <a:spcPct val="0"/>
              </a:spcBef>
              <a:spcAft>
                <a:spcPct val="0"/>
              </a:spcAft>
              <a:defRPr>
                <a:solidFill>
                  <a:schemeClr val="tx1"/>
                </a:solidFill>
                <a:latin typeface="Arial" charset="0"/>
              </a:defRPr>
            </a:lvl9pPr>
          </a:lstStyle>
          <a:p>
            <a:pPr eaLnBrk="1" hangingPunct="1"/>
            <a:fld id="{BAD87A29-EEC9-498A-8275-D68A01E78AEE}" type="slidenum">
              <a:rPr lang="en-US">
                <a:solidFill>
                  <a:prstClr val="black"/>
                </a:solidFill>
              </a:rPr>
              <a:pPr eaLnBrk="1" hangingPunct="1"/>
              <a:t>39</a:t>
            </a:fld>
            <a:endParaRPr lang="en-US">
              <a:solidFill>
                <a:prstClr val="black"/>
              </a:solidFill>
            </a:endParaRPr>
          </a:p>
        </p:txBody>
      </p:sp>
      <p:sp>
        <p:nvSpPr>
          <p:cNvPr id="250883" name="Rectangle 7"/>
          <p:cNvSpPr txBox="1">
            <a:spLocks noGrp="1" noChangeArrowheads="1"/>
          </p:cNvSpPr>
          <p:nvPr/>
        </p:nvSpPr>
        <p:spPr bwMode="auto">
          <a:xfrm>
            <a:off x="5178703" y="6513695"/>
            <a:ext cx="3963228" cy="34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6" rIns="91430" bIns="45716" anchor="b"/>
          <a:lstStyle>
            <a:lvl1pPr defTabSz="930275" eaLnBrk="0" hangingPunct="0">
              <a:defRPr>
                <a:solidFill>
                  <a:schemeClr val="tx1"/>
                </a:solidFill>
                <a:latin typeface="Arial" charset="0"/>
              </a:defRPr>
            </a:lvl1pPr>
            <a:lvl2pPr marL="742950" indent="-285750" defTabSz="930275" eaLnBrk="0" hangingPunct="0">
              <a:defRPr>
                <a:solidFill>
                  <a:schemeClr val="tx1"/>
                </a:solidFill>
                <a:latin typeface="Arial" charset="0"/>
              </a:defRPr>
            </a:lvl2pPr>
            <a:lvl3pPr marL="1143000" indent="-228600" defTabSz="930275" eaLnBrk="0" hangingPunct="0">
              <a:defRPr>
                <a:solidFill>
                  <a:schemeClr val="tx1"/>
                </a:solidFill>
                <a:latin typeface="Arial" charset="0"/>
              </a:defRPr>
            </a:lvl3pPr>
            <a:lvl4pPr marL="1600200" indent="-228600" defTabSz="930275" eaLnBrk="0" hangingPunct="0">
              <a:defRPr>
                <a:solidFill>
                  <a:schemeClr val="tx1"/>
                </a:solidFill>
                <a:latin typeface="Arial" charset="0"/>
              </a:defRPr>
            </a:lvl4pPr>
            <a:lvl5pPr marL="2057400" indent="-228600" defTabSz="930275" eaLnBrk="0" hangingPunct="0">
              <a:defRPr>
                <a:solidFill>
                  <a:schemeClr val="tx1"/>
                </a:solidFill>
                <a:latin typeface="Arial" charset="0"/>
              </a:defRPr>
            </a:lvl5pPr>
            <a:lvl6pPr marL="2514600" indent="-228600" defTabSz="930275" eaLnBrk="0" fontAlgn="base" hangingPunct="0">
              <a:spcBef>
                <a:spcPct val="0"/>
              </a:spcBef>
              <a:spcAft>
                <a:spcPct val="0"/>
              </a:spcAft>
              <a:defRPr>
                <a:solidFill>
                  <a:schemeClr val="tx1"/>
                </a:solidFill>
                <a:latin typeface="Arial" charset="0"/>
              </a:defRPr>
            </a:lvl6pPr>
            <a:lvl7pPr marL="2971800" indent="-228600" defTabSz="930275" eaLnBrk="0" fontAlgn="base" hangingPunct="0">
              <a:spcBef>
                <a:spcPct val="0"/>
              </a:spcBef>
              <a:spcAft>
                <a:spcPct val="0"/>
              </a:spcAft>
              <a:defRPr>
                <a:solidFill>
                  <a:schemeClr val="tx1"/>
                </a:solidFill>
                <a:latin typeface="Arial" charset="0"/>
              </a:defRPr>
            </a:lvl7pPr>
            <a:lvl8pPr marL="3429000" indent="-228600" defTabSz="930275" eaLnBrk="0" fontAlgn="base" hangingPunct="0">
              <a:spcBef>
                <a:spcPct val="0"/>
              </a:spcBef>
              <a:spcAft>
                <a:spcPct val="0"/>
              </a:spcAft>
              <a:defRPr>
                <a:solidFill>
                  <a:schemeClr val="tx1"/>
                </a:solidFill>
                <a:latin typeface="Arial" charset="0"/>
              </a:defRPr>
            </a:lvl8pPr>
            <a:lvl9pPr marL="3886200" indent="-228600" defTabSz="930275" eaLnBrk="0" fontAlgn="base" hangingPunct="0">
              <a:spcBef>
                <a:spcPct val="0"/>
              </a:spcBef>
              <a:spcAft>
                <a:spcPct val="0"/>
              </a:spcAft>
              <a:defRPr>
                <a:solidFill>
                  <a:schemeClr val="tx1"/>
                </a:solidFill>
                <a:latin typeface="Arial" charset="0"/>
              </a:defRPr>
            </a:lvl9pPr>
          </a:lstStyle>
          <a:p>
            <a:pPr algn="r" eaLnBrk="1" fontAlgn="base" hangingPunct="1">
              <a:spcBef>
                <a:spcPct val="0"/>
              </a:spcBef>
              <a:spcAft>
                <a:spcPct val="0"/>
              </a:spcAft>
            </a:pPr>
            <a:fld id="{FFB2DEE0-1688-4CB0-9DA6-78914D879A2F}" type="slidenum">
              <a:rPr lang="en-US" sz="1200">
                <a:solidFill>
                  <a:prstClr val="black"/>
                </a:solidFill>
              </a:rPr>
              <a:pPr algn="r" eaLnBrk="1" fontAlgn="base" hangingPunct="1">
                <a:spcBef>
                  <a:spcPct val="0"/>
                </a:spcBef>
                <a:spcAft>
                  <a:spcPct val="0"/>
                </a:spcAft>
              </a:pPr>
              <a:t>39</a:t>
            </a:fld>
            <a:endParaRPr lang="en-US" sz="1200">
              <a:solidFill>
                <a:prstClr val="black"/>
              </a:solidFill>
            </a:endParaRPr>
          </a:p>
        </p:txBody>
      </p:sp>
      <p:sp>
        <p:nvSpPr>
          <p:cNvPr id="250884" name="Rectangle 2"/>
          <p:cNvSpPr>
            <a:spLocks noGrp="1" noRot="1" noChangeAspect="1" noChangeArrowheads="1" noTextEdit="1"/>
          </p:cNvSpPr>
          <p:nvPr>
            <p:ph type="sldImg"/>
          </p:nvPr>
        </p:nvSpPr>
        <p:spPr>
          <a:ln/>
        </p:spPr>
      </p:sp>
      <p:sp>
        <p:nvSpPr>
          <p:cNvPr id="250885" name="Rectangle 3"/>
          <p:cNvSpPr>
            <a:spLocks noGrp="1" noChangeArrowheads="1"/>
          </p:cNvSpPr>
          <p:nvPr>
            <p:ph type="body" idx="1"/>
          </p:nvPr>
        </p:nvSpPr>
        <p:spPr>
          <a:noFill/>
        </p:spPr>
        <p:txBody>
          <a:bodyPr/>
          <a:lstStyle/>
          <a:p>
            <a:pPr eaLnBrk="1" hangingPunct="1"/>
            <a:r>
              <a:rPr lang="en-US" dirty="0" smtClean="0"/>
              <a:t>Emphasize 3 different types/ 3 different purposes and when to use</a:t>
            </a:r>
          </a:p>
          <a:p>
            <a:pPr eaLnBrk="1" hangingPunct="1"/>
            <a:r>
              <a:rPr lang="en-US" dirty="0" smtClean="0"/>
              <a:t>Long term celebrations are for ALL students….referral free parties DO NOT count!!!!! </a:t>
            </a:r>
          </a:p>
          <a:p>
            <a:pPr eaLnBrk="1" hangingPunct="1"/>
            <a:r>
              <a:rPr lang="en-US" dirty="0" smtClean="0"/>
              <a:t>Information from George </a:t>
            </a:r>
            <a:r>
              <a:rPr lang="en-US" dirty="0" err="1" smtClean="0"/>
              <a:t>Sugai</a:t>
            </a:r>
            <a:r>
              <a:rPr lang="en-US" dirty="0" smtClean="0"/>
              <a:t>:</a:t>
            </a:r>
          </a:p>
          <a:p>
            <a:pPr eaLnBrk="1" hangingPunct="1"/>
            <a:r>
              <a:rPr lang="en-US" dirty="0" smtClean="0"/>
              <a:t>The discussion was about long-term celebrations that all kids attend vs. long term celebrations that have criteria (0-1 referrals for a semester) for attendance. </a:t>
            </a:r>
          </a:p>
          <a:p>
            <a:pPr eaLnBrk="1" hangingPunct="1"/>
            <a:r>
              <a:rPr lang="en-US" dirty="0" smtClean="0"/>
              <a:t>1. Contingencies that link </a:t>
            </a:r>
            <a:r>
              <a:rPr lang="en-US" dirty="0" err="1" smtClean="0"/>
              <a:t>reinforcer</a:t>
            </a:r>
            <a:r>
              <a:rPr lang="en-US" dirty="0" smtClean="0"/>
              <a:t> to whole group behavior performance (e.g., If more than 80% of students have perfect attendance, whole school gets special assembly).</a:t>
            </a:r>
          </a:p>
          <a:p>
            <a:pPr eaLnBrk="1" hangingPunct="1"/>
            <a:r>
              <a:rPr lang="en-US" dirty="0" smtClean="0"/>
              <a:t>2. For kids with challenges, I like having separate individualized criteria and </a:t>
            </a:r>
            <a:r>
              <a:rPr lang="en-US" dirty="0" err="1" smtClean="0"/>
              <a:t>reinforcers</a:t>
            </a:r>
            <a:r>
              <a:rPr lang="en-US" dirty="0" smtClean="0"/>
              <a:t> (e.g., If </a:t>
            </a:r>
            <a:r>
              <a:rPr lang="en-US" u="sng" dirty="0" smtClean="0"/>
              <a:t>Steve</a:t>
            </a:r>
            <a:r>
              <a:rPr lang="en-US" dirty="0" smtClean="0"/>
              <a:t> attends school 70% of days, he can also sit with friends of his choice).</a:t>
            </a:r>
          </a:p>
          <a:p>
            <a:pPr eaLnBrk="1" hangingPunct="1"/>
            <a:r>
              <a:rPr lang="en-US" dirty="0" smtClean="0"/>
              <a:t>3. Students with 100% can get some additional acknowledgement beyond what whole group get.</a:t>
            </a:r>
          </a:p>
          <a:p>
            <a:pPr eaLnBrk="1" hangingPunct="1"/>
            <a:r>
              <a:rPr lang="en-US" dirty="0" smtClean="0"/>
              <a:t>Etc.</a:t>
            </a:r>
          </a:p>
          <a:p>
            <a:pPr eaLnBrk="1" hangingPunct="1"/>
            <a:r>
              <a:rPr lang="en-US" dirty="0" smtClean="0"/>
              <a:t>The general big idea is that all kids get what the collective earns. Some kids (100% AND specialized needs kids) get extra for exceptional performance</a:t>
            </a:r>
          </a:p>
          <a:p>
            <a:pPr eaLnBrk="1" hangingPunct="1"/>
            <a:endParaRPr lang="en-US" dirty="0" smtClean="0"/>
          </a:p>
        </p:txBody>
      </p:sp>
    </p:spTree>
    <p:extLst>
      <p:ext uri="{BB962C8B-B14F-4D97-AF65-F5344CB8AC3E}">
        <p14:creationId xmlns:p14="http://schemas.microsoft.com/office/powerpoint/2010/main" val="24698417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p:spPr>
        <p:txBody>
          <a:bodyPr/>
          <a:lstStyle>
            <a:lvl1pPr defTabSz="914437" eaLnBrk="0" hangingPunct="0">
              <a:defRPr>
                <a:solidFill>
                  <a:schemeClr val="tx1"/>
                </a:solidFill>
                <a:latin typeface="Arial" charset="0"/>
              </a:defRPr>
            </a:lvl1pPr>
            <a:lvl2pPr marL="729057" indent="-280406" defTabSz="914437" eaLnBrk="0" hangingPunct="0">
              <a:defRPr>
                <a:solidFill>
                  <a:schemeClr val="tx1"/>
                </a:solidFill>
                <a:latin typeface="Arial" charset="0"/>
              </a:defRPr>
            </a:lvl2pPr>
            <a:lvl3pPr marL="1121626" indent="-224325" defTabSz="914437" eaLnBrk="0" hangingPunct="0">
              <a:defRPr>
                <a:solidFill>
                  <a:schemeClr val="tx1"/>
                </a:solidFill>
                <a:latin typeface="Arial" charset="0"/>
              </a:defRPr>
            </a:lvl3pPr>
            <a:lvl4pPr marL="1570276" indent="-224325" defTabSz="914437" eaLnBrk="0" hangingPunct="0">
              <a:defRPr>
                <a:solidFill>
                  <a:schemeClr val="tx1"/>
                </a:solidFill>
                <a:latin typeface="Arial" charset="0"/>
              </a:defRPr>
            </a:lvl4pPr>
            <a:lvl5pPr marL="2018927" indent="-224325" defTabSz="914437" eaLnBrk="0" hangingPunct="0">
              <a:defRPr>
                <a:solidFill>
                  <a:schemeClr val="tx1"/>
                </a:solidFill>
                <a:latin typeface="Arial" charset="0"/>
              </a:defRPr>
            </a:lvl5pPr>
            <a:lvl6pPr marL="2467577" indent="-224325" defTabSz="914437" eaLnBrk="0" fontAlgn="base" hangingPunct="0">
              <a:spcBef>
                <a:spcPct val="0"/>
              </a:spcBef>
              <a:spcAft>
                <a:spcPct val="0"/>
              </a:spcAft>
              <a:defRPr>
                <a:solidFill>
                  <a:schemeClr val="tx1"/>
                </a:solidFill>
                <a:latin typeface="Arial" charset="0"/>
              </a:defRPr>
            </a:lvl6pPr>
            <a:lvl7pPr marL="2916227" indent="-224325" defTabSz="914437" eaLnBrk="0" fontAlgn="base" hangingPunct="0">
              <a:spcBef>
                <a:spcPct val="0"/>
              </a:spcBef>
              <a:spcAft>
                <a:spcPct val="0"/>
              </a:spcAft>
              <a:defRPr>
                <a:solidFill>
                  <a:schemeClr val="tx1"/>
                </a:solidFill>
                <a:latin typeface="Arial" charset="0"/>
              </a:defRPr>
            </a:lvl7pPr>
            <a:lvl8pPr marL="3364878" indent="-224325" defTabSz="914437" eaLnBrk="0" fontAlgn="base" hangingPunct="0">
              <a:spcBef>
                <a:spcPct val="0"/>
              </a:spcBef>
              <a:spcAft>
                <a:spcPct val="0"/>
              </a:spcAft>
              <a:defRPr>
                <a:solidFill>
                  <a:schemeClr val="tx1"/>
                </a:solidFill>
                <a:latin typeface="Arial" charset="0"/>
              </a:defRPr>
            </a:lvl8pPr>
            <a:lvl9pPr marL="3813528" indent="-224325" defTabSz="914437" eaLnBrk="0" fontAlgn="base" hangingPunct="0">
              <a:spcBef>
                <a:spcPct val="0"/>
              </a:spcBef>
              <a:spcAft>
                <a:spcPct val="0"/>
              </a:spcAft>
              <a:defRPr>
                <a:solidFill>
                  <a:schemeClr val="tx1"/>
                </a:solidFill>
                <a:latin typeface="Arial" charset="0"/>
              </a:defRPr>
            </a:lvl9pPr>
          </a:lstStyle>
          <a:p>
            <a:pPr eaLnBrk="1" hangingPunct="1"/>
            <a:fld id="{4194AE19-AF02-4FA0-8B44-AF7244435B33}" type="slidenum">
              <a:rPr lang="en-US">
                <a:solidFill>
                  <a:prstClr val="black"/>
                </a:solidFill>
              </a:rPr>
              <a:pPr eaLnBrk="1" hangingPunct="1"/>
              <a:t>41</a:t>
            </a:fld>
            <a:endParaRPr lang="en-US">
              <a:solidFill>
                <a:prstClr val="black"/>
              </a:solidFill>
            </a:endParaRPr>
          </a:p>
        </p:txBody>
      </p:sp>
      <p:sp>
        <p:nvSpPr>
          <p:cNvPr id="252931" name="Rectangle 2"/>
          <p:cNvSpPr>
            <a:spLocks noGrp="1" noRot="1" noChangeAspect="1" noChangeArrowheads="1" noTextEdit="1"/>
          </p:cNvSpPr>
          <p:nvPr>
            <p:ph type="sldImg"/>
          </p:nvPr>
        </p:nvSpPr>
        <p:spPr>
          <a:ln/>
        </p:spPr>
      </p:sp>
      <p:sp>
        <p:nvSpPr>
          <p:cNvPr id="252932" name="Rectangle 3"/>
          <p:cNvSpPr>
            <a:spLocks noGrp="1" noChangeArrowheads="1"/>
          </p:cNvSpPr>
          <p:nvPr>
            <p:ph type="body" idx="1"/>
          </p:nvPr>
        </p:nvSpPr>
        <p:spPr>
          <a:xfrm>
            <a:off x="1219615" y="3258019"/>
            <a:ext cx="6704772" cy="3085866"/>
          </a:xfrm>
          <a:noFill/>
        </p:spPr>
        <p:txBody>
          <a:bodyPr/>
          <a:lstStyle/>
          <a:p>
            <a:pPr eaLnBrk="1" hangingPunct="1"/>
            <a:endParaRPr lang="en-US" smtClean="0"/>
          </a:p>
        </p:txBody>
      </p:sp>
    </p:spTree>
    <p:extLst>
      <p:ext uri="{BB962C8B-B14F-4D97-AF65-F5344CB8AC3E}">
        <p14:creationId xmlns:p14="http://schemas.microsoft.com/office/powerpoint/2010/main" val="28948058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p:spPr>
        <p:txBody>
          <a:bodyPr/>
          <a:lstStyle>
            <a:lvl1pPr defTabSz="914437" eaLnBrk="0" hangingPunct="0">
              <a:defRPr>
                <a:solidFill>
                  <a:schemeClr val="tx1"/>
                </a:solidFill>
                <a:latin typeface="Arial" charset="0"/>
              </a:defRPr>
            </a:lvl1pPr>
            <a:lvl2pPr marL="729057" indent="-280406" defTabSz="914437" eaLnBrk="0" hangingPunct="0">
              <a:defRPr>
                <a:solidFill>
                  <a:schemeClr val="tx1"/>
                </a:solidFill>
                <a:latin typeface="Arial" charset="0"/>
              </a:defRPr>
            </a:lvl2pPr>
            <a:lvl3pPr marL="1121626" indent="-224325" defTabSz="914437" eaLnBrk="0" hangingPunct="0">
              <a:defRPr>
                <a:solidFill>
                  <a:schemeClr val="tx1"/>
                </a:solidFill>
                <a:latin typeface="Arial" charset="0"/>
              </a:defRPr>
            </a:lvl3pPr>
            <a:lvl4pPr marL="1570276" indent="-224325" defTabSz="914437" eaLnBrk="0" hangingPunct="0">
              <a:defRPr>
                <a:solidFill>
                  <a:schemeClr val="tx1"/>
                </a:solidFill>
                <a:latin typeface="Arial" charset="0"/>
              </a:defRPr>
            </a:lvl4pPr>
            <a:lvl5pPr marL="2018927" indent="-224325" defTabSz="914437" eaLnBrk="0" hangingPunct="0">
              <a:defRPr>
                <a:solidFill>
                  <a:schemeClr val="tx1"/>
                </a:solidFill>
                <a:latin typeface="Arial" charset="0"/>
              </a:defRPr>
            </a:lvl5pPr>
            <a:lvl6pPr marL="2467577" indent="-224325" defTabSz="914437" eaLnBrk="0" fontAlgn="base" hangingPunct="0">
              <a:spcBef>
                <a:spcPct val="0"/>
              </a:spcBef>
              <a:spcAft>
                <a:spcPct val="0"/>
              </a:spcAft>
              <a:defRPr>
                <a:solidFill>
                  <a:schemeClr val="tx1"/>
                </a:solidFill>
                <a:latin typeface="Arial" charset="0"/>
              </a:defRPr>
            </a:lvl6pPr>
            <a:lvl7pPr marL="2916227" indent="-224325" defTabSz="914437" eaLnBrk="0" fontAlgn="base" hangingPunct="0">
              <a:spcBef>
                <a:spcPct val="0"/>
              </a:spcBef>
              <a:spcAft>
                <a:spcPct val="0"/>
              </a:spcAft>
              <a:defRPr>
                <a:solidFill>
                  <a:schemeClr val="tx1"/>
                </a:solidFill>
                <a:latin typeface="Arial" charset="0"/>
              </a:defRPr>
            </a:lvl7pPr>
            <a:lvl8pPr marL="3364878" indent="-224325" defTabSz="914437" eaLnBrk="0" fontAlgn="base" hangingPunct="0">
              <a:spcBef>
                <a:spcPct val="0"/>
              </a:spcBef>
              <a:spcAft>
                <a:spcPct val="0"/>
              </a:spcAft>
              <a:defRPr>
                <a:solidFill>
                  <a:schemeClr val="tx1"/>
                </a:solidFill>
                <a:latin typeface="Arial" charset="0"/>
              </a:defRPr>
            </a:lvl8pPr>
            <a:lvl9pPr marL="3813528" indent="-224325" defTabSz="914437" eaLnBrk="0" fontAlgn="base" hangingPunct="0">
              <a:spcBef>
                <a:spcPct val="0"/>
              </a:spcBef>
              <a:spcAft>
                <a:spcPct val="0"/>
              </a:spcAft>
              <a:defRPr>
                <a:solidFill>
                  <a:schemeClr val="tx1"/>
                </a:solidFill>
                <a:latin typeface="Arial" charset="0"/>
              </a:defRPr>
            </a:lvl9pPr>
          </a:lstStyle>
          <a:p>
            <a:pPr eaLnBrk="1" hangingPunct="1"/>
            <a:fld id="{4194AE19-AF02-4FA0-8B44-AF7244435B33}" type="slidenum">
              <a:rPr lang="en-US">
                <a:solidFill>
                  <a:prstClr val="black"/>
                </a:solidFill>
              </a:rPr>
              <a:pPr eaLnBrk="1" hangingPunct="1"/>
              <a:t>42</a:t>
            </a:fld>
            <a:endParaRPr lang="en-US">
              <a:solidFill>
                <a:prstClr val="black"/>
              </a:solidFill>
            </a:endParaRPr>
          </a:p>
        </p:txBody>
      </p:sp>
      <p:sp>
        <p:nvSpPr>
          <p:cNvPr id="252931" name="Rectangle 2"/>
          <p:cNvSpPr>
            <a:spLocks noGrp="1" noRot="1" noChangeAspect="1" noChangeArrowheads="1" noTextEdit="1"/>
          </p:cNvSpPr>
          <p:nvPr>
            <p:ph type="sldImg"/>
          </p:nvPr>
        </p:nvSpPr>
        <p:spPr>
          <a:ln/>
        </p:spPr>
      </p:sp>
      <p:sp>
        <p:nvSpPr>
          <p:cNvPr id="252932" name="Rectangle 3"/>
          <p:cNvSpPr>
            <a:spLocks noGrp="1" noChangeArrowheads="1"/>
          </p:cNvSpPr>
          <p:nvPr>
            <p:ph type="body" idx="1"/>
          </p:nvPr>
        </p:nvSpPr>
        <p:spPr>
          <a:xfrm>
            <a:off x="1219615" y="3258019"/>
            <a:ext cx="6704772" cy="3085866"/>
          </a:xfrm>
          <a:noFill/>
        </p:spPr>
        <p:txBody>
          <a:bodyPr/>
          <a:lstStyle/>
          <a:p>
            <a:pPr eaLnBrk="1" hangingPunct="1"/>
            <a:endParaRPr lang="en-US" smtClean="0"/>
          </a:p>
        </p:txBody>
      </p:sp>
    </p:spTree>
    <p:extLst>
      <p:ext uri="{BB962C8B-B14F-4D97-AF65-F5344CB8AC3E}">
        <p14:creationId xmlns:p14="http://schemas.microsoft.com/office/powerpoint/2010/main" val="28948058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p:spPr>
        <p:txBody>
          <a:bodyPr/>
          <a:lstStyle>
            <a:lvl1pPr defTabSz="914437" eaLnBrk="0" hangingPunct="0">
              <a:defRPr>
                <a:solidFill>
                  <a:schemeClr val="tx1"/>
                </a:solidFill>
                <a:latin typeface="Arial" charset="0"/>
              </a:defRPr>
            </a:lvl1pPr>
            <a:lvl2pPr marL="729057" indent="-280406" defTabSz="914437" eaLnBrk="0" hangingPunct="0">
              <a:defRPr>
                <a:solidFill>
                  <a:schemeClr val="tx1"/>
                </a:solidFill>
                <a:latin typeface="Arial" charset="0"/>
              </a:defRPr>
            </a:lvl2pPr>
            <a:lvl3pPr marL="1121626" indent="-224325" defTabSz="914437" eaLnBrk="0" hangingPunct="0">
              <a:defRPr>
                <a:solidFill>
                  <a:schemeClr val="tx1"/>
                </a:solidFill>
                <a:latin typeface="Arial" charset="0"/>
              </a:defRPr>
            </a:lvl3pPr>
            <a:lvl4pPr marL="1570276" indent="-224325" defTabSz="914437" eaLnBrk="0" hangingPunct="0">
              <a:defRPr>
                <a:solidFill>
                  <a:schemeClr val="tx1"/>
                </a:solidFill>
                <a:latin typeface="Arial" charset="0"/>
              </a:defRPr>
            </a:lvl4pPr>
            <a:lvl5pPr marL="2018927" indent="-224325" defTabSz="914437" eaLnBrk="0" hangingPunct="0">
              <a:defRPr>
                <a:solidFill>
                  <a:schemeClr val="tx1"/>
                </a:solidFill>
                <a:latin typeface="Arial" charset="0"/>
              </a:defRPr>
            </a:lvl5pPr>
            <a:lvl6pPr marL="2467577" indent="-224325" defTabSz="914437" eaLnBrk="0" fontAlgn="base" hangingPunct="0">
              <a:spcBef>
                <a:spcPct val="0"/>
              </a:spcBef>
              <a:spcAft>
                <a:spcPct val="0"/>
              </a:spcAft>
              <a:defRPr>
                <a:solidFill>
                  <a:schemeClr val="tx1"/>
                </a:solidFill>
                <a:latin typeface="Arial" charset="0"/>
              </a:defRPr>
            </a:lvl6pPr>
            <a:lvl7pPr marL="2916227" indent="-224325" defTabSz="914437" eaLnBrk="0" fontAlgn="base" hangingPunct="0">
              <a:spcBef>
                <a:spcPct val="0"/>
              </a:spcBef>
              <a:spcAft>
                <a:spcPct val="0"/>
              </a:spcAft>
              <a:defRPr>
                <a:solidFill>
                  <a:schemeClr val="tx1"/>
                </a:solidFill>
                <a:latin typeface="Arial" charset="0"/>
              </a:defRPr>
            </a:lvl7pPr>
            <a:lvl8pPr marL="3364878" indent="-224325" defTabSz="914437" eaLnBrk="0" fontAlgn="base" hangingPunct="0">
              <a:spcBef>
                <a:spcPct val="0"/>
              </a:spcBef>
              <a:spcAft>
                <a:spcPct val="0"/>
              </a:spcAft>
              <a:defRPr>
                <a:solidFill>
                  <a:schemeClr val="tx1"/>
                </a:solidFill>
                <a:latin typeface="Arial" charset="0"/>
              </a:defRPr>
            </a:lvl8pPr>
            <a:lvl9pPr marL="3813528" indent="-224325" defTabSz="914437" eaLnBrk="0" fontAlgn="base" hangingPunct="0">
              <a:spcBef>
                <a:spcPct val="0"/>
              </a:spcBef>
              <a:spcAft>
                <a:spcPct val="0"/>
              </a:spcAft>
              <a:defRPr>
                <a:solidFill>
                  <a:schemeClr val="tx1"/>
                </a:solidFill>
                <a:latin typeface="Arial" charset="0"/>
              </a:defRPr>
            </a:lvl9pPr>
          </a:lstStyle>
          <a:p>
            <a:pPr eaLnBrk="1" hangingPunct="1"/>
            <a:fld id="{4194AE19-AF02-4FA0-8B44-AF7244435B33}" type="slidenum">
              <a:rPr lang="en-US">
                <a:solidFill>
                  <a:prstClr val="black"/>
                </a:solidFill>
              </a:rPr>
              <a:pPr eaLnBrk="1" hangingPunct="1"/>
              <a:t>43</a:t>
            </a:fld>
            <a:endParaRPr lang="en-US">
              <a:solidFill>
                <a:prstClr val="black"/>
              </a:solidFill>
            </a:endParaRPr>
          </a:p>
        </p:txBody>
      </p:sp>
      <p:sp>
        <p:nvSpPr>
          <p:cNvPr id="252931" name="Rectangle 2"/>
          <p:cNvSpPr>
            <a:spLocks noGrp="1" noRot="1" noChangeAspect="1" noChangeArrowheads="1" noTextEdit="1"/>
          </p:cNvSpPr>
          <p:nvPr>
            <p:ph type="sldImg"/>
          </p:nvPr>
        </p:nvSpPr>
        <p:spPr>
          <a:ln/>
        </p:spPr>
      </p:sp>
      <p:sp>
        <p:nvSpPr>
          <p:cNvPr id="252932" name="Rectangle 3"/>
          <p:cNvSpPr>
            <a:spLocks noGrp="1" noChangeArrowheads="1"/>
          </p:cNvSpPr>
          <p:nvPr>
            <p:ph type="body" idx="1"/>
          </p:nvPr>
        </p:nvSpPr>
        <p:spPr>
          <a:xfrm>
            <a:off x="1219615" y="3258019"/>
            <a:ext cx="6704772" cy="3085866"/>
          </a:xfrm>
          <a:noFill/>
        </p:spPr>
        <p:txBody>
          <a:bodyPr/>
          <a:lstStyle/>
          <a:p>
            <a:pPr eaLnBrk="1" hangingPunct="1"/>
            <a:endParaRPr lang="en-US" smtClean="0"/>
          </a:p>
        </p:txBody>
      </p:sp>
    </p:spTree>
    <p:extLst>
      <p:ext uri="{BB962C8B-B14F-4D97-AF65-F5344CB8AC3E}">
        <p14:creationId xmlns:p14="http://schemas.microsoft.com/office/powerpoint/2010/main" val="28948058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p:spPr>
        <p:txBody>
          <a:bodyPr/>
          <a:lstStyle>
            <a:lvl1pPr defTabSz="914437" eaLnBrk="0" hangingPunct="0">
              <a:defRPr>
                <a:solidFill>
                  <a:schemeClr val="tx1"/>
                </a:solidFill>
                <a:latin typeface="Arial" charset="0"/>
              </a:defRPr>
            </a:lvl1pPr>
            <a:lvl2pPr marL="729057" indent="-280406" defTabSz="914437" eaLnBrk="0" hangingPunct="0">
              <a:defRPr>
                <a:solidFill>
                  <a:schemeClr val="tx1"/>
                </a:solidFill>
                <a:latin typeface="Arial" charset="0"/>
              </a:defRPr>
            </a:lvl2pPr>
            <a:lvl3pPr marL="1121626" indent="-224325" defTabSz="914437" eaLnBrk="0" hangingPunct="0">
              <a:defRPr>
                <a:solidFill>
                  <a:schemeClr val="tx1"/>
                </a:solidFill>
                <a:latin typeface="Arial" charset="0"/>
              </a:defRPr>
            </a:lvl3pPr>
            <a:lvl4pPr marL="1570276" indent="-224325" defTabSz="914437" eaLnBrk="0" hangingPunct="0">
              <a:defRPr>
                <a:solidFill>
                  <a:schemeClr val="tx1"/>
                </a:solidFill>
                <a:latin typeface="Arial" charset="0"/>
              </a:defRPr>
            </a:lvl4pPr>
            <a:lvl5pPr marL="2018927" indent="-224325" defTabSz="914437" eaLnBrk="0" hangingPunct="0">
              <a:defRPr>
                <a:solidFill>
                  <a:schemeClr val="tx1"/>
                </a:solidFill>
                <a:latin typeface="Arial" charset="0"/>
              </a:defRPr>
            </a:lvl5pPr>
            <a:lvl6pPr marL="2467577" indent="-224325" defTabSz="914437" eaLnBrk="0" fontAlgn="base" hangingPunct="0">
              <a:spcBef>
                <a:spcPct val="0"/>
              </a:spcBef>
              <a:spcAft>
                <a:spcPct val="0"/>
              </a:spcAft>
              <a:defRPr>
                <a:solidFill>
                  <a:schemeClr val="tx1"/>
                </a:solidFill>
                <a:latin typeface="Arial" charset="0"/>
              </a:defRPr>
            </a:lvl6pPr>
            <a:lvl7pPr marL="2916227" indent="-224325" defTabSz="914437" eaLnBrk="0" fontAlgn="base" hangingPunct="0">
              <a:spcBef>
                <a:spcPct val="0"/>
              </a:spcBef>
              <a:spcAft>
                <a:spcPct val="0"/>
              </a:spcAft>
              <a:defRPr>
                <a:solidFill>
                  <a:schemeClr val="tx1"/>
                </a:solidFill>
                <a:latin typeface="Arial" charset="0"/>
              </a:defRPr>
            </a:lvl7pPr>
            <a:lvl8pPr marL="3364878" indent="-224325" defTabSz="914437" eaLnBrk="0" fontAlgn="base" hangingPunct="0">
              <a:spcBef>
                <a:spcPct val="0"/>
              </a:spcBef>
              <a:spcAft>
                <a:spcPct val="0"/>
              </a:spcAft>
              <a:defRPr>
                <a:solidFill>
                  <a:schemeClr val="tx1"/>
                </a:solidFill>
                <a:latin typeface="Arial" charset="0"/>
              </a:defRPr>
            </a:lvl8pPr>
            <a:lvl9pPr marL="3813528" indent="-224325" defTabSz="914437" eaLnBrk="0" fontAlgn="base" hangingPunct="0">
              <a:spcBef>
                <a:spcPct val="0"/>
              </a:spcBef>
              <a:spcAft>
                <a:spcPct val="0"/>
              </a:spcAft>
              <a:defRPr>
                <a:solidFill>
                  <a:schemeClr val="tx1"/>
                </a:solidFill>
                <a:latin typeface="Arial" charset="0"/>
              </a:defRPr>
            </a:lvl9pPr>
          </a:lstStyle>
          <a:p>
            <a:pPr eaLnBrk="1" hangingPunct="1"/>
            <a:fld id="{4194AE19-AF02-4FA0-8B44-AF7244435B33}" type="slidenum">
              <a:rPr lang="en-US">
                <a:solidFill>
                  <a:prstClr val="black"/>
                </a:solidFill>
              </a:rPr>
              <a:pPr eaLnBrk="1" hangingPunct="1"/>
              <a:t>44</a:t>
            </a:fld>
            <a:endParaRPr lang="en-US">
              <a:solidFill>
                <a:prstClr val="black"/>
              </a:solidFill>
            </a:endParaRPr>
          </a:p>
        </p:txBody>
      </p:sp>
      <p:sp>
        <p:nvSpPr>
          <p:cNvPr id="252931" name="Rectangle 2"/>
          <p:cNvSpPr>
            <a:spLocks noGrp="1" noRot="1" noChangeAspect="1" noChangeArrowheads="1" noTextEdit="1"/>
          </p:cNvSpPr>
          <p:nvPr>
            <p:ph type="sldImg"/>
          </p:nvPr>
        </p:nvSpPr>
        <p:spPr>
          <a:ln/>
        </p:spPr>
      </p:sp>
      <p:sp>
        <p:nvSpPr>
          <p:cNvPr id="252932" name="Rectangle 3"/>
          <p:cNvSpPr>
            <a:spLocks noGrp="1" noChangeArrowheads="1"/>
          </p:cNvSpPr>
          <p:nvPr>
            <p:ph type="body" idx="1"/>
          </p:nvPr>
        </p:nvSpPr>
        <p:spPr>
          <a:xfrm>
            <a:off x="1219615" y="3258019"/>
            <a:ext cx="6704772" cy="3085866"/>
          </a:xfrm>
          <a:noFill/>
        </p:spPr>
        <p:txBody>
          <a:bodyPr/>
          <a:lstStyle/>
          <a:p>
            <a:pPr eaLnBrk="1" hangingPunct="1"/>
            <a:endParaRPr lang="en-US" smtClean="0"/>
          </a:p>
        </p:txBody>
      </p:sp>
    </p:spTree>
    <p:extLst>
      <p:ext uri="{BB962C8B-B14F-4D97-AF65-F5344CB8AC3E}">
        <p14:creationId xmlns:p14="http://schemas.microsoft.com/office/powerpoint/2010/main" val="2894805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87D99A-AEDC-467C-88D7-EF60B5520E0D}" type="slidenum">
              <a:rPr lang="en-US" smtClean="0"/>
              <a:pPr/>
              <a:t>4</a:t>
            </a:fld>
            <a:endParaRPr lang="en-US"/>
          </a:p>
        </p:txBody>
      </p:sp>
    </p:spTree>
    <p:extLst>
      <p:ext uri="{BB962C8B-B14F-4D97-AF65-F5344CB8AC3E}">
        <p14:creationId xmlns:p14="http://schemas.microsoft.com/office/powerpoint/2010/main" val="16167898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p:spPr>
        <p:txBody>
          <a:bodyPr/>
          <a:lstStyle>
            <a:lvl1pPr defTabSz="914437" eaLnBrk="0" hangingPunct="0">
              <a:defRPr>
                <a:solidFill>
                  <a:schemeClr val="tx1"/>
                </a:solidFill>
                <a:latin typeface="Arial" charset="0"/>
              </a:defRPr>
            </a:lvl1pPr>
            <a:lvl2pPr marL="729057" indent="-280406" defTabSz="914437" eaLnBrk="0" hangingPunct="0">
              <a:defRPr>
                <a:solidFill>
                  <a:schemeClr val="tx1"/>
                </a:solidFill>
                <a:latin typeface="Arial" charset="0"/>
              </a:defRPr>
            </a:lvl2pPr>
            <a:lvl3pPr marL="1121626" indent="-224325" defTabSz="914437" eaLnBrk="0" hangingPunct="0">
              <a:defRPr>
                <a:solidFill>
                  <a:schemeClr val="tx1"/>
                </a:solidFill>
                <a:latin typeface="Arial" charset="0"/>
              </a:defRPr>
            </a:lvl3pPr>
            <a:lvl4pPr marL="1570276" indent="-224325" defTabSz="914437" eaLnBrk="0" hangingPunct="0">
              <a:defRPr>
                <a:solidFill>
                  <a:schemeClr val="tx1"/>
                </a:solidFill>
                <a:latin typeface="Arial" charset="0"/>
              </a:defRPr>
            </a:lvl4pPr>
            <a:lvl5pPr marL="2018927" indent="-224325" defTabSz="914437" eaLnBrk="0" hangingPunct="0">
              <a:defRPr>
                <a:solidFill>
                  <a:schemeClr val="tx1"/>
                </a:solidFill>
                <a:latin typeface="Arial" charset="0"/>
              </a:defRPr>
            </a:lvl5pPr>
            <a:lvl6pPr marL="2467577" indent="-224325" defTabSz="914437" eaLnBrk="0" fontAlgn="base" hangingPunct="0">
              <a:spcBef>
                <a:spcPct val="0"/>
              </a:spcBef>
              <a:spcAft>
                <a:spcPct val="0"/>
              </a:spcAft>
              <a:defRPr>
                <a:solidFill>
                  <a:schemeClr val="tx1"/>
                </a:solidFill>
                <a:latin typeface="Arial" charset="0"/>
              </a:defRPr>
            </a:lvl6pPr>
            <a:lvl7pPr marL="2916227" indent="-224325" defTabSz="914437" eaLnBrk="0" fontAlgn="base" hangingPunct="0">
              <a:spcBef>
                <a:spcPct val="0"/>
              </a:spcBef>
              <a:spcAft>
                <a:spcPct val="0"/>
              </a:spcAft>
              <a:defRPr>
                <a:solidFill>
                  <a:schemeClr val="tx1"/>
                </a:solidFill>
                <a:latin typeface="Arial" charset="0"/>
              </a:defRPr>
            </a:lvl7pPr>
            <a:lvl8pPr marL="3364878" indent="-224325" defTabSz="914437" eaLnBrk="0" fontAlgn="base" hangingPunct="0">
              <a:spcBef>
                <a:spcPct val="0"/>
              </a:spcBef>
              <a:spcAft>
                <a:spcPct val="0"/>
              </a:spcAft>
              <a:defRPr>
                <a:solidFill>
                  <a:schemeClr val="tx1"/>
                </a:solidFill>
                <a:latin typeface="Arial" charset="0"/>
              </a:defRPr>
            </a:lvl8pPr>
            <a:lvl9pPr marL="3813528" indent="-224325" defTabSz="914437" eaLnBrk="0" fontAlgn="base" hangingPunct="0">
              <a:spcBef>
                <a:spcPct val="0"/>
              </a:spcBef>
              <a:spcAft>
                <a:spcPct val="0"/>
              </a:spcAft>
              <a:defRPr>
                <a:solidFill>
                  <a:schemeClr val="tx1"/>
                </a:solidFill>
                <a:latin typeface="Arial" charset="0"/>
              </a:defRPr>
            </a:lvl9pPr>
          </a:lstStyle>
          <a:p>
            <a:pPr eaLnBrk="1" hangingPunct="1"/>
            <a:fld id="{4194AE19-AF02-4FA0-8B44-AF7244435B33}" type="slidenum">
              <a:rPr lang="en-US">
                <a:solidFill>
                  <a:prstClr val="black"/>
                </a:solidFill>
              </a:rPr>
              <a:pPr eaLnBrk="1" hangingPunct="1"/>
              <a:t>45</a:t>
            </a:fld>
            <a:endParaRPr lang="en-US">
              <a:solidFill>
                <a:prstClr val="black"/>
              </a:solidFill>
            </a:endParaRPr>
          </a:p>
        </p:txBody>
      </p:sp>
      <p:sp>
        <p:nvSpPr>
          <p:cNvPr id="252931" name="Rectangle 2"/>
          <p:cNvSpPr>
            <a:spLocks noGrp="1" noRot="1" noChangeAspect="1" noChangeArrowheads="1" noTextEdit="1"/>
          </p:cNvSpPr>
          <p:nvPr>
            <p:ph type="sldImg"/>
          </p:nvPr>
        </p:nvSpPr>
        <p:spPr>
          <a:ln/>
        </p:spPr>
      </p:sp>
      <p:sp>
        <p:nvSpPr>
          <p:cNvPr id="252932" name="Rectangle 3"/>
          <p:cNvSpPr>
            <a:spLocks noGrp="1" noChangeArrowheads="1"/>
          </p:cNvSpPr>
          <p:nvPr>
            <p:ph type="body" idx="1"/>
          </p:nvPr>
        </p:nvSpPr>
        <p:spPr>
          <a:xfrm>
            <a:off x="1219615" y="3258019"/>
            <a:ext cx="6704772" cy="3085866"/>
          </a:xfrm>
          <a:noFill/>
        </p:spPr>
        <p:txBody>
          <a:bodyPr/>
          <a:lstStyle/>
          <a:p>
            <a:pPr eaLnBrk="1" hangingPunct="1"/>
            <a:endParaRPr lang="en-US" smtClean="0"/>
          </a:p>
        </p:txBody>
      </p:sp>
    </p:spTree>
    <p:extLst>
      <p:ext uri="{BB962C8B-B14F-4D97-AF65-F5344CB8AC3E}">
        <p14:creationId xmlns:p14="http://schemas.microsoft.com/office/powerpoint/2010/main" val="28948058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a:ln/>
        </p:spPr>
      </p:sp>
      <p:sp>
        <p:nvSpPr>
          <p:cNvPr id="253955" name="Notes Placeholder 2"/>
          <p:cNvSpPr>
            <a:spLocks noGrp="1"/>
          </p:cNvSpPr>
          <p:nvPr>
            <p:ph type="body" idx="1"/>
          </p:nvPr>
        </p:nvSpPr>
        <p:spPr>
          <a:noFill/>
        </p:spPr>
        <p:txBody>
          <a:bodyPr/>
          <a:lstStyle/>
          <a:p>
            <a:pPr eaLnBrk="1" hangingPunct="1"/>
            <a:endParaRPr lang="en-US" smtClean="0"/>
          </a:p>
        </p:txBody>
      </p:sp>
      <p:sp>
        <p:nvSpPr>
          <p:cNvPr id="253956" name="Slide Number Placeholder 3"/>
          <p:cNvSpPr>
            <a:spLocks noGrp="1"/>
          </p:cNvSpPr>
          <p:nvPr>
            <p:ph type="sldNum" sz="quarter" idx="5"/>
          </p:nvPr>
        </p:nvSpPr>
        <p:spPr>
          <a:noFill/>
        </p:spPr>
        <p:txBody>
          <a:bodyPr/>
          <a:lstStyle>
            <a:lvl1pPr defTabSz="914437" eaLnBrk="0" hangingPunct="0">
              <a:defRPr>
                <a:solidFill>
                  <a:schemeClr val="tx1"/>
                </a:solidFill>
                <a:latin typeface="Arial" charset="0"/>
              </a:defRPr>
            </a:lvl1pPr>
            <a:lvl2pPr marL="729057" indent="-280406" defTabSz="914437" eaLnBrk="0" hangingPunct="0">
              <a:defRPr>
                <a:solidFill>
                  <a:schemeClr val="tx1"/>
                </a:solidFill>
                <a:latin typeface="Arial" charset="0"/>
              </a:defRPr>
            </a:lvl2pPr>
            <a:lvl3pPr marL="1121626" indent="-224325" defTabSz="914437" eaLnBrk="0" hangingPunct="0">
              <a:defRPr>
                <a:solidFill>
                  <a:schemeClr val="tx1"/>
                </a:solidFill>
                <a:latin typeface="Arial" charset="0"/>
              </a:defRPr>
            </a:lvl3pPr>
            <a:lvl4pPr marL="1570276" indent="-224325" defTabSz="914437" eaLnBrk="0" hangingPunct="0">
              <a:defRPr>
                <a:solidFill>
                  <a:schemeClr val="tx1"/>
                </a:solidFill>
                <a:latin typeface="Arial" charset="0"/>
              </a:defRPr>
            </a:lvl4pPr>
            <a:lvl5pPr marL="2018927" indent="-224325" defTabSz="914437" eaLnBrk="0" hangingPunct="0">
              <a:defRPr>
                <a:solidFill>
                  <a:schemeClr val="tx1"/>
                </a:solidFill>
                <a:latin typeface="Arial" charset="0"/>
              </a:defRPr>
            </a:lvl5pPr>
            <a:lvl6pPr marL="2467577" indent="-224325" defTabSz="914437" eaLnBrk="0" fontAlgn="base" hangingPunct="0">
              <a:spcBef>
                <a:spcPct val="0"/>
              </a:spcBef>
              <a:spcAft>
                <a:spcPct val="0"/>
              </a:spcAft>
              <a:defRPr>
                <a:solidFill>
                  <a:schemeClr val="tx1"/>
                </a:solidFill>
                <a:latin typeface="Arial" charset="0"/>
              </a:defRPr>
            </a:lvl6pPr>
            <a:lvl7pPr marL="2916227" indent="-224325" defTabSz="914437" eaLnBrk="0" fontAlgn="base" hangingPunct="0">
              <a:spcBef>
                <a:spcPct val="0"/>
              </a:spcBef>
              <a:spcAft>
                <a:spcPct val="0"/>
              </a:spcAft>
              <a:defRPr>
                <a:solidFill>
                  <a:schemeClr val="tx1"/>
                </a:solidFill>
                <a:latin typeface="Arial" charset="0"/>
              </a:defRPr>
            </a:lvl7pPr>
            <a:lvl8pPr marL="3364878" indent="-224325" defTabSz="914437" eaLnBrk="0" fontAlgn="base" hangingPunct="0">
              <a:spcBef>
                <a:spcPct val="0"/>
              </a:spcBef>
              <a:spcAft>
                <a:spcPct val="0"/>
              </a:spcAft>
              <a:defRPr>
                <a:solidFill>
                  <a:schemeClr val="tx1"/>
                </a:solidFill>
                <a:latin typeface="Arial" charset="0"/>
              </a:defRPr>
            </a:lvl8pPr>
            <a:lvl9pPr marL="3813528" indent="-224325" defTabSz="914437" eaLnBrk="0" fontAlgn="base" hangingPunct="0">
              <a:spcBef>
                <a:spcPct val="0"/>
              </a:spcBef>
              <a:spcAft>
                <a:spcPct val="0"/>
              </a:spcAft>
              <a:defRPr>
                <a:solidFill>
                  <a:schemeClr val="tx1"/>
                </a:solidFill>
                <a:latin typeface="Arial" charset="0"/>
              </a:defRPr>
            </a:lvl9pPr>
          </a:lstStyle>
          <a:p>
            <a:pPr eaLnBrk="1" hangingPunct="1"/>
            <a:fld id="{7CCF3257-6629-4FDA-B769-2A0D6B39709B}" type="slidenum">
              <a:rPr lang="en-US">
                <a:solidFill>
                  <a:prstClr val="black"/>
                </a:solidFill>
              </a:rPr>
              <a:pPr eaLnBrk="1" hangingPunct="1"/>
              <a:t>46</a:t>
            </a:fld>
            <a:endParaRPr lang="en-US">
              <a:solidFill>
                <a:prstClr val="black"/>
              </a:solidFill>
            </a:endParaRPr>
          </a:p>
        </p:txBody>
      </p:sp>
    </p:spTree>
    <p:extLst>
      <p:ext uri="{BB962C8B-B14F-4D97-AF65-F5344CB8AC3E}">
        <p14:creationId xmlns:p14="http://schemas.microsoft.com/office/powerpoint/2010/main" val="27693502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a:ln/>
        </p:spPr>
      </p:sp>
      <p:sp>
        <p:nvSpPr>
          <p:cNvPr id="253955" name="Notes Placeholder 2"/>
          <p:cNvSpPr>
            <a:spLocks noGrp="1"/>
          </p:cNvSpPr>
          <p:nvPr>
            <p:ph type="body" idx="1"/>
          </p:nvPr>
        </p:nvSpPr>
        <p:spPr>
          <a:noFill/>
        </p:spPr>
        <p:txBody>
          <a:bodyPr/>
          <a:lstStyle/>
          <a:p>
            <a:pPr eaLnBrk="1" hangingPunct="1"/>
            <a:endParaRPr lang="en-US" smtClean="0"/>
          </a:p>
        </p:txBody>
      </p:sp>
      <p:sp>
        <p:nvSpPr>
          <p:cNvPr id="253956" name="Slide Number Placeholder 3"/>
          <p:cNvSpPr>
            <a:spLocks noGrp="1"/>
          </p:cNvSpPr>
          <p:nvPr>
            <p:ph type="sldNum" sz="quarter" idx="5"/>
          </p:nvPr>
        </p:nvSpPr>
        <p:spPr>
          <a:noFill/>
        </p:spPr>
        <p:txBody>
          <a:bodyPr/>
          <a:lstStyle>
            <a:lvl1pPr defTabSz="914437" eaLnBrk="0" hangingPunct="0">
              <a:defRPr>
                <a:solidFill>
                  <a:schemeClr val="tx1"/>
                </a:solidFill>
                <a:latin typeface="Arial" charset="0"/>
              </a:defRPr>
            </a:lvl1pPr>
            <a:lvl2pPr marL="729057" indent="-280406" defTabSz="914437" eaLnBrk="0" hangingPunct="0">
              <a:defRPr>
                <a:solidFill>
                  <a:schemeClr val="tx1"/>
                </a:solidFill>
                <a:latin typeface="Arial" charset="0"/>
              </a:defRPr>
            </a:lvl2pPr>
            <a:lvl3pPr marL="1121626" indent="-224325" defTabSz="914437" eaLnBrk="0" hangingPunct="0">
              <a:defRPr>
                <a:solidFill>
                  <a:schemeClr val="tx1"/>
                </a:solidFill>
                <a:latin typeface="Arial" charset="0"/>
              </a:defRPr>
            </a:lvl3pPr>
            <a:lvl4pPr marL="1570276" indent="-224325" defTabSz="914437" eaLnBrk="0" hangingPunct="0">
              <a:defRPr>
                <a:solidFill>
                  <a:schemeClr val="tx1"/>
                </a:solidFill>
                <a:latin typeface="Arial" charset="0"/>
              </a:defRPr>
            </a:lvl4pPr>
            <a:lvl5pPr marL="2018927" indent="-224325" defTabSz="914437" eaLnBrk="0" hangingPunct="0">
              <a:defRPr>
                <a:solidFill>
                  <a:schemeClr val="tx1"/>
                </a:solidFill>
                <a:latin typeface="Arial" charset="0"/>
              </a:defRPr>
            </a:lvl5pPr>
            <a:lvl6pPr marL="2467577" indent="-224325" defTabSz="914437" eaLnBrk="0" fontAlgn="base" hangingPunct="0">
              <a:spcBef>
                <a:spcPct val="0"/>
              </a:spcBef>
              <a:spcAft>
                <a:spcPct val="0"/>
              </a:spcAft>
              <a:defRPr>
                <a:solidFill>
                  <a:schemeClr val="tx1"/>
                </a:solidFill>
                <a:latin typeface="Arial" charset="0"/>
              </a:defRPr>
            </a:lvl6pPr>
            <a:lvl7pPr marL="2916227" indent="-224325" defTabSz="914437" eaLnBrk="0" fontAlgn="base" hangingPunct="0">
              <a:spcBef>
                <a:spcPct val="0"/>
              </a:spcBef>
              <a:spcAft>
                <a:spcPct val="0"/>
              </a:spcAft>
              <a:defRPr>
                <a:solidFill>
                  <a:schemeClr val="tx1"/>
                </a:solidFill>
                <a:latin typeface="Arial" charset="0"/>
              </a:defRPr>
            </a:lvl7pPr>
            <a:lvl8pPr marL="3364878" indent="-224325" defTabSz="914437" eaLnBrk="0" fontAlgn="base" hangingPunct="0">
              <a:spcBef>
                <a:spcPct val="0"/>
              </a:spcBef>
              <a:spcAft>
                <a:spcPct val="0"/>
              </a:spcAft>
              <a:defRPr>
                <a:solidFill>
                  <a:schemeClr val="tx1"/>
                </a:solidFill>
                <a:latin typeface="Arial" charset="0"/>
              </a:defRPr>
            </a:lvl8pPr>
            <a:lvl9pPr marL="3813528" indent="-224325" defTabSz="914437" eaLnBrk="0" fontAlgn="base" hangingPunct="0">
              <a:spcBef>
                <a:spcPct val="0"/>
              </a:spcBef>
              <a:spcAft>
                <a:spcPct val="0"/>
              </a:spcAft>
              <a:defRPr>
                <a:solidFill>
                  <a:schemeClr val="tx1"/>
                </a:solidFill>
                <a:latin typeface="Arial" charset="0"/>
              </a:defRPr>
            </a:lvl9pPr>
          </a:lstStyle>
          <a:p>
            <a:pPr eaLnBrk="1" hangingPunct="1"/>
            <a:fld id="{7CCF3257-6629-4FDA-B769-2A0D6B39709B}" type="slidenum">
              <a:rPr lang="en-US">
                <a:solidFill>
                  <a:prstClr val="black"/>
                </a:solidFill>
              </a:rPr>
              <a:pPr eaLnBrk="1" hangingPunct="1"/>
              <a:t>47</a:t>
            </a:fld>
            <a:endParaRPr lang="en-US">
              <a:solidFill>
                <a:prstClr val="black"/>
              </a:solidFill>
            </a:endParaRPr>
          </a:p>
        </p:txBody>
      </p:sp>
    </p:spTree>
    <p:extLst>
      <p:ext uri="{BB962C8B-B14F-4D97-AF65-F5344CB8AC3E}">
        <p14:creationId xmlns:p14="http://schemas.microsoft.com/office/powerpoint/2010/main" val="4597220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p:spPr>
        <p:txBody>
          <a:bodyPr/>
          <a:lstStyle>
            <a:lvl1pPr defTabSz="914437" eaLnBrk="0" hangingPunct="0">
              <a:defRPr>
                <a:solidFill>
                  <a:schemeClr val="tx1"/>
                </a:solidFill>
                <a:latin typeface="Arial" charset="0"/>
              </a:defRPr>
            </a:lvl1pPr>
            <a:lvl2pPr marL="729057" indent="-280406" defTabSz="914437" eaLnBrk="0" hangingPunct="0">
              <a:defRPr>
                <a:solidFill>
                  <a:schemeClr val="tx1"/>
                </a:solidFill>
                <a:latin typeface="Arial" charset="0"/>
              </a:defRPr>
            </a:lvl2pPr>
            <a:lvl3pPr marL="1121626" indent="-224325" defTabSz="914437" eaLnBrk="0" hangingPunct="0">
              <a:defRPr>
                <a:solidFill>
                  <a:schemeClr val="tx1"/>
                </a:solidFill>
                <a:latin typeface="Arial" charset="0"/>
              </a:defRPr>
            </a:lvl3pPr>
            <a:lvl4pPr marL="1570276" indent="-224325" defTabSz="914437" eaLnBrk="0" hangingPunct="0">
              <a:defRPr>
                <a:solidFill>
                  <a:schemeClr val="tx1"/>
                </a:solidFill>
                <a:latin typeface="Arial" charset="0"/>
              </a:defRPr>
            </a:lvl4pPr>
            <a:lvl5pPr marL="2018927" indent="-224325" defTabSz="914437" eaLnBrk="0" hangingPunct="0">
              <a:defRPr>
                <a:solidFill>
                  <a:schemeClr val="tx1"/>
                </a:solidFill>
                <a:latin typeface="Arial" charset="0"/>
              </a:defRPr>
            </a:lvl5pPr>
            <a:lvl6pPr marL="2467577" indent="-224325" defTabSz="914437" eaLnBrk="0" fontAlgn="base" hangingPunct="0">
              <a:spcBef>
                <a:spcPct val="0"/>
              </a:spcBef>
              <a:spcAft>
                <a:spcPct val="0"/>
              </a:spcAft>
              <a:defRPr>
                <a:solidFill>
                  <a:schemeClr val="tx1"/>
                </a:solidFill>
                <a:latin typeface="Arial" charset="0"/>
              </a:defRPr>
            </a:lvl6pPr>
            <a:lvl7pPr marL="2916227" indent="-224325" defTabSz="914437" eaLnBrk="0" fontAlgn="base" hangingPunct="0">
              <a:spcBef>
                <a:spcPct val="0"/>
              </a:spcBef>
              <a:spcAft>
                <a:spcPct val="0"/>
              </a:spcAft>
              <a:defRPr>
                <a:solidFill>
                  <a:schemeClr val="tx1"/>
                </a:solidFill>
                <a:latin typeface="Arial" charset="0"/>
              </a:defRPr>
            </a:lvl7pPr>
            <a:lvl8pPr marL="3364878" indent="-224325" defTabSz="914437" eaLnBrk="0" fontAlgn="base" hangingPunct="0">
              <a:spcBef>
                <a:spcPct val="0"/>
              </a:spcBef>
              <a:spcAft>
                <a:spcPct val="0"/>
              </a:spcAft>
              <a:defRPr>
                <a:solidFill>
                  <a:schemeClr val="tx1"/>
                </a:solidFill>
                <a:latin typeface="Arial" charset="0"/>
              </a:defRPr>
            </a:lvl8pPr>
            <a:lvl9pPr marL="3813528" indent="-224325" defTabSz="914437" eaLnBrk="0" fontAlgn="base" hangingPunct="0">
              <a:spcBef>
                <a:spcPct val="0"/>
              </a:spcBef>
              <a:spcAft>
                <a:spcPct val="0"/>
              </a:spcAft>
              <a:defRPr>
                <a:solidFill>
                  <a:schemeClr val="tx1"/>
                </a:solidFill>
                <a:latin typeface="Arial" charset="0"/>
              </a:defRPr>
            </a:lvl9pPr>
          </a:lstStyle>
          <a:p>
            <a:pPr eaLnBrk="1" hangingPunct="1"/>
            <a:fld id="{4194AE19-AF02-4FA0-8B44-AF7244435B33}" type="slidenum">
              <a:rPr lang="en-US">
                <a:solidFill>
                  <a:prstClr val="black"/>
                </a:solidFill>
              </a:rPr>
              <a:pPr eaLnBrk="1" hangingPunct="1"/>
              <a:t>48</a:t>
            </a:fld>
            <a:endParaRPr lang="en-US">
              <a:solidFill>
                <a:prstClr val="black"/>
              </a:solidFill>
            </a:endParaRPr>
          </a:p>
        </p:txBody>
      </p:sp>
      <p:sp>
        <p:nvSpPr>
          <p:cNvPr id="252931" name="Rectangle 2"/>
          <p:cNvSpPr>
            <a:spLocks noGrp="1" noRot="1" noChangeAspect="1" noChangeArrowheads="1" noTextEdit="1"/>
          </p:cNvSpPr>
          <p:nvPr>
            <p:ph type="sldImg"/>
          </p:nvPr>
        </p:nvSpPr>
        <p:spPr>
          <a:ln/>
        </p:spPr>
      </p:sp>
      <p:sp>
        <p:nvSpPr>
          <p:cNvPr id="252932" name="Rectangle 3"/>
          <p:cNvSpPr>
            <a:spLocks noGrp="1" noChangeArrowheads="1"/>
          </p:cNvSpPr>
          <p:nvPr>
            <p:ph type="body" idx="1"/>
          </p:nvPr>
        </p:nvSpPr>
        <p:spPr>
          <a:xfrm>
            <a:off x="1219615" y="3258019"/>
            <a:ext cx="6704772" cy="3085866"/>
          </a:xfrm>
          <a:noFill/>
        </p:spPr>
        <p:txBody>
          <a:bodyPr/>
          <a:lstStyle/>
          <a:p>
            <a:pPr eaLnBrk="1" hangingPunct="1"/>
            <a:endParaRPr lang="en-US" smtClean="0"/>
          </a:p>
        </p:txBody>
      </p:sp>
    </p:spTree>
    <p:extLst>
      <p:ext uri="{BB962C8B-B14F-4D97-AF65-F5344CB8AC3E}">
        <p14:creationId xmlns:p14="http://schemas.microsoft.com/office/powerpoint/2010/main" val="11304845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3BC72469-2736-4968-8712-0038B6B8B579}"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30502479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Teams</a:t>
            </a:r>
            <a:r>
              <a:rPr lang="en-US" baseline="0" dirty="0" smtClean="0"/>
              <a:t> should complete this self assessment and use the results to determine action planning steps on Workbook page 11.</a:t>
            </a:r>
            <a:r>
              <a:rPr lang="en-US" dirty="0" smtClean="0"/>
              <a:t>	</a:t>
            </a:r>
          </a:p>
          <a:p>
            <a:endParaRPr lang="en-US" dirty="0"/>
          </a:p>
        </p:txBody>
      </p:sp>
      <p:sp>
        <p:nvSpPr>
          <p:cNvPr id="4" name="Slide Number Placeholder 3"/>
          <p:cNvSpPr>
            <a:spLocks noGrp="1"/>
          </p:cNvSpPr>
          <p:nvPr>
            <p:ph type="sldNum" sz="quarter" idx="10"/>
          </p:nvPr>
        </p:nvSpPr>
        <p:spPr/>
        <p:txBody>
          <a:bodyPr/>
          <a:lstStyle/>
          <a:p>
            <a:fld id="{060584E9-FA58-430B-AEAE-4B25BEEB5C0E}"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25734579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9CBE647-584C-45FC-8B39-CAA5DFA138ED}" type="slidenum">
              <a:rPr lang="en-US" smtClean="0"/>
              <a:pPr>
                <a:defRPr/>
              </a:pPr>
              <a:t>51</a:t>
            </a:fld>
            <a:endParaRPr lang="en-US" dirty="0"/>
          </a:p>
        </p:txBody>
      </p:sp>
    </p:spTree>
    <p:extLst>
      <p:ext uri="{BB962C8B-B14F-4D97-AF65-F5344CB8AC3E}">
        <p14:creationId xmlns:p14="http://schemas.microsoft.com/office/powerpoint/2010/main" val="19727965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C72469-2736-4968-8712-0038B6B8B579}" type="slidenum">
              <a:rPr lang="en-US" smtClean="0"/>
              <a:pPr/>
              <a:t>5</a:t>
            </a:fld>
            <a:endParaRPr lang="en-US"/>
          </a:p>
        </p:txBody>
      </p:sp>
    </p:spTree>
    <p:extLst>
      <p:ext uri="{BB962C8B-B14F-4D97-AF65-F5344CB8AC3E}">
        <p14:creationId xmlns:p14="http://schemas.microsoft.com/office/powerpoint/2010/main" val="33292882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Point out that negative behavior is often the student communicating something else or other need in a negative manner.</a:t>
            </a:r>
          </a:p>
          <a:p>
            <a:endParaRPr lang="en-US" dirty="0"/>
          </a:p>
        </p:txBody>
      </p:sp>
      <p:sp>
        <p:nvSpPr>
          <p:cNvPr id="4" name="Slide Number Placeholder 3"/>
          <p:cNvSpPr>
            <a:spLocks noGrp="1"/>
          </p:cNvSpPr>
          <p:nvPr>
            <p:ph type="sldNum" sz="quarter" idx="10"/>
          </p:nvPr>
        </p:nvSpPr>
        <p:spPr/>
        <p:txBody>
          <a:bodyPr/>
          <a:lstStyle/>
          <a:p>
            <a:fld id="{A5C04D7D-6BCF-BF47-8CAA-5C91DED02858}" type="slidenum">
              <a:rPr lang="en-US" smtClean="0"/>
              <a:t>6</a:t>
            </a:fld>
            <a:endParaRPr lang="en-US"/>
          </a:p>
        </p:txBody>
      </p:sp>
    </p:spTree>
    <p:extLst>
      <p:ext uri="{BB962C8B-B14F-4D97-AF65-F5344CB8AC3E}">
        <p14:creationId xmlns:p14="http://schemas.microsoft.com/office/powerpoint/2010/main" val="35187922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C04D7D-6BCF-BF47-8CAA-5C91DED02858}" type="slidenum">
              <a:rPr lang="en-US" smtClean="0"/>
              <a:pPr/>
              <a:t>7</a:t>
            </a:fld>
            <a:endParaRPr lang="en-US"/>
          </a:p>
        </p:txBody>
      </p:sp>
    </p:spTree>
    <p:extLst>
      <p:ext uri="{BB962C8B-B14F-4D97-AF65-F5344CB8AC3E}">
        <p14:creationId xmlns:p14="http://schemas.microsoft.com/office/powerpoint/2010/main" val="4343963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Picture of Black</a:t>
            </a:r>
            <a:r>
              <a:rPr lang="en-US" baseline="0" dirty="0" smtClean="0"/>
              <a:t> Friday- grownups go crazy for a deal</a:t>
            </a:r>
          </a:p>
          <a:p>
            <a:r>
              <a:rPr lang="en-US" baseline="0" dirty="0" smtClean="0"/>
              <a:t>Picture of Dad and Daughter Shopping (relationship building). Not after the deal, but the connection.</a:t>
            </a:r>
          </a:p>
          <a:p>
            <a:r>
              <a:rPr lang="en-US" baseline="0" dirty="0" smtClean="0"/>
              <a:t>Yes Picture- if your boss said you could leave early because you did well this week, no adult would say “no, I was just doing my job.”</a:t>
            </a:r>
            <a:endParaRPr lang="en-US" dirty="0"/>
          </a:p>
        </p:txBody>
      </p:sp>
      <p:sp>
        <p:nvSpPr>
          <p:cNvPr id="4" name="Slide Number Placeholder 3"/>
          <p:cNvSpPr>
            <a:spLocks noGrp="1"/>
          </p:cNvSpPr>
          <p:nvPr>
            <p:ph type="sldNum" sz="quarter" idx="10"/>
          </p:nvPr>
        </p:nvSpPr>
        <p:spPr/>
        <p:txBody>
          <a:bodyPr/>
          <a:lstStyle/>
          <a:p>
            <a:fld id="{A5C04D7D-6BCF-BF47-8CAA-5C91DED02858}" type="slidenum">
              <a:rPr lang="en-US" smtClean="0"/>
              <a:t>9</a:t>
            </a:fld>
            <a:endParaRPr lang="en-US"/>
          </a:p>
        </p:txBody>
      </p:sp>
    </p:spTree>
    <p:extLst>
      <p:ext uri="{BB962C8B-B14F-4D97-AF65-F5344CB8AC3E}">
        <p14:creationId xmlns:p14="http://schemas.microsoft.com/office/powerpoint/2010/main" val="13317296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a:noFill/>
        </p:spPr>
        <p:txBody>
          <a:bodyPr/>
          <a:lstStyle>
            <a:lvl1pPr defTabSz="914437" eaLnBrk="0" hangingPunct="0">
              <a:defRPr>
                <a:solidFill>
                  <a:schemeClr val="tx1"/>
                </a:solidFill>
                <a:latin typeface="Arial" charset="0"/>
              </a:defRPr>
            </a:lvl1pPr>
            <a:lvl2pPr marL="729057" indent="-280406" defTabSz="914437" eaLnBrk="0" hangingPunct="0">
              <a:defRPr>
                <a:solidFill>
                  <a:schemeClr val="tx1"/>
                </a:solidFill>
                <a:latin typeface="Arial" charset="0"/>
              </a:defRPr>
            </a:lvl2pPr>
            <a:lvl3pPr marL="1121626" indent="-224325" defTabSz="914437" eaLnBrk="0" hangingPunct="0">
              <a:defRPr>
                <a:solidFill>
                  <a:schemeClr val="tx1"/>
                </a:solidFill>
                <a:latin typeface="Arial" charset="0"/>
              </a:defRPr>
            </a:lvl3pPr>
            <a:lvl4pPr marL="1570276" indent="-224325" defTabSz="914437" eaLnBrk="0" hangingPunct="0">
              <a:defRPr>
                <a:solidFill>
                  <a:schemeClr val="tx1"/>
                </a:solidFill>
                <a:latin typeface="Arial" charset="0"/>
              </a:defRPr>
            </a:lvl4pPr>
            <a:lvl5pPr marL="2018927" indent="-224325" defTabSz="914437" eaLnBrk="0" hangingPunct="0">
              <a:defRPr>
                <a:solidFill>
                  <a:schemeClr val="tx1"/>
                </a:solidFill>
                <a:latin typeface="Arial" charset="0"/>
              </a:defRPr>
            </a:lvl5pPr>
            <a:lvl6pPr marL="2467577" indent="-224325" defTabSz="914437" eaLnBrk="0" fontAlgn="base" hangingPunct="0">
              <a:spcBef>
                <a:spcPct val="0"/>
              </a:spcBef>
              <a:spcAft>
                <a:spcPct val="0"/>
              </a:spcAft>
              <a:defRPr>
                <a:solidFill>
                  <a:schemeClr val="tx1"/>
                </a:solidFill>
                <a:latin typeface="Arial" charset="0"/>
              </a:defRPr>
            </a:lvl6pPr>
            <a:lvl7pPr marL="2916227" indent="-224325" defTabSz="914437" eaLnBrk="0" fontAlgn="base" hangingPunct="0">
              <a:spcBef>
                <a:spcPct val="0"/>
              </a:spcBef>
              <a:spcAft>
                <a:spcPct val="0"/>
              </a:spcAft>
              <a:defRPr>
                <a:solidFill>
                  <a:schemeClr val="tx1"/>
                </a:solidFill>
                <a:latin typeface="Arial" charset="0"/>
              </a:defRPr>
            </a:lvl7pPr>
            <a:lvl8pPr marL="3364878" indent="-224325" defTabSz="914437" eaLnBrk="0" fontAlgn="base" hangingPunct="0">
              <a:spcBef>
                <a:spcPct val="0"/>
              </a:spcBef>
              <a:spcAft>
                <a:spcPct val="0"/>
              </a:spcAft>
              <a:defRPr>
                <a:solidFill>
                  <a:schemeClr val="tx1"/>
                </a:solidFill>
                <a:latin typeface="Arial" charset="0"/>
              </a:defRPr>
            </a:lvl8pPr>
            <a:lvl9pPr marL="3813528" indent="-224325" defTabSz="914437" eaLnBrk="0" fontAlgn="base" hangingPunct="0">
              <a:spcBef>
                <a:spcPct val="0"/>
              </a:spcBef>
              <a:spcAft>
                <a:spcPct val="0"/>
              </a:spcAft>
              <a:defRPr>
                <a:solidFill>
                  <a:schemeClr val="tx1"/>
                </a:solidFill>
                <a:latin typeface="Arial" charset="0"/>
              </a:defRPr>
            </a:lvl9pPr>
          </a:lstStyle>
          <a:p>
            <a:pPr eaLnBrk="1" hangingPunct="1"/>
            <a:fld id="{2DEBE612-CA84-48AD-B550-8F03DA257C4F}" type="slidenum">
              <a:rPr lang="en-US">
                <a:solidFill>
                  <a:prstClr val="black"/>
                </a:solidFill>
              </a:rPr>
              <a:pPr eaLnBrk="1" hangingPunct="1"/>
              <a:t>10</a:t>
            </a:fld>
            <a:endParaRPr lang="en-US">
              <a:solidFill>
                <a:prstClr val="black"/>
              </a:solidFill>
            </a:endParaRPr>
          </a:p>
        </p:txBody>
      </p:sp>
      <p:sp>
        <p:nvSpPr>
          <p:cNvPr id="246787" name="Rectangle 7"/>
          <p:cNvSpPr txBox="1">
            <a:spLocks noGrp="1" noChangeArrowheads="1"/>
          </p:cNvSpPr>
          <p:nvPr/>
        </p:nvSpPr>
        <p:spPr bwMode="auto">
          <a:xfrm>
            <a:off x="5178703" y="6513695"/>
            <a:ext cx="3963228" cy="34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6" rIns="91430" bIns="45716" anchor="b"/>
          <a:lstStyle>
            <a:lvl1pPr defTabSz="930275" eaLnBrk="0" hangingPunct="0">
              <a:defRPr>
                <a:solidFill>
                  <a:schemeClr val="tx1"/>
                </a:solidFill>
                <a:latin typeface="Arial" charset="0"/>
              </a:defRPr>
            </a:lvl1pPr>
            <a:lvl2pPr marL="742950" indent="-285750" defTabSz="930275" eaLnBrk="0" hangingPunct="0">
              <a:defRPr>
                <a:solidFill>
                  <a:schemeClr val="tx1"/>
                </a:solidFill>
                <a:latin typeface="Arial" charset="0"/>
              </a:defRPr>
            </a:lvl2pPr>
            <a:lvl3pPr marL="1143000" indent="-228600" defTabSz="930275" eaLnBrk="0" hangingPunct="0">
              <a:defRPr>
                <a:solidFill>
                  <a:schemeClr val="tx1"/>
                </a:solidFill>
                <a:latin typeface="Arial" charset="0"/>
              </a:defRPr>
            </a:lvl3pPr>
            <a:lvl4pPr marL="1600200" indent="-228600" defTabSz="930275" eaLnBrk="0" hangingPunct="0">
              <a:defRPr>
                <a:solidFill>
                  <a:schemeClr val="tx1"/>
                </a:solidFill>
                <a:latin typeface="Arial" charset="0"/>
              </a:defRPr>
            </a:lvl4pPr>
            <a:lvl5pPr marL="2057400" indent="-228600" defTabSz="930275" eaLnBrk="0" hangingPunct="0">
              <a:defRPr>
                <a:solidFill>
                  <a:schemeClr val="tx1"/>
                </a:solidFill>
                <a:latin typeface="Arial" charset="0"/>
              </a:defRPr>
            </a:lvl5pPr>
            <a:lvl6pPr marL="2514600" indent="-228600" defTabSz="930275" eaLnBrk="0" fontAlgn="base" hangingPunct="0">
              <a:spcBef>
                <a:spcPct val="0"/>
              </a:spcBef>
              <a:spcAft>
                <a:spcPct val="0"/>
              </a:spcAft>
              <a:defRPr>
                <a:solidFill>
                  <a:schemeClr val="tx1"/>
                </a:solidFill>
                <a:latin typeface="Arial" charset="0"/>
              </a:defRPr>
            </a:lvl6pPr>
            <a:lvl7pPr marL="2971800" indent="-228600" defTabSz="930275" eaLnBrk="0" fontAlgn="base" hangingPunct="0">
              <a:spcBef>
                <a:spcPct val="0"/>
              </a:spcBef>
              <a:spcAft>
                <a:spcPct val="0"/>
              </a:spcAft>
              <a:defRPr>
                <a:solidFill>
                  <a:schemeClr val="tx1"/>
                </a:solidFill>
                <a:latin typeface="Arial" charset="0"/>
              </a:defRPr>
            </a:lvl7pPr>
            <a:lvl8pPr marL="3429000" indent="-228600" defTabSz="930275" eaLnBrk="0" fontAlgn="base" hangingPunct="0">
              <a:spcBef>
                <a:spcPct val="0"/>
              </a:spcBef>
              <a:spcAft>
                <a:spcPct val="0"/>
              </a:spcAft>
              <a:defRPr>
                <a:solidFill>
                  <a:schemeClr val="tx1"/>
                </a:solidFill>
                <a:latin typeface="Arial" charset="0"/>
              </a:defRPr>
            </a:lvl8pPr>
            <a:lvl9pPr marL="3886200" indent="-228600" defTabSz="930275" eaLnBrk="0" fontAlgn="base" hangingPunct="0">
              <a:spcBef>
                <a:spcPct val="0"/>
              </a:spcBef>
              <a:spcAft>
                <a:spcPct val="0"/>
              </a:spcAft>
              <a:defRPr>
                <a:solidFill>
                  <a:schemeClr val="tx1"/>
                </a:solidFill>
                <a:latin typeface="Arial" charset="0"/>
              </a:defRPr>
            </a:lvl9pPr>
          </a:lstStyle>
          <a:p>
            <a:pPr algn="r" eaLnBrk="1" fontAlgn="base" hangingPunct="1">
              <a:spcBef>
                <a:spcPct val="0"/>
              </a:spcBef>
              <a:spcAft>
                <a:spcPct val="0"/>
              </a:spcAft>
            </a:pPr>
            <a:fld id="{52C9667B-A7AA-4AAA-9EAB-8BE709D51E95}" type="slidenum">
              <a:rPr lang="en-US" sz="1200">
                <a:solidFill>
                  <a:prstClr val="black"/>
                </a:solidFill>
              </a:rPr>
              <a:pPr algn="r" eaLnBrk="1" fontAlgn="base" hangingPunct="1">
                <a:spcBef>
                  <a:spcPct val="0"/>
                </a:spcBef>
                <a:spcAft>
                  <a:spcPct val="0"/>
                </a:spcAft>
              </a:pPr>
              <a:t>10</a:t>
            </a:fld>
            <a:endParaRPr lang="en-US" sz="1200">
              <a:solidFill>
                <a:prstClr val="black"/>
              </a:solidFill>
            </a:endParaRPr>
          </a:p>
        </p:txBody>
      </p:sp>
      <p:sp>
        <p:nvSpPr>
          <p:cNvPr id="246788" name="Rectangle 2"/>
          <p:cNvSpPr>
            <a:spLocks noGrp="1" noRot="1" noChangeAspect="1" noChangeArrowheads="1" noTextEdit="1"/>
          </p:cNvSpPr>
          <p:nvPr>
            <p:ph type="sldImg"/>
          </p:nvPr>
        </p:nvSpPr>
        <p:spPr>
          <a:ln/>
        </p:spPr>
      </p:sp>
      <p:sp>
        <p:nvSpPr>
          <p:cNvPr id="246789" name="Rectangle 3"/>
          <p:cNvSpPr>
            <a:spLocks noGrp="1" noChangeArrowheads="1"/>
          </p:cNvSpPr>
          <p:nvPr>
            <p:ph type="body" idx="1"/>
          </p:nvPr>
        </p:nvSpPr>
        <p:spPr>
          <a:xfrm>
            <a:off x="1219615" y="3258019"/>
            <a:ext cx="6704772" cy="3085866"/>
          </a:xfrm>
          <a:noFill/>
        </p:spPr>
        <p:txBody>
          <a:bodyPr lIns="91423" tIns="45713" rIns="91423" bIns="45713"/>
          <a:lstStyle/>
          <a:p>
            <a:pPr eaLnBrk="1" hangingPunct="1"/>
            <a:r>
              <a:rPr lang="en-US" dirty="0" smtClean="0"/>
              <a:t>Staff commitment: Some staff might have difficulty w reinforcing student behaviors</a:t>
            </a:r>
          </a:p>
          <a:p>
            <a:pPr eaLnBrk="1" hangingPunct="1"/>
            <a:r>
              <a:rPr lang="en-US" dirty="0" smtClean="0"/>
              <a:t>Provide adults examples of how adults are reinforced for doing what they are expected to be doing (DISCOVER card, Allstate)</a:t>
            </a:r>
          </a:p>
        </p:txBody>
      </p:sp>
    </p:spTree>
    <p:extLst>
      <p:ext uri="{BB962C8B-B14F-4D97-AF65-F5344CB8AC3E}">
        <p14:creationId xmlns:p14="http://schemas.microsoft.com/office/powerpoint/2010/main" val="654848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3A54A5"/>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0882953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26" name="Shape 26"/>
          <p:cNvSpPr>
            <a:spLocks noGrp="1"/>
          </p:cNvSpPr>
          <p:nvPr>
            <p:ph type="title"/>
          </p:nvPr>
        </p:nvSpPr>
        <p:spPr>
          <a:prstGeom prst="rect">
            <a:avLst/>
          </a:prstGeom>
        </p:spPr>
        <p:txBody>
          <a:bodyPr/>
          <a:lstStyle/>
          <a:p>
            <a:pPr lvl="0">
              <a:defRPr sz="1800"/>
            </a:pPr>
            <a:r>
              <a:rPr sz="4400"/>
              <a:t>Title Text</a:t>
            </a:r>
          </a:p>
        </p:txBody>
      </p:sp>
    </p:spTree>
    <p:extLst>
      <p:ext uri="{BB962C8B-B14F-4D97-AF65-F5344CB8AC3E}">
        <p14:creationId xmlns:p14="http://schemas.microsoft.com/office/powerpoint/2010/main" val="276635751"/>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Default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911678" y="486892"/>
            <a:ext cx="7317927" cy="1037108"/>
          </a:xfrm>
          <a:prstGeom prst="rect">
            <a:avLst/>
          </a:prstGeom>
        </p:spPr>
        <p:txBody>
          <a:bodyPr rtlCol="0">
            <a:normAutofit/>
          </a:bodyPr>
          <a:lstStyle/>
          <a:p>
            <a:r>
              <a:rPr lang="en-US" smtClean="0"/>
              <a:t>Click to edit Master title style</a:t>
            </a:r>
            <a:endParaRPr lang="en-US" dirty="0"/>
          </a:p>
        </p:txBody>
      </p:sp>
      <p:sp>
        <p:nvSpPr>
          <p:cNvPr id="8" name="Text Placeholder 2"/>
          <p:cNvSpPr>
            <a:spLocks noGrp="1"/>
          </p:cNvSpPr>
          <p:nvPr>
            <p:ph idx="1"/>
          </p:nvPr>
        </p:nvSpPr>
        <p:spPr>
          <a:xfrm>
            <a:off x="457200" y="2057400"/>
            <a:ext cx="8229600" cy="4068763"/>
          </a:xfrm>
          <a:prstGeom prst="rect">
            <a:avLst/>
          </a:prstGeom>
        </p:spPr>
        <p:txBody>
          <a:bodyPr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Footer Placeholder 4"/>
          <p:cNvSpPr>
            <a:spLocks noGrp="1"/>
          </p:cNvSpPr>
          <p:nvPr>
            <p:ph type="ftr" sz="quarter" idx="10"/>
          </p:nvPr>
        </p:nvSpPr>
        <p:spPr>
          <a:xfrm>
            <a:off x="457200" y="6247924"/>
            <a:ext cx="7468077" cy="365760"/>
          </a:xfrm>
          <a:prstGeom prst="rect">
            <a:avLst/>
          </a:prstGeom>
        </p:spPr>
        <p:txBody>
          <a:bodyPr lIns="82296" tIns="41148" rIns="82296" bIns="41148"/>
          <a:lstStyle>
            <a:lvl1pPr algn="ctr">
              <a:defRPr sz="1200">
                <a:solidFill>
                  <a:schemeClr val="tx1">
                    <a:tint val="75000"/>
                  </a:schemeClr>
                </a:solidFill>
              </a:defRPr>
            </a:lvl1pPr>
          </a:lstStyle>
          <a:p>
            <a:pPr>
              <a:defRPr/>
            </a:pPr>
            <a:endParaRPr lang="en-US"/>
          </a:p>
        </p:txBody>
      </p:sp>
    </p:spTree>
    <p:extLst>
      <p:ext uri="{BB962C8B-B14F-4D97-AF65-F5344CB8AC3E}">
        <p14:creationId xmlns:p14="http://schemas.microsoft.com/office/powerpoint/2010/main" val="1610395558"/>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429108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3A54A5"/>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9067815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41421565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3A54A5"/>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9100281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5" name="Rectangle 4"/>
          <p:cNvSpPr/>
          <p:nvPr userDrawn="1"/>
        </p:nvSpPr>
        <p:spPr>
          <a:xfrm>
            <a:off x="-388471" y="-254000"/>
            <a:ext cx="4273177" cy="176305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2AC00"/>
              </a:solidFill>
              <a:latin typeface="Calibri"/>
            </a:endParaRPr>
          </a:p>
        </p:txBody>
      </p:sp>
      <p:sp>
        <p:nvSpPr>
          <p:cNvPr id="6" name="Rounded Rectangle 5"/>
          <p:cNvSpPr>
            <a:spLocks noChangeAspect="1"/>
          </p:cNvSpPr>
          <p:nvPr userDrawn="1"/>
        </p:nvSpPr>
        <p:spPr>
          <a:xfrm>
            <a:off x="557958" y="-2443850"/>
            <a:ext cx="8078043" cy="7897381"/>
          </a:xfrm>
          <a:prstGeom prst="roundRect">
            <a:avLst/>
          </a:prstGeom>
          <a:solidFill>
            <a:srgbClr val="BCC6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BCC6E8"/>
              </a:solidFill>
              <a:latin typeface="Calibri"/>
            </a:endParaRPr>
          </a:p>
        </p:txBody>
      </p:sp>
      <p:sp>
        <p:nvSpPr>
          <p:cNvPr id="4" name="Rounded Rectangle 3"/>
          <p:cNvSpPr>
            <a:spLocks noChangeAspect="1"/>
          </p:cNvSpPr>
          <p:nvPr userDrawn="1"/>
        </p:nvSpPr>
        <p:spPr>
          <a:xfrm>
            <a:off x="722313" y="-2106699"/>
            <a:ext cx="7772400" cy="7394492"/>
          </a:xfrm>
          <a:prstGeom prst="round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2AC00"/>
              </a:solidFill>
              <a:latin typeface="Calibri"/>
            </a:endParaRPr>
          </a:p>
        </p:txBody>
      </p:sp>
      <p:sp>
        <p:nvSpPr>
          <p:cNvPr id="2" name="Title 1"/>
          <p:cNvSpPr>
            <a:spLocks noGrp="1"/>
          </p:cNvSpPr>
          <p:nvPr>
            <p:ph type="title" hasCustomPrompt="1"/>
          </p:nvPr>
        </p:nvSpPr>
        <p:spPr>
          <a:xfrm>
            <a:off x="1394662" y="3798999"/>
            <a:ext cx="7211452" cy="1362075"/>
          </a:xfrm>
        </p:spPr>
        <p:txBody>
          <a:bodyPr anchor="t"/>
          <a:lstStyle>
            <a:lvl1pPr algn="l">
              <a:defRPr sz="4000" b="1" cap="all">
                <a:solidFill>
                  <a:srgbClr val="FFFFFF"/>
                </a:solidFill>
              </a:defRPr>
            </a:lvl1pPr>
          </a:lstStyle>
          <a:p>
            <a:r>
              <a:rPr lang="en-US" dirty="0" smtClean="0"/>
              <a:t>Click to edit master style</a:t>
            </a:r>
            <a:endParaRPr lang="en-US" dirty="0"/>
          </a:p>
        </p:txBody>
      </p:sp>
      <p:sp>
        <p:nvSpPr>
          <p:cNvPr id="3" name="Text Placeholder 2"/>
          <p:cNvSpPr>
            <a:spLocks noGrp="1"/>
          </p:cNvSpPr>
          <p:nvPr>
            <p:ph type="body" idx="1" hasCustomPrompt="1"/>
          </p:nvPr>
        </p:nvSpPr>
        <p:spPr>
          <a:xfrm>
            <a:off x="1708425" y="4630384"/>
            <a:ext cx="7628125" cy="651044"/>
          </a:xfrm>
        </p:spPr>
        <p:txBody>
          <a:bodyPr anchor="t"/>
          <a:lstStyle>
            <a:lvl1pPr marL="0" indent="0">
              <a:buNone/>
              <a:defRPr sz="200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style</a:t>
            </a:r>
          </a:p>
        </p:txBody>
      </p:sp>
    </p:spTree>
    <p:extLst>
      <p:ext uri="{BB962C8B-B14F-4D97-AF65-F5344CB8AC3E}">
        <p14:creationId xmlns:p14="http://schemas.microsoft.com/office/powerpoint/2010/main" val="753790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4" name="Rounded Rectangle 3"/>
          <p:cNvSpPr>
            <a:spLocks noChangeAspect="1"/>
          </p:cNvSpPr>
          <p:nvPr userDrawn="1"/>
        </p:nvSpPr>
        <p:spPr>
          <a:xfrm>
            <a:off x="740809" y="1557077"/>
            <a:ext cx="5185667" cy="4875250"/>
          </a:xfrm>
          <a:prstGeom prst="roundRect">
            <a:avLst/>
          </a:prstGeom>
          <a:noFill/>
          <a:ln w="76200" cmpd="sng">
            <a:solidFill>
              <a:srgbClr val="BCC6E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2AC00"/>
              </a:solidFill>
              <a:latin typeface="Calibri"/>
            </a:endParaRPr>
          </a:p>
        </p:txBody>
      </p:sp>
      <p:sp>
        <p:nvSpPr>
          <p:cNvPr id="2" name="Title 1"/>
          <p:cNvSpPr>
            <a:spLocks noGrp="1"/>
          </p:cNvSpPr>
          <p:nvPr>
            <p:ph type="title"/>
          </p:nvPr>
        </p:nvSpPr>
        <p:spPr>
          <a:xfrm>
            <a:off x="1202112" y="4558618"/>
            <a:ext cx="4630293" cy="838419"/>
          </a:xfrm>
        </p:spPr>
        <p:txBody>
          <a:bodyPr anchor="t"/>
          <a:lstStyle>
            <a:lvl1pPr algn="l">
              <a:defRPr sz="4000" b="1" cap="all">
                <a:solidFill>
                  <a:schemeClr val="tx1"/>
                </a:solidFill>
              </a:defRPr>
            </a:lvl1pPr>
          </a:lstStyle>
          <a:p>
            <a:r>
              <a:rPr lang="en-US" smtClean="0"/>
              <a:t>Click to edit Master title style</a:t>
            </a:r>
            <a:endParaRPr lang="en-US" dirty="0"/>
          </a:p>
        </p:txBody>
      </p:sp>
      <p:sp>
        <p:nvSpPr>
          <p:cNvPr id="3" name="Text Placeholder 2"/>
          <p:cNvSpPr>
            <a:spLocks noGrp="1"/>
          </p:cNvSpPr>
          <p:nvPr>
            <p:ph type="body" idx="1" hasCustomPrompt="1"/>
          </p:nvPr>
        </p:nvSpPr>
        <p:spPr>
          <a:xfrm>
            <a:off x="1515875" y="5285303"/>
            <a:ext cx="4316530" cy="651044"/>
          </a:xfrm>
        </p:spPr>
        <p:txBody>
          <a:bodyPr anchor="t"/>
          <a:lstStyle>
            <a:lvl1pPr marL="0" indent="0">
              <a:buNone/>
              <a:defRPr sz="2000"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style</a:t>
            </a:r>
          </a:p>
        </p:txBody>
      </p:sp>
      <p:sp>
        <p:nvSpPr>
          <p:cNvPr id="7" name="Rounded Rectangle 6"/>
          <p:cNvSpPr>
            <a:spLocks noChangeAspect="1"/>
          </p:cNvSpPr>
          <p:nvPr userDrawn="1"/>
        </p:nvSpPr>
        <p:spPr>
          <a:xfrm>
            <a:off x="924307" y="1479300"/>
            <a:ext cx="5185667" cy="4875250"/>
          </a:xfrm>
          <a:prstGeom prst="roundRect">
            <a:avLst/>
          </a:prstGeom>
          <a:noFill/>
          <a:ln w="762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2AC00"/>
              </a:solidFill>
              <a:latin typeface="Calibri"/>
            </a:endParaRPr>
          </a:p>
        </p:txBody>
      </p:sp>
    </p:spTree>
    <p:extLst>
      <p:ext uri="{BB962C8B-B14F-4D97-AF65-F5344CB8AC3E}">
        <p14:creationId xmlns:p14="http://schemas.microsoft.com/office/powerpoint/2010/main" val="14579327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7692072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sz="3200"/>
            </a:lvl1pPr>
          </a:lstStyle>
          <a:p>
            <a:pPr algn="r"/>
            <a:r>
              <a:rPr lang="en-US" sz="1400" dirty="0" smtClean="0">
                <a:solidFill>
                  <a:srgbClr val="3A53A5"/>
                </a:solidFill>
                <a:latin typeface="Tw Cen MT"/>
                <a:cs typeface="Tw Cen MT"/>
              </a:rPr>
              <a:t>Overview</a:t>
            </a:r>
            <a:r>
              <a:rPr lang="en-US" sz="1400" baseline="0" dirty="0" smtClean="0">
                <a:solidFill>
                  <a:srgbClr val="3A53A5"/>
                </a:solidFill>
                <a:latin typeface="Tw Cen MT"/>
                <a:cs typeface="Tw Cen MT"/>
              </a:rPr>
              <a:t>:</a:t>
            </a:r>
            <a:r>
              <a:rPr lang="en-US" sz="1400" dirty="0" smtClean="0">
                <a:solidFill>
                  <a:srgbClr val="3A53A5"/>
                </a:solidFill>
                <a:latin typeface="Tw Cen MT"/>
                <a:cs typeface="Tw Cen MT"/>
              </a:rPr>
              <a:t> Tier I Team Training</a:t>
            </a:r>
          </a:p>
        </p:txBody>
      </p:sp>
    </p:spTree>
    <p:extLst>
      <p:ext uri="{BB962C8B-B14F-4D97-AF65-F5344CB8AC3E}">
        <p14:creationId xmlns:p14="http://schemas.microsoft.com/office/powerpoint/2010/main" val="198676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5" name="Rectangle 4"/>
          <p:cNvSpPr/>
          <p:nvPr userDrawn="1"/>
        </p:nvSpPr>
        <p:spPr>
          <a:xfrm>
            <a:off x="-388471" y="-254000"/>
            <a:ext cx="4273177" cy="176305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ounded Rectangle 5"/>
          <p:cNvSpPr>
            <a:spLocks noChangeAspect="1"/>
          </p:cNvSpPr>
          <p:nvPr userDrawn="1"/>
        </p:nvSpPr>
        <p:spPr>
          <a:xfrm>
            <a:off x="557958" y="-2443850"/>
            <a:ext cx="8078043" cy="7897381"/>
          </a:xfrm>
          <a:prstGeom prst="roundRect">
            <a:avLst/>
          </a:prstGeom>
          <a:solidFill>
            <a:srgbClr val="BCC6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BCC6E8"/>
              </a:solidFill>
            </a:endParaRPr>
          </a:p>
        </p:txBody>
      </p:sp>
      <p:sp>
        <p:nvSpPr>
          <p:cNvPr id="4" name="Rounded Rectangle 3"/>
          <p:cNvSpPr>
            <a:spLocks noChangeAspect="1"/>
          </p:cNvSpPr>
          <p:nvPr userDrawn="1"/>
        </p:nvSpPr>
        <p:spPr>
          <a:xfrm>
            <a:off x="722313" y="-2106699"/>
            <a:ext cx="7772400" cy="7394492"/>
          </a:xfrm>
          <a:prstGeom prst="round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394662" y="3798999"/>
            <a:ext cx="7211452" cy="1362075"/>
          </a:xfrm>
        </p:spPr>
        <p:txBody>
          <a:bodyPr anchor="t"/>
          <a:lstStyle>
            <a:lvl1pPr algn="l">
              <a:defRPr sz="4000" b="1" cap="all">
                <a:solidFill>
                  <a:srgbClr val="FFFFFF"/>
                </a:solidFill>
              </a:defRPr>
            </a:lvl1pPr>
          </a:lstStyle>
          <a:p>
            <a:r>
              <a:rPr lang="en-US" dirty="0" smtClean="0"/>
              <a:t>Click to edit master style</a:t>
            </a:r>
            <a:endParaRPr lang="en-US" dirty="0"/>
          </a:p>
        </p:txBody>
      </p:sp>
      <p:sp>
        <p:nvSpPr>
          <p:cNvPr id="3" name="Text Placeholder 2"/>
          <p:cNvSpPr>
            <a:spLocks noGrp="1"/>
          </p:cNvSpPr>
          <p:nvPr>
            <p:ph type="body" idx="1" hasCustomPrompt="1"/>
          </p:nvPr>
        </p:nvSpPr>
        <p:spPr>
          <a:xfrm>
            <a:off x="1708425" y="4630384"/>
            <a:ext cx="7628125" cy="651044"/>
          </a:xfrm>
        </p:spPr>
        <p:txBody>
          <a:bodyPr anchor="t"/>
          <a:lstStyle>
            <a:lvl1pPr marL="0" indent="0">
              <a:buNone/>
              <a:defRPr sz="200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style</a:t>
            </a:r>
          </a:p>
        </p:txBody>
      </p:sp>
    </p:spTree>
    <p:extLst>
      <p:ext uri="{BB962C8B-B14F-4D97-AF65-F5344CB8AC3E}">
        <p14:creationId xmlns:p14="http://schemas.microsoft.com/office/powerpoint/2010/main" val="31887339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64604" y="1600200"/>
            <a:ext cx="4038600" cy="46971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55604" y="1600200"/>
            <a:ext cx="4038600" cy="46971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88073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6681" y="502281"/>
            <a:ext cx="7297840" cy="91535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24920" y="152188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24920" y="2161645"/>
            <a:ext cx="4040188" cy="410928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512745" y="152188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512745" y="2161645"/>
            <a:ext cx="4041775" cy="410928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038185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94888174"/>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7176819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a:defRPr>
                <a:latin typeface="Tw Cen MT"/>
              </a:defRPr>
            </a:lvl1pPr>
          </a:lstStyle>
          <a:p>
            <a:endParaRPr lang="en-US" dirty="0">
              <a:solidFill>
                <a:prstClr val="black">
                  <a:tint val="75000"/>
                </a:prstClr>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a:defRPr>
                <a:latin typeface="Tw Cen MT"/>
              </a:defRPr>
            </a:lvl1p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a:defRPr>
                <a:latin typeface="Tw Cen MT"/>
              </a:defRPr>
            </a:lvl1pPr>
          </a:lstStyle>
          <a:p>
            <a:fld id="{26F14CBF-7284-45D1-A72F-244EF752810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204627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911673" y="486892"/>
            <a:ext cx="7317927" cy="103710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8" name="Text Placeholder 2"/>
          <p:cNvSpPr>
            <a:spLocks noGrp="1"/>
          </p:cNvSpPr>
          <p:nvPr>
            <p:ph idx="1"/>
          </p:nvPr>
        </p:nvSpPr>
        <p:spPr>
          <a:xfrm>
            <a:off x="457200" y="2057400"/>
            <a:ext cx="8229600" cy="40687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Footer Placeholder 4"/>
          <p:cNvSpPr>
            <a:spLocks noGrp="1"/>
          </p:cNvSpPr>
          <p:nvPr>
            <p:ph type="ftr" sz="quarter" idx="3"/>
          </p:nvPr>
        </p:nvSpPr>
        <p:spPr>
          <a:xfrm>
            <a:off x="457200" y="6248133"/>
            <a:ext cx="7467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srgbClr val="3A54A5">
                  <a:tint val="75000"/>
                </a:srgbClr>
              </a:solidFill>
              <a:latin typeface="Calibri"/>
            </a:endParaRPr>
          </a:p>
        </p:txBody>
      </p:sp>
    </p:spTree>
    <p:extLst>
      <p:ext uri="{BB962C8B-B14F-4D97-AF65-F5344CB8AC3E}">
        <p14:creationId xmlns:p14="http://schemas.microsoft.com/office/powerpoint/2010/main" val="964263875"/>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3A54A5"/>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3223519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9564293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298" y="350815"/>
            <a:ext cx="6987106" cy="915357"/>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13583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4" name="Rounded Rectangle 3"/>
          <p:cNvSpPr>
            <a:spLocks noChangeAspect="1"/>
          </p:cNvSpPr>
          <p:nvPr userDrawn="1"/>
        </p:nvSpPr>
        <p:spPr>
          <a:xfrm>
            <a:off x="740809" y="1557077"/>
            <a:ext cx="5185667" cy="4875250"/>
          </a:xfrm>
          <a:prstGeom prst="roundRect">
            <a:avLst/>
          </a:prstGeom>
          <a:noFill/>
          <a:ln w="76200" cmpd="sng">
            <a:solidFill>
              <a:srgbClr val="BCC6E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202112" y="4558618"/>
            <a:ext cx="4630293" cy="838419"/>
          </a:xfrm>
        </p:spPr>
        <p:txBody>
          <a:bodyPr anchor="t"/>
          <a:lstStyle>
            <a:lvl1pPr algn="l">
              <a:defRPr sz="4000" b="1" cap="all">
                <a:solidFill>
                  <a:schemeClr val="tx1"/>
                </a:solidFill>
              </a:defRPr>
            </a:lvl1pPr>
          </a:lstStyle>
          <a:p>
            <a:r>
              <a:rPr lang="en-US" smtClean="0"/>
              <a:t>Click to edit Master title style</a:t>
            </a:r>
            <a:endParaRPr lang="en-US" dirty="0"/>
          </a:p>
        </p:txBody>
      </p:sp>
      <p:sp>
        <p:nvSpPr>
          <p:cNvPr id="3" name="Text Placeholder 2"/>
          <p:cNvSpPr>
            <a:spLocks noGrp="1"/>
          </p:cNvSpPr>
          <p:nvPr>
            <p:ph type="body" idx="1" hasCustomPrompt="1"/>
          </p:nvPr>
        </p:nvSpPr>
        <p:spPr>
          <a:xfrm>
            <a:off x="1515875" y="5285303"/>
            <a:ext cx="4316530" cy="651044"/>
          </a:xfrm>
        </p:spPr>
        <p:txBody>
          <a:bodyPr anchor="t"/>
          <a:lstStyle>
            <a:lvl1pPr marL="0" indent="0">
              <a:buNone/>
              <a:defRPr sz="2000"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style</a:t>
            </a:r>
          </a:p>
        </p:txBody>
      </p:sp>
      <p:sp>
        <p:nvSpPr>
          <p:cNvPr id="7" name="Rounded Rectangle 6"/>
          <p:cNvSpPr>
            <a:spLocks noChangeAspect="1"/>
          </p:cNvSpPr>
          <p:nvPr userDrawn="1"/>
        </p:nvSpPr>
        <p:spPr>
          <a:xfrm>
            <a:off x="924307" y="1479300"/>
            <a:ext cx="5185667" cy="4875250"/>
          </a:xfrm>
          <a:prstGeom prst="roundRect">
            <a:avLst/>
          </a:prstGeom>
          <a:noFill/>
          <a:ln w="762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8253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5229210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sz="3200"/>
            </a:lvl1pPr>
          </a:lstStyle>
          <a:p>
            <a:pPr algn="r"/>
            <a:r>
              <a:rPr lang="en-US" sz="1400" dirty="0" smtClean="0">
                <a:solidFill>
                  <a:srgbClr val="3A53A5"/>
                </a:solidFill>
                <a:latin typeface="Tw Cen MT"/>
                <a:cs typeface="Tw Cen MT"/>
              </a:rPr>
              <a:t>Overview</a:t>
            </a:r>
            <a:r>
              <a:rPr lang="en-US" sz="1400" baseline="0" dirty="0" smtClean="0">
                <a:solidFill>
                  <a:srgbClr val="3A53A5"/>
                </a:solidFill>
                <a:latin typeface="Tw Cen MT"/>
                <a:cs typeface="Tw Cen MT"/>
              </a:rPr>
              <a:t>:</a:t>
            </a:r>
            <a:r>
              <a:rPr lang="en-US" sz="1400" dirty="0" smtClean="0">
                <a:solidFill>
                  <a:srgbClr val="3A53A5"/>
                </a:solidFill>
                <a:latin typeface="Tw Cen MT"/>
                <a:cs typeface="Tw Cen MT"/>
              </a:rPr>
              <a:t> Tier I Team Training</a:t>
            </a:r>
          </a:p>
        </p:txBody>
      </p:sp>
    </p:spTree>
    <p:extLst>
      <p:ext uri="{BB962C8B-B14F-4D97-AF65-F5344CB8AC3E}">
        <p14:creationId xmlns:p14="http://schemas.microsoft.com/office/powerpoint/2010/main" val="4196657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64604" y="1600200"/>
            <a:ext cx="4038600" cy="46971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55604" y="1600200"/>
            <a:ext cx="4038600" cy="46971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377479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6681" y="502281"/>
            <a:ext cx="7297840" cy="91535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24920" y="152188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24920" y="2161645"/>
            <a:ext cx="4040188" cy="410928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512745" y="152188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512745" y="2161645"/>
            <a:ext cx="4041775" cy="410928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86898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9332618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26F14CBF-7284-45D1-A72F-244EF752810F}" type="slidenum">
              <a:rPr lang="en-US" smtClean="0"/>
              <a:pPr/>
              <a:t>‹#›</a:t>
            </a:fld>
            <a:endParaRPr lang="en-US"/>
          </a:p>
        </p:txBody>
      </p:sp>
    </p:spTree>
    <p:extLst>
      <p:ext uri="{BB962C8B-B14F-4D97-AF65-F5344CB8AC3E}">
        <p14:creationId xmlns:p14="http://schemas.microsoft.com/office/powerpoint/2010/main" val="2777495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3.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5" Type="http://schemas.openxmlformats.org/officeDocument/2006/relationships/image" Target="../media/image1.jpg"/><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35760" y="350815"/>
            <a:ext cx="6987106" cy="91535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65298" y="1600200"/>
            <a:ext cx="8257568" cy="4373663"/>
          </a:xfrm>
          <a:prstGeom prst="rect">
            <a:avLst/>
          </a:prstGeom>
        </p:spPr>
        <p:txBody>
          <a:bodyPr vert="horz" lIns="91440" tIns="45720" rIns="91440" bIns="45720" rtlCol="0">
            <a:normAutofit/>
          </a:bodyPr>
          <a:lstStyle/>
          <a:p>
            <a:pPr algn="r"/>
            <a:endParaRPr lang="en-US" sz="1400" dirty="0" smtClean="0">
              <a:solidFill>
                <a:srgbClr val="3A53A5"/>
              </a:solidFill>
              <a:latin typeface="Tw Cen MT"/>
              <a:cs typeface="Tw Cen MT"/>
            </a:endParaRPr>
          </a:p>
          <a:p>
            <a:pPr algn="r"/>
            <a:endParaRPr lang="en-US" sz="1400" dirty="0" smtClean="0">
              <a:solidFill>
                <a:srgbClr val="3A53A5"/>
              </a:solidFill>
              <a:latin typeface="Tw Cen MT"/>
              <a:cs typeface="Tw Cen MT"/>
            </a:endParaRPr>
          </a:p>
          <a:p>
            <a:pPr algn="r"/>
            <a:endParaRPr lang="en-US" sz="1400" dirty="0" smtClean="0">
              <a:solidFill>
                <a:srgbClr val="3A53A5"/>
              </a:solidFill>
              <a:latin typeface="Tw Cen MT"/>
              <a:cs typeface="Tw Cen MT"/>
            </a:endParaRPr>
          </a:p>
          <a:p>
            <a:pPr algn="r"/>
            <a:endParaRPr lang="en-US" sz="1400" dirty="0" smtClean="0">
              <a:solidFill>
                <a:srgbClr val="3A53A5"/>
              </a:solidFill>
              <a:latin typeface="Tw Cen MT"/>
              <a:cs typeface="Tw Cen MT"/>
            </a:endParaRPr>
          </a:p>
          <a:p>
            <a:pPr algn="r"/>
            <a:endParaRPr lang="en-US" sz="1400" dirty="0" smtClean="0">
              <a:solidFill>
                <a:srgbClr val="3A53A5"/>
              </a:solidFill>
              <a:latin typeface="Tw Cen MT"/>
              <a:cs typeface="Tw Cen MT"/>
            </a:endParaRPr>
          </a:p>
          <a:p>
            <a:pPr algn="r"/>
            <a:endParaRPr lang="en-US" sz="1400" dirty="0" smtClean="0">
              <a:solidFill>
                <a:srgbClr val="3A53A5"/>
              </a:solidFill>
              <a:latin typeface="Tw Cen MT"/>
              <a:cs typeface="Tw Cen MT"/>
            </a:endParaRPr>
          </a:p>
          <a:p>
            <a:pPr algn="r"/>
            <a:endParaRPr lang="en-US" sz="1400" dirty="0" smtClean="0">
              <a:solidFill>
                <a:srgbClr val="3A53A5"/>
              </a:solidFill>
              <a:latin typeface="Tw Cen MT"/>
              <a:cs typeface="Tw Cen MT"/>
            </a:endParaRPr>
          </a:p>
          <a:p>
            <a:pPr algn="r"/>
            <a:endParaRPr lang="en-US" sz="1400" dirty="0" smtClean="0">
              <a:solidFill>
                <a:srgbClr val="3A53A5"/>
              </a:solidFill>
              <a:latin typeface="Tw Cen MT"/>
              <a:cs typeface="Tw Cen MT"/>
            </a:endParaRPr>
          </a:p>
          <a:p>
            <a:pPr algn="r"/>
            <a:endParaRPr lang="en-US" sz="1400" dirty="0" smtClean="0">
              <a:solidFill>
                <a:srgbClr val="3A53A5"/>
              </a:solidFill>
              <a:latin typeface="Tw Cen MT"/>
              <a:cs typeface="Tw Cen MT"/>
            </a:endParaRPr>
          </a:p>
          <a:p>
            <a:pPr algn="r"/>
            <a:endParaRPr lang="en-US" sz="1400" dirty="0" smtClean="0">
              <a:solidFill>
                <a:srgbClr val="3A53A5"/>
              </a:solidFill>
              <a:latin typeface="Tw Cen MT"/>
              <a:cs typeface="Tw Cen MT"/>
            </a:endParaRPr>
          </a:p>
          <a:p>
            <a:pPr algn="r"/>
            <a:endParaRPr lang="en-US" sz="1400" dirty="0" smtClean="0">
              <a:solidFill>
                <a:srgbClr val="3A53A5"/>
              </a:solidFill>
              <a:latin typeface="Tw Cen MT"/>
              <a:cs typeface="Tw Cen MT"/>
            </a:endParaRPr>
          </a:p>
          <a:p>
            <a:pPr algn="r"/>
            <a:endParaRPr lang="en-US" sz="1400" dirty="0" smtClean="0">
              <a:solidFill>
                <a:srgbClr val="3A53A5"/>
              </a:solidFill>
              <a:latin typeface="Tw Cen MT"/>
              <a:cs typeface="Tw Cen MT"/>
            </a:endParaRPr>
          </a:p>
          <a:p>
            <a:pPr algn="r"/>
            <a:endParaRPr lang="en-US" sz="1400" dirty="0" smtClean="0">
              <a:solidFill>
                <a:srgbClr val="3A53A5"/>
              </a:solidFill>
              <a:latin typeface="Tw Cen MT"/>
              <a:cs typeface="Tw Cen MT"/>
            </a:endParaRPr>
          </a:p>
          <a:p>
            <a:pPr algn="r"/>
            <a:endParaRPr lang="en-US" sz="1400" dirty="0" smtClean="0">
              <a:solidFill>
                <a:srgbClr val="3A53A5"/>
              </a:solidFill>
              <a:latin typeface="Tw Cen MT"/>
              <a:cs typeface="Tw Cen MT"/>
            </a:endParaRPr>
          </a:p>
          <a:p>
            <a:pPr algn="r"/>
            <a:endParaRPr lang="en-US" sz="1400" dirty="0" smtClean="0">
              <a:solidFill>
                <a:srgbClr val="3A53A5"/>
              </a:solidFill>
              <a:latin typeface="Tw Cen MT"/>
              <a:cs typeface="Tw Cen MT"/>
            </a:endParaRPr>
          </a:p>
          <a:p>
            <a:pPr algn="r"/>
            <a:endParaRPr lang="en-US" sz="1400" dirty="0" smtClean="0">
              <a:solidFill>
                <a:srgbClr val="3A53A5"/>
              </a:solidFill>
              <a:latin typeface="Tw Cen MT"/>
              <a:cs typeface="Tw Cen MT"/>
            </a:endParaRPr>
          </a:p>
          <a:p>
            <a:pPr algn="r"/>
            <a:endParaRPr lang="en-US" sz="1400" dirty="0" smtClean="0">
              <a:solidFill>
                <a:srgbClr val="3A53A5"/>
              </a:solidFill>
              <a:latin typeface="Tw Cen MT"/>
              <a:cs typeface="Tw Cen MT"/>
            </a:endParaRPr>
          </a:p>
        </p:txBody>
      </p:sp>
      <p:sp>
        <p:nvSpPr>
          <p:cNvPr id="12" name="Rectangle 11"/>
          <p:cNvSpPr/>
          <p:nvPr userDrawn="1"/>
        </p:nvSpPr>
        <p:spPr>
          <a:xfrm>
            <a:off x="1635760" y="6050323"/>
            <a:ext cx="5090504" cy="584776"/>
          </a:xfrm>
          <a:prstGeom prst="rect">
            <a:avLst/>
          </a:prstGeom>
        </p:spPr>
        <p:txBody>
          <a:bodyPr wrap="square">
            <a:spAutoFit/>
          </a:bodyPr>
          <a:lstStyle/>
          <a:p>
            <a:pPr algn="r"/>
            <a:endParaRPr lang="en-US" sz="1800" dirty="0" smtClean="0">
              <a:solidFill>
                <a:srgbClr val="3A53A5"/>
              </a:solidFill>
              <a:latin typeface="Tw Cen MT"/>
              <a:cs typeface="Tw Cen MT"/>
            </a:endParaRPr>
          </a:p>
          <a:p>
            <a:pPr algn="r"/>
            <a:r>
              <a:rPr lang="en-US" sz="1400" dirty="0" smtClean="0">
                <a:solidFill>
                  <a:srgbClr val="3A53A5"/>
                </a:solidFill>
                <a:latin typeface="Tw Cen MT"/>
                <a:cs typeface="Tw Cen MT"/>
              </a:rPr>
              <a:t>Day 4 Feedback and Acknowledgement (TFI</a:t>
            </a:r>
            <a:r>
              <a:rPr lang="en-US" sz="1400" baseline="0" dirty="0" smtClean="0">
                <a:solidFill>
                  <a:srgbClr val="3A53A5"/>
                </a:solidFill>
                <a:latin typeface="Tw Cen MT"/>
                <a:cs typeface="Tw Cen MT"/>
              </a:rPr>
              <a:t> 1.9)</a:t>
            </a:r>
            <a:r>
              <a:rPr lang="en-US" sz="1400" dirty="0" smtClean="0">
                <a:solidFill>
                  <a:srgbClr val="3A53A5"/>
                </a:solidFill>
                <a:latin typeface="Tw Cen MT"/>
                <a:cs typeface="Tw Cen MT"/>
              </a:rPr>
              <a:t> </a:t>
            </a:r>
          </a:p>
        </p:txBody>
      </p:sp>
      <p:pic>
        <p:nvPicPr>
          <p:cNvPr id="4" name="Picture 3" descr="Minnesota PBIS Logo.jp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303140" y="6050322"/>
            <a:ext cx="1840859" cy="807677"/>
          </a:xfrm>
          <a:prstGeom prst="rect">
            <a:avLst/>
          </a:prstGeom>
        </p:spPr>
      </p:pic>
    </p:spTree>
    <p:extLst>
      <p:ext uri="{BB962C8B-B14F-4D97-AF65-F5344CB8AC3E}">
        <p14:creationId xmlns:p14="http://schemas.microsoft.com/office/powerpoint/2010/main" val="4127984213"/>
      </p:ext>
    </p:extLst>
  </p:cSld>
  <p:clrMap bg1="lt1" tx1="dk1" bg2="lt2" tx2="dk2" accent1="accent1" accent2="accent2" accent3="accent3" accent4="accent4" accent5="accent5" accent6="accent6" hlink="hlink" folHlink="folHlink"/>
  <p:sldLayoutIdLst>
    <p:sldLayoutId id="2147483668" r:id="rId1"/>
    <p:sldLayoutId id="2147483673" r:id="rId2"/>
    <p:sldLayoutId id="2147483674" r:id="rId3"/>
    <p:sldLayoutId id="2147483669" r:id="rId4"/>
    <p:sldLayoutId id="2147483670" r:id="rId5"/>
    <p:sldLayoutId id="2147483671" r:id="rId6"/>
    <p:sldLayoutId id="2147483672" r:id="rId7"/>
    <p:sldLayoutId id="2147483676" r:id="rId8"/>
    <p:sldLayoutId id="2147483677" r:id="rId9"/>
    <p:sldLayoutId id="2147483678" r:id="rId10"/>
    <p:sldLayoutId id="2147483682" r:id="rId11"/>
    <p:sldLayoutId id="2147483695" r:id="rId12"/>
  </p:sldLayoutIdLst>
  <p:txStyles>
    <p:titleStyle>
      <a:lvl1pPr algn="ctr" defTabSz="457200" rtl="0" eaLnBrk="1" latinLnBrk="0" hangingPunct="1">
        <a:spcBef>
          <a:spcPct val="0"/>
        </a:spcBef>
        <a:buNone/>
        <a:defRPr sz="4400" kern="1200">
          <a:solidFill>
            <a:schemeClr val="tx2"/>
          </a:solidFill>
          <a:latin typeface="Tw Cen MT"/>
          <a:ea typeface="+mj-ea"/>
          <a:cs typeface="Tw Cen MT"/>
        </a:defRPr>
      </a:lvl1pPr>
    </p:titleStyle>
    <p:bodyStyle>
      <a:lvl1pPr marL="0" indent="0" algn="l" defTabSz="457200" rtl="0" eaLnBrk="1" latinLnBrk="0" hangingPunct="1">
        <a:spcBef>
          <a:spcPct val="20000"/>
        </a:spcBef>
        <a:buClr>
          <a:schemeClr val="tx1"/>
        </a:buClr>
        <a:buFont typeface="Wingdings" charset="2"/>
        <a:buNone/>
        <a:defRPr sz="3200" kern="1200">
          <a:solidFill>
            <a:schemeClr val="tx2"/>
          </a:solidFill>
          <a:latin typeface="Tw Cen MT"/>
          <a:ea typeface="+mn-ea"/>
          <a:cs typeface="Tw Cen MT"/>
        </a:defRPr>
      </a:lvl1pPr>
      <a:lvl2pPr marL="742950" indent="-285750" algn="l" defTabSz="457200" rtl="0" eaLnBrk="1" latinLnBrk="0" hangingPunct="1">
        <a:spcBef>
          <a:spcPct val="20000"/>
        </a:spcBef>
        <a:buClr>
          <a:schemeClr val="bg1"/>
        </a:buClr>
        <a:buFont typeface="Wingdings" charset="2"/>
        <a:buChar char="§"/>
        <a:defRPr sz="2800" kern="1200">
          <a:solidFill>
            <a:schemeClr val="tx2"/>
          </a:solidFill>
          <a:latin typeface="Tw Cen MT"/>
          <a:ea typeface="+mn-ea"/>
          <a:cs typeface="Tw Cen MT"/>
        </a:defRPr>
      </a:lvl2pPr>
      <a:lvl3pPr marL="1143000" indent="-228600" algn="l" defTabSz="457200" rtl="0" eaLnBrk="1" latinLnBrk="0" hangingPunct="1">
        <a:spcBef>
          <a:spcPct val="20000"/>
        </a:spcBef>
        <a:buClr>
          <a:schemeClr val="accent2"/>
        </a:buClr>
        <a:buFont typeface="Wingdings" charset="2"/>
        <a:buChar char="§"/>
        <a:defRPr sz="2400" kern="1200">
          <a:solidFill>
            <a:schemeClr val="tx2"/>
          </a:solidFill>
          <a:latin typeface="Tw Cen MT"/>
          <a:ea typeface="+mn-ea"/>
          <a:cs typeface="Tw Cen MT"/>
        </a:defRPr>
      </a:lvl3pPr>
      <a:lvl4pPr marL="1600200" indent="-228600" algn="l" defTabSz="457200" rtl="0" eaLnBrk="1" latinLnBrk="0" hangingPunct="1">
        <a:spcBef>
          <a:spcPct val="20000"/>
        </a:spcBef>
        <a:buFont typeface="Arial"/>
        <a:buChar char="•"/>
        <a:defRPr sz="2000" kern="1200">
          <a:solidFill>
            <a:schemeClr val="tx2"/>
          </a:solidFill>
          <a:latin typeface="Tw Cen MT"/>
          <a:ea typeface="+mn-ea"/>
          <a:cs typeface="Tw Cen MT"/>
        </a:defRPr>
      </a:lvl4pPr>
      <a:lvl5pPr marL="2057400" indent="-228600" algn="l" defTabSz="457200" rtl="0" eaLnBrk="1" latinLnBrk="0" hangingPunct="1">
        <a:spcBef>
          <a:spcPct val="20000"/>
        </a:spcBef>
        <a:buFont typeface="Arial"/>
        <a:buChar char="•"/>
        <a:defRPr sz="2000" kern="1200">
          <a:solidFill>
            <a:schemeClr val="tx2"/>
          </a:solidFill>
          <a:latin typeface="Tw Cen MT"/>
          <a:ea typeface="+mn-ea"/>
          <a:cs typeface="Tw Cen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35760" y="350815"/>
            <a:ext cx="6987106" cy="91535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65298" y="1600200"/>
            <a:ext cx="8257568" cy="4373663"/>
          </a:xfrm>
          <a:prstGeom prst="rect">
            <a:avLst/>
          </a:prstGeom>
        </p:spPr>
        <p:txBody>
          <a:bodyPr vert="horz" lIns="91440" tIns="45720" rIns="91440" bIns="45720" rtlCol="0">
            <a:normAutofit/>
          </a:bodyPr>
          <a:lstStyle/>
          <a:p>
            <a:pPr algn="r"/>
            <a:endParaRPr lang="en-US" sz="1400" dirty="0" smtClean="0">
              <a:solidFill>
                <a:srgbClr val="3A53A5"/>
              </a:solidFill>
              <a:latin typeface="Tw Cen MT"/>
              <a:cs typeface="Tw Cen MT"/>
            </a:endParaRPr>
          </a:p>
          <a:p>
            <a:pPr algn="r"/>
            <a:endParaRPr lang="en-US" sz="1400" dirty="0" smtClean="0">
              <a:solidFill>
                <a:srgbClr val="3A53A5"/>
              </a:solidFill>
              <a:latin typeface="Tw Cen MT"/>
              <a:cs typeface="Tw Cen MT"/>
            </a:endParaRPr>
          </a:p>
          <a:p>
            <a:pPr algn="r"/>
            <a:endParaRPr lang="en-US" sz="1400" dirty="0" smtClean="0">
              <a:solidFill>
                <a:srgbClr val="3A53A5"/>
              </a:solidFill>
              <a:latin typeface="Tw Cen MT"/>
              <a:cs typeface="Tw Cen MT"/>
            </a:endParaRPr>
          </a:p>
          <a:p>
            <a:pPr algn="r"/>
            <a:endParaRPr lang="en-US" sz="1400" dirty="0" smtClean="0">
              <a:solidFill>
                <a:srgbClr val="3A53A5"/>
              </a:solidFill>
              <a:latin typeface="Tw Cen MT"/>
              <a:cs typeface="Tw Cen MT"/>
            </a:endParaRPr>
          </a:p>
          <a:p>
            <a:pPr algn="r"/>
            <a:endParaRPr lang="en-US" sz="1400" dirty="0" smtClean="0">
              <a:solidFill>
                <a:srgbClr val="3A53A5"/>
              </a:solidFill>
              <a:latin typeface="Tw Cen MT"/>
              <a:cs typeface="Tw Cen MT"/>
            </a:endParaRPr>
          </a:p>
          <a:p>
            <a:pPr algn="r"/>
            <a:endParaRPr lang="en-US" sz="1400" dirty="0" smtClean="0">
              <a:solidFill>
                <a:srgbClr val="3A53A5"/>
              </a:solidFill>
              <a:latin typeface="Tw Cen MT"/>
              <a:cs typeface="Tw Cen MT"/>
            </a:endParaRPr>
          </a:p>
          <a:p>
            <a:pPr algn="r"/>
            <a:endParaRPr lang="en-US" sz="1400" dirty="0" smtClean="0">
              <a:solidFill>
                <a:srgbClr val="3A53A5"/>
              </a:solidFill>
              <a:latin typeface="Tw Cen MT"/>
              <a:cs typeface="Tw Cen MT"/>
            </a:endParaRPr>
          </a:p>
          <a:p>
            <a:pPr algn="r"/>
            <a:endParaRPr lang="en-US" sz="1400" dirty="0" smtClean="0">
              <a:solidFill>
                <a:srgbClr val="3A53A5"/>
              </a:solidFill>
              <a:latin typeface="Tw Cen MT"/>
              <a:cs typeface="Tw Cen MT"/>
            </a:endParaRPr>
          </a:p>
          <a:p>
            <a:pPr algn="r"/>
            <a:endParaRPr lang="en-US" sz="1400" dirty="0" smtClean="0">
              <a:solidFill>
                <a:srgbClr val="3A53A5"/>
              </a:solidFill>
              <a:latin typeface="Tw Cen MT"/>
              <a:cs typeface="Tw Cen MT"/>
            </a:endParaRPr>
          </a:p>
          <a:p>
            <a:pPr algn="r"/>
            <a:endParaRPr lang="en-US" sz="1400" dirty="0" smtClean="0">
              <a:solidFill>
                <a:srgbClr val="3A53A5"/>
              </a:solidFill>
              <a:latin typeface="Tw Cen MT"/>
              <a:cs typeface="Tw Cen MT"/>
            </a:endParaRPr>
          </a:p>
          <a:p>
            <a:pPr algn="r"/>
            <a:endParaRPr lang="en-US" sz="1400" dirty="0" smtClean="0">
              <a:solidFill>
                <a:srgbClr val="3A53A5"/>
              </a:solidFill>
              <a:latin typeface="Tw Cen MT"/>
              <a:cs typeface="Tw Cen MT"/>
            </a:endParaRPr>
          </a:p>
          <a:p>
            <a:pPr algn="r"/>
            <a:endParaRPr lang="en-US" sz="1400" dirty="0" smtClean="0">
              <a:solidFill>
                <a:srgbClr val="3A53A5"/>
              </a:solidFill>
              <a:latin typeface="Tw Cen MT"/>
              <a:cs typeface="Tw Cen MT"/>
            </a:endParaRPr>
          </a:p>
          <a:p>
            <a:pPr algn="r"/>
            <a:endParaRPr lang="en-US" sz="1400" dirty="0" smtClean="0">
              <a:solidFill>
                <a:srgbClr val="3A53A5"/>
              </a:solidFill>
              <a:latin typeface="Tw Cen MT"/>
              <a:cs typeface="Tw Cen MT"/>
            </a:endParaRPr>
          </a:p>
          <a:p>
            <a:pPr algn="r"/>
            <a:endParaRPr lang="en-US" sz="1400" dirty="0" smtClean="0">
              <a:solidFill>
                <a:srgbClr val="3A53A5"/>
              </a:solidFill>
              <a:latin typeface="Tw Cen MT"/>
              <a:cs typeface="Tw Cen MT"/>
            </a:endParaRPr>
          </a:p>
          <a:p>
            <a:pPr algn="r"/>
            <a:endParaRPr lang="en-US" sz="1400" dirty="0" smtClean="0">
              <a:solidFill>
                <a:srgbClr val="3A53A5"/>
              </a:solidFill>
              <a:latin typeface="Tw Cen MT"/>
              <a:cs typeface="Tw Cen MT"/>
            </a:endParaRPr>
          </a:p>
          <a:p>
            <a:pPr algn="r"/>
            <a:endParaRPr lang="en-US" sz="1400" dirty="0" smtClean="0">
              <a:solidFill>
                <a:srgbClr val="3A53A5"/>
              </a:solidFill>
              <a:latin typeface="Tw Cen MT"/>
              <a:cs typeface="Tw Cen MT"/>
            </a:endParaRPr>
          </a:p>
          <a:p>
            <a:pPr algn="r"/>
            <a:endParaRPr lang="en-US" sz="1400" dirty="0" smtClean="0">
              <a:solidFill>
                <a:srgbClr val="3A53A5"/>
              </a:solidFill>
              <a:latin typeface="Tw Cen MT"/>
              <a:cs typeface="Tw Cen MT"/>
            </a:endParaRPr>
          </a:p>
        </p:txBody>
      </p:sp>
      <p:grpSp>
        <p:nvGrpSpPr>
          <p:cNvPr id="11" name="Group 10"/>
          <p:cNvGrpSpPr/>
          <p:nvPr userDrawn="1"/>
        </p:nvGrpSpPr>
        <p:grpSpPr>
          <a:xfrm>
            <a:off x="-46860" y="-82678"/>
            <a:ext cx="1711368" cy="1342472"/>
            <a:chOff x="18744" y="-7702"/>
            <a:chExt cx="1711368" cy="1342472"/>
          </a:xfrm>
        </p:grpSpPr>
        <p:sp>
          <p:nvSpPr>
            <p:cNvPr id="4" name="Rounded Rectangle 3"/>
            <p:cNvSpPr>
              <a:spLocks noChangeAspect="1"/>
            </p:cNvSpPr>
            <p:nvPr/>
          </p:nvSpPr>
          <p:spPr>
            <a:xfrm>
              <a:off x="365298" y="343802"/>
              <a:ext cx="315461" cy="314289"/>
            </a:xfrm>
            <a:prstGeom prst="roundRect">
              <a:avLst/>
            </a:prstGeom>
            <a:solidFill>
              <a:srgbClr val="BCC6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ounded Rectangle 17"/>
            <p:cNvSpPr>
              <a:spLocks noChangeAspect="1"/>
            </p:cNvSpPr>
            <p:nvPr/>
          </p:nvSpPr>
          <p:spPr>
            <a:xfrm>
              <a:off x="714417" y="682611"/>
              <a:ext cx="315461" cy="314289"/>
            </a:xfrm>
            <a:prstGeom prst="roundRect">
              <a:avLst/>
            </a:prstGeom>
            <a:solidFill>
              <a:srgbClr val="EAED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lt1"/>
                </a:solidFill>
              </a:endParaRPr>
            </a:p>
          </p:txBody>
        </p:sp>
        <p:sp>
          <p:nvSpPr>
            <p:cNvPr id="15" name="Rounded Rectangle 14"/>
            <p:cNvSpPr>
              <a:spLocks noChangeAspect="1"/>
            </p:cNvSpPr>
            <p:nvPr/>
          </p:nvSpPr>
          <p:spPr>
            <a:xfrm>
              <a:off x="714417" y="343802"/>
              <a:ext cx="315461" cy="314289"/>
            </a:xfrm>
            <a:prstGeom prst="roundRect">
              <a:avLst/>
            </a:prstGeom>
            <a:solidFill>
              <a:srgbClr val="BCC6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ounded Rectangle 15"/>
            <p:cNvSpPr>
              <a:spLocks noChangeAspect="1"/>
            </p:cNvSpPr>
            <p:nvPr/>
          </p:nvSpPr>
          <p:spPr>
            <a:xfrm>
              <a:off x="365298" y="682611"/>
              <a:ext cx="315461" cy="314289"/>
            </a:xfrm>
            <a:prstGeom prst="roundRect">
              <a:avLst/>
            </a:prstGeom>
            <a:solidFill>
              <a:srgbClr val="BCC6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ounded Rectangle 16"/>
            <p:cNvSpPr>
              <a:spLocks noChangeAspect="1"/>
            </p:cNvSpPr>
            <p:nvPr/>
          </p:nvSpPr>
          <p:spPr>
            <a:xfrm>
              <a:off x="1065331" y="343802"/>
              <a:ext cx="315461" cy="314289"/>
            </a:xfrm>
            <a:prstGeom prst="roundRect">
              <a:avLst/>
            </a:prstGeom>
            <a:solidFill>
              <a:srgbClr val="EAED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lt1"/>
                </a:solidFill>
              </a:endParaRPr>
            </a:p>
          </p:txBody>
        </p:sp>
        <p:sp>
          <p:nvSpPr>
            <p:cNvPr id="25" name="Rounded Rectangle 24"/>
            <p:cNvSpPr>
              <a:spLocks noChangeAspect="1"/>
            </p:cNvSpPr>
            <p:nvPr userDrawn="1"/>
          </p:nvSpPr>
          <p:spPr>
            <a:xfrm>
              <a:off x="365298" y="-2957"/>
              <a:ext cx="315461" cy="314289"/>
            </a:xfrm>
            <a:prstGeom prst="round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ounded Rectangle 25"/>
            <p:cNvSpPr>
              <a:spLocks noChangeAspect="1"/>
            </p:cNvSpPr>
            <p:nvPr userDrawn="1"/>
          </p:nvSpPr>
          <p:spPr>
            <a:xfrm>
              <a:off x="714417" y="-2957"/>
              <a:ext cx="315461" cy="314289"/>
            </a:xfrm>
            <a:prstGeom prst="roundRect">
              <a:avLst/>
            </a:prstGeom>
            <a:solidFill>
              <a:srgbClr val="BCC6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ounded Rectangle 26"/>
            <p:cNvSpPr>
              <a:spLocks noChangeAspect="1"/>
            </p:cNvSpPr>
            <p:nvPr userDrawn="1"/>
          </p:nvSpPr>
          <p:spPr>
            <a:xfrm>
              <a:off x="1065331" y="-2957"/>
              <a:ext cx="315461" cy="314289"/>
            </a:xfrm>
            <a:prstGeom prst="roundRect">
              <a:avLst/>
            </a:prstGeom>
            <a:solidFill>
              <a:srgbClr val="EAED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lt1"/>
                </a:solidFill>
              </a:endParaRPr>
            </a:p>
          </p:txBody>
        </p:sp>
        <p:sp>
          <p:nvSpPr>
            <p:cNvPr id="28" name="Rounded Rectangle 27"/>
            <p:cNvSpPr>
              <a:spLocks noChangeAspect="1"/>
            </p:cNvSpPr>
            <p:nvPr userDrawn="1"/>
          </p:nvSpPr>
          <p:spPr>
            <a:xfrm>
              <a:off x="18744" y="339057"/>
              <a:ext cx="315461" cy="314289"/>
            </a:xfrm>
            <a:prstGeom prst="round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ounded Rectangle 28"/>
            <p:cNvSpPr>
              <a:spLocks noChangeAspect="1"/>
            </p:cNvSpPr>
            <p:nvPr userDrawn="1"/>
          </p:nvSpPr>
          <p:spPr>
            <a:xfrm>
              <a:off x="18744" y="677866"/>
              <a:ext cx="315461" cy="314289"/>
            </a:xfrm>
            <a:prstGeom prst="roundRect">
              <a:avLst/>
            </a:prstGeom>
            <a:solidFill>
              <a:srgbClr val="BCC6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ounded Rectangle 29"/>
            <p:cNvSpPr>
              <a:spLocks noChangeAspect="1"/>
            </p:cNvSpPr>
            <p:nvPr userDrawn="1"/>
          </p:nvSpPr>
          <p:spPr>
            <a:xfrm>
              <a:off x="18744" y="1020481"/>
              <a:ext cx="315461" cy="314289"/>
            </a:xfrm>
            <a:prstGeom prst="roundRect">
              <a:avLst/>
            </a:prstGeom>
            <a:solidFill>
              <a:srgbClr val="EAED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lt1"/>
                </a:solidFill>
              </a:endParaRPr>
            </a:p>
          </p:txBody>
        </p:sp>
        <p:sp>
          <p:nvSpPr>
            <p:cNvPr id="31" name="Rounded Rectangle 30"/>
            <p:cNvSpPr>
              <a:spLocks noChangeAspect="1"/>
            </p:cNvSpPr>
            <p:nvPr userDrawn="1"/>
          </p:nvSpPr>
          <p:spPr>
            <a:xfrm>
              <a:off x="18744" y="-7702"/>
              <a:ext cx="315461" cy="314289"/>
            </a:xfrm>
            <a:prstGeom prst="round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ounded Rectangle 31"/>
            <p:cNvSpPr>
              <a:spLocks noChangeAspect="1"/>
            </p:cNvSpPr>
            <p:nvPr userDrawn="1"/>
          </p:nvSpPr>
          <p:spPr>
            <a:xfrm>
              <a:off x="1414651" y="-6324"/>
              <a:ext cx="315461" cy="314289"/>
            </a:xfrm>
            <a:prstGeom prst="roundRect">
              <a:avLst/>
            </a:prstGeom>
            <a:solidFill>
              <a:srgbClr val="EAED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lt1"/>
                </a:solidFill>
              </a:endParaRPr>
            </a:p>
          </p:txBody>
        </p:sp>
      </p:grpSp>
      <p:grpSp>
        <p:nvGrpSpPr>
          <p:cNvPr id="33" name="Group 32"/>
          <p:cNvGrpSpPr/>
          <p:nvPr userDrawn="1"/>
        </p:nvGrpSpPr>
        <p:grpSpPr>
          <a:xfrm>
            <a:off x="8272974" y="5973863"/>
            <a:ext cx="665445" cy="653098"/>
            <a:chOff x="8272974" y="5973863"/>
            <a:chExt cx="665445" cy="653098"/>
          </a:xfrm>
        </p:grpSpPr>
        <p:grpSp>
          <p:nvGrpSpPr>
            <p:cNvPr id="34" name="Group 33"/>
            <p:cNvGrpSpPr/>
            <p:nvPr/>
          </p:nvGrpSpPr>
          <p:grpSpPr>
            <a:xfrm>
              <a:off x="8272974" y="5973863"/>
              <a:ext cx="665353" cy="653098"/>
              <a:chOff x="8272974" y="5973863"/>
              <a:chExt cx="665353" cy="653098"/>
            </a:xfrm>
          </p:grpSpPr>
          <p:grpSp>
            <p:nvGrpSpPr>
              <p:cNvPr id="36" name="Group 35"/>
              <p:cNvGrpSpPr/>
              <p:nvPr/>
            </p:nvGrpSpPr>
            <p:grpSpPr>
              <a:xfrm>
                <a:off x="8272974" y="5973863"/>
                <a:ext cx="665353" cy="653098"/>
                <a:chOff x="8272974" y="5973863"/>
                <a:chExt cx="665353" cy="653098"/>
              </a:xfrm>
            </p:grpSpPr>
            <p:grpSp>
              <p:nvGrpSpPr>
                <p:cNvPr id="38" name="Group 37"/>
                <p:cNvGrpSpPr/>
                <p:nvPr userDrawn="1"/>
              </p:nvGrpSpPr>
              <p:grpSpPr>
                <a:xfrm>
                  <a:off x="8272974" y="5973863"/>
                  <a:ext cx="665353" cy="653098"/>
                  <a:chOff x="541585" y="730453"/>
                  <a:chExt cx="665353" cy="653098"/>
                </a:xfrm>
              </p:grpSpPr>
              <p:sp>
                <p:nvSpPr>
                  <p:cNvPr id="40" name="Rounded Rectangle 39"/>
                  <p:cNvSpPr/>
                  <p:nvPr userDrawn="1"/>
                </p:nvSpPr>
                <p:spPr>
                  <a:xfrm>
                    <a:off x="542358" y="730453"/>
                    <a:ext cx="297106" cy="296002"/>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endParaRPr lang="en-US" sz="800" dirty="0">
                      <a:solidFill>
                        <a:srgbClr val="FFFFFF"/>
                      </a:solidFill>
                      <a:latin typeface="Perpetua"/>
                      <a:cs typeface="Perpetua"/>
                    </a:endParaRPr>
                  </a:p>
                </p:txBody>
              </p:sp>
              <p:sp>
                <p:nvSpPr>
                  <p:cNvPr id="41" name="Rounded Rectangle 40"/>
                  <p:cNvSpPr>
                    <a:spLocks noChangeAspect="1"/>
                  </p:cNvSpPr>
                  <p:nvPr userDrawn="1"/>
                </p:nvSpPr>
                <p:spPr>
                  <a:xfrm>
                    <a:off x="891477" y="730453"/>
                    <a:ext cx="315461" cy="314289"/>
                  </a:xfrm>
                  <a:prstGeom prst="roundRect">
                    <a:avLst/>
                  </a:prstGeom>
                  <a:solidFill>
                    <a:srgbClr val="BCC6E8"/>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ounded Rectangle 41"/>
                  <p:cNvSpPr>
                    <a:spLocks noChangeAspect="1"/>
                  </p:cNvSpPr>
                  <p:nvPr userDrawn="1"/>
                </p:nvSpPr>
                <p:spPr>
                  <a:xfrm>
                    <a:off x="541585" y="1064862"/>
                    <a:ext cx="315194" cy="318689"/>
                  </a:xfrm>
                  <a:prstGeom prst="roundRect">
                    <a:avLst/>
                  </a:prstGeom>
                  <a:solidFill>
                    <a:srgbClr val="BCC6E8"/>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9" name="Rounded Rectangle 38"/>
                <p:cNvSpPr>
                  <a:spLocks noChangeAspect="1"/>
                </p:cNvSpPr>
                <p:nvPr userDrawn="1"/>
              </p:nvSpPr>
              <p:spPr>
                <a:xfrm>
                  <a:off x="8272974" y="5973863"/>
                  <a:ext cx="315461" cy="314289"/>
                </a:xfrm>
                <a:prstGeom prst="roundRect">
                  <a:avLst/>
                </a:prstGeom>
                <a:solidFill>
                  <a:srgbClr val="EAEDF8"/>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7" name="TextBox 36"/>
              <p:cNvSpPr txBox="1"/>
              <p:nvPr userDrawn="1"/>
            </p:nvSpPr>
            <p:spPr>
              <a:xfrm>
                <a:off x="8642350" y="6385525"/>
                <a:ext cx="270142" cy="138499"/>
              </a:xfrm>
              <a:prstGeom prst="rect">
                <a:avLst/>
              </a:prstGeom>
              <a:noFill/>
            </p:spPr>
            <p:txBody>
              <a:bodyPr wrap="square" lIns="0" tIns="0" rIns="0" bIns="0" rtlCol="0" anchor="ctr" anchorCtr="0">
                <a:spAutoFit/>
              </a:bodyPr>
              <a:lstStyle/>
              <a:p>
                <a:pPr algn="dist"/>
                <a:r>
                  <a:rPr lang="en-US" sz="900" spc="-300" dirty="0" smtClean="0">
                    <a:solidFill>
                      <a:srgbClr val="FFFFFF"/>
                    </a:solidFill>
                    <a:latin typeface="Perpetua"/>
                    <a:cs typeface="Perpetua"/>
                  </a:rPr>
                  <a:t>PBIS</a:t>
                </a:r>
                <a:endParaRPr lang="en-US" sz="900" dirty="0"/>
              </a:p>
            </p:txBody>
          </p:sp>
        </p:grpSp>
        <p:pic>
          <p:nvPicPr>
            <p:cNvPr id="35" name="Picture 34" descr="Logo_Icon_FINAL.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18379" y="6305702"/>
              <a:ext cx="320040" cy="320040"/>
            </a:xfrm>
            <a:prstGeom prst="rect">
              <a:avLst/>
            </a:prstGeom>
          </p:spPr>
        </p:pic>
      </p:grpSp>
    </p:spTree>
    <p:extLst>
      <p:ext uri="{BB962C8B-B14F-4D97-AF65-F5344CB8AC3E}">
        <p14:creationId xmlns:p14="http://schemas.microsoft.com/office/powerpoint/2010/main" val="2344374190"/>
      </p:ext>
    </p:extLst>
  </p:cSld>
  <p:clrMap bg1="lt1" tx1="dk1" bg2="lt2" tx2="dk2" accent1="accent1" accent2="accent2" accent3="accent3" accent4="accent4" accent5="accent5" accent6="accent6" hlink="hlink" folHlink="folHlink"/>
  <p:sldLayoutIdLst>
    <p:sldLayoutId id="2147483680" r:id="rId1"/>
    <p:sldLayoutId id="2147483681" r:id="rId2"/>
  </p:sldLayoutIdLst>
  <p:txStyles>
    <p:titleStyle>
      <a:lvl1pPr algn="ctr" defTabSz="457200" rtl="0" eaLnBrk="1" latinLnBrk="0" hangingPunct="1">
        <a:spcBef>
          <a:spcPct val="0"/>
        </a:spcBef>
        <a:buNone/>
        <a:defRPr sz="4400" kern="1200">
          <a:solidFill>
            <a:schemeClr val="tx2"/>
          </a:solidFill>
          <a:latin typeface="Tw Cen MT"/>
          <a:ea typeface="+mj-ea"/>
          <a:cs typeface="Tw Cen MT"/>
        </a:defRPr>
      </a:lvl1pPr>
    </p:titleStyle>
    <p:bodyStyle>
      <a:lvl1pPr marL="0" indent="0" algn="l" defTabSz="457200" rtl="0" eaLnBrk="1" latinLnBrk="0" hangingPunct="1">
        <a:spcBef>
          <a:spcPct val="20000"/>
        </a:spcBef>
        <a:buClr>
          <a:schemeClr val="tx1"/>
        </a:buClr>
        <a:buFont typeface="Wingdings" charset="2"/>
        <a:buNone/>
        <a:defRPr sz="3200" kern="1200">
          <a:solidFill>
            <a:schemeClr val="tx2"/>
          </a:solidFill>
          <a:latin typeface="Tw Cen MT"/>
          <a:ea typeface="+mn-ea"/>
          <a:cs typeface="Tw Cen MT"/>
        </a:defRPr>
      </a:lvl1pPr>
      <a:lvl2pPr marL="742950" indent="-285750" algn="l" defTabSz="457200" rtl="0" eaLnBrk="1" latinLnBrk="0" hangingPunct="1">
        <a:spcBef>
          <a:spcPct val="20000"/>
        </a:spcBef>
        <a:buClr>
          <a:schemeClr val="bg1"/>
        </a:buClr>
        <a:buFont typeface="Wingdings" charset="2"/>
        <a:buChar char="§"/>
        <a:defRPr sz="2800" kern="1200">
          <a:solidFill>
            <a:schemeClr val="tx2"/>
          </a:solidFill>
          <a:latin typeface="Tw Cen MT"/>
          <a:ea typeface="+mn-ea"/>
          <a:cs typeface="Tw Cen MT"/>
        </a:defRPr>
      </a:lvl2pPr>
      <a:lvl3pPr marL="1143000" indent="-228600" algn="l" defTabSz="457200" rtl="0" eaLnBrk="1" latinLnBrk="0" hangingPunct="1">
        <a:spcBef>
          <a:spcPct val="20000"/>
        </a:spcBef>
        <a:buClr>
          <a:schemeClr val="accent2"/>
        </a:buClr>
        <a:buFont typeface="Wingdings" charset="2"/>
        <a:buChar char="§"/>
        <a:defRPr sz="2400" kern="1200">
          <a:solidFill>
            <a:schemeClr val="tx2"/>
          </a:solidFill>
          <a:latin typeface="Tw Cen MT"/>
          <a:ea typeface="+mn-ea"/>
          <a:cs typeface="Tw Cen MT"/>
        </a:defRPr>
      </a:lvl3pPr>
      <a:lvl4pPr marL="1600200" indent="-228600" algn="l" defTabSz="457200" rtl="0" eaLnBrk="1" latinLnBrk="0" hangingPunct="1">
        <a:spcBef>
          <a:spcPct val="20000"/>
        </a:spcBef>
        <a:buFont typeface="Arial"/>
        <a:buChar char="•"/>
        <a:defRPr sz="2000" kern="1200">
          <a:solidFill>
            <a:schemeClr val="tx2"/>
          </a:solidFill>
          <a:latin typeface="Tw Cen MT"/>
          <a:ea typeface="+mn-ea"/>
          <a:cs typeface="Tw Cen MT"/>
        </a:defRPr>
      </a:lvl4pPr>
      <a:lvl5pPr marL="2057400" indent="-228600" algn="l" defTabSz="457200" rtl="0" eaLnBrk="1" latinLnBrk="0" hangingPunct="1">
        <a:spcBef>
          <a:spcPct val="20000"/>
        </a:spcBef>
        <a:buFont typeface="Arial"/>
        <a:buChar char="•"/>
        <a:defRPr sz="2000" kern="1200">
          <a:solidFill>
            <a:schemeClr val="tx2"/>
          </a:solidFill>
          <a:latin typeface="Tw Cen MT"/>
          <a:ea typeface="+mn-ea"/>
          <a:cs typeface="Tw Cen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35760" y="350815"/>
            <a:ext cx="6987106" cy="91535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65298" y="1600200"/>
            <a:ext cx="8257568" cy="4373663"/>
          </a:xfrm>
          <a:prstGeom prst="rect">
            <a:avLst/>
          </a:prstGeom>
        </p:spPr>
        <p:txBody>
          <a:bodyPr vert="horz" lIns="91440" tIns="45720" rIns="91440" bIns="45720" rtlCol="0">
            <a:normAutofit/>
          </a:bodyPr>
          <a:lstStyle/>
          <a:p>
            <a:pPr algn="r"/>
            <a:endParaRPr lang="en-US" sz="1400" dirty="0" smtClean="0">
              <a:solidFill>
                <a:srgbClr val="3A53A5"/>
              </a:solidFill>
              <a:latin typeface="Tw Cen MT"/>
              <a:cs typeface="Tw Cen MT"/>
            </a:endParaRPr>
          </a:p>
          <a:p>
            <a:pPr algn="r"/>
            <a:endParaRPr lang="en-US" sz="1400" dirty="0" smtClean="0">
              <a:solidFill>
                <a:srgbClr val="3A53A5"/>
              </a:solidFill>
              <a:latin typeface="Tw Cen MT"/>
              <a:cs typeface="Tw Cen MT"/>
            </a:endParaRPr>
          </a:p>
          <a:p>
            <a:pPr algn="r"/>
            <a:endParaRPr lang="en-US" sz="1400" dirty="0" smtClean="0">
              <a:solidFill>
                <a:srgbClr val="3A53A5"/>
              </a:solidFill>
              <a:latin typeface="Tw Cen MT"/>
              <a:cs typeface="Tw Cen MT"/>
            </a:endParaRPr>
          </a:p>
          <a:p>
            <a:pPr algn="r"/>
            <a:endParaRPr lang="en-US" sz="1400" dirty="0" smtClean="0">
              <a:solidFill>
                <a:srgbClr val="3A53A5"/>
              </a:solidFill>
              <a:latin typeface="Tw Cen MT"/>
              <a:cs typeface="Tw Cen MT"/>
            </a:endParaRPr>
          </a:p>
          <a:p>
            <a:pPr algn="r"/>
            <a:endParaRPr lang="en-US" sz="1400" dirty="0" smtClean="0">
              <a:solidFill>
                <a:srgbClr val="3A53A5"/>
              </a:solidFill>
              <a:latin typeface="Tw Cen MT"/>
              <a:cs typeface="Tw Cen MT"/>
            </a:endParaRPr>
          </a:p>
          <a:p>
            <a:pPr algn="r"/>
            <a:endParaRPr lang="en-US" sz="1400" dirty="0" smtClean="0">
              <a:solidFill>
                <a:srgbClr val="3A53A5"/>
              </a:solidFill>
              <a:latin typeface="Tw Cen MT"/>
              <a:cs typeface="Tw Cen MT"/>
            </a:endParaRPr>
          </a:p>
          <a:p>
            <a:pPr algn="r"/>
            <a:endParaRPr lang="en-US" sz="1400" dirty="0" smtClean="0">
              <a:solidFill>
                <a:srgbClr val="3A53A5"/>
              </a:solidFill>
              <a:latin typeface="Tw Cen MT"/>
              <a:cs typeface="Tw Cen MT"/>
            </a:endParaRPr>
          </a:p>
          <a:p>
            <a:pPr algn="r"/>
            <a:endParaRPr lang="en-US" sz="1400" dirty="0" smtClean="0">
              <a:solidFill>
                <a:srgbClr val="3A53A5"/>
              </a:solidFill>
              <a:latin typeface="Tw Cen MT"/>
              <a:cs typeface="Tw Cen MT"/>
            </a:endParaRPr>
          </a:p>
          <a:p>
            <a:pPr algn="r"/>
            <a:endParaRPr lang="en-US" sz="1400" dirty="0" smtClean="0">
              <a:solidFill>
                <a:srgbClr val="3A53A5"/>
              </a:solidFill>
              <a:latin typeface="Tw Cen MT"/>
              <a:cs typeface="Tw Cen MT"/>
            </a:endParaRPr>
          </a:p>
          <a:p>
            <a:pPr algn="r"/>
            <a:endParaRPr lang="en-US" sz="1400" dirty="0" smtClean="0">
              <a:solidFill>
                <a:srgbClr val="3A53A5"/>
              </a:solidFill>
              <a:latin typeface="Tw Cen MT"/>
              <a:cs typeface="Tw Cen MT"/>
            </a:endParaRPr>
          </a:p>
          <a:p>
            <a:pPr algn="r"/>
            <a:endParaRPr lang="en-US" sz="1400" dirty="0" smtClean="0">
              <a:solidFill>
                <a:srgbClr val="3A53A5"/>
              </a:solidFill>
              <a:latin typeface="Tw Cen MT"/>
              <a:cs typeface="Tw Cen MT"/>
            </a:endParaRPr>
          </a:p>
          <a:p>
            <a:pPr algn="r"/>
            <a:endParaRPr lang="en-US" sz="1400" dirty="0" smtClean="0">
              <a:solidFill>
                <a:srgbClr val="3A53A5"/>
              </a:solidFill>
              <a:latin typeface="Tw Cen MT"/>
              <a:cs typeface="Tw Cen MT"/>
            </a:endParaRPr>
          </a:p>
          <a:p>
            <a:pPr algn="r"/>
            <a:endParaRPr lang="en-US" sz="1400" dirty="0" smtClean="0">
              <a:solidFill>
                <a:srgbClr val="3A53A5"/>
              </a:solidFill>
              <a:latin typeface="Tw Cen MT"/>
              <a:cs typeface="Tw Cen MT"/>
            </a:endParaRPr>
          </a:p>
          <a:p>
            <a:pPr algn="r"/>
            <a:endParaRPr lang="en-US" sz="1400" dirty="0" smtClean="0">
              <a:solidFill>
                <a:srgbClr val="3A53A5"/>
              </a:solidFill>
              <a:latin typeface="Tw Cen MT"/>
              <a:cs typeface="Tw Cen MT"/>
            </a:endParaRPr>
          </a:p>
          <a:p>
            <a:pPr algn="r"/>
            <a:endParaRPr lang="en-US" sz="1400" dirty="0" smtClean="0">
              <a:solidFill>
                <a:srgbClr val="3A53A5"/>
              </a:solidFill>
              <a:latin typeface="Tw Cen MT"/>
              <a:cs typeface="Tw Cen MT"/>
            </a:endParaRPr>
          </a:p>
          <a:p>
            <a:pPr algn="r"/>
            <a:endParaRPr lang="en-US" sz="1400" dirty="0" smtClean="0">
              <a:solidFill>
                <a:srgbClr val="3A53A5"/>
              </a:solidFill>
              <a:latin typeface="Tw Cen MT"/>
              <a:cs typeface="Tw Cen MT"/>
            </a:endParaRPr>
          </a:p>
          <a:p>
            <a:pPr algn="r"/>
            <a:endParaRPr lang="en-US" sz="1400" dirty="0" smtClean="0">
              <a:solidFill>
                <a:srgbClr val="3A53A5"/>
              </a:solidFill>
              <a:latin typeface="Tw Cen MT"/>
              <a:cs typeface="Tw Cen MT"/>
            </a:endParaRPr>
          </a:p>
        </p:txBody>
      </p:sp>
      <p:sp>
        <p:nvSpPr>
          <p:cNvPr id="12" name="Rectangle 11"/>
          <p:cNvSpPr/>
          <p:nvPr userDrawn="1"/>
        </p:nvSpPr>
        <p:spPr>
          <a:xfrm>
            <a:off x="3182472" y="5819911"/>
            <a:ext cx="5090504" cy="800219"/>
          </a:xfrm>
          <a:prstGeom prst="rect">
            <a:avLst/>
          </a:prstGeom>
        </p:spPr>
        <p:txBody>
          <a:bodyPr wrap="square">
            <a:spAutoFit/>
          </a:bodyPr>
          <a:lstStyle/>
          <a:p>
            <a:pPr algn="r"/>
            <a:endParaRPr lang="en-US" dirty="0" smtClean="0">
              <a:solidFill>
                <a:srgbClr val="3A53A5"/>
              </a:solidFill>
              <a:latin typeface="Tw Cen MT"/>
              <a:cs typeface="Tw Cen MT"/>
            </a:endParaRPr>
          </a:p>
          <a:p>
            <a:pPr algn="r"/>
            <a:r>
              <a:rPr lang="en-US" sz="1400" dirty="0" smtClean="0">
                <a:solidFill>
                  <a:srgbClr val="3A53A5"/>
                </a:solidFill>
                <a:latin typeface="Tw Cen MT"/>
                <a:cs typeface="Tw Cen MT"/>
              </a:rPr>
              <a:t>TFI 1.5: Problem Behavior Definitions &amp;</a:t>
            </a:r>
          </a:p>
          <a:p>
            <a:pPr algn="r"/>
            <a:r>
              <a:rPr lang="en-US" sz="1400" dirty="0" smtClean="0">
                <a:solidFill>
                  <a:srgbClr val="3A53A5"/>
                </a:solidFill>
                <a:latin typeface="Tw Cen MT"/>
                <a:cs typeface="Tw Cen MT"/>
              </a:rPr>
              <a:t>TFI 1.6: Discipline Policies</a:t>
            </a:r>
          </a:p>
        </p:txBody>
      </p:sp>
      <p:grpSp>
        <p:nvGrpSpPr>
          <p:cNvPr id="33" name="Group 32"/>
          <p:cNvGrpSpPr/>
          <p:nvPr userDrawn="1"/>
        </p:nvGrpSpPr>
        <p:grpSpPr>
          <a:xfrm>
            <a:off x="8272974" y="5973863"/>
            <a:ext cx="665445" cy="653098"/>
            <a:chOff x="8272974" y="5973863"/>
            <a:chExt cx="665445" cy="653098"/>
          </a:xfrm>
        </p:grpSpPr>
        <p:grpSp>
          <p:nvGrpSpPr>
            <p:cNvPr id="34" name="Group 33"/>
            <p:cNvGrpSpPr/>
            <p:nvPr/>
          </p:nvGrpSpPr>
          <p:grpSpPr>
            <a:xfrm>
              <a:off x="8272974" y="5973863"/>
              <a:ext cx="665353" cy="653098"/>
              <a:chOff x="8272974" y="5973863"/>
              <a:chExt cx="665353" cy="653098"/>
            </a:xfrm>
          </p:grpSpPr>
          <p:grpSp>
            <p:nvGrpSpPr>
              <p:cNvPr id="36" name="Group 35"/>
              <p:cNvGrpSpPr/>
              <p:nvPr/>
            </p:nvGrpSpPr>
            <p:grpSpPr>
              <a:xfrm>
                <a:off x="8272974" y="5973863"/>
                <a:ext cx="665353" cy="653098"/>
                <a:chOff x="8272974" y="5973863"/>
                <a:chExt cx="665353" cy="653098"/>
              </a:xfrm>
            </p:grpSpPr>
            <p:grpSp>
              <p:nvGrpSpPr>
                <p:cNvPr id="38" name="Group 37"/>
                <p:cNvGrpSpPr/>
                <p:nvPr userDrawn="1"/>
              </p:nvGrpSpPr>
              <p:grpSpPr>
                <a:xfrm>
                  <a:off x="8272974" y="5973863"/>
                  <a:ext cx="665353" cy="653098"/>
                  <a:chOff x="541585" y="730453"/>
                  <a:chExt cx="665353" cy="653098"/>
                </a:xfrm>
              </p:grpSpPr>
              <p:sp>
                <p:nvSpPr>
                  <p:cNvPr id="40" name="Rounded Rectangle 39"/>
                  <p:cNvSpPr/>
                  <p:nvPr userDrawn="1"/>
                </p:nvSpPr>
                <p:spPr>
                  <a:xfrm>
                    <a:off x="542358" y="730453"/>
                    <a:ext cx="297106" cy="296002"/>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dirty="0">
                      <a:solidFill>
                        <a:srgbClr val="FFFFFF"/>
                      </a:solidFill>
                      <a:latin typeface="Perpetua"/>
                      <a:cs typeface="Perpetua"/>
                    </a:endParaRPr>
                  </a:p>
                </p:txBody>
              </p:sp>
              <p:sp>
                <p:nvSpPr>
                  <p:cNvPr id="41" name="Rounded Rectangle 40"/>
                  <p:cNvSpPr>
                    <a:spLocks noChangeAspect="1"/>
                  </p:cNvSpPr>
                  <p:nvPr userDrawn="1"/>
                </p:nvSpPr>
                <p:spPr>
                  <a:xfrm>
                    <a:off x="891477" y="730453"/>
                    <a:ext cx="315461" cy="314289"/>
                  </a:xfrm>
                  <a:prstGeom prst="roundRect">
                    <a:avLst/>
                  </a:prstGeom>
                  <a:solidFill>
                    <a:srgbClr val="BCC6E8"/>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2AC00"/>
                      </a:solidFill>
                      <a:latin typeface="Calibri"/>
                    </a:endParaRPr>
                  </a:p>
                </p:txBody>
              </p:sp>
              <p:sp>
                <p:nvSpPr>
                  <p:cNvPr id="42" name="Rounded Rectangle 41"/>
                  <p:cNvSpPr>
                    <a:spLocks noChangeAspect="1"/>
                  </p:cNvSpPr>
                  <p:nvPr userDrawn="1"/>
                </p:nvSpPr>
                <p:spPr>
                  <a:xfrm>
                    <a:off x="541585" y="1064862"/>
                    <a:ext cx="315194" cy="318689"/>
                  </a:xfrm>
                  <a:prstGeom prst="roundRect">
                    <a:avLst/>
                  </a:prstGeom>
                  <a:solidFill>
                    <a:srgbClr val="BCC6E8"/>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2AC00"/>
                      </a:solidFill>
                      <a:latin typeface="Calibri"/>
                    </a:endParaRPr>
                  </a:p>
                </p:txBody>
              </p:sp>
            </p:grpSp>
            <p:sp>
              <p:nvSpPr>
                <p:cNvPr id="39" name="Rounded Rectangle 38"/>
                <p:cNvSpPr>
                  <a:spLocks noChangeAspect="1"/>
                </p:cNvSpPr>
                <p:nvPr userDrawn="1"/>
              </p:nvSpPr>
              <p:spPr>
                <a:xfrm>
                  <a:off x="8272974" y="5973863"/>
                  <a:ext cx="315461" cy="314289"/>
                </a:xfrm>
                <a:prstGeom prst="roundRect">
                  <a:avLst/>
                </a:prstGeom>
                <a:solidFill>
                  <a:srgbClr val="EAEDF8"/>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2AC00"/>
                    </a:solidFill>
                    <a:latin typeface="Calibri"/>
                  </a:endParaRPr>
                </a:p>
              </p:txBody>
            </p:sp>
          </p:grpSp>
          <p:sp>
            <p:nvSpPr>
              <p:cNvPr id="37" name="TextBox 36"/>
              <p:cNvSpPr txBox="1"/>
              <p:nvPr userDrawn="1"/>
            </p:nvSpPr>
            <p:spPr>
              <a:xfrm>
                <a:off x="8642350" y="6385525"/>
                <a:ext cx="270142" cy="138499"/>
              </a:xfrm>
              <a:prstGeom prst="rect">
                <a:avLst/>
              </a:prstGeom>
              <a:noFill/>
            </p:spPr>
            <p:txBody>
              <a:bodyPr wrap="square" lIns="0" tIns="0" rIns="0" bIns="0" rtlCol="0" anchor="ctr" anchorCtr="0">
                <a:spAutoFit/>
              </a:bodyPr>
              <a:lstStyle/>
              <a:p>
                <a:pPr algn="dist"/>
                <a:r>
                  <a:rPr lang="en-US" sz="900" spc="-300" dirty="0" smtClean="0">
                    <a:solidFill>
                      <a:srgbClr val="FFFFFF"/>
                    </a:solidFill>
                    <a:latin typeface="Perpetua"/>
                    <a:cs typeface="Perpetua"/>
                  </a:rPr>
                  <a:t>PBIS</a:t>
                </a:r>
                <a:endParaRPr lang="en-US" sz="900" dirty="0">
                  <a:solidFill>
                    <a:srgbClr val="3A54A5"/>
                  </a:solidFill>
                  <a:latin typeface="Calibri"/>
                </a:endParaRPr>
              </a:p>
            </p:txBody>
          </p:sp>
        </p:grpSp>
        <p:pic>
          <p:nvPicPr>
            <p:cNvPr id="35" name="Picture 34" descr="Logo_Icon_FINAL.png"/>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8618379" y="6305702"/>
              <a:ext cx="320040" cy="320040"/>
            </a:xfrm>
            <a:prstGeom prst="rect">
              <a:avLst/>
            </a:prstGeom>
          </p:spPr>
        </p:pic>
      </p:grpSp>
    </p:spTree>
    <p:extLst>
      <p:ext uri="{BB962C8B-B14F-4D97-AF65-F5344CB8AC3E}">
        <p14:creationId xmlns:p14="http://schemas.microsoft.com/office/powerpoint/2010/main" val="968008063"/>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ctr" defTabSz="457200" rtl="0" eaLnBrk="1" latinLnBrk="0" hangingPunct="1">
        <a:spcBef>
          <a:spcPct val="0"/>
        </a:spcBef>
        <a:buNone/>
        <a:defRPr sz="4400" kern="1200">
          <a:solidFill>
            <a:schemeClr val="tx2"/>
          </a:solidFill>
          <a:latin typeface="Tw Cen MT"/>
          <a:ea typeface="+mj-ea"/>
          <a:cs typeface="Tw Cen MT"/>
        </a:defRPr>
      </a:lvl1pPr>
    </p:titleStyle>
    <p:bodyStyle>
      <a:lvl1pPr marL="0" indent="0" algn="l" defTabSz="457200" rtl="0" eaLnBrk="1" latinLnBrk="0" hangingPunct="1">
        <a:spcBef>
          <a:spcPct val="20000"/>
        </a:spcBef>
        <a:buClr>
          <a:schemeClr val="tx1"/>
        </a:buClr>
        <a:buFont typeface="Wingdings" charset="2"/>
        <a:buNone/>
        <a:defRPr sz="3200" kern="1200">
          <a:solidFill>
            <a:schemeClr val="tx2"/>
          </a:solidFill>
          <a:latin typeface="Tw Cen MT"/>
          <a:ea typeface="+mn-ea"/>
          <a:cs typeface="Tw Cen MT"/>
        </a:defRPr>
      </a:lvl1pPr>
      <a:lvl2pPr marL="742950" indent="-285750" algn="l" defTabSz="457200" rtl="0" eaLnBrk="1" latinLnBrk="0" hangingPunct="1">
        <a:spcBef>
          <a:spcPct val="20000"/>
        </a:spcBef>
        <a:buClr>
          <a:schemeClr val="bg1"/>
        </a:buClr>
        <a:buFont typeface="Wingdings" charset="2"/>
        <a:buChar char="§"/>
        <a:defRPr sz="2800" kern="1200">
          <a:solidFill>
            <a:schemeClr val="tx2"/>
          </a:solidFill>
          <a:latin typeface="Tw Cen MT"/>
          <a:ea typeface="+mn-ea"/>
          <a:cs typeface="Tw Cen MT"/>
        </a:defRPr>
      </a:lvl2pPr>
      <a:lvl3pPr marL="1143000" indent="-228600" algn="l" defTabSz="457200" rtl="0" eaLnBrk="1" latinLnBrk="0" hangingPunct="1">
        <a:spcBef>
          <a:spcPct val="20000"/>
        </a:spcBef>
        <a:buClr>
          <a:schemeClr val="accent2"/>
        </a:buClr>
        <a:buFont typeface="Wingdings" charset="2"/>
        <a:buChar char="§"/>
        <a:defRPr sz="2400" kern="1200">
          <a:solidFill>
            <a:schemeClr val="tx2"/>
          </a:solidFill>
          <a:latin typeface="Tw Cen MT"/>
          <a:ea typeface="+mn-ea"/>
          <a:cs typeface="Tw Cen MT"/>
        </a:defRPr>
      </a:lvl3pPr>
      <a:lvl4pPr marL="1600200" indent="-228600" algn="l" defTabSz="457200" rtl="0" eaLnBrk="1" latinLnBrk="0" hangingPunct="1">
        <a:spcBef>
          <a:spcPct val="20000"/>
        </a:spcBef>
        <a:buFont typeface="Arial"/>
        <a:buChar char="•"/>
        <a:defRPr sz="2000" kern="1200">
          <a:solidFill>
            <a:schemeClr val="tx2"/>
          </a:solidFill>
          <a:latin typeface="Tw Cen MT"/>
          <a:ea typeface="+mn-ea"/>
          <a:cs typeface="Tw Cen MT"/>
        </a:defRPr>
      </a:lvl4pPr>
      <a:lvl5pPr marL="2057400" indent="-228600" algn="l" defTabSz="457200" rtl="0" eaLnBrk="1" latinLnBrk="0" hangingPunct="1">
        <a:spcBef>
          <a:spcPct val="20000"/>
        </a:spcBef>
        <a:buFont typeface="Arial"/>
        <a:buChar char="•"/>
        <a:defRPr sz="2000" kern="1200">
          <a:solidFill>
            <a:schemeClr val="tx2"/>
          </a:solidFill>
          <a:latin typeface="Tw Cen MT"/>
          <a:ea typeface="+mn-ea"/>
          <a:cs typeface="Tw Cen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35760" y="350815"/>
            <a:ext cx="6987106" cy="91535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65298" y="1600200"/>
            <a:ext cx="8257568" cy="4373663"/>
          </a:xfrm>
          <a:prstGeom prst="rect">
            <a:avLst/>
          </a:prstGeom>
        </p:spPr>
        <p:txBody>
          <a:bodyPr vert="horz" lIns="91440" tIns="45720" rIns="91440" bIns="45720" rtlCol="0">
            <a:normAutofit/>
          </a:bodyPr>
          <a:lstStyle/>
          <a:p>
            <a:pPr algn="r"/>
            <a:endParaRPr lang="en-US" sz="1400" dirty="0" smtClean="0">
              <a:solidFill>
                <a:srgbClr val="3A53A5"/>
              </a:solidFill>
              <a:latin typeface="Tw Cen MT"/>
              <a:cs typeface="Tw Cen MT"/>
            </a:endParaRPr>
          </a:p>
          <a:p>
            <a:pPr algn="r"/>
            <a:endParaRPr lang="en-US" sz="1400" dirty="0" smtClean="0">
              <a:solidFill>
                <a:srgbClr val="3A53A5"/>
              </a:solidFill>
              <a:latin typeface="Tw Cen MT"/>
              <a:cs typeface="Tw Cen MT"/>
            </a:endParaRPr>
          </a:p>
          <a:p>
            <a:pPr algn="r"/>
            <a:endParaRPr lang="en-US" sz="1400" dirty="0" smtClean="0">
              <a:solidFill>
                <a:srgbClr val="3A53A5"/>
              </a:solidFill>
              <a:latin typeface="Tw Cen MT"/>
              <a:cs typeface="Tw Cen MT"/>
            </a:endParaRPr>
          </a:p>
          <a:p>
            <a:pPr algn="r"/>
            <a:endParaRPr lang="en-US" sz="1400" dirty="0" smtClean="0">
              <a:solidFill>
                <a:srgbClr val="3A53A5"/>
              </a:solidFill>
              <a:latin typeface="Tw Cen MT"/>
              <a:cs typeface="Tw Cen MT"/>
            </a:endParaRPr>
          </a:p>
          <a:p>
            <a:pPr algn="r"/>
            <a:endParaRPr lang="en-US" sz="1400" dirty="0" smtClean="0">
              <a:solidFill>
                <a:srgbClr val="3A53A5"/>
              </a:solidFill>
              <a:latin typeface="Tw Cen MT"/>
              <a:cs typeface="Tw Cen MT"/>
            </a:endParaRPr>
          </a:p>
          <a:p>
            <a:pPr algn="r"/>
            <a:endParaRPr lang="en-US" sz="1400" dirty="0" smtClean="0">
              <a:solidFill>
                <a:srgbClr val="3A53A5"/>
              </a:solidFill>
              <a:latin typeface="Tw Cen MT"/>
              <a:cs typeface="Tw Cen MT"/>
            </a:endParaRPr>
          </a:p>
          <a:p>
            <a:pPr algn="r"/>
            <a:endParaRPr lang="en-US" sz="1400" dirty="0" smtClean="0">
              <a:solidFill>
                <a:srgbClr val="3A53A5"/>
              </a:solidFill>
              <a:latin typeface="Tw Cen MT"/>
              <a:cs typeface="Tw Cen MT"/>
            </a:endParaRPr>
          </a:p>
          <a:p>
            <a:pPr algn="r"/>
            <a:endParaRPr lang="en-US" sz="1400" dirty="0" smtClean="0">
              <a:solidFill>
                <a:srgbClr val="3A53A5"/>
              </a:solidFill>
              <a:latin typeface="Tw Cen MT"/>
              <a:cs typeface="Tw Cen MT"/>
            </a:endParaRPr>
          </a:p>
          <a:p>
            <a:pPr algn="r"/>
            <a:endParaRPr lang="en-US" sz="1400" dirty="0" smtClean="0">
              <a:solidFill>
                <a:srgbClr val="3A53A5"/>
              </a:solidFill>
              <a:latin typeface="Tw Cen MT"/>
              <a:cs typeface="Tw Cen MT"/>
            </a:endParaRPr>
          </a:p>
          <a:p>
            <a:pPr algn="r"/>
            <a:endParaRPr lang="en-US" sz="1400" dirty="0" smtClean="0">
              <a:solidFill>
                <a:srgbClr val="3A53A5"/>
              </a:solidFill>
              <a:latin typeface="Tw Cen MT"/>
              <a:cs typeface="Tw Cen MT"/>
            </a:endParaRPr>
          </a:p>
          <a:p>
            <a:pPr algn="r"/>
            <a:endParaRPr lang="en-US" sz="1400" dirty="0" smtClean="0">
              <a:solidFill>
                <a:srgbClr val="3A53A5"/>
              </a:solidFill>
              <a:latin typeface="Tw Cen MT"/>
              <a:cs typeface="Tw Cen MT"/>
            </a:endParaRPr>
          </a:p>
          <a:p>
            <a:pPr algn="r"/>
            <a:endParaRPr lang="en-US" sz="1400" dirty="0" smtClean="0">
              <a:solidFill>
                <a:srgbClr val="3A53A5"/>
              </a:solidFill>
              <a:latin typeface="Tw Cen MT"/>
              <a:cs typeface="Tw Cen MT"/>
            </a:endParaRPr>
          </a:p>
          <a:p>
            <a:pPr algn="r"/>
            <a:endParaRPr lang="en-US" sz="1400" dirty="0" smtClean="0">
              <a:solidFill>
                <a:srgbClr val="3A53A5"/>
              </a:solidFill>
              <a:latin typeface="Tw Cen MT"/>
              <a:cs typeface="Tw Cen MT"/>
            </a:endParaRPr>
          </a:p>
          <a:p>
            <a:pPr algn="r"/>
            <a:endParaRPr lang="en-US" sz="1400" dirty="0" smtClean="0">
              <a:solidFill>
                <a:srgbClr val="3A53A5"/>
              </a:solidFill>
              <a:latin typeface="Tw Cen MT"/>
              <a:cs typeface="Tw Cen MT"/>
            </a:endParaRPr>
          </a:p>
          <a:p>
            <a:pPr algn="r"/>
            <a:endParaRPr lang="en-US" sz="1400" dirty="0" smtClean="0">
              <a:solidFill>
                <a:srgbClr val="3A53A5"/>
              </a:solidFill>
              <a:latin typeface="Tw Cen MT"/>
              <a:cs typeface="Tw Cen MT"/>
            </a:endParaRPr>
          </a:p>
          <a:p>
            <a:pPr algn="r"/>
            <a:endParaRPr lang="en-US" sz="1400" dirty="0" smtClean="0">
              <a:solidFill>
                <a:srgbClr val="3A53A5"/>
              </a:solidFill>
              <a:latin typeface="Tw Cen MT"/>
              <a:cs typeface="Tw Cen MT"/>
            </a:endParaRPr>
          </a:p>
          <a:p>
            <a:pPr algn="r"/>
            <a:endParaRPr lang="en-US" sz="1400" dirty="0" smtClean="0">
              <a:solidFill>
                <a:srgbClr val="3A53A5"/>
              </a:solidFill>
              <a:latin typeface="Tw Cen MT"/>
              <a:cs typeface="Tw Cen MT"/>
            </a:endParaRPr>
          </a:p>
        </p:txBody>
      </p:sp>
      <p:pic>
        <p:nvPicPr>
          <p:cNvPr id="5" name="Picture 4" descr="Minnesota PBIS Logo (4).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8872" y="5973862"/>
            <a:ext cx="2015127" cy="884137"/>
          </a:xfrm>
          <a:prstGeom prst="rect">
            <a:avLst/>
          </a:prstGeom>
        </p:spPr>
      </p:pic>
    </p:spTree>
    <p:extLst>
      <p:ext uri="{BB962C8B-B14F-4D97-AF65-F5344CB8AC3E}">
        <p14:creationId xmlns:p14="http://schemas.microsoft.com/office/powerpoint/2010/main" val="313512040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Lst>
  <p:txStyles>
    <p:titleStyle>
      <a:lvl1pPr algn="ctr" defTabSz="457200" rtl="0" eaLnBrk="1" latinLnBrk="0" hangingPunct="1">
        <a:spcBef>
          <a:spcPct val="0"/>
        </a:spcBef>
        <a:buNone/>
        <a:defRPr sz="4400" kern="1200">
          <a:solidFill>
            <a:schemeClr val="tx2"/>
          </a:solidFill>
          <a:latin typeface="Tw Cen MT"/>
          <a:ea typeface="+mj-ea"/>
          <a:cs typeface="Tw Cen MT"/>
        </a:defRPr>
      </a:lvl1pPr>
    </p:titleStyle>
    <p:bodyStyle>
      <a:lvl1pPr marL="0" indent="0" algn="l" defTabSz="457200" rtl="0" eaLnBrk="1" latinLnBrk="0" hangingPunct="1">
        <a:spcBef>
          <a:spcPct val="20000"/>
        </a:spcBef>
        <a:buClr>
          <a:schemeClr val="tx1"/>
        </a:buClr>
        <a:buFont typeface="Wingdings" charset="2"/>
        <a:buNone/>
        <a:defRPr sz="3200" kern="1200">
          <a:solidFill>
            <a:schemeClr val="tx2"/>
          </a:solidFill>
          <a:latin typeface="Tw Cen MT"/>
          <a:ea typeface="+mn-ea"/>
          <a:cs typeface="Tw Cen MT"/>
        </a:defRPr>
      </a:lvl1pPr>
      <a:lvl2pPr marL="742950" indent="-285750" algn="l" defTabSz="457200" rtl="0" eaLnBrk="1" latinLnBrk="0" hangingPunct="1">
        <a:spcBef>
          <a:spcPct val="20000"/>
        </a:spcBef>
        <a:buClr>
          <a:schemeClr val="bg1"/>
        </a:buClr>
        <a:buFont typeface="Wingdings" charset="2"/>
        <a:buChar char="§"/>
        <a:defRPr sz="2800" kern="1200">
          <a:solidFill>
            <a:schemeClr val="tx2"/>
          </a:solidFill>
          <a:latin typeface="Tw Cen MT"/>
          <a:ea typeface="+mn-ea"/>
          <a:cs typeface="Tw Cen MT"/>
        </a:defRPr>
      </a:lvl2pPr>
      <a:lvl3pPr marL="1143000" indent="-228600" algn="l" defTabSz="457200" rtl="0" eaLnBrk="1" latinLnBrk="0" hangingPunct="1">
        <a:spcBef>
          <a:spcPct val="20000"/>
        </a:spcBef>
        <a:buClr>
          <a:schemeClr val="accent2"/>
        </a:buClr>
        <a:buFont typeface="Wingdings" charset="2"/>
        <a:buChar char="§"/>
        <a:defRPr sz="2400" kern="1200">
          <a:solidFill>
            <a:schemeClr val="tx2"/>
          </a:solidFill>
          <a:latin typeface="Tw Cen MT"/>
          <a:ea typeface="+mn-ea"/>
          <a:cs typeface="Tw Cen MT"/>
        </a:defRPr>
      </a:lvl3pPr>
      <a:lvl4pPr marL="1600200" indent="-228600" algn="l" defTabSz="457200" rtl="0" eaLnBrk="1" latinLnBrk="0" hangingPunct="1">
        <a:spcBef>
          <a:spcPct val="20000"/>
        </a:spcBef>
        <a:buFont typeface="Arial"/>
        <a:buChar char="•"/>
        <a:defRPr sz="2000" kern="1200">
          <a:solidFill>
            <a:schemeClr val="tx2"/>
          </a:solidFill>
          <a:latin typeface="Tw Cen MT"/>
          <a:ea typeface="+mn-ea"/>
          <a:cs typeface="Tw Cen MT"/>
        </a:defRPr>
      </a:lvl4pPr>
      <a:lvl5pPr marL="2057400" indent="-228600" algn="l" defTabSz="457200" rtl="0" eaLnBrk="1" latinLnBrk="0" hangingPunct="1">
        <a:spcBef>
          <a:spcPct val="20000"/>
        </a:spcBef>
        <a:buFont typeface="Arial"/>
        <a:buChar char="•"/>
        <a:defRPr sz="2000" kern="1200">
          <a:solidFill>
            <a:schemeClr val="tx2"/>
          </a:solidFill>
          <a:latin typeface="Tw Cen MT"/>
          <a:ea typeface="+mn-ea"/>
          <a:cs typeface="Tw Cen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19.png"/><Relationship Id="rId4" Type="http://schemas.openxmlformats.org/officeDocument/2006/relationships/image" Target="../media/image18.gif"/></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hyperlink" Target="http://youtu.be/Hzgzim5m7oU"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10.xml"/><Relationship Id="rId5" Type="http://schemas.openxmlformats.org/officeDocument/2006/relationships/image" Target="../media/image30.png"/><Relationship Id="rId4" Type="http://schemas.openxmlformats.org/officeDocument/2006/relationships/hyperlink" Target="https://docs.google.com/document/d/1uyHVSrd5rBQpklNuZBkbKTPxwXh8PF_alhh6Jw3D9lQ/edit?usp=sharin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8.xml"/><Relationship Id="rId5" Type="http://schemas.openxmlformats.org/officeDocument/2006/relationships/image" Target="../media/image34.jpe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36.png"/><Relationship Id="rId4" Type="http://schemas.openxmlformats.org/officeDocument/2006/relationships/hyperlink" Target="https://usm.maine.edu/sites/default/files/smart/freerewards4studentsnstaff.pdf"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5.xml"/><Relationship Id="rId5" Type="http://schemas.openxmlformats.org/officeDocument/2006/relationships/image" Target="../media/image37.png"/><Relationship Id="rId4" Type="http://schemas.openxmlformats.org/officeDocument/2006/relationships/hyperlink" Target="https://usm.maine.edu/sites/default/files/smart/freerewards4studentsnstaff.pdf"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jpeg"/></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42.jpeg"/></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hyperlink" Target="https://usm.maine.edu/sites/default/files/smart/freerewards4studentsnstaff.pdf" TargetMode="External"/><Relationship Id="rId2" Type="http://schemas.openxmlformats.org/officeDocument/2006/relationships/image" Target="../media/image12.png"/><Relationship Id="rId1" Type="http://schemas.openxmlformats.org/officeDocument/2006/relationships/slideLayout" Target="../slideLayouts/slideLayout5.xml"/><Relationship Id="rId4" Type="http://schemas.openxmlformats.org/officeDocument/2006/relationships/image" Target="../media/image43.emf"/></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1.xml"/><Relationship Id="rId1" Type="http://schemas.openxmlformats.org/officeDocument/2006/relationships/slideLayout" Target="../slideLayouts/slideLayout5.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45.jpeg"/></Relationships>
</file>

<file path=ppt/slides/_rels/slide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8" Type="http://schemas.openxmlformats.org/officeDocument/2006/relationships/image" Target="../media/image52.jpeg"/><Relationship Id="rId13" Type="http://schemas.openxmlformats.org/officeDocument/2006/relationships/image" Target="../media/image57.png"/><Relationship Id="rId3" Type="http://schemas.openxmlformats.org/officeDocument/2006/relationships/tags" Target="../tags/tag3.xml"/><Relationship Id="rId7" Type="http://schemas.openxmlformats.org/officeDocument/2006/relationships/image" Target="../media/image51.png"/><Relationship Id="rId12" Type="http://schemas.openxmlformats.org/officeDocument/2006/relationships/image" Target="../media/image56.tiff"/><Relationship Id="rId2" Type="http://schemas.openxmlformats.org/officeDocument/2006/relationships/tags" Target="../tags/tag2.xml"/><Relationship Id="rId16" Type="http://schemas.openxmlformats.org/officeDocument/2006/relationships/image" Target="../media/image59.tiff"/><Relationship Id="rId1" Type="http://schemas.openxmlformats.org/officeDocument/2006/relationships/tags" Target="../tags/tag1.xml"/><Relationship Id="rId6" Type="http://schemas.openxmlformats.org/officeDocument/2006/relationships/image" Target="../media/image50.jpeg"/><Relationship Id="rId11" Type="http://schemas.openxmlformats.org/officeDocument/2006/relationships/image" Target="../media/image55.tiff"/><Relationship Id="rId5" Type="http://schemas.openxmlformats.org/officeDocument/2006/relationships/notesSlide" Target="../notesSlides/notesSlide46.xml"/><Relationship Id="rId15" Type="http://schemas.openxmlformats.org/officeDocument/2006/relationships/image" Target="../media/image1.jpg"/><Relationship Id="rId10" Type="http://schemas.openxmlformats.org/officeDocument/2006/relationships/image" Target="../media/image54.jpeg"/><Relationship Id="rId4" Type="http://schemas.openxmlformats.org/officeDocument/2006/relationships/slideLayout" Target="../slideLayouts/slideLayout8.xml"/><Relationship Id="rId9" Type="http://schemas.openxmlformats.org/officeDocument/2006/relationships/image" Target="../media/image53.jpeg"/><Relationship Id="rId14" Type="http://schemas.openxmlformats.org/officeDocument/2006/relationships/image" Target="../media/image58.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innesota is printed in green at the top of the logo.  PBIS is printed in blue and white.  The 'S&quot; looks like a river with a red, yellow and green tree next to it." title="Minnesota PBIS Log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2041" y="290928"/>
            <a:ext cx="5653944" cy="2480668"/>
          </a:xfrm>
          <a:prstGeom prst="rect">
            <a:avLst/>
          </a:prstGeom>
        </p:spPr>
      </p:pic>
      <p:sp>
        <p:nvSpPr>
          <p:cNvPr id="3" name="Rectangle 2"/>
          <p:cNvSpPr/>
          <p:nvPr/>
        </p:nvSpPr>
        <p:spPr>
          <a:xfrm>
            <a:off x="1305495" y="4231677"/>
            <a:ext cx="7355464" cy="1200329"/>
          </a:xfrm>
          <a:prstGeom prst="rect">
            <a:avLst/>
          </a:prstGeom>
        </p:spPr>
        <p:txBody>
          <a:bodyPr wrap="square">
            <a:spAutoFit/>
          </a:bodyPr>
          <a:lstStyle/>
          <a:p>
            <a:pPr algn="ctr"/>
            <a:r>
              <a:rPr lang="en-US" sz="3600" b="1" dirty="0" smtClean="0">
                <a:solidFill>
                  <a:srgbClr val="DD8047"/>
                </a:solidFill>
                <a:latin typeface="Tw Cen MT"/>
                <a:cs typeface="Tw Cen MT"/>
              </a:rPr>
              <a:t>Feedback and Acknowledgement</a:t>
            </a:r>
          </a:p>
          <a:p>
            <a:pPr algn="ctr"/>
            <a:r>
              <a:rPr lang="en-US" sz="3600" b="1" dirty="0" smtClean="0">
                <a:solidFill>
                  <a:srgbClr val="DD8047"/>
                </a:solidFill>
                <a:latin typeface="Tw Cen MT"/>
                <a:cs typeface="Tw Cen MT"/>
              </a:rPr>
              <a:t> (TFI 1.9)</a:t>
            </a:r>
          </a:p>
        </p:txBody>
      </p:sp>
      <p:sp>
        <p:nvSpPr>
          <p:cNvPr id="2" name="Title 1"/>
          <p:cNvSpPr>
            <a:spLocks noGrp="1"/>
          </p:cNvSpPr>
          <p:nvPr>
            <p:ph type="ctrTitle"/>
          </p:nvPr>
        </p:nvSpPr>
        <p:spPr>
          <a:xfrm>
            <a:off x="685800" y="3430295"/>
            <a:ext cx="7772400" cy="801382"/>
          </a:xfrm>
        </p:spPr>
        <p:txBody>
          <a:bodyPr>
            <a:normAutofit fontScale="90000"/>
          </a:bodyPr>
          <a:lstStyle/>
          <a:p>
            <a:r>
              <a:rPr lang="en-US" dirty="0" smtClean="0"/>
              <a:t>PBIS Team Training</a:t>
            </a:r>
            <a:br>
              <a:rPr lang="en-US" dirty="0" smtClean="0"/>
            </a:br>
            <a:r>
              <a:rPr lang="en-US" dirty="0" smtClean="0"/>
              <a:t>4A</a:t>
            </a:r>
            <a:br>
              <a:rPr lang="en-US" dirty="0" smtClean="0"/>
            </a:br>
            <a:r>
              <a:rPr lang="en-US" dirty="0" smtClean="0"/>
              <a:t/>
            </a:r>
            <a:br>
              <a:rPr lang="en-US" dirty="0" smtClean="0"/>
            </a:br>
            <a:endParaRPr lang="en-US" dirty="0">
              <a:solidFill>
                <a:srgbClr val="DD8047"/>
              </a:solidFill>
            </a:endParaRPr>
          </a:p>
        </p:txBody>
      </p:sp>
    </p:spTree>
    <p:extLst>
      <p:ext uri="{BB962C8B-B14F-4D97-AF65-F5344CB8AC3E}">
        <p14:creationId xmlns:p14="http://schemas.microsoft.com/office/powerpoint/2010/main" val="20136046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title="Practice-Icon"/>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4480" y="296355"/>
            <a:ext cx="713232" cy="713232"/>
          </a:xfrm>
          <a:prstGeom prst="rect">
            <a:avLst/>
          </a:prstGeom>
          <a:effectLst>
            <a:outerShdw blurRad="50800" dist="38100" dir="2700000" algn="tl" rotWithShape="0">
              <a:prstClr val="black">
                <a:alpha val="40000"/>
              </a:prstClr>
            </a:outerShdw>
          </a:effectLst>
        </p:spPr>
      </p:pic>
      <p:graphicFrame>
        <p:nvGraphicFramePr>
          <p:cNvPr id="24603" name="Group 27" descr="Table has two columns labeled What 'should' you be doing? and How do you get reinforced for this?  Table has three rows labeled driving, work and credit card." title="Rewards table"/>
          <p:cNvGraphicFramePr>
            <a:graphicFrameLocks noGrp="1"/>
          </p:cNvGraphicFramePr>
          <p:nvPr>
            <p:extLst>
              <p:ext uri="{D42A27DB-BD31-4B8C-83A1-F6EECF244321}">
                <p14:modId xmlns:p14="http://schemas.microsoft.com/office/powerpoint/2010/main" val="2147655929"/>
              </p:ext>
            </p:extLst>
          </p:nvPr>
        </p:nvGraphicFramePr>
        <p:xfrm>
          <a:off x="568836" y="1354679"/>
          <a:ext cx="8086725" cy="3254376"/>
        </p:xfrm>
        <a:graphic>
          <a:graphicData uri="http://schemas.openxmlformats.org/drawingml/2006/table">
            <a:tbl>
              <a:tblPr firstRow="1"/>
              <a:tblGrid>
                <a:gridCol w="2002962"/>
                <a:gridCol w="2711174"/>
                <a:gridCol w="3372589"/>
              </a:tblGrid>
              <a:tr h="8229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rgbClr val="1D2A53"/>
                        </a:solidFill>
                        <a:effectLst/>
                        <a:latin typeface="Arial" charset="0"/>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4CDEA"/>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rgbClr val="1D2A53"/>
                          </a:solidFill>
                          <a:effectLst/>
                          <a:latin typeface="Tw Cen MT"/>
                          <a:cs typeface="Tw Cen MT"/>
                        </a:rPr>
                        <a:t>What “should” you be doing?</a:t>
                      </a: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4CDEA"/>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rgbClr val="1D2A53"/>
                          </a:solidFill>
                          <a:effectLst/>
                          <a:latin typeface="Tw Cen MT"/>
                          <a:cs typeface="Tw Cen MT"/>
                        </a:rPr>
                        <a:t>How do you get reinforced for this?</a:t>
                      </a: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4CDEA"/>
                    </a:solidFill>
                  </a:tcPr>
                </a:tc>
              </a:tr>
              <a:tr h="77609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1D2A53"/>
                          </a:solidFill>
                          <a:effectLst/>
                          <a:latin typeface="Tw Cen MT"/>
                          <a:cs typeface="Tw Cen MT"/>
                        </a:rPr>
                        <a:t>Driving</a:t>
                      </a:r>
                      <a:endParaRPr kumimoji="0" lang="en-US" sz="2800" b="1" i="0" u="none" strike="noStrike" cap="none" normalizeH="0" baseline="0" dirty="0" smtClean="0">
                        <a:ln>
                          <a:noFill/>
                        </a:ln>
                        <a:solidFill>
                          <a:srgbClr val="1D2A53"/>
                        </a:solidFill>
                        <a:effectLst/>
                        <a:latin typeface="Tw Cen MT"/>
                        <a:cs typeface="Tw Cen MT"/>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rgbClr val="1D2A53"/>
                        </a:solidFill>
                        <a:effectLst/>
                        <a:latin typeface="Tw Cen MT"/>
                        <a:cs typeface="Tw Cen MT"/>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rgbClr val="1D2A53"/>
                        </a:solidFill>
                        <a:effectLst/>
                        <a:latin typeface="Tw Cen MT"/>
                        <a:cs typeface="Tw Cen MT"/>
                      </a:endParaRP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7450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rgbClr val="1D2A53"/>
                          </a:solidFill>
                          <a:effectLst/>
                          <a:latin typeface="Tw Cen MT"/>
                          <a:cs typeface="Tw Cen MT"/>
                        </a:rPr>
                        <a:t>Work</a:t>
                      </a: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rgbClr val="1D2A53"/>
                        </a:solidFill>
                        <a:effectLst/>
                        <a:latin typeface="Tw Cen MT"/>
                        <a:cs typeface="Tw Cen MT"/>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rgbClr val="1D2A53"/>
                        </a:solidFill>
                        <a:effectLst/>
                        <a:latin typeface="Tw Cen MT"/>
                        <a:cs typeface="Tw Cen MT"/>
                      </a:endParaRP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8084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1D2A53"/>
                          </a:solidFill>
                          <a:effectLst/>
                          <a:latin typeface="Tw Cen MT"/>
                          <a:cs typeface="Tw Cen MT"/>
                        </a:rPr>
                        <a:t>Credit card</a:t>
                      </a: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1D2A53"/>
                        </a:solidFill>
                        <a:effectLst/>
                        <a:latin typeface="Tw Cen MT"/>
                        <a:cs typeface="Tw Cen MT"/>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rgbClr val="1D2A53"/>
                        </a:solidFill>
                        <a:effectLst/>
                        <a:latin typeface="Tw Cen MT"/>
                        <a:cs typeface="Tw Cen MT"/>
                      </a:endParaRP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6388" name="Rectangle 2"/>
          <p:cNvSpPr>
            <a:spLocks noGrp="1" noChangeArrowheads="1"/>
          </p:cNvSpPr>
          <p:nvPr>
            <p:ph type="title"/>
          </p:nvPr>
        </p:nvSpPr>
        <p:spPr>
          <a:xfrm>
            <a:off x="1066800" y="211679"/>
            <a:ext cx="8077200" cy="1143000"/>
          </a:xfrm>
        </p:spPr>
        <p:txBody>
          <a:bodyPr rtlCol="0">
            <a:noAutofit/>
          </a:bodyPr>
          <a:lstStyle/>
          <a:p>
            <a:pPr>
              <a:defRPr/>
            </a:pPr>
            <a:r>
              <a:rPr lang="en-US" sz="3600" b="1" dirty="0">
                <a:solidFill>
                  <a:schemeClr val="accent6"/>
                </a:solidFill>
              </a:rPr>
              <a:t>How do rewards shape </a:t>
            </a:r>
            <a:r>
              <a:rPr lang="en-US" sz="3600" b="1" i="1" dirty="0"/>
              <a:t>our</a:t>
            </a:r>
            <a:r>
              <a:rPr lang="en-US" sz="3600" b="1" dirty="0"/>
              <a:t> </a:t>
            </a:r>
            <a:r>
              <a:rPr lang="en-US" sz="3600" b="1" dirty="0">
                <a:solidFill>
                  <a:schemeClr val="accent6"/>
                </a:solidFill>
              </a:rPr>
              <a:t>behavior?</a:t>
            </a:r>
            <a:br>
              <a:rPr lang="en-US" sz="3600" b="1" dirty="0">
                <a:solidFill>
                  <a:schemeClr val="accent6"/>
                </a:solidFill>
              </a:rPr>
            </a:br>
            <a:endParaRPr lang="en-US" sz="3600" dirty="0" smtClean="0">
              <a:solidFill>
                <a:srgbClr val="1D2A53"/>
              </a:solidFill>
            </a:endParaRPr>
          </a:p>
        </p:txBody>
      </p:sp>
    </p:spTree>
    <p:extLst>
      <p:ext uri="{BB962C8B-B14F-4D97-AF65-F5344CB8AC3E}">
        <p14:creationId xmlns:p14="http://schemas.microsoft.com/office/powerpoint/2010/main" val="24741107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title="Core-Content-Icon"/>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6485" y="288118"/>
            <a:ext cx="713232" cy="713232"/>
          </a:xfrm>
          <a:prstGeom prst="rect">
            <a:avLst/>
          </a:prstGeom>
          <a:effectLst>
            <a:outerShdw blurRad="50800" dist="38100" dir="2700000" algn="tl" rotWithShape="0">
              <a:srgbClr val="000000">
                <a:alpha val="43000"/>
              </a:srgbClr>
            </a:outerShdw>
          </a:effectLst>
        </p:spPr>
      </p:pic>
      <p:sp>
        <p:nvSpPr>
          <p:cNvPr id="295" name="Shape 295"/>
          <p:cNvSpPr/>
          <p:nvPr/>
        </p:nvSpPr>
        <p:spPr>
          <a:xfrm>
            <a:off x="1146672" y="5299482"/>
            <a:ext cx="7473079" cy="55399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defTabSz="457200">
              <a:defRPr>
                <a:latin typeface="Arial"/>
                <a:ea typeface="Arial"/>
                <a:cs typeface="Arial"/>
                <a:sym typeface="Arial"/>
              </a:defRPr>
            </a:lvl1pPr>
          </a:lstStyle>
          <a:p>
            <a:pPr lvl="0"/>
            <a:r>
              <a:rPr lang="en-US" dirty="0" smtClean="0"/>
              <a:t>											</a:t>
            </a:r>
          </a:p>
          <a:p>
            <a:pPr lvl="0"/>
            <a:r>
              <a:rPr lang="en-US" dirty="0">
                <a:solidFill>
                  <a:srgbClr val="1D2A53"/>
                </a:solidFill>
                <a:latin typeface="Tw Cen MT"/>
                <a:cs typeface="Tw Cen MT"/>
              </a:rPr>
              <a:t>	</a:t>
            </a:r>
            <a:r>
              <a:rPr lang="en-US" dirty="0" smtClean="0">
                <a:solidFill>
                  <a:srgbClr val="1D2A53"/>
                </a:solidFill>
                <a:latin typeface="Tw Cen MT"/>
                <a:cs typeface="Tw Cen MT"/>
              </a:rPr>
              <a:t>											</a:t>
            </a:r>
            <a:r>
              <a:rPr dirty="0" smtClean="0">
                <a:solidFill>
                  <a:srgbClr val="1D2A53"/>
                </a:solidFill>
                <a:latin typeface="Tw Cen MT"/>
                <a:cs typeface="Tw Cen MT"/>
              </a:rPr>
              <a:t>Laura </a:t>
            </a:r>
            <a:r>
              <a:rPr dirty="0" err="1">
                <a:solidFill>
                  <a:srgbClr val="1D2A53"/>
                </a:solidFill>
                <a:latin typeface="Tw Cen MT"/>
                <a:cs typeface="Tw Cen MT"/>
              </a:rPr>
              <a:t>Riffel</a:t>
            </a:r>
            <a:r>
              <a:rPr dirty="0">
                <a:solidFill>
                  <a:srgbClr val="1D2A53"/>
                </a:solidFill>
                <a:latin typeface="Tw Cen MT"/>
                <a:cs typeface="Tw Cen MT"/>
              </a:rPr>
              <a:t>, OSEP</a:t>
            </a:r>
          </a:p>
        </p:txBody>
      </p:sp>
      <p:pic>
        <p:nvPicPr>
          <p:cNvPr id="290" name="image10.pdf" title="Cartoon image of a hand pointing to the right"/>
          <p:cNvPicPr/>
          <p:nvPr/>
        </p:nvPicPr>
        <p:blipFill>
          <a:blip r:embed="rId4" cstate="screen">
            <a:extLst>
              <a:ext uri="{28A0092B-C50C-407E-A947-70E740481C1C}">
                <a14:useLocalDpi xmlns:a14="http://schemas.microsoft.com/office/drawing/2010/main"/>
              </a:ext>
            </a:extLst>
          </a:blip>
          <a:stretch>
            <a:fillRect/>
          </a:stretch>
        </p:blipFill>
        <p:spPr>
          <a:xfrm>
            <a:off x="609600" y="2057400"/>
            <a:ext cx="1974850" cy="2008189"/>
          </a:xfrm>
          <a:prstGeom prst="rect">
            <a:avLst/>
          </a:prstGeom>
          <a:ln w="12700">
            <a:miter lim="400000"/>
          </a:ln>
        </p:spPr>
      </p:pic>
      <p:sp>
        <p:nvSpPr>
          <p:cNvPr id="291" name="Shape 291"/>
          <p:cNvSpPr/>
          <p:nvPr/>
        </p:nvSpPr>
        <p:spPr>
          <a:xfrm>
            <a:off x="3048000" y="2967333"/>
            <a:ext cx="4800600" cy="198566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lnSpcReduction="10000"/>
          </a:bodyPr>
          <a:lstStyle/>
          <a:p>
            <a:pPr lvl="0" algn="ctr" defTabSz="265175"/>
            <a:r>
              <a:rPr sz="4524" b="1" dirty="0">
                <a:ln w="3545">
                  <a:solidFill>
                    <a:srgbClr val="4579B8"/>
                  </a:solidFill>
                </a:ln>
                <a:solidFill>
                  <a:srgbClr val="BCD2FA"/>
                </a:solidFill>
                <a:latin typeface="Tw Cen MT"/>
                <a:ea typeface="Arial"/>
                <a:cs typeface="Tw Cen MT"/>
                <a:sym typeface="Arial"/>
              </a:rPr>
              <a:t>Point out what they’re </a:t>
            </a:r>
            <a:endParaRPr sz="1508" dirty="0">
              <a:latin typeface="Tw Cen MT"/>
              <a:cs typeface="Tw Cen MT"/>
            </a:endParaRPr>
          </a:p>
          <a:p>
            <a:pPr lvl="0" algn="ctr" defTabSz="265175"/>
            <a:r>
              <a:rPr sz="4524" b="1" dirty="0">
                <a:ln w="3545">
                  <a:solidFill>
                    <a:srgbClr val="4579B8"/>
                  </a:solidFill>
                </a:ln>
                <a:solidFill>
                  <a:srgbClr val="BCD2FA"/>
                </a:solidFill>
                <a:latin typeface="Tw Cen MT"/>
                <a:ea typeface="Arial"/>
                <a:cs typeface="Tw Cen MT"/>
                <a:sym typeface="Arial"/>
              </a:rPr>
              <a:t>doing right!</a:t>
            </a:r>
          </a:p>
        </p:txBody>
      </p:sp>
      <p:grpSp>
        <p:nvGrpSpPr>
          <p:cNvPr id="294" name="Group 294" title="Research indicates that you can improve behavior by 80 percent just by pointing out what someone is doing correctly."/>
          <p:cNvGrpSpPr/>
          <p:nvPr/>
        </p:nvGrpSpPr>
        <p:grpSpPr>
          <a:xfrm>
            <a:off x="3192552" y="2038388"/>
            <a:ext cx="4433656" cy="3689847"/>
            <a:chOff x="482431" y="-668412"/>
            <a:chExt cx="6172201" cy="6263634"/>
          </a:xfrm>
        </p:grpSpPr>
        <p:sp>
          <p:nvSpPr>
            <p:cNvPr id="292" name="Shape 292"/>
            <p:cNvSpPr/>
            <p:nvPr/>
          </p:nvSpPr>
          <p:spPr>
            <a:xfrm>
              <a:off x="482431" y="-668412"/>
              <a:ext cx="6172201" cy="626363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F81BD"/>
            </a:solidFill>
            <a:ln w="28575" cap="flat" cmpd="sng">
              <a:solidFill>
                <a:srgbClr val="1D2A53"/>
              </a:solidFill>
              <a:prstDash val="solid"/>
              <a:round/>
            </a:ln>
            <a:effectLst/>
          </p:spPr>
          <p:txBody>
            <a:bodyPr wrap="square" lIns="0" tIns="0" rIns="0" bIns="0" numCol="1" anchor="ctr">
              <a:noAutofit/>
            </a:bodyPr>
            <a:lstStyle/>
            <a:p>
              <a:pPr lvl="0" algn="ctr" defTabSz="457200"/>
              <a:endParaRPr/>
            </a:p>
          </p:txBody>
        </p:sp>
        <p:sp>
          <p:nvSpPr>
            <p:cNvPr id="293" name="Shape 293"/>
            <p:cNvSpPr/>
            <p:nvPr/>
          </p:nvSpPr>
          <p:spPr>
            <a:xfrm>
              <a:off x="1165163" y="996033"/>
              <a:ext cx="4998739" cy="313476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ctr">
              <a:spAutoFit/>
            </a:bodyPr>
            <a:lstStyle/>
            <a:p>
              <a:pPr lvl="0" algn="ctr" defTabSz="457200"/>
              <a:r>
                <a:rPr sz="2400" b="1" dirty="0">
                  <a:solidFill>
                    <a:schemeClr val="tx2"/>
                  </a:solidFill>
                  <a:latin typeface="Tw Cen MT"/>
                  <a:cs typeface="Tw Cen MT"/>
                </a:rPr>
                <a:t>Research indicates that you </a:t>
              </a:r>
            </a:p>
            <a:p>
              <a:pPr lvl="0" algn="ctr" defTabSz="457200"/>
              <a:r>
                <a:rPr sz="2400" b="1" dirty="0">
                  <a:solidFill>
                    <a:schemeClr val="tx2"/>
                  </a:solidFill>
                  <a:latin typeface="Tw Cen MT"/>
                  <a:cs typeface="Tw Cen MT"/>
                </a:rPr>
                <a:t>can improve behavior </a:t>
              </a:r>
            </a:p>
            <a:p>
              <a:pPr lvl="0" algn="ctr" defTabSz="457200"/>
              <a:r>
                <a:rPr sz="2400" b="1" dirty="0">
                  <a:solidFill>
                    <a:schemeClr val="tx2"/>
                  </a:solidFill>
                  <a:latin typeface="Tw Cen MT"/>
                  <a:cs typeface="Tw Cen MT"/>
                </a:rPr>
                <a:t>by 80% just by pointing out </a:t>
              </a:r>
            </a:p>
            <a:p>
              <a:pPr lvl="0" algn="ctr" defTabSz="457200"/>
              <a:r>
                <a:rPr sz="2400" b="1" dirty="0">
                  <a:solidFill>
                    <a:schemeClr val="tx2"/>
                  </a:solidFill>
                  <a:latin typeface="Tw Cen MT"/>
                  <a:cs typeface="Tw Cen MT"/>
                </a:rPr>
                <a:t>what someone is doing </a:t>
              </a:r>
            </a:p>
            <a:p>
              <a:pPr lvl="0" algn="ctr" defTabSz="457200"/>
              <a:r>
                <a:rPr sz="2400" b="1" dirty="0">
                  <a:solidFill>
                    <a:schemeClr val="tx2"/>
                  </a:solidFill>
                  <a:latin typeface="Tw Cen MT"/>
                  <a:cs typeface="Tw Cen MT"/>
                </a:rPr>
                <a:t>correctly.</a:t>
              </a:r>
            </a:p>
          </p:txBody>
        </p:sp>
      </p:grpSp>
      <p:sp>
        <p:nvSpPr>
          <p:cNvPr id="289" name="Shape 289"/>
          <p:cNvSpPr>
            <a:spLocks noGrp="1"/>
          </p:cNvSpPr>
          <p:nvPr>
            <p:ph type="title" idx="4294967295"/>
          </p:nvPr>
        </p:nvSpPr>
        <p:spPr>
          <a:xfrm>
            <a:off x="1149959" y="241647"/>
            <a:ext cx="8229600" cy="1143001"/>
          </a:xfrm>
          <a:prstGeom prst="rect">
            <a:avLst/>
          </a:prstGeom>
        </p:spPr>
        <p:txBody>
          <a:bodyPr lIns="0" tIns="0" rIns="0" bIns="0">
            <a:noAutofit/>
          </a:bodyPr>
          <a:lstStyle>
            <a:lvl1pPr defTabSz="832104">
              <a:defRPr sz="3549"/>
            </a:lvl1pPr>
          </a:lstStyle>
          <a:p>
            <a:pPr lvl="0">
              <a:defRPr sz="1800"/>
            </a:pPr>
            <a:r>
              <a:rPr lang="en-US" sz="4000" dirty="0"/>
              <a:t> </a:t>
            </a:r>
            <a:r>
              <a:rPr lang="en-US" sz="4000" dirty="0" smtClean="0"/>
              <a:t>Q</a:t>
            </a:r>
            <a:r>
              <a:rPr sz="4000" dirty="0" smtClean="0"/>
              <a:t>uickest </a:t>
            </a:r>
            <a:r>
              <a:rPr lang="en-US" sz="4000" dirty="0"/>
              <a:t>W</a:t>
            </a:r>
            <a:r>
              <a:rPr sz="4000" dirty="0" smtClean="0"/>
              <a:t>ay </a:t>
            </a:r>
            <a:r>
              <a:rPr sz="4000" dirty="0"/>
              <a:t>to </a:t>
            </a:r>
            <a:r>
              <a:rPr lang="en-US" sz="4000" dirty="0" smtClean="0"/>
              <a:t>C</a:t>
            </a:r>
            <a:r>
              <a:rPr sz="4000" dirty="0" smtClean="0"/>
              <a:t>hange </a:t>
            </a:r>
            <a:r>
              <a:rPr lang="en-US" sz="4000" dirty="0" smtClean="0"/>
              <a:t>B</a:t>
            </a:r>
            <a:r>
              <a:rPr sz="4000" dirty="0" smtClean="0"/>
              <a:t>ehavior</a:t>
            </a:r>
            <a:r>
              <a:rPr lang="en-US" sz="4000" dirty="0" smtClean="0"/>
              <a:t> </a:t>
            </a:r>
            <a:br>
              <a:rPr lang="en-US" sz="4000" dirty="0" smtClean="0"/>
            </a:br>
            <a:r>
              <a:rPr sz="4000" dirty="0" smtClean="0"/>
              <a:t>in </a:t>
            </a:r>
            <a:r>
              <a:rPr lang="en-US" sz="4000" dirty="0" smtClean="0"/>
              <a:t>A</a:t>
            </a:r>
            <a:r>
              <a:rPr sz="4000" dirty="0" smtClean="0"/>
              <a:t>nyone</a:t>
            </a:r>
            <a:r>
              <a:rPr lang="en-US" sz="4000" dirty="0" smtClean="0"/>
              <a:t> is to…</a:t>
            </a:r>
            <a:endParaRPr sz="4000" dirty="0"/>
          </a:p>
        </p:txBody>
      </p:sp>
    </p:spTree>
    <p:extLst>
      <p:ext uri="{BB962C8B-B14F-4D97-AF65-F5344CB8AC3E}">
        <p14:creationId xmlns:p14="http://schemas.microsoft.com/office/powerpoint/2010/main" val="33968154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iterate>
                                    <p:tmAbs val="0"/>
                                  </p:iterate>
                                  <p:childTnLst>
                                    <p:set>
                                      <p:cBhvr>
                                        <p:cTn id="6" fill="hold"/>
                                        <p:tgtEl>
                                          <p:spTgt spid="291"/>
                                        </p:tgtEl>
                                        <p:attrNameLst>
                                          <p:attrName>style.visibility</p:attrName>
                                        </p:attrNameLst>
                                      </p:cBhvr>
                                      <p:to>
                                        <p:strVal val="visible"/>
                                      </p:to>
                                    </p:set>
                                    <p:anim calcmode="lin" valueType="num">
                                      <p:cBhvr>
                                        <p:cTn id="7" dur="500" fill="hold"/>
                                        <p:tgtEl>
                                          <p:spTgt spid="291"/>
                                        </p:tgtEl>
                                        <p:attrNameLst>
                                          <p:attrName>ppt_x</p:attrName>
                                        </p:attrNameLst>
                                      </p:cBhvr>
                                      <p:tavLst>
                                        <p:tav tm="0">
                                          <p:val>
                                            <p:strVal val="0-#ppt_w/2"/>
                                          </p:val>
                                        </p:tav>
                                        <p:tav tm="100000">
                                          <p:val>
                                            <p:strVal val="#ppt_x"/>
                                          </p:val>
                                        </p:tav>
                                      </p:tavLst>
                                    </p:anim>
                                    <p:anim calcmode="lin" valueType="num">
                                      <p:cBhvr>
                                        <p:cTn id="8" dur="500" fill="hold"/>
                                        <p:tgtEl>
                                          <p:spTgt spid="29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iterate>
                                    <p:tmAbs val="0"/>
                                  </p:iterate>
                                  <p:childTnLst>
                                    <p:set>
                                      <p:cBhvr>
                                        <p:cTn id="12" fill="hold"/>
                                        <p:tgtEl>
                                          <p:spTgt spid="294"/>
                                        </p:tgtEl>
                                        <p:attrNameLst>
                                          <p:attrName>style.visibility</p:attrName>
                                        </p:attrNameLst>
                                      </p:cBhvr>
                                      <p:to>
                                        <p:strVal val="visible"/>
                                      </p:to>
                                    </p:set>
                                    <p:animEffect transition="in" filter="blinds(horizontal)">
                                      <p:cBhvr>
                                        <p:cTn id="13" dur="500"/>
                                        <p:tgtEl>
                                          <p:spTgt spid="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 grpId="0" animBg="1" advAuto="0"/>
      <p:bldP spid="294" grpId="0"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title="Core-Content-Icon"/>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6485" y="288118"/>
            <a:ext cx="713232" cy="713232"/>
          </a:xfrm>
          <a:prstGeom prst="rect">
            <a:avLst/>
          </a:prstGeom>
          <a:effectLst>
            <a:outerShdw blurRad="50800" dist="38100" dir="2700000" algn="tl" rotWithShape="0">
              <a:srgbClr val="000000">
                <a:alpha val="43000"/>
              </a:srgbClr>
            </a:outerShdw>
          </a:effectLst>
        </p:spPr>
      </p:pic>
      <p:grpSp>
        <p:nvGrpSpPr>
          <p:cNvPr id="276" name="Group 276" descr="Four to one ratio is shown.  Greater number of acknowledgement to correction makes the balance uneven. " title="Acknowledgement/Correction balance"/>
          <p:cNvGrpSpPr/>
          <p:nvPr/>
        </p:nvGrpSpPr>
        <p:grpSpPr>
          <a:xfrm>
            <a:off x="304800" y="2617785"/>
            <a:ext cx="8610601" cy="3558884"/>
            <a:chOff x="0" y="-1"/>
            <a:chExt cx="8610600" cy="3558882"/>
          </a:xfrm>
        </p:grpSpPr>
        <p:grpSp>
          <p:nvGrpSpPr>
            <p:cNvPr id="269" name="Group 269"/>
            <p:cNvGrpSpPr/>
            <p:nvPr/>
          </p:nvGrpSpPr>
          <p:grpSpPr>
            <a:xfrm>
              <a:off x="5867400" y="152399"/>
              <a:ext cx="2743200" cy="1981202"/>
              <a:chOff x="0" y="-1"/>
              <a:chExt cx="2743200" cy="1981201"/>
            </a:xfrm>
          </p:grpSpPr>
          <p:sp>
            <p:nvSpPr>
              <p:cNvPr id="267" name="Shape 267"/>
              <p:cNvSpPr/>
              <p:nvPr/>
            </p:nvSpPr>
            <p:spPr>
              <a:xfrm>
                <a:off x="228600" y="-1"/>
                <a:ext cx="2209800" cy="19812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lumMod val="40000"/>
                  <a:lumOff val="60000"/>
                </a:schemeClr>
              </a:solidFill>
              <a:ln w="28575" cap="flat" cmpd="sng">
                <a:solidFill>
                  <a:srgbClr val="000000"/>
                </a:solidFill>
                <a:prstDash val="solid"/>
                <a:round/>
              </a:ln>
              <a:effectLst/>
            </p:spPr>
            <p:txBody>
              <a:bodyPr wrap="square" lIns="0" tIns="0" rIns="0" bIns="0" numCol="1" anchor="ctr">
                <a:noAutofit/>
              </a:bodyPr>
              <a:lstStyle/>
              <a:p>
                <a:pPr lvl="0" defTabSz="457200">
                  <a:defRPr sz="2400">
                    <a:latin typeface="Times"/>
                    <a:ea typeface="Times"/>
                    <a:cs typeface="Times"/>
                    <a:sym typeface="Times"/>
                  </a:defRPr>
                </a:pPr>
                <a:endParaRPr/>
              </a:p>
            </p:txBody>
          </p:sp>
          <p:sp>
            <p:nvSpPr>
              <p:cNvPr id="268" name="Shape 268"/>
              <p:cNvSpPr/>
              <p:nvPr/>
            </p:nvSpPr>
            <p:spPr>
              <a:xfrm>
                <a:off x="0" y="628275"/>
                <a:ext cx="2743200" cy="113877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p>
                <a:pPr lvl="0" algn="ctr" defTabSz="457200"/>
                <a:r>
                  <a:rPr lang="en-US" sz="2800" b="1" dirty="0" smtClean="0">
                    <a:solidFill>
                      <a:srgbClr val="1D2A53"/>
                    </a:solidFill>
                    <a:latin typeface="Tw Cen MT"/>
                    <a:ea typeface="Comic Sans MS"/>
                    <a:cs typeface="Tw Cen MT"/>
                    <a:sym typeface="Comic Sans MS"/>
                  </a:rPr>
                  <a:t>Correction</a:t>
                </a:r>
              </a:p>
              <a:p>
                <a:pPr lvl="0" algn="ctr" defTabSz="457200"/>
                <a:endParaRPr sz="4000" b="1" dirty="0">
                  <a:solidFill>
                    <a:srgbClr val="1D2A53"/>
                  </a:solidFill>
                  <a:latin typeface="Tw Cen MT"/>
                  <a:ea typeface="Arial"/>
                  <a:cs typeface="Tw Cen MT"/>
                  <a:sym typeface="Arial"/>
                </a:endParaRPr>
              </a:p>
            </p:txBody>
          </p:sp>
        </p:grpSp>
        <p:grpSp>
          <p:nvGrpSpPr>
            <p:cNvPr id="272" name="Group 272"/>
            <p:cNvGrpSpPr/>
            <p:nvPr/>
          </p:nvGrpSpPr>
          <p:grpSpPr>
            <a:xfrm>
              <a:off x="0" y="-1"/>
              <a:ext cx="3429002" cy="3198816"/>
              <a:chOff x="0" y="-1"/>
              <a:chExt cx="3429001" cy="3198815"/>
            </a:xfrm>
          </p:grpSpPr>
          <p:sp>
            <p:nvSpPr>
              <p:cNvPr id="270" name="Shape 270"/>
              <p:cNvSpPr/>
              <p:nvPr/>
            </p:nvSpPr>
            <p:spPr>
              <a:xfrm>
                <a:off x="0" y="-1"/>
                <a:ext cx="3429001" cy="319881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lumMod val="60000"/>
                  <a:lumOff val="40000"/>
                </a:schemeClr>
              </a:solidFill>
              <a:ln w="28575" cap="flat" cmpd="sng">
                <a:solidFill>
                  <a:srgbClr val="1D2A53"/>
                </a:solidFill>
                <a:prstDash val="solid"/>
                <a:round/>
              </a:ln>
              <a:effectLst/>
            </p:spPr>
            <p:txBody>
              <a:bodyPr wrap="square" lIns="0" tIns="0" rIns="0" bIns="0" numCol="1" anchor="ctr">
                <a:noAutofit/>
              </a:bodyPr>
              <a:lstStyle/>
              <a:p>
                <a:pPr lvl="0" defTabSz="457200">
                  <a:defRPr>
                    <a:latin typeface="Arial"/>
                    <a:ea typeface="Arial"/>
                    <a:cs typeface="Arial"/>
                    <a:sym typeface="Arial"/>
                  </a:defRPr>
                </a:pPr>
                <a:endParaRPr/>
              </a:p>
            </p:txBody>
          </p:sp>
          <p:sp>
            <p:nvSpPr>
              <p:cNvPr id="271" name="Shape 271"/>
              <p:cNvSpPr/>
              <p:nvPr/>
            </p:nvSpPr>
            <p:spPr>
              <a:xfrm>
                <a:off x="304800" y="1290918"/>
                <a:ext cx="2895600" cy="52321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p>
                <a:pPr lvl="0" algn="ctr" defTabSz="457200"/>
                <a:r>
                  <a:rPr lang="en-US" sz="2800" b="1" dirty="0">
                    <a:solidFill>
                      <a:schemeClr val="tx2"/>
                    </a:solidFill>
                    <a:latin typeface="Tw Cen MT"/>
                    <a:ea typeface="Comic Sans MS"/>
                    <a:cs typeface="Tw Cen MT"/>
                    <a:sym typeface="Comic Sans MS"/>
                  </a:rPr>
                  <a:t>A</a:t>
                </a:r>
                <a:r>
                  <a:rPr lang="en-US" sz="2800" b="1" dirty="0" smtClean="0">
                    <a:solidFill>
                      <a:schemeClr val="tx2"/>
                    </a:solidFill>
                    <a:latin typeface="Tw Cen MT"/>
                    <a:ea typeface="Comic Sans MS"/>
                    <a:cs typeface="Tw Cen MT"/>
                    <a:sym typeface="Comic Sans MS"/>
                  </a:rPr>
                  <a:t>cknowledgement</a:t>
                </a:r>
                <a:endParaRPr sz="2800" b="1" dirty="0">
                  <a:solidFill>
                    <a:schemeClr val="tx2"/>
                  </a:solidFill>
                  <a:latin typeface="Tw Cen MT"/>
                  <a:ea typeface="Comic Sans MS"/>
                  <a:cs typeface="Tw Cen MT"/>
                  <a:sym typeface="Comic Sans MS"/>
                </a:endParaRPr>
              </a:p>
            </p:txBody>
          </p:sp>
        </p:grpSp>
        <p:sp>
          <p:nvSpPr>
            <p:cNvPr id="273" name="Shape 273"/>
            <p:cNvSpPr/>
            <p:nvPr/>
          </p:nvSpPr>
          <p:spPr>
            <a:xfrm>
              <a:off x="4267200" y="2743200"/>
              <a:ext cx="1057275" cy="762001"/>
            </a:xfrm>
            <a:prstGeom prst="triangle">
              <a:avLst/>
            </a:prstGeom>
            <a:solidFill>
              <a:schemeClr val="tx2">
                <a:lumMod val="60000"/>
                <a:lumOff val="40000"/>
              </a:schemeClr>
            </a:solidFill>
            <a:ln w="28575" cap="flat" cmpd="sng">
              <a:solidFill>
                <a:srgbClr val="1D2A53"/>
              </a:solidFill>
              <a:prstDash val="solid"/>
              <a:miter lim="800000"/>
            </a:ln>
            <a:effectLst/>
          </p:spPr>
          <p:txBody>
            <a:bodyPr wrap="square" lIns="0" tIns="0" rIns="0" bIns="0" numCol="1" anchor="ctr">
              <a:noAutofit/>
            </a:bodyPr>
            <a:lstStyle/>
            <a:p>
              <a:pPr lvl="0" defTabSz="457200">
                <a:defRPr>
                  <a:latin typeface="Arial"/>
                  <a:ea typeface="Arial"/>
                  <a:cs typeface="Arial"/>
                  <a:sym typeface="Arial"/>
                </a:defRPr>
              </a:pPr>
              <a:endParaRPr/>
            </a:p>
          </p:txBody>
        </p:sp>
        <p:sp>
          <p:nvSpPr>
            <p:cNvPr id="274" name="Shape 274"/>
            <p:cNvSpPr/>
            <p:nvPr/>
          </p:nvSpPr>
          <p:spPr>
            <a:xfrm flipV="1">
              <a:off x="639682" y="2016419"/>
              <a:ext cx="7648736" cy="1542462"/>
            </a:xfrm>
            <a:prstGeom prst="line">
              <a:avLst/>
            </a:prstGeom>
            <a:noFill/>
            <a:ln w="57150" cap="flat">
              <a:solidFill>
                <a:srgbClr val="1D2A53"/>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endParaRPr/>
            </a:p>
          </p:txBody>
        </p:sp>
        <p:sp>
          <p:nvSpPr>
            <p:cNvPr id="275" name="Shape 275"/>
            <p:cNvSpPr/>
            <p:nvPr/>
          </p:nvSpPr>
          <p:spPr>
            <a:xfrm rot="20990557">
              <a:off x="3814820" y="1340848"/>
              <a:ext cx="1752601" cy="101566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defTabSz="457200">
                <a:defRPr sz="6000" b="1">
                  <a:solidFill>
                    <a:srgbClr val="FF0066"/>
                  </a:solidFill>
                  <a:latin typeface="Arial"/>
                  <a:ea typeface="Arial"/>
                  <a:cs typeface="Arial"/>
                  <a:sym typeface="Arial"/>
                </a:defRPr>
              </a:lvl1pPr>
            </a:lstStyle>
            <a:p>
              <a:pPr lvl="0">
                <a:defRPr sz="1800" b="0">
                  <a:solidFill>
                    <a:srgbClr val="000000"/>
                  </a:solidFill>
                </a:defRPr>
              </a:pPr>
              <a:r>
                <a:rPr lang="en-US" sz="6000" b="1" smtClean="0">
                  <a:solidFill>
                    <a:schemeClr val="accent6">
                      <a:lumMod val="75000"/>
                    </a:schemeClr>
                  </a:solidFill>
                </a:rPr>
                <a:t>4 :</a:t>
              </a:r>
              <a:r>
                <a:rPr sz="6000" b="1" smtClean="0">
                  <a:solidFill>
                    <a:schemeClr val="accent6">
                      <a:lumMod val="75000"/>
                    </a:schemeClr>
                  </a:solidFill>
                </a:rPr>
                <a:t> </a:t>
              </a:r>
              <a:r>
                <a:rPr sz="6000" b="1" dirty="0">
                  <a:solidFill>
                    <a:schemeClr val="accent6">
                      <a:lumMod val="75000"/>
                    </a:schemeClr>
                  </a:solidFill>
                </a:rPr>
                <a:t>1</a:t>
              </a:r>
            </a:p>
          </p:txBody>
        </p:sp>
      </p:grpSp>
      <p:sp>
        <p:nvSpPr>
          <p:cNvPr id="277" name="Shape 277"/>
          <p:cNvSpPr/>
          <p:nvPr/>
        </p:nvSpPr>
        <p:spPr>
          <a:xfrm>
            <a:off x="6448552" y="6164944"/>
            <a:ext cx="1447800" cy="288824"/>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defTabSz="457200">
              <a:defRPr sz="1400">
                <a:latin typeface="Arial"/>
                <a:ea typeface="Arial"/>
                <a:cs typeface="Arial"/>
                <a:sym typeface="Arial"/>
              </a:defRPr>
            </a:lvl1pPr>
          </a:lstStyle>
          <a:p>
            <a:pPr lvl="0">
              <a:defRPr sz="1800"/>
            </a:pPr>
            <a:r>
              <a:rPr sz="1400" dirty="0"/>
              <a:t>(Scott, 2008)</a:t>
            </a:r>
          </a:p>
        </p:txBody>
      </p:sp>
      <p:sp>
        <p:nvSpPr>
          <p:cNvPr id="266" name="Shape 266"/>
          <p:cNvSpPr>
            <a:spLocks noGrp="1"/>
          </p:cNvSpPr>
          <p:nvPr>
            <p:ph type="title"/>
          </p:nvPr>
        </p:nvSpPr>
        <p:spPr>
          <a:xfrm>
            <a:off x="1076037" y="249036"/>
            <a:ext cx="7289030" cy="1143000"/>
          </a:xfrm>
          <a:prstGeom prst="rect">
            <a:avLst/>
          </a:prstGeom>
          <a:noFill/>
        </p:spPr>
        <p:txBody>
          <a:bodyPr>
            <a:normAutofit fontScale="90000"/>
          </a:bodyPr>
          <a:lstStyle/>
          <a:p>
            <a:pPr lvl="0" defTabSz="557784">
              <a:defRPr sz="1800"/>
            </a:pPr>
            <a:r>
              <a:rPr sz="3600" dirty="0" smtClean="0"/>
              <a:t>Receive </a:t>
            </a:r>
            <a:r>
              <a:rPr lang="en-US" sz="3600" dirty="0" smtClean="0"/>
              <a:t>F</a:t>
            </a:r>
            <a:r>
              <a:rPr sz="3600" dirty="0" smtClean="0"/>
              <a:t>requent </a:t>
            </a:r>
            <a:r>
              <a:rPr lang="en-US" sz="3600" dirty="0" smtClean="0"/>
              <a:t>Feedback and </a:t>
            </a:r>
            <a:br>
              <a:rPr lang="en-US" sz="3600" dirty="0" smtClean="0"/>
            </a:br>
            <a:r>
              <a:rPr lang="en-US" sz="3600" dirty="0" smtClean="0"/>
              <a:t>Acknowledgement</a:t>
            </a:r>
            <a:r>
              <a:rPr lang="en-US" sz="2379" dirty="0" smtClean="0"/>
              <a:t/>
            </a:r>
            <a:br>
              <a:rPr lang="en-US" sz="2379" dirty="0" smtClean="0"/>
            </a:br>
            <a:r>
              <a:rPr sz="2379" b="0" dirty="0" smtClean="0">
                <a:solidFill>
                  <a:schemeClr val="accent6"/>
                </a:solidFill>
              </a:rPr>
              <a:t>(across ALL school settings, including the classroom)</a:t>
            </a:r>
            <a:endParaRPr sz="2379" b="0" dirty="0">
              <a:solidFill>
                <a:schemeClr val="accent6"/>
              </a:solidFill>
            </a:endParaRPr>
          </a:p>
        </p:txBody>
      </p:sp>
    </p:spTree>
    <p:extLst>
      <p:ext uri="{BB962C8B-B14F-4D97-AF65-F5344CB8AC3E}">
        <p14:creationId xmlns:p14="http://schemas.microsoft.com/office/powerpoint/2010/main" val="2213437969"/>
      </p:ext>
    </p:extLst>
  </p:cSld>
  <p:clrMapOvr>
    <a:masterClrMapping/>
  </p:clrMapOvr>
  <p:transition spd="slow">
    <p:dissolv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title="Core-Content-Icon"/>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6485" y="288118"/>
            <a:ext cx="713232" cy="713232"/>
          </a:xfrm>
          <a:prstGeom prst="rect">
            <a:avLst/>
          </a:prstGeom>
          <a:effectLst>
            <a:outerShdw blurRad="50800" dist="38100" dir="2700000" algn="tl" rotWithShape="0">
              <a:srgbClr val="000000">
                <a:alpha val="43000"/>
              </a:srgbClr>
            </a:outerShdw>
          </a:effectLst>
        </p:spPr>
      </p:pic>
      <p:pic>
        <p:nvPicPr>
          <p:cNvPr id="8" name="Picture 7" title="Black and white cartoon of a camera"/>
          <p:cNvPicPr/>
          <p:nvPr/>
        </p:nvPicPr>
        <p:blipFill>
          <a:blip r:embed="rId4">
            <a:extLst>
              <a:ext uri="{28A0092B-C50C-407E-A947-70E740481C1C}">
                <a14:useLocalDpi xmlns:a14="http://schemas.microsoft.com/office/drawing/2010/main"/>
              </a:ext>
            </a:extLst>
          </a:blip>
          <a:srcRect/>
          <a:stretch>
            <a:fillRect/>
          </a:stretch>
        </p:blipFill>
        <p:spPr bwMode="auto">
          <a:xfrm>
            <a:off x="6155724" y="820764"/>
            <a:ext cx="1957294" cy="1748118"/>
          </a:xfrm>
          <a:prstGeom prst="rect">
            <a:avLst/>
          </a:prstGeom>
          <a:noFill/>
          <a:ln>
            <a:noFill/>
          </a:ln>
        </p:spPr>
      </p:pic>
      <p:pic>
        <p:nvPicPr>
          <p:cNvPr id="282" name="image8.png" descr="This is a screen shot of a postive to negative self assessment form." title="Positive to negative self-assessment"/>
          <p:cNvPicPr/>
          <p:nvPr/>
        </p:nvPicPr>
        <p:blipFill>
          <a:blip r:embed="rId5">
            <a:extLst/>
          </a:blip>
          <a:stretch>
            <a:fillRect/>
          </a:stretch>
        </p:blipFill>
        <p:spPr>
          <a:xfrm>
            <a:off x="653101" y="3281423"/>
            <a:ext cx="7719106" cy="2305422"/>
          </a:xfrm>
          <a:prstGeom prst="rect">
            <a:avLst/>
          </a:prstGeom>
          <a:ln w="12700">
            <a:miter lim="400000"/>
          </a:ln>
        </p:spPr>
      </p:pic>
      <p:sp>
        <p:nvSpPr>
          <p:cNvPr id="3" name="Title 2"/>
          <p:cNvSpPr>
            <a:spLocks noGrp="1"/>
          </p:cNvSpPr>
          <p:nvPr>
            <p:ph type="title"/>
          </p:nvPr>
        </p:nvSpPr>
        <p:spPr>
          <a:xfrm>
            <a:off x="901874" y="350815"/>
            <a:ext cx="5253850" cy="2218067"/>
          </a:xfrm>
        </p:spPr>
        <p:txBody>
          <a:bodyPr>
            <a:normAutofit/>
          </a:bodyPr>
          <a:lstStyle/>
          <a:p>
            <a:r>
              <a:rPr lang="en-US" sz="2800" b="1" dirty="0"/>
              <a:t>Adults may need a strategy or tool for monitoring</a:t>
            </a:r>
            <a:br>
              <a:rPr lang="en-US" sz="2800" b="1" dirty="0"/>
            </a:br>
            <a:r>
              <a:rPr lang="en-US" sz="2800" b="1" dirty="0"/>
              <a:t>ratios of praise to corrections</a:t>
            </a:r>
            <a:br>
              <a:rPr lang="en-US" sz="2800" b="1" dirty="0"/>
            </a:br>
            <a:endParaRPr lang="en-US" sz="2800" dirty="0"/>
          </a:p>
        </p:txBody>
      </p:sp>
    </p:spTree>
    <p:extLst>
      <p:ext uri="{BB962C8B-B14F-4D97-AF65-F5344CB8AC3E}">
        <p14:creationId xmlns:p14="http://schemas.microsoft.com/office/powerpoint/2010/main" val="1682215891"/>
      </p:ext>
    </p:extLst>
  </p:cSld>
  <p:clrMapOvr>
    <a:masterClrMapping/>
  </p:clrMapOvr>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p:tmAbs val="0"/>
                                  </p:iterate>
                                  <p:childTnLst>
                                    <p:set>
                                      <p:cBhvr>
                                        <p:cTn id="6" fill="hold"/>
                                        <p:tgtEl>
                                          <p:spTgt spid="282"/>
                                        </p:tgtEl>
                                        <p:attrNameLst>
                                          <p:attrName>style.visibility</p:attrName>
                                        </p:attrNameLst>
                                      </p:cBhvr>
                                      <p:to>
                                        <p:strVal val="visible"/>
                                      </p:to>
                                    </p:set>
                                    <p:animEffect transition="in" filter="fade">
                                      <p:cBhvr>
                                        <p:cTn id="7" dur="500"/>
                                        <p:tgtEl>
                                          <p:spTgt spid="2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 grpId="0"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title="Core-Content-Icon"/>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6485" y="288118"/>
            <a:ext cx="713232" cy="713232"/>
          </a:xfrm>
          <a:prstGeom prst="rect">
            <a:avLst/>
          </a:prstGeom>
          <a:effectLst>
            <a:outerShdw blurRad="50800" dist="38100" dir="2700000" algn="tl" rotWithShape="0">
              <a:srgbClr val="000000">
                <a:alpha val="43000"/>
              </a:srgbClr>
            </a:outerShdw>
          </a:effectLst>
        </p:spPr>
      </p:pic>
      <p:sp>
        <p:nvSpPr>
          <p:cNvPr id="3" name="Content Placeholder 2"/>
          <p:cNvSpPr>
            <a:spLocks noGrp="1"/>
          </p:cNvSpPr>
          <p:nvPr>
            <p:ph idx="1"/>
          </p:nvPr>
        </p:nvSpPr>
        <p:spPr>
          <a:xfrm>
            <a:off x="329266" y="1105434"/>
            <a:ext cx="8293600" cy="5185835"/>
          </a:xfrm>
        </p:spPr>
        <p:txBody>
          <a:bodyPr>
            <a:noAutofit/>
          </a:bodyPr>
          <a:lstStyle/>
          <a:p>
            <a:pPr marL="0" lvl="0" indent="0">
              <a:spcBef>
                <a:spcPts val="0"/>
              </a:spcBef>
              <a:buNone/>
              <a:defRPr sz="1800"/>
            </a:pPr>
            <a:r>
              <a:rPr lang="en-US" sz="2400" b="1" u="sng" dirty="0">
                <a:ea typeface="Arial"/>
                <a:sym typeface="Arial"/>
              </a:rPr>
              <a:t>Acknowledgement </a:t>
            </a:r>
            <a:r>
              <a:rPr lang="en-US" sz="2400" b="1" u="sng" dirty="0" smtClean="0">
                <a:ea typeface="Arial"/>
                <a:sym typeface="Arial"/>
              </a:rPr>
              <a:t>Teaching Tip:</a:t>
            </a:r>
            <a:endParaRPr lang="en-US" sz="2400" b="1" u="sng" dirty="0">
              <a:ea typeface="Arial"/>
              <a:sym typeface="Arial"/>
            </a:endParaRPr>
          </a:p>
          <a:p>
            <a:pPr marL="180473" lvl="0" indent="-180473">
              <a:spcBef>
                <a:spcPts val="0"/>
              </a:spcBef>
              <a:buClr>
                <a:schemeClr val="accent6">
                  <a:lumMod val="75000"/>
                </a:schemeClr>
              </a:buClr>
              <a:buSzPct val="60000"/>
              <a:buBlip>
                <a:blip r:embed="rId4"/>
              </a:buBlip>
              <a:defRPr sz="1800"/>
            </a:pPr>
            <a:r>
              <a:rPr lang="en-US" sz="2000" b="1" dirty="0">
                <a:ea typeface="Arial"/>
                <a:sym typeface="Arial"/>
              </a:rPr>
              <a:t>First week, each day:</a:t>
            </a:r>
          </a:p>
          <a:p>
            <a:pPr marL="561473" lvl="1" indent="-180473">
              <a:spcBef>
                <a:spcPts val="0"/>
              </a:spcBef>
              <a:buClr>
                <a:schemeClr val="accent6">
                  <a:lumMod val="75000"/>
                </a:schemeClr>
              </a:buClr>
              <a:buSzPct val="60000"/>
              <a:buBlip>
                <a:blip r:embed="rId4"/>
              </a:buBlip>
              <a:defRPr sz="1800"/>
            </a:pPr>
            <a:r>
              <a:rPr lang="en-US" sz="2000" dirty="0">
                <a:ea typeface="Arial"/>
                <a:sym typeface="Arial"/>
              </a:rPr>
              <a:t>Put 5 pennies in your pocket.</a:t>
            </a:r>
          </a:p>
          <a:p>
            <a:pPr marL="561473" lvl="1" indent="-180473">
              <a:spcBef>
                <a:spcPts val="0"/>
              </a:spcBef>
              <a:buClr>
                <a:schemeClr val="accent6">
                  <a:lumMod val="75000"/>
                </a:schemeClr>
              </a:buClr>
              <a:buSzPct val="60000"/>
              <a:buBlip>
                <a:blip r:embed="rId4"/>
              </a:buBlip>
              <a:defRPr sz="1800"/>
            </a:pPr>
            <a:r>
              <a:rPr lang="en-US" sz="2000" dirty="0">
                <a:ea typeface="Arial"/>
                <a:sym typeface="Arial"/>
              </a:rPr>
              <a:t>Every time you acknowledge a student’s appropriate behavior transfer one penny to your other pocket.</a:t>
            </a:r>
          </a:p>
          <a:p>
            <a:pPr marL="561473" lvl="1" indent="-180473">
              <a:spcBef>
                <a:spcPts val="0"/>
              </a:spcBef>
              <a:buClr>
                <a:schemeClr val="accent6">
                  <a:lumMod val="75000"/>
                </a:schemeClr>
              </a:buClr>
              <a:buSzPct val="60000"/>
              <a:buBlip>
                <a:blip r:embed="rId4"/>
              </a:buBlip>
              <a:defRPr sz="1800"/>
            </a:pPr>
            <a:r>
              <a:rPr lang="en-US" sz="2000" dirty="0">
                <a:ea typeface="Arial"/>
                <a:sym typeface="Arial"/>
              </a:rPr>
              <a:t>When all 5 pennies are in your other pocket…start over!</a:t>
            </a:r>
          </a:p>
          <a:p>
            <a:pPr marL="180473" lvl="0" indent="-180473">
              <a:spcBef>
                <a:spcPts val="0"/>
              </a:spcBef>
              <a:buClr>
                <a:schemeClr val="accent6">
                  <a:lumMod val="75000"/>
                </a:schemeClr>
              </a:buClr>
              <a:buSzPct val="60000"/>
              <a:buBlip>
                <a:blip r:embed="rId4"/>
              </a:buBlip>
              <a:defRPr sz="1800"/>
            </a:pPr>
            <a:r>
              <a:rPr lang="en-US" sz="2000" b="1" dirty="0">
                <a:ea typeface="Arial"/>
                <a:sym typeface="Arial"/>
              </a:rPr>
              <a:t>Second week, each day:</a:t>
            </a:r>
          </a:p>
          <a:p>
            <a:pPr marL="561473" lvl="1" indent="-180473">
              <a:spcBef>
                <a:spcPts val="0"/>
              </a:spcBef>
              <a:buClr>
                <a:schemeClr val="accent6">
                  <a:lumMod val="75000"/>
                </a:schemeClr>
              </a:buClr>
              <a:buSzPct val="60000"/>
              <a:buBlip>
                <a:blip r:embed="rId4"/>
              </a:buBlip>
              <a:defRPr sz="1800"/>
            </a:pPr>
            <a:r>
              <a:rPr lang="en-US" sz="2000" dirty="0">
                <a:ea typeface="Arial"/>
                <a:sym typeface="Arial"/>
              </a:rPr>
              <a:t>Put 10 pennies in your pocket.</a:t>
            </a:r>
          </a:p>
          <a:p>
            <a:pPr marL="561473" lvl="1" indent="-180473">
              <a:spcBef>
                <a:spcPts val="0"/>
              </a:spcBef>
              <a:buClr>
                <a:schemeClr val="accent6">
                  <a:lumMod val="75000"/>
                </a:schemeClr>
              </a:buClr>
              <a:buSzPct val="60000"/>
              <a:buBlip>
                <a:blip r:embed="rId4"/>
              </a:buBlip>
              <a:defRPr sz="1800"/>
            </a:pPr>
            <a:r>
              <a:rPr lang="en-US" sz="2000" dirty="0">
                <a:ea typeface="Arial"/>
                <a:sym typeface="Arial"/>
              </a:rPr>
              <a:t>Every time you acknowledge a student’s appropriate behavior transfer one penny to your other pocket.</a:t>
            </a:r>
          </a:p>
          <a:p>
            <a:pPr marL="561473" lvl="1" indent="-180473">
              <a:spcBef>
                <a:spcPts val="0"/>
              </a:spcBef>
              <a:buClr>
                <a:schemeClr val="accent6">
                  <a:lumMod val="75000"/>
                </a:schemeClr>
              </a:buClr>
              <a:buSzPct val="60000"/>
              <a:buBlip>
                <a:blip r:embed="rId4"/>
              </a:buBlip>
              <a:defRPr sz="1800"/>
            </a:pPr>
            <a:r>
              <a:rPr lang="en-US" sz="2000" dirty="0">
                <a:ea typeface="Arial"/>
                <a:sym typeface="Arial"/>
              </a:rPr>
              <a:t>When all 10 pennies are in your pocket…start over!</a:t>
            </a:r>
          </a:p>
          <a:p>
            <a:pPr marL="180473" lvl="0" indent="-180473">
              <a:spcBef>
                <a:spcPts val="0"/>
              </a:spcBef>
              <a:buClr>
                <a:schemeClr val="accent6">
                  <a:lumMod val="75000"/>
                </a:schemeClr>
              </a:buClr>
              <a:buSzPct val="60000"/>
              <a:buBlip>
                <a:blip r:embed="rId4"/>
              </a:buBlip>
              <a:defRPr sz="1800"/>
            </a:pPr>
            <a:r>
              <a:rPr lang="en-US" sz="2000" b="1" dirty="0">
                <a:ea typeface="Arial"/>
                <a:sym typeface="Arial"/>
              </a:rPr>
              <a:t>Third week, each day:</a:t>
            </a:r>
          </a:p>
          <a:p>
            <a:pPr marL="561473" lvl="1" indent="-180473">
              <a:spcBef>
                <a:spcPts val="0"/>
              </a:spcBef>
              <a:buClr>
                <a:schemeClr val="accent6">
                  <a:lumMod val="75000"/>
                </a:schemeClr>
              </a:buClr>
              <a:buSzPct val="60000"/>
              <a:buBlip>
                <a:blip r:embed="rId4"/>
              </a:buBlip>
              <a:defRPr sz="1800"/>
            </a:pPr>
            <a:r>
              <a:rPr lang="en-US" sz="2000" dirty="0">
                <a:ea typeface="Arial"/>
                <a:sym typeface="Arial"/>
              </a:rPr>
              <a:t>Put 5 pennies in your pocket.</a:t>
            </a:r>
          </a:p>
          <a:p>
            <a:pPr marL="561473" lvl="1" indent="-180473">
              <a:spcBef>
                <a:spcPts val="0"/>
              </a:spcBef>
              <a:buClr>
                <a:schemeClr val="accent6">
                  <a:lumMod val="75000"/>
                </a:schemeClr>
              </a:buClr>
              <a:buSzPct val="60000"/>
              <a:buBlip>
                <a:blip r:embed="rId4"/>
              </a:buBlip>
              <a:defRPr sz="1800"/>
            </a:pPr>
            <a:r>
              <a:rPr lang="en-US" sz="2000" dirty="0">
                <a:ea typeface="Arial"/>
                <a:sym typeface="Arial"/>
              </a:rPr>
              <a:t>Use them to acknowledge the appropriate behavior of one of your “difficult” students.</a:t>
            </a:r>
          </a:p>
          <a:p>
            <a:pPr marL="561473" lvl="1" indent="-180473">
              <a:spcBef>
                <a:spcPts val="0"/>
              </a:spcBef>
              <a:buClr>
                <a:schemeClr val="accent6">
                  <a:lumMod val="75000"/>
                </a:schemeClr>
              </a:buClr>
              <a:buSzPct val="60000"/>
              <a:buBlip>
                <a:blip r:embed="rId4"/>
              </a:buBlip>
              <a:defRPr sz="1800"/>
            </a:pPr>
            <a:r>
              <a:rPr lang="en-US" sz="2000" dirty="0">
                <a:ea typeface="Arial"/>
                <a:sym typeface="Arial"/>
              </a:rPr>
              <a:t>When all 5 pennies are in your pocket…start over with another student.</a:t>
            </a:r>
          </a:p>
          <a:p>
            <a:endParaRPr lang="en-US" sz="2000" dirty="0"/>
          </a:p>
        </p:txBody>
      </p:sp>
      <p:sp>
        <p:nvSpPr>
          <p:cNvPr id="2" name="Title 1"/>
          <p:cNvSpPr>
            <a:spLocks noGrp="1"/>
          </p:cNvSpPr>
          <p:nvPr>
            <p:ph type="title"/>
          </p:nvPr>
        </p:nvSpPr>
        <p:spPr>
          <a:xfrm>
            <a:off x="1184498" y="291229"/>
            <a:ext cx="6987106" cy="710122"/>
          </a:xfrm>
        </p:spPr>
        <p:txBody>
          <a:bodyPr>
            <a:noAutofit/>
          </a:bodyPr>
          <a:lstStyle/>
          <a:p>
            <a:r>
              <a:rPr lang="en-US" sz="3600" dirty="0" smtClean="0"/>
              <a:t>Paperclips/Pennies in Your Pocket</a:t>
            </a:r>
            <a:endParaRPr lang="en-US" sz="3600" dirty="0"/>
          </a:p>
        </p:txBody>
      </p:sp>
    </p:spTree>
    <p:extLst>
      <p:ext uri="{BB962C8B-B14F-4D97-AF65-F5344CB8AC3E}">
        <p14:creationId xmlns:p14="http://schemas.microsoft.com/office/powerpoint/2010/main" val="3363302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title="Core-Content-Icon"/>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6485" y="288118"/>
            <a:ext cx="713232" cy="713232"/>
          </a:xfrm>
          <a:prstGeom prst="rect">
            <a:avLst/>
          </a:prstGeom>
          <a:effectLst>
            <a:outerShdw blurRad="50800" dist="38100" dir="2700000" algn="tl" rotWithShape="0">
              <a:srgbClr val="000000">
                <a:alpha val="43000"/>
              </a:srgbClr>
            </a:outerShdw>
          </a:effectLst>
        </p:spPr>
      </p:pic>
      <p:grpSp>
        <p:nvGrpSpPr>
          <p:cNvPr id="366" name="Group 366" title="What really matters is the positive social acknowledgement and interaction"/>
          <p:cNvGrpSpPr/>
          <p:nvPr/>
        </p:nvGrpSpPr>
        <p:grpSpPr>
          <a:xfrm>
            <a:off x="1732568" y="1042713"/>
            <a:ext cx="5404341" cy="4053257"/>
            <a:chOff x="2931459" y="1764243"/>
            <a:chExt cx="9144001" cy="6858002"/>
          </a:xfrm>
          <a:solidFill>
            <a:schemeClr val="accent6"/>
          </a:solidFill>
        </p:grpSpPr>
        <p:sp>
          <p:nvSpPr>
            <p:cNvPr id="364" name="Shape 364"/>
            <p:cNvSpPr/>
            <p:nvPr/>
          </p:nvSpPr>
          <p:spPr>
            <a:xfrm>
              <a:off x="2931459" y="1764243"/>
              <a:ext cx="9144001" cy="68580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pFill/>
            <a:ln w="57150" cap="flat" cmpd="sng">
              <a:solidFill>
                <a:srgbClr val="1D2A53"/>
              </a:solidFill>
              <a:miter lim="400000"/>
            </a:ln>
            <a:effectLst/>
          </p:spPr>
          <p:txBody>
            <a:bodyPr wrap="square" lIns="0" tIns="0" rIns="0" bIns="0" numCol="1" anchor="ctr">
              <a:noAutofit/>
            </a:bodyPr>
            <a:lstStyle/>
            <a:p>
              <a:pPr lvl="0" algn="ctr"/>
              <a:endParaRPr/>
            </a:p>
          </p:txBody>
        </p:sp>
        <p:sp>
          <p:nvSpPr>
            <p:cNvPr id="365" name="Shape 365"/>
            <p:cNvSpPr/>
            <p:nvPr/>
          </p:nvSpPr>
          <p:spPr>
            <a:xfrm>
              <a:off x="4489164" y="3318549"/>
              <a:ext cx="6028591" cy="3749397"/>
            </a:xfrm>
            <a:prstGeom prst="rect">
              <a:avLst/>
            </a:prstGeom>
            <a:grp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ctr">
              <a:spAutoFit/>
            </a:bodyPr>
            <a:lstStyle/>
            <a:p>
              <a:pPr lvl="0" algn="ctr"/>
              <a:r>
                <a:rPr sz="3600" b="1" i="1" dirty="0">
                  <a:solidFill>
                    <a:srgbClr val="1D2A53"/>
                  </a:solidFill>
                  <a:latin typeface="Tw Cen MT"/>
                  <a:cs typeface="Tw Cen MT"/>
                </a:rPr>
                <a:t>What really matters</a:t>
              </a:r>
            </a:p>
            <a:p>
              <a:pPr lvl="0" algn="ctr"/>
              <a:r>
                <a:rPr sz="3600" b="1" i="1" dirty="0">
                  <a:solidFill>
                    <a:srgbClr val="1D2A53"/>
                  </a:solidFill>
                  <a:latin typeface="Tw Cen MT"/>
                  <a:cs typeface="Tw Cen MT"/>
                </a:rPr>
                <a:t>is the positive social</a:t>
              </a:r>
            </a:p>
            <a:p>
              <a:pPr lvl="0" algn="ctr"/>
              <a:r>
                <a:rPr sz="3600" b="1" i="1" dirty="0">
                  <a:solidFill>
                    <a:srgbClr val="1D2A53"/>
                  </a:solidFill>
                  <a:latin typeface="Tw Cen MT"/>
                  <a:cs typeface="Tw Cen MT"/>
                </a:rPr>
                <a:t>acknowledgement </a:t>
              </a:r>
            </a:p>
            <a:p>
              <a:pPr lvl="0" algn="ctr"/>
              <a:r>
                <a:rPr lang="en-US" sz="3600" b="1" i="1" dirty="0" smtClean="0">
                  <a:solidFill>
                    <a:srgbClr val="1D2A53"/>
                  </a:solidFill>
                  <a:latin typeface="Tw Cen MT"/>
                  <a:cs typeface="Tw Cen MT"/>
                </a:rPr>
                <a:t>and</a:t>
              </a:r>
              <a:r>
                <a:rPr sz="3600" b="1" i="1" dirty="0" smtClean="0">
                  <a:solidFill>
                    <a:srgbClr val="1D2A53"/>
                  </a:solidFill>
                  <a:latin typeface="Tw Cen MT"/>
                  <a:cs typeface="Tw Cen MT"/>
                </a:rPr>
                <a:t> interaction</a:t>
              </a:r>
              <a:endParaRPr sz="3600" b="1" i="1" dirty="0">
                <a:solidFill>
                  <a:srgbClr val="1D2A53"/>
                </a:solidFill>
                <a:latin typeface="Tw Cen MT"/>
                <a:cs typeface="Tw Cen MT"/>
              </a:endParaRPr>
            </a:p>
          </p:txBody>
        </p:sp>
      </p:grpSp>
      <p:sp>
        <p:nvSpPr>
          <p:cNvPr id="2" name="Title 1"/>
          <p:cNvSpPr>
            <a:spLocks noGrp="1"/>
          </p:cNvSpPr>
          <p:nvPr>
            <p:ph type="title"/>
          </p:nvPr>
        </p:nvSpPr>
        <p:spPr>
          <a:xfrm>
            <a:off x="1635760" y="350815"/>
            <a:ext cx="6987106" cy="650535"/>
          </a:xfrm>
        </p:spPr>
        <p:txBody>
          <a:bodyPr>
            <a:normAutofit fontScale="90000"/>
          </a:bodyPr>
          <a:lstStyle/>
          <a:p>
            <a:r>
              <a:rPr lang="en-US" dirty="0" smtClean="0"/>
              <a:t>What really matters</a:t>
            </a:r>
            <a:endParaRPr lang="en-US" dirty="0"/>
          </a:p>
        </p:txBody>
      </p:sp>
    </p:spTree>
    <p:extLst>
      <p:ext uri="{BB962C8B-B14F-4D97-AF65-F5344CB8AC3E}">
        <p14:creationId xmlns:p14="http://schemas.microsoft.com/office/powerpoint/2010/main" val="1332885976"/>
      </p:ext>
    </p:extLst>
  </p:cSld>
  <p:clrMapOvr>
    <a:masterClrMapping/>
  </p:clrMapOvr>
  <p:transition spd="slow">
    <p:dissolv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title="Practice-Icon"/>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4480" y="284480"/>
            <a:ext cx="713232" cy="713232"/>
          </a:xfrm>
          <a:prstGeom prst="rect">
            <a:avLst/>
          </a:prstGeom>
          <a:effectLst>
            <a:outerShdw blurRad="50800" dist="38100" dir="2700000" algn="tl" rotWithShape="0">
              <a:prstClr val="black">
                <a:alpha val="40000"/>
              </a:prstClr>
            </a:outerShdw>
          </a:effectLst>
        </p:spPr>
      </p:pic>
      <p:pic>
        <p:nvPicPr>
          <p:cNvPr id="242" name="media1.mp4" descr="The picture shows a man sitting on the sidewalk.  There is a tin can and sign which is not readable next to him." title="Homeless man picture"/>
          <p:cNvPicPr/>
          <p:nvPr>
            <a:videoFile r:link="rId2"/>
            <p:extLst>
              <p:ext uri="{DAA4B4D4-6D71-4841-9C94-3DE7FCFB9230}">
                <p14:media xmlns:p14="http://schemas.microsoft.com/office/powerpoint/2010/main" r:embed="rId1"/>
              </p:ext>
            </p:extLst>
          </p:nvPr>
        </p:nvPicPr>
        <p:blipFill>
          <a:blip r:embed="rId6">
            <a:extLst/>
          </a:blip>
          <a:stretch>
            <a:fillRect/>
          </a:stretch>
        </p:blipFill>
        <p:spPr>
          <a:xfrm>
            <a:off x="549698" y="1372841"/>
            <a:ext cx="8081963" cy="4525963"/>
          </a:xfrm>
          <a:prstGeom prst="rect">
            <a:avLst/>
          </a:prstGeom>
        </p:spPr>
      </p:pic>
      <p:sp>
        <p:nvSpPr>
          <p:cNvPr id="243" name="Shape 243"/>
          <p:cNvSpPr/>
          <p:nvPr/>
        </p:nvSpPr>
        <p:spPr>
          <a:xfrm>
            <a:off x="533400" y="6324600"/>
            <a:ext cx="2324262" cy="307777"/>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r>
              <a:rPr sz="1400" dirty="0">
                <a:solidFill>
                  <a:schemeClr val="tx2"/>
                </a:solidFill>
                <a:latin typeface="Tw Cen MT"/>
                <a:cs typeface="Tw Cen MT"/>
                <a:hlinkClick r:id="rId7"/>
              </a:rPr>
              <a:t>http://youtu.be/Hzgzim5m7oU</a:t>
            </a:r>
            <a:r>
              <a:rPr sz="1400" dirty="0">
                <a:solidFill>
                  <a:schemeClr val="tx2"/>
                </a:solidFill>
                <a:latin typeface="Tw Cen MT"/>
                <a:cs typeface="Tw Cen MT"/>
              </a:rPr>
              <a:t> </a:t>
            </a:r>
          </a:p>
        </p:txBody>
      </p:sp>
      <p:sp>
        <p:nvSpPr>
          <p:cNvPr id="2" name="Title 1"/>
          <p:cNvSpPr>
            <a:spLocks noGrp="1"/>
          </p:cNvSpPr>
          <p:nvPr>
            <p:ph type="title"/>
          </p:nvPr>
        </p:nvSpPr>
        <p:spPr/>
        <p:txBody>
          <a:bodyPr>
            <a:normAutofit fontScale="90000"/>
          </a:bodyPr>
          <a:lstStyle/>
          <a:p>
            <a:r>
              <a:rPr lang="en-US" dirty="0" smtClean="0"/>
              <a:t>Change your words, change your world</a:t>
            </a:r>
            <a:endParaRPr lang="en-US" dirty="0"/>
          </a:p>
        </p:txBody>
      </p:sp>
    </p:spTree>
    <p:extLst>
      <p:ext uri="{BB962C8B-B14F-4D97-AF65-F5344CB8AC3E}">
        <p14:creationId xmlns:p14="http://schemas.microsoft.com/office/powerpoint/2010/main" val="4286094409"/>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136" fill="hold"/>
                                        <p:tgtEl>
                                          <p:spTgt spid="242"/>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000" fill="hold"/>
                                        <p:tgtEl>
                                          <p:spTgt spid="24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4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title="Practice-Icon"/>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4480" y="284480"/>
            <a:ext cx="713232" cy="713232"/>
          </a:xfrm>
          <a:prstGeom prst="rect">
            <a:avLst/>
          </a:prstGeom>
          <a:effectLst>
            <a:outerShdw blurRad="50800" dist="38100" dir="2700000" algn="tl" rotWithShape="0">
              <a:prstClr val="black">
                <a:alpha val="40000"/>
              </a:prstClr>
            </a:outerShdw>
          </a:effectLst>
        </p:spPr>
      </p:pic>
      <p:pic>
        <p:nvPicPr>
          <p:cNvPr id="248" name="image7.jpg" descr="There is no content in the T Chart." title="Negative/Positive T Chart"/>
          <p:cNvPicPr/>
          <p:nvPr/>
        </p:nvPicPr>
        <p:blipFill>
          <a:blip r:embed="rId4">
            <a:extLst/>
          </a:blip>
          <a:stretch>
            <a:fillRect/>
          </a:stretch>
        </p:blipFill>
        <p:spPr>
          <a:xfrm>
            <a:off x="691443" y="1305421"/>
            <a:ext cx="7467600" cy="4480561"/>
          </a:xfrm>
          <a:prstGeom prst="rect">
            <a:avLst/>
          </a:prstGeom>
          <a:ln w="28575" cmpd="sng">
            <a:solidFill>
              <a:schemeClr val="tx2"/>
            </a:solidFill>
          </a:ln>
        </p:spPr>
      </p:pic>
      <p:sp>
        <p:nvSpPr>
          <p:cNvPr id="249" name="Shape 249" title="Vertical line in the T chart."/>
          <p:cNvSpPr/>
          <p:nvPr/>
        </p:nvSpPr>
        <p:spPr>
          <a:xfrm flipH="1">
            <a:off x="4425243" y="1305422"/>
            <a:ext cx="1" cy="4480560"/>
          </a:xfrm>
          <a:prstGeom prst="line">
            <a:avLst/>
          </a:prstGeom>
          <a:ln>
            <a:solidFill>
              <a:srgbClr val="4A7EBB"/>
            </a:solidFill>
          </a:ln>
        </p:spPr>
        <p:txBody>
          <a:bodyPr lIns="0" tIns="0" rIns="0" bIns="0"/>
          <a:lstStyle/>
          <a:p>
            <a:pPr lvl="0" defTabSz="457200">
              <a:defRPr sz="1200">
                <a:latin typeface="+mj-lt"/>
                <a:ea typeface="+mj-ea"/>
                <a:cs typeface="+mj-cs"/>
                <a:sym typeface="Helvetica"/>
              </a:defRPr>
            </a:pPr>
            <a:endParaRPr/>
          </a:p>
        </p:txBody>
      </p:sp>
      <p:sp>
        <p:nvSpPr>
          <p:cNvPr id="250" name="Shape 250"/>
          <p:cNvSpPr/>
          <p:nvPr/>
        </p:nvSpPr>
        <p:spPr>
          <a:xfrm>
            <a:off x="1072443" y="1305421"/>
            <a:ext cx="2819400" cy="36933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lstStyle>
          <a:p>
            <a:pPr lvl="0"/>
            <a:r>
              <a:rPr b="1" dirty="0">
                <a:solidFill>
                  <a:srgbClr val="1D2A53"/>
                </a:solidFill>
                <a:latin typeface="Tw Cen MT"/>
                <a:cs typeface="Tw Cen MT"/>
              </a:rPr>
              <a:t>Negative</a:t>
            </a:r>
          </a:p>
        </p:txBody>
      </p:sp>
      <p:sp>
        <p:nvSpPr>
          <p:cNvPr id="251" name="Shape 251"/>
          <p:cNvSpPr/>
          <p:nvPr/>
        </p:nvSpPr>
        <p:spPr>
          <a:xfrm>
            <a:off x="4806243" y="1311097"/>
            <a:ext cx="2819400" cy="36933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lstStyle>
          <a:p>
            <a:pPr lvl="0"/>
            <a:r>
              <a:rPr b="1" dirty="0">
                <a:solidFill>
                  <a:srgbClr val="1D2A53"/>
                </a:solidFill>
                <a:latin typeface="Tw Cen MT"/>
                <a:cs typeface="Tw Cen MT"/>
              </a:rPr>
              <a:t>Positive</a:t>
            </a:r>
          </a:p>
        </p:txBody>
      </p:sp>
      <p:sp>
        <p:nvSpPr>
          <p:cNvPr id="10" name="TextBox 9"/>
          <p:cNvSpPr txBox="1"/>
          <p:nvPr/>
        </p:nvSpPr>
        <p:spPr>
          <a:xfrm>
            <a:off x="483832" y="6063056"/>
            <a:ext cx="2895143" cy="369332"/>
          </a:xfrm>
          <a:prstGeom prst="rect">
            <a:avLst/>
          </a:prstGeom>
          <a:noFill/>
        </p:spPr>
        <p:txBody>
          <a:bodyPr wrap="none" rtlCol="0">
            <a:spAutoFit/>
          </a:bodyPr>
          <a:lstStyle/>
          <a:p>
            <a:r>
              <a:rPr lang="en-US" b="1" dirty="0" smtClean="0">
                <a:latin typeface="Tw Cen MT"/>
                <a:cs typeface="Tw Cen MT"/>
              </a:rPr>
              <a:t>Workbook: TFI 1.9 Activity </a:t>
            </a:r>
            <a:r>
              <a:rPr lang="en-US" b="1" dirty="0">
                <a:latin typeface="Tw Cen MT"/>
                <a:cs typeface="Tw Cen MT"/>
              </a:rPr>
              <a:t>1</a:t>
            </a:r>
            <a:endParaRPr lang="en-US" b="1" dirty="0"/>
          </a:p>
        </p:txBody>
      </p:sp>
      <p:sp>
        <p:nvSpPr>
          <p:cNvPr id="2" name="Title 1"/>
          <p:cNvSpPr>
            <a:spLocks noGrp="1"/>
          </p:cNvSpPr>
          <p:nvPr>
            <p:ph type="title"/>
          </p:nvPr>
        </p:nvSpPr>
        <p:spPr>
          <a:xfrm>
            <a:off x="1312690" y="284481"/>
            <a:ext cx="6987106" cy="713232"/>
          </a:xfrm>
        </p:spPr>
        <p:txBody>
          <a:bodyPr>
            <a:normAutofit fontScale="90000"/>
          </a:bodyPr>
          <a:lstStyle/>
          <a:p>
            <a:r>
              <a:rPr lang="en-US" dirty="0">
                <a:solidFill>
                  <a:srgbClr val="1D2A53"/>
                </a:solidFill>
              </a:rPr>
              <a:t>Activity: Changing our words</a:t>
            </a:r>
            <a:endParaRPr lang="en-US" dirty="0"/>
          </a:p>
        </p:txBody>
      </p:sp>
    </p:spTree>
    <p:extLst>
      <p:ext uri="{BB962C8B-B14F-4D97-AF65-F5344CB8AC3E}">
        <p14:creationId xmlns:p14="http://schemas.microsoft.com/office/powerpoint/2010/main" val="59628394"/>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title="Core-Content-Icon"/>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6485" y="288118"/>
            <a:ext cx="713232" cy="713232"/>
          </a:xfrm>
          <a:prstGeom prst="rect">
            <a:avLst/>
          </a:prstGeom>
          <a:effectLst>
            <a:outerShdw blurRad="50800" dist="38100" dir="2700000" algn="tl" rotWithShape="0">
              <a:srgbClr val="000000">
                <a:alpha val="43000"/>
              </a:srgbClr>
            </a:outerShdw>
          </a:effectLst>
        </p:spPr>
      </p:pic>
      <p:sp>
        <p:nvSpPr>
          <p:cNvPr id="382" name="Shape 382"/>
          <p:cNvSpPr>
            <a:spLocks noGrp="1"/>
          </p:cNvSpPr>
          <p:nvPr>
            <p:ph type="body" idx="1"/>
          </p:nvPr>
        </p:nvSpPr>
        <p:spPr>
          <a:xfrm>
            <a:off x="457200" y="1600200"/>
            <a:ext cx="8229600" cy="4525963"/>
          </a:xfrm>
          <a:prstGeom prst="rect">
            <a:avLst/>
          </a:prstGeom>
        </p:spPr>
        <p:txBody>
          <a:bodyPr/>
          <a:lstStyle/>
          <a:p>
            <a:pPr lvl="0">
              <a:lnSpc>
                <a:spcPct val="90000"/>
              </a:lnSpc>
              <a:defRPr sz="1800"/>
            </a:pPr>
            <a:r>
              <a:rPr sz="3200" dirty="0"/>
              <a:t>How can you increase </a:t>
            </a:r>
            <a:r>
              <a:rPr lang="en-US" sz="3200" dirty="0" smtClean="0"/>
              <a:t>teacher’s use of </a:t>
            </a:r>
            <a:r>
              <a:rPr sz="3200" dirty="0" smtClean="0"/>
              <a:t>behavior </a:t>
            </a:r>
            <a:r>
              <a:rPr sz="3200" dirty="0"/>
              <a:t>specific verbal praise?</a:t>
            </a:r>
          </a:p>
          <a:p>
            <a:pPr marL="0" lvl="0" indent="0">
              <a:lnSpc>
                <a:spcPct val="90000"/>
              </a:lnSpc>
              <a:buNone/>
              <a:defRPr sz="1800"/>
            </a:pPr>
            <a:endParaRPr sz="3200" dirty="0"/>
          </a:p>
          <a:p>
            <a:pPr lvl="0">
              <a:lnSpc>
                <a:spcPct val="90000"/>
              </a:lnSpc>
              <a:defRPr sz="1800"/>
            </a:pPr>
            <a:r>
              <a:rPr sz="3200" dirty="0"/>
              <a:t>What </a:t>
            </a:r>
            <a:r>
              <a:rPr lang="en-US" sz="3200" dirty="0" smtClean="0"/>
              <a:t>does your school </a:t>
            </a:r>
            <a:r>
              <a:rPr sz="3200" dirty="0" smtClean="0"/>
              <a:t>already </a:t>
            </a:r>
            <a:r>
              <a:rPr sz="3200" dirty="0"/>
              <a:t>have in place?</a:t>
            </a:r>
          </a:p>
          <a:p>
            <a:pPr lvl="0">
              <a:lnSpc>
                <a:spcPct val="90000"/>
              </a:lnSpc>
              <a:defRPr sz="1800"/>
            </a:pPr>
            <a:endParaRPr sz="3200" dirty="0"/>
          </a:p>
          <a:p>
            <a:pPr lvl="0">
              <a:lnSpc>
                <a:spcPct val="90000"/>
              </a:lnSpc>
              <a:defRPr sz="1800"/>
            </a:pPr>
            <a:r>
              <a:rPr sz="3200" dirty="0"/>
              <a:t>How will you get staff and student input?</a:t>
            </a:r>
          </a:p>
          <a:p>
            <a:pPr marL="0" lvl="0" indent="0">
              <a:lnSpc>
                <a:spcPct val="90000"/>
              </a:lnSpc>
              <a:buNone/>
              <a:defRPr sz="1800"/>
            </a:pPr>
            <a:endParaRPr sz="3200" dirty="0"/>
          </a:p>
        </p:txBody>
      </p:sp>
      <p:sp>
        <p:nvSpPr>
          <p:cNvPr id="381" name="Shape 381"/>
          <p:cNvSpPr>
            <a:spLocks noGrp="1"/>
          </p:cNvSpPr>
          <p:nvPr>
            <p:ph type="title"/>
          </p:nvPr>
        </p:nvSpPr>
        <p:spPr>
          <a:xfrm>
            <a:off x="1188241" y="256811"/>
            <a:ext cx="6083685" cy="744540"/>
          </a:xfrm>
          <a:prstGeom prst="rect">
            <a:avLst/>
          </a:prstGeom>
          <a:solidFill>
            <a:srgbClr val="FFFFFF"/>
          </a:solidFill>
        </p:spPr>
        <p:txBody>
          <a:bodyPr>
            <a:normAutofit/>
          </a:bodyPr>
          <a:lstStyle/>
          <a:p>
            <a:pPr lvl="0">
              <a:defRPr sz="1800"/>
            </a:pPr>
            <a:r>
              <a:rPr lang="en-US" sz="3600" dirty="0" smtClean="0"/>
              <a:t>Guiding Questions</a:t>
            </a:r>
            <a:endParaRPr sz="3600" dirty="0"/>
          </a:p>
        </p:txBody>
      </p:sp>
    </p:spTree>
    <p:extLst>
      <p:ext uri="{BB962C8B-B14F-4D97-AF65-F5344CB8AC3E}">
        <p14:creationId xmlns:p14="http://schemas.microsoft.com/office/powerpoint/2010/main" val="759627217"/>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title="Core-Content-Icon"/>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6485" y="288118"/>
            <a:ext cx="713232" cy="713232"/>
          </a:xfrm>
          <a:prstGeom prst="rect">
            <a:avLst/>
          </a:prstGeom>
          <a:effectLst>
            <a:outerShdw blurRad="50800" dist="38100" dir="2700000" algn="tl" rotWithShape="0">
              <a:srgbClr val="000000">
                <a:alpha val="43000"/>
              </a:srgbClr>
            </a:outerShdw>
          </a:effectLst>
        </p:spPr>
      </p:pic>
      <p:sp>
        <p:nvSpPr>
          <p:cNvPr id="8" name="Shape 377"/>
          <p:cNvSpPr/>
          <p:nvPr/>
        </p:nvSpPr>
        <p:spPr>
          <a:xfrm rot="21078135">
            <a:off x="1606579" y="5982373"/>
            <a:ext cx="2842261" cy="47041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fontScale="47500" lnSpcReduction="20000"/>
          </a:bodyPr>
          <a:lstStyle>
            <a:lvl1pPr defTabSz="310895">
              <a:lnSpc>
                <a:spcPct val="90000"/>
              </a:lnSpc>
              <a:defRPr sz="5236" b="1">
                <a:ln w="4874">
                  <a:solidFill>
                    <a:srgbClr val="4579B8"/>
                  </a:solidFill>
                </a:ln>
                <a:solidFill>
                  <a:srgbClr val="BCD2FA"/>
                </a:solidFill>
                <a:latin typeface="Arial"/>
                <a:ea typeface="Arial"/>
                <a:cs typeface="Arial"/>
                <a:sym typeface="Arial"/>
              </a:defRPr>
            </a:lvl1pPr>
          </a:lstStyle>
          <a:p>
            <a:pPr lvl="0" algn="ctr">
              <a:defRPr sz="1800" b="0">
                <a:ln w="9525">
                  <a:noFill/>
                </a:ln>
                <a:solidFill>
                  <a:srgbClr val="000000"/>
                </a:solidFill>
              </a:defRPr>
            </a:pPr>
            <a:r>
              <a:rPr sz="4800" b="1" dirty="0">
                <a:ln w="4874">
                  <a:solidFill>
                    <a:srgbClr val="4579B8"/>
                  </a:solidFill>
                </a:ln>
                <a:solidFill>
                  <a:srgbClr val="BCD2FA"/>
                </a:solidFill>
              </a:rPr>
              <a:t>Effective &amp; Efficient</a:t>
            </a:r>
          </a:p>
        </p:txBody>
      </p:sp>
      <p:sp>
        <p:nvSpPr>
          <p:cNvPr id="7" name="Shape 376"/>
          <p:cNvSpPr>
            <a:spLocks noGrp="1"/>
          </p:cNvSpPr>
          <p:nvPr>
            <p:ph idx="1"/>
          </p:nvPr>
        </p:nvSpPr>
        <p:spPr>
          <a:xfrm>
            <a:off x="342617" y="1255242"/>
            <a:ext cx="8563279" cy="4691069"/>
          </a:xfrm>
          <a:prstGeom prst="rect">
            <a:avLst/>
          </a:prstGeom>
        </p:spPr>
        <p:txBody>
          <a:bodyPr>
            <a:normAutofit/>
          </a:bodyPr>
          <a:lstStyle/>
          <a:p>
            <a:pPr marL="457200" lvl="0" indent="-457200">
              <a:lnSpc>
                <a:spcPct val="90000"/>
              </a:lnSpc>
              <a:buFont typeface="Arial"/>
              <a:buChar char="•"/>
              <a:defRPr sz="1800"/>
            </a:pPr>
            <a:r>
              <a:rPr sz="2600" dirty="0"/>
              <a:t>School </a:t>
            </a:r>
            <a:r>
              <a:rPr sz="2600" b="1" dirty="0">
                <a:solidFill>
                  <a:srgbClr val="1D2A53"/>
                </a:solidFill>
              </a:rPr>
              <a:t>and classroom-wide </a:t>
            </a:r>
            <a:r>
              <a:rPr sz="2600" b="1" dirty="0" smtClean="0">
                <a:solidFill>
                  <a:srgbClr val="1D2A53"/>
                </a:solidFill>
              </a:rPr>
              <a:t>acknowledg</a:t>
            </a:r>
            <a:r>
              <a:rPr lang="en-US" sz="2600" b="1" dirty="0" smtClean="0">
                <a:solidFill>
                  <a:srgbClr val="1D2A53"/>
                </a:solidFill>
              </a:rPr>
              <a:t>e</a:t>
            </a:r>
            <a:r>
              <a:rPr sz="2600" b="1" dirty="0" smtClean="0">
                <a:solidFill>
                  <a:srgbClr val="1D2A53"/>
                </a:solidFill>
              </a:rPr>
              <a:t>ments</a:t>
            </a:r>
            <a:r>
              <a:rPr sz="2600" dirty="0" smtClean="0">
                <a:solidFill>
                  <a:srgbClr val="1D2A53"/>
                </a:solidFill>
              </a:rPr>
              <a:t> </a:t>
            </a:r>
            <a:r>
              <a:rPr sz="2600" dirty="0" smtClean="0"/>
              <a:t>are </a:t>
            </a:r>
            <a:r>
              <a:rPr sz="2600" dirty="0"/>
              <a:t>for </a:t>
            </a:r>
            <a:r>
              <a:rPr sz="2600" b="1" dirty="0"/>
              <a:t>every</a:t>
            </a:r>
            <a:r>
              <a:rPr sz="2600" dirty="0"/>
              <a:t> student </a:t>
            </a:r>
            <a:endParaRPr lang="en-US" sz="2600" dirty="0" smtClean="0"/>
          </a:p>
          <a:p>
            <a:pPr lvl="0">
              <a:lnSpc>
                <a:spcPct val="90000"/>
              </a:lnSpc>
              <a:defRPr sz="1800"/>
            </a:pPr>
            <a:endParaRPr sz="2600" dirty="0"/>
          </a:p>
          <a:p>
            <a:pPr marL="457200" lvl="0" indent="-457200">
              <a:lnSpc>
                <a:spcPct val="90000"/>
              </a:lnSpc>
              <a:buFont typeface="Arial"/>
              <a:buChar char="•"/>
              <a:defRPr sz="1800"/>
            </a:pPr>
            <a:r>
              <a:rPr sz="2600" dirty="0"/>
              <a:t>Acknowledge the </a:t>
            </a:r>
            <a:r>
              <a:rPr sz="2600" b="1" dirty="0" smtClean="0"/>
              <a:t>behavior</a:t>
            </a:r>
            <a:endParaRPr lang="en-US" sz="2600" b="1" dirty="0" smtClean="0"/>
          </a:p>
          <a:p>
            <a:pPr lvl="0">
              <a:lnSpc>
                <a:spcPct val="90000"/>
              </a:lnSpc>
              <a:defRPr sz="1800"/>
            </a:pPr>
            <a:endParaRPr sz="2600" b="1" dirty="0"/>
          </a:p>
          <a:p>
            <a:pPr marL="457200" lvl="0" indent="-457200">
              <a:lnSpc>
                <a:spcPct val="90000"/>
              </a:lnSpc>
              <a:buFont typeface="Arial"/>
              <a:buChar char="•"/>
              <a:defRPr sz="1800"/>
            </a:pPr>
            <a:r>
              <a:rPr sz="2600" dirty="0"/>
              <a:t>Include the </a:t>
            </a:r>
            <a:r>
              <a:rPr sz="2600" b="1" dirty="0"/>
              <a:t>students</a:t>
            </a:r>
            <a:r>
              <a:rPr sz="2600" dirty="0"/>
              <a:t> in identifying possible </a:t>
            </a:r>
            <a:r>
              <a:rPr sz="2600" dirty="0" smtClean="0">
                <a:solidFill>
                  <a:srgbClr val="1D2A53"/>
                </a:solidFill>
              </a:rPr>
              <a:t>acknowledg</a:t>
            </a:r>
            <a:r>
              <a:rPr lang="en-US" sz="2600" dirty="0" smtClean="0">
                <a:solidFill>
                  <a:srgbClr val="1D2A53"/>
                </a:solidFill>
              </a:rPr>
              <a:t>e</a:t>
            </a:r>
            <a:r>
              <a:rPr sz="2600" dirty="0" smtClean="0">
                <a:solidFill>
                  <a:srgbClr val="1D2A53"/>
                </a:solidFill>
              </a:rPr>
              <a:t>ments</a:t>
            </a:r>
            <a:endParaRPr lang="en-US" sz="2600" dirty="0" smtClean="0">
              <a:solidFill>
                <a:srgbClr val="1D2A53"/>
              </a:solidFill>
            </a:endParaRPr>
          </a:p>
          <a:p>
            <a:pPr lvl="0">
              <a:lnSpc>
                <a:spcPct val="90000"/>
              </a:lnSpc>
              <a:defRPr sz="1800"/>
            </a:pPr>
            <a:endParaRPr sz="2600" dirty="0">
              <a:solidFill>
                <a:srgbClr val="1D2A53"/>
              </a:solidFill>
            </a:endParaRPr>
          </a:p>
          <a:p>
            <a:pPr marL="457200" indent="-457200">
              <a:lnSpc>
                <a:spcPct val="90000"/>
              </a:lnSpc>
              <a:spcBef>
                <a:spcPts val="600"/>
              </a:spcBef>
              <a:buClr>
                <a:schemeClr val="tx1"/>
              </a:buClr>
              <a:buFont typeface="Arial"/>
              <a:buChar char="•"/>
              <a:defRPr sz="1800"/>
            </a:pPr>
            <a:r>
              <a:rPr lang="en-US" sz="2600" dirty="0" smtClean="0">
                <a:solidFill>
                  <a:srgbClr val="1D2A53"/>
                </a:solidFill>
              </a:rPr>
              <a:t>Acknowledge </a:t>
            </a:r>
            <a:r>
              <a:rPr lang="en-US" sz="2600" b="1" dirty="0" smtClean="0">
                <a:solidFill>
                  <a:srgbClr val="1D2A53"/>
                </a:solidFill>
              </a:rPr>
              <a:t>your</a:t>
            </a:r>
            <a:r>
              <a:rPr lang="en-US" sz="2600" dirty="0" smtClean="0">
                <a:solidFill>
                  <a:srgbClr val="1D2A53"/>
                </a:solidFill>
              </a:rPr>
              <a:t> students in your classroom</a:t>
            </a:r>
          </a:p>
          <a:p>
            <a:pPr>
              <a:lnSpc>
                <a:spcPct val="90000"/>
              </a:lnSpc>
              <a:spcBef>
                <a:spcPts val="600"/>
              </a:spcBef>
              <a:buClr>
                <a:schemeClr val="tx1"/>
              </a:buClr>
              <a:defRPr sz="1800"/>
            </a:pPr>
            <a:endParaRPr lang="en-US" sz="2600" dirty="0" smtClean="0">
              <a:solidFill>
                <a:srgbClr val="1D2A53"/>
              </a:solidFill>
            </a:endParaRPr>
          </a:p>
          <a:p>
            <a:pPr marL="457200" indent="-457200">
              <a:lnSpc>
                <a:spcPct val="90000"/>
              </a:lnSpc>
              <a:spcBef>
                <a:spcPts val="600"/>
              </a:spcBef>
              <a:buClr>
                <a:schemeClr val="tx1"/>
              </a:buClr>
              <a:buFont typeface="Arial"/>
              <a:buChar char="•"/>
              <a:defRPr sz="1800"/>
            </a:pPr>
            <a:r>
              <a:rPr sz="2600" dirty="0" smtClean="0">
                <a:solidFill>
                  <a:srgbClr val="1D2A53"/>
                </a:solidFill>
              </a:rPr>
              <a:t>Acknowledge</a:t>
            </a:r>
            <a:r>
              <a:rPr sz="2600" dirty="0" smtClean="0">
                <a:solidFill>
                  <a:srgbClr val="3C8A9E"/>
                </a:solidFill>
              </a:rPr>
              <a:t> </a:t>
            </a:r>
            <a:r>
              <a:rPr sz="2600" dirty="0"/>
              <a:t>students </a:t>
            </a:r>
            <a:r>
              <a:rPr sz="2600" b="1" dirty="0"/>
              <a:t>other</a:t>
            </a:r>
            <a:r>
              <a:rPr sz="2600" dirty="0"/>
              <a:t> than your own in common </a:t>
            </a:r>
            <a:r>
              <a:rPr sz="2600" dirty="0" smtClean="0"/>
              <a:t>areas</a:t>
            </a:r>
            <a:endParaRPr sz="2600" dirty="0"/>
          </a:p>
        </p:txBody>
      </p:sp>
      <p:sp>
        <p:nvSpPr>
          <p:cNvPr id="43010" name="Title 1"/>
          <p:cNvSpPr>
            <a:spLocks noGrp="1"/>
          </p:cNvSpPr>
          <p:nvPr>
            <p:ph type="title"/>
          </p:nvPr>
        </p:nvSpPr>
        <p:spPr>
          <a:xfrm>
            <a:off x="1291376" y="288119"/>
            <a:ext cx="6987106" cy="713230"/>
          </a:xfrm>
        </p:spPr>
        <p:txBody>
          <a:bodyPr rtlCol="0">
            <a:normAutofit fontScale="90000"/>
          </a:bodyPr>
          <a:lstStyle/>
          <a:p>
            <a:pPr eaLnBrk="1" fontAlgn="auto" hangingPunct="1">
              <a:spcAft>
                <a:spcPts val="0"/>
              </a:spcAft>
              <a:defRPr/>
            </a:pPr>
            <a:r>
              <a:rPr lang="en-US" smtClean="0"/>
              <a:t>Acknowledgement Guidelines</a:t>
            </a:r>
            <a:endParaRPr lang="en-US" dirty="0" smtClean="0"/>
          </a:p>
        </p:txBody>
      </p:sp>
    </p:spTree>
    <p:extLst>
      <p:ext uri="{BB962C8B-B14F-4D97-AF65-F5344CB8AC3E}">
        <p14:creationId xmlns:p14="http://schemas.microsoft.com/office/powerpoint/2010/main" val="1955191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iterate>
                                    <p:tmAbs val="0"/>
                                  </p:iterate>
                                  <p:childTnLst>
                                    <p:set>
                                      <p:cBhvr>
                                        <p:cTn id="12" fill="hold"/>
                                        <p:tgtEl>
                                          <p:spTgt spid="7">
                                            <p:txEl>
                                              <p:pRg st="2" end="2"/>
                                            </p:txEl>
                                          </p:spTgt>
                                        </p:tgtEl>
                                        <p:attrNameLst>
                                          <p:attrName>style.visibility</p:attrName>
                                        </p:attrNameLst>
                                      </p:cBhvr>
                                      <p:to>
                                        <p:strVal val="visible"/>
                                      </p:to>
                                    </p:set>
                                    <p:anim calcmode="lin" valueType="num">
                                      <p:cBhvr>
                                        <p:cTn id="13"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4"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iterate>
                                    <p:tmAbs val="0"/>
                                  </p:iterate>
                                  <p:childTnLst>
                                    <p:set>
                                      <p:cBhvr>
                                        <p:cTn id="18" fill="hold"/>
                                        <p:tgtEl>
                                          <p:spTgt spid="7">
                                            <p:txEl>
                                              <p:pRg st="4" end="4"/>
                                            </p:txEl>
                                          </p:spTgt>
                                        </p:tgtEl>
                                        <p:attrNameLst>
                                          <p:attrName>style.visibility</p:attrName>
                                        </p:attrNameLst>
                                      </p:cBhvr>
                                      <p:to>
                                        <p:strVal val="visible"/>
                                      </p:to>
                                    </p:set>
                                    <p:anim calcmode="lin" valueType="num">
                                      <p:cBhvr>
                                        <p:cTn id="19"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20"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 presetClass="entr" presetSubtype="4" fill="hold" grpId="0" nodeType="afterEffect">
                                  <p:stCondLst>
                                    <p:cond delay="0"/>
                                  </p:stCondLst>
                                  <p:iterate>
                                    <p:tmAbs val="0"/>
                                  </p:iterate>
                                  <p:childTnLst>
                                    <p:set>
                                      <p:cBhvr>
                                        <p:cTn id="23" fill="hold"/>
                                        <p:tgtEl>
                                          <p:spTgt spid="7">
                                            <p:txEl>
                                              <p:pRg st="6" end="6"/>
                                            </p:txEl>
                                          </p:spTgt>
                                        </p:tgtEl>
                                        <p:attrNameLst>
                                          <p:attrName>style.visibility</p:attrName>
                                        </p:attrNameLst>
                                      </p:cBhvr>
                                      <p:to>
                                        <p:strVal val="visible"/>
                                      </p:to>
                                    </p:set>
                                    <p:anim calcmode="lin" valueType="num">
                                      <p:cBhvr>
                                        <p:cTn id="24"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25"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par>
                          <p:cTn id="26" fill="hold">
                            <p:stCondLst>
                              <p:cond delay="1000"/>
                            </p:stCondLst>
                            <p:childTnLst>
                              <p:par>
                                <p:cTn id="27" presetID="2" presetClass="entr" presetSubtype="4" fill="hold" grpId="0" nodeType="afterEffect">
                                  <p:stCondLst>
                                    <p:cond delay="0"/>
                                  </p:stCondLst>
                                  <p:iterate>
                                    <p:tmAbs val="0"/>
                                  </p:iterate>
                                  <p:childTnLst>
                                    <p:set>
                                      <p:cBhvr>
                                        <p:cTn id="28" fill="hold"/>
                                        <p:tgtEl>
                                          <p:spTgt spid="7">
                                            <p:txEl>
                                              <p:pRg st="8" end="8"/>
                                            </p:txEl>
                                          </p:spTgt>
                                        </p:tgtEl>
                                        <p:attrNameLst>
                                          <p:attrName>style.visibility</p:attrName>
                                        </p:attrNameLst>
                                      </p:cBhvr>
                                      <p:to>
                                        <p:strVal val="visible"/>
                                      </p:to>
                                    </p:set>
                                    <p:anim calcmode="lin" valueType="num">
                                      <p:cBhvr>
                                        <p:cTn id="29"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p:cTn id="30" dur="5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iterate>
                                    <p:tmAbs val="0"/>
                                  </p:iterate>
                                  <p:childTnLst>
                                    <p:set>
                                      <p:cBhvr>
                                        <p:cTn id="34" fill="hold"/>
                                        <p:tgtEl>
                                          <p:spTgt spid="8"/>
                                        </p:tgtEl>
                                        <p:attrNameLst>
                                          <p:attrName>style.visibility</p:attrName>
                                        </p:attrNameLst>
                                      </p:cBhvr>
                                      <p:to>
                                        <p:strVal val="visible"/>
                                      </p:to>
                                    </p:set>
                                    <p:anim calcmode="lin" valueType="num">
                                      <p:cBhvr>
                                        <p:cTn id="35" dur="1000" fill="hold"/>
                                        <p:tgtEl>
                                          <p:spTgt spid="8"/>
                                        </p:tgtEl>
                                        <p:attrNameLst>
                                          <p:attrName>ppt_x</p:attrName>
                                        </p:attrNameLst>
                                      </p:cBhvr>
                                      <p:tavLst>
                                        <p:tav tm="0">
                                          <p:val>
                                            <p:strVal val="0-#ppt_w/2"/>
                                          </p:val>
                                        </p:tav>
                                        <p:tav tm="100000">
                                          <p:val>
                                            <p:strVal val="#ppt_x"/>
                                          </p:val>
                                        </p:tav>
                                      </p:tavLst>
                                    </p:anim>
                                    <p:anim calcmode="lin" valueType="num">
                                      <p:cBhvr>
                                        <p:cTn id="36"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dvAuto="0"/>
      <p:bldP spid="7" grpId="0" build="p"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43" name="Group 23" descr="Be responsible: Make yourself comfortable, take care of your needs, action plan to implement what you are learning, follow through on your action items.&#10;Be respectful: turn cell phones off or to vibrate, listen attentively while others are speaking, having only training materials up on your computer, tablet or phone.&#10;Be engaged: ask what you need to know to understand and contribute, contribute to the group by sharing relevant information and ideas." title="Expectations and Behaviors"/>
          <p:cNvGraphicFramePr>
            <a:graphicFrameLocks noGrp="1"/>
          </p:cNvGraphicFramePr>
          <p:nvPr>
            <p:ph idx="1"/>
            <p:extLst>
              <p:ext uri="{D42A27DB-BD31-4B8C-83A1-F6EECF244321}">
                <p14:modId xmlns:p14="http://schemas.microsoft.com/office/powerpoint/2010/main" val="713966531"/>
              </p:ext>
            </p:extLst>
          </p:nvPr>
        </p:nvGraphicFramePr>
        <p:xfrm>
          <a:off x="465029" y="1301028"/>
          <a:ext cx="8218615" cy="4500370"/>
        </p:xfrm>
        <a:graphic>
          <a:graphicData uri="http://schemas.openxmlformats.org/drawingml/2006/table">
            <a:tbl>
              <a:tblPr firstRow="1"/>
              <a:tblGrid>
                <a:gridCol w="2181933"/>
                <a:gridCol w="6036682"/>
              </a:tblGrid>
              <a:tr h="47915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1D2A53"/>
                          </a:solidFill>
                          <a:effectLst/>
                          <a:latin typeface="+mn-lt"/>
                          <a:ea typeface="ＭＳ Ｐゴシック" pitchFamily="34" charset="-128"/>
                          <a:cs typeface="Tw Cen MT"/>
                        </a:rPr>
                        <a:t>EXPECTATION</a:t>
                      </a:r>
                    </a:p>
                  </a:txBody>
                  <a:tcPr marL="88201" marR="88201"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1D2A53"/>
                          </a:solidFill>
                          <a:effectLst/>
                          <a:latin typeface="+mn-lt"/>
                          <a:ea typeface="ＭＳ Ｐゴシック" pitchFamily="34" charset="-128"/>
                          <a:cs typeface="Tw Cen MT"/>
                        </a:rPr>
                        <a:t>BEHAVIOR</a:t>
                      </a:r>
                    </a:p>
                  </a:txBody>
                  <a:tcPr marL="88201" marR="88201"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r>
              <a:tr h="1251199">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smtClean="0">
                          <a:ln>
                            <a:noFill/>
                          </a:ln>
                          <a:solidFill>
                            <a:srgbClr val="1D2A53"/>
                          </a:solidFill>
                          <a:effectLst/>
                          <a:latin typeface="+mn-lt"/>
                          <a:ea typeface="ＭＳ Ｐゴシック" pitchFamily="34" charset="-128"/>
                          <a:cs typeface="Tw Cen MT"/>
                        </a:rPr>
                        <a:t>Be Responsible</a:t>
                      </a:r>
                    </a:p>
                  </a:txBody>
                  <a:tcPr marL="88201" marR="88201"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
                          <a:schemeClr val="tx2"/>
                        </a:buClr>
                        <a:buSzTx/>
                        <a:buFont typeface="Wingdings" charset="2"/>
                        <a:buChar char="§"/>
                        <a:tabLst>
                          <a:tab pos="457200" algn="l"/>
                        </a:tabLst>
                      </a:pPr>
                      <a:r>
                        <a:rPr kumimoji="0" lang="en-US" sz="2000" b="0" i="0" u="none" strike="noStrike" cap="none" normalizeH="0" baseline="0" dirty="0" smtClean="0">
                          <a:ln>
                            <a:noFill/>
                          </a:ln>
                          <a:solidFill>
                            <a:srgbClr val="1D2A53"/>
                          </a:solidFill>
                          <a:effectLst/>
                          <a:latin typeface="+mn-lt"/>
                          <a:ea typeface="ＭＳ Ｐゴシック" pitchFamily="34" charset="-128"/>
                          <a:cs typeface="Tw Cen MT"/>
                        </a:rPr>
                        <a:t>Make yourself </a:t>
                      </a:r>
                      <a:r>
                        <a:rPr kumimoji="0" lang="en-US" sz="2000" b="1" i="0" u="none" strike="noStrike" cap="none" normalizeH="0" baseline="0" dirty="0" smtClean="0">
                          <a:ln>
                            <a:noFill/>
                          </a:ln>
                          <a:solidFill>
                            <a:srgbClr val="1D2A53"/>
                          </a:solidFill>
                          <a:effectLst/>
                          <a:latin typeface="+mn-lt"/>
                          <a:ea typeface="ＭＳ Ｐゴシック" pitchFamily="34" charset="-128"/>
                          <a:cs typeface="Tw Cen MT"/>
                        </a:rPr>
                        <a:t>comfortable</a:t>
                      </a:r>
                      <a:r>
                        <a:rPr kumimoji="0" lang="en-US" sz="2000" b="0" i="0" u="none" strike="noStrike" cap="none" normalizeH="0" baseline="0" dirty="0" smtClean="0">
                          <a:ln>
                            <a:noFill/>
                          </a:ln>
                          <a:solidFill>
                            <a:srgbClr val="1D2A53"/>
                          </a:solidFill>
                          <a:effectLst/>
                          <a:latin typeface="+mn-lt"/>
                          <a:ea typeface="ＭＳ Ｐゴシック" pitchFamily="34" charset="-128"/>
                          <a:cs typeface="Tw Cen MT"/>
                        </a:rPr>
                        <a:t> </a:t>
                      </a:r>
                    </a:p>
                    <a:p>
                      <a:pPr marL="342900" marR="0" lvl="0" indent="-342900" algn="l" defTabSz="914400" rtl="0" eaLnBrk="0" fontAlgn="base" latinLnBrk="0" hangingPunct="0">
                        <a:lnSpc>
                          <a:spcPct val="100000"/>
                        </a:lnSpc>
                        <a:spcBef>
                          <a:spcPct val="0"/>
                        </a:spcBef>
                        <a:spcAft>
                          <a:spcPct val="0"/>
                        </a:spcAft>
                        <a:buClr>
                          <a:schemeClr val="tx2"/>
                        </a:buClr>
                        <a:buSzTx/>
                        <a:buFont typeface="Wingdings" charset="2"/>
                        <a:buChar char="§"/>
                        <a:tabLst>
                          <a:tab pos="457200" algn="l"/>
                        </a:tabLst>
                      </a:pPr>
                      <a:r>
                        <a:rPr kumimoji="0" lang="en-US" sz="2000" b="0" i="0" u="none" strike="noStrike" cap="none" normalizeH="0" baseline="0" dirty="0" smtClean="0">
                          <a:ln>
                            <a:noFill/>
                          </a:ln>
                          <a:solidFill>
                            <a:srgbClr val="1D2A53"/>
                          </a:solidFill>
                          <a:effectLst/>
                          <a:latin typeface="+mn-lt"/>
                          <a:ea typeface="ＭＳ Ｐゴシック" pitchFamily="34" charset="-128"/>
                          <a:cs typeface="Tw Cen MT"/>
                        </a:rPr>
                        <a:t>Take care of your </a:t>
                      </a:r>
                      <a:r>
                        <a:rPr kumimoji="0" lang="en-US" sz="2000" b="1" i="0" u="none" strike="noStrike" cap="none" normalizeH="0" baseline="0" dirty="0" smtClean="0">
                          <a:ln>
                            <a:noFill/>
                          </a:ln>
                          <a:solidFill>
                            <a:srgbClr val="1D2A53"/>
                          </a:solidFill>
                          <a:effectLst/>
                          <a:latin typeface="+mn-lt"/>
                          <a:ea typeface="ＭＳ Ｐゴシック" pitchFamily="34" charset="-128"/>
                          <a:cs typeface="Tw Cen MT"/>
                        </a:rPr>
                        <a:t>needs</a:t>
                      </a:r>
                      <a:r>
                        <a:rPr kumimoji="0" lang="en-US" sz="2000" b="0" i="0" u="none" strike="noStrike" cap="none" normalizeH="0" baseline="0" dirty="0" smtClean="0">
                          <a:ln>
                            <a:noFill/>
                          </a:ln>
                          <a:solidFill>
                            <a:srgbClr val="1D2A53"/>
                          </a:solidFill>
                          <a:effectLst/>
                          <a:latin typeface="+mn-lt"/>
                          <a:ea typeface="ＭＳ Ｐゴシック" pitchFamily="34" charset="-128"/>
                          <a:cs typeface="Tw Cen MT"/>
                        </a:rPr>
                        <a:t> (water, food, restroom, etc.)</a:t>
                      </a:r>
                      <a:endParaRPr kumimoji="0" lang="en-US" sz="2000" b="1" i="0" u="none" strike="noStrike" cap="none" normalizeH="0" baseline="0" dirty="0" smtClean="0">
                        <a:ln>
                          <a:noFill/>
                        </a:ln>
                        <a:solidFill>
                          <a:srgbClr val="1D2A53"/>
                        </a:solidFill>
                        <a:effectLst/>
                        <a:latin typeface="+mn-lt"/>
                        <a:ea typeface="ＭＳ Ｐゴシック" pitchFamily="34" charset="-128"/>
                        <a:cs typeface="Tw Cen MT"/>
                      </a:endParaRPr>
                    </a:p>
                    <a:p>
                      <a:pPr marL="342900" marR="0" lvl="0" indent="-342900" algn="l" defTabSz="914400" rtl="0" eaLnBrk="0" fontAlgn="base" latinLnBrk="0" hangingPunct="0">
                        <a:lnSpc>
                          <a:spcPct val="100000"/>
                        </a:lnSpc>
                        <a:spcBef>
                          <a:spcPct val="0"/>
                        </a:spcBef>
                        <a:spcAft>
                          <a:spcPct val="0"/>
                        </a:spcAft>
                        <a:buClr>
                          <a:schemeClr val="tx2"/>
                        </a:buClr>
                        <a:buSzTx/>
                        <a:buFont typeface="Wingdings" charset="2"/>
                        <a:buChar char="§"/>
                        <a:tabLst>
                          <a:tab pos="457200" algn="l"/>
                        </a:tabLst>
                      </a:pPr>
                      <a:r>
                        <a:rPr kumimoji="0" lang="en-US" sz="2000" b="1" i="0" u="none" strike="noStrike" cap="none" normalizeH="0" baseline="0" dirty="0" smtClean="0">
                          <a:ln>
                            <a:noFill/>
                          </a:ln>
                          <a:solidFill>
                            <a:srgbClr val="1D2A53"/>
                          </a:solidFill>
                          <a:effectLst/>
                          <a:latin typeface="+mn-lt"/>
                          <a:ea typeface="ＭＳ Ｐゴシック" pitchFamily="34" charset="-128"/>
                          <a:cs typeface="Tw Cen MT"/>
                        </a:rPr>
                        <a:t>Action plan </a:t>
                      </a:r>
                      <a:r>
                        <a:rPr kumimoji="0" lang="en-US" sz="2000" b="0" i="0" u="none" strike="noStrike" cap="none" normalizeH="0" baseline="0" dirty="0" smtClean="0">
                          <a:ln>
                            <a:noFill/>
                          </a:ln>
                          <a:solidFill>
                            <a:srgbClr val="1D2A53"/>
                          </a:solidFill>
                          <a:effectLst/>
                          <a:latin typeface="+mn-lt"/>
                          <a:ea typeface="ＭＳ Ｐゴシック" pitchFamily="34" charset="-128"/>
                          <a:cs typeface="Tw Cen MT"/>
                        </a:rPr>
                        <a:t>to implement what you are learning</a:t>
                      </a:r>
                    </a:p>
                    <a:p>
                      <a:pPr marL="342900" marR="0" lvl="0" indent="-342900" algn="l" defTabSz="914400" rtl="0" eaLnBrk="0" fontAlgn="base" latinLnBrk="0" hangingPunct="0">
                        <a:lnSpc>
                          <a:spcPct val="100000"/>
                        </a:lnSpc>
                        <a:spcBef>
                          <a:spcPct val="0"/>
                        </a:spcBef>
                        <a:spcAft>
                          <a:spcPct val="0"/>
                        </a:spcAft>
                        <a:buClr>
                          <a:schemeClr val="tx2"/>
                        </a:buClr>
                        <a:buSzTx/>
                        <a:buFont typeface="Wingdings" charset="2"/>
                        <a:buChar char="§"/>
                        <a:tabLst>
                          <a:tab pos="457200" algn="l"/>
                        </a:tabLst>
                      </a:pPr>
                      <a:r>
                        <a:rPr kumimoji="0" lang="en-US" sz="2000" b="1" i="0" u="none" strike="noStrike" cap="none" normalizeH="0" baseline="0" dirty="0" smtClean="0">
                          <a:ln>
                            <a:noFill/>
                          </a:ln>
                          <a:solidFill>
                            <a:srgbClr val="1D2A53"/>
                          </a:solidFill>
                          <a:effectLst/>
                          <a:latin typeface="+mn-lt"/>
                          <a:ea typeface="ＭＳ Ｐゴシック" pitchFamily="34" charset="-128"/>
                          <a:cs typeface="Tw Cen MT"/>
                        </a:rPr>
                        <a:t>Follow through </a:t>
                      </a:r>
                      <a:r>
                        <a:rPr kumimoji="0" lang="en-US" sz="2000" b="0" i="0" u="none" strike="noStrike" cap="none" normalizeH="0" baseline="0" dirty="0" smtClean="0">
                          <a:ln>
                            <a:noFill/>
                          </a:ln>
                          <a:solidFill>
                            <a:srgbClr val="1D2A53"/>
                          </a:solidFill>
                          <a:effectLst/>
                          <a:latin typeface="+mn-lt"/>
                          <a:ea typeface="ＭＳ Ｐゴシック" pitchFamily="34" charset="-128"/>
                          <a:cs typeface="Tw Cen MT"/>
                        </a:rPr>
                        <a:t>on your action items</a:t>
                      </a:r>
                      <a:endParaRPr kumimoji="0" lang="en-US" sz="2000" b="1" i="0" u="none" strike="noStrike" cap="none" normalizeH="0" baseline="0" dirty="0" smtClean="0">
                        <a:ln>
                          <a:noFill/>
                        </a:ln>
                        <a:solidFill>
                          <a:srgbClr val="1D2A53"/>
                        </a:solidFill>
                        <a:effectLst/>
                        <a:latin typeface="+mn-lt"/>
                        <a:ea typeface="ＭＳ Ｐゴシック" pitchFamily="34" charset="-128"/>
                        <a:cs typeface="Tw Cen MT"/>
                      </a:endParaRPr>
                    </a:p>
                  </a:txBody>
                  <a:tcPr marL="88201" marR="88201"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39996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smtClean="0">
                          <a:ln>
                            <a:noFill/>
                          </a:ln>
                          <a:solidFill>
                            <a:srgbClr val="1D2A53"/>
                          </a:solidFill>
                          <a:effectLst/>
                          <a:latin typeface="+mn-lt"/>
                          <a:ea typeface="ＭＳ Ｐゴシック" pitchFamily="34" charset="-128"/>
                          <a:cs typeface="Tw Cen MT"/>
                        </a:rPr>
                        <a:t>Be Respectful</a:t>
                      </a:r>
                    </a:p>
                  </a:txBody>
                  <a:tcPr marL="88201" marR="88201"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tx2"/>
                        </a:buClr>
                        <a:buSzTx/>
                        <a:buFont typeface="Wingdings" charset="2"/>
                        <a:buChar char="§"/>
                        <a:tabLst>
                          <a:tab pos="457200" algn="l"/>
                        </a:tabLst>
                      </a:pPr>
                      <a:r>
                        <a:rPr kumimoji="0" lang="en-US" sz="2000" b="0" i="0" u="none" strike="noStrike" cap="none" normalizeH="0" baseline="0" dirty="0" smtClean="0">
                          <a:ln>
                            <a:noFill/>
                          </a:ln>
                          <a:solidFill>
                            <a:srgbClr val="1D2A53"/>
                          </a:solidFill>
                          <a:effectLst/>
                          <a:latin typeface="+mn-lt"/>
                          <a:ea typeface="ＭＳ Ｐゴシック" pitchFamily="34" charset="-128"/>
                          <a:cs typeface="Tw Cen MT"/>
                        </a:rPr>
                        <a:t>Turn </a:t>
                      </a:r>
                      <a:r>
                        <a:rPr kumimoji="0" lang="en-US" sz="2000" b="1" i="0" u="none" strike="noStrike" cap="none" normalizeH="0" baseline="0" dirty="0" smtClean="0">
                          <a:ln>
                            <a:noFill/>
                          </a:ln>
                          <a:solidFill>
                            <a:srgbClr val="1D2A53"/>
                          </a:solidFill>
                          <a:effectLst/>
                          <a:latin typeface="+mn-lt"/>
                          <a:ea typeface="ＭＳ Ｐゴシック" pitchFamily="34" charset="-128"/>
                          <a:cs typeface="Tw Cen MT"/>
                        </a:rPr>
                        <a:t>cell</a:t>
                      </a:r>
                      <a:r>
                        <a:rPr kumimoji="0" lang="en-US" sz="2000" b="0" i="0" u="none" strike="noStrike" cap="none" normalizeH="0" baseline="0" dirty="0" smtClean="0">
                          <a:ln>
                            <a:noFill/>
                          </a:ln>
                          <a:solidFill>
                            <a:srgbClr val="1D2A53"/>
                          </a:solidFill>
                          <a:effectLst/>
                          <a:latin typeface="+mn-lt"/>
                          <a:ea typeface="ＭＳ Ｐゴシック" pitchFamily="34" charset="-128"/>
                          <a:cs typeface="Tw Cen MT"/>
                        </a:rPr>
                        <a:t> </a:t>
                      </a:r>
                      <a:r>
                        <a:rPr kumimoji="0" lang="en-US" sz="2000" b="1" i="0" u="none" strike="noStrike" cap="none" normalizeH="0" baseline="0" dirty="0" smtClean="0">
                          <a:ln>
                            <a:noFill/>
                          </a:ln>
                          <a:solidFill>
                            <a:srgbClr val="1D2A53"/>
                          </a:solidFill>
                          <a:effectLst/>
                          <a:latin typeface="+mn-lt"/>
                          <a:ea typeface="ＭＳ Ｐゴシック" pitchFamily="34" charset="-128"/>
                          <a:cs typeface="Tw Cen MT"/>
                        </a:rPr>
                        <a:t>phones</a:t>
                      </a:r>
                      <a:r>
                        <a:rPr kumimoji="0" lang="en-US" sz="2000" b="0" i="0" u="none" strike="noStrike" cap="none" normalizeH="0" baseline="0" dirty="0" smtClean="0">
                          <a:ln>
                            <a:noFill/>
                          </a:ln>
                          <a:solidFill>
                            <a:srgbClr val="1D2A53"/>
                          </a:solidFill>
                          <a:effectLst/>
                          <a:latin typeface="+mn-lt"/>
                          <a:ea typeface="ＭＳ Ｐゴシック" pitchFamily="34" charset="-128"/>
                          <a:cs typeface="Tw Cen MT"/>
                        </a:rPr>
                        <a:t> off or to </a:t>
                      </a:r>
                      <a:r>
                        <a:rPr kumimoji="0" lang="en-US" altLang="en-US" sz="2000" b="0" i="0" u="none" strike="noStrike" cap="none" normalizeH="0" baseline="0" dirty="0" smtClean="0">
                          <a:ln>
                            <a:noFill/>
                          </a:ln>
                          <a:solidFill>
                            <a:srgbClr val="1D2A53"/>
                          </a:solidFill>
                          <a:effectLst/>
                          <a:latin typeface="+mn-lt"/>
                          <a:ea typeface="ＭＳ Ｐゴシック" pitchFamily="34" charset="-128"/>
                          <a:cs typeface="Tw Cen MT"/>
                        </a:rPr>
                        <a:t>“</a:t>
                      </a:r>
                      <a:r>
                        <a:rPr kumimoji="0" lang="en-US" sz="2000" b="0" i="0" u="none" strike="noStrike" cap="none" normalizeH="0" baseline="0" dirty="0" smtClean="0">
                          <a:ln>
                            <a:noFill/>
                          </a:ln>
                          <a:solidFill>
                            <a:srgbClr val="1D2A53"/>
                          </a:solidFill>
                          <a:effectLst/>
                          <a:latin typeface="+mn-lt"/>
                          <a:ea typeface="ＭＳ Ｐゴシック" pitchFamily="34" charset="-128"/>
                          <a:cs typeface="Tw Cen MT"/>
                        </a:rPr>
                        <a:t>vibrate</a:t>
                      </a:r>
                      <a:r>
                        <a:rPr kumimoji="0" lang="en-US" altLang="en-US" sz="2000" b="0" i="0" u="none" strike="noStrike" cap="none" normalizeH="0" baseline="0" dirty="0" smtClean="0">
                          <a:ln>
                            <a:noFill/>
                          </a:ln>
                          <a:solidFill>
                            <a:srgbClr val="1D2A53"/>
                          </a:solidFill>
                          <a:effectLst/>
                          <a:latin typeface="+mn-lt"/>
                          <a:ea typeface="ＭＳ Ｐゴシック" pitchFamily="34" charset="-128"/>
                          <a:cs typeface="Tw Cen MT"/>
                        </a:rPr>
                        <a:t>”</a:t>
                      </a:r>
                      <a:endParaRPr kumimoji="0" lang="en-US" sz="2000" b="0" i="0" u="none" strike="noStrike" cap="none" normalizeH="0" baseline="0" dirty="0" smtClean="0">
                        <a:ln>
                          <a:noFill/>
                        </a:ln>
                        <a:solidFill>
                          <a:srgbClr val="1D2A53"/>
                        </a:solidFill>
                        <a:effectLst/>
                        <a:latin typeface="+mn-lt"/>
                        <a:ea typeface="ＭＳ Ｐゴシック" pitchFamily="34" charset="-128"/>
                        <a:cs typeface="Tw Cen MT"/>
                      </a:endParaRPr>
                    </a:p>
                    <a:p>
                      <a:pPr marL="342900" marR="0" lvl="0" indent="-342900" algn="l" defTabSz="914400" rtl="0" eaLnBrk="1" fontAlgn="base" latinLnBrk="0" hangingPunct="1">
                        <a:lnSpc>
                          <a:spcPct val="100000"/>
                        </a:lnSpc>
                        <a:spcBef>
                          <a:spcPct val="0"/>
                        </a:spcBef>
                        <a:spcAft>
                          <a:spcPct val="0"/>
                        </a:spcAft>
                        <a:buClr>
                          <a:schemeClr val="tx2"/>
                        </a:buClr>
                        <a:buSzTx/>
                        <a:buFont typeface="Wingdings" charset="2"/>
                        <a:buChar char="§"/>
                        <a:tabLst>
                          <a:tab pos="457200" algn="l"/>
                        </a:tabLst>
                      </a:pPr>
                      <a:r>
                        <a:rPr kumimoji="0" lang="en-US" sz="2000" b="1" i="0" u="none" strike="noStrike" cap="none" normalizeH="0" baseline="0" dirty="0" smtClean="0">
                          <a:ln>
                            <a:noFill/>
                          </a:ln>
                          <a:solidFill>
                            <a:srgbClr val="1D2A53"/>
                          </a:solidFill>
                          <a:effectLst/>
                          <a:latin typeface="+mn-lt"/>
                          <a:ea typeface="ＭＳ Ｐゴシック" pitchFamily="34" charset="-128"/>
                          <a:cs typeface="Tw Cen MT"/>
                        </a:rPr>
                        <a:t>Listen </a:t>
                      </a:r>
                      <a:r>
                        <a:rPr kumimoji="0" lang="en-US" sz="2000" b="0" i="0" u="none" strike="noStrike" cap="none" normalizeH="0" baseline="0" dirty="0" smtClean="0">
                          <a:ln>
                            <a:noFill/>
                          </a:ln>
                          <a:solidFill>
                            <a:srgbClr val="1D2A53"/>
                          </a:solidFill>
                          <a:effectLst/>
                          <a:latin typeface="+mn-lt"/>
                          <a:ea typeface="ＭＳ Ｐゴシック" pitchFamily="34" charset="-128"/>
                          <a:cs typeface="Tw Cen MT"/>
                        </a:rPr>
                        <a:t>attentively while others are speaking </a:t>
                      </a:r>
                    </a:p>
                    <a:p>
                      <a:pPr marL="342900" marR="0" lvl="0" indent="-342900" algn="l" defTabSz="914400" rtl="0" eaLnBrk="1" fontAlgn="base" latinLnBrk="0" hangingPunct="1">
                        <a:lnSpc>
                          <a:spcPct val="100000"/>
                        </a:lnSpc>
                        <a:spcBef>
                          <a:spcPct val="0"/>
                        </a:spcBef>
                        <a:spcAft>
                          <a:spcPct val="0"/>
                        </a:spcAft>
                        <a:buClr>
                          <a:schemeClr val="tx2"/>
                        </a:buClr>
                        <a:buSzTx/>
                        <a:buFont typeface="Wingdings" charset="2"/>
                        <a:buChar char="§"/>
                        <a:tabLst>
                          <a:tab pos="457200" algn="l"/>
                        </a:tabLst>
                      </a:pPr>
                      <a:r>
                        <a:rPr kumimoji="0" lang="en-US" sz="2000" b="0" i="0" u="none" strike="noStrike" cap="none" normalizeH="0" baseline="0" dirty="0" smtClean="0">
                          <a:ln>
                            <a:noFill/>
                          </a:ln>
                          <a:solidFill>
                            <a:srgbClr val="1D2A53"/>
                          </a:solidFill>
                          <a:effectLst/>
                          <a:latin typeface="+mn-lt"/>
                          <a:ea typeface="ＭＳ Ｐゴシック" pitchFamily="34" charset="-128"/>
                          <a:cs typeface="Tw Cen MT"/>
                        </a:rPr>
                        <a:t>Have only the </a:t>
                      </a:r>
                      <a:r>
                        <a:rPr kumimoji="0" lang="en-US" sz="2000" b="1" i="0" u="none" strike="noStrike" cap="none" normalizeH="0" baseline="0" dirty="0" smtClean="0">
                          <a:ln>
                            <a:noFill/>
                          </a:ln>
                          <a:solidFill>
                            <a:srgbClr val="1D2A53"/>
                          </a:solidFill>
                          <a:effectLst/>
                          <a:latin typeface="+mn-lt"/>
                          <a:ea typeface="ＭＳ Ｐゴシック" pitchFamily="34" charset="-128"/>
                          <a:cs typeface="Tw Cen MT"/>
                        </a:rPr>
                        <a:t>training materials </a:t>
                      </a:r>
                      <a:r>
                        <a:rPr kumimoji="0" lang="en-US" sz="2000" b="0" i="0" u="none" strike="noStrike" cap="none" normalizeH="0" baseline="0" dirty="0" smtClean="0">
                          <a:ln>
                            <a:noFill/>
                          </a:ln>
                          <a:solidFill>
                            <a:srgbClr val="1D2A53"/>
                          </a:solidFill>
                          <a:effectLst/>
                          <a:latin typeface="+mn-lt"/>
                          <a:ea typeface="ＭＳ Ｐゴシック" pitchFamily="34" charset="-128"/>
                          <a:cs typeface="Tw Cen MT"/>
                        </a:rPr>
                        <a:t>up on your computer/tablet/phone</a:t>
                      </a:r>
                    </a:p>
                  </a:txBody>
                  <a:tcPr marL="88201" marR="88201"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251199">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smtClean="0">
                          <a:ln>
                            <a:noFill/>
                          </a:ln>
                          <a:solidFill>
                            <a:srgbClr val="1D2A53"/>
                          </a:solidFill>
                          <a:effectLst/>
                          <a:latin typeface="+mn-lt"/>
                          <a:ea typeface="ＭＳ Ｐゴシック" pitchFamily="34" charset="-128"/>
                          <a:cs typeface="Tw Cen MT"/>
                        </a:rPr>
                        <a:t>Be Engaged</a:t>
                      </a:r>
                    </a:p>
                  </a:txBody>
                  <a:tcPr marL="88201" marR="88201"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342900" marR="0" lvl="0" indent="-342900" algn="l" defTabSz="914400" rtl="0" eaLnBrk="0" fontAlgn="base" latinLnBrk="0" hangingPunct="0">
                        <a:lnSpc>
                          <a:spcPct val="100000"/>
                        </a:lnSpc>
                        <a:spcBef>
                          <a:spcPct val="0"/>
                        </a:spcBef>
                        <a:spcAft>
                          <a:spcPct val="0"/>
                        </a:spcAft>
                        <a:buClr>
                          <a:schemeClr val="tx2"/>
                        </a:buClr>
                        <a:buSzTx/>
                        <a:buFont typeface="Wingdings" charset="2"/>
                        <a:buChar char="§"/>
                        <a:tabLst>
                          <a:tab pos="457200" algn="l"/>
                        </a:tabLst>
                      </a:pPr>
                      <a:r>
                        <a:rPr kumimoji="0" lang="en-US" sz="2000" b="1" i="0" u="none" strike="noStrike" cap="none" normalizeH="0" baseline="0" dirty="0" smtClean="0">
                          <a:ln>
                            <a:noFill/>
                          </a:ln>
                          <a:solidFill>
                            <a:srgbClr val="1D2A53"/>
                          </a:solidFill>
                          <a:effectLst/>
                          <a:latin typeface="+mn-lt"/>
                          <a:ea typeface="ＭＳ Ｐゴシック" pitchFamily="34" charset="-128"/>
                          <a:cs typeface="Tw Cen MT"/>
                        </a:rPr>
                        <a:t>Ask</a:t>
                      </a:r>
                      <a:r>
                        <a:rPr kumimoji="0" lang="en-US" sz="2000" b="0" i="0" u="none" strike="noStrike" cap="none" normalizeH="0" baseline="0" dirty="0" smtClean="0">
                          <a:ln>
                            <a:noFill/>
                          </a:ln>
                          <a:solidFill>
                            <a:srgbClr val="1D2A53"/>
                          </a:solidFill>
                          <a:effectLst/>
                          <a:latin typeface="+mn-lt"/>
                          <a:ea typeface="ＭＳ Ｐゴシック" pitchFamily="34" charset="-128"/>
                          <a:cs typeface="Tw Cen MT"/>
                        </a:rPr>
                        <a:t> what you need to know to understand and contribute </a:t>
                      </a:r>
                    </a:p>
                    <a:p>
                      <a:pPr marL="342900" marR="0" lvl="0" indent="-342900" algn="l" defTabSz="914400" rtl="0" eaLnBrk="1" fontAlgn="base" latinLnBrk="0" hangingPunct="1">
                        <a:lnSpc>
                          <a:spcPct val="100000"/>
                        </a:lnSpc>
                        <a:spcBef>
                          <a:spcPct val="0"/>
                        </a:spcBef>
                        <a:spcAft>
                          <a:spcPct val="0"/>
                        </a:spcAft>
                        <a:buClr>
                          <a:schemeClr val="tx2"/>
                        </a:buClr>
                        <a:buSzTx/>
                        <a:buFont typeface="Wingdings" charset="2"/>
                        <a:buChar char="§"/>
                        <a:tabLst>
                          <a:tab pos="457200" algn="l"/>
                        </a:tabLst>
                      </a:pPr>
                      <a:r>
                        <a:rPr kumimoji="0" lang="en-US" sz="2000" b="1" i="0" u="none" strike="noStrike" cap="none" normalizeH="0" baseline="0" dirty="0" smtClean="0">
                          <a:ln>
                            <a:noFill/>
                          </a:ln>
                          <a:solidFill>
                            <a:srgbClr val="1D2A53"/>
                          </a:solidFill>
                          <a:effectLst/>
                          <a:latin typeface="+mn-lt"/>
                          <a:ea typeface="ＭＳ Ｐゴシック" pitchFamily="34" charset="-128"/>
                          <a:cs typeface="Tw Cen MT"/>
                        </a:rPr>
                        <a:t>Contribute </a:t>
                      </a:r>
                      <a:r>
                        <a:rPr kumimoji="0" lang="en-US" sz="2000" b="0" i="0" u="none" strike="noStrike" cap="none" normalizeH="0" baseline="0" dirty="0" smtClean="0">
                          <a:ln>
                            <a:noFill/>
                          </a:ln>
                          <a:solidFill>
                            <a:srgbClr val="1D2A53"/>
                          </a:solidFill>
                          <a:effectLst/>
                          <a:latin typeface="+mn-lt"/>
                          <a:ea typeface="ＭＳ Ｐゴシック" pitchFamily="34" charset="-128"/>
                          <a:cs typeface="Tw Cen MT"/>
                        </a:rPr>
                        <a:t>to the group by sharing relevant information and ideas</a:t>
                      </a:r>
                    </a:p>
                  </a:txBody>
                  <a:tcPr marL="88201" marR="88201"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bl>
          </a:graphicData>
        </a:graphic>
      </p:graphicFrame>
      <p:sp>
        <p:nvSpPr>
          <p:cNvPr id="13314" name="Rectangle 2"/>
          <p:cNvSpPr>
            <a:spLocks noGrp="1" noChangeArrowheads="1"/>
          </p:cNvSpPr>
          <p:nvPr>
            <p:ph type="title"/>
          </p:nvPr>
        </p:nvSpPr>
        <p:spPr>
          <a:xfrm>
            <a:off x="465029" y="350815"/>
            <a:ext cx="8157837" cy="620361"/>
          </a:xfrm>
        </p:spPr>
        <p:txBody>
          <a:bodyPr>
            <a:noAutofit/>
          </a:bodyPr>
          <a:lstStyle/>
          <a:p>
            <a:r>
              <a:rPr lang="en-US" sz="3600" dirty="0" smtClean="0">
                <a:latin typeface="+mn-lt"/>
              </a:rPr>
              <a:t>Learning Expectations</a:t>
            </a:r>
            <a:endParaRPr lang="en-US" sz="3600" dirty="0">
              <a:latin typeface="+mn-lt"/>
            </a:endParaRPr>
          </a:p>
        </p:txBody>
      </p:sp>
    </p:spTree>
    <p:extLst>
      <p:ext uri="{BB962C8B-B14F-4D97-AF65-F5344CB8AC3E}">
        <p14:creationId xmlns:p14="http://schemas.microsoft.com/office/powerpoint/2010/main" val="18876386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title="Core-Content-Icon"/>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6485" y="288118"/>
            <a:ext cx="713232" cy="713232"/>
          </a:xfrm>
          <a:prstGeom prst="rect">
            <a:avLst/>
          </a:prstGeom>
          <a:effectLst>
            <a:outerShdw blurRad="50800" dist="38100" dir="2700000" algn="tl" rotWithShape="0">
              <a:srgbClr val="000000">
                <a:alpha val="43000"/>
              </a:srgbClr>
            </a:outerShdw>
          </a:effectLst>
        </p:spPr>
      </p:pic>
      <p:pic>
        <p:nvPicPr>
          <p:cNvPr id="10" name="Picture 9" descr="Student was caught following the Oakville Way of respect, restraint and responsibility.  There is blank space to write in details, who gave the slip and the date." title="Got Caught! slip"/>
          <p:cNvPicPr>
            <a:picLocks noChangeAspect="1"/>
          </p:cNvPicPr>
          <p:nvPr/>
        </p:nvPicPr>
        <p:blipFill>
          <a:blip r:embed="rId4"/>
          <a:stretch>
            <a:fillRect/>
          </a:stretch>
        </p:blipFill>
        <p:spPr>
          <a:xfrm rot="526585">
            <a:off x="6164026" y="360878"/>
            <a:ext cx="2841957" cy="2170697"/>
          </a:xfrm>
          <a:prstGeom prst="rect">
            <a:avLst/>
          </a:prstGeom>
        </p:spPr>
      </p:pic>
      <p:sp>
        <p:nvSpPr>
          <p:cNvPr id="2" name="Oval Callout 1"/>
          <p:cNvSpPr/>
          <p:nvPr/>
        </p:nvSpPr>
        <p:spPr>
          <a:xfrm>
            <a:off x="1507520" y="2895433"/>
            <a:ext cx="3182722" cy="1917868"/>
          </a:xfrm>
          <a:prstGeom prst="wedgeEllipseCallout">
            <a:avLst>
              <a:gd name="adj1" fmla="val 36803"/>
              <a:gd name="adj2" fmla="val -56439"/>
            </a:avLst>
          </a:prstGeom>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dirty="0">
                <a:solidFill>
                  <a:srgbClr val="DD8047"/>
                </a:solidFill>
                <a:latin typeface="Tw Cen MT"/>
                <a:ea typeface="Comic Sans MS"/>
                <a:cs typeface="Tw Cen MT"/>
                <a:sym typeface="Comic Sans MS"/>
              </a:rPr>
              <a:t>"I noticed you were </a:t>
            </a:r>
          </a:p>
          <a:p>
            <a:pPr lvl="0" algn="ctr"/>
            <a:r>
              <a:rPr lang="en-US" u="sng" dirty="0">
                <a:solidFill>
                  <a:srgbClr val="DD8047"/>
                </a:solidFill>
                <a:latin typeface="Tw Cen MT"/>
                <a:ea typeface="Comic Sans MS"/>
                <a:cs typeface="Tw Cen MT"/>
                <a:sym typeface="Comic Sans MS"/>
              </a:rPr>
              <a:t>on time</a:t>
            </a:r>
            <a:r>
              <a:rPr lang="en-US" dirty="0">
                <a:solidFill>
                  <a:srgbClr val="DD8047"/>
                </a:solidFill>
                <a:latin typeface="Tw Cen MT"/>
                <a:ea typeface="Comic Sans MS"/>
                <a:cs typeface="Tw Cen MT"/>
                <a:sym typeface="Comic Sans MS"/>
              </a:rPr>
              <a:t> this morning,</a:t>
            </a:r>
          </a:p>
          <a:p>
            <a:pPr lvl="0" algn="ctr"/>
            <a:r>
              <a:rPr lang="en-US" dirty="0">
                <a:solidFill>
                  <a:srgbClr val="DD8047"/>
                </a:solidFill>
                <a:latin typeface="Tw Cen MT"/>
                <a:ea typeface="Comic Sans MS"/>
                <a:cs typeface="Tw Cen MT"/>
                <a:sym typeface="Comic Sans MS"/>
              </a:rPr>
              <a:t> that's </a:t>
            </a:r>
            <a:r>
              <a:rPr lang="en-US" dirty="0" smtClean="0">
                <a:solidFill>
                  <a:srgbClr val="DD8047"/>
                </a:solidFill>
                <a:latin typeface="Tw Cen MT"/>
                <a:ea typeface="Comic Sans MS"/>
                <a:cs typeface="Tw Cen MT"/>
                <a:sym typeface="Comic Sans MS"/>
              </a:rPr>
              <a:t>being responsible.”</a:t>
            </a:r>
            <a:endParaRPr lang="en-US" dirty="0">
              <a:solidFill>
                <a:srgbClr val="DD8047"/>
              </a:solidFill>
              <a:latin typeface="Tw Cen MT"/>
              <a:ea typeface="Comic Sans MS"/>
              <a:cs typeface="Tw Cen MT"/>
              <a:sym typeface="Comic Sans MS"/>
            </a:endParaRPr>
          </a:p>
        </p:txBody>
      </p:sp>
      <p:sp>
        <p:nvSpPr>
          <p:cNvPr id="11" name="Oval Callout 10"/>
          <p:cNvSpPr/>
          <p:nvPr/>
        </p:nvSpPr>
        <p:spPr>
          <a:xfrm>
            <a:off x="5233665" y="2735679"/>
            <a:ext cx="3182722" cy="1917868"/>
          </a:xfrm>
          <a:prstGeom prst="wedgeEllipseCallout">
            <a:avLst>
              <a:gd name="adj1" fmla="val -46326"/>
              <a:gd name="adj2" fmla="val -42952"/>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dirty="0">
                <a:solidFill>
                  <a:srgbClr val="1D2A53"/>
                </a:solidFill>
                <a:latin typeface="Tw Cen MT"/>
                <a:ea typeface="Comic Sans MS"/>
                <a:cs typeface="Tw Cen MT"/>
                <a:sym typeface="Comic Sans MS"/>
              </a:rPr>
              <a:t>You are </a:t>
            </a:r>
            <a:r>
              <a:rPr lang="en-US" u="sng" dirty="0">
                <a:solidFill>
                  <a:srgbClr val="1D2A53"/>
                </a:solidFill>
                <a:latin typeface="Tw Cen MT"/>
                <a:ea typeface="Comic Sans MS"/>
                <a:cs typeface="Tw Cen MT"/>
                <a:sym typeface="Comic Sans MS"/>
              </a:rPr>
              <a:t>sitting in your seat</a:t>
            </a:r>
            <a:r>
              <a:rPr lang="en-US" dirty="0">
                <a:solidFill>
                  <a:srgbClr val="1D2A53"/>
                </a:solidFill>
                <a:latin typeface="Tw Cen MT"/>
                <a:ea typeface="Comic Sans MS"/>
                <a:cs typeface="Tw Cen MT"/>
                <a:sym typeface="Comic Sans MS"/>
              </a:rPr>
              <a:t> when the </a:t>
            </a:r>
            <a:r>
              <a:rPr lang="en-US" dirty="0" smtClean="0">
                <a:solidFill>
                  <a:srgbClr val="1D2A53"/>
                </a:solidFill>
                <a:latin typeface="Tw Cen MT"/>
                <a:ea typeface="Comic Sans MS"/>
                <a:cs typeface="Tw Cen MT"/>
                <a:sym typeface="Comic Sans MS"/>
              </a:rPr>
              <a:t>period bell </a:t>
            </a:r>
            <a:r>
              <a:rPr lang="en-US" dirty="0">
                <a:solidFill>
                  <a:srgbClr val="1D2A53"/>
                </a:solidFill>
                <a:latin typeface="Tw Cen MT"/>
                <a:ea typeface="Comic Sans MS"/>
                <a:cs typeface="Tw Cen MT"/>
                <a:sym typeface="Comic Sans MS"/>
              </a:rPr>
              <a:t>rang. Way to “be here, be ready!”</a:t>
            </a:r>
          </a:p>
        </p:txBody>
      </p:sp>
      <p:sp>
        <p:nvSpPr>
          <p:cNvPr id="3" name="Content Placeholder 2"/>
          <p:cNvSpPr>
            <a:spLocks noGrp="1"/>
          </p:cNvSpPr>
          <p:nvPr>
            <p:ph idx="1"/>
          </p:nvPr>
        </p:nvSpPr>
        <p:spPr>
          <a:xfrm>
            <a:off x="296485" y="1001350"/>
            <a:ext cx="8257568" cy="4929382"/>
          </a:xfrm>
        </p:spPr>
        <p:txBody>
          <a:bodyPr rtlCol="0">
            <a:normAutofit fontScale="77500" lnSpcReduction="20000"/>
          </a:bodyPr>
          <a:lstStyle/>
          <a:p>
            <a:pPr marL="0" indent="0" eaLnBrk="1" fontAlgn="auto" hangingPunct="1">
              <a:spcAft>
                <a:spcPts val="0"/>
              </a:spcAft>
              <a:buFontTx/>
              <a:buNone/>
              <a:defRPr/>
            </a:pPr>
            <a:r>
              <a:rPr lang="en-US" b="1" u="sng" dirty="0" smtClean="0"/>
              <a:t>Provide Specific Praise for Behavior:</a:t>
            </a:r>
          </a:p>
          <a:p>
            <a:pPr>
              <a:defRPr/>
            </a:pPr>
            <a:r>
              <a:rPr lang="en-US" sz="2400" dirty="0"/>
              <a:t>	Step </a:t>
            </a:r>
            <a:r>
              <a:rPr lang="en-US" sz="2400" dirty="0" smtClean="0"/>
              <a:t>1: Identify the student or group</a:t>
            </a:r>
            <a:endParaRPr lang="en-US" sz="2400" dirty="0"/>
          </a:p>
          <a:p>
            <a:pPr>
              <a:defRPr/>
            </a:pPr>
            <a:r>
              <a:rPr lang="en-US" sz="2400" dirty="0"/>
              <a:t>	Step 2</a:t>
            </a:r>
            <a:r>
              <a:rPr lang="en-US" sz="2400" dirty="0" smtClean="0"/>
              <a:t>: Acknowledge specific behavior/rule</a:t>
            </a:r>
          </a:p>
          <a:p>
            <a:pPr marL="0" indent="0" eaLnBrk="1" fontAlgn="auto" hangingPunct="1">
              <a:spcAft>
                <a:spcPts val="0"/>
              </a:spcAft>
              <a:buFontTx/>
              <a:buNone/>
              <a:defRPr/>
            </a:pPr>
            <a:r>
              <a:rPr lang="en-US" sz="2400" dirty="0"/>
              <a:t>	</a:t>
            </a:r>
            <a:r>
              <a:rPr lang="en-US" sz="2400" dirty="0" smtClean="0"/>
              <a:t>Step 3: Link to school-wide expectation</a:t>
            </a:r>
          </a:p>
          <a:p>
            <a:pPr>
              <a:defRPr/>
            </a:pPr>
            <a:r>
              <a:rPr lang="en-US" sz="2400" dirty="0"/>
              <a:t>	Step </a:t>
            </a:r>
            <a:r>
              <a:rPr lang="en-US" sz="2400" dirty="0" smtClean="0"/>
              <a:t>4: (optional): Provide tangible reinforcement</a:t>
            </a:r>
            <a:endParaRPr lang="en-US" sz="2400" dirty="0"/>
          </a:p>
          <a:p>
            <a:pPr marL="0" indent="0" eaLnBrk="1" fontAlgn="auto" hangingPunct="1">
              <a:spcAft>
                <a:spcPts val="0"/>
              </a:spcAft>
              <a:buFontTx/>
              <a:buNone/>
              <a:defRPr/>
            </a:pPr>
            <a:endParaRPr lang="en-US" sz="2000" dirty="0" smtClean="0"/>
          </a:p>
          <a:p>
            <a:pPr marL="0" indent="0" eaLnBrk="1" fontAlgn="auto" hangingPunct="1">
              <a:spcAft>
                <a:spcPts val="0"/>
              </a:spcAft>
              <a:buFontTx/>
              <a:buNone/>
              <a:defRPr/>
            </a:pPr>
            <a:endParaRPr lang="en-US" sz="2000" dirty="0" smtClean="0"/>
          </a:p>
          <a:p>
            <a:pPr marL="0" indent="0" eaLnBrk="1" fontAlgn="auto" hangingPunct="1">
              <a:spcAft>
                <a:spcPts val="0"/>
              </a:spcAft>
              <a:buFontTx/>
              <a:buNone/>
              <a:defRPr/>
            </a:pPr>
            <a:r>
              <a:rPr lang="en-US" sz="2000" dirty="0"/>
              <a:t>	</a:t>
            </a:r>
            <a:endParaRPr lang="en-US" sz="2000" dirty="0" smtClean="0">
              <a:solidFill>
                <a:schemeClr val="accent6"/>
              </a:solidFill>
            </a:endParaRPr>
          </a:p>
          <a:p>
            <a:pPr marL="0" indent="0" eaLnBrk="1" fontAlgn="auto" hangingPunct="1">
              <a:spcAft>
                <a:spcPts val="0"/>
              </a:spcAft>
              <a:buFontTx/>
              <a:buNone/>
              <a:defRPr/>
            </a:pPr>
            <a:endParaRPr lang="en-US" sz="2000" u="sng" dirty="0">
              <a:solidFill>
                <a:schemeClr val="accent6"/>
              </a:solidFill>
            </a:endParaRPr>
          </a:p>
          <a:p>
            <a:pPr marL="0" indent="0" eaLnBrk="1" fontAlgn="auto" hangingPunct="1">
              <a:spcAft>
                <a:spcPts val="0"/>
              </a:spcAft>
              <a:buFontTx/>
              <a:buNone/>
              <a:defRPr/>
            </a:pPr>
            <a:endParaRPr lang="en-US" sz="2000" u="sng" dirty="0" smtClean="0">
              <a:solidFill>
                <a:schemeClr val="accent6"/>
              </a:solidFill>
            </a:endParaRPr>
          </a:p>
          <a:p>
            <a:pPr marL="0" indent="0" eaLnBrk="1" fontAlgn="auto" hangingPunct="1">
              <a:spcAft>
                <a:spcPts val="0"/>
              </a:spcAft>
              <a:buFontTx/>
              <a:buNone/>
              <a:defRPr/>
            </a:pPr>
            <a:endParaRPr lang="en-US" sz="2000" u="sng" dirty="0">
              <a:solidFill>
                <a:schemeClr val="accent6"/>
              </a:solidFill>
            </a:endParaRPr>
          </a:p>
          <a:p>
            <a:pPr marL="0" indent="0" eaLnBrk="1" fontAlgn="auto" hangingPunct="1">
              <a:spcAft>
                <a:spcPts val="0"/>
              </a:spcAft>
              <a:buFontTx/>
              <a:buNone/>
              <a:defRPr/>
            </a:pPr>
            <a:endParaRPr lang="en-US" sz="2000" u="sng" dirty="0" smtClean="0">
              <a:solidFill>
                <a:schemeClr val="accent6"/>
              </a:solidFill>
            </a:endParaRPr>
          </a:p>
          <a:p>
            <a:pPr marL="0" indent="0" eaLnBrk="1" fontAlgn="auto" hangingPunct="1">
              <a:spcAft>
                <a:spcPts val="0"/>
              </a:spcAft>
              <a:buFontTx/>
              <a:buNone/>
              <a:defRPr/>
            </a:pPr>
            <a:endParaRPr lang="en-US" sz="2400" u="sng" dirty="0" smtClean="0"/>
          </a:p>
          <a:p>
            <a:pPr marL="0" indent="0" eaLnBrk="1" fontAlgn="auto" hangingPunct="1">
              <a:spcAft>
                <a:spcPts val="0"/>
              </a:spcAft>
              <a:buFontTx/>
              <a:buNone/>
              <a:defRPr/>
            </a:pPr>
            <a:r>
              <a:rPr lang="en-US" sz="2400" u="sng" dirty="0" smtClean="0"/>
              <a:t>Non-examples:</a:t>
            </a:r>
          </a:p>
          <a:p>
            <a:pPr marL="342900" indent="-342900" eaLnBrk="1" fontAlgn="auto" hangingPunct="1">
              <a:spcAft>
                <a:spcPts val="0"/>
              </a:spcAft>
              <a:buFont typeface="Arial"/>
              <a:buChar char="•"/>
              <a:defRPr/>
            </a:pPr>
            <a:r>
              <a:rPr lang="en-US" sz="2400" dirty="0" smtClean="0"/>
              <a:t>Saying “good job” without connecting to school-rule and expectation</a:t>
            </a:r>
          </a:p>
          <a:p>
            <a:pPr marL="342900" indent="-342900" eaLnBrk="1" fontAlgn="auto" hangingPunct="1">
              <a:spcAft>
                <a:spcPts val="0"/>
              </a:spcAft>
              <a:buFont typeface="Arial"/>
              <a:buChar char="•"/>
              <a:defRPr/>
            </a:pPr>
            <a:r>
              <a:rPr lang="en-US" sz="2400" dirty="0" smtClean="0"/>
              <a:t>Giving ticket without saying anything</a:t>
            </a:r>
          </a:p>
          <a:p>
            <a:pPr marL="342900" indent="-342900" eaLnBrk="1" fontAlgn="auto" hangingPunct="1">
              <a:spcAft>
                <a:spcPts val="0"/>
              </a:spcAft>
              <a:buFont typeface="Arial"/>
              <a:buChar char="•"/>
              <a:defRPr/>
            </a:pPr>
            <a:r>
              <a:rPr lang="en-US" sz="2400" dirty="0" smtClean="0"/>
              <a:t>Only giving a ticket for “above and beyond” behavior</a:t>
            </a:r>
            <a:endParaRPr lang="en-US" sz="2400" dirty="0"/>
          </a:p>
        </p:txBody>
      </p:sp>
      <p:sp>
        <p:nvSpPr>
          <p:cNvPr id="43010" name="Title 1"/>
          <p:cNvSpPr>
            <a:spLocks noGrp="1"/>
          </p:cNvSpPr>
          <p:nvPr>
            <p:ph type="title"/>
          </p:nvPr>
        </p:nvSpPr>
        <p:spPr>
          <a:xfrm>
            <a:off x="1009717" y="270521"/>
            <a:ext cx="6457173" cy="730829"/>
          </a:xfrm>
        </p:spPr>
        <p:txBody>
          <a:bodyPr rtlCol="0">
            <a:normAutofit/>
          </a:bodyPr>
          <a:lstStyle/>
          <a:p>
            <a:pPr algn="l" eaLnBrk="1" fontAlgn="auto" hangingPunct="1">
              <a:spcAft>
                <a:spcPts val="0"/>
              </a:spcAft>
              <a:defRPr/>
            </a:pPr>
            <a:r>
              <a:rPr lang="en-US" sz="3200" dirty="0" smtClean="0"/>
              <a:t>How to Acknowledge</a:t>
            </a:r>
          </a:p>
        </p:txBody>
      </p:sp>
    </p:spTree>
    <p:extLst>
      <p:ext uri="{BB962C8B-B14F-4D97-AF65-F5344CB8AC3E}">
        <p14:creationId xmlns:p14="http://schemas.microsoft.com/office/powerpoint/2010/main" val="8388774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Core-Content-Icon"/>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6485" y="288118"/>
            <a:ext cx="713232" cy="713232"/>
          </a:xfrm>
          <a:prstGeom prst="rect">
            <a:avLst/>
          </a:prstGeom>
          <a:effectLst>
            <a:outerShdw blurRad="50800" dist="38100" dir="2700000" algn="tl" rotWithShape="0">
              <a:srgbClr val="000000">
                <a:alpha val="43000"/>
              </a:srgbClr>
            </a:outerShdw>
          </a:effectLst>
        </p:spPr>
      </p:pic>
      <p:sp>
        <p:nvSpPr>
          <p:cNvPr id="56324" name="Rectangle 2"/>
          <p:cNvSpPr>
            <a:spLocks noGrp="1" noChangeArrowheads="1"/>
          </p:cNvSpPr>
          <p:nvPr>
            <p:ph idx="1"/>
          </p:nvPr>
        </p:nvSpPr>
        <p:spPr>
          <a:xfrm>
            <a:off x="457200" y="1453855"/>
            <a:ext cx="7667469" cy="5051875"/>
          </a:xfrm>
        </p:spPr>
        <p:txBody>
          <a:bodyPr lIns="0" tIns="0" rIns="0" bIns="0">
            <a:noAutofit/>
          </a:bodyPr>
          <a:lstStyle/>
          <a:p>
            <a:pPr marL="410052" lvl="1" indent="-307182" defTabSz="912972">
              <a:lnSpc>
                <a:spcPct val="85000"/>
              </a:lnSpc>
              <a:spcBef>
                <a:spcPct val="0"/>
              </a:spcBef>
            </a:pPr>
            <a:r>
              <a:rPr lang="en-US" sz="2000" u="sng" dirty="0">
                <a:latin typeface="Tw Cen MT" charset="0"/>
              </a:rPr>
              <a:t>High frequency/Predictable </a:t>
            </a:r>
            <a:r>
              <a:rPr lang="en-US" sz="2000" dirty="0">
                <a:latin typeface="Tw Cen MT" charset="0"/>
              </a:rPr>
              <a:t/>
            </a:r>
            <a:br>
              <a:rPr lang="en-US" sz="2000" dirty="0">
                <a:latin typeface="Tw Cen MT" charset="0"/>
              </a:rPr>
            </a:br>
            <a:r>
              <a:rPr lang="en-US" sz="2000" dirty="0" smtClean="0">
                <a:latin typeface="Tw Cen MT" charset="0"/>
              </a:rPr>
              <a:t>Delivered </a:t>
            </a:r>
            <a:r>
              <a:rPr lang="en-US" sz="2000" dirty="0">
                <a:latin typeface="Tw Cen MT" charset="0"/>
              </a:rPr>
              <a:t>at a high rate for a short period </a:t>
            </a:r>
          </a:p>
          <a:p>
            <a:pPr marL="800100" lvl="2" indent="-285750" defTabSz="912972">
              <a:lnSpc>
                <a:spcPct val="85000"/>
              </a:lnSpc>
              <a:spcBef>
                <a:spcPct val="0"/>
              </a:spcBef>
              <a:buSzPct val="80000"/>
            </a:pPr>
            <a:r>
              <a:rPr lang="en-US" sz="2000" dirty="0" smtClean="0">
                <a:latin typeface="Tw Cen MT" charset="0"/>
              </a:rPr>
              <a:t>High Frequency Behavior Specific Verbal Praise</a:t>
            </a:r>
          </a:p>
          <a:p>
            <a:pPr marL="800100" lvl="2" indent="-285750" defTabSz="912972">
              <a:lnSpc>
                <a:spcPct val="85000"/>
              </a:lnSpc>
              <a:spcBef>
                <a:spcPct val="0"/>
              </a:spcBef>
              <a:buSzPct val="80000"/>
            </a:pPr>
            <a:r>
              <a:rPr lang="en-US" sz="2000" dirty="0" smtClean="0">
                <a:latin typeface="Tw Cen MT" charset="0"/>
              </a:rPr>
              <a:t>Tokens, Positive </a:t>
            </a:r>
            <a:r>
              <a:rPr lang="en-US" sz="2000" dirty="0">
                <a:latin typeface="Tw Cen MT" charset="0"/>
              </a:rPr>
              <a:t>referrals, </a:t>
            </a:r>
            <a:r>
              <a:rPr lang="en-US" sz="2000" dirty="0" smtClean="0">
                <a:latin typeface="Tw Cen MT" charset="0"/>
              </a:rPr>
              <a:t>Phone calls, texts, emails </a:t>
            </a:r>
            <a:br>
              <a:rPr lang="en-US" sz="2000" dirty="0" smtClean="0">
                <a:latin typeface="Tw Cen MT" charset="0"/>
              </a:rPr>
            </a:br>
            <a:r>
              <a:rPr lang="en-US" sz="2000" dirty="0" smtClean="0">
                <a:latin typeface="Tw Cen MT" charset="0"/>
              </a:rPr>
              <a:t> </a:t>
            </a:r>
            <a:endParaRPr lang="en-US" sz="2000" dirty="0">
              <a:latin typeface="Tw Cen MT" charset="0"/>
            </a:endParaRPr>
          </a:p>
          <a:p>
            <a:pPr marL="410052" lvl="1" indent="-307182" defTabSz="912972">
              <a:lnSpc>
                <a:spcPct val="85000"/>
              </a:lnSpc>
              <a:spcBef>
                <a:spcPct val="0"/>
              </a:spcBef>
            </a:pPr>
            <a:r>
              <a:rPr lang="en-US" sz="2000" u="sng" dirty="0" smtClean="0">
                <a:latin typeface="Tw Cen MT" charset="0"/>
              </a:rPr>
              <a:t>Intermittent and/or</a:t>
            </a:r>
            <a:r>
              <a:rPr lang="en-US" sz="2000" dirty="0" smtClean="0">
                <a:latin typeface="Tw Cen MT" charset="0"/>
              </a:rPr>
              <a:t> </a:t>
            </a:r>
            <a:r>
              <a:rPr lang="en-US" sz="2000" u="sng" dirty="0" smtClean="0">
                <a:latin typeface="Tw Cen MT" charset="0"/>
              </a:rPr>
              <a:t>Unexpected</a:t>
            </a:r>
            <a:br>
              <a:rPr lang="en-US" sz="2000" u="sng" dirty="0" smtClean="0">
                <a:latin typeface="Tw Cen MT" charset="0"/>
              </a:rPr>
            </a:br>
            <a:r>
              <a:rPr lang="en-US" sz="2000" dirty="0" smtClean="0">
                <a:latin typeface="Tw Cen MT" charset="0"/>
              </a:rPr>
              <a:t>Bring </a:t>
            </a:r>
            <a:r>
              <a:rPr lang="ja-JP" altLang="en-US" sz="2000" dirty="0">
                <a:latin typeface="Tw Cen MT" charset="0"/>
              </a:rPr>
              <a:t>“</a:t>
            </a:r>
            <a:r>
              <a:rPr lang="en-US" sz="2000" dirty="0">
                <a:latin typeface="Tw Cen MT" charset="0"/>
              </a:rPr>
              <a:t>surprise</a:t>
            </a:r>
            <a:r>
              <a:rPr lang="ja-JP" altLang="en-US" sz="2000" dirty="0">
                <a:latin typeface="Tw Cen MT" charset="0"/>
              </a:rPr>
              <a:t>”</a:t>
            </a:r>
            <a:r>
              <a:rPr lang="en-US" sz="2000" dirty="0">
                <a:latin typeface="Tw Cen MT" charset="0"/>
              </a:rPr>
              <a:t> attention to certain behaviors or at scheduled intervals</a:t>
            </a:r>
          </a:p>
          <a:p>
            <a:pPr marL="800100" lvl="2" indent="-285750" defTabSz="912972">
              <a:lnSpc>
                <a:spcPct val="85000"/>
              </a:lnSpc>
              <a:spcBef>
                <a:spcPct val="0"/>
              </a:spcBef>
              <a:buSzPct val="80000"/>
            </a:pPr>
            <a:r>
              <a:rPr lang="en-US" sz="2000" dirty="0">
                <a:latin typeface="Tw Cen MT" charset="0"/>
              </a:rPr>
              <a:t>E.g. Unpredictable use of </a:t>
            </a:r>
            <a:r>
              <a:rPr lang="ja-JP" altLang="en-US" sz="2000" dirty="0">
                <a:latin typeface="Tw Cen MT" charset="0"/>
              </a:rPr>
              <a:t>“</a:t>
            </a:r>
            <a:r>
              <a:rPr lang="en-US" sz="2000" dirty="0">
                <a:latin typeface="Tw Cen MT" charset="0"/>
              </a:rPr>
              <a:t>Gotchas</a:t>
            </a:r>
            <a:r>
              <a:rPr lang="ja-JP" altLang="en-US" sz="2000" dirty="0">
                <a:latin typeface="Tw Cen MT" charset="0"/>
              </a:rPr>
              <a:t>”</a:t>
            </a:r>
            <a:r>
              <a:rPr lang="en-US" sz="2000" dirty="0">
                <a:latin typeface="Tw Cen MT" charset="0"/>
              </a:rPr>
              <a:t>, ticket lottery, special announcements, Hi Five surprises, </a:t>
            </a:r>
            <a:r>
              <a:rPr lang="en-US" sz="2000" dirty="0" smtClean="0">
                <a:latin typeface="Tw Cen MT" charset="0"/>
              </a:rPr>
              <a:t>raffles </a:t>
            </a:r>
            <a:endParaRPr lang="en-US" sz="2000" dirty="0">
              <a:latin typeface="Tw Cen MT" charset="0"/>
            </a:endParaRPr>
          </a:p>
          <a:p>
            <a:pPr marL="514350" lvl="2" indent="0" defTabSz="912972">
              <a:lnSpc>
                <a:spcPct val="85000"/>
              </a:lnSpc>
              <a:spcBef>
                <a:spcPct val="0"/>
              </a:spcBef>
              <a:buClr>
                <a:srgbClr val="000000"/>
              </a:buClr>
              <a:buNone/>
            </a:pPr>
            <a:endParaRPr lang="en-US" sz="2000" dirty="0">
              <a:latin typeface="Tw Cen MT" charset="0"/>
            </a:endParaRPr>
          </a:p>
          <a:p>
            <a:pPr marL="410052" lvl="1" indent="-307182" defTabSz="912972">
              <a:lnSpc>
                <a:spcPct val="85000"/>
              </a:lnSpc>
              <a:spcBef>
                <a:spcPct val="0"/>
              </a:spcBef>
            </a:pPr>
            <a:r>
              <a:rPr lang="en-US" sz="2000" u="sng" dirty="0" smtClean="0">
                <a:latin typeface="Tw Cen MT" charset="0"/>
              </a:rPr>
              <a:t>Mid-term </a:t>
            </a:r>
            <a:r>
              <a:rPr lang="en-US" sz="2000" u="sng" dirty="0">
                <a:latin typeface="Tw Cen MT" charset="0"/>
              </a:rPr>
              <a:t>Celebrations</a:t>
            </a:r>
            <a:endParaRPr lang="en-US" sz="2000" dirty="0">
              <a:latin typeface="Tw Cen MT" charset="0"/>
            </a:endParaRPr>
          </a:p>
          <a:p>
            <a:pPr marL="821532" lvl="2" indent="-307182" defTabSz="912972">
              <a:lnSpc>
                <a:spcPct val="85000"/>
              </a:lnSpc>
              <a:spcBef>
                <a:spcPct val="0"/>
              </a:spcBef>
              <a:buSzPct val="80000"/>
              <a:buFont typeface="Wingdings" charset="0"/>
              <a:buChar char="§"/>
            </a:pPr>
            <a:r>
              <a:rPr lang="en-US" sz="2000" dirty="0">
                <a:latin typeface="Tw Cen MT" charset="0"/>
              </a:rPr>
              <a:t>E.g. </a:t>
            </a:r>
            <a:r>
              <a:rPr lang="en-US" sz="2000" dirty="0" smtClean="0">
                <a:latin typeface="Tw Cen MT" charset="0"/>
              </a:rPr>
              <a:t>Weekly or bi-weekly whole class or whole school rewards</a:t>
            </a:r>
          </a:p>
          <a:p>
            <a:pPr marL="821532" lvl="2" indent="-307182" defTabSz="912972">
              <a:lnSpc>
                <a:spcPct val="85000"/>
              </a:lnSpc>
              <a:spcBef>
                <a:spcPct val="0"/>
              </a:spcBef>
              <a:buSzPct val="80000"/>
              <a:buFont typeface="Wingdings" charset="0"/>
              <a:buChar char="§"/>
            </a:pPr>
            <a:r>
              <a:rPr lang="en-US" sz="2000" dirty="0" smtClean="0">
                <a:latin typeface="Tw Cen MT" charset="0"/>
              </a:rPr>
              <a:t>DJ Friday’s, Game choice, free time in class, </a:t>
            </a:r>
            <a:r>
              <a:rPr lang="en-US" sz="2000" dirty="0">
                <a:latin typeface="Tw Cen MT" charset="0"/>
              </a:rPr>
              <a:t>L</a:t>
            </a:r>
            <a:r>
              <a:rPr lang="en-US" sz="2000" dirty="0" smtClean="0">
                <a:latin typeface="Tw Cen MT" charset="0"/>
              </a:rPr>
              <a:t>unchroom </a:t>
            </a:r>
            <a:r>
              <a:rPr lang="en-US" sz="2000" dirty="0">
                <a:latin typeface="Tw Cen MT" charset="0"/>
              </a:rPr>
              <a:t>M</a:t>
            </a:r>
            <a:r>
              <a:rPr lang="en-US" sz="2000" dirty="0" smtClean="0">
                <a:latin typeface="Tw Cen MT" charset="0"/>
              </a:rPr>
              <a:t>usic, Yoga in the yard before school, etc.</a:t>
            </a:r>
            <a:br>
              <a:rPr lang="en-US" sz="2000" dirty="0" smtClean="0">
                <a:latin typeface="Tw Cen MT" charset="0"/>
              </a:rPr>
            </a:br>
            <a:endParaRPr lang="en-US" sz="2000" dirty="0">
              <a:latin typeface="Tw Cen MT" charset="0"/>
            </a:endParaRPr>
          </a:p>
          <a:p>
            <a:pPr marL="410052" lvl="1" indent="-307182" defTabSz="912972">
              <a:lnSpc>
                <a:spcPct val="85000"/>
              </a:lnSpc>
              <a:spcBef>
                <a:spcPct val="0"/>
              </a:spcBef>
            </a:pPr>
            <a:r>
              <a:rPr lang="en-US" sz="2000" u="sng" dirty="0" smtClean="0">
                <a:latin typeface="Tw Cen MT" charset="0"/>
              </a:rPr>
              <a:t>Long </a:t>
            </a:r>
            <a:r>
              <a:rPr lang="en-US" sz="2000" u="sng" dirty="0">
                <a:latin typeface="Tw Cen MT" charset="0"/>
              </a:rPr>
              <a:t>term Celebrations</a:t>
            </a:r>
            <a:endParaRPr lang="en-US" sz="2000" dirty="0">
              <a:latin typeface="Tw Cen MT" charset="0"/>
            </a:endParaRPr>
          </a:p>
          <a:p>
            <a:pPr marL="821532" lvl="2" indent="-307182" defTabSz="912972">
              <a:lnSpc>
                <a:spcPct val="85000"/>
              </a:lnSpc>
              <a:spcBef>
                <a:spcPct val="0"/>
              </a:spcBef>
              <a:buSzPct val="80000"/>
              <a:buFont typeface="Wingdings" charset="0"/>
              <a:buChar char="§"/>
            </a:pPr>
            <a:r>
              <a:rPr lang="en-US" sz="2000" dirty="0">
                <a:latin typeface="Tw Cen MT" charset="0"/>
              </a:rPr>
              <a:t>E.g. Quarterly activities, assemblies, parent dinners, field trips</a:t>
            </a:r>
          </a:p>
        </p:txBody>
      </p:sp>
      <p:sp>
        <p:nvSpPr>
          <p:cNvPr id="96258" name="Rectangle 1"/>
          <p:cNvSpPr>
            <a:spLocks noGrp="1" noChangeArrowheads="1"/>
          </p:cNvSpPr>
          <p:nvPr>
            <p:ph type="title"/>
          </p:nvPr>
        </p:nvSpPr>
        <p:spPr>
          <a:xfrm>
            <a:off x="1151907" y="288118"/>
            <a:ext cx="7534893" cy="713232"/>
          </a:xfrm>
        </p:spPr>
        <p:txBody>
          <a:bodyPr lIns="0" tIns="0" rIns="0" bIns="0" anchor="ctr">
            <a:normAutofit fontScale="90000"/>
          </a:bodyPr>
          <a:lstStyle/>
          <a:p>
            <a:pPr defTabSz="914175">
              <a:lnSpc>
                <a:spcPct val="95000"/>
              </a:lnSpc>
              <a:defRPr/>
            </a:pPr>
            <a:r>
              <a:rPr lang="en-US" altLang="en-US" sz="2800" dirty="0"/>
              <a:t>Components of School-Wide </a:t>
            </a:r>
            <a:r>
              <a:rPr lang="en-US" altLang="en-US" sz="2800" dirty="0" smtClean="0"/>
              <a:t>Acknowledgement Plans</a:t>
            </a:r>
            <a:endParaRPr lang="en-US" altLang="en-US" sz="2800" dirty="0"/>
          </a:p>
        </p:txBody>
      </p:sp>
    </p:spTree>
    <p:extLst>
      <p:ext uri="{BB962C8B-B14F-4D97-AF65-F5344CB8AC3E}">
        <p14:creationId xmlns:p14="http://schemas.microsoft.com/office/powerpoint/2010/main" val="12903430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title="Core-Content-Icon"/>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6485" y="288118"/>
            <a:ext cx="713232" cy="713232"/>
          </a:xfrm>
          <a:prstGeom prst="rect">
            <a:avLst/>
          </a:prstGeom>
          <a:effectLst>
            <a:outerShdw blurRad="50800" dist="38100" dir="2700000" algn="tl" rotWithShape="0">
              <a:srgbClr val="000000">
                <a:alpha val="43000"/>
              </a:srgbClr>
            </a:outerShdw>
          </a:effectLst>
        </p:spPr>
      </p:pic>
      <p:pic>
        <p:nvPicPr>
          <p:cNvPr id="2" name="Picture 1" title="S.O.A.R.ing Eagle Slip"/>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126" y="814330"/>
            <a:ext cx="3363043" cy="2162232"/>
          </a:xfrm>
          <a:prstGeom prst="rect">
            <a:avLst/>
          </a:prstGeom>
        </p:spPr>
      </p:pic>
      <p:pic>
        <p:nvPicPr>
          <p:cNvPr id="4" name="Picture 3" descr="Prompt, Accept Responsiblity, Work Hard, Show Respect" title="PAWS slip"/>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6220" y="60285"/>
            <a:ext cx="2640743" cy="3198171"/>
          </a:xfrm>
          <a:prstGeom prst="rect">
            <a:avLst/>
          </a:prstGeom>
        </p:spPr>
      </p:pic>
      <p:pic>
        <p:nvPicPr>
          <p:cNvPr id="5" name="Picture 4" title="Collage shows Rebel Reward, Honor Code and Knights' Honor slip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7089" y="2810494"/>
            <a:ext cx="6265875" cy="3556149"/>
          </a:xfrm>
          <a:prstGeom prst="rect">
            <a:avLst/>
          </a:prstGeom>
        </p:spPr>
      </p:pic>
      <p:sp>
        <p:nvSpPr>
          <p:cNvPr id="3" name="Title 2"/>
          <p:cNvSpPr>
            <a:spLocks noGrp="1"/>
          </p:cNvSpPr>
          <p:nvPr>
            <p:ph type="title"/>
          </p:nvPr>
        </p:nvSpPr>
        <p:spPr>
          <a:xfrm>
            <a:off x="1635760" y="350815"/>
            <a:ext cx="4251473" cy="915357"/>
          </a:xfrm>
        </p:spPr>
        <p:txBody>
          <a:bodyPr>
            <a:normAutofit fontScale="90000"/>
          </a:bodyPr>
          <a:lstStyle/>
          <a:p>
            <a:r>
              <a:rPr lang="en-US" b="1" dirty="0">
                <a:cs typeface="Arial" charset="0"/>
              </a:rPr>
              <a:t>Tokens/Tickets</a:t>
            </a:r>
            <a:br>
              <a:rPr lang="en-US" b="1" dirty="0">
                <a:cs typeface="Arial" charset="0"/>
              </a:rPr>
            </a:br>
            <a:endParaRPr lang="en-US" dirty="0"/>
          </a:p>
        </p:txBody>
      </p:sp>
    </p:spTree>
    <p:extLst>
      <p:ext uri="{BB962C8B-B14F-4D97-AF65-F5344CB8AC3E}">
        <p14:creationId xmlns:p14="http://schemas.microsoft.com/office/powerpoint/2010/main" val="2755131389"/>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title="Core-Content-Icon"/>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6485" y="288118"/>
            <a:ext cx="713232" cy="713232"/>
          </a:xfrm>
          <a:prstGeom prst="rect">
            <a:avLst/>
          </a:prstGeom>
          <a:effectLst>
            <a:outerShdw blurRad="50800" dist="38100" dir="2700000" algn="tl" rotWithShape="0">
              <a:srgbClr val="000000">
                <a:alpha val="43000"/>
              </a:srgbClr>
            </a:outerShdw>
          </a:effectLst>
        </p:spPr>
      </p:pic>
      <p:pic>
        <p:nvPicPr>
          <p:cNvPr id="5" name="Picture 4" descr="Screen Shot 2017-09-22 at 1.37.13 PM.png" title="Pictures of a jar full of white sub winners and students seated at a lunch tabl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33287"/>
            <a:ext cx="9144000" cy="4913320"/>
          </a:xfrm>
          <a:prstGeom prst="rect">
            <a:avLst/>
          </a:prstGeom>
        </p:spPr>
      </p:pic>
      <p:sp>
        <p:nvSpPr>
          <p:cNvPr id="4" name="Title 3"/>
          <p:cNvSpPr>
            <a:spLocks noGrp="1"/>
          </p:cNvSpPr>
          <p:nvPr>
            <p:ph type="title"/>
          </p:nvPr>
        </p:nvSpPr>
        <p:spPr/>
        <p:txBody>
          <a:bodyPr/>
          <a:lstStyle/>
          <a:p>
            <a:pPr algn="l"/>
            <a:r>
              <a:rPr lang="en-US" dirty="0" smtClean="0"/>
              <a:t>Tickets and Tokens (cont.)</a:t>
            </a:r>
            <a:endParaRPr lang="en-US" dirty="0"/>
          </a:p>
        </p:txBody>
      </p:sp>
    </p:spTree>
    <p:extLst>
      <p:ext uri="{BB962C8B-B14F-4D97-AF65-F5344CB8AC3E}">
        <p14:creationId xmlns:p14="http://schemas.microsoft.com/office/powerpoint/2010/main" val="414213461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title="Core-Content-Icon"/>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6485" y="288118"/>
            <a:ext cx="713232" cy="713232"/>
          </a:xfrm>
          <a:prstGeom prst="rect">
            <a:avLst/>
          </a:prstGeom>
          <a:effectLst>
            <a:outerShdw blurRad="50800" dist="38100" dir="2700000" algn="tl" rotWithShape="0">
              <a:srgbClr val="000000">
                <a:alpha val="43000"/>
              </a:srgbClr>
            </a:outerShdw>
          </a:effectLst>
        </p:spPr>
      </p:pic>
      <p:pic>
        <p:nvPicPr>
          <p:cNvPr id="4" name="Picture 3" descr="Grid on window with heading Tiger Paw.  Spin-a-Prize wheel spells out Tiger Paw." title="Picture coll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485" y="1420480"/>
            <a:ext cx="8571025" cy="4978633"/>
          </a:xfrm>
          <a:prstGeom prst="rect">
            <a:avLst/>
          </a:prstGeom>
        </p:spPr>
      </p:pic>
      <p:sp>
        <p:nvSpPr>
          <p:cNvPr id="2" name="Title 1"/>
          <p:cNvSpPr>
            <a:spLocks noGrp="1"/>
          </p:cNvSpPr>
          <p:nvPr>
            <p:ph type="title"/>
          </p:nvPr>
        </p:nvSpPr>
        <p:spPr/>
        <p:txBody>
          <a:bodyPr/>
          <a:lstStyle/>
          <a:p>
            <a:pPr algn="l"/>
            <a:r>
              <a:rPr lang="en-US" dirty="0" smtClean="0"/>
              <a:t>Make it Fun</a:t>
            </a:r>
            <a:endParaRPr lang="en-US" dirty="0"/>
          </a:p>
        </p:txBody>
      </p:sp>
    </p:spTree>
    <p:extLst>
      <p:ext uri="{BB962C8B-B14F-4D97-AF65-F5344CB8AC3E}">
        <p14:creationId xmlns:p14="http://schemas.microsoft.com/office/powerpoint/2010/main" val="214520481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title="Core-Content-Icon"/>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6485" y="288118"/>
            <a:ext cx="713232" cy="713232"/>
          </a:xfrm>
          <a:prstGeom prst="rect">
            <a:avLst/>
          </a:prstGeom>
          <a:effectLst>
            <a:outerShdw blurRad="50800" dist="38100" dir="2700000" algn="tl" rotWithShape="0">
              <a:srgbClr val="000000">
                <a:alpha val="43000"/>
              </a:srgbClr>
            </a:outerShdw>
          </a:effectLst>
        </p:spPr>
      </p:pic>
      <p:sp>
        <p:nvSpPr>
          <p:cNvPr id="5" name="TextBox 4"/>
          <p:cNvSpPr txBox="1"/>
          <p:nvPr/>
        </p:nvSpPr>
        <p:spPr>
          <a:xfrm>
            <a:off x="296485" y="6216694"/>
            <a:ext cx="7151452" cy="369332"/>
          </a:xfrm>
          <a:prstGeom prst="rect">
            <a:avLst/>
          </a:prstGeom>
          <a:noFill/>
        </p:spPr>
        <p:txBody>
          <a:bodyPr wrap="square" rtlCol="0">
            <a:spAutoFit/>
          </a:bodyPr>
          <a:lstStyle/>
          <a:p>
            <a:r>
              <a:rPr lang="en-US" dirty="0" smtClean="0">
                <a:hlinkClick r:id="rId4"/>
              </a:rPr>
              <a:t>Link to example menu </a:t>
            </a:r>
            <a:endParaRPr lang="en-US" dirty="0"/>
          </a:p>
        </p:txBody>
      </p:sp>
      <p:pic>
        <p:nvPicPr>
          <p:cNvPr id="6" name="Picture 5" descr=" " title="Menu of reinforements from Patrick Henry High School, Minnesot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6485" y="1001350"/>
            <a:ext cx="8726375" cy="5114465"/>
          </a:xfrm>
          <a:prstGeom prst="rect">
            <a:avLst/>
          </a:prstGeom>
        </p:spPr>
      </p:pic>
      <p:sp>
        <p:nvSpPr>
          <p:cNvPr id="3" name="Title 2"/>
          <p:cNvSpPr>
            <a:spLocks noGrp="1"/>
          </p:cNvSpPr>
          <p:nvPr>
            <p:ph type="title"/>
          </p:nvPr>
        </p:nvSpPr>
        <p:spPr>
          <a:xfrm>
            <a:off x="1167908" y="85993"/>
            <a:ext cx="6987106" cy="915357"/>
          </a:xfrm>
        </p:spPr>
        <p:txBody>
          <a:bodyPr/>
          <a:lstStyle/>
          <a:p>
            <a:pPr algn="l"/>
            <a:r>
              <a:rPr lang="en-US" dirty="0" smtClean="0"/>
              <a:t>Social Reinforcements</a:t>
            </a:r>
            <a:endParaRPr lang="en-US" dirty="0"/>
          </a:p>
        </p:txBody>
      </p:sp>
    </p:spTree>
    <p:extLst>
      <p:ext uri="{BB962C8B-B14F-4D97-AF65-F5344CB8AC3E}">
        <p14:creationId xmlns:p14="http://schemas.microsoft.com/office/powerpoint/2010/main" val="3236062762"/>
      </p:ext>
    </p:extLst>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title="Core-Content-Icon"/>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6485" y="288118"/>
            <a:ext cx="713232" cy="713232"/>
          </a:xfrm>
          <a:prstGeom prst="rect">
            <a:avLst/>
          </a:prstGeom>
          <a:effectLst>
            <a:outerShdw blurRad="50800" dist="38100" dir="2700000" algn="tl" rotWithShape="0">
              <a:srgbClr val="000000">
                <a:alpha val="43000"/>
              </a:srgbClr>
            </a:outerShdw>
          </a:effectLst>
        </p:spPr>
      </p:pic>
      <p:pic>
        <p:nvPicPr>
          <p:cNvPr id="6" name="Picture 5" descr="Monthly recognition, pizza party with principal, team nominations, public recognition in newspaper, certificates, displays within school.  There is a picture of a school disply case filled with certificates." title="Star Studen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23357"/>
            <a:ext cx="9144000" cy="4371596"/>
          </a:xfrm>
          <a:prstGeom prst="rect">
            <a:avLst/>
          </a:prstGeom>
        </p:spPr>
      </p:pic>
      <p:sp>
        <p:nvSpPr>
          <p:cNvPr id="224258" name="Title 1"/>
          <p:cNvSpPr>
            <a:spLocks noGrp="1"/>
          </p:cNvSpPr>
          <p:nvPr>
            <p:ph type="title" idx="4294967295"/>
          </p:nvPr>
        </p:nvSpPr>
        <p:spPr>
          <a:xfrm>
            <a:off x="937260" y="205740"/>
            <a:ext cx="3658491" cy="1037273"/>
          </a:xfrm>
        </p:spPr>
        <p:txBody>
          <a:bodyPr>
            <a:normAutofit fontScale="90000"/>
          </a:bodyPr>
          <a:lstStyle/>
          <a:p>
            <a:pPr eaLnBrk="1" hangingPunct="1"/>
            <a:r>
              <a:rPr lang="en-US" dirty="0">
                <a:solidFill>
                  <a:schemeClr val="tx1"/>
                </a:solidFill>
                <a:latin typeface="Tw Cen MT" charset="0"/>
              </a:rPr>
              <a:t>Monthly</a:t>
            </a:r>
            <a:r>
              <a:rPr lang="en-US" sz="1600" dirty="0">
                <a:solidFill>
                  <a:schemeClr val="tx1"/>
                </a:solidFill>
                <a:latin typeface="Tw Cen MT" charset="0"/>
              </a:rPr>
              <a:t/>
            </a:r>
            <a:br>
              <a:rPr lang="en-US" sz="1600" dirty="0">
                <a:solidFill>
                  <a:schemeClr val="tx1"/>
                </a:solidFill>
                <a:latin typeface="Tw Cen MT" charset="0"/>
              </a:rPr>
            </a:br>
            <a:endParaRPr lang="en-US" dirty="0">
              <a:solidFill>
                <a:schemeClr val="tx1"/>
              </a:solidFill>
              <a:latin typeface="Tw Cen MT" charset="0"/>
            </a:endParaRPr>
          </a:p>
        </p:txBody>
      </p:sp>
    </p:spTree>
    <p:extLst>
      <p:ext uri="{BB962C8B-B14F-4D97-AF65-F5344CB8AC3E}">
        <p14:creationId xmlns:p14="http://schemas.microsoft.com/office/powerpoint/2010/main" val="27112109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title="Core-Content-Icon"/>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6485" y="288118"/>
            <a:ext cx="713232" cy="713232"/>
          </a:xfrm>
          <a:prstGeom prst="rect">
            <a:avLst/>
          </a:prstGeom>
          <a:effectLst>
            <a:outerShdw blurRad="50800" dist="38100" dir="2700000" algn="tl" rotWithShape="0">
              <a:srgbClr val="000000">
                <a:alpha val="43000"/>
              </a:srgbClr>
            </a:outerShdw>
          </a:effectLst>
        </p:spPr>
      </p:pic>
      <p:pic>
        <p:nvPicPr>
          <p:cNvPr id="5" name="Picture 4" descr="Screen Shot 2017-09-22 at 1.31.00 PM.png" title="Picture of a school display case which is about one fourth full of yellow recognition sli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772" y="1299468"/>
            <a:ext cx="8708590" cy="4499438"/>
          </a:xfrm>
          <a:prstGeom prst="rect">
            <a:avLst/>
          </a:prstGeom>
        </p:spPr>
      </p:pic>
      <p:sp>
        <p:nvSpPr>
          <p:cNvPr id="3" name="Title 2"/>
          <p:cNvSpPr>
            <a:spLocks noGrp="1"/>
          </p:cNvSpPr>
          <p:nvPr>
            <p:ph type="title"/>
          </p:nvPr>
        </p:nvSpPr>
        <p:spPr/>
        <p:txBody>
          <a:bodyPr/>
          <a:lstStyle/>
          <a:p>
            <a:pPr algn="l"/>
            <a:r>
              <a:rPr lang="en-US" dirty="0" smtClean="0"/>
              <a:t>Quarterly</a:t>
            </a:r>
            <a:endParaRPr lang="en-US" dirty="0"/>
          </a:p>
        </p:txBody>
      </p:sp>
    </p:spTree>
    <p:extLst>
      <p:ext uri="{BB962C8B-B14F-4D97-AF65-F5344CB8AC3E}">
        <p14:creationId xmlns:p14="http://schemas.microsoft.com/office/powerpoint/2010/main" val="204332337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title="Core-Content-Icon"/>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6485" y="288118"/>
            <a:ext cx="713232" cy="713232"/>
          </a:xfrm>
          <a:prstGeom prst="rect">
            <a:avLst/>
          </a:prstGeom>
          <a:effectLst>
            <a:outerShdw blurRad="50800" dist="38100" dir="2700000" algn="tl" rotWithShape="0">
              <a:srgbClr val="000000">
                <a:alpha val="43000"/>
              </a:srgbClr>
            </a:outerShdw>
          </a:effectLst>
        </p:spPr>
      </p:pic>
      <p:pic>
        <p:nvPicPr>
          <p:cNvPr id="346" name="image17.png" descr="There is short explanation of the reason the note is being sent.  There is space to check Your child was being safe, cooperative, peaceful, kind or responsible; location - on the playground, in the hallway, at an assembly, on the bus, in the cafeteria, in the bathroom, during dismissal or in the classroom. There is blank space for comments to be written." title="High 5 NoHome Note!"/>
          <p:cNvPicPr/>
          <p:nvPr/>
        </p:nvPicPr>
        <p:blipFill>
          <a:blip r:embed="rId4">
            <a:extLst/>
          </a:blip>
          <a:stretch>
            <a:fillRect/>
          </a:stretch>
        </p:blipFill>
        <p:spPr>
          <a:xfrm>
            <a:off x="454002" y="1349310"/>
            <a:ext cx="4348330" cy="5061114"/>
          </a:xfrm>
          <a:prstGeom prst="rect">
            <a:avLst/>
          </a:prstGeom>
          <a:solidFill>
            <a:srgbClr val="CCC1DA"/>
          </a:solidFill>
          <a:ln w="28575" cmpd="sng">
            <a:solidFill>
              <a:srgbClr val="1D2A53"/>
            </a:solidFill>
            <a:miter lim="400000"/>
          </a:ln>
        </p:spPr>
      </p:pic>
      <p:pic>
        <p:nvPicPr>
          <p:cNvPr id="347" name="image18.jpeg" descr="This is a study carrel which has been made to look like a phone booth.  There is red phone on the desk and a stool in the carrel.  There is a large piece of white paper hanging in the carrel but the handwritten messages on the paper are not readable." title="Wildcats Phone Home!"/>
          <p:cNvPicPr/>
          <p:nvPr/>
        </p:nvPicPr>
        <p:blipFill>
          <a:blip r:embed="rId5">
            <a:extLst/>
          </a:blip>
          <a:stretch>
            <a:fillRect/>
          </a:stretch>
        </p:blipFill>
        <p:spPr>
          <a:xfrm>
            <a:off x="5329675" y="896756"/>
            <a:ext cx="3346937" cy="4966717"/>
          </a:xfrm>
          <a:prstGeom prst="rect">
            <a:avLst/>
          </a:prstGeom>
          <a:ln w="28575" cmpd="sng">
            <a:solidFill>
              <a:srgbClr val="1D2A53"/>
            </a:solidFill>
            <a:miter lim="400000"/>
          </a:ln>
          <a:effectLst>
            <a:outerShdw blurRad="292100" dist="139700" dir="2700000" rotWithShape="0">
              <a:srgbClr val="333333">
                <a:alpha val="64999"/>
              </a:srgbClr>
            </a:outerShdw>
          </a:effectLst>
        </p:spPr>
      </p:pic>
      <p:sp>
        <p:nvSpPr>
          <p:cNvPr id="3" name="Title 2"/>
          <p:cNvSpPr>
            <a:spLocks noGrp="1"/>
          </p:cNvSpPr>
          <p:nvPr>
            <p:ph type="title"/>
          </p:nvPr>
        </p:nvSpPr>
        <p:spPr/>
        <p:txBody>
          <a:bodyPr>
            <a:normAutofit fontScale="90000"/>
          </a:bodyPr>
          <a:lstStyle/>
          <a:p>
            <a:r>
              <a:rPr lang="en-US" dirty="0"/>
              <a:t>Home-School Connection</a:t>
            </a:r>
            <a:br>
              <a:rPr lang="en-US" dirty="0"/>
            </a:br>
            <a:endParaRPr lang="en-US" dirty="0"/>
          </a:p>
        </p:txBody>
      </p:sp>
    </p:spTree>
    <p:extLst>
      <p:ext uri="{BB962C8B-B14F-4D97-AF65-F5344CB8AC3E}">
        <p14:creationId xmlns:p14="http://schemas.microsoft.com/office/powerpoint/2010/main" val="3431877797"/>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title="Core-Content-Icon"/>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6485" y="288118"/>
            <a:ext cx="713232" cy="713232"/>
          </a:xfrm>
          <a:prstGeom prst="rect">
            <a:avLst/>
          </a:prstGeom>
          <a:effectLst>
            <a:outerShdw blurRad="50800" dist="38100" dir="2700000" algn="tl" rotWithShape="0">
              <a:srgbClr val="000000">
                <a:alpha val="43000"/>
              </a:srgbClr>
            </a:outerShdw>
          </a:effectLst>
        </p:spPr>
      </p:pic>
      <p:pic>
        <p:nvPicPr>
          <p:cNvPr id="4" name="Picture 3" descr="Teacher points to 5 positive sign above classroom door. Visual reminders for staff shows 5 red rings on a white board above 5 positives sign. Teachers show tickets and pen on lanyard.  Computer printed stickers pictured. Stacks of tickets glued on edge pictured." title="Collage of pictur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40612"/>
            <a:ext cx="9144000" cy="5417388"/>
          </a:xfrm>
          <a:prstGeom prst="rect">
            <a:avLst/>
          </a:prstGeom>
        </p:spPr>
      </p:pic>
      <p:sp>
        <p:nvSpPr>
          <p:cNvPr id="2" name="Title 1"/>
          <p:cNvSpPr>
            <a:spLocks noGrp="1"/>
          </p:cNvSpPr>
          <p:nvPr>
            <p:ph type="title"/>
          </p:nvPr>
        </p:nvSpPr>
        <p:spPr/>
        <p:txBody>
          <a:bodyPr/>
          <a:lstStyle/>
          <a:p>
            <a:pPr algn="l"/>
            <a:r>
              <a:rPr lang="en-US" dirty="0" smtClean="0"/>
              <a:t>Make It Easy!</a:t>
            </a:r>
            <a:endParaRPr lang="en-US" dirty="0"/>
          </a:p>
        </p:txBody>
      </p:sp>
    </p:spTree>
    <p:extLst>
      <p:ext uri="{BB962C8B-B14F-4D97-AF65-F5344CB8AC3E}">
        <p14:creationId xmlns:p14="http://schemas.microsoft.com/office/powerpoint/2010/main" val="212523387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This picture shows part of an action plan with the following columnt headings: What needs to be completed? Resources needed? Who? When?" title="Action plan"/>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503790" y="5106142"/>
            <a:ext cx="2770414" cy="1063139"/>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sp>
        <p:nvSpPr>
          <p:cNvPr id="44" name="TextBox 43"/>
          <p:cNvSpPr txBox="1"/>
          <p:nvPr/>
        </p:nvSpPr>
        <p:spPr>
          <a:xfrm>
            <a:off x="2172042" y="5145269"/>
            <a:ext cx="3392415" cy="984885"/>
          </a:xfrm>
          <a:prstGeom prst="rect">
            <a:avLst/>
          </a:prstGeom>
          <a:noFill/>
        </p:spPr>
        <p:txBody>
          <a:bodyPr wrap="square" rtlCol="0">
            <a:spAutoFit/>
          </a:bodyPr>
          <a:lstStyle/>
          <a:p>
            <a:pPr defTabSz="457200"/>
            <a:r>
              <a:rPr lang="en-US" sz="2200" b="1" dirty="0">
                <a:solidFill>
                  <a:srgbClr val="1D2A53"/>
                </a:solidFill>
                <a:latin typeface="Tw Cen MT"/>
                <a:cs typeface="Tw Cen MT"/>
              </a:rPr>
              <a:t>Action Planning: </a:t>
            </a:r>
            <a:br>
              <a:rPr lang="en-US" sz="2200" b="1" dirty="0">
                <a:solidFill>
                  <a:srgbClr val="1D2A53"/>
                </a:solidFill>
                <a:latin typeface="Tw Cen MT"/>
                <a:cs typeface="Tw Cen MT"/>
              </a:rPr>
            </a:br>
            <a:r>
              <a:rPr lang="en-US" dirty="0">
                <a:solidFill>
                  <a:srgbClr val="1D2A53"/>
                </a:solidFill>
                <a:latin typeface="Tw Cen MT"/>
                <a:cs typeface="Tw Cen MT"/>
              </a:rPr>
              <a:t>Applying the core content to your school</a:t>
            </a:r>
            <a:endParaRPr lang="en-US" dirty="0">
              <a:solidFill>
                <a:srgbClr val="1D2A53"/>
              </a:solidFill>
            </a:endParaRPr>
          </a:p>
        </p:txBody>
      </p:sp>
      <p:pic>
        <p:nvPicPr>
          <p:cNvPr id="13" name="Picture 12" descr=" Blue and white logo of an arrow point up and to the right." title="Action-Planning-Icon "/>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0772" y="5128590"/>
            <a:ext cx="1018243" cy="1018243"/>
          </a:xfrm>
          <a:prstGeom prst="rect">
            <a:avLst/>
          </a:prstGeom>
          <a:effectLst>
            <a:outerShdw blurRad="50800" dist="38100" dir="2700000" algn="tl" rotWithShape="0">
              <a:prstClr val="black">
                <a:alpha val="40000"/>
              </a:prstClr>
            </a:outerShdw>
          </a:effectLst>
        </p:spPr>
      </p:pic>
      <p:pic>
        <p:nvPicPr>
          <p:cNvPr id="3" name="Picture 2" descr="This a screenshot of the TFI logo from a website. " title="School-wide PBIS Tiered Fidelity Inventory"/>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5503592" y="3845592"/>
            <a:ext cx="2770591" cy="1082026"/>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sp>
        <p:nvSpPr>
          <p:cNvPr id="43" name="TextBox 42"/>
          <p:cNvSpPr txBox="1"/>
          <p:nvPr/>
        </p:nvSpPr>
        <p:spPr>
          <a:xfrm>
            <a:off x="2172043" y="4032662"/>
            <a:ext cx="3392414" cy="707886"/>
          </a:xfrm>
          <a:prstGeom prst="rect">
            <a:avLst/>
          </a:prstGeom>
          <a:noFill/>
        </p:spPr>
        <p:txBody>
          <a:bodyPr wrap="square" rtlCol="0">
            <a:spAutoFit/>
          </a:bodyPr>
          <a:lstStyle/>
          <a:p>
            <a:pPr defTabSz="457200"/>
            <a:r>
              <a:rPr lang="en-US" sz="2200" b="1" dirty="0">
                <a:solidFill>
                  <a:srgbClr val="1D2A53"/>
                </a:solidFill>
                <a:latin typeface="Tw Cen MT"/>
                <a:cs typeface="Tw Cen MT"/>
              </a:rPr>
              <a:t>Self-Assessment: </a:t>
            </a:r>
          </a:p>
          <a:p>
            <a:pPr defTabSz="457200"/>
            <a:r>
              <a:rPr lang="en-US" dirty="0">
                <a:solidFill>
                  <a:srgbClr val="1D2A53"/>
                </a:solidFill>
                <a:latin typeface="Tw Cen MT"/>
                <a:cs typeface="Tw Cen MT"/>
              </a:rPr>
              <a:t>Tiered Fidelity Inventory</a:t>
            </a:r>
            <a:endParaRPr lang="en-US" dirty="0">
              <a:solidFill>
                <a:srgbClr val="1D2A53"/>
              </a:solidFill>
            </a:endParaRPr>
          </a:p>
        </p:txBody>
      </p:sp>
      <p:pic>
        <p:nvPicPr>
          <p:cNvPr id="12" name="Picture 11" descr="Blue and white logo of a vertical bar graph." title="Self-Assessment-Icon "/>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0772" y="3877484"/>
            <a:ext cx="1018243" cy="1018243"/>
          </a:xfrm>
          <a:prstGeom prst="rect">
            <a:avLst/>
          </a:prstGeom>
          <a:effectLst>
            <a:outerShdw blurRad="50800" dist="38100" dir="2700000" algn="tl" rotWithShape="0">
              <a:prstClr val="black">
                <a:alpha val="40000"/>
              </a:prstClr>
            </a:outerShdw>
          </a:effectLst>
        </p:spPr>
      </p:pic>
      <p:pic>
        <p:nvPicPr>
          <p:cNvPr id="14" name="Content Placeholder 16" descr="This picture shows two men and two women seated and looking at materials together." title="Team meeting picture"/>
          <p:cNvPicPr>
            <a:picLocks noChangeAspect="1"/>
          </p:cNvPicPr>
          <p:nvPr/>
        </p:nvPicPr>
        <p:blipFill rotWithShape="1">
          <a:blip r:embed="rId7">
            <a:extLst>
              <a:ext uri="{28A0092B-C50C-407E-A947-70E740481C1C}">
                <a14:useLocalDpi xmlns:a14="http://schemas.microsoft.com/office/drawing/2010/main"/>
              </a:ext>
            </a:extLst>
          </a:blip>
          <a:srcRect r="-231"/>
          <a:stretch/>
        </p:blipFill>
        <p:spPr>
          <a:xfrm>
            <a:off x="5503594" y="2588526"/>
            <a:ext cx="2770590" cy="1082026"/>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sp>
        <p:nvSpPr>
          <p:cNvPr id="42" name="TextBox 41"/>
          <p:cNvSpPr txBox="1"/>
          <p:nvPr/>
        </p:nvSpPr>
        <p:spPr>
          <a:xfrm>
            <a:off x="2172042" y="2790985"/>
            <a:ext cx="3392415" cy="677108"/>
          </a:xfrm>
          <a:prstGeom prst="rect">
            <a:avLst/>
          </a:prstGeom>
          <a:noFill/>
        </p:spPr>
        <p:txBody>
          <a:bodyPr wrap="square" rtlCol="0">
            <a:spAutoFit/>
          </a:bodyPr>
          <a:lstStyle/>
          <a:p>
            <a:pPr defTabSz="457200"/>
            <a:r>
              <a:rPr lang="en-US" sz="2000" b="1" dirty="0">
                <a:solidFill>
                  <a:srgbClr val="1D2A53"/>
                </a:solidFill>
                <a:latin typeface="Tw Cen MT"/>
                <a:cs typeface="Tw Cen MT"/>
              </a:rPr>
              <a:t>Activities/Team Time: </a:t>
            </a:r>
            <a:br>
              <a:rPr lang="en-US" sz="2000" b="1" dirty="0">
                <a:solidFill>
                  <a:srgbClr val="1D2A53"/>
                </a:solidFill>
                <a:latin typeface="Tw Cen MT"/>
                <a:cs typeface="Tw Cen MT"/>
              </a:rPr>
            </a:br>
            <a:r>
              <a:rPr lang="en-US" dirty="0">
                <a:solidFill>
                  <a:srgbClr val="1D2A53"/>
                </a:solidFill>
                <a:latin typeface="Tw Cen MT"/>
                <a:cs typeface="Tw Cen MT"/>
              </a:rPr>
              <a:t>Activities for Fluency</a:t>
            </a:r>
            <a:endParaRPr lang="en-US" dirty="0">
              <a:solidFill>
                <a:srgbClr val="3A54A5"/>
              </a:solidFill>
            </a:endParaRPr>
          </a:p>
        </p:txBody>
      </p:sp>
      <p:pic>
        <p:nvPicPr>
          <p:cNvPr id="9" name="Picture 8" descr=" Blue and white logo of a pencil." title="Practice-Icon"/>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20772" y="2620418"/>
            <a:ext cx="1018243" cy="1018243"/>
          </a:xfrm>
          <a:prstGeom prst="rect">
            <a:avLst/>
          </a:prstGeom>
          <a:effectLst>
            <a:outerShdw blurRad="50800" dist="38100" dir="2700000" algn="tl" rotWithShape="0">
              <a:prstClr val="black">
                <a:alpha val="40000"/>
              </a:prstClr>
            </a:outerShdw>
          </a:effectLst>
        </p:spPr>
      </p:pic>
      <p:pic>
        <p:nvPicPr>
          <p:cNvPr id="11" name="Picture 2" descr="This map shows roads but cities are not distinguishable. " title="Road map"/>
          <p:cNvPicPr>
            <a:picLocks noGrp="1" noChangeAspect="1" noChangeArrowheads="1"/>
          </p:cNvPicPr>
          <p:nvPr>
            <p:ph sz="half" idx="1"/>
          </p:nvPr>
        </p:nvPicPr>
        <p:blipFill rotWithShape="1">
          <a:blip r:embed="rId9" cstate="screen">
            <a:extLst>
              <a:ext uri="{28A0092B-C50C-407E-A947-70E740481C1C}">
                <a14:useLocalDpi xmlns:a14="http://schemas.microsoft.com/office/drawing/2010/main"/>
              </a:ext>
            </a:extLst>
          </a:blip>
          <a:srcRect/>
          <a:stretch/>
        </p:blipFill>
        <p:spPr>
          <a:xfrm>
            <a:off x="5503595" y="1358802"/>
            <a:ext cx="2770590" cy="1045735"/>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chemeClr val="tx1"/>
                </a:solidFill>
                <a:miter lim="800000"/>
                <a:headEnd/>
                <a:tailEnd/>
              </a14:hiddenLine>
            </a:ext>
          </a:extLst>
        </p:spPr>
      </p:pic>
      <p:sp>
        <p:nvSpPr>
          <p:cNvPr id="41" name="TextBox 40"/>
          <p:cNvSpPr txBox="1"/>
          <p:nvPr/>
        </p:nvSpPr>
        <p:spPr>
          <a:xfrm>
            <a:off x="2172042" y="1420004"/>
            <a:ext cx="3392416" cy="923330"/>
          </a:xfrm>
          <a:prstGeom prst="rect">
            <a:avLst/>
          </a:prstGeom>
          <a:noFill/>
        </p:spPr>
        <p:txBody>
          <a:bodyPr wrap="square" rtlCol="0">
            <a:spAutoFit/>
          </a:bodyPr>
          <a:lstStyle/>
          <a:p>
            <a:pPr defTabSz="457200"/>
            <a:r>
              <a:rPr lang="en-US" sz="2200" b="1" dirty="0">
                <a:solidFill>
                  <a:srgbClr val="1D2A53"/>
                </a:solidFill>
                <a:latin typeface="Tw Cen MT"/>
                <a:cs typeface="Tw Cen MT"/>
              </a:rPr>
              <a:t>Content:</a:t>
            </a:r>
          </a:p>
          <a:p>
            <a:pPr defTabSz="457200"/>
            <a:r>
              <a:rPr lang="en-US" sz="1600" dirty="0">
                <a:solidFill>
                  <a:srgbClr val="1D2A53"/>
                </a:solidFill>
                <a:latin typeface="Tw Cen MT"/>
                <a:cs typeface="Tw Cen MT"/>
              </a:rPr>
              <a:t>Aligned to TFI Items 1.1 </a:t>
            </a:r>
            <a:r>
              <a:rPr lang="mr-IN" sz="1600" dirty="0">
                <a:solidFill>
                  <a:srgbClr val="1D2A53"/>
                </a:solidFill>
                <a:latin typeface="Tw Cen MT"/>
                <a:cs typeface="Tw Cen MT"/>
              </a:rPr>
              <a:t>– </a:t>
            </a:r>
            <a:r>
              <a:rPr lang="en-US" sz="1600" dirty="0">
                <a:solidFill>
                  <a:srgbClr val="1D2A53"/>
                </a:solidFill>
                <a:latin typeface="Tw Cen MT"/>
                <a:cs typeface="Tw Cen MT"/>
              </a:rPr>
              <a:t>1.15 and Classroom Management Practices</a:t>
            </a:r>
            <a:endParaRPr lang="en-US" sz="1600" dirty="0">
              <a:solidFill>
                <a:srgbClr val="3A54A5"/>
              </a:solidFill>
            </a:endParaRPr>
          </a:p>
        </p:txBody>
      </p:sp>
      <p:pic>
        <p:nvPicPr>
          <p:cNvPr id="16" name="Picture 15" descr="  Blue and white logo of an open book." title="Core-Content-Icon"/>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23190" y="1372548"/>
            <a:ext cx="1018243" cy="1018243"/>
          </a:xfrm>
          <a:prstGeom prst="rect">
            <a:avLst/>
          </a:prstGeom>
          <a:effectLst>
            <a:outerShdw blurRad="50800" dist="38100" dir="2700000" algn="tl" rotWithShape="0">
              <a:prstClr val="black">
                <a:alpha val="40000"/>
              </a:prstClr>
            </a:outerShdw>
          </a:effectLst>
        </p:spPr>
      </p:pic>
      <p:grpSp>
        <p:nvGrpSpPr>
          <p:cNvPr id="6" name="Group 5" descr="Blue square comprised of four smaller squares. " title="Decorative icon"/>
          <p:cNvGrpSpPr/>
          <p:nvPr/>
        </p:nvGrpSpPr>
        <p:grpSpPr>
          <a:xfrm>
            <a:off x="156117" y="156117"/>
            <a:ext cx="925551" cy="947854"/>
            <a:chOff x="156117" y="156117"/>
            <a:chExt cx="925551" cy="947854"/>
          </a:xfrm>
        </p:grpSpPr>
        <p:sp>
          <p:nvSpPr>
            <p:cNvPr id="4" name="Rectangle 3"/>
            <p:cNvSpPr/>
            <p:nvPr/>
          </p:nvSpPr>
          <p:spPr>
            <a:xfrm>
              <a:off x="156117" y="156117"/>
              <a:ext cx="925551" cy="94785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7" name="Group 16"/>
            <p:cNvGrpSpPr/>
            <p:nvPr/>
          </p:nvGrpSpPr>
          <p:grpSpPr>
            <a:xfrm>
              <a:off x="313062" y="313386"/>
              <a:ext cx="664580" cy="653098"/>
              <a:chOff x="313062" y="313386"/>
              <a:chExt cx="664580" cy="653098"/>
            </a:xfrm>
          </p:grpSpPr>
          <p:sp>
            <p:nvSpPr>
              <p:cNvPr id="18" name="Rounded Rectangle 17"/>
              <p:cNvSpPr>
                <a:spLocks noChangeAspect="1"/>
              </p:cNvSpPr>
              <p:nvPr/>
            </p:nvSpPr>
            <p:spPr>
              <a:xfrm>
                <a:off x="313062" y="313386"/>
                <a:ext cx="315461" cy="314289"/>
              </a:xfrm>
              <a:prstGeom prst="round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E2AC00"/>
                  </a:solidFill>
                </a:endParaRPr>
              </a:p>
            </p:txBody>
          </p:sp>
          <p:sp>
            <p:nvSpPr>
              <p:cNvPr id="19" name="Rounded Rectangle 18"/>
              <p:cNvSpPr>
                <a:spLocks noChangeAspect="1"/>
              </p:cNvSpPr>
              <p:nvPr/>
            </p:nvSpPr>
            <p:spPr>
              <a:xfrm>
                <a:off x="662181" y="652195"/>
                <a:ext cx="315461" cy="314289"/>
              </a:xfrm>
              <a:prstGeom prst="roundRect">
                <a:avLst/>
              </a:prstGeom>
              <a:solidFill>
                <a:schemeClr val="tx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3A54A5">
                      <a:lumMod val="40000"/>
                      <a:lumOff val="60000"/>
                    </a:srgbClr>
                  </a:solidFill>
                </a:endParaRPr>
              </a:p>
            </p:txBody>
          </p:sp>
          <p:sp>
            <p:nvSpPr>
              <p:cNvPr id="20" name="Rounded Rectangle 19"/>
              <p:cNvSpPr>
                <a:spLocks noChangeAspect="1"/>
              </p:cNvSpPr>
              <p:nvPr/>
            </p:nvSpPr>
            <p:spPr>
              <a:xfrm>
                <a:off x="662181" y="313386"/>
                <a:ext cx="315461" cy="314289"/>
              </a:xfrm>
              <a:prstGeom prst="roundRect">
                <a:avLst/>
              </a:prstGeom>
              <a:solidFill>
                <a:schemeClr val="tx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E2AC00"/>
                  </a:solidFill>
                </a:endParaRPr>
              </a:p>
            </p:txBody>
          </p:sp>
          <p:sp>
            <p:nvSpPr>
              <p:cNvPr id="21" name="Rounded Rectangle 20"/>
              <p:cNvSpPr>
                <a:spLocks noChangeAspect="1"/>
              </p:cNvSpPr>
              <p:nvPr/>
            </p:nvSpPr>
            <p:spPr>
              <a:xfrm>
                <a:off x="313062" y="652195"/>
                <a:ext cx="315461" cy="314289"/>
              </a:xfrm>
              <a:prstGeom prst="roundRect">
                <a:avLst/>
              </a:prstGeom>
              <a:solidFill>
                <a:schemeClr val="tx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3A54A5">
                      <a:lumMod val="40000"/>
                      <a:lumOff val="60000"/>
                    </a:srgbClr>
                  </a:solidFill>
                </a:endParaRPr>
              </a:p>
            </p:txBody>
          </p:sp>
        </p:grpSp>
      </p:grpSp>
      <p:sp>
        <p:nvSpPr>
          <p:cNvPr id="5" name="Bent Arrow 4" title="Arrow points to decorative icon"/>
          <p:cNvSpPr/>
          <p:nvPr/>
        </p:nvSpPr>
        <p:spPr>
          <a:xfrm flipH="1">
            <a:off x="825418" y="390293"/>
            <a:ext cx="624240" cy="875348"/>
          </a:xfrm>
          <a:prstGeom prst="bentArrow">
            <a:avLst>
              <a:gd name="adj1" fmla="val 32548"/>
              <a:gd name="adj2" fmla="val 39479"/>
              <a:gd name="adj3" fmla="val 44832"/>
              <a:gd name="adj4" fmla="val 60303"/>
            </a:avLst>
          </a:prstGeom>
        </p:spPr>
        <p:style>
          <a:lnRef idx="1">
            <a:schemeClr val="accent6"/>
          </a:lnRef>
          <a:fillRef idx="3">
            <a:schemeClr val="accent6"/>
          </a:fillRef>
          <a:effectRef idx="2">
            <a:schemeClr val="accent6"/>
          </a:effectRef>
          <a:fontRef idx="minor">
            <a:schemeClr val="lt1"/>
          </a:fontRef>
        </p:style>
        <p:txBody>
          <a:bodyPr rtlCol="0" anchor="ctr"/>
          <a:lstStyle/>
          <a:p>
            <a:pPr algn="ctr" defTabSz="457200"/>
            <a:endParaRPr lang="en-US">
              <a:solidFill>
                <a:srgbClr val="3A54A5"/>
              </a:solidFill>
            </a:endParaRPr>
          </a:p>
        </p:txBody>
      </p:sp>
      <p:sp>
        <p:nvSpPr>
          <p:cNvPr id="2" name="Title 1"/>
          <p:cNvSpPr>
            <a:spLocks noGrp="1"/>
          </p:cNvSpPr>
          <p:nvPr>
            <p:ph type="title"/>
          </p:nvPr>
        </p:nvSpPr>
        <p:spPr>
          <a:xfrm>
            <a:off x="787319" y="305543"/>
            <a:ext cx="7776390" cy="669805"/>
          </a:xfrm>
        </p:spPr>
        <p:txBody>
          <a:bodyPr>
            <a:normAutofit fontScale="90000"/>
          </a:bodyPr>
          <a:lstStyle/>
          <a:p>
            <a:r>
              <a:rPr lang="en-US" dirty="0" smtClean="0">
                <a:solidFill>
                  <a:schemeClr val="accent6"/>
                </a:solidFill>
              </a:rPr>
              <a:t>Organization of Modules</a:t>
            </a:r>
            <a:endParaRPr lang="en-US" dirty="0">
              <a:solidFill>
                <a:schemeClr val="accent6"/>
              </a:solidFill>
            </a:endParaRPr>
          </a:p>
        </p:txBody>
      </p:sp>
    </p:spTree>
    <p:extLst>
      <p:ext uri="{BB962C8B-B14F-4D97-AF65-F5344CB8AC3E}">
        <p14:creationId xmlns:p14="http://schemas.microsoft.com/office/powerpoint/2010/main" val="17346138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title="Core-Content-Icon"/>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6485" y="288118"/>
            <a:ext cx="713232" cy="713232"/>
          </a:xfrm>
          <a:prstGeom prst="rect">
            <a:avLst/>
          </a:prstGeom>
          <a:effectLst>
            <a:outerShdw blurRad="50800" dist="38100" dir="2700000" algn="tl" rotWithShape="0">
              <a:srgbClr val="000000">
                <a:alpha val="43000"/>
              </a:srgbClr>
            </a:outerShdw>
          </a:effectLst>
        </p:spPr>
      </p:pic>
      <p:sp>
        <p:nvSpPr>
          <p:cNvPr id="8" name="Rectangle 7"/>
          <p:cNvSpPr/>
          <p:nvPr/>
        </p:nvSpPr>
        <p:spPr>
          <a:xfrm>
            <a:off x="403412" y="6001816"/>
            <a:ext cx="7873997" cy="307777"/>
          </a:xfrm>
          <a:prstGeom prst="rect">
            <a:avLst/>
          </a:prstGeom>
        </p:spPr>
        <p:txBody>
          <a:bodyPr wrap="square">
            <a:spAutoFit/>
          </a:bodyPr>
          <a:lstStyle/>
          <a:p>
            <a:r>
              <a:rPr lang="en-US" sz="1400" dirty="0" smtClean="0"/>
              <a:t>Source, </a:t>
            </a:r>
            <a:r>
              <a:rPr lang="en-US" sz="1400" dirty="0"/>
              <a:t>Laura </a:t>
            </a:r>
            <a:r>
              <a:rPr lang="en-US" sz="1400" dirty="0" err="1" smtClean="0"/>
              <a:t>Riffel</a:t>
            </a:r>
            <a:r>
              <a:rPr lang="en-US" sz="1400" dirty="0" smtClean="0"/>
              <a:t>: </a:t>
            </a:r>
            <a:r>
              <a:rPr lang="en-US" sz="1400" dirty="0" smtClean="0">
                <a:hlinkClick r:id="rId4"/>
              </a:rPr>
              <a:t>https</a:t>
            </a:r>
            <a:r>
              <a:rPr lang="en-US" sz="1400" dirty="0">
                <a:hlinkClick r:id="rId4"/>
              </a:rPr>
              <a:t>://usm.maine.edu/sites/default/files/smart/</a:t>
            </a:r>
            <a:r>
              <a:rPr lang="en-US" sz="1400" dirty="0" smtClean="0">
                <a:hlinkClick r:id="rId4"/>
              </a:rPr>
              <a:t>freerewards4studentsnstaff.pdf</a:t>
            </a:r>
            <a:r>
              <a:rPr lang="en-US" sz="1400" dirty="0" smtClean="0"/>
              <a:t>  </a:t>
            </a:r>
            <a:endParaRPr lang="en-US" sz="1400" dirty="0"/>
          </a:p>
        </p:txBody>
      </p:sp>
      <p:pic>
        <p:nvPicPr>
          <p:cNvPr id="3" name="Picture 2" title="Partial list of no or low cost rewards for elementary students"/>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67741" y="1087422"/>
            <a:ext cx="7751519" cy="4835644"/>
          </a:xfrm>
          <a:prstGeom prst="rect">
            <a:avLst/>
          </a:prstGeom>
          <a:ln w="19050" cmpd="sng">
            <a:solidFill>
              <a:srgbClr val="AAB7E1"/>
            </a:solidFill>
          </a:ln>
        </p:spPr>
      </p:pic>
      <p:sp>
        <p:nvSpPr>
          <p:cNvPr id="2" name="Title 1"/>
          <p:cNvSpPr>
            <a:spLocks noGrp="1"/>
          </p:cNvSpPr>
          <p:nvPr>
            <p:ph type="title"/>
          </p:nvPr>
        </p:nvSpPr>
        <p:spPr>
          <a:xfrm>
            <a:off x="1096070" y="231287"/>
            <a:ext cx="6987106" cy="650535"/>
          </a:xfrm>
        </p:spPr>
        <p:txBody>
          <a:bodyPr>
            <a:normAutofit fontScale="90000"/>
          </a:bodyPr>
          <a:lstStyle/>
          <a:p>
            <a:pPr algn="l"/>
            <a:r>
              <a:rPr lang="en-US" sz="2800" dirty="0" smtClean="0"/>
              <a:t>100 No</a:t>
            </a:r>
            <a:r>
              <a:rPr lang="en-US" sz="2800" dirty="0"/>
              <a:t> </a:t>
            </a:r>
            <a:r>
              <a:rPr lang="en-US" sz="2800" dirty="0" smtClean="0"/>
              <a:t>or Low Cost Rewards for Elementary Students</a:t>
            </a:r>
            <a:endParaRPr lang="en-US" sz="2800" dirty="0"/>
          </a:p>
        </p:txBody>
      </p:sp>
    </p:spTree>
    <p:extLst>
      <p:ext uri="{BB962C8B-B14F-4D97-AF65-F5344CB8AC3E}">
        <p14:creationId xmlns:p14="http://schemas.microsoft.com/office/powerpoint/2010/main" val="424194444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title="Core-Content-Icon"/>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6485" y="288118"/>
            <a:ext cx="713232" cy="713232"/>
          </a:xfrm>
          <a:prstGeom prst="rect">
            <a:avLst/>
          </a:prstGeom>
          <a:effectLst>
            <a:outerShdw blurRad="50800" dist="38100" dir="2700000" algn="tl" rotWithShape="0">
              <a:srgbClr val="000000">
                <a:alpha val="43000"/>
              </a:srgbClr>
            </a:outerShdw>
          </a:effectLst>
        </p:spPr>
      </p:pic>
      <p:sp>
        <p:nvSpPr>
          <p:cNvPr id="8" name="Rectangle 7"/>
          <p:cNvSpPr/>
          <p:nvPr/>
        </p:nvSpPr>
        <p:spPr>
          <a:xfrm>
            <a:off x="403412" y="6001816"/>
            <a:ext cx="7873997" cy="307777"/>
          </a:xfrm>
          <a:prstGeom prst="rect">
            <a:avLst/>
          </a:prstGeom>
        </p:spPr>
        <p:txBody>
          <a:bodyPr wrap="square">
            <a:spAutoFit/>
          </a:bodyPr>
          <a:lstStyle/>
          <a:p>
            <a:r>
              <a:rPr lang="en-US" sz="1400" dirty="0" smtClean="0"/>
              <a:t>Source, </a:t>
            </a:r>
            <a:r>
              <a:rPr lang="en-US" sz="1400" dirty="0"/>
              <a:t>Laura </a:t>
            </a:r>
            <a:r>
              <a:rPr lang="en-US" sz="1400" dirty="0" err="1" smtClean="0"/>
              <a:t>Riffel</a:t>
            </a:r>
            <a:r>
              <a:rPr lang="en-US" sz="1400" dirty="0" smtClean="0"/>
              <a:t>: </a:t>
            </a:r>
            <a:r>
              <a:rPr lang="en-US" sz="1400" dirty="0" smtClean="0">
                <a:hlinkClick r:id="rId4"/>
              </a:rPr>
              <a:t>https</a:t>
            </a:r>
            <a:r>
              <a:rPr lang="en-US" sz="1400" dirty="0">
                <a:hlinkClick r:id="rId4"/>
              </a:rPr>
              <a:t>://usm.maine.edu/sites/default/files/smart/</a:t>
            </a:r>
            <a:r>
              <a:rPr lang="en-US" sz="1400" dirty="0" smtClean="0">
                <a:hlinkClick r:id="rId4"/>
              </a:rPr>
              <a:t>freerewards4studentsnstaff.pdf</a:t>
            </a:r>
            <a:r>
              <a:rPr lang="en-US" sz="1400" dirty="0" smtClean="0"/>
              <a:t>  </a:t>
            </a:r>
            <a:endParaRPr lang="en-US" sz="1400" dirty="0"/>
          </a:p>
        </p:txBody>
      </p:sp>
      <p:pic>
        <p:nvPicPr>
          <p:cNvPr id="4" name="Picture 3" title="Partial list of no or low cost rewards for secondary students"/>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403412" y="1187260"/>
            <a:ext cx="8376312" cy="4671674"/>
          </a:xfrm>
          <a:prstGeom prst="rect">
            <a:avLst/>
          </a:prstGeom>
          <a:ln>
            <a:solidFill>
              <a:schemeClr val="tx1"/>
            </a:solidFill>
          </a:ln>
        </p:spPr>
      </p:pic>
      <p:sp>
        <p:nvSpPr>
          <p:cNvPr id="2" name="Title 1"/>
          <p:cNvSpPr>
            <a:spLocks noGrp="1"/>
          </p:cNvSpPr>
          <p:nvPr>
            <p:ph type="title"/>
          </p:nvPr>
        </p:nvSpPr>
        <p:spPr>
          <a:xfrm>
            <a:off x="1096070" y="231287"/>
            <a:ext cx="6987106" cy="650535"/>
          </a:xfrm>
        </p:spPr>
        <p:txBody>
          <a:bodyPr>
            <a:normAutofit fontScale="90000"/>
          </a:bodyPr>
          <a:lstStyle/>
          <a:p>
            <a:pPr algn="l"/>
            <a:r>
              <a:rPr lang="en-US" sz="2800" dirty="0" smtClean="0"/>
              <a:t>60 </a:t>
            </a:r>
            <a:r>
              <a:rPr lang="en-US" sz="2800" dirty="0"/>
              <a:t>No or Low Cost Rewards </a:t>
            </a:r>
            <a:r>
              <a:rPr lang="en-US" sz="2800" dirty="0" smtClean="0"/>
              <a:t>for Secondary Students</a:t>
            </a:r>
            <a:endParaRPr lang="en-US" sz="2800" dirty="0"/>
          </a:p>
        </p:txBody>
      </p:sp>
    </p:spTree>
    <p:extLst>
      <p:ext uri="{BB962C8B-B14F-4D97-AF65-F5344CB8AC3E}">
        <p14:creationId xmlns:p14="http://schemas.microsoft.com/office/powerpoint/2010/main" val="316633284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title="Core-Content-Icon"/>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6485" y="288118"/>
            <a:ext cx="713232" cy="713232"/>
          </a:xfrm>
          <a:prstGeom prst="rect">
            <a:avLst/>
          </a:prstGeom>
          <a:effectLst>
            <a:outerShdw blurRad="50800" dist="38100" dir="2700000" algn="tl" rotWithShape="0">
              <a:srgbClr val="000000">
                <a:alpha val="43000"/>
              </a:srgbClr>
            </a:outerShdw>
          </a:effectLst>
        </p:spPr>
      </p:pic>
      <p:pic>
        <p:nvPicPr>
          <p:cNvPr id="352" name="image19.jpg" descr="DSCN0099"/>
          <p:cNvPicPr/>
          <p:nvPr/>
        </p:nvPicPr>
        <p:blipFill>
          <a:blip r:embed="rId4" cstate="screen">
            <a:extLst>
              <a:ext uri="{28A0092B-C50C-407E-A947-70E740481C1C}">
                <a14:useLocalDpi xmlns:a14="http://schemas.microsoft.com/office/drawing/2010/main"/>
              </a:ext>
            </a:extLst>
          </a:blip>
          <a:stretch>
            <a:fillRect/>
          </a:stretch>
        </p:blipFill>
        <p:spPr>
          <a:xfrm rot="1221899">
            <a:off x="6421550" y="2500959"/>
            <a:ext cx="2136165" cy="2757085"/>
          </a:xfrm>
          <a:prstGeom prst="rect">
            <a:avLst/>
          </a:prstGeom>
          <a:ln w="12700">
            <a:solidFill>
              <a:srgbClr val="1D2A53"/>
            </a:solidFill>
            <a:miter lim="400000"/>
          </a:ln>
          <a:effectLst>
            <a:outerShdw blurRad="292100" dist="139700" dir="2700000" rotWithShape="0">
              <a:srgbClr val="333333">
                <a:alpha val="64999"/>
              </a:srgbClr>
            </a:outerShdw>
          </a:effectLst>
        </p:spPr>
      </p:pic>
      <p:pic>
        <p:nvPicPr>
          <p:cNvPr id="353" name="image20.jpg" descr="2001_0413_194152AA"/>
          <p:cNvPicPr/>
          <p:nvPr/>
        </p:nvPicPr>
        <p:blipFill>
          <a:blip r:embed="rId5" cstate="screen">
            <a:extLst>
              <a:ext uri="{28A0092B-C50C-407E-A947-70E740481C1C}">
                <a14:useLocalDpi xmlns:a14="http://schemas.microsoft.com/office/drawing/2010/main"/>
              </a:ext>
            </a:extLst>
          </a:blip>
          <a:srcRect/>
          <a:stretch>
            <a:fillRect/>
          </a:stretch>
        </p:blipFill>
        <p:spPr>
          <a:xfrm rot="20887220">
            <a:off x="4038930" y="3972624"/>
            <a:ext cx="1750879" cy="2307616"/>
          </a:xfrm>
          <a:prstGeom prst="rect">
            <a:avLst/>
          </a:prstGeom>
          <a:ln w="28575" cmpd="sng">
            <a:solidFill>
              <a:srgbClr val="1D2A53"/>
            </a:solidFill>
            <a:miter lim="400000"/>
          </a:ln>
          <a:effectLst>
            <a:outerShdw blurRad="292100" dist="139700" dir="2700000" rotWithShape="0">
              <a:srgbClr val="333333">
                <a:alpha val="64999"/>
              </a:srgbClr>
            </a:outerShdw>
          </a:effectLst>
        </p:spPr>
      </p:pic>
      <p:pic>
        <p:nvPicPr>
          <p:cNvPr id="355" name="image21.png" title="You SOAREd today! slip"/>
          <p:cNvPicPr/>
          <p:nvPr/>
        </p:nvPicPr>
        <p:blipFill rotWithShape="1">
          <a:blip r:embed="rId6" cstate="screen">
            <a:extLst>
              <a:ext uri="{28A0092B-C50C-407E-A947-70E740481C1C}">
                <a14:useLocalDpi xmlns:a14="http://schemas.microsoft.com/office/drawing/2010/main"/>
              </a:ext>
            </a:extLst>
          </a:blip>
          <a:srcRect/>
          <a:stretch/>
        </p:blipFill>
        <p:spPr>
          <a:xfrm rot="19703884">
            <a:off x="589401" y="3053060"/>
            <a:ext cx="2580799" cy="3211035"/>
          </a:xfrm>
          <a:prstGeom prst="rect">
            <a:avLst/>
          </a:prstGeom>
          <a:ln w="28575" cmpd="sng">
            <a:solidFill>
              <a:srgbClr val="1D2A53"/>
            </a:solidFill>
            <a:miter lim="400000"/>
          </a:ln>
        </p:spPr>
      </p:pic>
      <p:sp>
        <p:nvSpPr>
          <p:cNvPr id="354" name="Shape 354"/>
          <p:cNvSpPr>
            <a:spLocks noGrp="1"/>
          </p:cNvSpPr>
          <p:nvPr>
            <p:ph idx="1"/>
          </p:nvPr>
        </p:nvSpPr>
        <p:spPr>
          <a:xfrm>
            <a:off x="2138578" y="1014156"/>
            <a:ext cx="8257568" cy="4414765"/>
          </a:xfrm>
          <a:prstGeom prst="rect">
            <a:avLst/>
          </a:prstGeom>
        </p:spPr>
        <p:txBody>
          <a:bodyPr/>
          <a:lstStyle/>
          <a:p>
            <a:pPr lvl="0">
              <a:lnSpc>
                <a:spcPct val="90000"/>
              </a:lnSpc>
              <a:defRPr sz="1800"/>
            </a:pPr>
            <a:r>
              <a:rPr sz="2400" dirty="0"/>
              <a:t>Keep staff motivated and appreciated!</a:t>
            </a:r>
          </a:p>
          <a:p>
            <a:pPr lvl="0">
              <a:lnSpc>
                <a:spcPct val="90000"/>
              </a:lnSpc>
              <a:defRPr sz="1800"/>
            </a:pPr>
            <a:r>
              <a:rPr sz="2400" dirty="0"/>
              <a:t>Use community resources and local businesses</a:t>
            </a:r>
          </a:p>
          <a:p>
            <a:pPr lvl="0">
              <a:lnSpc>
                <a:spcPct val="90000"/>
              </a:lnSpc>
              <a:defRPr sz="1800"/>
            </a:pPr>
            <a:r>
              <a:rPr sz="2400" dirty="0"/>
              <a:t>Incentives for staff could include:</a:t>
            </a:r>
          </a:p>
          <a:p>
            <a:pPr lvl="1">
              <a:lnSpc>
                <a:spcPct val="90000"/>
              </a:lnSpc>
              <a:defRPr sz="1800"/>
            </a:pPr>
            <a:r>
              <a:rPr sz="2400" dirty="0"/>
              <a:t>Tangibles</a:t>
            </a:r>
          </a:p>
          <a:p>
            <a:pPr lvl="1">
              <a:lnSpc>
                <a:spcPct val="90000"/>
              </a:lnSpc>
              <a:defRPr sz="1800"/>
            </a:pPr>
            <a:r>
              <a:rPr sz="2400" dirty="0"/>
              <a:t>Tokens</a:t>
            </a:r>
          </a:p>
          <a:p>
            <a:pPr lvl="1">
              <a:lnSpc>
                <a:spcPct val="90000"/>
              </a:lnSpc>
              <a:defRPr sz="1800"/>
            </a:pPr>
            <a:r>
              <a:rPr sz="2400" dirty="0"/>
              <a:t>Symbolic</a:t>
            </a:r>
          </a:p>
          <a:p>
            <a:pPr lvl="1">
              <a:lnSpc>
                <a:spcPct val="90000"/>
              </a:lnSpc>
              <a:defRPr sz="1800"/>
            </a:pPr>
            <a:r>
              <a:rPr sz="2400" dirty="0"/>
              <a:t>Celebrations</a:t>
            </a:r>
          </a:p>
        </p:txBody>
      </p:sp>
      <p:sp>
        <p:nvSpPr>
          <p:cNvPr id="2" name="Title 1"/>
          <p:cNvSpPr>
            <a:spLocks noGrp="1"/>
          </p:cNvSpPr>
          <p:nvPr>
            <p:ph type="title"/>
          </p:nvPr>
        </p:nvSpPr>
        <p:spPr>
          <a:xfrm>
            <a:off x="1167908" y="118533"/>
            <a:ext cx="6987106" cy="1147639"/>
          </a:xfrm>
        </p:spPr>
        <p:txBody>
          <a:bodyPr/>
          <a:lstStyle/>
          <a:p>
            <a:pPr algn="l"/>
            <a:r>
              <a:rPr lang="en-US" dirty="0" smtClean="0"/>
              <a:t>Recognizing Staff</a:t>
            </a:r>
            <a:endParaRPr lang="en-US" dirty="0"/>
          </a:p>
        </p:txBody>
      </p:sp>
    </p:spTree>
    <p:extLst>
      <p:ext uri="{BB962C8B-B14F-4D97-AF65-F5344CB8AC3E}">
        <p14:creationId xmlns:p14="http://schemas.microsoft.com/office/powerpoint/2010/main" val="3814348462"/>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p:tmAbs val="0"/>
                                  </p:iterate>
                                  <p:childTnLst>
                                    <p:set>
                                      <p:cBhvr>
                                        <p:cTn id="6" fill="hold"/>
                                        <p:tgtEl>
                                          <p:spTgt spid="355"/>
                                        </p:tgtEl>
                                        <p:attrNameLst>
                                          <p:attrName>style.visibility</p:attrName>
                                        </p:attrNameLst>
                                      </p:cBhvr>
                                      <p:to>
                                        <p:strVal val="visible"/>
                                      </p:to>
                                    </p:set>
                                    <p:animEffect transition="in" filter="fade">
                                      <p:cBhvr>
                                        <p:cTn id="7" dur="500"/>
                                        <p:tgtEl>
                                          <p:spTgt spid="35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iterate>
                                    <p:tmAbs val="0"/>
                                  </p:iterate>
                                  <p:childTnLst>
                                    <p:set>
                                      <p:cBhvr>
                                        <p:cTn id="11" fill="hold"/>
                                        <p:tgtEl>
                                          <p:spTgt spid="35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iterate>
                                    <p:tmAbs val="0"/>
                                  </p:iterate>
                                  <p:childTnLst>
                                    <p:set>
                                      <p:cBhvr>
                                        <p:cTn id="15" fill="hold"/>
                                        <p:tgtEl>
                                          <p:spTgt spid="3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2" grpId="0" animBg="1" advAuto="0"/>
      <p:bldP spid="353" grpId="0" animBg="1" advAuto="0"/>
      <p:bldP spid="355" grpId="0"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title="Core-Content-Icon"/>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6485" y="288118"/>
            <a:ext cx="713232" cy="713232"/>
          </a:xfrm>
          <a:prstGeom prst="rect">
            <a:avLst/>
          </a:prstGeom>
          <a:effectLst>
            <a:outerShdw blurRad="50800" dist="38100" dir="2700000" algn="tl" rotWithShape="0">
              <a:srgbClr val="000000">
                <a:alpha val="43000"/>
              </a:srgbClr>
            </a:outerShdw>
          </a:effectLst>
        </p:spPr>
      </p:pic>
      <p:pic>
        <p:nvPicPr>
          <p:cNvPr id="6" name="Content Placeholder 5" title="Picture of two teachers holding a golden plunger and sequined stars"/>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l="7006" t="6527" r="5709" b="6534"/>
          <a:stretch/>
        </p:blipFill>
        <p:spPr>
          <a:xfrm>
            <a:off x="2931179" y="1438249"/>
            <a:ext cx="3285683" cy="4287694"/>
          </a:xfrm>
          <a:ln w="28575" cmpd="sng">
            <a:solidFill>
              <a:srgbClr val="1D2A53"/>
            </a:solidFill>
          </a:ln>
        </p:spPr>
      </p:pic>
      <p:sp>
        <p:nvSpPr>
          <p:cNvPr id="2" name="Title 1"/>
          <p:cNvSpPr>
            <a:spLocks noGrp="1"/>
          </p:cNvSpPr>
          <p:nvPr>
            <p:ph type="title"/>
          </p:nvPr>
        </p:nvSpPr>
        <p:spPr>
          <a:xfrm>
            <a:off x="1435252" y="350815"/>
            <a:ext cx="6987106" cy="915357"/>
          </a:xfrm>
        </p:spPr>
        <p:txBody>
          <a:bodyPr/>
          <a:lstStyle/>
          <a:p>
            <a:r>
              <a:rPr lang="en-US" dirty="0" smtClean="0"/>
              <a:t>The Golden Plunger Award</a:t>
            </a:r>
            <a:endParaRPr lang="en-US" dirty="0"/>
          </a:p>
        </p:txBody>
      </p:sp>
    </p:spTree>
    <p:extLst>
      <p:ext uri="{BB962C8B-B14F-4D97-AF65-F5344CB8AC3E}">
        <p14:creationId xmlns:p14="http://schemas.microsoft.com/office/powerpoint/2010/main" val="37792432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title="Core-Content-Icon"/>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6485" y="288118"/>
            <a:ext cx="713232" cy="713232"/>
          </a:xfrm>
          <a:prstGeom prst="rect">
            <a:avLst/>
          </a:prstGeom>
          <a:effectLst>
            <a:outerShdw blurRad="50800" dist="38100" dir="2700000" algn="tl" rotWithShape="0">
              <a:srgbClr val="000000">
                <a:alpha val="43000"/>
              </a:srgbClr>
            </a:outerShdw>
          </a:effectLst>
        </p:spPr>
      </p:pic>
      <p:pic>
        <p:nvPicPr>
          <p:cNvPr id="360" name="image22.jpg" title="Home of the Huskies rug"/>
          <p:cNvPicPr/>
          <p:nvPr/>
        </p:nvPicPr>
        <p:blipFill rotWithShape="1">
          <a:blip r:embed="rId4" cstate="screen">
            <a:extLst>
              <a:ext uri="{28A0092B-C50C-407E-A947-70E740481C1C}">
                <a14:useLocalDpi xmlns:a14="http://schemas.microsoft.com/office/drawing/2010/main"/>
              </a:ext>
            </a:extLst>
          </a:blip>
          <a:srcRect/>
          <a:stretch/>
        </p:blipFill>
        <p:spPr>
          <a:xfrm>
            <a:off x="2085353" y="1505270"/>
            <a:ext cx="5425055" cy="4183693"/>
          </a:xfrm>
          <a:prstGeom prst="rect">
            <a:avLst/>
          </a:prstGeom>
          <a:ln w="28575" cmpd="sng">
            <a:solidFill>
              <a:srgbClr val="1D2A53"/>
            </a:solidFill>
            <a:miter lim="400000"/>
          </a:ln>
          <a:effectLst>
            <a:outerShdw blurRad="292100" dist="139700" dir="2700000" rotWithShape="0">
              <a:srgbClr val="333333">
                <a:alpha val="64999"/>
              </a:srgbClr>
            </a:outerShdw>
          </a:effectLst>
        </p:spPr>
      </p:pic>
      <p:sp>
        <p:nvSpPr>
          <p:cNvPr id="2" name="Title 1"/>
          <p:cNvSpPr>
            <a:spLocks noGrp="1"/>
          </p:cNvSpPr>
          <p:nvPr>
            <p:ph type="title"/>
          </p:nvPr>
        </p:nvSpPr>
        <p:spPr>
          <a:xfrm>
            <a:off x="1284871" y="543671"/>
            <a:ext cx="6987106" cy="915357"/>
          </a:xfrm>
        </p:spPr>
        <p:txBody>
          <a:bodyPr/>
          <a:lstStyle/>
          <a:p>
            <a:r>
              <a:rPr lang="en-US" dirty="0">
                <a:solidFill>
                  <a:srgbClr val="1D2A53"/>
                </a:solidFill>
              </a:rPr>
              <a:t>Teacher </a:t>
            </a:r>
            <a:r>
              <a:rPr lang="en-US" dirty="0" smtClean="0">
                <a:solidFill>
                  <a:srgbClr val="1D2A53"/>
                </a:solidFill>
              </a:rPr>
              <a:t>Rugs</a:t>
            </a:r>
            <a:endParaRPr lang="en-US" dirty="0"/>
          </a:p>
        </p:txBody>
      </p:sp>
    </p:spTree>
    <p:extLst>
      <p:ext uri="{BB962C8B-B14F-4D97-AF65-F5344CB8AC3E}">
        <p14:creationId xmlns:p14="http://schemas.microsoft.com/office/powerpoint/2010/main" val="3856540030"/>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title="Core-Content-Icon"/>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6485" y="288118"/>
            <a:ext cx="713232" cy="713232"/>
          </a:xfrm>
          <a:prstGeom prst="rect">
            <a:avLst/>
          </a:prstGeom>
          <a:effectLst>
            <a:outerShdw blurRad="50800" dist="38100" dir="2700000" algn="tl" rotWithShape="0">
              <a:srgbClr val="000000">
                <a:alpha val="43000"/>
              </a:srgbClr>
            </a:outerShdw>
          </a:effectLst>
        </p:spPr>
      </p:pic>
      <p:sp>
        <p:nvSpPr>
          <p:cNvPr id="94211" name="Rectangle 3"/>
          <p:cNvSpPr>
            <a:spLocks noGrp="1" noChangeArrowheads="1"/>
          </p:cNvSpPr>
          <p:nvPr>
            <p:ph idx="1"/>
          </p:nvPr>
        </p:nvSpPr>
        <p:spPr>
          <a:xfrm>
            <a:off x="543368" y="1227805"/>
            <a:ext cx="8142040" cy="5029200"/>
          </a:xfrm>
        </p:spPr>
        <p:txBody>
          <a:bodyPr>
            <a:normAutofit/>
          </a:bodyPr>
          <a:lstStyle/>
          <a:p>
            <a:pPr defTabSz="912972">
              <a:lnSpc>
                <a:spcPct val="80000"/>
              </a:lnSpc>
              <a:buClr>
                <a:schemeClr val="tx2"/>
              </a:buClr>
            </a:pPr>
            <a:r>
              <a:rPr lang="en-US" sz="2400" b="1" dirty="0">
                <a:solidFill>
                  <a:schemeClr val="accent6"/>
                </a:solidFill>
              </a:rPr>
              <a:t>Restaurant coupons</a:t>
            </a:r>
            <a:r>
              <a:rPr lang="en-US" sz="2400" dirty="0">
                <a:solidFill>
                  <a:schemeClr val="accent6"/>
                </a:solidFill>
              </a:rPr>
              <a:t> </a:t>
            </a:r>
            <a:r>
              <a:rPr lang="en-US" sz="2400" dirty="0"/>
              <a:t>for staff who gave winning student coupon</a:t>
            </a:r>
          </a:p>
          <a:p>
            <a:pPr defTabSz="912972">
              <a:lnSpc>
                <a:spcPct val="80000"/>
              </a:lnSpc>
              <a:buClr>
                <a:schemeClr val="tx2"/>
              </a:buClr>
            </a:pPr>
            <a:r>
              <a:rPr lang="en-US" sz="2400" b="1" dirty="0">
                <a:solidFill>
                  <a:srgbClr val="DD8047"/>
                </a:solidFill>
              </a:rPr>
              <a:t>Auto detailing</a:t>
            </a:r>
            <a:r>
              <a:rPr lang="en-US" sz="2400" dirty="0">
                <a:solidFill>
                  <a:srgbClr val="DD8047"/>
                </a:solidFill>
              </a:rPr>
              <a:t> </a:t>
            </a:r>
            <a:r>
              <a:rPr lang="en-US" sz="2400" dirty="0"/>
              <a:t>for staff member</a:t>
            </a:r>
          </a:p>
          <a:p>
            <a:pPr defTabSz="912972">
              <a:lnSpc>
                <a:spcPct val="80000"/>
              </a:lnSpc>
              <a:buClr>
                <a:schemeClr val="tx2"/>
              </a:buClr>
            </a:pPr>
            <a:r>
              <a:rPr lang="en-US" sz="2400" b="1" dirty="0">
                <a:solidFill>
                  <a:srgbClr val="DD8047"/>
                </a:solidFill>
              </a:rPr>
              <a:t>Starbucks</a:t>
            </a:r>
            <a:r>
              <a:rPr lang="en-US" sz="2400" dirty="0">
                <a:solidFill>
                  <a:srgbClr val="0000FF"/>
                </a:solidFill>
              </a:rPr>
              <a:t> </a:t>
            </a:r>
            <a:r>
              <a:rPr lang="en-US" sz="2400" dirty="0"/>
              <a:t>delivered to class</a:t>
            </a:r>
          </a:p>
          <a:p>
            <a:pPr defTabSz="912972">
              <a:lnSpc>
                <a:spcPct val="80000"/>
              </a:lnSpc>
              <a:buClr>
                <a:schemeClr val="tx2"/>
              </a:buClr>
            </a:pPr>
            <a:r>
              <a:rPr lang="ja-JP" altLang="en-US" sz="2400" b="1" dirty="0">
                <a:solidFill>
                  <a:srgbClr val="DD8047"/>
                </a:solidFill>
              </a:rPr>
              <a:t>“</a:t>
            </a:r>
            <a:r>
              <a:rPr lang="en-US" sz="2400" b="1" dirty="0">
                <a:solidFill>
                  <a:srgbClr val="DD8047"/>
                </a:solidFill>
              </a:rPr>
              <a:t>Rock Star</a:t>
            </a:r>
            <a:r>
              <a:rPr lang="ja-JP" altLang="en-US" sz="2400" b="1" dirty="0">
                <a:solidFill>
                  <a:srgbClr val="DD8047"/>
                </a:solidFill>
              </a:rPr>
              <a:t>”</a:t>
            </a:r>
            <a:r>
              <a:rPr lang="en-US" sz="2400" dirty="0">
                <a:solidFill>
                  <a:srgbClr val="DD8047"/>
                </a:solidFill>
              </a:rPr>
              <a:t> </a:t>
            </a:r>
            <a:r>
              <a:rPr lang="en-US" sz="2400" dirty="0"/>
              <a:t>(parking closest to school)</a:t>
            </a:r>
          </a:p>
          <a:p>
            <a:pPr defTabSz="912972">
              <a:lnSpc>
                <a:spcPct val="80000"/>
              </a:lnSpc>
              <a:buClr>
                <a:schemeClr val="tx2"/>
              </a:buClr>
            </a:pPr>
            <a:r>
              <a:rPr lang="ja-JP" altLang="en-US" sz="2400" b="1" dirty="0">
                <a:solidFill>
                  <a:srgbClr val="DD8047"/>
                </a:solidFill>
              </a:rPr>
              <a:t>“</a:t>
            </a:r>
            <a:r>
              <a:rPr lang="en-US" sz="2400" b="1" dirty="0">
                <a:solidFill>
                  <a:srgbClr val="DD8047"/>
                </a:solidFill>
              </a:rPr>
              <a:t>Whale Done</a:t>
            </a:r>
            <a:r>
              <a:rPr lang="ja-JP" altLang="en-US" sz="2400" b="1" dirty="0">
                <a:solidFill>
                  <a:srgbClr val="DD8047"/>
                </a:solidFill>
              </a:rPr>
              <a:t>”</a:t>
            </a:r>
            <a:r>
              <a:rPr lang="en-US" sz="2400" b="1" dirty="0">
                <a:solidFill>
                  <a:srgbClr val="DD8047"/>
                </a:solidFill>
              </a:rPr>
              <a:t> Trophy</a:t>
            </a:r>
            <a:r>
              <a:rPr lang="en-US" sz="2400" dirty="0">
                <a:solidFill>
                  <a:srgbClr val="DD8047"/>
                </a:solidFill>
              </a:rPr>
              <a:t> </a:t>
            </a:r>
            <a:r>
              <a:rPr lang="en-US" sz="2400" dirty="0"/>
              <a:t>- The principal presents it to the first </a:t>
            </a:r>
            <a:r>
              <a:rPr lang="en-US" sz="2400" dirty="0" smtClean="0"/>
              <a:t>recipient at </a:t>
            </a:r>
            <a:r>
              <a:rPr lang="en-US" sz="2400" dirty="0"/>
              <a:t>the first faculty meeting, modeling how it </a:t>
            </a:r>
            <a:r>
              <a:rPr lang="en-US" sz="2400" dirty="0" smtClean="0"/>
              <a:t>is to </a:t>
            </a:r>
            <a:r>
              <a:rPr lang="en-US" sz="2400" dirty="0"/>
              <a:t>be presented.  After that each winner looks for a colleague to whom the trophy can be given the next time</a:t>
            </a:r>
          </a:p>
          <a:p>
            <a:pPr defTabSz="912972">
              <a:lnSpc>
                <a:spcPct val="80000"/>
              </a:lnSpc>
              <a:buClr>
                <a:schemeClr val="tx2"/>
              </a:buClr>
            </a:pPr>
            <a:r>
              <a:rPr lang="en-US" sz="2400" b="1" dirty="0">
                <a:solidFill>
                  <a:srgbClr val="DD8047"/>
                </a:solidFill>
              </a:rPr>
              <a:t>Principal takes over a </a:t>
            </a:r>
            <a:r>
              <a:rPr lang="en-US" sz="2400" b="1" dirty="0" smtClean="0">
                <a:solidFill>
                  <a:srgbClr val="DD8047"/>
                </a:solidFill>
              </a:rPr>
              <a:t>teacher’s </a:t>
            </a:r>
            <a:r>
              <a:rPr lang="en-US" sz="2400" b="1" dirty="0">
                <a:solidFill>
                  <a:srgbClr val="DD8047"/>
                </a:solidFill>
              </a:rPr>
              <a:t>classroom</a:t>
            </a:r>
            <a:r>
              <a:rPr lang="en-US" sz="2400" dirty="0">
                <a:solidFill>
                  <a:srgbClr val="DD8047"/>
                </a:solidFill>
              </a:rPr>
              <a:t> </a:t>
            </a:r>
            <a:r>
              <a:rPr lang="en-US" sz="2400" dirty="0"/>
              <a:t>for ½ hour one time during the course of a week if their name is pulled with a student</a:t>
            </a:r>
            <a:r>
              <a:rPr lang="ja-JP" altLang="en-US" sz="2400" dirty="0"/>
              <a:t>’</a:t>
            </a:r>
            <a:r>
              <a:rPr lang="en-US" sz="2400" dirty="0"/>
              <a:t>s gotcha</a:t>
            </a:r>
          </a:p>
          <a:p>
            <a:pPr defTabSz="912972">
              <a:lnSpc>
                <a:spcPct val="80000"/>
              </a:lnSpc>
              <a:buClr>
                <a:schemeClr val="tx2"/>
              </a:buClr>
            </a:pPr>
            <a:r>
              <a:rPr lang="en-US" sz="2400" b="1" dirty="0">
                <a:solidFill>
                  <a:srgbClr val="DD8047"/>
                </a:solidFill>
              </a:rPr>
              <a:t>Extra planning period</a:t>
            </a:r>
          </a:p>
          <a:p>
            <a:pPr defTabSz="912972">
              <a:lnSpc>
                <a:spcPct val="80000"/>
              </a:lnSpc>
              <a:buClr>
                <a:schemeClr val="tx2"/>
              </a:buClr>
            </a:pPr>
            <a:r>
              <a:rPr lang="en-US" sz="2400" b="1" dirty="0">
                <a:solidFill>
                  <a:srgbClr val="DD8047"/>
                </a:solidFill>
              </a:rPr>
              <a:t>Thank you cards</a:t>
            </a:r>
            <a:r>
              <a:rPr lang="en-US" sz="2400" dirty="0">
                <a:solidFill>
                  <a:srgbClr val="DD8047"/>
                </a:solidFill>
              </a:rPr>
              <a:t> </a:t>
            </a:r>
            <a:r>
              <a:rPr lang="en-US" sz="2400" dirty="0"/>
              <a:t>to teachers for support</a:t>
            </a:r>
          </a:p>
          <a:p>
            <a:pPr defTabSz="912972">
              <a:lnSpc>
                <a:spcPct val="80000"/>
              </a:lnSpc>
              <a:buClr>
                <a:schemeClr val="tx1"/>
              </a:buClr>
              <a:buFont typeface="Wingdings" charset="2"/>
              <a:buChar char="§"/>
            </a:pPr>
            <a:endParaRPr lang="en-US" sz="2400" dirty="0">
              <a:latin typeface="Calibri" charset="0"/>
            </a:endParaRPr>
          </a:p>
          <a:p>
            <a:pPr marL="340043" indent="-340043" defTabSz="912972">
              <a:lnSpc>
                <a:spcPct val="80000"/>
              </a:lnSpc>
              <a:buFont typeface="Wingdings" charset="0"/>
              <a:buChar char=""/>
            </a:pPr>
            <a:endParaRPr lang="en-US" sz="2400" dirty="0">
              <a:latin typeface="Calibri" charset="0"/>
            </a:endParaRPr>
          </a:p>
          <a:p>
            <a:pPr marL="340043" indent="-340043" defTabSz="912972">
              <a:lnSpc>
                <a:spcPct val="80000"/>
              </a:lnSpc>
              <a:buFont typeface="Wingdings" charset="0"/>
              <a:buChar char=""/>
            </a:pPr>
            <a:endParaRPr lang="en-US" sz="2400" dirty="0">
              <a:latin typeface="Calibri" charset="0"/>
            </a:endParaRPr>
          </a:p>
        </p:txBody>
      </p:sp>
      <p:sp>
        <p:nvSpPr>
          <p:cNvPr id="2" name="Title 1"/>
          <p:cNvSpPr>
            <a:spLocks noGrp="1"/>
          </p:cNvSpPr>
          <p:nvPr>
            <p:ph type="title"/>
          </p:nvPr>
        </p:nvSpPr>
        <p:spPr/>
        <p:txBody>
          <a:bodyPr/>
          <a:lstStyle/>
          <a:p>
            <a:r>
              <a:rPr lang="en-US" dirty="0">
                <a:solidFill>
                  <a:srgbClr val="1D2A53"/>
                </a:solidFill>
              </a:rPr>
              <a:t>Staff </a:t>
            </a:r>
            <a:r>
              <a:rPr lang="en-US" dirty="0" smtClean="0">
                <a:solidFill>
                  <a:srgbClr val="1D2A53"/>
                </a:solidFill>
              </a:rPr>
              <a:t>Reinforcements</a:t>
            </a:r>
            <a:endParaRPr lang="en-US" dirty="0"/>
          </a:p>
        </p:txBody>
      </p:sp>
    </p:spTree>
    <p:extLst>
      <p:ext uri="{BB962C8B-B14F-4D97-AF65-F5344CB8AC3E}">
        <p14:creationId xmlns:p14="http://schemas.microsoft.com/office/powerpoint/2010/main" val="197097753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title="Core-Content-Icon"/>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6485" y="288118"/>
            <a:ext cx="713232" cy="713232"/>
          </a:xfrm>
          <a:prstGeom prst="rect">
            <a:avLst/>
          </a:prstGeom>
          <a:effectLst>
            <a:outerShdw blurRad="50800" dist="38100" dir="2700000" algn="tl" rotWithShape="0">
              <a:srgbClr val="000000">
                <a:alpha val="43000"/>
              </a:srgbClr>
            </a:outerShdw>
          </a:effectLst>
        </p:spPr>
      </p:pic>
      <p:sp>
        <p:nvSpPr>
          <p:cNvPr id="4" name="Rectangle 3"/>
          <p:cNvSpPr/>
          <p:nvPr/>
        </p:nvSpPr>
        <p:spPr>
          <a:xfrm>
            <a:off x="403412" y="6001816"/>
            <a:ext cx="7873997" cy="307777"/>
          </a:xfrm>
          <a:prstGeom prst="rect">
            <a:avLst/>
          </a:prstGeom>
        </p:spPr>
        <p:txBody>
          <a:bodyPr wrap="square">
            <a:spAutoFit/>
          </a:bodyPr>
          <a:lstStyle/>
          <a:p>
            <a:r>
              <a:rPr lang="en-US" sz="1400" dirty="0" smtClean="0"/>
              <a:t>Source, </a:t>
            </a:r>
            <a:r>
              <a:rPr lang="en-US" sz="1400" dirty="0"/>
              <a:t>Laura </a:t>
            </a:r>
            <a:r>
              <a:rPr lang="en-US" sz="1400" dirty="0" err="1" smtClean="0"/>
              <a:t>Riffel</a:t>
            </a:r>
            <a:r>
              <a:rPr lang="en-US" sz="1400" dirty="0" smtClean="0"/>
              <a:t>: </a:t>
            </a:r>
            <a:r>
              <a:rPr lang="en-US" sz="1400" dirty="0" smtClean="0">
                <a:hlinkClick r:id="rId3"/>
              </a:rPr>
              <a:t>https</a:t>
            </a:r>
            <a:r>
              <a:rPr lang="en-US" sz="1400" dirty="0">
                <a:hlinkClick r:id="rId3"/>
              </a:rPr>
              <a:t>://usm.maine.edu/sites/default/files/smart/</a:t>
            </a:r>
            <a:r>
              <a:rPr lang="en-US" sz="1400" dirty="0" smtClean="0">
                <a:hlinkClick r:id="rId3"/>
              </a:rPr>
              <a:t>freerewards4studentsnstaff.pdf</a:t>
            </a:r>
            <a:r>
              <a:rPr lang="en-US" sz="1400" dirty="0" smtClean="0"/>
              <a:t> </a:t>
            </a:r>
            <a:endParaRPr lang="en-US" sz="1400" dirty="0"/>
          </a:p>
        </p:txBody>
      </p:sp>
      <p:pic>
        <p:nvPicPr>
          <p:cNvPr id="6" name="Content Placeholder 5" descr="freerewards4studentsnstaff.pdf"/>
          <p:cNvPicPr>
            <a:picLocks noGrp="1" noChangeAspect="1"/>
          </p:cNvPicPr>
          <p:nvPr>
            <p:ph idx="1"/>
          </p:nvPr>
        </p:nvPicPr>
        <p:blipFill rotWithShape="1">
          <a:blip r:embed="rId4">
            <a:extLst>
              <a:ext uri="{28A0092B-C50C-407E-A947-70E740481C1C}">
                <a14:useLocalDpi xmlns:a14="http://schemas.microsoft.com/office/drawing/2010/main"/>
              </a:ext>
            </a:extLst>
          </a:blip>
          <a:srcRect l="7732" t="10029" r="6609" b="43443"/>
          <a:stretch/>
        </p:blipFill>
        <p:spPr>
          <a:xfrm>
            <a:off x="1203950" y="881822"/>
            <a:ext cx="7073459" cy="4972513"/>
          </a:xfrm>
          <a:ln>
            <a:solidFill>
              <a:schemeClr val="tx1"/>
            </a:solidFill>
          </a:ln>
        </p:spPr>
      </p:pic>
      <p:sp>
        <p:nvSpPr>
          <p:cNvPr id="2" name="Title 1"/>
          <p:cNvSpPr>
            <a:spLocks noGrp="1"/>
          </p:cNvSpPr>
          <p:nvPr>
            <p:ph type="title"/>
          </p:nvPr>
        </p:nvSpPr>
        <p:spPr>
          <a:xfrm>
            <a:off x="1096070" y="231287"/>
            <a:ext cx="6987106" cy="650535"/>
          </a:xfrm>
        </p:spPr>
        <p:txBody>
          <a:bodyPr>
            <a:normAutofit/>
          </a:bodyPr>
          <a:lstStyle/>
          <a:p>
            <a:pPr algn="l"/>
            <a:r>
              <a:rPr lang="en-US" sz="2800" smtClean="0"/>
              <a:t>35 </a:t>
            </a:r>
            <a:r>
              <a:rPr lang="en-US" sz="2800"/>
              <a:t>No or Low Cost Rewards </a:t>
            </a:r>
            <a:r>
              <a:rPr lang="en-US" sz="2800" dirty="0" smtClean="0"/>
              <a:t>for Staff</a:t>
            </a:r>
            <a:endParaRPr lang="en-US" sz="2800" dirty="0"/>
          </a:p>
        </p:txBody>
      </p:sp>
    </p:spTree>
    <p:extLst>
      <p:ext uri="{BB962C8B-B14F-4D97-AF65-F5344CB8AC3E}">
        <p14:creationId xmlns:p14="http://schemas.microsoft.com/office/powerpoint/2010/main" val="306434697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title="Core-Content-Icon"/>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6485" y="288118"/>
            <a:ext cx="713232" cy="713232"/>
          </a:xfrm>
          <a:prstGeom prst="rect">
            <a:avLst/>
          </a:prstGeom>
          <a:effectLst>
            <a:outerShdw blurRad="50800" dist="38100" dir="2700000" algn="tl" rotWithShape="0">
              <a:srgbClr val="000000">
                <a:alpha val="43000"/>
              </a:srgbClr>
            </a:outerShdw>
          </a:effectLst>
        </p:spPr>
      </p:pic>
      <p:sp>
        <p:nvSpPr>
          <p:cNvPr id="3" name="Content Placeholder 2"/>
          <p:cNvSpPr>
            <a:spLocks noGrp="1"/>
          </p:cNvSpPr>
          <p:nvPr>
            <p:ph idx="1"/>
          </p:nvPr>
        </p:nvSpPr>
        <p:spPr>
          <a:xfrm>
            <a:off x="284481" y="1724790"/>
            <a:ext cx="8314866" cy="4331236"/>
          </a:xfrm>
        </p:spPr>
        <p:txBody>
          <a:bodyPr>
            <a:noAutofit/>
          </a:bodyPr>
          <a:lstStyle/>
          <a:p>
            <a:pPr marL="445749" lvl="1" indent="-342900" defTabSz="914229">
              <a:lnSpc>
                <a:spcPct val="95000"/>
              </a:lnSpc>
              <a:spcBef>
                <a:spcPct val="0"/>
              </a:spcBef>
              <a:buClr>
                <a:schemeClr val="tx1"/>
              </a:buClr>
              <a:defRPr/>
            </a:pPr>
            <a:r>
              <a:rPr lang="en-US" sz="2400" dirty="0"/>
              <a:t>School-wide </a:t>
            </a:r>
            <a:r>
              <a:rPr lang="en-US" sz="2400" dirty="0" smtClean="0"/>
              <a:t>acknowledgements are </a:t>
            </a:r>
            <a:r>
              <a:rPr lang="en-US" sz="2400" dirty="0"/>
              <a:t>for </a:t>
            </a:r>
            <a:r>
              <a:rPr lang="en-US" sz="2400" u="sng" dirty="0"/>
              <a:t>every</a:t>
            </a:r>
            <a:r>
              <a:rPr lang="en-US" sz="2400" dirty="0"/>
              <a:t> student in the </a:t>
            </a:r>
            <a:r>
              <a:rPr lang="en-US" sz="2400" dirty="0" smtClean="0"/>
              <a:t>building</a:t>
            </a:r>
            <a:endParaRPr lang="en-US" sz="2400" dirty="0"/>
          </a:p>
          <a:p>
            <a:pPr marL="342900" indent="-342900" defTabSz="914229">
              <a:lnSpc>
                <a:spcPct val="95000"/>
              </a:lnSpc>
              <a:spcBef>
                <a:spcPct val="0"/>
              </a:spcBef>
              <a:buFont typeface="Arial" charset="0"/>
              <a:buChar char="•"/>
              <a:defRPr/>
            </a:pPr>
            <a:endParaRPr lang="en-US" sz="2400" dirty="0"/>
          </a:p>
          <a:p>
            <a:pPr marL="445749" lvl="1" indent="-342900" defTabSz="914229">
              <a:lnSpc>
                <a:spcPct val="95000"/>
              </a:lnSpc>
              <a:spcBef>
                <a:spcPct val="0"/>
              </a:spcBef>
              <a:buClr>
                <a:schemeClr val="tx1"/>
              </a:buClr>
              <a:defRPr/>
            </a:pPr>
            <a:r>
              <a:rPr lang="en-US" sz="2400" dirty="0" smtClean="0"/>
              <a:t>As you achieve success with a behavior, plan for:</a:t>
            </a:r>
          </a:p>
          <a:p>
            <a:pPr marL="845799" lvl="2" indent="-342900" defTabSz="914229">
              <a:lnSpc>
                <a:spcPct val="95000"/>
              </a:lnSpc>
              <a:spcBef>
                <a:spcPct val="0"/>
              </a:spcBef>
              <a:buClr>
                <a:schemeClr val="tx1"/>
              </a:buClr>
              <a:defRPr/>
            </a:pPr>
            <a:r>
              <a:rPr lang="en-US" dirty="0" smtClean="0"/>
              <a:t>Moving from high frequent to less frequent acknowledgement</a:t>
            </a:r>
          </a:p>
          <a:p>
            <a:pPr marL="845799" lvl="2" indent="-342900" defTabSz="914229">
              <a:lnSpc>
                <a:spcPct val="95000"/>
              </a:lnSpc>
              <a:spcBef>
                <a:spcPct val="0"/>
              </a:spcBef>
              <a:buClr>
                <a:schemeClr val="tx1"/>
              </a:buClr>
              <a:defRPr/>
            </a:pPr>
            <a:r>
              <a:rPr lang="en-US" dirty="0" smtClean="0"/>
              <a:t>Predictable reinforcement toward unpredictable</a:t>
            </a:r>
          </a:p>
          <a:p>
            <a:pPr marL="845799" lvl="2" indent="-342900" defTabSz="914229">
              <a:lnSpc>
                <a:spcPct val="95000"/>
              </a:lnSpc>
              <a:spcBef>
                <a:spcPct val="0"/>
              </a:spcBef>
              <a:buClr>
                <a:schemeClr val="tx1"/>
              </a:buClr>
              <a:defRPr/>
            </a:pPr>
            <a:r>
              <a:rPr lang="en-US" dirty="0" smtClean="0"/>
              <a:t>Tangible </a:t>
            </a:r>
            <a:r>
              <a:rPr lang="en-US" dirty="0"/>
              <a:t>to </a:t>
            </a:r>
            <a:r>
              <a:rPr lang="en-US" dirty="0" smtClean="0"/>
              <a:t>social</a:t>
            </a:r>
          </a:p>
          <a:p>
            <a:pPr marL="845799" lvl="2" indent="-342900" defTabSz="914229">
              <a:lnSpc>
                <a:spcPct val="95000"/>
              </a:lnSpc>
              <a:spcBef>
                <a:spcPct val="0"/>
              </a:spcBef>
              <a:buClr>
                <a:schemeClr val="tx1"/>
              </a:buClr>
              <a:defRPr/>
            </a:pPr>
            <a:endParaRPr lang="en-US" dirty="0" smtClean="0"/>
          </a:p>
          <a:p>
            <a:pPr marL="445749" lvl="1" indent="-342900" defTabSz="914229">
              <a:lnSpc>
                <a:spcPct val="95000"/>
              </a:lnSpc>
              <a:spcBef>
                <a:spcPct val="0"/>
              </a:spcBef>
              <a:buClr>
                <a:schemeClr val="tx1"/>
              </a:buClr>
              <a:defRPr/>
            </a:pPr>
            <a:r>
              <a:rPr lang="en-US" dirty="0" smtClean="0"/>
              <a:t>Acknowledging </a:t>
            </a:r>
            <a:r>
              <a:rPr lang="en-US" dirty="0"/>
              <a:t>families, </a:t>
            </a:r>
            <a:r>
              <a:rPr lang="en-US" dirty="0" smtClean="0"/>
              <a:t>acknowledging staff, Students acknowledging each other, </a:t>
            </a:r>
          </a:p>
          <a:p>
            <a:pPr marL="845799" lvl="2" indent="-342900" defTabSz="914229">
              <a:lnSpc>
                <a:spcPct val="95000"/>
              </a:lnSpc>
              <a:spcBef>
                <a:spcPct val="0"/>
              </a:spcBef>
              <a:buClr>
                <a:schemeClr val="tx1"/>
              </a:buClr>
              <a:defRPr/>
            </a:pPr>
            <a:endParaRPr lang="en-US" dirty="0"/>
          </a:p>
          <a:p>
            <a:pPr marL="445749" lvl="1" indent="-342900" defTabSz="914229">
              <a:lnSpc>
                <a:spcPct val="95000"/>
              </a:lnSpc>
              <a:spcBef>
                <a:spcPct val="0"/>
              </a:spcBef>
              <a:buClr>
                <a:schemeClr val="tx1"/>
              </a:buClr>
              <a:defRPr/>
            </a:pPr>
            <a:r>
              <a:rPr lang="en-US" sz="2400" dirty="0" smtClean="0"/>
              <a:t>Plan modifications to increase acknowledgements for </a:t>
            </a:r>
            <a:r>
              <a:rPr lang="en-US" sz="2400" dirty="0"/>
              <a:t>students </a:t>
            </a:r>
            <a:r>
              <a:rPr lang="en-US" sz="2400" dirty="0" smtClean="0"/>
              <a:t>who need greater support</a:t>
            </a:r>
            <a:endParaRPr lang="en-US" sz="2400" dirty="0"/>
          </a:p>
        </p:txBody>
      </p:sp>
      <p:sp>
        <p:nvSpPr>
          <p:cNvPr id="2" name="Title 1"/>
          <p:cNvSpPr>
            <a:spLocks noGrp="1"/>
          </p:cNvSpPr>
          <p:nvPr>
            <p:ph type="title"/>
          </p:nvPr>
        </p:nvSpPr>
        <p:spPr>
          <a:xfrm>
            <a:off x="1090143" y="188356"/>
            <a:ext cx="7153773" cy="1369511"/>
          </a:xfrm>
        </p:spPr>
        <p:txBody>
          <a:bodyPr>
            <a:noAutofit/>
          </a:bodyPr>
          <a:lstStyle/>
          <a:p>
            <a:r>
              <a:rPr lang="en-US" dirty="0" smtClean="0"/>
              <a:t>Guidelines for Development of Acknowledgement Matrix</a:t>
            </a:r>
            <a:endParaRPr lang="en-US" dirty="0"/>
          </a:p>
        </p:txBody>
      </p:sp>
    </p:spTree>
    <p:extLst>
      <p:ext uri="{BB962C8B-B14F-4D97-AF65-F5344CB8AC3E}">
        <p14:creationId xmlns:p14="http://schemas.microsoft.com/office/powerpoint/2010/main" val="352230248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title="Core-Content-Icon"/>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6485" y="288118"/>
            <a:ext cx="713232" cy="713232"/>
          </a:xfrm>
          <a:prstGeom prst="rect">
            <a:avLst/>
          </a:prstGeom>
          <a:effectLst>
            <a:outerShdw blurRad="50800" dist="38100" dir="2700000" algn="tl" rotWithShape="0">
              <a:srgbClr val="000000">
                <a:alpha val="43000"/>
              </a:srgbClr>
            </a:outerShdw>
          </a:effectLst>
        </p:spPr>
      </p:pic>
      <p:sp>
        <p:nvSpPr>
          <p:cNvPr id="5" name="Rectangle 4"/>
          <p:cNvSpPr/>
          <p:nvPr/>
        </p:nvSpPr>
        <p:spPr>
          <a:xfrm>
            <a:off x="4508136" y="5428176"/>
            <a:ext cx="4112054" cy="646331"/>
          </a:xfrm>
          <a:prstGeom prst="rect">
            <a:avLst/>
          </a:prstGeom>
        </p:spPr>
        <p:txBody>
          <a:bodyPr wrap="square">
            <a:spAutoFit/>
          </a:bodyPr>
          <a:lstStyle/>
          <a:p>
            <a:r>
              <a:rPr lang="en-US" b="1">
                <a:solidFill>
                  <a:srgbClr val="DD8047"/>
                </a:solidFill>
                <a:ea typeface="Calibri"/>
                <a:sym typeface="Calibri"/>
              </a:rPr>
              <a:t>REMEMBER:  Once an acknowledgement is given it is never taken away.</a:t>
            </a:r>
            <a:endParaRPr lang="en-US" b="1" dirty="0">
              <a:solidFill>
                <a:srgbClr val="DD8047"/>
              </a:solidFill>
              <a:ea typeface="Calibri"/>
              <a:sym typeface="Calibri"/>
            </a:endParaRPr>
          </a:p>
        </p:txBody>
      </p:sp>
      <p:sp>
        <p:nvSpPr>
          <p:cNvPr id="3" name="Content Placeholder 2"/>
          <p:cNvSpPr>
            <a:spLocks noGrp="1"/>
          </p:cNvSpPr>
          <p:nvPr>
            <p:ph sz="half" idx="2"/>
          </p:nvPr>
        </p:nvSpPr>
        <p:spPr>
          <a:xfrm>
            <a:off x="4555604" y="1528999"/>
            <a:ext cx="4038600" cy="4618488"/>
          </a:xfrm>
        </p:spPr>
        <p:txBody>
          <a:bodyPr/>
          <a:lstStyle/>
          <a:p>
            <a:pPr marL="328613" indent="-328613">
              <a:buFont typeface="Wingdings" charset="2"/>
              <a:buChar char="ü"/>
            </a:pPr>
            <a:r>
              <a:rPr lang="en-US" sz="1600" dirty="0"/>
              <a:t>Plan modifications to increase acknowledgements for students who need greater support</a:t>
            </a:r>
            <a:endParaRPr lang="en-US" sz="1600" dirty="0">
              <a:ea typeface="ＭＳ Ｐゴシック" charset="0"/>
            </a:endParaRPr>
          </a:p>
          <a:p>
            <a:pPr marL="328613" indent="-328613">
              <a:buFont typeface="Wingdings" charset="2"/>
              <a:buChar char="ü"/>
            </a:pPr>
            <a:r>
              <a:rPr lang="en-US" sz="1600" dirty="0" smtClean="0">
                <a:ea typeface="ＭＳ Ｐゴシック" charset="0"/>
              </a:rPr>
              <a:t>Hierarchical</a:t>
            </a:r>
            <a:r>
              <a:rPr lang="en-US" sz="1600" dirty="0">
                <a:ea typeface="ＭＳ Ｐゴシック" charset="0"/>
              </a:rPr>
              <a:t>:  Small increments of success are recognized with small rewards</a:t>
            </a:r>
          </a:p>
          <a:p>
            <a:pPr marL="328613" indent="-328613">
              <a:buFont typeface="Wingdings" charset="2"/>
              <a:buChar char="ü"/>
            </a:pPr>
            <a:r>
              <a:rPr lang="en-US" sz="1600" dirty="0" smtClean="0"/>
              <a:t>As </a:t>
            </a:r>
            <a:r>
              <a:rPr lang="en-US" sz="1600" dirty="0"/>
              <a:t>you achieve success with a behavior, plan </a:t>
            </a:r>
            <a:r>
              <a:rPr lang="en-US" sz="1600" dirty="0" smtClean="0"/>
              <a:t>for moving from:</a:t>
            </a:r>
            <a:endParaRPr lang="en-US" sz="1600" dirty="0"/>
          </a:p>
          <a:p>
            <a:pPr marL="582613" lvl="1" indent="-314325">
              <a:buFont typeface="Wingdings" charset="2"/>
              <a:buChar char="ü"/>
            </a:pPr>
            <a:r>
              <a:rPr lang="en-US" sz="1600" dirty="0" smtClean="0"/>
              <a:t>high </a:t>
            </a:r>
            <a:r>
              <a:rPr lang="en-US" sz="1600" dirty="0"/>
              <a:t>frequent to less frequent acknowledgement</a:t>
            </a:r>
          </a:p>
          <a:p>
            <a:pPr marL="582613" lvl="1" indent="-314325">
              <a:buFont typeface="Wingdings" charset="2"/>
              <a:buChar char="ü"/>
            </a:pPr>
            <a:r>
              <a:rPr lang="en-US" sz="1600" dirty="0"/>
              <a:t>Predictable reinforcement toward unpredictable</a:t>
            </a:r>
          </a:p>
          <a:p>
            <a:pPr marL="582613" lvl="1" indent="-314325">
              <a:buFont typeface="Wingdings" charset="2"/>
              <a:buChar char="ü"/>
            </a:pPr>
            <a:r>
              <a:rPr lang="en-US" sz="1600" dirty="0"/>
              <a:t>Tangible to </a:t>
            </a:r>
            <a:r>
              <a:rPr lang="en-US" sz="1600" dirty="0" smtClean="0"/>
              <a:t>social rewards</a:t>
            </a:r>
            <a:endParaRPr lang="en-US" sz="1600" dirty="0"/>
          </a:p>
          <a:p>
            <a:pPr marL="328613" indent="-328613">
              <a:buFont typeface="Wingdings" charset="2"/>
              <a:buChar char="ü"/>
            </a:pPr>
            <a:r>
              <a:rPr lang="en-US" sz="1600" dirty="0"/>
              <a:t>Acknowledging families, acknowledging staff, </a:t>
            </a:r>
            <a:r>
              <a:rPr lang="en-US" sz="1600" dirty="0" smtClean="0"/>
              <a:t>students </a:t>
            </a:r>
            <a:r>
              <a:rPr lang="en-US" sz="1600" dirty="0"/>
              <a:t>acknowledging each </a:t>
            </a:r>
            <a:r>
              <a:rPr lang="en-US" sz="1600" dirty="0" smtClean="0"/>
              <a:t>other</a:t>
            </a:r>
            <a:endParaRPr lang="en-US" sz="1600" dirty="0"/>
          </a:p>
        </p:txBody>
      </p:sp>
      <p:sp>
        <p:nvSpPr>
          <p:cNvPr id="62466" name="Rectangle 3"/>
          <p:cNvSpPr>
            <a:spLocks noGrp="1" noChangeArrowheads="1"/>
          </p:cNvSpPr>
          <p:nvPr>
            <p:ph sz="half" idx="1"/>
          </p:nvPr>
        </p:nvSpPr>
        <p:spPr>
          <a:xfrm>
            <a:off x="364604" y="1528999"/>
            <a:ext cx="4038600" cy="4618488"/>
          </a:xfrm>
        </p:spPr>
        <p:txBody>
          <a:bodyPr>
            <a:noAutofit/>
          </a:bodyPr>
          <a:lstStyle/>
          <a:p>
            <a:pPr marL="328613" indent="-328613" eaLnBrk="1" hangingPunct="1">
              <a:buFont typeface="Wingdings" charset="2"/>
              <a:buChar char="ü"/>
            </a:pPr>
            <a:r>
              <a:rPr lang="en-US" sz="1600" dirty="0" smtClean="0">
                <a:ea typeface="ＭＳ Ｐゴシック" charset="0"/>
              </a:rPr>
              <a:t>The </a:t>
            </a:r>
            <a:r>
              <a:rPr lang="en-US" sz="1600" dirty="0">
                <a:ea typeface="ＭＳ Ｐゴシック" charset="0"/>
              </a:rPr>
              <a:t>system is simple </a:t>
            </a:r>
            <a:r>
              <a:rPr lang="en-US" sz="1600" dirty="0" smtClean="0">
                <a:ea typeface="ＭＳ Ｐゴシック" charset="0"/>
              </a:rPr>
              <a:t>to </a:t>
            </a:r>
            <a:r>
              <a:rPr lang="en-US" sz="1600" dirty="0">
                <a:ea typeface="ＭＳ Ｐゴシック" charset="0"/>
              </a:rPr>
              <a:t>use</a:t>
            </a:r>
          </a:p>
          <a:p>
            <a:pPr marL="328613" indent="-328613">
              <a:buFont typeface="Wingdings" charset="2"/>
              <a:buChar char="ü"/>
            </a:pPr>
            <a:r>
              <a:rPr lang="en-US" sz="1600" dirty="0"/>
              <a:t>School-wide acknowledgements are for </a:t>
            </a:r>
            <a:r>
              <a:rPr lang="en-US" sz="1600" u="sng" dirty="0"/>
              <a:t>every</a:t>
            </a:r>
            <a:r>
              <a:rPr lang="en-US" sz="1600" dirty="0"/>
              <a:t> student in the building</a:t>
            </a:r>
          </a:p>
          <a:p>
            <a:pPr marL="328613" indent="-328613" eaLnBrk="1" hangingPunct="1">
              <a:buFont typeface="Wingdings" charset="2"/>
              <a:buChar char="ü"/>
            </a:pPr>
            <a:r>
              <a:rPr lang="en-US" sz="1600" dirty="0" smtClean="0">
                <a:ea typeface="ＭＳ Ｐゴシック" charset="0"/>
              </a:rPr>
              <a:t>Acknowledgements are aligned to school-wide expectations</a:t>
            </a:r>
          </a:p>
          <a:p>
            <a:pPr marL="328613" indent="-328613">
              <a:buFont typeface="Wingdings" charset="2"/>
              <a:buChar char="ü"/>
            </a:pPr>
            <a:r>
              <a:rPr lang="en-US" sz="1600" dirty="0">
                <a:ea typeface="ＭＳ Ｐゴシック" charset="0"/>
              </a:rPr>
              <a:t>Classrooms systems are aligned with school-wide reward systems</a:t>
            </a:r>
          </a:p>
          <a:p>
            <a:pPr marL="328613" indent="-328613" eaLnBrk="1" hangingPunct="1">
              <a:buFont typeface="Wingdings" charset="2"/>
              <a:buChar char="ü"/>
            </a:pPr>
            <a:r>
              <a:rPr lang="en-US" sz="1600" dirty="0" smtClean="0">
                <a:ea typeface="ＭＳ Ｐゴシック" charset="0"/>
              </a:rPr>
              <a:t>Clearly </a:t>
            </a:r>
            <a:r>
              <a:rPr lang="en-US" sz="1600" dirty="0">
                <a:ea typeface="ＭＳ Ｐゴシック" charset="0"/>
              </a:rPr>
              <a:t>defined criteria for earning rewards</a:t>
            </a:r>
          </a:p>
          <a:p>
            <a:pPr marL="328613" indent="-328613">
              <a:buFont typeface="Wingdings" charset="2"/>
              <a:buChar char="ü"/>
            </a:pPr>
            <a:r>
              <a:rPr lang="en-US" sz="1600" dirty="0">
                <a:ea typeface="ＭＳ Ｐゴシック" charset="0"/>
              </a:rPr>
              <a:t>Supportive of and aligned with the data collection system</a:t>
            </a:r>
          </a:p>
          <a:p>
            <a:pPr marL="328613" indent="-328613">
              <a:buFont typeface="Wingdings" charset="2"/>
              <a:buChar char="ü"/>
            </a:pPr>
            <a:r>
              <a:rPr lang="en-US" sz="1600" dirty="0">
                <a:ea typeface="ＭＳ Ｐゴシック" charset="0"/>
              </a:rPr>
              <a:t>Supportive of behavioral and academic success</a:t>
            </a:r>
          </a:p>
          <a:p>
            <a:pPr marL="328613" indent="-328613" eaLnBrk="1" hangingPunct="1">
              <a:buFont typeface="Wingdings" charset="2"/>
              <a:buChar char="ü"/>
            </a:pPr>
            <a:r>
              <a:rPr lang="en-US" sz="1600" dirty="0" smtClean="0">
                <a:ea typeface="ＭＳ Ｐゴシック" charset="0"/>
              </a:rPr>
              <a:t>Varied </a:t>
            </a:r>
            <a:r>
              <a:rPr lang="en-US" sz="1600" dirty="0">
                <a:ea typeface="ＭＳ Ｐゴシック" charset="0"/>
              </a:rPr>
              <a:t>to maintain student interest</a:t>
            </a:r>
          </a:p>
          <a:p>
            <a:pPr marL="328613" indent="-328613">
              <a:buFont typeface="Wingdings" charset="2"/>
              <a:buChar char="ü"/>
            </a:pPr>
            <a:r>
              <a:rPr lang="en-US" sz="1600" dirty="0">
                <a:ea typeface="ＭＳ Ｐゴシック" charset="0"/>
              </a:rPr>
              <a:t>Ongoing opportunity to earn rewards </a:t>
            </a:r>
          </a:p>
          <a:p>
            <a:pPr marL="328613" indent="-328613" eaLnBrk="1" hangingPunct="1">
              <a:buFont typeface="Wingdings" charset="2"/>
              <a:buChar char="ü"/>
            </a:pPr>
            <a:r>
              <a:rPr lang="en-US" sz="1600" dirty="0" smtClean="0">
                <a:ea typeface="ＭＳ Ｐゴシック" charset="0"/>
              </a:rPr>
              <a:t>Age-appropriate</a:t>
            </a:r>
          </a:p>
          <a:p>
            <a:pPr marL="328613" indent="-328613" eaLnBrk="1" hangingPunct="1">
              <a:buFont typeface="Wingdings" charset="2"/>
              <a:buChar char="ü"/>
            </a:pPr>
            <a:r>
              <a:rPr lang="en-US" sz="1600" dirty="0" smtClean="0">
                <a:ea typeface="ＭＳ Ｐゴシック" charset="0"/>
              </a:rPr>
              <a:t>Flexible </a:t>
            </a:r>
            <a:r>
              <a:rPr lang="en-US" sz="1600" dirty="0">
                <a:ea typeface="ＭＳ Ｐゴシック" charset="0"/>
              </a:rPr>
              <a:t>enough to meet the needs of diverse </a:t>
            </a:r>
            <a:r>
              <a:rPr lang="en-US" sz="1600" dirty="0" smtClean="0">
                <a:ea typeface="ＭＳ Ｐゴシック" charset="0"/>
              </a:rPr>
              <a:t>students</a:t>
            </a:r>
          </a:p>
          <a:p>
            <a:pPr marL="0" indent="0" eaLnBrk="1" hangingPunct="1">
              <a:buNone/>
            </a:pPr>
            <a:endParaRPr lang="en-US" sz="1600" dirty="0">
              <a:ea typeface="ＭＳ Ｐゴシック" charset="0"/>
            </a:endParaRPr>
          </a:p>
        </p:txBody>
      </p:sp>
      <p:sp>
        <p:nvSpPr>
          <p:cNvPr id="4" name="Rectangle 3"/>
          <p:cNvSpPr/>
          <p:nvPr/>
        </p:nvSpPr>
        <p:spPr>
          <a:xfrm>
            <a:off x="1009717" y="1157471"/>
            <a:ext cx="7584487" cy="338554"/>
          </a:xfrm>
          <a:prstGeom prst="rect">
            <a:avLst/>
          </a:prstGeom>
        </p:spPr>
        <p:txBody>
          <a:bodyPr wrap="square">
            <a:spAutoFit/>
          </a:bodyPr>
          <a:lstStyle/>
          <a:p>
            <a:r>
              <a:rPr lang="en-US" sz="1600" b="1" dirty="0">
                <a:solidFill>
                  <a:srgbClr val="DD8047"/>
                </a:solidFill>
                <a:ea typeface="ＭＳ Ｐゴシック" charset="0"/>
              </a:rPr>
              <a:t>As you develop your acknowledgement system make sure you check for the following:</a:t>
            </a:r>
          </a:p>
        </p:txBody>
      </p:sp>
      <p:sp>
        <p:nvSpPr>
          <p:cNvPr id="2" name="Title 1"/>
          <p:cNvSpPr>
            <a:spLocks noGrp="1"/>
          </p:cNvSpPr>
          <p:nvPr>
            <p:ph type="title"/>
          </p:nvPr>
        </p:nvSpPr>
        <p:spPr>
          <a:xfrm>
            <a:off x="1393241" y="350815"/>
            <a:ext cx="6987106" cy="650535"/>
          </a:xfrm>
        </p:spPr>
        <p:txBody>
          <a:bodyPr>
            <a:noAutofit/>
          </a:bodyPr>
          <a:lstStyle/>
          <a:p>
            <a:r>
              <a:rPr lang="en-US" sz="3200" dirty="0" smtClean="0"/>
              <a:t>Guidelines for Acknowledgement Systems</a:t>
            </a:r>
            <a:endParaRPr lang="en-US" sz="3200" dirty="0"/>
          </a:p>
        </p:txBody>
      </p:sp>
    </p:spTree>
    <p:extLst>
      <p:ext uri="{BB962C8B-B14F-4D97-AF65-F5344CB8AC3E}">
        <p14:creationId xmlns:p14="http://schemas.microsoft.com/office/powerpoint/2010/main" val="2459303641"/>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title="Core-Content-Icon"/>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6485" y="288118"/>
            <a:ext cx="713232" cy="713232"/>
          </a:xfrm>
          <a:prstGeom prst="rect">
            <a:avLst/>
          </a:prstGeom>
          <a:effectLst>
            <a:outerShdw blurRad="50800" dist="38100" dir="2700000" algn="tl" rotWithShape="0">
              <a:srgbClr val="000000">
                <a:alpha val="43000"/>
              </a:srgbClr>
            </a:outerShdw>
          </a:effectLst>
        </p:spPr>
      </p:pic>
      <p:graphicFrame>
        <p:nvGraphicFramePr>
          <p:cNvPr id="45058" name="Group 2" descr="Table has the following columns: Type, What, When, Where and Who.  Types listed: immediate/high frequency, redemption of high frequency, intermittent/unpredictable, mid-term class-wide and/or school-wide celebrations. long-term school-wide celebrations." title="Acknowledgement Matrix"/>
          <p:cNvGraphicFramePr>
            <a:graphicFrameLocks noGrp="1"/>
          </p:cNvGraphicFramePr>
          <p:nvPr>
            <p:extLst>
              <p:ext uri="{D42A27DB-BD31-4B8C-83A1-F6EECF244321}">
                <p14:modId xmlns:p14="http://schemas.microsoft.com/office/powerpoint/2010/main" val="534444368"/>
              </p:ext>
            </p:extLst>
          </p:nvPr>
        </p:nvGraphicFramePr>
        <p:xfrm>
          <a:off x="197931" y="1231295"/>
          <a:ext cx="8774941" cy="5318666"/>
        </p:xfrm>
        <a:graphic>
          <a:graphicData uri="http://schemas.openxmlformats.org/drawingml/2006/table">
            <a:tbl>
              <a:tblPr firstRow="1"/>
              <a:tblGrid>
                <a:gridCol w="3326618"/>
                <a:gridCol w="1254872"/>
                <a:gridCol w="1492559"/>
                <a:gridCol w="1204678"/>
                <a:gridCol w="1496214"/>
              </a:tblGrid>
              <a:tr h="32969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2"/>
                          </a:solidFill>
                          <a:effectLst/>
                          <a:latin typeface="Tw Cen MT"/>
                          <a:cs typeface="Tw Cen MT"/>
                        </a:rPr>
                        <a:t>TYPE</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AB7E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2"/>
                          </a:solidFill>
                          <a:effectLst/>
                          <a:latin typeface="Tw Cen MT"/>
                          <a:cs typeface="Tw Cen MT"/>
                        </a:rPr>
                        <a:t>WHAT</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2"/>
                          </a:solidFill>
                          <a:effectLst/>
                          <a:latin typeface="Tw Cen MT"/>
                          <a:cs typeface="Tw Cen MT"/>
                        </a:rPr>
                        <a:t>WHEN</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2"/>
                          </a:solidFill>
                          <a:effectLst/>
                          <a:latin typeface="Tw Cen MT"/>
                          <a:cs typeface="Tw Cen MT"/>
                        </a:rPr>
                        <a:t>WHERE</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2"/>
                          </a:solidFill>
                          <a:effectLst/>
                          <a:latin typeface="Tw Cen MT"/>
                          <a:cs typeface="Tw Cen MT"/>
                        </a:rPr>
                        <a:t>WHO</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r>
              <a:tr h="131235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2"/>
                          </a:solidFill>
                          <a:effectLst/>
                          <a:latin typeface="Tw Cen MT"/>
                          <a:cs typeface="Tw Cen MT"/>
                        </a:rPr>
                        <a:t>Immediate/High Frequency </a:t>
                      </a:r>
                      <a:endParaRPr kumimoji="0" lang="en-US" sz="1100" b="0" i="0" u="none" strike="noStrike" cap="none" normalizeH="0" baseline="0" dirty="0" smtClean="0">
                        <a:ln>
                          <a:noFill/>
                        </a:ln>
                        <a:solidFill>
                          <a:schemeClr val="tx2"/>
                        </a:solidFill>
                        <a:effectLst/>
                        <a:latin typeface="Tw Cen MT"/>
                        <a:cs typeface="Tw Cen MT"/>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0" u="none" strike="noStrike" cap="none" normalizeH="0" baseline="0" dirty="0" smtClean="0">
                          <a:ln>
                            <a:noFill/>
                          </a:ln>
                          <a:solidFill>
                            <a:schemeClr val="tx2"/>
                          </a:solidFill>
                          <a:effectLst/>
                          <a:latin typeface="Tw Cen MT"/>
                          <a:cs typeface="Tw Cen MT"/>
                        </a:rPr>
                        <a:t>In the moment, predictable</a:t>
                      </a:r>
                      <a:r>
                        <a:rPr kumimoji="0" lang="en-US" sz="1100" b="1" i="0" u="none" strike="noStrike" cap="none" normalizeH="0" baseline="0" dirty="0" smtClean="0">
                          <a:ln>
                            <a:noFill/>
                          </a:ln>
                          <a:solidFill>
                            <a:schemeClr val="tx2"/>
                          </a:solidFill>
                          <a:effectLst/>
                          <a:latin typeface="Tw Cen MT"/>
                          <a:cs typeface="Tw Cen MT"/>
                        </a:rPr>
                        <a:t>, </a:t>
                      </a:r>
                      <a:r>
                        <a:rPr lang="en-US" sz="1100" b="0" dirty="0" smtClean="0">
                          <a:solidFill>
                            <a:schemeClr val="tx2"/>
                          </a:solidFill>
                          <a:latin typeface="Tw Cen MT"/>
                          <a:cs typeface="Tw Cen MT"/>
                        </a:rPr>
                        <a:t>Delivered at a high rate for a short period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2"/>
                        </a:solidFill>
                        <a:effectLst/>
                        <a:latin typeface="Tw Cen MT"/>
                        <a:cs typeface="Tw Cen M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2"/>
                          </a:solidFill>
                          <a:effectLst/>
                          <a:latin typeface="Tw Cen MT"/>
                          <a:cs typeface="Tw Cen MT"/>
                        </a:rPr>
                        <a:t>(e.g., </a:t>
                      </a:r>
                      <a:r>
                        <a:rPr kumimoji="0" lang="en-US" sz="1100" b="0" i="0" u="none" strike="noStrike" cap="none" normalizeH="0" baseline="0" dirty="0" err="1" smtClean="0">
                          <a:ln>
                            <a:noFill/>
                          </a:ln>
                          <a:solidFill>
                            <a:schemeClr val="tx2"/>
                          </a:solidFill>
                          <a:effectLst/>
                          <a:latin typeface="Tw Cen MT"/>
                          <a:cs typeface="Tw Cen MT"/>
                        </a:rPr>
                        <a:t>Gotchas</a:t>
                      </a:r>
                      <a:r>
                        <a:rPr kumimoji="0" lang="en-US" sz="1100" b="0" i="0" u="none" strike="noStrike" cap="none" normalizeH="0" baseline="0" dirty="0" smtClean="0">
                          <a:ln>
                            <a:noFill/>
                          </a:ln>
                          <a:solidFill>
                            <a:schemeClr val="tx2"/>
                          </a:solidFill>
                          <a:effectLst/>
                          <a:latin typeface="Tw Cen MT"/>
                          <a:cs typeface="Tw Cen MT"/>
                        </a:rPr>
                        <a:t>, Paws, High Fives)</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AB7E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smtClean="0">
                          <a:ln>
                            <a:noFill/>
                          </a:ln>
                          <a:solidFill>
                            <a:schemeClr val="tx2"/>
                          </a:solidFill>
                          <a:effectLst/>
                          <a:latin typeface="Tw Cen MT"/>
                          <a:cs typeface="Tw Cen MT"/>
                        </a:rPr>
                        <a:t>STUDENTS:</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1" i="0" u="none" strike="noStrike" cap="none" normalizeH="0" baseline="0" dirty="0" smtClean="0">
                        <a:ln>
                          <a:noFill/>
                        </a:ln>
                        <a:solidFill>
                          <a:schemeClr val="tx2"/>
                        </a:solidFill>
                        <a:effectLst/>
                        <a:latin typeface="Tw Cen MT"/>
                        <a:cs typeface="Tw Cen MT"/>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dirty="0" smtClean="0">
                        <a:ln>
                          <a:noFill/>
                        </a:ln>
                        <a:solidFill>
                          <a:schemeClr val="tx2"/>
                        </a:solidFill>
                        <a:effectLst/>
                        <a:latin typeface="Tw Cen MT"/>
                        <a:cs typeface="Tw Cen MT"/>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dirty="0" smtClean="0">
                        <a:ln>
                          <a:noFill/>
                        </a:ln>
                        <a:solidFill>
                          <a:schemeClr val="tx2"/>
                        </a:solidFill>
                        <a:effectLst/>
                        <a:latin typeface="Tw Cen MT"/>
                        <a:cs typeface="Tw Cen MT"/>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smtClean="0">
                          <a:ln>
                            <a:noFill/>
                          </a:ln>
                          <a:solidFill>
                            <a:schemeClr val="tx2"/>
                          </a:solidFill>
                          <a:effectLst/>
                          <a:latin typeface="Tw Cen MT"/>
                          <a:cs typeface="Tw Cen MT"/>
                        </a:rPr>
                        <a:t>ADULTS:</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dirty="0" smtClean="0">
                        <a:ln>
                          <a:noFill/>
                        </a:ln>
                        <a:solidFill>
                          <a:schemeClr val="tx2"/>
                        </a:solidFill>
                        <a:effectLst/>
                        <a:latin typeface="Tw Cen MT"/>
                        <a:cs typeface="Tw Cen MT"/>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dirty="0" smtClean="0">
                        <a:ln>
                          <a:noFill/>
                        </a:ln>
                        <a:solidFill>
                          <a:schemeClr val="tx2"/>
                        </a:solidFill>
                        <a:effectLst/>
                        <a:latin typeface="Tw Cen MT"/>
                        <a:cs typeface="Tw Cen MT"/>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smtClean="0">
                          <a:ln>
                            <a:noFill/>
                          </a:ln>
                          <a:solidFill>
                            <a:schemeClr val="tx2"/>
                          </a:solidFill>
                          <a:effectLst/>
                          <a:latin typeface="Tw Cen MT"/>
                          <a:cs typeface="Tw Cen MT"/>
                        </a:rPr>
                        <a:t>High frequency for a short time when first teaching desired behavior or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smtClean="0">
                          <a:ln>
                            <a:noFill/>
                          </a:ln>
                          <a:solidFill>
                            <a:schemeClr val="tx2"/>
                          </a:solidFill>
                          <a:effectLst/>
                          <a:latin typeface="Tw Cen MT"/>
                          <a:cs typeface="Tw Cen MT"/>
                        </a:rPr>
                        <a:t>re-teaching identified problem behavior from data</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dirty="0" smtClean="0">
                        <a:ln>
                          <a:noFill/>
                        </a:ln>
                        <a:solidFill>
                          <a:schemeClr val="tx2"/>
                        </a:solidFill>
                        <a:effectLst/>
                        <a:latin typeface="Tw Cen MT"/>
                        <a:cs typeface="Tw Cen MT"/>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smtClean="0">
                          <a:ln>
                            <a:noFill/>
                          </a:ln>
                          <a:solidFill>
                            <a:schemeClr val="tx2"/>
                          </a:solidFill>
                          <a:effectLst/>
                          <a:latin typeface="Tw Cen MT"/>
                          <a:cs typeface="Tw Cen MT"/>
                        </a:rPr>
                        <a:t>ALL STUDENTS, ALL ADULTS</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90467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1" u="none" strike="noStrike" cap="none" normalizeH="0" baseline="0" dirty="0" smtClean="0">
                          <a:ln>
                            <a:noFill/>
                          </a:ln>
                          <a:solidFill>
                            <a:schemeClr val="tx2"/>
                          </a:solidFill>
                          <a:effectLst/>
                          <a:latin typeface="Tw Cen MT"/>
                          <a:cs typeface="Tw Cen MT"/>
                        </a:rPr>
                        <a:t>Redemption of high frequency </a:t>
                      </a:r>
                      <a:endParaRPr kumimoji="0" lang="en-US" sz="1100" b="1" i="0" u="none" strike="noStrike" cap="none" normalizeH="0" baseline="0" dirty="0" smtClean="0">
                        <a:ln>
                          <a:noFill/>
                        </a:ln>
                        <a:solidFill>
                          <a:schemeClr val="tx2"/>
                        </a:solidFill>
                        <a:effectLst/>
                        <a:latin typeface="Tw Cen MT"/>
                        <a:cs typeface="Tw Cen M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1" u="none" strike="noStrike" cap="none" normalizeH="0" baseline="0" dirty="0" smtClean="0">
                          <a:ln>
                            <a:noFill/>
                          </a:ln>
                          <a:solidFill>
                            <a:schemeClr val="tx2"/>
                          </a:solidFill>
                          <a:effectLst/>
                          <a:latin typeface="Tw Cen MT"/>
                          <a:cs typeface="Tw Cen MT"/>
                        </a:rPr>
                        <a:t>(e.g., school store, drawings)</a:t>
                      </a:r>
                      <a:endParaRPr kumimoji="0" lang="en-US" sz="1100" b="0" i="0" u="none" strike="noStrike" cap="none" normalizeH="0" baseline="0" dirty="0" smtClean="0">
                        <a:ln>
                          <a:noFill/>
                        </a:ln>
                        <a:solidFill>
                          <a:schemeClr val="tx2"/>
                        </a:solidFill>
                        <a:effectLst/>
                        <a:latin typeface="Tw Cen MT"/>
                        <a:cs typeface="Tw Cen MT"/>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AB7E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smtClean="0">
                          <a:ln>
                            <a:noFill/>
                          </a:ln>
                          <a:solidFill>
                            <a:schemeClr val="tx2"/>
                          </a:solidFill>
                          <a:effectLst/>
                          <a:latin typeface="Tw Cen MT"/>
                          <a:cs typeface="Tw Cen MT"/>
                        </a:rPr>
                        <a:t>STUDENTS:</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1" i="0" u="none" strike="noStrike" cap="none" normalizeH="0" baseline="0" dirty="0" smtClean="0">
                        <a:ln>
                          <a:noFill/>
                        </a:ln>
                        <a:solidFill>
                          <a:schemeClr val="tx2"/>
                        </a:solidFill>
                        <a:effectLst/>
                        <a:latin typeface="Tw Cen MT"/>
                        <a:cs typeface="Tw Cen MT"/>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1" i="0" u="none" strike="noStrike" cap="none" normalizeH="0" baseline="0" dirty="0" smtClean="0">
                        <a:ln>
                          <a:noFill/>
                        </a:ln>
                        <a:solidFill>
                          <a:schemeClr val="tx2"/>
                        </a:solidFill>
                        <a:effectLst/>
                        <a:latin typeface="Tw Cen MT"/>
                        <a:cs typeface="Tw Cen MT"/>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smtClean="0">
                          <a:ln>
                            <a:noFill/>
                          </a:ln>
                          <a:solidFill>
                            <a:schemeClr val="tx2"/>
                          </a:solidFill>
                          <a:effectLst/>
                          <a:latin typeface="Tw Cen MT"/>
                          <a:cs typeface="Tw Cen MT"/>
                        </a:rPr>
                        <a:t>ADULTS:</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smtClean="0">
                          <a:ln>
                            <a:noFill/>
                          </a:ln>
                          <a:solidFill>
                            <a:schemeClr val="tx2"/>
                          </a:solidFill>
                          <a:effectLst/>
                          <a:latin typeface="Tw Cen MT"/>
                          <a:cs typeface="Tw Cen MT"/>
                        </a:rPr>
                        <a:t>At least monthly</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dirty="0" smtClean="0">
                        <a:ln>
                          <a:noFill/>
                        </a:ln>
                        <a:solidFill>
                          <a:schemeClr val="tx2"/>
                        </a:solidFill>
                        <a:effectLst/>
                        <a:latin typeface="Tw Cen MT"/>
                        <a:cs typeface="Tw Cen MT"/>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smtClean="0">
                          <a:ln>
                            <a:noFill/>
                          </a:ln>
                          <a:solidFill>
                            <a:schemeClr val="tx2"/>
                          </a:solidFill>
                          <a:effectLst/>
                          <a:latin typeface="Tw Cen MT"/>
                          <a:cs typeface="Tw Cen MT"/>
                        </a:rPr>
                        <a:t>ALL STUDENTS, ALL ADULTS</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6047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2"/>
                          </a:solidFill>
                          <a:effectLst/>
                          <a:latin typeface="Tw Cen MT"/>
                          <a:cs typeface="Tw Cen MT"/>
                        </a:rPr>
                        <a:t>Intermittent/Unpredictable </a:t>
                      </a:r>
                      <a:r>
                        <a:rPr kumimoji="0" lang="en-US" sz="1100" b="0" i="1" u="none" strike="noStrike" cap="none" normalizeH="0" baseline="0" dirty="0" smtClean="0">
                          <a:ln>
                            <a:noFill/>
                          </a:ln>
                          <a:solidFill>
                            <a:schemeClr val="tx2"/>
                          </a:solidFill>
                          <a:effectLst/>
                          <a:latin typeface="Tw Cen MT"/>
                          <a:cs typeface="Tw Cen MT"/>
                        </a:rPr>
                        <a:t>(e.g., surprise homework completion treat, lottery/drawing, random use of gotchas in hallway)</a:t>
                      </a:r>
                      <a:endParaRPr kumimoji="0" lang="en-US" sz="1100" b="0" i="0" u="none" strike="noStrike" cap="none" normalizeH="0" baseline="0" dirty="0" smtClean="0">
                        <a:ln>
                          <a:noFill/>
                        </a:ln>
                        <a:solidFill>
                          <a:schemeClr val="tx2"/>
                        </a:solidFill>
                        <a:effectLst/>
                        <a:latin typeface="Tw Cen MT"/>
                        <a:cs typeface="Tw Cen MT"/>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AB7E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smtClean="0">
                          <a:ln>
                            <a:noFill/>
                          </a:ln>
                          <a:solidFill>
                            <a:schemeClr val="tx2"/>
                          </a:solidFill>
                          <a:effectLst/>
                          <a:latin typeface="Tw Cen MT"/>
                          <a:cs typeface="Tw Cen MT"/>
                        </a:rPr>
                        <a:t>STUDENTS:</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1" i="0" u="none" strike="noStrike" cap="none" normalizeH="0" baseline="0" dirty="0" smtClean="0">
                        <a:ln>
                          <a:noFill/>
                        </a:ln>
                        <a:solidFill>
                          <a:schemeClr val="tx2"/>
                        </a:solidFill>
                        <a:effectLst/>
                        <a:latin typeface="Tw Cen MT"/>
                        <a:cs typeface="Tw Cen MT"/>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smtClean="0">
                          <a:ln>
                            <a:noFill/>
                          </a:ln>
                          <a:solidFill>
                            <a:schemeClr val="tx2"/>
                          </a:solidFill>
                          <a:effectLst/>
                          <a:latin typeface="Tw Cen MT"/>
                          <a:cs typeface="Tw Cen MT"/>
                        </a:rPr>
                        <a:t>ADULTS:</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smtClean="0">
                          <a:ln>
                            <a:noFill/>
                          </a:ln>
                          <a:solidFill>
                            <a:schemeClr val="tx2"/>
                          </a:solidFill>
                          <a:effectLst/>
                          <a:latin typeface="Tw Cen MT"/>
                          <a:cs typeface="Tw Cen MT"/>
                        </a:rPr>
                        <a:t>Maintaining a taught behavior (fading)</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dirty="0" smtClean="0">
                        <a:ln>
                          <a:noFill/>
                        </a:ln>
                        <a:solidFill>
                          <a:schemeClr val="tx2"/>
                        </a:solidFill>
                        <a:effectLst/>
                        <a:latin typeface="Tw Cen MT"/>
                        <a:cs typeface="Tw Cen MT"/>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smtClean="0">
                          <a:ln>
                            <a:noFill/>
                          </a:ln>
                          <a:solidFill>
                            <a:schemeClr val="tx2"/>
                          </a:solidFill>
                          <a:effectLst/>
                          <a:latin typeface="Tw Cen MT"/>
                          <a:cs typeface="Tw Cen MT"/>
                        </a:rPr>
                        <a:t>ALL STUDENTS, ALL ADULTS</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76047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2"/>
                          </a:solidFill>
                          <a:effectLst/>
                          <a:latin typeface="Tw Cen MT"/>
                          <a:cs typeface="Tw Cen MT"/>
                        </a:rPr>
                        <a:t>Mid-term class-wide and/or school-wide Celebrations </a:t>
                      </a:r>
                      <a:r>
                        <a:rPr kumimoji="0" lang="en-US" sz="1100" b="0" i="0" u="none" strike="noStrike" cap="none" normalizeH="0" baseline="0" dirty="0" smtClean="0">
                          <a:ln>
                            <a:noFill/>
                          </a:ln>
                          <a:solidFill>
                            <a:schemeClr val="tx2"/>
                          </a:solidFill>
                          <a:effectLst/>
                          <a:latin typeface="Tw Cen MT"/>
                          <a:cs typeface="Tw Cen MT"/>
                        </a:rPr>
                        <a:t>(e.g. DJ Fridays, Extra Recess, Game choice)</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AB7E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smtClean="0">
                          <a:ln>
                            <a:noFill/>
                          </a:ln>
                          <a:solidFill>
                            <a:schemeClr val="tx2"/>
                          </a:solidFill>
                          <a:effectLst/>
                          <a:latin typeface="Tw Cen MT"/>
                          <a:cs typeface="Tw Cen MT"/>
                        </a:rPr>
                        <a:t>STUDENTS:</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1" i="0" u="none" strike="noStrike" cap="none" normalizeH="0" baseline="0" dirty="0" smtClean="0">
                        <a:ln>
                          <a:noFill/>
                        </a:ln>
                        <a:solidFill>
                          <a:schemeClr val="tx2"/>
                        </a:solidFill>
                        <a:effectLst/>
                        <a:latin typeface="Tw Cen MT"/>
                        <a:cs typeface="Tw Cen MT"/>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smtClean="0">
                          <a:ln>
                            <a:noFill/>
                          </a:ln>
                          <a:solidFill>
                            <a:schemeClr val="tx2"/>
                          </a:solidFill>
                          <a:effectLst/>
                          <a:latin typeface="Tw Cen MT"/>
                          <a:cs typeface="Tw Cen MT"/>
                        </a:rPr>
                        <a:t>ADULTS:</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smtClean="0">
                          <a:ln>
                            <a:noFill/>
                          </a:ln>
                          <a:solidFill>
                            <a:schemeClr val="tx2"/>
                          </a:solidFill>
                          <a:effectLst/>
                          <a:latin typeface="Tw Cen MT"/>
                          <a:cs typeface="Tw Cen MT"/>
                        </a:rPr>
                        <a:t>Weekly or Bi-Weekly</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dirty="0" smtClean="0">
                        <a:ln>
                          <a:noFill/>
                        </a:ln>
                        <a:solidFill>
                          <a:schemeClr val="tx2"/>
                        </a:solidFill>
                        <a:effectLst/>
                        <a:latin typeface="Tw Cen MT"/>
                        <a:cs typeface="Tw Cen MT"/>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100" b="0" i="0" u="none" strike="noStrike" cap="none" normalizeH="0" baseline="0" dirty="0" smtClean="0">
                          <a:ln>
                            <a:noFill/>
                          </a:ln>
                          <a:solidFill>
                            <a:schemeClr val="tx2"/>
                          </a:solidFill>
                          <a:effectLst/>
                          <a:latin typeface="Tw Cen MT"/>
                          <a:cs typeface="Tw Cen MT"/>
                        </a:rPr>
                        <a:t>ALL STUDENTS, ALL ADULTS</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105055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2"/>
                          </a:solidFill>
                          <a:effectLst/>
                          <a:latin typeface="Tw Cen MT"/>
                          <a:cs typeface="Tw Cen MT"/>
                        </a:rPr>
                        <a:t>Long-term School-wide Celebrations (school-wide not individually based)</a:t>
                      </a:r>
                      <a:endParaRPr kumimoji="0" lang="en-US" sz="1100" b="0" i="0" u="none" strike="noStrike" cap="none" normalizeH="0" baseline="0" dirty="0" smtClean="0">
                        <a:ln>
                          <a:noFill/>
                        </a:ln>
                        <a:solidFill>
                          <a:schemeClr val="tx2"/>
                        </a:solidFill>
                        <a:effectLst/>
                        <a:latin typeface="Tw Cen MT"/>
                        <a:cs typeface="Tw Cen M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2"/>
                          </a:solidFill>
                          <a:effectLst/>
                          <a:latin typeface="Tw Cen MT"/>
                          <a:cs typeface="Tw Cen MT"/>
                        </a:rPr>
                        <a:t>FOR:</a:t>
                      </a:r>
                      <a:r>
                        <a:rPr kumimoji="0" lang="en-US" sz="1100" b="0" i="0" u="none" strike="noStrike" cap="none" normalizeH="0" baseline="0" dirty="0" smtClean="0">
                          <a:ln>
                            <a:noFill/>
                          </a:ln>
                          <a:solidFill>
                            <a:schemeClr val="tx2"/>
                          </a:solidFill>
                          <a:effectLst/>
                          <a:latin typeface="Tw Cen MT"/>
                          <a:cs typeface="Tw Cen MT"/>
                        </a:rPr>
                        <a:t>  e.g. school-wide target met for certain setting/behavior area</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2"/>
                          </a:solidFill>
                          <a:effectLst/>
                          <a:latin typeface="Tw Cen MT"/>
                          <a:cs typeface="Tw Cen MT"/>
                        </a:rPr>
                        <a:t>ACTIVITY:</a:t>
                      </a:r>
                      <a:r>
                        <a:rPr kumimoji="0" lang="en-US" sz="1100" b="0" i="0" u="none" strike="noStrike" cap="none" normalizeH="0" baseline="0" dirty="0" smtClean="0">
                          <a:ln>
                            <a:noFill/>
                          </a:ln>
                          <a:solidFill>
                            <a:schemeClr val="tx2"/>
                          </a:solidFill>
                          <a:effectLst/>
                          <a:latin typeface="Tw Cen MT"/>
                          <a:cs typeface="Tw Cen MT"/>
                        </a:rPr>
                        <a:t>  (e.g., ice cream social, dance/yoga, game day, assemblies)</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AB7E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smtClean="0">
                          <a:ln>
                            <a:noFill/>
                          </a:ln>
                          <a:solidFill>
                            <a:schemeClr val="tx2"/>
                          </a:solidFill>
                          <a:effectLst/>
                          <a:latin typeface="Tw Cen MT"/>
                          <a:cs typeface="Tw Cen MT"/>
                        </a:rPr>
                        <a:t>BOTH TOGETHER:</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smtClean="0">
                          <a:ln>
                            <a:noFill/>
                          </a:ln>
                          <a:solidFill>
                            <a:schemeClr val="tx2"/>
                          </a:solidFill>
                          <a:effectLst/>
                          <a:latin typeface="Tw Cen MT"/>
                          <a:cs typeface="Tw Cen MT"/>
                        </a:rPr>
                        <a:t>At least quarterly</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dirty="0" smtClean="0">
                        <a:ln>
                          <a:noFill/>
                        </a:ln>
                        <a:solidFill>
                          <a:schemeClr val="tx2"/>
                        </a:solidFill>
                        <a:effectLst/>
                        <a:latin typeface="Tw Cen MT"/>
                        <a:cs typeface="Tw Cen MT"/>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i="0" u="sng" strike="noStrike" cap="none" normalizeH="0" baseline="0" dirty="0" smtClean="0">
                          <a:ln>
                            <a:noFill/>
                          </a:ln>
                          <a:solidFill>
                            <a:schemeClr val="tx2"/>
                          </a:solidFill>
                          <a:effectLst/>
                          <a:latin typeface="Tw Cen MT"/>
                          <a:cs typeface="Tw Cen MT"/>
                        </a:rPr>
                        <a:t>ALL</a:t>
                      </a:r>
                      <a:r>
                        <a:rPr kumimoji="0" lang="en-US" sz="1100" b="1" i="0" u="none" strike="noStrike" cap="none" normalizeH="0" baseline="0" dirty="0" smtClean="0">
                          <a:ln>
                            <a:noFill/>
                          </a:ln>
                          <a:solidFill>
                            <a:schemeClr val="tx2"/>
                          </a:solidFill>
                          <a:effectLst/>
                          <a:latin typeface="Tw Cen MT"/>
                          <a:cs typeface="Tw Cen MT"/>
                        </a:rPr>
                        <a:t> STUDENTS</a:t>
                      </a:r>
                      <a:r>
                        <a:rPr kumimoji="0" lang="en-US" sz="1100" b="0" i="0" u="none" strike="noStrike" cap="none" normalizeH="0" baseline="0" dirty="0" smtClean="0">
                          <a:ln>
                            <a:noFill/>
                          </a:ln>
                          <a:solidFill>
                            <a:schemeClr val="tx2"/>
                          </a:solidFill>
                          <a:effectLst/>
                          <a:latin typeface="Tw Cen MT"/>
                          <a:cs typeface="Tw Cen MT"/>
                        </a:rPr>
                        <a:t>, ALL ADULTS</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bl>
          </a:graphicData>
        </a:graphic>
      </p:graphicFrame>
      <p:sp>
        <p:nvSpPr>
          <p:cNvPr id="152578" name="Rectangle 53"/>
          <p:cNvSpPr>
            <a:spLocks noGrp="1" noChangeArrowheads="1"/>
          </p:cNvSpPr>
          <p:nvPr>
            <p:ph type="title" idx="4294967295"/>
          </p:nvPr>
        </p:nvSpPr>
        <p:spPr>
          <a:xfrm>
            <a:off x="1150121" y="393238"/>
            <a:ext cx="7784546" cy="367957"/>
          </a:xfrm>
        </p:spPr>
        <p:txBody>
          <a:bodyPr>
            <a:noAutofit/>
          </a:bodyPr>
          <a:lstStyle/>
          <a:p>
            <a:pPr eaLnBrk="1" hangingPunct="1"/>
            <a:r>
              <a:rPr lang="en-US" sz="3200" dirty="0" smtClean="0"/>
              <a:t>School-wide Acknowledgement Matrix </a:t>
            </a:r>
          </a:p>
        </p:txBody>
      </p:sp>
    </p:spTree>
    <p:extLst>
      <p:ext uri="{BB962C8B-B14F-4D97-AF65-F5344CB8AC3E}">
        <p14:creationId xmlns:p14="http://schemas.microsoft.com/office/powerpoint/2010/main" val="804083230"/>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title="Core-Content-Icon"/>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96485" y="288118"/>
            <a:ext cx="713232" cy="713232"/>
          </a:xfrm>
          <a:prstGeom prst="rect">
            <a:avLst/>
          </a:prstGeom>
          <a:effectLst>
            <a:outerShdw blurRad="50800" dist="38100" dir="2700000" algn="tl" rotWithShape="0">
              <a:srgbClr val="000000">
                <a:alpha val="43000"/>
              </a:srgbClr>
            </a:outerShdw>
          </a:effectLst>
        </p:spPr>
      </p:pic>
      <p:graphicFrame>
        <p:nvGraphicFramePr>
          <p:cNvPr id="8" name="Table 7" descr="1. Arrange orderly phosical environment; 2. Define, teach, acknowledge rules and expectations; 3. Define, teach classroom routines; 4. Emply active supervision; 5. Provide specific praise for behavior; 6. Continuum of response strategies for inappropriate behaviors; 7. Class-wide group contingency; 8. provide multiple opportunities to respond." title="8 classroom management practices"/>
          <p:cNvGraphicFramePr>
            <a:graphicFrameLocks noGrp="1"/>
          </p:cNvGraphicFramePr>
          <p:nvPr>
            <p:extLst>
              <p:ext uri="{D42A27DB-BD31-4B8C-83A1-F6EECF244321}">
                <p14:modId xmlns:p14="http://schemas.microsoft.com/office/powerpoint/2010/main" val="1524956507"/>
              </p:ext>
            </p:extLst>
          </p:nvPr>
        </p:nvGraphicFramePr>
        <p:xfrm>
          <a:off x="4460241" y="3106857"/>
          <a:ext cx="4059291" cy="3383280"/>
        </p:xfrm>
        <a:graphic>
          <a:graphicData uri="http://schemas.openxmlformats.org/drawingml/2006/table">
            <a:tbl>
              <a:tblPr firstRow="1" bandRow="1">
                <a:tableStyleId>{912C8C85-51F0-491E-9774-3900AFEF0FD7}</a:tableStyleId>
              </a:tblPr>
              <a:tblGrid>
                <a:gridCol w="273452"/>
                <a:gridCol w="3785839"/>
              </a:tblGrid>
              <a:tr h="238509">
                <a:tc gridSpan="2">
                  <a:txBody>
                    <a:bodyPr/>
                    <a:lstStyle/>
                    <a:p>
                      <a:pPr algn="ctr"/>
                      <a:r>
                        <a:rPr lang="en-US" sz="1800" u="none" dirty="0" smtClean="0">
                          <a:solidFill>
                            <a:schemeClr val="tx2"/>
                          </a:solidFill>
                        </a:rPr>
                        <a:t>8 Classroom</a:t>
                      </a:r>
                      <a:r>
                        <a:rPr lang="en-US" sz="1800" u="none" baseline="0" dirty="0" smtClean="0">
                          <a:solidFill>
                            <a:schemeClr val="tx2"/>
                          </a:solidFill>
                        </a:rPr>
                        <a:t> Management Practices</a:t>
                      </a:r>
                      <a:endParaRPr lang="en-US" sz="1800" u="none" dirty="0">
                        <a:solidFill>
                          <a:schemeClr val="tx2"/>
                        </a:solidFill>
                        <a:latin typeface="Tw Cen MT"/>
                        <a:cs typeface="Tw Cen MT"/>
                      </a:endParaRPr>
                    </a:p>
                  </a:txBody>
                  <a:tcPr/>
                </a:tc>
                <a:tc hMerge="1">
                  <a:txBody>
                    <a:bodyPr/>
                    <a:lstStyle/>
                    <a:p>
                      <a:endParaRPr lang="en-US" dirty="0"/>
                    </a:p>
                  </a:txBody>
                  <a:tcPr/>
                </a:tc>
              </a:tr>
              <a:tr h="286897">
                <a:tc>
                  <a:txBody>
                    <a:bodyPr/>
                    <a:lstStyle/>
                    <a:p>
                      <a:r>
                        <a:rPr lang="en-US" sz="1500" b="0" dirty="0" smtClean="0">
                          <a:solidFill>
                            <a:schemeClr val="tx2"/>
                          </a:solidFill>
                        </a:rPr>
                        <a:t>1</a:t>
                      </a:r>
                      <a:endParaRPr lang="en-US" sz="1500" b="0" dirty="0">
                        <a:solidFill>
                          <a:schemeClr val="tx2"/>
                        </a:solidFill>
                        <a:latin typeface="Tw Cen MT"/>
                        <a:cs typeface="Tw Cen MT"/>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500" b="0" dirty="0" smtClean="0">
                          <a:solidFill>
                            <a:schemeClr val="tx2"/>
                          </a:solidFill>
                        </a:rPr>
                        <a:t>Arrange orderly physical environment</a:t>
                      </a:r>
                      <a:endParaRPr lang="en-US" sz="1500" b="0" dirty="0" smtClean="0">
                        <a:solidFill>
                          <a:schemeClr val="tx2"/>
                        </a:solidFill>
                        <a:latin typeface="Tw Cen MT"/>
                        <a:cs typeface="Tw Cen MT"/>
                      </a:endParaRPr>
                    </a:p>
                  </a:txBody>
                  <a:tcPr>
                    <a:solidFill>
                      <a:srgbClr val="FFFFFF"/>
                    </a:solidFill>
                  </a:tcPr>
                </a:tc>
              </a:tr>
              <a:tr h="491823">
                <a:tc>
                  <a:txBody>
                    <a:bodyPr/>
                    <a:lstStyle/>
                    <a:p>
                      <a:r>
                        <a:rPr lang="en-US" sz="1500" b="1" dirty="0" smtClean="0">
                          <a:solidFill>
                            <a:schemeClr val="accent6"/>
                          </a:solidFill>
                        </a:rPr>
                        <a:t>2</a:t>
                      </a:r>
                      <a:endParaRPr lang="en-US" sz="1500" b="1" dirty="0">
                        <a:solidFill>
                          <a:schemeClr val="accent6"/>
                        </a:solidFill>
                        <a:latin typeface="Tw Cen MT"/>
                        <a:cs typeface="Tw Cen MT"/>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500" b="1" dirty="0" smtClean="0">
                          <a:solidFill>
                            <a:schemeClr val="accent6"/>
                          </a:solidFill>
                        </a:rPr>
                        <a:t>Define, Teach, Acknowledge Rules and Expectations </a:t>
                      </a:r>
                      <a:endParaRPr lang="en-US" sz="1500" b="1" dirty="0" smtClean="0">
                        <a:solidFill>
                          <a:schemeClr val="accent6"/>
                        </a:solidFill>
                        <a:latin typeface="Tw Cen MT"/>
                        <a:cs typeface="Tw Cen MT"/>
                      </a:endParaRPr>
                    </a:p>
                  </a:txBody>
                  <a:tcPr>
                    <a:solidFill>
                      <a:srgbClr val="FFFFFF"/>
                    </a:solidFill>
                  </a:tcPr>
                </a:tc>
              </a:tr>
              <a:tr h="286897">
                <a:tc>
                  <a:txBody>
                    <a:bodyPr/>
                    <a:lstStyle/>
                    <a:p>
                      <a:r>
                        <a:rPr lang="en-US" sz="1500" b="0" dirty="0" smtClean="0">
                          <a:solidFill>
                            <a:schemeClr val="tx2"/>
                          </a:solidFill>
                        </a:rPr>
                        <a:t>3</a:t>
                      </a:r>
                      <a:endParaRPr lang="en-US" sz="1500" b="0" dirty="0">
                        <a:solidFill>
                          <a:schemeClr val="tx2"/>
                        </a:solidFill>
                        <a:latin typeface="Tw Cen MT"/>
                        <a:cs typeface="Tw Cen MT"/>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500" b="0" dirty="0" smtClean="0">
                          <a:solidFill>
                            <a:schemeClr val="tx2"/>
                          </a:solidFill>
                        </a:rPr>
                        <a:t>Define, Teach Classroom Routines</a:t>
                      </a:r>
                      <a:endParaRPr lang="en-US" sz="1500" b="0" dirty="0" smtClean="0">
                        <a:solidFill>
                          <a:schemeClr val="tx2"/>
                        </a:solidFill>
                        <a:latin typeface="Tw Cen MT"/>
                        <a:cs typeface="Tw Cen MT"/>
                      </a:endParaRPr>
                    </a:p>
                  </a:txBody>
                  <a:tcPr>
                    <a:solidFill>
                      <a:srgbClr val="FFFFFF"/>
                    </a:solidFill>
                  </a:tcPr>
                </a:tc>
              </a:tr>
              <a:tr h="286897">
                <a:tc>
                  <a:txBody>
                    <a:bodyPr/>
                    <a:lstStyle/>
                    <a:p>
                      <a:r>
                        <a:rPr lang="en-US" sz="1500" dirty="0" smtClean="0">
                          <a:solidFill>
                            <a:schemeClr val="tx2"/>
                          </a:solidFill>
                        </a:rPr>
                        <a:t>4</a:t>
                      </a:r>
                      <a:endParaRPr lang="en-US" sz="1500" dirty="0">
                        <a:solidFill>
                          <a:schemeClr val="tx2"/>
                        </a:solidFill>
                        <a:latin typeface="Tw Cen MT"/>
                        <a:cs typeface="Tw Cen MT"/>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500" dirty="0" smtClean="0">
                          <a:solidFill>
                            <a:schemeClr val="tx2"/>
                          </a:solidFill>
                        </a:rPr>
                        <a:t>Employ Active Supervision</a:t>
                      </a:r>
                      <a:endParaRPr lang="en-US" sz="1500" dirty="0" smtClean="0">
                        <a:solidFill>
                          <a:schemeClr val="tx2"/>
                        </a:solidFill>
                        <a:latin typeface="Tw Cen MT"/>
                        <a:cs typeface="Tw Cen MT"/>
                      </a:endParaRPr>
                    </a:p>
                  </a:txBody>
                  <a:tcPr>
                    <a:solidFill>
                      <a:srgbClr val="FFFFFF"/>
                    </a:solidFill>
                  </a:tcPr>
                </a:tc>
              </a:tr>
              <a:tr h="286897">
                <a:tc>
                  <a:txBody>
                    <a:bodyPr/>
                    <a:lstStyle/>
                    <a:p>
                      <a:r>
                        <a:rPr lang="en-US" sz="1500" b="1" dirty="0" smtClean="0">
                          <a:solidFill>
                            <a:schemeClr val="accent6"/>
                          </a:solidFill>
                        </a:rPr>
                        <a:t>5</a:t>
                      </a:r>
                      <a:endParaRPr lang="en-US" sz="1500" b="1" dirty="0">
                        <a:solidFill>
                          <a:schemeClr val="accent6"/>
                        </a:solidFill>
                        <a:latin typeface="Tw Cen MT"/>
                        <a:cs typeface="Tw Cen MT"/>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500" b="1" dirty="0" smtClean="0">
                          <a:solidFill>
                            <a:schemeClr val="accent6"/>
                          </a:solidFill>
                        </a:rPr>
                        <a:t>Provide Specific Praise for Behavior</a:t>
                      </a:r>
                      <a:endParaRPr lang="en-US" sz="1500" b="1" dirty="0" smtClean="0">
                        <a:solidFill>
                          <a:schemeClr val="accent6"/>
                        </a:solidFill>
                        <a:latin typeface="Tw Cen MT"/>
                        <a:cs typeface="Tw Cen MT"/>
                      </a:endParaRPr>
                    </a:p>
                  </a:txBody>
                  <a:tcPr>
                    <a:solidFill>
                      <a:srgbClr val="FFFFFF"/>
                    </a:solidFill>
                  </a:tcPr>
                </a:tc>
              </a:tr>
              <a:tr h="491823">
                <a:tc>
                  <a:txBody>
                    <a:bodyPr/>
                    <a:lstStyle/>
                    <a:p>
                      <a:r>
                        <a:rPr lang="en-US" sz="1500" dirty="0" smtClean="0">
                          <a:solidFill>
                            <a:schemeClr val="tx2"/>
                          </a:solidFill>
                        </a:rPr>
                        <a:t>6</a:t>
                      </a:r>
                      <a:endParaRPr lang="en-US" sz="1500" dirty="0">
                        <a:solidFill>
                          <a:schemeClr val="tx2"/>
                        </a:solidFill>
                        <a:latin typeface="Tw Cen MT"/>
                        <a:cs typeface="Tw Cen MT"/>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500" dirty="0" smtClean="0">
                          <a:solidFill>
                            <a:schemeClr val="tx2"/>
                          </a:solidFill>
                        </a:rPr>
                        <a:t>Continuum of Response Strategies for Inappropriate Behaviors</a:t>
                      </a:r>
                      <a:endParaRPr lang="en-US" sz="1500" dirty="0" smtClean="0">
                        <a:solidFill>
                          <a:schemeClr val="tx2"/>
                        </a:solidFill>
                        <a:latin typeface="Tw Cen MT"/>
                        <a:cs typeface="Tw Cen MT"/>
                      </a:endParaRPr>
                    </a:p>
                  </a:txBody>
                  <a:tcPr>
                    <a:solidFill>
                      <a:srgbClr val="FFFFFF"/>
                    </a:solidFill>
                  </a:tcPr>
                </a:tc>
              </a:tr>
              <a:tr h="286897">
                <a:tc>
                  <a:txBody>
                    <a:bodyPr/>
                    <a:lstStyle/>
                    <a:p>
                      <a:r>
                        <a:rPr lang="en-US" sz="1500" dirty="0" smtClean="0">
                          <a:solidFill>
                            <a:schemeClr val="tx2"/>
                          </a:solidFill>
                        </a:rPr>
                        <a:t>7</a:t>
                      </a:r>
                      <a:endParaRPr lang="en-US" sz="1500" dirty="0">
                        <a:solidFill>
                          <a:schemeClr val="tx2"/>
                        </a:solidFill>
                        <a:latin typeface="Tw Cen MT"/>
                        <a:cs typeface="Tw Cen MT"/>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500" dirty="0" smtClean="0">
                          <a:solidFill>
                            <a:schemeClr val="tx2"/>
                          </a:solidFill>
                        </a:rPr>
                        <a:t>Class-Wide Group Contingency</a:t>
                      </a:r>
                      <a:endParaRPr lang="en-US" sz="1500" dirty="0" smtClean="0">
                        <a:solidFill>
                          <a:schemeClr val="tx2"/>
                        </a:solidFill>
                        <a:latin typeface="Tw Cen MT"/>
                        <a:cs typeface="Tw Cen MT"/>
                      </a:endParaRPr>
                    </a:p>
                  </a:txBody>
                  <a:tcPr>
                    <a:solidFill>
                      <a:srgbClr val="FFFFFF"/>
                    </a:solidFill>
                  </a:tcPr>
                </a:tc>
              </a:tr>
              <a:tr h="286897">
                <a:tc>
                  <a:txBody>
                    <a:bodyPr/>
                    <a:lstStyle/>
                    <a:p>
                      <a:r>
                        <a:rPr lang="en-US" sz="1500" dirty="0" smtClean="0">
                          <a:solidFill>
                            <a:schemeClr val="tx2"/>
                          </a:solidFill>
                        </a:rPr>
                        <a:t>8</a:t>
                      </a:r>
                      <a:endParaRPr lang="en-US" sz="1500" dirty="0">
                        <a:solidFill>
                          <a:schemeClr val="tx2"/>
                        </a:solidFill>
                        <a:latin typeface="Tw Cen MT"/>
                        <a:cs typeface="Tw Cen MT"/>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500" dirty="0" smtClean="0">
                          <a:solidFill>
                            <a:schemeClr val="tx2"/>
                          </a:solidFill>
                        </a:rPr>
                        <a:t>Provide Multiple Opportunities to Respond</a:t>
                      </a:r>
                      <a:endParaRPr lang="en-US" sz="1500" dirty="0" smtClean="0">
                        <a:solidFill>
                          <a:schemeClr val="tx2"/>
                        </a:solidFill>
                        <a:latin typeface="Tw Cen MT"/>
                        <a:cs typeface="Tw Cen MT"/>
                      </a:endParaRPr>
                    </a:p>
                  </a:txBody>
                  <a:tcPr>
                    <a:solidFill>
                      <a:srgbClr val="FFFFFF"/>
                    </a:solidFill>
                  </a:tcPr>
                </a:tc>
              </a:tr>
            </a:tbl>
          </a:graphicData>
        </a:graphic>
      </p:graphicFrame>
      <p:graphicFrame>
        <p:nvGraphicFramePr>
          <p:cNvPr id="7" name="Table 6" descr="1.12 discipline data, 1.13 data-based decision making, 1.14 fidelity data, 1.15 annual evaluation" title="TFI sub-scale: evaluation"/>
          <p:cNvGraphicFramePr>
            <a:graphicFrameLocks noGrp="1"/>
          </p:cNvGraphicFramePr>
          <p:nvPr>
            <p:extLst>
              <p:ext uri="{D42A27DB-BD31-4B8C-83A1-F6EECF244321}">
                <p14:modId xmlns:p14="http://schemas.microsoft.com/office/powerpoint/2010/main" val="981184000"/>
              </p:ext>
            </p:extLst>
          </p:nvPr>
        </p:nvGraphicFramePr>
        <p:xfrm>
          <a:off x="4460241" y="1229597"/>
          <a:ext cx="4059291" cy="1737360"/>
        </p:xfrm>
        <a:graphic>
          <a:graphicData uri="http://schemas.openxmlformats.org/drawingml/2006/table">
            <a:tbl>
              <a:tblPr firstRow="1" bandRow="1">
                <a:tableStyleId>{69012ECD-51FC-41F1-AA8D-1B2483CD663E}</a:tableStyleId>
              </a:tblPr>
              <a:tblGrid>
                <a:gridCol w="936949"/>
                <a:gridCol w="3122342"/>
              </a:tblGrid>
              <a:tr h="281542">
                <a:tc gridSpan="2">
                  <a:txBody>
                    <a:bodyPr/>
                    <a:lstStyle/>
                    <a:p>
                      <a:pPr algn="ctr"/>
                      <a:r>
                        <a:rPr lang="en-US" sz="2000" b="0" u="none" dirty="0" smtClean="0">
                          <a:solidFill>
                            <a:schemeClr val="tx2"/>
                          </a:solidFill>
                        </a:rPr>
                        <a:t>TFI Sub-Scale: </a:t>
                      </a:r>
                      <a:r>
                        <a:rPr lang="en-US" sz="2000" u="none" dirty="0" smtClean="0">
                          <a:solidFill>
                            <a:schemeClr val="tx2"/>
                          </a:solidFill>
                        </a:rPr>
                        <a:t>Evaluation </a:t>
                      </a:r>
                      <a:endParaRPr lang="en-US" sz="2000" b="0" u="none" dirty="0">
                        <a:solidFill>
                          <a:schemeClr val="tx2"/>
                        </a:solidFill>
                        <a:latin typeface="+mn-lt"/>
                        <a:cs typeface="Tw Cen MT"/>
                      </a:endParaRPr>
                    </a:p>
                  </a:txBody>
                  <a:tcPr/>
                </a:tc>
                <a:tc hMerge="1">
                  <a:txBody>
                    <a:bodyPr/>
                    <a:lstStyle/>
                    <a:p>
                      <a:endParaRPr lang="en-US" dirty="0"/>
                    </a:p>
                  </a:txBody>
                  <a:tcPr/>
                </a:tc>
              </a:tr>
              <a:tr h="238228">
                <a:tc>
                  <a:txBody>
                    <a:bodyPr/>
                    <a:lstStyle/>
                    <a:p>
                      <a:r>
                        <a:rPr lang="en-US" sz="1600" dirty="0" smtClean="0">
                          <a:solidFill>
                            <a:schemeClr val="tx2"/>
                          </a:solidFill>
                        </a:rPr>
                        <a:t>TFI 1.12</a:t>
                      </a:r>
                      <a:endParaRPr lang="en-US" sz="1600" dirty="0">
                        <a:solidFill>
                          <a:schemeClr val="tx2"/>
                        </a:solidFill>
                        <a:latin typeface="+mn-lt"/>
                        <a:cs typeface="Tw Cen MT"/>
                      </a:endParaRPr>
                    </a:p>
                  </a:txBody>
                  <a:tcPr/>
                </a:tc>
                <a:tc>
                  <a:txBody>
                    <a:bodyPr/>
                    <a:lstStyle/>
                    <a:p>
                      <a:r>
                        <a:rPr lang="en-US" sz="1600" dirty="0" smtClean="0">
                          <a:solidFill>
                            <a:schemeClr val="tx2"/>
                          </a:solidFill>
                        </a:rPr>
                        <a:t>Discipline Data</a:t>
                      </a:r>
                      <a:endParaRPr lang="en-US" sz="1600" dirty="0">
                        <a:solidFill>
                          <a:schemeClr val="tx2"/>
                        </a:solidFill>
                        <a:latin typeface="+mn-lt"/>
                        <a:cs typeface="Tw Cen MT"/>
                      </a:endParaRPr>
                    </a:p>
                  </a:txBody>
                  <a:tcPr/>
                </a:tc>
              </a:tr>
              <a:tr h="238228">
                <a:tc>
                  <a:txBody>
                    <a:bodyPr/>
                    <a:lstStyle/>
                    <a:p>
                      <a:r>
                        <a:rPr lang="en-US" sz="1600" dirty="0" smtClean="0">
                          <a:solidFill>
                            <a:schemeClr val="tx2"/>
                          </a:solidFill>
                        </a:rPr>
                        <a:t>TFI 1.13</a:t>
                      </a:r>
                      <a:endParaRPr lang="en-US" sz="1600" dirty="0">
                        <a:solidFill>
                          <a:schemeClr val="tx2"/>
                        </a:solidFill>
                        <a:latin typeface="+mn-lt"/>
                        <a:cs typeface="Tw Cen MT"/>
                      </a:endParaRPr>
                    </a:p>
                  </a:txBody>
                  <a:tcPr/>
                </a:tc>
                <a:tc>
                  <a:txBody>
                    <a:bodyPr/>
                    <a:lstStyle/>
                    <a:p>
                      <a:r>
                        <a:rPr lang="en-US" sz="1600" dirty="0" smtClean="0">
                          <a:solidFill>
                            <a:schemeClr val="tx2"/>
                          </a:solidFill>
                        </a:rPr>
                        <a:t>Data-based Decision</a:t>
                      </a:r>
                      <a:r>
                        <a:rPr lang="en-US" sz="1600" baseline="0" dirty="0" smtClean="0">
                          <a:solidFill>
                            <a:schemeClr val="tx2"/>
                          </a:solidFill>
                        </a:rPr>
                        <a:t> Making</a:t>
                      </a:r>
                      <a:endParaRPr lang="en-US" sz="1600" dirty="0">
                        <a:solidFill>
                          <a:schemeClr val="tx2"/>
                        </a:solidFill>
                        <a:latin typeface="+mn-lt"/>
                        <a:cs typeface="Tw Cen MT"/>
                      </a:endParaRPr>
                    </a:p>
                  </a:txBody>
                  <a:tcPr/>
                </a:tc>
              </a:tr>
              <a:tr h="238228">
                <a:tc>
                  <a:txBody>
                    <a:bodyPr/>
                    <a:lstStyle/>
                    <a:p>
                      <a:r>
                        <a:rPr lang="en-US" sz="1600" dirty="0" smtClean="0">
                          <a:solidFill>
                            <a:schemeClr val="tx2"/>
                          </a:solidFill>
                        </a:rPr>
                        <a:t>TFI 1.14</a:t>
                      </a:r>
                      <a:endParaRPr lang="en-US" sz="1600" dirty="0">
                        <a:solidFill>
                          <a:schemeClr val="tx2"/>
                        </a:solidFill>
                        <a:latin typeface="+mn-lt"/>
                        <a:cs typeface="Tw Cen MT"/>
                      </a:endParaRPr>
                    </a:p>
                  </a:txBody>
                  <a:tcPr/>
                </a:tc>
                <a:tc>
                  <a:txBody>
                    <a:bodyPr/>
                    <a:lstStyle/>
                    <a:p>
                      <a:r>
                        <a:rPr lang="en-US" sz="1600" dirty="0" smtClean="0">
                          <a:solidFill>
                            <a:schemeClr val="tx2"/>
                          </a:solidFill>
                        </a:rPr>
                        <a:t>Fidelity Data</a:t>
                      </a:r>
                      <a:endParaRPr lang="en-US" sz="1600" dirty="0">
                        <a:solidFill>
                          <a:schemeClr val="tx2"/>
                        </a:solidFill>
                        <a:latin typeface="+mn-lt"/>
                        <a:cs typeface="Tw Cen MT"/>
                      </a:endParaRPr>
                    </a:p>
                  </a:txBody>
                  <a:tcPr/>
                </a:tc>
              </a:tr>
              <a:tr h="238228">
                <a:tc>
                  <a:txBody>
                    <a:bodyPr/>
                    <a:lstStyle/>
                    <a:p>
                      <a:r>
                        <a:rPr lang="en-US" sz="1600" dirty="0" smtClean="0">
                          <a:solidFill>
                            <a:schemeClr val="tx2"/>
                          </a:solidFill>
                        </a:rPr>
                        <a:t>TFI 1.15</a:t>
                      </a:r>
                      <a:endParaRPr lang="en-US" sz="1600" dirty="0">
                        <a:solidFill>
                          <a:schemeClr val="tx2"/>
                        </a:solidFill>
                        <a:latin typeface="+mn-lt"/>
                        <a:cs typeface="Tw Cen MT"/>
                      </a:endParaRPr>
                    </a:p>
                  </a:txBody>
                  <a:tcPr/>
                </a:tc>
                <a:tc>
                  <a:txBody>
                    <a:bodyPr/>
                    <a:lstStyle/>
                    <a:p>
                      <a:r>
                        <a:rPr lang="en-US" sz="1600" dirty="0" smtClean="0">
                          <a:solidFill>
                            <a:schemeClr val="tx2"/>
                          </a:solidFill>
                        </a:rPr>
                        <a:t>Annual Evaluation</a:t>
                      </a:r>
                      <a:endParaRPr lang="en-US" sz="1600" dirty="0">
                        <a:solidFill>
                          <a:schemeClr val="tx2"/>
                        </a:solidFill>
                        <a:latin typeface="+mn-lt"/>
                        <a:cs typeface="Tw Cen MT"/>
                      </a:endParaRPr>
                    </a:p>
                  </a:txBody>
                  <a:tcPr/>
                </a:tc>
              </a:tr>
            </a:tbl>
          </a:graphicData>
        </a:graphic>
      </p:graphicFrame>
      <p:graphicFrame>
        <p:nvGraphicFramePr>
          <p:cNvPr id="5" name="Table 4" descr="1.3 behavioral expectations, 1.4 teaching expecations, 1.5 problem behavior definitions, 1.6 discipline policies, 1.7 professional development, 1.8 classroom procedures, 1.9 feedback and acknowledgement, 1.10 faculty involvement, 1.11 student, family, community involvement" title="TFI Sub-scale: implementation"/>
          <p:cNvGraphicFramePr>
            <a:graphicFrameLocks noGrp="1"/>
          </p:cNvGraphicFramePr>
          <p:nvPr>
            <p:extLst>
              <p:ext uri="{D42A27DB-BD31-4B8C-83A1-F6EECF244321}">
                <p14:modId xmlns:p14="http://schemas.microsoft.com/office/powerpoint/2010/main" val="2058343163"/>
              </p:ext>
            </p:extLst>
          </p:nvPr>
        </p:nvGraphicFramePr>
        <p:xfrm>
          <a:off x="724107" y="2464051"/>
          <a:ext cx="3591415" cy="3901440"/>
        </p:xfrm>
        <a:graphic>
          <a:graphicData uri="http://schemas.openxmlformats.org/drawingml/2006/table">
            <a:tbl>
              <a:tblPr firstRow="1" bandRow="1">
                <a:tableStyleId>{69012ECD-51FC-41F1-AA8D-1B2483CD663E}</a:tableStyleId>
              </a:tblPr>
              <a:tblGrid>
                <a:gridCol w="837064"/>
                <a:gridCol w="2754351"/>
              </a:tblGrid>
              <a:tr h="344701">
                <a:tc gridSpan="2">
                  <a:txBody>
                    <a:bodyPr/>
                    <a:lstStyle/>
                    <a:p>
                      <a:pPr algn="ctr"/>
                      <a:r>
                        <a:rPr lang="en-US" sz="2000" b="0" u="none" dirty="0" smtClean="0">
                          <a:solidFill>
                            <a:schemeClr val="tx2"/>
                          </a:solidFill>
                        </a:rPr>
                        <a:t>TFI Sub-Scale: </a:t>
                      </a:r>
                      <a:r>
                        <a:rPr lang="en-US" sz="2000" u="none" dirty="0" smtClean="0">
                          <a:solidFill>
                            <a:schemeClr val="tx2"/>
                          </a:solidFill>
                        </a:rPr>
                        <a:t>Implementation </a:t>
                      </a:r>
                      <a:endParaRPr lang="en-US" sz="2000" b="0" u="none" dirty="0">
                        <a:solidFill>
                          <a:schemeClr val="tx2"/>
                        </a:solidFill>
                        <a:latin typeface="+mn-lt"/>
                        <a:cs typeface="Tw Cen MT"/>
                      </a:endParaRPr>
                    </a:p>
                  </a:txBody>
                  <a:tcPr/>
                </a:tc>
                <a:tc hMerge="1">
                  <a:txBody>
                    <a:bodyPr/>
                    <a:lstStyle/>
                    <a:p>
                      <a:endParaRPr lang="en-US" dirty="0"/>
                    </a:p>
                  </a:txBody>
                  <a:tcPr/>
                </a:tc>
              </a:tr>
              <a:tr h="291670">
                <a:tc>
                  <a:txBody>
                    <a:bodyPr/>
                    <a:lstStyle/>
                    <a:p>
                      <a:r>
                        <a:rPr lang="en-US" sz="1600" b="0" dirty="0" smtClean="0">
                          <a:solidFill>
                            <a:schemeClr val="tx2"/>
                          </a:solidFill>
                        </a:rPr>
                        <a:t>TFI 1.3</a:t>
                      </a:r>
                      <a:endParaRPr lang="en-US" sz="1600" b="0" dirty="0">
                        <a:solidFill>
                          <a:schemeClr val="tx2"/>
                        </a:solidFill>
                        <a:latin typeface="+mn-lt"/>
                        <a:cs typeface="Tw Cen MT"/>
                      </a:endParaRPr>
                    </a:p>
                  </a:txBody>
                  <a:tcPr/>
                </a:tc>
                <a:tc>
                  <a:txBody>
                    <a:bodyPr/>
                    <a:lstStyle/>
                    <a:p>
                      <a:r>
                        <a:rPr lang="en-US" sz="1600" b="0" dirty="0" smtClean="0">
                          <a:solidFill>
                            <a:schemeClr val="tx2"/>
                          </a:solidFill>
                        </a:rPr>
                        <a:t>Behavioral Expectations</a:t>
                      </a:r>
                      <a:endParaRPr lang="en-US" sz="1600" b="0" dirty="0">
                        <a:solidFill>
                          <a:schemeClr val="tx2"/>
                        </a:solidFill>
                        <a:latin typeface="+mn-lt"/>
                        <a:cs typeface="Tw Cen MT"/>
                      </a:endParaRPr>
                    </a:p>
                  </a:txBody>
                  <a:tcPr/>
                </a:tc>
              </a:tr>
              <a:tr h="291670">
                <a:tc>
                  <a:txBody>
                    <a:bodyPr/>
                    <a:lstStyle/>
                    <a:p>
                      <a:r>
                        <a:rPr lang="en-US" sz="1600" b="0" dirty="0" smtClean="0">
                          <a:solidFill>
                            <a:schemeClr val="tx2"/>
                          </a:solidFill>
                        </a:rPr>
                        <a:t>TFI 1.4</a:t>
                      </a:r>
                      <a:endParaRPr lang="en-US" sz="1600" b="0" dirty="0">
                        <a:solidFill>
                          <a:schemeClr val="tx2"/>
                        </a:solidFill>
                        <a:latin typeface="+mn-lt"/>
                        <a:cs typeface="Tw Cen MT"/>
                      </a:endParaRPr>
                    </a:p>
                  </a:txBody>
                  <a:tcPr/>
                </a:tc>
                <a:tc>
                  <a:txBody>
                    <a:bodyPr/>
                    <a:lstStyle/>
                    <a:p>
                      <a:r>
                        <a:rPr lang="en-US" sz="1600" b="0" dirty="0" smtClean="0">
                          <a:solidFill>
                            <a:schemeClr val="tx2"/>
                          </a:solidFill>
                        </a:rPr>
                        <a:t>Teaching Expectations</a:t>
                      </a:r>
                      <a:endParaRPr lang="en-US" sz="1600" b="0" dirty="0">
                        <a:solidFill>
                          <a:schemeClr val="tx2"/>
                        </a:solidFill>
                        <a:latin typeface="+mn-lt"/>
                        <a:cs typeface="Tw Cen MT"/>
                      </a:endParaRPr>
                    </a:p>
                  </a:txBody>
                  <a:tcPr/>
                </a:tc>
              </a:tr>
              <a:tr h="291670">
                <a:tc>
                  <a:txBody>
                    <a:bodyPr/>
                    <a:lstStyle/>
                    <a:p>
                      <a:r>
                        <a:rPr lang="en-US" sz="1600" b="0" dirty="0" smtClean="0">
                          <a:solidFill>
                            <a:schemeClr val="tx2"/>
                          </a:solidFill>
                        </a:rPr>
                        <a:t>TFI 1.5</a:t>
                      </a:r>
                      <a:endParaRPr lang="en-US" sz="1600" b="0" dirty="0">
                        <a:solidFill>
                          <a:schemeClr val="tx2"/>
                        </a:solidFill>
                        <a:latin typeface="+mn-lt"/>
                        <a:cs typeface="Tw Cen MT"/>
                      </a:endParaRPr>
                    </a:p>
                  </a:txBody>
                  <a:tcPr/>
                </a:tc>
                <a:tc>
                  <a:txBody>
                    <a:bodyPr/>
                    <a:lstStyle/>
                    <a:p>
                      <a:r>
                        <a:rPr lang="en-US" sz="1600" b="0" dirty="0" smtClean="0">
                          <a:solidFill>
                            <a:schemeClr val="tx2"/>
                          </a:solidFill>
                        </a:rPr>
                        <a:t>Problem Behavior Definitions</a:t>
                      </a:r>
                      <a:endParaRPr lang="en-US" sz="1600" b="0" dirty="0">
                        <a:solidFill>
                          <a:schemeClr val="tx2"/>
                        </a:solidFill>
                        <a:latin typeface="+mn-lt"/>
                        <a:cs typeface="Tw Cen MT"/>
                      </a:endParaRPr>
                    </a:p>
                  </a:txBody>
                  <a:tcPr/>
                </a:tc>
              </a:tr>
              <a:tr h="291670">
                <a:tc>
                  <a:txBody>
                    <a:bodyPr/>
                    <a:lstStyle/>
                    <a:p>
                      <a:r>
                        <a:rPr lang="en-US" sz="1600" dirty="0" smtClean="0">
                          <a:solidFill>
                            <a:schemeClr val="tx2"/>
                          </a:solidFill>
                        </a:rPr>
                        <a:t>TFI</a:t>
                      </a:r>
                      <a:r>
                        <a:rPr lang="en-US" sz="1600" baseline="0" dirty="0" smtClean="0">
                          <a:solidFill>
                            <a:schemeClr val="tx2"/>
                          </a:solidFill>
                        </a:rPr>
                        <a:t> </a:t>
                      </a:r>
                      <a:r>
                        <a:rPr lang="en-US" sz="1600" dirty="0" smtClean="0">
                          <a:solidFill>
                            <a:schemeClr val="tx2"/>
                          </a:solidFill>
                        </a:rPr>
                        <a:t>1.6</a:t>
                      </a:r>
                      <a:endParaRPr lang="en-US" sz="1600" dirty="0">
                        <a:solidFill>
                          <a:schemeClr val="tx2"/>
                        </a:solidFill>
                        <a:latin typeface="+mn-lt"/>
                        <a:cs typeface="Tw Cen MT"/>
                      </a:endParaRPr>
                    </a:p>
                  </a:txBody>
                  <a:tcPr/>
                </a:tc>
                <a:tc>
                  <a:txBody>
                    <a:bodyPr/>
                    <a:lstStyle/>
                    <a:p>
                      <a:r>
                        <a:rPr lang="en-US" sz="1600" dirty="0" smtClean="0">
                          <a:solidFill>
                            <a:schemeClr val="tx2"/>
                          </a:solidFill>
                        </a:rPr>
                        <a:t>Discipline</a:t>
                      </a:r>
                      <a:r>
                        <a:rPr lang="en-US" sz="1600" baseline="0" dirty="0" smtClean="0">
                          <a:solidFill>
                            <a:schemeClr val="tx2"/>
                          </a:solidFill>
                        </a:rPr>
                        <a:t> Policies</a:t>
                      </a:r>
                      <a:endParaRPr lang="en-US" sz="1600" dirty="0">
                        <a:solidFill>
                          <a:schemeClr val="tx2"/>
                        </a:solidFill>
                        <a:latin typeface="+mn-lt"/>
                        <a:cs typeface="Tw Cen MT"/>
                      </a:endParaRPr>
                    </a:p>
                  </a:txBody>
                  <a:tcPr/>
                </a:tc>
              </a:tr>
              <a:tr h="291670">
                <a:tc>
                  <a:txBody>
                    <a:bodyPr/>
                    <a:lstStyle/>
                    <a:p>
                      <a:r>
                        <a:rPr lang="en-US" sz="1600" dirty="0" smtClean="0">
                          <a:solidFill>
                            <a:schemeClr val="tx2"/>
                          </a:solidFill>
                        </a:rPr>
                        <a:t>TFI 1.7</a:t>
                      </a:r>
                      <a:endParaRPr lang="en-US" sz="1600" dirty="0">
                        <a:solidFill>
                          <a:schemeClr val="tx2"/>
                        </a:solidFill>
                        <a:latin typeface="+mn-lt"/>
                        <a:cs typeface="Tw Cen MT"/>
                      </a:endParaRPr>
                    </a:p>
                  </a:txBody>
                  <a:tcPr/>
                </a:tc>
                <a:tc>
                  <a:txBody>
                    <a:bodyPr/>
                    <a:lstStyle/>
                    <a:p>
                      <a:r>
                        <a:rPr lang="en-US" sz="1600" dirty="0" smtClean="0">
                          <a:solidFill>
                            <a:schemeClr val="tx2"/>
                          </a:solidFill>
                        </a:rPr>
                        <a:t>Professional Development</a:t>
                      </a:r>
                      <a:endParaRPr lang="en-US" sz="1600" dirty="0">
                        <a:solidFill>
                          <a:schemeClr val="tx2"/>
                        </a:solidFill>
                        <a:latin typeface="+mn-lt"/>
                        <a:cs typeface="Tw Cen MT"/>
                      </a:endParaRPr>
                    </a:p>
                  </a:txBody>
                  <a:tcPr/>
                </a:tc>
              </a:tr>
              <a:tr h="291670">
                <a:tc>
                  <a:txBody>
                    <a:bodyPr/>
                    <a:lstStyle/>
                    <a:p>
                      <a:r>
                        <a:rPr lang="en-US" sz="1600" dirty="0" smtClean="0">
                          <a:solidFill>
                            <a:schemeClr val="tx2"/>
                          </a:solidFill>
                        </a:rPr>
                        <a:t>TFI 1.8</a:t>
                      </a:r>
                      <a:endParaRPr lang="en-US" sz="1600" dirty="0">
                        <a:solidFill>
                          <a:schemeClr val="tx2"/>
                        </a:solidFill>
                        <a:latin typeface="+mn-lt"/>
                        <a:cs typeface="Tw Cen MT"/>
                      </a:endParaRPr>
                    </a:p>
                  </a:txBody>
                  <a:tcPr/>
                </a:tc>
                <a:tc>
                  <a:txBody>
                    <a:bodyPr/>
                    <a:lstStyle/>
                    <a:p>
                      <a:r>
                        <a:rPr lang="en-US" sz="1600" dirty="0" smtClean="0">
                          <a:solidFill>
                            <a:schemeClr val="tx2"/>
                          </a:solidFill>
                        </a:rPr>
                        <a:t>Classroom Procedures</a:t>
                      </a:r>
                      <a:endParaRPr lang="en-US" sz="1600" dirty="0">
                        <a:solidFill>
                          <a:schemeClr val="tx2"/>
                        </a:solidFill>
                        <a:latin typeface="+mn-lt"/>
                        <a:cs typeface="Tw Cen MT"/>
                      </a:endParaRPr>
                    </a:p>
                  </a:txBody>
                  <a:tcPr/>
                </a:tc>
              </a:tr>
              <a:tr h="503793">
                <a:tc>
                  <a:txBody>
                    <a:bodyPr/>
                    <a:lstStyle/>
                    <a:p>
                      <a:r>
                        <a:rPr lang="en-US" sz="1600" b="1" dirty="0" smtClean="0">
                          <a:solidFill>
                            <a:schemeClr val="accent6"/>
                          </a:solidFill>
                        </a:rPr>
                        <a:t>TFI 1.9</a:t>
                      </a:r>
                      <a:endParaRPr lang="en-US" sz="1600" b="1" dirty="0">
                        <a:solidFill>
                          <a:schemeClr val="accent6"/>
                        </a:solidFill>
                        <a:latin typeface="+mn-lt"/>
                        <a:cs typeface="Tw Cen MT"/>
                      </a:endParaRPr>
                    </a:p>
                  </a:txBody>
                  <a:tcPr/>
                </a:tc>
                <a:tc>
                  <a:txBody>
                    <a:bodyPr/>
                    <a:lstStyle/>
                    <a:p>
                      <a:r>
                        <a:rPr lang="en-US" sz="1600" b="1" dirty="0" smtClean="0">
                          <a:solidFill>
                            <a:schemeClr val="accent6"/>
                          </a:solidFill>
                        </a:rPr>
                        <a:t>Feedback and Acknowledgement</a:t>
                      </a:r>
                      <a:endParaRPr lang="en-US" sz="1600" b="1" dirty="0">
                        <a:solidFill>
                          <a:schemeClr val="accent6"/>
                        </a:solidFill>
                        <a:latin typeface="+mn-lt"/>
                        <a:cs typeface="Tw Cen MT"/>
                      </a:endParaRPr>
                    </a:p>
                  </a:txBody>
                  <a:tcPr/>
                </a:tc>
              </a:tr>
              <a:tr h="291670">
                <a:tc>
                  <a:txBody>
                    <a:bodyPr/>
                    <a:lstStyle/>
                    <a:p>
                      <a:r>
                        <a:rPr lang="en-US" sz="1600" dirty="0" smtClean="0">
                          <a:solidFill>
                            <a:schemeClr val="tx2"/>
                          </a:solidFill>
                        </a:rPr>
                        <a:t>TFI 1.10</a:t>
                      </a:r>
                      <a:endParaRPr lang="en-US" sz="1600" dirty="0">
                        <a:solidFill>
                          <a:schemeClr val="tx2"/>
                        </a:solidFill>
                        <a:latin typeface="+mn-lt"/>
                        <a:cs typeface="Tw Cen MT"/>
                      </a:endParaRPr>
                    </a:p>
                  </a:txBody>
                  <a:tcPr/>
                </a:tc>
                <a:tc>
                  <a:txBody>
                    <a:bodyPr/>
                    <a:lstStyle/>
                    <a:p>
                      <a:r>
                        <a:rPr lang="en-US" sz="1600" dirty="0" smtClean="0">
                          <a:solidFill>
                            <a:schemeClr val="tx2"/>
                          </a:solidFill>
                        </a:rPr>
                        <a:t>Faculty Involvement</a:t>
                      </a:r>
                      <a:endParaRPr lang="en-US" sz="1600" dirty="0">
                        <a:solidFill>
                          <a:schemeClr val="tx2"/>
                        </a:solidFill>
                        <a:latin typeface="+mn-lt"/>
                        <a:cs typeface="Tw Cen MT"/>
                      </a:endParaRPr>
                    </a:p>
                  </a:txBody>
                  <a:tcPr/>
                </a:tc>
              </a:tr>
              <a:tr h="555913">
                <a:tc>
                  <a:txBody>
                    <a:bodyPr/>
                    <a:lstStyle/>
                    <a:p>
                      <a:r>
                        <a:rPr lang="en-US" sz="1600" dirty="0" smtClean="0">
                          <a:solidFill>
                            <a:schemeClr val="tx2"/>
                          </a:solidFill>
                        </a:rPr>
                        <a:t>TFI 1.11</a:t>
                      </a:r>
                      <a:endParaRPr lang="en-US" sz="1600" dirty="0">
                        <a:solidFill>
                          <a:schemeClr val="tx2"/>
                        </a:solidFill>
                        <a:latin typeface="+mn-lt"/>
                        <a:cs typeface="Tw Cen MT"/>
                      </a:endParaRPr>
                    </a:p>
                  </a:txBody>
                  <a:tcPr/>
                </a:tc>
                <a:tc>
                  <a:txBody>
                    <a:bodyPr/>
                    <a:lstStyle/>
                    <a:p>
                      <a:r>
                        <a:rPr lang="en-US" sz="1600" dirty="0" smtClean="0">
                          <a:solidFill>
                            <a:schemeClr val="tx2"/>
                          </a:solidFill>
                        </a:rPr>
                        <a:t>Student/Family/Community</a:t>
                      </a:r>
                      <a:r>
                        <a:rPr lang="en-US" sz="1600" baseline="0" dirty="0" smtClean="0">
                          <a:solidFill>
                            <a:schemeClr val="tx2"/>
                          </a:solidFill>
                        </a:rPr>
                        <a:t> Involvement</a:t>
                      </a:r>
                      <a:endParaRPr lang="en-US" sz="1600" dirty="0">
                        <a:solidFill>
                          <a:schemeClr val="tx2"/>
                        </a:solidFill>
                        <a:latin typeface="+mn-lt"/>
                        <a:cs typeface="Tw Cen MT"/>
                      </a:endParaRPr>
                    </a:p>
                  </a:txBody>
                  <a:tcPr/>
                </a:tc>
              </a:tr>
            </a:tbl>
          </a:graphicData>
        </a:graphic>
      </p:graphicFrame>
      <p:graphicFrame>
        <p:nvGraphicFramePr>
          <p:cNvPr id="4" name="Table 3" descr="1.1 Team composition; 1.2 Team operating procedures" title="TFI Sub-scale: team"/>
          <p:cNvGraphicFramePr>
            <a:graphicFrameLocks noGrp="1"/>
          </p:cNvGraphicFramePr>
          <p:nvPr>
            <p:extLst>
              <p:ext uri="{D42A27DB-BD31-4B8C-83A1-F6EECF244321}">
                <p14:modId xmlns:p14="http://schemas.microsoft.com/office/powerpoint/2010/main" val="48309242"/>
              </p:ext>
            </p:extLst>
          </p:nvPr>
        </p:nvGraphicFramePr>
        <p:xfrm>
          <a:off x="724108" y="1229597"/>
          <a:ext cx="3591414" cy="1066800"/>
        </p:xfrm>
        <a:graphic>
          <a:graphicData uri="http://schemas.openxmlformats.org/drawingml/2006/table">
            <a:tbl>
              <a:tblPr firstRow="1" bandRow="1">
                <a:tableStyleId>{69012ECD-51FC-41F1-AA8D-1B2483CD663E}</a:tableStyleId>
              </a:tblPr>
              <a:tblGrid>
                <a:gridCol w="837063"/>
                <a:gridCol w="2754351"/>
              </a:tblGrid>
              <a:tr h="316406">
                <a:tc gridSpan="2">
                  <a:txBody>
                    <a:bodyPr/>
                    <a:lstStyle/>
                    <a:p>
                      <a:pPr algn="ctr"/>
                      <a:r>
                        <a:rPr lang="en-US" sz="2000" b="0" u="none" dirty="0" smtClean="0">
                          <a:solidFill>
                            <a:schemeClr val="tx2"/>
                          </a:solidFill>
                        </a:rPr>
                        <a:t>TFI Sub-Scale: </a:t>
                      </a:r>
                      <a:r>
                        <a:rPr lang="en-US" sz="2000" u="none" dirty="0" smtClean="0">
                          <a:solidFill>
                            <a:schemeClr val="tx2"/>
                          </a:solidFill>
                        </a:rPr>
                        <a:t>Team </a:t>
                      </a:r>
                      <a:endParaRPr lang="en-US" sz="2000" b="0" u="none" dirty="0">
                        <a:solidFill>
                          <a:schemeClr val="tx2"/>
                        </a:solidFill>
                        <a:latin typeface="+mn-lt"/>
                        <a:cs typeface="Tw Cen MT"/>
                      </a:endParaRPr>
                    </a:p>
                  </a:txBody>
                  <a:tcPr/>
                </a:tc>
                <a:tc hMerge="1">
                  <a:txBody>
                    <a:bodyPr/>
                    <a:lstStyle/>
                    <a:p>
                      <a:endParaRPr lang="en-US" dirty="0"/>
                    </a:p>
                  </a:txBody>
                  <a:tcPr/>
                </a:tc>
              </a:tr>
              <a:tr h="286365">
                <a:tc>
                  <a:txBody>
                    <a:bodyPr/>
                    <a:lstStyle/>
                    <a:p>
                      <a:r>
                        <a:rPr lang="en-US" sz="1600" dirty="0" smtClean="0">
                          <a:solidFill>
                            <a:schemeClr val="tx2"/>
                          </a:solidFill>
                          <a:latin typeface="Calibri" charset="0"/>
                          <a:ea typeface="Calibri" charset="0"/>
                          <a:cs typeface="Calibri" charset="0"/>
                        </a:rPr>
                        <a:t>TFI 1.1</a:t>
                      </a:r>
                      <a:endParaRPr lang="en-US" sz="1600" dirty="0">
                        <a:solidFill>
                          <a:schemeClr val="tx2"/>
                        </a:solidFill>
                        <a:latin typeface="Calibri" charset="0"/>
                        <a:ea typeface="Calibri" charset="0"/>
                        <a:cs typeface="Calibri" charset="0"/>
                      </a:endParaRPr>
                    </a:p>
                  </a:txBody>
                  <a:tcPr/>
                </a:tc>
                <a:tc>
                  <a:txBody>
                    <a:bodyPr/>
                    <a:lstStyle/>
                    <a:p>
                      <a:r>
                        <a:rPr lang="en-US" sz="1600" dirty="0" smtClean="0">
                          <a:solidFill>
                            <a:schemeClr val="tx2"/>
                          </a:solidFill>
                          <a:latin typeface="Calibri" charset="0"/>
                          <a:ea typeface="Calibri" charset="0"/>
                          <a:cs typeface="Calibri" charset="0"/>
                        </a:rPr>
                        <a:t>Team Composition</a:t>
                      </a:r>
                      <a:endParaRPr lang="en-US" sz="1600" dirty="0">
                        <a:solidFill>
                          <a:schemeClr val="tx2"/>
                        </a:solidFill>
                        <a:latin typeface="Calibri" charset="0"/>
                        <a:ea typeface="Calibri" charset="0"/>
                        <a:cs typeface="Calibri" charset="0"/>
                      </a:endParaRPr>
                    </a:p>
                  </a:txBody>
                  <a:tcPr/>
                </a:tc>
              </a:tr>
              <a:tr h="286365">
                <a:tc>
                  <a:txBody>
                    <a:bodyPr/>
                    <a:lstStyle/>
                    <a:p>
                      <a:r>
                        <a:rPr lang="en-US" sz="1600" dirty="0" smtClean="0">
                          <a:solidFill>
                            <a:schemeClr val="tx2"/>
                          </a:solidFill>
                          <a:latin typeface="Calibri" charset="0"/>
                          <a:ea typeface="Calibri" charset="0"/>
                          <a:cs typeface="Calibri" charset="0"/>
                        </a:rPr>
                        <a:t>TFI</a:t>
                      </a:r>
                      <a:r>
                        <a:rPr lang="en-US" sz="1600" baseline="0" dirty="0" smtClean="0">
                          <a:solidFill>
                            <a:schemeClr val="tx2"/>
                          </a:solidFill>
                          <a:latin typeface="Calibri" charset="0"/>
                          <a:ea typeface="Calibri" charset="0"/>
                          <a:cs typeface="Calibri" charset="0"/>
                        </a:rPr>
                        <a:t> </a:t>
                      </a:r>
                      <a:r>
                        <a:rPr lang="en-US" sz="1600" dirty="0" smtClean="0">
                          <a:solidFill>
                            <a:schemeClr val="tx2"/>
                          </a:solidFill>
                          <a:latin typeface="Calibri" charset="0"/>
                          <a:ea typeface="Calibri" charset="0"/>
                          <a:cs typeface="Calibri" charset="0"/>
                        </a:rPr>
                        <a:t>1.2</a:t>
                      </a:r>
                      <a:endParaRPr lang="en-US" sz="1600" dirty="0">
                        <a:solidFill>
                          <a:schemeClr val="tx2"/>
                        </a:solidFill>
                        <a:latin typeface="Calibri" charset="0"/>
                        <a:ea typeface="Calibri" charset="0"/>
                        <a:cs typeface="Calibri" charset="0"/>
                      </a:endParaRPr>
                    </a:p>
                  </a:txBody>
                  <a:tcPr/>
                </a:tc>
                <a:tc>
                  <a:txBody>
                    <a:bodyPr/>
                    <a:lstStyle/>
                    <a:p>
                      <a:r>
                        <a:rPr lang="en-US" sz="1600" dirty="0" smtClean="0">
                          <a:solidFill>
                            <a:schemeClr val="tx2"/>
                          </a:solidFill>
                          <a:latin typeface="Calibri" charset="0"/>
                          <a:ea typeface="Calibri" charset="0"/>
                          <a:cs typeface="Calibri" charset="0"/>
                        </a:rPr>
                        <a:t>Team Operating Procedures</a:t>
                      </a:r>
                      <a:endParaRPr lang="en-US" sz="1600" dirty="0">
                        <a:solidFill>
                          <a:schemeClr val="tx2"/>
                        </a:solidFill>
                        <a:latin typeface="Calibri" charset="0"/>
                        <a:ea typeface="Calibri" charset="0"/>
                        <a:cs typeface="Calibri" charset="0"/>
                      </a:endParaRPr>
                    </a:p>
                  </a:txBody>
                  <a:tcPr/>
                </a:tc>
              </a:tr>
            </a:tbl>
          </a:graphicData>
        </a:graphic>
      </p:graphicFrame>
      <p:sp>
        <p:nvSpPr>
          <p:cNvPr id="2" name="Title 1"/>
          <p:cNvSpPr>
            <a:spLocks noGrp="1"/>
          </p:cNvSpPr>
          <p:nvPr>
            <p:ph type="title"/>
          </p:nvPr>
        </p:nvSpPr>
        <p:spPr>
          <a:xfrm>
            <a:off x="1167409" y="288118"/>
            <a:ext cx="6783410" cy="713232"/>
          </a:xfrm>
        </p:spPr>
        <p:txBody>
          <a:bodyPr>
            <a:normAutofit fontScale="90000"/>
          </a:bodyPr>
          <a:lstStyle/>
          <a:p>
            <a:pPr algn="l"/>
            <a:r>
              <a:rPr lang="en-US" sz="3600" dirty="0" smtClean="0"/>
              <a:t> Tier 1: Professional Learning Roadmap</a:t>
            </a:r>
            <a:endParaRPr lang="en-US" sz="3600" dirty="0"/>
          </a:p>
        </p:txBody>
      </p:sp>
    </p:spTree>
    <p:extLst>
      <p:ext uri="{BB962C8B-B14F-4D97-AF65-F5344CB8AC3E}">
        <p14:creationId xmlns:p14="http://schemas.microsoft.com/office/powerpoint/2010/main" val="62222375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title="Practice-Icon"/>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4480" y="284480"/>
            <a:ext cx="713232" cy="713232"/>
          </a:xfrm>
          <a:prstGeom prst="rect">
            <a:avLst/>
          </a:prstGeom>
          <a:effectLst>
            <a:outerShdw blurRad="50800" dist="38100" dir="2700000" algn="tl" rotWithShape="0">
              <a:prstClr val="black">
                <a:alpha val="40000"/>
              </a:prstClr>
            </a:outerShdw>
          </a:effectLst>
        </p:spPr>
      </p:pic>
      <p:sp>
        <p:nvSpPr>
          <p:cNvPr id="7" name="TextBox 6"/>
          <p:cNvSpPr txBox="1"/>
          <p:nvPr/>
        </p:nvSpPr>
        <p:spPr>
          <a:xfrm>
            <a:off x="2234457" y="5673312"/>
            <a:ext cx="4519250" cy="461665"/>
          </a:xfrm>
          <a:prstGeom prst="rect">
            <a:avLst/>
          </a:prstGeom>
          <a:noFill/>
        </p:spPr>
        <p:txBody>
          <a:bodyPr wrap="none" rtlCol="0">
            <a:spAutoFit/>
          </a:bodyPr>
          <a:lstStyle/>
          <a:p>
            <a:r>
              <a:rPr lang="en-US" sz="2400" b="1" dirty="0" smtClean="0">
                <a:latin typeface="Tw Cen MT"/>
                <a:cs typeface="Tw Cen MT"/>
              </a:rPr>
              <a:t>Workbook: TFI 1.9 Activities 2 &amp; 3</a:t>
            </a:r>
            <a:endParaRPr lang="en-US" sz="2400" b="1" dirty="0"/>
          </a:p>
        </p:txBody>
      </p:sp>
      <p:pic>
        <p:nvPicPr>
          <p:cNvPr id="6" name="Picture 5" title="Smiling boy with a recognition slip"/>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83383" y="400260"/>
            <a:ext cx="2039483" cy="1607474"/>
          </a:xfrm>
          <a:prstGeom prst="rect">
            <a:avLst/>
          </a:prstGeom>
          <a:ln w="28575" cmpd="sng">
            <a:solidFill>
              <a:schemeClr val="tx2"/>
            </a:solidFill>
          </a:ln>
        </p:spPr>
      </p:pic>
      <p:sp>
        <p:nvSpPr>
          <p:cNvPr id="3" name="Content Placeholder 2"/>
          <p:cNvSpPr>
            <a:spLocks noGrp="1"/>
          </p:cNvSpPr>
          <p:nvPr>
            <p:ph idx="1"/>
          </p:nvPr>
        </p:nvSpPr>
        <p:spPr>
          <a:xfrm>
            <a:off x="365298" y="2082463"/>
            <a:ext cx="8257568" cy="3403937"/>
          </a:xfrm>
        </p:spPr>
        <p:txBody>
          <a:bodyPr>
            <a:normAutofit/>
          </a:bodyPr>
          <a:lstStyle/>
          <a:p>
            <a:pPr marL="514350" indent="-514350">
              <a:buClr>
                <a:schemeClr val="tx2"/>
              </a:buClr>
              <a:buFont typeface="+mj-lt"/>
              <a:buAutoNum type="arabicPeriod"/>
            </a:pPr>
            <a:r>
              <a:rPr lang="en-US" sz="2800" dirty="0" smtClean="0"/>
              <a:t>Consider various ideas for acknowledging both staff and students.  </a:t>
            </a:r>
          </a:p>
          <a:p>
            <a:pPr marL="514350" indent="-514350">
              <a:buClr>
                <a:schemeClr val="tx2"/>
              </a:buClr>
              <a:buFont typeface="+mj-lt"/>
              <a:buAutoNum type="arabicPeriod"/>
            </a:pPr>
            <a:r>
              <a:rPr lang="en-US" sz="2800" dirty="0" smtClean="0"/>
              <a:t>Complete </a:t>
            </a:r>
            <a:r>
              <a:rPr lang="en-US" sz="2800" dirty="0"/>
              <a:t>acknowledgement matrix for staff and students (high frequency, intermittent, long term</a:t>
            </a:r>
            <a:r>
              <a:rPr lang="en-US" sz="2800" dirty="0" smtClean="0"/>
              <a:t>).</a:t>
            </a:r>
          </a:p>
          <a:p>
            <a:pPr>
              <a:buClr>
                <a:schemeClr val="tx2"/>
              </a:buClr>
            </a:pPr>
            <a:endParaRPr lang="en-US" sz="2800" dirty="0" smtClean="0"/>
          </a:p>
          <a:p>
            <a:pPr marL="514350" indent="-514350">
              <a:buClr>
                <a:schemeClr val="tx2"/>
              </a:buClr>
              <a:buFont typeface="+mj-lt"/>
              <a:buAutoNum type="arabicPeriod"/>
            </a:pPr>
            <a:r>
              <a:rPr lang="en-US" sz="2800" dirty="0" smtClean="0"/>
              <a:t>Share the acknowledgement plan with all the stakeholders (staff and students alike). </a:t>
            </a:r>
          </a:p>
          <a:p>
            <a:pPr marL="0" indent="0">
              <a:buClr>
                <a:schemeClr val="tx2"/>
              </a:buClr>
              <a:buNone/>
            </a:pPr>
            <a:endParaRPr lang="en-US" sz="1200" dirty="0" smtClean="0"/>
          </a:p>
        </p:txBody>
      </p:sp>
      <p:sp>
        <p:nvSpPr>
          <p:cNvPr id="8" name="Title 7"/>
          <p:cNvSpPr>
            <a:spLocks noGrp="1"/>
          </p:cNvSpPr>
          <p:nvPr>
            <p:ph type="title"/>
          </p:nvPr>
        </p:nvSpPr>
        <p:spPr>
          <a:xfrm>
            <a:off x="1635760" y="350815"/>
            <a:ext cx="4411911" cy="915357"/>
          </a:xfrm>
        </p:spPr>
        <p:txBody>
          <a:bodyPr/>
          <a:lstStyle/>
          <a:p>
            <a:r>
              <a:rPr lang="en-US" dirty="0" smtClean="0"/>
              <a:t>Team Time</a:t>
            </a:r>
            <a:endParaRPr lang="en-US" dirty="0"/>
          </a:p>
        </p:txBody>
      </p:sp>
    </p:spTree>
    <p:extLst>
      <p:ext uri="{BB962C8B-B14F-4D97-AF65-F5344CB8AC3E}">
        <p14:creationId xmlns:p14="http://schemas.microsoft.com/office/powerpoint/2010/main" val="412866717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title="Core-Content-Icon"/>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0638" y="288663"/>
            <a:ext cx="713232" cy="713232"/>
          </a:xfrm>
          <a:prstGeom prst="rect">
            <a:avLst/>
          </a:prstGeom>
          <a:effectLst>
            <a:outerShdw blurRad="50800" dist="38100" dir="2700000" algn="tl" rotWithShape="0">
              <a:srgbClr val="000000">
                <a:alpha val="43000"/>
              </a:srgbClr>
            </a:outerShdw>
          </a:effectLst>
        </p:spPr>
      </p:pic>
      <p:sp>
        <p:nvSpPr>
          <p:cNvPr id="154627" name="Rectangle 3"/>
          <p:cNvSpPr>
            <a:spLocks noChangeArrowheads="1"/>
          </p:cNvSpPr>
          <p:nvPr/>
        </p:nvSpPr>
        <p:spPr bwMode="auto">
          <a:xfrm>
            <a:off x="630807" y="1270176"/>
            <a:ext cx="7620000" cy="404782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z="3200" b="1" dirty="0" smtClean="0">
              <a:solidFill>
                <a:srgbClr val="000000"/>
              </a:solidFill>
              <a:latin typeface="Tw Cen MT"/>
              <a:cs typeface="Tw Cen MT"/>
            </a:endParaRPr>
          </a:p>
          <a:p>
            <a:pPr fontAlgn="base">
              <a:spcBef>
                <a:spcPct val="0"/>
              </a:spcBef>
              <a:spcAft>
                <a:spcPct val="0"/>
              </a:spcAft>
            </a:pPr>
            <a:r>
              <a:rPr lang="en-US" sz="3200" b="1" dirty="0" smtClean="0">
                <a:solidFill>
                  <a:srgbClr val="000000"/>
                </a:solidFill>
                <a:latin typeface="Tw Cen MT"/>
                <a:cs typeface="Tw Cen MT"/>
              </a:rPr>
              <a:t>Q:  Should I give reinforcements to students</a:t>
            </a:r>
          </a:p>
          <a:p>
            <a:pPr fontAlgn="base">
              <a:spcBef>
                <a:spcPct val="0"/>
              </a:spcBef>
              <a:spcAft>
                <a:spcPct val="0"/>
              </a:spcAft>
            </a:pPr>
            <a:r>
              <a:rPr lang="en-US" sz="3200" b="1" dirty="0">
                <a:solidFill>
                  <a:srgbClr val="000000"/>
                </a:solidFill>
                <a:latin typeface="Tw Cen MT"/>
                <a:cs typeface="Tw Cen MT"/>
              </a:rPr>
              <a:t> </a:t>
            </a:r>
            <a:r>
              <a:rPr lang="en-US" sz="3200" b="1" dirty="0" smtClean="0">
                <a:solidFill>
                  <a:srgbClr val="000000"/>
                </a:solidFill>
                <a:latin typeface="Tw Cen MT"/>
                <a:cs typeface="Tw Cen MT"/>
              </a:rPr>
              <a:t>     that ask for them?</a:t>
            </a:r>
          </a:p>
          <a:p>
            <a:pPr fontAlgn="base">
              <a:spcBef>
                <a:spcPct val="0"/>
              </a:spcBef>
              <a:spcAft>
                <a:spcPct val="0"/>
              </a:spcAft>
            </a:pPr>
            <a:r>
              <a:rPr lang="en-US" sz="3200" b="1" dirty="0" smtClean="0">
                <a:solidFill>
                  <a:srgbClr val="000000"/>
                </a:solidFill>
                <a:latin typeface="Tw Cen MT"/>
                <a:cs typeface="Tw Cen MT"/>
              </a:rPr>
              <a:t>A:</a:t>
            </a:r>
            <a:r>
              <a:rPr lang="en-US" sz="3200" dirty="0" smtClean="0">
                <a:solidFill>
                  <a:srgbClr val="000000"/>
                </a:solidFill>
                <a:latin typeface="Tw Cen MT"/>
                <a:cs typeface="Tw Cen MT"/>
              </a:rPr>
              <a:t>  No – it is up to the discretion of the adult to </a:t>
            </a:r>
          </a:p>
          <a:p>
            <a:pPr fontAlgn="base">
              <a:spcBef>
                <a:spcPct val="0"/>
              </a:spcBef>
              <a:spcAft>
                <a:spcPct val="0"/>
              </a:spcAft>
            </a:pPr>
            <a:r>
              <a:rPr lang="en-US" sz="3200" dirty="0">
                <a:solidFill>
                  <a:srgbClr val="000000"/>
                </a:solidFill>
                <a:latin typeface="Tw Cen MT"/>
                <a:cs typeface="Tw Cen MT"/>
              </a:rPr>
              <a:t> </a:t>
            </a:r>
            <a:r>
              <a:rPr lang="en-US" sz="3200" dirty="0" smtClean="0">
                <a:solidFill>
                  <a:srgbClr val="000000"/>
                </a:solidFill>
                <a:latin typeface="Tw Cen MT"/>
                <a:cs typeface="Tw Cen MT"/>
              </a:rPr>
              <a:t>    disperse them. A  common response can </a:t>
            </a:r>
          </a:p>
          <a:p>
            <a:pPr fontAlgn="base">
              <a:spcBef>
                <a:spcPct val="0"/>
              </a:spcBef>
              <a:spcAft>
                <a:spcPct val="0"/>
              </a:spcAft>
            </a:pPr>
            <a:r>
              <a:rPr lang="en-US" sz="3200" dirty="0">
                <a:solidFill>
                  <a:srgbClr val="000000"/>
                </a:solidFill>
                <a:latin typeface="Tw Cen MT"/>
                <a:cs typeface="Tw Cen MT"/>
              </a:rPr>
              <a:t> </a:t>
            </a:r>
            <a:r>
              <a:rPr lang="en-US" sz="3200" dirty="0" smtClean="0">
                <a:solidFill>
                  <a:srgbClr val="000000"/>
                </a:solidFill>
                <a:latin typeface="Tw Cen MT"/>
                <a:cs typeface="Tw Cen MT"/>
              </a:rPr>
              <a:t>    be “I have to catch you!”</a:t>
            </a:r>
          </a:p>
          <a:p>
            <a:pPr lvl="1" fontAlgn="base">
              <a:spcBef>
                <a:spcPct val="0"/>
              </a:spcBef>
              <a:spcAft>
                <a:spcPct val="0"/>
              </a:spcAft>
            </a:pPr>
            <a:endParaRPr lang="en-US" sz="1400" dirty="0" smtClean="0">
              <a:solidFill>
                <a:srgbClr val="000000"/>
              </a:solidFill>
              <a:latin typeface="Tw Cen MT"/>
              <a:cs typeface="Tw Cen MT"/>
            </a:endParaRPr>
          </a:p>
          <a:p>
            <a:pPr fontAlgn="base">
              <a:spcBef>
                <a:spcPct val="0"/>
              </a:spcBef>
              <a:spcAft>
                <a:spcPct val="0"/>
              </a:spcAft>
            </a:pPr>
            <a:endParaRPr lang="en-US" sz="2000" b="1" dirty="0" smtClean="0">
              <a:solidFill>
                <a:srgbClr val="000000"/>
              </a:solidFill>
              <a:latin typeface="Times New Roman" pitchFamily="18" charset="0"/>
            </a:endParaRPr>
          </a:p>
        </p:txBody>
      </p:sp>
      <p:sp>
        <p:nvSpPr>
          <p:cNvPr id="9218" name="Rectangle 2"/>
          <p:cNvSpPr>
            <a:spLocks noGrp="1" noChangeArrowheads="1"/>
          </p:cNvSpPr>
          <p:nvPr>
            <p:ph type="title"/>
          </p:nvPr>
        </p:nvSpPr>
        <p:spPr>
          <a:xfrm>
            <a:off x="1070282" y="259958"/>
            <a:ext cx="7772400" cy="665155"/>
          </a:xfrm>
        </p:spPr>
        <p:txBody>
          <a:bodyPr rtlCol="0">
            <a:normAutofit fontScale="90000"/>
          </a:bodyPr>
          <a:lstStyle/>
          <a:p>
            <a:pPr>
              <a:defRPr/>
            </a:pPr>
            <a:r>
              <a:rPr lang="en-US" dirty="0"/>
              <a:t>Frequently Asked Questions:</a:t>
            </a:r>
            <a:endParaRPr lang="en-US" dirty="0" smtClean="0"/>
          </a:p>
        </p:txBody>
      </p:sp>
    </p:spTree>
    <p:extLst>
      <p:ext uri="{BB962C8B-B14F-4D97-AF65-F5344CB8AC3E}">
        <p14:creationId xmlns:p14="http://schemas.microsoft.com/office/powerpoint/2010/main" val="2671703940"/>
      </p:ext>
    </p:extLst>
  </p:cSld>
  <p:clrMapOvr>
    <a:masterClrMapping/>
  </p:clrMapOvr>
  <p:transition spd="med"/>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title="Core-Content-Icon"/>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0638" y="288663"/>
            <a:ext cx="713232" cy="713232"/>
          </a:xfrm>
          <a:prstGeom prst="rect">
            <a:avLst/>
          </a:prstGeom>
          <a:effectLst>
            <a:outerShdw blurRad="50800" dist="38100" dir="2700000" algn="tl" rotWithShape="0">
              <a:srgbClr val="000000">
                <a:alpha val="43000"/>
              </a:srgbClr>
            </a:outerShdw>
          </a:effectLst>
        </p:spPr>
      </p:pic>
      <p:sp>
        <p:nvSpPr>
          <p:cNvPr id="154627" name="Rectangle 3"/>
          <p:cNvSpPr>
            <a:spLocks noChangeArrowheads="1"/>
          </p:cNvSpPr>
          <p:nvPr/>
        </p:nvSpPr>
        <p:spPr bwMode="auto">
          <a:xfrm>
            <a:off x="208518" y="1049316"/>
            <a:ext cx="8686800" cy="54864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r>
              <a:rPr lang="en-US" sz="3200" b="1" dirty="0" smtClean="0">
                <a:solidFill>
                  <a:srgbClr val="000000"/>
                </a:solidFill>
                <a:latin typeface="Tw Cen MT"/>
                <a:cs typeface="Tw Cen MT"/>
              </a:rPr>
              <a:t>Q:  Why should I reinforce students who are</a:t>
            </a:r>
          </a:p>
          <a:p>
            <a:pPr fontAlgn="base">
              <a:spcBef>
                <a:spcPct val="0"/>
              </a:spcBef>
              <a:spcAft>
                <a:spcPct val="0"/>
              </a:spcAft>
            </a:pPr>
            <a:r>
              <a:rPr lang="en-US" sz="3200" b="1" dirty="0">
                <a:solidFill>
                  <a:srgbClr val="000000"/>
                </a:solidFill>
                <a:latin typeface="Tw Cen MT"/>
                <a:cs typeface="Tw Cen MT"/>
              </a:rPr>
              <a:t> </a:t>
            </a:r>
            <a:r>
              <a:rPr lang="en-US" sz="3200" b="1" dirty="0" smtClean="0">
                <a:solidFill>
                  <a:srgbClr val="000000"/>
                </a:solidFill>
                <a:latin typeface="Tw Cen MT"/>
                <a:cs typeface="Tw Cen MT"/>
              </a:rPr>
              <a:t>     already doing well behaviorally?</a:t>
            </a:r>
          </a:p>
          <a:p>
            <a:pPr fontAlgn="base">
              <a:spcBef>
                <a:spcPct val="0"/>
              </a:spcBef>
              <a:spcAft>
                <a:spcPct val="0"/>
              </a:spcAft>
            </a:pPr>
            <a:endParaRPr lang="en-US" sz="3200" b="1" dirty="0">
              <a:solidFill>
                <a:srgbClr val="000000"/>
              </a:solidFill>
              <a:latin typeface="Tw Cen MT"/>
              <a:cs typeface="Tw Cen MT"/>
            </a:endParaRPr>
          </a:p>
          <a:p>
            <a:pPr fontAlgn="base">
              <a:spcBef>
                <a:spcPct val="0"/>
              </a:spcBef>
              <a:spcAft>
                <a:spcPct val="0"/>
              </a:spcAft>
            </a:pPr>
            <a:r>
              <a:rPr lang="en-US" sz="3200" b="1" dirty="0" smtClean="0">
                <a:solidFill>
                  <a:srgbClr val="000000"/>
                </a:solidFill>
                <a:latin typeface="Tw Cen MT"/>
                <a:cs typeface="Tw Cen MT"/>
              </a:rPr>
              <a:t>A:</a:t>
            </a:r>
            <a:r>
              <a:rPr lang="en-US" sz="3200" dirty="0" smtClean="0">
                <a:solidFill>
                  <a:srgbClr val="000000"/>
                </a:solidFill>
                <a:latin typeface="Tw Cen MT"/>
                <a:cs typeface="Tw Cen MT"/>
              </a:rPr>
              <a:t>  School-wide acknowledgements are a level </a:t>
            </a:r>
          </a:p>
          <a:p>
            <a:pPr fontAlgn="base">
              <a:spcBef>
                <a:spcPct val="0"/>
              </a:spcBef>
              <a:spcAft>
                <a:spcPct val="0"/>
              </a:spcAft>
            </a:pPr>
            <a:r>
              <a:rPr lang="en-US" sz="3200" dirty="0">
                <a:solidFill>
                  <a:srgbClr val="000000"/>
                </a:solidFill>
                <a:latin typeface="Tw Cen MT"/>
                <a:cs typeface="Tw Cen MT"/>
              </a:rPr>
              <a:t> </a:t>
            </a:r>
            <a:r>
              <a:rPr lang="en-US" sz="3200" dirty="0" smtClean="0">
                <a:solidFill>
                  <a:srgbClr val="000000"/>
                </a:solidFill>
                <a:latin typeface="Tw Cen MT"/>
                <a:cs typeface="Tw Cen MT"/>
              </a:rPr>
              <a:t>    of intervention for all students.  Reinforcing</a:t>
            </a:r>
          </a:p>
          <a:p>
            <a:pPr fontAlgn="base">
              <a:spcBef>
                <a:spcPct val="0"/>
              </a:spcBef>
              <a:spcAft>
                <a:spcPct val="0"/>
              </a:spcAft>
            </a:pPr>
            <a:r>
              <a:rPr lang="en-US" sz="3200" dirty="0">
                <a:solidFill>
                  <a:srgbClr val="000000"/>
                </a:solidFill>
                <a:latin typeface="Tw Cen MT"/>
                <a:cs typeface="Tw Cen MT"/>
              </a:rPr>
              <a:t> </a:t>
            </a:r>
            <a:r>
              <a:rPr lang="en-US" sz="3200" dirty="0" smtClean="0">
                <a:solidFill>
                  <a:srgbClr val="000000"/>
                </a:solidFill>
                <a:latin typeface="Tw Cen MT"/>
                <a:cs typeface="Tw Cen MT"/>
              </a:rPr>
              <a:t>    students already displaying school-wide </a:t>
            </a:r>
          </a:p>
          <a:p>
            <a:pPr lvl="1" fontAlgn="base">
              <a:spcBef>
                <a:spcPct val="0"/>
              </a:spcBef>
              <a:spcAft>
                <a:spcPct val="0"/>
              </a:spcAft>
            </a:pPr>
            <a:r>
              <a:rPr lang="en-US" sz="3200" dirty="0" smtClean="0">
                <a:solidFill>
                  <a:srgbClr val="000000"/>
                </a:solidFill>
                <a:latin typeface="Tw Cen MT"/>
                <a:cs typeface="Tw Cen MT"/>
              </a:rPr>
              <a:t> expectations shows them appreciation for</a:t>
            </a:r>
          </a:p>
          <a:p>
            <a:pPr lvl="1" fontAlgn="base">
              <a:spcBef>
                <a:spcPct val="0"/>
              </a:spcBef>
              <a:spcAft>
                <a:spcPct val="0"/>
              </a:spcAft>
            </a:pPr>
            <a:r>
              <a:rPr lang="en-US" sz="3200" dirty="0" smtClean="0">
                <a:solidFill>
                  <a:srgbClr val="000000"/>
                </a:solidFill>
                <a:latin typeface="Tw Cen MT"/>
                <a:cs typeface="Tw Cen MT"/>
              </a:rPr>
              <a:t> their efforts, acknowledges their presence, </a:t>
            </a:r>
          </a:p>
          <a:p>
            <a:pPr lvl="1" fontAlgn="base">
              <a:spcBef>
                <a:spcPct val="0"/>
              </a:spcBef>
              <a:spcAft>
                <a:spcPct val="0"/>
              </a:spcAft>
            </a:pPr>
            <a:r>
              <a:rPr lang="en-US" sz="3200" dirty="0">
                <a:solidFill>
                  <a:srgbClr val="000000"/>
                </a:solidFill>
                <a:latin typeface="Tw Cen MT"/>
                <a:cs typeface="Tw Cen MT"/>
              </a:rPr>
              <a:t> </a:t>
            </a:r>
            <a:r>
              <a:rPr lang="en-US" sz="3200" dirty="0" smtClean="0">
                <a:solidFill>
                  <a:srgbClr val="000000"/>
                </a:solidFill>
                <a:latin typeface="Tw Cen MT"/>
                <a:cs typeface="Tw Cen MT"/>
              </a:rPr>
              <a:t>provides example to other students, creates </a:t>
            </a:r>
          </a:p>
          <a:p>
            <a:pPr lvl="1" fontAlgn="base">
              <a:spcBef>
                <a:spcPct val="0"/>
              </a:spcBef>
              <a:spcAft>
                <a:spcPct val="0"/>
              </a:spcAft>
            </a:pPr>
            <a:r>
              <a:rPr lang="en-US" sz="3200" dirty="0">
                <a:solidFill>
                  <a:srgbClr val="000000"/>
                </a:solidFill>
                <a:latin typeface="Tw Cen MT"/>
                <a:cs typeface="Tw Cen MT"/>
              </a:rPr>
              <a:t> </a:t>
            </a:r>
            <a:r>
              <a:rPr lang="en-US" sz="3200" dirty="0" smtClean="0">
                <a:solidFill>
                  <a:srgbClr val="000000"/>
                </a:solidFill>
                <a:latin typeface="Tw Cen MT"/>
                <a:cs typeface="Tw Cen MT"/>
              </a:rPr>
              <a:t>opportunities to build rapport with them, and </a:t>
            </a:r>
          </a:p>
          <a:p>
            <a:pPr lvl="1" fontAlgn="base">
              <a:spcBef>
                <a:spcPct val="0"/>
              </a:spcBef>
              <a:spcAft>
                <a:spcPct val="0"/>
              </a:spcAft>
            </a:pPr>
            <a:r>
              <a:rPr lang="en-US" sz="3200" dirty="0">
                <a:solidFill>
                  <a:srgbClr val="000000"/>
                </a:solidFill>
                <a:latin typeface="Tw Cen MT"/>
                <a:cs typeface="Tw Cen MT"/>
              </a:rPr>
              <a:t> </a:t>
            </a:r>
            <a:r>
              <a:rPr lang="en-US" sz="3200" dirty="0" smtClean="0">
                <a:solidFill>
                  <a:srgbClr val="000000"/>
                </a:solidFill>
                <a:latin typeface="Tw Cen MT"/>
                <a:cs typeface="Tw Cen MT"/>
              </a:rPr>
              <a:t>encourages them to keep up the great work.</a:t>
            </a:r>
          </a:p>
        </p:txBody>
      </p:sp>
      <p:sp>
        <p:nvSpPr>
          <p:cNvPr id="9218" name="Rectangle 2"/>
          <p:cNvSpPr>
            <a:spLocks noGrp="1" noChangeArrowheads="1"/>
          </p:cNvSpPr>
          <p:nvPr>
            <p:ph type="title"/>
          </p:nvPr>
        </p:nvSpPr>
        <p:spPr>
          <a:xfrm>
            <a:off x="1070282" y="259958"/>
            <a:ext cx="7772400" cy="665155"/>
          </a:xfrm>
        </p:spPr>
        <p:txBody>
          <a:bodyPr rtlCol="0">
            <a:normAutofit fontScale="90000"/>
          </a:bodyPr>
          <a:lstStyle/>
          <a:p>
            <a:pPr>
              <a:defRPr/>
            </a:pPr>
            <a:r>
              <a:rPr lang="en-US" dirty="0"/>
              <a:t>Frequently Asked Questions:</a:t>
            </a:r>
            <a:endParaRPr lang="en-US" dirty="0" smtClean="0"/>
          </a:p>
        </p:txBody>
      </p:sp>
    </p:spTree>
    <p:extLst>
      <p:ext uri="{BB962C8B-B14F-4D97-AF65-F5344CB8AC3E}">
        <p14:creationId xmlns:p14="http://schemas.microsoft.com/office/powerpoint/2010/main" val="2358007072"/>
      </p:ext>
    </p:extLst>
  </p:cSld>
  <p:clrMapOvr>
    <a:masterClrMapping/>
  </p:clrMapOvr>
  <p:transition spd="med"/>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title="Core-Content-Icon"/>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0638" y="288663"/>
            <a:ext cx="713232" cy="713232"/>
          </a:xfrm>
          <a:prstGeom prst="rect">
            <a:avLst/>
          </a:prstGeom>
          <a:effectLst>
            <a:outerShdw blurRad="50800" dist="38100" dir="2700000" algn="tl" rotWithShape="0">
              <a:srgbClr val="000000">
                <a:alpha val="43000"/>
              </a:srgbClr>
            </a:outerShdw>
          </a:effectLst>
        </p:spPr>
      </p:pic>
      <p:sp>
        <p:nvSpPr>
          <p:cNvPr id="154627" name="Rectangle 3"/>
          <p:cNvSpPr>
            <a:spLocks noChangeArrowheads="1"/>
          </p:cNvSpPr>
          <p:nvPr/>
        </p:nvSpPr>
        <p:spPr bwMode="auto">
          <a:xfrm>
            <a:off x="200096" y="1215529"/>
            <a:ext cx="8468165" cy="54864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r>
              <a:rPr lang="en-US" sz="3200" b="1" dirty="0" smtClean="0">
                <a:solidFill>
                  <a:srgbClr val="000000"/>
                </a:solidFill>
                <a:latin typeface="Tw Cen MT"/>
                <a:cs typeface="Tw Cen MT"/>
              </a:rPr>
              <a:t>Q:   Should we keep utilizing school-wide </a:t>
            </a:r>
          </a:p>
          <a:p>
            <a:pPr fontAlgn="base">
              <a:spcBef>
                <a:spcPct val="0"/>
              </a:spcBef>
              <a:spcAft>
                <a:spcPct val="0"/>
              </a:spcAft>
            </a:pPr>
            <a:r>
              <a:rPr lang="en-US" sz="3200" b="1" dirty="0">
                <a:solidFill>
                  <a:srgbClr val="000000"/>
                </a:solidFill>
                <a:latin typeface="Tw Cen MT"/>
                <a:cs typeface="Tw Cen MT"/>
              </a:rPr>
              <a:t> </a:t>
            </a:r>
            <a:r>
              <a:rPr lang="en-US" sz="3200" b="1" dirty="0" smtClean="0">
                <a:solidFill>
                  <a:srgbClr val="000000"/>
                </a:solidFill>
                <a:latin typeface="Tw Cen MT"/>
                <a:cs typeface="Tw Cen MT"/>
              </a:rPr>
              <a:t>      acknowledgements with students </a:t>
            </a:r>
            <a:br>
              <a:rPr lang="en-US" sz="3200" b="1" dirty="0" smtClean="0">
                <a:solidFill>
                  <a:srgbClr val="000000"/>
                </a:solidFill>
                <a:latin typeface="Tw Cen MT"/>
                <a:cs typeface="Tw Cen MT"/>
              </a:rPr>
            </a:br>
            <a:r>
              <a:rPr lang="en-US" sz="3200" b="1" dirty="0" smtClean="0">
                <a:solidFill>
                  <a:srgbClr val="000000"/>
                </a:solidFill>
                <a:latin typeface="Tw Cen MT"/>
                <a:cs typeface="Tw Cen MT"/>
              </a:rPr>
              <a:t>       identified with secondary and tertiary needs?</a:t>
            </a:r>
          </a:p>
          <a:p>
            <a:pPr fontAlgn="base">
              <a:spcBef>
                <a:spcPct val="0"/>
              </a:spcBef>
              <a:spcAft>
                <a:spcPct val="0"/>
              </a:spcAft>
            </a:pPr>
            <a:endParaRPr lang="en-US" sz="3200" b="1" dirty="0">
              <a:solidFill>
                <a:srgbClr val="000000"/>
              </a:solidFill>
              <a:latin typeface="Tw Cen MT"/>
              <a:cs typeface="Tw Cen MT"/>
            </a:endParaRPr>
          </a:p>
          <a:p>
            <a:pPr fontAlgn="base">
              <a:spcBef>
                <a:spcPct val="0"/>
              </a:spcBef>
              <a:spcAft>
                <a:spcPct val="0"/>
              </a:spcAft>
            </a:pPr>
            <a:r>
              <a:rPr lang="en-US" sz="3200" b="1" dirty="0" smtClean="0">
                <a:solidFill>
                  <a:srgbClr val="000000"/>
                </a:solidFill>
                <a:latin typeface="Tw Cen MT"/>
                <a:cs typeface="Tw Cen MT"/>
              </a:rPr>
              <a:t>A:</a:t>
            </a:r>
            <a:r>
              <a:rPr lang="en-US" sz="3200" dirty="0" smtClean="0">
                <a:solidFill>
                  <a:srgbClr val="000000"/>
                </a:solidFill>
                <a:latin typeface="Tw Cen MT"/>
                <a:cs typeface="Tw Cen MT"/>
              </a:rPr>
              <a:t>  Absolutely.  You can individualize them to fit the </a:t>
            </a:r>
          </a:p>
          <a:p>
            <a:pPr fontAlgn="base">
              <a:spcBef>
                <a:spcPct val="0"/>
              </a:spcBef>
              <a:spcAft>
                <a:spcPct val="0"/>
              </a:spcAft>
            </a:pPr>
            <a:r>
              <a:rPr lang="en-US" sz="3200" dirty="0">
                <a:solidFill>
                  <a:srgbClr val="000000"/>
                </a:solidFill>
                <a:latin typeface="Tw Cen MT"/>
                <a:cs typeface="Tw Cen MT"/>
              </a:rPr>
              <a:t> </a:t>
            </a:r>
            <a:r>
              <a:rPr lang="en-US" sz="3200" dirty="0" smtClean="0">
                <a:solidFill>
                  <a:srgbClr val="000000"/>
                </a:solidFill>
                <a:latin typeface="Tw Cen MT"/>
                <a:cs typeface="Tw Cen MT"/>
              </a:rPr>
              <a:t>    student needs but they serve as the foundation </a:t>
            </a:r>
          </a:p>
          <a:p>
            <a:pPr fontAlgn="base">
              <a:spcBef>
                <a:spcPct val="0"/>
              </a:spcBef>
              <a:spcAft>
                <a:spcPct val="0"/>
              </a:spcAft>
            </a:pPr>
            <a:r>
              <a:rPr lang="en-US" sz="3200" dirty="0">
                <a:solidFill>
                  <a:srgbClr val="000000"/>
                </a:solidFill>
                <a:latin typeface="Tw Cen MT"/>
                <a:cs typeface="Tw Cen MT"/>
              </a:rPr>
              <a:t> </a:t>
            </a:r>
            <a:r>
              <a:rPr lang="en-US" sz="3200" dirty="0" smtClean="0">
                <a:solidFill>
                  <a:srgbClr val="000000"/>
                </a:solidFill>
                <a:latin typeface="Tw Cen MT"/>
                <a:cs typeface="Tw Cen MT"/>
              </a:rPr>
              <a:t>    for secondary and tertiary interventions. </a:t>
            </a:r>
          </a:p>
          <a:p>
            <a:pPr fontAlgn="base">
              <a:spcBef>
                <a:spcPct val="0"/>
              </a:spcBef>
              <a:spcAft>
                <a:spcPct val="0"/>
              </a:spcAft>
            </a:pPr>
            <a:r>
              <a:rPr lang="en-US" sz="3200" dirty="0">
                <a:solidFill>
                  <a:srgbClr val="000000"/>
                </a:solidFill>
                <a:latin typeface="Tw Cen MT"/>
                <a:cs typeface="Tw Cen MT"/>
              </a:rPr>
              <a:t> </a:t>
            </a:r>
            <a:r>
              <a:rPr lang="en-US" sz="3200" dirty="0" smtClean="0">
                <a:solidFill>
                  <a:srgbClr val="000000"/>
                </a:solidFill>
                <a:latin typeface="Tw Cen MT"/>
                <a:cs typeface="Tw Cen MT"/>
              </a:rPr>
              <a:t>    PBIS is an RTI model meaning ALL students get</a:t>
            </a:r>
          </a:p>
          <a:p>
            <a:pPr fontAlgn="base">
              <a:spcBef>
                <a:spcPct val="0"/>
              </a:spcBef>
              <a:spcAft>
                <a:spcPct val="0"/>
              </a:spcAft>
            </a:pPr>
            <a:r>
              <a:rPr lang="en-US" sz="3200" dirty="0">
                <a:solidFill>
                  <a:srgbClr val="000000"/>
                </a:solidFill>
                <a:latin typeface="Tw Cen MT"/>
                <a:cs typeface="Tw Cen MT"/>
              </a:rPr>
              <a:t> </a:t>
            </a:r>
            <a:r>
              <a:rPr lang="en-US" sz="3200" dirty="0" smtClean="0">
                <a:solidFill>
                  <a:srgbClr val="000000"/>
                </a:solidFill>
                <a:latin typeface="Tw Cen MT"/>
                <a:cs typeface="Tw Cen MT"/>
              </a:rPr>
              <a:t>    core + more as needed.</a:t>
            </a:r>
          </a:p>
          <a:p>
            <a:pPr lvl="1" fontAlgn="base">
              <a:spcBef>
                <a:spcPct val="0"/>
              </a:spcBef>
              <a:spcAft>
                <a:spcPct val="0"/>
              </a:spcAft>
            </a:pPr>
            <a:endParaRPr lang="en-US" sz="3200" dirty="0" smtClean="0">
              <a:solidFill>
                <a:srgbClr val="000000"/>
              </a:solidFill>
              <a:latin typeface="Tw Cen MT"/>
              <a:cs typeface="Tw Cen MT"/>
            </a:endParaRPr>
          </a:p>
          <a:p>
            <a:pPr fontAlgn="base">
              <a:spcBef>
                <a:spcPct val="0"/>
              </a:spcBef>
              <a:spcAft>
                <a:spcPct val="0"/>
              </a:spcAft>
            </a:pPr>
            <a:endParaRPr lang="en-US" sz="1400" b="1" dirty="0" smtClean="0">
              <a:solidFill>
                <a:srgbClr val="000000"/>
              </a:solidFill>
              <a:latin typeface="Tw Cen MT"/>
              <a:cs typeface="Tw Cen MT"/>
            </a:endParaRPr>
          </a:p>
          <a:p>
            <a:pPr lvl="1" fontAlgn="base">
              <a:spcBef>
                <a:spcPct val="0"/>
              </a:spcBef>
              <a:spcAft>
                <a:spcPct val="0"/>
              </a:spcAft>
            </a:pPr>
            <a:r>
              <a:rPr lang="en-US" sz="2000" b="1" dirty="0" smtClean="0">
                <a:solidFill>
                  <a:srgbClr val="000000"/>
                </a:solidFill>
                <a:latin typeface="Times New Roman" pitchFamily="18" charset="0"/>
              </a:rPr>
              <a:t>  </a:t>
            </a:r>
          </a:p>
        </p:txBody>
      </p:sp>
      <p:sp>
        <p:nvSpPr>
          <p:cNvPr id="9218" name="Rectangle 2"/>
          <p:cNvSpPr>
            <a:spLocks noGrp="1" noChangeArrowheads="1"/>
          </p:cNvSpPr>
          <p:nvPr>
            <p:ph type="title"/>
          </p:nvPr>
        </p:nvSpPr>
        <p:spPr>
          <a:xfrm>
            <a:off x="1070282" y="259958"/>
            <a:ext cx="7772400" cy="665155"/>
          </a:xfrm>
        </p:spPr>
        <p:txBody>
          <a:bodyPr rtlCol="0">
            <a:normAutofit fontScale="90000"/>
          </a:bodyPr>
          <a:lstStyle/>
          <a:p>
            <a:pPr>
              <a:defRPr/>
            </a:pPr>
            <a:r>
              <a:rPr lang="en-US" dirty="0"/>
              <a:t>Frequently Asked Questions:</a:t>
            </a:r>
            <a:endParaRPr lang="en-US" dirty="0" smtClean="0"/>
          </a:p>
        </p:txBody>
      </p:sp>
    </p:spTree>
    <p:extLst>
      <p:ext uri="{BB962C8B-B14F-4D97-AF65-F5344CB8AC3E}">
        <p14:creationId xmlns:p14="http://schemas.microsoft.com/office/powerpoint/2010/main" val="4289983151"/>
      </p:ext>
    </p:extLst>
  </p:cSld>
  <p:clrMapOvr>
    <a:masterClrMapping/>
  </p:clrMapOvr>
  <p:transition spd="med"/>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title="Core-Content-Icon"/>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0638" y="288663"/>
            <a:ext cx="713232" cy="713232"/>
          </a:xfrm>
          <a:prstGeom prst="rect">
            <a:avLst/>
          </a:prstGeom>
          <a:effectLst>
            <a:outerShdw blurRad="50800" dist="38100" dir="2700000" algn="tl" rotWithShape="0">
              <a:srgbClr val="000000">
                <a:alpha val="43000"/>
              </a:srgbClr>
            </a:outerShdw>
          </a:effectLst>
        </p:spPr>
      </p:pic>
      <p:sp>
        <p:nvSpPr>
          <p:cNvPr id="154627" name="Rectangle 3"/>
          <p:cNvSpPr>
            <a:spLocks noChangeArrowheads="1"/>
          </p:cNvSpPr>
          <p:nvPr/>
        </p:nvSpPr>
        <p:spPr bwMode="auto">
          <a:xfrm>
            <a:off x="150170" y="540816"/>
            <a:ext cx="7620000" cy="54864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r>
              <a:rPr lang="en-US" sz="3200" b="1" dirty="0" smtClean="0">
                <a:solidFill>
                  <a:srgbClr val="000000"/>
                </a:solidFill>
                <a:latin typeface="Tw Cen MT"/>
                <a:cs typeface="Tw Cen MT"/>
              </a:rPr>
              <a:t>Q:  Can we include students in special education, </a:t>
            </a:r>
          </a:p>
          <a:p>
            <a:pPr fontAlgn="base">
              <a:spcBef>
                <a:spcPct val="0"/>
              </a:spcBef>
              <a:spcAft>
                <a:spcPct val="0"/>
              </a:spcAft>
            </a:pPr>
            <a:r>
              <a:rPr lang="en-US" sz="3200" b="1" dirty="0">
                <a:solidFill>
                  <a:srgbClr val="000000"/>
                </a:solidFill>
                <a:latin typeface="Tw Cen MT"/>
                <a:cs typeface="Tw Cen MT"/>
              </a:rPr>
              <a:t> </a:t>
            </a:r>
            <a:r>
              <a:rPr lang="en-US" sz="3200" b="1" dirty="0" smtClean="0">
                <a:solidFill>
                  <a:srgbClr val="000000"/>
                </a:solidFill>
                <a:latin typeface="Tw Cen MT"/>
                <a:cs typeface="Tw Cen MT"/>
              </a:rPr>
              <a:t>     with BIP (behavior intervention plan), and </a:t>
            </a:r>
          </a:p>
          <a:p>
            <a:pPr fontAlgn="base">
              <a:spcBef>
                <a:spcPct val="0"/>
              </a:spcBef>
              <a:spcAft>
                <a:spcPct val="0"/>
              </a:spcAft>
            </a:pPr>
            <a:r>
              <a:rPr lang="en-US" sz="3200" b="1" dirty="0">
                <a:solidFill>
                  <a:srgbClr val="000000"/>
                </a:solidFill>
                <a:latin typeface="Tw Cen MT"/>
                <a:cs typeface="Tw Cen MT"/>
              </a:rPr>
              <a:t> </a:t>
            </a:r>
            <a:r>
              <a:rPr lang="en-US" sz="3200" b="1" dirty="0" smtClean="0">
                <a:solidFill>
                  <a:srgbClr val="000000"/>
                </a:solidFill>
                <a:latin typeface="Tw Cen MT"/>
                <a:cs typeface="Tw Cen MT"/>
              </a:rPr>
              <a:t>     BEP (behavior education plan)?</a:t>
            </a:r>
          </a:p>
          <a:p>
            <a:pPr fontAlgn="base">
              <a:spcBef>
                <a:spcPct val="0"/>
              </a:spcBef>
              <a:spcAft>
                <a:spcPct val="0"/>
              </a:spcAft>
            </a:pPr>
            <a:endParaRPr lang="en-US" sz="3200" b="1" dirty="0">
              <a:solidFill>
                <a:srgbClr val="000000"/>
              </a:solidFill>
              <a:latin typeface="Tw Cen MT"/>
              <a:cs typeface="Tw Cen MT"/>
            </a:endParaRPr>
          </a:p>
          <a:p>
            <a:pPr fontAlgn="base">
              <a:spcBef>
                <a:spcPct val="0"/>
              </a:spcBef>
              <a:spcAft>
                <a:spcPct val="0"/>
              </a:spcAft>
            </a:pPr>
            <a:r>
              <a:rPr lang="en-US" sz="3200" b="1" dirty="0" smtClean="0">
                <a:solidFill>
                  <a:srgbClr val="000000"/>
                </a:solidFill>
                <a:latin typeface="Tw Cen MT"/>
                <a:cs typeface="Tw Cen MT"/>
              </a:rPr>
              <a:t>A:</a:t>
            </a:r>
            <a:r>
              <a:rPr lang="en-US" sz="3200" dirty="0" smtClean="0">
                <a:solidFill>
                  <a:srgbClr val="000000"/>
                </a:solidFill>
                <a:latin typeface="Tw Cen MT"/>
                <a:cs typeface="Tw Cen MT"/>
              </a:rPr>
              <a:t>  Absolutely.  Again, you can individualize </a:t>
            </a:r>
          </a:p>
          <a:p>
            <a:pPr fontAlgn="base">
              <a:spcBef>
                <a:spcPct val="0"/>
              </a:spcBef>
              <a:spcAft>
                <a:spcPct val="0"/>
              </a:spcAft>
            </a:pPr>
            <a:r>
              <a:rPr lang="en-US" sz="3200" dirty="0" smtClean="0">
                <a:solidFill>
                  <a:srgbClr val="000000"/>
                </a:solidFill>
                <a:latin typeface="Tw Cen MT"/>
                <a:cs typeface="Tw Cen MT"/>
              </a:rPr>
              <a:t>	 acknowledgements as needed.</a:t>
            </a:r>
          </a:p>
          <a:p>
            <a:pPr fontAlgn="base">
              <a:spcBef>
                <a:spcPct val="0"/>
              </a:spcBef>
              <a:spcAft>
                <a:spcPct val="0"/>
              </a:spcAft>
            </a:pPr>
            <a:endParaRPr lang="en-US" sz="1400" b="1" dirty="0" smtClean="0">
              <a:solidFill>
                <a:srgbClr val="000000"/>
              </a:solidFill>
              <a:latin typeface="Tw Cen MT"/>
              <a:cs typeface="Tw Cen MT"/>
            </a:endParaRPr>
          </a:p>
          <a:p>
            <a:pPr lvl="1" fontAlgn="base">
              <a:spcBef>
                <a:spcPct val="0"/>
              </a:spcBef>
              <a:spcAft>
                <a:spcPct val="0"/>
              </a:spcAft>
            </a:pPr>
            <a:r>
              <a:rPr lang="en-US" sz="2000" b="1" dirty="0" smtClean="0">
                <a:solidFill>
                  <a:srgbClr val="000000"/>
                </a:solidFill>
                <a:latin typeface="Times New Roman" pitchFamily="18" charset="0"/>
              </a:rPr>
              <a:t>  </a:t>
            </a:r>
          </a:p>
        </p:txBody>
      </p:sp>
      <p:sp>
        <p:nvSpPr>
          <p:cNvPr id="9218" name="Rectangle 2"/>
          <p:cNvSpPr>
            <a:spLocks noGrp="1" noChangeArrowheads="1"/>
          </p:cNvSpPr>
          <p:nvPr>
            <p:ph type="title"/>
          </p:nvPr>
        </p:nvSpPr>
        <p:spPr>
          <a:xfrm>
            <a:off x="1070282" y="259958"/>
            <a:ext cx="7772400" cy="665155"/>
          </a:xfrm>
        </p:spPr>
        <p:txBody>
          <a:bodyPr rtlCol="0">
            <a:normAutofit fontScale="90000"/>
          </a:bodyPr>
          <a:lstStyle/>
          <a:p>
            <a:pPr>
              <a:defRPr/>
            </a:pPr>
            <a:r>
              <a:rPr lang="en-US" dirty="0"/>
              <a:t>Frequently Asked Questions:</a:t>
            </a:r>
            <a:endParaRPr lang="en-US" dirty="0" smtClean="0"/>
          </a:p>
        </p:txBody>
      </p:sp>
    </p:spTree>
    <p:extLst>
      <p:ext uri="{BB962C8B-B14F-4D97-AF65-F5344CB8AC3E}">
        <p14:creationId xmlns:p14="http://schemas.microsoft.com/office/powerpoint/2010/main" val="568987876"/>
      </p:ext>
    </p:extLst>
  </p:cSld>
  <p:clrMapOvr>
    <a:masterClrMapping/>
  </p:clrMapOvr>
  <p:transition spd="med"/>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title="Core-Content-Icon"/>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0638" y="288663"/>
            <a:ext cx="713232" cy="713232"/>
          </a:xfrm>
          <a:prstGeom prst="rect">
            <a:avLst/>
          </a:prstGeom>
          <a:effectLst>
            <a:outerShdw blurRad="50800" dist="38100" dir="2700000" algn="tl" rotWithShape="0">
              <a:srgbClr val="000000">
                <a:alpha val="43000"/>
              </a:srgbClr>
            </a:outerShdw>
          </a:effectLst>
        </p:spPr>
      </p:pic>
      <p:sp>
        <p:nvSpPr>
          <p:cNvPr id="154627" name="Rectangle 3"/>
          <p:cNvSpPr>
            <a:spLocks noChangeArrowheads="1"/>
          </p:cNvSpPr>
          <p:nvPr/>
        </p:nvSpPr>
        <p:spPr bwMode="auto">
          <a:xfrm>
            <a:off x="262932" y="606776"/>
            <a:ext cx="7620000" cy="54864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z="3200" b="1" dirty="0" smtClean="0">
              <a:solidFill>
                <a:srgbClr val="000000"/>
              </a:solidFill>
              <a:latin typeface="Tw Cen MT"/>
              <a:cs typeface="Tw Cen MT"/>
            </a:endParaRPr>
          </a:p>
          <a:p>
            <a:pPr fontAlgn="base">
              <a:spcBef>
                <a:spcPct val="0"/>
              </a:spcBef>
              <a:spcAft>
                <a:spcPct val="0"/>
              </a:spcAft>
            </a:pPr>
            <a:r>
              <a:rPr lang="en-US" sz="3200" b="1" dirty="0" smtClean="0">
                <a:solidFill>
                  <a:srgbClr val="000000"/>
                </a:solidFill>
                <a:latin typeface="Tw Cen MT"/>
                <a:cs typeface="Tw Cen MT"/>
              </a:rPr>
              <a:t>Q:  The student started misbehaving after I </a:t>
            </a:r>
          </a:p>
          <a:p>
            <a:pPr fontAlgn="base">
              <a:spcBef>
                <a:spcPct val="0"/>
              </a:spcBef>
              <a:spcAft>
                <a:spcPct val="0"/>
              </a:spcAft>
            </a:pPr>
            <a:r>
              <a:rPr lang="en-US" sz="3200" b="1" dirty="0">
                <a:solidFill>
                  <a:srgbClr val="000000"/>
                </a:solidFill>
                <a:latin typeface="Tw Cen MT"/>
                <a:cs typeface="Tw Cen MT"/>
              </a:rPr>
              <a:t> </a:t>
            </a:r>
            <a:r>
              <a:rPr lang="en-US" sz="3200" b="1" dirty="0" smtClean="0">
                <a:solidFill>
                  <a:srgbClr val="000000"/>
                </a:solidFill>
                <a:latin typeface="Tw Cen MT"/>
                <a:cs typeface="Tw Cen MT"/>
              </a:rPr>
              <a:t>    gave them the acknowledgement.  Can I</a:t>
            </a:r>
          </a:p>
          <a:p>
            <a:pPr fontAlgn="base">
              <a:spcBef>
                <a:spcPct val="0"/>
              </a:spcBef>
              <a:spcAft>
                <a:spcPct val="0"/>
              </a:spcAft>
            </a:pPr>
            <a:r>
              <a:rPr lang="en-US" sz="3200" b="1" dirty="0">
                <a:solidFill>
                  <a:srgbClr val="000000"/>
                </a:solidFill>
                <a:latin typeface="Tw Cen MT"/>
                <a:cs typeface="Tw Cen MT"/>
              </a:rPr>
              <a:t> </a:t>
            </a:r>
            <a:r>
              <a:rPr lang="en-US" sz="3200" b="1" dirty="0" smtClean="0">
                <a:solidFill>
                  <a:srgbClr val="000000"/>
                </a:solidFill>
                <a:latin typeface="Tw Cen MT"/>
                <a:cs typeface="Tw Cen MT"/>
              </a:rPr>
              <a:t>    take it back? </a:t>
            </a:r>
          </a:p>
          <a:p>
            <a:pPr fontAlgn="base">
              <a:spcBef>
                <a:spcPct val="0"/>
              </a:spcBef>
              <a:spcAft>
                <a:spcPct val="0"/>
              </a:spcAft>
            </a:pPr>
            <a:r>
              <a:rPr lang="en-US" sz="3200" b="1" dirty="0" smtClean="0">
                <a:solidFill>
                  <a:srgbClr val="000000"/>
                </a:solidFill>
                <a:latin typeface="Tw Cen MT"/>
                <a:cs typeface="Tw Cen MT"/>
              </a:rPr>
              <a:t>A:  </a:t>
            </a:r>
            <a:r>
              <a:rPr lang="en-US" sz="3200" dirty="0" smtClean="0">
                <a:solidFill>
                  <a:srgbClr val="000000"/>
                </a:solidFill>
                <a:latin typeface="Tw Cen MT"/>
                <a:cs typeface="Tw Cen MT"/>
              </a:rPr>
              <a:t>No – once they’ve earned one it’s theirs to</a:t>
            </a:r>
          </a:p>
          <a:p>
            <a:pPr fontAlgn="base">
              <a:spcBef>
                <a:spcPct val="0"/>
              </a:spcBef>
              <a:spcAft>
                <a:spcPct val="0"/>
              </a:spcAft>
            </a:pPr>
            <a:r>
              <a:rPr lang="en-US" sz="3200" dirty="0">
                <a:solidFill>
                  <a:srgbClr val="000000"/>
                </a:solidFill>
                <a:latin typeface="Tw Cen MT"/>
                <a:cs typeface="Tw Cen MT"/>
              </a:rPr>
              <a:t> </a:t>
            </a:r>
            <a:r>
              <a:rPr lang="en-US" sz="3200" dirty="0" smtClean="0">
                <a:solidFill>
                  <a:srgbClr val="000000"/>
                </a:solidFill>
                <a:latin typeface="Tw Cen MT"/>
                <a:cs typeface="Tw Cen MT"/>
              </a:rPr>
              <a:t>    keep; however, you can re-teach or give a</a:t>
            </a:r>
          </a:p>
          <a:p>
            <a:pPr fontAlgn="base">
              <a:spcBef>
                <a:spcPct val="0"/>
              </a:spcBef>
              <a:spcAft>
                <a:spcPct val="0"/>
              </a:spcAft>
            </a:pPr>
            <a:r>
              <a:rPr lang="en-US" sz="3200" dirty="0">
                <a:solidFill>
                  <a:srgbClr val="000000"/>
                </a:solidFill>
                <a:latin typeface="Tw Cen MT"/>
                <a:cs typeface="Tw Cen MT"/>
              </a:rPr>
              <a:t> </a:t>
            </a:r>
            <a:r>
              <a:rPr lang="en-US" sz="3200" dirty="0" smtClean="0">
                <a:solidFill>
                  <a:srgbClr val="000000"/>
                </a:solidFill>
                <a:latin typeface="Tw Cen MT"/>
                <a:cs typeface="Tw Cen MT"/>
              </a:rPr>
              <a:t>    related consequence if necessary to address </a:t>
            </a:r>
          </a:p>
          <a:p>
            <a:pPr fontAlgn="base">
              <a:spcBef>
                <a:spcPct val="0"/>
              </a:spcBef>
              <a:spcAft>
                <a:spcPct val="0"/>
              </a:spcAft>
            </a:pPr>
            <a:r>
              <a:rPr lang="en-US" sz="3200" dirty="0">
                <a:solidFill>
                  <a:srgbClr val="000000"/>
                </a:solidFill>
                <a:latin typeface="Tw Cen MT"/>
                <a:cs typeface="Tw Cen MT"/>
              </a:rPr>
              <a:t> </a:t>
            </a:r>
            <a:r>
              <a:rPr lang="en-US" sz="3200" dirty="0" smtClean="0">
                <a:solidFill>
                  <a:srgbClr val="000000"/>
                </a:solidFill>
                <a:latin typeface="Tw Cen MT"/>
                <a:cs typeface="Tw Cen MT"/>
              </a:rPr>
              <a:t>    the current misbehavior.</a:t>
            </a:r>
          </a:p>
          <a:p>
            <a:pPr lvl="1" fontAlgn="base">
              <a:spcBef>
                <a:spcPct val="0"/>
              </a:spcBef>
              <a:spcAft>
                <a:spcPct val="0"/>
              </a:spcAft>
            </a:pPr>
            <a:r>
              <a:rPr lang="en-US" sz="2000" b="1" dirty="0" smtClean="0">
                <a:solidFill>
                  <a:srgbClr val="000000"/>
                </a:solidFill>
                <a:latin typeface="Times New Roman" pitchFamily="18" charset="0"/>
              </a:rPr>
              <a:t>  </a:t>
            </a:r>
          </a:p>
        </p:txBody>
      </p:sp>
      <p:sp>
        <p:nvSpPr>
          <p:cNvPr id="9218" name="Rectangle 2"/>
          <p:cNvSpPr>
            <a:spLocks noGrp="1" noChangeArrowheads="1"/>
          </p:cNvSpPr>
          <p:nvPr>
            <p:ph type="title"/>
          </p:nvPr>
        </p:nvSpPr>
        <p:spPr>
          <a:xfrm>
            <a:off x="1070282" y="259958"/>
            <a:ext cx="7772400" cy="665155"/>
          </a:xfrm>
        </p:spPr>
        <p:txBody>
          <a:bodyPr rtlCol="0">
            <a:normAutofit fontScale="90000"/>
          </a:bodyPr>
          <a:lstStyle/>
          <a:p>
            <a:pPr>
              <a:defRPr/>
            </a:pPr>
            <a:r>
              <a:rPr lang="en-US" dirty="0"/>
              <a:t>Frequently Asked Questions:</a:t>
            </a:r>
            <a:endParaRPr lang="en-US" dirty="0" smtClean="0"/>
          </a:p>
        </p:txBody>
      </p:sp>
    </p:spTree>
    <p:extLst>
      <p:ext uri="{BB962C8B-B14F-4D97-AF65-F5344CB8AC3E}">
        <p14:creationId xmlns:p14="http://schemas.microsoft.com/office/powerpoint/2010/main" val="1668019440"/>
      </p:ext>
    </p:extLst>
  </p:cSld>
  <p:clrMapOvr>
    <a:masterClrMapping/>
  </p:clrMapOvr>
  <p:transition spd="med"/>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title="Core-Content-Icon"/>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0638" y="288663"/>
            <a:ext cx="713232" cy="713232"/>
          </a:xfrm>
          <a:prstGeom prst="rect">
            <a:avLst/>
          </a:prstGeom>
          <a:effectLst>
            <a:outerShdw blurRad="50800" dist="38100" dir="2700000" algn="tl" rotWithShape="0">
              <a:srgbClr val="000000">
                <a:alpha val="43000"/>
              </a:srgbClr>
            </a:outerShdw>
          </a:effectLst>
        </p:spPr>
      </p:pic>
      <p:pic>
        <p:nvPicPr>
          <p:cNvPr id="2" name="Picture 1" descr="Top face is green and smiling, many clothes pins are clipped to it, the next face is yellow and has a straigth mouth.  Next orange has a sad face, next blue has distressed face and a tear falling, last face is purple/pink and shows very distressed face." title="5 faces"/>
          <p:cNvPicPr>
            <a:picLocks noChangeAspect="1"/>
          </p:cNvPicPr>
          <p:nvPr/>
        </p:nvPicPr>
        <p:blipFill rotWithShape="1">
          <a:blip r:embed="rId4">
            <a:extLst>
              <a:ext uri="{28A0092B-C50C-407E-A947-70E740481C1C}">
                <a14:useLocalDpi xmlns:a14="http://schemas.microsoft.com/office/drawing/2010/main"/>
              </a:ext>
            </a:extLst>
          </a:blip>
          <a:srcRect l="6081" r="1540" b="3797"/>
          <a:stretch/>
        </p:blipFill>
        <p:spPr>
          <a:xfrm>
            <a:off x="6880930" y="1457826"/>
            <a:ext cx="1959428" cy="4424539"/>
          </a:xfrm>
          <a:prstGeom prst="rect">
            <a:avLst/>
          </a:prstGeom>
          <a:ln>
            <a:noFill/>
          </a:ln>
          <a:effectLst>
            <a:outerShdw blurRad="190500" algn="tl" rotWithShape="0">
              <a:srgbClr val="000000">
                <a:alpha val="70000"/>
              </a:srgbClr>
            </a:outerShdw>
          </a:effectLst>
        </p:spPr>
      </p:pic>
      <p:pic>
        <p:nvPicPr>
          <p:cNvPr id="3" name="Picture 2" descr="Four Santas are shown; one of each for two different days.  Two are labeled 'Nice' and two 'Naughty'.  Student names are written on the 'Naughty' list but not the 'Nice' list." title="Santa faces"/>
          <p:cNvPicPr>
            <a:picLocks noChangeAspect="1"/>
          </p:cNvPicPr>
          <p:nvPr/>
        </p:nvPicPr>
        <p:blipFill rotWithShape="1">
          <a:blip r:embed="rId5">
            <a:extLst>
              <a:ext uri="{28A0092B-C50C-407E-A947-70E740481C1C}">
                <a14:useLocalDpi xmlns:a14="http://schemas.microsoft.com/office/drawing/2010/main" val="0"/>
              </a:ext>
            </a:extLst>
          </a:blip>
          <a:srcRect t="19321" b="40679"/>
          <a:stretch/>
        </p:blipFill>
        <p:spPr>
          <a:xfrm>
            <a:off x="3063253" y="4159341"/>
            <a:ext cx="4143806" cy="2210031"/>
          </a:xfrm>
          <a:prstGeom prst="rect">
            <a:avLst/>
          </a:prstGeom>
          <a:ln>
            <a:noFill/>
          </a:ln>
          <a:effectLst>
            <a:outerShdw blurRad="190500" algn="tl" rotWithShape="0">
              <a:srgbClr val="000000">
                <a:alpha val="70000"/>
              </a:srgbClr>
            </a:outerShdw>
          </a:effectLst>
        </p:spPr>
      </p:pic>
      <p:pic>
        <p:nvPicPr>
          <p:cNvPr id="4" name="Picture 3" descr="Changeable calendar has student names in each pocket.  Some students have red apples showing while others have yellow." title="Green, yellow, red apples"/>
          <p:cNvPicPr>
            <a:picLocks noChangeAspect="1"/>
          </p:cNvPicPr>
          <p:nvPr/>
        </p:nvPicPr>
        <p:blipFill rotWithShape="1">
          <a:blip r:embed="rId6">
            <a:extLst>
              <a:ext uri="{28A0092B-C50C-407E-A947-70E740481C1C}">
                <a14:useLocalDpi xmlns:a14="http://schemas.microsoft.com/office/drawing/2010/main" val="0"/>
              </a:ext>
            </a:extLst>
          </a:blip>
          <a:srcRect l="11128" t="14156" r="5118" b="22251"/>
          <a:stretch/>
        </p:blipFill>
        <p:spPr>
          <a:xfrm>
            <a:off x="290638" y="2662485"/>
            <a:ext cx="3012186" cy="3055864"/>
          </a:xfrm>
          <a:prstGeom prst="rect">
            <a:avLst/>
          </a:prstGeom>
          <a:ln>
            <a:noFill/>
          </a:ln>
          <a:effectLst>
            <a:outerShdw blurRad="190500" algn="tl" rotWithShape="0">
              <a:srgbClr val="000000">
                <a:alpha val="70000"/>
              </a:srgbClr>
            </a:outerShdw>
          </a:effectLst>
        </p:spPr>
      </p:pic>
      <p:sp>
        <p:nvSpPr>
          <p:cNvPr id="155651" name="Rectangle 3"/>
          <p:cNvSpPr>
            <a:spLocks noGrp="1" noChangeArrowheads="1"/>
          </p:cNvSpPr>
          <p:nvPr>
            <p:ph idx="1"/>
          </p:nvPr>
        </p:nvSpPr>
        <p:spPr>
          <a:xfrm>
            <a:off x="228600" y="1397319"/>
            <a:ext cx="6148449" cy="4830763"/>
          </a:xfrm>
          <a:ln w="28575" cmpd="sng">
            <a:noFill/>
          </a:ln>
        </p:spPr>
        <p:txBody>
          <a:bodyPr>
            <a:noAutofit/>
          </a:bodyPr>
          <a:lstStyle/>
          <a:p>
            <a:pPr marL="0" indent="0" eaLnBrk="1" hangingPunct="1">
              <a:buClr>
                <a:schemeClr val="tx1"/>
              </a:buClr>
              <a:buNone/>
            </a:pPr>
            <a:r>
              <a:rPr lang="en-US" sz="2000" b="1" dirty="0" smtClean="0"/>
              <a:t>Q:  I currently have a classroom behavior management system (color cards, move your clothespin, stones in jar, numbers up, names on a wall)… Can I still use this?</a:t>
            </a:r>
          </a:p>
          <a:p>
            <a:pPr marL="0" indent="0" eaLnBrk="1" hangingPunct="1">
              <a:buClr>
                <a:schemeClr val="tx1"/>
              </a:buClr>
              <a:buNone/>
            </a:pPr>
            <a:endParaRPr lang="en-US" sz="2000" b="1" dirty="0"/>
          </a:p>
          <a:p>
            <a:pPr marL="0" indent="0" eaLnBrk="1" hangingPunct="1">
              <a:buClr>
                <a:schemeClr val="tx1"/>
              </a:buClr>
              <a:buNone/>
            </a:pPr>
            <a:r>
              <a:rPr lang="en-US" sz="2000" b="1" dirty="0" smtClean="0"/>
              <a:t>							A: </a:t>
            </a:r>
            <a:r>
              <a:rPr lang="en-US" sz="2000" b="1" i="1" dirty="0" smtClean="0"/>
              <a:t>Next slide</a:t>
            </a:r>
            <a:r>
              <a:rPr lang="mr-IN" sz="2000" b="1" i="1" dirty="0" smtClean="0"/>
              <a:t>…</a:t>
            </a:r>
            <a:endParaRPr lang="en-US" sz="2000" b="1" i="1" dirty="0" smtClean="0"/>
          </a:p>
          <a:p>
            <a:pPr marL="0" indent="0" eaLnBrk="1" hangingPunct="1">
              <a:buClr>
                <a:schemeClr val="tx1"/>
              </a:buClr>
              <a:buNone/>
            </a:pPr>
            <a:endParaRPr lang="en-US" sz="1200" b="1" dirty="0" smtClean="0"/>
          </a:p>
          <a:p>
            <a:pPr marL="0" indent="0" eaLnBrk="1" hangingPunct="1">
              <a:buClr>
                <a:schemeClr val="tx1"/>
              </a:buClr>
              <a:buNone/>
            </a:pPr>
            <a:endParaRPr lang="en-US" sz="1800" dirty="0" smtClean="0"/>
          </a:p>
        </p:txBody>
      </p:sp>
      <p:sp>
        <p:nvSpPr>
          <p:cNvPr id="155650" name="Rectangle 4"/>
          <p:cNvSpPr>
            <a:spLocks noGrp="1" noChangeArrowheads="1"/>
          </p:cNvSpPr>
          <p:nvPr>
            <p:ph type="title"/>
          </p:nvPr>
        </p:nvSpPr>
        <p:spPr>
          <a:xfrm>
            <a:off x="1136997" y="319739"/>
            <a:ext cx="6201954" cy="651080"/>
          </a:xfrm>
        </p:spPr>
        <p:txBody>
          <a:bodyPr>
            <a:normAutofit fontScale="90000"/>
          </a:bodyPr>
          <a:lstStyle/>
          <a:p>
            <a:pPr eaLnBrk="1" hangingPunct="1"/>
            <a:r>
              <a:rPr lang="en-US" dirty="0" smtClean="0"/>
              <a:t>Frequently Asked Questions:</a:t>
            </a:r>
          </a:p>
        </p:txBody>
      </p:sp>
    </p:spTree>
    <p:extLst>
      <p:ext uri="{BB962C8B-B14F-4D97-AF65-F5344CB8AC3E}">
        <p14:creationId xmlns:p14="http://schemas.microsoft.com/office/powerpoint/2010/main" val="327202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title="Core-Content-Icon"/>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0638" y="288663"/>
            <a:ext cx="713232" cy="713232"/>
          </a:xfrm>
          <a:prstGeom prst="rect">
            <a:avLst/>
          </a:prstGeom>
          <a:effectLst>
            <a:outerShdw blurRad="50800" dist="38100" dir="2700000" algn="tl" rotWithShape="0">
              <a:srgbClr val="000000">
                <a:alpha val="43000"/>
              </a:srgbClr>
            </a:outerShdw>
          </a:effectLst>
        </p:spPr>
      </p:pic>
      <p:sp>
        <p:nvSpPr>
          <p:cNvPr id="155651" name="Rectangle 3"/>
          <p:cNvSpPr>
            <a:spLocks noGrp="1" noChangeArrowheads="1"/>
          </p:cNvSpPr>
          <p:nvPr>
            <p:ph idx="1"/>
          </p:nvPr>
        </p:nvSpPr>
        <p:spPr>
          <a:xfrm>
            <a:off x="228600" y="1397319"/>
            <a:ext cx="8421414" cy="4830763"/>
          </a:xfrm>
          <a:ln w="28575" cmpd="sng">
            <a:noFill/>
          </a:ln>
        </p:spPr>
        <p:txBody>
          <a:bodyPr>
            <a:noAutofit/>
          </a:bodyPr>
          <a:lstStyle/>
          <a:p>
            <a:pPr marL="0" indent="0" eaLnBrk="1" hangingPunct="1">
              <a:buClr>
                <a:schemeClr val="tx1"/>
              </a:buClr>
              <a:buNone/>
            </a:pPr>
            <a:r>
              <a:rPr lang="en-US" sz="2000" b="1" dirty="0" smtClean="0"/>
              <a:t>Q:  I currently have a classroom behavior management system (color cards, move your clothespin, stones in jar, numbers up, names on a wall)… Can I still use this?</a:t>
            </a:r>
          </a:p>
          <a:p>
            <a:pPr marL="0" indent="0" eaLnBrk="1" hangingPunct="1">
              <a:buClr>
                <a:schemeClr val="tx1"/>
              </a:buClr>
              <a:buNone/>
            </a:pPr>
            <a:endParaRPr lang="en-US" sz="1200" b="1" dirty="0" smtClean="0"/>
          </a:p>
          <a:p>
            <a:pPr marL="0" indent="0" eaLnBrk="1" hangingPunct="1">
              <a:buClr>
                <a:schemeClr val="tx1"/>
              </a:buClr>
              <a:buNone/>
            </a:pPr>
            <a:r>
              <a:rPr lang="en-US" sz="2000" b="1" dirty="0" smtClean="0"/>
              <a:t>A:</a:t>
            </a:r>
            <a:r>
              <a:rPr lang="en-US" sz="2000" dirty="0" smtClean="0"/>
              <a:t>  Compare your practice to PBIS:</a:t>
            </a:r>
          </a:p>
          <a:p>
            <a:pPr lvl="1">
              <a:buClr>
                <a:schemeClr val="tx1"/>
              </a:buClr>
            </a:pPr>
            <a:r>
              <a:rPr lang="en-US" sz="1800" dirty="0" smtClean="0"/>
              <a:t>Pro-active or reactive?</a:t>
            </a:r>
          </a:p>
          <a:p>
            <a:pPr lvl="1">
              <a:buClr>
                <a:schemeClr val="tx1"/>
              </a:buClr>
            </a:pPr>
            <a:r>
              <a:rPr lang="en-US" sz="1800" dirty="0" smtClean="0"/>
              <a:t>Does your system include teaching, pre-correcting, subtle re-directs before consequence?</a:t>
            </a:r>
          </a:p>
          <a:p>
            <a:pPr lvl="1">
              <a:buClr>
                <a:schemeClr val="tx1"/>
              </a:buClr>
            </a:pPr>
            <a:r>
              <a:rPr lang="en-US" sz="1800" dirty="0" smtClean="0"/>
              <a:t>Does your system include re-teaching as part of consequence?</a:t>
            </a:r>
          </a:p>
          <a:p>
            <a:pPr lvl="1">
              <a:buClr>
                <a:schemeClr val="tx1"/>
              </a:buClr>
            </a:pPr>
            <a:r>
              <a:rPr lang="en-US" sz="1800" dirty="0" smtClean="0"/>
              <a:t>Does your system acknowledge students when they are displaying appropriate behaviors?</a:t>
            </a:r>
          </a:p>
          <a:p>
            <a:pPr lvl="1">
              <a:buClr>
                <a:schemeClr val="tx1"/>
              </a:buClr>
            </a:pPr>
            <a:r>
              <a:rPr lang="en-US" sz="1800" dirty="0" smtClean="0"/>
              <a:t>Do you take acknowledgments away once they are earned?</a:t>
            </a:r>
          </a:p>
          <a:p>
            <a:pPr lvl="1">
              <a:buClr>
                <a:schemeClr val="tx1"/>
              </a:buClr>
            </a:pPr>
            <a:r>
              <a:rPr lang="en-US" sz="1800" dirty="0" smtClean="0"/>
              <a:t>Does your system publicly shame students for negative behavior?</a:t>
            </a:r>
          </a:p>
        </p:txBody>
      </p:sp>
      <p:sp>
        <p:nvSpPr>
          <p:cNvPr id="155650" name="Rectangle 4"/>
          <p:cNvSpPr>
            <a:spLocks noGrp="1" noChangeArrowheads="1"/>
          </p:cNvSpPr>
          <p:nvPr>
            <p:ph type="title"/>
          </p:nvPr>
        </p:nvSpPr>
        <p:spPr>
          <a:xfrm>
            <a:off x="1136997" y="319739"/>
            <a:ext cx="6201954" cy="651080"/>
          </a:xfrm>
        </p:spPr>
        <p:txBody>
          <a:bodyPr>
            <a:normAutofit fontScale="90000"/>
          </a:bodyPr>
          <a:lstStyle/>
          <a:p>
            <a:pPr eaLnBrk="1" hangingPunct="1"/>
            <a:r>
              <a:rPr lang="en-US" dirty="0" smtClean="0"/>
              <a:t>Frequently Asked Questions:</a:t>
            </a:r>
          </a:p>
        </p:txBody>
      </p:sp>
    </p:spTree>
    <p:extLst>
      <p:ext uri="{BB962C8B-B14F-4D97-AF65-F5344CB8AC3E}">
        <p14:creationId xmlns:p14="http://schemas.microsoft.com/office/powerpoint/2010/main" val="143798659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title="Core-Content-Icon"/>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0638" y="288663"/>
            <a:ext cx="713232" cy="713232"/>
          </a:xfrm>
          <a:prstGeom prst="rect">
            <a:avLst/>
          </a:prstGeom>
          <a:effectLst>
            <a:outerShdw blurRad="50800" dist="38100" dir="2700000" algn="tl" rotWithShape="0">
              <a:srgbClr val="000000">
                <a:alpha val="43000"/>
              </a:srgbClr>
            </a:outerShdw>
          </a:effectLst>
        </p:spPr>
      </p:pic>
      <p:sp>
        <p:nvSpPr>
          <p:cNvPr id="3" name="Content Placeholder 2"/>
          <p:cNvSpPr>
            <a:spLocks noGrp="1"/>
          </p:cNvSpPr>
          <p:nvPr>
            <p:ph idx="1"/>
          </p:nvPr>
        </p:nvSpPr>
        <p:spPr/>
        <p:txBody>
          <a:bodyPr>
            <a:normAutofit/>
          </a:bodyPr>
          <a:lstStyle/>
          <a:p>
            <a:pPr fontAlgn="base">
              <a:spcBef>
                <a:spcPct val="0"/>
              </a:spcBef>
              <a:spcAft>
                <a:spcPct val="0"/>
              </a:spcAft>
            </a:pPr>
            <a:r>
              <a:rPr lang="en-US" b="1" dirty="0">
                <a:solidFill>
                  <a:srgbClr val="000000"/>
                </a:solidFill>
              </a:rPr>
              <a:t>Q:  Can we exclude students who had a behavior </a:t>
            </a:r>
            <a:r>
              <a:rPr lang="en-US" b="1" dirty="0" smtClean="0">
                <a:solidFill>
                  <a:srgbClr val="000000"/>
                </a:solidFill>
              </a:rPr>
              <a:t>problem from school-wide celebrations?</a:t>
            </a:r>
            <a:endParaRPr lang="en-US" b="1" dirty="0">
              <a:solidFill>
                <a:srgbClr val="000000"/>
              </a:solidFill>
            </a:endParaRPr>
          </a:p>
          <a:p>
            <a:pPr fontAlgn="base">
              <a:spcBef>
                <a:spcPct val="0"/>
              </a:spcBef>
              <a:spcAft>
                <a:spcPct val="0"/>
              </a:spcAft>
            </a:pPr>
            <a:endParaRPr lang="en-US" b="1" dirty="0">
              <a:solidFill>
                <a:srgbClr val="000000"/>
              </a:solidFill>
            </a:endParaRPr>
          </a:p>
          <a:p>
            <a:pPr fontAlgn="base">
              <a:spcBef>
                <a:spcPct val="0"/>
              </a:spcBef>
              <a:spcAft>
                <a:spcPct val="0"/>
              </a:spcAft>
            </a:pPr>
            <a:r>
              <a:rPr lang="en-US" b="1" dirty="0">
                <a:solidFill>
                  <a:srgbClr val="000000"/>
                </a:solidFill>
              </a:rPr>
              <a:t>A:  </a:t>
            </a:r>
            <a:r>
              <a:rPr lang="en-US" dirty="0" smtClean="0">
                <a:solidFill>
                  <a:srgbClr val="000000"/>
                </a:solidFill>
              </a:rPr>
              <a:t>Based on what we learned today, what rationales would you provide against the idea of excluding students? </a:t>
            </a:r>
            <a:endParaRPr lang="en-US" dirty="0">
              <a:solidFill>
                <a:srgbClr val="000000"/>
              </a:solidFill>
            </a:endParaRPr>
          </a:p>
        </p:txBody>
      </p:sp>
      <p:sp>
        <p:nvSpPr>
          <p:cNvPr id="9218" name="Rectangle 2"/>
          <p:cNvSpPr>
            <a:spLocks noGrp="1" noChangeArrowheads="1"/>
          </p:cNvSpPr>
          <p:nvPr>
            <p:ph type="title"/>
          </p:nvPr>
        </p:nvSpPr>
        <p:spPr/>
        <p:txBody>
          <a:bodyPr/>
          <a:lstStyle/>
          <a:p>
            <a:r>
              <a:rPr lang="en-US" smtClean="0"/>
              <a:t>Frequently Asked Questions:</a:t>
            </a:r>
            <a:endParaRPr lang="en-US" dirty="0" smtClean="0"/>
          </a:p>
        </p:txBody>
      </p:sp>
    </p:spTree>
    <p:extLst>
      <p:ext uri="{BB962C8B-B14F-4D97-AF65-F5344CB8AC3E}">
        <p14:creationId xmlns:p14="http://schemas.microsoft.com/office/powerpoint/2010/main" val="150967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title="Action-Planning-Icon"/>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4480" y="274320"/>
            <a:ext cx="713232" cy="713232"/>
          </a:xfrm>
          <a:prstGeom prst="rect">
            <a:avLst/>
          </a:prstGeom>
          <a:effectLst>
            <a:outerShdw blurRad="50800" dist="38100" dir="2700000" algn="tl" rotWithShape="0">
              <a:srgbClr val="000000">
                <a:alpha val="43000"/>
              </a:srgbClr>
            </a:outerShdw>
          </a:effectLst>
        </p:spPr>
      </p:pic>
      <p:graphicFrame>
        <p:nvGraphicFramePr>
          <p:cNvPr id="6" name="Table 5" descr="1.9 A system of acknowledgements has elements that are implemented consistently across campus.  1.9 A variety of methods are used to reward students.  1.9 Acknowledgements are linked to expectations and rules.  1.9 Acknowledgements are varied to maintain student interest. 1.9 Ratios of acknowledgement to corrections are high.  1.9 Students are involved in identifying/developing incentives. 1.9  The system includes incentives for staff/faculty. 1.8 Classroom teachers use immediate and specific praise. 1.8 Acknowledgement of students demonstrating adherence to classroom rules occurs more frequently than acknowledgement of inappropriate behavior.&#10;&#10;&#10;&#10;&#10;&#10;&#10;&#10;&#10;" title="TFI action items"/>
          <p:cNvGraphicFramePr>
            <a:graphicFrameLocks noGrp="1"/>
          </p:cNvGraphicFramePr>
          <p:nvPr>
            <p:extLst>
              <p:ext uri="{D42A27DB-BD31-4B8C-83A1-F6EECF244321}">
                <p14:modId xmlns:p14="http://schemas.microsoft.com/office/powerpoint/2010/main" val="2826888383"/>
              </p:ext>
            </p:extLst>
          </p:nvPr>
        </p:nvGraphicFramePr>
        <p:xfrm>
          <a:off x="533826" y="2333711"/>
          <a:ext cx="8195184" cy="3851591"/>
        </p:xfrm>
        <a:graphic>
          <a:graphicData uri="http://schemas.openxmlformats.org/drawingml/2006/table">
            <a:tbl>
              <a:tblPr firstRow="1" bandRow="1">
                <a:tableStyleId>{E8B1032C-EA38-4F05-BA0D-38AFFFC7BED3}</a:tableStyleId>
              </a:tblPr>
              <a:tblGrid>
                <a:gridCol w="515569"/>
                <a:gridCol w="6272076"/>
                <a:gridCol w="486008"/>
                <a:gridCol w="486007"/>
                <a:gridCol w="435524"/>
              </a:tblGrid>
              <a:tr h="498791">
                <a:tc>
                  <a:txBody>
                    <a:bodyPr/>
                    <a:lstStyle/>
                    <a:p>
                      <a:r>
                        <a:rPr lang="en-US" sz="1600" dirty="0" smtClean="0"/>
                        <a:t>TFI</a:t>
                      </a:r>
                      <a:endParaRPr lang="en-US" sz="1600" dirty="0"/>
                    </a:p>
                  </a:txBody>
                  <a:tcPr/>
                </a:tc>
                <a:tc>
                  <a:txBody>
                    <a:bodyPr/>
                    <a:lstStyle/>
                    <a:p>
                      <a:r>
                        <a:rPr lang="en-US" sz="1600" dirty="0" smtClean="0"/>
                        <a:t>Action Item</a:t>
                      </a:r>
                    </a:p>
                    <a:p>
                      <a:pPr algn="r"/>
                      <a:r>
                        <a:rPr lang="en-US" sz="1600" b="0" i="1" dirty="0" smtClean="0"/>
                        <a:t>(Not In Place; Partially; Fully In Place -&gt;)</a:t>
                      </a:r>
                      <a:endParaRPr lang="en-US" sz="1600" b="0" i="1" dirty="0"/>
                    </a:p>
                  </a:txBody>
                  <a:tcPr/>
                </a:tc>
                <a:tc>
                  <a:txBody>
                    <a:bodyPr/>
                    <a:lstStyle/>
                    <a:p>
                      <a:r>
                        <a:rPr lang="en-US" sz="1600" dirty="0" smtClean="0"/>
                        <a:t>NI</a:t>
                      </a:r>
                      <a:endParaRPr lang="en-US" sz="1600" dirty="0"/>
                    </a:p>
                  </a:txBody>
                  <a:tcPr/>
                </a:tc>
                <a:tc>
                  <a:txBody>
                    <a:bodyPr/>
                    <a:lstStyle/>
                    <a:p>
                      <a:r>
                        <a:rPr lang="en-US" sz="1600" dirty="0" smtClean="0"/>
                        <a:t>PI</a:t>
                      </a:r>
                      <a:endParaRPr lang="en-US" sz="1600" dirty="0"/>
                    </a:p>
                  </a:txBody>
                  <a:tcPr/>
                </a:tc>
                <a:tc>
                  <a:txBody>
                    <a:bodyPr/>
                    <a:lstStyle/>
                    <a:p>
                      <a:r>
                        <a:rPr lang="en-US" sz="1600" dirty="0" smtClean="0"/>
                        <a:t>FI</a:t>
                      </a:r>
                      <a:endParaRPr lang="en-US" sz="1600" dirty="0"/>
                    </a:p>
                  </a:txBody>
                  <a:tcPr/>
                </a:tc>
              </a:tr>
              <a:tr h="372075">
                <a:tc>
                  <a:txBody>
                    <a:bodyPr/>
                    <a:lstStyle/>
                    <a:p>
                      <a:r>
                        <a:rPr lang="en-US" sz="1400" b="0" dirty="0" smtClean="0"/>
                        <a:t>1.9</a:t>
                      </a:r>
                      <a:endParaRPr lang="en-US" sz="1400" b="0" dirty="0"/>
                    </a:p>
                  </a:txBody>
                  <a:tcPr anchor="ctr"/>
                </a:tc>
                <a:tc>
                  <a:txBody>
                    <a:bodyPr/>
                    <a:lstStyle/>
                    <a:p>
                      <a:pPr marL="0" marR="0">
                        <a:spcBef>
                          <a:spcPts val="0"/>
                        </a:spcBef>
                        <a:spcAft>
                          <a:spcPts val="0"/>
                        </a:spcAft>
                      </a:pPr>
                      <a:r>
                        <a:rPr lang="en-US" sz="1400" b="0" dirty="0">
                          <a:effectLst/>
                          <a:latin typeface="Calibri"/>
                          <a:ea typeface="Cambria"/>
                          <a:cs typeface="Times New Roman"/>
                        </a:rPr>
                        <a:t>A system of acknowledgements has elements that are implemented consistently across campus</a:t>
                      </a:r>
                      <a:endParaRPr lang="en-US" sz="1400" b="0" dirty="0">
                        <a:effectLst/>
                        <a:latin typeface="Cambria"/>
                        <a:ea typeface="ＭＳ 明朝"/>
                        <a:cs typeface="Times New Roman"/>
                      </a:endParaRPr>
                    </a:p>
                  </a:txBody>
                  <a:tcPr marL="68580" marR="68580" marT="0" marB="0" anchor="ctr"/>
                </a:tc>
                <a:tc>
                  <a:txBody>
                    <a:bodyPr/>
                    <a:lstStyle/>
                    <a:p>
                      <a:endParaRPr lang="en-US" sz="1600" dirty="0"/>
                    </a:p>
                  </a:txBody>
                  <a:tcPr/>
                </a:tc>
                <a:tc>
                  <a:txBody>
                    <a:bodyPr/>
                    <a:lstStyle/>
                    <a:p>
                      <a:endParaRPr lang="en-US" sz="1600" dirty="0"/>
                    </a:p>
                  </a:txBody>
                  <a:tcPr/>
                </a:tc>
                <a:tc>
                  <a:txBody>
                    <a:bodyPr/>
                    <a:lstStyle/>
                    <a:p>
                      <a:endParaRPr lang="en-US" sz="1600" dirty="0"/>
                    </a:p>
                  </a:txBody>
                  <a:tcPr/>
                </a:tc>
              </a:tr>
              <a:tr h="0">
                <a:tc>
                  <a:txBody>
                    <a:bodyPr/>
                    <a:lstStyle/>
                    <a:p>
                      <a:r>
                        <a:rPr lang="en-US" sz="1400" b="0" dirty="0" smtClean="0"/>
                        <a:t>1.9</a:t>
                      </a:r>
                      <a:endParaRPr lang="en-US" sz="1400" b="0" dirty="0"/>
                    </a:p>
                  </a:txBody>
                  <a:tcPr anchor="ctr"/>
                </a:tc>
                <a:tc>
                  <a:txBody>
                    <a:bodyPr/>
                    <a:lstStyle/>
                    <a:p>
                      <a:pPr marL="0" marR="0">
                        <a:spcBef>
                          <a:spcPts val="0"/>
                        </a:spcBef>
                        <a:spcAft>
                          <a:spcPts val="0"/>
                        </a:spcAft>
                      </a:pPr>
                      <a:r>
                        <a:rPr lang="en-US" sz="1400" b="0" dirty="0">
                          <a:effectLst/>
                          <a:latin typeface="Calibri"/>
                          <a:ea typeface="Cambria"/>
                          <a:cs typeface="Times New Roman"/>
                        </a:rPr>
                        <a:t>A variety of methods are used to reward students</a:t>
                      </a:r>
                      <a:endParaRPr lang="en-US" sz="1400" b="0" dirty="0">
                        <a:effectLst/>
                        <a:latin typeface="Cambria"/>
                        <a:ea typeface="ＭＳ 明朝"/>
                        <a:cs typeface="Times New Roman"/>
                      </a:endParaRPr>
                    </a:p>
                  </a:txBody>
                  <a:tcPr marL="68580" marR="68580" marT="0" marB="0" anchor="ctr"/>
                </a:tc>
                <a:tc>
                  <a:txBody>
                    <a:bodyPr/>
                    <a:lstStyle/>
                    <a:p>
                      <a:endParaRPr lang="en-US" sz="1600"/>
                    </a:p>
                  </a:txBody>
                  <a:tcPr/>
                </a:tc>
                <a:tc>
                  <a:txBody>
                    <a:bodyPr/>
                    <a:lstStyle/>
                    <a:p>
                      <a:endParaRPr lang="en-US" sz="1600" dirty="0"/>
                    </a:p>
                  </a:txBody>
                  <a:tcPr/>
                </a:tc>
                <a:tc>
                  <a:txBody>
                    <a:bodyPr/>
                    <a:lstStyle/>
                    <a:p>
                      <a:endParaRPr lang="en-US" sz="1600" dirty="0"/>
                    </a:p>
                  </a:txBody>
                  <a:tcPr/>
                </a:tc>
              </a:tr>
              <a:tr h="299453">
                <a:tc>
                  <a:txBody>
                    <a:bodyPr/>
                    <a:lstStyle/>
                    <a:p>
                      <a:r>
                        <a:rPr lang="en-US" sz="1400" b="0" dirty="0" smtClean="0"/>
                        <a:t>1.9</a:t>
                      </a:r>
                      <a:endParaRPr lang="en-US" sz="1400" b="0" dirty="0"/>
                    </a:p>
                  </a:txBody>
                  <a:tcPr anchor="ctr"/>
                </a:tc>
                <a:tc>
                  <a:txBody>
                    <a:bodyPr/>
                    <a:lstStyle/>
                    <a:p>
                      <a:pPr marL="0" marR="0">
                        <a:spcBef>
                          <a:spcPts val="0"/>
                        </a:spcBef>
                        <a:spcAft>
                          <a:spcPts val="0"/>
                        </a:spcAft>
                      </a:pPr>
                      <a:r>
                        <a:rPr lang="en-US" sz="1400" b="0" dirty="0">
                          <a:effectLst/>
                          <a:latin typeface="Calibri"/>
                          <a:ea typeface="Cambria"/>
                          <a:cs typeface="Times New Roman"/>
                        </a:rPr>
                        <a:t>Acknowledgements are linked to expectations and rules</a:t>
                      </a:r>
                      <a:endParaRPr lang="en-US" sz="1400" b="0" dirty="0">
                        <a:effectLst/>
                        <a:latin typeface="Cambria"/>
                        <a:ea typeface="ＭＳ 明朝"/>
                        <a:cs typeface="Times New Roman"/>
                      </a:endParaRPr>
                    </a:p>
                  </a:txBody>
                  <a:tcPr marL="68580" marR="68580" marT="0" marB="0" anchor="ctr"/>
                </a:tc>
                <a:tc>
                  <a:txBody>
                    <a:bodyPr/>
                    <a:lstStyle/>
                    <a:p>
                      <a:endParaRPr lang="en-US" sz="1600"/>
                    </a:p>
                  </a:txBody>
                  <a:tcPr/>
                </a:tc>
                <a:tc>
                  <a:txBody>
                    <a:bodyPr/>
                    <a:lstStyle/>
                    <a:p>
                      <a:endParaRPr lang="en-US" sz="1600" dirty="0"/>
                    </a:p>
                  </a:txBody>
                  <a:tcPr/>
                </a:tc>
                <a:tc>
                  <a:txBody>
                    <a:bodyPr/>
                    <a:lstStyle/>
                    <a:p>
                      <a:endParaRPr lang="en-US" sz="1600" dirty="0"/>
                    </a:p>
                  </a:txBody>
                  <a:tcPr/>
                </a:tc>
              </a:tr>
              <a:tr h="305163">
                <a:tc>
                  <a:txBody>
                    <a:bodyPr/>
                    <a:lstStyle/>
                    <a:p>
                      <a:r>
                        <a:rPr lang="en-US" sz="1400" b="0" dirty="0" smtClean="0"/>
                        <a:t>1.9</a:t>
                      </a:r>
                      <a:endParaRPr lang="en-US" sz="1400" b="0" dirty="0"/>
                    </a:p>
                  </a:txBody>
                  <a:tcPr anchor="ctr"/>
                </a:tc>
                <a:tc>
                  <a:txBody>
                    <a:bodyPr/>
                    <a:lstStyle/>
                    <a:p>
                      <a:pPr marL="0" marR="0">
                        <a:spcBef>
                          <a:spcPts val="0"/>
                        </a:spcBef>
                        <a:spcAft>
                          <a:spcPts val="0"/>
                        </a:spcAft>
                      </a:pPr>
                      <a:r>
                        <a:rPr lang="en-US" sz="1400" b="0" dirty="0">
                          <a:effectLst/>
                          <a:latin typeface="Calibri"/>
                          <a:ea typeface="Cambria"/>
                          <a:cs typeface="Times New Roman"/>
                        </a:rPr>
                        <a:t>Acknowledgements are varied to maintain student interest</a:t>
                      </a:r>
                      <a:endParaRPr lang="en-US" sz="1400" b="0" dirty="0">
                        <a:effectLst/>
                        <a:latin typeface="Cambria"/>
                        <a:ea typeface="ＭＳ 明朝"/>
                        <a:cs typeface="Times New Roman"/>
                      </a:endParaRPr>
                    </a:p>
                  </a:txBody>
                  <a:tcPr marL="68580" marR="68580" marT="0" marB="0" anchor="ctr"/>
                </a:tc>
                <a:tc>
                  <a:txBody>
                    <a:bodyPr/>
                    <a:lstStyle/>
                    <a:p>
                      <a:endParaRPr lang="en-US" sz="1600"/>
                    </a:p>
                  </a:txBody>
                  <a:tcPr/>
                </a:tc>
                <a:tc>
                  <a:txBody>
                    <a:bodyPr/>
                    <a:lstStyle/>
                    <a:p>
                      <a:endParaRPr lang="en-US" sz="1600" dirty="0"/>
                    </a:p>
                  </a:txBody>
                  <a:tcPr/>
                </a:tc>
                <a:tc>
                  <a:txBody>
                    <a:bodyPr/>
                    <a:lstStyle/>
                    <a:p>
                      <a:endParaRPr lang="en-US" sz="1600"/>
                    </a:p>
                  </a:txBody>
                  <a:tcPr/>
                </a:tc>
              </a:tr>
              <a:tr h="240322">
                <a:tc>
                  <a:txBody>
                    <a:bodyPr/>
                    <a:lstStyle/>
                    <a:p>
                      <a:r>
                        <a:rPr lang="en-US" sz="1400" b="0" dirty="0" smtClean="0"/>
                        <a:t>1.9</a:t>
                      </a:r>
                      <a:endParaRPr lang="en-US" sz="1400" b="0" dirty="0"/>
                    </a:p>
                  </a:txBody>
                  <a:tcPr anchor="ctr"/>
                </a:tc>
                <a:tc>
                  <a:txBody>
                    <a:bodyPr/>
                    <a:lstStyle/>
                    <a:p>
                      <a:pPr marL="0" marR="0">
                        <a:spcBef>
                          <a:spcPts val="0"/>
                        </a:spcBef>
                        <a:spcAft>
                          <a:spcPts val="0"/>
                        </a:spcAft>
                      </a:pPr>
                      <a:r>
                        <a:rPr lang="en-US" sz="1400" b="0" dirty="0">
                          <a:effectLst/>
                          <a:latin typeface="Calibri"/>
                          <a:ea typeface="Cambria"/>
                          <a:cs typeface="Times New Roman"/>
                        </a:rPr>
                        <a:t>Ratios of acknowledgement to corrections are high</a:t>
                      </a:r>
                      <a:endParaRPr lang="en-US" sz="1400" b="0" dirty="0">
                        <a:effectLst/>
                        <a:latin typeface="Cambria"/>
                        <a:ea typeface="ＭＳ 明朝"/>
                        <a:cs typeface="Times New Roman"/>
                      </a:endParaRPr>
                    </a:p>
                  </a:txBody>
                  <a:tcPr marL="68580" marR="68580" marT="0" marB="0" anchor="ctr"/>
                </a:tc>
                <a:tc>
                  <a:txBody>
                    <a:bodyPr/>
                    <a:lstStyle/>
                    <a:p>
                      <a:endParaRPr lang="en-US" sz="1600"/>
                    </a:p>
                  </a:txBody>
                  <a:tcPr/>
                </a:tc>
                <a:tc>
                  <a:txBody>
                    <a:bodyPr/>
                    <a:lstStyle/>
                    <a:p>
                      <a:endParaRPr lang="en-US" sz="1600" dirty="0"/>
                    </a:p>
                  </a:txBody>
                  <a:tcPr/>
                </a:tc>
                <a:tc>
                  <a:txBody>
                    <a:bodyPr/>
                    <a:lstStyle/>
                    <a:p>
                      <a:endParaRPr lang="en-US" sz="1600" dirty="0"/>
                    </a:p>
                  </a:txBody>
                  <a:tcPr/>
                </a:tc>
              </a:tr>
              <a:tr h="234273">
                <a:tc>
                  <a:txBody>
                    <a:bodyPr/>
                    <a:lstStyle/>
                    <a:p>
                      <a:r>
                        <a:rPr lang="en-US" sz="1400" b="0" dirty="0" smtClean="0"/>
                        <a:t>1.9</a:t>
                      </a:r>
                      <a:endParaRPr lang="en-US" sz="1400" b="0" dirty="0"/>
                    </a:p>
                  </a:txBody>
                  <a:tcPr anchor="ctr"/>
                </a:tc>
                <a:tc>
                  <a:txBody>
                    <a:bodyPr/>
                    <a:lstStyle/>
                    <a:p>
                      <a:pPr marL="0" marR="0">
                        <a:spcBef>
                          <a:spcPts val="0"/>
                        </a:spcBef>
                        <a:spcAft>
                          <a:spcPts val="0"/>
                        </a:spcAft>
                      </a:pPr>
                      <a:r>
                        <a:rPr lang="en-US" sz="1400" b="0" dirty="0">
                          <a:effectLst/>
                          <a:latin typeface="Calibri"/>
                          <a:ea typeface="Cambria"/>
                          <a:cs typeface="Times New Roman"/>
                        </a:rPr>
                        <a:t>Students are involved in identifying/developing incentives</a:t>
                      </a:r>
                      <a:endParaRPr lang="en-US" sz="1400" b="0" dirty="0">
                        <a:effectLst/>
                        <a:latin typeface="Cambria"/>
                        <a:ea typeface="ＭＳ 明朝"/>
                        <a:cs typeface="Times New Roman"/>
                      </a:endParaRPr>
                    </a:p>
                  </a:txBody>
                  <a:tcPr marL="68580" marR="68580" marT="0" marB="0" anchor="ctr"/>
                </a:tc>
                <a:tc>
                  <a:txBody>
                    <a:bodyPr/>
                    <a:lstStyle/>
                    <a:p>
                      <a:endParaRPr lang="en-US" sz="1600" dirty="0"/>
                    </a:p>
                  </a:txBody>
                  <a:tcPr/>
                </a:tc>
                <a:tc>
                  <a:txBody>
                    <a:bodyPr/>
                    <a:lstStyle/>
                    <a:p>
                      <a:endParaRPr lang="en-US" sz="1600" dirty="0"/>
                    </a:p>
                  </a:txBody>
                  <a:tcPr/>
                </a:tc>
                <a:tc>
                  <a:txBody>
                    <a:bodyPr/>
                    <a:lstStyle/>
                    <a:p>
                      <a:endParaRPr lang="en-US" sz="1600" dirty="0"/>
                    </a:p>
                  </a:txBody>
                  <a:tcPr/>
                </a:tc>
              </a:tr>
              <a:tr h="334049">
                <a:tc>
                  <a:txBody>
                    <a:bodyPr/>
                    <a:lstStyle/>
                    <a:p>
                      <a:r>
                        <a:rPr lang="en-US" sz="1400" b="0" dirty="0" smtClean="0"/>
                        <a:t>1.9</a:t>
                      </a:r>
                      <a:endParaRPr lang="en-US" sz="1400" b="0" dirty="0"/>
                    </a:p>
                  </a:txBody>
                  <a:tcPr anchor="ctr"/>
                </a:tc>
                <a:tc>
                  <a:txBody>
                    <a:bodyPr/>
                    <a:lstStyle/>
                    <a:p>
                      <a:pPr marL="0" marR="0">
                        <a:spcBef>
                          <a:spcPts val="0"/>
                        </a:spcBef>
                        <a:spcAft>
                          <a:spcPts val="0"/>
                        </a:spcAft>
                      </a:pPr>
                      <a:r>
                        <a:rPr lang="en-US" sz="1400" b="0" dirty="0">
                          <a:effectLst/>
                          <a:latin typeface="Calibri"/>
                          <a:ea typeface="Cambria"/>
                          <a:cs typeface="Times New Roman"/>
                        </a:rPr>
                        <a:t>The system includes incentives for staff/faculty</a:t>
                      </a:r>
                      <a:endParaRPr lang="en-US" sz="1400" b="0" dirty="0">
                        <a:effectLst/>
                        <a:latin typeface="Cambria"/>
                        <a:ea typeface="ＭＳ 明朝"/>
                        <a:cs typeface="Times New Roman"/>
                      </a:endParaRPr>
                    </a:p>
                  </a:txBody>
                  <a:tcPr marL="68580" marR="68580" marT="0" marB="0" anchor="ctr"/>
                </a:tc>
                <a:tc>
                  <a:txBody>
                    <a:bodyPr/>
                    <a:lstStyle/>
                    <a:p>
                      <a:endParaRPr lang="en-US" sz="1600" dirty="0"/>
                    </a:p>
                  </a:txBody>
                  <a:tcPr/>
                </a:tc>
                <a:tc>
                  <a:txBody>
                    <a:bodyPr/>
                    <a:lstStyle/>
                    <a:p>
                      <a:endParaRPr lang="en-US" sz="1600" dirty="0"/>
                    </a:p>
                  </a:txBody>
                  <a:tcPr/>
                </a:tc>
                <a:tc>
                  <a:txBody>
                    <a:bodyPr/>
                    <a:lstStyle/>
                    <a:p>
                      <a:endParaRPr lang="en-US" sz="1600" dirty="0"/>
                    </a:p>
                  </a:txBody>
                  <a:tcPr/>
                </a:tc>
              </a:tr>
              <a:tr h="292725">
                <a:tc>
                  <a:txBody>
                    <a:bodyPr/>
                    <a:lstStyle/>
                    <a:p>
                      <a:r>
                        <a:rPr lang="en-US" sz="1400" b="0" dirty="0" smtClean="0"/>
                        <a:t>1.8</a:t>
                      </a:r>
                      <a:endParaRPr lang="en-US" sz="1400" b="0" dirty="0"/>
                    </a:p>
                  </a:txBody>
                  <a:tcPr anchor="ctr"/>
                </a:tc>
                <a:tc>
                  <a:txBody>
                    <a:bodyPr/>
                    <a:lstStyle/>
                    <a:p>
                      <a:pPr marL="0" marR="0">
                        <a:spcBef>
                          <a:spcPts val="0"/>
                        </a:spcBef>
                        <a:spcAft>
                          <a:spcPts val="0"/>
                        </a:spcAft>
                      </a:pPr>
                      <a:r>
                        <a:rPr lang="en-US" sz="1400" b="0" dirty="0">
                          <a:effectLst/>
                          <a:latin typeface="Calibri"/>
                          <a:ea typeface="Cambria"/>
                          <a:cs typeface="Times New Roman"/>
                        </a:rPr>
                        <a:t>Classroom teachers use immediate and specific praise</a:t>
                      </a:r>
                      <a:endParaRPr lang="en-US" sz="1400" b="0" dirty="0">
                        <a:effectLst/>
                        <a:latin typeface="Cambria"/>
                        <a:ea typeface="ＭＳ 明朝"/>
                        <a:cs typeface="Times New Roman"/>
                      </a:endParaRPr>
                    </a:p>
                  </a:txBody>
                  <a:tcPr marL="68580" marR="68580" marT="0" marB="0" anchor="ctr"/>
                </a:tc>
                <a:tc>
                  <a:txBody>
                    <a:bodyPr/>
                    <a:lstStyle/>
                    <a:p>
                      <a:endParaRPr lang="en-US" sz="1600" dirty="0"/>
                    </a:p>
                  </a:txBody>
                  <a:tcPr/>
                </a:tc>
                <a:tc>
                  <a:txBody>
                    <a:bodyPr/>
                    <a:lstStyle/>
                    <a:p>
                      <a:endParaRPr lang="en-US" sz="1600" dirty="0"/>
                    </a:p>
                  </a:txBody>
                  <a:tcPr/>
                </a:tc>
                <a:tc>
                  <a:txBody>
                    <a:bodyPr/>
                    <a:lstStyle/>
                    <a:p>
                      <a:endParaRPr lang="en-US" sz="1600" dirty="0"/>
                    </a:p>
                  </a:txBody>
                  <a:tcPr/>
                </a:tc>
              </a:tr>
              <a:tr h="498791">
                <a:tc>
                  <a:txBody>
                    <a:bodyPr/>
                    <a:lstStyle/>
                    <a:p>
                      <a:r>
                        <a:rPr lang="en-US" sz="1400" b="0" dirty="0" smtClean="0"/>
                        <a:t>1.8</a:t>
                      </a:r>
                      <a:endParaRPr lang="en-US" sz="1400" b="0" dirty="0"/>
                    </a:p>
                  </a:txBody>
                  <a:tcPr anchor="ctr"/>
                </a:tc>
                <a:tc>
                  <a:txBody>
                    <a:bodyPr/>
                    <a:lstStyle/>
                    <a:p>
                      <a:pPr marL="0" marR="0">
                        <a:spcBef>
                          <a:spcPts val="0"/>
                        </a:spcBef>
                        <a:spcAft>
                          <a:spcPts val="0"/>
                        </a:spcAft>
                      </a:pPr>
                      <a:r>
                        <a:rPr lang="en-US" sz="1400" b="0" dirty="0">
                          <a:effectLst/>
                          <a:latin typeface="Calibri"/>
                          <a:ea typeface="Cambria"/>
                          <a:cs typeface="Times New Roman"/>
                        </a:rPr>
                        <a:t>Acknowledgement of students demonstrating adherence to classroom rules occurs more frequently than acknowledgement of inappropriate behavior</a:t>
                      </a:r>
                      <a:endParaRPr lang="en-US" sz="1400" b="0" dirty="0">
                        <a:effectLst/>
                        <a:latin typeface="Cambria"/>
                        <a:ea typeface="ＭＳ 明朝"/>
                        <a:cs typeface="Times New Roman"/>
                      </a:endParaRPr>
                    </a:p>
                  </a:txBody>
                  <a:tcPr marL="68580" marR="68580" marT="0" marB="0" anchor="ctr"/>
                </a:tc>
                <a:tc>
                  <a:txBody>
                    <a:bodyPr/>
                    <a:lstStyle/>
                    <a:p>
                      <a:endParaRPr lang="en-US" sz="1600" dirty="0"/>
                    </a:p>
                  </a:txBody>
                  <a:tcPr/>
                </a:tc>
                <a:tc>
                  <a:txBody>
                    <a:bodyPr/>
                    <a:lstStyle/>
                    <a:p>
                      <a:endParaRPr lang="en-US" sz="1600" dirty="0"/>
                    </a:p>
                  </a:txBody>
                  <a:tcPr/>
                </a:tc>
                <a:tc>
                  <a:txBody>
                    <a:bodyPr/>
                    <a:lstStyle/>
                    <a:p>
                      <a:endParaRPr lang="en-US" sz="1600" dirty="0"/>
                    </a:p>
                  </a:txBody>
                  <a:tcPr/>
                </a:tc>
              </a:tr>
            </a:tbl>
          </a:graphicData>
        </a:graphic>
      </p:graphicFrame>
      <p:sp>
        <p:nvSpPr>
          <p:cNvPr id="9" name="TextBox 8"/>
          <p:cNvSpPr txBox="1"/>
          <p:nvPr/>
        </p:nvSpPr>
        <p:spPr>
          <a:xfrm>
            <a:off x="698931" y="1199710"/>
            <a:ext cx="7917552" cy="1015663"/>
          </a:xfrm>
          <a:prstGeom prst="rect">
            <a:avLst/>
          </a:prstGeom>
          <a:noFill/>
        </p:spPr>
        <p:txBody>
          <a:bodyPr wrap="none" rtlCol="0">
            <a:spAutoFit/>
          </a:bodyPr>
          <a:lstStyle/>
          <a:p>
            <a:pPr marL="342900" indent="-342900">
              <a:buFont typeface="+mj-lt"/>
              <a:buAutoNum type="arabicPeriod"/>
            </a:pPr>
            <a:r>
              <a:rPr lang="en-US" sz="2000" dirty="0" smtClean="0"/>
              <a:t>Identify action items below needed for full implementation</a:t>
            </a:r>
          </a:p>
          <a:p>
            <a:pPr marL="342900" indent="-342900">
              <a:buFont typeface="+mj-lt"/>
              <a:buAutoNum type="arabicPeriod"/>
            </a:pPr>
            <a:r>
              <a:rPr lang="en-US" sz="2000" dirty="0" smtClean="0"/>
              <a:t>Add action items to the Action Plan in your </a:t>
            </a:r>
            <a:r>
              <a:rPr lang="en-US" sz="2000" dirty="0"/>
              <a:t>workbook</a:t>
            </a:r>
          </a:p>
          <a:p>
            <a:pPr marL="342900" indent="-342900">
              <a:buFont typeface="+mj-lt"/>
              <a:buAutoNum type="arabicPeriod"/>
            </a:pPr>
            <a:r>
              <a:rPr lang="en-US" sz="2000" dirty="0" smtClean="0"/>
              <a:t>Add </a:t>
            </a:r>
            <a:r>
              <a:rPr lang="en-US" sz="2000" dirty="0"/>
              <a:t>completed items and artifacts to the PPT Overview for your </a:t>
            </a:r>
            <a:r>
              <a:rPr lang="en-US" sz="2000" dirty="0" smtClean="0"/>
              <a:t>school</a:t>
            </a:r>
            <a:endParaRPr lang="en-US" sz="2000" dirty="0"/>
          </a:p>
        </p:txBody>
      </p:sp>
      <p:sp>
        <p:nvSpPr>
          <p:cNvPr id="2" name="Title 1"/>
          <p:cNvSpPr>
            <a:spLocks noGrp="1"/>
          </p:cNvSpPr>
          <p:nvPr>
            <p:ph type="title"/>
          </p:nvPr>
        </p:nvSpPr>
        <p:spPr>
          <a:xfrm>
            <a:off x="1205371" y="274320"/>
            <a:ext cx="6987106" cy="636737"/>
          </a:xfrm>
        </p:spPr>
        <p:txBody>
          <a:bodyPr>
            <a:normAutofit fontScale="90000"/>
          </a:bodyPr>
          <a:lstStyle/>
          <a:p>
            <a:r>
              <a:rPr lang="en-US" dirty="0" smtClean="0"/>
              <a:t>Reflection</a:t>
            </a:r>
            <a:endParaRPr lang="en-US" dirty="0"/>
          </a:p>
        </p:txBody>
      </p:sp>
    </p:spTree>
    <p:extLst>
      <p:ext uri="{BB962C8B-B14F-4D97-AF65-F5344CB8AC3E}">
        <p14:creationId xmlns:p14="http://schemas.microsoft.com/office/powerpoint/2010/main" val="1888064360"/>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title="Core-Content-Icon"/>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6485" y="288118"/>
            <a:ext cx="713232" cy="713232"/>
          </a:xfrm>
          <a:prstGeom prst="rect">
            <a:avLst/>
          </a:prstGeom>
          <a:effectLst>
            <a:outerShdw blurRad="50800" dist="38100" dir="2700000" algn="tl" rotWithShape="0">
              <a:srgbClr val="000000">
                <a:alpha val="43000"/>
              </a:srgbClr>
            </a:outerShdw>
          </a:effectLst>
        </p:spPr>
      </p:pic>
      <p:sp>
        <p:nvSpPr>
          <p:cNvPr id="3" name="Content Placeholder 2"/>
          <p:cNvSpPr>
            <a:spLocks noGrp="1"/>
          </p:cNvSpPr>
          <p:nvPr>
            <p:ph idx="1"/>
          </p:nvPr>
        </p:nvSpPr>
        <p:spPr>
          <a:xfrm>
            <a:off x="694267" y="1422400"/>
            <a:ext cx="7518400" cy="4590845"/>
          </a:xfrm>
        </p:spPr>
        <p:txBody>
          <a:bodyPr>
            <a:normAutofit/>
          </a:bodyPr>
          <a:lstStyle/>
          <a:p>
            <a:pPr marL="15875">
              <a:buNone/>
            </a:pPr>
            <a:r>
              <a:rPr lang="en-US" sz="2800" b="1" dirty="0" smtClean="0"/>
              <a:t>Purpose: </a:t>
            </a:r>
          </a:p>
          <a:p>
            <a:pPr marL="466725">
              <a:buNone/>
            </a:pPr>
            <a:r>
              <a:rPr lang="en-US" sz="2400" dirty="0" smtClean="0"/>
              <a:t>Prepare and plan for implementation a system to acknowledge behaviors</a:t>
            </a:r>
          </a:p>
          <a:p>
            <a:pPr marL="0" indent="0">
              <a:buNone/>
            </a:pPr>
            <a:endParaRPr lang="en-US" sz="2800" b="1" dirty="0" smtClean="0"/>
          </a:p>
          <a:p>
            <a:pPr marL="0" indent="0">
              <a:buNone/>
            </a:pPr>
            <a:r>
              <a:rPr lang="en-US" sz="2800" b="1" dirty="0" smtClean="0"/>
              <a:t>Outcomes:</a:t>
            </a:r>
          </a:p>
          <a:p>
            <a:pPr marL="458788">
              <a:spcBef>
                <a:spcPts val="0"/>
              </a:spcBef>
            </a:pPr>
            <a:r>
              <a:rPr lang="en-US" sz="2400" b="1" dirty="0">
                <a:solidFill>
                  <a:srgbClr val="1D2A53"/>
                </a:solidFill>
                <a:ea typeface="ＭＳ 明朝"/>
                <a:cs typeface="Times New Roman"/>
              </a:rPr>
              <a:t>1.9 Feedback </a:t>
            </a:r>
            <a:r>
              <a:rPr lang="en-US" sz="2400" b="1" dirty="0" smtClean="0">
                <a:solidFill>
                  <a:srgbClr val="1D2A53"/>
                </a:solidFill>
                <a:ea typeface="ＭＳ 明朝"/>
                <a:cs typeface="Times New Roman"/>
              </a:rPr>
              <a:t>and</a:t>
            </a:r>
            <a:r>
              <a:rPr lang="en-US" sz="2400" dirty="0">
                <a:solidFill>
                  <a:srgbClr val="1D2A53"/>
                </a:solidFill>
                <a:ea typeface="ＭＳ 明朝"/>
                <a:cs typeface="Times New Roman"/>
              </a:rPr>
              <a:t> </a:t>
            </a:r>
            <a:r>
              <a:rPr lang="en-US" sz="2400" b="1" dirty="0" smtClean="0">
                <a:solidFill>
                  <a:srgbClr val="1D2A53"/>
                </a:solidFill>
                <a:ea typeface="ＭＳ 明朝"/>
                <a:cs typeface="Times New Roman"/>
              </a:rPr>
              <a:t>Acknowledgement:</a:t>
            </a:r>
            <a:r>
              <a:rPr lang="en-US" sz="2400" dirty="0">
                <a:solidFill>
                  <a:srgbClr val="1D2A53"/>
                </a:solidFill>
                <a:ea typeface="ＭＳ 明朝"/>
                <a:cs typeface="Times New Roman"/>
              </a:rPr>
              <a:t> </a:t>
            </a:r>
            <a:r>
              <a:rPr lang="en-US" sz="2400" dirty="0" smtClean="0">
                <a:solidFill>
                  <a:srgbClr val="1D2A53"/>
                </a:solidFill>
                <a:ea typeface="ＭＳ 明朝"/>
                <a:cs typeface="Times New Roman"/>
              </a:rPr>
              <a:t>A </a:t>
            </a:r>
            <a:r>
              <a:rPr lang="en-US" sz="2400" dirty="0">
                <a:solidFill>
                  <a:srgbClr val="1D2A53"/>
                </a:solidFill>
                <a:ea typeface="ＭＳ 明朝"/>
                <a:cs typeface="Times New Roman"/>
              </a:rPr>
              <a:t>formal system (i.e., written set of procedures for specific behavior feedback that </a:t>
            </a:r>
            <a:r>
              <a:rPr lang="en-US" sz="2400" dirty="0" smtClean="0">
                <a:solidFill>
                  <a:srgbClr val="1D2A53"/>
                </a:solidFill>
                <a:ea typeface="ＭＳ 明朝"/>
                <a:cs typeface="Times New Roman"/>
              </a:rPr>
              <a:t>is [</a:t>
            </a:r>
            <a:r>
              <a:rPr lang="en-US" sz="2400" dirty="0">
                <a:solidFill>
                  <a:srgbClr val="1D2A53"/>
                </a:solidFill>
                <a:ea typeface="ＭＳ 明朝"/>
                <a:cs typeface="Times New Roman"/>
              </a:rPr>
              <a:t>a] linked to school-wide expectations and </a:t>
            </a:r>
            <a:r>
              <a:rPr lang="en-US" sz="2400" dirty="0" smtClean="0">
                <a:solidFill>
                  <a:srgbClr val="1D2A53"/>
                </a:solidFill>
                <a:ea typeface="ＭＳ 明朝"/>
                <a:cs typeface="Times New Roman"/>
              </a:rPr>
              <a:t>[</a:t>
            </a:r>
            <a:r>
              <a:rPr lang="en-US" sz="2400" dirty="0">
                <a:solidFill>
                  <a:srgbClr val="1D2A53"/>
                </a:solidFill>
                <a:ea typeface="ＭＳ 明朝"/>
                <a:cs typeface="Times New Roman"/>
              </a:rPr>
              <a:t>b] used across settings and </a:t>
            </a:r>
            <a:r>
              <a:rPr lang="en-US" sz="2400" dirty="0" smtClean="0">
                <a:solidFill>
                  <a:srgbClr val="1D2A53"/>
                </a:solidFill>
                <a:ea typeface="ＭＳ 明朝"/>
                <a:cs typeface="Times New Roman"/>
              </a:rPr>
              <a:t>within classrooms</a:t>
            </a:r>
            <a:r>
              <a:rPr lang="en-US" sz="2400" dirty="0">
                <a:solidFill>
                  <a:srgbClr val="1D2A53"/>
                </a:solidFill>
                <a:ea typeface="ＭＳ 明朝"/>
                <a:cs typeface="Times New Roman"/>
              </a:rPr>
              <a:t>) is in place and used by at least 90% of a sample of staff and received by at least 50% of a sample of </a:t>
            </a:r>
            <a:r>
              <a:rPr lang="en-US" sz="2400" dirty="0" smtClean="0">
                <a:solidFill>
                  <a:srgbClr val="1D2A53"/>
                </a:solidFill>
                <a:ea typeface="ＭＳ 明朝"/>
                <a:cs typeface="Times New Roman"/>
              </a:rPr>
              <a:t>students.</a:t>
            </a:r>
            <a:endParaRPr lang="en-US" sz="2400" dirty="0">
              <a:solidFill>
                <a:srgbClr val="1D2A53"/>
              </a:solidFill>
              <a:ea typeface="ＭＳ 明朝"/>
              <a:cs typeface="Times New Roman"/>
            </a:endParaRPr>
          </a:p>
        </p:txBody>
      </p:sp>
      <p:sp>
        <p:nvSpPr>
          <p:cNvPr id="2" name="Title 1"/>
          <p:cNvSpPr>
            <a:spLocks noGrp="1"/>
          </p:cNvSpPr>
          <p:nvPr>
            <p:ph type="title"/>
          </p:nvPr>
        </p:nvSpPr>
        <p:spPr>
          <a:xfrm>
            <a:off x="1009717" y="288118"/>
            <a:ext cx="6987106" cy="650535"/>
          </a:xfrm>
        </p:spPr>
        <p:txBody>
          <a:bodyPr>
            <a:normAutofit fontScale="90000"/>
          </a:bodyPr>
          <a:lstStyle/>
          <a:p>
            <a:pPr lvl="0"/>
            <a:r>
              <a:rPr lang="en-US" dirty="0" smtClean="0">
                <a:solidFill>
                  <a:schemeClr val="accent6"/>
                </a:solidFill>
              </a:rPr>
              <a:t>TFI 1.9 Purpose &amp; Outcomes</a:t>
            </a:r>
            <a:endParaRPr lang="en-US" dirty="0">
              <a:solidFill>
                <a:schemeClr val="accent6"/>
              </a:solidFill>
            </a:endParaRPr>
          </a:p>
        </p:txBody>
      </p:sp>
    </p:spTree>
    <p:extLst>
      <p:ext uri="{BB962C8B-B14F-4D97-AF65-F5344CB8AC3E}">
        <p14:creationId xmlns:p14="http://schemas.microsoft.com/office/powerpoint/2010/main" val="1844480185"/>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title="Self-Assessment-Icon"/>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4480" y="274320"/>
            <a:ext cx="713232" cy="713232"/>
          </a:xfrm>
          <a:prstGeom prst="rect">
            <a:avLst/>
          </a:prstGeom>
          <a:effectLst>
            <a:outerShdw blurRad="50800" dist="38100" dir="2700000" algn="tl" rotWithShape="0">
              <a:prstClr val="black">
                <a:alpha val="40000"/>
              </a:prstClr>
            </a:outerShdw>
          </a:effectLst>
        </p:spPr>
      </p:pic>
      <p:graphicFrame>
        <p:nvGraphicFramePr>
          <p:cNvPr id="7" name="Table 6" descr="A formal system (i.e., written set of procedures for specific behavior feedback that is [a] linked to school-wide expectations and [b] used across settings and within&#10;classrooms) is in place and used by at least 90% of a sample of staff and received by at least 50% of a sample of students.  Table also includes possible sources and criteria.&#10;" title="Feature 1.9 Feedback and Acknowledgement"/>
          <p:cNvGraphicFramePr>
            <a:graphicFrameLocks noGrp="1"/>
          </p:cNvGraphicFramePr>
          <p:nvPr>
            <p:extLst>
              <p:ext uri="{D42A27DB-BD31-4B8C-83A1-F6EECF244321}">
                <p14:modId xmlns:p14="http://schemas.microsoft.com/office/powerpoint/2010/main" val="330938576"/>
              </p:ext>
            </p:extLst>
          </p:nvPr>
        </p:nvGraphicFramePr>
        <p:xfrm>
          <a:off x="862786" y="2229600"/>
          <a:ext cx="7504332" cy="3540760"/>
        </p:xfrm>
        <a:graphic>
          <a:graphicData uri="http://schemas.openxmlformats.org/drawingml/2006/table">
            <a:tbl>
              <a:tblPr firstRow="1" bandRow="1">
                <a:tableStyleId>{5C22544A-7EE6-4342-B048-85BDC9FD1C3A}</a:tableStyleId>
              </a:tblPr>
              <a:tblGrid>
                <a:gridCol w="2854132"/>
                <a:gridCol w="1796088"/>
                <a:gridCol w="2854112"/>
              </a:tblGrid>
              <a:tr h="370840">
                <a:tc>
                  <a:txBody>
                    <a:bodyPr/>
                    <a:lstStyle/>
                    <a:p>
                      <a:r>
                        <a:rPr lang="en-US" sz="1600" dirty="0" smtClean="0">
                          <a:solidFill>
                            <a:srgbClr val="1D2A53"/>
                          </a:solidFill>
                          <a:latin typeface="+mj-lt"/>
                        </a:rPr>
                        <a:t>Features</a:t>
                      </a:r>
                      <a:endParaRPr lang="en-US" sz="1600" dirty="0">
                        <a:solidFill>
                          <a:srgbClr val="1D2A53"/>
                        </a:solidFill>
                        <a:latin typeface="+mj-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600" dirty="0" smtClean="0">
                          <a:solidFill>
                            <a:srgbClr val="1D2A53"/>
                          </a:solidFill>
                          <a:latin typeface="+mj-lt"/>
                        </a:rPr>
                        <a:t>Possible Sources</a:t>
                      </a:r>
                      <a:endParaRPr lang="en-US" sz="1600" dirty="0">
                        <a:solidFill>
                          <a:srgbClr val="1D2A53"/>
                        </a:solidFill>
                        <a:latin typeface="+mj-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600" dirty="0" smtClean="0">
                          <a:solidFill>
                            <a:srgbClr val="1D2A53"/>
                          </a:solidFill>
                          <a:latin typeface="+mj-lt"/>
                        </a:rPr>
                        <a:t>Criteria</a:t>
                      </a:r>
                      <a:endParaRPr lang="en-US" sz="1600" dirty="0">
                        <a:solidFill>
                          <a:srgbClr val="1D2A53"/>
                        </a:solidFill>
                        <a:latin typeface="+mj-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0840">
                <a:tc>
                  <a:txBody>
                    <a:bodyPr/>
                    <a:lstStyle/>
                    <a:p>
                      <a:pPr marL="0" marR="0">
                        <a:spcBef>
                          <a:spcPts val="0"/>
                        </a:spcBef>
                        <a:spcAft>
                          <a:spcPts val="0"/>
                        </a:spcAft>
                      </a:pPr>
                      <a:r>
                        <a:rPr lang="en-US" sz="1600" b="1" dirty="0">
                          <a:solidFill>
                            <a:srgbClr val="1D2A53"/>
                          </a:solidFill>
                          <a:effectLst/>
                          <a:latin typeface="+mj-lt"/>
                          <a:ea typeface="ＭＳ 明朝"/>
                          <a:cs typeface="Times New Roman"/>
                        </a:rPr>
                        <a:t>1.9 Feedback and</a:t>
                      </a:r>
                      <a:endParaRPr lang="en-US" sz="1600" dirty="0">
                        <a:solidFill>
                          <a:srgbClr val="1D2A53"/>
                        </a:solidFill>
                        <a:effectLst/>
                        <a:latin typeface="+mj-lt"/>
                        <a:ea typeface="ＭＳ 明朝"/>
                        <a:cs typeface="Times New Roman"/>
                      </a:endParaRPr>
                    </a:p>
                    <a:p>
                      <a:pPr marL="0" marR="0">
                        <a:spcBef>
                          <a:spcPts val="0"/>
                        </a:spcBef>
                        <a:spcAft>
                          <a:spcPts val="0"/>
                        </a:spcAft>
                      </a:pPr>
                      <a:r>
                        <a:rPr lang="en-US" sz="1600" b="1" dirty="0">
                          <a:solidFill>
                            <a:srgbClr val="1D2A53"/>
                          </a:solidFill>
                          <a:effectLst/>
                          <a:latin typeface="+mj-lt"/>
                          <a:ea typeface="ＭＳ 明朝"/>
                          <a:cs typeface="Times New Roman"/>
                        </a:rPr>
                        <a:t>Acknowledgement:</a:t>
                      </a:r>
                      <a:endParaRPr lang="en-US" sz="1600" dirty="0">
                        <a:solidFill>
                          <a:srgbClr val="1D2A53"/>
                        </a:solidFill>
                        <a:effectLst/>
                        <a:latin typeface="+mj-lt"/>
                        <a:ea typeface="ＭＳ 明朝"/>
                        <a:cs typeface="Times New Roman"/>
                      </a:endParaRPr>
                    </a:p>
                    <a:p>
                      <a:pPr marL="0" marR="0">
                        <a:spcBef>
                          <a:spcPts val="0"/>
                        </a:spcBef>
                        <a:spcAft>
                          <a:spcPts val="0"/>
                        </a:spcAft>
                      </a:pPr>
                      <a:r>
                        <a:rPr lang="en-US" sz="1600" dirty="0">
                          <a:solidFill>
                            <a:srgbClr val="1D2A53"/>
                          </a:solidFill>
                          <a:effectLst/>
                          <a:latin typeface="+mj-lt"/>
                          <a:ea typeface="ＭＳ 明朝"/>
                          <a:cs typeface="Times New Roman"/>
                        </a:rPr>
                        <a:t>A formal system (i.e., written set of procedures for specific behavior feedback that is [a] linked to school-wide expectations and [b] used across settings and within</a:t>
                      </a:r>
                    </a:p>
                    <a:p>
                      <a:pPr marL="0" marR="0">
                        <a:spcBef>
                          <a:spcPts val="0"/>
                        </a:spcBef>
                        <a:spcAft>
                          <a:spcPts val="0"/>
                        </a:spcAft>
                      </a:pPr>
                      <a:r>
                        <a:rPr lang="en-US" sz="1600" dirty="0">
                          <a:solidFill>
                            <a:srgbClr val="1D2A53"/>
                          </a:solidFill>
                          <a:effectLst/>
                          <a:latin typeface="+mj-lt"/>
                          <a:ea typeface="ＭＳ 明朝"/>
                          <a:cs typeface="Times New Roman"/>
                        </a:rPr>
                        <a:t>classrooms) is in place and used by at least 90% of a sample of staff and received by at least 50% of a sample of students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smtClean="0">
                          <a:solidFill>
                            <a:srgbClr val="1D2A53"/>
                          </a:solidFill>
                          <a:effectLst/>
                          <a:latin typeface="+mj-lt"/>
                          <a:ea typeface="ＭＳ 明朝"/>
                          <a:cs typeface="Times New Roman"/>
                        </a:rPr>
                        <a:t>• TFI Walkthrough Tool or </a:t>
                      </a:r>
                      <a:r>
                        <a:rPr lang="en-US" sz="1600" smtClean="0">
                          <a:solidFill>
                            <a:srgbClr val="1D2A53"/>
                          </a:solidFill>
                          <a:effectLst/>
                          <a:latin typeface="+mj-lt"/>
                          <a:ea typeface="ＭＳ 明朝"/>
                          <a:cs typeface="Times New Roman"/>
                        </a:rPr>
                        <a:t>Staff Handbook </a:t>
                      </a:r>
                      <a:endParaRPr lang="en-US" sz="1600" dirty="0">
                        <a:solidFill>
                          <a:srgbClr val="1D2A53"/>
                        </a:solidFill>
                        <a:effectLst/>
                        <a:latin typeface="+mj-lt"/>
                        <a:ea typeface="ＭＳ 明朝"/>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a:solidFill>
                            <a:srgbClr val="1D2A53"/>
                          </a:solidFill>
                          <a:effectLst/>
                          <a:latin typeface="+mj-lt"/>
                          <a:ea typeface="ＭＳ 明朝"/>
                          <a:cs typeface="Times New Roman"/>
                        </a:rPr>
                        <a:t>0 = No formal system for acknowledging students</a:t>
                      </a:r>
                    </a:p>
                    <a:p>
                      <a:pPr marL="0" marR="0">
                        <a:spcBef>
                          <a:spcPts val="0"/>
                        </a:spcBef>
                        <a:spcAft>
                          <a:spcPts val="0"/>
                        </a:spcAft>
                      </a:pPr>
                      <a:r>
                        <a:rPr lang="en-US" sz="1600" dirty="0">
                          <a:solidFill>
                            <a:srgbClr val="1D2A53"/>
                          </a:solidFill>
                          <a:effectLst/>
                          <a:latin typeface="+mj-lt"/>
                          <a:ea typeface="ＭＳ 明朝"/>
                          <a:cs typeface="Times New Roman"/>
                        </a:rPr>
                        <a:t> </a:t>
                      </a:r>
                    </a:p>
                    <a:p>
                      <a:pPr marL="0" marR="0">
                        <a:spcBef>
                          <a:spcPts val="0"/>
                        </a:spcBef>
                        <a:spcAft>
                          <a:spcPts val="0"/>
                        </a:spcAft>
                      </a:pPr>
                      <a:r>
                        <a:rPr lang="en-US" sz="1600" dirty="0">
                          <a:solidFill>
                            <a:srgbClr val="1D2A53"/>
                          </a:solidFill>
                          <a:effectLst/>
                          <a:latin typeface="+mj-lt"/>
                          <a:ea typeface="ＭＳ 明朝"/>
                          <a:cs typeface="Times New Roman"/>
                        </a:rPr>
                        <a:t>1 = Formal system is in place </a:t>
                      </a:r>
                      <a:r>
                        <a:rPr lang="en-US" sz="1600" dirty="0" smtClean="0">
                          <a:solidFill>
                            <a:srgbClr val="1D2A53"/>
                          </a:solidFill>
                          <a:effectLst/>
                          <a:latin typeface="+mj-lt"/>
                          <a:ea typeface="ＭＳ 明朝"/>
                          <a:cs typeface="Times New Roman"/>
                        </a:rPr>
                        <a:t>and </a:t>
                      </a:r>
                      <a:r>
                        <a:rPr lang="en-US" sz="1600" dirty="0">
                          <a:solidFill>
                            <a:srgbClr val="1D2A53"/>
                          </a:solidFill>
                          <a:effectLst/>
                          <a:latin typeface="+mj-lt"/>
                          <a:ea typeface="ＭＳ 明朝"/>
                          <a:cs typeface="Times New Roman"/>
                        </a:rPr>
                        <a:t>is used by at least 90% of staff </a:t>
                      </a:r>
                      <a:r>
                        <a:rPr lang="en-US" sz="1600" dirty="0" smtClean="0">
                          <a:solidFill>
                            <a:srgbClr val="1D2A53"/>
                          </a:solidFill>
                          <a:effectLst/>
                          <a:latin typeface="+mj-lt"/>
                          <a:ea typeface="ＭＳ 明朝"/>
                          <a:cs typeface="Times New Roman"/>
                        </a:rPr>
                        <a:t>OR </a:t>
                      </a:r>
                      <a:r>
                        <a:rPr lang="en-US" sz="1600" dirty="0">
                          <a:solidFill>
                            <a:srgbClr val="1D2A53"/>
                          </a:solidFill>
                          <a:effectLst/>
                          <a:latin typeface="+mj-lt"/>
                          <a:ea typeface="ＭＳ 明朝"/>
                          <a:cs typeface="Times New Roman"/>
                        </a:rPr>
                        <a:t>received by at least 50% of students</a:t>
                      </a:r>
                    </a:p>
                    <a:p>
                      <a:pPr marL="0" marR="0">
                        <a:spcBef>
                          <a:spcPts val="0"/>
                        </a:spcBef>
                        <a:spcAft>
                          <a:spcPts val="0"/>
                        </a:spcAft>
                      </a:pPr>
                      <a:r>
                        <a:rPr lang="en-US" sz="1600" dirty="0">
                          <a:solidFill>
                            <a:srgbClr val="1D2A53"/>
                          </a:solidFill>
                          <a:effectLst/>
                          <a:latin typeface="+mj-lt"/>
                          <a:ea typeface="ＭＳ 明朝"/>
                          <a:cs typeface="Times New Roman"/>
                        </a:rPr>
                        <a:t> </a:t>
                      </a:r>
                    </a:p>
                    <a:p>
                      <a:pPr marL="0" marR="0">
                        <a:spcBef>
                          <a:spcPts val="0"/>
                        </a:spcBef>
                        <a:spcAft>
                          <a:spcPts val="0"/>
                        </a:spcAft>
                      </a:pPr>
                      <a:r>
                        <a:rPr lang="en-US" sz="1600" dirty="0">
                          <a:solidFill>
                            <a:srgbClr val="1D2A53"/>
                          </a:solidFill>
                          <a:effectLst/>
                          <a:latin typeface="+mj-lt"/>
                          <a:ea typeface="ＭＳ 明朝"/>
                          <a:cs typeface="Times New Roman"/>
                        </a:rPr>
                        <a:t>2 = Formal system for acknowledging student behavior</a:t>
                      </a:r>
                    </a:p>
                    <a:p>
                      <a:pPr marL="0" marR="0">
                        <a:spcBef>
                          <a:spcPts val="0"/>
                        </a:spcBef>
                        <a:spcAft>
                          <a:spcPts val="0"/>
                        </a:spcAft>
                      </a:pPr>
                      <a:r>
                        <a:rPr lang="en-US" sz="1600" dirty="0">
                          <a:solidFill>
                            <a:srgbClr val="1D2A53"/>
                          </a:solidFill>
                          <a:effectLst/>
                          <a:latin typeface="+mj-lt"/>
                          <a:ea typeface="ＭＳ 明朝"/>
                          <a:cs typeface="Times New Roman"/>
                        </a:rPr>
                        <a:t>is used by at least 90% of staff AND received by at least 50% of students</a:t>
                      </a:r>
                    </a:p>
                  </a:txBody>
                  <a:tcPr marL="68580" marR="68580" marT="0" marB="0">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Title 2"/>
          <p:cNvSpPr>
            <a:spLocks noGrp="1"/>
          </p:cNvSpPr>
          <p:nvPr>
            <p:ph type="title"/>
          </p:nvPr>
        </p:nvSpPr>
        <p:spPr>
          <a:xfrm>
            <a:off x="917267" y="290275"/>
            <a:ext cx="7461610" cy="721147"/>
          </a:xfrm>
        </p:spPr>
        <p:txBody>
          <a:bodyPr>
            <a:normAutofit fontScale="90000"/>
          </a:bodyPr>
          <a:lstStyle/>
          <a:p>
            <a:r>
              <a:rPr lang="en-US" dirty="0" smtClean="0"/>
              <a:t>TFI Self-Assessment</a:t>
            </a:r>
            <a:endParaRPr lang="en-US" dirty="0"/>
          </a:p>
        </p:txBody>
      </p:sp>
    </p:spTree>
    <p:extLst>
      <p:ext uri="{BB962C8B-B14F-4D97-AF65-F5344CB8AC3E}">
        <p14:creationId xmlns:p14="http://schemas.microsoft.com/office/powerpoint/2010/main" val="1732355595"/>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title="OSEP Center on Positive Behavioral Interventions and Supports logo"/>
          <p:cNvPicPr>
            <a:picLocks noChangeAspect="1" noChangeArrowheads="1"/>
          </p:cNvPicPr>
          <p:nvPr>
            <p:custDataLst>
              <p:tags r:id="rId2"/>
            </p:custDataLst>
          </p:nvPr>
        </p:nvPicPr>
        <p:blipFill>
          <a:blip r:embed="rId6">
            <a:extLst>
              <a:ext uri="{28A0092B-C50C-407E-A947-70E740481C1C}">
                <a14:useLocalDpi xmlns:a14="http://schemas.microsoft.com/office/drawing/2010/main"/>
              </a:ext>
            </a:extLst>
          </a:blip>
          <a:srcRect/>
          <a:stretch>
            <a:fillRect/>
          </a:stretch>
        </p:blipFill>
        <p:spPr bwMode="auto">
          <a:xfrm>
            <a:off x="3136900" y="3685093"/>
            <a:ext cx="2870200" cy="87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2" name="Picture 6" title="Illinois PBIS network logo"/>
          <p:cNvPicPr>
            <a:picLocks noChangeAspect="1" noChangeArrowheads="1"/>
          </p:cNvPicPr>
          <p:nvPr>
            <p:custDataLst>
              <p:tags r:id="rId3"/>
            </p:custDataLst>
          </p:nvPr>
        </p:nvPicPr>
        <p:blipFill>
          <a:blip r:embed="rId7" cstate="print">
            <a:extLst>
              <a:ext uri="{28A0092B-C50C-407E-A947-70E740481C1C}">
                <a14:useLocalDpi xmlns:a14="http://schemas.microsoft.com/office/drawing/2010/main"/>
              </a:ext>
            </a:extLst>
          </a:blip>
          <a:srcRect/>
          <a:stretch>
            <a:fillRect/>
          </a:stretch>
        </p:blipFill>
        <p:spPr bwMode="auto">
          <a:xfrm>
            <a:off x="6560376" y="3162002"/>
            <a:ext cx="1412240" cy="575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3" name="Picture 9" title="Wisconsin PBIS network logo"/>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4256273" y="5009342"/>
            <a:ext cx="3559859" cy="105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4" name="Picture 1" descr="RTI for behavior" title="Florida's Positive Behavior Support Project logo"/>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bwMode="auto">
          <a:xfrm>
            <a:off x="814211" y="5538491"/>
            <a:ext cx="3043502" cy="641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title="Virginia tiered systems of support logo"/>
          <p:cNvPicPr>
            <a:picLocks noChangeAspect="1"/>
          </p:cNvPicPr>
          <p:nvPr/>
        </p:nvPicPr>
        <p:blipFill>
          <a:blip r:embed="rId10" cstate="print">
            <a:extLst>
              <a:ext uri="{28A0092B-C50C-407E-A947-70E740481C1C}">
                <a14:useLocalDpi xmlns:a14="http://schemas.microsoft.com/office/drawing/2010/main"/>
              </a:ext>
            </a:extLst>
          </a:blip>
          <a:srcRect/>
          <a:stretch>
            <a:fillRect/>
          </a:stretch>
        </p:blipFill>
        <p:spPr bwMode="auto">
          <a:xfrm>
            <a:off x="6694509" y="3927944"/>
            <a:ext cx="1931242" cy="855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title="Missouri schoolwide positive behavior support logo"/>
          <p:cNvPicPr>
            <a:picLocks noChangeAspect="1"/>
          </p:cNvPicPr>
          <p:nvPr/>
        </p:nvPicPr>
        <p:blipFill>
          <a:blip r:embed="rId11"/>
          <a:stretch>
            <a:fillRect/>
          </a:stretch>
        </p:blipFill>
        <p:spPr>
          <a:xfrm>
            <a:off x="850786" y="3867502"/>
            <a:ext cx="1581697" cy="1381349"/>
          </a:xfrm>
          <a:prstGeom prst="rect">
            <a:avLst/>
          </a:prstGeom>
        </p:spPr>
      </p:pic>
      <p:pic>
        <p:nvPicPr>
          <p:cNvPr id="6" name="Picture 5" title="PBIS Maryland logo"/>
          <p:cNvPicPr>
            <a:picLocks noChangeAspect="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273144" y="2778944"/>
            <a:ext cx="1185764" cy="670748"/>
          </a:xfrm>
          <a:prstGeom prst="rect">
            <a:avLst/>
          </a:prstGeom>
        </p:spPr>
      </p:pic>
      <p:grpSp>
        <p:nvGrpSpPr>
          <p:cNvPr id="18" name="Group 17" title="Midwest PBIS network and Mid-Atlantic PBIS network logos"/>
          <p:cNvGrpSpPr/>
          <p:nvPr/>
        </p:nvGrpSpPr>
        <p:grpSpPr>
          <a:xfrm>
            <a:off x="3293533" y="2202848"/>
            <a:ext cx="2556934" cy="1177310"/>
            <a:chOff x="2834308" y="2395711"/>
            <a:chExt cx="3475384" cy="1600200"/>
          </a:xfrm>
        </p:grpSpPr>
        <p:pic>
          <p:nvPicPr>
            <p:cNvPr id="9" name="Picture 8" title="Mid-Atlantic PBIS network logo"/>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4709492" y="2395711"/>
              <a:ext cx="1600200" cy="1600200"/>
            </a:xfrm>
            <a:prstGeom prst="rect">
              <a:avLst/>
            </a:prstGeom>
          </p:spPr>
        </p:pic>
        <p:pic>
          <p:nvPicPr>
            <p:cNvPr id="10" name="Picture 9" title="Midwest PBIS network logo"/>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2834308" y="2395711"/>
              <a:ext cx="1600200" cy="1600200"/>
            </a:xfrm>
            <a:prstGeom prst="rect">
              <a:avLst/>
            </a:prstGeom>
          </p:spPr>
        </p:pic>
      </p:grpSp>
      <p:pic>
        <p:nvPicPr>
          <p:cNvPr id="2" name="Picture 1" title="Minnesota PBIS Logo"/>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560376" y="1794842"/>
            <a:ext cx="2242967" cy="984102"/>
          </a:xfrm>
          <a:prstGeom prst="rect">
            <a:avLst/>
          </a:prstGeom>
        </p:spPr>
      </p:pic>
      <p:pic>
        <p:nvPicPr>
          <p:cNvPr id="17" name="Picture 16" title="Thank you!"/>
          <p:cNvPicPr>
            <a:picLocks noChangeAspect="1"/>
          </p:cNvPicPr>
          <p:nvPr/>
        </p:nvPicPr>
        <p:blipFill>
          <a:blip r:embed="rId16"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rot="20828175">
            <a:off x="6679519" y="311189"/>
            <a:ext cx="2345339" cy="1334694"/>
          </a:xfrm>
          <a:prstGeom prst="rect">
            <a:avLst/>
          </a:prstGeom>
        </p:spPr>
      </p:pic>
      <p:sp>
        <p:nvSpPr>
          <p:cNvPr id="3" name="Title 2"/>
          <p:cNvSpPr>
            <a:spLocks noGrp="1"/>
          </p:cNvSpPr>
          <p:nvPr>
            <p:ph type="title"/>
          </p:nvPr>
        </p:nvSpPr>
        <p:spPr>
          <a:xfrm>
            <a:off x="225468" y="350815"/>
            <a:ext cx="6764055" cy="1444027"/>
          </a:xfrm>
        </p:spPr>
        <p:txBody>
          <a:bodyPr>
            <a:normAutofit fontScale="90000"/>
          </a:bodyPr>
          <a:lstStyle/>
          <a:p>
            <a:r>
              <a:rPr lang="en-US" sz="3100" b="1" i="1" dirty="0"/>
              <a:t>Appreciation</a:t>
            </a:r>
            <a:r>
              <a:rPr lang="en-US" sz="3100" b="1" dirty="0"/>
              <a:t> </a:t>
            </a:r>
            <a:r>
              <a:rPr lang="en-US" sz="3100" dirty="0">
                <a:solidFill>
                  <a:srgbClr val="000000"/>
                </a:solidFill>
              </a:rPr>
              <a:t>is given to the following</a:t>
            </a:r>
            <a:br>
              <a:rPr lang="en-US" sz="3100" dirty="0">
                <a:solidFill>
                  <a:srgbClr val="000000"/>
                </a:solidFill>
              </a:rPr>
            </a:br>
            <a:r>
              <a:rPr lang="en-US" sz="3100" dirty="0">
                <a:solidFill>
                  <a:srgbClr val="000000"/>
                </a:solidFill>
              </a:rPr>
              <a:t>for their contributions to this Professional Learning:</a:t>
            </a:r>
            <a:r>
              <a:rPr lang="en-US" dirty="0">
                <a:solidFill>
                  <a:srgbClr val="000000"/>
                </a:solidFill>
              </a:rPr>
              <a:t/>
            </a:r>
            <a:br>
              <a:rPr lang="en-US" dirty="0">
                <a:solidFill>
                  <a:srgbClr val="000000"/>
                </a:solidFill>
              </a:rPr>
            </a:br>
            <a:endParaRPr lang="en-US" dirty="0"/>
          </a:p>
        </p:txBody>
      </p:sp>
    </p:spTree>
    <p:custDataLst>
      <p:tags r:id="rId1"/>
    </p:custDataLst>
    <p:extLst>
      <p:ext uri="{BB962C8B-B14F-4D97-AF65-F5344CB8AC3E}">
        <p14:creationId xmlns:p14="http://schemas.microsoft.com/office/powerpoint/2010/main" val="12666050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2000" fill="hold"/>
                                        <p:tgtEl>
                                          <p:spTgt spid="17"/>
                                        </p:tgtEl>
                                        <p:attrNameLst>
                                          <p:attrName>ppt_w</p:attrName>
                                        </p:attrNameLst>
                                      </p:cBhvr>
                                      <p:tavLst>
                                        <p:tav tm="0">
                                          <p:val>
                                            <p:fltVal val="0"/>
                                          </p:val>
                                        </p:tav>
                                        <p:tav tm="100000">
                                          <p:val>
                                            <p:strVal val="#ppt_w"/>
                                          </p:val>
                                        </p:tav>
                                      </p:tavLst>
                                    </p:anim>
                                    <p:anim calcmode="lin" valueType="num">
                                      <p:cBhvr>
                                        <p:cTn id="8" dur="2000" fill="hold"/>
                                        <p:tgtEl>
                                          <p:spTgt spid="17"/>
                                        </p:tgtEl>
                                        <p:attrNameLst>
                                          <p:attrName>ppt_h</p:attrName>
                                        </p:attrNameLst>
                                      </p:cBhvr>
                                      <p:tavLst>
                                        <p:tav tm="0">
                                          <p:val>
                                            <p:fltVal val="0"/>
                                          </p:val>
                                        </p:tav>
                                        <p:tav tm="100000">
                                          <p:val>
                                            <p:strVal val="#ppt_h"/>
                                          </p:val>
                                        </p:tav>
                                      </p:tavLst>
                                    </p:anim>
                                    <p:anim calcmode="lin" valueType="num">
                                      <p:cBhvr>
                                        <p:cTn id="9" dur="2000" fill="hold"/>
                                        <p:tgtEl>
                                          <p:spTgt spid="17"/>
                                        </p:tgtEl>
                                        <p:attrNameLst>
                                          <p:attrName>style.rotation</p:attrName>
                                        </p:attrNameLst>
                                      </p:cBhvr>
                                      <p:tavLst>
                                        <p:tav tm="0">
                                          <p:val>
                                            <p:fltVal val="360"/>
                                          </p:val>
                                        </p:tav>
                                        <p:tav tm="100000">
                                          <p:val>
                                            <p:fltVal val="0"/>
                                          </p:val>
                                        </p:tav>
                                      </p:tavLst>
                                    </p:anim>
                                    <p:animEffect transition="in" filter="fade">
                                      <p:cBhvr>
                                        <p:cTn id="10"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Core-Content-Icon"/>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6485" y="288118"/>
            <a:ext cx="713232" cy="713232"/>
          </a:xfrm>
          <a:prstGeom prst="rect">
            <a:avLst/>
          </a:prstGeom>
          <a:effectLst>
            <a:outerShdw blurRad="50800" dist="38100" dir="2700000" algn="tl" rotWithShape="0">
              <a:srgbClr val="000000">
                <a:alpha val="43000"/>
              </a:srgbClr>
            </a:outerShdw>
          </a:effectLst>
        </p:spPr>
      </p:pic>
      <p:sp>
        <p:nvSpPr>
          <p:cNvPr id="3" name="Content Placeholder 2"/>
          <p:cNvSpPr>
            <a:spLocks noGrp="1"/>
          </p:cNvSpPr>
          <p:nvPr>
            <p:ph idx="1"/>
          </p:nvPr>
        </p:nvSpPr>
        <p:spPr/>
        <p:txBody>
          <a:bodyPr/>
          <a:lstStyle/>
          <a:p>
            <a:pPr lvl="0" fontAlgn="base"/>
            <a:r>
              <a:rPr lang="en-US" dirty="0"/>
              <a:t>Are NOT born with </a:t>
            </a:r>
            <a:r>
              <a:rPr lang="en-US" i="1" dirty="0"/>
              <a:t>“bad behaviors</a:t>
            </a:r>
            <a:r>
              <a:rPr lang="en-US" i="1" dirty="0" smtClean="0"/>
              <a:t>”</a:t>
            </a:r>
          </a:p>
          <a:p>
            <a:pPr lvl="0" fontAlgn="base"/>
            <a:endParaRPr lang="en-US" dirty="0"/>
          </a:p>
          <a:p>
            <a:pPr lvl="0" fontAlgn="base"/>
            <a:r>
              <a:rPr lang="en-US" dirty="0"/>
              <a:t>Do NOT learn when presented contingent aversive </a:t>
            </a:r>
            <a:r>
              <a:rPr lang="en-US" dirty="0" smtClean="0"/>
              <a:t>consequences</a:t>
            </a:r>
          </a:p>
          <a:p>
            <a:pPr lvl="0" fontAlgn="base"/>
            <a:endParaRPr lang="en-US" dirty="0"/>
          </a:p>
          <a:p>
            <a:pPr lvl="0" algn="ctr" fontAlgn="base"/>
            <a:r>
              <a:rPr lang="en-US" i="1" dirty="0"/>
              <a:t>Do learn better ways of behaving by being taught directly &amp; receiving positive feedback</a:t>
            </a:r>
            <a:endParaRPr lang="en-US" dirty="0"/>
          </a:p>
          <a:p>
            <a:endParaRPr lang="en-US" dirty="0"/>
          </a:p>
        </p:txBody>
      </p:sp>
      <p:sp>
        <p:nvSpPr>
          <p:cNvPr id="2" name="Title 1"/>
          <p:cNvSpPr>
            <a:spLocks noGrp="1"/>
          </p:cNvSpPr>
          <p:nvPr>
            <p:ph type="title"/>
          </p:nvPr>
        </p:nvSpPr>
        <p:spPr>
          <a:xfrm>
            <a:off x="1002540" y="350815"/>
            <a:ext cx="7620326" cy="915357"/>
          </a:xfrm>
        </p:spPr>
        <p:txBody>
          <a:bodyPr>
            <a:normAutofit fontScale="90000"/>
          </a:bodyPr>
          <a:lstStyle/>
          <a:p>
            <a:pPr algn="l"/>
            <a:r>
              <a:rPr lang="en-US" dirty="0" smtClean="0"/>
              <a:t>Science of Behavior Has Taught Us</a:t>
            </a:r>
            <a:endParaRPr lang="en-US" dirty="0"/>
          </a:p>
        </p:txBody>
      </p:sp>
    </p:spTree>
    <p:extLst>
      <p:ext uri="{BB962C8B-B14F-4D97-AF65-F5344CB8AC3E}">
        <p14:creationId xmlns:p14="http://schemas.microsoft.com/office/powerpoint/2010/main" val="31716804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title="Core-Content-Icon"/>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6485" y="288118"/>
            <a:ext cx="713232" cy="713232"/>
          </a:xfrm>
          <a:prstGeom prst="rect">
            <a:avLst/>
          </a:prstGeom>
          <a:effectLst>
            <a:outerShdw blurRad="50800" dist="38100" dir="2700000" algn="tl" rotWithShape="0">
              <a:srgbClr val="000000">
                <a:alpha val="43000"/>
              </a:srgbClr>
            </a:outerShdw>
          </a:effectLst>
        </p:spPr>
      </p:pic>
      <p:sp>
        <p:nvSpPr>
          <p:cNvPr id="6" name="Content Placeholder 5"/>
          <p:cNvSpPr>
            <a:spLocks noGrp="1"/>
          </p:cNvSpPr>
          <p:nvPr>
            <p:ph idx="1"/>
          </p:nvPr>
        </p:nvSpPr>
        <p:spPr>
          <a:xfrm>
            <a:off x="365298" y="1358280"/>
            <a:ext cx="8257568" cy="4691069"/>
          </a:xfrm>
        </p:spPr>
        <p:txBody>
          <a:bodyPr>
            <a:normAutofit/>
          </a:bodyPr>
          <a:lstStyle/>
          <a:p>
            <a:pPr marL="0" indent="0" algn="ctr">
              <a:buNone/>
            </a:pPr>
            <a:r>
              <a:rPr lang="en-US" dirty="0" smtClean="0"/>
              <a:t>Positive acknowledgement is the presentation of something reinforcing or rewarding immediately following a behavior.</a:t>
            </a:r>
          </a:p>
          <a:p>
            <a:pPr marL="0" indent="0" algn="ctr">
              <a:buNone/>
            </a:pPr>
            <a:endParaRPr lang="en-US" dirty="0"/>
          </a:p>
          <a:p>
            <a:pPr marL="0" indent="0" algn="ctr">
              <a:buNone/>
            </a:pPr>
            <a:r>
              <a:rPr lang="en-US" dirty="0" smtClean="0"/>
              <a:t>It can be verbal, </a:t>
            </a:r>
            <a:br>
              <a:rPr lang="en-US" dirty="0" smtClean="0"/>
            </a:br>
            <a:r>
              <a:rPr lang="en-US" dirty="0" smtClean="0"/>
              <a:t>it can be tangible, or </a:t>
            </a:r>
            <a:br>
              <a:rPr lang="en-US" dirty="0" smtClean="0"/>
            </a:br>
            <a:r>
              <a:rPr lang="en-US" dirty="0" smtClean="0"/>
              <a:t>it can include both. </a:t>
            </a:r>
          </a:p>
          <a:p>
            <a:pPr marL="0" indent="0" algn="ctr">
              <a:buNone/>
            </a:pPr>
            <a:endParaRPr lang="en-US" dirty="0"/>
          </a:p>
          <a:p>
            <a:pPr marL="0" indent="0" algn="r">
              <a:buNone/>
            </a:pPr>
            <a:r>
              <a:rPr lang="en-US" sz="1400" dirty="0" smtClean="0"/>
              <a:t>(SBCUSD Positive Behavior Support Initiative)</a:t>
            </a:r>
            <a:endParaRPr lang="en-US" sz="1400" dirty="0">
              <a:latin typeface="Tw Cen MT"/>
              <a:cs typeface="Tw Cen MT"/>
            </a:endParaRPr>
          </a:p>
        </p:txBody>
      </p:sp>
      <p:sp>
        <p:nvSpPr>
          <p:cNvPr id="5" name="Title 4"/>
          <p:cNvSpPr>
            <a:spLocks noGrp="1"/>
          </p:cNvSpPr>
          <p:nvPr>
            <p:ph type="title"/>
          </p:nvPr>
        </p:nvSpPr>
        <p:spPr>
          <a:xfrm>
            <a:off x="1069015" y="325537"/>
            <a:ext cx="6987106" cy="915357"/>
          </a:xfrm>
        </p:spPr>
        <p:txBody>
          <a:bodyPr>
            <a:normAutofit/>
          </a:bodyPr>
          <a:lstStyle/>
          <a:p>
            <a:r>
              <a:rPr lang="en-US" b="1" dirty="0" smtClean="0">
                <a:latin typeface="Tw Cen MT"/>
                <a:cs typeface="Tw Cen MT"/>
              </a:rPr>
              <a:t>Definition</a:t>
            </a:r>
            <a:endParaRPr lang="en-US" b="1" dirty="0">
              <a:latin typeface="Tw Cen MT"/>
              <a:cs typeface="Tw Cen MT"/>
            </a:endParaRPr>
          </a:p>
        </p:txBody>
      </p:sp>
    </p:spTree>
    <p:extLst>
      <p:ext uri="{BB962C8B-B14F-4D97-AF65-F5344CB8AC3E}">
        <p14:creationId xmlns:p14="http://schemas.microsoft.com/office/powerpoint/2010/main" val="35511868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title="Core-Content-Icon"/>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6485" y="288118"/>
            <a:ext cx="713232" cy="713232"/>
          </a:xfrm>
          <a:prstGeom prst="rect">
            <a:avLst/>
          </a:prstGeom>
          <a:effectLst>
            <a:outerShdw blurRad="50800" dist="38100" dir="2700000" algn="tl" rotWithShape="0">
              <a:srgbClr val="000000">
                <a:alpha val="43000"/>
              </a:srgbClr>
            </a:outerShdw>
          </a:effectLst>
        </p:spPr>
      </p:pic>
      <p:sp>
        <p:nvSpPr>
          <p:cNvPr id="2" name="TextBox 1"/>
          <p:cNvSpPr txBox="1"/>
          <p:nvPr/>
        </p:nvSpPr>
        <p:spPr>
          <a:xfrm>
            <a:off x="1369091" y="6208919"/>
            <a:ext cx="2996333" cy="430887"/>
          </a:xfrm>
          <a:prstGeom prst="rect">
            <a:avLst/>
          </a:prstGeom>
          <a:noFill/>
        </p:spPr>
        <p:txBody>
          <a:bodyPr wrap="none" rtlCol="0">
            <a:spAutoFit/>
          </a:bodyPr>
          <a:lstStyle/>
          <a:p>
            <a:pPr algn="r"/>
            <a:r>
              <a:rPr lang="en-US" sz="1100" dirty="0">
                <a:solidFill>
                  <a:srgbClr val="1D2A53"/>
                </a:solidFill>
              </a:rPr>
              <a:t>(Cameron, 2002; Cameron &amp; Pierce, 1994, 2001; </a:t>
            </a:r>
          </a:p>
          <a:p>
            <a:pPr algn="r"/>
            <a:r>
              <a:rPr lang="en-US" sz="1100" dirty="0">
                <a:solidFill>
                  <a:srgbClr val="1D2A53"/>
                </a:solidFill>
              </a:rPr>
              <a:t>Cameron, </a:t>
            </a:r>
            <a:r>
              <a:rPr lang="en-US" sz="1100" dirty="0" err="1">
                <a:solidFill>
                  <a:srgbClr val="1D2A53"/>
                </a:solidFill>
              </a:rPr>
              <a:t>Banko</a:t>
            </a:r>
            <a:r>
              <a:rPr lang="en-US" sz="1100" dirty="0">
                <a:solidFill>
                  <a:srgbClr val="1D2A53"/>
                </a:solidFill>
              </a:rPr>
              <a:t>, &amp; Pierce, 2001</a:t>
            </a:r>
            <a:r>
              <a:rPr lang="en-US" sz="1100" dirty="0" smtClean="0">
                <a:solidFill>
                  <a:srgbClr val="1D2A53"/>
                </a:solidFill>
              </a:rPr>
              <a:t>)</a:t>
            </a:r>
            <a:endParaRPr lang="en-US" sz="1100" dirty="0">
              <a:solidFill>
                <a:srgbClr val="1D2A53"/>
              </a:solidFill>
            </a:endParaRPr>
          </a:p>
        </p:txBody>
      </p:sp>
      <p:sp>
        <p:nvSpPr>
          <p:cNvPr id="6" name="Rectangle 5"/>
          <p:cNvSpPr/>
          <p:nvPr/>
        </p:nvSpPr>
        <p:spPr>
          <a:xfrm>
            <a:off x="1242638" y="5411778"/>
            <a:ext cx="6976533" cy="797141"/>
          </a:xfrm>
          <a:prstGeom prst="rect">
            <a:avLst/>
          </a:prstGeom>
        </p:spPr>
        <p:txBody>
          <a:bodyPr wrap="square">
            <a:spAutoFit/>
          </a:bodyPr>
          <a:lstStyle/>
          <a:p>
            <a:pPr marL="403225" indent="-403225" algn="ctr">
              <a:lnSpc>
                <a:spcPct val="95000"/>
              </a:lnSpc>
              <a:spcBef>
                <a:spcPct val="0"/>
              </a:spcBef>
              <a:buClr>
                <a:srgbClr val="000000"/>
              </a:buClr>
              <a:buNone/>
              <a:defRPr/>
            </a:pPr>
            <a:r>
              <a:rPr lang="en-US" sz="2400" b="1" i="1" dirty="0">
                <a:cs typeface="Times New Roman" pitchFamily="18" charset="0"/>
              </a:rPr>
              <a:t>Every time any adult interacts with any student, </a:t>
            </a:r>
            <a:br>
              <a:rPr lang="en-US" sz="2400" b="1" i="1" dirty="0">
                <a:cs typeface="Times New Roman" pitchFamily="18" charset="0"/>
              </a:rPr>
            </a:br>
            <a:r>
              <a:rPr lang="en-US" sz="2400" b="1" i="1" dirty="0">
                <a:cs typeface="Times New Roman" pitchFamily="18" charset="0"/>
              </a:rPr>
              <a:t>it is an instructional moment.</a:t>
            </a:r>
          </a:p>
        </p:txBody>
      </p:sp>
      <p:sp>
        <p:nvSpPr>
          <p:cNvPr id="3" name="Content Placeholder 2"/>
          <p:cNvSpPr>
            <a:spLocks noGrp="1"/>
          </p:cNvSpPr>
          <p:nvPr>
            <p:ph idx="1"/>
          </p:nvPr>
        </p:nvSpPr>
        <p:spPr>
          <a:xfrm>
            <a:off x="745067" y="1184223"/>
            <a:ext cx="7958666" cy="4841823"/>
          </a:xfrm>
        </p:spPr>
        <p:txBody>
          <a:bodyPr>
            <a:noAutofit/>
          </a:bodyPr>
          <a:lstStyle/>
          <a:p>
            <a:pPr marL="403225" indent="-403225">
              <a:lnSpc>
                <a:spcPct val="95000"/>
              </a:lnSpc>
              <a:spcBef>
                <a:spcPct val="0"/>
              </a:spcBef>
              <a:buClr>
                <a:srgbClr val="000000"/>
              </a:buClr>
              <a:buFontTx/>
              <a:buChar char="•"/>
              <a:defRPr/>
            </a:pPr>
            <a:r>
              <a:rPr lang="en-US" sz="2400" dirty="0" smtClean="0">
                <a:solidFill>
                  <a:schemeClr val="tx1"/>
                </a:solidFill>
                <a:latin typeface="+mn-lt"/>
              </a:rPr>
              <a:t>It is </a:t>
            </a:r>
            <a:r>
              <a:rPr lang="en-US" sz="2400" dirty="0">
                <a:solidFill>
                  <a:schemeClr val="tx1"/>
                </a:solidFill>
                <a:latin typeface="+mn-lt"/>
              </a:rPr>
              <a:t>one of the most powerful tools for shaping or changing behavior</a:t>
            </a:r>
            <a:r>
              <a:rPr lang="en-US" sz="2400" dirty="0" smtClean="0">
                <a:solidFill>
                  <a:schemeClr val="tx1"/>
                </a:solidFill>
                <a:latin typeface="+mn-lt"/>
              </a:rPr>
              <a:t>.</a:t>
            </a:r>
          </a:p>
          <a:p>
            <a:pPr>
              <a:lnSpc>
                <a:spcPct val="95000"/>
              </a:lnSpc>
              <a:spcBef>
                <a:spcPct val="0"/>
              </a:spcBef>
              <a:buClr>
                <a:srgbClr val="000000"/>
              </a:buClr>
              <a:defRPr/>
            </a:pPr>
            <a:endParaRPr lang="en-US" sz="2400" dirty="0">
              <a:solidFill>
                <a:schemeClr val="tx1"/>
              </a:solidFill>
              <a:latin typeface="+mn-lt"/>
            </a:endParaRPr>
          </a:p>
          <a:p>
            <a:pPr marL="403225" indent="-403225">
              <a:lnSpc>
                <a:spcPct val="95000"/>
              </a:lnSpc>
              <a:spcBef>
                <a:spcPct val="0"/>
              </a:spcBef>
              <a:buClr>
                <a:srgbClr val="000000"/>
              </a:buClr>
              <a:buFontTx/>
              <a:buChar char="•"/>
              <a:defRPr/>
            </a:pPr>
            <a:r>
              <a:rPr lang="en-US" sz="2400" dirty="0" smtClean="0">
                <a:solidFill>
                  <a:schemeClr val="tx1"/>
                </a:solidFill>
                <a:latin typeface="+mn-lt"/>
                <a:cs typeface="Times New Roman" pitchFamily="18" charset="0"/>
              </a:rPr>
              <a:t>Create </a:t>
            </a:r>
            <a:r>
              <a:rPr lang="en-US" sz="2400" dirty="0">
                <a:solidFill>
                  <a:schemeClr val="tx1"/>
                </a:solidFill>
                <a:latin typeface="+mn-lt"/>
                <a:cs typeface="Times New Roman" pitchFamily="18" charset="0"/>
              </a:rPr>
              <a:t>positive </a:t>
            </a:r>
            <a:r>
              <a:rPr lang="en-US" sz="2400" dirty="0" smtClean="0">
                <a:solidFill>
                  <a:schemeClr val="tx1"/>
                </a:solidFill>
                <a:latin typeface="+mn-lt"/>
                <a:cs typeface="Times New Roman" pitchFamily="18" charset="0"/>
              </a:rPr>
              <a:t>interactions, rapport, and relationships </a:t>
            </a:r>
            <a:r>
              <a:rPr lang="en-US" sz="2400" dirty="0">
                <a:solidFill>
                  <a:schemeClr val="tx1"/>
                </a:solidFill>
                <a:latin typeface="+mn-lt"/>
                <a:cs typeface="Times New Roman" pitchFamily="18" charset="0"/>
              </a:rPr>
              <a:t>with </a:t>
            </a:r>
            <a:r>
              <a:rPr lang="en-US" sz="2400" dirty="0" smtClean="0">
                <a:solidFill>
                  <a:schemeClr val="tx1"/>
                </a:solidFill>
                <a:latin typeface="+mn-lt"/>
                <a:cs typeface="Times New Roman" pitchFamily="18" charset="0"/>
              </a:rPr>
              <a:t>students.</a:t>
            </a:r>
          </a:p>
          <a:p>
            <a:pPr>
              <a:lnSpc>
                <a:spcPct val="95000"/>
              </a:lnSpc>
              <a:spcBef>
                <a:spcPct val="0"/>
              </a:spcBef>
              <a:buClr>
                <a:srgbClr val="000000"/>
              </a:buClr>
              <a:defRPr/>
            </a:pPr>
            <a:endParaRPr lang="en-US" sz="2400" dirty="0">
              <a:solidFill>
                <a:schemeClr val="tx1"/>
              </a:solidFill>
              <a:latin typeface="+mn-lt"/>
              <a:cs typeface="Times New Roman" pitchFamily="18" charset="0"/>
            </a:endParaRPr>
          </a:p>
          <a:p>
            <a:pPr marL="403225" indent="-403225">
              <a:lnSpc>
                <a:spcPct val="95000"/>
              </a:lnSpc>
              <a:spcBef>
                <a:spcPct val="0"/>
              </a:spcBef>
              <a:buClr>
                <a:srgbClr val="000000"/>
              </a:buClr>
              <a:buFontTx/>
              <a:buChar char="•"/>
              <a:defRPr/>
            </a:pPr>
            <a:r>
              <a:rPr lang="en-US" sz="2400" dirty="0" smtClean="0">
                <a:solidFill>
                  <a:schemeClr val="tx1"/>
                </a:solidFill>
                <a:latin typeface="+mn-lt"/>
                <a:cs typeface="Times New Roman" pitchFamily="18" charset="0"/>
              </a:rPr>
              <a:t>It increases instructional time, and minimizes time students are out of the classroom.</a:t>
            </a:r>
          </a:p>
          <a:p>
            <a:pPr>
              <a:lnSpc>
                <a:spcPct val="95000"/>
              </a:lnSpc>
              <a:spcBef>
                <a:spcPct val="0"/>
              </a:spcBef>
              <a:buClr>
                <a:srgbClr val="000000"/>
              </a:buClr>
              <a:defRPr/>
            </a:pPr>
            <a:endParaRPr lang="en-US" sz="2400" dirty="0">
              <a:solidFill>
                <a:schemeClr val="tx1"/>
              </a:solidFill>
              <a:latin typeface="+mn-lt"/>
              <a:cs typeface="Times New Roman" pitchFamily="18" charset="0"/>
            </a:endParaRPr>
          </a:p>
          <a:p>
            <a:pPr marL="403225" indent="-403225">
              <a:lnSpc>
                <a:spcPct val="95000"/>
              </a:lnSpc>
              <a:spcBef>
                <a:spcPct val="0"/>
              </a:spcBef>
              <a:buClr>
                <a:srgbClr val="000000"/>
              </a:buClr>
              <a:buFontTx/>
              <a:buChar char="•"/>
              <a:defRPr/>
            </a:pPr>
            <a:r>
              <a:rPr lang="en-US" sz="2400" dirty="0" smtClean="0">
                <a:solidFill>
                  <a:schemeClr val="accent6"/>
                </a:solidFill>
                <a:latin typeface="+mn-lt"/>
              </a:rPr>
              <a:t>Acknowledgment systems prompt adults </a:t>
            </a:r>
            <a:r>
              <a:rPr lang="en-US" sz="2400" dirty="0">
                <a:solidFill>
                  <a:schemeClr val="accent6"/>
                </a:solidFill>
                <a:latin typeface="+mn-lt"/>
              </a:rPr>
              <a:t>to recognize expected </a:t>
            </a:r>
            <a:r>
              <a:rPr lang="en-US" sz="2400" dirty="0" smtClean="0">
                <a:solidFill>
                  <a:schemeClr val="accent6"/>
                </a:solidFill>
                <a:latin typeface="+mn-lt"/>
              </a:rPr>
              <a:t>behaviors</a:t>
            </a:r>
            <a:endParaRPr lang="en-US" sz="2400" dirty="0" smtClean="0">
              <a:latin typeface="+mn-lt"/>
              <a:cs typeface="Times New Roman" pitchFamily="18" charset="0"/>
            </a:endParaRPr>
          </a:p>
          <a:p>
            <a:pPr marL="403225" indent="-403225" algn="r">
              <a:buNone/>
            </a:pPr>
            <a:endParaRPr lang="en-US" sz="1400" dirty="0" smtClean="0">
              <a:solidFill>
                <a:srgbClr val="1D2A53"/>
              </a:solidFill>
            </a:endParaRPr>
          </a:p>
          <a:p>
            <a:pPr marL="403225" indent="-403225" algn="r">
              <a:buNone/>
            </a:pPr>
            <a:endParaRPr lang="en-US" sz="1400" dirty="0">
              <a:solidFill>
                <a:srgbClr val="1D2A53"/>
              </a:solidFill>
            </a:endParaRPr>
          </a:p>
          <a:p>
            <a:pPr marL="0" indent="0" algn="r">
              <a:buNone/>
            </a:pPr>
            <a:endParaRPr lang="en-US" sz="1400" dirty="0" smtClean="0">
              <a:solidFill>
                <a:srgbClr val="1D2A53"/>
              </a:solidFill>
            </a:endParaRPr>
          </a:p>
          <a:p>
            <a:pPr marL="0" indent="0" algn="r">
              <a:buNone/>
            </a:pPr>
            <a:endParaRPr lang="en-US" sz="1400" dirty="0">
              <a:solidFill>
                <a:srgbClr val="1D2A53"/>
              </a:solidFill>
            </a:endParaRPr>
          </a:p>
        </p:txBody>
      </p:sp>
      <p:sp>
        <p:nvSpPr>
          <p:cNvPr id="4" name="Title 3"/>
          <p:cNvSpPr>
            <a:spLocks noGrp="1"/>
          </p:cNvSpPr>
          <p:nvPr>
            <p:ph type="title"/>
          </p:nvPr>
        </p:nvSpPr>
        <p:spPr>
          <a:xfrm>
            <a:off x="1369091" y="350815"/>
            <a:ext cx="6987106" cy="650535"/>
          </a:xfrm>
        </p:spPr>
        <p:txBody>
          <a:bodyPr>
            <a:normAutofit fontScale="90000"/>
          </a:bodyPr>
          <a:lstStyle/>
          <a:p>
            <a:r>
              <a:rPr lang="en-US" dirty="0" smtClean="0"/>
              <a:t>Rationales for acknowledgments </a:t>
            </a:r>
            <a:endParaRPr lang="en-US" dirty="0"/>
          </a:p>
        </p:txBody>
      </p:sp>
    </p:spTree>
    <p:extLst>
      <p:ext uri="{BB962C8B-B14F-4D97-AF65-F5344CB8AC3E}">
        <p14:creationId xmlns:p14="http://schemas.microsoft.com/office/powerpoint/2010/main" val="32848686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Core-Content-Icon"/>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6485" y="288118"/>
            <a:ext cx="713232" cy="713232"/>
          </a:xfrm>
          <a:prstGeom prst="rect">
            <a:avLst/>
          </a:prstGeom>
          <a:effectLst>
            <a:outerShdw blurRad="50800" dist="38100" dir="2700000" algn="tl" rotWithShape="0">
              <a:srgbClr val="000000">
                <a:alpha val="43000"/>
              </a:srgbClr>
            </a:outerShdw>
          </a:effectLst>
        </p:spPr>
      </p:pic>
      <p:pic>
        <p:nvPicPr>
          <p:cNvPr id="7" name="Picture 6" descr="Picture shows father and daughter holding hands walking down the street.  Both are carrying large shopping bags." title="Father and daughter pictur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9127" y="1585307"/>
            <a:ext cx="3069426" cy="4203451"/>
          </a:xfrm>
          <a:prstGeom prst="rect">
            <a:avLst/>
          </a:prstGeom>
        </p:spPr>
      </p:pic>
      <p:pic>
        <p:nvPicPr>
          <p:cNvPr id="5" name="Picture 4" descr="This picture shows people crawling under a sliding door in a store and running toward the camera to shop." title="Black Friday shopping pictur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6485" y="1585307"/>
            <a:ext cx="4747246" cy="2642714"/>
          </a:xfrm>
          <a:prstGeom prst="rect">
            <a:avLst/>
          </a:prstGeom>
        </p:spPr>
      </p:pic>
      <p:pic>
        <p:nvPicPr>
          <p:cNvPr id="6" name="Picture 5" descr="Picture of a man cheering with his hands over his head.  His shirt reads &quot;Yes! Yes! Yes!&quot;." title="When your boss says you can leave early"/>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85159" y="3793520"/>
            <a:ext cx="3258572" cy="2857675"/>
          </a:xfrm>
          <a:prstGeom prst="rect">
            <a:avLst/>
          </a:prstGeom>
        </p:spPr>
      </p:pic>
      <p:sp>
        <p:nvSpPr>
          <p:cNvPr id="2" name="Title 1"/>
          <p:cNvSpPr>
            <a:spLocks noGrp="1"/>
          </p:cNvSpPr>
          <p:nvPr>
            <p:ph type="title"/>
          </p:nvPr>
        </p:nvSpPr>
        <p:spPr>
          <a:xfrm>
            <a:off x="1009717" y="350815"/>
            <a:ext cx="8705389" cy="915357"/>
          </a:xfrm>
        </p:spPr>
        <p:txBody>
          <a:bodyPr>
            <a:noAutofit/>
          </a:bodyPr>
          <a:lstStyle/>
          <a:p>
            <a:pPr algn="l"/>
            <a:r>
              <a:rPr lang="en-US" sz="3600" dirty="0">
                <a:solidFill>
                  <a:srgbClr val="1D2A53"/>
                </a:solidFill>
              </a:rPr>
              <a:t>“Why Should I acknowledge Students for </a:t>
            </a:r>
            <a:br>
              <a:rPr lang="en-US" sz="3600" dirty="0">
                <a:solidFill>
                  <a:srgbClr val="1D2A53"/>
                </a:solidFill>
              </a:rPr>
            </a:br>
            <a:r>
              <a:rPr lang="en-US" sz="3600" dirty="0">
                <a:solidFill>
                  <a:srgbClr val="1D2A53"/>
                </a:solidFill>
              </a:rPr>
              <a:t>Something They Should Be Doing Anyway?”</a:t>
            </a:r>
            <a:endParaRPr lang="en-US" sz="3600" dirty="0"/>
          </a:p>
        </p:txBody>
      </p:sp>
    </p:spTree>
    <p:extLst>
      <p:ext uri="{BB962C8B-B14F-4D97-AF65-F5344CB8AC3E}">
        <p14:creationId xmlns:p14="http://schemas.microsoft.com/office/powerpoint/2010/main" val="136736795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DVSECTIONID" val="wKrXETz9jqIyYLH8Gz9nFL"/>
</p:tagLst>
</file>

<file path=ppt/tags/tag2.xml><?xml version="1.0" encoding="utf-8"?>
<p:tagLst xmlns:a="http://schemas.openxmlformats.org/drawingml/2006/main" xmlns:r="http://schemas.openxmlformats.org/officeDocument/2006/relationships" xmlns:p="http://schemas.openxmlformats.org/presentationml/2006/main">
  <p:tag name="DVSHAPEID" val="t35wUzaO4gyBOm5N91wEMq"/>
</p:tagLst>
</file>

<file path=ppt/tags/tag3.xml><?xml version="1.0" encoding="utf-8"?>
<p:tagLst xmlns:a="http://schemas.openxmlformats.org/drawingml/2006/main" xmlns:r="http://schemas.openxmlformats.org/officeDocument/2006/relationships" xmlns:p="http://schemas.openxmlformats.org/presentationml/2006/main">
  <p:tag name="DVSHAPEID" val="LKlIe3wKysZH3ssn5ESBok"/>
</p:tagLst>
</file>

<file path=ppt/theme/theme1.xml><?xml version="1.0" encoding="utf-8"?>
<a:theme xmlns:a="http://schemas.openxmlformats.org/drawingml/2006/main" name="Final_MWBIS 4">
  <a:themeElements>
    <a:clrScheme name="Midwest PBIS">
      <a:dk1>
        <a:srgbClr val="3A54A5"/>
      </a:dk1>
      <a:lt1>
        <a:srgbClr val="E2AC00"/>
      </a:lt1>
      <a:dk2>
        <a:srgbClr val="1D2A53"/>
      </a:dk2>
      <a:lt2>
        <a:srgbClr val="F0DA3D"/>
      </a:lt2>
      <a:accent1>
        <a:srgbClr val="AAB7E1"/>
      </a:accent1>
      <a:accent2>
        <a:srgbClr val="C0504D"/>
      </a:accent2>
      <a:accent3>
        <a:srgbClr val="8A9161"/>
      </a:accent3>
      <a:accent4>
        <a:srgbClr val="8064A2"/>
      </a:accent4>
      <a:accent5>
        <a:srgbClr val="AAB7E1"/>
      </a:accent5>
      <a:accent6>
        <a:srgbClr val="DD8047"/>
      </a:accent6>
      <a:hlink>
        <a:srgbClr val="0000FF"/>
      </a:hlink>
      <a:folHlink>
        <a:srgbClr val="00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Final_MWBIS 4">
  <a:themeElements>
    <a:clrScheme name="Midwest PBIS">
      <a:dk1>
        <a:srgbClr val="3A54A5"/>
      </a:dk1>
      <a:lt1>
        <a:srgbClr val="E2AC00"/>
      </a:lt1>
      <a:dk2>
        <a:srgbClr val="1D2A53"/>
      </a:dk2>
      <a:lt2>
        <a:srgbClr val="F0DA3D"/>
      </a:lt2>
      <a:accent1>
        <a:srgbClr val="AAB7E1"/>
      </a:accent1>
      <a:accent2>
        <a:srgbClr val="C0504D"/>
      </a:accent2>
      <a:accent3>
        <a:srgbClr val="8A9161"/>
      </a:accent3>
      <a:accent4>
        <a:srgbClr val="8064A2"/>
      </a:accent4>
      <a:accent5>
        <a:srgbClr val="AAB7E1"/>
      </a:accent5>
      <a:accent6>
        <a:srgbClr val="DD8047"/>
      </a:accent6>
      <a:hlink>
        <a:srgbClr val="0000FF"/>
      </a:hlink>
      <a:folHlink>
        <a:srgbClr val="00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Final_MWBIS 4">
  <a:themeElements>
    <a:clrScheme name="Midwest PBIS">
      <a:dk1>
        <a:srgbClr val="3A54A5"/>
      </a:dk1>
      <a:lt1>
        <a:srgbClr val="E2AC00"/>
      </a:lt1>
      <a:dk2>
        <a:srgbClr val="1D2A53"/>
      </a:dk2>
      <a:lt2>
        <a:srgbClr val="F0DA3D"/>
      </a:lt2>
      <a:accent1>
        <a:srgbClr val="AAB7E1"/>
      </a:accent1>
      <a:accent2>
        <a:srgbClr val="C0504D"/>
      </a:accent2>
      <a:accent3>
        <a:srgbClr val="8A9161"/>
      </a:accent3>
      <a:accent4>
        <a:srgbClr val="8064A2"/>
      </a:accent4>
      <a:accent5>
        <a:srgbClr val="AAB7E1"/>
      </a:accent5>
      <a:accent6>
        <a:srgbClr val="DD8047"/>
      </a:accent6>
      <a:hlink>
        <a:srgbClr val="0000FF"/>
      </a:hlink>
      <a:folHlink>
        <a:srgbClr val="00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6_Final_MWBIS 4">
  <a:themeElements>
    <a:clrScheme name="Midwest PBIS">
      <a:dk1>
        <a:srgbClr val="3A54A5"/>
      </a:dk1>
      <a:lt1>
        <a:srgbClr val="E2AC00"/>
      </a:lt1>
      <a:dk2>
        <a:srgbClr val="1D2A53"/>
      </a:dk2>
      <a:lt2>
        <a:srgbClr val="F0DA3D"/>
      </a:lt2>
      <a:accent1>
        <a:srgbClr val="AAB7E1"/>
      </a:accent1>
      <a:accent2>
        <a:srgbClr val="C0504D"/>
      </a:accent2>
      <a:accent3>
        <a:srgbClr val="8A9161"/>
      </a:accent3>
      <a:accent4>
        <a:srgbClr val="8064A2"/>
      </a:accent4>
      <a:accent5>
        <a:srgbClr val="AAB7E1"/>
      </a:accent5>
      <a:accent6>
        <a:srgbClr val="DD8047"/>
      </a:accent6>
      <a:hlink>
        <a:srgbClr val="0000FF"/>
      </a:hlink>
      <a:folHlink>
        <a:srgbClr val="00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Final_MWBIS 4</Template>
  <TotalTime>7707</TotalTime>
  <Words>3526</Words>
  <Application>Microsoft Office PowerPoint</Application>
  <PresentationFormat>On-screen Show (4:3)</PresentationFormat>
  <Paragraphs>547</Paragraphs>
  <Slides>51</Slides>
  <Notes>46</Notes>
  <HiddenSlides>0</HiddenSlides>
  <MMClips>1</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51</vt:i4>
      </vt:variant>
    </vt:vector>
  </HeadingPairs>
  <TitlesOfParts>
    <vt:vector size="67" baseType="lpstr">
      <vt:lpstr>ＭＳ 明朝</vt:lpstr>
      <vt:lpstr>ＭＳ Ｐゴシック</vt:lpstr>
      <vt:lpstr>Arial</vt:lpstr>
      <vt:lpstr>Calibri</vt:lpstr>
      <vt:lpstr>Cambria</vt:lpstr>
      <vt:lpstr>Comic Sans MS</vt:lpstr>
      <vt:lpstr>Helvetica</vt:lpstr>
      <vt:lpstr>Perpetua</vt:lpstr>
      <vt:lpstr>Times</vt:lpstr>
      <vt:lpstr>Times New Roman</vt:lpstr>
      <vt:lpstr>Tw Cen MT</vt:lpstr>
      <vt:lpstr>Wingdings</vt:lpstr>
      <vt:lpstr>Final_MWBIS 4</vt:lpstr>
      <vt:lpstr>1_Final_MWBIS 4</vt:lpstr>
      <vt:lpstr>2_Final_MWBIS 4</vt:lpstr>
      <vt:lpstr>6_Final_MWBIS 4</vt:lpstr>
      <vt:lpstr>PBIS Team Training 4A  </vt:lpstr>
      <vt:lpstr>Learning Expectations</vt:lpstr>
      <vt:lpstr>Organization of Modules</vt:lpstr>
      <vt:lpstr> Tier 1: Professional Learning Roadmap</vt:lpstr>
      <vt:lpstr>TFI 1.9 Purpose &amp; Outcomes</vt:lpstr>
      <vt:lpstr>Science of Behavior Has Taught Us</vt:lpstr>
      <vt:lpstr>Definition</vt:lpstr>
      <vt:lpstr>Rationales for acknowledgments </vt:lpstr>
      <vt:lpstr>“Why Should I acknowledge Students for  Something They Should Be Doing Anyway?”</vt:lpstr>
      <vt:lpstr>How do rewards shape our behavior? </vt:lpstr>
      <vt:lpstr> Quickest Way to Change Behavior  in Anyone is to…</vt:lpstr>
      <vt:lpstr>Receive Frequent Feedback and  Acknowledgement (across ALL school settings, including the classroom)</vt:lpstr>
      <vt:lpstr>Adults may need a strategy or tool for monitoring ratios of praise to corrections </vt:lpstr>
      <vt:lpstr>Paperclips/Pennies in Your Pocket</vt:lpstr>
      <vt:lpstr>What really matters</vt:lpstr>
      <vt:lpstr>Change your words, change your world</vt:lpstr>
      <vt:lpstr>Activity: Changing our words</vt:lpstr>
      <vt:lpstr>Guiding Questions</vt:lpstr>
      <vt:lpstr>Acknowledgement Guidelines</vt:lpstr>
      <vt:lpstr>How to Acknowledge</vt:lpstr>
      <vt:lpstr>Components of School-Wide Acknowledgement Plans</vt:lpstr>
      <vt:lpstr>Tokens/Tickets </vt:lpstr>
      <vt:lpstr>Tickets and Tokens (cont.)</vt:lpstr>
      <vt:lpstr>Make it Fun</vt:lpstr>
      <vt:lpstr>Social Reinforcements</vt:lpstr>
      <vt:lpstr>Monthly </vt:lpstr>
      <vt:lpstr>Quarterly</vt:lpstr>
      <vt:lpstr>Home-School Connection </vt:lpstr>
      <vt:lpstr>Make It Easy!</vt:lpstr>
      <vt:lpstr>100 No or Low Cost Rewards for Elementary Students</vt:lpstr>
      <vt:lpstr>60 No or Low Cost Rewards for Secondary Students</vt:lpstr>
      <vt:lpstr>Recognizing Staff</vt:lpstr>
      <vt:lpstr>The Golden Plunger Award</vt:lpstr>
      <vt:lpstr>Teacher Rugs</vt:lpstr>
      <vt:lpstr>Staff Reinforcements</vt:lpstr>
      <vt:lpstr>35 No or Low Cost Rewards for Staff</vt:lpstr>
      <vt:lpstr>Guidelines for Development of Acknowledgement Matrix</vt:lpstr>
      <vt:lpstr>Guidelines for Acknowledgement Systems</vt:lpstr>
      <vt:lpstr>School-wide Acknowledgement Matrix </vt:lpstr>
      <vt:lpstr>Team Time</vt:lpstr>
      <vt:lpstr>Frequently Asked Questions:</vt:lpstr>
      <vt:lpstr>Frequently Asked Questions:</vt:lpstr>
      <vt:lpstr>Frequently Asked Questions:</vt:lpstr>
      <vt:lpstr>Frequently Asked Questions:</vt:lpstr>
      <vt:lpstr>Frequently Asked Questions:</vt:lpstr>
      <vt:lpstr>Frequently Asked Questions:</vt:lpstr>
      <vt:lpstr>Frequently Asked Questions:</vt:lpstr>
      <vt:lpstr>Frequently Asked Questions:</vt:lpstr>
      <vt:lpstr>Reflection</vt:lpstr>
      <vt:lpstr>TFI Self-Assessment</vt:lpstr>
      <vt:lpstr>Appreciation is given to the following for their contributions to this Professional Learning: </vt:lpstr>
    </vt:vector>
  </TitlesOfParts>
  <Company>IL PBIS Network</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dc:title>
  <dc:creator>Sheri Luecking</dc:creator>
  <cp:lastModifiedBy>Petrie, Garrett</cp:lastModifiedBy>
  <cp:revision>205</cp:revision>
  <cp:lastPrinted>2017-02-08T01:53:49Z</cp:lastPrinted>
  <dcterms:created xsi:type="dcterms:W3CDTF">2014-11-24T17:40:55Z</dcterms:created>
  <dcterms:modified xsi:type="dcterms:W3CDTF">2017-10-10T14:50:43Z</dcterms:modified>
</cp:coreProperties>
</file>