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9144000" cy="6858000"/>
  <p:embeddedFontLst>
    <p:embeddedFont>
      <p:font typeface="Arial Narrow" panose="020B060602020203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Libre Baskerville" panose="020B0604020202020204" charset="0"/>
      <p:regular r:id="rId51"/>
      <p:bold r:id="rId52"/>
      <p:italic r:id="rId53"/>
    </p:embeddedFont>
    <p:embeddedFont>
      <p:font typeface="Questrial" panose="020B0604020202020204" charset="0"/>
      <p:regular r:id="rId54"/>
    </p:embeddedFont>
    <p:embeddedFont>
      <p:font typeface="Roboto" panose="020B0604020202020204" charset="0"/>
      <p:regular r:id="rId55"/>
      <p:bold r:id="rId56"/>
      <p:italic r:id="rId57"/>
      <p:boldItalic r:id="rId58"/>
    </p:embeddedFont>
    <p:embeddedFont>
      <p:font typeface="Roboto Condensed"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47F60F-4E3D-4529-86AD-66598E233805}">
  <a:tblStyle styleId="{1C47F60F-4E3D-4529-86AD-66598E23380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727"/>
  </p:normalViewPr>
  <p:slideViewPr>
    <p:cSldViewPr snapToGrid="0">
      <p:cViewPr varScale="1">
        <p:scale>
          <a:sx n="91" d="100"/>
          <a:sy n="91" d="100"/>
        </p:scale>
        <p:origin x="792"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July 2019</a:t>
            </a:r>
            <a:endParaRPr b="1" dirty="0"/>
          </a:p>
          <a:p>
            <a:pPr marL="0" lvl="0" indent="0" algn="l" rtl="0">
              <a:spcBef>
                <a:spcPts val="0"/>
              </a:spcBef>
              <a:spcAft>
                <a:spcPts val="0"/>
              </a:spcAft>
              <a:buNone/>
            </a:pPr>
            <a:endParaRPr dirty="0"/>
          </a:p>
        </p:txBody>
      </p:sp>
      <p:sp>
        <p:nvSpPr>
          <p:cNvPr id="180" name="Google Shape;180;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dd865f847_0_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dd865f847_0_1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5dd865f847_0_1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dd865f847_0_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dd865f847_0_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5dd865f847_0_2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d414231d3_0_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d414231d3_0_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5d414231d3_0_2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d414231d3_0_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d414231d3_0_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5d414231d3_0_3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d414231d3_0_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d414231d3_0_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5d414231d3_0_1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d414231d3_0_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d414231d3_0_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5d414231d3_0_1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dd865f847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dd865f847_2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5-point intervention approach does a great job of laying out 5 concrete steps schools can take to promote equity in school discipline.  We are going to first examine bias and vulnerable decision points and how this impacts our ability to stay neutral in discipline situations.  </a:t>
            </a:r>
            <a:endParaRPr/>
          </a:p>
        </p:txBody>
      </p:sp>
      <p:sp>
        <p:nvSpPr>
          <p:cNvPr id="319" name="Google Shape;319;g5dd865f847_2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dd865f847_2_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dd865f847_2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5dd865f847_2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dd865f847_2_1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dd865f847_2_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5dd865f847_2_1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dd865f847_2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dd865f847_2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5dd865f847_2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3eb898f4_2_10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83eb898f4_2_103:notes"/>
          <p:cNvSpPr txBox="1">
            <a:spLocks noGrp="1"/>
          </p:cNvSpPr>
          <p:nvPr>
            <p:ph type="body" idx="1"/>
          </p:nvPr>
        </p:nvSpPr>
        <p:spPr>
          <a:xfrm>
            <a:off x="913573" y="3300354"/>
            <a:ext cx="7317049" cy="270029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583eb898f4_2_103:notes"/>
          <p:cNvSpPr txBox="1">
            <a:spLocks noGrp="1"/>
          </p:cNvSpPr>
          <p:nvPr>
            <p:ph type="sldNum" idx="12"/>
          </p:nvPr>
        </p:nvSpPr>
        <p:spPr>
          <a:xfrm>
            <a:off x="5179671" y="6514164"/>
            <a:ext cx="3962213" cy="34389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dd865f847_0_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dd865f847_0_4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5dd865f847_0_4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bdf7669ee_1_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bdf7669ee_1_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5bdf7669ee_1_2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c0d8ad76c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c0d8ad76c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go through some “Simple Napkin Math” to start the conversation about disaggregating data.</a:t>
            </a:r>
            <a:endParaRPr/>
          </a:p>
        </p:txBody>
      </p:sp>
      <p:sp>
        <p:nvSpPr>
          <p:cNvPr id="368" name="Google Shape;368;g5c0d8ad76c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c0d8ad76c_1_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c0d8ad76c_1_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many schools have SWIS?  </a:t>
            </a:r>
            <a:endParaRPr/>
          </a:p>
          <a:p>
            <a:pPr marL="0" lvl="0" indent="0" algn="l" rtl="0">
              <a:spcBef>
                <a:spcPts val="0"/>
              </a:spcBef>
              <a:spcAft>
                <a:spcPts val="0"/>
              </a:spcAft>
              <a:buNone/>
            </a:pPr>
            <a:r>
              <a:rPr lang="en-US"/>
              <a:t>If you have SWIS, this simple math is done for you with your ethnicity reports.</a:t>
            </a:r>
            <a:endParaRPr/>
          </a:p>
        </p:txBody>
      </p:sp>
      <p:sp>
        <p:nvSpPr>
          <p:cNvPr id="377" name="Google Shape;377;g5c0d8ad76c_1_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c0d8ad76c_1_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c0d8ad76c_1_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5c0d8ad76c_1_1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c0d8ad76c_1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c0d8ad76c_1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5c0d8ad76c_1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c148fd407_2_13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c148fd407_2_1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5c148fd407_2_13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bda214bc6_0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bda214bc6_0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5bda214bc6_0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bda214bc6_0_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bda214bc6_0_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5bda214bc6_0_3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5bda214bc6_0_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5bda214bc6_0_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5bda214bc6_0_3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d1b353461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d1b353461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99" name="Google Shape;199;g5d1b353461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bda214bc6_0_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bda214bc6_0_4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5bda214bc6_0_4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bda214bc6_0_5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bda214bc6_0_5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5bda214bc6_0_5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bdf7669ee_1_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bdf7669ee_1_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5bdf7669ee_1_1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c148fd407_2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c148fd407_2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5c148fd407_2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63" name="Google Shape;463;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bdf7669ee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bdf7669ee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5bdf7669ee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bdf7669ee_1_2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bdf7669ee_1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5bdf7669ee_1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bda214bc6_0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bda214bc6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5bda214bc6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da214bc6_0_1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bda214bc6_0_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5bda214bc6_0_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dd865f847_0_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dd865f847_0_3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Guide published in February of 2018 by the Technical Assistance Center in Oregon.  The guide give school teams 5 succinct strategies for enhancing equity in school discipline.  We will inform you on these 5 strategies.  It will be your team’s job to decide where you are at as a school and what information needs to be brought back for further inquiry and PD.</a:t>
            </a:r>
            <a:endParaRPr/>
          </a:p>
        </p:txBody>
      </p:sp>
      <p:sp>
        <p:nvSpPr>
          <p:cNvPr id="253" name="Google Shape;253;g5dd865f847_0_3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dd865f847_0_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dd865f847_0_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will come back to #1 at the end of the content.  Time will be given to work through disaggregating your data.</a:t>
            </a:r>
            <a:endParaRPr/>
          </a:p>
        </p:txBody>
      </p:sp>
      <p:sp>
        <p:nvSpPr>
          <p:cNvPr id="260" name="Google Shape;260;g5dd865f847_0_3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40"/>
        <p:cNvGrpSpPr/>
        <p:nvPr/>
      </p:nvGrpSpPr>
      <p:grpSpPr>
        <a:xfrm>
          <a:off x="0" y="0"/>
          <a:ext cx="0" cy="0"/>
          <a:chOff x="0" y="0"/>
          <a:chExt cx="0" cy="0"/>
        </a:xfrm>
      </p:grpSpPr>
      <p:sp>
        <p:nvSpPr>
          <p:cNvPr id="41" name="Google Shape;41;p12"/>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42"/>
        <p:cNvGrpSpPr/>
        <p:nvPr/>
      </p:nvGrpSpPr>
      <p:grpSpPr>
        <a:xfrm>
          <a:off x="0" y="0"/>
          <a:ext cx="0" cy="0"/>
          <a:chOff x="0" y="0"/>
          <a:chExt cx="0" cy="0"/>
        </a:xfrm>
      </p:grpSpPr>
      <p:cxnSp>
        <p:nvCxnSpPr>
          <p:cNvPr id="43" name="Google Shape;43;p13"/>
          <p:cNvCxnSpPr/>
          <p:nvPr/>
        </p:nvCxnSpPr>
        <p:spPr>
          <a:xfrm>
            <a:off x="352425" y="457200"/>
            <a:ext cx="0" cy="516750"/>
          </a:xfrm>
          <a:prstGeom prst="straightConnector1">
            <a:avLst/>
          </a:prstGeom>
          <a:noFill/>
          <a:ln w="63500" cap="flat" cmpd="sng">
            <a:solidFill>
              <a:srgbClr val="0078C0"/>
            </a:solidFill>
            <a:prstDash val="solid"/>
            <a:miter lim="800000"/>
            <a:headEnd type="none" w="sm" len="sm"/>
            <a:tailEnd type="none" w="sm" len="sm"/>
          </a:ln>
        </p:spPr>
      </p:cxnSp>
      <p:sp>
        <p:nvSpPr>
          <p:cNvPr id="44" name="Google Shape;44;p13"/>
          <p:cNvSpPr txBox="1">
            <a:spLocks noGrp="1"/>
          </p:cNvSpPr>
          <p:nvPr>
            <p:ph type="title"/>
          </p:nvPr>
        </p:nvSpPr>
        <p:spPr>
          <a:xfrm>
            <a:off x="438150" y="380941"/>
            <a:ext cx="2724150" cy="66945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45" name="Google Shape;45;p13"/>
          <p:cNvSpPr txBox="1">
            <a:spLocks noGrp="1"/>
          </p:cNvSpPr>
          <p:nvPr>
            <p:ph type="body" idx="1"/>
          </p:nvPr>
        </p:nvSpPr>
        <p:spPr>
          <a:xfrm>
            <a:off x="352425" y="1600200"/>
            <a:ext cx="5934000" cy="22860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46"/>
        <p:cNvGrpSpPr/>
        <p:nvPr/>
      </p:nvGrpSpPr>
      <p:grpSpPr>
        <a:xfrm>
          <a:off x="0" y="0"/>
          <a:ext cx="0" cy="0"/>
          <a:chOff x="0" y="0"/>
          <a:chExt cx="0" cy="0"/>
        </a:xfrm>
      </p:grpSpPr>
      <p:sp>
        <p:nvSpPr>
          <p:cNvPr id="47" name="Google Shape;47;p14"/>
          <p:cNvSpPr>
            <a:spLocks noGrp="1"/>
          </p:cNvSpPr>
          <p:nvPr>
            <p:ph type="pic" idx="2"/>
          </p:nvPr>
        </p:nvSpPr>
        <p:spPr>
          <a:xfrm>
            <a:off x="0" y="0"/>
            <a:ext cx="9144000" cy="6858000"/>
          </a:xfrm>
          <a:prstGeom prst="rect">
            <a:avLst/>
          </a:prstGeom>
          <a:noFill/>
          <a:ln>
            <a:noFill/>
          </a:ln>
        </p:spPr>
        <p:txBody>
          <a:bodyPr spcFirstLastPara="1" wrap="square" lIns="45725" tIns="22850" rIns="45725" bIns="22850" anchor="t" anchorCtr="0">
            <a:noAutofit/>
          </a:bodyPr>
          <a:lstStyle>
            <a:lvl1pPr marR="0" lvl="0"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700"/>
              <a:buNone/>
              <a:defRPr sz="7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48"/>
        <p:cNvGrpSpPr/>
        <p:nvPr/>
      </p:nvGrpSpPr>
      <p:grpSpPr>
        <a:xfrm>
          <a:off x="0" y="0"/>
          <a:ext cx="0" cy="0"/>
          <a:chOff x="0" y="0"/>
          <a:chExt cx="0" cy="0"/>
        </a:xfrm>
      </p:grpSpPr>
      <p:sp>
        <p:nvSpPr>
          <p:cNvPr id="49" name="Google Shape;49;p15"/>
          <p:cNvSpPr/>
          <p:nvPr/>
        </p:nvSpPr>
        <p:spPr>
          <a:xfrm>
            <a:off x="0" y="0"/>
            <a:ext cx="9144000" cy="1317812"/>
          </a:xfrm>
          <a:prstGeom prst="rect">
            <a:avLst/>
          </a:prstGeom>
          <a:solidFill>
            <a:srgbClr val="E5DFE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50" name="Google Shape;50;p15"/>
          <p:cNvSpPr txBox="1">
            <a:spLocks noGrp="1"/>
          </p:cNvSpPr>
          <p:nvPr>
            <p:ph type="title"/>
          </p:nvPr>
        </p:nvSpPr>
        <p:spPr>
          <a:xfrm>
            <a:off x="295834" y="1"/>
            <a:ext cx="8552331" cy="1317811"/>
          </a:xfrm>
          <a:prstGeom prst="rect">
            <a:avLst/>
          </a:prstGeom>
          <a:noFill/>
          <a:ln>
            <a:noFill/>
          </a:ln>
        </p:spPr>
        <p:txBody>
          <a:bodyPr spcFirstLastPara="1" wrap="square" lIns="45725" tIns="45725" rIns="45725" bIns="45725" anchor="b"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51" name="Google Shape;51;p15"/>
          <p:cNvSpPr txBox="1">
            <a:spLocks noGrp="1"/>
          </p:cNvSpPr>
          <p:nvPr>
            <p:ph type="body" idx="1"/>
          </p:nvPr>
        </p:nvSpPr>
        <p:spPr>
          <a:xfrm>
            <a:off x="295834" y="1461247"/>
            <a:ext cx="8552331" cy="4347882"/>
          </a:xfrm>
          <a:prstGeom prst="rect">
            <a:avLst/>
          </a:prstGeom>
          <a:noFill/>
          <a:ln>
            <a:noFill/>
          </a:ln>
        </p:spPr>
        <p:txBody>
          <a:bodyPr spcFirstLastPara="1" wrap="square" lIns="45725" tIns="45725" rIns="45725" bIns="45725" anchor="t" anchorCtr="0">
            <a:noAutofit/>
          </a:bodyPr>
          <a:lstStyle>
            <a:lvl1pPr marL="457200" marR="0" lvl="0" indent="-330200" algn="l" rtl="0">
              <a:lnSpc>
                <a:spcPct val="90000"/>
              </a:lnSpc>
              <a:spcBef>
                <a:spcPts val="600"/>
              </a:spcBef>
              <a:spcAft>
                <a:spcPts val="0"/>
              </a:spcAft>
              <a:buClr>
                <a:srgbClr val="0070C0"/>
              </a:buClr>
              <a:buSzPts val="16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600"/>
              </a:spcBef>
              <a:spcAft>
                <a:spcPts val="0"/>
              </a:spcAft>
              <a:buClr>
                <a:srgbClr val="D02800"/>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500"/>
              </a:spcBef>
              <a:spcAft>
                <a:spcPts val="0"/>
              </a:spcAft>
              <a:buClr>
                <a:srgbClr val="959200"/>
              </a:buClr>
              <a:buSzPts val="1200"/>
              <a:buFont typeface="Arial"/>
              <a:buChar char="•"/>
              <a:defRPr sz="24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ftr" idx="11"/>
          </p:nvPr>
        </p:nvSpPr>
        <p:spPr>
          <a:xfrm>
            <a:off x="1253755" y="6504930"/>
            <a:ext cx="6882328" cy="389443"/>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888888"/>
              </a:buClr>
              <a:buSzPts val="7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700"/>
              <a:buFont typeface="Calibri"/>
              <a:buNone/>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5"/>
          <p:cNvCxnSpPr/>
          <p:nvPr/>
        </p:nvCxnSpPr>
        <p:spPr>
          <a:xfrm>
            <a:off x="0" y="5996380"/>
            <a:ext cx="9144000" cy="8965"/>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54"/>
        <p:cNvGrpSpPr/>
        <p:nvPr/>
      </p:nvGrpSpPr>
      <p:grpSpPr>
        <a:xfrm>
          <a:off x="0" y="0"/>
          <a:ext cx="0" cy="0"/>
          <a:chOff x="0" y="0"/>
          <a:chExt cx="0" cy="0"/>
        </a:xfrm>
      </p:grpSpPr>
      <p:sp>
        <p:nvSpPr>
          <p:cNvPr id="55" name="Google Shape;55;p16"/>
          <p:cNvSpPr/>
          <p:nvPr/>
        </p:nvSpPr>
        <p:spPr>
          <a:xfrm>
            <a:off x="0" y="1600200"/>
            <a:ext cx="9144000" cy="3657600"/>
          </a:xfrm>
          <a:prstGeom prst="rect">
            <a:avLst/>
          </a:prstGeom>
          <a:solidFill>
            <a:srgbClr val="253746"/>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6" name="Google Shape;56;p16" descr="casel_clear.tif"/>
          <p:cNvPicPr preferRelativeResize="0"/>
          <p:nvPr/>
        </p:nvPicPr>
        <p:blipFill rotWithShape="1">
          <a:blip r:embed="rId2">
            <a:alphaModFix/>
          </a:blip>
          <a:srcRect/>
          <a:stretch/>
        </p:blipFill>
        <p:spPr>
          <a:xfrm>
            <a:off x="304800" y="6134100"/>
            <a:ext cx="384969" cy="399257"/>
          </a:xfrm>
          <a:prstGeom prst="rect">
            <a:avLst/>
          </a:prstGeom>
          <a:noFill/>
          <a:ln>
            <a:noFill/>
          </a:ln>
        </p:spPr>
      </p:pic>
      <p:sp>
        <p:nvSpPr>
          <p:cNvPr id="57" name="Google Shape;57;p16"/>
          <p:cNvSpPr txBox="1">
            <a:spLocks noGrp="1"/>
          </p:cNvSpPr>
          <p:nvPr>
            <p:ph type="body" idx="1"/>
          </p:nvPr>
        </p:nvSpPr>
        <p:spPr>
          <a:xfrm>
            <a:off x="838200" y="2628900"/>
            <a:ext cx="7696200" cy="1257300"/>
          </a:xfrm>
          <a:prstGeom prst="rect">
            <a:avLst/>
          </a:prstGeom>
          <a:noFill/>
          <a:ln>
            <a:noFill/>
          </a:ln>
        </p:spPr>
        <p:txBody>
          <a:bodyPr spcFirstLastPara="1" wrap="square" lIns="45725" tIns="22850" rIns="45725" bIns="22850" anchor="t" anchorCtr="0">
            <a:noAutofit/>
          </a:bodyPr>
          <a:lstStyle>
            <a:lvl1pPr marL="457200" marR="0" lvl="0" indent="-228600" algn="ctr"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8"/>
        <p:cNvGrpSpPr/>
        <p:nvPr/>
      </p:nvGrpSpPr>
      <p:grpSpPr>
        <a:xfrm>
          <a:off x="0" y="0"/>
          <a:ext cx="0" cy="0"/>
          <a:chOff x="0" y="0"/>
          <a:chExt cx="0" cy="0"/>
        </a:xfrm>
      </p:grpSpPr>
      <p:sp>
        <p:nvSpPr>
          <p:cNvPr id="59" name="Google Shape;59;p17"/>
          <p:cNvSpPr txBox="1">
            <a:spLocks noGrp="1"/>
          </p:cNvSpPr>
          <p:nvPr>
            <p:ph type="sldNum" idx="12"/>
          </p:nvPr>
        </p:nvSpPr>
        <p:spPr>
          <a:xfrm>
            <a:off x="8710613" y="6515100"/>
            <a:ext cx="866775" cy="153987"/>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60"/>
        <p:cNvGrpSpPr/>
        <p:nvPr/>
      </p:nvGrpSpPr>
      <p:grpSpPr>
        <a:xfrm>
          <a:off x="0" y="0"/>
          <a:ext cx="0" cy="0"/>
          <a:chOff x="0" y="0"/>
          <a:chExt cx="0" cy="0"/>
        </a:xfrm>
      </p:grpSpPr>
      <p:sp>
        <p:nvSpPr>
          <p:cNvPr id="61" name="Google Shape;61;p18"/>
          <p:cNvSpPr/>
          <p:nvPr/>
        </p:nvSpPr>
        <p:spPr>
          <a:xfrm>
            <a:off x="0" y="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 name="Google Shape;62;p18"/>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63" name="Google Shape;63;p18"/>
          <p:cNvCxnSpPr/>
          <p:nvPr/>
        </p:nvCxnSpPr>
        <p:spPr>
          <a:xfrm>
            <a:off x="352425" y="457200"/>
            <a:ext cx="0" cy="516732"/>
          </a:xfrm>
          <a:prstGeom prst="straightConnector1">
            <a:avLst/>
          </a:prstGeom>
          <a:noFill/>
          <a:ln w="63500" cap="flat" cmpd="sng">
            <a:solidFill>
              <a:srgbClr val="0078C0"/>
            </a:solidFill>
            <a:prstDash val="solid"/>
            <a:miter lim="800000"/>
            <a:headEnd type="none" w="sm" len="sm"/>
            <a:tailEnd type="none" w="sm" len="sm"/>
          </a:ln>
        </p:spPr>
      </p:cxnSp>
      <p:cxnSp>
        <p:nvCxnSpPr>
          <p:cNvPr id="64" name="Google Shape;64;p18"/>
          <p:cNvCxnSpPr/>
          <p:nvPr/>
        </p:nvCxnSpPr>
        <p:spPr>
          <a:xfrm>
            <a:off x="352425" y="6124575"/>
            <a:ext cx="0" cy="370682"/>
          </a:xfrm>
          <a:prstGeom prst="straightConnector1">
            <a:avLst/>
          </a:prstGeom>
          <a:noFill/>
          <a:ln w="63500" cap="flat" cmpd="sng">
            <a:solidFill>
              <a:srgbClr val="0078C0"/>
            </a:solidFill>
            <a:prstDash val="solid"/>
            <a:miter lim="800000"/>
            <a:headEnd type="none" w="sm" len="sm"/>
            <a:tailEnd type="none" w="sm" len="sm"/>
          </a:ln>
        </p:spPr>
      </p:cxnSp>
      <p:sp>
        <p:nvSpPr>
          <p:cNvPr id="65" name="Google Shape;65;p18"/>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66" name="Google Shape;66;p18"/>
          <p:cNvSpPr txBox="1">
            <a:spLocks noGrp="1"/>
          </p:cNvSpPr>
          <p:nvPr>
            <p:ph type="sldNum" idx="12"/>
          </p:nvPr>
        </p:nvSpPr>
        <p:spPr>
          <a:xfrm>
            <a:off x="8710613" y="6515100"/>
            <a:ext cx="866775" cy="153987"/>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67"/>
        <p:cNvGrpSpPr/>
        <p:nvPr/>
      </p:nvGrpSpPr>
      <p:grpSpPr>
        <a:xfrm>
          <a:off x="0" y="0"/>
          <a:ext cx="0" cy="0"/>
          <a:chOff x="0" y="0"/>
          <a:chExt cx="0" cy="0"/>
        </a:xfrm>
      </p:grpSpPr>
      <p:sp>
        <p:nvSpPr>
          <p:cNvPr id="68" name="Google Shape;68;p19"/>
          <p:cNvSpPr/>
          <p:nvPr/>
        </p:nvSpPr>
        <p:spPr>
          <a:xfrm>
            <a:off x="0" y="3429000"/>
            <a:ext cx="9144000" cy="3429000"/>
          </a:xfrm>
          <a:prstGeom prst="rect">
            <a:avLst/>
          </a:prstGeom>
          <a:solidFill>
            <a:schemeClr val="dk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 name="Google Shape;69;p19"/>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your logo</a:t>
            </a:r>
            <a:endParaRPr sz="1000" b="0" i="0" u="none" strike="noStrike" cap="none">
              <a:solidFill>
                <a:schemeClr val="lt1"/>
              </a:solidFill>
              <a:latin typeface="Calibri"/>
              <a:ea typeface="Calibri"/>
              <a:cs typeface="Calibri"/>
              <a:sym typeface="Calibri"/>
            </a:endParaRPr>
          </a:p>
        </p:txBody>
      </p:sp>
      <p:cxnSp>
        <p:nvCxnSpPr>
          <p:cNvPr id="70" name="Google Shape;70;p19"/>
          <p:cNvCxnSpPr/>
          <p:nvPr/>
        </p:nvCxnSpPr>
        <p:spPr>
          <a:xfrm>
            <a:off x="352425" y="457200"/>
            <a:ext cx="0" cy="516732"/>
          </a:xfrm>
          <a:prstGeom prst="straightConnector1">
            <a:avLst/>
          </a:prstGeom>
          <a:noFill/>
          <a:ln w="63500" cap="flat" cmpd="sng">
            <a:solidFill>
              <a:schemeClr val="accent1"/>
            </a:solidFill>
            <a:prstDash val="solid"/>
            <a:miter lim="800000"/>
            <a:headEnd type="none" w="sm" len="sm"/>
            <a:tailEnd type="none" w="sm" len="sm"/>
          </a:ln>
        </p:spPr>
      </p:cxnSp>
      <p:cxnSp>
        <p:nvCxnSpPr>
          <p:cNvPr id="71" name="Google Shape;71;p19"/>
          <p:cNvCxnSpPr/>
          <p:nvPr/>
        </p:nvCxnSpPr>
        <p:spPr>
          <a:xfrm>
            <a:off x="352425" y="6124575"/>
            <a:ext cx="0" cy="370682"/>
          </a:xfrm>
          <a:prstGeom prst="straightConnector1">
            <a:avLst/>
          </a:prstGeom>
          <a:noFill/>
          <a:ln w="63500" cap="flat" cmpd="sng">
            <a:solidFill>
              <a:schemeClr val="accent1"/>
            </a:solidFill>
            <a:prstDash val="solid"/>
            <a:miter lim="800000"/>
            <a:headEnd type="none" w="sm" len="sm"/>
            <a:tailEnd type="none" w="sm" len="sm"/>
          </a:ln>
        </p:spPr>
      </p:cxnSp>
      <p:cxnSp>
        <p:nvCxnSpPr>
          <p:cNvPr id="72" name="Google Shape;72;p19"/>
          <p:cNvCxnSpPr/>
          <p:nvPr/>
        </p:nvCxnSpPr>
        <p:spPr>
          <a:xfrm>
            <a:off x="8372475" y="6124575"/>
            <a:ext cx="0" cy="370682"/>
          </a:xfrm>
          <a:prstGeom prst="straightConnector1">
            <a:avLst/>
          </a:prstGeom>
          <a:noFill/>
          <a:ln w="63500" cap="flat" cmpd="sng">
            <a:solidFill>
              <a:schemeClr val="accent1"/>
            </a:solidFill>
            <a:prstDash val="solid"/>
            <a:miter lim="800000"/>
            <a:headEnd type="none" w="sm" len="sm"/>
            <a:tailEnd type="none" w="sm" len="sm"/>
          </a:ln>
        </p:spPr>
      </p:cxnSp>
      <p:sp>
        <p:nvSpPr>
          <p:cNvPr id="73" name="Google Shape;73;p19"/>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74" name="Google Shape;74;p19"/>
          <p:cNvSpPr txBox="1">
            <a:spLocks noGrp="1"/>
          </p:cNvSpPr>
          <p:nvPr>
            <p:ph type="sldNum" idx="12"/>
          </p:nvPr>
        </p:nvSpPr>
        <p:spPr>
          <a:xfrm>
            <a:off x="8458200" y="6048375"/>
            <a:ext cx="866775" cy="477044"/>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75"/>
        <p:cNvGrpSpPr/>
        <p:nvPr/>
      </p:nvGrpSpPr>
      <p:grpSpPr>
        <a:xfrm>
          <a:off x="0" y="0"/>
          <a:ext cx="0" cy="0"/>
          <a:chOff x="0" y="0"/>
          <a:chExt cx="0" cy="0"/>
        </a:xfrm>
      </p:grpSpPr>
      <p:sp>
        <p:nvSpPr>
          <p:cNvPr id="76" name="Google Shape;76;p20"/>
          <p:cNvSpPr txBox="1"/>
          <p:nvPr/>
        </p:nvSpPr>
        <p:spPr>
          <a:xfrm>
            <a:off x="438150" y="6053932"/>
            <a:ext cx="542925" cy="477043"/>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Calibri"/>
                <a:ea typeface="Calibri"/>
                <a:cs typeface="Calibri"/>
                <a:sym typeface="Calibri"/>
              </a:rPr>
              <a:t>your logo</a:t>
            </a:r>
            <a:endParaRPr sz="1000" b="0" i="0" u="none" strike="noStrike" cap="none">
              <a:solidFill>
                <a:schemeClr val="accent2"/>
              </a:solidFill>
              <a:latin typeface="Calibri"/>
              <a:ea typeface="Calibri"/>
              <a:cs typeface="Calibri"/>
              <a:sym typeface="Calibri"/>
            </a:endParaRPr>
          </a:p>
        </p:txBody>
      </p:sp>
      <p:cxnSp>
        <p:nvCxnSpPr>
          <p:cNvPr id="77" name="Google Shape;77;p20"/>
          <p:cNvCxnSpPr/>
          <p:nvPr/>
        </p:nvCxnSpPr>
        <p:spPr>
          <a:xfrm>
            <a:off x="352425" y="457200"/>
            <a:ext cx="0" cy="516732"/>
          </a:xfrm>
          <a:prstGeom prst="straightConnector1">
            <a:avLst/>
          </a:prstGeom>
          <a:noFill/>
          <a:ln w="63500" cap="flat" cmpd="sng">
            <a:solidFill>
              <a:schemeClr val="accent1"/>
            </a:solidFill>
            <a:prstDash val="solid"/>
            <a:miter lim="800000"/>
            <a:headEnd type="none" w="sm" len="sm"/>
            <a:tailEnd type="none" w="sm" len="sm"/>
          </a:ln>
        </p:spPr>
      </p:cxnSp>
      <p:cxnSp>
        <p:nvCxnSpPr>
          <p:cNvPr id="78" name="Google Shape;78;p20"/>
          <p:cNvCxnSpPr/>
          <p:nvPr/>
        </p:nvCxnSpPr>
        <p:spPr>
          <a:xfrm>
            <a:off x="352425" y="6124575"/>
            <a:ext cx="0" cy="370682"/>
          </a:xfrm>
          <a:prstGeom prst="straightConnector1">
            <a:avLst/>
          </a:prstGeom>
          <a:noFill/>
          <a:ln w="63500" cap="flat" cmpd="sng">
            <a:solidFill>
              <a:schemeClr val="accent1"/>
            </a:solidFill>
            <a:prstDash val="solid"/>
            <a:miter lim="800000"/>
            <a:headEnd type="none" w="sm" len="sm"/>
            <a:tailEnd type="none" w="sm" len="sm"/>
          </a:ln>
        </p:spPr>
      </p:cxnSp>
      <p:cxnSp>
        <p:nvCxnSpPr>
          <p:cNvPr id="79" name="Google Shape;79;p20"/>
          <p:cNvCxnSpPr/>
          <p:nvPr/>
        </p:nvCxnSpPr>
        <p:spPr>
          <a:xfrm>
            <a:off x="8372475" y="6124575"/>
            <a:ext cx="0" cy="370682"/>
          </a:xfrm>
          <a:prstGeom prst="straightConnector1">
            <a:avLst/>
          </a:prstGeom>
          <a:noFill/>
          <a:ln w="63500" cap="flat" cmpd="sng">
            <a:solidFill>
              <a:schemeClr val="accent1"/>
            </a:solidFill>
            <a:prstDash val="solid"/>
            <a:miter lim="800000"/>
            <a:headEnd type="none" w="sm" len="sm"/>
            <a:tailEnd type="none" w="sm" len="sm"/>
          </a:ln>
        </p:spPr>
      </p:cxnSp>
      <p:sp>
        <p:nvSpPr>
          <p:cNvPr id="80" name="Google Shape;80;p20"/>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81" name="Google Shape;81;p20"/>
          <p:cNvSpPr>
            <a:spLocks noGrp="1"/>
          </p:cNvSpPr>
          <p:nvPr>
            <p:ph type="pic" idx="2"/>
          </p:nvPr>
        </p:nvSpPr>
        <p:spPr>
          <a:xfrm>
            <a:off x="0" y="2057400"/>
            <a:ext cx="9144000" cy="274320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2" name="Google Shape;82;p20"/>
          <p:cNvSpPr txBox="1">
            <a:spLocks noGrp="1"/>
          </p:cNvSpPr>
          <p:nvPr>
            <p:ph type="sldNum" idx="12"/>
          </p:nvPr>
        </p:nvSpPr>
        <p:spPr>
          <a:xfrm>
            <a:off x="8458200" y="6048375"/>
            <a:ext cx="866775" cy="477044"/>
          </a:xfrm>
          <a:prstGeom prst="rect">
            <a:avLst/>
          </a:prstGeom>
          <a:noFill/>
          <a:ln>
            <a:noFill/>
          </a:ln>
        </p:spPr>
        <p:txBody>
          <a:bodyPr spcFirstLastPara="1" wrap="square" lIns="45725" tIns="22850" rIns="45725" bIns="2285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r>
              <a:rPr lang="en-US"/>
              <a:t>page</a:t>
            </a:r>
            <a:endParaRPr sz="7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
        <p:cNvGrpSpPr/>
        <p:nvPr/>
      </p:nvGrpSpPr>
      <p:grpSpPr>
        <a:xfrm>
          <a:off x="0" y="0"/>
          <a:ext cx="0" cy="0"/>
          <a:chOff x="0" y="0"/>
          <a:chExt cx="0" cy="0"/>
        </a:xfrm>
      </p:grpSpPr>
      <p:cxnSp>
        <p:nvCxnSpPr>
          <p:cNvPr id="84" name="Google Shape;84;p21"/>
          <p:cNvCxnSpPr/>
          <p:nvPr/>
        </p:nvCxnSpPr>
        <p:spPr>
          <a:xfrm>
            <a:off x="4876007" y="6350"/>
            <a:ext cx="0" cy="1067594"/>
          </a:xfrm>
          <a:prstGeom prst="straightConnector1">
            <a:avLst/>
          </a:prstGeom>
          <a:noFill/>
          <a:ln w="47625" cap="flat" cmpd="sng">
            <a:solidFill>
              <a:schemeClr val="lt1"/>
            </a:solidFill>
            <a:prstDash val="solid"/>
            <a:miter lim="800000"/>
            <a:headEnd type="none" w="sm" len="sm"/>
            <a:tailEnd type="none" w="sm" len="sm"/>
          </a:ln>
        </p:spPr>
      </p:cxnSp>
      <p:sp>
        <p:nvSpPr>
          <p:cNvPr id="85" name="Google Shape;85;p21"/>
          <p:cNvSpPr/>
          <p:nvPr/>
        </p:nvSpPr>
        <p:spPr>
          <a:xfrm rot="10800000" flipH="1">
            <a:off x="-9525" y="147637"/>
            <a:ext cx="9148762" cy="73819"/>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 name="Google Shape;86;p21"/>
          <p:cNvSpPr/>
          <p:nvPr/>
        </p:nvSpPr>
        <p:spPr>
          <a:xfrm>
            <a:off x="-4762" y="-2382"/>
            <a:ext cx="9148762" cy="101601"/>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 name="Google Shape;87;p21"/>
          <p:cNvSpPr/>
          <p:nvPr/>
        </p:nvSpPr>
        <p:spPr>
          <a:xfrm>
            <a:off x="-4762" y="-2382"/>
            <a:ext cx="2980531" cy="102394"/>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 name="Google Shape;88;p21"/>
          <p:cNvSpPr/>
          <p:nvPr/>
        </p:nvSpPr>
        <p:spPr>
          <a:xfrm>
            <a:off x="3778250" y="-2382"/>
            <a:ext cx="546894" cy="101601"/>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 name="Google Shape;89;p21"/>
          <p:cNvSpPr/>
          <p:nvPr/>
        </p:nvSpPr>
        <p:spPr>
          <a:xfrm>
            <a:off x="4189413" y="-2382"/>
            <a:ext cx="2368550" cy="101601"/>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0" name="Google Shape;90;p21"/>
          <p:cNvPicPr preferRelativeResize="0"/>
          <p:nvPr/>
        </p:nvPicPr>
        <p:blipFill rotWithShape="1">
          <a:blip r:embed="rId2">
            <a:alphaModFix/>
          </a:blip>
          <a:srcRect l="-1118"/>
          <a:stretch/>
        </p:blipFill>
        <p:spPr>
          <a:xfrm>
            <a:off x="8451850" y="6178550"/>
            <a:ext cx="578644" cy="573088"/>
          </a:xfrm>
          <a:prstGeom prst="rect">
            <a:avLst/>
          </a:prstGeom>
          <a:noFill/>
          <a:ln>
            <a:noFill/>
          </a:ln>
        </p:spPr>
      </p:pic>
      <p:sp>
        <p:nvSpPr>
          <p:cNvPr id="91" name="Google Shape;91;p21"/>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92" name="Google Shape;92;p21"/>
          <p:cNvSpPr txBox="1">
            <a:spLocks noGrp="1"/>
          </p:cNvSpPr>
          <p:nvPr>
            <p:ph type="body" idx="1"/>
          </p:nvPr>
        </p:nvSpPr>
        <p:spPr>
          <a:xfrm>
            <a:off x="92592" y="1149929"/>
            <a:ext cx="8573864" cy="2906400"/>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3"/>
        <p:cNvGrpSpPr/>
        <p:nvPr/>
      </p:nvGrpSpPr>
      <p:grpSpPr>
        <a:xfrm>
          <a:off x="0" y="0"/>
          <a:ext cx="0" cy="0"/>
          <a:chOff x="0" y="0"/>
          <a:chExt cx="0" cy="0"/>
        </a:xfrm>
      </p:grpSpPr>
      <p:sp>
        <p:nvSpPr>
          <p:cNvPr id="94" name="Google Shape;94;p22"/>
          <p:cNvSpPr/>
          <p:nvPr/>
        </p:nvSpPr>
        <p:spPr>
          <a:xfrm>
            <a:off x="0" y="0"/>
            <a:ext cx="9144000" cy="1317625"/>
          </a:xfrm>
          <a:prstGeom prst="rect">
            <a:avLst/>
          </a:prstGeom>
          <a:solidFill>
            <a:srgbClr val="DEEEF4"/>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cxnSp>
        <p:nvCxnSpPr>
          <p:cNvPr id="95" name="Google Shape;95;p22"/>
          <p:cNvCxnSpPr/>
          <p:nvPr/>
        </p:nvCxnSpPr>
        <p:spPr>
          <a:xfrm>
            <a:off x="0" y="5961857"/>
            <a:ext cx="9144000" cy="8731"/>
          </a:xfrm>
          <a:prstGeom prst="straightConnector1">
            <a:avLst/>
          </a:prstGeom>
          <a:noFill/>
          <a:ln w="28575" cap="flat" cmpd="sng">
            <a:solidFill>
              <a:srgbClr val="9191AA"/>
            </a:solidFill>
            <a:prstDash val="solid"/>
            <a:miter lim="800000"/>
            <a:headEnd type="none" w="sm" len="sm"/>
            <a:tailEnd type="none" w="sm" len="sm"/>
          </a:ln>
        </p:spPr>
      </p:cxnSp>
      <p:pic>
        <p:nvPicPr>
          <p:cNvPr id="96" name="Google Shape;96;p22" descr="casel_clear.tif"/>
          <p:cNvPicPr preferRelativeResize="0"/>
          <p:nvPr/>
        </p:nvPicPr>
        <p:blipFill rotWithShape="1">
          <a:blip r:embed="rId2">
            <a:alphaModFix/>
          </a:blip>
          <a:srcRect/>
          <a:stretch/>
        </p:blipFill>
        <p:spPr>
          <a:xfrm>
            <a:off x="154781" y="6101557"/>
            <a:ext cx="635000" cy="635000"/>
          </a:xfrm>
          <a:prstGeom prst="rect">
            <a:avLst/>
          </a:prstGeom>
          <a:noFill/>
          <a:ln>
            <a:noFill/>
          </a:ln>
        </p:spPr>
      </p:pic>
      <p:sp>
        <p:nvSpPr>
          <p:cNvPr id="97" name="Google Shape;97;p22"/>
          <p:cNvSpPr txBox="1"/>
          <p:nvPr/>
        </p:nvSpPr>
        <p:spPr>
          <a:xfrm>
            <a:off x="3071813" y="6192838"/>
            <a:ext cx="5414963" cy="277019"/>
          </a:xfrm>
          <a:prstGeom prst="rect">
            <a:avLst/>
          </a:prstGeom>
          <a:noFill/>
          <a:ln>
            <a:noFill/>
          </a:ln>
        </p:spPr>
        <p:txBody>
          <a:bodyPr spcFirstLastPara="1" wrap="square" lIns="91425" tIns="45725" rIns="91425" bIns="457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6F6366"/>
                </a:solidFill>
                <a:latin typeface="Calibri"/>
                <a:ea typeface="Calibri"/>
                <a:cs typeface="Calibri"/>
                <a:sym typeface="Calibri"/>
              </a:rPr>
              <a:t>COLLABORATIVE FOR ACADEMIC, SOCIAL, AND EMOTIONAL LEARNING</a:t>
            </a:r>
            <a:endParaRPr sz="700" b="0" i="0" u="none" strike="noStrike" cap="none">
              <a:solidFill>
                <a:srgbClr val="000000"/>
              </a:solidFill>
              <a:latin typeface="Arial"/>
              <a:ea typeface="Arial"/>
              <a:cs typeface="Arial"/>
              <a:sym typeface="Arial"/>
            </a:endParaRPr>
          </a:p>
        </p:txBody>
      </p:sp>
      <p:cxnSp>
        <p:nvCxnSpPr>
          <p:cNvPr id="98" name="Google Shape;98;p22"/>
          <p:cNvCxnSpPr/>
          <p:nvPr/>
        </p:nvCxnSpPr>
        <p:spPr>
          <a:xfrm rot="10800000">
            <a:off x="935832" y="6422232"/>
            <a:ext cx="7455693" cy="0"/>
          </a:xfrm>
          <a:prstGeom prst="straightConnector1">
            <a:avLst/>
          </a:prstGeom>
          <a:noFill/>
          <a:ln w="9525" cap="flat" cmpd="sng">
            <a:solidFill>
              <a:srgbClr val="3535AB"/>
            </a:solidFill>
            <a:prstDash val="solid"/>
            <a:miter lim="800000"/>
            <a:headEnd type="none" w="sm" len="sm"/>
            <a:tailEnd type="none" w="sm" len="sm"/>
          </a:ln>
        </p:spPr>
      </p:cxnSp>
      <p:sp>
        <p:nvSpPr>
          <p:cNvPr id="99" name="Google Shape;99;p22"/>
          <p:cNvSpPr txBox="1">
            <a:spLocks noGrp="1"/>
          </p:cNvSpPr>
          <p:nvPr>
            <p:ph type="title"/>
          </p:nvPr>
        </p:nvSpPr>
        <p:spPr>
          <a:xfrm>
            <a:off x="295835" y="3"/>
            <a:ext cx="8552331" cy="1317811"/>
          </a:xfrm>
          <a:prstGeom prst="rect">
            <a:avLst/>
          </a:prstGeom>
          <a:noFill/>
          <a:ln>
            <a:noFill/>
          </a:ln>
        </p:spPr>
        <p:txBody>
          <a:bodyPr spcFirstLastPara="1" wrap="square" lIns="45725" tIns="45725" rIns="45725" bIns="45725" anchor="b" anchorCtr="0">
            <a:noAutofit/>
          </a:bodyPr>
          <a:lstStyle>
            <a:lvl1pPr marR="0" lvl="0" algn="l" rtl="0">
              <a:lnSpc>
                <a:spcPct val="90000"/>
              </a:lnSpc>
              <a:spcBef>
                <a:spcPts val="0"/>
              </a:spcBef>
              <a:spcAft>
                <a:spcPts val="0"/>
              </a:spcAft>
              <a:buClr>
                <a:srgbClr val="000000"/>
              </a:buClr>
              <a:buSzPts val="700"/>
              <a:buFont typeface="Arial"/>
              <a:buNone/>
              <a:defRPr sz="36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
        <p:nvSpPr>
          <p:cNvPr id="100" name="Google Shape;100;p22"/>
          <p:cNvSpPr txBox="1">
            <a:spLocks noGrp="1"/>
          </p:cNvSpPr>
          <p:nvPr>
            <p:ph type="body" idx="1"/>
          </p:nvPr>
        </p:nvSpPr>
        <p:spPr>
          <a:xfrm>
            <a:off x="295835" y="1461247"/>
            <a:ext cx="8552331" cy="4347882"/>
          </a:xfrm>
          <a:prstGeom prst="rect">
            <a:avLst/>
          </a:prstGeom>
          <a:noFill/>
          <a:ln>
            <a:noFill/>
          </a:ln>
        </p:spPr>
        <p:txBody>
          <a:bodyPr spcFirstLastPara="1" wrap="square" lIns="45725" tIns="45725" rIns="45725" bIns="45725" anchor="t" anchorCtr="0">
            <a:noAutofit/>
          </a:bodyPr>
          <a:lstStyle>
            <a:lvl1pPr marL="457200" marR="0" lvl="0" indent="-406400" algn="l" rtl="0">
              <a:lnSpc>
                <a:spcPct val="90000"/>
              </a:lnSpc>
              <a:spcBef>
                <a:spcPts val="1000"/>
              </a:spcBef>
              <a:spcAft>
                <a:spcPts val="0"/>
              </a:spcAft>
              <a:buClr>
                <a:srgbClr val="0070C0"/>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rgbClr val="D028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rgbClr val="959200"/>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1" name="Google Shape;101;p22"/>
          <p:cNvSpPr txBox="1">
            <a:spLocks noGrp="1"/>
          </p:cNvSpPr>
          <p:nvPr>
            <p:ph type="sldNum" idx="12"/>
          </p:nvPr>
        </p:nvSpPr>
        <p:spPr>
          <a:xfrm>
            <a:off x="8640763" y="6422232"/>
            <a:ext cx="457200" cy="435768"/>
          </a:xfrm>
          <a:prstGeom prst="rect">
            <a:avLst/>
          </a:prstGeom>
          <a:noFill/>
          <a:ln>
            <a:noFill/>
          </a:ln>
        </p:spPr>
        <p:txBody>
          <a:bodyPr spcFirstLastPara="1" wrap="square" lIns="45725" tIns="22850" rIns="45725" bIns="2285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2"/>
          <p:cNvSpPr txBox="1">
            <a:spLocks noGrp="1"/>
          </p:cNvSpPr>
          <p:nvPr>
            <p:ph type="ftr" idx="11"/>
          </p:nvPr>
        </p:nvSpPr>
        <p:spPr>
          <a:xfrm>
            <a:off x="935832" y="6422232"/>
            <a:ext cx="7550943" cy="435768"/>
          </a:xfrm>
          <a:prstGeom prst="rect">
            <a:avLst/>
          </a:prstGeom>
          <a:noFill/>
          <a:ln>
            <a:noFill/>
          </a:ln>
        </p:spPr>
        <p:txBody>
          <a:bodyPr spcFirstLastPara="1" wrap="square" lIns="45725" tIns="45725" rIns="45725" bIns="45725" anchor="t" anchorCtr="0">
            <a:noAutofit/>
          </a:bodyPr>
          <a:lstStyle>
            <a:lvl1pPr marR="0" lvl="0" algn="r" rtl="0">
              <a:lnSpc>
                <a:spcPct val="100000"/>
              </a:lnSpc>
              <a:spcBef>
                <a:spcPts val="0"/>
              </a:spcBef>
              <a:spcAft>
                <a:spcPts val="0"/>
              </a:spcAft>
              <a:buClr>
                <a:srgbClr val="000000"/>
              </a:buClr>
              <a:buSzPts val="700"/>
              <a:buFont typeface="Arial"/>
              <a:buNone/>
              <a:defRPr sz="900" b="0" i="0" u="none" strike="noStrike" cap="none">
                <a:solidFill>
                  <a:srgbClr val="6F636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3"/>
        <p:cNvGrpSpPr/>
        <p:nvPr/>
      </p:nvGrpSpPr>
      <p:grpSpPr>
        <a:xfrm>
          <a:off x="0" y="0"/>
          <a:ext cx="0" cy="0"/>
          <a:chOff x="0" y="0"/>
          <a:chExt cx="0" cy="0"/>
        </a:xfrm>
      </p:grpSpPr>
      <p:cxnSp>
        <p:nvCxnSpPr>
          <p:cNvPr id="104" name="Google Shape;104;p23"/>
          <p:cNvCxnSpPr/>
          <p:nvPr/>
        </p:nvCxnSpPr>
        <p:spPr>
          <a:xfrm>
            <a:off x="4876007" y="6350"/>
            <a:ext cx="0" cy="1067594"/>
          </a:xfrm>
          <a:prstGeom prst="straightConnector1">
            <a:avLst/>
          </a:prstGeom>
          <a:noFill/>
          <a:ln w="47625" cap="flat" cmpd="sng">
            <a:solidFill>
              <a:schemeClr val="lt1"/>
            </a:solidFill>
            <a:prstDash val="solid"/>
            <a:miter lim="800000"/>
            <a:headEnd type="none" w="sm" len="sm"/>
            <a:tailEnd type="none" w="sm" len="sm"/>
          </a:ln>
        </p:spPr>
      </p:cxnSp>
      <p:sp>
        <p:nvSpPr>
          <p:cNvPr id="105" name="Google Shape;105;p23"/>
          <p:cNvSpPr/>
          <p:nvPr/>
        </p:nvSpPr>
        <p:spPr>
          <a:xfrm rot="10800000" flipH="1">
            <a:off x="-9525" y="147637"/>
            <a:ext cx="9148762" cy="73819"/>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6" name="Google Shape;106;p23"/>
          <p:cNvSpPr/>
          <p:nvPr/>
        </p:nvSpPr>
        <p:spPr>
          <a:xfrm>
            <a:off x="-4762" y="-2382"/>
            <a:ext cx="9148762" cy="101601"/>
          </a:xfrm>
          <a:prstGeom prst="rect">
            <a:avLst/>
          </a:prstGeom>
          <a:solidFill>
            <a:srgbClr val="1560B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7" name="Google Shape;107;p23"/>
          <p:cNvSpPr/>
          <p:nvPr/>
        </p:nvSpPr>
        <p:spPr>
          <a:xfrm>
            <a:off x="-4762" y="-2382"/>
            <a:ext cx="2980531" cy="102394"/>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8" name="Google Shape;108;p23"/>
          <p:cNvSpPr/>
          <p:nvPr/>
        </p:nvSpPr>
        <p:spPr>
          <a:xfrm>
            <a:off x="3778250" y="-2382"/>
            <a:ext cx="546894" cy="101601"/>
          </a:xfrm>
          <a:prstGeom prst="rect">
            <a:avLst/>
          </a:prstGeom>
          <a:solidFill>
            <a:srgbClr val="362D9A"/>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09" name="Google Shape;109;p23"/>
          <p:cNvSpPr/>
          <p:nvPr/>
        </p:nvSpPr>
        <p:spPr>
          <a:xfrm>
            <a:off x="4189413" y="-2382"/>
            <a:ext cx="2368550" cy="101601"/>
          </a:xfrm>
          <a:prstGeom prst="rect">
            <a:avLst/>
          </a:prstGeom>
          <a:solidFill>
            <a:srgbClr val="91BFE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pic>
        <p:nvPicPr>
          <p:cNvPr id="110" name="Google Shape;110;p23"/>
          <p:cNvPicPr preferRelativeResize="0"/>
          <p:nvPr/>
        </p:nvPicPr>
        <p:blipFill rotWithShape="1">
          <a:blip r:embed="rId2">
            <a:alphaModFix/>
          </a:blip>
          <a:srcRect l="-1118"/>
          <a:stretch/>
        </p:blipFill>
        <p:spPr>
          <a:xfrm>
            <a:off x="8451850" y="6178550"/>
            <a:ext cx="578644" cy="573088"/>
          </a:xfrm>
          <a:prstGeom prst="rect">
            <a:avLst/>
          </a:prstGeom>
          <a:noFill/>
          <a:ln>
            <a:noFill/>
          </a:ln>
        </p:spPr>
      </p:pic>
      <p:sp>
        <p:nvSpPr>
          <p:cNvPr id="111" name="Google Shape;111;p23"/>
          <p:cNvSpPr txBox="1"/>
          <p:nvPr/>
        </p:nvSpPr>
        <p:spPr>
          <a:xfrm>
            <a:off x="-4762" y="6465094"/>
            <a:ext cx="1131887" cy="254000"/>
          </a:xfrm>
          <a:prstGeom prst="rect">
            <a:avLst/>
          </a:prstGeom>
          <a:noFill/>
          <a:ln>
            <a:noFill/>
          </a:ln>
        </p:spPr>
        <p:txBody>
          <a:bodyPr spcFirstLastPara="1" wrap="square" lIns="68650" tIns="34325" rIns="68650" bIns="34325"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112" name="Google Shape;112;p23"/>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113"/>
        <p:cNvGrpSpPr/>
        <p:nvPr/>
      </p:nvGrpSpPr>
      <p:grpSpPr>
        <a:xfrm>
          <a:off x="0" y="0"/>
          <a:ext cx="0" cy="0"/>
          <a:chOff x="0" y="0"/>
          <a:chExt cx="0" cy="0"/>
        </a:xfrm>
      </p:grpSpPr>
      <p:cxnSp>
        <p:nvCxnSpPr>
          <p:cNvPr id="114" name="Google Shape;114;p24"/>
          <p:cNvCxnSpPr/>
          <p:nvPr/>
        </p:nvCxnSpPr>
        <p:spPr>
          <a:xfrm>
            <a:off x="4875926" y="5960"/>
            <a:ext cx="0" cy="1067912"/>
          </a:xfrm>
          <a:prstGeom prst="straightConnector1">
            <a:avLst/>
          </a:prstGeom>
          <a:noFill/>
          <a:ln w="47625" cap="flat" cmpd="sng">
            <a:solidFill>
              <a:schemeClr val="lt1"/>
            </a:solidFill>
            <a:prstDash val="solid"/>
            <a:round/>
            <a:headEnd type="none" w="sm" len="sm"/>
            <a:tailEnd type="none" w="sm" len="sm"/>
          </a:ln>
        </p:spPr>
      </p:cxnSp>
      <p:sp>
        <p:nvSpPr>
          <p:cNvPr id="115" name="Google Shape;115;p24"/>
          <p:cNvSpPr/>
          <p:nvPr/>
        </p:nvSpPr>
        <p:spPr>
          <a:xfrm rot="10800000" flipH="1">
            <a:off x="-9535" y="147792"/>
            <a:ext cx="9148767" cy="73896"/>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6" name="Google Shape;116;p24"/>
          <p:cNvSpPr/>
          <p:nvPr/>
        </p:nvSpPr>
        <p:spPr>
          <a:xfrm>
            <a:off x="-4767" y="-2383"/>
            <a:ext cx="9148767" cy="101309"/>
          </a:xfrm>
          <a:prstGeom prst="rect">
            <a:avLst/>
          </a:prstGeom>
          <a:solidFill>
            <a:srgbClr val="1560B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7" name="Google Shape;117;p24"/>
          <p:cNvSpPr/>
          <p:nvPr/>
        </p:nvSpPr>
        <p:spPr>
          <a:xfrm>
            <a:off x="-4767" y="-2383"/>
            <a:ext cx="2980859" cy="102501"/>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8" name="Google Shape;118;p24"/>
          <p:cNvSpPr/>
          <p:nvPr/>
        </p:nvSpPr>
        <p:spPr>
          <a:xfrm>
            <a:off x="3778218" y="-2383"/>
            <a:ext cx="547067" cy="101309"/>
          </a:xfrm>
          <a:prstGeom prst="rect">
            <a:avLst/>
          </a:prstGeom>
          <a:solidFill>
            <a:srgbClr val="595959"/>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19" name="Google Shape;119;p24"/>
          <p:cNvSpPr/>
          <p:nvPr/>
        </p:nvSpPr>
        <p:spPr>
          <a:xfrm>
            <a:off x="4189411" y="-2383"/>
            <a:ext cx="2368238" cy="101309"/>
          </a:xfrm>
          <a:prstGeom prst="rect">
            <a:avLst/>
          </a:prstGeom>
          <a:solidFill>
            <a:srgbClr val="91BFE2"/>
          </a:solidFill>
          <a:ln>
            <a:noFill/>
          </a:ln>
        </p:spPr>
        <p:txBody>
          <a:bodyPr spcFirstLastPara="1" wrap="square" lIns="68625" tIns="34300" rIns="68625" bIns="343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2">
            <a:alphaModFix/>
          </a:blip>
          <a:srcRect l="-1118"/>
          <a:stretch/>
        </p:blipFill>
        <p:spPr>
          <a:xfrm>
            <a:off x="8451527" y="6178636"/>
            <a:ext cx="579247" cy="573288"/>
          </a:xfrm>
          <a:prstGeom prst="rect">
            <a:avLst/>
          </a:prstGeom>
          <a:noFill/>
          <a:ln>
            <a:noFill/>
          </a:ln>
        </p:spPr>
      </p:pic>
      <p:sp>
        <p:nvSpPr>
          <p:cNvPr id="121" name="Google Shape;121;p24"/>
          <p:cNvSpPr txBox="1">
            <a:spLocks noGrp="1"/>
          </p:cNvSpPr>
          <p:nvPr>
            <p:ph type="title"/>
          </p:nvPr>
        </p:nvSpPr>
        <p:spPr>
          <a:xfrm>
            <a:off x="92592" y="281461"/>
            <a:ext cx="7887773" cy="567720"/>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rgbClr val="0070C0"/>
              </a:buClr>
              <a:buSzPts val="2200"/>
              <a:buFont typeface="Arial Narrow"/>
              <a:buNone/>
              <a:defRPr sz="44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22" name="Google Shape;122;p24"/>
          <p:cNvSpPr txBox="1">
            <a:spLocks noGrp="1"/>
          </p:cNvSpPr>
          <p:nvPr>
            <p:ph type="body" idx="1"/>
          </p:nvPr>
        </p:nvSpPr>
        <p:spPr>
          <a:xfrm>
            <a:off x="92592" y="1149929"/>
            <a:ext cx="8573864" cy="2906400"/>
          </a:xfrm>
          <a:prstGeom prst="rect">
            <a:avLst/>
          </a:prstGeom>
          <a:noFill/>
          <a:ln>
            <a:noFill/>
          </a:ln>
        </p:spPr>
        <p:txBody>
          <a:bodyPr spcFirstLastPara="1" wrap="square" lIns="45725" tIns="45725" rIns="45725" bIns="45725" anchor="t" anchorCtr="0">
            <a:noAutofit/>
          </a:bodyPr>
          <a:lstStyle>
            <a:lvl1pPr marL="457200" marR="0" lvl="0"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90000"/>
              </a:lnSpc>
              <a:spcBef>
                <a:spcPts val="600"/>
              </a:spcBef>
              <a:spcAft>
                <a:spcPts val="0"/>
              </a:spcAft>
              <a:buClr>
                <a:schemeClr val="dk1"/>
              </a:buClr>
              <a:buSzPts val="14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90000"/>
              </a:lnSpc>
              <a:spcBef>
                <a:spcPts val="500"/>
              </a:spcBef>
              <a:spcAft>
                <a:spcPts val="0"/>
              </a:spcAft>
              <a:buClr>
                <a:schemeClr val="dk1"/>
              </a:buClr>
              <a:buSzPts val="12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279400" algn="l" rtl="0">
              <a:lnSpc>
                <a:spcPct val="90000"/>
              </a:lnSpc>
              <a:spcBef>
                <a:spcPts val="300"/>
              </a:spcBef>
              <a:spcAft>
                <a:spcPts val="0"/>
              </a:spcAft>
              <a:buClr>
                <a:schemeClr val="dk1"/>
              </a:buClr>
              <a:buSzPts val="8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400"/>
              </a:spcBef>
              <a:spcAft>
                <a:spcPts val="0"/>
              </a:spcAft>
              <a:buClr>
                <a:schemeClr val="dk1"/>
              </a:buClr>
              <a:buSzPts val="1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23"/>
        <p:cNvGrpSpPr/>
        <p:nvPr/>
      </p:nvGrpSpPr>
      <p:grpSpPr>
        <a:xfrm>
          <a:off x="0" y="0"/>
          <a:ext cx="0" cy="0"/>
          <a:chOff x="0" y="0"/>
          <a:chExt cx="0" cy="0"/>
        </a:xfrm>
      </p:grpSpPr>
      <p:cxnSp>
        <p:nvCxnSpPr>
          <p:cNvPr id="124" name="Google Shape;124;p25"/>
          <p:cNvCxnSpPr/>
          <p:nvPr/>
        </p:nvCxnSpPr>
        <p:spPr>
          <a:xfrm>
            <a:off x="0" y="5961516"/>
            <a:ext cx="9144000" cy="8965"/>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pic>
        <p:nvPicPr>
          <p:cNvPr id="125" name="Google Shape;125;p25" descr="casel_clear.tif"/>
          <p:cNvPicPr preferRelativeResize="0"/>
          <p:nvPr/>
        </p:nvPicPr>
        <p:blipFill rotWithShape="1">
          <a:blip r:embed="rId2">
            <a:alphaModFix/>
          </a:blip>
          <a:srcRect/>
          <a:stretch/>
        </p:blipFill>
        <p:spPr>
          <a:xfrm>
            <a:off x="387852" y="6101231"/>
            <a:ext cx="635000" cy="635000"/>
          </a:xfrm>
          <a:prstGeom prst="rect">
            <a:avLst/>
          </a:prstGeom>
          <a:noFill/>
          <a:ln>
            <a:noFill/>
          </a:ln>
        </p:spPr>
      </p:pic>
      <p:sp>
        <p:nvSpPr>
          <p:cNvPr id="126" name="Google Shape;126;p25"/>
          <p:cNvSpPr txBox="1"/>
          <p:nvPr/>
        </p:nvSpPr>
        <p:spPr>
          <a:xfrm>
            <a:off x="1082284" y="6267952"/>
            <a:ext cx="729971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F7F7F"/>
              </a:buClr>
              <a:buSzPts val="1000"/>
              <a:buFont typeface="Century Gothic"/>
              <a:buNone/>
            </a:pPr>
            <a:r>
              <a:rPr lang="en-US" sz="1000" b="0" i="0" u="none" strike="noStrike" cap="none">
                <a:solidFill>
                  <a:srgbClr val="7F7F7F"/>
                </a:solidFill>
                <a:latin typeface="Century Gothic"/>
                <a:ea typeface="Century Gothic"/>
                <a:cs typeface="Century Gothic"/>
                <a:sym typeface="Century Gothic"/>
              </a:rPr>
              <a:t>COLLABORATIVE FOR ACADEMIC, SOCIAL, AND EMOTIONAL LEARNING</a:t>
            </a:r>
            <a:endParaRPr sz="1000" b="0" i="0" u="none" strike="noStrike" cap="none">
              <a:solidFill>
                <a:srgbClr val="7F7F7F"/>
              </a:solidFill>
              <a:latin typeface="Century Gothic"/>
              <a:ea typeface="Century Gothic"/>
              <a:cs typeface="Century Gothic"/>
              <a:sym typeface="Century Gothic"/>
            </a:endParaRPr>
          </a:p>
        </p:txBody>
      </p:sp>
      <p:sp>
        <p:nvSpPr>
          <p:cNvPr id="127" name="Google Shape;127;p25"/>
          <p:cNvSpPr/>
          <p:nvPr/>
        </p:nvSpPr>
        <p:spPr>
          <a:xfrm>
            <a:off x="0" y="0"/>
            <a:ext cx="9144000" cy="5881255"/>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boto"/>
              <a:buNone/>
            </a:pPr>
            <a:endParaRPr sz="1800" b="0" i="0" u="none" strike="noStrike" cap="none">
              <a:solidFill>
                <a:schemeClr val="lt1"/>
              </a:solidFill>
              <a:latin typeface="Calibri"/>
              <a:ea typeface="Calibri"/>
              <a:cs typeface="Calibri"/>
              <a:sym typeface="Calibri"/>
            </a:endParaRPr>
          </a:p>
        </p:txBody>
      </p:sp>
      <p:sp>
        <p:nvSpPr>
          <p:cNvPr id="128" name="Google Shape;128;p25"/>
          <p:cNvSpPr txBox="1">
            <a:spLocks noGrp="1"/>
          </p:cNvSpPr>
          <p:nvPr>
            <p:ph type="title"/>
          </p:nvPr>
        </p:nvSpPr>
        <p:spPr>
          <a:xfrm>
            <a:off x="888422" y="1996498"/>
            <a:ext cx="7886700" cy="1325563"/>
          </a:xfrm>
          <a:prstGeom prst="rect">
            <a:avLst/>
          </a:prstGeom>
          <a:noFill/>
          <a:ln>
            <a:noFill/>
          </a:ln>
        </p:spPr>
        <p:txBody>
          <a:bodyPr spcFirstLastPara="1" wrap="square" lIns="45725" tIns="45725" rIns="45725" bIns="45725" anchor="ctr" anchorCtr="0">
            <a:noAutofit/>
          </a:bodyPr>
          <a:lstStyle>
            <a:lvl1pPr marR="0" lvl="0" algn="ctr" rtl="0">
              <a:lnSpc>
                <a:spcPct val="90000"/>
              </a:lnSpc>
              <a:spcBef>
                <a:spcPts val="0"/>
              </a:spcBef>
              <a:spcAft>
                <a:spcPts val="0"/>
              </a:spcAft>
              <a:buClr>
                <a:schemeClr val="lt1"/>
              </a:buClr>
              <a:buSzPts val="2000"/>
              <a:buFont typeface="Calibri"/>
              <a:buNone/>
              <a:defRPr sz="4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700"/>
              <a:buFont typeface="Roboto Condensed"/>
              <a:buNone/>
              <a:defRPr sz="1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Questrial"/>
              <a:buNone/>
              <a:defRPr sz="36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2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2" name="Google Shape;132;p2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3" name="Google Shape;133;p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4" name="Google Shape;134;p2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A93B9"/>
                </a:solidFill>
                <a:latin typeface="Questrial"/>
                <a:ea typeface="Questrial"/>
                <a:cs typeface="Questrial"/>
                <a:sym typeface="Questrial"/>
              </a:defRPr>
            </a:lvl1pPr>
            <a:lvl2pPr marL="457200" marR="0" lvl="1"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5" name="Google Shape;135;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A93B9"/>
                </a:solidFill>
                <a:latin typeface="Questrial"/>
                <a:ea typeface="Questrial"/>
                <a:cs typeface="Questrial"/>
                <a:sym typeface="Questrial"/>
              </a:defRPr>
            </a:lvl1pPr>
            <a:lvl2pPr marL="0" marR="0" lvl="1" indent="0" algn="r" rtl="0">
              <a:spcBef>
                <a:spcPts val="0"/>
              </a:spcBef>
              <a:buNone/>
              <a:defRPr sz="1200">
                <a:solidFill>
                  <a:srgbClr val="8A93B9"/>
                </a:solidFill>
                <a:latin typeface="Questrial"/>
                <a:ea typeface="Questrial"/>
                <a:cs typeface="Questrial"/>
                <a:sym typeface="Questrial"/>
              </a:defRPr>
            </a:lvl2pPr>
            <a:lvl3pPr marL="0" marR="0" lvl="2" indent="0" algn="r" rtl="0">
              <a:spcBef>
                <a:spcPts val="0"/>
              </a:spcBef>
              <a:buNone/>
              <a:defRPr sz="1200">
                <a:solidFill>
                  <a:srgbClr val="8A93B9"/>
                </a:solidFill>
                <a:latin typeface="Questrial"/>
                <a:ea typeface="Questrial"/>
                <a:cs typeface="Questrial"/>
                <a:sym typeface="Questrial"/>
              </a:defRPr>
            </a:lvl3pPr>
            <a:lvl4pPr marL="0" marR="0" lvl="3" indent="0" algn="r" rtl="0">
              <a:spcBef>
                <a:spcPts val="0"/>
              </a:spcBef>
              <a:buNone/>
              <a:defRPr sz="1200">
                <a:solidFill>
                  <a:srgbClr val="8A93B9"/>
                </a:solidFill>
                <a:latin typeface="Questrial"/>
                <a:ea typeface="Questrial"/>
                <a:cs typeface="Questrial"/>
                <a:sym typeface="Questrial"/>
              </a:defRPr>
            </a:lvl4pPr>
            <a:lvl5pPr marL="0" marR="0" lvl="4" indent="0" algn="r" rtl="0">
              <a:spcBef>
                <a:spcPts val="0"/>
              </a:spcBef>
              <a:buNone/>
              <a:defRPr sz="1200">
                <a:solidFill>
                  <a:srgbClr val="8A93B9"/>
                </a:solidFill>
                <a:latin typeface="Questrial"/>
                <a:ea typeface="Questrial"/>
                <a:cs typeface="Questrial"/>
                <a:sym typeface="Questrial"/>
              </a:defRPr>
            </a:lvl5pPr>
            <a:lvl6pPr marL="0" marR="0" lvl="5" indent="0" algn="r" rtl="0">
              <a:spcBef>
                <a:spcPts val="0"/>
              </a:spcBef>
              <a:buNone/>
              <a:defRPr sz="1200">
                <a:solidFill>
                  <a:srgbClr val="8A93B9"/>
                </a:solidFill>
                <a:latin typeface="Questrial"/>
                <a:ea typeface="Questrial"/>
                <a:cs typeface="Questrial"/>
                <a:sym typeface="Questrial"/>
              </a:defRPr>
            </a:lvl6pPr>
            <a:lvl7pPr marL="0" marR="0" lvl="6" indent="0" algn="r" rtl="0">
              <a:spcBef>
                <a:spcPts val="0"/>
              </a:spcBef>
              <a:buNone/>
              <a:defRPr sz="1200">
                <a:solidFill>
                  <a:srgbClr val="8A93B9"/>
                </a:solidFill>
                <a:latin typeface="Questrial"/>
                <a:ea typeface="Questrial"/>
                <a:cs typeface="Questrial"/>
                <a:sym typeface="Questrial"/>
              </a:defRPr>
            </a:lvl7pPr>
            <a:lvl8pPr marL="0" marR="0" lvl="7" indent="0" algn="r" rtl="0">
              <a:spcBef>
                <a:spcPts val="0"/>
              </a:spcBef>
              <a:buNone/>
              <a:defRPr sz="1200">
                <a:solidFill>
                  <a:srgbClr val="8A93B9"/>
                </a:solidFill>
                <a:latin typeface="Questrial"/>
                <a:ea typeface="Questrial"/>
                <a:cs typeface="Questrial"/>
                <a:sym typeface="Questrial"/>
              </a:defRPr>
            </a:lvl8pPr>
            <a:lvl9pPr marL="0" marR="0" lvl="8" indent="0" algn="r" rtl="0">
              <a:spcBef>
                <a:spcPts val="0"/>
              </a:spcBef>
              <a:buNone/>
              <a:defRPr sz="1200">
                <a:solidFill>
                  <a:srgbClr val="8A93B9"/>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8"/>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7"/>
        <p:cNvGrpSpPr/>
        <p:nvPr/>
      </p:nvGrpSpPr>
      <p:grpSpPr>
        <a:xfrm>
          <a:off x="0" y="0"/>
          <a:ext cx="0" cy="0"/>
          <a:chOff x="0" y="0"/>
          <a:chExt cx="0" cy="0"/>
        </a:xfrm>
      </p:grpSpPr>
      <p:sp>
        <p:nvSpPr>
          <p:cNvPr id="148" name="Google Shape;148;p30"/>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49" name="Google Shape;149;p30"/>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50" name="Google Shape;150;p30"/>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51" name="Google Shape;151;p30"/>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30"/>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3"/>
        <p:cNvGrpSpPr/>
        <p:nvPr/>
      </p:nvGrpSpPr>
      <p:grpSpPr>
        <a:xfrm>
          <a:off x="0" y="0"/>
          <a:ext cx="0" cy="0"/>
          <a:chOff x="0" y="0"/>
          <a:chExt cx="0" cy="0"/>
        </a:xfrm>
      </p:grpSpPr>
      <p:sp>
        <p:nvSpPr>
          <p:cNvPr id="154" name="Google Shape;154;p31"/>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55" name="Google Shape;155;p31"/>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31"/>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157" name="Google Shape;157;p31"/>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3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33"/>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4" name="Google Shape;164;p33"/>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4"/>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8" name="Google Shape;168;p34"/>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69" name="Google Shape;169;p34"/>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70" name="Google Shape;170;p34"/>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57150" algn="ctr" rtl="0">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57150" algn="ctr" rtl="0">
              <a:spcBef>
                <a:spcPts val="0"/>
              </a:spcBef>
              <a:spcAft>
                <a:spcPts val="0"/>
              </a:spcAft>
              <a:buNone/>
            </a:pPr>
            <a:endParaRPr/>
          </a:p>
          <a:p>
            <a:pPr marL="457200" lvl="1" indent="25400" algn="l" rtl="0">
              <a:spcBef>
                <a:spcPts val="0"/>
              </a:spcBef>
              <a:spcAft>
                <a:spcPts val="0"/>
              </a:spcAft>
              <a:buSzPts val="1800"/>
              <a:buFont typeface="Courier New"/>
              <a:buNone/>
            </a:pPr>
            <a:endParaRPr sz="1800">
              <a:solidFill>
                <a:schemeClr val="dk1"/>
              </a:solidFill>
            </a:endParaRPr>
          </a:p>
          <a:p>
            <a:pPr marL="914400" lvl="2" indent="25400" algn="l" rtl="0">
              <a:spcBef>
                <a:spcPts val="0"/>
              </a:spcBef>
              <a:spcAft>
                <a:spcPts val="0"/>
              </a:spcAft>
              <a:buSzPts val="1800"/>
              <a:buFont typeface="Noto Sans Symbols"/>
              <a:buNone/>
            </a:pPr>
            <a:endParaRPr sz="1800">
              <a:solidFill>
                <a:schemeClr val="dk1"/>
              </a:solidFill>
            </a:endParaRPr>
          </a:p>
          <a:p>
            <a:pPr marL="1371600" lvl="3" indent="25400" algn="l" rtl="0">
              <a:spcBef>
                <a:spcPts val="0"/>
              </a:spcBef>
              <a:spcAft>
                <a:spcPts val="0"/>
              </a:spcAft>
              <a:buSzPts val="1800"/>
              <a:buNone/>
            </a:pPr>
            <a:endParaRPr sz="1800">
              <a:solidFill>
                <a:schemeClr val="dk1"/>
              </a:solidFill>
            </a:endParaRPr>
          </a:p>
          <a:p>
            <a:pPr marL="1828800" lvl="4" indent="25400" algn="l" rtl="0">
              <a:spcBef>
                <a:spcPts val="0"/>
              </a:spcBef>
              <a:spcAft>
                <a:spcPts val="0"/>
              </a:spcAft>
              <a:buSzPts val="1800"/>
              <a:buFont typeface="Courier New"/>
              <a:buNone/>
            </a:pPr>
            <a:endParaRPr sz="1800">
              <a:solidFill>
                <a:schemeClr val="dk1"/>
              </a:solidFill>
            </a:endParaRPr>
          </a:p>
          <a:p>
            <a:pPr marL="2286000" lvl="5" indent="25400" algn="l" rtl="0">
              <a:spcBef>
                <a:spcPts val="0"/>
              </a:spcBef>
              <a:spcAft>
                <a:spcPts val="0"/>
              </a:spcAft>
              <a:buSzPts val="1800"/>
              <a:buFont typeface="Noto Sans Symbols"/>
              <a:buNone/>
            </a:pPr>
            <a:endParaRPr sz="1800">
              <a:solidFill>
                <a:schemeClr val="dk1"/>
              </a:solidFill>
            </a:endParaRPr>
          </a:p>
          <a:p>
            <a:pPr marL="2743200" lvl="6" indent="25400" algn="l" rtl="0">
              <a:spcBef>
                <a:spcPts val="0"/>
              </a:spcBef>
              <a:spcAft>
                <a:spcPts val="0"/>
              </a:spcAft>
              <a:buSzPts val="1800"/>
              <a:buNone/>
            </a:pPr>
            <a:endParaRPr sz="1800">
              <a:solidFill>
                <a:schemeClr val="dk1"/>
              </a:solidFill>
            </a:endParaRPr>
          </a:p>
          <a:p>
            <a:pPr marL="3200400" lvl="7" indent="25400" algn="l" rtl="0">
              <a:spcBef>
                <a:spcPts val="0"/>
              </a:spcBef>
              <a:spcAft>
                <a:spcPts val="0"/>
              </a:spcAft>
              <a:buSzPts val="1800"/>
              <a:buFont typeface="Courier New"/>
              <a:buNone/>
            </a:pPr>
            <a:endParaRPr sz="1800">
              <a:solidFill>
                <a:schemeClr val="dk1"/>
              </a:solidFill>
            </a:endParaRPr>
          </a:p>
          <a:p>
            <a:pPr marL="3657600" lvl="8" indent="25400" algn="l" rtl="0">
              <a:spcBef>
                <a:spcPts val="0"/>
              </a:spcBef>
              <a:spcAft>
                <a:spcPts val="0"/>
              </a:spcAft>
              <a:buSzPts val="1800"/>
              <a:buFont typeface="Noto Sans Symbols"/>
              <a:buNone/>
            </a:pPr>
            <a:endParaRPr sz="1800">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35"/>
        <p:cNvGrpSpPr/>
        <p:nvPr/>
      </p:nvGrpSpPr>
      <p:grpSpPr>
        <a:xfrm>
          <a:off x="0" y="0"/>
          <a:ext cx="0" cy="0"/>
          <a:chOff x="0" y="0"/>
          <a:chExt cx="0" cy="0"/>
        </a:xfrm>
      </p:grpSpPr>
      <p:cxnSp>
        <p:nvCxnSpPr>
          <p:cNvPr id="36" name="Google Shape;36;p10"/>
          <p:cNvCxnSpPr/>
          <p:nvPr/>
        </p:nvCxnSpPr>
        <p:spPr>
          <a:xfrm>
            <a:off x="352425" y="457200"/>
            <a:ext cx="0" cy="516732"/>
          </a:xfrm>
          <a:prstGeom prst="straightConnector1">
            <a:avLst/>
          </a:prstGeom>
          <a:noFill/>
          <a:ln w="63500" cap="flat" cmpd="sng">
            <a:solidFill>
              <a:srgbClr val="0078C0"/>
            </a:solidFill>
            <a:prstDash val="solid"/>
            <a:miter lim="800000"/>
            <a:headEnd type="none" w="sm" len="sm"/>
            <a:tailEnd type="none" w="sm" len="sm"/>
          </a:ln>
        </p:spPr>
      </p:cxnSp>
      <p:sp>
        <p:nvSpPr>
          <p:cNvPr id="37" name="Google Shape;37;p10"/>
          <p:cNvSpPr txBox="1">
            <a:spLocks noGrp="1"/>
          </p:cNvSpPr>
          <p:nvPr>
            <p:ph type="title"/>
          </p:nvPr>
        </p:nvSpPr>
        <p:spPr>
          <a:xfrm>
            <a:off x="438150" y="380941"/>
            <a:ext cx="2724150" cy="669414"/>
          </a:xfrm>
          <a:prstGeom prst="rect">
            <a:avLst/>
          </a:prstGeom>
          <a:noFill/>
          <a:ln>
            <a:noFill/>
          </a:ln>
        </p:spPr>
        <p:txBody>
          <a:bodyPr spcFirstLastPara="1" wrap="square" lIns="45725" tIns="45725" rIns="45725" bIns="45725" anchor="t" anchorCtr="0">
            <a:noAutofit/>
          </a:bodyPr>
          <a:lstStyle>
            <a:lvl1pPr marR="0" lvl="0" algn="l" rtl="0">
              <a:lnSpc>
                <a:spcPct val="90000"/>
              </a:lnSpc>
              <a:spcBef>
                <a:spcPts val="0"/>
              </a:spcBef>
              <a:spcAft>
                <a:spcPts val="0"/>
              </a:spcAft>
              <a:buClr>
                <a:srgbClr val="000000"/>
              </a:buClr>
              <a:buSzPts val="700"/>
              <a:buFont typeface="Arial"/>
              <a:buNone/>
              <a:defRPr sz="23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700"/>
              <a:buFont typeface="Arial"/>
              <a:buNone/>
              <a:defRPr sz="44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38"/>
        <p:cNvGrpSpPr/>
        <p:nvPr/>
      </p:nvGrpSpPr>
      <p:grpSpPr>
        <a:xfrm>
          <a:off x="0" y="0"/>
          <a:ext cx="0" cy="0"/>
          <a:chOff x="0" y="0"/>
          <a:chExt cx="0" cy="0"/>
        </a:xfrm>
      </p:grpSpPr>
      <p:pic>
        <p:nvPicPr>
          <p:cNvPr id="39" name="Google Shape;39;p11"/>
          <p:cNvPicPr preferRelativeResize="0"/>
          <p:nvPr/>
        </p:nvPicPr>
        <p:blipFill rotWithShape="1">
          <a:blip r:embed="rId2">
            <a:alphaModFix/>
          </a:blip>
          <a:srcRect/>
          <a:stretch/>
        </p:blipFill>
        <p:spPr>
          <a:xfrm>
            <a:off x="0" y="0"/>
            <a:ext cx="2616591"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119857" y="6038911"/>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5-Point Approach</a:t>
            </a:r>
            <a:r>
              <a:rPr lang="en-US" sz="1400" b="0" i="0" u="none" strike="noStrike" cap="none">
                <a:solidFill>
                  <a:srgbClr val="3A53A5"/>
                </a:solidFill>
                <a:latin typeface="Twentieth Century"/>
                <a:ea typeface="Twentieth Century"/>
                <a:cs typeface="Twentieth Century"/>
                <a:sym typeface="Twentieth Century"/>
              </a:rPr>
              <a:t> – Day 7</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8">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27"/>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7"/>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140" name="Google Shape;140;p27"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DisproPolicyGui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rc.education.state.mn.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7"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439037"/>
            <a:ext cx="5248593" cy="2302820"/>
          </a:xfrm>
          <a:prstGeom prst="rect">
            <a:avLst/>
          </a:prstGeom>
          <a:noFill/>
          <a:ln>
            <a:noFill/>
          </a:ln>
        </p:spPr>
      </p:pic>
      <p:sp>
        <p:nvSpPr>
          <p:cNvPr id="183" name="Google Shape;183;p37"/>
          <p:cNvSpPr txBox="1">
            <a:spLocks noGrp="1"/>
          </p:cNvSpPr>
          <p:nvPr>
            <p:ph type="ctrTitle"/>
          </p:nvPr>
        </p:nvSpPr>
        <p:spPr>
          <a:xfrm>
            <a:off x="685800" y="2741857"/>
            <a:ext cx="7772400" cy="30029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latin typeface="Arial"/>
                <a:ea typeface="Arial"/>
                <a:cs typeface="Arial"/>
                <a:sym typeface="Arial"/>
              </a:rPr>
              <a:t>PBIS </a:t>
            </a:r>
            <a:br>
              <a:rPr lang="en-US" sz="4410" b="1" dirty="0">
                <a:latin typeface="Arial"/>
                <a:ea typeface="Arial"/>
                <a:cs typeface="Arial"/>
                <a:sym typeface="Arial"/>
              </a:rPr>
            </a:br>
            <a:r>
              <a:rPr lang="en-US" sz="4410" b="1" dirty="0">
                <a:latin typeface="Arial"/>
                <a:ea typeface="Arial"/>
                <a:cs typeface="Arial"/>
                <a:sym typeface="Arial"/>
              </a:rPr>
              <a:t>Day 7</a:t>
            </a:r>
            <a:br>
              <a:rPr lang="en-US" sz="4410" b="1" dirty="0"/>
            </a:br>
            <a:br>
              <a:rPr lang="en-US" sz="3240" b="1" dirty="0"/>
            </a:br>
            <a:r>
              <a:rPr lang="en-US" b="1" dirty="0">
                <a:solidFill>
                  <a:srgbClr val="DD8047"/>
                </a:solidFill>
                <a:latin typeface="Arial"/>
                <a:ea typeface="Arial"/>
                <a:cs typeface="Arial"/>
                <a:sym typeface="Arial"/>
              </a:rPr>
              <a:t>5-Point Intervention Approach</a:t>
            </a:r>
            <a:endParaRPr sz="1800" b="1" dirty="0">
              <a:solidFill>
                <a:srgbClr val="DD804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272" name="Google Shape;272;p46"/>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highlight>
                  <a:srgbClr val="FFFF00"/>
                </a:highlight>
              </a:rPr>
              <a:t>Implement a </a:t>
            </a:r>
            <a:r>
              <a:rPr lang="en-US" sz="3000" b="1">
                <a:highlight>
                  <a:srgbClr val="FFFF00"/>
                </a:highlight>
              </a:rPr>
              <a:t>behavior framework</a:t>
            </a:r>
            <a:r>
              <a:rPr lang="en-US" sz="3000">
                <a:highlight>
                  <a:srgbClr val="FFFF00"/>
                </a:highlight>
              </a:rPr>
              <a:t> that is preventative, multi-tiered, and culturally responsive.</a:t>
            </a:r>
            <a:endParaRPr sz="3000">
              <a:highlight>
                <a:srgbClr val="FFFF00"/>
              </a:highlight>
            </a:endParaRPr>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pic>
        <p:nvPicPr>
          <p:cNvPr id="273" name="Google Shape;273;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Implement a behavior framework that is preventative, multi-tiered, and culturally responsive.</a:t>
            </a:r>
            <a:endParaRPr sz="2800">
              <a:solidFill>
                <a:schemeClr val="accent6"/>
              </a:solidFill>
            </a:endParaRPr>
          </a:p>
        </p:txBody>
      </p:sp>
      <p:sp>
        <p:nvSpPr>
          <p:cNvPr id="280" name="Google Shape;280;p47"/>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PBIS is particularly relevant for 3 reasons:</a:t>
            </a:r>
            <a:endParaRPr sz="3000"/>
          </a:p>
          <a:p>
            <a:pPr marL="457200" lvl="0" indent="-419100" algn="l" rtl="0">
              <a:spcBef>
                <a:spcPts val="640"/>
              </a:spcBef>
              <a:spcAft>
                <a:spcPts val="0"/>
              </a:spcAft>
              <a:buSzPts val="3000"/>
              <a:buAutoNum type="arabicPeriod"/>
            </a:pPr>
            <a:r>
              <a:rPr lang="en-US" sz="3000"/>
              <a:t>Focus on clear, consistent, and positive social culture reduces ambiguity for all.</a:t>
            </a:r>
            <a:endParaRPr sz="3000"/>
          </a:p>
          <a:p>
            <a:pPr marL="457200" lvl="0" indent="-419100" algn="l" rtl="0">
              <a:spcBef>
                <a:spcPts val="0"/>
              </a:spcBef>
              <a:spcAft>
                <a:spcPts val="0"/>
              </a:spcAft>
              <a:buSzPts val="3000"/>
              <a:buAutoNum type="arabicPeriod"/>
            </a:pPr>
            <a:r>
              <a:rPr lang="en-US" sz="3000"/>
              <a:t>Clear discipline definitions and procedures can reduce ambiguity in discipline decisions, reducing implicit bias.</a:t>
            </a:r>
            <a:endParaRPr sz="3000"/>
          </a:p>
          <a:p>
            <a:pPr marL="457200" lvl="0" indent="-419100" algn="l" rtl="0">
              <a:spcBef>
                <a:spcPts val="0"/>
              </a:spcBef>
              <a:spcAft>
                <a:spcPts val="0"/>
              </a:spcAft>
              <a:buSzPts val="3000"/>
              <a:buAutoNum type="arabicPeriod"/>
            </a:pPr>
            <a:r>
              <a:rPr lang="en-US" sz="3000"/>
              <a:t>Focus on instructional approaches to discipline can keep students in the classroom learning.</a:t>
            </a:r>
            <a:endParaRPr sz="3000"/>
          </a:p>
        </p:txBody>
      </p:sp>
      <p:pic>
        <p:nvPicPr>
          <p:cNvPr id="281" name="Google Shape;281;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275"/>
            <a:ext cx="2173075" cy="1041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290" name="Google Shape;290;p48"/>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highlight>
                  <a:srgbClr val="FFFF00"/>
                </a:highlight>
              </a:rPr>
              <a:t>Use engaging </a:t>
            </a:r>
            <a:r>
              <a:rPr lang="en-US" sz="3000" b="1">
                <a:highlight>
                  <a:srgbClr val="FFFF00"/>
                </a:highlight>
              </a:rPr>
              <a:t>academic instruction</a:t>
            </a:r>
            <a:r>
              <a:rPr lang="en-US" sz="3000">
                <a:highlight>
                  <a:srgbClr val="FFFF00"/>
                </a:highlight>
              </a:rPr>
              <a:t> to reduce the opportunity (achievement) gap.</a:t>
            </a:r>
            <a:endParaRPr sz="3000">
              <a:highlight>
                <a:srgbClr val="FFFF00"/>
              </a:highlight>
            </a:endParaRPr>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pic>
        <p:nvPicPr>
          <p:cNvPr id="291" name="Google Shape;291;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9"/>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Use engaging academic instruction to reduce the opportunity (achievement) gap.</a:t>
            </a:r>
            <a:endParaRPr sz="2800">
              <a:solidFill>
                <a:schemeClr val="accent6"/>
              </a:solidFill>
            </a:endParaRPr>
          </a:p>
        </p:txBody>
      </p:sp>
      <p:sp>
        <p:nvSpPr>
          <p:cNvPr id="298" name="Google Shape;298;p49"/>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An evidence based definition of engaging instructions includes:</a:t>
            </a:r>
            <a:endParaRPr sz="3000"/>
          </a:p>
          <a:p>
            <a:pPr marL="0" lvl="0" indent="0" algn="l" rtl="0">
              <a:spcBef>
                <a:spcPts val="640"/>
              </a:spcBef>
              <a:spcAft>
                <a:spcPts val="0"/>
              </a:spcAft>
              <a:buNone/>
            </a:pPr>
            <a:r>
              <a:rPr lang="en-US" sz="3000"/>
              <a:t>1.	Using explicit instruction</a:t>
            </a:r>
            <a:endParaRPr sz="3000"/>
          </a:p>
          <a:p>
            <a:pPr marL="0" lvl="0" indent="0" algn="l" rtl="0">
              <a:spcBef>
                <a:spcPts val="640"/>
              </a:spcBef>
              <a:spcAft>
                <a:spcPts val="0"/>
              </a:spcAft>
              <a:buNone/>
            </a:pPr>
            <a:r>
              <a:rPr lang="en-US" sz="3000"/>
              <a:t>2.  Building and priming background knowledge</a:t>
            </a:r>
            <a:endParaRPr sz="3000"/>
          </a:p>
          <a:p>
            <a:pPr marL="0" lvl="0" indent="0" algn="l" rtl="0">
              <a:spcBef>
                <a:spcPts val="640"/>
              </a:spcBef>
              <a:spcAft>
                <a:spcPts val="0"/>
              </a:spcAft>
              <a:buNone/>
            </a:pPr>
            <a:r>
              <a:rPr lang="en-US" sz="3000"/>
              <a:t>3.  Increasing opportunities to respond</a:t>
            </a:r>
            <a:endParaRPr sz="3000"/>
          </a:p>
          <a:p>
            <a:pPr marL="0" lvl="0" indent="0" algn="l" rtl="0">
              <a:spcBef>
                <a:spcPts val="640"/>
              </a:spcBef>
              <a:spcAft>
                <a:spcPts val="0"/>
              </a:spcAft>
              <a:buNone/>
            </a:pPr>
            <a:r>
              <a:rPr lang="en-US" sz="3000"/>
              <a:t>4.  Providing performance feedback</a:t>
            </a:r>
            <a:endParaRPr sz="3000"/>
          </a:p>
          <a:p>
            <a:pPr marL="0" lvl="0" indent="0" algn="l" rtl="0">
              <a:spcBef>
                <a:spcPts val="640"/>
              </a:spcBef>
              <a:spcAft>
                <a:spcPts val="0"/>
              </a:spcAft>
              <a:buNone/>
            </a:pPr>
            <a:endParaRPr sz="3000"/>
          </a:p>
          <a:p>
            <a:pPr marL="0" lvl="0" indent="0" algn="l" rtl="0">
              <a:spcBef>
                <a:spcPts val="640"/>
              </a:spcBef>
              <a:spcAft>
                <a:spcPts val="0"/>
              </a:spcAft>
              <a:buNone/>
            </a:pPr>
            <a:r>
              <a:rPr lang="en-US" sz="2400"/>
              <a:t>(Chaparro, Nese, &amp; McIntosh, 2015; Hattie, 2009)</a:t>
            </a:r>
            <a:endParaRPr sz="2400"/>
          </a:p>
        </p:txBody>
      </p:sp>
      <p:pic>
        <p:nvPicPr>
          <p:cNvPr id="299" name="Google Shape;299;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275"/>
            <a:ext cx="2173075" cy="1041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06" name="Google Shape;306;p5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highlight>
                  <a:srgbClr val="FFFF00"/>
                </a:highlight>
              </a:rPr>
              <a:t>Develop </a:t>
            </a:r>
            <a:r>
              <a:rPr lang="en-US" sz="3000" b="1">
                <a:highlight>
                  <a:srgbClr val="FFFF00"/>
                </a:highlight>
              </a:rPr>
              <a:t>policies</a:t>
            </a:r>
            <a:r>
              <a:rPr lang="en-US" sz="3000">
                <a:highlight>
                  <a:srgbClr val="FFFF00"/>
                </a:highlight>
              </a:rPr>
              <a:t> with accountability for disciplinary equity.</a:t>
            </a:r>
            <a:endParaRPr sz="3000">
              <a:highlight>
                <a:srgbClr val="FFFF00"/>
              </a:highlight>
            </a:endParaRPr>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pic>
        <p:nvPicPr>
          <p:cNvPr id="307" name="Google Shape;30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Develop policies with accountability for disciplinary equity.</a:t>
            </a:r>
            <a:endParaRPr sz="2800">
              <a:solidFill>
                <a:schemeClr val="accent6"/>
              </a:solidFill>
            </a:endParaRPr>
          </a:p>
        </p:txBody>
      </p:sp>
      <p:sp>
        <p:nvSpPr>
          <p:cNvPr id="314" name="Google Shape;314;p51"/>
          <p:cNvSpPr txBox="1">
            <a:spLocks noGrp="1"/>
          </p:cNvSpPr>
          <p:nvPr>
            <p:ph type="body" idx="1"/>
          </p:nvPr>
        </p:nvSpPr>
        <p:spPr>
          <a:xfrm>
            <a:off x="365300" y="1600200"/>
            <a:ext cx="8257500" cy="4849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Policies should encompass clear steps to achieve equity.</a:t>
            </a:r>
            <a:endParaRPr sz="2400"/>
          </a:p>
          <a:p>
            <a:pPr marL="0" lvl="0" indent="0" algn="l" rtl="0">
              <a:spcBef>
                <a:spcPts val="640"/>
              </a:spcBef>
              <a:spcAft>
                <a:spcPts val="0"/>
              </a:spcAft>
              <a:buNone/>
            </a:pPr>
            <a:endParaRPr sz="2400"/>
          </a:p>
          <a:p>
            <a:pPr marL="457200" lvl="0" indent="-381000" algn="l" rtl="0">
              <a:spcBef>
                <a:spcPts val="640"/>
              </a:spcBef>
              <a:spcAft>
                <a:spcPts val="0"/>
              </a:spcAft>
              <a:buSzPts val="2400"/>
              <a:buAutoNum type="arabicPeriod"/>
            </a:pPr>
            <a:r>
              <a:rPr lang="en-US" sz="2400"/>
              <a:t>Clear, actionable procedures for enhancing equity</a:t>
            </a:r>
            <a:endParaRPr sz="2400"/>
          </a:p>
          <a:p>
            <a:pPr marL="914400" lvl="1" indent="-381000" algn="l" rtl="0">
              <a:spcBef>
                <a:spcPts val="0"/>
              </a:spcBef>
              <a:spcAft>
                <a:spcPts val="0"/>
              </a:spcAft>
              <a:buSzPts val="2400"/>
              <a:buAutoNum type="alphaLcPeriod"/>
            </a:pPr>
            <a:r>
              <a:rPr lang="en-US" sz="2400"/>
              <a:t>i.e. remove harmful practices, data collection, hiring preferences, professional development</a:t>
            </a:r>
            <a:endParaRPr sz="2400"/>
          </a:p>
          <a:p>
            <a:pPr marL="457200" lvl="0" indent="-381000" algn="l" rtl="0">
              <a:spcBef>
                <a:spcPts val="0"/>
              </a:spcBef>
              <a:spcAft>
                <a:spcPts val="0"/>
              </a:spcAft>
              <a:buSzPts val="2400"/>
              <a:buAutoNum type="arabicPeriod"/>
            </a:pPr>
            <a:r>
              <a:rPr lang="en-US" sz="2400"/>
              <a:t>Hiring practices should include preference to individuals committed to educational equity.</a:t>
            </a:r>
            <a:endParaRPr sz="2400"/>
          </a:p>
          <a:p>
            <a:pPr marL="457200" lvl="0" indent="-381000" algn="l" rtl="0">
              <a:spcBef>
                <a:spcPts val="0"/>
              </a:spcBef>
              <a:spcAft>
                <a:spcPts val="0"/>
              </a:spcAft>
              <a:buSzPts val="2400"/>
              <a:buAutoNum type="arabicPeriod"/>
            </a:pPr>
            <a:r>
              <a:rPr lang="en-US" sz="2400"/>
              <a:t>Inclusion of racial and disability disciplinary equity outcomes into administrator &amp; teacher evaluation processes.  </a:t>
            </a:r>
            <a:endParaRPr sz="2400"/>
          </a:p>
          <a:p>
            <a:pPr marL="457200" marR="0" lvl="0" indent="-381000" algn="l" rtl="0">
              <a:lnSpc>
                <a:spcPct val="100000"/>
              </a:lnSpc>
              <a:spcBef>
                <a:spcPts val="0"/>
              </a:spcBef>
              <a:spcAft>
                <a:spcPts val="0"/>
              </a:spcAft>
              <a:buSzPts val="2400"/>
              <a:buAutoNum type="arabicPeriod"/>
            </a:pPr>
            <a:r>
              <a:rPr lang="en-US" sz="2400"/>
              <a:t>Review the </a:t>
            </a:r>
            <a:r>
              <a:rPr lang="en-US" sz="2400" u="sng">
                <a:solidFill>
                  <a:schemeClr val="hlink"/>
                </a:solidFill>
                <a:hlinkClick r:id="rId3"/>
              </a:rPr>
              <a:t>“Key Elements of Policies to Address Discipline Disproportionality: A Guide for District and School Teams” </a:t>
            </a:r>
            <a:endParaRPr sz="2400"/>
          </a:p>
          <a:p>
            <a:pPr marL="457200" lvl="0" indent="0" algn="l" rtl="0">
              <a:spcBef>
                <a:spcPts val="640"/>
              </a:spcBef>
              <a:spcAft>
                <a:spcPts val="0"/>
              </a:spcAft>
              <a:buNone/>
            </a:pPr>
            <a:endParaRPr sz="2400"/>
          </a:p>
          <a:p>
            <a:pPr marL="457200" lvl="0" indent="0" algn="l" rtl="0">
              <a:spcBef>
                <a:spcPts val="640"/>
              </a:spcBef>
              <a:spcAft>
                <a:spcPts val="0"/>
              </a:spcAft>
              <a:buNone/>
            </a:pPr>
            <a:endParaRPr sz="2400"/>
          </a:p>
        </p:txBody>
      </p:sp>
      <p:pic>
        <p:nvPicPr>
          <p:cNvPr id="315" name="Google Shape;315;p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275"/>
            <a:ext cx="2173075" cy="1041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2"/>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22" name="Google Shape;322;p52"/>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highlight>
                  <a:srgbClr val="FFFF00"/>
                </a:highlight>
              </a:rPr>
              <a:t>Teach strategies to </a:t>
            </a:r>
            <a:r>
              <a:rPr lang="en-US" sz="3000" b="1">
                <a:highlight>
                  <a:srgbClr val="FFFF00"/>
                </a:highlight>
              </a:rPr>
              <a:t>neutralize implicit bias</a:t>
            </a:r>
            <a:r>
              <a:rPr lang="en-US" sz="3000">
                <a:highlight>
                  <a:srgbClr val="FFFF00"/>
                </a:highlight>
              </a:rPr>
              <a:t>.</a:t>
            </a:r>
            <a:endParaRPr sz="3000">
              <a:highlight>
                <a:srgbClr val="FFFF00"/>
              </a:highlight>
            </a:endParaRPr>
          </a:p>
        </p:txBody>
      </p:sp>
      <p:pic>
        <p:nvPicPr>
          <p:cNvPr id="323" name="Google Shape;323;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1078510" y="321215"/>
            <a:ext cx="6987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3600">
              <a:solidFill>
                <a:schemeClr val="accent6"/>
              </a:solidFill>
            </a:endParaRPr>
          </a:p>
        </p:txBody>
      </p:sp>
      <p:sp>
        <p:nvSpPr>
          <p:cNvPr id="330" name="Google Shape;330;p53"/>
          <p:cNvSpPr txBox="1">
            <a:spLocks noGrp="1"/>
          </p:cNvSpPr>
          <p:nvPr>
            <p:ph type="body" idx="1"/>
          </p:nvPr>
        </p:nvSpPr>
        <p:spPr>
          <a:xfrm>
            <a:off x="253248" y="115195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Assumptions about Bias</a:t>
            </a:r>
            <a:endParaRPr/>
          </a:p>
          <a:p>
            <a:pPr marL="457200" lvl="0" indent="-406400" algn="l" rtl="0">
              <a:spcBef>
                <a:spcPts val="640"/>
              </a:spcBef>
              <a:spcAft>
                <a:spcPts val="0"/>
              </a:spcAft>
              <a:buSzPts val="2800"/>
              <a:buChar char="●"/>
            </a:pPr>
            <a:r>
              <a:rPr lang="en-US" sz="2800"/>
              <a:t>We can generally agree that a student’s color, race, economic status, disability, etc. should not fate negative outcomes.</a:t>
            </a:r>
            <a:endParaRPr sz="2800"/>
          </a:p>
          <a:p>
            <a:pPr marL="457200" lvl="0" indent="-406400" algn="l" rtl="0">
              <a:spcBef>
                <a:spcPts val="0"/>
              </a:spcBef>
              <a:spcAft>
                <a:spcPts val="0"/>
              </a:spcAft>
              <a:buSzPts val="2800"/>
              <a:buChar char="●"/>
            </a:pPr>
            <a:r>
              <a:rPr lang="en-US" sz="2800"/>
              <a:t>Discussing equity can be uncomfortable.</a:t>
            </a:r>
            <a:endParaRPr sz="2800"/>
          </a:p>
          <a:p>
            <a:pPr marL="457200" lvl="0" indent="-406400" algn="l" rtl="0">
              <a:spcBef>
                <a:spcPts val="0"/>
              </a:spcBef>
              <a:spcAft>
                <a:spcPts val="0"/>
              </a:spcAft>
              <a:buSzPts val="2800"/>
              <a:buChar char="●"/>
            </a:pPr>
            <a:r>
              <a:rPr lang="en-US" sz="2800"/>
              <a:t>Creating discomfort without providing effective strategies for equity is not productive.</a:t>
            </a:r>
            <a:endParaRPr sz="2800"/>
          </a:p>
          <a:p>
            <a:pPr marL="457200" lvl="0" indent="-406400" algn="l" rtl="0">
              <a:spcBef>
                <a:spcPts val="0"/>
              </a:spcBef>
              <a:spcAft>
                <a:spcPts val="0"/>
              </a:spcAft>
              <a:buSzPts val="2800"/>
              <a:buChar char="●"/>
            </a:pPr>
            <a:r>
              <a:rPr lang="en-US" sz="2800"/>
              <a:t>In discussing equity and taking proactive steps, we will make mistakes.</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1078510" y="370540"/>
            <a:ext cx="6987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3600">
              <a:solidFill>
                <a:schemeClr val="accent6"/>
              </a:solidFill>
            </a:endParaRPr>
          </a:p>
        </p:txBody>
      </p:sp>
      <p:sp>
        <p:nvSpPr>
          <p:cNvPr id="337" name="Google Shape;337;p54"/>
          <p:cNvSpPr txBox="1">
            <a:spLocks noGrp="1"/>
          </p:cNvSpPr>
          <p:nvPr>
            <p:ph type="body" idx="1"/>
          </p:nvPr>
        </p:nvSpPr>
        <p:spPr>
          <a:xfrm>
            <a:off x="101050" y="1600200"/>
            <a:ext cx="43701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t>Explicit Bias</a:t>
            </a:r>
            <a:r>
              <a:rPr lang="en-US" sz="2800"/>
              <a:t> </a:t>
            </a:r>
            <a:r>
              <a:rPr lang="en-US" sz="2000"/>
              <a:t>(conscious bias)</a:t>
            </a:r>
            <a:endParaRPr sz="2000"/>
          </a:p>
          <a:p>
            <a:pPr marL="0" lvl="0" indent="0" algn="l" rtl="0">
              <a:spcBef>
                <a:spcPts val="640"/>
              </a:spcBef>
              <a:spcAft>
                <a:spcPts val="0"/>
              </a:spcAft>
              <a:buNone/>
            </a:pPr>
            <a:r>
              <a:rPr lang="en-US" sz="2600" b="1"/>
              <a:t>Pattern:</a:t>
            </a:r>
            <a:r>
              <a:rPr lang="en-US" sz="2600"/>
              <a:t> Consistent discipline disproportionality across all situations.</a:t>
            </a:r>
            <a:endParaRPr sz="2600"/>
          </a:p>
          <a:p>
            <a:pPr marL="0" lvl="0" indent="0" algn="l" rtl="0">
              <a:spcBef>
                <a:spcPts val="640"/>
              </a:spcBef>
              <a:spcAft>
                <a:spcPts val="0"/>
              </a:spcAft>
              <a:buNone/>
            </a:pPr>
            <a:r>
              <a:rPr lang="en-US" sz="2600" b="1"/>
              <a:t>Implications:</a:t>
            </a:r>
            <a:endParaRPr sz="2600" b="1"/>
          </a:p>
          <a:p>
            <a:pPr marL="457200" lvl="0" indent="-393700" algn="l" rtl="0">
              <a:spcBef>
                <a:spcPts val="640"/>
              </a:spcBef>
              <a:spcAft>
                <a:spcPts val="0"/>
              </a:spcAft>
              <a:buSzPts val="2600"/>
              <a:buChar char="●"/>
            </a:pPr>
            <a:r>
              <a:rPr lang="en-US" sz="2600"/>
              <a:t>Strong school &amp; district policies</a:t>
            </a:r>
            <a:endParaRPr sz="2600"/>
          </a:p>
          <a:p>
            <a:pPr marL="457200" lvl="0" indent="-393700" algn="l" rtl="0">
              <a:spcBef>
                <a:spcPts val="0"/>
              </a:spcBef>
              <a:spcAft>
                <a:spcPts val="0"/>
              </a:spcAft>
              <a:buSzPts val="2600"/>
              <a:buChar char="●"/>
            </a:pPr>
            <a:r>
              <a:rPr lang="en-US" sz="2600"/>
              <a:t>Strong accountability for changes</a:t>
            </a:r>
            <a:endParaRPr sz="2600"/>
          </a:p>
          <a:p>
            <a:pPr marL="457200" lvl="0" indent="-393700" algn="l" rtl="0">
              <a:spcBef>
                <a:spcPts val="0"/>
              </a:spcBef>
              <a:spcAft>
                <a:spcPts val="0"/>
              </a:spcAft>
              <a:buSzPts val="2600"/>
              <a:buChar char="●"/>
            </a:pPr>
            <a:r>
              <a:rPr lang="en-US" sz="2600"/>
              <a:t>Regular review and reporting of data</a:t>
            </a:r>
            <a:endParaRPr sz="2600"/>
          </a:p>
        </p:txBody>
      </p:sp>
      <p:sp>
        <p:nvSpPr>
          <p:cNvPr id="338" name="Google Shape;338;p54"/>
          <p:cNvSpPr txBox="1">
            <a:spLocks noGrp="1"/>
          </p:cNvSpPr>
          <p:nvPr>
            <p:ph type="body" idx="1"/>
          </p:nvPr>
        </p:nvSpPr>
        <p:spPr>
          <a:xfrm>
            <a:off x="4623725" y="1600200"/>
            <a:ext cx="43701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t>Implicit Bias</a:t>
            </a:r>
            <a:r>
              <a:rPr lang="en-US" sz="2800"/>
              <a:t> </a:t>
            </a:r>
            <a:r>
              <a:rPr lang="en-US" sz="2000"/>
              <a:t>(unconscious bias)</a:t>
            </a:r>
            <a:endParaRPr sz="2800"/>
          </a:p>
          <a:p>
            <a:pPr marL="0" lvl="0" indent="0" algn="l" rtl="0">
              <a:spcBef>
                <a:spcPts val="640"/>
              </a:spcBef>
              <a:spcAft>
                <a:spcPts val="0"/>
              </a:spcAft>
              <a:buNone/>
            </a:pPr>
            <a:r>
              <a:rPr lang="en-US" sz="2600" b="1"/>
              <a:t>Pattern:</a:t>
            </a:r>
            <a:r>
              <a:rPr lang="en-US" sz="2600"/>
              <a:t> Peaks &amp; Valleys of discipline disproportionality depending on situations.</a:t>
            </a:r>
            <a:endParaRPr sz="2600"/>
          </a:p>
          <a:p>
            <a:pPr marL="0" lvl="0" indent="0" algn="l" rtl="0">
              <a:spcBef>
                <a:spcPts val="640"/>
              </a:spcBef>
              <a:spcAft>
                <a:spcPts val="0"/>
              </a:spcAft>
              <a:buNone/>
            </a:pPr>
            <a:r>
              <a:rPr lang="en-US" sz="2600" b="1"/>
              <a:t>Implications:</a:t>
            </a:r>
            <a:endParaRPr sz="2600" b="1"/>
          </a:p>
          <a:p>
            <a:pPr marL="457200" lvl="0" indent="-393700" algn="l" rtl="0">
              <a:spcBef>
                <a:spcPts val="640"/>
              </a:spcBef>
              <a:spcAft>
                <a:spcPts val="0"/>
              </a:spcAft>
              <a:buSzPts val="2600"/>
              <a:buChar char="●"/>
            </a:pPr>
            <a:r>
              <a:rPr lang="en-US" sz="2600"/>
              <a:t>Clarify discipline policies</a:t>
            </a:r>
            <a:endParaRPr sz="2600"/>
          </a:p>
          <a:p>
            <a:pPr marL="457200" lvl="0" indent="-393700" algn="l" rtl="0">
              <a:spcBef>
                <a:spcPts val="0"/>
              </a:spcBef>
              <a:spcAft>
                <a:spcPts val="0"/>
              </a:spcAft>
              <a:buSzPts val="2600"/>
              <a:buChar char="●"/>
            </a:pPr>
            <a:r>
              <a:rPr lang="en-US" sz="2600"/>
              <a:t>Provide strategies for decision making</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2227800" y="340950"/>
            <a:ext cx="7038000" cy="9153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2800">
                <a:solidFill>
                  <a:schemeClr val="accent6"/>
                </a:solidFill>
              </a:rPr>
              <a:t>Teach strategies to neutralize implicit bias.</a:t>
            </a:r>
            <a:endParaRPr sz="2800">
              <a:solidFill>
                <a:schemeClr val="accent6"/>
              </a:solidFill>
            </a:endParaRPr>
          </a:p>
        </p:txBody>
      </p:sp>
      <p:sp>
        <p:nvSpPr>
          <p:cNvPr id="345" name="Google Shape;345;p55"/>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In specific situations, implicit (unconscious) bias is more likely to influence decision making.  These are referred to as </a:t>
            </a:r>
            <a:r>
              <a:rPr lang="en-US" sz="2400" b="1"/>
              <a:t>Vulnerable Decision Points (VDPs)</a:t>
            </a:r>
            <a:endParaRPr sz="2400" b="1"/>
          </a:p>
          <a:p>
            <a:pPr marL="0" lvl="0" indent="0" algn="l" rtl="0">
              <a:spcBef>
                <a:spcPts val="640"/>
              </a:spcBef>
              <a:spcAft>
                <a:spcPts val="0"/>
              </a:spcAft>
              <a:buNone/>
            </a:pPr>
            <a:endParaRPr sz="2400"/>
          </a:p>
          <a:p>
            <a:pPr marL="457200" lvl="0" indent="-381000" algn="l" rtl="0">
              <a:spcBef>
                <a:spcPts val="640"/>
              </a:spcBef>
              <a:spcAft>
                <a:spcPts val="0"/>
              </a:spcAft>
              <a:buSzPts val="2400"/>
              <a:buAutoNum type="arabicPeriod"/>
            </a:pPr>
            <a:r>
              <a:rPr lang="en-US" sz="2400"/>
              <a:t> Subjective (ambiguity) behavior is prone to biased decision making</a:t>
            </a:r>
            <a:endParaRPr sz="2400"/>
          </a:p>
          <a:p>
            <a:pPr marL="914400" lvl="1" indent="-381000" algn="l" rtl="0">
              <a:spcBef>
                <a:spcPts val="0"/>
              </a:spcBef>
              <a:spcAft>
                <a:spcPts val="0"/>
              </a:spcAft>
              <a:buSzPts val="2400"/>
              <a:buAutoNum type="alphaLcPeriod"/>
            </a:pPr>
            <a:r>
              <a:rPr lang="en-US" sz="2400"/>
              <a:t>(Defiance, Disrespect, Disruption)</a:t>
            </a:r>
            <a:endParaRPr sz="2400"/>
          </a:p>
          <a:p>
            <a:pPr marL="457200" lvl="0" indent="-381000" algn="l" rtl="0">
              <a:spcBef>
                <a:spcPts val="0"/>
              </a:spcBef>
              <a:spcAft>
                <a:spcPts val="0"/>
              </a:spcAft>
              <a:buSzPts val="2400"/>
              <a:buAutoNum type="arabicPeriod"/>
            </a:pPr>
            <a:r>
              <a:rPr lang="en-US" sz="2400"/>
              <a:t>Using a self-review routine prior to making a disciplinary decision may neutralize effects.</a:t>
            </a:r>
            <a:endParaRPr sz="2400"/>
          </a:p>
          <a:p>
            <a:pPr marL="914400" lvl="1" indent="-381000" algn="l" rtl="0">
              <a:spcBef>
                <a:spcPts val="0"/>
              </a:spcBef>
              <a:spcAft>
                <a:spcPts val="0"/>
              </a:spcAft>
              <a:buSzPts val="2400"/>
              <a:buAutoNum type="alphaLcPeriod"/>
            </a:pPr>
            <a:r>
              <a:rPr lang="en-US" sz="2400"/>
              <a:t>Am I hungry, tired, out of typical context, etc.</a:t>
            </a:r>
            <a:endParaRPr sz="2400"/>
          </a:p>
          <a:p>
            <a:pPr marL="457200" lvl="0" indent="-381000" algn="l" rtl="0">
              <a:spcBef>
                <a:spcPts val="0"/>
              </a:spcBef>
              <a:spcAft>
                <a:spcPts val="0"/>
              </a:spcAft>
              <a:buSzPts val="2400"/>
              <a:buAutoNum type="arabicPeriod"/>
            </a:pPr>
            <a:r>
              <a:rPr lang="en-US" sz="2400"/>
              <a:t>Using “If-Then” statements can be effective </a:t>
            </a:r>
            <a:endParaRPr sz="2400"/>
          </a:p>
          <a:p>
            <a:pPr marL="914400" lvl="1" indent="-381000" algn="l" rtl="0">
              <a:spcBef>
                <a:spcPts val="0"/>
              </a:spcBef>
              <a:spcAft>
                <a:spcPts val="0"/>
              </a:spcAft>
              <a:buSzPts val="2400"/>
              <a:buAutoNum type="alphaLcPeriod"/>
            </a:pPr>
            <a:r>
              <a:rPr lang="en-US" sz="2400"/>
              <a:t>If a student is disrespectful, then handle it after class.</a:t>
            </a:r>
            <a:endParaRPr sz="2400"/>
          </a:p>
        </p:txBody>
      </p:sp>
      <p:pic>
        <p:nvPicPr>
          <p:cNvPr id="346" name="Google Shape;346;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275"/>
            <a:ext cx="2173075" cy="1041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38" descr="Two items listed: team composition and team operating procedures.  These items are highlighted on this slide." title="TFI Sub-scale: Team"/>
          <p:cNvGraphicFramePr/>
          <p:nvPr/>
        </p:nvGraphicFramePr>
        <p:xfrm>
          <a:off x="724108" y="1229597"/>
          <a:ext cx="3591425" cy="1066830"/>
        </p:xfrm>
        <a:graphic>
          <a:graphicData uri="http://schemas.openxmlformats.org/drawingml/2006/table">
            <a:tbl>
              <a:tblPr firstRow="1" bandRow="1">
                <a:noFill/>
                <a:tableStyleId>{1C47F60F-4E3D-4529-86AD-66598E233805}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Team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1.1</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Composition</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1"/>
                  </a:ext>
                </a:extLst>
              </a:tr>
              <a:tr h="286375">
                <a:tc>
                  <a:txBody>
                    <a:bodyPr/>
                    <a:lstStyle/>
                    <a:p>
                      <a:pPr marL="0" marR="0" lvl="0" indent="0" algn="l" rtl="0">
                        <a:lnSpc>
                          <a:spcPct val="100000"/>
                        </a:lnSpc>
                        <a:spcBef>
                          <a:spcPts val="0"/>
                        </a:spcBef>
                        <a:spcAft>
                          <a:spcPts val="0"/>
                        </a:spcAft>
                        <a:buNone/>
                      </a:pPr>
                      <a:r>
                        <a:rPr lang="en-US" sz="1600">
                          <a:solidFill>
                            <a:srgbClr val="000000"/>
                          </a:solidFill>
                        </a:rPr>
                        <a:t>TFI 1.2</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Operating Procedures</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2"/>
                  </a:ext>
                </a:extLst>
              </a:tr>
            </a:tbl>
          </a:graphicData>
        </a:graphic>
      </p:graphicFrame>
      <p:graphicFrame>
        <p:nvGraphicFramePr>
          <p:cNvPr id="190" name="Google Shape;190;p38" descr="Following items listed: discipline data, data-based decision making, fidelity data, annual evaluation." title="TFI Sub-scale: Evaluation"/>
          <p:cNvGraphicFramePr/>
          <p:nvPr/>
        </p:nvGraphicFramePr>
        <p:xfrm>
          <a:off x="4460241" y="1229597"/>
          <a:ext cx="4059300" cy="1737410"/>
        </p:xfrm>
        <a:graphic>
          <a:graphicData uri="http://schemas.openxmlformats.org/drawingml/2006/table">
            <a:tbl>
              <a:tblPr firstRow="1" bandRow="1">
                <a:noFill/>
                <a:tableStyleId>{1C47F60F-4E3D-4529-86AD-66598E233805}</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rgbClr val="000000"/>
                          </a:solidFill>
                        </a:rPr>
                        <a:t>TFI Sub-Scale: </a:t>
                      </a:r>
                      <a:r>
                        <a:rPr lang="en-US" sz="2000" u="none" strike="noStrike" cap="none">
                          <a:solidFill>
                            <a:srgbClr val="000000"/>
                          </a:solidFill>
                        </a:rPr>
                        <a:t>Evaluation </a:t>
                      </a:r>
                      <a:endParaRPr sz="2000" b="0" u="none" strike="noStrike" cap="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rgbClr val="000000"/>
                          </a:solidFill>
                        </a:rPr>
                        <a:t>TFI 1.12</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rgbClr val="000000"/>
                          </a:solidFill>
                        </a:rPr>
                        <a:t>TFI 1.13</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Data-based Decision Making</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rgbClr val="000000"/>
                          </a:solidFill>
                        </a:rPr>
                        <a:t>TFI 1.14</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Fidelity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rgbClr val="000000"/>
                          </a:solidFill>
                        </a:rPr>
                        <a:t>TFI 1.15</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Annual Evaluation</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91" name="Google Shape;191;p38"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{1C47F60F-4E3D-4529-86AD-66598E233805}</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rgbClr val="000000"/>
                          </a:solidFill>
                        </a:rPr>
                        <a:t>TFI Sub-Scale: </a:t>
                      </a:r>
                      <a:r>
                        <a:rPr lang="en-US" sz="2000" u="none">
                          <a:solidFill>
                            <a:srgbClr val="000000"/>
                          </a:solidFill>
                        </a:rPr>
                        <a:t>Implementation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rgbClr val="000000"/>
                          </a:solidFill>
                        </a:rPr>
                        <a:t>TFI 1.3</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Behavioral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rgbClr val="000000"/>
                          </a:solidFill>
                        </a:rPr>
                        <a:t>TFI 1.4</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Teaching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rgbClr val="000000"/>
                          </a:solidFill>
                        </a:rPr>
                        <a:t>TFI 1.5</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Problem Behavior Definitions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rgbClr val="000000"/>
                          </a:solidFill>
                        </a:rPr>
                        <a:t>TFI 1.6</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Policies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rgbClr val="000000"/>
                          </a:solidFill>
                        </a:rPr>
                        <a:t>TFI 1.7</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Professional Development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rgbClr val="000000"/>
                          </a:solidFill>
                        </a:rPr>
                        <a:t>TFI 1.9</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Feedback and Acknowledgement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rgbClr val="000000"/>
                          </a:solidFill>
                        </a:rPr>
                        <a:t>TFI 1.10</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Faculty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rgbClr val="000000"/>
                          </a:solidFill>
                        </a:rPr>
                        <a:t>TFI 1.11</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Student/Family/Community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sp>
        <p:nvSpPr>
          <p:cNvPr id="192" name="Google Shape;192;p38"/>
          <p:cNvSpPr txBox="1">
            <a:spLocks noGrp="1"/>
          </p:cNvSpPr>
          <p:nvPr>
            <p:ph type="title"/>
          </p:nvPr>
        </p:nvSpPr>
        <p:spPr>
          <a:xfrm>
            <a:off x="1167399" y="288125"/>
            <a:ext cx="7683900" cy="71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240"/>
              <a:buFont typeface="Questrial"/>
              <a:buNone/>
            </a:pPr>
            <a:r>
              <a:rPr lang="en-US" sz="3240" b="0" i="0" u="none" strike="noStrike" cap="none">
                <a:solidFill>
                  <a:schemeClr val="dk2"/>
                </a:solidFill>
                <a:latin typeface="Questrial"/>
                <a:ea typeface="Questrial"/>
                <a:cs typeface="Questrial"/>
                <a:sym typeface="Questrial"/>
              </a:rPr>
              <a:t> Tier 1: Professional Learning Roadmap</a:t>
            </a:r>
            <a:endParaRPr sz="3240" b="0" i="0" u="none" strike="noStrike" cap="none">
              <a:solidFill>
                <a:schemeClr val="dk2"/>
              </a:solidFill>
              <a:latin typeface="Questrial"/>
              <a:ea typeface="Questrial"/>
              <a:cs typeface="Questrial"/>
              <a:sym typeface="Questrial"/>
            </a:endParaRPr>
          </a:p>
        </p:txBody>
      </p:sp>
      <p:pic>
        <p:nvPicPr>
          <p:cNvPr id="193" name="Google Shape;193;p38"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194" name="Google Shape;194;p38">
            <a:extLst>
              <a:ext uri="{C183D7F6-B498-43B3-948B-1728B52AA6E4}">
                <adec:decorative xmlns:adec="http://schemas.microsoft.com/office/drawing/2017/decorative" val="1"/>
              </a:ext>
            </a:extLst>
          </p:cNvPr>
          <p:cNvSpPr/>
          <p:nvPr/>
        </p:nvSpPr>
        <p:spPr>
          <a:xfrm>
            <a:off x="4144400" y="1389700"/>
            <a:ext cx="4302300" cy="1074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8">
            <a:extLst>
              <a:ext uri="{C183D7F6-B498-43B3-948B-1728B52AA6E4}">
                <adec:decorative xmlns:adec="http://schemas.microsoft.com/office/drawing/2017/decorative" val="1"/>
              </a:ext>
            </a:extLst>
          </p:cNvPr>
          <p:cNvSpPr/>
          <p:nvPr/>
        </p:nvSpPr>
        <p:spPr>
          <a:xfrm>
            <a:off x="157950" y="4122275"/>
            <a:ext cx="4302300" cy="481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pic>
        <p:nvPicPr>
          <p:cNvPr id="353" name="Google Shape;353;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96874" y="1433413"/>
            <a:ext cx="5619075" cy="2692175"/>
          </a:xfrm>
          <a:prstGeom prst="rect">
            <a:avLst/>
          </a:prstGeom>
          <a:noFill/>
          <a:ln>
            <a:noFill/>
          </a:ln>
        </p:spPr>
      </p:pic>
      <p:sp>
        <p:nvSpPr>
          <p:cNvPr id="354" name="Google Shape;354;p56"/>
          <p:cNvSpPr txBox="1"/>
          <p:nvPr/>
        </p:nvSpPr>
        <p:spPr>
          <a:xfrm>
            <a:off x="477575" y="4489225"/>
            <a:ext cx="7908600" cy="1165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As a team, take out copies of the 5-Point Intervention or look it up online.  </a:t>
            </a:r>
            <a:endParaRPr sz="2400">
              <a:latin typeface="Twentieth Century"/>
              <a:ea typeface="Twentieth Century"/>
              <a:cs typeface="Twentieth Century"/>
              <a:sym typeface="Twentieth Century"/>
            </a:endParaRPr>
          </a:p>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Dig deeper into points 2-5. </a:t>
            </a:r>
            <a:endParaRPr sz="2400">
              <a:latin typeface="Twentieth Century"/>
              <a:ea typeface="Twentieth Century"/>
              <a:cs typeface="Twentieth Century"/>
              <a:sym typeface="Twentieth Century"/>
            </a:endParaRPr>
          </a:p>
          <a:p>
            <a:pPr marL="457200" lvl="0" indent="-381000" algn="l" rtl="0">
              <a:spcBef>
                <a:spcPts val="0"/>
              </a:spcBef>
              <a:spcAft>
                <a:spcPts val="0"/>
              </a:spcAft>
              <a:buSzPts val="2400"/>
              <a:buFont typeface="Twentieth Century"/>
              <a:buAutoNum type="arabicPeriod"/>
            </a:pPr>
            <a:r>
              <a:rPr lang="en-US" sz="2400">
                <a:latin typeface="Twentieth Century"/>
                <a:ea typeface="Twentieth Century"/>
                <a:cs typeface="Twentieth Century"/>
                <a:sym typeface="Twentieth Century"/>
              </a:rPr>
              <a:t>Develop an action plan for 2-3 next steps your school site can explore as you continue to enhance equity in discipline.</a:t>
            </a:r>
            <a:endParaRPr sz="2400">
              <a:latin typeface="Twentieth Century"/>
              <a:ea typeface="Twentieth Century"/>
              <a:cs typeface="Twentieth Century"/>
              <a:sym typeface="Twentieth Century"/>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pic>
        <p:nvPicPr>
          <p:cNvPr id="355" name="Google Shape;355;p56" descr="Image result for Back in 15 Minutes"/>
          <p:cNvPicPr preferRelativeResize="0"/>
          <p:nvPr/>
        </p:nvPicPr>
        <p:blipFill>
          <a:blip r:embed="rId4">
            <a:alphaModFix/>
          </a:blip>
          <a:stretch>
            <a:fillRect/>
          </a:stretch>
        </p:blipFill>
        <p:spPr>
          <a:xfrm>
            <a:off x="152400" y="152400"/>
            <a:ext cx="1003300" cy="132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63" name="Google Shape;363;p57"/>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highlight>
                  <a:srgbClr val="FFFF00"/>
                </a:highlight>
              </a:rPr>
              <a:t>Collect, use, and report </a:t>
            </a:r>
            <a:r>
              <a:rPr lang="en-US" sz="3000" b="1">
                <a:highlight>
                  <a:srgbClr val="FFFF00"/>
                </a:highlight>
              </a:rPr>
              <a:t>disaggregate</a:t>
            </a:r>
            <a:r>
              <a:rPr lang="en-US" sz="3000">
                <a:highlight>
                  <a:srgbClr val="FFFF00"/>
                </a:highlight>
              </a:rPr>
              <a:t> discipline data.</a:t>
            </a:r>
            <a:endParaRPr sz="3000">
              <a:highlight>
                <a:srgbClr val="FFFF00"/>
              </a:highlight>
            </a:endParaRPr>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pic>
        <p:nvPicPr>
          <p:cNvPr id="364" name="Google Shape;364;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371" name="Google Shape;371;p58"/>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t>Collect, use, and report </a:t>
            </a:r>
            <a:r>
              <a:rPr lang="en-US" sz="3000" b="1"/>
              <a:t>disaggregate</a:t>
            </a:r>
            <a:r>
              <a:rPr lang="en-US" sz="3000"/>
              <a:t> discipline data.</a:t>
            </a:r>
            <a:endParaRPr sz="30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372" name="Google Shape;372;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373" name="Google Shape;373;p58" descr="Picture of pen and paper."/>
          <p:cNvPicPr preferRelativeResize="0"/>
          <p:nvPr/>
        </p:nvPicPr>
        <p:blipFill>
          <a:blip r:embed="rId4">
            <a:alphaModFix/>
          </a:blip>
          <a:stretch>
            <a:fillRect/>
          </a:stretch>
        </p:blipFill>
        <p:spPr>
          <a:xfrm>
            <a:off x="2174163" y="2816075"/>
            <a:ext cx="4795675" cy="319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380" name="Google Shape;380;p59"/>
          <p:cNvSpPr txBox="1">
            <a:spLocks noGrp="1"/>
          </p:cNvSpPr>
          <p:nvPr>
            <p:ph type="body" idx="1"/>
          </p:nvPr>
        </p:nvSpPr>
        <p:spPr>
          <a:xfrm>
            <a:off x="365299" y="1600200"/>
            <a:ext cx="51363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Yes, data can seem overwhelming &amp; scary.</a:t>
            </a:r>
            <a:endParaRPr sz="3000"/>
          </a:p>
          <a:p>
            <a:pPr marL="457200" lvl="0" indent="-419100" algn="l" rtl="0">
              <a:spcBef>
                <a:spcPts val="640"/>
              </a:spcBef>
              <a:spcAft>
                <a:spcPts val="0"/>
              </a:spcAft>
              <a:buSzPts val="3000"/>
              <a:buAutoNum type="arabicPeriod"/>
            </a:pPr>
            <a:r>
              <a:rPr lang="en-US" sz="3000"/>
              <a:t>Use Simple Napkin Math to get started.</a:t>
            </a:r>
            <a:endParaRPr sz="3000"/>
          </a:p>
          <a:p>
            <a:pPr marL="457200" lvl="0" indent="-419100" algn="l" rtl="0">
              <a:spcBef>
                <a:spcPts val="0"/>
              </a:spcBef>
              <a:spcAft>
                <a:spcPts val="0"/>
              </a:spcAft>
              <a:buSzPts val="3000"/>
              <a:buAutoNum type="arabicPeriod"/>
            </a:pPr>
            <a:r>
              <a:rPr lang="en-US" sz="3000"/>
              <a:t>Ask yourself:</a:t>
            </a:r>
            <a:endParaRPr sz="3000"/>
          </a:p>
          <a:p>
            <a:pPr marL="914400" lvl="1" indent="-419100" algn="l" rtl="0">
              <a:spcBef>
                <a:spcPts val="0"/>
              </a:spcBef>
              <a:spcAft>
                <a:spcPts val="0"/>
              </a:spcAft>
              <a:buSzPts val="3000"/>
              <a:buAutoNum type="alphaLcPeriod"/>
            </a:pPr>
            <a:r>
              <a:rPr lang="en-US" sz="3000"/>
              <a:t>What are we going to look at?</a:t>
            </a:r>
            <a:endParaRPr sz="3000"/>
          </a:p>
          <a:p>
            <a:pPr marL="914400" lvl="1" indent="-419100" algn="l" rtl="0">
              <a:spcBef>
                <a:spcPts val="0"/>
              </a:spcBef>
              <a:spcAft>
                <a:spcPts val="0"/>
              </a:spcAft>
              <a:buSzPts val="3000"/>
              <a:buAutoNum type="alphaLcPeriod"/>
            </a:pPr>
            <a:r>
              <a:rPr lang="en-US" sz="3000"/>
              <a:t>What information are we looking to find?  </a:t>
            </a:r>
            <a:endParaRPr sz="30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381" name="Google Shape;381;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382" name="Google Shape;382;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785550" y="1412119"/>
            <a:ext cx="1164350" cy="776631"/>
          </a:xfrm>
          <a:prstGeom prst="rect">
            <a:avLst/>
          </a:prstGeom>
          <a:noFill/>
          <a:ln>
            <a:noFill/>
          </a:ln>
        </p:spPr>
      </p:pic>
      <p:pic>
        <p:nvPicPr>
          <p:cNvPr id="383" name="Google Shape;383;p59" descr="Bar graph of referral risk index.">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5322325" y="2430250"/>
            <a:ext cx="3627576" cy="3258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390" name="Google Shape;390;p6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t>Example:  We want to know if we have disproportionate discipline data. </a:t>
            </a:r>
            <a:endParaRPr sz="3000"/>
          </a:p>
          <a:p>
            <a:pPr marL="457200" lvl="0" indent="-419100" algn="l" rtl="0">
              <a:spcBef>
                <a:spcPts val="640"/>
              </a:spcBef>
              <a:spcAft>
                <a:spcPts val="0"/>
              </a:spcAft>
              <a:buSzPts val="3000"/>
              <a:buAutoNum type="arabicPeriod"/>
            </a:pPr>
            <a:r>
              <a:rPr lang="en-US" sz="3000"/>
              <a:t>Look up your school report card at: </a:t>
            </a:r>
            <a:r>
              <a:rPr lang="en-US" sz="2400" u="sng">
                <a:solidFill>
                  <a:schemeClr val="hlink"/>
                </a:solidFill>
                <a:latin typeface="Arial"/>
                <a:ea typeface="Arial"/>
                <a:cs typeface="Arial"/>
                <a:sym typeface="Arial"/>
                <a:hlinkClick r:id="rId3"/>
              </a:rPr>
              <a:t>https://rc.education.state.mn.us</a:t>
            </a:r>
            <a:endParaRPr sz="2400"/>
          </a:p>
          <a:p>
            <a:pPr marL="457200" lvl="0" indent="-381000" algn="l" rtl="0">
              <a:spcBef>
                <a:spcPts val="0"/>
              </a:spcBef>
              <a:spcAft>
                <a:spcPts val="0"/>
              </a:spcAft>
              <a:buSzPts val="2400"/>
              <a:buAutoNum type="arabicPeriod"/>
            </a:pPr>
            <a:r>
              <a:rPr lang="en-US" sz="3000"/>
              <a:t>Go to “Who are the students?” on the left</a:t>
            </a:r>
            <a:endParaRPr sz="3000"/>
          </a:p>
          <a:p>
            <a:pPr marL="914400" lvl="0" indent="0" algn="l" rtl="0">
              <a:spcBef>
                <a:spcPts val="640"/>
              </a:spcBef>
              <a:spcAft>
                <a:spcPts val="0"/>
              </a:spcAft>
              <a:buNone/>
            </a:pPr>
            <a:endParaRPr sz="3000"/>
          </a:p>
          <a:p>
            <a:pPr marL="914400" lvl="0" indent="0" algn="l" rtl="0">
              <a:spcBef>
                <a:spcPts val="640"/>
              </a:spcBef>
              <a:spcAft>
                <a:spcPts val="0"/>
              </a:spcAft>
              <a:buNone/>
            </a:pPr>
            <a:endParaRPr sz="3000"/>
          </a:p>
          <a:p>
            <a:pPr marL="914400" lvl="0" indent="0" algn="l" rtl="0">
              <a:spcBef>
                <a:spcPts val="640"/>
              </a:spcBef>
              <a:spcAft>
                <a:spcPts val="0"/>
              </a:spcAft>
              <a:buNone/>
            </a:pPr>
            <a:endParaRPr sz="1000"/>
          </a:p>
          <a:p>
            <a:pPr marL="457200" lvl="0" indent="-419100" algn="l" rtl="0">
              <a:spcBef>
                <a:spcPts val="640"/>
              </a:spcBef>
              <a:spcAft>
                <a:spcPts val="0"/>
              </a:spcAft>
              <a:buSzPts val="3000"/>
              <a:buAutoNum type="arabicPeriod"/>
            </a:pPr>
            <a:r>
              <a:rPr lang="en-US" sz="3000"/>
              <a:t>Check out your demographics</a:t>
            </a:r>
            <a:endParaRPr sz="3000"/>
          </a:p>
          <a:p>
            <a:pPr marL="0" lvl="0" indent="0" algn="l" rtl="0">
              <a:spcBef>
                <a:spcPts val="640"/>
              </a:spcBef>
              <a:spcAft>
                <a:spcPts val="0"/>
              </a:spcAft>
              <a:buNone/>
            </a:pPr>
            <a:endParaRPr sz="24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391" name="Google Shape;391;p6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000" y="160975"/>
            <a:ext cx="2173075" cy="1041149"/>
          </a:xfrm>
          <a:prstGeom prst="rect">
            <a:avLst/>
          </a:prstGeom>
          <a:noFill/>
          <a:ln>
            <a:noFill/>
          </a:ln>
        </p:spPr>
      </p:pic>
      <p:pic>
        <p:nvPicPr>
          <p:cNvPr id="392" name="Google Shape;392;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630150" y="4169900"/>
            <a:ext cx="2857500" cy="1143000"/>
          </a:xfrm>
          <a:prstGeom prst="rect">
            <a:avLst/>
          </a:prstGeom>
          <a:noFill/>
          <a:ln>
            <a:noFill/>
          </a:ln>
        </p:spPr>
      </p:pic>
      <p:pic>
        <p:nvPicPr>
          <p:cNvPr id="393" name="Google Shape;393;p6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785550" y="1412119"/>
            <a:ext cx="1164350" cy="7766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3600">
                <a:solidFill>
                  <a:schemeClr val="accent6"/>
                </a:solidFill>
              </a:rPr>
              <a:t>Collect, use, and report disaggregated discipline data</a:t>
            </a:r>
            <a:endParaRPr sz="3600">
              <a:solidFill>
                <a:schemeClr val="accent6"/>
              </a:solidFill>
            </a:endParaRPr>
          </a:p>
        </p:txBody>
      </p:sp>
      <p:sp>
        <p:nvSpPr>
          <p:cNvPr id="400" name="Google Shape;400;p61"/>
          <p:cNvSpPr txBox="1">
            <a:spLocks noGrp="1"/>
          </p:cNvSpPr>
          <p:nvPr>
            <p:ph type="body" idx="1"/>
          </p:nvPr>
        </p:nvSpPr>
        <p:spPr>
          <a:xfrm>
            <a:off x="236825" y="1600200"/>
            <a:ext cx="8385900" cy="4373700"/>
          </a:xfrm>
          <a:prstGeom prst="rect">
            <a:avLst/>
          </a:prstGeom>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r>
              <a:rPr lang="en-US" sz="3000"/>
              <a:t>4. Pull up your discipline data.</a:t>
            </a:r>
            <a:endParaRPr sz="3000"/>
          </a:p>
          <a:p>
            <a:pPr marL="0" marR="0" lvl="0" indent="0" algn="l" rtl="0">
              <a:lnSpc>
                <a:spcPct val="100000"/>
              </a:lnSpc>
              <a:spcBef>
                <a:spcPts val="640"/>
              </a:spcBef>
              <a:spcAft>
                <a:spcPts val="0"/>
              </a:spcAft>
              <a:buNone/>
            </a:pPr>
            <a:r>
              <a:rPr lang="en-US" sz="3000"/>
              <a:t>5. Compare % of office referrals by demographic to the overall % of each demographic in your school.</a:t>
            </a:r>
            <a:endParaRPr sz="3000"/>
          </a:p>
          <a:p>
            <a:pPr marL="0" marR="0" lvl="0" indent="0" algn="l" rtl="0">
              <a:lnSpc>
                <a:spcPct val="100000"/>
              </a:lnSpc>
              <a:spcBef>
                <a:spcPts val="640"/>
              </a:spcBef>
              <a:spcAft>
                <a:spcPts val="0"/>
              </a:spcAft>
              <a:buNone/>
            </a:pPr>
            <a:r>
              <a:rPr lang="en-US" sz="3000"/>
              <a:t>6. Think. Reflect. Respond.</a:t>
            </a:r>
            <a:endParaRPr sz="3000"/>
          </a:p>
          <a:p>
            <a:pPr marL="914400" marR="0" lvl="0" indent="-419100" algn="l" rtl="0">
              <a:lnSpc>
                <a:spcPct val="100000"/>
              </a:lnSpc>
              <a:spcBef>
                <a:spcPts val="640"/>
              </a:spcBef>
              <a:spcAft>
                <a:spcPts val="0"/>
              </a:spcAft>
              <a:buSzPts val="3000"/>
              <a:buAutoNum type="alphaUcPeriod"/>
            </a:pPr>
            <a:r>
              <a:rPr lang="en-US" sz="3000"/>
              <a:t>Think.  What is this data telling us?</a:t>
            </a:r>
            <a:endParaRPr sz="3000"/>
          </a:p>
          <a:p>
            <a:pPr marL="914400" marR="0" lvl="0" indent="-419100" algn="l" rtl="0">
              <a:lnSpc>
                <a:spcPct val="100000"/>
              </a:lnSpc>
              <a:spcBef>
                <a:spcPts val="0"/>
              </a:spcBef>
              <a:spcAft>
                <a:spcPts val="0"/>
              </a:spcAft>
              <a:buSzPts val="3000"/>
              <a:buAutoNum type="alphaUcPeriod"/>
            </a:pPr>
            <a:r>
              <a:rPr lang="en-US" sz="3000"/>
              <a:t>Reflect.  From what this data is telling us, what are our next steps?</a:t>
            </a:r>
            <a:endParaRPr sz="3000"/>
          </a:p>
          <a:p>
            <a:pPr marL="914400" marR="0" lvl="0" indent="-419100" algn="l" rtl="0">
              <a:lnSpc>
                <a:spcPct val="100000"/>
              </a:lnSpc>
              <a:spcBef>
                <a:spcPts val="0"/>
              </a:spcBef>
              <a:spcAft>
                <a:spcPts val="0"/>
              </a:spcAft>
              <a:buSzPts val="3000"/>
              <a:buAutoNum type="alphaUcPeriod"/>
            </a:pPr>
            <a:r>
              <a:rPr lang="en-US" sz="3000"/>
              <a:t>Respond.  Set out 2-3 action steps based on your findings.</a:t>
            </a:r>
            <a:endParaRPr sz="3000"/>
          </a:p>
          <a:p>
            <a:pPr marL="0" lvl="0" indent="0" algn="l" rtl="0">
              <a:spcBef>
                <a:spcPts val="640"/>
              </a:spcBef>
              <a:spcAft>
                <a:spcPts val="0"/>
              </a:spcAft>
              <a:buNone/>
            </a:pPr>
            <a:endParaRPr sz="2400"/>
          </a:p>
          <a:p>
            <a:pPr marL="0" lvl="0" indent="0" algn="l" rtl="0">
              <a:spcBef>
                <a:spcPts val="640"/>
              </a:spcBef>
              <a:spcAft>
                <a:spcPts val="0"/>
              </a:spcAft>
              <a:buNone/>
            </a:pPr>
            <a:endParaRPr sz="3000"/>
          </a:p>
          <a:p>
            <a:pPr marL="0" lvl="0" indent="0" algn="l" rtl="0">
              <a:spcBef>
                <a:spcPts val="640"/>
              </a:spcBef>
              <a:spcAft>
                <a:spcPts val="0"/>
              </a:spcAft>
              <a:buNone/>
            </a:pPr>
            <a:endParaRPr sz="3000"/>
          </a:p>
        </p:txBody>
      </p:sp>
      <p:pic>
        <p:nvPicPr>
          <p:cNvPr id="401" name="Google Shape;401;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pic>
        <p:nvPicPr>
          <p:cNvPr id="402" name="Google Shape;402;p6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785550" y="1412119"/>
            <a:ext cx="1164350" cy="7766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365310" y="398715"/>
            <a:ext cx="6987000" cy="9153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Back to the start…</a:t>
            </a:r>
            <a:endParaRPr sz="3600">
              <a:solidFill>
                <a:schemeClr val="accent6"/>
              </a:solidFill>
            </a:endParaRPr>
          </a:p>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A few assumptions:</a:t>
            </a:r>
            <a:endParaRPr sz="3600">
              <a:solidFill>
                <a:schemeClr val="accent6"/>
              </a:solidFill>
            </a:endParaRPr>
          </a:p>
        </p:txBody>
      </p:sp>
      <p:sp>
        <p:nvSpPr>
          <p:cNvPr id="409" name="Google Shape;409;p62"/>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Char char="●"/>
            </a:pPr>
            <a:r>
              <a:rPr lang="en-US" sz="3000"/>
              <a:t>We are </a:t>
            </a:r>
            <a:r>
              <a:rPr lang="en-US" sz="3000" b="1"/>
              <a:t>aware</a:t>
            </a:r>
            <a:r>
              <a:rPr lang="en-US" sz="3000"/>
              <a:t> of the extent of disproportionality</a:t>
            </a:r>
            <a:endParaRPr sz="3000"/>
          </a:p>
          <a:p>
            <a:pPr marL="457200" lvl="0" indent="-419100" algn="l" rtl="0">
              <a:spcBef>
                <a:spcPts val="0"/>
              </a:spcBef>
              <a:spcAft>
                <a:spcPts val="0"/>
              </a:spcAft>
              <a:buSzPts val="3000"/>
              <a:buChar char="●"/>
            </a:pPr>
            <a:r>
              <a:rPr lang="en-US" sz="3000"/>
              <a:t>We are </a:t>
            </a:r>
            <a:r>
              <a:rPr lang="en-US" sz="3000" b="1"/>
              <a:t>committed</a:t>
            </a:r>
            <a:r>
              <a:rPr lang="en-US" sz="3000"/>
              <a:t> to enhancing equity in school discipline</a:t>
            </a:r>
            <a:endParaRPr sz="3000"/>
          </a:p>
          <a:p>
            <a:pPr marL="457200" lvl="0" indent="-419100" algn="l" rtl="0">
              <a:spcBef>
                <a:spcPts val="0"/>
              </a:spcBef>
              <a:spcAft>
                <a:spcPts val="0"/>
              </a:spcAft>
              <a:buSzPts val="3000"/>
              <a:buChar char="●"/>
            </a:pPr>
            <a:r>
              <a:rPr lang="en-US" sz="3000"/>
              <a:t>The work is </a:t>
            </a:r>
            <a:r>
              <a:rPr lang="en-US" sz="3000" b="1"/>
              <a:t>uncomfortable</a:t>
            </a:r>
            <a:endParaRPr sz="3000" b="1"/>
          </a:p>
          <a:p>
            <a:pPr marL="457200" lvl="0" indent="-419100" algn="l" rtl="0">
              <a:spcBef>
                <a:spcPts val="0"/>
              </a:spcBef>
              <a:spcAft>
                <a:spcPts val="0"/>
              </a:spcAft>
              <a:buSzPts val="3000"/>
              <a:buChar char="●"/>
            </a:pPr>
            <a:r>
              <a:rPr lang="en-US" sz="3000"/>
              <a:t>There are a </a:t>
            </a:r>
            <a:r>
              <a:rPr lang="en-US" sz="3000" b="1"/>
              <a:t>wide range</a:t>
            </a:r>
            <a:r>
              <a:rPr lang="en-US" sz="3000"/>
              <a:t> of approaches that </a:t>
            </a:r>
            <a:r>
              <a:rPr lang="en-US" sz="3000" i="1" u="sng"/>
              <a:t>could </a:t>
            </a:r>
            <a:r>
              <a:rPr lang="en-US" sz="3000"/>
              <a:t>work to enhance equity</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3" descr="Screen shot of PBIS.org website with School tab highlighted. "/>
          <p:cNvPicPr preferRelativeResize="0"/>
          <p:nvPr/>
        </p:nvPicPr>
        <p:blipFill>
          <a:blip r:embed="rId3">
            <a:alphaModFix/>
          </a:blip>
          <a:stretch>
            <a:fillRect/>
          </a:stretch>
        </p:blipFill>
        <p:spPr>
          <a:xfrm>
            <a:off x="190525" y="1105175"/>
            <a:ext cx="8901100" cy="5006876"/>
          </a:xfrm>
          <a:prstGeom prst="rect">
            <a:avLst/>
          </a:prstGeom>
          <a:noFill/>
          <a:ln>
            <a:noFill/>
          </a:ln>
        </p:spPr>
      </p:pic>
      <p:pic>
        <p:nvPicPr>
          <p:cNvPr id="416" name="Google Shape;416;p63"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2" name="Title 1" hidden="1">
            <a:extLst>
              <a:ext uri="{FF2B5EF4-FFF2-40B4-BE49-F238E27FC236}">
                <a16:creationId xmlns:a16="http://schemas.microsoft.com/office/drawing/2014/main" id="{57875BCB-771E-C94D-A2B9-040233958ED9}"/>
              </a:ext>
            </a:extLst>
          </p:cNvPr>
          <p:cNvSpPr>
            <a:spLocks noGrp="1"/>
          </p:cNvSpPr>
          <p:nvPr>
            <p:ph type="title"/>
          </p:nvPr>
        </p:nvSpPr>
        <p:spPr/>
        <p:txBody>
          <a:bodyPr/>
          <a:lstStyle/>
          <a:p>
            <a:r>
              <a:rPr lang="en-US" dirty="0" err="1"/>
              <a:t>Pbis.org</a:t>
            </a:r>
            <a:r>
              <a:rPr lang="en-US" dirty="0"/>
              <a:t> National resource center</a:t>
            </a:r>
          </a:p>
        </p:txBody>
      </p:sp>
      <p:sp>
        <p:nvSpPr>
          <p:cNvPr id="3" name="Text Placeholder 2">
            <a:extLst>
              <a:ext uri="{FF2B5EF4-FFF2-40B4-BE49-F238E27FC236}">
                <a16:creationId xmlns:a16="http://schemas.microsoft.com/office/drawing/2014/main" id="{BE21FE55-E95D-A247-AA21-FB71B34D4266}"/>
              </a:ext>
            </a:extLst>
          </p:cNvPr>
          <p:cNvSpPr>
            <a:spLocks noGrp="1"/>
          </p:cNvSpPr>
          <p:nvPr>
            <p:ph type="body"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4" descr="Same screen shot as the previous slide with Equity and PBIS under School tab highlighted."/>
          <p:cNvPicPr preferRelativeResize="0"/>
          <p:nvPr/>
        </p:nvPicPr>
        <p:blipFill>
          <a:blip r:embed="rId3">
            <a:alphaModFix/>
          </a:blip>
          <a:stretch>
            <a:fillRect/>
          </a:stretch>
        </p:blipFill>
        <p:spPr>
          <a:xfrm>
            <a:off x="210500" y="1001338"/>
            <a:ext cx="8933500" cy="5025061"/>
          </a:xfrm>
          <a:prstGeom prst="rect">
            <a:avLst/>
          </a:prstGeom>
          <a:noFill/>
          <a:ln>
            <a:noFill/>
          </a:ln>
        </p:spPr>
      </p:pic>
      <p:pic>
        <p:nvPicPr>
          <p:cNvPr id="423" name="Google Shape;423;p64"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
        <p:nvSpPr>
          <p:cNvPr id="2" name="Title 1" hidden="1">
            <a:extLst>
              <a:ext uri="{FF2B5EF4-FFF2-40B4-BE49-F238E27FC236}">
                <a16:creationId xmlns:a16="http://schemas.microsoft.com/office/drawing/2014/main" id="{5A878900-A526-7B42-8EED-83B39DF898DB}"/>
              </a:ext>
            </a:extLst>
          </p:cNvPr>
          <p:cNvSpPr>
            <a:spLocks noGrp="1"/>
          </p:cNvSpPr>
          <p:nvPr>
            <p:ph type="title"/>
          </p:nvPr>
        </p:nvSpPr>
        <p:spPr/>
        <p:txBody>
          <a:bodyPr/>
          <a:lstStyle/>
          <a:p>
            <a:r>
              <a:rPr lang="en-US" dirty="0"/>
              <a:t>Equity and PBIS</a:t>
            </a:r>
          </a:p>
        </p:txBody>
      </p:sp>
      <p:sp>
        <p:nvSpPr>
          <p:cNvPr id="3" name="Text Placeholder 2">
            <a:extLst>
              <a:ext uri="{FF2B5EF4-FFF2-40B4-BE49-F238E27FC236}">
                <a16:creationId xmlns:a16="http://schemas.microsoft.com/office/drawing/2014/main" id="{F93AE6CB-0330-AC43-925B-B9FD68486096}"/>
              </a:ext>
            </a:extLst>
          </p:cNvPr>
          <p:cNvSpPr>
            <a:spLocks noGrp="1"/>
          </p:cNvSpPr>
          <p:nvPr>
            <p:ph type="body"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65" descr="Screenshot of equity and PBIS web page with two resources highlighted: recommendations for addressing discipline disproportionality in education and using discipline data within school wide PBIS to identify and address diproportionality - a guide for school teams."/>
          <p:cNvPicPr preferRelativeResize="0"/>
          <p:nvPr/>
        </p:nvPicPr>
        <p:blipFill>
          <a:blip r:embed="rId3">
            <a:alphaModFix/>
          </a:blip>
          <a:stretch>
            <a:fillRect/>
          </a:stretch>
        </p:blipFill>
        <p:spPr>
          <a:xfrm>
            <a:off x="112925" y="256550"/>
            <a:ext cx="8839201" cy="5920574"/>
          </a:xfrm>
          <a:prstGeom prst="rect">
            <a:avLst/>
          </a:prstGeom>
          <a:noFill/>
          <a:ln>
            <a:noFill/>
          </a:ln>
        </p:spPr>
      </p:pic>
      <p:sp>
        <p:nvSpPr>
          <p:cNvPr id="430" name="Google Shape;430;p65">
            <a:extLst>
              <a:ext uri="{C183D7F6-B498-43B3-948B-1728B52AA6E4}">
                <adec:decorative xmlns:adec="http://schemas.microsoft.com/office/drawing/2017/decorative" val="1"/>
              </a:ext>
            </a:extLst>
          </p:cNvPr>
          <p:cNvSpPr txBox="1"/>
          <p:nvPr/>
        </p:nvSpPr>
        <p:spPr>
          <a:xfrm>
            <a:off x="2861600" y="4085200"/>
            <a:ext cx="4006200" cy="414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431" name="Google Shape;431;p65">
            <a:extLst>
              <a:ext uri="{C183D7F6-B498-43B3-948B-1728B52AA6E4}">
                <adec:decorative xmlns:adec="http://schemas.microsoft.com/office/drawing/2017/decorative" val="1"/>
              </a:ext>
            </a:extLst>
          </p:cNvPr>
          <p:cNvSpPr txBox="1"/>
          <p:nvPr/>
        </p:nvSpPr>
        <p:spPr>
          <a:xfrm>
            <a:off x="2806775" y="5427200"/>
            <a:ext cx="5028000" cy="591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2" name="Title 1" hidden="1">
            <a:extLst>
              <a:ext uri="{FF2B5EF4-FFF2-40B4-BE49-F238E27FC236}">
                <a16:creationId xmlns:a16="http://schemas.microsoft.com/office/drawing/2014/main" id="{810ACB7D-D6F1-5849-8AF0-60C932575193}"/>
              </a:ext>
            </a:extLst>
          </p:cNvPr>
          <p:cNvSpPr>
            <a:spLocks noGrp="1"/>
          </p:cNvSpPr>
          <p:nvPr>
            <p:ph type="title"/>
          </p:nvPr>
        </p:nvSpPr>
        <p:spPr/>
        <p:txBody>
          <a:bodyPr/>
          <a:lstStyle/>
          <a:p>
            <a:r>
              <a:rPr lang="en-US" dirty="0"/>
              <a:t>PBIS practice guides</a:t>
            </a:r>
          </a:p>
        </p:txBody>
      </p:sp>
      <p:sp>
        <p:nvSpPr>
          <p:cNvPr id="3" name="Text Placeholder 2">
            <a:extLst>
              <a:ext uri="{FF2B5EF4-FFF2-40B4-BE49-F238E27FC236}">
                <a16:creationId xmlns:a16="http://schemas.microsoft.com/office/drawing/2014/main" id="{13B22346-5793-1341-A6DF-A1F04E474BB9}"/>
              </a:ext>
            </a:extLst>
          </p:cNvPr>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9"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2" name="Google Shape;202;p39"/>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203" name="Google Shape;203;p39"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204" name="Google Shape;204;p39"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5" name="Google Shape;205;p39"/>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206" name="Google Shape;206;p39"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207" name="Google Shape;207;p39"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08" name="Google Shape;208;p39"/>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209" name="Google Shape;209;p39"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210" name="Google Shape;210;p39"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211" name="Google Shape;211;p39"/>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212" name="Google Shape;212;p39"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213" name="Google Shape;213;p39"/>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214" name="Google Shape;214;p39">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215" name="Google Shape;215;p39"/>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216" name="Google Shape;216;p39"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6" descr="Recommendations for Addressing Discipilne Disproportionality in Education.  "/>
          <p:cNvPicPr preferRelativeResize="0"/>
          <p:nvPr/>
        </p:nvPicPr>
        <p:blipFill>
          <a:blip r:embed="rId3">
            <a:alphaModFix/>
          </a:blip>
          <a:stretch>
            <a:fillRect/>
          </a:stretch>
        </p:blipFill>
        <p:spPr>
          <a:xfrm>
            <a:off x="152400" y="152400"/>
            <a:ext cx="8839198" cy="4248772"/>
          </a:xfrm>
          <a:prstGeom prst="rect">
            <a:avLst/>
          </a:prstGeom>
          <a:noFill/>
          <a:ln>
            <a:noFill/>
          </a:ln>
        </p:spPr>
      </p:pic>
      <p:pic>
        <p:nvPicPr>
          <p:cNvPr id="438" name="Google Shape;438;p66" descr="5 point multicomponent approach to reduce disproportionality in schools.  Highlighted points are - collect, use, and report disaggregated discipline data; policies with accountability for disciplinary equity; teach neutralizing routines for vulnerable decision points."/>
          <p:cNvPicPr preferRelativeResize="0"/>
          <p:nvPr/>
        </p:nvPicPr>
        <p:blipFill>
          <a:blip r:embed="rId4">
            <a:alphaModFix/>
          </a:blip>
          <a:stretch>
            <a:fillRect/>
          </a:stretch>
        </p:blipFill>
        <p:spPr>
          <a:xfrm>
            <a:off x="152400" y="4553572"/>
            <a:ext cx="8839199" cy="1856917"/>
          </a:xfrm>
          <a:prstGeom prst="rect">
            <a:avLst/>
          </a:prstGeom>
          <a:noFill/>
          <a:ln>
            <a:noFill/>
          </a:ln>
        </p:spPr>
      </p:pic>
      <p:sp>
        <p:nvSpPr>
          <p:cNvPr id="2" name="Title 1" hidden="1">
            <a:extLst>
              <a:ext uri="{FF2B5EF4-FFF2-40B4-BE49-F238E27FC236}">
                <a16:creationId xmlns:a16="http://schemas.microsoft.com/office/drawing/2014/main" id="{90DB5D44-A76F-BB48-AD00-B8CB6F6DA6E1}"/>
              </a:ext>
            </a:extLst>
          </p:cNvPr>
          <p:cNvSpPr>
            <a:spLocks noGrp="1"/>
          </p:cNvSpPr>
          <p:nvPr>
            <p:ph type="title"/>
          </p:nvPr>
        </p:nvSpPr>
        <p:spPr/>
        <p:txBody>
          <a:bodyPr/>
          <a:lstStyle/>
          <a:p>
            <a:r>
              <a:rPr lang="en-US" dirty="0"/>
              <a:t>Recommendation for addressing disproportionality</a:t>
            </a:r>
          </a:p>
        </p:txBody>
      </p:sp>
      <p:sp>
        <p:nvSpPr>
          <p:cNvPr id="3" name="Text Placeholder 2">
            <a:extLst>
              <a:ext uri="{FF2B5EF4-FFF2-40B4-BE49-F238E27FC236}">
                <a16:creationId xmlns:a16="http://schemas.microsoft.com/office/drawing/2014/main" id="{908A1EA0-E005-3741-A0A8-2CAE75A1ACE8}"/>
              </a:ext>
            </a:extLst>
          </p:cNvPr>
          <p:cNvSpPr>
            <a:spLocks noGrp="1"/>
          </p:cNvSpPr>
          <p:nvPr>
            <p:ph type="body"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7" descr="Using discipline data with school wide PBIS to identify and address disproportionality: a guide for school teams.  Data needed for investigating disproportionality; four step problem solving model; metrics to use to monitor disproportionality; bias in decision making explicit and implicit; vulnerable decision points."/>
          <p:cNvPicPr preferRelativeResize="0"/>
          <p:nvPr/>
        </p:nvPicPr>
        <p:blipFill>
          <a:blip r:embed="rId3">
            <a:alphaModFix/>
          </a:blip>
          <a:stretch>
            <a:fillRect/>
          </a:stretch>
        </p:blipFill>
        <p:spPr>
          <a:xfrm>
            <a:off x="487900" y="162250"/>
            <a:ext cx="9537600" cy="6051326"/>
          </a:xfrm>
          <a:prstGeom prst="rect">
            <a:avLst/>
          </a:prstGeom>
          <a:noFill/>
          <a:ln>
            <a:noFill/>
          </a:ln>
        </p:spPr>
      </p:pic>
      <p:sp>
        <p:nvSpPr>
          <p:cNvPr id="2" name="Title 1" hidden="1">
            <a:extLst>
              <a:ext uri="{FF2B5EF4-FFF2-40B4-BE49-F238E27FC236}">
                <a16:creationId xmlns:a16="http://schemas.microsoft.com/office/drawing/2014/main" id="{453C43D4-2A56-884E-93E3-8635C033CCBF}"/>
              </a:ext>
            </a:extLst>
          </p:cNvPr>
          <p:cNvSpPr>
            <a:spLocks noGrp="1"/>
          </p:cNvSpPr>
          <p:nvPr>
            <p:ph type="title"/>
          </p:nvPr>
        </p:nvSpPr>
        <p:spPr/>
        <p:txBody>
          <a:bodyPr/>
          <a:lstStyle/>
          <a:p>
            <a:r>
              <a:rPr lang="en-US" dirty="0"/>
              <a:t>Using data to identify and address disproportionality</a:t>
            </a:r>
          </a:p>
        </p:txBody>
      </p:sp>
      <p:sp>
        <p:nvSpPr>
          <p:cNvPr id="3" name="Text Placeholder 2">
            <a:extLst>
              <a:ext uri="{FF2B5EF4-FFF2-40B4-BE49-F238E27FC236}">
                <a16:creationId xmlns:a16="http://schemas.microsoft.com/office/drawing/2014/main" id="{20D01799-F276-3146-801E-FFDBF1AB632D}"/>
              </a:ext>
            </a:extLst>
          </p:cNvPr>
          <p:cNvSpPr>
            <a:spLocks noGrp="1"/>
          </p:cNvSpPr>
          <p:nvPr>
            <p:ph type="body"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itle 1" hidden="1">
            <a:extLst>
              <a:ext uri="{FF2B5EF4-FFF2-40B4-BE49-F238E27FC236}">
                <a16:creationId xmlns:a16="http://schemas.microsoft.com/office/drawing/2014/main" id="{417CC8A0-764C-4C4E-A001-3A51985BEAF7}"/>
              </a:ext>
            </a:extLst>
          </p:cNvPr>
          <p:cNvSpPr>
            <a:spLocks noGrp="1"/>
          </p:cNvSpPr>
          <p:nvPr>
            <p:ph type="title"/>
          </p:nvPr>
        </p:nvSpPr>
        <p:spPr/>
        <p:txBody>
          <a:bodyPr/>
          <a:lstStyle/>
          <a:p>
            <a:r>
              <a:rPr lang="en-US" dirty="0"/>
              <a:t>Intervention Approach</a:t>
            </a:r>
          </a:p>
        </p:txBody>
      </p:sp>
      <p:sp>
        <p:nvSpPr>
          <p:cNvPr id="3" name="Text Placeholder 2">
            <a:extLst>
              <a:ext uri="{FF2B5EF4-FFF2-40B4-BE49-F238E27FC236}">
                <a16:creationId xmlns:a16="http://schemas.microsoft.com/office/drawing/2014/main" id="{0C582B3D-F8A8-B841-93D3-EAB631027DD9}"/>
              </a:ext>
            </a:extLst>
          </p:cNvPr>
          <p:cNvSpPr>
            <a:spLocks noGrp="1"/>
          </p:cNvSpPr>
          <p:nvPr>
            <p:ph type="body" idx="1"/>
          </p:nvPr>
        </p:nvSpPr>
        <p:spPr/>
        <p:txBody>
          <a:bodyPr/>
          <a:lstStyle/>
          <a:p>
            <a:endParaRPr lang="en-US"/>
          </a:p>
        </p:txBody>
      </p:sp>
      <p:pic>
        <p:nvPicPr>
          <p:cNvPr id="451" name="Google Shape;451;p68" descr="A 5 point intervention approach for enhancing equity in school discipline."/>
          <p:cNvPicPr preferRelativeResize="0"/>
          <p:nvPr/>
        </p:nvPicPr>
        <p:blipFill>
          <a:blip r:embed="rId3">
            <a:alphaModFix/>
          </a:blip>
          <a:stretch>
            <a:fillRect/>
          </a:stretch>
        </p:blipFill>
        <p:spPr>
          <a:xfrm>
            <a:off x="57000" y="686325"/>
            <a:ext cx="9030001" cy="4326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2" name="Title 1" hidden="1">
            <a:extLst>
              <a:ext uri="{FF2B5EF4-FFF2-40B4-BE49-F238E27FC236}">
                <a16:creationId xmlns:a16="http://schemas.microsoft.com/office/drawing/2014/main" id="{6F71AD1A-A478-9A46-B116-CDF4FB093C56}"/>
              </a:ext>
            </a:extLst>
          </p:cNvPr>
          <p:cNvSpPr>
            <a:spLocks noGrp="1"/>
          </p:cNvSpPr>
          <p:nvPr>
            <p:ph type="title"/>
          </p:nvPr>
        </p:nvSpPr>
        <p:spPr/>
        <p:txBody>
          <a:bodyPr/>
          <a:lstStyle/>
          <a:p>
            <a:r>
              <a:rPr lang="en-US" dirty="0"/>
              <a:t>Policies to address disproportionality</a:t>
            </a:r>
          </a:p>
        </p:txBody>
      </p:sp>
      <p:sp>
        <p:nvSpPr>
          <p:cNvPr id="457" name="Google Shape;457;p69"/>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lang="en-US" sz="1800" dirty="0"/>
          </a:p>
          <a:p>
            <a:pPr marL="0" lvl="0" indent="0" algn="l" rtl="0">
              <a:spcBef>
                <a:spcPts val="640"/>
              </a:spcBef>
              <a:spcAft>
                <a:spcPts val="0"/>
              </a:spcAft>
              <a:buNone/>
            </a:pPr>
            <a:endParaRPr lang="en-US" sz="1800" dirty="0"/>
          </a:p>
          <a:p>
            <a:pPr marL="0" lvl="0" indent="0" algn="l" rtl="0">
              <a:spcBef>
                <a:spcPts val="640"/>
              </a:spcBef>
              <a:spcAft>
                <a:spcPts val="0"/>
              </a:spcAft>
              <a:buNone/>
            </a:pPr>
            <a:r>
              <a:rPr lang="en-US" sz="1800" dirty="0"/>
              <a:t>1. Specific Commitment to Equity</a:t>
            </a:r>
            <a:endParaRPr sz="1800" dirty="0"/>
          </a:p>
          <a:p>
            <a:pPr marL="0" lvl="0" indent="0" algn="l" rtl="0">
              <a:spcBef>
                <a:spcPts val="640"/>
              </a:spcBef>
              <a:spcAft>
                <a:spcPts val="0"/>
              </a:spcAft>
              <a:buNone/>
            </a:pPr>
            <a:r>
              <a:rPr lang="en-US" sz="1800" dirty="0"/>
              <a:t>2. Family Partnerships in Policy Development</a:t>
            </a:r>
            <a:endParaRPr sz="1800" dirty="0"/>
          </a:p>
          <a:p>
            <a:pPr marL="0" lvl="0" indent="0" algn="l" rtl="0">
              <a:spcBef>
                <a:spcPts val="640"/>
              </a:spcBef>
              <a:spcAft>
                <a:spcPts val="0"/>
              </a:spcAft>
              <a:buNone/>
            </a:pPr>
            <a:r>
              <a:rPr lang="en-US" sz="1800" dirty="0"/>
              <a:t>3. Focus on Implementing Positive, Proactive</a:t>
            </a:r>
            <a:endParaRPr sz="1800" dirty="0"/>
          </a:p>
          <a:p>
            <a:pPr marL="0" lvl="0" indent="0" algn="l" rtl="0">
              <a:spcBef>
                <a:spcPts val="640"/>
              </a:spcBef>
              <a:spcAft>
                <a:spcPts val="0"/>
              </a:spcAft>
              <a:buNone/>
            </a:pPr>
            <a:r>
              <a:rPr lang="en-US" sz="1800" dirty="0"/>
              <a:t>Behavior Support Practices</a:t>
            </a:r>
            <a:endParaRPr sz="1800" dirty="0"/>
          </a:p>
          <a:p>
            <a:pPr marL="0" lvl="0" indent="0" algn="l" rtl="0">
              <a:spcBef>
                <a:spcPts val="640"/>
              </a:spcBef>
              <a:spcAft>
                <a:spcPts val="0"/>
              </a:spcAft>
              <a:buNone/>
            </a:pPr>
            <a:r>
              <a:rPr lang="en-US" sz="1800" dirty="0"/>
              <a:t>4. Clear, Objective Discipline Procedures</a:t>
            </a:r>
            <a:endParaRPr sz="1800" dirty="0"/>
          </a:p>
          <a:p>
            <a:pPr marL="0" lvl="0" indent="0" algn="l" rtl="0">
              <a:spcBef>
                <a:spcPts val="640"/>
              </a:spcBef>
              <a:spcAft>
                <a:spcPts val="0"/>
              </a:spcAft>
              <a:buNone/>
            </a:pPr>
            <a:endParaRPr dirty="0"/>
          </a:p>
          <a:p>
            <a:pPr marL="0" lvl="0" indent="0" algn="l" rtl="0">
              <a:spcBef>
                <a:spcPts val="640"/>
              </a:spcBef>
              <a:spcAft>
                <a:spcPts val="0"/>
              </a:spcAft>
              <a:buNone/>
            </a:pPr>
            <a:endParaRPr dirty="0"/>
          </a:p>
        </p:txBody>
      </p:sp>
      <p:sp>
        <p:nvSpPr>
          <p:cNvPr id="459" name="Google Shape;459;p69"/>
          <p:cNvSpPr txBox="1">
            <a:spLocks noGrp="1"/>
          </p:cNvSpPr>
          <p:nvPr>
            <p:ph type="body" idx="4294967295"/>
          </p:nvPr>
        </p:nvSpPr>
        <p:spPr>
          <a:xfrm>
            <a:off x="4430713" y="4006850"/>
            <a:ext cx="4713287" cy="194945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800"/>
              <a:t>5. Removal or Reduction of Exclusionary Practices</a:t>
            </a:r>
            <a:endParaRPr sz="1800"/>
          </a:p>
          <a:p>
            <a:pPr marL="0" lvl="0" indent="0" algn="l" rtl="0">
              <a:spcBef>
                <a:spcPts val="640"/>
              </a:spcBef>
              <a:spcAft>
                <a:spcPts val="0"/>
              </a:spcAft>
              <a:buNone/>
            </a:pPr>
            <a:r>
              <a:rPr lang="en-US" sz="1800"/>
              <a:t>6. Graduated Discipline Systems with Instructional</a:t>
            </a:r>
            <a:endParaRPr sz="1800"/>
          </a:p>
          <a:p>
            <a:pPr marL="0" lvl="0" indent="0" algn="l" rtl="0">
              <a:spcBef>
                <a:spcPts val="640"/>
              </a:spcBef>
              <a:spcAft>
                <a:spcPts val="0"/>
              </a:spcAft>
              <a:buNone/>
            </a:pPr>
            <a:r>
              <a:rPr lang="en-US" sz="1800"/>
              <a:t>Alternatives to Exclusion</a:t>
            </a:r>
            <a:endParaRPr sz="1800"/>
          </a:p>
          <a:p>
            <a:pPr marL="0" lvl="0" indent="0" algn="l" rtl="0">
              <a:spcBef>
                <a:spcPts val="640"/>
              </a:spcBef>
              <a:spcAft>
                <a:spcPts val="0"/>
              </a:spcAft>
              <a:buNone/>
            </a:pPr>
            <a:r>
              <a:rPr lang="en-US" sz="1800"/>
              <a:t>7. Procedures with Accountability for</a:t>
            </a:r>
            <a:endParaRPr sz="1800"/>
          </a:p>
          <a:p>
            <a:pPr marL="0" lvl="0" indent="0" algn="l" rtl="0">
              <a:spcBef>
                <a:spcPts val="640"/>
              </a:spcBef>
              <a:spcAft>
                <a:spcPts val="0"/>
              </a:spcAft>
              <a:buNone/>
            </a:pPr>
            <a:r>
              <a:rPr lang="en-US" sz="1800"/>
              <a:t>Equitable Student Outcomes</a:t>
            </a:r>
            <a:endParaRPr sz="1800"/>
          </a:p>
          <a:p>
            <a:pPr marL="0" lvl="0" indent="0" algn="l" rtl="0">
              <a:spcBef>
                <a:spcPts val="640"/>
              </a:spcBef>
              <a:spcAft>
                <a:spcPts val="0"/>
              </a:spcAft>
              <a:buNone/>
            </a:pPr>
            <a:endParaRPr/>
          </a:p>
          <a:p>
            <a:pPr marL="0" lvl="0" indent="0" algn="l" rtl="0">
              <a:spcBef>
                <a:spcPts val="640"/>
              </a:spcBef>
              <a:spcAft>
                <a:spcPts val="0"/>
              </a:spcAft>
              <a:buNone/>
            </a:pPr>
            <a:endParaRPr/>
          </a:p>
        </p:txBody>
      </p:sp>
      <p:pic>
        <p:nvPicPr>
          <p:cNvPr id="458" name="Google Shape;458;p69" descr="Key elements of policies to address discipline disproportionality: a guide for district and school teams."/>
          <p:cNvPicPr preferRelativeResize="0"/>
          <p:nvPr/>
        </p:nvPicPr>
        <p:blipFill>
          <a:blip r:embed="rId3">
            <a:alphaModFix/>
          </a:blip>
          <a:stretch>
            <a:fillRect/>
          </a:stretch>
        </p:blipFill>
        <p:spPr>
          <a:xfrm>
            <a:off x="1393825" y="396601"/>
            <a:ext cx="6790125" cy="1949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70" descr="OSEP Center on Positive Behavioral Interventions and Supports: Effective Schoolwide Intervention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66" name="Google Shape;466;p70" descr="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467" name="Google Shape;467;p70" descr="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468" name="Google Shape;468;p70" descr="Florida&amp;#39;s positive behavior support, RTI for behavior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69" name="Google Shape;469;p70" descr="Virginia Tiered systems of support"/>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70" name="Google Shape;470;p70" descr="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71" name="Google Shape;471;p70" descr="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pic>
        <p:nvPicPr>
          <p:cNvPr id="472" name="Google Shape;472;p70" descr="Thank you!"/>
          <p:cNvPicPr preferRelativeResize="0"/>
          <p:nvPr/>
        </p:nvPicPr>
        <p:blipFill rotWithShape="1">
          <a:blip r:embed="rId10">
            <a:alphaModFix/>
          </a:blip>
          <a:srcRect/>
          <a:stretch/>
        </p:blipFill>
        <p:spPr>
          <a:xfrm rot="-771825">
            <a:off x="6679519" y="311189"/>
            <a:ext cx="2345339" cy="1334694"/>
          </a:xfrm>
          <a:prstGeom prst="rect">
            <a:avLst/>
          </a:prstGeom>
          <a:noFill/>
          <a:ln>
            <a:noFill/>
          </a:ln>
        </p:spPr>
      </p:pic>
      <p:sp>
        <p:nvSpPr>
          <p:cNvPr id="473" name="Google Shape;473;p70"/>
          <p:cNvSpPr txBox="1">
            <a:spLocks noGrp="1"/>
          </p:cNvSpPr>
          <p:nvPr>
            <p:ph type="title"/>
          </p:nvPr>
        </p:nvSpPr>
        <p:spPr>
          <a:xfrm>
            <a:off x="628650" y="206976"/>
            <a:ext cx="6003267" cy="14838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300"/>
              <a:buNone/>
            </a:pPr>
            <a:r>
              <a:rPr lang="en-US" sz="2970" b="1" i="1"/>
              <a:t>Appreciation</a:t>
            </a:r>
            <a:r>
              <a:rPr lang="en-US" sz="2970" b="1"/>
              <a:t> </a:t>
            </a:r>
            <a:r>
              <a:rPr lang="en-US" sz="2970"/>
              <a:t>is given to the following</a:t>
            </a:r>
            <a:endParaRPr/>
          </a:p>
          <a:p>
            <a:pPr marL="0" lvl="0" indent="0" algn="ctr" rtl="0">
              <a:lnSpc>
                <a:spcPct val="100000"/>
              </a:lnSpc>
              <a:spcBef>
                <a:spcPts val="0"/>
              </a:spcBef>
              <a:spcAft>
                <a:spcPts val="0"/>
              </a:spcAft>
              <a:buSzPts val="3300"/>
              <a:buNone/>
            </a:pPr>
            <a:r>
              <a:rPr lang="en-US" sz="2970"/>
              <a:t>for their contributions to this Professional Learning:</a:t>
            </a:r>
            <a:endParaRPr/>
          </a:p>
          <a:p>
            <a:pPr marL="0" marR="0" lvl="0" indent="0" algn="l" rtl="0">
              <a:lnSpc>
                <a:spcPct val="90000"/>
              </a:lnSpc>
              <a:spcBef>
                <a:spcPts val="0"/>
              </a:spcBef>
              <a:spcAft>
                <a:spcPts val="0"/>
              </a:spcAft>
              <a:buClr>
                <a:schemeClr val="dk1"/>
              </a:buClr>
              <a:buSzPts val="3300"/>
              <a:buFont typeface="Calibri"/>
              <a:buNone/>
            </a:pPr>
            <a:endParaRPr sz="2970"/>
          </a:p>
        </p:txBody>
      </p:sp>
      <p:grpSp>
        <p:nvGrpSpPr>
          <p:cNvPr id="474" name="Google Shape;474;p70"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475" name="Google Shape;475;p70" title="Logo for Mid-Atlantic PBIS Network"/>
            <p:cNvPicPr preferRelativeResize="0"/>
            <p:nvPr/>
          </p:nvPicPr>
          <p:blipFill rotWithShape="1">
            <a:blip r:embed="rId11">
              <a:alphaModFix/>
            </a:blip>
            <a:srcRect/>
            <a:stretch/>
          </p:blipFill>
          <p:spPr>
            <a:xfrm>
              <a:off x="4709492" y="2395711"/>
              <a:ext cx="1600200" cy="1600200"/>
            </a:xfrm>
            <a:prstGeom prst="rect">
              <a:avLst/>
            </a:prstGeom>
            <a:noFill/>
            <a:ln>
              <a:noFill/>
            </a:ln>
          </p:spPr>
        </p:pic>
        <p:pic>
          <p:nvPicPr>
            <p:cNvPr id="476" name="Google Shape;476;p70" title="Logo for Midwest PBIS Network"/>
            <p:cNvPicPr preferRelativeResize="0"/>
            <p:nvPr/>
          </p:nvPicPr>
          <p:blipFill rotWithShape="1">
            <a:blip r:embed="rId12">
              <a:alphaModFix/>
            </a:blip>
            <a:srcRect/>
            <a:stretch/>
          </p:blipFill>
          <p:spPr>
            <a:xfrm>
              <a:off x="2834308" y="2395711"/>
              <a:ext cx="1600200" cy="1600200"/>
            </a:xfrm>
            <a:prstGeom prst="rect">
              <a:avLst/>
            </a:prstGeom>
            <a:noFill/>
            <a:ln>
              <a:noFill/>
            </a:ln>
          </p:spPr>
        </p:pic>
      </p:grpSp>
      <p:pic>
        <p:nvPicPr>
          <p:cNvPr id="477" name="Google Shape;477;p70" descr="Minnesota Department of Education"/>
          <p:cNvPicPr preferRelativeResize="0"/>
          <p:nvPr/>
        </p:nvPicPr>
        <p:blipFill>
          <a:blip r:embed="rId13">
            <a:alphaModFix/>
          </a:blip>
          <a:stretch>
            <a:fillRect/>
          </a:stretch>
        </p:blipFill>
        <p:spPr>
          <a:xfrm>
            <a:off x="266550" y="1380775"/>
            <a:ext cx="1737350" cy="11473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2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365310" y="398715"/>
            <a:ext cx="6987000" cy="9153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6"/>
              </a:buClr>
              <a:buSzPts val="4400"/>
              <a:buFont typeface="Questrial"/>
              <a:buNone/>
            </a:pPr>
            <a:r>
              <a:rPr lang="en-US" sz="3600">
                <a:solidFill>
                  <a:schemeClr val="accent6"/>
                </a:solidFill>
              </a:rPr>
              <a:t>A few assumptions:</a:t>
            </a:r>
            <a:endParaRPr sz="3600">
              <a:solidFill>
                <a:schemeClr val="accent6"/>
              </a:solidFill>
            </a:endParaRPr>
          </a:p>
        </p:txBody>
      </p:sp>
      <p:sp>
        <p:nvSpPr>
          <p:cNvPr id="223" name="Google Shape;223;p40"/>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Char char="●"/>
            </a:pPr>
            <a:r>
              <a:rPr lang="en-US" sz="3000"/>
              <a:t>We are </a:t>
            </a:r>
            <a:r>
              <a:rPr lang="en-US" sz="3000" b="1"/>
              <a:t>aware</a:t>
            </a:r>
            <a:r>
              <a:rPr lang="en-US" sz="3000"/>
              <a:t> of the extent of disproportionality</a:t>
            </a:r>
            <a:endParaRPr sz="3000"/>
          </a:p>
          <a:p>
            <a:pPr marL="457200" lvl="0" indent="-419100" algn="l" rtl="0">
              <a:spcBef>
                <a:spcPts val="0"/>
              </a:spcBef>
              <a:spcAft>
                <a:spcPts val="0"/>
              </a:spcAft>
              <a:buSzPts val="3000"/>
              <a:buChar char="●"/>
            </a:pPr>
            <a:r>
              <a:rPr lang="en-US" sz="3000"/>
              <a:t>We are </a:t>
            </a:r>
            <a:r>
              <a:rPr lang="en-US" sz="3000" b="1"/>
              <a:t>committed</a:t>
            </a:r>
            <a:r>
              <a:rPr lang="en-US" sz="3000"/>
              <a:t> to enhancing equity in school discipline</a:t>
            </a:r>
            <a:endParaRPr sz="3000"/>
          </a:p>
          <a:p>
            <a:pPr marL="457200" lvl="0" indent="-419100" algn="l" rtl="0">
              <a:spcBef>
                <a:spcPts val="0"/>
              </a:spcBef>
              <a:spcAft>
                <a:spcPts val="0"/>
              </a:spcAft>
              <a:buSzPts val="3000"/>
              <a:buChar char="●"/>
            </a:pPr>
            <a:r>
              <a:rPr lang="en-US" sz="3000"/>
              <a:t>The work is </a:t>
            </a:r>
            <a:r>
              <a:rPr lang="en-US" sz="3000" b="1"/>
              <a:t>uncomfortable</a:t>
            </a:r>
            <a:endParaRPr sz="3000" b="1"/>
          </a:p>
          <a:p>
            <a:pPr marL="457200" lvl="0" indent="-419100" algn="l" rtl="0">
              <a:spcBef>
                <a:spcPts val="0"/>
              </a:spcBef>
              <a:spcAft>
                <a:spcPts val="0"/>
              </a:spcAft>
              <a:buSzPts val="3000"/>
              <a:buChar char="●"/>
            </a:pPr>
            <a:r>
              <a:rPr lang="en-US" sz="3000"/>
              <a:t>There are a </a:t>
            </a:r>
            <a:r>
              <a:rPr lang="en-US" sz="3000" b="1"/>
              <a:t>wide range</a:t>
            </a:r>
            <a:r>
              <a:rPr lang="en-US" sz="3000"/>
              <a:t> of approaches that </a:t>
            </a:r>
            <a:r>
              <a:rPr lang="en-US" sz="3000" i="1" u="sng"/>
              <a:t>could </a:t>
            </a:r>
            <a:r>
              <a:rPr lang="en-US" sz="3000"/>
              <a:t>work to enhance equity</a:t>
            </a:r>
            <a:endParaRPr sz="3000"/>
          </a:p>
        </p:txBody>
      </p:sp>
      <p:pic>
        <p:nvPicPr>
          <p:cNvPr id="224" name="Google Shape;224;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04710" y="152400"/>
            <a:ext cx="952500" cy="93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177625" y="350825"/>
            <a:ext cx="87033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chemeClr val="accent6"/>
                </a:solidFill>
              </a:rPr>
              <a:t>Which SWPBIS Features are Most Related to Equity? (Tobin &amp; Vincent, 2011)</a:t>
            </a:r>
            <a:endParaRPr/>
          </a:p>
        </p:txBody>
      </p:sp>
      <p:sp>
        <p:nvSpPr>
          <p:cNvPr id="232" name="Google Shape;232;p41"/>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Examined change in Black-White Relative Risk Index for suspensions in 46 schools:</a:t>
            </a:r>
            <a:endParaRPr sz="2400"/>
          </a:p>
          <a:p>
            <a:pPr marL="0" lvl="0" indent="0" algn="l" rtl="0">
              <a:spcBef>
                <a:spcPts val="640"/>
              </a:spcBef>
              <a:spcAft>
                <a:spcPts val="0"/>
              </a:spcAft>
              <a:buNone/>
            </a:pPr>
            <a:endParaRPr sz="2400"/>
          </a:p>
          <a:p>
            <a:pPr marL="0" lvl="0" indent="0" algn="l" rtl="0">
              <a:spcBef>
                <a:spcPts val="640"/>
              </a:spcBef>
              <a:spcAft>
                <a:spcPts val="0"/>
              </a:spcAft>
              <a:buNone/>
            </a:pPr>
            <a:r>
              <a:rPr lang="en-US" sz="2400" b="1"/>
              <a:t>Two key predictors of decreased disproportionality:</a:t>
            </a:r>
            <a:endParaRPr sz="2400" b="1"/>
          </a:p>
          <a:p>
            <a:pPr marL="457200" lvl="0" indent="-381000" algn="l" rtl="0">
              <a:spcBef>
                <a:spcPts val="640"/>
              </a:spcBef>
              <a:spcAft>
                <a:spcPts val="0"/>
              </a:spcAft>
              <a:buSzPts val="2400"/>
              <a:buChar char="●"/>
            </a:pPr>
            <a:r>
              <a:rPr lang="en-US" sz="2400"/>
              <a:t>Regular use of data for decision making</a:t>
            </a:r>
            <a:endParaRPr sz="2400"/>
          </a:p>
          <a:p>
            <a:pPr marL="457200" lvl="0" indent="-381000" algn="l" rtl="0">
              <a:spcBef>
                <a:spcPts val="0"/>
              </a:spcBef>
              <a:spcAft>
                <a:spcPts val="0"/>
              </a:spcAft>
              <a:buSzPts val="2400"/>
              <a:buChar char="●"/>
            </a:pPr>
            <a:r>
              <a:rPr lang="en-US" sz="2400"/>
              <a:t>Implementation of classroom SWPBIS systems</a:t>
            </a:r>
            <a:endParaRPr sz="2400"/>
          </a:p>
          <a:p>
            <a:pPr marL="0" lvl="0" indent="0" algn="l" rtl="0">
              <a:spcBef>
                <a:spcPts val="640"/>
              </a:spcBef>
              <a:spcAft>
                <a:spcPts val="0"/>
              </a:spcAft>
              <a:buNone/>
            </a:pPr>
            <a:r>
              <a:rPr lang="en-US" sz="2400" b="1"/>
              <a:t>Relevant Factors Identified Elsewhere:</a:t>
            </a:r>
            <a:endParaRPr sz="2400" b="1"/>
          </a:p>
          <a:p>
            <a:pPr marL="457200" lvl="0" indent="-381000" algn="l" rtl="0">
              <a:spcBef>
                <a:spcPts val="640"/>
              </a:spcBef>
              <a:spcAft>
                <a:spcPts val="0"/>
              </a:spcAft>
              <a:buSzPts val="2400"/>
              <a:buChar char="●"/>
            </a:pPr>
            <a:r>
              <a:rPr lang="en-US" sz="2400"/>
              <a:t>Expected Behaviors Defined Clearly</a:t>
            </a:r>
            <a:endParaRPr sz="2400"/>
          </a:p>
          <a:p>
            <a:pPr marL="457200" lvl="0" indent="-381000" algn="l" rtl="0">
              <a:spcBef>
                <a:spcPts val="0"/>
              </a:spcBef>
              <a:spcAft>
                <a:spcPts val="0"/>
              </a:spcAft>
              <a:buSzPts val="2400"/>
              <a:buChar char="●"/>
            </a:pPr>
            <a:r>
              <a:rPr lang="en-US" sz="2400"/>
              <a:t>Expected Behaviors Acknowledged Regularly</a:t>
            </a:r>
            <a:endParaRPr sz="2400"/>
          </a:p>
          <a:p>
            <a:pPr marL="457200" lvl="0" indent="-381000" algn="l" rtl="0">
              <a:spcBef>
                <a:spcPts val="0"/>
              </a:spcBef>
              <a:spcAft>
                <a:spcPts val="0"/>
              </a:spcAft>
              <a:buSzPts val="2400"/>
              <a:buChar char="●"/>
            </a:pPr>
            <a:r>
              <a:rPr lang="en-US" sz="2400"/>
              <a:t>Transitions are Efficient and Orderly</a:t>
            </a:r>
            <a:endParaRPr sz="2400"/>
          </a:p>
          <a:p>
            <a:pPr marL="0" lvl="0" indent="0" algn="l" rtl="0">
              <a:spcBef>
                <a:spcPts val="64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1078510" y="360690"/>
            <a:ext cx="69870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Disproportionality</a:t>
            </a:r>
            <a:endParaRPr/>
          </a:p>
        </p:txBody>
      </p:sp>
      <p:sp>
        <p:nvSpPr>
          <p:cNvPr id="239" name="Google Shape;239;p42"/>
          <p:cNvSpPr txBox="1">
            <a:spLocks noGrp="1"/>
          </p:cNvSpPr>
          <p:nvPr>
            <p:ph type="body" idx="1"/>
          </p:nvPr>
        </p:nvSpPr>
        <p:spPr>
          <a:xfrm>
            <a:off x="157875" y="1418525"/>
            <a:ext cx="4647600" cy="5346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000" b="1"/>
              <a:t>Disproportionality </a:t>
            </a:r>
            <a:r>
              <a:rPr lang="en-US" sz="2000"/>
              <a:t>can be understood as when a group is over- or underrepresented in a category differently than what we might expect for that group.</a:t>
            </a:r>
            <a:endParaRPr sz="2000">
              <a:solidFill>
                <a:srgbClr val="005527"/>
              </a:solidFill>
              <a:latin typeface="Arial"/>
              <a:ea typeface="Arial"/>
              <a:cs typeface="Arial"/>
              <a:sym typeface="Arial"/>
            </a:endParaRPr>
          </a:p>
          <a:p>
            <a:pPr marL="0" marR="0" lvl="0" indent="0" algn="l" rtl="0">
              <a:lnSpc>
                <a:spcPct val="90000"/>
              </a:lnSpc>
              <a:spcBef>
                <a:spcPts val="1000"/>
              </a:spcBef>
              <a:spcAft>
                <a:spcPts val="0"/>
              </a:spcAft>
              <a:buNone/>
            </a:pPr>
            <a:r>
              <a:rPr lang="en-US" sz="2000" b="1"/>
              <a:t>Racial and Ethnic Overrepresentation</a:t>
            </a:r>
            <a:endParaRPr sz="2000" b="1"/>
          </a:p>
          <a:p>
            <a:pPr marL="457200" marR="0" lvl="0" indent="-355600" algn="l" rtl="0">
              <a:lnSpc>
                <a:spcPct val="90000"/>
              </a:lnSpc>
              <a:spcBef>
                <a:spcPts val="1000"/>
              </a:spcBef>
              <a:spcAft>
                <a:spcPts val="0"/>
              </a:spcAft>
              <a:buSzPts val="2000"/>
              <a:buChar char="●"/>
            </a:pPr>
            <a:r>
              <a:rPr lang="en-US" sz="2000"/>
              <a:t>Identification for Special Education</a:t>
            </a:r>
            <a:endParaRPr sz="2000"/>
          </a:p>
          <a:p>
            <a:pPr marL="457200" marR="0" lvl="0" indent="-355600" algn="l" rtl="0">
              <a:lnSpc>
                <a:spcPct val="90000"/>
              </a:lnSpc>
              <a:spcBef>
                <a:spcPts val="0"/>
              </a:spcBef>
              <a:spcAft>
                <a:spcPts val="0"/>
              </a:spcAft>
              <a:buSzPts val="2000"/>
              <a:buChar char="●"/>
            </a:pPr>
            <a:r>
              <a:rPr lang="en-US" sz="2000"/>
              <a:t>Receiving office discipline referrals</a:t>
            </a:r>
            <a:endParaRPr sz="2000"/>
          </a:p>
          <a:p>
            <a:pPr marL="457200" marR="0" lvl="0" indent="-355600" algn="l" rtl="0">
              <a:lnSpc>
                <a:spcPct val="90000"/>
              </a:lnSpc>
              <a:spcBef>
                <a:spcPts val="0"/>
              </a:spcBef>
              <a:spcAft>
                <a:spcPts val="0"/>
              </a:spcAft>
              <a:buSzPts val="2000"/>
              <a:buChar char="●"/>
            </a:pPr>
            <a:r>
              <a:rPr lang="en-US" sz="2000"/>
              <a:t>Receiving a school suspension or expulsion</a:t>
            </a:r>
            <a:endParaRPr sz="2200">
              <a:solidFill>
                <a:srgbClr val="005527"/>
              </a:solidFill>
              <a:latin typeface="Arial"/>
              <a:ea typeface="Arial"/>
              <a:cs typeface="Arial"/>
              <a:sym typeface="Arial"/>
            </a:endParaRPr>
          </a:p>
          <a:p>
            <a:pPr marL="0" lvl="0" indent="0" algn="l" rtl="0">
              <a:lnSpc>
                <a:spcPct val="90000"/>
              </a:lnSpc>
              <a:spcBef>
                <a:spcPts val="1000"/>
              </a:spcBef>
              <a:spcAft>
                <a:spcPts val="0"/>
              </a:spcAft>
              <a:buNone/>
            </a:pPr>
            <a:r>
              <a:rPr lang="en-US" sz="2000" b="1"/>
              <a:t>Racial and Ethnic Underrepresentation</a:t>
            </a:r>
            <a:endParaRPr sz="2400" b="1">
              <a:solidFill>
                <a:srgbClr val="005527"/>
              </a:solidFill>
              <a:latin typeface="Arial"/>
              <a:ea typeface="Arial"/>
              <a:cs typeface="Arial"/>
              <a:sym typeface="Arial"/>
            </a:endParaRPr>
          </a:p>
          <a:p>
            <a:pPr marL="457200" marR="0" lvl="0" indent="-355600" algn="l" rtl="0">
              <a:lnSpc>
                <a:spcPct val="90000"/>
              </a:lnSpc>
              <a:spcBef>
                <a:spcPts val="1000"/>
              </a:spcBef>
              <a:spcAft>
                <a:spcPts val="0"/>
              </a:spcAft>
              <a:buSzPts val="2000"/>
              <a:buChar char="●"/>
            </a:pPr>
            <a:r>
              <a:rPr lang="en-US" sz="2000"/>
              <a:t>Identification for Talented and Gifted classes</a:t>
            </a:r>
            <a:endParaRPr sz="2000"/>
          </a:p>
          <a:p>
            <a:pPr marL="457200" marR="0" lvl="0" indent="-355600" algn="l" rtl="0">
              <a:lnSpc>
                <a:spcPct val="90000"/>
              </a:lnSpc>
              <a:spcBef>
                <a:spcPts val="0"/>
              </a:spcBef>
              <a:spcAft>
                <a:spcPts val="0"/>
              </a:spcAft>
              <a:buSzPts val="2000"/>
              <a:buChar char="●"/>
            </a:pPr>
            <a:r>
              <a:rPr lang="en-US" sz="2000"/>
              <a:t>Identification for Advanced Placement classes</a:t>
            </a:r>
            <a:endParaRPr sz="2200">
              <a:solidFill>
                <a:srgbClr val="005527"/>
              </a:solidFill>
              <a:latin typeface="Arial"/>
              <a:ea typeface="Arial"/>
              <a:cs typeface="Arial"/>
              <a:sym typeface="Arial"/>
            </a:endParaRPr>
          </a:p>
          <a:p>
            <a:pPr marL="0" lvl="0" indent="0" algn="l" rtl="0">
              <a:spcBef>
                <a:spcPts val="640"/>
              </a:spcBef>
              <a:spcAft>
                <a:spcPts val="0"/>
              </a:spcAft>
              <a:buNone/>
            </a:pPr>
            <a:endParaRPr/>
          </a:p>
        </p:txBody>
      </p:sp>
      <p:pic>
        <p:nvPicPr>
          <p:cNvPr id="240" name="Google Shape;240;p42" descr="Info graphic about school to prison pipeline.  School disciplinary policies disproportionately affect Black students.  Zero tolerance discipline has resulted in black students facing disproporiately harsher punishment than white students in public schools.  Black students represent 31% of school related arrests."/>
          <p:cNvPicPr preferRelativeResize="0"/>
          <p:nvPr/>
        </p:nvPicPr>
        <p:blipFill>
          <a:blip r:embed="rId3">
            <a:alphaModFix/>
          </a:blip>
          <a:stretch>
            <a:fillRect/>
          </a:stretch>
        </p:blipFill>
        <p:spPr>
          <a:xfrm>
            <a:off x="4857300" y="1418525"/>
            <a:ext cx="4134300" cy="4314625"/>
          </a:xfrm>
          <a:prstGeom prst="rect">
            <a:avLst/>
          </a:prstGeom>
          <a:noFill/>
          <a:ln>
            <a:noFill/>
          </a:ln>
        </p:spPr>
      </p:pic>
      <p:pic>
        <p:nvPicPr>
          <p:cNvPr id="241" name="Google Shape;241;p42" descr="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838749" y="350825"/>
            <a:ext cx="77841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chemeClr val="accent6"/>
                </a:solidFill>
              </a:rPr>
              <a:t>Causes of Disproportionality</a:t>
            </a:r>
            <a:endParaRPr/>
          </a:p>
        </p:txBody>
      </p:sp>
      <p:sp>
        <p:nvSpPr>
          <p:cNvPr id="248" name="Google Shape;248;p43"/>
          <p:cNvSpPr txBox="1">
            <a:spLocks noGrp="1"/>
          </p:cNvSpPr>
          <p:nvPr>
            <p:ph type="body" idx="1"/>
          </p:nvPr>
        </p:nvSpPr>
        <p:spPr>
          <a:xfrm>
            <a:off x="138150" y="1133600"/>
            <a:ext cx="8722800" cy="56160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000" b="1"/>
              <a:t>Poverty</a:t>
            </a:r>
            <a:endParaRPr sz="2400" b="1">
              <a:solidFill>
                <a:srgbClr val="005527"/>
              </a:solidFill>
              <a:latin typeface="Arial"/>
              <a:ea typeface="Arial"/>
              <a:cs typeface="Arial"/>
              <a:sym typeface="Arial"/>
            </a:endParaRPr>
          </a:p>
          <a:p>
            <a:pPr marL="457200" marR="0" lvl="0" indent="-355600" algn="l" rtl="0">
              <a:lnSpc>
                <a:spcPct val="90000"/>
              </a:lnSpc>
              <a:spcBef>
                <a:spcPts val="1000"/>
              </a:spcBef>
              <a:spcAft>
                <a:spcPts val="0"/>
              </a:spcAft>
              <a:buSzPts val="2000"/>
              <a:buChar char="●"/>
            </a:pPr>
            <a:r>
              <a:rPr lang="en-US" sz="2000"/>
              <a:t>Affects students of color disproportionately</a:t>
            </a:r>
            <a:endParaRPr sz="2000"/>
          </a:p>
          <a:p>
            <a:pPr marL="457200" marR="0" lvl="0" indent="-355600" algn="l" rtl="0">
              <a:lnSpc>
                <a:spcPct val="90000"/>
              </a:lnSpc>
              <a:spcBef>
                <a:spcPts val="0"/>
              </a:spcBef>
              <a:spcAft>
                <a:spcPts val="0"/>
              </a:spcAft>
              <a:buSzPts val="2000"/>
              <a:buChar char="●"/>
            </a:pPr>
            <a:r>
              <a:rPr lang="en-US" sz="2000"/>
              <a:t>When controlling for poverty, studies show poverty alone does not fully explain disproportionate outcomes for students of color…race also contributes.</a:t>
            </a:r>
            <a:endParaRPr sz="2400">
              <a:solidFill>
                <a:srgbClr val="005527"/>
              </a:solidFill>
              <a:latin typeface="Arial"/>
              <a:ea typeface="Arial"/>
              <a:cs typeface="Arial"/>
              <a:sym typeface="Arial"/>
            </a:endParaRPr>
          </a:p>
          <a:p>
            <a:pPr marL="0" lvl="0" indent="0" algn="l" rtl="0">
              <a:lnSpc>
                <a:spcPct val="90000"/>
              </a:lnSpc>
              <a:spcBef>
                <a:spcPts val="1000"/>
              </a:spcBef>
              <a:spcAft>
                <a:spcPts val="0"/>
              </a:spcAft>
              <a:buNone/>
            </a:pPr>
            <a:r>
              <a:rPr lang="en-US" sz="2000" b="1"/>
              <a:t>Unequal educational opportunity</a:t>
            </a:r>
            <a:endParaRPr sz="2400" b="1">
              <a:solidFill>
                <a:srgbClr val="005527"/>
              </a:solidFill>
              <a:latin typeface="Arial"/>
              <a:ea typeface="Arial"/>
              <a:cs typeface="Arial"/>
              <a:sym typeface="Arial"/>
            </a:endParaRPr>
          </a:p>
          <a:p>
            <a:pPr marL="457200" marR="0" lvl="0" indent="-355600" algn="l" rtl="0">
              <a:lnSpc>
                <a:spcPct val="90000"/>
              </a:lnSpc>
              <a:spcBef>
                <a:spcPts val="1000"/>
              </a:spcBef>
              <a:spcAft>
                <a:spcPts val="0"/>
              </a:spcAft>
              <a:buSzPts val="2000"/>
              <a:buChar char="●"/>
            </a:pPr>
            <a:r>
              <a:rPr lang="en-US" sz="2000"/>
              <a:t>Students of color are often limited by poor facilities and inadequate resources</a:t>
            </a:r>
            <a:endParaRPr sz="2000"/>
          </a:p>
          <a:p>
            <a:pPr marL="457200" marR="0" lvl="0" indent="-355600" algn="l" rtl="0">
              <a:lnSpc>
                <a:spcPct val="90000"/>
              </a:lnSpc>
              <a:spcBef>
                <a:spcPts val="0"/>
              </a:spcBef>
              <a:spcAft>
                <a:spcPts val="0"/>
              </a:spcAft>
              <a:buSzPts val="2000"/>
              <a:buChar char="●"/>
            </a:pPr>
            <a:r>
              <a:rPr lang="en-US" sz="2000"/>
              <a:t>Underrepresented in curriculum and see fewer highly qualified teachers</a:t>
            </a:r>
            <a:endParaRPr sz="2400">
              <a:solidFill>
                <a:srgbClr val="005527"/>
              </a:solidFill>
              <a:latin typeface="Arial"/>
              <a:ea typeface="Arial"/>
              <a:cs typeface="Arial"/>
              <a:sym typeface="Arial"/>
            </a:endParaRPr>
          </a:p>
          <a:p>
            <a:pPr marL="0" lvl="0" indent="0" algn="l" rtl="0">
              <a:lnSpc>
                <a:spcPct val="90000"/>
              </a:lnSpc>
              <a:spcBef>
                <a:spcPts val="1000"/>
              </a:spcBef>
              <a:spcAft>
                <a:spcPts val="0"/>
              </a:spcAft>
              <a:buNone/>
            </a:pPr>
            <a:r>
              <a:rPr lang="en-US" sz="2000" b="1"/>
              <a:t>Behavior</a:t>
            </a:r>
            <a:endParaRPr sz="2400" b="1">
              <a:solidFill>
                <a:srgbClr val="005527"/>
              </a:solidFill>
              <a:latin typeface="Arial"/>
              <a:ea typeface="Arial"/>
              <a:cs typeface="Arial"/>
              <a:sym typeface="Arial"/>
            </a:endParaRPr>
          </a:p>
          <a:p>
            <a:pPr marL="457200" marR="0" lvl="0" indent="-355600" algn="l" rtl="0">
              <a:lnSpc>
                <a:spcPct val="90000"/>
              </a:lnSpc>
              <a:spcBef>
                <a:spcPts val="1000"/>
              </a:spcBef>
              <a:spcAft>
                <a:spcPts val="0"/>
              </a:spcAft>
              <a:buSzPts val="2000"/>
              <a:buChar char="●"/>
            </a:pPr>
            <a:r>
              <a:rPr lang="en-US" sz="2000"/>
              <a:t>Though disciplined at a higher rate, no evidence that this disparity is due to higher rate of misbehavior by students of color</a:t>
            </a:r>
            <a:endParaRPr sz="2000"/>
          </a:p>
          <a:p>
            <a:pPr marL="457200" marR="0" lvl="0" indent="-355600" algn="l" rtl="0">
              <a:lnSpc>
                <a:spcPct val="90000"/>
              </a:lnSpc>
              <a:spcBef>
                <a:spcPts val="0"/>
              </a:spcBef>
              <a:spcAft>
                <a:spcPts val="0"/>
              </a:spcAft>
              <a:buSzPts val="2000"/>
              <a:buChar char="●"/>
            </a:pPr>
            <a:r>
              <a:rPr lang="en-US" sz="2000"/>
              <a:t>Black students punished more severely for less serious and more subjective behaviors</a:t>
            </a:r>
            <a:endParaRPr sz="2000"/>
          </a:p>
          <a:p>
            <a:pPr marL="0" lvl="0" indent="0" algn="l" rtl="0">
              <a:spcBef>
                <a:spcPts val="640"/>
              </a:spcBef>
              <a:spcAft>
                <a:spcPts val="0"/>
              </a:spcAft>
              <a:buNone/>
            </a:pPr>
            <a:r>
              <a:rPr lang="en-US" sz="1200" b="1">
                <a:solidFill>
                  <a:srgbClr val="2E558A"/>
                </a:solidFill>
                <a:latin typeface="Arial"/>
                <a:ea typeface="Arial"/>
                <a:cs typeface="Arial"/>
                <a:sym typeface="Arial"/>
              </a:rPr>
              <a:t>Equity Project at Indiana University webpage, (2017)</a:t>
            </a:r>
            <a:endParaRPr sz="1200" b="1"/>
          </a:p>
        </p:txBody>
      </p:sp>
      <p:pic>
        <p:nvPicPr>
          <p:cNvPr id="249" name="Google Shape;249;p43" descr="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35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pic>
        <p:nvPicPr>
          <p:cNvPr id="256" name="Google Shape;256;p44" descr="A 5 point intervention approach for enhancing equity in school discipline."/>
          <p:cNvPicPr preferRelativeResize="0"/>
          <p:nvPr/>
        </p:nvPicPr>
        <p:blipFill>
          <a:blip r:embed="rId3">
            <a:alphaModFix/>
          </a:blip>
          <a:stretch>
            <a:fillRect/>
          </a:stretch>
        </p:blipFill>
        <p:spPr>
          <a:xfrm>
            <a:off x="1635099" y="2082913"/>
            <a:ext cx="5619075" cy="269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2040326" y="350825"/>
            <a:ext cx="6633300" cy="9153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a:solidFill>
                  <a:schemeClr val="accent6"/>
                </a:solidFill>
              </a:rPr>
              <a:t>5 - Point Intervention Approach</a:t>
            </a:r>
            <a:endParaRPr sz="3600">
              <a:solidFill>
                <a:schemeClr val="accent6"/>
              </a:solidFill>
            </a:endParaRPr>
          </a:p>
        </p:txBody>
      </p:sp>
      <p:sp>
        <p:nvSpPr>
          <p:cNvPr id="263" name="Google Shape;263;p45"/>
          <p:cNvSpPr txBox="1">
            <a:spLocks noGrp="1"/>
          </p:cNvSpPr>
          <p:nvPr>
            <p:ph type="body" idx="1"/>
          </p:nvPr>
        </p:nvSpPr>
        <p:spPr>
          <a:xfrm>
            <a:off x="365298" y="1600200"/>
            <a:ext cx="8257500" cy="4373700"/>
          </a:xfrm>
          <a:prstGeom prst="rect">
            <a:avLst/>
          </a:prstGeom>
        </p:spPr>
        <p:txBody>
          <a:bodyPr spcFirstLastPara="1" wrap="square" lIns="91425" tIns="45700" rIns="91425" bIns="45700" anchor="t" anchorCtr="0">
            <a:noAutofit/>
          </a:bodyPr>
          <a:lstStyle/>
          <a:p>
            <a:pPr marL="457200" lvl="0" indent="-419100" algn="l" rtl="0">
              <a:spcBef>
                <a:spcPts val="640"/>
              </a:spcBef>
              <a:spcAft>
                <a:spcPts val="0"/>
              </a:spcAft>
              <a:buSzPts val="3000"/>
              <a:buAutoNum type="arabicPeriod"/>
            </a:pPr>
            <a:r>
              <a:rPr lang="en-US" sz="3000">
                <a:highlight>
                  <a:srgbClr val="FFFF00"/>
                </a:highlight>
              </a:rPr>
              <a:t>Collect, use, and report </a:t>
            </a:r>
            <a:r>
              <a:rPr lang="en-US" sz="3000" b="1">
                <a:highlight>
                  <a:srgbClr val="FFFF00"/>
                </a:highlight>
              </a:rPr>
              <a:t>disaggregate</a:t>
            </a:r>
            <a:r>
              <a:rPr lang="en-US" sz="3000">
                <a:highlight>
                  <a:srgbClr val="FFFF00"/>
                </a:highlight>
              </a:rPr>
              <a:t> discipline data.</a:t>
            </a:r>
            <a:endParaRPr sz="3000">
              <a:highlight>
                <a:srgbClr val="FFFF00"/>
              </a:highlight>
            </a:endParaRPr>
          </a:p>
          <a:p>
            <a:pPr marL="457200" lvl="0" indent="-419100" algn="l" rtl="0">
              <a:spcBef>
                <a:spcPts val="0"/>
              </a:spcBef>
              <a:spcAft>
                <a:spcPts val="0"/>
              </a:spcAft>
              <a:buSzPts val="3000"/>
              <a:buAutoNum type="arabicPeriod"/>
            </a:pPr>
            <a:r>
              <a:rPr lang="en-US" sz="3000"/>
              <a:t>Implement a </a:t>
            </a:r>
            <a:r>
              <a:rPr lang="en-US" sz="3000" b="1"/>
              <a:t>behavior framework</a:t>
            </a:r>
            <a:r>
              <a:rPr lang="en-US" sz="3000"/>
              <a:t> that is preventative, multi-tiered, and culturally responsive.</a:t>
            </a:r>
            <a:endParaRPr sz="3000"/>
          </a:p>
          <a:p>
            <a:pPr marL="457200" lvl="0" indent="-419100" algn="l" rtl="0">
              <a:spcBef>
                <a:spcPts val="0"/>
              </a:spcBef>
              <a:spcAft>
                <a:spcPts val="0"/>
              </a:spcAft>
              <a:buSzPts val="3000"/>
              <a:buAutoNum type="arabicPeriod"/>
            </a:pPr>
            <a:r>
              <a:rPr lang="en-US" sz="3000"/>
              <a:t>Use engaging </a:t>
            </a:r>
            <a:r>
              <a:rPr lang="en-US" sz="3000" b="1"/>
              <a:t>academic instruction</a:t>
            </a:r>
            <a:r>
              <a:rPr lang="en-US" sz="3000"/>
              <a:t> to reduce the opportunity (achievement) gap.</a:t>
            </a:r>
            <a:endParaRPr sz="3000"/>
          </a:p>
          <a:p>
            <a:pPr marL="457200" lvl="0" indent="-419100" algn="l" rtl="0">
              <a:spcBef>
                <a:spcPts val="0"/>
              </a:spcBef>
              <a:spcAft>
                <a:spcPts val="0"/>
              </a:spcAft>
              <a:buSzPts val="3000"/>
              <a:buAutoNum type="arabicPeriod"/>
            </a:pPr>
            <a:r>
              <a:rPr lang="en-US" sz="3000"/>
              <a:t>Develop </a:t>
            </a:r>
            <a:r>
              <a:rPr lang="en-US" sz="3000" b="1"/>
              <a:t>policies</a:t>
            </a:r>
            <a:r>
              <a:rPr lang="en-US" sz="3000"/>
              <a:t> with accountability for disciplinary equity.</a:t>
            </a:r>
            <a:endParaRPr sz="3000"/>
          </a:p>
          <a:p>
            <a:pPr marL="457200" lvl="0" indent="-419100" algn="l" rtl="0">
              <a:spcBef>
                <a:spcPts val="0"/>
              </a:spcBef>
              <a:spcAft>
                <a:spcPts val="0"/>
              </a:spcAft>
              <a:buSzPts val="3000"/>
              <a:buAutoNum type="arabicPeriod"/>
            </a:pPr>
            <a:r>
              <a:rPr lang="en-US" sz="3000"/>
              <a:t>Teach strategies to </a:t>
            </a:r>
            <a:r>
              <a:rPr lang="en-US" sz="3000" b="1"/>
              <a:t>neutralize implicit bias</a:t>
            </a:r>
            <a:r>
              <a:rPr lang="en-US" sz="3000"/>
              <a:t>.</a:t>
            </a:r>
            <a:endParaRPr sz="3000"/>
          </a:p>
        </p:txBody>
      </p:sp>
      <p:pic>
        <p:nvPicPr>
          <p:cNvPr id="264" name="Google Shape;264;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00" y="160975"/>
            <a:ext cx="2173075" cy="1041149"/>
          </a:xfrm>
          <a:prstGeom prst="rect">
            <a:avLst/>
          </a:prstGeom>
          <a:noFill/>
          <a:ln>
            <a:noFill/>
          </a:ln>
        </p:spPr>
      </p:pic>
      <p:sp>
        <p:nvSpPr>
          <p:cNvPr id="265" name="Google Shape;265;p45"/>
          <p:cNvSpPr/>
          <p:nvPr/>
        </p:nvSpPr>
        <p:spPr>
          <a:xfrm rot="1077119">
            <a:off x="7171768" y="1025766"/>
            <a:ext cx="2138408" cy="1394518"/>
          </a:xfrm>
          <a:prstGeom prst="wedgeEllipseCallout">
            <a:avLst>
              <a:gd name="adj1" fmla="val -20833"/>
              <a:gd name="adj2" fmla="val 62500"/>
            </a:avLst>
          </a:prstGeom>
          <a:solidFill>
            <a:srgbClr val="DD7E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t>We will come back to this.</a:t>
            </a:r>
            <a:endParaRPr sz="2000" b="1"/>
          </a:p>
        </p:txBody>
      </p:sp>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1798</Words>
  <Application>Microsoft Office PowerPoint</Application>
  <PresentationFormat>On-screen Show (4:3)</PresentationFormat>
  <Paragraphs>267</Paragraphs>
  <Slides>34</Slides>
  <Notes>34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34</vt:i4>
      </vt:variant>
    </vt:vector>
  </HeadingPairs>
  <TitlesOfParts>
    <vt:vector size="48" baseType="lpstr">
      <vt:lpstr>Noto Sans Symbols</vt:lpstr>
      <vt:lpstr>Calibri</vt:lpstr>
      <vt:lpstr>Century Gothic</vt:lpstr>
      <vt:lpstr>Twentieth Century</vt:lpstr>
      <vt:lpstr>Questrial</vt:lpstr>
      <vt:lpstr>Libre Baskerville</vt:lpstr>
      <vt:lpstr>Roboto Condensed</vt:lpstr>
      <vt:lpstr>Courier New</vt:lpstr>
      <vt:lpstr>Arial Narrow</vt:lpstr>
      <vt:lpstr>Roboto</vt:lpstr>
      <vt:lpstr>Arial</vt:lpstr>
      <vt:lpstr>1_Final_MWBIS 4</vt:lpstr>
      <vt:lpstr>GENARAL LAYOUTS</vt:lpstr>
      <vt:lpstr>MWPBIS PPT Theme</vt:lpstr>
      <vt:lpstr> PBIS  Day 7  5-Point Intervention Approach</vt:lpstr>
      <vt:lpstr> Tier 1: Professional Learning Roadmap</vt:lpstr>
      <vt:lpstr>Organization of Modules</vt:lpstr>
      <vt:lpstr>A few assumptions:</vt:lpstr>
      <vt:lpstr>Which SWPBIS Features are Most Related to Equity? (Tobin &amp; Vincent, 2011)</vt:lpstr>
      <vt:lpstr>Disproportionality</vt:lpstr>
      <vt:lpstr>Causes of Disproportionality</vt:lpstr>
      <vt:lpstr>5 - Point Intervention Approach</vt:lpstr>
      <vt:lpstr>5 - Point Intervention Approach</vt:lpstr>
      <vt:lpstr>5 - Point Intervention Approach</vt:lpstr>
      <vt:lpstr>Implement a behavior framework that is preventative, multi-tiered, and culturally responsive.</vt:lpstr>
      <vt:lpstr>5 - Point Intervention Approach</vt:lpstr>
      <vt:lpstr>Use engaging academic instruction to reduce the opportunity (achievement) gap.</vt:lpstr>
      <vt:lpstr>5 - Point Intervention Approach</vt:lpstr>
      <vt:lpstr>Develop policies with accountability for disciplinary equity.</vt:lpstr>
      <vt:lpstr>5 - Point Intervention Approach</vt:lpstr>
      <vt:lpstr>Teach strategies to neutralize implicit bias.</vt:lpstr>
      <vt:lpstr>Teach strategies to neutralize implicit bias.</vt:lpstr>
      <vt:lpstr>Teach strategies to neutralize implicit bias.</vt:lpstr>
      <vt:lpstr>5 - Point Intervention Approach</vt:lpstr>
      <vt:lpstr>5 - Point Intervention Approach</vt:lpstr>
      <vt:lpstr>5 - Point Intervention Approach</vt:lpstr>
      <vt:lpstr>Collect, use, and report disaggregated discipline data</vt:lpstr>
      <vt:lpstr>Collect, use, and report disaggregated discipline data</vt:lpstr>
      <vt:lpstr>Collect, use, and report disaggregated discipline data</vt:lpstr>
      <vt:lpstr>Back to the start… A few assumptions:</vt:lpstr>
      <vt:lpstr>Pbis.org National resource center</vt:lpstr>
      <vt:lpstr>Equity and PBIS</vt:lpstr>
      <vt:lpstr>PBIS practice guides</vt:lpstr>
      <vt:lpstr>Recommendation for addressing disproportionality</vt:lpstr>
      <vt:lpstr>Using data to identify and address disproportionality</vt:lpstr>
      <vt:lpstr>Intervention Approach</vt:lpstr>
      <vt:lpstr>Policies to address disproportionality</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Day 7  5-Point Intervention Approach Updated July 2019</dc:title>
  <cp:lastModifiedBy>Garrett Petrie</cp:lastModifiedBy>
  <cp:revision>5</cp:revision>
  <dcterms:modified xsi:type="dcterms:W3CDTF">2019-08-05T13:14:37Z</dcterms:modified>
</cp:coreProperties>
</file>