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9144000" cy="6858000"/>
  <p:embeddedFontLst>
    <p:embeddedFont>
      <p:font typeface="Calibri" panose="020F0502020204030204" pitchFamily="34" charset="0"/>
      <p:regular r:id="rId35"/>
      <p:bold r:id="rId36"/>
      <p:italic r:id="rId37"/>
      <p:boldItalic r:id="rId38"/>
    </p:embeddedFont>
    <p:embeddedFont>
      <p:font typeface="Lato" panose="020B0604020202020204" charset="0"/>
      <p:regular r:id="rId39"/>
      <p:bold r:id="rId40"/>
      <p:italic r:id="rId41"/>
      <p:boldItalic r:id="rId42"/>
    </p:embeddedFont>
    <p:embeddedFont>
      <p:font typeface="Lato Light" panose="020B0604020202020204" charset="0"/>
      <p:regular r:id="rId43"/>
      <p:bold r:id="rId44"/>
      <p:italic r:id="rId45"/>
      <p:boldItalic r:id="rId46"/>
    </p:embeddedFont>
    <p:embeddedFont>
      <p:font typeface="Questrial" panose="020B0604020202020204" charset="0"/>
      <p:regular r:id="rId47"/>
    </p:embeddedFont>
    <p:embeddedFont>
      <p:font typeface="Roboto Slab Regular"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3268A-4B94-4E56-A53E-1957E4EFB817}">
  <a:tblStyle styleId="{EB33268A-4B94-4E56-A53E-1957E4EFB81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9D6FC1D-2E79-4883-A2B1-42F2377A7D2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3"/>
    <p:restoredTop sz="86450"/>
  </p:normalViewPr>
  <p:slideViewPr>
    <p:cSldViewPr snapToGrid="0">
      <p:cViewPr varScale="1">
        <p:scale>
          <a:sx n="58" d="100"/>
          <a:sy n="58" d="100"/>
        </p:scale>
        <p:origin x="72" y="396"/>
      </p:cViewPr>
      <p:guideLst>
        <p:guide orient="horz" pos="2160"/>
        <p:guide pos="2880"/>
      </p:guideLst>
    </p:cSldViewPr>
  </p:slideViewPr>
  <p:outlineViewPr>
    <p:cViewPr>
      <p:scale>
        <a:sx n="33" d="100"/>
        <a:sy n="33" d="100"/>
      </p:scale>
      <p:origin x="0" y="-16040"/>
    </p:cViewPr>
  </p:outlineViewPr>
  <p:notesTextViewPr>
    <p:cViewPr>
      <p:scale>
        <a:sx n="1" d="1"/>
        <a:sy n="1" d="1"/>
      </p:scale>
      <p:origin x="0" y="0"/>
    </p:cViewPr>
  </p:notesTextViewPr>
  <p:notesViewPr>
    <p:cSldViewPr snapToGrid="0">
      <p:cViewPr varScale="1">
        <p:scale>
          <a:sx n="100" d="100"/>
          <a:sy n="100" d="100"/>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pent.ca.gov/mt/emrpractices.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US" sz="1200" b="1" dirty="0">
                <a:solidFill>
                  <a:srgbClr val="DD8047"/>
                </a:solidFill>
                <a:latin typeface="Arial"/>
                <a:ea typeface="Arial"/>
                <a:cs typeface="Arial"/>
                <a:sym typeface="Arial"/>
              </a:rPr>
              <a:t>(Updated June 2020)</a:t>
            </a:r>
            <a:endParaRPr dirty="0"/>
          </a:p>
        </p:txBody>
      </p:sp>
      <p:sp>
        <p:nvSpPr>
          <p:cNvPr id="67" name="Google Shape;67;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5ef51d8d1_0_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5ef51d8d1_0_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systems that we put in place for adults are going to be vitally important for them to feel safe and supported to do their job.  We have to be very intentional with providing the systems that are needed to support adults so that we can have high functioning teachers and staff.  The adults will have so many concerns, worries, unsupportive thoughts, and possibly even irrational actions based on what they’ve been through.  We need to emphasize the systems work so they have the capacity to implement the practices with students in order to support their behavior.</a:t>
            </a:r>
            <a:endParaRPr/>
          </a:p>
        </p:txBody>
      </p:sp>
      <p:sp>
        <p:nvSpPr>
          <p:cNvPr id="168" name="Google Shape;168;g85ef51d8d1_0_3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5ef51d8d1_0_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5ef51d8d1_0_4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85ef51d8d1_0_4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5ef51d8d1_0_5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5ef51d8d1_0_5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85ef51d8d1_0_5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5ef51d8d1_0_5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5ef51d8d1_0_5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85ef51d8d1_0_5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85ef51d8d1_0_6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85ef51d8d1_0_6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85ef51d8d1_0_6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7b0c08ac9_0_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7b0c08ac9_0_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Great resources to dig into that addresses the main components of PBIS on how to look at them differently after a school disruption.  The guide addresses:</a:t>
            </a:r>
            <a:endParaRPr/>
          </a:p>
          <a:p>
            <a:pPr marL="457200" lvl="0" indent="-317500" algn="l" rtl="0">
              <a:spcBef>
                <a:spcPts val="0"/>
              </a:spcBef>
              <a:spcAft>
                <a:spcPts val="0"/>
              </a:spcAft>
              <a:buSzPts val="1400"/>
              <a:buAutoNum type="arabicPeriod"/>
            </a:pPr>
            <a:r>
              <a:rPr lang="en-US"/>
              <a:t>Re-teach, remind, and acknowledge positive school-wide expectations </a:t>
            </a:r>
            <a:endParaRPr/>
          </a:p>
          <a:p>
            <a:pPr marL="457200" lvl="0" indent="-317500" algn="l" rtl="0">
              <a:spcBef>
                <a:spcPts val="0"/>
              </a:spcBef>
              <a:spcAft>
                <a:spcPts val="0"/>
              </a:spcAft>
              <a:buSzPts val="1400"/>
              <a:buAutoNum type="arabicPeriod"/>
            </a:pPr>
            <a:r>
              <a:rPr lang="en-US"/>
              <a:t>Re-teach classroom routines</a:t>
            </a:r>
            <a:endParaRPr/>
          </a:p>
          <a:p>
            <a:pPr marL="457200" lvl="0" indent="-317500" algn="l" rtl="0">
              <a:spcBef>
                <a:spcPts val="0"/>
              </a:spcBef>
              <a:spcAft>
                <a:spcPts val="0"/>
              </a:spcAft>
              <a:buSzPts val="1400"/>
              <a:buAutoNum type="arabicPeriod"/>
            </a:pPr>
            <a:r>
              <a:rPr lang="en-US"/>
              <a:t>Focus on the positive, and avoid punitive approaches. </a:t>
            </a:r>
            <a:endParaRPr/>
          </a:p>
          <a:p>
            <a:pPr marL="457200" lvl="0" indent="-317500" algn="l" rtl="0">
              <a:spcBef>
                <a:spcPts val="0"/>
              </a:spcBef>
              <a:spcAft>
                <a:spcPts val="0"/>
              </a:spcAft>
              <a:buSzPts val="1400"/>
              <a:buAutoNum type="arabicPeriod"/>
            </a:pPr>
            <a:r>
              <a:rPr lang="en-US"/>
              <a:t>Get to know your students - again. </a:t>
            </a:r>
            <a:endParaRPr/>
          </a:p>
          <a:p>
            <a:pPr marL="457200" lvl="0" indent="-317500" algn="l" rtl="0">
              <a:spcBef>
                <a:spcPts val="0"/>
              </a:spcBef>
              <a:spcAft>
                <a:spcPts val="0"/>
              </a:spcAft>
              <a:buSzPts val="1400"/>
              <a:buAutoNum type="arabicPeriod"/>
            </a:pPr>
            <a:r>
              <a:rPr lang="en-US"/>
              <a:t>Look for signs that students might need more help. </a:t>
            </a:r>
            <a:endParaRPr/>
          </a:p>
          <a:p>
            <a:pPr marL="457200" lvl="0" indent="-317500" algn="l" rtl="0">
              <a:spcBef>
                <a:spcPts val="0"/>
              </a:spcBef>
              <a:spcAft>
                <a:spcPts val="0"/>
              </a:spcAft>
              <a:buSzPts val="1400"/>
              <a:buAutoNum type="arabicPeriod"/>
            </a:pPr>
            <a:r>
              <a:rPr lang="en-US"/>
              <a:t>Re-engage families as partners in their child’s education</a:t>
            </a:r>
            <a:endParaRPr/>
          </a:p>
        </p:txBody>
      </p:sp>
      <p:sp>
        <p:nvSpPr>
          <p:cNvPr id="206" name="Google Shape;206;g87b0c08ac9_0_3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5edcda388_3_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5edcda388_3_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g85edcda388_3_2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5edcda388_3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5edcda388_3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85edcda388_3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5edcda388_3_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5edcda388_3_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85edcda388_3_3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edcda388_3_4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5edcda388_3_4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85edcda388_3_4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062a19bc5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062a19bc5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g8062a19bc5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5fa323471_0_4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85fa323471_0_4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53" name="Google Shape;253;g85fa323471_0_41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85ef51d8d1_0_6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85ef51d8d1_0_6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need to be extra cognizant of the Trauma that has impacted all.  We all have a common experience to use as a foundation and we are able to use our position in education to bring about positive change.</a:t>
            </a:r>
            <a:endParaRPr/>
          </a:p>
        </p:txBody>
      </p:sp>
      <p:sp>
        <p:nvSpPr>
          <p:cNvPr id="273" name="Google Shape;273;g85ef51d8d1_0_6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85edcda388_3_4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85edcda388_3_4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85edcda388_3_47: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fa323471_0_5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fa323471_0_5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When we are looking through a trauma - informed lens, we are able to see that students are in need of learning new skills in order to regulate and function with others.  When we are looking through and uninformed lens, we see it as the child’s problem and choice and we look towards punishment and evaluation methods. </a:t>
            </a:r>
            <a:endParaRPr/>
          </a:p>
        </p:txBody>
      </p:sp>
      <p:sp>
        <p:nvSpPr>
          <p:cNvPr id="287" name="Google Shape;287;g85fa323471_0_51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87b0c08ac9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87b0c08ac9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87b0c08ac9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87b0c08ac9_0_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87b0c08ac9_0_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Font typeface="Calibri"/>
              <a:buAutoNum type="arabicPeriod"/>
            </a:pPr>
            <a:r>
              <a:rPr lang="en-US">
                <a:solidFill>
                  <a:srgbClr val="000000"/>
                </a:solidFill>
              </a:rPr>
              <a:t>Discuss the importance of school-wide expectations being systemic and carrying over into the classroom.</a:t>
            </a:r>
            <a:endParaRPr>
              <a:solidFill>
                <a:srgbClr val="000000"/>
              </a:solidFill>
            </a:endParaRPr>
          </a:p>
          <a:p>
            <a:pPr marL="457200" lvl="0" indent="-317500" algn="l" rtl="0">
              <a:spcBef>
                <a:spcPts val="0"/>
              </a:spcBef>
              <a:spcAft>
                <a:spcPts val="0"/>
              </a:spcAft>
              <a:buSzPts val="1400"/>
              <a:buFont typeface="Calibri"/>
              <a:buAutoNum type="arabicPeriod"/>
            </a:pPr>
            <a:r>
              <a:rPr lang="en-US">
                <a:solidFill>
                  <a:srgbClr val="000000"/>
                </a:solidFill>
              </a:rPr>
              <a:t>Use of the </a:t>
            </a:r>
            <a:r>
              <a:rPr lang="en-US" u="sng">
                <a:solidFill>
                  <a:schemeClr val="hlink"/>
                </a:solidFill>
                <a:hlinkClick r:id="rId3"/>
              </a:rPr>
              <a:t>Establish - Maintain - Restore </a:t>
            </a:r>
            <a:r>
              <a:rPr lang="en-US">
                <a:solidFill>
                  <a:srgbClr val="000000"/>
                </a:solidFill>
              </a:rPr>
              <a:t>method for relationship building is a low burden, high impact strategy that can be used with both adults &amp; students</a:t>
            </a:r>
            <a:endParaRPr>
              <a:solidFill>
                <a:srgbClr val="000000"/>
              </a:solidFill>
            </a:endParaRPr>
          </a:p>
          <a:p>
            <a:pPr marL="457200" lvl="0" indent="-317500" algn="l" rtl="0">
              <a:spcBef>
                <a:spcPts val="0"/>
              </a:spcBef>
              <a:spcAft>
                <a:spcPts val="0"/>
              </a:spcAft>
              <a:buSzPts val="1400"/>
              <a:buFont typeface="Calibri"/>
              <a:buAutoNum type="arabicPeriod"/>
            </a:pPr>
            <a:r>
              <a:rPr lang="en-US">
                <a:solidFill>
                  <a:srgbClr val="000000"/>
                </a:solidFill>
                <a:highlight>
                  <a:srgbClr val="FFFFFF"/>
                </a:highlight>
              </a:rPr>
              <a:t>To help  understand the difference between helpful and unhelpful thoughts Dr Paula Barrett uses the terms ‘green’ (helpful) and ‘red’ (unhelpful) thoughts. A red thought is a negative thought that can increase worries, anger, sadness and fear. Such as ‘I can’t do this’ or ‘Nobody likes me’. A green thought is a more helpful thought that can encourage and help them to feel more resilient. Such as ‘I can try my best’ or ‘I have friends and family who love me’.</a:t>
            </a:r>
            <a:endParaRPr>
              <a:solidFill>
                <a:srgbClr val="000000"/>
              </a:solidFill>
              <a:highlight>
                <a:srgbClr val="FFFFFF"/>
              </a:highlight>
            </a:endParaRPr>
          </a:p>
          <a:p>
            <a:pPr marL="457200" lvl="0" indent="-317500" algn="l" rtl="0">
              <a:spcBef>
                <a:spcPts val="0"/>
              </a:spcBef>
              <a:spcAft>
                <a:spcPts val="0"/>
              </a:spcAft>
              <a:buClr>
                <a:srgbClr val="000000"/>
              </a:buClr>
              <a:buSzPts val="1400"/>
              <a:buAutoNum type="arabicPeriod"/>
            </a:pPr>
            <a:r>
              <a:rPr lang="en-US">
                <a:solidFill>
                  <a:srgbClr val="000000"/>
                </a:solidFill>
                <a:highlight>
                  <a:srgbClr val="FFFFFF"/>
                </a:highlight>
              </a:rPr>
              <a:t>This concept provides common language around who is controlling your thoughts &amp; actions.  Are you acting as the driver of your bus (thoughts, emotions, actions) or are you letting unruly passengers (red thoughts) control your bus.  Having quick check-ins throughout the day to ask “who is controlling your bus right now” can be common language and refelction to help assess the social-emotional state for both students and adults</a:t>
            </a:r>
            <a:endParaRPr>
              <a:solidFill>
                <a:srgbClr val="000000"/>
              </a:solidFill>
              <a:highlight>
                <a:srgbClr val="FFFFFF"/>
              </a:highlight>
            </a:endParaRPr>
          </a:p>
          <a:p>
            <a:pPr marL="457200" lvl="0" indent="-317500" algn="l" rtl="0">
              <a:spcBef>
                <a:spcPts val="0"/>
              </a:spcBef>
              <a:spcAft>
                <a:spcPts val="0"/>
              </a:spcAft>
              <a:buClr>
                <a:srgbClr val="000000"/>
              </a:buClr>
              <a:buSzPts val="1400"/>
              <a:buAutoNum type="arabicPeriod"/>
            </a:pPr>
            <a:r>
              <a:rPr lang="en-US">
                <a:solidFill>
                  <a:srgbClr val="000000"/>
                </a:solidFill>
                <a:highlight>
                  <a:srgbClr val="FFFFFF"/>
                </a:highlight>
              </a:rPr>
              <a:t>Feel good plans - these are lists created by adults &amp; students that list activities and practices one can engage in to help them feel good when they are starting to get into a place of distress.  These feel good plans can include a variety of strategies, such as breathing, reading, self-talk, looking at pictures, etc.  Feel good plans for younger students can have 3-5 strategies, older students up to 10.  Options are necessary in case one strategy doesn’t work, there are more to rely on.  </a:t>
            </a:r>
            <a:endParaRPr>
              <a:solidFill>
                <a:srgbClr val="000000"/>
              </a:solidFill>
              <a:highlight>
                <a:srgbClr val="FFFFFF"/>
              </a:highlight>
            </a:endParaRPr>
          </a:p>
          <a:p>
            <a:pPr marL="457200" lvl="0" indent="-317500" algn="l" rtl="0">
              <a:spcBef>
                <a:spcPts val="0"/>
              </a:spcBef>
              <a:spcAft>
                <a:spcPts val="0"/>
              </a:spcAft>
              <a:buClr>
                <a:srgbClr val="000000"/>
              </a:buClr>
              <a:buSzPts val="1400"/>
              <a:buAutoNum type="arabicPeriod"/>
            </a:pPr>
            <a:r>
              <a:rPr lang="en-US">
                <a:solidFill>
                  <a:srgbClr val="000000"/>
                </a:solidFill>
                <a:highlight>
                  <a:srgbClr val="FFFFFF"/>
                </a:highlight>
              </a:rPr>
              <a:t>These charts can look very different depending on your students.  The basic concept is that students are given opportunity to check-in at the beginning of a specified transition in order to communicate their social-emotional state.  This could be an emoji chart, colors (Zones of regulation), number scale, etc.  Key points are to make sure students stay anonymous and safe when checking in.</a:t>
            </a:r>
            <a:endParaRPr>
              <a:solidFill>
                <a:srgbClr val="000000"/>
              </a:solidFill>
              <a:highlight>
                <a:srgbClr val="FFFFFF"/>
              </a:highlight>
            </a:endParaRPr>
          </a:p>
        </p:txBody>
      </p:sp>
      <p:sp>
        <p:nvSpPr>
          <p:cNvPr id="305" name="Google Shape;305;g87b0c08ac9_0_2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87b0c08ac9_0_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87b0c08ac9_0_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87b0c08ac9_0_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87b0c08ac9_0_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87b0c08ac9_0_1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87b0c08ac9_0_13: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7b0c08ac9_0_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7b0c08ac9_0_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87b0c08ac9_0_21: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7b0c08ac9_0_4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7b0c08ac9_0_4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87b0c08ac9_0_4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5ef51d8d1_0_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5ef51d8d1_0_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Quotes to ground the work</a:t>
            </a:r>
            <a:endParaRPr/>
          </a:p>
        </p:txBody>
      </p:sp>
      <p:sp>
        <p:nvSpPr>
          <p:cNvPr id="102" name="Google Shape;102;g85ef51d8d1_0_8: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8105b6468_0_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8105b6468_0_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88105b6468_0_3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8105b6468_0_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8105b6468_0_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order to reintegrate, we must have the systems in place to address the needs.  Systems include the practices and frameworks we have in place to help adults, students and families.  When we look at the vital systems with reintegration, we must put the academic needs aside and meet the needs of the whole child first.  We first need to address the predictability &amp; consistency for students and the school connectedness.  We have spent so much time away, we need to place an extended amount of time helping staff, students, and families get re-adjusted to the school environment and helping them to feel safe with new guidelines and expectations.  Within this work, we need to be responsive to the trauma that adults and students have faced and have programming in place to help staff and students develop the social-emotional skills needed for success.</a:t>
            </a:r>
            <a:endParaRPr/>
          </a:p>
        </p:txBody>
      </p:sp>
      <p:sp>
        <p:nvSpPr>
          <p:cNvPr id="355" name="Google Shape;355;g88105b6468_0_2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4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7" name="Google Shape;367;p4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5ef51d8d1_0_7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5ef51d8d1_0_7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Our reality </a:t>
            </a:r>
            <a:endParaRPr/>
          </a:p>
        </p:txBody>
      </p:sp>
      <p:sp>
        <p:nvSpPr>
          <p:cNvPr id="114" name="Google Shape;114;g85ef51d8d1_0_75: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5ef51d8d1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5ef51d8d1_0_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Change for each region - information from Tamarah Jacklen at MDE from the Cohort 15 applications - what schools noted as the aligned initiatives they were implementing.</a:t>
            </a:r>
            <a:endParaRPr/>
          </a:p>
          <a:p>
            <a:pPr marL="0" lvl="0" indent="0" algn="l" rtl="0">
              <a:spcBef>
                <a:spcPts val="0"/>
              </a:spcBef>
              <a:spcAft>
                <a:spcPts val="0"/>
              </a:spcAft>
              <a:buNone/>
            </a:pPr>
            <a:endParaRPr/>
          </a:p>
          <a:p>
            <a:pPr marL="0" lvl="0" indent="0" algn="l" rtl="0">
              <a:spcBef>
                <a:spcPts val="0"/>
              </a:spcBef>
              <a:spcAft>
                <a:spcPts val="0"/>
              </a:spcAft>
              <a:buNone/>
            </a:pPr>
            <a:r>
              <a:rPr lang="en-US"/>
              <a:t>Justification for incorporating this work, along with PBIS, into reintegration.</a:t>
            </a:r>
            <a:endParaRPr/>
          </a:p>
        </p:txBody>
      </p:sp>
      <p:sp>
        <p:nvSpPr>
          <p:cNvPr id="120" name="Google Shape;120;g85ef51d8d1_0_0: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5ef51d8d1_0_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5ef51d8d1_0_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can get stuck in the minutiae of the planning for every single scenario.  This is time intensive, exhausting, and completely overwhelming.  What we need to focus on is, what our staff, students, and families need from us, no matter what.</a:t>
            </a:r>
            <a:endParaRPr/>
          </a:p>
        </p:txBody>
      </p:sp>
      <p:sp>
        <p:nvSpPr>
          <p:cNvPr id="126" name="Google Shape;126;g85ef51d8d1_0_1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5edcda388_3_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5edcda388_3_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order to reintegrate, we must have the systems in place to address the needs.  Systems include the practices and frameworks we have in place to help adults, students and families.  When we look at the vital systems with reintegration, we must put the academic needs aside and meet the needs of the whole child first.  We first need to address the predictability &amp; consistency for students and the school connectedness.  We have spent so much time away, we need to place an extended amount of time helping staff, students, and families get re-adjusted to the school environment and helping them to feel safe with new guidelines and expectations.  Within this work, we need to be responsive to the trauma that adults and students have faced and have programming in place to help staff and students develop the social-emotional skills needed for success.</a:t>
            </a:r>
            <a:endParaRPr/>
          </a:p>
        </p:txBody>
      </p:sp>
      <p:sp>
        <p:nvSpPr>
          <p:cNvPr id="136" name="Google Shape;136;g85edcda388_3_4: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5ef51d8d1_0_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5ef51d8d1_0_2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Each and every school must re-focus on the social, emotional and behavioral needs of both staff and students.  We cannot just reintegrate without addressing the common situation that we’ve all faced and the common traumas among us.  We have to address this via a mission and message that will be consistently supported.</a:t>
            </a:r>
            <a:endParaRPr/>
          </a:p>
        </p:txBody>
      </p:sp>
      <p:sp>
        <p:nvSpPr>
          <p:cNvPr id="148" name="Google Shape;148;g85ef51d8d1_0_26: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5ef51d8d1_0_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5ef51d8d1_0_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These core components are a must in order for this work to happen</a:t>
            </a:r>
            <a:endParaRPr/>
          </a:p>
        </p:txBody>
      </p:sp>
      <p:sp>
        <p:nvSpPr>
          <p:cNvPr id="161" name="Google Shape;161;g85ef51d8d1_0_32: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0E152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35760" y="350815"/>
            <a:ext cx="6987106" cy="915357"/>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chemeClr val="dk2"/>
              </a:buClr>
              <a:buSzPts val="4400"/>
              <a:buFont typeface="Questrial"/>
              <a:buNone/>
              <a:defRPr sz="4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
          <p:cNvSpPr txBox="1">
            <a:spLocks noGrp="1"/>
          </p:cNvSpPr>
          <p:nvPr>
            <p:ph type="body" idx="1"/>
          </p:nvPr>
        </p:nvSpPr>
        <p:spPr>
          <a:xfrm>
            <a:off x="365298" y="1600200"/>
            <a:ext cx="8257568" cy="4373663"/>
          </a:xfrm>
          <a:prstGeom prst="rect">
            <a:avLst/>
          </a:prstGeom>
          <a:noFill/>
          <a:ln>
            <a:noFill/>
          </a:ln>
        </p:spPr>
        <p:txBody>
          <a:bodyPr spcFirstLastPara="1" wrap="square" lIns="91425" tIns="45700" rIns="91425" bIns="45700" anchor="t" anchorCtr="0">
            <a:noAutofit/>
          </a:bodyPr>
          <a:lstStyle>
            <a:lvl1pPr marL="457200" marR="0" lvl="0" indent="-228600" algn="l">
              <a:spcBef>
                <a:spcPts val="640"/>
              </a:spcBef>
              <a:spcAft>
                <a:spcPts val="0"/>
              </a:spcAft>
              <a:buClr>
                <a:schemeClr val="dk1"/>
              </a:buClr>
              <a:buSzPts val="3200"/>
              <a:buFont typeface="Noto Sans Symbols"/>
              <a:buNone/>
              <a:defRPr sz="3200" b="0" i="0" u="none" strike="noStrike" cap="none">
                <a:solidFill>
                  <a:schemeClr val="dk2"/>
                </a:solidFill>
                <a:latin typeface="Questrial"/>
                <a:ea typeface="Questrial"/>
                <a:cs typeface="Questrial"/>
                <a:sym typeface="Questrial"/>
              </a:defRPr>
            </a:lvl1pPr>
            <a:lvl2pPr marL="914400" marR="0" lvl="1" indent="-406400" algn="l">
              <a:spcBef>
                <a:spcPts val="560"/>
              </a:spcBef>
              <a:spcAft>
                <a:spcPts val="0"/>
              </a:spcAft>
              <a:buClr>
                <a:schemeClr val="lt1"/>
              </a:buClr>
              <a:buSzPts val="2800"/>
              <a:buFont typeface="Noto Sans Symbols"/>
              <a:buChar char="▪"/>
              <a:defRPr sz="2800" b="0" i="0" u="none" strike="noStrike" cap="none">
                <a:solidFill>
                  <a:schemeClr val="dk2"/>
                </a:solidFill>
                <a:latin typeface="Questrial"/>
                <a:ea typeface="Questrial"/>
                <a:cs typeface="Questrial"/>
                <a:sym typeface="Questrial"/>
              </a:defRPr>
            </a:lvl2pPr>
            <a:lvl3pPr marL="1371600" marR="0" lvl="2" indent="-381000" algn="l">
              <a:spcBef>
                <a:spcPts val="480"/>
              </a:spcBef>
              <a:spcAft>
                <a:spcPts val="0"/>
              </a:spcAft>
              <a:buClr>
                <a:schemeClr val="accent2"/>
              </a:buClr>
              <a:buSzPts val="2400"/>
              <a:buFont typeface="Noto Sans Symbols"/>
              <a:buChar char="▪"/>
              <a:defRPr sz="2400" b="0" i="0" u="none" strike="noStrike" cap="none">
                <a:solidFill>
                  <a:schemeClr val="dk2"/>
                </a:solidFill>
                <a:latin typeface="Questrial"/>
                <a:ea typeface="Questrial"/>
                <a:cs typeface="Questrial"/>
                <a:sym typeface="Questrial"/>
              </a:defRPr>
            </a:lvl3pPr>
            <a:lvl4pPr marL="1828800" marR="0" lvl="3"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4pPr>
            <a:lvl5pPr marL="2286000" marR="0" lvl="4" indent="-355600" algn="l">
              <a:spcBef>
                <a:spcPts val="400"/>
              </a:spcBef>
              <a:spcAft>
                <a:spcPts val="0"/>
              </a:spcAft>
              <a:buClr>
                <a:schemeClr val="dk2"/>
              </a:buClr>
              <a:buSzPts val="2000"/>
              <a:buFont typeface="Arial"/>
              <a:buChar char="•"/>
              <a:defRPr sz="2000" b="0" i="0" u="none" strike="noStrike" cap="none">
                <a:solidFill>
                  <a:schemeClr val="dk2"/>
                </a:solidFill>
                <a:latin typeface="Questrial"/>
                <a:ea typeface="Questrial"/>
                <a:cs typeface="Questrial"/>
                <a:sym typeface="Questrial"/>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0E1529"/>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2000"/>
              <a:buNone/>
              <a:defRPr sz="2000">
                <a:solidFill>
                  <a:srgbClr val="3366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Title Only">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97933" y="251382"/>
            <a:ext cx="72750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36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5152443" y="6289804"/>
            <a:ext cx="30861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1200">
                <a:solidFill>
                  <a:srgbClr val="8F97C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238543" y="6276215"/>
            <a:ext cx="3723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rgbClr val="8F97C0"/>
                </a:solidFill>
                <a:latin typeface="Calibri"/>
                <a:ea typeface="Calibri"/>
                <a:cs typeface="Calibri"/>
                <a:sym typeface="Calibri"/>
              </a:defRPr>
            </a:lvl1pPr>
            <a:lvl2pPr marL="0" lvl="1" indent="0" algn="r" rtl="0">
              <a:spcBef>
                <a:spcPts val="0"/>
              </a:spcBef>
              <a:buNone/>
              <a:defRPr sz="1200" b="0" i="0" u="none" strike="noStrike" cap="none">
                <a:solidFill>
                  <a:srgbClr val="8F97C0"/>
                </a:solidFill>
                <a:latin typeface="Calibri"/>
                <a:ea typeface="Calibri"/>
                <a:cs typeface="Calibri"/>
                <a:sym typeface="Calibri"/>
              </a:defRPr>
            </a:lvl2pPr>
            <a:lvl3pPr marL="0" lvl="2" indent="0" algn="r" rtl="0">
              <a:spcBef>
                <a:spcPts val="0"/>
              </a:spcBef>
              <a:buNone/>
              <a:defRPr sz="1200" b="0" i="0" u="none" strike="noStrike" cap="none">
                <a:solidFill>
                  <a:srgbClr val="8F97C0"/>
                </a:solidFill>
                <a:latin typeface="Calibri"/>
                <a:ea typeface="Calibri"/>
                <a:cs typeface="Calibri"/>
                <a:sym typeface="Calibri"/>
              </a:defRPr>
            </a:lvl3pPr>
            <a:lvl4pPr marL="0" lvl="3" indent="0" algn="r" rtl="0">
              <a:spcBef>
                <a:spcPts val="0"/>
              </a:spcBef>
              <a:buNone/>
              <a:defRPr sz="1200" b="0" i="0" u="none" strike="noStrike" cap="none">
                <a:solidFill>
                  <a:srgbClr val="8F97C0"/>
                </a:solidFill>
                <a:latin typeface="Calibri"/>
                <a:ea typeface="Calibri"/>
                <a:cs typeface="Calibri"/>
                <a:sym typeface="Calibri"/>
              </a:defRPr>
            </a:lvl4pPr>
            <a:lvl5pPr marL="0" lvl="4" indent="0" algn="r" rtl="0">
              <a:spcBef>
                <a:spcPts val="0"/>
              </a:spcBef>
              <a:buNone/>
              <a:defRPr sz="1200" b="0" i="0" u="none" strike="noStrike" cap="none">
                <a:solidFill>
                  <a:srgbClr val="8F97C0"/>
                </a:solidFill>
                <a:latin typeface="Calibri"/>
                <a:ea typeface="Calibri"/>
                <a:cs typeface="Calibri"/>
                <a:sym typeface="Calibri"/>
              </a:defRPr>
            </a:lvl5pPr>
            <a:lvl6pPr marL="0" lvl="5" indent="0" algn="r" rtl="0">
              <a:spcBef>
                <a:spcPts val="0"/>
              </a:spcBef>
              <a:buNone/>
              <a:defRPr sz="1200" b="0" i="0" u="none" strike="noStrike" cap="none">
                <a:solidFill>
                  <a:srgbClr val="8F97C0"/>
                </a:solidFill>
                <a:latin typeface="Calibri"/>
                <a:ea typeface="Calibri"/>
                <a:cs typeface="Calibri"/>
                <a:sym typeface="Calibri"/>
              </a:defRPr>
            </a:lvl6pPr>
            <a:lvl7pPr marL="0" lvl="6" indent="0" algn="r" rtl="0">
              <a:spcBef>
                <a:spcPts val="0"/>
              </a:spcBef>
              <a:buNone/>
              <a:defRPr sz="1200" b="0" i="0" u="none" strike="noStrike" cap="none">
                <a:solidFill>
                  <a:srgbClr val="8F97C0"/>
                </a:solidFill>
                <a:latin typeface="Calibri"/>
                <a:ea typeface="Calibri"/>
                <a:cs typeface="Calibri"/>
                <a:sym typeface="Calibri"/>
              </a:defRPr>
            </a:lvl7pPr>
            <a:lvl8pPr marL="0" lvl="7" indent="0" algn="r" rtl="0">
              <a:spcBef>
                <a:spcPts val="0"/>
              </a:spcBef>
              <a:buNone/>
              <a:defRPr sz="1200" b="0" i="0" u="none" strike="noStrike" cap="none">
                <a:solidFill>
                  <a:srgbClr val="8F97C0"/>
                </a:solidFill>
                <a:latin typeface="Calibri"/>
                <a:ea typeface="Calibri"/>
                <a:cs typeface="Calibri"/>
                <a:sym typeface="Calibri"/>
              </a:defRPr>
            </a:lvl8pPr>
            <a:lvl9pPr marL="0" lvl="8" indent="0" algn="r" rtl="0">
              <a:spcBef>
                <a:spcPts val="0"/>
              </a:spcBef>
              <a:buNone/>
              <a:defRPr sz="1200" b="0" i="0" u="none" strike="noStrike" cap="none">
                <a:solidFill>
                  <a:srgbClr val="8F97C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997933" y="251382"/>
            <a:ext cx="7275042" cy="65309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964274" y="1600200"/>
            <a:ext cx="7308700" cy="43736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650271" y="6193904"/>
            <a:ext cx="1513607" cy="664095"/>
          </a:xfrm>
          <a:prstGeom prst="rect">
            <a:avLst/>
          </a:prstGeom>
          <a:noFill/>
          <a:ln>
            <a:noFill/>
          </a:ln>
        </p:spPr>
      </p:pic>
      <p:sp>
        <p:nvSpPr>
          <p:cNvPr id="13" name="Google Shape;13;p1"/>
          <p:cNvSpPr txBox="1"/>
          <p:nvPr/>
        </p:nvSpPr>
        <p:spPr>
          <a:xfrm>
            <a:off x="4180825" y="6430150"/>
            <a:ext cx="3178500" cy="3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114BED"/>
                </a:solidFill>
                <a:latin typeface="Twentieth Century"/>
                <a:ea typeface="Twentieth Century"/>
                <a:cs typeface="Twentieth Century"/>
                <a:sym typeface="Twentieth Century"/>
              </a:rPr>
              <a:t>Reintegration-Virtual Training Day 7</a:t>
            </a:r>
            <a:endParaRPr>
              <a:solidFill>
                <a:srgbClr val="114BED"/>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pbis.org/resource/getting-back-to-school-after-disruptions-resources-for-making-your-school-year-safer-more-predictable-and-more-positiv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schoolguide.casel.org/focus-area-2/learn/reflecting-on-personal-sel-skill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0"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2006428" y="439037"/>
            <a:ext cx="5248593" cy="2302820"/>
          </a:xfrm>
          <a:prstGeom prst="rect">
            <a:avLst/>
          </a:prstGeom>
          <a:noFill/>
          <a:ln>
            <a:noFill/>
          </a:ln>
        </p:spPr>
      </p:pic>
      <p:sp>
        <p:nvSpPr>
          <p:cNvPr id="70" name="Google Shape;70;p10"/>
          <p:cNvSpPr txBox="1">
            <a:spLocks noGrp="1"/>
          </p:cNvSpPr>
          <p:nvPr>
            <p:ph type="ctrTitle"/>
          </p:nvPr>
        </p:nvSpPr>
        <p:spPr>
          <a:xfrm>
            <a:off x="190700" y="2741850"/>
            <a:ext cx="8751600" cy="300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E1529"/>
              </a:buClr>
              <a:buSzPts val="4410"/>
              <a:buFont typeface="Arial"/>
              <a:buNone/>
            </a:pPr>
            <a:br>
              <a:rPr lang="en-US" sz="4410" b="1" dirty="0">
                <a:latin typeface="Arial"/>
                <a:ea typeface="Arial"/>
                <a:cs typeface="Arial"/>
                <a:sym typeface="Arial"/>
              </a:rPr>
            </a:br>
            <a:r>
              <a:rPr lang="en-US" sz="4410" b="1" dirty="0">
                <a:latin typeface="Arial"/>
                <a:ea typeface="Arial"/>
                <a:cs typeface="Arial"/>
                <a:sym typeface="Arial"/>
              </a:rPr>
              <a:t>Tier 1</a:t>
            </a:r>
            <a:endParaRPr sz="4410" b="1" dirty="0">
              <a:latin typeface="Arial"/>
              <a:ea typeface="Arial"/>
              <a:cs typeface="Arial"/>
              <a:sym typeface="Arial"/>
            </a:endParaRPr>
          </a:p>
          <a:p>
            <a:pPr marL="0" lvl="0" indent="0" algn="ctr" rtl="0">
              <a:spcBef>
                <a:spcPts val="0"/>
              </a:spcBef>
              <a:spcAft>
                <a:spcPts val="0"/>
              </a:spcAft>
              <a:buClr>
                <a:srgbClr val="0E1529"/>
              </a:buClr>
              <a:buSzPts val="4410"/>
              <a:buFont typeface="Arial"/>
              <a:buNone/>
            </a:pPr>
            <a:r>
              <a:rPr lang="en-US" sz="4410" b="1" dirty="0">
                <a:latin typeface="Arial"/>
                <a:ea typeface="Arial"/>
                <a:cs typeface="Arial"/>
                <a:sym typeface="Arial"/>
              </a:rPr>
              <a:t>Virtual Training Day 1</a:t>
            </a:r>
            <a:br>
              <a:rPr lang="en-US" sz="4410" b="1" dirty="0"/>
            </a:br>
            <a:br>
              <a:rPr lang="en-US" sz="3240" b="1" dirty="0"/>
            </a:br>
            <a:r>
              <a:rPr lang="en-US" b="1" dirty="0">
                <a:solidFill>
                  <a:srgbClr val="DD8047"/>
                </a:solidFill>
                <a:latin typeface="Arial"/>
                <a:ea typeface="Arial"/>
                <a:cs typeface="Arial"/>
                <a:sym typeface="Arial"/>
              </a:rPr>
              <a:t>Reintegration after COVID-19</a:t>
            </a:r>
            <a:endParaRPr b="1" dirty="0">
              <a:solidFill>
                <a:srgbClr val="DD804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ctrTitle"/>
          </p:nvPr>
        </p:nvSpPr>
        <p:spPr>
          <a:xfrm>
            <a:off x="196850" y="239025"/>
            <a:ext cx="3675900" cy="14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Systems</a:t>
            </a:r>
            <a:endParaRPr/>
          </a:p>
        </p:txBody>
      </p:sp>
      <p:sp>
        <p:nvSpPr>
          <p:cNvPr id="171" name="Google Shape;171;p19"/>
          <p:cNvSpPr txBox="1"/>
          <p:nvPr/>
        </p:nvSpPr>
        <p:spPr>
          <a:xfrm>
            <a:off x="251300" y="2011275"/>
            <a:ext cx="3789000" cy="32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4A5C65"/>
                </a:solidFill>
                <a:latin typeface="Lato"/>
                <a:ea typeface="Lato"/>
                <a:cs typeface="Lato"/>
                <a:sym typeface="Lato"/>
              </a:rPr>
              <a:t>Systems support adult behavior</a:t>
            </a:r>
            <a:endParaRPr sz="2000" b="1">
              <a:solidFill>
                <a:srgbClr val="4A5C65"/>
              </a:solidFill>
              <a:latin typeface="Lato"/>
              <a:ea typeface="Lato"/>
              <a:cs typeface="Lato"/>
              <a:sym typeface="Lato"/>
            </a:endParaRPr>
          </a:p>
          <a:p>
            <a:pPr marL="457200" lvl="0" indent="-355600" algn="l" rtl="0">
              <a:spcBef>
                <a:spcPts val="100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Adult sense of safety, predictability and consistency is key to high performing staff</a:t>
            </a:r>
            <a:endParaRPr sz="2000">
              <a:solidFill>
                <a:srgbClr val="4A5C65"/>
              </a:solidFill>
              <a:latin typeface="Lato Light"/>
              <a:ea typeface="Lato Light"/>
              <a:cs typeface="Lato Light"/>
              <a:sym typeface="Lato Light"/>
            </a:endParaRPr>
          </a:p>
          <a:p>
            <a:pPr marL="457200" lvl="0" indent="-355600" algn="l" rtl="0">
              <a:spcBef>
                <a:spcPts val="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Developing common language, practices and routines</a:t>
            </a:r>
            <a:endParaRPr sz="2000">
              <a:solidFill>
                <a:srgbClr val="4A5C65"/>
              </a:solidFill>
              <a:latin typeface="Lato Light"/>
              <a:ea typeface="Lato Light"/>
              <a:cs typeface="Lato Light"/>
              <a:sym typeface="Lato Light"/>
            </a:endParaRPr>
          </a:p>
          <a:p>
            <a:pPr marL="457200" lvl="0" indent="-355600" algn="l" rtl="0">
              <a:spcBef>
                <a:spcPts val="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Systems allow the planning and intentional education of the mission we have put into place</a:t>
            </a:r>
            <a:endParaRPr sz="2000">
              <a:solidFill>
                <a:srgbClr val="4A5C65"/>
              </a:solidFill>
              <a:latin typeface="Lato Light"/>
              <a:ea typeface="Lato Light"/>
              <a:cs typeface="Lato Light"/>
              <a:sym typeface="Lato Light"/>
            </a:endParaRPr>
          </a:p>
          <a:p>
            <a:pPr marL="0" lvl="0" indent="0" algn="l" rtl="0">
              <a:spcBef>
                <a:spcPts val="1000"/>
              </a:spcBef>
              <a:spcAft>
                <a:spcPts val="1000"/>
              </a:spcAft>
              <a:buNone/>
            </a:pPr>
            <a:endParaRPr sz="2000">
              <a:solidFill>
                <a:srgbClr val="4A5C65"/>
              </a:solidFill>
              <a:latin typeface="Lato Light"/>
              <a:ea typeface="Lato Light"/>
              <a:cs typeface="Lato Light"/>
              <a:sym typeface="Lato Light"/>
            </a:endParaRPr>
          </a:p>
        </p:txBody>
      </p:sp>
      <p:sp>
        <p:nvSpPr>
          <p:cNvPr id="172" name="Google Shape;172;p19"/>
          <p:cNvSpPr txBox="1">
            <a:spLocks noGrp="1"/>
          </p:cNvSpPr>
          <p:nvPr>
            <p:ph type="ctrTitle"/>
          </p:nvPr>
        </p:nvSpPr>
        <p:spPr>
          <a:xfrm>
            <a:off x="4994175" y="239025"/>
            <a:ext cx="3675900" cy="1470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Practices</a:t>
            </a:r>
            <a:endParaRPr/>
          </a:p>
        </p:txBody>
      </p:sp>
      <p:sp>
        <p:nvSpPr>
          <p:cNvPr id="173" name="Google Shape;173;p19"/>
          <p:cNvSpPr txBox="1"/>
          <p:nvPr/>
        </p:nvSpPr>
        <p:spPr>
          <a:xfrm>
            <a:off x="4881075" y="2011275"/>
            <a:ext cx="4020600" cy="32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rgbClr val="4A5C65"/>
                </a:solidFill>
                <a:latin typeface="Lato"/>
                <a:ea typeface="Lato"/>
                <a:cs typeface="Lato"/>
                <a:sym typeface="Lato"/>
              </a:rPr>
              <a:t>Practices support student behavior</a:t>
            </a:r>
            <a:endParaRPr sz="2000" b="1">
              <a:solidFill>
                <a:srgbClr val="4A5C65"/>
              </a:solidFill>
              <a:latin typeface="Lato"/>
              <a:ea typeface="Lato"/>
              <a:cs typeface="Lato"/>
              <a:sym typeface="Lato"/>
            </a:endParaRPr>
          </a:p>
          <a:p>
            <a:pPr marL="457200" lvl="0" indent="-355600" algn="l" rtl="0">
              <a:spcBef>
                <a:spcPts val="100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Student sense of safety, predictability and consistency is key to high performing students</a:t>
            </a:r>
            <a:endParaRPr sz="2000">
              <a:solidFill>
                <a:srgbClr val="4A5C65"/>
              </a:solidFill>
              <a:latin typeface="Lato Light"/>
              <a:ea typeface="Lato Light"/>
              <a:cs typeface="Lato Light"/>
              <a:sym typeface="Lato Light"/>
            </a:endParaRPr>
          </a:p>
          <a:p>
            <a:pPr marL="457200" lvl="0" indent="-355600" algn="l" rtl="0">
              <a:spcBef>
                <a:spcPts val="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Developing common language, practices and routines</a:t>
            </a:r>
            <a:endParaRPr sz="2000">
              <a:solidFill>
                <a:srgbClr val="4A5C65"/>
              </a:solidFill>
              <a:latin typeface="Lato Light"/>
              <a:ea typeface="Lato Light"/>
              <a:cs typeface="Lato Light"/>
              <a:sym typeface="Lato Light"/>
            </a:endParaRPr>
          </a:p>
          <a:p>
            <a:pPr marL="457200" lvl="0" indent="-355600" algn="l" rtl="0">
              <a:spcBef>
                <a:spcPts val="0"/>
              </a:spcBef>
              <a:spcAft>
                <a:spcPts val="0"/>
              </a:spcAft>
              <a:buClr>
                <a:srgbClr val="A6BCC9"/>
              </a:buClr>
              <a:buSzPts val="2000"/>
              <a:buFont typeface="Lato Light"/>
              <a:buChar char="○"/>
            </a:pPr>
            <a:r>
              <a:rPr lang="en-US" sz="2000">
                <a:solidFill>
                  <a:srgbClr val="4A5C65"/>
                </a:solidFill>
                <a:latin typeface="Lato Light"/>
                <a:ea typeface="Lato Light"/>
                <a:cs typeface="Lato Light"/>
                <a:sym typeface="Lato Light"/>
              </a:rPr>
              <a:t>Practices allow our systems to be implemented with fidelity</a:t>
            </a:r>
            <a:endParaRPr sz="2000">
              <a:solidFill>
                <a:srgbClr val="4A5C65"/>
              </a:solidFill>
              <a:latin typeface="Lato Light"/>
              <a:ea typeface="Lato Light"/>
              <a:cs typeface="Lato Light"/>
              <a:sym typeface="Lato Light"/>
            </a:endParaRPr>
          </a:p>
          <a:p>
            <a:pPr marL="0" lvl="0" indent="0" algn="l" rtl="0">
              <a:spcBef>
                <a:spcPts val="1000"/>
              </a:spcBef>
              <a:spcAft>
                <a:spcPts val="1000"/>
              </a:spcAft>
              <a:buNone/>
            </a:pPr>
            <a:endParaRPr sz="2000">
              <a:solidFill>
                <a:srgbClr val="4A5C65"/>
              </a:solidFill>
              <a:latin typeface="Lato Ligh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ctrTitle"/>
          </p:nvPr>
        </p:nvSpPr>
        <p:spPr>
          <a:xfrm>
            <a:off x="685800" y="9981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#2: Predictability &amp; Consistency</a:t>
            </a:r>
            <a:endParaRPr/>
          </a:p>
        </p:txBody>
      </p:sp>
      <p:sp>
        <p:nvSpPr>
          <p:cNvPr id="180" name="Google Shape;180;p20"/>
          <p:cNvSpPr txBox="1">
            <a:spLocks noGrp="1"/>
          </p:cNvSpPr>
          <p:nvPr>
            <p:ph type="subTitle" idx="1"/>
          </p:nvPr>
        </p:nvSpPr>
        <p:spPr>
          <a:xfrm>
            <a:off x="518550" y="2651000"/>
            <a:ext cx="8256600" cy="17526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US"/>
              <a:t>Predictability and consistency will need to be the main focus, no matter the reintegration scenario.   </a:t>
            </a:r>
            <a:endParaRPr/>
          </a:p>
          <a:p>
            <a:pPr marL="0" lvl="0" indent="0" algn="ctr" rtl="0">
              <a:spcBef>
                <a:spcPts val="640"/>
              </a:spcBef>
              <a:spcAft>
                <a:spcPts val="0"/>
              </a:spcAft>
              <a:buNone/>
            </a:pPr>
            <a:endParaRPr/>
          </a:p>
          <a:p>
            <a:pPr marL="0" lvl="0" indent="0" algn="ctr" rtl="0">
              <a:spcBef>
                <a:spcPts val="640"/>
              </a:spcBef>
              <a:spcAft>
                <a:spcPts val="0"/>
              </a:spcAft>
              <a:buNone/>
            </a:pPr>
            <a:r>
              <a:rPr lang="en-US"/>
              <a:t>This applies to staff, students and families.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 name="Title 1">
            <a:extLst>
              <a:ext uri="{FF2B5EF4-FFF2-40B4-BE49-F238E27FC236}">
                <a16:creationId xmlns:a16="http://schemas.microsoft.com/office/drawing/2014/main" id="{D985695D-5907-0144-8C87-1A387C3BCE77}"/>
              </a:ext>
            </a:extLst>
          </p:cNvPr>
          <p:cNvSpPr>
            <a:spLocks noGrp="1"/>
          </p:cNvSpPr>
          <p:nvPr>
            <p:ph type="title"/>
          </p:nvPr>
        </p:nvSpPr>
        <p:spPr/>
        <p:txBody>
          <a:bodyPr/>
          <a:lstStyle/>
          <a:p>
            <a:pPr algn="ctr"/>
            <a:r>
              <a:rPr lang="en-US" dirty="0"/>
              <a:t>Other words for predictability</a:t>
            </a:r>
          </a:p>
        </p:txBody>
      </p:sp>
      <p:pic>
        <p:nvPicPr>
          <p:cNvPr id="188" name="Google Shape;188;p21" descr="What are other words for predictability? Monotony, sameness, repetition, consistency, tedium, precision, uniformity, steadiness, routine, invariability"/>
          <p:cNvPicPr preferRelativeResize="0"/>
          <p:nvPr/>
        </p:nvPicPr>
        <p:blipFill>
          <a:blip r:embed="rId3">
            <a:alphaModFix/>
          </a:blip>
          <a:stretch>
            <a:fillRect/>
          </a:stretch>
        </p:blipFill>
        <p:spPr>
          <a:xfrm>
            <a:off x="1040200" y="508001"/>
            <a:ext cx="7321225" cy="482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ctrTitle"/>
          </p:nvPr>
        </p:nvSpPr>
        <p:spPr>
          <a:xfrm>
            <a:off x="685800" y="25185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Expectations &amp; Routines</a:t>
            </a:r>
            <a:endParaRPr/>
          </a:p>
        </p:txBody>
      </p:sp>
      <p:sp>
        <p:nvSpPr>
          <p:cNvPr id="195" name="Google Shape;195;p22"/>
          <p:cNvSpPr txBox="1">
            <a:spLocks noGrp="1"/>
          </p:cNvSpPr>
          <p:nvPr>
            <p:ph type="subTitle" idx="1"/>
          </p:nvPr>
        </p:nvSpPr>
        <p:spPr>
          <a:xfrm>
            <a:off x="685800" y="1608775"/>
            <a:ext cx="7947900" cy="4566300"/>
          </a:xfrm>
          <a:prstGeom prst="rect">
            <a:avLst/>
          </a:prstGeom>
        </p:spPr>
        <p:txBody>
          <a:bodyPr spcFirstLastPara="1" wrap="square" lIns="91425" tIns="45700" rIns="91425" bIns="45700" anchor="t" anchorCtr="0">
            <a:noAutofit/>
          </a:bodyPr>
          <a:lstStyle/>
          <a:p>
            <a:pPr marL="457200" marR="0" lvl="0" indent="-406400" algn="l" rtl="0">
              <a:lnSpc>
                <a:spcPct val="100000"/>
              </a:lnSpc>
              <a:spcBef>
                <a:spcPts val="640"/>
              </a:spcBef>
              <a:spcAft>
                <a:spcPts val="0"/>
              </a:spcAft>
              <a:buSzPts val="2800"/>
              <a:buChar char="●"/>
            </a:pPr>
            <a:r>
              <a:rPr lang="en-US" sz="2800"/>
              <a:t>Systems &amp; Routines help create psychosocial safety</a:t>
            </a:r>
            <a:endParaRPr sz="2800"/>
          </a:p>
          <a:p>
            <a:pPr marL="457200" marR="0" lvl="0" indent="-406400" algn="l" rtl="0">
              <a:lnSpc>
                <a:spcPct val="100000"/>
              </a:lnSpc>
              <a:spcBef>
                <a:spcPts val="0"/>
              </a:spcBef>
              <a:spcAft>
                <a:spcPts val="0"/>
              </a:spcAft>
              <a:buSzPts val="2800"/>
              <a:buChar char="●"/>
            </a:pPr>
            <a:r>
              <a:rPr lang="en-US" sz="2800"/>
              <a:t>Predictability &amp; consistency for both staff &amp; students.</a:t>
            </a:r>
            <a:endParaRPr sz="2800"/>
          </a:p>
          <a:p>
            <a:pPr marL="457200" marR="0" lvl="0" indent="-406400" algn="l" rtl="0">
              <a:lnSpc>
                <a:spcPct val="100000"/>
              </a:lnSpc>
              <a:spcBef>
                <a:spcPts val="0"/>
              </a:spcBef>
              <a:spcAft>
                <a:spcPts val="0"/>
              </a:spcAft>
              <a:buSzPts val="2800"/>
              <a:buChar char="●"/>
            </a:pPr>
            <a:r>
              <a:rPr lang="en-US" sz="2800"/>
              <a:t>Three to five school-wide expectations &amp; class expectations should align</a:t>
            </a:r>
            <a:endParaRPr sz="2800"/>
          </a:p>
          <a:p>
            <a:pPr marL="457200" marR="0" lvl="0" indent="-406400" algn="l" rtl="0">
              <a:lnSpc>
                <a:spcPct val="100000"/>
              </a:lnSpc>
              <a:spcBef>
                <a:spcPts val="0"/>
              </a:spcBef>
              <a:spcAft>
                <a:spcPts val="0"/>
              </a:spcAft>
              <a:buSzPts val="2800"/>
              <a:buChar char="●"/>
            </a:pPr>
            <a:r>
              <a:rPr lang="en-US" sz="2800"/>
              <a:t>Expectations &amp; routines developed and taught for each activity &amp; transition</a:t>
            </a:r>
            <a:endParaRPr sz="2800"/>
          </a:p>
          <a:p>
            <a:pPr marL="457200" marR="0" lvl="0" indent="-406400" algn="l" rtl="0">
              <a:lnSpc>
                <a:spcPct val="100000"/>
              </a:lnSpc>
              <a:spcBef>
                <a:spcPts val="0"/>
              </a:spcBef>
              <a:spcAft>
                <a:spcPts val="0"/>
              </a:spcAft>
              <a:buSzPts val="2800"/>
              <a:buChar char="●"/>
            </a:pPr>
            <a:r>
              <a:rPr lang="en-US" sz="2800"/>
              <a:t>Considerations for teaching new routines that may be needed based on COVID-19</a:t>
            </a:r>
            <a:endParaRPr sz="2800"/>
          </a:p>
          <a:p>
            <a:pPr marL="457200" marR="0" lvl="0" indent="-406400" algn="l" rtl="0">
              <a:lnSpc>
                <a:spcPct val="100000"/>
              </a:lnSpc>
              <a:spcBef>
                <a:spcPts val="0"/>
              </a:spcBef>
              <a:spcAft>
                <a:spcPts val="0"/>
              </a:spcAft>
              <a:buSzPts val="2800"/>
              <a:buChar char="●"/>
            </a:pPr>
            <a:r>
              <a:rPr lang="en-US" sz="2800"/>
              <a:t>Self-monitoring &amp; praise should be integrated</a:t>
            </a:r>
            <a:endParaRPr sz="2800">
              <a:solidFill>
                <a:srgbClr val="4A5C65"/>
              </a:solidFill>
              <a:latin typeface="Lato Light"/>
              <a:ea typeface="Lato Light"/>
              <a:cs typeface="Lato Light"/>
              <a:sym typeface="Lato Light"/>
            </a:endParaRPr>
          </a:p>
          <a:p>
            <a:pPr marL="0" lvl="0" indent="0" algn="ctr" rtl="0">
              <a:spcBef>
                <a:spcPts val="64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ctrTitle"/>
          </p:nvPr>
        </p:nvSpPr>
        <p:spPr>
          <a:xfrm>
            <a:off x="685800" y="2647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Expectations &amp; Routines</a:t>
            </a:r>
            <a:endParaRPr/>
          </a:p>
        </p:txBody>
      </p:sp>
      <p:sp>
        <p:nvSpPr>
          <p:cNvPr id="202" name="Google Shape;202;p23"/>
          <p:cNvSpPr txBox="1">
            <a:spLocks noGrp="1"/>
          </p:cNvSpPr>
          <p:nvPr>
            <p:ph type="subTitle" idx="1"/>
          </p:nvPr>
        </p:nvSpPr>
        <p:spPr>
          <a:xfrm>
            <a:off x="685800" y="1734725"/>
            <a:ext cx="7621800" cy="419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rgbClr val="4A5C65"/>
                </a:solidFill>
                <a:latin typeface="Lato"/>
                <a:ea typeface="Lato"/>
                <a:cs typeface="Lato"/>
                <a:sym typeface="Lato"/>
              </a:rPr>
              <a:t>It will be essential to spend an over-accentuated amount of time teaching expectations &amp; routines</a:t>
            </a:r>
            <a:endParaRPr sz="2400" b="1">
              <a:solidFill>
                <a:srgbClr val="4A5C65"/>
              </a:solidFill>
              <a:latin typeface="Lato"/>
              <a:ea typeface="Lato"/>
              <a:cs typeface="Lato"/>
              <a:sym typeface="Lato"/>
            </a:endParaRPr>
          </a:p>
          <a:p>
            <a:pPr marL="457200" marR="0" lvl="0" indent="-406400" algn="l" rtl="0">
              <a:lnSpc>
                <a:spcPct val="100000"/>
              </a:lnSpc>
              <a:spcBef>
                <a:spcPts val="1000"/>
              </a:spcBef>
              <a:spcAft>
                <a:spcPts val="0"/>
              </a:spcAft>
              <a:buSzPts val="2800"/>
              <a:buChar char="●"/>
            </a:pPr>
            <a:r>
              <a:rPr lang="en-US" sz="2800"/>
              <a:t>Take additional time</a:t>
            </a:r>
            <a:endParaRPr sz="2800"/>
          </a:p>
          <a:p>
            <a:pPr marL="457200" marR="0" lvl="0" indent="-406400" algn="l" rtl="0">
              <a:lnSpc>
                <a:spcPct val="100000"/>
              </a:lnSpc>
              <a:spcBef>
                <a:spcPts val="0"/>
              </a:spcBef>
              <a:spcAft>
                <a:spcPts val="0"/>
              </a:spcAft>
              <a:buSzPts val="2800"/>
              <a:buChar char="●"/>
            </a:pPr>
            <a:r>
              <a:rPr lang="en-US" sz="2800"/>
              <a:t>Give additional grace</a:t>
            </a:r>
            <a:endParaRPr sz="2800"/>
          </a:p>
          <a:p>
            <a:pPr marL="457200" marR="0" lvl="0" indent="-406400" algn="l" rtl="0">
              <a:lnSpc>
                <a:spcPct val="100000"/>
              </a:lnSpc>
              <a:spcBef>
                <a:spcPts val="0"/>
              </a:spcBef>
              <a:spcAft>
                <a:spcPts val="0"/>
              </a:spcAft>
              <a:buSzPts val="2800"/>
              <a:buChar char="●"/>
            </a:pPr>
            <a:r>
              <a:rPr lang="en-US" sz="2800"/>
              <a:t>Embed expectations into curricula</a:t>
            </a:r>
            <a:endParaRPr sz="2800"/>
          </a:p>
          <a:p>
            <a:pPr marL="457200" marR="0" lvl="0" indent="-406400" algn="l" rtl="0">
              <a:lnSpc>
                <a:spcPct val="100000"/>
              </a:lnSpc>
              <a:spcBef>
                <a:spcPts val="0"/>
              </a:spcBef>
              <a:spcAft>
                <a:spcPts val="0"/>
              </a:spcAft>
              <a:buSzPts val="2800"/>
              <a:buChar char="●"/>
            </a:pPr>
            <a:r>
              <a:rPr lang="en-US" sz="2800"/>
              <a:t>Find your systems and figure out how they need to look differently now</a:t>
            </a:r>
            <a:endParaRPr sz="2800"/>
          </a:p>
          <a:p>
            <a:pPr marL="914400" marR="0" lvl="1" indent="-406400" algn="l" rtl="0">
              <a:lnSpc>
                <a:spcPct val="100000"/>
              </a:lnSpc>
              <a:spcBef>
                <a:spcPts val="0"/>
              </a:spcBef>
              <a:spcAft>
                <a:spcPts val="0"/>
              </a:spcAft>
              <a:buSzPts val="2800"/>
              <a:buChar char="○"/>
            </a:pPr>
            <a:r>
              <a:rPr lang="en-US">
                <a:solidFill>
                  <a:srgbClr val="3366FF"/>
                </a:solidFill>
              </a:rPr>
              <a:t>i.e.  distance between people, hand washing expectations, masks, etc.</a:t>
            </a:r>
            <a:endParaRPr sz="2000">
              <a:solidFill>
                <a:srgbClr val="4A5C65"/>
              </a:solidFill>
              <a:latin typeface="Lato Light"/>
              <a:ea typeface="Lato Light"/>
              <a:cs typeface="Lato Light"/>
              <a:sym typeface="Lato Light"/>
            </a:endParaRPr>
          </a:p>
          <a:p>
            <a:pPr marL="0" lvl="0" indent="0" algn="ctr" rtl="0">
              <a:spcBef>
                <a:spcPts val="64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4"/>
          <p:cNvSpPr txBox="1">
            <a:spLocks noGrp="1"/>
          </p:cNvSpPr>
          <p:nvPr>
            <p:ph type="ctrTitle"/>
          </p:nvPr>
        </p:nvSpPr>
        <p:spPr>
          <a:xfrm>
            <a:off x="685800" y="4191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Getting Back to School After Disruptions</a:t>
            </a:r>
            <a:endParaRPr/>
          </a:p>
        </p:txBody>
      </p:sp>
      <p:pic>
        <p:nvPicPr>
          <p:cNvPr id="209" name="Google Shape;209;p24" descr="Resources for making your school year safer, more predictable, and more positive. ">
            <a:hlinkClick r:id="rId3"/>
          </p:cNvPr>
          <p:cNvPicPr preferRelativeResize="0"/>
          <p:nvPr/>
        </p:nvPicPr>
        <p:blipFill>
          <a:blip r:embed="rId4">
            <a:alphaModFix/>
          </a:blip>
          <a:stretch>
            <a:fillRect/>
          </a:stretch>
        </p:blipFill>
        <p:spPr>
          <a:xfrm>
            <a:off x="2856425" y="1889125"/>
            <a:ext cx="3135800" cy="4536900"/>
          </a:xfrm>
          <a:prstGeom prst="rect">
            <a:avLst/>
          </a:prstGeom>
          <a:noFill/>
          <a:ln>
            <a:noFill/>
          </a:ln>
        </p:spPr>
      </p:pic>
      <p:grpSp>
        <p:nvGrpSpPr>
          <p:cNvPr id="210" name="Google Shape;210;p24" descr="Discuss in chat."/>
          <p:cNvGrpSpPr/>
          <p:nvPr/>
        </p:nvGrpSpPr>
        <p:grpSpPr>
          <a:xfrm>
            <a:off x="465587" y="3443463"/>
            <a:ext cx="1925120" cy="708000"/>
            <a:chOff x="694247" y="228614"/>
            <a:chExt cx="2508300" cy="708000"/>
          </a:xfrm>
        </p:grpSpPr>
        <p:sp>
          <p:nvSpPr>
            <p:cNvPr id="211" name="Google Shape;211;p24"/>
            <p:cNvSpPr txBox="1"/>
            <p:nvPr/>
          </p:nvSpPr>
          <p:spPr>
            <a:xfrm>
              <a:off x="694247" y="228614"/>
              <a:ext cx="2508300" cy="7080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B0F0"/>
                  </a:solidFill>
                  <a:latin typeface="Calibri"/>
                  <a:ea typeface="Calibri"/>
                  <a:cs typeface="Calibri"/>
                  <a:sym typeface="Calibri"/>
                </a:rPr>
                <a:t>Discuss in</a:t>
              </a:r>
              <a:endParaRPr/>
            </a:p>
            <a:p>
              <a:pPr marL="0" marR="0" lvl="0" indent="0" algn="l" rtl="0">
                <a:spcBef>
                  <a:spcPts val="0"/>
                </a:spcBef>
                <a:spcAft>
                  <a:spcPts val="0"/>
                </a:spcAft>
                <a:buNone/>
              </a:pPr>
              <a:r>
                <a:rPr lang="en-US" sz="2000" i="1">
                  <a:solidFill>
                    <a:srgbClr val="00B0F0"/>
                  </a:solidFill>
                  <a:latin typeface="Calibri"/>
                  <a:ea typeface="Calibri"/>
                  <a:cs typeface="Calibri"/>
                  <a:sym typeface="Calibri"/>
                </a:rPr>
                <a:t>CHAT</a:t>
              </a:r>
              <a:endParaRPr sz="1800" i="1">
                <a:solidFill>
                  <a:srgbClr val="00B0F0"/>
                </a:solidFill>
                <a:latin typeface="Calibri"/>
                <a:ea typeface="Calibri"/>
                <a:cs typeface="Calibri"/>
                <a:sym typeface="Calibri"/>
              </a:endParaRPr>
            </a:p>
          </p:txBody>
        </p:sp>
        <p:grpSp>
          <p:nvGrpSpPr>
            <p:cNvPr id="212" name="Google Shape;212;p24"/>
            <p:cNvGrpSpPr/>
            <p:nvPr/>
          </p:nvGrpSpPr>
          <p:grpSpPr>
            <a:xfrm>
              <a:off x="2338888" y="287740"/>
              <a:ext cx="602213" cy="602213"/>
              <a:chOff x="823620" y="2828804"/>
              <a:chExt cx="713100" cy="713100"/>
            </a:xfrm>
          </p:grpSpPr>
          <p:sp>
            <p:nvSpPr>
              <p:cNvPr id="213" name="Google Shape;213;p24"/>
              <p:cNvSpPr/>
              <p:nvPr/>
            </p:nvSpPr>
            <p:spPr>
              <a:xfrm>
                <a:off x="823620" y="2828804"/>
                <a:ext cx="713100" cy="713100"/>
              </a:xfrm>
              <a:prstGeom prst="roundRect">
                <a:avLst>
                  <a:gd name="adj" fmla="val 16667"/>
                </a:avLst>
              </a:prstGeom>
              <a:solidFill>
                <a:srgbClr val="00B0F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pic>
            <p:nvPicPr>
              <p:cNvPr id="214" name="Google Shape;214;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1204" y="2909039"/>
                <a:ext cx="537871" cy="537871"/>
              </a:xfrm>
              <a:prstGeom prst="rect">
                <a:avLst/>
              </a:prstGeom>
              <a:noFill/>
              <a:ln>
                <a:noFill/>
              </a:ln>
            </p:spPr>
          </p:pic>
        </p:grpSp>
      </p:grpSp>
      <p:sp>
        <p:nvSpPr>
          <p:cNvPr id="215" name="Google Shape;215;p24"/>
          <p:cNvSpPr txBox="1"/>
          <p:nvPr/>
        </p:nvSpPr>
        <p:spPr>
          <a:xfrm>
            <a:off x="0" y="4245948"/>
            <a:ext cx="2856300" cy="1033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wentieth Century"/>
                <a:ea typeface="Twentieth Century"/>
                <a:cs typeface="Twentieth Century"/>
                <a:sym typeface="Twentieth Century"/>
              </a:rPr>
              <a:t>What are the updates routines &amp; procedures you are going to address?</a:t>
            </a:r>
            <a:endParaRPr sz="1800">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5"/>
          <p:cNvSpPr txBox="1">
            <a:spLocks noGrp="1"/>
          </p:cNvSpPr>
          <p:nvPr>
            <p:ph type="ctrTitle"/>
          </p:nvPr>
        </p:nvSpPr>
        <p:spPr>
          <a:xfrm>
            <a:off x="685800" y="2776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Acknowledgments</a:t>
            </a:r>
            <a:endParaRPr/>
          </a:p>
        </p:txBody>
      </p:sp>
      <p:sp>
        <p:nvSpPr>
          <p:cNvPr id="222" name="Google Shape;222;p25"/>
          <p:cNvSpPr txBox="1">
            <a:spLocks noGrp="1"/>
          </p:cNvSpPr>
          <p:nvPr>
            <p:ph type="subTitle" idx="1"/>
          </p:nvPr>
        </p:nvSpPr>
        <p:spPr>
          <a:xfrm>
            <a:off x="1011325" y="1814650"/>
            <a:ext cx="6991800" cy="1752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400" b="1">
                <a:solidFill>
                  <a:srgbClr val="4A5C65"/>
                </a:solidFill>
                <a:latin typeface="Lato"/>
                <a:ea typeface="Lato"/>
                <a:cs typeface="Lato"/>
                <a:sym typeface="Lato"/>
              </a:rPr>
              <a:t>It will be essential to over-accentuate acknowledgement for student behavior</a:t>
            </a:r>
            <a:endParaRPr sz="2000" b="1">
              <a:solidFill>
                <a:srgbClr val="4A5C65"/>
              </a:solidFill>
              <a:latin typeface="Lato"/>
              <a:ea typeface="Lato"/>
              <a:cs typeface="Lato"/>
              <a:sym typeface="Lato"/>
            </a:endParaRPr>
          </a:p>
          <a:p>
            <a:pPr marL="457200" marR="0" lvl="0" indent="-406400" algn="l" rtl="0">
              <a:lnSpc>
                <a:spcPct val="100000"/>
              </a:lnSpc>
              <a:spcBef>
                <a:spcPts val="1000"/>
              </a:spcBef>
              <a:spcAft>
                <a:spcPts val="0"/>
              </a:spcAft>
              <a:buSzPts val="2800"/>
              <a:buChar char="●"/>
            </a:pPr>
            <a:r>
              <a:rPr lang="en-US" sz="2800"/>
              <a:t>Helps build/re-build connections</a:t>
            </a:r>
            <a:endParaRPr sz="2800"/>
          </a:p>
          <a:p>
            <a:pPr marL="457200" marR="0" lvl="0" indent="-406400" algn="l" rtl="0">
              <a:lnSpc>
                <a:spcPct val="100000"/>
              </a:lnSpc>
              <a:spcBef>
                <a:spcPts val="0"/>
              </a:spcBef>
              <a:spcAft>
                <a:spcPts val="0"/>
              </a:spcAft>
              <a:buSzPts val="2800"/>
              <a:buChar char="●"/>
            </a:pPr>
            <a:r>
              <a:rPr lang="en-US" sz="2800"/>
              <a:t>Develops rapport</a:t>
            </a:r>
            <a:endParaRPr sz="2800"/>
          </a:p>
          <a:p>
            <a:pPr marL="457200" marR="0" lvl="0" indent="-406400" algn="l" rtl="0">
              <a:lnSpc>
                <a:spcPct val="100000"/>
              </a:lnSpc>
              <a:spcBef>
                <a:spcPts val="0"/>
              </a:spcBef>
              <a:spcAft>
                <a:spcPts val="0"/>
              </a:spcAft>
              <a:buSzPts val="2800"/>
              <a:buChar char="●"/>
            </a:pPr>
            <a:r>
              <a:rPr lang="en-US" sz="2800"/>
              <a:t>Reinforces to the student and other students what is expected</a:t>
            </a:r>
            <a:endParaRPr sz="2800"/>
          </a:p>
          <a:p>
            <a:pPr marL="457200" marR="0" lvl="0" indent="-406400" algn="l" rtl="0">
              <a:lnSpc>
                <a:spcPct val="100000"/>
              </a:lnSpc>
              <a:spcBef>
                <a:spcPts val="0"/>
              </a:spcBef>
              <a:spcAft>
                <a:spcPts val="0"/>
              </a:spcAft>
              <a:buSzPts val="2800"/>
              <a:buChar char="●"/>
            </a:pPr>
            <a:r>
              <a:rPr lang="en-US" sz="2800"/>
              <a:t>Highlights the small daily wins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ctrTitle"/>
          </p:nvPr>
        </p:nvSpPr>
        <p:spPr>
          <a:xfrm>
            <a:off x="570000" y="29597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#3: School Connectedness</a:t>
            </a:r>
            <a:endParaRPr/>
          </a:p>
        </p:txBody>
      </p:sp>
      <p:pic>
        <p:nvPicPr>
          <p:cNvPr id="229" name="Google Shape;229;p26" descr="Quote from Sean Slade - What we do, how we speak, and what opportunities we provide our staff, students, and communities all affect the climate of our school. "/>
          <p:cNvPicPr preferRelativeResize="0"/>
          <p:nvPr/>
        </p:nvPicPr>
        <p:blipFill>
          <a:blip r:embed="rId3">
            <a:alphaModFix/>
          </a:blip>
          <a:stretch>
            <a:fillRect/>
          </a:stretch>
        </p:blipFill>
        <p:spPr>
          <a:xfrm>
            <a:off x="2312875" y="1706950"/>
            <a:ext cx="4286650" cy="428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ctrTitle"/>
          </p:nvPr>
        </p:nvSpPr>
        <p:spPr>
          <a:xfrm>
            <a:off x="634325" y="3162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Psychosocial Climate</a:t>
            </a:r>
            <a:endParaRPr/>
          </a:p>
        </p:txBody>
      </p:sp>
      <p:sp>
        <p:nvSpPr>
          <p:cNvPr id="236" name="Google Shape;236;p27"/>
          <p:cNvSpPr txBox="1">
            <a:spLocks noGrp="1"/>
          </p:cNvSpPr>
          <p:nvPr>
            <p:ph type="subTitle" idx="1"/>
          </p:nvPr>
        </p:nvSpPr>
        <p:spPr>
          <a:xfrm>
            <a:off x="634325" y="1676400"/>
            <a:ext cx="7587600" cy="17526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US" sz="2400" b="1" dirty="0">
                <a:solidFill>
                  <a:srgbClr val="4A5C65"/>
                </a:solidFill>
                <a:latin typeface="Lato"/>
                <a:ea typeface="Lato"/>
                <a:cs typeface="Lato"/>
                <a:sym typeface="Lato"/>
              </a:rPr>
              <a:t>Practices &amp; Procedures that protect the health and safety of the adults</a:t>
            </a:r>
            <a:endParaRPr sz="1900" b="1" dirty="0">
              <a:solidFill>
                <a:srgbClr val="4A5C65"/>
              </a:solidFill>
              <a:latin typeface="Lato Light"/>
              <a:ea typeface="Lato Light"/>
              <a:cs typeface="Lato Light"/>
              <a:sym typeface="Lato Light"/>
            </a:endParaRPr>
          </a:p>
          <a:p>
            <a:pPr marL="457200" marR="0" lvl="0" indent="-406400" algn="l" rtl="0">
              <a:lnSpc>
                <a:spcPct val="100000"/>
              </a:lnSpc>
              <a:spcBef>
                <a:spcPts val="1000"/>
              </a:spcBef>
              <a:spcAft>
                <a:spcPts val="0"/>
              </a:spcAft>
              <a:buSzPts val="2800"/>
              <a:buChar char="●"/>
            </a:pPr>
            <a:r>
              <a:rPr lang="en-US" sz="2800" dirty="0"/>
              <a:t>Allowing your staff to grieve, tell their experience, and own the difficult</a:t>
            </a:r>
            <a:endParaRPr sz="2800" dirty="0"/>
          </a:p>
          <a:p>
            <a:pPr marL="457200" marR="0" lvl="0" indent="-406400" algn="l" rtl="0">
              <a:lnSpc>
                <a:spcPct val="100000"/>
              </a:lnSpc>
              <a:spcBef>
                <a:spcPts val="0"/>
              </a:spcBef>
              <a:spcAft>
                <a:spcPts val="0"/>
              </a:spcAft>
              <a:buSzPts val="2800"/>
              <a:buChar char="●"/>
            </a:pPr>
            <a:r>
              <a:rPr lang="en-US" sz="2800" dirty="0"/>
              <a:t>Staff know how to get support, be supported</a:t>
            </a:r>
            <a:endParaRPr sz="2800" dirty="0"/>
          </a:p>
          <a:p>
            <a:pPr marL="457200" marR="0" lvl="0" indent="-406400" algn="l" rtl="0">
              <a:lnSpc>
                <a:spcPct val="100000"/>
              </a:lnSpc>
              <a:spcBef>
                <a:spcPts val="0"/>
              </a:spcBef>
              <a:spcAft>
                <a:spcPts val="0"/>
              </a:spcAft>
              <a:buSzPts val="2800"/>
              <a:buChar char="●"/>
            </a:pPr>
            <a:r>
              <a:rPr lang="en-US" sz="2800" dirty="0"/>
              <a:t>Adults given permissions to discuss feelings and impact with each other, thus with students</a:t>
            </a:r>
            <a:endParaRPr sz="2000" dirty="0">
              <a:solidFill>
                <a:srgbClr val="4A5C65"/>
              </a:solidFill>
              <a:latin typeface="Lato Light"/>
              <a:ea typeface="Lato Light"/>
              <a:cs typeface="Lato Light"/>
              <a:sym typeface="Lato Light"/>
            </a:endParaRPr>
          </a:p>
          <a:p>
            <a:pPr marL="0" lvl="0" indent="0" algn="ctr" rtl="0">
              <a:spcBef>
                <a:spcPts val="640"/>
              </a:spcBef>
              <a:spcAft>
                <a:spcPts val="0"/>
              </a:spcAft>
              <a:buNone/>
            </a:pPr>
            <a:endParaRPr dirty="0"/>
          </a:p>
        </p:txBody>
      </p:sp>
      <p:grpSp>
        <p:nvGrpSpPr>
          <p:cNvPr id="237" name="Google Shape;237;p27" descr="Discuss in chat. "/>
          <p:cNvGrpSpPr/>
          <p:nvPr/>
        </p:nvGrpSpPr>
        <p:grpSpPr>
          <a:xfrm>
            <a:off x="3173554" y="5239693"/>
            <a:ext cx="2161200" cy="708000"/>
            <a:chOff x="457200" y="234853"/>
            <a:chExt cx="2161200" cy="708000"/>
          </a:xfrm>
        </p:grpSpPr>
        <p:sp>
          <p:nvSpPr>
            <p:cNvPr id="238" name="Google Shape;238;p27"/>
            <p:cNvSpPr txBox="1"/>
            <p:nvPr/>
          </p:nvSpPr>
          <p:spPr>
            <a:xfrm>
              <a:off x="457200" y="234853"/>
              <a:ext cx="2161200" cy="7080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B0F0"/>
                  </a:solidFill>
                  <a:latin typeface="Calibri"/>
                  <a:ea typeface="Calibri"/>
                  <a:cs typeface="Calibri"/>
                  <a:sym typeface="Calibri"/>
                </a:rPr>
                <a:t>Discuss in</a:t>
              </a:r>
              <a:endParaRPr/>
            </a:p>
            <a:p>
              <a:pPr marL="0" marR="0" lvl="0" indent="0" algn="l" rtl="0">
                <a:spcBef>
                  <a:spcPts val="0"/>
                </a:spcBef>
                <a:spcAft>
                  <a:spcPts val="0"/>
                </a:spcAft>
                <a:buNone/>
              </a:pPr>
              <a:r>
                <a:rPr lang="en-US" sz="2000" i="1">
                  <a:solidFill>
                    <a:srgbClr val="00B0F0"/>
                  </a:solidFill>
                  <a:latin typeface="Calibri"/>
                  <a:ea typeface="Calibri"/>
                  <a:cs typeface="Calibri"/>
                  <a:sym typeface="Calibri"/>
                </a:rPr>
                <a:t>CHAT</a:t>
              </a:r>
              <a:endParaRPr sz="1800" i="1">
                <a:solidFill>
                  <a:srgbClr val="00B0F0"/>
                </a:solidFill>
                <a:latin typeface="Calibri"/>
                <a:ea typeface="Calibri"/>
                <a:cs typeface="Calibri"/>
                <a:sym typeface="Calibri"/>
              </a:endParaRPr>
            </a:p>
          </p:txBody>
        </p:sp>
        <p:grpSp>
          <p:nvGrpSpPr>
            <p:cNvPr id="239" name="Google Shape;239;p27"/>
            <p:cNvGrpSpPr/>
            <p:nvPr/>
          </p:nvGrpSpPr>
          <p:grpSpPr>
            <a:xfrm>
              <a:off x="1810663" y="281503"/>
              <a:ext cx="602213" cy="602213"/>
              <a:chOff x="198132" y="2821418"/>
              <a:chExt cx="713100" cy="713100"/>
            </a:xfrm>
          </p:grpSpPr>
          <p:sp>
            <p:nvSpPr>
              <p:cNvPr id="240" name="Google Shape;240;p27"/>
              <p:cNvSpPr/>
              <p:nvPr/>
            </p:nvSpPr>
            <p:spPr>
              <a:xfrm>
                <a:off x="198132" y="2821418"/>
                <a:ext cx="713100" cy="713100"/>
              </a:xfrm>
              <a:prstGeom prst="roundRect">
                <a:avLst>
                  <a:gd name="adj" fmla="val 16667"/>
                </a:avLst>
              </a:prstGeom>
              <a:solidFill>
                <a:srgbClr val="00B0F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pic>
            <p:nvPicPr>
              <p:cNvPr id="241" name="Google Shape;241;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812" y="2909098"/>
                <a:ext cx="537871" cy="537871"/>
              </a:xfrm>
              <a:prstGeom prst="rect">
                <a:avLst/>
              </a:prstGeom>
              <a:noFill/>
              <a:ln>
                <a:noFill/>
              </a:ln>
            </p:spPr>
          </p:pic>
        </p:grpSp>
      </p:grpSp>
      <p:sp>
        <p:nvSpPr>
          <p:cNvPr id="242" name="Google Shape;242;p27"/>
          <p:cNvSpPr txBox="1"/>
          <p:nvPr/>
        </p:nvSpPr>
        <p:spPr>
          <a:xfrm>
            <a:off x="2393250" y="6080100"/>
            <a:ext cx="3721800" cy="619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wentieth Century"/>
                <a:ea typeface="Twentieth Century"/>
                <a:cs typeface="Twentieth Century"/>
                <a:sym typeface="Twentieth Century"/>
              </a:rPr>
              <a:t>How are staff going to be supported at your site?</a:t>
            </a:r>
            <a:endParaRPr sz="1800">
              <a:latin typeface="Twentieth Century"/>
              <a:ea typeface="Twentieth Century"/>
              <a:cs typeface="Twentieth Century"/>
              <a:sym typeface="Twentieth Centur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ctrTitle"/>
          </p:nvPr>
        </p:nvSpPr>
        <p:spPr>
          <a:xfrm>
            <a:off x="531400" y="27762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Relationships</a:t>
            </a:r>
            <a:endParaRPr/>
          </a:p>
        </p:txBody>
      </p:sp>
      <p:sp>
        <p:nvSpPr>
          <p:cNvPr id="249" name="Google Shape;249;p28"/>
          <p:cNvSpPr txBox="1">
            <a:spLocks noGrp="1"/>
          </p:cNvSpPr>
          <p:nvPr>
            <p:ph type="subTitle" idx="1"/>
          </p:nvPr>
        </p:nvSpPr>
        <p:spPr>
          <a:xfrm>
            <a:off x="766875" y="1544425"/>
            <a:ext cx="7536900" cy="4091100"/>
          </a:xfrm>
          <a:prstGeom prst="rect">
            <a:avLst/>
          </a:prstGeom>
        </p:spPr>
        <p:txBody>
          <a:bodyPr spcFirstLastPara="1" wrap="square" lIns="91425" tIns="45700" rIns="91425" bIns="45700" anchor="t" anchorCtr="0">
            <a:noAutofit/>
          </a:bodyPr>
          <a:lstStyle/>
          <a:p>
            <a:pPr marL="0" lvl="0" indent="0" algn="l" rtl="0">
              <a:spcBef>
                <a:spcPts val="600"/>
              </a:spcBef>
              <a:spcAft>
                <a:spcPts val="0"/>
              </a:spcAft>
              <a:buNone/>
            </a:pPr>
            <a:r>
              <a:rPr lang="en-US" sz="2400" b="1">
                <a:solidFill>
                  <a:srgbClr val="4A5C65"/>
                </a:solidFill>
                <a:latin typeface="Lato"/>
                <a:ea typeface="Lato"/>
                <a:cs typeface="Lato"/>
                <a:sym typeface="Lato"/>
              </a:rPr>
              <a:t>Systems for tracking &amp; monitoring relationships</a:t>
            </a:r>
            <a:endParaRPr sz="1900" b="1">
              <a:solidFill>
                <a:srgbClr val="4A5C65"/>
              </a:solidFill>
              <a:latin typeface="Lato Light"/>
              <a:ea typeface="Lato Light"/>
              <a:cs typeface="Lato Light"/>
              <a:sym typeface="Lato Light"/>
            </a:endParaRPr>
          </a:p>
          <a:p>
            <a:pPr marL="457200" marR="0" lvl="0" indent="-406400" algn="l" rtl="0">
              <a:lnSpc>
                <a:spcPct val="100000"/>
              </a:lnSpc>
              <a:spcBef>
                <a:spcPts val="1000"/>
              </a:spcBef>
              <a:spcAft>
                <a:spcPts val="0"/>
              </a:spcAft>
              <a:buSzPts val="2800"/>
              <a:buChar char="●"/>
            </a:pPr>
            <a:r>
              <a:rPr lang="en-US" sz="2800"/>
              <a:t>Staff</a:t>
            </a:r>
            <a:endParaRPr sz="2800"/>
          </a:p>
          <a:p>
            <a:pPr marL="914400" marR="0" lvl="1" indent="-406400" algn="l" rtl="0">
              <a:lnSpc>
                <a:spcPct val="100000"/>
              </a:lnSpc>
              <a:spcBef>
                <a:spcPts val="0"/>
              </a:spcBef>
              <a:spcAft>
                <a:spcPts val="0"/>
              </a:spcAft>
              <a:buSzPts val="2800"/>
              <a:buChar char="○"/>
            </a:pPr>
            <a:r>
              <a:rPr lang="en-US">
                <a:solidFill>
                  <a:srgbClr val="3366FF"/>
                </a:solidFill>
              </a:rPr>
              <a:t>Where are staff at with each other?</a:t>
            </a:r>
            <a:endParaRPr>
              <a:solidFill>
                <a:srgbClr val="3366FF"/>
              </a:solidFill>
            </a:endParaRPr>
          </a:p>
          <a:p>
            <a:pPr marL="914400" marR="0" lvl="1" indent="-406400" algn="l" rtl="0">
              <a:lnSpc>
                <a:spcPct val="100000"/>
              </a:lnSpc>
              <a:spcBef>
                <a:spcPts val="0"/>
              </a:spcBef>
              <a:spcAft>
                <a:spcPts val="0"/>
              </a:spcAft>
              <a:buSzPts val="2800"/>
              <a:buChar char="○"/>
            </a:pPr>
            <a:r>
              <a:rPr lang="en-US">
                <a:solidFill>
                  <a:srgbClr val="3366FF"/>
                </a:solidFill>
              </a:rPr>
              <a:t>Establish-Maintain-Restore</a:t>
            </a:r>
            <a:endParaRPr>
              <a:solidFill>
                <a:srgbClr val="3366FF"/>
              </a:solidFill>
            </a:endParaRPr>
          </a:p>
          <a:p>
            <a:pPr marL="457200" marR="0" lvl="0" indent="-406400" algn="l" rtl="0">
              <a:lnSpc>
                <a:spcPct val="100000"/>
              </a:lnSpc>
              <a:spcBef>
                <a:spcPts val="0"/>
              </a:spcBef>
              <a:spcAft>
                <a:spcPts val="0"/>
              </a:spcAft>
              <a:buSzPts val="2800"/>
              <a:buChar char="●"/>
            </a:pPr>
            <a:r>
              <a:rPr lang="en-US" sz="2800"/>
              <a:t>Students</a:t>
            </a:r>
            <a:endParaRPr sz="2800"/>
          </a:p>
          <a:p>
            <a:pPr marL="914400" marR="0" lvl="1" indent="-406400" algn="l" rtl="0">
              <a:lnSpc>
                <a:spcPct val="100000"/>
              </a:lnSpc>
              <a:spcBef>
                <a:spcPts val="0"/>
              </a:spcBef>
              <a:spcAft>
                <a:spcPts val="0"/>
              </a:spcAft>
              <a:buSzPts val="2800"/>
              <a:buChar char="○"/>
            </a:pPr>
            <a:r>
              <a:rPr lang="en-US">
                <a:solidFill>
                  <a:srgbClr val="3366FF"/>
                </a:solidFill>
              </a:rPr>
              <a:t>Establish-Maintain-Restore</a:t>
            </a:r>
            <a:endParaRPr>
              <a:solidFill>
                <a:srgbClr val="3366FF"/>
              </a:solidFill>
            </a:endParaRPr>
          </a:p>
          <a:p>
            <a:pPr marL="457200" marR="0" lvl="0" indent="-406400" algn="l" rtl="0">
              <a:lnSpc>
                <a:spcPct val="100000"/>
              </a:lnSpc>
              <a:spcBef>
                <a:spcPts val="0"/>
              </a:spcBef>
              <a:spcAft>
                <a:spcPts val="0"/>
              </a:spcAft>
              <a:buSzPts val="2800"/>
              <a:buChar char="●"/>
            </a:pPr>
            <a:r>
              <a:rPr lang="en-US" sz="2800"/>
              <a:t>Families</a:t>
            </a:r>
            <a:endParaRPr sz="2800"/>
          </a:p>
          <a:p>
            <a:pPr marL="914400" marR="0" lvl="1" indent="-406400" algn="l" rtl="0">
              <a:lnSpc>
                <a:spcPct val="100000"/>
              </a:lnSpc>
              <a:spcBef>
                <a:spcPts val="0"/>
              </a:spcBef>
              <a:spcAft>
                <a:spcPts val="0"/>
              </a:spcAft>
              <a:buSzPts val="2800"/>
              <a:buChar char="○"/>
            </a:pPr>
            <a:r>
              <a:rPr lang="en-US">
                <a:solidFill>
                  <a:srgbClr val="3366FF"/>
                </a:solidFill>
              </a:rPr>
              <a:t>Establish-Maintain-Restore</a:t>
            </a:r>
            <a:endParaRPr sz="1900">
              <a:solidFill>
                <a:srgbClr val="4A5C65"/>
              </a:solidFill>
              <a:latin typeface="Lato"/>
              <a:ea typeface="Lato"/>
              <a:cs typeface="Lato"/>
              <a:sym typeface="Lato"/>
            </a:endParaRPr>
          </a:p>
          <a:p>
            <a:pPr marL="0" lvl="0" indent="0" algn="ctr" rtl="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aphicFrame>
        <p:nvGraphicFramePr>
          <p:cNvPr id="76" name="Google Shape;76;p11"/>
          <p:cNvGraphicFramePr/>
          <p:nvPr>
            <p:extLst>
              <p:ext uri="{D42A27DB-BD31-4B8C-83A1-F6EECF244321}">
                <p14:modId xmlns:p14="http://schemas.microsoft.com/office/powerpoint/2010/main" val="54172233"/>
              </p:ext>
            </p:extLst>
          </p:nvPr>
        </p:nvGraphicFramePr>
        <p:xfrm>
          <a:off x="521134" y="882479"/>
          <a:ext cx="8218600" cy="5318325"/>
        </p:xfrm>
        <a:graphic>
          <a:graphicData uri="http://schemas.openxmlformats.org/drawingml/2006/table">
            <a:tbl>
              <a:tblPr firstRow="1">
                <a:noFill/>
                <a:tableStyleId>{EB33268A-4B94-4E56-A53E-1957E4EFB817}</a:tableStyleId>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EXPECTATION</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78" name="Google Shape;78;p11" descr="9.  Stay seated with your face in the center of the screen.  10. Complete and turn in assignments in a timely manner"/>
          <p:cNvPicPr preferRelativeResize="0"/>
          <p:nvPr/>
        </p:nvPicPr>
        <p:blipFill rotWithShape="1">
          <a:blip r:embed="rId3">
            <a:alphaModFix/>
          </a:blip>
          <a:srcRect/>
          <a:stretch/>
        </p:blipFill>
        <p:spPr>
          <a:xfrm>
            <a:off x="2811034" y="4345415"/>
            <a:ext cx="3149600" cy="1828800"/>
          </a:xfrm>
          <a:prstGeom prst="rect">
            <a:avLst/>
          </a:prstGeom>
          <a:noFill/>
          <a:ln>
            <a:noFill/>
          </a:ln>
        </p:spPr>
      </p:pic>
      <p:sp>
        <p:nvSpPr>
          <p:cNvPr id="79" name="Google Shape;79;p11"/>
          <p:cNvSpPr txBox="1"/>
          <p:nvPr/>
        </p:nvSpPr>
        <p:spPr>
          <a:xfrm>
            <a:off x="5367532" y="6001370"/>
            <a:ext cx="1529400" cy="708000"/>
          </a:xfrm>
          <a:prstGeom prst="rect">
            <a:avLst/>
          </a:prstGeom>
          <a:solidFill>
            <a:srgbClr val="FFFFFF"/>
          </a:solidFill>
          <a:ln w="9525" cap="flat" cmpd="sng">
            <a:solidFill>
              <a:srgbClr val="DD804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rgbClr val="DD8047"/>
                </a:solidFill>
                <a:latin typeface="Calibri"/>
                <a:ea typeface="Calibri"/>
                <a:cs typeface="Calibri"/>
                <a:sym typeface="Calibri"/>
              </a:rPr>
              <a:t>Awesome expectations from the team at Sandburg Elementary, SPS186!</a:t>
            </a:r>
            <a:endParaRPr/>
          </a:p>
        </p:txBody>
      </p:sp>
      <p:graphicFrame>
        <p:nvGraphicFramePr>
          <p:cNvPr id="80" name="Google Shape;80;p11"/>
          <p:cNvGraphicFramePr/>
          <p:nvPr>
            <p:extLst>
              <p:ext uri="{D42A27DB-BD31-4B8C-83A1-F6EECF244321}">
                <p14:modId xmlns:p14="http://schemas.microsoft.com/office/powerpoint/2010/main" val="372583968"/>
              </p:ext>
            </p:extLst>
          </p:nvPr>
        </p:nvGraphicFramePr>
        <p:xfrm>
          <a:off x="521134" y="882479"/>
          <a:ext cx="8218600" cy="5318325"/>
        </p:xfrm>
        <a:graphic>
          <a:graphicData uri="http://schemas.openxmlformats.org/drawingml/2006/table">
            <a:tbl>
              <a:tblPr firstRow="1">
                <a:noFill/>
                <a:tableStyleId>{EB33268A-4B94-4E56-A53E-1957E4EFB817}</a:tableStyleId>
              </a:tblPr>
              <a:tblGrid>
                <a:gridCol w="2054800">
                  <a:extLst>
                    <a:ext uri="{9D8B030D-6E8A-4147-A177-3AD203B41FA5}">
                      <a16:colId xmlns:a16="http://schemas.microsoft.com/office/drawing/2014/main" val="20000"/>
                    </a:ext>
                  </a:extLst>
                </a:gridCol>
                <a:gridCol w="6163800">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BEHAVIOR</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1"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0602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0" i="0" u="none" strike="noStrike" cap="none">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88195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Committed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2000"/>
                        <a:buFont typeface="Noto Sans Symbols"/>
                        <a:buNone/>
                      </a:pPr>
                      <a:endParaRPr sz="2000" b="0" i="0" u="none" strike="noStrike" cap="none" dirty="0">
                        <a:solidFill>
                          <a:srgbClr val="1D2A53"/>
                        </a:solidFill>
                        <a:latin typeface="Calibri"/>
                        <a:ea typeface="Calibri"/>
                        <a:cs typeface="Calibri"/>
                        <a:sym typeface="Calibri"/>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pic>
        <p:nvPicPr>
          <p:cNvPr id="82" name="Google Shape;82;p11" descr="1. Find a place in your house that will be free of distractions. 2. Gather you maerials before you log in.  3. Make sure your device is charged. 4. Be on time."/>
          <p:cNvPicPr preferRelativeResize="0"/>
          <p:nvPr/>
        </p:nvPicPr>
        <p:blipFill rotWithShape="1">
          <a:blip r:embed="rId4">
            <a:alphaModFix/>
          </a:blip>
          <a:srcRect/>
          <a:stretch/>
        </p:blipFill>
        <p:spPr>
          <a:xfrm>
            <a:off x="2620703" y="1434429"/>
            <a:ext cx="6007100" cy="1155700"/>
          </a:xfrm>
          <a:prstGeom prst="rect">
            <a:avLst/>
          </a:prstGeom>
          <a:noFill/>
          <a:ln>
            <a:noFill/>
          </a:ln>
        </p:spPr>
      </p:pic>
      <p:pic>
        <p:nvPicPr>
          <p:cNvPr id="83" name="Google Shape;83;p11" descr="5. Stay engaged.  Nod your head or give thumbs up when others are talking.  6. Mute your mic when you're not talking.  7. Raise your hand if you have a question or need help. 8. Be a polite learner when presenter or others are talking. "/>
          <p:cNvPicPr preferRelativeResize="0"/>
          <p:nvPr/>
        </p:nvPicPr>
        <p:blipFill rotWithShape="1">
          <a:blip r:embed="rId5">
            <a:alphaModFix/>
          </a:blip>
          <a:srcRect/>
          <a:stretch/>
        </p:blipFill>
        <p:spPr>
          <a:xfrm>
            <a:off x="2620703" y="2667672"/>
            <a:ext cx="6019800" cy="1600200"/>
          </a:xfrm>
          <a:prstGeom prst="rect">
            <a:avLst/>
          </a:prstGeom>
          <a:noFill/>
          <a:ln>
            <a:noFill/>
          </a:ln>
        </p:spPr>
      </p:pic>
      <p:pic>
        <p:nvPicPr>
          <p:cNvPr id="84" name="Google Shape;84;p11" descr="9.  Stay seated with your face in the center of the screen.  10. Complete and turn in assignments in a timely manner"/>
          <p:cNvPicPr preferRelativeResize="0"/>
          <p:nvPr/>
        </p:nvPicPr>
        <p:blipFill rotWithShape="1">
          <a:blip r:embed="rId3">
            <a:alphaModFix/>
          </a:blip>
          <a:srcRect/>
          <a:stretch/>
        </p:blipFill>
        <p:spPr>
          <a:xfrm>
            <a:off x="2811034" y="4345415"/>
            <a:ext cx="3149600" cy="1828800"/>
          </a:xfrm>
          <a:prstGeom prst="rect">
            <a:avLst/>
          </a:prstGeom>
          <a:noFill/>
          <a:ln>
            <a:noFill/>
          </a:ln>
        </p:spPr>
      </p:pic>
      <p:sp>
        <p:nvSpPr>
          <p:cNvPr id="85" name="Google Shape;85;p11"/>
          <p:cNvSpPr txBox="1"/>
          <p:nvPr/>
        </p:nvSpPr>
        <p:spPr>
          <a:xfrm>
            <a:off x="5367532" y="6001370"/>
            <a:ext cx="1529400" cy="708000"/>
          </a:xfrm>
          <a:prstGeom prst="rect">
            <a:avLst/>
          </a:prstGeom>
          <a:solidFill>
            <a:srgbClr val="FFFFFF"/>
          </a:solidFill>
          <a:ln w="9525" cap="flat" cmpd="sng">
            <a:solidFill>
              <a:srgbClr val="DD804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rgbClr val="DD8047"/>
                </a:solidFill>
                <a:latin typeface="Calibri"/>
                <a:ea typeface="Calibri"/>
                <a:cs typeface="Calibri"/>
                <a:sym typeface="Calibri"/>
              </a:rPr>
              <a:t>Awesome expectations from the team at Sandburg Elementary, SPS186!</a:t>
            </a:r>
            <a:endParaRPr/>
          </a:p>
        </p:txBody>
      </p:sp>
      <p:sp>
        <p:nvSpPr>
          <p:cNvPr id="86" name="Google Shape;86;p11"/>
          <p:cNvSpPr/>
          <p:nvPr/>
        </p:nvSpPr>
        <p:spPr>
          <a:xfrm>
            <a:off x="4330728" y="4708763"/>
            <a:ext cx="591900" cy="5919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10</a:t>
            </a:r>
            <a:endParaRPr/>
          </a:p>
        </p:txBody>
      </p:sp>
      <p:sp>
        <p:nvSpPr>
          <p:cNvPr id="87" name="Google Shape;87;p11"/>
          <p:cNvSpPr/>
          <p:nvPr/>
        </p:nvSpPr>
        <p:spPr>
          <a:xfrm>
            <a:off x="2811034" y="1517515"/>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a:t>
            </a:r>
            <a:endParaRPr/>
          </a:p>
        </p:txBody>
      </p:sp>
      <p:sp>
        <p:nvSpPr>
          <p:cNvPr id="88" name="Google Shape;88;p11"/>
          <p:cNvSpPr/>
          <p:nvPr/>
        </p:nvSpPr>
        <p:spPr>
          <a:xfrm>
            <a:off x="4379013" y="1517514"/>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2</a:t>
            </a:r>
            <a:endParaRPr/>
          </a:p>
        </p:txBody>
      </p:sp>
      <p:sp>
        <p:nvSpPr>
          <p:cNvPr id="89" name="Google Shape;89;p11"/>
          <p:cNvSpPr/>
          <p:nvPr/>
        </p:nvSpPr>
        <p:spPr>
          <a:xfrm>
            <a:off x="5946992" y="1517513"/>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3</a:t>
            </a:r>
            <a:endParaRPr/>
          </a:p>
        </p:txBody>
      </p:sp>
      <p:sp>
        <p:nvSpPr>
          <p:cNvPr id="90" name="Google Shape;90;p11"/>
          <p:cNvSpPr/>
          <p:nvPr/>
        </p:nvSpPr>
        <p:spPr>
          <a:xfrm>
            <a:off x="7287397" y="1530133"/>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4</a:t>
            </a:r>
            <a:endParaRPr/>
          </a:p>
        </p:txBody>
      </p:sp>
      <p:sp>
        <p:nvSpPr>
          <p:cNvPr id="91" name="Google Shape;91;p11"/>
          <p:cNvSpPr/>
          <p:nvPr/>
        </p:nvSpPr>
        <p:spPr>
          <a:xfrm>
            <a:off x="2824743" y="2860688"/>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5</a:t>
            </a:r>
            <a:endParaRPr/>
          </a:p>
        </p:txBody>
      </p:sp>
      <p:sp>
        <p:nvSpPr>
          <p:cNvPr id="92" name="Google Shape;92;p11"/>
          <p:cNvSpPr/>
          <p:nvPr/>
        </p:nvSpPr>
        <p:spPr>
          <a:xfrm>
            <a:off x="4359481" y="2836183"/>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6</a:t>
            </a:r>
            <a:endParaRPr/>
          </a:p>
        </p:txBody>
      </p:sp>
      <p:sp>
        <p:nvSpPr>
          <p:cNvPr id="93" name="Google Shape;93;p11"/>
          <p:cNvSpPr/>
          <p:nvPr/>
        </p:nvSpPr>
        <p:spPr>
          <a:xfrm>
            <a:off x="7198094" y="2877681"/>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8</a:t>
            </a:r>
            <a:endParaRPr/>
          </a:p>
        </p:txBody>
      </p:sp>
      <p:sp>
        <p:nvSpPr>
          <p:cNvPr id="94" name="Google Shape;94;p11"/>
          <p:cNvSpPr/>
          <p:nvPr/>
        </p:nvSpPr>
        <p:spPr>
          <a:xfrm>
            <a:off x="2828725" y="4769930"/>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9</a:t>
            </a:r>
            <a:endParaRPr/>
          </a:p>
        </p:txBody>
      </p:sp>
      <p:sp>
        <p:nvSpPr>
          <p:cNvPr id="95" name="Google Shape;95;p11"/>
          <p:cNvSpPr/>
          <p:nvPr/>
        </p:nvSpPr>
        <p:spPr>
          <a:xfrm>
            <a:off x="4330725" y="4708775"/>
            <a:ext cx="591900" cy="5919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10</a:t>
            </a:r>
            <a:endParaRPr/>
          </a:p>
        </p:txBody>
      </p:sp>
      <p:sp>
        <p:nvSpPr>
          <p:cNvPr id="96" name="Google Shape;96;p11"/>
          <p:cNvSpPr/>
          <p:nvPr/>
        </p:nvSpPr>
        <p:spPr>
          <a:xfrm>
            <a:off x="5771182" y="2874836"/>
            <a:ext cx="463800" cy="463800"/>
          </a:xfrm>
          <a:prstGeom prst="ellipse">
            <a:avLst/>
          </a:prstGeom>
          <a:gradFill>
            <a:gsLst>
              <a:gs pos="0">
                <a:srgbClr val="294BB5"/>
              </a:gs>
              <a:gs pos="100000">
                <a:srgbClr val="9BA9F9"/>
              </a:gs>
            </a:gsLst>
            <a:lin ang="16200038" scaled="0"/>
          </a:gradFill>
          <a:ln w="9525" cap="flat" cmpd="sng">
            <a:solidFill>
              <a:srgbClr val="3550A3"/>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7</a:t>
            </a:r>
            <a:endParaRPr/>
          </a:p>
        </p:txBody>
      </p:sp>
      <p:sp>
        <p:nvSpPr>
          <p:cNvPr id="97" name="Google Shape;97;p11"/>
          <p:cNvSpPr txBox="1"/>
          <p:nvPr/>
        </p:nvSpPr>
        <p:spPr>
          <a:xfrm>
            <a:off x="5367532" y="6001370"/>
            <a:ext cx="1529400" cy="708000"/>
          </a:xfrm>
          <a:prstGeom prst="rect">
            <a:avLst/>
          </a:prstGeom>
          <a:solidFill>
            <a:srgbClr val="FFFFFF"/>
          </a:solidFill>
          <a:ln w="9525" cap="flat" cmpd="sng">
            <a:solidFill>
              <a:srgbClr val="DD804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a:solidFill>
                  <a:srgbClr val="DD8047"/>
                </a:solidFill>
                <a:latin typeface="Calibri"/>
                <a:ea typeface="Calibri"/>
                <a:cs typeface="Calibri"/>
                <a:sym typeface="Calibri"/>
              </a:rPr>
              <a:t>Awesome expectations from the team at Sandburg Elementary, SPS186!</a:t>
            </a:r>
            <a:endParaRPr/>
          </a:p>
        </p:txBody>
      </p:sp>
      <p:pic>
        <p:nvPicPr>
          <p:cNvPr id="98" name="Google Shape;98;p11" descr="shows these expectations in poster form"/>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196617">
            <a:off x="6813787" y="4232906"/>
            <a:ext cx="1906620" cy="2467391"/>
          </a:xfrm>
          <a:prstGeom prst="rect">
            <a:avLst/>
          </a:prstGeom>
          <a:noFill/>
          <a:ln w="9525" cap="flat" cmpd="sng">
            <a:solidFill>
              <a:srgbClr val="DD8047"/>
            </a:solidFill>
            <a:prstDash val="solid"/>
            <a:round/>
            <a:headEnd type="none" w="sm" len="sm"/>
            <a:tailEnd type="none" w="sm" len="sm"/>
          </a:ln>
          <a:effectLst>
            <a:outerShdw blurRad="292100" dist="139700" dir="2700000" algn="tl" rotWithShape="0">
              <a:srgbClr val="333333">
                <a:alpha val="64709"/>
              </a:srgbClr>
            </a:outerShdw>
          </a:effectLst>
        </p:spPr>
      </p:pic>
      <p:sp>
        <p:nvSpPr>
          <p:cNvPr id="2" name="Title 1">
            <a:extLst>
              <a:ext uri="{FF2B5EF4-FFF2-40B4-BE49-F238E27FC236}">
                <a16:creationId xmlns:a16="http://schemas.microsoft.com/office/drawing/2014/main" id="{F6F8E110-99DC-AB41-92BA-9622169CCAD6}"/>
              </a:ext>
            </a:extLst>
          </p:cNvPr>
          <p:cNvSpPr>
            <a:spLocks noGrp="1"/>
          </p:cNvSpPr>
          <p:nvPr>
            <p:ph type="title"/>
          </p:nvPr>
        </p:nvSpPr>
        <p:spPr>
          <a:xfrm>
            <a:off x="628650" y="148630"/>
            <a:ext cx="7886700" cy="872937"/>
          </a:xfrm>
        </p:spPr>
        <p:txBody>
          <a:bodyPr/>
          <a:lstStyle/>
          <a:p>
            <a:r>
              <a:rPr lang="en-US" dirty="0"/>
              <a:t>Learning Expectations for Virtual Training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title"/>
          </p:nvPr>
        </p:nvSpPr>
        <p:spPr>
          <a:xfrm>
            <a:off x="279400" y="368299"/>
            <a:ext cx="8458200" cy="106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2400" b="1" i="0" u="none" strike="noStrike" cap="none">
                <a:solidFill>
                  <a:schemeClr val="dk1"/>
                </a:solidFill>
                <a:latin typeface="Arial"/>
                <a:ea typeface="Arial"/>
                <a:cs typeface="Arial"/>
                <a:sym typeface="Arial"/>
              </a:rPr>
              <a:t>Common Language: Three phases to every relationship</a:t>
            </a:r>
            <a:endParaRPr>
              <a:solidFill>
                <a:schemeClr val="dk1"/>
              </a:solidFill>
            </a:endParaRPr>
          </a:p>
        </p:txBody>
      </p:sp>
      <p:grpSp>
        <p:nvGrpSpPr>
          <p:cNvPr id="256" name="Google Shape;256;p29" descr="Graphis shows progression from Establish to Maintain to Restore. "/>
          <p:cNvGrpSpPr/>
          <p:nvPr/>
        </p:nvGrpSpPr>
        <p:grpSpPr>
          <a:xfrm>
            <a:off x="2531582" y="1098826"/>
            <a:ext cx="3358664" cy="5461084"/>
            <a:chOff x="1703322" y="0"/>
            <a:chExt cx="3358664" cy="5461084"/>
          </a:xfrm>
        </p:grpSpPr>
        <p:sp>
          <p:nvSpPr>
            <p:cNvPr id="257" name="Google Shape;257;p29"/>
            <p:cNvSpPr/>
            <p:nvPr/>
          </p:nvSpPr>
          <p:spPr>
            <a:xfrm>
              <a:off x="2433386" y="0"/>
              <a:ext cx="2628600" cy="2628900"/>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FFFF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8" name="Google Shape;258;p29"/>
            <p:cNvSpPr/>
            <p:nvPr/>
          </p:nvSpPr>
          <p:spPr>
            <a:xfrm>
              <a:off x="3014377" y="949121"/>
              <a:ext cx="1460700" cy="7302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59" name="Google Shape;259;p29"/>
            <p:cNvSpPr txBox="1"/>
            <p:nvPr/>
          </p:nvSpPr>
          <p:spPr>
            <a:xfrm>
              <a:off x="3014377" y="949121"/>
              <a:ext cx="1460700" cy="73020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Establish</a:t>
              </a:r>
              <a:endParaRPr sz="1800">
                <a:solidFill>
                  <a:schemeClr val="dk1"/>
                </a:solidFill>
                <a:latin typeface="Calibri"/>
                <a:ea typeface="Calibri"/>
                <a:cs typeface="Calibri"/>
                <a:sym typeface="Calibri"/>
              </a:endParaRPr>
            </a:p>
          </p:txBody>
        </p:sp>
        <p:sp>
          <p:nvSpPr>
            <p:cNvPr id="260" name="Google Shape;260;p29"/>
            <p:cNvSpPr/>
            <p:nvPr/>
          </p:nvSpPr>
          <p:spPr>
            <a:xfrm>
              <a:off x="1703322" y="1510512"/>
              <a:ext cx="2628600" cy="2628900"/>
            </a:xfrm>
            <a:custGeom>
              <a:avLst/>
              <a:gdLst/>
              <a:ahLst/>
              <a:cxnLst/>
              <a:rect l="l" t="t" r="r" b="b"/>
              <a:pathLst>
                <a:path w="120000" h="120000" extrusionOk="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114BE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1" name="Google Shape;261;p29"/>
            <p:cNvSpPr/>
            <p:nvPr/>
          </p:nvSpPr>
          <p:spPr>
            <a:xfrm>
              <a:off x="2287275" y="2468372"/>
              <a:ext cx="1460700" cy="7302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2" name="Google Shape;262;p29"/>
            <p:cNvSpPr txBox="1"/>
            <p:nvPr/>
          </p:nvSpPr>
          <p:spPr>
            <a:xfrm>
              <a:off x="2287275" y="2468372"/>
              <a:ext cx="1460700" cy="73020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Maintain</a:t>
              </a:r>
              <a:endParaRPr sz="1800">
                <a:solidFill>
                  <a:schemeClr val="dk1"/>
                </a:solidFill>
                <a:latin typeface="Calibri"/>
                <a:ea typeface="Calibri"/>
                <a:cs typeface="Calibri"/>
                <a:sym typeface="Calibri"/>
              </a:endParaRPr>
            </a:p>
          </p:txBody>
        </p:sp>
        <p:sp>
          <p:nvSpPr>
            <p:cNvPr id="263" name="Google Shape;263;p29"/>
            <p:cNvSpPr/>
            <p:nvPr/>
          </p:nvSpPr>
          <p:spPr>
            <a:xfrm>
              <a:off x="2620468" y="3201784"/>
              <a:ext cx="2258400" cy="2259300"/>
            </a:xfrm>
            <a:prstGeom prst="blockArc">
              <a:avLst>
                <a:gd name="adj1" fmla="val 13500000"/>
                <a:gd name="adj2" fmla="val 10800000"/>
                <a:gd name="adj3" fmla="val 12740"/>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4" name="Google Shape;264;p29"/>
            <p:cNvSpPr/>
            <p:nvPr/>
          </p:nvSpPr>
          <p:spPr>
            <a:xfrm>
              <a:off x="3017832" y="3989806"/>
              <a:ext cx="1460700" cy="7302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5" name="Google Shape;265;p29"/>
            <p:cNvSpPr txBox="1"/>
            <p:nvPr/>
          </p:nvSpPr>
          <p:spPr>
            <a:xfrm>
              <a:off x="3017832" y="3989806"/>
              <a:ext cx="1460700" cy="730200"/>
            </a:xfrm>
            <a:prstGeom prst="rect">
              <a:avLst/>
            </a:prstGeom>
            <a:noFill/>
            <a:ln>
              <a:noFill/>
            </a:ln>
          </p:spPr>
          <p:txBody>
            <a:bodyPr spcFirstLastPara="1" wrap="square" lIns="17125" tIns="17125" rIns="17125" bIns="17125" anchor="ctr" anchorCtr="0">
              <a:noAutofit/>
            </a:bodyPr>
            <a:lstStyle/>
            <a:p>
              <a:pPr marL="0" marR="0" lvl="0" indent="0" algn="ctr" rtl="0">
                <a:lnSpc>
                  <a:spcPct val="90000"/>
                </a:lnSpc>
                <a:spcBef>
                  <a:spcPts val="0"/>
                </a:spcBef>
                <a:spcAft>
                  <a:spcPts val="0"/>
                </a:spcAft>
                <a:buClr>
                  <a:srgbClr val="000000"/>
                </a:buClr>
                <a:buSzPts val="2700"/>
                <a:buFont typeface="Arial"/>
                <a:buNone/>
              </a:pPr>
              <a:r>
                <a:rPr lang="en-US" sz="2700" b="0" i="0" u="none" strike="noStrike" cap="none">
                  <a:solidFill>
                    <a:srgbClr val="000000"/>
                  </a:solidFill>
                  <a:latin typeface="Arial"/>
                  <a:ea typeface="Arial"/>
                  <a:cs typeface="Arial"/>
                  <a:sym typeface="Arial"/>
                </a:rPr>
                <a:t>Restore</a:t>
              </a:r>
              <a:endParaRPr sz="1800">
                <a:solidFill>
                  <a:schemeClr val="dk1"/>
                </a:solidFill>
                <a:latin typeface="Calibri"/>
                <a:ea typeface="Calibri"/>
                <a:cs typeface="Calibri"/>
                <a:sym typeface="Calibri"/>
              </a:endParaRPr>
            </a:p>
          </p:txBody>
        </p:sp>
      </p:grpSp>
      <p:sp>
        <p:nvSpPr>
          <p:cNvPr id="266" name="Google Shape;266;p29"/>
          <p:cNvSpPr txBox="1"/>
          <p:nvPr/>
        </p:nvSpPr>
        <p:spPr>
          <a:xfrm>
            <a:off x="5765250" y="1567126"/>
            <a:ext cx="3226800" cy="18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Banking time</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Positive greeting/farewells</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2 by 10</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Second hand compliments</a:t>
            </a:r>
            <a:endParaRPr sz="1800">
              <a:solidFill>
                <a:schemeClr val="dk1"/>
              </a:solidFill>
              <a:latin typeface="Calibri"/>
              <a:ea typeface="Calibri"/>
              <a:cs typeface="Calibri"/>
              <a:sym typeface="Calibri"/>
            </a:endParaRPr>
          </a:p>
        </p:txBody>
      </p:sp>
      <p:sp>
        <p:nvSpPr>
          <p:cNvPr id="267" name="Google Shape;267;p29"/>
          <p:cNvSpPr txBox="1"/>
          <p:nvPr/>
        </p:nvSpPr>
        <p:spPr>
          <a:xfrm>
            <a:off x="626700" y="3333133"/>
            <a:ext cx="2530200" cy="1402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5 to 1 ratio</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Check-ins</a:t>
            </a:r>
            <a:endParaRPr/>
          </a:p>
          <a:p>
            <a:pPr marL="0" marR="0" lvl="0" indent="0" algn="l" rtl="0">
              <a:lnSpc>
                <a:spcPct val="100000"/>
              </a:lnSpc>
              <a:spcBef>
                <a:spcPts val="0"/>
              </a:spcBef>
              <a:spcAft>
                <a:spcPts val="0"/>
              </a:spcAft>
              <a:buClr>
                <a:srgbClr val="000000"/>
              </a:buClr>
              <a:buSzPts val="2000"/>
              <a:buFont typeface="Arial"/>
              <a:buNone/>
            </a:pPr>
            <a:r>
              <a:rPr lang="en-US" sz="2000">
                <a:solidFill>
                  <a:srgbClr val="000000"/>
                </a:solidFill>
                <a:latin typeface="Arial"/>
                <a:ea typeface="Arial"/>
                <a:cs typeface="Arial"/>
                <a:sym typeface="Arial"/>
              </a:rPr>
              <a:t>Effective praise</a:t>
            </a:r>
            <a:endParaRPr/>
          </a:p>
          <a:p>
            <a:pPr marL="0" marR="0" lvl="0" indent="0" algn="l" rtl="0">
              <a:lnSpc>
                <a:spcPct val="10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8" name="Google Shape;268;p29"/>
          <p:cNvSpPr txBox="1"/>
          <p:nvPr/>
        </p:nvSpPr>
        <p:spPr>
          <a:xfrm>
            <a:off x="5765250" y="4145400"/>
            <a:ext cx="3226800" cy="315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Restoring relationships following negative interactions:</a:t>
            </a:r>
            <a:endParaRPr/>
          </a:p>
          <a:p>
            <a:pPr marL="342900" marR="0" lvl="0" indent="-317500" algn="l" rtl="0">
              <a:lnSpc>
                <a:spcPct val="100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Letting go conversation</a:t>
            </a:r>
            <a:endParaRPr sz="1600"/>
          </a:p>
          <a:p>
            <a:pPr marL="285750" marR="0" lvl="0" indent="-260350" algn="l" rtl="0">
              <a:lnSpc>
                <a:spcPct val="100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Owning part of the interaction</a:t>
            </a:r>
            <a:endParaRPr sz="1600">
              <a:solidFill>
                <a:srgbClr val="000000"/>
              </a:solidFill>
              <a:latin typeface="Arial"/>
              <a:ea typeface="Arial"/>
              <a:cs typeface="Arial"/>
              <a:sym typeface="Arial"/>
            </a:endParaRPr>
          </a:p>
          <a:p>
            <a:pPr marL="285750" marR="0" lvl="0" indent="-260350" algn="l" rtl="0">
              <a:lnSpc>
                <a:spcPct val="100000"/>
              </a:lnSpc>
              <a:spcBef>
                <a:spcPts val="0"/>
              </a:spcBef>
              <a:spcAft>
                <a:spcPts val="0"/>
              </a:spcAft>
              <a:buSzPts val="1600"/>
              <a:buChar char="-"/>
            </a:pPr>
            <a:r>
              <a:rPr lang="en-US" sz="1600"/>
              <a:t>Mutual problem solving</a:t>
            </a:r>
            <a:endParaRPr sz="1600"/>
          </a:p>
          <a:p>
            <a:pPr marL="285750" marR="0" lvl="0" indent="-260350" algn="l" rtl="0">
              <a:lnSpc>
                <a:spcPct val="100000"/>
              </a:lnSpc>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Empathy statement</a:t>
            </a:r>
            <a:endParaRPr sz="1600"/>
          </a:p>
          <a:p>
            <a:pPr marL="285750" marR="0" lvl="0" indent="-171450" algn="l" rtl="0">
              <a:lnSpc>
                <a:spcPct val="100000"/>
              </a:lnSpc>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69" name="Google Shape;269;p29"/>
          <p:cNvSpPr txBox="1"/>
          <p:nvPr/>
        </p:nvSpPr>
        <p:spPr>
          <a:xfrm>
            <a:off x="154400" y="6330450"/>
            <a:ext cx="2663400" cy="22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Twentieth Century"/>
                <a:ea typeface="Twentieth Century"/>
                <a:cs typeface="Twentieth Century"/>
                <a:sym typeface="Twentieth Century"/>
              </a:rPr>
              <a:t>Dr. Clayton R Cook</a:t>
            </a:r>
            <a:endParaRPr>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0" descr="Five steps of the trauma-informed school process: Trauma aware, trauma woke, trauma sensitive, trauma responsive, trauma informed.  Trauma woke is defined as that point in which you realized you were a part of the problem and made a commitment to use your previlege and postional power to bring about positive change. "/>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150" y="1104825"/>
            <a:ext cx="9144001" cy="5107600"/>
          </a:xfrm>
          <a:prstGeom prst="rect">
            <a:avLst/>
          </a:prstGeom>
          <a:noFill/>
          <a:ln>
            <a:noFill/>
          </a:ln>
        </p:spPr>
      </p:pic>
      <p:sp>
        <p:nvSpPr>
          <p:cNvPr id="276" name="Google Shape;276;p30"/>
          <p:cNvSpPr txBox="1">
            <a:spLocks noGrp="1"/>
          </p:cNvSpPr>
          <p:nvPr>
            <p:ph type="ctrTitle" idx="4294967295"/>
          </p:nvPr>
        </p:nvSpPr>
        <p:spPr>
          <a:xfrm>
            <a:off x="621475" y="277600"/>
            <a:ext cx="7772400" cy="649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#4: Trauma Responsiveness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ctrTitle"/>
          </p:nvPr>
        </p:nvSpPr>
        <p:spPr>
          <a:xfrm>
            <a:off x="685800" y="1641475"/>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100">
                <a:solidFill>
                  <a:srgbClr val="000000"/>
                </a:solidFill>
                <a:latin typeface="Roboto Slab Regular"/>
                <a:ea typeface="Roboto Slab Regular"/>
                <a:cs typeface="Roboto Slab Regular"/>
                <a:sym typeface="Roboto Slab Regular"/>
              </a:rPr>
              <a:t>Student Behavior</a:t>
            </a:r>
            <a:endParaRPr sz="3700">
              <a:solidFill>
                <a:srgbClr val="000000"/>
              </a:solidFill>
            </a:endParaRPr>
          </a:p>
        </p:txBody>
      </p:sp>
      <p:sp>
        <p:nvSpPr>
          <p:cNvPr id="283" name="Google Shape;283;p31"/>
          <p:cNvSpPr txBox="1">
            <a:spLocks noGrp="1"/>
          </p:cNvSpPr>
          <p:nvPr>
            <p:ph type="subTitle" idx="1"/>
          </p:nvPr>
        </p:nvSpPr>
        <p:spPr>
          <a:xfrm>
            <a:off x="1371600" y="3429000"/>
            <a:ext cx="6400800" cy="1752600"/>
          </a:xfrm>
          <a:prstGeom prst="rect">
            <a:avLst/>
          </a:prstGeom>
        </p:spPr>
        <p:txBody>
          <a:bodyPr spcFirstLastPara="1" wrap="square" lIns="91425" tIns="45700" rIns="91425" bIns="45700" anchor="t" anchorCtr="0">
            <a:noAutofit/>
          </a:bodyPr>
          <a:lstStyle/>
          <a:p>
            <a:pPr marL="0" lvl="0" indent="0" algn="ctr" rtl="0">
              <a:spcBef>
                <a:spcPts val="600"/>
              </a:spcBef>
              <a:spcAft>
                <a:spcPts val="0"/>
              </a:spcAft>
              <a:buNone/>
            </a:pPr>
            <a:r>
              <a:rPr lang="en-US" sz="2800"/>
              <a:t>We will see student behavior, it is how we respond that will make the difference.</a:t>
            </a:r>
            <a:endParaRPr sz="2000">
              <a:solidFill>
                <a:srgbClr val="4A5C65"/>
              </a:solidFill>
              <a:latin typeface="Lato Light"/>
              <a:ea typeface="Lato Light"/>
              <a:cs typeface="Lato Light"/>
              <a:sym typeface="Lato Light"/>
            </a:endParaRPr>
          </a:p>
          <a:p>
            <a:pPr marL="0" lvl="0" indent="0" algn="ctr"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2"/>
          <p:cNvSpPr txBox="1">
            <a:spLocks noGrp="1"/>
          </p:cNvSpPr>
          <p:nvPr>
            <p:ph type="ctrTitle"/>
          </p:nvPr>
        </p:nvSpPr>
        <p:spPr>
          <a:xfrm>
            <a:off x="621475" y="2776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When you see behavior, what lens are you looking through?</a:t>
            </a:r>
            <a:endParaRPr/>
          </a:p>
        </p:txBody>
      </p:sp>
      <p:sp>
        <p:nvSpPr>
          <p:cNvPr id="290" name="Google Shape;290;p32"/>
          <p:cNvSpPr txBox="1"/>
          <p:nvPr/>
        </p:nvSpPr>
        <p:spPr>
          <a:xfrm>
            <a:off x="182125" y="6037700"/>
            <a:ext cx="4321800" cy="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Lato Light"/>
                <a:ea typeface="Lato Light"/>
                <a:cs typeface="Lato Light"/>
                <a:sym typeface="Lato Light"/>
              </a:rPr>
              <a:t>Adapted from Eber, 2016 &amp; Daniel &amp; Zarling (2012)</a:t>
            </a:r>
            <a:endParaRPr>
              <a:latin typeface="Lato Light"/>
              <a:ea typeface="Lato Light"/>
              <a:cs typeface="Lato Light"/>
              <a:sym typeface="Lato Light"/>
            </a:endParaRPr>
          </a:p>
        </p:txBody>
      </p:sp>
      <p:sp>
        <p:nvSpPr>
          <p:cNvPr id="291" name="Google Shape;291;p32"/>
          <p:cNvSpPr txBox="1"/>
          <p:nvPr/>
        </p:nvSpPr>
        <p:spPr>
          <a:xfrm>
            <a:off x="683729" y="1856350"/>
            <a:ext cx="3840000" cy="3120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a:solidFill>
                  <a:srgbClr val="4A5C65"/>
                </a:solidFill>
                <a:latin typeface="Lato Light"/>
                <a:ea typeface="Lato Light"/>
                <a:cs typeface="Lato Light"/>
                <a:sym typeface="Lato Light"/>
              </a:rPr>
              <a:t>Trauma-Uninformed View</a:t>
            </a:r>
            <a:endParaRPr sz="1800" b="1">
              <a:solidFill>
                <a:srgbClr val="4A5C65"/>
              </a:solidFill>
              <a:latin typeface="Lato Light"/>
              <a:ea typeface="Lato Light"/>
              <a:cs typeface="Lato Light"/>
              <a:sym typeface="Lato Light"/>
            </a:endParaRPr>
          </a:p>
          <a:p>
            <a:pPr marL="457200" lvl="0" indent="-323850" algn="l" rtl="0">
              <a:spcBef>
                <a:spcPts val="100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Anger management problems</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May have ADHD</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Choosing to act out &amp; disrupt classrooms (i.e. disrespectful or manipulative)</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Uncontrollable, destructive</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Non-responsive</a:t>
            </a:r>
            <a:endParaRPr sz="1500">
              <a:solidFill>
                <a:srgbClr val="4A5C65"/>
              </a:solidFill>
              <a:latin typeface="Lato Light"/>
              <a:ea typeface="Lato Light"/>
              <a:cs typeface="Lato Light"/>
              <a:sym typeface="Lato Light"/>
            </a:endParaRPr>
          </a:p>
        </p:txBody>
      </p:sp>
      <p:sp>
        <p:nvSpPr>
          <p:cNvPr id="292" name="Google Shape;292;p32"/>
          <p:cNvSpPr txBox="1"/>
          <p:nvPr/>
        </p:nvSpPr>
        <p:spPr>
          <a:xfrm>
            <a:off x="4523606" y="1856350"/>
            <a:ext cx="4186800" cy="3120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a:solidFill>
                  <a:srgbClr val="4A5C65"/>
                </a:solidFill>
                <a:latin typeface="Lato Light"/>
                <a:ea typeface="Lato Light"/>
                <a:cs typeface="Lato Light"/>
                <a:sym typeface="Lato Light"/>
              </a:rPr>
              <a:t>Trauma-Informed View</a:t>
            </a:r>
            <a:endParaRPr sz="1800" b="1">
              <a:solidFill>
                <a:srgbClr val="4A5C65"/>
              </a:solidFill>
              <a:latin typeface="Lato Light"/>
              <a:ea typeface="Lato Light"/>
              <a:cs typeface="Lato Light"/>
              <a:sym typeface="Lato Light"/>
            </a:endParaRPr>
          </a:p>
          <a:p>
            <a:pPr marL="457200" lvl="0" indent="-323850" algn="l" rtl="0">
              <a:spcBef>
                <a:spcPts val="100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Maladaptive responses (in school settings</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Seeking to get needs met</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Difficulty regulating emotions</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Lacking necessary skills</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Negative view of world (i.e. adults cannot be trusted)</a:t>
            </a:r>
            <a:endParaRPr sz="1500">
              <a:solidFill>
                <a:srgbClr val="4A5C65"/>
              </a:solidFill>
              <a:latin typeface="Lato Light"/>
              <a:ea typeface="Lato Light"/>
              <a:cs typeface="Lato Light"/>
              <a:sym typeface="Lato Light"/>
            </a:endParaRPr>
          </a:p>
          <a:p>
            <a:pPr marL="457200" lvl="0" indent="-323850" algn="l" rtl="0">
              <a:spcBef>
                <a:spcPts val="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Trauma response was triggered</a:t>
            </a:r>
            <a:endParaRPr sz="1500">
              <a:solidFill>
                <a:srgbClr val="4A5C65"/>
              </a:solidFill>
              <a:latin typeface="Lato Light"/>
              <a:ea typeface="Lato Light"/>
              <a:cs typeface="Lato Light"/>
              <a:sym typeface="Lato Light"/>
            </a:endParaRPr>
          </a:p>
        </p:txBody>
      </p:sp>
      <p:sp>
        <p:nvSpPr>
          <p:cNvPr id="293" name="Google Shape;293;p32"/>
          <p:cNvSpPr txBox="1"/>
          <p:nvPr/>
        </p:nvSpPr>
        <p:spPr>
          <a:xfrm>
            <a:off x="683727" y="4412500"/>
            <a:ext cx="3318600" cy="3120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a:solidFill>
                  <a:srgbClr val="4A5C65"/>
                </a:solidFill>
                <a:latin typeface="Lato Light"/>
                <a:ea typeface="Lato Light"/>
                <a:cs typeface="Lato Light"/>
                <a:sym typeface="Lato Light"/>
              </a:rPr>
              <a:t>Uninformed Response</a:t>
            </a:r>
            <a:endParaRPr sz="1800" b="1">
              <a:solidFill>
                <a:srgbClr val="4A5C65"/>
              </a:solidFill>
              <a:latin typeface="Lato Light"/>
              <a:ea typeface="Lato Light"/>
              <a:cs typeface="Lato Light"/>
              <a:sym typeface="Lato Light"/>
            </a:endParaRPr>
          </a:p>
          <a:p>
            <a:pPr marL="457200" lvl="0" indent="-298450" algn="l" rtl="0">
              <a:spcBef>
                <a:spcPts val="1000"/>
              </a:spcBef>
              <a:spcAft>
                <a:spcPts val="0"/>
              </a:spcAft>
              <a:buClr>
                <a:srgbClr val="A6BCC9"/>
              </a:buClr>
              <a:buSzPts val="1100"/>
              <a:buFont typeface="Lato Light"/>
              <a:buChar char="○"/>
            </a:pPr>
            <a:r>
              <a:rPr lang="en-US" sz="1500">
                <a:solidFill>
                  <a:srgbClr val="4A5C65"/>
                </a:solidFill>
                <a:latin typeface="Lato Light"/>
                <a:ea typeface="Lato Light"/>
                <a:cs typeface="Lato Light"/>
                <a:sym typeface="Lato Light"/>
              </a:rPr>
              <a:t>Student needs consequences to correct behavior or maybe an ADHD evaluation</a:t>
            </a:r>
            <a:endParaRPr sz="1100">
              <a:solidFill>
                <a:srgbClr val="4A5C65"/>
              </a:solidFill>
              <a:latin typeface="Lato Light"/>
              <a:ea typeface="Lato Light"/>
              <a:cs typeface="Lato Light"/>
              <a:sym typeface="Lato Light"/>
            </a:endParaRPr>
          </a:p>
        </p:txBody>
      </p:sp>
      <p:sp>
        <p:nvSpPr>
          <p:cNvPr id="294" name="Google Shape;294;p32"/>
          <p:cNvSpPr txBox="1"/>
          <p:nvPr/>
        </p:nvSpPr>
        <p:spPr>
          <a:xfrm>
            <a:off x="4503929" y="4412500"/>
            <a:ext cx="3655200" cy="31203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800" b="1">
                <a:solidFill>
                  <a:srgbClr val="4A5C65"/>
                </a:solidFill>
                <a:latin typeface="Lato Light"/>
                <a:ea typeface="Lato Light"/>
                <a:cs typeface="Lato Light"/>
                <a:sym typeface="Lato Light"/>
              </a:rPr>
              <a:t>Informed Response</a:t>
            </a:r>
            <a:endParaRPr sz="1800" b="1">
              <a:solidFill>
                <a:srgbClr val="4A5C65"/>
              </a:solidFill>
              <a:latin typeface="Lato Light"/>
              <a:ea typeface="Lato Light"/>
              <a:cs typeface="Lato Light"/>
              <a:sym typeface="Lato Light"/>
            </a:endParaRPr>
          </a:p>
          <a:p>
            <a:pPr marL="457200" lvl="0" indent="-323850" algn="l" rtl="0">
              <a:spcBef>
                <a:spcPts val="1000"/>
              </a:spcBef>
              <a:spcAft>
                <a:spcPts val="0"/>
              </a:spcAft>
              <a:buClr>
                <a:srgbClr val="A6BCC9"/>
              </a:buClr>
              <a:buSzPts val="1500"/>
              <a:buFont typeface="Lato Light"/>
              <a:buChar char="○"/>
            </a:pPr>
            <a:r>
              <a:rPr lang="en-US" sz="1500">
                <a:solidFill>
                  <a:srgbClr val="4A5C65"/>
                </a:solidFill>
                <a:latin typeface="Lato Light"/>
                <a:ea typeface="Lato Light"/>
                <a:cs typeface="Lato Light"/>
                <a:sym typeface="Lato Light"/>
              </a:rPr>
              <a:t>Student needs to learn skills to regulate emotions &amp; we need to provide support</a:t>
            </a:r>
            <a:endParaRPr sz="1500">
              <a:solidFill>
                <a:srgbClr val="4A5C65"/>
              </a:solidFill>
              <a:latin typeface="Lato Light"/>
              <a:ea typeface="Lato Light"/>
              <a:cs typeface="Lato Light"/>
              <a:sym typeface="La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ctrTitle"/>
          </p:nvPr>
        </p:nvSpPr>
        <p:spPr>
          <a:xfrm>
            <a:off x="685800" y="22615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#5: Social Emotional Learning Skills</a:t>
            </a:r>
            <a:endParaRPr/>
          </a:p>
        </p:txBody>
      </p:sp>
      <p:sp>
        <p:nvSpPr>
          <p:cNvPr id="301" name="Google Shape;301;p33"/>
          <p:cNvSpPr txBox="1">
            <a:spLocks noGrp="1"/>
          </p:cNvSpPr>
          <p:nvPr>
            <p:ph type="subTitle" idx="1"/>
          </p:nvPr>
        </p:nvSpPr>
        <p:spPr>
          <a:xfrm>
            <a:off x="759150" y="1389625"/>
            <a:ext cx="7527000" cy="4249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1">
                <a:solidFill>
                  <a:srgbClr val="4A5C65"/>
                </a:solidFill>
                <a:latin typeface="Lato"/>
                <a:ea typeface="Lato"/>
                <a:cs typeface="Lato"/>
                <a:sym typeface="Lato"/>
              </a:rPr>
              <a:t>Social-Emotional Skills are how children and adults learn to understand and manage emotions, set goals, show empathy for others, establish positive relationships, and make responsible decisions.</a:t>
            </a:r>
            <a:endParaRPr sz="1800" b="1">
              <a:solidFill>
                <a:srgbClr val="4A5C65"/>
              </a:solidFill>
              <a:latin typeface="Lato"/>
              <a:ea typeface="Lato"/>
              <a:cs typeface="Lato"/>
              <a:sym typeface="Lato"/>
            </a:endParaRPr>
          </a:p>
          <a:p>
            <a:pPr marL="457200" lvl="0" indent="-361950" algn="l" rtl="0">
              <a:spcBef>
                <a:spcPts val="1000"/>
              </a:spcBef>
              <a:spcAft>
                <a:spcPts val="0"/>
              </a:spcAft>
              <a:buClr>
                <a:srgbClr val="A6BCC9"/>
              </a:buClr>
              <a:buSzPts val="2100"/>
              <a:buFont typeface="Lato"/>
              <a:buChar char="○"/>
            </a:pPr>
            <a:r>
              <a:rPr lang="en-US" sz="2100">
                <a:solidFill>
                  <a:srgbClr val="4A5C65"/>
                </a:solidFill>
                <a:latin typeface="Lato"/>
                <a:ea typeface="Lato"/>
                <a:cs typeface="Lato"/>
                <a:sym typeface="Lato"/>
              </a:rPr>
              <a:t>Allow adults the ability to </a:t>
            </a:r>
            <a:r>
              <a:rPr lang="en-US" sz="2100" u="sng">
                <a:solidFill>
                  <a:srgbClr val="02BDC7"/>
                </a:solidFill>
                <a:latin typeface="Lato"/>
                <a:ea typeface="Lato"/>
                <a:cs typeface="Lato"/>
                <a:sym typeface="Lato"/>
                <a:hlinkClick r:id="rId3"/>
              </a:rPr>
              <a:t>reflect on their own skills</a:t>
            </a:r>
            <a:endParaRPr sz="2100">
              <a:solidFill>
                <a:srgbClr val="4A5C65"/>
              </a:solidFill>
              <a:latin typeface="Lato"/>
              <a:ea typeface="Lato"/>
              <a:cs typeface="Lato"/>
              <a:sym typeface="Lato"/>
            </a:endParaRPr>
          </a:p>
          <a:p>
            <a:pPr marL="914400" lvl="1" indent="-361950" algn="l" rtl="0">
              <a:spcBef>
                <a:spcPts val="0"/>
              </a:spcBef>
              <a:spcAft>
                <a:spcPts val="0"/>
              </a:spcAft>
              <a:buClr>
                <a:srgbClr val="A6BCC9"/>
              </a:buClr>
              <a:buSzPts val="2100"/>
              <a:buFont typeface="Lato"/>
              <a:buChar char="◦"/>
            </a:pPr>
            <a:r>
              <a:rPr lang="en-US" sz="2100">
                <a:solidFill>
                  <a:srgbClr val="4A5C65"/>
                </a:solidFill>
                <a:latin typeface="Lato"/>
                <a:ea typeface="Lato"/>
                <a:cs typeface="Lato"/>
                <a:sym typeface="Lato"/>
              </a:rPr>
              <a:t>Provide adult supports for each competency</a:t>
            </a:r>
            <a:endParaRPr sz="2100">
              <a:solidFill>
                <a:srgbClr val="4A5C65"/>
              </a:solidFill>
              <a:latin typeface="Lato"/>
              <a:ea typeface="Lato"/>
              <a:cs typeface="Lato"/>
              <a:sym typeface="Lato"/>
            </a:endParaRPr>
          </a:p>
          <a:p>
            <a:pPr marL="914400" lvl="1" indent="-361950" algn="l" rtl="0">
              <a:spcBef>
                <a:spcPts val="0"/>
              </a:spcBef>
              <a:spcAft>
                <a:spcPts val="0"/>
              </a:spcAft>
              <a:buClr>
                <a:srgbClr val="A6BCC9"/>
              </a:buClr>
              <a:buSzPts val="2100"/>
              <a:buFont typeface="Lato"/>
              <a:buChar char="◦"/>
            </a:pPr>
            <a:r>
              <a:rPr lang="en-US" sz="2100">
                <a:solidFill>
                  <a:srgbClr val="4A5C65"/>
                </a:solidFill>
                <a:latin typeface="Lato"/>
                <a:ea typeface="Lato"/>
                <a:cs typeface="Lato"/>
                <a:sym typeface="Lato"/>
              </a:rPr>
              <a:t>Encourage 4 components for adult health:</a:t>
            </a:r>
            <a:endParaRPr sz="2100">
              <a:solidFill>
                <a:srgbClr val="4A5C65"/>
              </a:solidFill>
              <a:latin typeface="Lato"/>
              <a:ea typeface="Lato"/>
              <a:cs typeface="Lato"/>
              <a:sym typeface="Lato"/>
            </a:endParaRPr>
          </a:p>
          <a:p>
            <a:pPr marL="914400" lvl="1" indent="-349250" algn="l" rtl="0">
              <a:lnSpc>
                <a:spcPct val="115000"/>
              </a:lnSpc>
              <a:spcBef>
                <a:spcPts val="0"/>
              </a:spcBef>
              <a:spcAft>
                <a:spcPts val="0"/>
              </a:spcAft>
              <a:buClr>
                <a:srgbClr val="A6BCC9"/>
              </a:buClr>
              <a:buSzPts val="1900"/>
              <a:buFont typeface="Lato"/>
              <a:buChar char="◦"/>
            </a:pPr>
            <a:r>
              <a:rPr lang="en-US" sz="1900">
                <a:solidFill>
                  <a:srgbClr val="4A5C65"/>
                </a:solidFill>
                <a:latin typeface="Lato"/>
                <a:ea typeface="Lato"/>
                <a:cs typeface="Lato"/>
                <a:sym typeface="Lato"/>
              </a:rPr>
              <a:t>Sleep, Physical Activity, Gratitude Practices, Mindful Moments</a:t>
            </a:r>
            <a:endParaRPr sz="1900">
              <a:solidFill>
                <a:srgbClr val="4A5C65"/>
              </a:solidFill>
              <a:latin typeface="Lato"/>
              <a:ea typeface="Lato"/>
              <a:cs typeface="Lato"/>
              <a:sym typeface="Lato"/>
            </a:endParaRPr>
          </a:p>
          <a:p>
            <a:pPr marL="457200" lvl="0" indent="-361950" algn="l" rtl="0">
              <a:spcBef>
                <a:spcPts val="0"/>
              </a:spcBef>
              <a:spcAft>
                <a:spcPts val="0"/>
              </a:spcAft>
              <a:buClr>
                <a:srgbClr val="A6BCC9"/>
              </a:buClr>
              <a:buSzPts val="2100"/>
              <a:buFont typeface="Lato"/>
              <a:buChar char="○"/>
            </a:pPr>
            <a:r>
              <a:rPr lang="en-US" sz="2100">
                <a:solidFill>
                  <a:srgbClr val="4A5C65"/>
                </a:solidFill>
                <a:latin typeface="Lato"/>
                <a:ea typeface="Lato"/>
                <a:cs typeface="Lato"/>
                <a:sym typeface="Lato"/>
              </a:rPr>
              <a:t>Streamline the curriculum and strategies being taught to students</a:t>
            </a:r>
            <a:endParaRPr sz="2100">
              <a:solidFill>
                <a:srgbClr val="4A5C65"/>
              </a:solidFill>
              <a:latin typeface="Lato"/>
              <a:ea typeface="Lato"/>
              <a:cs typeface="Lato"/>
              <a:sym typeface="Lato"/>
            </a:endParaRPr>
          </a:p>
          <a:p>
            <a:pPr marL="457200" lvl="0" indent="-361950" algn="l" rtl="0">
              <a:spcBef>
                <a:spcPts val="0"/>
              </a:spcBef>
              <a:spcAft>
                <a:spcPts val="0"/>
              </a:spcAft>
              <a:buClr>
                <a:srgbClr val="A6BCC9"/>
              </a:buClr>
              <a:buSzPts val="2100"/>
              <a:buFont typeface="Lato"/>
              <a:buChar char="○"/>
            </a:pPr>
            <a:r>
              <a:rPr lang="en-US" sz="2100">
                <a:solidFill>
                  <a:srgbClr val="4A5C65"/>
                </a:solidFill>
                <a:latin typeface="Lato"/>
                <a:ea typeface="Lato"/>
                <a:cs typeface="Lato"/>
                <a:sym typeface="Lato"/>
              </a:rPr>
              <a:t>Offer teaching at the Tier I level - to all students</a:t>
            </a:r>
            <a:endParaRPr sz="2100">
              <a:solidFill>
                <a:srgbClr val="4A5C65"/>
              </a:solidFill>
              <a:latin typeface="Lato"/>
              <a:ea typeface="Lato"/>
              <a:cs typeface="Lato"/>
              <a:sym typeface="Lato"/>
            </a:endParaRPr>
          </a:p>
          <a:p>
            <a:pPr marL="457200" lvl="0" indent="-361950" algn="l" rtl="0">
              <a:spcBef>
                <a:spcPts val="0"/>
              </a:spcBef>
              <a:spcAft>
                <a:spcPts val="0"/>
              </a:spcAft>
              <a:buClr>
                <a:srgbClr val="A6BCC9"/>
              </a:buClr>
              <a:buSzPts val="2100"/>
              <a:buFont typeface="Lato"/>
              <a:buChar char="○"/>
            </a:pPr>
            <a:r>
              <a:rPr lang="en-US" sz="2100">
                <a:solidFill>
                  <a:srgbClr val="4A5C65"/>
                </a:solidFill>
                <a:latin typeface="Lato"/>
                <a:ea typeface="Lato"/>
                <a:cs typeface="Lato"/>
                <a:sym typeface="Lato"/>
              </a:rPr>
              <a:t>Common language, practice and implementation calendar</a:t>
            </a:r>
            <a:endParaRPr sz="2100">
              <a:solidFill>
                <a:srgbClr val="4A5C65"/>
              </a:solidFill>
              <a:latin typeface="Lato"/>
              <a:ea typeface="Lato"/>
              <a:cs typeface="Lato"/>
              <a:sym typeface="Lato"/>
            </a:endParaRPr>
          </a:p>
          <a:p>
            <a:pPr marL="0" lvl="0" indent="0" algn="ctr"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ctrTitle"/>
          </p:nvPr>
        </p:nvSpPr>
        <p:spPr>
          <a:xfrm>
            <a:off x="293850" y="226150"/>
            <a:ext cx="85563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500"/>
              <a:t>Low burden, high impact school-wide strategies</a:t>
            </a:r>
            <a:endParaRPr sz="3500"/>
          </a:p>
        </p:txBody>
      </p:sp>
      <p:sp>
        <p:nvSpPr>
          <p:cNvPr id="308" name="Google Shape;308;p34"/>
          <p:cNvSpPr txBox="1">
            <a:spLocks noGrp="1"/>
          </p:cNvSpPr>
          <p:nvPr>
            <p:ph type="subTitle" idx="1"/>
          </p:nvPr>
        </p:nvSpPr>
        <p:spPr>
          <a:xfrm>
            <a:off x="1003625" y="1775650"/>
            <a:ext cx="7322100" cy="41847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AutoNum type="arabicPeriod"/>
            </a:pPr>
            <a:r>
              <a:rPr lang="en-US"/>
              <a:t>School-wide &amp; classroom PBIS</a:t>
            </a:r>
            <a:endParaRPr/>
          </a:p>
          <a:p>
            <a:pPr marL="457200" lvl="0" indent="-431800" algn="l" rtl="0">
              <a:spcBef>
                <a:spcPts val="0"/>
              </a:spcBef>
              <a:spcAft>
                <a:spcPts val="0"/>
              </a:spcAft>
              <a:buSzPts val="3200"/>
              <a:buAutoNum type="arabicPeriod"/>
            </a:pPr>
            <a:r>
              <a:rPr lang="en-US"/>
              <a:t>Relationship Building through E-M-R</a:t>
            </a:r>
            <a:endParaRPr/>
          </a:p>
          <a:p>
            <a:pPr marL="457200" lvl="0" indent="-431800" algn="l" rtl="0">
              <a:spcBef>
                <a:spcPts val="0"/>
              </a:spcBef>
              <a:spcAft>
                <a:spcPts val="0"/>
              </a:spcAft>
              <a:buSzPts val="3200"/>
              <a:buAutoNum type="arabicPeriod"/>
            </a:pPr>
            <a:r>
              <a:rPr lang="en-US"/>
              <a:t>Red Thoughts/Green Thoughts</a:t>
            </a:r>
            <a:endParaRPr/>
          </a:p>
          <a:p>
            <a:pPr marL="457200" lvl="0" indent="-431800" algn="l" rtl="0">
              <a:spcBef>
                <a:spcPts val="0"/>
              </a:spcBef>
              <a:spcAft>
                <a:spcPts val="0"/>
              </a:spcAft>
              <a:buSzPts val="3200"/>
              <a:buAutoNum type="arabicPeriod"/>
            </a:pPr>
            <a:r>
              <a:rPr lang="en-US"/>
              <a:t>Who is driving your bus?</a:t>
            </a:r>
            <a:endParaRPr/>
          </a:p>
          <a:p>
            <a:pPr marL="457200" lvl="0" indent="-431800" algn="l" rtl="0">
              <a:spcBef>
                <a:spcPts val="0"/>
              </a:spcBef>
              <a:spcAft>
                <a:spcPts val="0"/>
              </a:spcAft>
              <a:buSzPts val="3200"/>
              <a:buAutoNum type="arabicPeriod"/>
            </a:pPr>
            <a:r>
              <a:rPr lang="en-US"/>
              <a:t>Feel good plans</a:t>
            </a:r>
            <a:endParaRPr/>
          </a:p>
          <a:p>
            <a:pPr marL="457200" lvl="0" indent="-431800" algn="l" rtl="0">
              <a:spcBef>
                <a:spcPts val="0"/>
              </a:spcBef>
              <a:spcAft>
                <a:spcPts val="0"/>
              </a:spcAft>
              <a:buSzPts val="3200"/>
              <a:buAutoNum type="arabicPeriod"/>
            </a:pPr>
            <a:r>
              <a:rPr lang="en-US"/>
              <a:t>Feelings charts/check-ins</a:t>
            </a:r>
            <a:endParaRPr/>
          </a:p>
          <a:p>
            <a:pPr marL="457200" lvl="0" indent="0" algn="l" rtl="0">
              <a:spcBef>
                <a:spcPts val="640"/>
              </a:spcBef>
              <a:spcAft>
                <a:spcPts val="0"/>
              </a:spcAft>
              <a:buNone/>
            </a:pPr>
            <a:endParaRPr/>
          </a:p>
        </p:txBody>
      </p:sp>
      <p:grpSp>
        <p:nvGrpSpPr>
          <p:cNvPr id="309" name="Google Shape;309;p34" descr="Discuss in chat."/>
          <p:cNvGrpSpPr/>
          <p:nvPr/>
        </p:nvGrpSpPr>
        <p:grpSpPr>
          <a:xfrm>
            <a:off x="3584079" y="5250718"/>
            <a:ext cx="2161200" cy="708000"/>
            <a:chOff x="1168000" y="234853"/>
            <a:chExt cx="2161200" cy="708000"/>
          </a:xfrm>
        </p:grpSpPr>
        <p:sp>
          <p:nvSpPr>
            <p:cNvPr id="310" name="Google Shape;310;p34"/>
            <p:cNvSpPr txBox="1"/>
            <p:nvPr/>
          </p:nvSpPr>
          <p:spPr>
            <a:xfrm>
              <a:off x="1168000" y="234853"/>
              <a:ext cx="2161200" cy="7080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B0F0"/>
                  </a:solidFill>
                  <a:latin typeface="Calibri"/>
                  <a:ea typeface="Calibri"/>
                  <a:cs typeface="Calibri"/>
                  <a:sym typeface="Calibri"/>
                </a:rPr>
                <a:t>Discuss in</a:t>
              </a:r>
              <a:endParaRPr/>
            </a:p>
            <a:p>
              <a:pPr marL="0" marR="0" lvl="0" indent="0" algn="l" rtl="0">
                <a:spcBef>
                  <a:spcPts val="0"/>
                </a:spcBef>
                <a:spcAft>
                  <a:spcPts val="0"/>
                </a:spcAft>
                <a:buNone/>
              </a:pPr>
              <a:r>
                <a:rPr lang="en-US" sz="2000" i="1">
                  <a:solidFill>
                    <a:srgbClr val="00B0F0"/>
                  </a:solidFill>
                  <a:latin typeface="Calibri"/>
                  <a:ea typeface="Calibri"/>
                  <a:cs typeface="Calibri"/>
                  <a:sym typeface="Calibri"/>
                </a:rPr>
                <a:t>CHAT</a:t>
              </a:r>
              <a:endParaRPr sz="1800" i="1">
                <a:solidFill>
                  <a:srgbClr val="00B0F0"/>
                </a:solidFill>
                <a:latin typeface="Calibri"/>
                <a:ea typeface="Calibri"/>
                <a:cs typeface="Calibri"/>
                <a:sym typeface="Calibri"/>
              </a:endParaRPr>
            </a:p>
          </p:txBody>
        </p:sp>
        <p:grpSp>
          <p:nvGrpSpPr>
            <p:cNvPr id="311" name="Google Shape;311;p34"/>
            <p:cNvGrpSpPr/>
            <p:nvPr/>
          </p:nvGrpSpPr>
          <p:grpSpPr>
            <a:xfrm>
              <a:off x="2616901" y="287753"/>
              <a:ext cx="602213" cy="602213"/>
              <a:chOff x="1152824" y="2828819"/>
              <a:chExt cx="713100" cy="713100"/>
            </a:xfrm>
          </p:grpSpPr>
          <p:sp>
            <p:nvSpPr>
              <p:cNvPr id="312" name="Google Shape;312;p34"/>
              <p:cNvSpPr/>
              <p:nvPr/>
            </p:nvSpPr>
            <p:spPr>
              <a:xfrm>
                <a:off x="1152824" y="2828819"/>
                <a:ext cx="713100" cy="713100"/>
              </a:xfrm>
              <a:prstGeom prst="roundRect">
                <a:avLst>
                  <a:gd name="adj" fmla="val 16667"/>
                </a:avLst>
              </a:prstGeom>
              <a:solidFill>
                <a:srgbClr val="00B0F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pic>
            <p:nvPicPr>
              <p:cNvPr id="313" name="Google Shape;313;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40430" y="2909024"/>
                <a:ext cx="537871" cy="537871"/>
              </a:xfrm>
              <a:prstGeom prst="rect">
                <a:avLst/>
              </a:prstGeom>
              <a:noFill/>
              <a:ln>
                <a:noFill/>
              </a:ln>
            </p:spPr>
          </p:pic>
        </p:grpSp>
      </p:grpSp>
      <p:sp>
        <p:nvSpPr>
          <p:cNvPr id="314" name="Google Shape;314;p34"/>
          <p:cNvSpPr txBox="1"/>
          <p:nvPr/>
        </p:nvSpPr>
        <p:spPr>
          <a:xfrm>
            <a:off x="2803775" y="6039850"/>
            <a:ext cx="3721800" cy="619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wentieth Century"/>
                <a:ea typeface="Twentieth Century"/>
                <a:cs typeface="Twentieth Century"/>
                <a:sym typeface="Twentieth Century"/>
              </a:rPr>
              <a:t>Which of these strategies sound like they would fit in your setting?</a:t>
            </a:r>
            <a:endParaRPr sz="1800">
              <a:latin typeface="Twentieth Century"/>
              <a:ea typeface="Twentieth Century"/>
              <a:cs typeface="Twentieth Century"/>
              <a:sym typeface="Twentieth Centur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5"/>
          <p:cNvSpPr txBox="1">
            <a:spLocks noGrp="1"/>
          </p:cNvSpPr>
          <p:nvPr>
            <p:ph type="ctrTitle"/>
          </p:nvPr>
        </p:nvSpPr>
        <p:spPr>
          <a:xfrm>
            <a:off x="570000" y="2776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Staff Reintegration</a:t>
            </a:r>
            <a:endParaRPr/>
          </a:p>
        </p:txBody>
      </p:sp>
      <p:graphicFrame>
        <p:nvGraphicFramePr>
          <p:cNvPr id="321" name="Google Shape;321;p35"/>
          <p:cNvGraphicFramePr/>
          <p:nvPr>
            <p:extLst>
              <p:ext uri="{D42A27DB-BD31-4B8C-83A1-F6EECF244321}">
                <p14:modId xmlns:p14="http://schemas.microsoft.com/office/powerpoint/2010/main" val="3510845052"/>
              </p:ext>
            </p:extLst>
          </p:nvPr>
        </p:nvGraphicFramePr>
        <p:xfrm>
          <a:off x="394113" y="1359970"/>
          <a:ext cx="8257800" cy="4972555"/>
        </p:xfrm>
        <a:graphic>
          <a:graphicData uri="http://schemas.openxmlformats.org/drawingml/2006/table">
            <a:tbl>
              <a:tblPr firstRow="1">
                <a:noFill/>
                <a:tableStyleId>{49D6FC1D-2E79-4883-A2B1-42F2377A7D2D}</a:tableStyleId>
              </a:tblPr>
              <a:tblGrid>
                <a:gridCol w="2752600">
                  <a:extLst>
                    <a:ext uri="{9D8B030D-6E8A-4147-A177-3AD203B41FA5}">
                      <a16:colId xmlns:a16="http://schemas.microsoft.com/office/drawing/2014/main" val="20000"/>
                    </a:ext>
                  </a:extLst>
                </a:gridCol>
                <a:gridCol w="2752600">
                  <a:extLst>
                    <a:ext uri="{9D8B030D-6E8A-4147-A177-3AD203B41FA5}">
                      <a16:colId xmlns:a16="http://schemas.microsoft.com/office/drawing/2014/main" val="20001"/>
                    </a:ext>
                  </a:extLst>
                </a:gridCol>
                <a:gridCol w="2752600">
                  <a:extLst>
                    <a:ext uri="{9D8B030D-6E8A-4147-A177-3AD203B41FA5}">
                      <a16:colId xmlns:a16="http://schemas.microsoft.com/office/drawing/2014/main" val="20002"/>
                    </a:ext>
                  </a:extLst>
                </a:gridCol>
              </a:tblGrid>
              <a:tr h="715750">
                <a:tc>
                  <a:txBody>
                    <a:bodyPr/>
                    <a:lstStyle/>
                    <a:p>
                      <a:pPr marL="0" marR="0" lvl="0" indent="0" algn="l" rtl="0">
                        <a:lnSpc>
                          <a:spcPct val="100000"/>
                        </a:lnSpc>
                        <a:spcBef>
                          <a:spcPts val="0"/>
                        </a:spcBef>
                        <a:spcAft>
                          <a:spcPts val="0"/>
                        </a:spcAft>
                        <a:buNone/>
                      </a:pPr>
                      <a:r>
                        <a:rPr lang="en-US" sz="1300" b="1"/>
                        <a:t>Immediate</a:t>
                      </a:r>
                      <a:endParaRPr sz="1300" b="1"/>
                    </a:p>
                    <a:p>
                      <a:pPr marL="0" marR="0" lvl="0" indent="0" algn="l" rtl="0">
                        <a:lnSpc>
                          <a:spcPct val="100000"/>
                        </a:lnSpc>
                        <a:spcBef>
                          <a:spcPts val="0"/>
                        </a:spcBef>
                        <a:spcAft>
                          <a:spcPts val="0"/>
                        </a:spcAft>
                        <a:buNone/>
                      </a:pPr>
                      <a:r>
                        <a:rPr lang="en-US" sz="1300" b="1"/>
                        <a:t>(Before Fall 2020) </a:t>
                      </a:r>
                      <a:endParaRPr sz="1300" b="1"/>
                    </a:p>
                  </a:txBody>
                  <a:tcPr marL="91425" marR="91425" marT="91425" marB="9142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a:t>Short-Term</a:t>
                      </a:r>
                      <a:endParaRPr sz="1300" b="1"/>
                    </a:p>
                    <a:p>
                      <a:pPr marL="0" marR="0" lvl="0" indent="0" algn="l" rtl="0">
                        <a:lnSpc>
                          <a:spcPct val="100000"/>
                        </a:lnSpc>
                        <a:spcBef>
                          <a:spcPts val="0"/>
                        </a:spcBef>
                        <a:spcAft>
                          <a:spcPts val="0"/>
                        </a:spcAft>
                        <a:buNone/>
                      </a:pPr>
                      <a:r>
                        <a:rPr lang="en-US" sz="1300" b="1"/>
                        <a:t>(Fall 2020 - Dec 2020)</a:t>
                      </a:r>
                      <a:endParaRPr sz="13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dirty="0"/>
                        <a:t>Long-Term</a:t>
                      </a:r>
                      <a:endParaRPr sz="1300" b="1" dirty="0"/>
                    </a:p>
                    <a:p>
                      <a:pPr marL="0" marR="0" lvl="0" indent="0" algn="l" rtl="0">
                        <a:lnSpc>
                          <a:spcPct val="100000"/>
                        </a:lnSpc>
                        <a:spcBef>
                          <a:spcPts val="0"/>
                        </a:spcBef>
                        <a:spcAft>
                          <a:spcPts val="0"/>
                        </a:spcAft>
                        <a:buNone/>
                      </a:pPr>
                      <a:r>
                        <a:rPr lang="en-US" sz="1300" b="1" dirty="0"/>
                        <a:t>(Jan 2021 - June 2021)</a:t>
                      </a:r>
                      <a:endParaRPr sz="13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93550">
                <a:tc>
                  <a:txBody>
                    <a:bodyPr/>
                    <a:lstStyle/>
                    <a:p>
                      <a:pPr marL="0" lvl="0" indent="0" algn="l" rtl="0">
                        <a:spcBef>
                          <a:spcPts val="0"/>
                        </a:spcBef>
                        <a:spcAft>
                          <a:spcPts val="0"/>
                        </a:spcAft>
                        <a:buNone/>
                      </a:pPr>
                      <a:r>
                        <a:rPr lang="en-US" sz="1100"/>
                        <a:t>Validate the loss, the sense of incomplete year, lack of closure on relationships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Re-teaching of vision/mission around school-wide expectations - address any changes that may need to be addressed</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Continuous school-wide culture building activities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2000">
                <a:tc>
                  <a:txBody>
                    <a:bodyPr/>
                    <a:lstStyle/>
                    <a:p>
                      <a:pPr marL="0" lvl="0" indent="0" algn="l" rtl="0">
                        <a:spcBef>
                          <a:spcPts val="0"/>
                        </a:spcBef>
                        <a:spcAft>
                          <a:spcPts val="0"/>
                        </a:spcAft>
                        <a:buNone/>
                      </a:pPr>
                      <a:r>
                        <a:rPr lang="en-US" sz="1100"/>
                        <a:t>Affirmation of a job well done, understanding of feelings and the grief/loss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Opportunities to have closure with 2019-2020 students (if not in Spring 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Relationship building amongst students, staff, and families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12000">
                <a:tc>
                  <a:txBody>
                    <a:bodyPr/>
                    <a:lstStyle/>
                    <a:p>
                      <a:pPr marL="0" lvl="0" indent="0" algn="l" rtl="0">
                        <a:spcBef>
                          <a:spcPts val="0"/>
                        </a:spcBef>
                        <a:spcAft>
                          <a:spcPts val="0"/>
                        </a:spcAft>
                        <a:buNone/>
                      </a:pPr>
                      <a:r>
                        <a:rPr lang="en-US" sz="1100" dirty="0"/>
                        <a:t>Permission &amp; Time to let go of “what was lost” the year before</a:t>
                      </a:r>
                      <a:endParaRPr sz="11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Discussion, reflection on experience, circle work to support relationship building</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discussion, reflection on experience, circle work to support relationship building</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2000">
                <a:tc>
                  <a:txBody>
                    <a:bodyPr/>
                    <a:lstStyle/>
                    <a:p>
                      <a:pPr marL="0" lvl="0" indent="0" algn="l" rtl="0">
                        <a:spcBef>
                          <a:spcPts val="0"/>
                        </a:spcBef>
                        <a:spcAft>
                          <a:spcPts val="0"/>
                        </a:spcAft>
                        <a:buNone/>
                      </a:pPr>
                      <a:r>
                        <a:rPr lang="en-US" sz="1100"/>
                        <a:t>Opportunity to reflect on how the experience molded the profession and the work</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Teambuilding, climate, and culture work amongst all staff (as an entire entity)</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100"/>
                        <a:t>Continued education around trauma responsive work and integration of SEL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2000">
                <a:tc>
                  <a:txBody>
                    <a:bodyPr/>
                    <a:lstStyle/>
                    <a:p>
                      <a:pPr marL="0" lvl="0" indent="0" algn="l" rtl="0">
                        <a:spcBef>
                          <a:spcPts val="0"/>
                        </a:spcBef>
                        <a:spcAft>
                          <a:spcPts val="0"/>
                        </a:spcAft>
                        <a:buNone/>
                      </a:pPr>
                      <a:r>
                        <a:rPr lang="en-US" sz="1100"/>
                        <a:t>Reintegration of staff climate, culture, focus on community building and adult SEL skills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Opportunities for staff to get additional mental health support as needed, trauma responsive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20175">
                <a:tc>
                  <a:txBody>
                    <a:bodyPr/>
                    <a:lstStyle/>
                    <a:p>
                      <a:pPr marL="0" lvl="0" indent="0" algn="l" rtl="0">
                        <a:spcBef>
                          <a:spcPts val="0"/>
                        </a:spcBef>
                        <a:spcAft>
                          <a:spcPts val="0"/>
                        </a:spcAft>
                        <a:buNone/>
                      </a:pPr>
                      <a:r>
                        <a:rPr lang="en-US" sz="1100"/>
                        <a:t>Closure conferences with students/families from 2019-2020</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Welcoming Meet &amp; Greet conference with students/families from 2019-2020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a:spLocks noGrp="1"/>
          </p:cNvSpPr>
          <p:nvPr>
            <p:ph type="ctrTitle"/>
          </p:nvPr>
        </p:nvSpPr>
        <p:spPr>
          <a:xfrm>
            <a:off x="570000" y="2776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Student Reintegration</a:t>
            </a:r>
            <a:endParaRPr/>
          </a:p>
        </p:txBody>
      </p:sp>
      <p:graphicFrame>
        <p:nvGraphicFramePr>
          <p:cNvPr id="328" name="Google Shape;328;p36"/>
          <p:cNvGraphicFramePr/>
          <p:nvPr>
            <p:extLst>
              <p:ext uri="{D42A27DB-BD31-4B8C-83A1-F6EECF244321}">
                <p14:modId xmlns:p14="http://schemas.microsoft.com/office/powerpoint/2010/main" val="877502636"/>
              </p:ext>
            </p:extLst>
          </p:nvPr>
        </p:nvGraphicFramePr>
        <p:xfrm>
          <a:off x="453750" y="1437795"/>
          <a:ext cx="8245950" cy="4651550"/>
        </p:xfrm>
        <a:graphic>
          <a:graphicData uri="http://schemas.openxmlformats.org/drawingml/2006/table">
            <a:tbl>
              <a:tblPr firstRow="1">
                <a:noFill/>
                <a:tableStyleId>{49D6FC1D-2E79-4883-A2B1-42F2377A7D2D}</a:tableStyleId>
              </a:tblPr>
              <a:tblGrid>
                <a:gridCol w="2748650">
                  <a:extLst>
                    <a:ext uri="{9D8B030D-6E8A-4147-A177-3AD203B41FA5}">
                      <a16:colId xmlns:a16="http://schemas.microsoft.com/office/drawing/2014/main" val="20000"/>
                    </a:ext>
                  </a:extLst>
                </a:gridCol>
                <a:gridCol w="2748650">
                  <a:extLst>
                    <a:ext uri="{9D8B030D-6E8A-4147-A177-3AD203B41FA5}">
                      <a16:colId xmlns:a16="http://schemas.microsoft.com/office/drawing/2014/main" val="20001"/>
                    </a:ext>
                  </a:extLst>
                </a:gridCol>
                <a:gridCol w="2748650">
                  <a:extLst>
                    <a:ext uri="{9D8B030D-6E8A-4147-A177-3AD203B41FA5}">
                      <a16:colId xmlns:a16="http://schemas.microsoft.com/office/drawing/2014/main" val="20002"/>
                    </a:ext>
                  </a:extLst>
                </a:gridCol>
              </a:tblGrid>
              <a:tr h="726500">
                <a:tc>
                  <a:txBody>
                    <a:bodyPr/>
                    <a:lstStyle/>
                    <a:p>
                      <a:pPr marL="0" marR="0" lvl="0" indent="0" algn="l" rtl="0">
                        <a:lnSpc>
                          <a:spcPct val="100000"/>
                        </a:lnSpc>
                        <a:spcBef>
                          <a:spcPts val="0"/>
                        </a:spcBef>
                        <a:spcAft>
                          <a:spcPts val="0"/>
                        </a:spcAft>
                        <a:buNone/>
                      </a:pPr>
                      <a:r>
                        <a:rPr lang="en-US" sz="1300" b="1"/>
                        <a:t>Immediate</a:t>
                      </a:r>
                      <a:endParaRPr sz="1300" b="1"/>
                    </a:p>
                    <a:p>
                      <a:pPr marL="0" marR="0" lvl="0" indent="0" algn="l" rtl="0">
                        <a:lnSpc>
                          <a:spcPct val="100000"/>
                        </a:lnSpc>
                        <a:spcBef>
                          <a:spcPts val="0"/>
                        </a:spcBef>
                        <a:spcAft>
                          <a:spcPts val="0"/>
                        </a:spcAft>
                        <a:buNone/>
                      </a:pPr>
                      <a:r>
                        <a:rPr lang="en-US" sz="1300" b="1"/>
                        <a:t>(Before Fall 2020) </a:t>
                      </a:r>
                      <a:endParaRPr sz="1300" b="1"/>
                    </a:p>
                  </a:txBody>
                  <a:tcPr marL="91425" marR="91425" marT="91425" marB="9142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a:t>Short-Term</a:t>
                      </a:r>
                      <a:endParaRPr sz="1300" b="1"/>
                    </a:p>
                    <a:p>
                      <a:pPr marL="0" marR="0" lvl="0" indent="0" algn="l" rtl="0">
                        <a:lnSpc>
                          <a:spcPct val="100000"/>
                        </a:lnSpc>
                        <a:spcBef>
                          <a:spcPts val="0"/>
                        </a:spcBef>
                        <a:spcAft>
                          <a:spcPts val="0"/>
                        </a:spcAft>
                        <a:buNone/>
                      </a:pPr>
                      <a:r>
                        <a:rPr lang="en-US" sz="1300" b="1"/>
                        <a:t>(Fall 2020 - Dec 2020)</a:t>
                      </a:r>
                      <a:endParaRPr sz="13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dirty="0"/>
                        <a:t>Long-Term</a:t>
                      </a:r>
                      <a:endParaRPr sz="1300" b="1" dirty="0"/>
                    </a:p>
                    <a:p>
                      <a:pPr marL="0" marR="0" lvl="0" indent="0" algn="l" rtl="0">
                        <a:lnSpc>
                          <a:spcPct val="100000"/>
                        </a:lnSpc>
                        <a:spcBef>
                          <a:spcPts val="0"/>
                        </a:spcBef>
                        <a:spcAft>
                          <a:spcPts val="0"/>
                        </a:spcAft>
                        <a:buNone/>
                      </a:pPr>
                      <a:r>
                        <a:rPr lang="en-US" sz="1300" b="1" dirty="0"/>
                        <a:t>(Jan 2021 - June 2021)</a:t>
                      </a:r>
                      <a:endParaRPr sz="13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9875">
                <a:tc>
                  <a:txBody>
                    <a:bodyPr/>
                    <a:lstStyle/>
                    <a:p>
                      <a:pPr marL="0" marR="0" lvl="0" indent="0" algn="l" rtl="0">
                        <a:lnSpc>
                          <a:spcPct val="100000"/>
                        </a:lnSpc>
                        <a:spcBef>
                          <a:spcPts val="0"/>
                        </a:spcBef>
                        <a:spcAft>
                          <a:spcPts val="0"/>
                        </a:spcAft>
                        <a:buNone/>
                      </a:pPr>
                      <a:r>
                        <a:rPr lang="en-US" sz="1100"/>
                        <a:t>Closure conferences with 2019-2020 teacher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Meet &amp; Greet with 2020-2021 teacher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explicit teaching of behavior expectations across all settings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29875">
                <a:tc>
                  <a:txBody>
                    <a:bodyPr/>
                    <a:lstStyle/>
                    <a:p>
                      <a:pPr marL="0" marR="0" lvl="0" indent="0" algn="l" rtl="0">
                        <a:lnSpc>
                          <a:spcPct val="100000"/>
                        </a:lnSpc>
                        <a:spcBef>
                          <a:spcPts val="0"/>
                        </a:spcBef>
                        <a:spcAft>
                          <a:spcPts val="0"/>
                        </a:spcAft>
                        <a:buNone/>
                      </a:pPr>
                      <a:r>
                        <a:rPr lang="en-US" sz="1100"/>
                        <a:t>Continued resources for SEL skill building work over the summer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Back-to-school socials with grade levels and/or school-wide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exposure to Tier I SEL lessons, addressing skills and strategies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16725">
                <a:tc>
                  <a:txBody>
                    <a:bodyPr/>
                    <a:lstStyle/>
                    <a:p>
                      <a:pPr marL="0" marR="0" lvl="0" indent="0" algn="l" rtl="0">
                        <a:lnSpc>
                          <a:spcPct val="100000"/>
                        </a:lnSpc>
                        <a:spcBef>
                          <a:spcPts val="0"/>
                        </a:spcBef>
                        <a:spcAft>
                          <a:spcPts val="0"/>
                        </a:spcAft>
                        <a:buNone/>
                      </a:pPr>
                      <a:r>
                        <a:rPr lang="en-US" sz="1100"/>
                        <a:t>Continued academic support via summer school or extension projects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Explicit teaching of school-wide and classroom behaviors &amp; routines, longer and stronger than in previous years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exposure to restorative circles and relationship building activities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29875">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Exposure to Tier I SEL lessons, addressing skills and strategies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SEBH screeners and Academic screeners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9875">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Exposure to restorative circles and relationship building activities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School-wide community building and celebrations </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88825">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SEBH screeners and Academic screeners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7"/>
          <p:cNvSpPr txBox="1">
            <a:spLocks noGrp="1"/>
          </p:cNvSpPr>
          <p:nvPr>
            <p:ph type="ctrTitle"/>
          </p:nvPr>
        </p:nvSpPr>
        <p:spPr>
          <a:xfrm>
            <a:off x="570000" y="2776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Family Reintegration</a:t>
            </a:r>
            <a:endParaRPr/>
          </a:p>
        </p:txBody>
      </p:sp>
      <p:graphicFrame>
        <p:nvGraphicFramePr>
          <p:cNvPr id="335" name="Google Shape;335;p37"/>
          <p:cNvGraphicFramePr/>
          <p:nvPr>
            <p:extLst>
              <p:ext uri="{D42A27DB-BD31-4B8C-83A1-F6EECF244321}">
                <p14:modId xmlns:p14="http://schemas.microsoft.com/office/powerpoint/2010/main" val="1550515269"/>
              </p:ext>
            </p:extLst>
          </p:nvPr>
        </p:nvGraphicFramePr>
        <p:xfrm>
          <a:off x="453750" y="1437795"/>
          <a:ext cx="8439000" cy="4178575"/>
        </p:xfrm>
        <a:graphic>
          <a:graphicData uri="http://schemas.openxmlformats.org/drawingml/2006/table">
            <a:tbl>
              <a:tblPr firstRow="1">
                <a:noFill/>
                <a:tableStyleId>{49D6FC1D-2E79-4883-A2B1-42F2377A7D2D}</a:tableStyleId>
              </a:tblPr>
              <a:tblGrid>
                <a:gridCol w="2813000">
                  <a:extLst>
                    <a:ext uri="{9D8B030D-6E8A-4147-A177-3AD203B41FA5}">
                      <a16:colId xmlns:a16="http://schemas.microsoft.com/office/drawing/2014/main" val="20000"/>
                    </a:ext>
                  </a:extLst>
                </a:gridCol>
                <a:gridCol w="2813000">
                  <a:extLst>
                    <a:ext uri="{9D8B030D-6E8A-4147-A177-3AD203B41FA5}">
                      <a16:colId xmlns:a16="http://schemas.microsoft.com/office/drawing/2014/main" val="20001"/>
                    </a:ext>
                  </a:extLst>
                </a:gridCol>
                <a:gridCol w="2813000">
                  <a:extLst>
                    <a:ext uri="{9D8B030D-6E8A-4147-A177-3AD203B41FA5}">
                      <a16:colId xmlns:a16="http://schemas.microsoft.com/office/drawing/2014/main" val="20002"/>
                    </a:ext>
                  </a:extLst>
                </a:gridCol>
              </a:tblGrid>
              <a:tr h="685225">
                <a:tc>
                  <a:txBody>
                    <a:bodyPr/>
                    <a:lstStyle/>
                    <a:p>
                      <a:pPr marL="0" marR="0" lvl="0" indent="0" algn="l" rtl="0">
                        <a:lnSpc>
                          <a:spcPct val="100000"/>
                        </a:lnSpc>
                        <a:spcBef>
                          <a:spcPts val="0"/>
                        </a:spcBef>
                        <a:spcAft>
                          <a:spcPts val="0"/>
                        </a:spcAft>
                        <a:buNone/>
                      </a:pPr>
                      <a:r>
                        <a:rPr lang="en-US" sz="1300" b="1"/>
                        <a:t>Immediate</a:t>
                      </a:r>
                      <a:endParaRPr sz="1300" b="1"/>
                    </a:p>
                    <a:p>
                      <a:pPr marL="0" marR="0" lvl="0" indent="0" algn="l" rtl="0">
                        <a:lnSpc>
                          <a:spcPct val="100000"/>
                        </a:lnSpc>
                        <a:spcBef>
                          <a:spcPts val="0"/>
                        </a:spcBef>
                        <a:spcAft>
                          <a:spcPts val="0"/>
                        </a:spcAft>
                        <a:buNone/>
                      </a:pPr>
                      <a:r>
                        <a:rPr lang="en-US" sz="1300" b="1"/>
                        <a:t>(Before Fall 2020) </a:t>
                      </a:r>
                      <a:endParaRPr sz="1300" b="1"/>
                    </a:p>
                  </a:txBody>
                  <a:tcPr marL="91425" marR="91425" marT="91425" marB="9142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a:t>Short-Term</a:t>
                      </a:r>
                      <a:endParaRPr sz="1300" b="1"/>
                    </a:p>
                    <a:p>
                      <a:pPr marL="0" marR="0" lvl="0" indent="0" algn="l" rtl="0">
                        <a:lnSpc>
                          <a:spcPct val="100000"/>
                        </a:lnSpc>
                        <a:spcBef>
                          <a:spcPts val="0"/>
                        </a:spcBef>
                        <a:spcAft>
                          <a:spcPts val="0"/>
                        </a:spcAft>
                        <a:buNone/>
                      </a:pPr>
                      <a:r>
                        <a:rPr lang="en-US" sz="1300" b="1"/>
                        <a:t>(Fall 2020 - Dec 2020)</a:t>
                      </a:r>
                      <a:endParaRPr sz="1300" b="1"/>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300" b="1" dirty="0"/>
                        <a:t>Long-Term</a:t>
                      </a:r>
                      <a:endParaRPr sz="1300" b="1" dirty="0"/>
                    </a:p>
                    <a:p>
                      <a:pPr marL="0" marR="0" lvl="0" indent="0" algn="l" rtl="0">
                        <a:lnSpc>
                          <a:spcPct val="100000"/>
                        </a:lnSpc>
                        <a:spcBef>
                          <a:spcPts val="0"/>
                        </a:spcBef>
                        <a:spcAft>
                          <a:spcPts val="0"/>
                        </a:spcAft>
                        <a:buNone/>
                      </a:pPr>
                      <a:r>
                        <a:rPr lang="en-US" sz="1300" b="1" dirty="0"/>
                        <a:t>(Jan 2021 - June 2021)</a:t>
                      </a:r>
                      <a:endParaRPr sz="1300" b="1" dirty="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18050">
                <a:tc>
                  <a:txBody>
                    <a:bodyPr/>
                    <a:lstStyle/>
                    <a:p>
                      <a:pPr marL="0" marR="0" lvl="0" indent="0" algn="l" rtl="0">
                        <a:lnSpc>
                          <a:spcPct val="100000"/>
                        </a:lnSpc>
                        <a:spcBef>
                          <a:spcPts val="0"/>
                        </a:spcBef>
                        <a:spcAft>
                          <a:spcPts val="0"/>
                        </a:spcAft>
                        <a:buNone/>
                      </a:pPr>
                      <a:r>
                        <a:rPr lang="en-US" sz="1100"/>
                        <a:t>Closure conferences with 2019-2020 teacher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Meet &amp; Greet with 2020-2021 teacher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focus on family/school involvement and relationship building</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21150">
                <a:tc>
                  <a:txBody>
                    <a:bodyPr/>
                    <a:lstStyle/>
                    <a:p>
                      <a:pPr marL="0" marR="0" lvl="0" indent="0" algn="l" rtl="0">
                        <a:lnSpc>
                          <a:spcPct val="100000"/>
                        </a:lnSpc>
                        <a:spcBef>
                          <a:spcPts val="0"/>
                        </a:spcBef>
                        <a:spcAft>
                          <a:spcPts val="0"/>
                        </a:spcAft>
                        <a:buNone/>
                      </a:pPr>
                      <a:r>
                        <a:rPr lang="en-US" sz="1100"/>
                        <a:t>Provided with continued resources for COVID-19, parenting while working, SEL skills at home, home expectations, etc.</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Back-to-school socials with grade levels and/or school-wide</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Continued SEBH Screening Results and Academic Screening Results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18050">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Meet &amp; Greet conferences with 2020-2021 teacher</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18050">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SEBH Screening Results and Academic Screening Results</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18050">
                <a:tc>
                  <a:txBody>
                    <a:bodyPr/>
                    <a:lstStyle/>
                    <a:p>
                      <a:pPr marL="0" marR="0" lvl="0" indent="0" algn="l" rtl="0">
                        <a:lnSpc>
                          <a:spcPct val="100000"/>
                        </a:lnSpc>
                        <a:spcBef>
                          <a:spcPts val="0"/>
                        </a:spcBef>
                        <a:spcAft>
                          <a:spcPts val="0"/>
                        </a:spcAft>
                        <a:buNone/>
                      </a:pP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100"/>
                        <a:t>Opportunities for continued check-ins for families that want it</a:t>
                      </a:r>
                      <a:endParaRPr sz="11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1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2" name="Google Shape;342;p38" descr="Quote from Brene Brown - Connection: The energy that exists between people when they feel seen, heard, and valued; when they can give and receive without judgment; and when they derive sustenance and strength from the relationship.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23197" y="3111000"/>
            <a:ext cx="5086850" cy="3147676"/>
          </a:xfrm>
          <a:prstGeom prst="rect">
            <a:avLst/>
          </a:prstGeom>
          <a:noFill/>
          <a:ln>
            <a:noFill/>
          </a:ln>
        </p:spPr>
      </p:pic>
      <p:pic>
        <p:nvPicPr>
          <p:cNvPr id="343" name="Google Shape;343;p38" descr="Quote from Brene Brown - If we share our story with someone who responds with empathy and understanding, shame can't survive."/>
          <p:cNvPicPr preferRelativeResize="0"/>
          <p:nvPr/>
        </p:nvPicPr>
        <p:blipFill>
          <a:blip r:embed="rId4">
            <a:alphaModFix/>
          </a:blip>
          <a:stretch>
            <a:fillRect/>
          </a:stretch>
        </p:blipFill>
        <p:spPr>
          <a:xfrm>
            <a:off x="6484475" y="346050"/>
            <a:ext cx="2443200" cy="2443200"/>
          </a:xfrm>
          <a:prstGeom prst="rect">
            <a:avLst/>
          </a:prstGeom>
          <a:noFill/>
          <a:ln>
            <a:noFill/>
          </a:ln>
        </p:spPr>
      </p:pic>
      <p:sp>
        <p:nvSpPr>
          <p:cNvPr id="2" name="Title 1">
            <a:extLst>
              <a:ext uri="{FF2B5EF4-FFF2-40B4-BE49-F238E27FC236}">
                <a16:creationId xmlns:a16="http://schemas.microsoft.com/office/drawing/2014/main" id="{5ACF2B2D-5499-8345-B34E-FF59B9522609}"/>
              </a:ext>
            </a:extLst>
          </p:cNvPr>
          <p:cNvSpPr>
            <a:spLocks noGrp="1"/>
          </p:cNvSpPr>
          <p:nvPr>
            <p:ph type="title"/>
          </p:nvPr>
        </p:nvSpPr>
        <p:spPr/>
        <p:txBody>
          <a:bodyPr/>
          <a:lstStyle/>
          <a:p>
            <a:r>
              <a:rPr lang="en-US" sz="1200" dirty="0" err="1"/>
              <a:t>Brene</a:t>
            </a:r>
            <a:r>
              <a:rPr lang="en-US" sz="1200" dirty="0"/>
              <a:t>’ Brown</a:t>
            </a:r>
          </a:p>
        </p:txBody>
      </p:sp>
      <p:pic>
        <p:nvPicPr>
          <p:cNvPr id="341" name="Google Shape;341;p38" descr="Quote from Brene Brown - What we don't need in the midst of struggle is shame for being human.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48600" y="150275"/>
            <a:ext cx="2396975" cy="2702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2"/>
          <p:cNvSpPr txBox="1">
            <a:spLocks noGrp="1"/>
          </p:cNvSpPr>
          <p:nvPr>
            <p:ph type="ctrTitle"/>
          </p:nvPr>
        </p:nvSpPr>
        <p:spPr>
          <a:xfrm>
            <a:off x="685800" y="2555025"/>
            <a:ext cx="7772400" cy="1470000"/>
          </a:xfrm>
          <a:prstGeom prst="rect">
            <a:avLst/>
          </a:prstGeom>
        </p:spPr>
        <p:txBody>
          <a:bodyPr spcFirstLastPara="1" wrap="square" lIns="91425" tIns="45700" rIns="91425" bIns="45700" anchor="ctr" anchorCtr="0">
            <a:noAutofit/>
          </a:bodyPr>
          <a:lstStyle/>
          <a:p>
            <a:pPr marL="0" lvl="0" indent="0" algn="ctr" rtl="0">
              <a:spcBef>
                <a:spcPts val="600"/>
              </a:spcBef>
              <a:spcAft>
                <a:spcPts val="0"/>
              </a:spcAft>
              <a:buNone/>
            </a:pPr>
            <a:r>
              <a:rPr lang="en-US" sz="4700" i="1">
                <a:solidFill>
                  <a:srgbClr val="4A5C65"/>
                </a:solidFill>
                <a:latin typeface="Lato Light"/>
                <a:ea typeface="Lato Light"/>
                <a:cs typeface="Lato Light"/>
                <a:sym typeface="Lato Light"/>
              </a:rPr>
              <a:t>“The past cannot be changed.  </a:t>
            </a:r>
            <a:endParaRPr sz="4700" i="1">
              <a:solidFill>
                <a:srgbClr val="4A5C65"/>
              </a:solidFill>
              <a:latin typeface="Lato Light"/>
              <a:ea typeface="Lato Light"/>
              <a:cs typeface="Lato Light"/>
              <a:sym typeface="Lato Light"/>
            </a:endParaRPr>
          </a:p>
          <a:p>
            <a:pPr marL="0" lvl="0" indent="0" algn="ctr" rtl="0">
              <a:spcBef>
                <a:spcPts val="1000"/>
              </a:spcBef>
              <a:spcAft>
                <a:spcPts val="0"/>
              </a:spcAft>
              <a:buNone/>
            </a:pPr>
            <a:r>
              <a:rPr lang="en-US" sz="4700" i="1">
                <a:solidFill>
                  <a:srgbClr val="4A5C65"/>
                </a:solidFill>
                <a:latin typeface="Lato Light"/>
                <a:ea typeface="Lato Light"/>
                <a:cs typeface="Lato Light"/>
                <a:sym typeface="Lato Light"/>
              </a:rPr>
              <a:t>The future is yet in your power.”</a:t>
            </a:r>
            <a:endParaRPr sz="4700" i="1">
              <a:solidFill>
                <a:srgbClr val="4A5C65"/>
              </a:solidFill>
              <a:latin typeface="Lato Light"/>
              <a:ea typeface="Lato Light"/>
              <a:cs typeface="Lato Light"/>
              <a:sym typeface="Lato Light"/>
            </a:endParaRPr>
          </a:p>
          <a:p>
            <a:pPr marL="0" lvl="0" indent="0" algn="ctr" rtl="0">
              <a:spcBef>
                <a:spcPts val="1000"/>
              </a:spcBef>
              <a:spcAft>
                <a:spcPts val="0"/>
              </a:spcAft>
              <a:buNone/>
            </a:pPr>
            <a:endParaRPr/>
          </a:p>
        </p:txBody>
      </p:sp>
      <p:grpSp>
        <p:nvGrpSpPr>
          <p:cNvPr id="105" name="Google Shape;105;p12" descr="Discuss in chat"/>
          <p:cNvGrpSpPr/>
          <p:nvPr/>
        </p:nvGrpSpPr>
        <p:grpSpPr>
          <a:xfrm>
            <a:off x="3447254" y="5250718"/>
            <a:ext cx="2161200" cy="708000"/>
            <a:chOff x="1031175" y="234853"/>
            <a:chExt cx="2161200" cy="708000"/>
          </a:xfrm>
        </p:grpSpPr>
        <p:sp>
          <p:nvSpPr>
            <p:cNvPr id="106" name="Google Shape;106;p12"/>
            <p:cNvSpPr txBox="1"/>
            <p:nvPr/>
          </p:nvSpPr>
          <p:spPr>
            <a:xfrm>
              <a:off x="1031175" y="234853"/>
              <a:ext cx="2161200" cy="7080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B0F0"/>
                  </a:solidFill>
                  <a:latin typeface="Calibri"/>
                  <a:ea typeface="Calibri"/>
                  <a:cs typeface="Calibri"/>
                  <a:sym typeface="Calibri"/>
                </a:rPr>
                <a:t>Discuss in</a:t>
              </a:r>
              <a:endParaRPr/>
            </a:p>
            <a:p>
              <a:pPr marL="0" marR="0" lvl="0" indent="0" algn="l" rtl="0">
                <a:spcBef>
                  <a:spcPts val="0"/>
                </a:spcBef>
                <a:spcAft>
                  <a:spcPts val="0"/>
                </a:spcAft>
                <a:buNone/>
              </a:pPr>
              <a:r>
                <a:rPr lang="en-US" sz="2000" i="1">
                  <a:solidFill>
                    <a:srgbClr val="00B0F0"/>
                  </a:solidFill>
                  <a:latin typeface="Calibri"/>
                  <a:ea typeface="Calibri"/>
                  <a:cs typeface="Calibri"/>
                  <a:sym typeface="Calibri"/>
                </a:rPr>
                <a:t>CHAT</a:t>
              </a:r>
              <a:endParaRPr sz="1800" i="1">
                <a:solidFill>
                  <a:srgbClr val="00B0F0"/>
                </a:solidFill>
                <a:latin typeface="Calibri"/>
                <a:ea typeface="Calibri"/>
                <a:cs typeface="Calibri"/>
                <a:sym typeface="Calibri"/>
              </a:endParaRPr>
            </a:p>
          </p:txBody>
        </p:sp>
        <p:grpSp>
          <p:nvGrpSpPr>
            <p:cNvPr id="107" name="Google Shape;107;p12"/>
            <p:cNvGrpSpPr/>
            <p:nvPr/>
          </p:nvGrpSpPr>
          <p:grpSpPr>
            <a:xfrm>
              <a:off x="2462301" y="287740"/>
              <a:ext cx="602213" cy="602213"/>
              <a:chOff x="969757" y="2828804"/>
              <a:chExt cx="713100" cy="713100"/>
            </a:xfrm>
          </p:grpSpPr>
          <p:sp>
            <p:nvSpPr>
              <p:cNvPr id="108" name="Google Shape;108;p12"/>
              <p:cNvSpPr/>
              <p:nvPr/>
            </p:nvSpPr>
            <p:spPr>
              <a:xfrm>
                <a:off x="969757" y="2828804"/>
                <a:ext cx="713100" cy="713100"/>
              </a:xfrm>
              <a:prstGeom prst="roundRect">
                <a:avLst>
                  <a:gd name="adj" fmla="val 16667"/>
                </a:avLst>
              </a:prstGeom>
              <a:solidFill>
                <a:srgbClr val="00B0F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pic>
            <p:nvPicPr>
              <p:cNvPr id="109" name="Google Shape;109;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7363" y="2916425"/>
                <a:ext cx="537871" cy="537871"/>
              </a:xfrm>
              <a:prstGeom prst="rect">
                <a:avLst/>
              </a:prstGeom>
              <a:noFill/>
              <a:ln>
                <a:noFill/>
              </a:ln>
            </p:spPr>
          </p:pic>
        </p:grpSp>
      </p:grpSp>
      <p:sp>
        <p:nvSpPr>
          <p:cNvPr id="110" name="Google Shape;110;p12"/>
          <p:cNvSpPr txBox="1"/>
          <p:nvPr/>
        </p:nvSpPr>
        <p:spPr>
          <a:xfrm>
            <a:off x="2711100" y="6047000"/>
            <a:ext cx="3721800" cy="619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wentieth Century"/>
                <a:ea typeface="Twentieth Century"/>
                <a:cs typeface="Twentieth Century"/>
                <a:sym typeface="Twentieth Century"/>
              </a:rPr>
              <a:t>As we get started, reflect on this quote in the chat.</a:t>
            </a:r>
            <a:endParaRPr sz="1800">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2" name="Title 1">
            <a:extLst>
              <a:ext uri="{FF2B5EF4-FFF2-40B4-BE49-F238E27FC236}">
                <a16:creationId xmlns:a16="http://schemas.microsoft.com/office/drawing/2014/main" id="{1C9AB820-9723-C74A-A7AB-DCA24D37F161}"/>
              </a:ext>
            </a:extLst>
          </p:cNvPr>
          <p:cNvSpPr>
            <a:spLocks noGrp="1"/>
          </p:cNvSpPr>
          <p:nvPr>
            <p:ph type="title"/>
          </p:nvPr>
        </p:nvSpPr>
        <p:spPr/>
        <p:txBody>
          <a:bodyPr/>
          <a:lstStyle/>
          <a:p>
            <a:pPr algn="ctr"/>
            <a:r>
              <a:rPr lang="en-US" dirty="0"/>
              <a:t>Discuss in breakout</a:t>
            </a:r>
          </a:p>
        </p:txBody>
      </p:sp>
      <p:sp>
        <p:nvSpPr>
          <p:cNvPr id="349" name="Google Shape;349;p39"/>
          <p:cNvSpPr txBox="1">
            <a:spLocks noGrp="1"/>
          </p:cNvSpPr>
          <p:nvPr>
            <p:ph type="subTitle" idx="4294967295"/>
          </p:nvPr>
        </p:nvSpPr>
        <p:spPr>
          <a:xfrm>
            <a:off x="0" y="2354263"/>
            <a:ext cx="7639050" cy="1752600"/>
          </a:xfrm>
          <a:prstGeom prst="rect">
            <a:avLst/>
          </a:prstGeom>
        </p:spPr>
        <p:txBody>
          <a:bodyPr spcFirstLastPara="1" wrap="square" lIns="91425" tIns="45700" rIns="91425" bIns="45700" anchor="t" anchorCtr="0">
            <a:noAutofit/>
          </a:bodyPr>
          <a:lstStyle/>
          <a:p>
            <a:pPr marL="457200" lvl="0" indent="-431800" algn="l" rtl="0">
              <a:spcBef>
                <a:spcPts val="640"/>
              </a:spcBef>
              <a:spcAft>
                <a:spcPts val="0"/>
              </a:spcAft>
              <a:buSzPts val="3200"/>
              <a:buAutoNum type="arabicPeriod"/>
            </a:pPr>
            <a:r>
              <a:rPr lang="en-US"/>
              <a:t>Prioritize the work you need to build or enhance capacity with. (slide 7 &amp; 31)</a:t>
            </a:r>
            <a:endParaRPr/>
          </a:p>
          <a:p>
            <a:pPr marL="457200" lvl="0" indent="-431800" algn="l" rtl="0">
              <a:spcBef>
                <a:spcPts val="0"/>
              </a:spcBef>
              <a:spcAft>
                <a:spcPts val="0"/>
              </a:spcAft>
              <a:buSzPts val="3200"/>
              <a:buAutoNum type="arabicPeriod"/>
            </a:pPr>
            <a:r>
              <a:rPr lang="en-US"/>
              <a:t>Develop some reintegration tasks and timelines for your stakeholders:</a:t>
            </a:r>
            <a:endParaRPr/>
          </a:p>
          <a:p>
            <a:pPr marL="914400" lvl="1" indent="-406400" algn="l" rtl="0">
              <a:spcBef>
                <a:spcPts val="0"/>
              </a:spcBef>
              <a:spcAft>
                <a:spcPts val="0"/>
              </a:spcAft>
              <a:buSzPts val="2800"/>
              <a:buAutoNum type="alphaLcPeriod"/>
            </a:pPr>
            <a:r>
              <a:rPr lang="en-US"/>
              <a:t>Staff</a:t>
            </a:r>
            <a:endParaRPr/>
          </a:p>
          <a:p>
            <a:pPr marL="914400" lvl="1" indent="-406400" algn="l" rtl="0">
              <a:spcBef>
                <a:spcPts val="0"/>
              </a:spcBef>
              <a:spcAft>
                <a:spcPts val="0"/>
              </a:spcAft>
              <a:buSzPts val="2800"/>
              <a:buAutoNum type="alphaLcPeriod"/>
            </a:pPr>
            <a:r>
              <a:rPr lang="en-US"/>
              <a:t>Students</a:t>
            </a:r>
            <a:endParaRPr/>
          </a:p>
          <a:p>
            <a:pPr marL="914400" lvl="1" indent="-406400" algn="l" rtl="0">
              <a:spcBef>
                <a:spcPts val="0"/>
              </a:spcBef>
              <a:spcAft>
                <a:spcPts val="0"/>
              </a:spcAft>
              <a:buSzPts val="2800"/>
              <a:buAutoNum type="alphaLcPeriod"/>
            </a:pPr>
            <a:r>
              <a:rPr lang="en-US"/>
              <a:t>Families</a:t>
            </a:r>
            <a:endParaRPr/>
          </a:p>
        </p:txBody>
      </p:sp>
      <p:sp>
        <p:nvSpPr>
          <p:cNvPr id="351" name="Google Shape;351;p39"/>
          <p:cNvSpPr txBox="1"/>
          <p:nvPr/>
        </p:nvSpPr>
        <p:spPr>
          <a:xfrm>
            <a:off x="4492500" y="4694175"/>
            <a:ext cx="4770900" cy="12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Twentieth Century"/>
                <a:ea typeface="Twentieth Century"/>
                <a:cs typeface="Twentieth Century"/>
                <a:sym typeface="Twentieth Century"/>
              </a:rPr>
              <a:t>Timeline:</a:t>
            </a:r>
            <a:endParaRPr sz="1800" b="1">
              <a:latin typeface="Twentieth Century"/>
              <a:ea typeface="Twentieth Century"/>
              <a:cs typeface="Twentieth Century"/>
              <a:sym typeface="Twentieth Century"/>
            </a:endParaRPr>
          </a:p>
          <a:p>
            <a:pPr marL="0" lvl="0" indent="0" algn="l" rtl="0">
              <a:spcBef>
                <a:spcPts val="0"/>
              </a:spcBef>
              <a:spcAft>
                <a:spcPts val="0"/>
              </a:spcAft>
              <a:buNone/>
            </a:pPr>
            <a:br>
              <a:rPr lang="en-US" sz="1800">
                <a:latin typeface="Twentieth Century"/>
                <a:ea typeface="Twentieth Century"/>
                <a:cs typeface="Twentieth Century"/>
                <a:sym typeface="Twentieth Century"/>
              </a:rPr>
            </a:br>
            <a:r>
              <a:rPr lang="en-US" sz="1800">
                <a:latin typeface="Twentieth Century"/>
                <a:ea typeface="Twentieth Century"/>
                <a:cs typeface="Twentieth Century"/>
                <a:sym typeface="Twentieth Century"/>
              </a:rPr>
              <a:t>Back in Large Group for Professional Development Content Presentation at </a:t>
            </a:r>
            <a:r>
              <a:rPr lang="en-US" sz="1800">
                <a:solidFill>
                  <a:srgbClr val="FF0000"/>
                </a:solidFill>
                <a:latin typeface="Twentieth Century"/>
                <a:ea typeface="Twentieth Century"/>
                <a:cs typeface="Twentieth Century"/>
                <a:sym typeface="Twentieth Century"/>
              </a:rPr>
              <a:t>10:55</a:t>
            </a:r>
            <a:endParaRPr sz="1800">
              <a:solidFill>
                <a:srgbClr val="FF0000"/>
              </a:solidFill>
              <a:latin typeface="Twentieth Century"/>
              <a:ea typeface="Twentieth Century"/>
              <a:cs typeface="Twentieth Century"/>
              <a:sym typeface="Twentieth Century"/>
            </a:endParaRPr>
          </a:p>
        </p:txBody>
      </p:sp>
      <p:pic>
        <p:nvPicPr>
          <p:cNvPr id="350" name="Google Shape;350;p39" descr="Discuss in breakou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57450" y="442450"/>
            <a:ext cx="3475250" cy="1813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0"/>
          <p:cNvSpPr txBox="1">
            <a:spLocks noGrp="1"/>
          </p:cNvSpPr>
          <p:nvPr>
            <p:ph type="ctrTitle"/>
          </p:nvPr>
        </p:nvSpPr>
        <p:spPr>
          <a:xfrm>
            <a:off x="293850" y="200400"/>
            <a:ext cx="85563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We need to build/enhance our capacity with:</a:t>
            </a:r>
            <a:endParaRPr/>
          </a:p>
        </p:txBody>
      </p:sp>
      <p:sp>
        <p:nvSpPr>
          <p:cNvPr id="358" name="Google Shape;358;p40"/>
          <p:cNvSpPr txBox="1"/>
          <p:nvPr/>
        </p:nvSpPr>
        <p:spPr>
          <a:xfrm>
            <a:off x="3642600" y="1670400"/>
            <a:ext cx="22374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700" b="1">
                <a:solidFill>
                  <a:srgbClr val="4A5C65"/>
                </a:solidFill>
                <a:latin typeface="Lato"/>
                <a:ea typeface="Lato"/>
                <a:cs typeface="Lato"/>
                <a:sym typeface="Lato"/>
              </a:rPr>
              <a:t>Systems</a:t>
            </a:r>
            <a:endParaRPr sz="1700" b="1">
              <a:solidFill>
                <a:srgbClr val="4A5C65"/>
              </a:solidFill>
              <a:latin typeface="Lato"/>
              <a:ea typeface="Lato"/>
              <a:cs typeface="Lato"/>
              <a:sym typeface="Lato"/>
            </a:endParaRPr>
          </a:p>
          <a:p>
            <a:pPr marL="0" lvl="0" indent="0" algn="l" rtl="0">
              <a:spcBef>
                <a:spcPts val="1000"/>
              </a:spcBef>
              <a:spcAft>
                <a:spcPts val="0"/>
              </a:spcAft>
              <a:buNone/>
            </a:pPr>
            <a:r>
              <a:rPr lang="en-US" sz="1600">
                <a:solidFill>
                  <a:srgbClr val="4A5C65"/>
                </a:solidFill>
                <a:latin typeface="Lato Light"/>
                <a:ea typeface="Lato Light"/>
                <a:cs typeface="Lato Light"/>
                <a:sym typeface="Lato Light"/>
              </a:rPr>
              <a:t>Equitable Access</a:t>
            </a:r>
            <a:endParaRPr sz="1600">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Adults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Students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Families</a:t>
            </a:r>
            <a:endParaRPr sz="1600">
              <a:solidFill>
                <a:srgbClr val="4A5C65"/>
              </a:solidFill>
              <a:latin typeface="Lato Light"/>
              <a:ea typeface="Lato Light"/>
              <a:cs typeface="Lato Light"/>
              <a:sym typeface="Lato Light"/>
            </a:endParaRPr>
          </a:p>
        </p:txBody>
      </p:sp>
      <p:sp>
        <p:nvSpPr>
          <p:cNvPr id="359" name="Google Shape;359;p40"/>
          <p:cNvSpPr txBox="1"/>
          <p:nvPr/>
        </p:nvSpPr>
        <p:spPr>
          <a:xfrm>
            <a:off x="1146900" y="3259725"/>
            <a:ext cx="25716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Predictability &amp; Consistency (PBIS)</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Expectations &amp; Routines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Acknowledgement</a:t>
            </a:r>
            <a:endParaRPr sz="1600">
              <a:solidFill>
                <a:srgbClr val="4A5C65"/>
              </a:solidFill>
              <a:latin typeface="Lato Light"/>
              <a:ea typeface="Lato Light"/>
              <a:cs typeface="Lato Light"/>
              <a:sym typeface="Lato Light"/>
            </a:endParaRPr>
          </a:p>
        </p:txBody>
      </p:sp>
      <p:sp>
        <p:nvSpPr>
          <p:cNvPr id="360" name="Google Shape;360;p40"/>
          <p:cNvSpPr txBox="1"/>
          <p:nvPr/>
        </p:nvSpPr>
        <p:spPr>
          <a:xfrm>
            <a:off x="5599151" y="3131075"/>
            <a:ext cx="32511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900" b="1">
                <a:solidFill>
                  <a:srgbClr val="4A5C65"/>
                </a:solidFill>
                <a:latin typeface="Lato Light"/>
                <a:ea typeface="Lato Light"/>
                <a:cs typeface="Lato Light"/>
                <a:sym typeface="Lato Light"/>
              </a:rPr>
              <a:t>School Connectedness</a:t>
            </a:r>
            <a:endParaRPr sz="1900" b="1">
              <a:solidFill>
                <a:srgbClr val="4A5C65"/>
              </a:solidFill>
              <a:latin typeface="Lato Light"/>
              <a:ea typeface="Lato Light"/>
              <a:cs typeface="Lato Light"/>
              <a:sym typeface="Lato Light"/>
            </a:endParaRPr>
          </a:p>
          <a:p>
            <a:pPr marL="457200" lvl="0" indent="-342900" algn="l" rtl="0">
              <a:spcBef>
                <a:spcPts val="100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Psychosocial Climate</a:t>
            </a:r>
            <a:endParaRPr sz="1800">
              <a:solidFill>
                <a:srgbClr val="4A5C65"/>
              </a:solidFill>
              <a:latin typeface="Lato Light"/>
              <a:ea typeface="Lato Light"/>
              <a:cs typeface="Lato Light"/>
              <a:sym typeface="Lato Light"/>
            </a:endParaRPr>
          </a:p>
          <a:p>
            <a:pPr marL="457200" lvl="0"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Relationships</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Adult to Adult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Adult to Student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Student to Student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School to Family</a:t>
            </a:r>
            <a:endParaRPr sz="1800">
              <a:solidFill>
                <a:srgbClr val="4A5C65"/>
              </a:solidFill>
              <a:latin typeface="Lato Light"/>
              <a:ea typeface="Lato Light"/>
              <a:cs typeface="Lato Light"/>
              <a:sym typeface="Lato Light"/>
            </a:endParaRPr>
          </a:p>
        </p:txBody>
      </p:sp>
      <p:sp>
        <p:nvSpPr>
          <p:cNvPr id="361" name="Google Shape;361;p40"/>
          <p:cNvSpPr txBox="1"/>
          <p:nvPr/>
        </p:nvSpPr>
        <p:spPr>
          <a:xfrm>
            <a:off x="149275" y="4992325"/>
            <a:ext cx="28002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Trauma Responsiveness</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Emotional Safety</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Moving beyond being informed to being responsive</a:t>
            </a:r>
            <a:endParaRPr sz="1600">
              <a:solidFill>
                <a:srgbClr val="4A5C65"/>
              </a:solidFill>
              <a:latin typeface="Lato Light"/>
              <a:ea typeface="Lato Light"/>
              <a:cs typeface="Lato Light"/>
              <a:sym typeface="Lato Light"/>
            </a:endParaRPr>
          </a:p>
        </p:txBody>
      </p:sp>
      <p:sp>
        <p:nvSpPr>
          <p:cNvPr id="362" name="Google Shape;362;p40"/>
          <p:cNvSpPr txBox="1"/>
          <p:nvPr/>
        </p:nvSpPr>
        <p:spPr>
          <a:xfrm>
            <a:off x="3642600" y="5056650"/>
            <a:ext cx="18588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SEL </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Adults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Students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Families</a:t>
            </a:r>
            <a:endParaRPr sz="1600">
              <a:solidFill>
                <a:srgbClr val="4A5C65"/>
              </a:solidFill>
              <a:latin typeface="Lato Light"/>
              <a:ea typeface="Lato Light"/>
              <a:cs typeface="Lato Light"/>
              <a:sym typeface="Lato Light"/>
            </a:endParaRPr>
          </a:p>
        </p:txBody>
      </p:sp>
      <p:pic>
        <p:nvPicPr>
          <p:cNvPr id="363" name="Google Shape;363;p4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8725" y="1319400"/>
            <a:ext cx="2781300" cy="16478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41" descr="Thank you!"/>
          <p:cNvPicPr preferRelativeResize="0"/>
          <p:nvPr/>
        </p:nvPicPr>
        <p:blipFill rotWithShape="1">
          <a:blip r:embed="rId3">
            <a:alphaModFix/>
          </a:blip>
          <a:srcRect/>
          <a:stretch/>
        </p:blipFill>
        <p:spPr>
          <a:xfrm rot="-771826">
            <a:off x="6679519" y="311189"/>
            <a:ext cx="2345339" cy="1334694"/>
          </a:xfrm>
          <a:prstGeom prst="rect">
            <a:avLst/>
          </a:prstGeom>
          <a:noFill/>
          <a:ln>
            <a:noFill/>
          </a:ln>
        </p:spPr>
      </p:pic>
      <p:sp>
        <p:nvSpPr>
          <p:cNvPr id="370" name="Google Shape;370;p41"/>
          <p:cNvSpPr txBox="1">
            <a:spLocks noGrp="1"/>
          </p:cNvSpPr>
          <p:nvPr>
            <p:ph type="title"/>
          </p:nvPr>
        </p:nvSpPr>
        <p:spPr>
          <a:xfrm>
            <a:off x="628650" y="206976"/>
            <a:ext cx="6003300" cy="1483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3300"/>
              <a:buNone/>
            </a:pPr>
            <a:r>
              <a:rPr lang="en-US" sz="2970" b="1" i="1"/>
              <a:t>Appreciation</a:t>
            </a:r>
            <a:r>
              <a:rPr lang="en-US" sz="2970" b="1"/>
              <a:t> </a:t>
            </a:r>
            <a:r>
              <a:rPr lang="en-US" sz="2970"/>
              <a:t>is given to the following</a:t>
            </a:r>
            <a:endParaRPr/>
          </a:p>
          <a:p>
            <a:pPr marL="0" lvl="0" indent="0" algn="ctr" rtl="0">
              <a:lnSpc>
                <a:spcPct val="100000"/>
              </a:lnSpc>
              <a:spcBef>
                <a:spcPts val="0"/>
              </a:spcBef>
              <a:spcAft>
                <a:spcPts val="0"/>
              </a:spcAft>
              <a:buSzPts val="3300"/>
              <a:buNone/>
            </a:pPr>
            <a:r>
              <a:rPr lang="en-US" sz="2970"/>
              <a:t>for their contributions to this Professional Learning:</a:t>
            </a:r>
            <a:endParaRPr/>
          </a:p>
          <a:p>
            <a:pPr marL="0" marR="0" lvl="0" indent="0" algn="l" rtl="0">
              <a:lnSpc>
                <a:spcPct val="90000"/>
              </a:lnSpc>
              <a:spcBef>
                <a:spcPts val="0"/>
              </a:spcBef>
              <a:spcAft>
                <a:spcPts val="0"/>
              </a:spcAft>
              <a:buClr>
                <a:schemeClr val="dk1"/>
              </a:buClr>
              <a:buSzPts val="3300"/>
              <a:buFont typeface="Calibri"/>
              <a:buNone/>
            </a:pPr>
            <a:endParaRPr sz="2970"/>
          </a:p>
        </p:txBody>
      </p:sp>
      <p:sp>
        <p:nvSpPr>
          <p:cNvPr id="371" name="Google Shape;371;p41"/>
          <p:cNvSpPr txBox="1"/>
          <p:nvPr/>
        </p:nvSpPr>
        <p:spPr>
          <a:xfrm>
            <a:off x="639625" y="2249975"/>
            <a:ext cx="7376100" cy="3473100"/>
          </a:xfrm>
          <a:prstGeom prst="rect">
            <a:avLst/>
          </a:prstGeom>
          <a:noFill/>
          <a:ln>
            <a:noFill/>
          </a:ln>
        </p:spPr>
        <p:txBody>
          <a:bodyPr spcFirstLastPara="1" wrap="square" lIns="91425" tIns="91425" rIns="91425" bIns="91425" anchor="ctr" anchorCtr="0">
            <a:noAutofit/>
          </a:bodyPr>
          <a:lstStyle/>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Midwest PBIS</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PBIS.org</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Brene Brown</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CASEL</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Lucille Eber</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Daniel &amp; Zarling</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Sean Slade</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Trauma Informed Learning</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Dr. Lori Lynass</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Dr. Bella Bikowsky</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Dr. Clay Cook</a:t>
            </a:r>
            <a:endParaRPr sz="1900">
              <a:latin typeface="Twentieth Century"/>
              <a:ea typeface="Twentieth Century"/>
              <a:cs typeface="Twentieth Century"/>
              <a:sym typeface="Twentieth Century"/>
            </a:endParaRPr>
          </a:p>
          <a:p>
            <a:pPr marL="457200" marR="0" lvl="0" indent="-349250" algn="l" rtl="0">
              <a:lnSpc>
                <a:spcPct val="100000"/>
              </a:lnSpc>
              <a:spcBef>
                <a:spcPts val="0"/>
              </a:spcBef>
              <a:spcAft>
                <a:spcPts val="0"/>
              </a:spcAft>
              <a:buSzPts val="1900"/>
              <a:buFont typeface="Twentieth Century"/>
              <a:buChar char="●"/>
            </a:pPr>
            <a:r>
              <a:rPr lang="en-US" sz="1900">
                <a:latin typeface="Twentieth Century"/>
                <a:ea typeface="Twentieth Century"/>
                <a:cs typeface="Twentieth Century"/>
                <a:sym typeface="Twentieth Century"/>
              </a:rPr>
              <a:t>Megan Gruis</a:t>
            </a:r>
            <a:endParaRPr sz="1550">
              <a:solidFill>
                <a:srgbClr val="999999"/>
              </a:solidFill>
              <a:highlight>
                <a:srgbClr val="F7F7F7"/>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2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ctrTitle"/>
          </p:nvPr>
        </p:nvSpPr>
        <p:spPr>
          <a:xfrm>
            <a:off x="205875" y="2290350"/>
            <a:ext cx="8517900" cy="2429700"/>
          </a:xfrm>
          <a:prstGeom prst="rect">
            <a:avLst/>
          </a:prstGeom>
        </p:spPr>
        <p:txBody>
          <a:bodyPr spcFirstLastPara="1" wrap="square" lIns="91425" tIns="45700" rIns="91425" bIns="45700" anchor="ctr" anchorCtr="0">
            <a:noAutofit/>
          </a:bodyPr>
          <a:lstStyle/>
          <a:p>
            <a:pPr marL="0" lvl="0" indent="0" algn="ctr" rtl="0">
              <a:spcBef>
                <a:spcPts val="600"/>
              </a:spcBef>
              <a:spcAft>
                <a:spcPts val="0"/>
              </a:spcAft>
              <a:buNone/>
            </a:pPr>
            <a:r>
              <a:rPr lang="en-US" sz="4700" i="1">
                <a:solidFill>
                  <a:srgbClr val="4A5C65"/>
                </a:solidFill>
                <a:latin typeface="Lato Light"/>
                <a:ea typeface="Lato Light"/>
                <a:cs typeface="Lato Light"/>
                <a:sym typeface="Lato Light"/>
              </a:rPr>
              <a:t>We are planning for the unknown.  </a:t>
            </a:r>
            <a:endParaRPr sz="4700" i="1">
              <a:solidFill>
                <a:srgbClr val="4A5C65"/>
              </a:solidFill>
              <a:latin typeface="Lato Light"/>
              <a:ea typeface="Lato Light"/>
              <a:cs typeface="Lato Light"/>
              <a:sym typeface="Lato Light"/>
            </a:endParaRPr>
          </a:p>
          <a:p>
            <a:pPr marL="0" lvl="0" indent="0" algn="ctr" rtl="0">
              <a:spcBef>
                <a:spcPts val="1000"/>
              </a:spcBef>
              <a:spcAft>
                <a:spcPts val="0"/>
              </a:spcAft>
              <a:buNone/>
            </a:pPr>
            <a:endParaRPr sz="4700" i="1">
              <a:solidFill>
                <a:srgbClr val="4A5C65"/>
              </a:solidFill>
              <a:latin typeface="Lato Light"/>
              <a:ea typeface="Lato Light"/>
              <a:cs typeface="Lato Light"/>
              <a:sym typeface="Lato Light"/>
            </a:endParaRPr>
          </a:p>
          <a:p>
            <a:pPr marL="0" lvl="0" indent="0" algn="ctr" rtl="0">
              <a:spcBef>
                <a:spcPts val="1000"/>
              </a:spcBef>
              <a:spcAft>
                <a:spcPts val="0"/>
              </a:spcAft>
              <a:buNone/>
            </a:pPr>
            <a:r>
              <a:rPr lang="en-US" sz="4700" i="1">
                <a:solidFill>
                  <a:srgbClr val="4A5C65"/>
                </a:solidFill>
                <a:latin typeface="Lato Light"/>
                <a:ea typeface="Lato Light"/>
                <a:cs typeface="Lato Light"/>
                <a:sym typeface="Lato Light"/>
              </a:rPr>
              <a:t>This is open-ended and that is what makes this work so important. </a:t>
            </a:r>
            <a:endParaRPr sz="4700" i="1">
              <a:solidFill>
                <a:srgbClr val="4A5C65"/>
              </a:solidFill>
              <a:latin typeface="Lato Light"/>
              <a:ea typeface="Lato Light"/>
              <a:cs typeface="Lato Light"/>
              <a:sym typeface="Lato Light"/>
            </a:endParaRPr>
          </a:p>
          <a:p>
            <a:pPr marL="0" lvl="0" indent="0" algn="ctr"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Title 1">
            <a:extLst>
              <a:ext uri="{FF2B5EF4-FFF2-40B4-BE49-F238E27FC236}">
                <a16:creationId xmlns:a16="http://schemas.microsoft.com/office/drawing/2014/main" id="{3FF1742C-5264-1149-95B5-9372719B3BF0}"/>
              </a:ext>
            </a:extLst>
          </p:cNvPr>
          <p:cNvSpPr>
            <a:spLocks noGrp="1"/>
          </p:cNvSpPr>
          <p:nvPr>
            <p:ph type="title"/>
          </p:nvPr>
        </p:nvSpPr>
        <p:spPr/>
        <p:txBody>
          <a:bodyPr/>
          <a:lstStyle/>
          <a:p>
            <a:r>
              <a:rPr lang="en-US" dirty="0"/>
              <a:t>Top 6 aligned initiatives implemented in MRIP C15</a:t>
            </a:r>
          </a:p>
        </p:txBody>
      </p:sp>
      <p:pic>
        <p:nvPicPr>
          <p:cNvPr id="122" name="Google Shape;122;p14" descr="Percent of schools implementing aligned inititatives: SEL 5 percent, CRT 5 percent, Envoy 9 percent, ADSIS behavior 9 percent, Responsive classroom 27 percent, pyramid model 36 percen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8988" y="365126"/>
            <a:ext cx="8126024" cy="51161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5"/>
          <p:cNvSpPr txBox="1">
            <a:spLocks noGrp="1"/>
          </p:cNvSpPr>
          <p:nvPr>
            <p:ph type="ctrTitle"/>
          </p:nvPr>
        </p:nvSpPr>
        <p:spPr>
          <a:xfrm>
            <a:off x="788725" y="3548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Multiple Scenarios</a:t>
            </a:r>
            <a:endParaRPr/>
          </a:p>
        </p:txBody>
      </p:sp>
      <p:sp>
        <p:nvSpPr>
          <p:cNvPr id="129" name="Google Shape;129;p15"/>
          <p:cNvSpPr txBox="1">
            <a:spLocks noGrp="1"/>
          </p:cNvSpPr>
          <p:nvPr>
            <p:ph type="subTitle" idx="1"/>
          </p:nvPr>
        </p:nvSpPr>
        <p:spPr>
          <a:xfrm>
            <a:off x="1371600" y="1824800"/>
            <a:ext cx="6400800" cy="3813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US"/>
              <a:t>Plan A - Start Fall 2020 in person</a:t>
            </a:r>
            <a:endParaRPr/>
          </a:p>
          <a:p>
            <a:pPr marL="0" lvl="0" indent="0" algn="l" rtl="0">
              <a:spcBef>
                <a:spcPts val="640"/>
              </a:spcBef>
              <a:spcAft>
                <a:spcPts val="0"/>
              </a:spcAft>
              <a:buNone/>
            </a:pPr>
            <a:r>
              <a:rPr lang="en-US"/>
              <a:t>Plan B - Start Fall 2020 virtually</a:t>
            </a:r>
            <a:endParaRPr/>
          </a:p>
          <a:p>
            <a:pPr marL="0" lvl="0" indent="0" algn="l" rtl="0">
              <a:spcBef>
                <a:spcPts val="640"/>
              </a:spcBef>
              <a:spcAft>
                <a:spcPts val="0"/>
              </a:spcAft>
              <a:buNone/>
            </a:pPr>
            <a:r>
              <a:rPr lang="en-US"/>
              <a:t>Plan C - Start.Stop.Start.Stop</a:t>
            </a:r>
            <a:endParaRPr/>
          </a:p>
          <a:p>
            <a:pPr marL="0" lvl="0" indent="0" algn="l" rtl="0">
              <a:spcBef>
                <a:spcPts val="640"/>
              </a:spcBef>
              <a:spcAft>
                <a:spcPts val="0"/>
              </a:spcAft>
              <a:buNone/>
            </a:pPr>
            <a:r>
              <a:rPr lang="en-US"/>
              <a:t>Plan D - Hybrid</a:t>
            </a:r>
            <a:endParaRPr/>
          </a:p>
          <a:p>
            <a:pPr marL="0" lvl="0" indent="0" algn="l" rtl="0">
              <a:spcBef>
                <a:spcPts val="640"/>
              </a:spcBef>
              <a:spcAft>
                <a:spcPts val="0"/>
              </a:spcAft>
              <a:buNone/>
            </a:pPr>
            <a:r>
              <a:rPr lang="en-US"/>
              <a:t>Plan E - ….</a:t>
            </a:r>
            <a:endParaRPr/>
          </a:p>
          <a:p>
            <a:pPr marL="0" lvl="0" indent="0" algn="l" rtl="0">
              <a:spcBef>
                <a:spcPts val="640"/>
              </a:spcBef>
              <a:spcAft>
                <a:spcPts val="0"/>
              </a:spcAft>
              <a:buNone/>
            </a:pPr>
            <a:r>
              <a:rPr lang="en-US"/>
              <a:t>Plan F - ….</a:t>
            </a:r>
            <a:endParaRPr/>
          </a:p>
        </p:txBody>
      </p:sp>
      <p:pic>
        <p:nvPicPr>
          <p:cNvPr id="130" name="Google Shape;130;p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12"/>
            <a:ext cx="2390775" cy="1914525"/>
          </a:xfrm>
          <a:prstGeom prst="rect">
            <a:avLst/>
          </a:prstGeom>
          <a:noFill/>
          <a:ln>
            <a:noFill/>
          </a:ln>
        </p:spPr>
      </p:pic>
      <p:pic>
        <p:nvPicPr>
          <p:cNvPr id="131" name="Google Shape;131;p15">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flipH="1">
            <a:off x="6990802" y="0"/>
            <a:ext cx="2153200" cy="1914525"/>
          </a:xfrm>
          <a:prstGeom prst="rect">
            <a:avLst/>
          </a:prstGeom>
          <a:noFill/>
          <a:ln>
            <a:noFill/>
          </a:ln>
        </p:spPr>
      </p:pic>
      <p:sp>
        <p:nvSpPr>
          <p:cNvPr id="132" name="Google Shape;132;p15"/>
          <p:cNvSpPr txBox="1">
            <a:spLocks noGrp="1"/>
          </p:cNvSpPr>
          <p:nvPr>
            <p:ph type="subTitle" idx="1"/>
          </p:nvPr>
        </p:nvSpPr>
        <p:spPr>
          <a:xfrm>
            <a:off x="4572000" y="3886200"/>
            <a:ext cx="4460400" cy="2315700"/>
          </a:xfrm>
          <a:prstGeom prst="rect">
            <a:avLst/>
          </a:prstGeom>
        </p:spPr>
        <p:txBody>
          <a:bodyPr spcFirstLastPara="1" wrap="square" lIns="91425" tIns="45700" rIns="91425" bIns="45700" anchor="t" anchorCtr="0">
            <a:noAutofit/>
          </a:bodyPr>
          <a:lstStyle/>
          <a:p>
            <a:pPr marL="457200" lvl="0" indent="0" algn="l" rtl="0">
              <a:spcBef>
                <a:spcPts val="0"/>
              </a:spcBef>
              <a:spcAft>
                <a:spcPts val="1000"/>
              </a:spcAft>
              <a:buNone/>
            </a:pPr>
            <a:r>
              <a:rPr lang="en-US" sz="2500" b="1" i="1">
                <a:solidFill>
                  <a:srgbClr val="4A5C65"/>
                </a:solidFill>
                <a:latin typeface="Lato"/>
                <a:ea typeface="Lato"/>
                <a:cs typeface="Lato"/>
                <a:sym typeface="Lato"/>
              </a:rPr>
              <a:t>No matter what the scenario is when we return from COVID-19, we’ve got to be ready to meet the needs of the whole child.</a:t>
            </a:r>
            <a:endParaRPr sz="3700" b="1" i="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ctrTitle"/>
          </p:nvPr>
        </p:nvSpPr>
        <p:spPr>
          <a:xfrm>
            <a:off x="293850" y="200400"/>
            <a:ext cx="85563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We need to build/enhance our capacity with:</a:t>
            </a:r>
            <a:endParaRPr/>
          </a:p>
        </p:txBody>
      </p:sp>
      <p:sp>
        <p:nvSpPr>
          <p:cNvPr id="139" name="Google Shape;139;p16"/>
          <p:cNvSpPr txBox="1"/>
          <p:nvPr/>
        </p:nvSpPr>
        <p:spPr>
          <a:xfrm>
            <a:off x="3642600" y="1670400"/>
            <a:ext cx="22374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700" b="1">
                <a:solidFill>
                  <a:srgbClr val="4A5C65"/>
                </a:solidFill>
                <a:latin typeface="Lato"/>
                <a:ea typeface="Lato"/>
                <a:cs typeface="Lato"/>
                <a:sym typeface="Lato"/>
              </a:rPr>
              <a:t>Systems</a:t>
            </a:r>
            <a:endParaRPr sz="1700" b="1">
              <a:solidFill>
                <a:srgbClr val="4A5C65"/>
              </a:solidFill>
              <a:latin typeface="Lato"/>
              <a:ea typeface="Lato"/>
              <a:cs typeface="Lato"/>
              <a:sym typeface="Lato"/>
            </a:endParaRPr>
          </a:p>
          <a:p>
            <a:pPr marL="0" lvl="0" indent="0" algn="l" rtl="0">
              <a:spcBef>
                <a:spcPts val="1000"/>
              </a:spcBef>
              <a:spcAft>
                <a:spcPts val="0"/>
              </a:spcAft>
              <a:buNone/>
            </a:pPr>
            <a:r>
              <a:rPr lang="en-US" sz="1600">
                <a:solidFill>
                  <a:srgbClr val="4A5C65"/>
                </a:solidFill>
                <a:latin typeface="Lato Light"/>
                <a:ea typeface="Lato Light"/>
                <a:cs typeface="Lato Light"/>
                <a:sym typeface="Lato Light"/>
              </a:rPr>
              <a:t>Equitable Access</a:t>
            </a:r>
            <a:endParaRPr sz="1600">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Adults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Students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Families</a:t>
            </a:r>
            <a:endParaRPr sz="1600">
              <a:solidFill>
                <a:srgbClr val="4A5C65"/>
              </a:solidFill>
              <a:latin typeface="Lato Light"/>
              <a:ea typeface="Lato Light"/>
              <a:cs typeface="Lato Light"/>
              <a:sym typeface="Lato Light"/>
            </a:endParaRPr>
          </a:p>
        </p:txBody>
      </p:sp>
      <p:sp>
        <p:nvSpPr>
          <p:cNvPr id="140" name="Google Shape;140;p16"/>
          <p:cNvSpPr txBox="1"/>
          <p:nvPr/>
        </p:nvSpPr>
        <p:spPr>
          <a:xfrm>
            <a:off x="1146900" y="3259725"/>
            <a:ext cx="25716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Predictability &amp; Consistency (PBIS)</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Expectations &amp; Routines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Acknowledgement</a:t>
            </a:r>
            <a:endParaRPr sz="1600">
              <a:solidFill>
                <a:srgbClr val="4A5C65"/>
              </a:solidFill>
              <a:latin typeface="Lato Light"/>
              <a:ea typeface="Lato Light"/>
              <a:cs typeface="Lato Light"/>
              <a:sym typeface="Lato Light"/>
            </a:endParaRPr>
          </a:p>
        </p:txBody>
      </p:sp>
      <p:sp>
        <p:nvSpPr>
          <p:cNvPr id="141" name="Google Shape;141;p16"/>
          <p:cNvSpPr txBox="1"/>
          <p:nvPr/>
        </p:nvSpPr>
        <p:spPr>
          <a:xfrm>
            <a:off x="5599151" y="3131075"/>
            <a:ext cx="32511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900" b="1">
                <a:solidFill>
                  <a:srgbClr val="4A5C65"/>
                </a:solidFill>
                <a:latin typeface="Lato Light"/>
                <a:ea typeface="Lato Light"/>
                <a:cs typeface="Lato Light"/>
                <a:sym typeface="Lato Light"/>
              </a:rPr>
              <a:t>School Connectedness</a:t>
            </a:r>
            <a:endParaRPr sz="1900" b="1">
              <a:solidFill>
                <a:srgbClr val="4A5C65"/>
              </a:solidFill>
              <a:latin typeface="Lato Light"/>
              <a:ea typeface="Lato Light"/>
              <a:cs typeface="Lato Light"/>
              <a:sym typeface="Lato Light"/>
            </a:endParaRPr>
          </a:p>
          <a:p>
            <a:pPr marL="457200" lvl="0" indent="-342900" algn="l" rtl="0">
              <a:spcBef>
                <a:spcPts val="100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Psychosocial Climate</a:t>
            </a:r>
            <a:endParaRPr sz="1800">
              <a:solidFill>
                <a:srgbClr val="4A5C65"/>
              </a:solidFill>
              <a:latin typeface="Lato Light"/>
              <a:ea typeface="Lato Light"/>
              <a:cs typeface="Lato Light"/>
              <a:sym typeface="Lato Light"/>
            </a:endParaRPr>
          </a:p>
          <a:p>
            <a:pPr marL="457200" lvl="0"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Relationships</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Adult to Adult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Adult to Student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Student to Student</a:t>
            </a:r>
            <a:endParaRPr sz="1800">
              <a:solidFill>
                <a:srgbClr val="4A5C65"/>
              </a:solidFill>
              <a:latin typeface="Lato Light"/>
              <a:ea typeface="Lato Light"/>
              <a:cs typeface="Lato Light"/>
              <a:sym typeface="Lato Light"/>
            </a:endParaRPr>
          </a:p>
          <a:p>
            <a:pPr marL="914400" lvl="1" indent="-342900" algn="l" rtl="0">
              <a:spcBef>
                <a:spcPts val="0"/>
              </a:spcBef>
              <a:spcAft>
                <a:spcPts val="0"/>
              </a:spcAft>
              <a:buClr>
                <a:srgbClr val="A6BCC9"/>
              </a:buClr>
              <a:buSzPts val="1800"/>
              <a:buFont typeface="Lato Light"/>
              <a:buChar char="◦"/>
            </a:pPr>
            <a:r>
              <a:rPr lang="en-US" sz="1800">
                <a:solidFill>
                  <a:srgbClr val="4A5C65"/>
                </a:solidFill>
                <a:latin typeface="Lato Light"/>
                <a:ea typeface="Lato Light"/>
                <a:cs typeface="Lato Light"/>
                <a:sym typeface="Lato Light"/>
              </a:rPr>
              <a:t>School to Family</a:t>
            </a:r>
            <a:endParaRPr sz="1800">
              <a:solidFill>
                <a:srgbClr val="4A5C65"/>
              </a:solidFill>
              <a:latin typeface="Lato Light"/>
              <a:ea typeface="Lato Light"/>
              <a:cs typeface="Lato Light"/>
              <a:sym typeface="Lato Light"/>
            </a:endParaRPr>
          </a:p>
        </p:txBody>
      </p:sp>
      <p:sp>
        <p:nvSpPr>
          <p:cNvPr id="142" name="Google Shape;142;p16"/>
          <p:cNvSpPr txBox="1"/>
          <p:nvPr/>
        </p:nvSpPr>
        <p:spPr>
          <a:xfrm>
            <a:off x="149275" y="4992325"/>
            <a:ext cx="28002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Trauma Responsiveness</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Emotional Safety</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Moving beyond being informed to being responsive</a:t>
            </a:r>
            <a:endParaRPr sz="1600">
              <a:solidFill>
                <a:srgbClr val="4A5C65"/>
              </a:solidFill>
              <a:latin typeface="Lato Light"/>
              <a:ea typeface="Lato Light"/>
              <a:cs typeface="Lato Light"/>
              <a:sym typeface="Lato Light"/>
            </a:endParaRPr>
          </a:p>
        </p:txBody>
      </p:sp>
      <p:sp>
        <p:nvSpPr>
          <p:cNvPr id="143" name="Google Shape;143;p16"/>
          <p:cNvSpPr txBox="1"/>
          <p:nvPr/>
        </p:nvSpPr>
        <p:spPr>
          <a:xfrm>
            <a:off x="3642600" y="5056650"/>
            <a:ext cx="1858800" cy="1651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1600" b="1">
                <a:solidFill>
                  <a:srgbClr val="4A5C65"/>
                </a:solidFill>
                <a:latin typeface="Lato Light"/>
                <a:ea typeface="Lato Light"/>
                <a:cs typeface="Lato Light"/>
                <a:sym typeface="Lato Light"/>
              </a:rPr>
              <a:t>SEL </a:t>
            </a:r>
            <a:endParaRPr sz="1600" b="1">
              <a:solidFill>
                <a:srgbClr val="4A5C65"/>
              </a:solidFill>
              <a:latin typeface="Lato Light"/>
              <a:ea typeface="Lato Light"/>
              <a:cs typeface="Lato Light"/>
              <a:sym typeface="Lato Light"/>
            </a:endParaRPr>
          </a:p>
          <a:p>
            <a:pPr marL="457200" lvl="0" indent="-330200" algn="l" rtl="0">
              <a:spcBef>
                <a:spcPts val="100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Adults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Students</a:t>
            </a:r>
            <a:endParaRPr sz="1600">
              <a:solidFill>
                <a:srgbClr val="4A5C65"/>
              </a:solidFill>
              <a:latin typeface="Lato Light"/>
              <a:ea typeface="Lato Light"/>
              <a:cs typeface="Lato Light"/>
              <a:sym typeface="Lato Light"/>
            </a:endParaRPr>
          </a:p>
          <a:p>
            <a:pPr marL="457200" lvl="0" indent="-330200" algn="l" rtl="0">
              <a:spcBef>
                <a:spcPts val="0"/>
              </a:spcBef>
              <a:spcAft>
                <a:spcPts val="0"/>
              </a:spcAft>
              <a:buClr>
                <a:srgbClr val="A6BCC9"/>
              </a:buClr>
              <a:buSzPts val="1600"/>
              <a:buFont typeface="Lato Light"/>
              <a:buChar char="○"/>
            </a:pPr>
            <a:r>
              <a:rPr lang="en-US" sz="1600">
                <a:solidFill>
                  <a:srgbClr val="4A5C65"/>
                </a:solidFill>
                <a:latin typeface="Lato Light"/>
                <a:ea typeface="Lato Light"/>
                <a:cs typeface="Lato Light"/>
                <a:sym typeface="Lato Light"/>
              </a:rPr>
              <a:t>For Families</a:t>
            </a:r>
            <a:endParaRPr sz="1600">
              <a:solidFill>
                <a:srgbClr val="4A5C65"/>
              </a:solidFill>
              <a:latin typeface="Lato Light"/>
              <a:ea typeface="Lato Light"/>
              <a:cs typeface="Lato Light"/>
              <a:sym typeface="Lato Light"/>
            </a:endParaRPr>
          </a:p>
        </p:txBody>
      </p:sp>
      <p:pic>
        <p:nvPicPr>
          <p:cNvPr id="144" name="Google Shape;144;p1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8725" y="1319400"/>
            <a:ext cx="2781300" cy="1647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7"/>
          <p:cNvSpPr txBox="1">
            <a:spLocks noGrp="1"/>
          </p:cNvSpPr>
          <p:nvPr>
            <p:ph type="subTitle" idx="1"/>
          </p:nvPr>
        </p:nvSpPr>
        <p:spPr>
          <a:xfrm>
            <a:off x="180125" y="1981475"/>
            <a:ext cx="8852400" cy="3657300"/>
          </a:xfrm>
          <a:prstGeom prst="rect">
            <a:avLst/>
          </a:prstGeom>
        </p:spPr>
        <p:txBody>
          <a:bodyPr spcFirstLastPara="1" wrap="square" lIns="91425" tIns="45700" rIns="91425" bIns="45700" anchor="t" anchorCtr="0">
            <a:noAutofit/>
          </a:bodyPr>
          <a:lstStyle/>
          <a:p>
            <a:pPr marL="0" marR="0" lvl="0" indent="0" algn="l" rtl="0">
              <a:lnSpc>
                <a:spcPct val="100000"/>
              </a:lnSpc>
              <a:spcBef>
                <a:spcPts val="640"/>
              </a:spcBef>
              <a:spcAft>
                <a:spcPts val="0"/>
              </a:spcAft>
              <a:buNone/>
            </a:pPr>
            <a:r>
              <a:rPr lang="en-US" sz="3000"/>
              <a:t>What is your school/district main mission going to be that is connected to the social, emotional, and behavioral well-being of both your staff and your students?</a:t>
            </a:r>
            <a:endParaRPr sz="3000"/>
          </a:p>
          <a:p>
            <a:pPr marL="0" marR="0" lvl="0" indent="0" algn="l" rtl="0">
              <a:lnSpc>
                <a:spcPct val="100000"/>
              </a:lnSpc>
              <a:spcBef>
                <a:spcPts val="640"/>
              </a:spcBef>
              <a:spcAft>
                <a:spcPts val="0"/>
              </a:spcAft>
              <a:buNone/>
            </a:pPr>
            <a:endParaRPr sz="3000"/>
          </a:p>
          <a:p>
            <a:pPr marL="0" marR="0" lvl="0" indent="0" algn="l" rtl="0">
              <a:lnSpc>
                <a:spcPct val="100000"/>
              </a:lnSpc>
              <a:spcBef>
                <a:spcPts val="640"/>
              </a:spcBef>
              <a:spcAft>
                <a:spcPts val="0"/>
              </a:spcAft>
              <a:buNone/>
            </a:pPr>
            <a:r>
              <a:rPr lang="en-US" sz="3000"/>
              <a:t>Develop collective systems to provide consistency to recognize the trauma that EVERYONE is going through.</a:t>
            </a:r>
            <a:endParaRPr sz="3000" b="1">
              <a:solidFill>
                <a:srgbClr val="4A5C65"/>
              </a:solidFill>
              <a:latin typeface="Lato Light"/>
              <a:ea typeface="Lato Light"/>
              <a:cs typeface="Lato Light"/>
              <a:sym typeface="Lato Light"/>
            </a:endParaRPr>
          </a:p>
          <a:p>
            <a:pPr marL="0" lvl="0" indent="0" algn="ctr" rtl="0">
              <a:spcBef>
                <a:spcPts val="640"/>
              </a:spcBef>
              <a:spcAft>
                <a:spcPts val="0"/>
              </a:spcAft>
              <a:buNone/>
            </a:pPr>
            <a:endParaRPr/>
          </a:p>
        </p:txBody>
      </p:sp>
      <p:sp>
        <p:nvSpPr>
          <p:cNvPr id="151" name="Google Shape;151;p17"/>
          <p:cNvSpPr txBox="1">
            <a:spLocks noGrp="1"/>
          </p:cNvSpPr>
          <p:nvPr>
            <p:ph type="ctrTitle"/>
          </p:nvPr>
        </p:nvSpPr>
        <p:spPr>
          <a:xfrm>
            <a:off x="293850" y="200400"/>
            <a:ext cx="85563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What is your mission that you can practice day one?</a:t>
            </a:r>
            <a:endParaRPr/>
          </a:p>
        </p:txBody>
      </p:sp>
      <p:grpSp>
        <p:nvGrpSpPr>
          <p:cNvPr id="152" name="Google Shape;152;p17" descr="discuss in chat"/>
          <p:cNvGrpSpPr/>
          <p:nvPr/>
        </p:nvGrpSpPr>
        <p:grpSpPr>
          <a:xfrm>
            <a:off x="3525729" y="5261768"/>
            <a:ext cx="2161200" cy="708000"/>
            <a:chOff x="457200" y="234853"/>
            <a:chExt cx="2161200" cy="708000"/>
          </a:xfrm>
        </p:grpSpPr>
        <p:sp>
          <p:nvSpPr>
            <p:cNvPr id="153" name="Google Shape;153;p17"/>
            <p:cNvSpPr txBox="1"/>
            <p:nvPr/>
          </p:nvSpPr>
          <p:spPr>
            <a:xfrm>
              <a:off x="457200" y="234853"/>
              <a:ext cx="2161200" cy="708000"/>
            </a:xfrm>
            <a:prstGeom prst="rect">
              <a:avLst/>
            </a:prstGeom>
            <a:noFill/>
            <a:ln w="9525" cap="flat" cmpd="sng">
              <a:solidFill>
                <a:srgbClr val="00B0F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B0F0"/>
                  </a:solidFill>
                  <a:latin typeface="Calibri"/>
                  <a:ea typeface="Calibri"/>
                  <a:cs typeface="Calibri"/>
                  <a:sym typeface="Calibri"/>
                </a:rPr>
                <a:t>Discuss in</a:t>
              </a:r>
              <a:endParaRPr/>
            </a:p>
            <a:p>
              <a:pPr marL="0" marR="0" lvl="0" indent="0" algn="l" rtl="0">
                <a:spcBef>
                  <a:spcPts val="0"/>
                </a:spcBef>
                <a:spcAft>
                  <a:spcPts val="0"/>
                </a:spcAft>
                <a:buNone/>
              </a:pPr>
              <a:r>
                <a:rPr lang="en-US" sz="2000" i="1">
                  <a:solidFill>
                    <a:srgbClr val="00B0F0"/>
                  </a:solidFill>
                  <a:latin typeface="Calibri"/>
                  <a:ea typeface="Calibri"/>
                  <a:cs typeface="Calibri"/>
                  <a:sym typeface="Calibri"/>
                </a:rPr>
                <a:t>CHAT</a:t>
              </a:r>
              <a:endParaRPr sz="1800" i="1">
                <a:solidFill>
                  <a:srgbClr val="00B0F0"/>
                </a:solidFill>
                <a:latin typeface="Calibri"/>
                <a:ea typeface="Calibri"/>
                <a:cs typeface="Calibri"/>
                <a:sym typeface="Calibri"/>
              </a:endParaRPr>
            </a:p>
          </p:txBody>
        </p:sp>
        <p:grpSp>
          <p:nvGrpSpPr>
            <p:cNvPr id="154" name="Google Shape;154;p17"/>
            <p:cNvGrpSpPr/>
            <p:nvPr/>
          </p:nvGrpSpPr>
          <p:grpSpPr>
            <a:xfrm>
              <a:off x="1810663" y="281503"/>
              <a:ext cx="602213" cy="602213"/>
              <a:chOff x="198132" y="2821418"/>
              <a:chExt cx="713100" cy="713100"/>
            </a:xfrm>
          </p:grpSpPr>
          <p:sp>
            <p:nvSpPr>
              <p:cNvPr id="155" name="Google Shape;155;p17"/>
              <p:cNvSpPr/>
              <p:nvPr/>
            </p:nvSpPr>
            <p:spPr>
              <a:xfrm>
                <a:off x="198132" y="2821418"/>
                <a:ext cx="713100" cy="713100"/>
              </a:xfrm>
              <a:prstGeom prst="roundRect">
                <a:avLst>
                  <a:gd name="adj" fmla="val 16667"/>
                </a:avLst>
              </a:prstGeom>
              <a:solidFill>
                <a:srgbClr val="00B0F0"/>
              </a:soli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pic>
            <p:nvPicPr>
              <p:cNvPr id="156" name="Google Shape;156;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812" y="2909098"/>
                <a:ext cx="537871" cy="537871"/>
              </a:xfrm>
              <a:prstGeom prst="rect">
                <a:avLst/>
              </a:prstGeom>
              <a:noFill/>
              <a:ln>
                <a:noFill/>
              </a:ln>
            </p:spPr>
          </p:pic>
        </p:grpSp>
      </p:grpSp>
      <p:sp>
        <p:nvSpPr>
          <p:cNvPr id="157" name="Google Shape;157;p17"/>
          <p:cNvSpPr txBox="1"/>
          <p:nvPr/>
        </p:nvSpPr>
        <p:spPr>
          <a:xfrm>
            <a:off x="2745425" y="6046975"/>
            <a:ext cx="3721800" cy="6195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Twentieth Century"/>
                <a:ea typeface="Twentieth Century"/>
                <a:cs typeface="Twentieth Century"/>
                <a:sym typeface="Twentieth Century"/>
              </a:rPr>
              <a:t>What is the mission/message for your school and/or district?</a:t>
            </a:r>
            <a:endParaRPr sz="1800">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ctrTitle"/>
          </p:nvPr>
        </p:nvSpPr>
        <p:spPr>
          <a:xfrm>
            <a:off x="685800" y="239000"/>
            <a:ext cx="7772400" cy="147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#1: Core Systems Components</a:t>
            </a:r>
            <a:endParaRPr/>
          </a:p>
        </p:txBody>
      </p:sp>
      <p:sp>
        <p:nvSpPr>
          <p:cNvPr id="164" name="Google Shape;164;p18"/>
          <p:cNvSpPr txBox="1">
            <a:spLocks noGrp="1"/>
          </p:cNvSpPr>
          <p:nvPr>
            <p:ph type="subTitle" idx="1"/>
          </p:nvPr>
        </p:nvSpPr>
        <p:spPr>
          <a:xfrm>
            <a:off x="1040100" y="1763175"/>
            <a:ext cx="7063800" cy="1752600"/>
          </a:xfrm>
          <a:prstGeom prst="rect">
            <a:avLst/>
          </a:prstGeom>
        </p:spPr>
        <p:txBody>
          <a:bodyPr spcFirstLastPara="1" wrap="square" lIns="91425" tIns="45700" rIns="91425" bIns="45700" anchor="t" anchorCtr="0">
            <a:noAutofit/>
          </a:bodyPr>
          <a:lstStyle/>
          <a:p>
            <a:pPr marL="457200" marR="0" lvl="0" indent="-419100" algn="l" rtl="0">
              <a:lnSpc>
                <a:spcPct val="100000"/>
              </a:lnSpc>
              <a:spcBef>
                <a:spcPts val="640"/>
              </a:spcBef>
              <a:spcAft>
                <a:spcPts val="0"/>
              </a:spcAft>
              <a:buClr>
                <a:srgbClr val="3366FF"/>
              </a:buClr>
              <a:buSzPts val="3000"/>
              <a:buChar char="●"/>
            </a:pPr>
            <a:r>
              <a:rPr lang="en-US" sz="3000"/>
              <a:t>Functioning Leadership Teams</a:t>
            </a:r>
            <a:endParaRPr sz="3000"/>
          </a:p>
          <a:p>
            <a:pPr marL="457200" marR="0" lvl="0" indent="-419100" algn="l" rtl="0">
              <a:lnSpc>
                <a:spcPct val="100000"/>
              </a:lnSpc>
              <a:spcBef>
                <a:spcPts val="0"/>
              </a:spcBef>
              <a:spcAft>
                <a:spcPts val="0"/>
              </a:spcAft>
              <a:buClr>
                <a:srgbClr val="3366FF"/>
              </a:buClr>
              <a:buSzPts val="3000"/>
              <a:buChar char="●"/>
            </a:pPr>
            <a:r>
              <a:rPr lang="en-US" sz="3000"/>
              <a:t>District Level &amp; Site Level</a:t>
            </a:r>
            <a:endParaRPr sz="3000"/>
          </a:p>
          <a:p>
            <a:pPr marL="457200" marR="0" lvl="0" indent="-419100" algn="l" rtl="0">
              <a:lnSpc>
                <a:spcPct val="100000"/>
              </a:lnSpc>
              <a:spcBef>
                <a:spcPts val="0"/>
              </a:spcBef>
              <a:spcAft>
                <a:spcPts val="0"/>
              </a:spcAft>
              <a:buClr>
                <a:srgbClr val="3366FF"/>
              </a:buClr>
              <a:buSzPts val="3000"/>
              <a:buChar char="●"/>
            </a:pPr>
            <a:r>
              <a:rPr lang="en-US" sz="3000"/>
              <a:t>Use of data to inform the need for program and practice decisions</a:t>
            </a:r>
            <a:endParaRPr sz="3000"/>
          </a:p>
          <a:p>
            <a:pPr marL="457200" marR="0" lvl="0" indent="-419100" algn="l" rtl="0">
              <a:lnSpc>
                <a:spcPct val="100000"/>
              </a:lnSpc>
              <a:spcBef>
                <a:spcPts val="0"/>
              </a:spcBef>
              <a:spcAft>
                <a:spcPts val="0"/>
              </a:spcAft>
              <a:buClr>
                <a:srgbClr val="3366FF"/>
              </a:buClr>
              <a:buSzPts val="3000"/>
              <a:buChar char="●"/>
            </a:pPr>
            <a:r>
              <a:rPr lang="en-US" sz="3000"/>
              <a:t>A process for selection of practices</a:t>
            </a:r>
            <a:endParaRPr sz="3000"/>
          </a:p>
          <a:p>
            <a:pPr marL="457200" marR="0" lvl="0" indent="-419100" algn="l" rtl="0">
              <a:lnSpc>
                <a:spcPct val="100000"/>
              </a:lnSpc>
              <a:spcBef>
                <a:spcPts val="0"/>
              </a:spcBef>
              <a:spcAft>
                <a:spcPts val="0"/>
              </a:spcAft>
              <a:buClr>
                <a:srgbClr val="3366FF"/>
              </a:buClr>
              <a:buSzPts val="3000"/>
              <a:buChar char="●"/>
            </a:pPr>
            <a:r>
              <a:rPr lang="en-US" sz="3000"/>
              <a:t>Professional development to guide implementation</a:t>
            </a:r>
            <a:endParaRPr sz="3000"/>
          </a:p>
          <a:p>
            <a:pPr marL="457200" marR="0" lvl="0" indent="-419100" algn="l" rtl="0">
              <a:lnSpc>
                <a:spcPct val="100000"/>
              </a:lnSpc>
              <a:spcBef>
                <a:spcPts val="0"/>
              </a:spcBef>
              <a:spcAft>
                <a:spcPts val="0"/>
              </a:spcAft>
              <a:buClr>
                <a:srgbClr val="3366FF"/>
              </a:buClr>
              <a:buSzPts val="3000"/>
              <a:buChar char="●"/>
            </a:pPr>
            <a:r>
              <a:rPr lang="en-US" sz="3000"/>
              <a:t>Screening to know what students need supports the most</a:t>
            </a:r>
            <a:endParaRPr sz="3000"/>
          </a:p>
          <a:p>
            <a:pPr marL="457200" marR="0" lvl="0" indent="-419100" algn="l" rtl="0">
              <a:lnSpc>
                <a:spcPct val="100000"/>
              </a:lnSpc>
              <a:spcBef>
                <a:spcPts val="0"/>
              </a:spcBef>
              <a:spcAft>
                <a:spcPts val="0"/>
              </a:spcAft>
              <a:buClr>
                <a:srgbClr val="3366FF"/>
              </a:buClr>
              <a:buSzPts val="3000"/>
              <a:buChar char="●"/>
            </a:pPr>
            <a:r>
              <a:rPr lang="en-US" sz="3000"/>
              <a:t>Structured communication and policy</a:t>
            </a:r>
            <a:endParaRPr/>
          </a:p>
        </p:txBody>
      </p:sp>
    </p:spTree>
  </p:cSld>
  <p:clrMapOvr>
    <a:masterClrMapping/>
  </p:clrMapOvr>
</p:sld>
</file>

<file path=ppt/theme/theme1.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2935</Words>
  <Application>Microsoft Office PowerPoint</Application>
  <PresentationFormat>On-screen Show (4:3)</PresentationFormat>
  <Paragraphs>363</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Questrial</vt:lpstr>
      <vt:lpstr>Calibri</vt:lpstr>
      <vt:lpstr>Noto Sans Symbols</vt:lpstr>
      <vt:lpstr>Lato</vt:lpstr>
      <vt:lpstr>Twentieth Century</vt:lpstr>
      <vt:lpstr>Roboto Slab Regular</vt:lpstr>
      <vt:lpstr>Lato Light</vt:lpstr>
      <vt:lpstr>Arial</vt:lpstr>
      <vt:lpstr>1_Final_MWBIS 4</vt:lpstr>
      <vt:lpstr> Tier 1 Virtual Training Day 1  Reintegration after COVID-19</vt:lpstr>
      <vt:lpstr>Learning Expectations for Virtual Training</vt:lpstr>
      <vt:lpstr>“The past cannot be changed.   The future is yet in your power.” </vt:lpstr>
      <vt:lpstr>We are planning for the unknown.    This is open-ended and that is what makes this work so important.  </vt:lpstr>
      <vt:lpstr>Top 6 aligned initiatives implemented in MRIP C15</vt:lpstr>
      <vt:lpstr>Multiple Scenarios</vt:lpstr>
      <vt:lpstr>We need to build/enhance our capacity with:</vt:lpstr>
      <vt:lpstr>What is your mission that you can practice day one?</vt:lpstr>
      <vt:lpstr>#1: Core Systems Components</vt:lpstr>
      <vt:lpstr>Systems</vt:lpstr>
      <vt:lpstr>#2: Predictability &amp; Consistency</vt:lpstr>
      <vt:lpstr>Other words for predictability</vt:lpstr>
      <vt:lpstr>Expectations &amp; Routines</vt:lpstr>
      <vt:lpstr>Expectations &amp; Routines</vt:lpstr>
      <vt:lpstr>Getting Back to School After Disruptions</vt:lpstr>
      <vt:lpstr>Acknowledgments</vt:lpstr>
      <vt:lpstr>#3: School Connectedness</vt:lpstr>
      <vt:lpstr>Psychosocial Climate</vt:lpstr>
      <vt:lpstr>Relationships</vt:lpstr>
      <vt:lpstr>Common Language: Three phases to every relationship</vt:lpstr>
      <vt:lpstr>#4: Trauma Responsiveness</vt:lpstr>
      <vt:lpstr>Student Behavior</vt:lpstr>
      <vt:lpstr>When you see behavior, what lens are you looking through?</vt:lpstr>
      <vt:lpstr>#5: Social Emotional Learning Skills</vt:lpstr>
      <vt:lpstr>Low burden, high impact school-wide strategies</vt:lpstr>
      <vt:lpstr>Staff Reintegration</vt:lpstr>
      <vt:lpstr>Student Reintegration</vt:lpstr>
      <vt:lpstr>Family Reintegration</vt:lpstr>
      <vt:lpstr>Brene’ Brown</vt:lpstr>
      <vt:lpstr>Discuss in breakout</vt:lpstr>
      <vt:lpstr>We need to build/enhance our capacity with:</vt:lpstr>
      <vt:lpstr>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Tier 1 Virtual Training Day 1  Reintegration after COVID-19 (Updated June 2020)</dc:title>
  <cp:lastModifiedBy>Petrie, Garrett (MDE)</cp:lastModifiedBy>
  <cp:revision>6</cp:revision>
  <dcterms:modified xsi:type="dcterms:W3CDTF">2020-07-31T07:33:31Z</dcterms:modified>
</cp:coreProperties>
</file>