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79" r:id="rId2"/>
    <p:sldMasterId id="2147483684" r:id="rId3"/>
  </p:sldMasterIdLst>
  <p:notesMasterIdLst>
    <p:notesMasterId r:id="rId36"/>
  </p:notesMasterIdLst>
  <p:handoutMasterIdLst>
    <p:handoutMasterId r:id="rId37"/>
  </p:handoutMasterIdLst>
  <p:sldIdLst>
    <p:sldId id="608" r:id="rId4"/>
    <p:sldId id="583" r:id="rId5"/>
    <p:sldId id="586" r:id="rId6"/>
    <p:sldId id="585" r:id="rId7"/>
    <p:sldId id="513" r:id="rId8"/>
    <p:sldId id="517" r:id="rId9"/>
    <p:sldId id="597" r:id="rId10"/>
    <p:sldId id="598" r:id="rId11"/>
    <p:sldId id="556" r:id="rId12"/>
    <p:sldId id="599" r:id="rId13"/>
    <p:sldId id="601" r:id="rId14"/>
    <p:sldId id="609" r:id="rId15"/>
    <p:sldId id="610" r:id="rId16"/>
    <p:sldId id="611" r:id="rId17"/>
    <p:sldId id="566" r:id="rId18"/>
    <p:sldId id="607" r:id="rId19"/>
    <p:sldId id="577" r:id="rId20"/>
    <p:sldId id="574" r:id="rId21"/>
    <p:sldId id="580" r:id="rId22"/>
    <p:sldId id="592" r:id="rId23"/>
    <p:sldId id="578" r:id="rId24"/>
    <p:sldId id="613" r:id="rId25"/>
    <p:sldId id="612" r:id="rId26"/>
    <p:sldId id="615" r:id="rId27"/>
    <p:sldId id="617" r:id="rId28"/>
    <p:sldId id="616" r:id="rId29"/>
    <p:sldId id="618" r:id="rId30"/>
    <p:sldId id="576" r:id="rId31"/>
    <p:sldId id="582" r:id="rId32"/>
    <p:sldId id="555" r:id="rId33"/>
    <p:sldId id="554" r:id="rId34"/>
    <p:sldId id="587" r:id="rId3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Yanek" initials="" lastIdx="2" clrIdx="0"/>
  <p:cmAuthor id="1" name="Cath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1D2A53"/>
    <a:srgbClr val="EAEDF8"/>
    <a:srgbClr val="BCC6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87898" autoAdjust="0"/>
  </p:normalViewPr>
  <p:slideViewPr>
    <p:cSldViewPr snapToGrid="0" snapToObjects="1">
      <p:cViewPr varScale="1">
        <p:scale>
          <a:sx n="94" d="100"/>
          <a:sy n="94" d="100"/>
        </p:scale>
        <p:origin x="1384" y="200"/>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37FA267-8C6C-534E-9CF3-5CC7557A2679}" type="datetimeFigureOut">
              <a:rPr lang="en-US" smtClean="0"/>
              <a:t>10/23/18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171AF24-85AA-A149-BCD7-8A4A8219E37F}" type="slidenum">
              <a:rPr lang="en-US" smtClean="0"/>
              <a:t>‹#›</a:t>
            </a:fld>
            <a:endParaRPr lang="en-US"/>
          </a:p>
        </p:txBody>
      </p:sp>
    </p:spTree>
    <p:extLst>
      <p:ext uri="{BB962C8B-B14F-4D97-AF65-F5344CB8AC3E}">
        <p14:creationId xmlns:p14="http://schemas.microsoft.com/office/powerpoint/2010/main" val="403879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BF7E992-D358-EF4C-8438-B75DE25848E0}" type="datetimeFigureOut">
              <a:rPr lang="en-US" smtClean="0"/>
              <a:t>10/23/18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5C04D7D-6BCF-BF47-8CAA-5C91DED02858}" type="slidenum">
              <a:rPr lang="en-US" smtClean="0"/>
              <a:t>‹#›</a:t>
            </a:fld>
            <a:endParaRPr lang="en-US"/>
          </a:p>
        </p:txBody>
      </p:sp>
    </p:spTree>
    <p:extLst>
      <p:ext uri="{BB962C8B-B14F-4D97-AF65-F5344CB8AC3E}">
        <p14:creationId xmlns:p14="http://schemas.microsoft.com/office/powerpoint/2010/main" val="28486426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69870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Review to set the context/stage for work.</a:t>
            </a:r>
          </a:p>
          <a:p>
            <a:endParaRPr lang="en-US" dirty="0"/>
          </a:p>
        </p:txBody>
      </p:sp>
      <p:sp>
        <p:nvSpPr>
          <p:cNvPr id="4" name="Slide Number Placeholder 3"/>
          <p:cNvSpPr>
            <a:spLocks noGrp="1"/>
          </p:cNvSpPr>
          <p:nvPr>
            <p:ph type="sldNum" sz="quarter" idx="5"/>
          </p:nvPr>
        </p:nvSpPr>
        <p:spPr/>
        <p:txBody>
          <a:bodyPr/>
          <a:lstStyle/>
          <a:p>
            <a:fld id="{A5C04D7D-6BCF-BF47-8CAA-5C91DED02858}" type="slidenum">
              <a:rPr lang="en-US" smtClean="0"/>
              <a:t>10</a:t>
            </a:fld>
            <a:endParaRPr lang="en-US"/>
          </a:p>
        </p:txBody>
      </p:sp>
    </p:spTree>
    <p:extLst>
      <p:ext uri="{BB962C8B-B14F-4D97-AF65-F5344CB8AC3E}">
        <p14:creationId xmlns:p14="http://schemas.microsoft.com/office/powerpoint/2010/main" val="4178612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going to be leading the teams through a clear-cut, researched based data for decision making process.</a:t>
            </a:r>
          </a:p>
        </p:txBody>
      </p:sp>
      <p:sp>
        <p:nvSpPr>
          <p:cNvPr id="4" name="Slide Number Placeholder 3"/>
          <p:cNvSpPr>
            <a:spLocks noGrp="1"/>
          </p:cNvSpPr>
          <p:nvPr>
            <p:ph type="sldNum" sz="quarter" idx="5"/>
          </p:nvPr>
        </p:nvSpPr>
        <p:spPr/>
        <p:txBody>
          <a:bodyPr/>
          <a:lstStyle/>
          <a:p>
            <a:fld id="{A5C04D7D-6BCF-BF47-8CAA-5C91DED02858}" type="slidenum">
              <a:rPr lang="en-US" smtClean="0"/>
              <a:t>11</a:t>
            </a:fld>
            <a:endParaRPr lang="en-US"/>
          </a:p>
        </p:txBody>
      </p:sp>
    </p:spTree>
    <p:extLst>
      <p:ext uri="{BB962C8B-B14F-4D97-AF65-F5344CB8AC3E}">
        <p14:creationId xmlns:p14="http://schemas.microsoft.com/office/powerpoint/2010/main" val="174307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87253B-818F-4010-8BB3-92659D913EDB}" type="slidenum">
              <a:rPr lang="en-US">
                <a:solidFill>
                  <a:prstClr val="black"/>
                </a:solidFill>
              </a:rPr>
              <a:pPr>
                <a:defRPr/>
              </a:pPr>
              <a:t>12</a:t>
            </a:fld>
            <a:endParaRPr lang="en-US">
              <a:solidFill>
                <a:prstClr val="black"/>
              </a:solidFill>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pitchFamily="34" charset="0"/>
              </a:rPr>
              <a:t>We need to reflect on the systems we have in place that are collecting our outcome data.  Are the systems working?</a:t>
            </a:r>
          </a:p>
        </p:txBody>
      </p:sp>
    </p:spTree>
    <p:extLst>
      <p:ext uri="{BB962C8B-B14F-4D97-AF65-F5344CB8AC3E}">
        <p14:creationId xmlns:p14="http://schemas.microsoft.com/office/powerpoint/2010/main" val="3105219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87253B-818F-4010-8BB3-92659D913EDB}" type="slidenum">
              <a:rPr lang="en-US">
                <a:solidFill>
                  <a:prstClr val="black"/>
                </a:solidFill>
              </a:rPr>
              <a:pPr>
                <a:defRPr/>
              </a:pPr>
              <a:t>13</a:t>
            </a:fld>
            <a:endParaRPr lang="en-US">
              <a:solidFill>
                <a:prstClr val="black"/>
              </a:solidFill>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pitchFamily="34" charset="0"/>
              </a:rPr>
              <a:t>Teams should go to their handbook, team activity day 8, activity 1.</a:t>
            </a:r>
          </a:p>
          <a:p>
            <a:pPr eaLnBrk="1" hangingPunct="1">
              <a:spcBef>
                <a:spcPct val="0"/>
              </a:spcBef>
            </a:pPr>
            <a:r>
              <a:rPr lang="en-US" dirty="0">
                <a:latin typeface="Arial" pitchFamily="34" charset="0"/>
              </a:rPr>
              <a:t>Honest conversations should be had about the outcome data they have available to them and how they are currently using this data.</a:t>
            </a:r>
          </a:p>
          <a:p>
            <a:pPr eaLnBrk="1" hangingPunct="1">
              <a:spcBef>
                <a:spcPct val="0"/>
              </a:spcBef>
            </a:pPr>
            <a:r>
              <a:rPr lang="en-US" dirty="0">
                <a:latin typeface="Arial" pitchFamily="34" charset="0"/>
              </a:rPr>
              <a:t>Trainers will likely need to touch base with all teams to keep them focused throughout this content presentation.</a:t>
            </a:r>
          </a:p>
        </p:txBody>
      </p:sp>
    </p:spTree>
    <p:extLst>
      <p:ext uri="{BB962C8B-B14F-4D97-AF65-F5344CB8AC3E}">
        <p14:creationId xmlns:p14="http://schemas.microsoft.com/office/powerpoint/2010/main" val="4164898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87253B-818F-4010-8BB3-92659D913EDB}" type="slidenum">
              <a:rPr lang="en-US">
                <a:solidFill>
                  <a:prstClr val="black"/>
                </a:solidFill>
              </a:rPr>
              <a:pPr>
                <a:defRPr/>
              </a:pPr>
              <a:t>14</a:t>
            </a:fld>
            <a:endParaRPr lang="en-US">
              <a:solidFill>
                <a:prstClr val="black"/>
              </a:solidFill>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pitchFamily="34" charset="0"/>
              </a:rPr>
              <a:t>If we have systems in place, but those systems are not working on the correct problems and leading towards action, what is the purpose of our system?</a:t>
            </a:r>
          </a:p>
        </p:txBody>
      </p:sp>
    </p:spTree>
    <p:extLst>
      <p:ext uri="{BB962C8B-B14F-4D97-AF65-F5344CB8AC3E}">
        <p14:creationId xmlns:p14="http://schemas.microsoft.com/office/powerpoint/2010/main" val="1416404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87253B-818F-4010-8BB3-92659D913EDB}" type="slidenum">
              <a:rPr lang="en-US">
                <a:solidFill>
                  <a:prstClr val="black"/>
                </a:solidFill>
              </a:rPr>
              <a:pPr>
                <a:defRPr/>
              </a:pPr>
              <a:t>15</a:t>
            </a:fld>
            <a:endParaRPr lang="en-US">
              <a:solidFill>
                <a:prstClr val="black"/>
              </a:solidFill>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pitchFamily="34" charset="0"/>
              </a:rPr>
              <a:t>Our data needs to be able to give us answers to these questions in a clean, clear and concise way.  When we have this data, we need to know how to use it.</a:t>
            </a:r>
          </a:p>
        </p:txBody>
      </p:sp>
    </p:spTree>
    <p:extLst>
      <p:ext uri="{BB962C8B-B14F-4D97-AF65-F5344CB8AC3E}">
        <p14:creationId xmlns:p14="http://schemas.microsoft.com/office/powerpoint/2010/main" val="3663874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in on discipline data, we need to be able to answer these questions and have a way to problem solve with precision.</a:t>
            </a:r>
          </a:p>
        </p:txBody>
      </p:sp>
      <p:sp>
        <p:nvSpPr>
          <p:cNvPr id="4" name="Slide Number Placeholder 3"/>
          <p:cNvSpPr>
            <a:spLocks noGrp="1"/>
          </p:cNvSpPr>
          <p:nvPr>
            <p:ph type="sldNum" sz="quarter" idx="5"/>
          </p:nvPr>
        </p:nvSpPr>
        <p:spPr/>
        <p:txBody>
          <a:bodyPr/>
          <a:lstStyle/>
          <a:p>
            <a:fld id="{A5C04D7D-6BCF-BF47-8CAA-5C91DED02858}" type="slidenum">
              <a:rPr lang="en-US" smtClean="0"/>
              <a:t>16</a:t>
            </a:fld>
            <a:endParaRPr lang="en-US"/>
          </a:p>
        </p:txBody>
      </p:sp>
    </p:spTree>
    <p:extLst>
      <p:ext uri="{BB962C8B-B14F-4D97-AF65-F5344CB8AC3E}">
        <p14:creationId xmlns:p14="http://schemas.microsoft.com/office/powerpoint/2010/main" val="3312321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3329288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A4EA873-4B04-4BAB-A59F-3092E593507A}" type="slidenum">
              <a:rPr lang="en-US">
                <a:solidFill>
                  <a:prstClr val="black"/>
                </a:solidFill>
              </a:rPr>
              <a:pPr>
                <a:defRPr/>
              </a:pPr>
              <a:t>18</a:t>
            </a:fld>
            <a:endParaRPr lang="en-US">
              <a:solidFill>
                <a:prstClr val="black"/>
              </a:solidFill>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b="1" i="1" dirty="0"/>
              <a:t>Walk</a:t>
            </a:r>
            <a:r>
              <a:rPr lang="en-US" b="1" i="1" baseline="0" dirty="0"/>
              <a:t> through this as a large group. They can write in their workbook if they choose. (Think I Do/We Do)</a:t>
            </a:r>
            <a:endParaRPr lang="en-US" b="1" i="1" dirty="0"/>
          </a:p>
          <a:p>
            <a:pPr lvl="1"/>
            <a:endParaRPr lang="en-US" b="1" i="1" dirty="0"/>
          </a:p>
          <a:p>
            <a:pPr lvl="1"/>
            <a:r>
              <a:rPr lang="en-US" b="1" i="1" dirty="0"/>
              <a:t>What</a:t>
            </a:r>
            <a:r>
              <a:rPr lang="en-US" dirty="0"/>
              <a:t> is the problem behavior? </a:t>
            </a:r>
            <a:r>
              <a:rPr lang="en-US" baseline="0" dirty="0"/>
              <a:t> Physical altercations. </a:t>
            </a:r>
          </a:p>
          <a:p>
            <a:pPr lvl="1"/>
            <a:r>
              <a:rPr lang="en-US" b="1" i="1" dirty="0"/>
              <a:t>How</a:t>
            </a:r>
            <a:r>
              <a:rPr lang="en-US" dirty="0"/>
              <a:t> often is the problem happening?  Every day. 32referrals in the last month in this location.</a:t>
            </a:r>
          </a:p>
          <a:p>
            <a:pPr lvl="1"/>
            <a:r>
              <a:rPr lang="en-US" b="1" i="1" dirty="0"/>
              <a:t>Where</a:t>
            </a:r>
            <a:r>
              <a:rPr lang="en-US" dirty="0"/>
              <a:t> is the problem happening?</a:t>
            </a:r>
            <a:r>
              <a:rPr lang="en-US" baseline="0" dirty="0"/>
              <a:t>  On 3 of the 12 bus routes</a:t>
            </a:r>
            <a:endParaRPr lang="en-US" dirty="0"/>
          </a:p>
          <a:p>
            <a:pPr lvl="1"/>
            <a:r>
              <a:rPr lang="en-US" b="1" i="1" dirty="0"/>
              <a:t>Who</a:t>
            </a:r>
            <a:r>
              <a:rPr lang="en-US" dirty="0"/>
              <a:t> is engaged in the behavior?  Many</a:t>
            </a:r>
            <a:r>
              <a:rPr lang="en-US" baseline="0" dirty="0"/>
              <a:t> students, about 50</a:t>
            </a:r>
          </a:p>
          <a:p>
            <a:pPr lvl="1"/>
            <a:r>
              <a:rPr lang="en-US" b="1" i="1" dirty="0"/>
              <a:t>When</a:t>
            </a:r>
            <a:r>
              <a:rPr lang="en-US" dirty="0"/>
              <a:t> is the problem most likely to occur?  Afternoon bus routes</a:t>
            </a:r>
            <a:endParaRPr lang="en-US" b="0" i="0" dirty="0"/>
          </a:p>
          <a:p>
            <a:pPr lvl="1"/>
            <a:r>
              <a:rPr lang="en-US" b="1" i="1" dirty="0"/>
              <a:t>Why</a:t>
            </a:r>
            <a:r>
              <a:rPr lang="en-US" dirty="0"/>
              <a:t> is the problem sustaining? </a:t>
            </a:r>
            <a:r>
              <a:rPr lang="en-US" sz="1200" dirty="0">
                <a:solidFill>
                  <a:srgbClr val="1D2A53"/>
                </a:solidFill>
              </a:rPr>
              <a:t>Students do not have direct supervision or access to supports.</a:t>
            </a:r>
          </a:p>
          <a:p>
            <a:pPr eaLnBrk="1" hangingPunct="1">
              <a:spcBef>
                <a:spcPct val="0"/>
              </a:spcBef>
            </a:pPr>
            <a:endParaRPr lang="en-US" dirty="0">
              <a:latin typeface="Arial" pitchFamily="34" charset="0"/>
            </a:endParaRPr>
          </a:p>
          <a:p>
            <a:pPr eaLnBrk="1" hangingPunct="1">
              <a:spcBef>
                <a:spcPct val="0"/>
              </a:spcBef>
            </a:pPr>
            <a:r>
              <a:rPr lang="en-US" dirty="0">
                <a:latin typeface="Arial" pitchFamily="34" charset="0"/>
              </a:rPr>
              <a:t>Now, work through developing a precision problem statement with the entire group.  Each team should be writing in their workbook, Team Activity Day 8, Activity 2</a:t>
            </a:r>
          </a:p>
          <a:p>
            <a:pPr eaLnBrk="1" hangingPunct="1">
              <a:spcBef>
                <a:spcPct val="0"/>
              </a:spcBef>
            </a:pPr>
            <a:endParaRPr lang="en-US" dirty="0">
              <a:latin typeface="Arial" pitchFamily="34" charset="0"/>
            </a:endParaRPr>
          </a:p>
          <a:p>
            <a:pPr eaLnBrk="1" hangingPunct="1">
              <a:spcBef>
                <a:spcPct val="0"/>
              </a:spcBef>
            </a:pPr>
            <a:endParaRPr lang="en-US" dirty="0">
              <a:latin typeface="Arial" pitchFamily="34" charset="0"/>
            </a:endParaRPr>
          </a:p>
        </p:txBody>
      </p:sp>
    </p:spTree>
    <p:extLst>
      <p:ext uri="{BB962C8B-B14F-4D97-AF65-F5344CB8AC3E}">
        <p14:creationId xmlns:p14="http://schemas.microsoft.com/office/powerpoint/2010/main" val="1980456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pPr lvl="1"/>
            <a:r>
              <a:rPr lang="en-US" dirty="0"/>
              <a:t>Continue</a:t>
            </a:r>
            <a:r>
              <a:rPr lang="en-US" baseline="0" dirty="0"/>
              <a:t> </a:t>
            </a:r>
            <a:r>
              <a:rPr lang="en-US" b="0" i="0" dirty="0"/>
              <a:t>Walk</a:t>
            </a:r>
            <a:r>
              <a:rPr lang="en-US" b="0" i="0" baseline="0" dirty="0"/>
              <a:t> through this as a large group. They should write in their workbook. (Think I Do/We Do)</a:t>
            </a:r>
            <a:endParaRPr lang="en-US" b="0" i="0" dirty="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332928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a:lstStyle/>
          <a:p>
            <a:pPr>
              <a:defRPr/>
            </a:pPr>
            <a:fld id="{9BCA1EA5-2A18-4C1C-B3E5-1DEF421821F9}" type="slidenum">
              <a:rPr lang="en-US">
                <a:solidFill>
                  <a:srgbClr val="000000"/>
                </a:solidFill>
              </a:rPr>
              <a:pPr>
                <a:defRPr/>
              </a:pPr>
              <a:t>2</a:t>
            </a:fld>
            <a:endParaRPr lang="en-US">
              <a:solidFill>
                <a:srgbClr val="000000"/>
              </a:solidFill>
            </a:endParaRPr>
          </a:p>
        </p:txBody>
      </p:sp>
      <p:sp>
        <p:nvSpPr>
          <p:cNvPr id="162819" name="Rectangle 7"/>
          <p:cNvSpPr txBox="1">
            <a:spLocks noGrp="1" noChangeArrowheads="1"/>
          </p:cNvSpPr>
          <p:nvPr/>
        </p:nvSpPr>
        <p:spPr bwMode="auto">
          <a:xfrm>
            <a:off x="5179484" y="6513695"/>
            <a:ext cx="3962400" cy="343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38" tIns="46571" rIns="93138" bIns="46571" anchor="b"/>
          <a:lstStyle>
            <a:lvl1pPr defTabSz="949325" eaLnBrk="0" hangingPunct="0">
              <a:defRPr sz="2400">
                <a:solidFill>
                  <a:schemeClr val="tx1"/>
                </a:solidFill>
                <a:latin typeface="Times New Roman" pitchFamily="18" charset="0"/>
                <a:cs typeface="Arial" pitchFamily="34" charset="0"/>
              </a:defRPr>
            </a:lvl1pPr>
            <a:lvl2pPr marL="742950" indent="-285750" defTabSz="949325" eaLnBrk="0" hangingPunct="0">
              <a:defRPr sz="2400">
                <a:solidFill>
                  <a:schemeClr val="tx1"/>
                </a:solidFill>
                <a:latin typeface="Times New Roman" pitchFamily="18" charset="0"/>
                <a:cs typeface="Arial" pitchFamily="34" charset="0"/>
              </a:defRPr>
            </a:lvl2pPr>
            <a:lvl3pPr marL="1143000" indent="-228600" defTabSz="949325" eaLnBrk="0" hangingPunct="0">
              <a:defRPr sz="2400">
                <a:solidFill>
                  <a:schemeClr val="tx1"/>
                </a:solidFill>
                <a:latin typeface="Times New Roman" pitchFamily="18" charset="0"/>
                <a:cs typeface="Arial" pitchFamily="34" charset="0"/>
              </a:defRPr>
            </a:lvl3pPr>
            <a:lvl4pPr marL="1600200" indent="-228600" defTabSz="949325" eaLnBrk="0" hangingPunct="0">
              <a:defRPr sz="2400">
                <a:solidFill>
                  <a:schemeClr val="tx1"/>
                </a:solidFill>
                <a:latin typeface="Times New Roman" pitchFamily="18" charset="0"/>
                <a:cs typeface="Arial" pitchFamily="34" charset="0"/>
              </a:defRPr>
            </a:lvl4pPr>
            <a:lvl5pPr marL="2057400" indent="-228600" defTabSz="949325" eaLnBrk="0" hangingPunct="0">
              <a:defRPr sz="2400">
                <a:solidFill>
                  <a:schemeClr val="tx1"/>
                </a:solidFill>
                <a:latin typeface="Times New Roman" pitchFamily="18" charset="0"/>
                <a:cs typeface="Arial" pitchFamily="34" charset="0"/>
              </a:defRPr>
            </a:lvl5pPr>
            <a:lvl6pPr marL="25146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fld id="{F82C04E7-E1C2-4C55-8658-8E91A903B372}" type="slidenum">
              <a:rPr lang="en-US" sz="1200">
                <a:solidFill>
                  <a:srgbClr val="000000"/>
                </a:solidFill>
              </a:rPr>
              <a:pPr algn="r" eaLnBrk="1" hangingPunct="1"/>
              <a:t>2</a:t>
            </a:fld>
            <a:endParaRPr lang="en-US" sz="1200">
              <a:solidFill>
                <a:srgbClr val="000000"/>
              </a:solidFill>
            </a:endParaRPr>
          </a:p>
        </p:txBody>
      </p:sp>
      <p:sp>
        <p:nvSpPr>
          <p:cNvPr id="1628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2821" name="Rectangle 3"/>
          <p:cNvSpPr>
            <a:spLocks noGrp="1" noChangeArrowheads="1"/>
          </p:cNvSpPr>
          <p:nvPr>
            <p:ph type="body" idx="1"/>
          </p:nvPr>
        </p:nvSpPr>
        <p:spPr bwMode="auto">
          <a:xfrm>
            <a:off x="1219200" y="3258019"/>
            <a:ext cx="6705600" cy="308586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latin typeface="Arial" pitchFamily="34" charset="0"/>
              <a:ea typeface="ＭＳ Ｐゴシック" pitchFamily="34" charset="-128"/>
            </a:endParaRPr>
          </a:p>
        </p:txBody>
      </p:sp>
    </p:spTree>
    <p:extLst>
      <p:ext uri="{BB962C8B-B14F-4D97-AF65-F5344CB8AC3E}">
        <p14:creationId xmlns:p14="http://schemas.microsoft.com/office/powerpoint/2010/main" val="1054979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Continue</a:t>
            </a:r>
            <a:r>
              <a:rPr lang="en-US" baseline="0" dirty="0"/>
              <a:t> </a:t>
            </a:r>
            <a:r>
              <a:rPr lang="en-US" b="0" i="0" dirty="0"/>
              <a:t>Walk</a:t>
            </a:r>
            <a:r>
              <a:rPr lang="en-US" b="0" i="0" baseline="0" dirty="0"/>
              <a:t> through this as a large group. They should write a SMART goal in their workbook. (Think I Do/We Do)</a:t>
            </a:r>
            <a:endParaRPr lang="en-US" b="0" i="0" dirty="0"/>
          </a:p>
        </p:txBody>
      </p:sp>
      <p:sp>
        <p:nvSpPr>
          <p:cNvPr id="4" name="Slide Number Placeholder 3"/>
          <p:cNvSpPr>
            <a:spLocks noGrp="1"/>
          </p:cNvSpPr>
          <p:nvPr>
            <p:ph type="sldNum" sz="quarter" idx="10"/>
          </p:nvPr>
        </p:nvSpPr>
        <p:spPr/>
        <p:txBody>
          <a:bodyPr/>
          <a:lstStyle/>
          <a:p>
            <a:fld id="{A5C04D7D-6BCF-BF47-8CAA-5C91DED02858}" type="slidenum">
              <a:rPr lang="en-US" smtClean="0"/>
              <a:t>20</a:t>
            </a:fld>
            <a:endParaRPr lang="en-US"/>
          </a:p>
        </p:txBody>
      </p:sp>
    </p:spTree>
    <p:extLst>
      <p:ext uri="{BB962C8B-B14F-4D97-AF65-F5344CB8AC3E}">
        <p14:creationId xmlns:p14="http://schemas.microsoft.com/office/powerpoint/2010/main" val="331203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Introduce the Solution Components and Action Planning model</a:t>
            </a:r>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3329288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00EA88-945E-4145-A0EF-15EECD31B12B}"/>
              </a:ext>
            </a:extLst>
          </p:cNvPr>
          <p:cNvSpPr>
            <a:spLocks noGrp="1"/>
          </p:cNvSpPr>
          <p:nvPr>
            <p:ph type="body" idx="1"/>
          </p:nvPr>
        </p:nvSpPr>
        <p:spPr/>
        <p:txBody>
          <a:bodyPr/>
          <a:lstStyle/>
          <a:p>
            <a:r>
              <a:rPr lang="en-US" dirty="0"/>
              <a:t>Have teams walk through the 6 solution components and building an action plan based on the bus scenario.  Team Activity Day 8, Activity 3 in their workbook.</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 on the process. </a:t>
            </a:r>
          </a:p>
          <a:p>
            <a:pPr marL="228600" indent="-228600">
              <a:buAutoNum type="arabicPeriod"/>
            </a:pPr>
            <a:r>
              <a:rPr lang="en-US" dirty="0"/>
              <a:t>They will work through the 6 solution components.</a:t>
            </a:r>
          </a:p>
          <a:p>
            <a:pPr marL="228600" indent="-228600">
              <a:buAutoNum type="arabicPeriod"/>
            </a:pPr>
            <a:r>
              <a:rPr lang="en-US" dirty="0"/>
              <a:t>They need examples for each one, related to their precision problem statement and SMART goal.</a:t>
            </a:r>
          </a:p>
          <a:p>
            <a:pPr marL="228600" indent="-228600">
              <a:buAutoNum type="arabicPeriod"/>
            </a:pPr>
            <a:r>
              <a:rPr lang="en-US" dirty="0"/>
              <a:t>Teams will show you they are done by posting their ideas around the room.</a:t>
            </a:r>
          </a:p>
          <a:p>
            <a:pPr marL="685800" lvl="1" indent="-228600">
              <a:buAutoNum type="arabicPeriod"/>
            </a:pPr>
            <a:r>
              <a:rPr lang="en-US" dirty="0"/>
              <a:t>You will need to have prepared 6 poster papers, 1 poster paper per solution component (Prevention, Teaching, Recognition, Extinction, Consequence, Data)</a:t>
            </a:r>
          </a:p>
          <a:p>
            <a:pPr marL="685800" lvl="1" indent="-228600">
              <a:buAutoNum type="arabicPeriod"/>
            </a:pPr>
            <a:r>
              <a:rPr lang="en-US" dirty="0"/>
              <a:t>Teams should write their ideas/brainstorms on the poster papers.</a:t>
            </a:r>
          </a:p>
          <a:p>
            <a:pPr marL="685800" lvl="1" indent="-228600">
              <a:buAutoNum type="arabicPeriod"/>
            </a:pPr>
            <a:r>
              <a:rPr lang="en-US" dirty="0"/>
              <a:t>If teams have similar solutions, they can asterisk the solution that is similar to theirs.  </a:t>
            </a:r>
          </a:p>
        </p:txBody>
      </p:sp>
      <p:sp>
        <p:nvSpPr>
          <p:cNvPr id="4" name="Slide Number Placeholder 3"/>
          <p:cNvSpPr>
            <a:spLocks noGrp="1"/>
          </p:cNvSpPr>
          <p:nvPr>
            <p:ph type="sldNum" sz="quarter" idx="5"/>
          </p:nvPr>
        </p:nvSpPr>
        <p:spPr/>
        <p:txBody>
          <a:bodyPr/>
          <a:lstStyle/>
          <a:p>
            <a:fld id="{A5C04D7D-6BCF-BF47-8CAA-5C91DED02858}" type="slidenum">
              <a:rPr lang="en-US" smtClean="0"/>
              <a:t>23</a:t>
            </a:fld>
            <a:endParaRPr lang="en-US"/>
          </a:p>
        </p:txBody>
      </p:sp>
    </p:spTree>
    <p:extLst>
      <p:ext uri="{BB962C8B-B14F-4D97-AF65-F5344CB8AC3E}">
        <p14:creationId xmlns:p14="http://schemas.microsoft.com/office/powerpoint/2010/main" val="3764640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teams will pull out their own data and go through this process with their own data.  </a:t>
            </a:r>
          </a:p>
          <a:p>
            <a:r>
              <a:rPr lang="en-US" dirty="0"/>
              <a:t>They should practice this twice, on the workbook pages.  Team Activity Day 8, Activity 4</a:t>
            </a:r>
          </a:p>
          <a:p>
            <a:r>
              <a:rPr lang="en-US" dirty="0"/>
              <a:t>When they are done, they should make their own poster, as stated in #4</a:t>
            </a:r>
          </a:p>
          <a:p>
            <a:r>
              <a:rPr lang="en-US" dirty="0"/>
              <a:t>Reminder, teams may need trainers to help coach them through this!</a:t>
            </a:r>
          </a:p>
          <a:p>
            <a:endParaRPr lang="en-US" dirty="0"/>
          </a:p>
        </p:txBody>
      </p:sp>
      <p:sp>
        <p:nvSpPr>
          <p:cNvPr id="4" name="Slide Number Placeholder 3"/>
          <p:cNvSpPr>
            <a:spLocks noGrp="1"/>
          </p:cNvSpPr>
          <p:nvPr>
            <p:ph type="sldNum" sz="quarter" idx="5"/>
          </p:nvPr>
        </p:nvSpPr>
        <p:spPr/>
        <p:txBody>
          <a:bodyPr/>
          <a:lstStyle/>
          <a:p>
            <a:fld id="{A5C04D7D-6BCF-BF47-8CAA-5C91DED02858}" type="slidenum">
              <a:rPr lang="en-US" smtClean="0"/>
              <a:t>24</a:t>
            </a:fld>
            <a:endParaRPr lang="en-US"/>
          </a:p>
        </p:txBody>
      </p:sp>
    </p:spTree>
    <p:extLst>
      <p:ext uri="{BB962C8B-B14F-4D97-AF65-F5344CB8AC3E}">
        <p14:creationId xmlns:p14="http://schemas.microsoft.com/office/powerpoint/2010/main" val="290752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each team has posted their ideas, everyone should walk around to see the ideas.  Go back to teams and share out the unique ideas noted from other teams.</a:t>
            </a:r>
          </a:p>
        </p:txBody>
      </p:sp>
      <p:sp>
        <p:nvSpPr>
          <p:cNvPr id="4" name="Slide Number Placeholder 3"/>
          <p:cNvSpPr>
            <a:spLocks noGrp="1"/>
          </p:cNvSpPr>
          <p:nvPr>
            <p:ph type="sldNum" sz="quarter" idx="5"/>
          </p:nvPr>
        </p:nvSpPr>
        <p:spPr/>
        <p:txBody>
          <a:bodyPr/>
          <a:lstStyle/>
          <a:p>
            <a:fld id="{A5C04D7D-6BCF-BF47-8CAA-5C91DED02858}" type="slidenum">
              <a:rPr lang="en-US" smtClean="0"/>
              <a:t>25</a:t>
            </a:fld>
            <a:endParaRPr lang="en-US"/>
          </a:p>
        </p:txBody>
      </p:sp>
    </p:spTree>
    <p:extLst>
      <p:ext uri="{BB962C8B-B14F-4D97-AF65-F5344CB8AC3E}">
        <p14:creationId xmlns:p14="http://schemas.microsoft.com/office/powerpoint/2010/main" val="1198618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activity is encouraging teams to reflect back on the 1</a:t>
            </a:r>
            <a:r>
              <a:rPr lang="en-US" baseline="30000" dirty="0"/>
              <a:t>st</a:t>
            </a:r>
            <a:r>
              <a:rPr lang="en-US" dirty="0"/>
              <a:t> activity the completed at the start of this session, </a:t>
            </a:r>
            <a:r>
              <a:rPr lang="en-US" dirty="0">
                <a:latin typeface="Arial" pitchFamily="34" charset="0"/>
              </a:rPr>
              <a:t>team activity day 8, activity 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34" charset="0"/>
              </a:rPr>
              <a:t>They are to critically reflect on how they may be able to change their processes with teams that are not successfully looking/working though data.  Do teams need to be combined, focus shifted, adopt new strategies for looking at data, etc.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34" charset="0"/>
              </a:rPr>
              <a:t>Examples on next slide.</a:t>
            </a:r>
          </a:p>
          <a:p>
            <a:endParaRPr lang="en-US" dirty="0"/>
          </a:p>
        </p:txBody>
      </p:sp>
      <p:sp>
        <p:nvSpPr>
          <p:cNvPr id="4" name="Slide Number Placeholder 3"/>
          <p:cNvSpPr>
            <a:spLocks noGrp="1"/>
          </p:cNvSpPr>
          <p:nvPr>
            <p:ph type="sldNum" sz="quarter" idx="5"/>
          </p:nvPr>
        </p:nvSpPr>
        <p:spPr/>
        <p:txBody>
          <a:bodyPr/>
          <a:lstStyle/>
          <a:p>
            <a:fld id="{A5C04D7D-6BCF-BF47-8CAA-5C91DED02858}" type="slidenum">
              <a:rPr lang="en-US" smtClean="0"/>
              <a:t>26</a:t>
            </a:fld>
            <a:endParaRPr lang="en-US"/>
          </a:p>
        </p:txBody>
      </p:sp>
    </p:spTree>
    <p:extLst>
      <p:ext uri="{BB962C8B-B14F-4D97-AF65-F5344CB8AC3E}">
        <p14:creationId xmlns:p14="http://schemas.microsoft.com/office/powerpoint/2010/main" val="3070191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quick examples that will help teams start thinking of ways they may need to adjust their outcome data teams/processes</a:t>
            </a:r>
          </a:p>
        </p:txBody>
      </p:sp>
      <p:sp>
        <p:nvSpPr>
          <p:cNvPr id="4" name="Slide Number Placeholder 3"/>
          <p:cNvSpPr>
            <a:spLocks noGrp="1"/>
          </p:cNvSpPr>
          <p:nvPr>
            <p:ph type="sldNum" sz="quarter" idx="5"/>
          </p:nvPr>
        </p:nvSpPr>
        <p:spPr/>
        <p:txBody>
          <a:bodyPr/>
          <a:lstStyle/>
          <a:p>
            <a:fld id="{A5C04D7D-6BCF-BF47-8CAA-5C91DED02858}" type="slidenum">
              <a:rPr lang="en-US" smtClean="0"/>
              <a:t>27</a:t>
            </a:fld>
            <a:endParaRPr lang="en-US"/>
          </a:p>
        </p:txBody>
      </p:sp>
    </p:spTree>
    <p:extLst>
      <p:ext uri="{BB962C8B-B14F-4D97-AF65-F5344CB8AC3E}">
        <p14:creationId xmlns:p14="http://schemas.microsoft.com/office/powerpoint/2010/main" val="4032361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87253B-818F-4010-8BB3-92659D913EDB}" type="slidenum">
              <a:rPr lang="en-US">
                <a:solidFill>
                  <a:prstClr val="black"/>
                </a:solidFill>
              </a:rPr>
              <a:pPr>
                <a:defRPr/>
              </a:pPr>
              <a:t>28</a:t>
            </a:fld>
            <a:endParaRPr lang="en-US">
              <a:solidFill>
                <a:prstClr val="black"/>
              </a:solidFill>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pitchFamily="34" charset="0"/>
              </a:rPr>
              <a:t>Encourage teams to share out their ideas/successful team layouts/ways they are going to change.  This can be done:</a:t>
            </a:r>
          </a:p>
          <a:p>
            <a:pPr marL="228600" indent="-228600" eaLnBrk="1" hangingPunct="1">
              <a:spcBef>
                <a:spcPct val="0"/>
              </a:spcBef>
              <a:buAutoNum type="arabicPeriod"/>
            </a:pPr>
            <a:r>
              <a:rPr lang="en-US" dirty="0">
                <a:latin typeface="Arial" pitchFamily="34" charset="0"/>
              </a:rPr>
              <a:t>As a whole cohort group</a:t>
            </a:r>
          </a:p>
          <a:p>
            <a:pPr marL="228600" indent="-228600" eaLnBrk="1" hangingPunct="1">
              <a:spcBef>
                <a:spcPct val="0"/>
              </a:spcBef>
              <a:buAutoNum type="arabicPeriod"/>
            </a:pPr>
            <a:r>
              <a:rPr lang="en-US" dirty="0">
                <a:latin typeface="Arial" pitchFamily="34" charset="0"/>
              </a:rPr>
              <a:t>In small groups matched with another team</a:t>
            </a:r>
          </a:p>
          <a:p>
            <a:pPr marL="228600" indent="-228600" eaLnBrk="1" hangingPunct="1">
              <a:spcBef>
                <a:spcPct val="0"/>
              </a:spcBef>
              <a:buAutoNum type="arabicPeriod"/>
            </a:pPr>
            <a:r>
              <a:rPr lang="en-US" dirty="0">
                <a:latin typeface="Arial" pitchFamily="34" charset="0"/>
              </a:rPr>
              <a:t>On poster paper.  </a:t>
            </a:r>
          </a:p>
          <a:p>
            <a:pPr marL="0" indent="0" eaLnBrk="1" hangingPunct="1">
              <a:spcBef>
                <a:spcPct val="0"/>
              </a:spcBef>
              <a:buNone/>
            </a:pPr>
            <a:endParaRPr lang="en-US" dirty="0">
              <a:latin typeface="Arial" pitchFamily="34" charset="0"/>
            </a:endParaRPr>
          </a:p>
          <a:p>
            <a:pPr marL="0" indent="0" eaLnBrk="1" hangingPunct="1">
              <a:spcBef>
                <a:spcPct val="0"/>
              </a:spcBef>
              <a:buNone/>
            </a:pPr>
            <a:r>
              <a:rPr lang="en-US" dirty="0">
                <a:latin typeface="Arial" pitchFamily="34" charset="0"/>
              </a:rPr>
              <a:t>Use a process that meets the needs of your training cohort</a:t>
            </a:r>
          </a:p>
        </p:txBody>
      </p:sp>
    </p:spTree>
    <p:extLst>
      <p:ext uri="{BB962C8B-B14F-4D97-AF65-F5344CB8AC3E}">
        <p14:creationId xmlns:p14="http://schemas.microsoft.com/office/powerpoint/2010/main" val="2022119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87253B-818F-4010-8BB3-92659D913EDB}" type="slidenum">
              <a:rPr lang="en-US">
                <a:solidFill>
                  <a:prstClr val="black"/>
                </a:solidFill>
              </a:rPr>
              <a:pPr>
                <a:defRPr/>
              </a:pPr>
              <a:t>29</a:t>
            </a:fld>
            <a:endParaRPr lang="en-US">
              <a:solidFill>
                <a:prstClr val="black"/>
              </a:solidFill>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Arial" pitchFamily="34" charset="0"/>
              </a:rPr>
              <a:t>Wrapping up, reminders to share out data!</a:t>
            </a:r>
          </a:p>
        </p:txBody>
      </p:sp>
    </p:spTree>
    <p:extLst>
      <p:ext uri="{BB962C8B-B14F-4D97-AF65-F5344CB8AC3E}">
        <p14:creationId xmlns:p14="http://schemas.microsoft.com/office/powerpoint/2010/main" val="388989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dirty="0"/>
              <a:t>These</a:t>
            </a:r>
            <a:r>
              <a:rPr lang="en-US" b="0" baseline="0" dirty="0"/>
              <a:t> are the icons that you will see throughout the training and will serve as a guide and a prompt to the content of each slide. </a:t>
            </a:r>
            <a:endParaRPr lang="en-US" b="0" dirty="0"/>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80903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C72469-2736-4968-8712-0038B6B8B579}"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50247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Teams</a:t>
            </a:r>
            <a:r>
              <a:rPr lang="en-US" baseline="0" dirty="0"/>
              <a:t> should complete this self assessment and use the results to determine action planning steps </a:t>
            </a:r>
            <a:r>
              <a:rPr lang="en-US" dirty="0"/>
              <a:t>	</a:t>
            </a:r>
          </a:p>
          <a:p>
            <a:endParaRPr lang="en-US" dirty="0"/>
          </a:p>
        </p:txBody>
      </p:sp>
      <p:sp>
        <p:nvSpPr>
          <p:cNvPr id="4" name="Slide Number Placeholder 3"/>
          <p:cNvSpPr>
            <a:spLocks noGrp="1"/>
          </p:cNvSpPr>
          <p:nvPr>
            <p:ph type="sldNum" sz="quarter" idx="10"/>
          </p:nvPr>
        </p:nvSpPr>
        <p:spPr/>
        <p:txBody>
          <a:bodyPr/>
          <a:lstStyle/>
          <a:p>
            <a:fld id="{060584E9-FA58-430B-AEAE-4B25BEEB5C0E}"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573457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CBE647-584C-45FC-8B39-CAA5DFA138ED}" type="slidenum">
              <a:rPr lang="en-US" smtClean="0"/>
              <a:pPr>
                <a:defRPr/>
              </a:pPr>
              <a:t>32</a:t>
            </a:fld>
            <a:endParaRPr lang="en-US" dirty="0"/>
          </a:p>
        </p:txBody>
      </p:sp>
    </p:spTree>
    <p:extLst>
      <p:ext uri="{BB962C8B-B14F-4D97-AF65-F5344CB8AC3E}">
        <p14:creationId xmlns:p14="http://schemas.microsoft.com/office/powerpoint/2010/main" val="37442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7D99A-AEDC-467C-88D7-EF60B5520E0D}" type="slidenum">
              <a:rPr lang="en-US" smtClean="0"/>
              <a:pPr/>
              <a:t>4</a:t>
            </a:fld>
            <a:endParaRPr lang="en-US"/>
          </a:p>
        </p:txBody>
      </p:sp>
    </p:spTree>
    <p:extLst>
      <p:ext uri="{BB962C8B-B14F-4D97-AF65-F5344CB8AC3E}">
        <p14:creationId xmlns:p14="http://schemas.microsoft.com/office/powerpoint/2010/main" val="189396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Review to set the context/stage for work.</a:t>
            </a:r>
          </a:p>
        </p:txBody>
      </p:sp>
      <p:sp>
        <p:nvSpPr>
          <p:cNvPr id="4" name="Slide Number Placeholder 3"/>
          <p:cNvSpPr>
            <a:spLocks noGrp="1"/>
          </p:cNvSpPr>
          <p:nvPr>
            <p:ph type="sldNum" sz="quarter" idx="10"/>
          </p:nvPr>
        </p:nvSpPr>
        <p:spPr/>
        <p:txBody>
          <a:bodyPr/>
          <a:lstStyle/>
          <a:p>
            <a:fld id="{3BC72469-2736-4968-8712-0038B6B8B579}" type="slidenum">
              <a:rPr lang="en-US" smtClean="0"/>
              <a:pPr/>
              <a:t>5</a:t>
            </a:fld>
            <a:endParaRPr lang="en-US"/>
          </a:p>
        </p:txBody>
      </p:sp>
    </p:spTree>
    <p:extLst>
      <p:ext uri="{BB962C8B-B14F-4D97-AF65-F5344CB8AC3E}">
        <p14:creationId xmlns:p14="http://schemas.microsoft.com/office/powerpoint/2010/main" val="3329288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Review to set the context/stage for work.</a:t>
            </a:r>
          </a:p>
          <a:p>
            <a:endParaRPr lang="en-US" dirty="0"/>
          </a:p>
        </p:txBody>
      </p:sp>
      <p:sp>
        <p:nvSpPr>
          <p:cNvPr id="4" name="Slide Number Placeholder 3"/>
          <p:cNvSpPr>
            <a:spLocks noGrp="1"/>
          </p:cNvSpPr>
          <p:nvPr>
            <p:ph type="sldNum" sz="quarter" idx="10"/>
          </p:nvPr>
        </p:nvSpPr>
        <p:spPr/>
        <p:txBody>
          <a:bodyPr/>
          <a:lstStyle/>
          <a:p>
            <a:fld id="{A5C04D7D-6BCF-BF47-8CAA-5C91DED02858}" type="slidenum">
              <a:rPr lang="en-US" smtClean="0"/>
              <a:pPr/>
              <a:t>6</a:t>
            </a:fld>
            <a:endParaRPr lang="en-US"/>
          </a:p>
        </p:txBody>
      </p:sp>
    </p:spTree>
    <p:extLst>
      <p:ext uri="{BB962C8B-B14F-4D97-AF65-F5344CB8AC3E}">
        <p14:creationId xmlns:p14="http://schemas.microsoft.com/office/powerpoint/2010/main" val="43439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Review to set the context/stage for work.</a:t>
            </a:r>
          </a:p>
          <a:p>
            <a:endParaRPr lang="en-US" dirty="0"/>
          </a:p>
        </p:txBody>
      </p:sp>
      <p:sp>
        <p:nvSpPr>
          <p:cNvPr id="4" name="Slide Number Placeholder 3"/>
          <p:cNvSpPr>
            <a:spLocks noGrp="1"/>
          </p:cNvSpPr>
          <p:nvPr>
            <p:ph type="sldNum" sz="quarter" idx="5"/>
          </p:nvPr>
        </p:nvSpPr>
        <p:spPr/>
        <p:txBody>
          <a:bodyPr/>
          <a:lstStyle/>
          <a:p>
            <a:fld id="{A5C04D7D-6BCF-BF47-8CAA-5C91DED02858}" type="slidenum">
              <a:rPr lang="en-US" smtClean="0"/>
              <a:t>7</a:t>
            </a:fld>
            <a:endParaRPr lang="en-US"/>
          </a:p>
        </p:txBody>
      </p:sp>
    </p:spTree>
    <p:extLst>
      <p:ext uri="{BB962C8B-B14F-4D97-AF65-F5344CB8AC3E}">
        <p14:creationId xmlns:p14="http://schemas.microsoft.com/office/powerpoint/2010/main" val="174175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Review to set the context/stage for work.</a:t>
            </a:r>
          </a:p>
          <a:p>
            <a:endParaRPr lang="en-US" dirty="0"/>
          </a:p>
        </p:txBody>
      </p:sp>
      <p:sp>
        <p:nvSpPr>
          <p:cNvPr id="4" name="Slide Number Placeholder 3"/>
          <p:cNvSpPr>
            <a:spLocks noGrp="1"/>
          </p:cNvSpPr>
          <p:nvPr>
            <p:ph type="sldNum" sz="quarter" idx="5"/>
          </p:nvPr>
        </p:nvSpPr>
        <p:spPr/>
        <p:txBody>
          <a:bodyPr/>
          <a:lstStyle/>
          <a:p>
            <a:fld id="{A5C04D7D-6BCF-BF47-8CAA-5C91DED02858}" type="slidenum">
              <a:rPr lang="en-US" smtClean="0"/>
              <a:t>8</a:t>
            </a:fld>
            <a:endParaRPr lang="en-US"/>
          </a:p>
        </p:txBody>
      </p:sp>
    </p:spTree>
    <p:extLst>
      <p:ext uri="{BB962C8B-B14F-4D97-AF65-F5344CB8AC3E}">
        <p14:creationId xmlns:p14="http://schemas.microsoft.com/office/powerpoint/2010/main" val="17985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Review to set the context/stage for work.</a:t>
            </a:r>
          </a:p>
          <a:p>
            <a:endParaRPr lang="en-US" dirty="0"/>
          </a:p>
        </p:txBody>
      </p:sp>
      <p:sp>
        <p:nvSpPr>
          <p:cNvPr id="4" name="Slide Number Placeholder 3"/>
          <p:cNvSpPr>
            <a:spLocks noGrp="1"/>
          </p:cNvSpPr>
          <p:nvPr>
            <p:ph type="sldNum" sz="quarter" idx="5"/>
          </p:nvPr>
        </p:nvSpPr>
        <p:spPr/>
        <p:txBody>
          <a:bodyPr/>
          <a:lstStyle/>
          <a:p>
            <a:fld id="{A5C04D7D-6BCF-BF47-8CAA-5C91DED02858}" type="slidenum">
              <a:rPr lang="en-US" smtClean="0"/>
              <a:t>9</a:t>
            </a:fld>
            <a:endParaRPr lang="en-US"/>
          </a:p>
        </p:txBody>
      </p:sp>
    </p:spTree>
    <p:extLst>
      <p:ext uri="{BB962C8B-B14F-4D97-AF65-F5344CB8AC3E}">
        <p14:creationId xmlns:p14="http://schemas.microsoft.com/office/powerpoint/2010/main" val="4033118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87827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6158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8749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22351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56429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6987106" cy="91535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58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userDrawn="1"/>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a:t>Click to edit master style</a:t>
            </a:r>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831391"/>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95384" y="4139408"/>
            <a:ext cx="4630293" cy="838419"/>
          </a:xfrm>
        </p:spPr>
        <p:txBody>
          <a:bodyPr anchor="t"/>
          <a:lstStyle>
            <a:lvl1pPr algn="l">
              <a:defRPr sz="4000" b="1"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style</a:t>
            </a:r>
          </a:p>
        </p:txBody>
      </p:sp>
    </p:spTree>
    <p:extLst>
      <p:ext uri="{BB962C8B-B14F-4D97-AF65-F5344CB8AC3E}">
        <p14:creationId xmlns:p14="http://schemas.microsoft.com/office/powerpoint/2010/main" val="286825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200"/>
            </a:lvl1pPr>
          </a:lstStyle>
          <a:p>
            <a:pPr algn="r"/>
            <a:r>
              <a:rPr lang="en-US" sz="1400" dirty="0">
                <a:solidFill>
                  <a:srgbClr val="3A53A5"/>
                </a:solidFill>
                <a:latin typeface="Tw Cen MT"/>
                <a:cs typeface="Tw Cen MT"/>
              </a:rPr>
              <a:t>Overview</a:t>
            </a:r>
            <a:r>
              <a:rPr lang="en-US" sz="1400" baseline="0" dirty="0">
                <a:solidFill>
                  <a:srgbClr val="3A53A5"/>
                </a:solidFill>
                <a:latin typeface="Tw Cen MT"/>
                <a:cs typeface="Tw Cen MT"/>
              </a:rPr>
              <a:t>:</a:t>
            </a:r>
            <a:r>
              <a:rPr lang="en-US" sz="1400" dirty="0">
                <a:solidFill>
                  <a:srgbClr val="3A53A5"/>
                </a:solidFill>
                <a:latin typeface="Tw Cen MT"/>
                <a:cs typeface="Tw Cen MT"/>
              </a:rPr>
              <a:t> Tier I Team Training</a:t>
            </a:r>
          </a:p>
        </p:txBody>
      </p:sp>
    </p:spTree>
    <p:extLst>
      <p:ext uri="{BB962C8B-B14F-4D97-AF65-F5344CB8AC3E}">
        <p14:creationId xmlns:p14="http://schemas.microsoft.com/office/powerpoint/2010/main" val="419665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74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89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332618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Tw Cen MT"/>
              </a:defRPr>
            </a:lvl1pPr>
          </a:lstStyle>
          <a:p>
            <a:endParaRPr lang="en-US" dirty="0">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Tw Cen MT"/>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Tw Cen MT"/>
              </a:defRPr>
            </a:lvl1pPr>
          </a:lstStyle>
          <a:p>
            <a:fld id="{26F14CBF-7284-45D1-A72F-244EF752810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283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sp>
        <p:nvSpPr>
          <p:cNvPr id="12" name="Rectangle 11"/>
          <p:cNvSpPr/>
          <p:nvPr userDrawn="1"/>
        </p:nvSpPr>
        <p:spPr>
          <a:xfrm>
            <a:off x="1250307" y="5973863"/>
            <a:ext cx="5613603" cy="584776"/>
          </a:xfrm>
          <a:prstGeom prst="rect">
            <a:avLst/>
          </a:prstGeom>
        </p:spPr>
        <p:txBody>
          <a:bodyPr wrap="square">
            <a:spAutoFit/>
          </a:bodyPr>
          <a:lstStyle/>
          <a:p>
            <a:pPr algn="r"/>
            <a:endParaRPr lang="en-US" sz="1800" dirty="0">
              <a:solidFill>
                <a:srgbClr val="3A53A5"/>
              </a:solidFill>
              <a:latin typeface="Tw Cen MT"/>
              <a:cs typeface="Tw Cen MT"/>
            </a:endParaRPr>
          </a:p>
          <a:p>
            <a:pPr algn="r"/>
            <a:r>
              <a:rPr lang="en-US" sz="1400" dirty="0">
                <a:solidFill>
                  <a:srgbClr val="3A53A5"/>
                </a:solidFill>
                <a:latin typeface="Tw Cen MT"/>
                <a:cs typeface="Tw Cen MT"/>
              </a:rPr>
              <a:t>Day 8B</a:t>
            </a:r>
            <a:r>
              <a:rPr lang="en-US" sz="1400" baseline="0" dirty="0">
                <a:solidFill>
                  <a:srgbClr val="3A53A5"/>
                </a:solidFill>
                <a:latin typeface="Tw Cen MT"/>
                <a:cs typeface="Tw Cen MT"/>
              </a:rPr>
              <a:t> Discipline Data &amp; Date Based Decision Making (TFI 1.12. &amp; 1.13)</a:t>
            </a:r>
          </a:p>
        </p:txBody>
      </p:sp>
      <p:pic>
        <p:nvPicPr>
          <p:cNvPr id="4" name="Picture 3" descr="Minnesota PBIS Logo.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178534" y="5995652"/>
            <a:ext cx="1965465" cy="862348"/>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4" r:id="rId3"/>
    <p:sldLayoutId id="2147483669" r:id="rId4"/>
    <p:sldLayoutId id="2147483670" r:id="rId5"/>
    <p:sldLayoutId id="2147483671" r:id="rId6"/>
    <p:sldLayoutId id="2147483672" r:id="rId7"/>
    <p:sldLayoutId id="2147483678" r:id="rId8"/>
    <p:sldLayoutId id="2147483682" r:id="rId9"/>
    <p:sldLayoutId id="2147483683"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grpSp>
        <p:nvGrpSpPr>
          <p:cNvPr id="11" name="Group 10"/>
          <p:cNvGrpSpPr/>
          <p:nvPr userDrawn="1"/>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userDrawn="1"/>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502828794"/>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a:p>
            <a:pPr algn="r"/>
            <a:endParaRPr lang="en-US" sz="1400" dirty="0">
              <a:solidFill>
                <a:srgbClr val="3A53A5"/>
              </a:solidFill>
              <a:latin typeface="Tw Cen MT"/>
              <a:cs typeface="Tw Cen MT"/>
            </a:endParaRPr>
          </a:p>
        </p:txBody>
      </p:sp>
      <p:pic>
        <p:nvPicPr>
          <p:cNvPr id="5" name="Picture 4" descr="Minnesota PBIS Logo (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872" y="5973862"/>
            <a:ext cx="2015127" cy="884137"/>
          </a:xfrm>
          <a:prstGeom prst="rect">
            <a:avLst/>
          </a:prstGeom>
        </p:spPr>
      </p:pic>
    </p:spTree>
    <p:extLst>
      <p:ext uri="{BB962C8B-B14F-4D97-AF65-F5344CB8AC3E}">
        <p14:creationId xmlns:p14="http://schemas.microsoft.com/office/powerpoint/2010/main" val="31351204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tags" Target="../tags/tag3.xml"/><Relationship Id="rId7" Type="http://schemas.openxmlformats.org/officeDocument/2006/relationships/image" Target="../media/image22.png"/><Relationship Id="rId12" Type="http://schemas.openxmlformats.org/officeDocument/2006/relationships/image" Target="../media/image27.tiff"/><Relationship Id="rId2" Type="http://schemas.openxmlformats.org/officeDocument/2006/relationships/tags" Target="../tags/tag2.xml"/><Relationship Id="rId16" Type="http://schemas.openxmlformats.org/officeDocument/2006/relationships/image" Target="../media/image30.tiff"/><Relationship Id="rId1" Type="http://schemas.openxmlformats.org/officeDocument/2006/relationships/tags" Target="../tags/tag1.xml"/><Relationship Id="rId6" Type="http://schemas.openxmlformats.org/officeDocument/2006/relationships/image" Target="../media/image21.jpeg"/><Relationship Id="rId11" Type="http://schemas.openxmlformats.org/officeDocument/2006/relationships/image" Target="../media/image26.tiff"/><Relationship Id="rId5" Type="http://schemas.openxmlformats.org/officeDocument/2006/relationships/notesSlide" Target="../notesSlides/notesSlide32.xml"/><Relationship Id="rId15" Type="http://schemas.openxmlformats.org/officeDocument/2006/relationships/image" Target="../media/image1.jpg"/><Relationship Id="rId10" Type="http://schemas.openxmlformats.org/officeDocument/2006/relationships/image" Target="../media/image25.jpeg"/><Relationship Id="rId4" Type="http://schemas.openxmlformats.org/officeDocument/2006/relationships/slideLayout" Target="../slideLayouts/slideLayout8.xml"/><Relationship Id="rId9" Type="http://schemas.openxmlformats.org/officeDocument/2006/relationships/image" Target="../media/image24.jpe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nesota is printed in green at the top of the logo.  PBIS is printed in blue and white.  The 'S&quot; looks like a river with a red, yellow and green tree next to it." title="Minnesota PBI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41" y="290928"/>
            <a:ext cx="5653944" cy="2480668"/>
          </a:xfrm>
          <a:prstGeom prst="rect">
            <a:avLst/>
          </a:prstGeom>
        </p:spPr>
      </p:pic>
      <p:sp>
        <p:nvSpPr>
          <p:cNvPr id="3" name="Rectangle 2"/>
          <p:cNvSpPr/>
          <p:nvPr/>
        </p:nvSpPr>
        <p:spPr>
          <a:xfrm>
            <a:off x="959742" y="4231677"/>
            <a:ext cx="7912205" cy="1200329"/>
          </a:xfrm>
          <a:prstGeom prst="rect">
            <a:avLst/>
          </a:prstGeom>
        </p:spPr>
        <p:txBody>
          <a:bodyPr wrap="square">
            <a:spAutoFit/>
          </a:bodyPr>
          <a:lstStyle/>
          <a:p>
            <a:pPr algn="ctr"/>
            <a:r>
              <a:rPr lang="en-US" sz="3600" b="1" dirty="0">
                <a:solidFill>
                  <a:srgbClr val="DD8047"/>
                </a:solidFill>
                <a:latin typeface="Tw Cen MT"/>
                <a:cs typeface="Tw Cen MT"/>
              </a:rPr>
              <a:t>Discipline Data (TFI 1.12)</a:t>
            </a:r>
          </a:p>
          <a:p>
            <a:pPr algn="ctr"/>
            <a:r>
              <a:rPr lang="en-US" sz="3600" b="1" dirty="0">
                <a:solidFill>
                  <a:srgbClr val="DD8047"/>
                </a:solidFill>
                <a:latin typeface="Tw Cen MT"/>
                <a:cs typeface="Tw Cen MT"/>
              </a:rPr>
              <a:t>Data-based Decision Making (TFI 1.13)</a:t>
            </a:r>
            <a:endParaRPr lang="en-US" sz="3600" b="1" dirty="0">
              <a:solidFill>
                <a:srgbClr val="3A54A5"/>
              </a:solidFill>
              <a:latin typeface="Tw Cen MT"/>
              <a:cs typeface="Tw Cen MT"/>
            </a:endParaRPr>
          </a:p>
        </p:txBody>
      </p:sp>
      <p:sp>
        <p:nvSpPr>
          <p:cNvPr id="2" name="Title 1"/>
          <p:cNvSpPr>
            <a:spLocks noGrp="1"/>
          </p:cNvSpPr>
          <p:nvPr>
            <p:ph type="ctrTitle"/>
          </p:nvPr>
        </p:nvSpPr>
        <p:spPr>
          <a:xfrm>
            <a:off x="685800" y="3430295"/>
            <a:ext cx="7772400" cy="801382"/>
          </a:xfrm>
        </p:spPr>
        <p:txBody>
          <a:bodyPr>
            <a:normAutofit fontScale="90000"/>
          </a:bodyPr>
          <a:lstStyle/>
          <a:p>
            <a:r>
              <a:rPr lang="en-US" dirty="0"/>
              <a:t>PBIS Team Training</a:t>
            </a:r>
            <a:br>
              <a:rPr lang="en-US" dirty="0"/>
            </a:br>
            <a:r>
              <a:rPr lang="en-US"/>
              <a:t> 8A</a:t>
            </a:r>
            <a:br>
              <a:rPr lang="en-US" dirty="0"/>
            </a:br>
            <a:br>
              <a:rPr lang="en-US" dirty="0"/>
            </a:br>
            <a:endParaRPr lang="en-US" dirty="0">
              <a:solidFill>
                <a:srgbClr val="DD8047"/>
              </a:solidFill>
            </a:endParaRPr>
          </a:p>
        </p:txBody>
      </p:sp>
    </p:spTree>
    <p:extLst>
      <p:ext uri="{BB962C8B-B14F-4D97-AF65-F5344CB8AC3E}">
        <p14:creationId xmlns:p14="http://schemas.microsoft.com/office/powerpoint/2010/main" val="201360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98" y="350815"/>
            <a:ext cx="713232" cy="713232"/>
          </a:xfrm>
          <a:prstGeom prst="rect">
            <a:avLst/>
          </a:prstGeom>
          <a:effectLst>
            <a:outerShdw blurRad="50800" dist="38100" dir="2700000" algn="tl" rotWithShape="0">
              <a:srgbClr val="000000">
                <a:alpha val="43000"/>
              </a:srgbClr>
            </a:outerShdw>
          </a:effectLst>
        </p:spPr>
      </p:pic>
      <p:sp>
        <p:nvSpPr>
          <p:cNvPr id="5" name="TextBox 4"/>
          <p:cNvSpPr txBox="1"/>
          <p:nvPr/>
        </p:nvSpPr>
        <p:spPr>
          <a:xfrm>
            <a:off x="500414" y="1266172"/>
            <a:ext cx="8122452" cy="5170647"/>
          </a:xfrm>
          <a:prstGeom prst="rect">
            <a:avLst/>
          </a:prstGeom>
          <a:noFill/>
        </p:spPr>
        <p:txBody>
          <a:bodyPr wrap="square" rtlCol="0">
            <a:spAutoFit/>
          </a:bodyPr>
          <a:lstStyle/>
          <a:p>
            <a:r>
              <a:rPr lang="en-US" sz="2400" b="1" dirty="0"/>
              <a:t>Effort: What is the current status of your systems?</a:t>
            </a:r>
          </a:p>
          <a:p>
            <a:pPr marL="285750" indent="-285750">
              <a:buFont typeface="Arial"/>
              <a:buChar char="•"/>
            </a:pPr>
            <a:r>
              <a:rPr lang="en-US" dirty="0"/>
              <a:t>School-wide Tiered Fidelity Inventory (TFI Progress Monitoring)</a:t>
            </a:r>
          </a:p>
          <a:p>
            <a:pPr marL="285750" indent="-285750">
              <a:buFont typeface="Arial"/>
              <a:buChar char="•"/>
            </a:pPr>
            <a:r>
              <a:rPr lang="en-US" dirty="0"/>
              <a:t>Self-Assessment Survey (SAS) – Staff</a:t>
            </a:r>
          </a:p>
          <a:p>
            <a:pPr marL="285750" indent="-285750">
              <a:buFont typeface="Arial"/>
              <a:buChar char="•"/>
            </a:pPr>
            <a:r>
              <a:rPr lang="en-US" dirty="0"/>
              <a:t>Opinion Survey</a:t>
            </a:r>
          </a:p>
          <a:p>
            <a:endParaRPr lang="en-US" dirty="0"/>
          </a:p>
          <a:p>
            <a:r>
              <a:rPr lang="en-US" sz="2400" b="1" dirty="0"/>
              <a:t>Fidelity: Are you doing what the framework outlines? Are you doing what you said you would?</a:t>
            </a:r>
          </a:p>
          <a:p>
            <a:pPr marL="285750" indent="-285750">
              <a:buFont typeface="Arial"/>
              <a:buChar char="•"/>
            </a:pPr>
            <a:r>
              <a:rPr lang="en-US" dirty="0"/>
              <a:t>School-wide Tiered Fidelity Inventory (TFI-Annual Assessment)</a:t>
            </a:r>
          </a:p>
          <a:p>
            <a:pPr marL="285750" indent="-285750">
              <a:buFont typeface="Arial"/>
              <a:buChar char="•"/>
            </a:pPr>
            <a:r>
              <a:rPr lang="en-US" dirty="0"/>
              <a:t>Self-Assessment Survey (SAS) – Staff</a:t>
            </a:r>
          </a:p>
          <a:p>
            <a:endParaRPr lang="en-US" dirty="0"/>
          </a:p>
          <a:p>
            <a:r>
              <a:rPr lang="en-US" sz="2400" b="1" dirty="0"/>
              <a:t>Outcome: Are your systems working?</a:t>
            </a:r>
          </a:p>
          <a:p>
            <a:pPr marL="285750" indent="-285750">
              <a:buFont typeface="Arial"/>
              <a:buChar char="•"/>
            </a:pPr>
            <a:r>
              <a:rPr lang="en-US" dirty="0"/>
              <a:t>Office Discipline Referrals (ODR’s)</a:t>
            </a:r>
          </a:p>
          <a:p>
            <a:pPr marL="285750" indent="-285750">
              <a:buFont typeface="Arial"/>
              <a:buChar char="•"/>
            </a:pPr>
            <a:r>
              <a:rPr lang="en-US" dirty="0"/>
              <a:t>Check-In Check-out (CICO)/Point Sheets</a:t>
            </a:r>
          </a:p>
          <a:p>
            <a:pPr marL="285750" indent="-285750">
              <a:buFont typeface="Arial"/>
              <a:buChar char="•"/>
            </a:pPr>
            <a:r>
              <a:rPr lang="en-US" dirty="0"/>
              <a:t>Suspensions/Expulsions</a:t>
            </a:r>
          </a:p>
          <a:p>
            <a:pPr marL="285750" indent="-285750">
              <a:buFont typeface="Arial"/>
              <a:buChar char="•"/>
            </a:pPr>
            <a:r>
              <a:rPr lang="en-US" dirty="0"/>
              <a:t>Attendance</a:t>
            </a:r>
          </a:p>
          <a:p>
            <a:pPr marL="285750" indent="-285750">
              <a:buFont typeface="Arial"/>
              <a:buChar char="•"/>
            </a:pPr>
            <a:r>
              <a:rPr lang="en-US" dirty="0"/>
              <a:t>Grades/Test Scores</a:t>
            </a:r>
          </a:p>
          <a:p>
            <a:endParaRPr lang="en-US" dirty="0"/>
          </a:p>
        </p:txBody>
      </p:sp>
      <p:sp>
        <p:nvSpPr>
          <p:cNvPr id="2" name="Title 1"/>
          <p:cNvSpPr>
            <a:spLocks noGrp="1"/>
          </p:cNvSpPr>
          <p:nvPr>
            <p:ph type="title"/>
          </p:nvPr>
        </p:nvSpPr>
        <p:spPr/>
        <p:txBody>
          <a:bodyPr/>
          <a:lstStyle/>
          <a:p>
            <a:r>
              <a:rPr lang="en-US" dirty="0"/>
              <a:t>Types of Data</a:t>
            </a:r>
          </a:p>
        </p:txBody>
      </p:sp>
    </p:spTree>
    <p:extLst>
      <p:ext uri="{BB962C8B-B14F-4D97-AF65-F5344CB8AC3E}">
        <p14:creationId xmlns:p14="http://schemas.microsoft.com/office/powerpoint/2010/main" val="307727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Using Outcome Data </a:t>
            </a:r>
            <a:br>
              <a:rPr lang="en-US" dirty="0"/>
            </a:br>
            <a:r>
              <a:rPr lang="en-US" dirty="0"/>
              <a:t>for Decision Making</a:t>
            </a:r>
          </a:p>
        </p:txBody>
      </p:sp>
    </p:spTree>
    <p:extLst>
      <p:ext uri="{BB962C8B-B14F-4D97-AF65-F5344CB8AC3E}">
        <p14:creationId xmlns:p14="http://schemas.microsoft.com/office/powerpoint/2010/main" val="47918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7171" name="Rectangle 3"/>
          <p:cNvSpPr>
            <a:spLocks noGrp="1" noChangeArrowheads="1"/>
          </p:cNvSpPr>
          <p:nvPr>
            <p:ph idx="1"/>
          </p:nvPr>
        </p:nvSpPr>
        <p:spPr/>
        <p:txBody>
          <a:bodyPr>
            <a:normAutofit/>
          </a:bodyPr>
          <a:lstStyle/>
          <a:p>
            <a:r>
              <a:rPr lang="en-US" sz="4000" b="1" dirty="0"/>
              <a:t>Outcome: Are your systems working?</a:t>
            </a:r>
          </a:p>
          <a:p>
            <a:pPr marL="285750" indent="-285750">
              <a:buFont typeface="Arial"/>
              <a:buChar char="•"/>
            </a:pPr>
            <a:r>
              <a:rPr lang="en-US" dirty="0"/>
              <a:t>Office Discipline Referrals (ODR’s)</a:t>
            </a:r>
          </a:p>
          <a:p>
            <a:pPr marL="285750" indent="-285750">
              <a:buFont typeface="Arial"/>
              <a:buChar char="•"/>
            </a:pPr>
            <a:r>
              <a:rPr lang="en-US" dirty="0"/>
              <a:t>Check-In Check-out (CICO)/Point Sheets</a:t>
            </a:r>
          </a:p>
          <a:p>
            <a:pPr marL="285750" indent="-285750">
              <a:buFont typeface="Arial"/>
              <a:buChar char="•"/>
            </a:pPr>
            <a:r>
              <a:rPr lang="en-US" dirty="0"/>
              <a:t>Suspensions/Expulsions</a:t>
            </a:r>
          </a:p>
          <a:p>
            <a:pPr marL="285750" indent="-285750">
              <a:buFont typeface="Arial"/>
              <a:buChar char="•"/>
            </a:pPr>
            <a:r>
              <a:rPr lang="en-US" dirty="0"/>
              <a:t>Attendance</a:t>
            </a:r>
          </a:p>
          <a:p>
            <a:pPr marL="285750" indent="-285750">
              <a:buFont typeface="Arial"/>
              <a:buChar char="•"/>
            </a:pPr>
            <a:r>
              <a:rPr lang="en-US" dirty="0"/>
              <a:t>Grades/Test Scores</a:t>
            </a:r>
          </a:p>
          <a:p>
            <a:pPr marL="0" indent="0" eaLnBrk="1" hangingPunct="1">
              <a:buNone/>
            </a:pPr>
            <a:endParaRPr lang="en-US" dirty="0"/>
          </a:p>
        </p:txBody>
      </p:sp>
      <p:sp>
        <p:nvSpPr>
          <p:cNvPr id="2" name="Title 1"/>
          <p:cNvSpPr>
            <a:spLocks noGrp="1"/>
          </p:cNvSpPr>
          <p:nvPr>
            <p:ph type="title"/>
          </p:nvPr>
        </p:nvSpPr>
        <p:spPr/>
        <p:txBody>
          <a:bodyPr>
            <a:normAutofit/>
          </a:bodyPr>
          <a:lstStyle/>
          <a:p>
            <a:r>
              <a:rPr lang="en-US" sz="4000" dirty="0"/>
              <a:t>Team Discussion</a:t>
            </a:r>
          </a:p>
        </p:txBody>
      </p:sp>
    </p:spTree>
    <p:extLst>
      <p:ext uri="{BB962C8B-B14F-4D97-AF65-F5344CB8AC3E}">
        <p14:creationId xmlns:p14="http://schemas.microsoft.com/office/powerpoint/2010/main" val="394255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7171" name="Rectangle 3"/>
          <p:cNvSpPr>
            <a:spLocks noGrp="1" noChangeArrowheads="1"/>
          </p:cNvSpPr>
          <p:nvPr>
            <p:ph idx="1"/>
          </p:nvPr>
        </p:nvSpPr>
        <p:spPr/>
        <p:txBody>
          <a:bodyPr>
            <a:normAutofit/>
          </a:bodyPr>
          <a:lstStyle/>
          <a:p>
            <a:pPr marL="514350" indent="-514350" eaLnBrk="1" hangingPunct="1">
              <a:buFont typeface="+mj-lt"/>
              <a:buAutoNum type="arabicPeriod"/>
            </a:pPr>
            <a:r>
              <a:rPr lang="en-US" dirty="0"/>
              <a:t>Look to your handbook</a:t>
            </a:r>
          </a:p>
          <a:p>
            <a:pPr marL="514350" indent="-514350" eaLnBrk="1" hangingPunct="1">
              <a:buFont typeface="+mj-lt"/>
              <a:buAutoNum type="arabicPeriod"/>
            </a:pPr>
            <a:r>
              <a:rPr lang="en-US" dirty="0"/>
              <a:t>Team Activity Day 8, Activity 1</a:t>
            </a:r>
          </a:p>
          <a:p>
            <a:pPr marL="514350" indent="-514350" eaLnBrk="1" hangingPunct="1">
              <a:buFont typeface="+mj-lt"/>
              <a:buAutoNum type="arabicPeriod"/>
            </a:pPr>
            <a:r>
              <a:rPr lang="en-US" dirty="0"/>
              <a:t>Have honest discussions with your team about the data sources available.</a:t>
            </a:r>
          </a:p>
          <a:p>
            <a:pPr marL="514350" indent="-514350" eaLnBrk="1" hangingPunct="1">
              <a:buFont typeface="+mj-lt"/>
              <a:buAutoNum type="arabicPeriod"/>
            </a:pPr>
            <a:r>
              <a:rPr lang="en-US" dirty="0"/>
              <a:t>When are these data sources used in your setting? (i.e. weekly at PLC meetings) </a:t>
            </a:r>
          </a:p>
          <a:p>
            <a:pPr marL="0" indent="0" eaLnBrk="1" hangingPunct="1">
              <a:buNone/>
            </a:pPr>
            <a:endParaRPr lang="en-US" dirty="0"/>
          </a:p>
          <a:p>
            <a:pPr marL="0" indent="0" eaLnBrk="1" hangingPunct="1">
              <a:buNone/>
            </a:pPr>
            <a:endParaRPr lang="en-US" dirty="0"/>
          </a:p>
        </p:txBody>
      </p:sp>
      <p:sp>
        <p:nvSpPr>
          <p:cNvPr id="2" name="Title 1"/>
          <p:cNvSpPr>
            <a:spLocks noGrp="1"/>
          </p:cNvSpPr>
          <p:nvPr>
            <p:ph type="title"/>
          </p:nvPr>
        </p:nvSpPr>
        <p:spPr/>
        <p:txBody>
          <a:bodyPr>
            <a:normAutofit/>
          </a:bodyPr>
          <a:lstStyle/>
          <a:p>
            <a:r>
              <a:rPr lang="en-US" sz="4000" dirty="0"/>
              <a:t>Team Activity</a:t>
            </a:r>
          </a:p>
        </p:txBody>
      </p:sp>
    </p:spTree>
    <p:extLst>
      <p:ext uri="{BB962C8B-B14F-4D97-AF65-F5344CB8AC3E}">
        <p14:creationId xmlns:p14="http://schemas.microsoft.com/office/powerpoint/2010/main" val="2286465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fontScale="90000"/>
          </a:bodyPr>
          <a:lstStyle/>
          <a:p>
            <a:r>
              <a:rPr lang="en-US" sz="4000" dirty="0"/>
              <a:t>Useful Data-Based Decision Making</a:t>
            </a:r>
          </a:p>
        </p:txBody>
      </p:sp>
      <p:sp>
        <p:nvSpPr>
          <p:cNvPr id="5" name="Content Placeholder 2">
            <a:extLst>
              <a:ext uri="{FF2B5EF4-FFF2-40B4-BE49-F238E27FC236}">
                <a16:creationId xmlns:a16="http://schemas.microsoft.com/office/drawing/2014/main" id="{A279A33B-BAF7-4BCF-90DE-13B8BD2373AC}"/>
              </a:ext>
            </a:extLst>
          </p:cNvPr>
          <p:cNvSpPr>
            <a:spLocks noGrp="1"/>
          </p:cNvSpPr>
          <p:nvPr>
            <p:ph idx="1"/>
          </p:nvPr>
        </p:nvSpPr>
        <p:spPr>
          <a:xfrm>
            <a:off x="365125" y="1600200"/>
            <a:ext cx="8258175" cy="4373563"/>
          </a:xfrm>
        </p:spPr>
        <p:txBody>
          <a:bodyPr>
            <a:normAutofit lnSpcReduction="10000"/>
          </a:bodyPr>
          <a:lstStyle/>
          <a:p>
            <a:r>
              <a:rPr lang="en-US" dirty="0"/>
              <a:t>The statement of a problem is important</a:t>
            </a:r>
          </a:p>
          <a:p>
            <a:pPr lvl="1"/>
            <a:r>
              <a:rPr lang="en-US" dirty="0"/>
              <a:t>Everyone must be working on the same problem with the same assumptions.</a:t>
            </a:r>
          </a:p>
          <a:p>
            <a:pPr lvl="1"/>
            <a:endParaRPr lang="en-US" dirty="0"/>
          </a:p>
          <a:p>
            <a:r>
              <a:rPr lang="en-US" dirty="0"/>
              <a:t>Problems often are framed in “primary” form. </a:t>
            </a:r>
          </a:p>
          <a:p>
            <a:r>
              <a:rPr lang="en-US" sz="2600" i="1" dirty="0"/>
              <a:t>This raises awareness and concern, but is not useful for problem solving.</a:t>
            </a:r>
          </a:p>
          <a:p>
            <a:pPr lvl="1"/>
            <a:r>
              <a:rPr lang="en-US" dirty="0"/>
              <a:t>Use a more detailed review of the data to build precise problem statements which are solvable</a:t>
            </a:r>
          </a:p>
          <a:p>
            <a:pPr lvl="1"/>
            <a:endParaRPr lang="en-US" dirty="0"/>
          </a:p>
          <a:p>
            <a:pPr lvl="1"/>
            <a:endParaRPr lang="en-US" i="1" dirty="0"/>
          </a:p>
          <a:p>
            <a:endParaRPr lang="en-US" dirty="0"/>
          </a:p>
          <a:p>
            <a:pPr lvl="1"/>
            <a:endParaRPr lang="en-US" dirty="0"/>
          </a:p>
          <a:p>
            <a:endParaRPr lang="en-US" dirty="0"/>
          </a:p>
          <a:p>
            <a:pPr lvl="1"/>
            <a:endParaRPr lang="en-US" dirty="0"/>
          </a:p>
          <a:p>
            <a:pPr lvl="1"/>
            <a:endParaRPr lang="en-US" dirty="0"/>
          </a:p>
          <a:p>
            <a:pPr lvl="1"/>
            <a:endParaRPr lang="en-US" i="1" dirty="0"/>
          </a:p>
          <a:p>
            <a:endParaRPr lang="en-US" dirty="0"/>
          </a:p>
        </p:txBody>
      </p:sp>
    </p:spTree>
    <p:extLst>
      <p:ext uri="{BB962C8B-B14F-4D97-AF65-F5344CB8AC3E}">
        <p14:creationId xmlns:p14="http://schemas.microsoft.com/office/powerpoint/2010/main" val="3041341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7171" name="Rectangle 3"/>
          <p:cNvSpPr>
            <a:spLocks noGrp="1" noChangeArrowheads="1"/>
          </p:cNvSpPr>
          <p:nvPr>
            <p:ph idx="1"/>
          </p:nvPr>
        </p:nvSpPr>
        <p:spPr/>
        <p:txBody>
          <a:bodyPr>
            <a:normAutofit/>
          </a:bodyPr>
          <a:lstStyle/>
          <a:p>
            <a:r>
              <a:rPr lang="en-US" dirty="0"/>
              <a:t>Is there a problem?</a:t>
            </a:r>
          </a:p>
          <a:p>
            <a:r>
              <a:rPr lang="en-US" dirty="0"/>
              <a:t>What areas/systems are involved?</a:t>
            </a:r>
          </a:p>
          <a:p>
            <a:r>
              <a:rPr lang="en-US" dirty="0"/>
              <a:t>Are there many students or a few involved?</a:t>
            </a:r>
          </a:p>
          <a:p>
            <a:r>
              <a:rPr lang="en-US" dirty="0"/>
              <a:t>What kinds of problem behaviors are occurring? </a:t>
            </a:r>
          </a:p>
          <a:p>
            <a:r>
              <a:rPr lang="en-US" dirty="0"/>
              <a:t>When are these problems likely to occur?</a:t>
            </a:r>
            <a:br>
              <a:rPr lang="en-US" dirty="0"/>
            </a:br>
            <a:endParaRPr lang="en-US" dirty="0"/>
          </a:p>
          <a:p>
            <a:pPr marL="0" indent="0" algn="ctr">
              <a:buNone/>
            </a:pPr>
            <a:r>
              <a:rPr lang="en-US" sz="2800" b="1" i="1" dirty="0">
                <a:solidFill>
                  <a:srgbClr val="DD8047"/>
                </a:solidFill>
              </a:rPr>
              <a:t>What is the most effective use of our resources to address this problem?</a:t>
            </a:r>
          </a:p>
          <a:p>
            <a:pPr marL="0" indent="0" eaLnBrk="1" hangingPunct="1">
              <a:buNone/>
            </a:pPr>
            <a:endParaRPr lang="en-US" dirty="0"/>
          </a:p>
        </p:txBody>
      </p:sp>
      <p:sp>
        <p:nvSpPr>
          <p:cNvPr id="2" name="Title 1"/>
          <p:cNvSpPr>
            <a:spLocks noGrp="1"/>
          </p:cNvSpPr>
          <p:nvPr>
            <p:ph type="title"/>
          </p:nvPr>
        </p:nvSpPr>
        <p:spPr/>
        <p:txBody>
          <a:bodyPr>
            <a:normAutofit/>
          </a:bodyPr>
          <a:lstStyle/>
          <a:p>
            <a:r>
              <a:rPr lang="en-US" sz="4000" dirty="0"/>
              <a:t>Data Analysis</a:t>
            </a:r>
          </a:p>
        </p:txBody>
      </p:sp>
    </p:spTree>
    <p:extLst>
      <p:ext uri="{BB962C8B-B14F-4D97-AF65-F5344CB8AC3E}">
        <p14:creationId xmlns:p14="http://schemas.microsoft.com/office/powerpoint/2010/main" val="352273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5" y="288118"/>
            <a:ext cx="713232" cy="713232"/>
          </a:xfrm>
          <a:prstGeom prst="rect">
            <a:avLst/>
          </a:prstGeom>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365298" y="1001350"/>
            <a:ext cx="8257568" cy="5525579"/>
          </a:xfrm>
        </p:spPr>
        <p:txBody>
          <a:bodyPr>
            <a:normAutofit fontScale="77500" lnSpcReduction="20000"/>
          </a:bodyPr>
          <a:lstStyle/>
          <a:p>
            <a:pPr fontAlgn="base"/>
            <a:r>
              <a:rPr lang="en-US" b="1" dirty="0"/>
              <a:t>What</a:t>
            </a:r>
            <a:r>
              <a:rPr lang="en-US" dirty="0"/>
              <a:t> is the problem and how often is it happening?</a:t>
            </a:r>
          </a:p>
          <a:p>
            <a:pPr fontAlgn="base"/>
            <a:r>
              <a:rPr lang="en-US" i="1" dirty="0">
                <a:solidFill>
                  <a:srgbClr val="FF0000"/>
                </a:solidFill>
              </a:rPr>
              <a:t>Referrals by Problem Behavior</a:t>
            </a:r>
          </a:p>
          <a:p>
            <a:pPr fontAlgn="base"/>
            <a:endParaRPr lang="en-US" i="1" dirty="0"/>
          </a:p>
          <a:p>
            <a:pPr fontAlgn="base"/>
            <a:r>
              <a:rPr lang="en-US" b="1" dirty="0"/>
              <a:t>Where</a:t>
            </a:r>
            <a:r>
              <a:rPr lang="en-US" dirty="0"/>
              <a:t> is it happening?</a:t>
            </a:r>
          </a:p>
          <a:p>
            <a:pPr fontAlgn="base"/>
            <a:r>
              <a:rPr lang="en-US" i="1" dirty="0">
                <a:solidFill>
                  <a:srgbClr val="FF0000"/>
                </a:solidFill>
              </a:rPr>
              <a:t>Referrals by Location</a:t>
            </a:r>
          </a:p>
          <a:p>
            <a:pPr fontAlgn="base"/>
            <a:endParaRPr lang="en-US" i="1" dirty="0"/>
          </a:p>
          <a:p>
            <a:pPr fontAlgn="base"/>
            <a:r>
              <a:rPr lang="en-US" b="1" dirty="0"/>
              <a:t>Who</a:t>
            </a:r>
            <a:r>
              <a:rPr lang="en-US" dirty="0"/>
              <a:t> is engaged in the behavior?</a:t>
            </a:r>
          </a:p>
          <a:p>
            <a:pPr fontAlgn="base"/>
            <a:r>
              <a:rPr lang="en-US" i="1" dirty="0">
                <a:solidFill>
                  <a:srgbClr val="FF0000"/>
                </a:solidFill>
              </a:rPr>
              <a:t>Referrals by Grade</a:t>
            </a:r>
          </a:p>
          <a:p>
            <a:pPr fontAlgn="base"/>
            <a:endParaRPr lang="en-US" dirty="0"/>
          </a:p>
          <a:p>
            <a:pPr fontAlgn="base"/>
            <a:r>
              <a:rPr lang="en-US" b="1" dirty="0"/>
              <a:t>When</a:t>
            </a:r>
            <a:r>
              <a:rPr lang="en-US" dirty="0"/>
              <a:t> the problem is most likely to occur?</a:t>
            </a:r>
          </a:p>
          <a:p>
            <a:pPr fontAlgn="base"/>
            <a:r>
              <a:rPr lang="en-US" i="1" dirty="0">
                <a:solidFill>
                  <a:srgbClr val="FF0000"/>
                </a:solidFill>
              </a:rPr>
              <a:t>Referrals by Time and referrals by Day of Week </a:t>
            </a:r>
          </a:p>
          <a:p>
            <a:pPr fontAlgn="base"/>
            <a:endParaRPr lang="en-US" dirty="0"/>
          </a:p>
          <a:p>
            <a:pPr fontAlgn="base"/>
            <a:r>
              <a:rPr lang="en-US" b="1" dirty="0"/>
              <a:t>Why</a:t>
            </a:r>
            <a:r>
              <a:rPr lang="en-US" dirty="0"/>
              <a:t> the problem is sustained?</a:t>
            </a:r>
          </a:p>
          <a:p>
            <a:pPr fontAlgn="base"/>
            <a:r>
              <a:rPr lang="en-US" i="1" dirty="0">
                <a:solidFill>
                  <a:srgbClr val="FF0000"/>
                </a:solidFill>
              </a:rPr>
              <a:t>Drilldown Report – Referrals by Motivation</a:t>
            </a:r>
          </a:p>
          <a:p>
            <a:endParaRPr lang="en-US" dirty="0"/>
          </a:p>
        </p:txBody>
      </p:sp>
      <p:sp>
        <p:nvSpPr>
          <p:cNvPr id="2" name="Title 1"/>
          <p:cNvSpPr>
            <a:spLocks noGrp="1"/>
          </p:cNvSpPr>
          <p:nvPr>
            <p:ph type="title"/>
          </p:nvPr>
        </p:nvSpPr>
        <p:spPr>
          <a:xfrm>
            <a:off x="959326" y="210380"/>
            <a:ext cx="8184674" cy="915357"/>
          </a:xfrm>
        </p:spPr>
        <p:txBody>
          <a:bodyPr>
            <a:normAutofit fontScale="90000"/>
          </a:bodyPr>
          <a:lstStyle/>
          <a:p>
            <a:pPr algn="l"/>
            <a:r>
              <a:rPr lang="en-US" dirty="0"/>
              <a:t>Use This Data to Become More Precise</a:t>
            </a:r>
          </a:p>
        </p:txBody>
      </p:sp>
    </p:spTree>
    <p:extLst>
      <p:ext uri="{BB962C8B-B14F-4D97-AF65-F5344CB8AC3E}">
        <p14:creationId xmlns:p14="http://schemas.microsoft.com/office/powerpoint/2010/main" val="1537213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16" name="TextBox 15"/>
          <p:cNvSpPr txBox="1"/>
          <p:nvPr/>
        </p:nvSpPr>
        <p:spPr>
          <a:xfrm>
            <a:off x="6344452" y="4702195"/>
            <a:ext cx="2120280" cy="923330"/>
          </a:xfrm>
          <a:prstGeom prst="rect">
            <a:avLst/>
          </a:prstGeom>
          <a:noFill/>
        </p:spPr>
        <p:txBody>
          <a:bodyPr wrap="square" rtlCol="0">
            <a:spAutoFit/>
          </a:bodyPr>
          <a:lstStyle/>
          <a:p>
            <a:r>
              <a:rPr lang="en-US" dirty="0">
                <a:solidFill>
                  <a:srgbClr val="1D2A53"/>
                </a:solidFill>
                <a:latin typeface="Tw Cen MT"/>
                <a:cs typeface="Tw Cen MT"/>
              </a:rPr>
              <a:t>To get new playground equipment</a:t>
            </a:r>
            <a:endParaRPr lang="en-US" i="1" dirty="0">
              <a:solidFill>
                <a:srgbClr val="1D2A53"/>
              </a:solidFill>
              <a:latin typeface="Tw Cen MT"/>
              <a:cs typeface="Tw Cen MT"/>
            </a:endParaRPr>
          </a:p>
        </p:txBody>
      </p:sp>
      <p:sp>
        <p:nvSpPr>
          <p:cNvPr id="11" name="Rounded Rectangle 10"/>
          <p:cNvSpPr/>
          <p:nvPr/>
        </p:nvSpPr>
        <p:spPr>
          <a:xfrm>
            <a:off x="5294127" y="4675313"/>
            <a:ext cx="1050324" cy="449882"/>
          </a:xfrm>
          <a:prstGeom prst="roundRect">
            <a:avLst/>
          </a:prstGeom>
          <a:solidFill>
            <a:srgbClr val="7030A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100" b="1" dirty="0">
                <a:solidFill>
                  <a:srgbClr val="1D2A53"/>
                </a:solidFill>
              </a:rPr>
              <a:t>Why?</a:t>
            </a:r>
            <a:endParaRPr lang="en-US" sz="1350" b="1" dirty="0">
              <a:solidFill>
                <a:srgbClr val="1D2A53"/>
              </a:solidFill>
            </a:endParaRPr>
          </a:p>
        </p:txBody>
      </p:sp>
      <p:sp>
        <p:nvSpPr>
          <p:cNvPr id="15" name="TextBox 14"/>
          <p:cNvSpPr txBox="1"/>
          <p:nvPr/>
        </p:nvSpPr>
        <p:spPr>
          <a:xfrm>
            <a:off x="6344452" y="3837117"/>
            <a:ext cx="2528087" cy="369332"/>
          </a:xfrm>
          <a:prstGeom prst="rect">
            <a:avLst/>
          </a:prstGeom>
          <a:noFill/>
        </p:spPr>
        <p:txBody>
          <a:bodyPr wrap="square" rtlCol="0">
            <a:spAutoFit/>
          </a:bodyPr>
          <a:lstStyle/>
          <a:p>
            <a:r>
              <a:rPr lang="en-US" dirty="0">
                <a:solidFill>
                  <a:srgbClr val="1D2A53"/>
                </a:solidFill>
                <a:latin typeface="Tw Cen MT"/>
                <a:cs typeface="Tw Cen MT"/>
              </a:rPr>
              <a:t>First recess</a:t>
            </a:r>
            <a:endParaRPr lang="en-US" i="1" dirty="0">
              <a:solidFill>
                <a:srgbClr val="1D2A53"/>
              </a:solidFill>
              <a:latin typeface="Tw Cen MT"/>
              <a:cs typeface="Tw Cen MT"/>
            </a:endParaRPr>
          </a:p>
        </p:txBody>
      </p:sp>
      <p:sp>
        <p:nvSpPr>
          <p:cNvPr id="8" name="Rounded Rectangle 7"/>
          <p:cNvSpPr/>
          <p:nvPr/>
        </p:nvSpPr>
        <p:spPr>
          <a:xfrm>
            <a:off x="5294127" y="3756567"/>
            <a:ext cx="1050324" cy="4498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100" b="1" dirty="0">
                <a:solidFill>
                  <a:srgbClr val="1D2A53"/>
                </a:solidFill>
              </a:rPr>
              <a:t>When?</a:t>
            </a:r>
            <a:endParaRPr lang="en-US" sz="1350" b="1" dirty="0">
              <a:solidFill>
                <a:srgbClr val="1D2A53"/>
              </a:solidFill>
            </a:endParaRPr>
          </a:p>
        </p:txBody>
      </p:sp>
      <p:sp>
        <p:nvSpPr>
          <p:cNvPr id="14" name="TextBox 13"/>
          <p:cNvSpPr txBox="1"/>
          <p:nvPr/>
        </p:nvSpPr>
        <p:spPr>
          <a:xfrm>
            <a:off x="2636846" y="5434895"/>
            <a:ext cx="4721219" cy="369332"/>
          </a:xfrm>
          <a:prstGeom prst="rect">
            <a:avLst/>
          </a:prstGeom>
          <a:noFill/>
        </p:spPr>
        <p:txBody>
          <a:bodyPr wrap="square" rtlCol="0">
            <a:spAutoFit/>
          </a:bodyPr>
          <a:lstStyle/>
          <a:p>
            <a:r>
              <a:rPr lang="en-US" dirty="0">
                <a:solidFill>
                  <a:srgbClr val="1D2A53"/>
                </a:solidFill>
                <a:latin typeface="Tw Cen MT"/>
                <a:cs typeface="Tw Cen MT"/>
              </a:rPr>
              <a:t>A large number of students </a:t>
            </a:r>
            <a:endParaRPr lang="en-US" i="1" dirty="0">
              <a:solidFill>
                <a:srgbClr val="1D2A53"/>
              </a:solidFill>
              <a:latin typeface="Tw Cen MT"/>
              <a:cs typeface="Tw Cen MT"/>
            </a:endParaRPr>
          </a:p>
        </p:txBody>
      </p:sp>
      <p:sp>
        <p:nvSpPr>
          <p:cNvPr id="6" name="Rounded Rectangle 5"/>
          <p:cNvSpPr/>
          <p:nvPr/>
        </p:nvSpPr>
        <p:spPr>
          <a:xfrm>
            <a:off x="1586520" y="5436157"/>
            <a:ext cx="1050324" cy="449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1D2A53"/>
                </a:solidFill>
              </a:rPr>
              <a:t>Who?</a:t>
            </a:r>
            <a:endParaRPr lang="en-US" sz="1350" b="1" dirty="0">
              <a:solidFill>
                <a:srgbClr val="1D2A53"/>
              </a:solidFill>
            </a:endParaRPr>
          </a:p>
        </p:txBody>
      </p:sp>
      <p:sp>
        <p:nvSpPr>
          <p:cNvPr id="13" name="TextBox 12"/>
          <p:cNvSpPr txBox="1"/>
          <p:nvPr/>
        </p:nvSpPr>
        <p:spPr>
          <a:xfrm>
            <a:off x="2636846" y="4659192"/>
            <a:ext cx="2528087" cy="369332"/>
          </a:xfrm>
          <a:prstGeom prst="rect">
            <a:avLst/>
          </a:prstGeom>
          <a:noFill/>
        </p:spPr>
        <p:txBody>
          <a:bodyPr wrap="square" rtlCol="0">
            <a:spAutoFit/>
          </a:bodyPr>
          <a:lstStyle/>
          <a:p>
            <a:r>
              <a:rPr lang="en-US" dirty="0">
                <a:solidFill>
                  <a:srgbClr val="1D2A53"/>
                </a:solidFill>
                <a:latin typeface="Tw Cen MT"/>
                <a:cs typeface="Tw Cen MT"/>
              </a:rPr>
              <a:t>On the playground</a:t>
            </a:r>
            <a:endParaRPr lang="en-US" i="1" dirty="0">
              <a:solidFill>
                <a:srgbClr val="1D2A53"/>
              </a:solidFill>
              <a:latin typeface="Tw Cen MT"/>
              <a:cs typeface="Tw Cen MT"/>
            </a:endParaRPr>
          </a:p>
        </p:txBody>
      </p:sp>
      <p:sp>
        <p:nvSpPr>
          <p:cNvPr id="10" name="Rounded Rectangle 9"/>
          <p:cNvSpPr/>
          <p:nvPr/>
        </p:nvSpPr>
        <p:spPr>
          <a:xfrm>
            <a:off x="1586520" y="4578642"/>
            <a:ext cx="1050324" cy="44988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950" b="1" dirty="0">
                <a:solidFill>
                  <a:srgbClr val="1D2A53"/>
                </a:solidFill>
              </a:rPr>
              <a:t>Where?</a:t>
            </a:r>
          </a:p>
        </p:txBody>
      </p:sp>
      <p:sp>
        <p:nvSpPr>
          <p:cNvPr id="12" name="TextBox 11"/>
          <p:cNvSpPr txBox="1"/>
          <p:nvPr/>
        </p:nvSpPr>
        <p:spPr>
          <a:xfrm>
            <a:off x="2636846" y="3730466"/>
            <a:ext cx="2528087" cy="646331"/>
          </a:xfrm>
          <a:prstGeom prst="rect">
            <a:avLst/>
          </a:prstGeom>
          <a:noFill/>
        </p:spPr>
        <p:txBody>
          <a:bodyPr wrap="square" rtlCol="0">
            <a:spAutoFit/>
          </a:bodyPr>
          <a:lstStyle/>
          <a:p>
            <a:r>
              <a:rPr lang="en-US" dirty="0">
                <a:solidFill>
                  <a:srgbClr val="1D2A53"/>
                </a:solidFill>
                <a:latin typeface="Tw Cen MT"/>
                <a:cs typeface="Tw Cen MT"/>
              </a:rPr>
              <a:t>25% More ODRs for aggression</a:t>
            </a:r>
            <a:endParaRPr lang="en-US" i="1" dirty="0">
              <a:solidFill>
                <a:srgbClr val="1D2A53"/>
              </a:solidFill>
              <a:latin typeface="Tw Cen MT"/>
              <a:cs typeface="Tw Cen MT"/>
            </a:endParaRPr>
          </a:p>
        </p:txBody>
      </p:sp>
      <p:sp>
        <p:nvSpPr>
          <p:cNvPr id="7" name="Rounded Rectangle 6"/>
          <p:cNvSpPr/>
          <p:nvPr/>
        </p:nvSpPr>
        <p:spPr>
          <a:xfrm>
            <a:off x="1586520" y="3730466"/>
            <a:ext cx="1050324" cy="44988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100" b="1" dirty="0">
                <a:solidFill>
                  <a:srgbClr val="1D2A53"/>
                </a:solidFill>
              </a:rPr>
              <a:t>What?</a:t>
            </a:r>
            <a:endParaRPr lang="en-US" sz="1350" b="1" dirty="0">
              <a:solidFill>
                <a:srgbClr val="1D2A53"/>
              </a:solidFill>
            </a:endParaRPr>
          </a:p>
        </p:txBody>
      </p:sp>
      <p:sp>
        <p:nvSpPr>
          <p:cNvPr id="3" name="Content Placeholder 2"/>
          <p:cNvSpPr>
            <a:spLocks noGrp="1"/>
          </p:cNvSpPr>
          <p:nvPr>
            <p:ph idx="1"/>
          </p:nvPr>
        </p:nvSpPr>
        <p:spPr>
          <a:xfrm>
            <a:off x="1009716" y="1285263"/>
            <a:ext cx="7237301" cy="4098328"/>
          </a:xfrm>
        </p:spPr>
        <p:txBody>
          <a:bodyPr>
            <a:normAutofit/>
          </a:bodyPr>
          <a:lstStyle/>
          <a:p>
            <a:pPr marL="0" indent="0">
              <a:buNone/>
            </a:pPr>
            <a:r>
              <a:rPr lang="en-US" sz="2400" dirty="0"/>
              <a:t>There are </a:t>
            </a:r>
            <a:r>
              <a:rPr lang="en-US" sz="2400" b="1" dirty="0">
                <a:solidFill>
                  <a:schemeClr val="accent6"/>
                </a:solidFill>
              </a:rPr>
              <a:t>25% more ODRs for aggression </a:t>
            </a:r>
            <a:br>
              <a:rPr lang="en-US" sz="2400" b="1" dirty="0">
                <a:solidFill>
                  <a:schemeClr val="accent6"/>
                </a:solidFill>
              </a:rPr>
            </a:br>
            <a:r>
              <a:rPr lang="en-US" sz="2400" dirty="0"/>
              <a:t>on the </a:t>
            </a:r>
            <a:r>
              <a:rPr lang="en-US" sz="2400" b="1" dirty="0">
                <a:solidFill>
                  <a:schemeClr val="accent2"/>
                </a:solidFill>
              </a:rPr>
              <a:t>playground</a:t>
            </a:r>
            <a:r>
              <a:rPr lang="en-US" sz="2400" dirty="0"/>
              <a:t> this month than last year. These are most likely to occur during </a:t>
            </a:r>
            <a:r>
              <a:rPr lang="en-US" sz="2400" b="1" dirty="0">
                <a:solidFill>
                  <a:schemeClr val="accent4"/>
                </a:solidFill>
              </a:rPr>
              <a:t>first recess</a:t>
            </a:r>
            <a:r>
              <a:rPr lang="en-US" sz="2400" dirty="0"/>
              <a:t>, with a </a:t>
            </a:r>
            <a:r>
              <a:rPr lang="en-US" sz="2400" b="1" dirty="0">
                <a:solidFill>
                  <a:schemeClr val="accent1"/>
                </a:solidFill>
              </a:rPr>
              <a:t>large number of students</a:t>
            </a:r>
            <a:r>
              <a:rPr lang="en-US" sz="2400" dirty="0"/>
              <a:t>, and the aggression is related to </a:t>
            </a:r>
            <a:r>
              <a:rPr lang="en-US" sz="2400" b="1" dirty="0">
                <a:solidFill>
                  <a:srgbClr val="7030A0"/>
                </a:solidFill>
              </a:rPr>
              <a:t>getting access to the new playground equipment</a:t>
            </a:r>
            <a:r>
              <a:rPr lang="en-US" sz="2400" dirty="0"/>
              <a:t>.</a:t>
            </a:r>
          </a:p>
        </p:txBody>
      </p:sp>
      <p:sp>
        <p:nvSpPr>
          <p:cNvPr id="2" name="Title 1"/>
          <p:cNvSpPr>
            <a:spLocks noGrp="1"/>
          </p:cNvSpPr>
          <p:nvPr>
            <p:ph type="title"/>
          </p:nvPr>
        </p:nvSpPr>
        <p:spPr>
          <a:xfrm>
            <a:off x="1090143" y="290275"/>
            <a:ext cx="5884279" cy="721147"/>
          </a:xfrm>
        </p:spPr>
        <p:txBody>
          <a:bodyPr>
            <a:normAutofit/>
          </a:bodyPr>
          <a:lstStyle/>
          <a:p>
            <a:pPr lvl="0"/>
            <a:r>
              <a:rPr lang="en-US" sz="3600" dirty="0"/>
              <a:t>Example Precision Statements</a:t>
            </a:r>
          </a:p>
        </p:txBody>
      </p:sp>
    </p:spTree>
    <p:extLst>
      <p:ext uri="{BB962C8B-B14F-4D97-AF65-F5344CB8AC3E}">
        <p14:creationId xmlns:p14="http://schemas.microsoft.com/office/powerpoint/2010/main" val="2455613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92426" y="5990498"/>
            <a:ext cx="7056519" cy="707886"/>
          </a:xfrm>
          <a:prstGeom prst="rect">
            <a:avLst/>
          </a:prstGeom>
          <a:solidFill>
            <a:srgbClr val="FFFFFF"/>
          </a:solidFill>
        </p:spPr>
        <p:txBody>
          <a:bodyPr wrap="square" rtlCol="0">
            <a:spAutoFit/>
          </a:bodyPr>
          <a:lstStyle/>
          <a:p>
            <a:r>
              <a:rPr lang="en-US" sz="2000" dirty="0">
                <a:solidFill>
                  <a:schemeClr val="accent6"/>
                </a:solidFill>
              </a:rPr>
              <a:t>Write an example </a:t>
            </a:r>
            <a:r>
              <a:rPr lang="en-US" sz="2000" b="1" dirty="0">
                <a:solidFill>
                  <a:schemeClr val="accent6"/>
                </a:solidFill>
              </a:rPr>
              <a:t>precision problem statement</a:t>
            </a:r>
            <a:r>
              <a:rPr lang="en-US" sz="2000" dirty="0">
                <a:solidFill>
                  <a:schemeClr val="accent6"/>
                </a:solidFill>
              </a:rPr>
              <a:t> for bus behavior.</a:t>
            </a:r>
          </a:p>
          <a:p>
            <a:r>
              <a:rPr lang="en-US" sz="2000" b="1" dirty="0">
                <a:latin typeface="Tw Cen MT"/>
                <a:cs typeface="Tw Cen MT"/>
              </a:rPr>
              <a:t>Team Activity Day 8, Activity 2</a:t>
            </a:r>
          </a:p>
        </p:txBody>
      </p:sp>
      <p:sp>
        <p:nvSpPr>
          <p:cNvPr id="3" name="Rectangle 2"/>
          <p:cNvSpPr/>
          <p:nvPr/>
        </p:nvSpPr>
        <p:spPr>
          <a:xfrm>
            <a:off x="213339" y="1762702"/>
            <a:ext cx="6082391" cy="3847207"/>
          </a:xfrm>
          <a:prstGeom prst="rect">
            <a:avLst/>
          </a:prstGeom>
          <a:solidFill>
            <a:srgbClr val="FFFFFF"/>
          </a:solidFill>
        </p:spPr>
        <p:txBody>
          <a:bodyPr wrap="square">
            <a:spAutoFit/>
          </a:bodyPr>
          <a:lstStyle/>
          <a:p>
            <a:pPr marL="103187" lvl="1" algn="ctr"/>
            <a:r>
              <a:rPr lang="en-US" b="1" i="1" dirty="0">
                <a:solidFill>
                  <a:srgbClr val="1D2A53"/>
                </a:solidFill>
              </a:rPr>
              <a:t>The Data</a:t>
            </a:r>
          </a:p>
          <a:p>
            <a:pPr marL="103187" lvl="1" algn="ctr"/>
            <a:endParaRPr lang="en-US" b="1" i="1" dirty="0">
              <a:solidFill>
                <a:srgbClr val="1D2A53"/>
              </a:solidFill>
            </a:endParaRPr>
          </a:p>
          <a:p>
            <a:pPr marL="400050" lvl="1" indent="-296863">
              <a:buFont typeface="Wingdings" charset="2"/>
              <a:buChar char="q"/>
            </a:pPr>
            <a:r>
              <a:rPr lang="en-US" sz="1600" b="1" i="1" dirty="0">
                <a:solidFill>
                  <a:srgbClr val="1D2A53"/>
                </a:solidFill>
              </a:rPr>
              <a:t>What</a:t>
            </a:r>
            <a:r>
              <a:rPr lang="en-US" sz="1600" dirty="0">
                <a:solidFill>
                  <a:srgbClr val="1D2A53"/>
                </a:solidFill>
              </a:rPr>
              <a:t>? Physical altercations. </a:t>
            </a:r>
          </a:p>
          <a:p>
            <a:pPr marL="103187" lvl="1"/>
            <a:endParaRPr lang="en-US" sz="1600" dirty="0">
              <a:solidFill>
                <a:srgbClr val="1D2A53"/>
              </a:solidFill>
            </a:endParaRPr>
          </a:p>
          <a:p>
            <a:pPr marL="400050" lvl="1" indent="-296863">
              <a:buFont typeface="Wingdings" charset="2"/>
              <a:buChar char="q"/>
            </a:pPr>
            <a:r>
              <a:rPr lang="en-US" sz="1600" b="1" i="1" dirty="0">
                <a:solidFill>
                  <a:srgbClr val="1D2A53"/>
                </a:solidFill>
              </a:rPr>
              <a:t>How</a:t>
            </a:r>
            <a:r>
              <a:rPr lang="en-US" sz="1600" dirty="0">
                <a:solidFill>
                  <a:srgbClr val="1D2A53"/>
                </a:solidFill>
              </a:rPr>
              <a:t> often? Every day. 32 referrals in the last month.</a:t>
            </a:r>
          </a:p>
          <a:p>
            <a:pPr marL="400050" lvl="1" indent="-296863">
              <a:buFont typeface="Wingdings" charset="2"/>
              <a:buChar char="q"/>
            </a:pPr>
            <a:endParaRPr lang="en-US" sz="1600" dirty="0">
              <a:solidFill>
                <a:srgbClr val="1D2A53"/>
              </a:solidFill>
            </a:endParaRPr>
          </a:p>
          <a:p>
            <a:pPr marL="400050" lvl="1" indent="-296863">
              <a:buFont typeface="Wingdings" charset="2"/>
              <a:buChar char="q"/>
            </a:pPr>
            <a:r>
              <a:rPr lang="en-US" sz="1600" b="1" i="1" dirty="0">
                <a:solidFill>
                  <a:srgbClr val="1D2A53"/>
                </a:solidFill>
              </a:rPr>
              <a:t>Where</a:t>
            </a:r>
            <a:r>
              <a:rPr lang="en-US" sz="1600" dirty="0">
                <a:solidFill>
                  <a:srgbClr val="1D2A53"/>
                </a:solidFill>
              </a:rPr>
              <a:t>?  On 3 of the 12 bus routes.</a:t>
            </a:r>
          </a:p>
          <a:p>
            <a:pPr marL="103187" lvl="1"/>
            <a:endParaRPr lang="en-US" sz="1600" dirty="0">
              <a:solidFill>
                <a:srgbClr val="1D2A53"/>
              </a:solidFill>
            </a:endParaRPr>
          </a:p>
          <a:p>
            <a:pPr marL="400050" lvl="1" indent="-296863">
              <a:buFont typeface="Wingdings" charset="2"/>
              <a:buChar char="q"/>
            </a:pPr>
            <a:r>
              <a:rPr lang="en-US" sz="1600" b="1" i="1" dirty="0">
                <a:solidFill>
                  <a:srgbClr val="1D2A53"/>
                </a:solidFill>
              </a:rPr>
              <a:t>Who</a:t>
            </a:r>
            <a:r>
              <a:rPr lang="en-US" sz="1600" dirty="0">
                <a:solidFill>
                  <a:srgbClr val="1D2A53"/>
                </a:solidFill>
              </a:rPr>
              <a:t>?  Many students (50)</a:t>
            </a:r>
          </a:p>
          <a:p>
            <a:pPr marL="103187" lvl="1"/>
            <a:endParaRPr lang="en-US" sz="1600" dirty="0">
              <a:solidFill>
                <a:srgbClr val="1D2A53"/>
              </a:solidFill>
            </a:endParaRPr>
          </a:p>
          <a:p>
            <a:pPr marL="400050" lvl="1" indent="-296863">
              <a:buFont typeface="Wingdings" charset="2"/>
              <a:buChar char="q"/>
            </a:pPr>
            <a:r>
              <a:rPr lang="en-US" sz="1600" b="1" i="1" dirty="0">
                <a:solidFill>
                  <a:srgbClr val="1D2A53"/>
                </a:solidFill>
              </a:rPr>
              <a:t>When?  </a:t>
            </a:r>
            <a:r>
              <a:rPr lang="en-US" sz="1600" dirty="0">
                <a:solidFill>
                  <a:srgbClr val="1D2A53"/>
                </a:solidFill>
              </a:rPr>
              <a:t>Mostly afternoon bus routes. </a:t>
            </a:r>
          </a:p>
          <a:p>
            <a:pPr marL="400050" lvl="1" indent="-296863">
              <a:buFont typeface="Wingdings" charset="2"/>
              <a:buChar char="q"/>
            </a:pPr>
            <a:endParaRPr lang="en-US" sz="1600" dirty="0">
              <a:solidFill>
                <a:srgbClr val="1D2A53"/>
              </a:solidFill>
            </a:endParaRPr>
          </a:p>
          <a:p>
            <a:pPr marL="400050" lvl="1" indent="-296863">
              <a:buFont typeface="Wingdings" charset="2"/>
              <a:buChar char="q"/>
            </a:pPr>
            <a:r>
              <a:rPr lang="en-US" sz="1600" b="1" i="1" dirty="0">
                <a:solidFill>
                  <a:srgbClr val="1D2A53"/>
                </a:solidFill>
              </a:rPr>
              <a:t>Why</a:t>
            </a:r>
            <a:r>
              <a:rPr lang="en-US" sz="1600" dirty="0">
                <a:solidFill>
                  <a:srgbClr val="1D2A53"/>
                </a:solidFill>
              </a:rPr>
              <a:t> is the problem sustaining?  Students do not have direct supervision or access to supports.</a:t>
            </a:r>
          </a:p>
          <a:p>
            <a:pPr marL="103187" lvl="1"/>
            <a:endParaRPr lang="en-US" sz="1600" dirty="0">
              <a:solidFill>
                <a:srgbClr val="1D2A53"/>
              </a:solidFill>
            </a:endParaRPr>
          </a:p>
        </p:txBody>
      </p:sp>
      <p:sp>
        <p:nvSpPr>
          <p:cNvPr id="5" name="Title 4"/>
          <p:cNvSpPr>
            <a:spLocks noGrp="1"/>
          </p:cNvSpPr>
          <p:nvPr>
            <p:ph type="title"/>
          </p:nvPr>
        </p:nvSpPr>
        <p:spPr>
          <a:xfrm>
            <a:off x="1189765" y="284481"/>
            <a:ext cx="6987106" cy="713232"/>
          </a:xfrm>
        </p:spPr>
        <p:txBody>
          <a:bodyPr>
            <a:normAutofit/>
          </a:bodyPr>
          <a:lstStyle/>
          <a:p>
            <a:r>
              <a:rPr lang="en-US" sz="3600" dirty="0"/>
              <a:t>Problem Solving the Bus</a:t>
            </a:r>
          </a:p>
        </p:txBody>
      </p:sp>
      <p:pic>
        <p:nvPicPr>
          <p:cNvPr id="1026" name="Picture 2" descr="Image result for bus">
            <a:extLst>
              <a:ext uri="{FF2B5EF4-FFF2-40B4-BE49-F238E27FC236}">
                <a16:creationId xmlns:a16="http://schemas.microsoft.com/office/drawing/2014/main" id="{F678E296-5839-4A38-A89F-5FAC5A2B7A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3610" y="1288169"/>
            <a:ext cx="3048967" cy="17150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14554854"/>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5" name="Picture 4" title="PBIS Apps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223" y="6230729"/>
            <a:ext cx="1018067" cy="342498"/>
          </a:xfrm>
          <a:prstGeom prst="rect">
            <a:avLst/>
          </a:prstGeom>
        </p:spPr>
      </p:pic>
      <p:sp>
        <p:nvSpPr>
          <p:cNvPr id="3" name="Content Placeholder 2"/>
          <p:cNvSpPr>
            <a:spLocks noGrp="1"/>
          </p:cNvSpPr>
          <p:nvPr>
            <p:ph idx="1"/>
          </p:nvPr>
        </p:nvSpPr>
        <p:spPr>
          <a:xfrm>
            <a:off x="1009717" y="1436040"/>
            <a:ext cx="7193758" cy="4691069"/>
          </a:xfrm>
        </p:spPr>
        <p:txBody>
          <a:bodyPr>
            <a:normAutofit fontScale="92500" lnSpcReduction="20000"/>
          </a:bodyPr>
          <a:lstStyle/>
          <a:p>
            <a:r>
              <a:rPr lang="en-US" dirty="0"/>
              <a:t>Goals allow you to analyze, monitor, and adjust professional practice.</a:t>
            </a:r>
          </a:p>
          <a:p>
            <a:endParaRPr lang="en-US" dirty="0"/>
          </a:p>
          <a:p>
            <a:pPr algn="ctr"/>
            <a:r>
              <a:rPr lang="en-US" sz="2800" i="1" dirty="0">
                <a:solidFill>
                  <a:schemeClr val="accent6"/>
                </a:solidFill>
              </a:rPr>
              <a:t>Current playground referrals average 28 per month.  Our goal is to reduce playground referrals by 50% per month for Feb through May. </a:t>
            </a:r>
          </a:p>
          <a:p>
            <a:r>
              <a:rPr lang="en-US" sz="3300" dirty="0"/>
              <a:t>Is the goal above:</a:t>
            </a:r>
          </a:p>
          <a:p>
            <a:pPr lvl="1">
              <a:buFont typeface="Wingdings" charset="2"/>
              <a:buChar char="q"/>
            </a:pPr>
            <a:r>
              <a:rPr lang="en-US" sz="2200" dirty="0"/>
              <a:t>Specific? </a:t>
            </a:r>
          </a:p>
          <a:p>
            <a:pPr lvl="1">
              <a:buFont typeface="Wingdings" charset="2"/>
              <a:buChar char="q"/>
            </a:pPr>
            <a:r>
              <a:rPr lang="en-US" sz="2200" dirty="0"/>
              <a:t>Measurable?</a:t>
            </a:r>
          </a:p>
          <a:p>
            <a:pPr lvl="1">
              <a:buFont typeface="Wingdings" charset="2"/>
              <a:buChar char="q"/>
            </a:pPr>
            <a:r>
              <a:rPr lang="en-US" sz="2200" dirty="0"/>
              <a:t>Achievable?</a:t>
            </a:r>
          </a:p>
          <a:p>
            <a:pPr lvl="1">
              <a:buFont typeface="Wingdings" charset="2"/>
              <a:buChar char="q"/>
            </a:pPr>
            <a:r>
              <a:rPr lang="en-US" sz="2200" dirty="0"/>
              <a:t>Relevant?</a:t>
            </a:r>
          </a:p>
          <a:p>
            <a:pPr lvl="1">
              <a:buFont typeface="Wingdings" charset="2"/>
              <a:buChar char="q"/>
            </a:pPr>
            <a:r>
              <a:rPr lang="en-US" sz="2200" dirty="0"/>
              <a:t>Timely?</a:t>
            </a:r>
            <a:endParaRPr lang="en-US" dirty="0"/>
          </a:p>
        </p:txBody>
      </p:sp>
      <p:sp>
        <p:nvSpPr>
          <p:cNvPr id="2" name="Title 1"/>
          <p:cNvSpPr>
            <a:spLocks noGrp="1"/>
          </p:cNvSpPr>
          <p:nvPr>
            <p:ph type="title"/>
          </p:nvPr>
        </p:nvSpPr>
        <p:spPr>
          <a:xfrm>
            <a:off x="1090143" y="290275"/>
            <a:ext cx="6407937" cy="721147"/>
          </a:xfrm>
        </p:spPr>
        <p:txBody>
          <a:bodyPr>
            <a:normAutofit fontScale="90000"/>
          </a:bodyPr>
          <a:lstStyle/>
          <a:p>
            <a:pPr lvl="0"/>
            <a:r>
              <a:rPr lang="en-US" dirty="0"/>
              <a:t>Identify a Measurable Goal</a:t>
            </a:r>
          </a:p>
        </p:txBody>
      </p:sp>
    </p:spTree>
    <p:extLst>
      <p:ext uri="{BB962C8B-B14F-4D97-AF65-F5344CB8AC3E}">
        <p14:creationId xmlns:p14="http://schemas.microsoft.com/office/powerpoint/2010/main" val="363519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3" name="Group 23" descr="Be responsible: Make yourself comfortable, take care of your needs, action plan to implement what you are learning, follow through on your action items.&#10;Be respectful: turn cell phones off or to vibrate, listen attentively while others are speaking, having only training materials up on your computer, tablet or phone.&#10;Be engaged: ask what you need to know to understand and contribute, contribute to the group by sharing relevant information and ideas." title="Expectations and Behaviors Chart"/>
          <p:cNvGraphicFramePr>
            <a:graphicFrameLocks noGrp="1"/>
          </p:cNvGraphicFramePr>
          <p:nvPr>
            <p:ph idx="1"/>
            <p:extLst>
              <p:ext uri="{D42A27DB-BD31-4B8C-83A1-F6EECF244321}">
                <p14:modId xmlns:p14="http://schemas.microsoft.com/office/powerpoint/2010/main" val="1702418839"/>
              </p:ext>
            </p:extLst>
          </p:nvPr>
        </p:nvGraphicFramePr>
        <p:xfrm>
          <a:off x="465029" y="1301028"/>
          <a:ext cx="8218615" cy="4500370"/>
        </p:xfrm>
        <a:graphic>
          <a:graphicData uri="http://schemas.openxmlformats.org/drawingml/2006/table">
            <a:tbl>
              <a:tblPr firstRow="1"/>
              <a:tblGrid>
                <a:gridCol w="2181933">
                  <a:extLst>
                    <a:ext uri="{9D8B030D-6E8A-4147-A177-3AD203B41FA5}">
                      <a16:colId xmlns:a16="http://schemas.microsoft.com/office/drawing/2014/main" val="20000"/>
                    </a:ext>
                  </a:extLst>
                </a:gridCol>
                <a:gridCol w="6036682">
                  <a:extLst>
                    <a:ext uri="{9D8B030D-6E8A-4147-A177-3AD203B41FA5}">
                      <a16:colId xmlns:a16="http://schemas.microsoft.com/office/drawing/2014/main" val="20001"/>
                    </a:ext>
                  </a:extLst>
                </a:gridCol>
              </a:tblGrid>
              <a:tr h="47915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1D2A53"/>
                          </a:solidFill>
                          <a:effectLst/>
                          <a:latin typeface="+mn-lt"/>
                          <a:ea typeface="ＭＳ Ｐゴシック" pitchFamily="34" charset="-128"/>
                          <a:cs typeface="Tw Cen MT"/>
                        </a:rPr>
                        <a:t>EXPECTATION</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1D2A53"/>
                          </a:solidFill>
                          <a:effectLst/>
                          <a:latin typeface="+mn-lt"/>
                          <a:ea typeface="ＭＳ Ｐゴシック" pitchFamily="34" charset="-128"/>
                          <a:cs typeface="Tw Cen MT"/>
                        </a:rPr>
                        <a:t>BEHAVIOR</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D2A53"/>
                          </a:solidFill>
                          <a:effectLst/>
                          <a:latin typeface="+mn-lt"/>
                          <a:ea typeface="ＭＳ Ｐゴシック" pitchFamily="34" charset="-128"/>
                          <a:cs typeface="Tw Cen MT"/>
                        </a:rPr>
                        <a:t>Be Responsible</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Make yourself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comfortable</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Take care of your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needs</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(water, food, restroom, etc.)</a:t>
                      </a:r>
                      <a:endParaRPr kumimoji="0" lang="en-US" sz="2000" b="1" i="0" u="none" strike="noStrike" cap="none" normalizeH="0" baseline="0" dirty="0">
                        <a:ln>
                          <a:noFill/>
                        </a:ln>
                        <a:solidFill>
                          <a:srgbClr val="1D2A53"/>
                        </a:solidFill>
                        <a:effectLst/>
                        <a:latin typeface="+mn-lt"/>
                        <a:ea typeface="ＭＳ Ｐゴシック" pitchFamily="34" charset="-128"/>
                        <a:cs typeface="Tw Cen MT"/>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Action plan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to implement what you are learning</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Follow through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on your action items</a:t>
                      </a:r>
                      <a:endParaRPr kumimoji="0" lang="en-US" sz="2000" b="1" i="0" u="none" strike="noStrike" cap="none" normalizeH="0" baseline="0" dirty="0">
                        <a:ln>
                          <a:noFill/>
                        </a:ln>
                        <a:solidFill>
                          <a:srgbClr val="1D2A53"/>
                        </a:solidFill>
                        <a:effectLst/>
                        <a:latin typeface="+mn-lt"/>
                        <a:ea typeface="ＭＳ Ｐゴシック" pitchFamily="34" charset="-128"/>
                        <a:cs typeface="Tw Cen MT"/>
                      </a:endParaRP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99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D2A53"/>
                          </a:solidFill>
                          <a:effectLst/>
                          <a:latin typeface="+mn-lt"/>
                          <a:ea typeface="ＭＳ Ｐゴシック" pitchFamily="34" charset="-128"/>
                          <a:cs typeface="Tw Cen MT"/>
                        </a:rPr>
                        <a:t>Be Respectful</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Turn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cell</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phones</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off or to </a:t>
                      </a:r>
                      <a:r>
                        <a:rPr kumimoji="0" lang="en-US" altLang="en-US" sz="2000" b="0" i="0" u="none" strike="noStrike" cap="none" normalizeH="0" baseline="0" dirty="0">
                          <a:ln>
                            <a:noFill/>
                          </a:ln>
                          <a:solidFill>
                            <a:srgbClr val="1D2A53"/>
                          </a:solidFill>
                          <a:effectLst/>
                          <a:latin typeface="+mn-lt"/>
                          <a:ea typeface="ＭＳ Ｐゴシック" pitchFamily="34" charset="-128"/>
                          <a:cs typeface="Tw Cen MT"/>
                        </a:rPr>
                        <a:t>“</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vibrate</a:t>
                      </a:r>
                      <a:r>
                        <a:rPr kumimoji="0" lang="en-US" altLang="en-US" sz="2000" b="0" i="0" u="none" strike="noStrike" cap="none" normalizeH="0" baseline="0" dirty="0">
                          <a:ln>
                            <a:noFill/>
                          </a:ln>
                          <a:solidFill>
                            <a:srgbClr val="1D2A53"/>
                          </a:solidFill>
                          <a:effectLst/>
                          <a:latin typeface="+mn-lt"/>
                          <a:ea typeface="ＭＳ Ｐゴシック" pitchFamily="34" charset="-128"/>
                          <a:cs typeface="Tw Cen MT"/>
                        </a:rPr>
                        <a:t>”</a:t>
                      </a:r>
                      <a:endParaRPr kumimoji="0" lang="en-US" sz="2000" b="0" i="0" u="none" strike="noStrike" cap="none" normalizeH="0" baseline="0" dirty="0">
                        <a:ln>
                          <a:noFill/>
                        </a:ln>
                        <a:solidFill>
                          <a:srgbClr val="1D2A53"/>
                        </a:solidFill>
                        <a:effectLst/>
                        <a:latin typeface="+mn-lt"/>
                        <a:ea typeface="ＭＳ Ｐゴシック" pitchFamily="34" charset="-128"/>
                        <a:cs typeface="Tw Cen MT"/>
                      </a:endParaRP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Listen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attentively while others are speaking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a:ln>
                            <a:noFill/>
                          </a:ln>
                          <a:solidFill>
                            <a:srgbClr val="1D2A53"/>
                          </a:solidFill>
                          <a:effectLst/>
                          <a:latin typeface="+mn-lt"/>
                          <a:ea typeface="ＭＳ Ｐゴシック" pitchFamily="34" charset="-128"/>
                          <a:cs typeface="Tw Cen MT"/>
                        </a:rPr>
                        <a:t>Have only the </a:t>
                      </a:r>
                      <a:r>
                        <a:rPr kumimoji="0" lang="en-US" sz="2000" b="1" i="0" u="none" strike="noStrike" cap="none" normalizeH="0" baseline="0" dirty="0">
                          <a:ln>
                            <a:noFill/>
                          </a:ln>
                          <a:solidFill>
                            <a:srgbClr val="1D2A53"/>
                          </a:solidFill>
                          <a:effectLst/>
                          <a:latin typeface="+mn-lt"/>
                          <a:ea typeface="ＭＳ Ｐゴシック" pitchFamily="34" charset="-128"/>
                          <a:cs typeface="Tw Cen MT"/>
                        </a:rPr>
                        <a:t>training materials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up on your computer/tablet/phone</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rgbClr val="1D2A53"/>
                          </a:solidFill>
                          <a:effectLst/>
                          <a:latin typeface="+mn-lt"/>
                          <a:ea typeface="ＭＳ Ｐゴシック" pitchFamily="34" charset="-128"/>
                          <a:cs typeface="Tw Cen MT"/>
                        </a:rPr>
                        <a:t>Be Engaged</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Ask</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 what you need to know to understand and contribute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a:ln>
                            <a:noFill/>
                          </a:ln>
                          <a:solidFill>
                            <a:srgbClr val="1D2A53"/>
                          </a:solidFill>
                          <a:effectLst/>
                          <a:latin typeface="+mn-lt"/>
                          <a:ea typeface="ＭＳ Ｐゴシック" pitchFamily="34" charset="-128"/>
                          <a:cs typeface="Tw Cen MT"/>
                        </a:rPr>
                        <a:t>Contribute </a:t>
                      </a:r>
                      <a:r>
                        <a:rPr kumimoji="0" lang="en-US" sz="2000" b="0" i="0" u="none" strike="noStrike" cap="none" normalizeH="0" baseline="0" dirty="0">
                          <a:ln>
                            <a:noFill/>
                          </a:ln>
                          <a:solidFill>
                            <a:srgbClr val="1D2A53"/>
                          </a:solidFill>
                          <a:effectLst/>
                          <a:latin typeface="+mn-lt"/>
                          <a:ea typeface="ＭＳ Ｐゴシック" pitchFamily="34" charset="-128"/>
                          <a:cs typeface="Tw Cen MT"/>
                        </a:rPr>
                        <a:t>to the group by sharing relevant information and ideas</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
        <p:nvSpPr>
          <p:cNvPr id="13314" name="Rectangle 2"/>
          <p:cNvSpPr>
            <a:spLocks noGrp="1" noChangeArrowheads="1"/>
          </p:cNvSpPr>
          <p:nvPr>
            <p:ph type="title"/>
          </p:nvPr>
        </p:nvSpPr>
        <p:spPr>
          <a:xfrm>
            <a:off x="465029" y="350815"/>
            <a:ext cx="8157837" cy="620361"/>
          </a:xfrm>
        </p:spPr>
        <p:txBody>
          <a:bodyPr>
            <a:noAutofit/>
          </a:bodyPr>
          <a:lstStyle/>
          <a:p>
            <a:r>
              <a:rPr lang="en-US" sz="3600" dirty="0">
                <a:latin typeface="+mn-lt"/>
              </a:rPr>
              <a:t>Learning Expectations</a:t>
            </a:r>
          </a:p>
        </p:txBody>
      </p:sp>
    </p:spTree>
    <p:extLst>
      <p:ext uri="{BB962C8B-B14F-4D97-AF65-F5344CB8AC3E}">
        <p14:creationId xmlns:p14="http://schemas.microsoft.com/office/powerpoint/2010/main" val="77109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pic>
        <p:nvPicPr>
          <p:cNvPr id="6" name="Picture 5" descr="This the same graphic as shown on earlier slide." title="Use data graphic: set measurable goal is highligh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45" y="1441846"/>
            <a:ext cx="2220064" cy="2127210"/>
          </a:xfrm>
          <a:prstGeom prst="rect">
            <a:avLst/>
          </a:prstGeom>
        </p:spPr>
      </p:pic>
      <p:sp>
        <p:nvSpPr>
          <p:cNvPr id="3" name="Content Placeholder 2"/>
          <p:cNvSpPr>
            <a:spLocks noGrp="1"/>
          </p:cNvSpPr>
          <p:nvPr>
            <p:ph idx="1"/>
          </p:nvPr>
        </p:nvSpPr>
        <p:spPr>
          <a:xfrm>
            <a:off x="5530452" y="2393496"/>
            <a:ext cx="2908154" cy="3023126"/>
          </a:xfrm>
        </p:spPr>
        <p:txBody>
          <a:bodyPr>
            <a:normAutofit fontScale="62500" lnSpcReduction="20000"/>
          </a:bodyPr>
          <a:lstStyle/>
          <a:p>
            <a:r>
              <a:rPr lang="en-US" sz="2600" dirty="0"/>
              <a:t>What measurable outcome do you want to achieve from your Precision Problem Statement on hallway behavior outside the cafeteria?</a:t>
            </a:r>
          </a:p>
          <a:p>
            <a:endParaRPr lang="en-US" sz="2600" dirty="0"/>
          </a:p>
          <a:p>
            <a:pPr lvl="1">
              <a:buFont typeface="Wingdings" charset="2"/>
              <a:buChar char="ü"/>
            </a:pPr>
            <a:r>
              <a:rPr lang="en-US" sz="2600" dirty="0"/>
              <a:t>Specific</a:t>
            </a:r>
          </a:p>
          <a:p>
            <a:pPr lvl="1">
              <a:buFont typeface="Wingdings" charset="2"/>
              <a:buChar char="ü"/>
            </a:pPr>
            <a:r>
              <a:rPr lang="en-US" sz="2600" dirty="0"/>
              <a:t>Measurable</a:t>
            </a:r>
          </a:p>
          <a:p>
            <a:pPr lvl="1">
              <a:buFont typeface="Wingdings" charset="2"/>
              <a:buChar char="ü"/>
            </a:pPr>
            <a:r>
              <a:rPr lang="en-US" sz="2600" dirty="0"/>
              <a:t>Achievable</a:t>
            </a:r>
          </a:p>
          <a:p>
            <a:pPr lvl="1">
              <a:buFont typeface="Wingdings" charset="2"/>
              <a:buChar char="ü"/>
            </a:pPr>
            <a:r>
              <a:rPr lang="en-US" sz="2600" dirty="0"/>
              <a:t>Relevant</a:t>
            </a:r>
          </a:p>
          <a:p>
            <a:pPr lvl="1">
              <a:buFont typeface="Wingdings" charset="2"/>
              <a:buChar char="ü"/>
            </a:pPr>
            <a:r>
              <a:rPr lang="en-US" sz="2600" dirty="0"/>
              <a:t>Timely</a:t>
            </a:r>
          </a:p>
          <a:p>
            <a:endParaRPr lang="en-US" dirty="0"/>
          </a:p>
        </p:txBody>
      </p:sp>
      <p:sp>
        <p:nvSpPr>
          <p:cNvPr id="2" name="Title 1"/>
          <p:cNvSpPr>
            <a:spLocks noGrp="1"/>
          </p:cNvSpPr>
          <p:nvPr>
            <p:ph type="title"/>
          </p:nvPr>
        </p:nvSpPr>
        <p:spPr>
          <a:xfrm>
            <a:off x="1182914" y="284480"/>
            <a:ext cx="7255692" cy="713232"/>
          </a:xfrm>
        </p:spPr>
        <p:txBody>
          <a:bodyPr>
            <a:noAutofit/>
          </a:bodyPr>
          <a:lstStyle/>
          <a:p>
            <a:r>
              <a:rPr lang="en-US" sz="2800" dirty="0"/>
              <a:t>Activity: Write a Measurable Goal</a:t>
            </a:r>
          </a:p>
        </p:txBody>
      </p:sp>
      <p:sp>
        <p:nvSpPr>
          <p:cNvPr id="8" name="TextBox 7">
            <a:extLst>
              <a:ext uri="{FF2B5EF4-FFF2-40B4-BE49-F238E27FC236}">
                <a16:creationId xmlns:a16="http://schemas.microsoft.com/office/drawing/2014/main" id="{D387EBD7-AB67-48C1-A797-1F0B2A156882}"/>
              </a:ext>
            </a:extLst>
          </p:cNvPr>
          <p:cNvSpPr txBox="1"/>
          <p:nvPr/>
        </p:nvSpPr>
        <p:spPr>
          <a:xfrm>
            <a:off x="476093" y="5073682"/>
            <a:ext cx="5290863" cy="1015663"/>
          </a:xfrm>
          <a:prstGeom prst="rect">
            <a:avLst/>
          </a:prstGeom>
          <a:solidFill>
            <a:srgbClr val="FFFFFF"/>
          </a:solidFill>
        </p:spPr>
        <p:txBody>
          <a:bodyPr wrap="square" rtlCol="0">
            <a:spAutoFit/>
          </a:bodyPr>
          <a:lstStyle/>
          <a:p>
            <a:r>
              <a:rPr lang="en-US" sz="2000" dirty="0">
                <a:solidFill>
                  <a:schemeClr val="accent6"/>
                </a:solidFill>
              </a:rPr>
              <a:t>Write an example </a:t>
            </a:r>
            <a:r>
              <a:rPr lang="en-US" sz="2000" b="1" dirty="0">
                <a:solidFill>
                  <a:schemeClr val="accent6"/>
                </a:solidFill>
              </a:rPr>
              <a:t>SMART goal </a:t>
            </a:r>
            <a:r>
              <a:rPr lang="en-US" sz="2000" dirty="0">
                <a:solidFill>
                  <a:schemeClr val="accent6"/>
                </a:solidFill>
              </a:rPr>
              <a:t>for bus behavior based on your precision problem statement.</a:t>
            </a:r>
          </a:p>
          <a:p>
            <a:r>
              <a:rPr lang="en-US" sz="2000" b="1" dirty="0">
                <a:latin typeface="Tw Cen MT"/>
                <a:cs typeface="Tw Cen MT"/>
              </a:rPr>
              <a:t>Team Activity Day 8, Activity 2</a:t>
            </a:r>
          </a:p>
        </p:txBody>
      </p:sp>
      <p:pic>
        <p:nvPicPr>
          <p:cNvPr id="9" name="Picture 2" descr="Image result for bus">
            <a:extLst>
              <a:ext uri="{FF2B5EF4-FFF2-40B4-BE49-F238E27FC236}">
                <a16:creationId xmlns:a16="http://schemas.microsoft.com/office/drawing/2014/main" id="{0CE0D8D5-384D-4F06-B8EF-A43E581994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4846" y="3454304"/>
            <a:ext cx="2545191" cy="14316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3302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graphicFrame>
        <p:nvGraphicFramePr>
          <p:cNvPr id="5" name="Table 4" descr="In solution component and definition and examples columns; solutions column is blank.  Prevention: how can we avoid the problem context? e.g. schedule lunch times, change lighting.  Teaching: How can we define, teach, and monitor what we want? e.g. build &quot;quiet&quot; curriculum, teach hallway expecations, buty decibel meter.  Recognition: How can we build in systematic rewards for positive behavior?  e.g. 3 quiet days equals 5 extra minutes of social time at lunch.  Extinction: How can we prevent problem behavior by removing the reward? e.g do not respond to student who speaks out instead of raising hand.  Consequence: What are efficient, consisten consequences for problem behavior?  e.g. error correction; practice appropriate behavior and document with major/minor ODR.  Data: how will we collect and use data for evaluating the fidelity of our solution ( e.g. walkthrough reports, observations, self-assessments ) and student outcomes (e.g. SWIS ODR data, time on task, etc,)?" title="Solution component, definition and examples, cafeteria hallway solution"/>
          <p:cNvGraphicFramePr>
            <a:graphicFrameLocks noGrp="1"/>
          </p:cNvGraphicFramePr>
          <p:nvPr>
            <p:extLst>
              <p:ext uri="{D42A27DB-BD31-4B8C-83A1-F6EECF244321}">
                <p14:modId xmlns:p14="http://schemas.microsoft.com/office/powerpoint/2010/main" val="545168881"/>
              </p:ext>
            </p:extLst>
          </p:nvPr>
        </p:nvGraphicFramePr>
        <p:xfrm>
          <a:off x="284480" y="1555314"/>
          <a:ext cx="8068188" cy="4742720"/>
        </p:xfrm>
        <a:graphic>
          <a:graphicData uri="http://schemas.openxmlformats.org/drawingml/2006/table">
            <a:tbl>
              <a:tblPr firstRow="1" bandRow="1">
                <a:tableStyleId>{BC89EF96-8CEA-46FF-86C4-4CE0E7609802}</a:tableStyleId>
              </a:tblPr>
              <a:tblGrid>
                <a:gridCol w="1292635">
                  <a:extLst>
                    <a:ext uri="{9D8B030D-6E8A-4147-A177-3AD203B41FA5}">
                      <a16:colId xmlns:a16="http://schemas.microsoft.com/office/drawing/2014/main" val="20000"/>
                    </a:ext>
                  </a:extLst>
                </a:gridCol>
                <a:gridCol w="5110694">
                  <a:extLst>
                    <a:ext uri="{9D8B030D-6E8A-4147-A177-3AD203B41FA5}">
                      <a16:colId xmlns:a16="http://schemas.microsoft.com/office/drawing/2014/main" val="20001"/>
                    </a:ext>
                  </a:extLst>
                </a:gridCol>
                <a:gridCol w="1664859">
                  <a:extLst>
                    <a:ext uri="{9D8B030D-6E8A-4147-A177-3AD203B41FA5}">
                      <a16:colId xmlns:a16="http://schemas.microsoft.com/office/drawing/2014/main" val="20002"/>
                    </a:ext>
                  </a:extLst>
                </a:gridCol>
              </a:tblGrid>
              <a:tr h="569494">
                <a:tc>
                  <a:txBody>
                    <a:bodyPr/>
                    <a:lstStyle/>
                    <a:p>
                      <a:r>
                        <a:rPr lang="en-US" sz="1600" dirty="0">
                          <a:solidFill>
                            <a:schemeClr val="tx2"/>
                          </a:solidFill>
                        </a:rPr>
                        <a:t>Solution component</a:t>
                      </a:r>
                    </a:p>
                  </a:txBody>
                  <a:tcPr/>
                </a:tc>
                <a:tc>
                  <a:txBody>
                    <a:bodyPr/>
                    <a:lstStyle/>
                    <a:p>
                      <a:r>
                        <a:rPr lang="en-US" sz="1600" dirty="0">
                          <a:solidFill>
                            <a:schemeClr val="tx2"/>
                          </a:solidFill>
                        </a:rPr>
                        <a:t>Definition</a:t>
                      </a:r>
                      <a:r>
                        <a:rPr lang="en-US" sz="1600" baseline="0" dirty="0">
                          <a:solidFill>
                            <a:schemeClr val="tx2"/>
                          </a:solidFill>
                        </a:rPr>
                        <a:t> and Example</a:t>
                      </a:r>
                      <a:endParaRPr lang="en-US" sz="1600" dirty="0">
                        <a:solidFill>
                          <a:schemeClr val="tx2"/>
                        </a:solidFill>
                      </a:endParaRPr>
                    </a:p>
                  </a:txBody>
                  <a:tcPr/>
                </a:tc>
                <a:tc>
                  <a:txBody>
                    <a:bodyPr/>
                    <a:lstStyle/>
                    <a:p>
                      <a:r>
                        <a:rPr lang="en-US" sz="1600" dirty="0">
                          <a:solidFill>
                            <a:schemeClr val="tx2"/>
                          </a:solidFill>
                        </a:rPr>
                        <a:t>Bus Solution…</a:t>
                      </a:r>
                    </a:p>
                  </a:txBody>
                  <a:tcPr/>
                </a:tc>
                <a:extLst>
                  <a:ext uri="{0D108BD9-81ED-4DB2-BD59-A6C34878D82A}">
                    <a16:rowId xmlns:a16="http://schemas.microsoft.com/office/drawing/2014/main" val="10000"/>
                  </a:ext>
                </a:extLst>
              </a:tr>
              <a:tr h="509547">
                <a:tc>
                  <a:txBody>
                    <a:bodyPr/>
                    <a:lstStyle/>
                    <a:p>
                      <a:pPr marL="1476058" indent="-1658938">
                        <a:spcBef>
                          <a:spcPts val="0"/>
                        </a:spcBef>
                      </a:pPr>
                      <a:r>
                        <a:rPr lang="en-US" sz="1500" dirty="0">
                          <a:solidFill>
                            <a:schemeClr val="tx2"/>
                          </a:solidFill>
                        </a:rPr>
                        <a:t>Prevention</a:t>
                      </a:r>
                    </a:p>
                  </a:txBody>
                  <a:tcPr/>
                </a:tc>
                <a:tc>
                  <a:txBody>
                    <a:bodyPr/>
                    <a:lstStyle/>
                    <a:p>
                      <a:pPr marL="14288" indent="-14288">
                        <a:spcBef>
                          <a:spcPts val="0"/>
                        </a:spcBef>
                      </a:pPr>
                      <a:r>
                        <a:rPr lang="en-US" sz="1400" dirty="0">
                          <a:solidFill>
                            <a:schemeClr val="tx2"/>
                          </a:solidFill>
                        </a:rPr>
                        <a:t>How can we avoid the problem context?</a:t>
                      </a:r>
                    </a:p>
                    <a:p>
                      <a:pPr marL="14288" indent="-14288">
                        <a:spcBef>
                          <a:spcPts val="0"/>
                        </a:spcBef>
                      </a:pPr>
                      <a:r>
                        <a:rPr lang="en-US" sz="1400" b="1" dirty="0">
                          <a:solidFill>
                            <a:schemeClr val="accent6"/>
                          </a:solidFill>
                        </a:rPr>
                        <a:t>e.g. schedule lunch times, change lighting</a:t>
                      </a:r>
                      <a:endParaRPr lang="en-US" sz="1400" b="1" i="1" dirty="0">
                        <a:solidFill>
                          <a:schemeClr val="accent6"/>
                        </a:solidFill>
                      </a:endParaRPr>
                    </a:p>
                  </a:txBody>
                  <a:tcPr/>
                </a:tc>
                <a:tc>
                  <a:txBody>
                    <a:bodyPr/>
                    <a:lstStyle/>
                    <a:p>
                      <a:endParaRPr lang="en-US"/>
                    </a:p>
                  </a:txBody>
                  <a:tcPr/>
                </a:tc>
                <a:extLst>
                  <a:ext uri="{0D108BD9-81ED-4DB2-BD59-A6C34878D82A}">
                    <a16:rowId xmlns:a16="http://schemas.microsoft.com/office/drawing/2014/main" val="10001"/>
                  </a:ext>
                </a:extLst>
              </a:tr>
              <a:tr h="386384">
                <a:tc>
                  <a:txBody>
                    <a:bodyPr/>
                    <a:lstStyle/>
                    <a:p>
                      <a:pPr marL="1476058" indent="-1658938">
                        <a:spcBef>
                          <a:spcPts val="0"/>
                        </a:spcBef>
                      </a:pPr>
                      <a:r>
                        <a:rPr lang="en-US" sz="1500" dirty="0">
                          <a:solidFill>
                            <a:schemeClr val="tx2"/>
                          </a:solidFill>
                        </a:rPr>
                        <a:t>Teaching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How can we define, teach, and monitor what we want? </a:t>
                      </a:r>
                      <a:r>
                        <a:rPr lang="en-US" sz="1400" b="1" dirty="0">
                          <a:solidFill>
                            <a:schemeClr val="accent6"/>
                          </a:solidFill>
                        </a:rPr>
                        <a:t>e.g. build “Quiet” curriculum, teach hallway expectations, buy decibel meter</a:t>
                      </a:r>
                      <a:endParaRPr lang="en-US" sz="1400" b="1" i="1" dirty="0">
                        <a:solidFill>
                          <a:schemeClr val="accent6"/>
                        </a:solidFill>
                      </a:endParaRPr>
                    </a:p>
                  </a:txBody>
                  <a:tcPr/>
                </a:tc>
                <a:tc>
                  <a:txBody>
                    <a:bodyPr/>
                    <a:lstStyle/>
                    <a:p>
                      <a:endParaRPr lang="en-US"/>
                    </a:p>
                  </a:txBody>
                  <a:tcPr/>
                </a:tc>
                <a:extLst>
                  <a:ext uri="{0D108BD9-81ED-4DB2-BD59-A6C34878D82A}">
                    <a16:rowId xmlns:a16="http://schemas.microsoft.com/office/drawing/2014/main" val="10002"/>
                  </a:ext>
                </a:extLst>
              </a:tr>
              <a:tr h="719361">
                <a:tc>
                  <a:txBody>
                    <a:bodyPr/>
                    <a:lstStyle/>
                    <a:p>
                      <a:pPr marL="1476058" indent="-1658938">
                        <a:spcBef>
                          <a:spcPts val="0"/>
                        </a:spcBef>
                      </a:pPr>
                      <a:r>
                        <a:rPr lang="en-US" sz="1500" dirty="0">
                          <a:solidFill>
                            <a:schemeClr val="tx2"/>
                          </a:solidFill>
                        </a:rPr>
                        <a:t>Recognition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How can we build in systematic rewards for positive behavior? </a:t>
                      </a:r>
                      <a:r>
                        <a:rPr lang="en-US" sz="1400" b="1" dirty="0">
                          <a:solidFill>
                            <a:schemeClr val="accent6"/>
                          </a:solidFill>
                        </a:rPr>
                        <a:t>e.g. 3 quiet days = 5 extra minutes of social time at lunch</a:t>
                      </a:r>
                      <a:endParaRPr lang="en-US" sz="1400" b="1" i="1" dirty="0">
                        <a:solidFill>
                          <a:schemeClr val="accent6"/>
                        </a:solidFill>
                      </a:endParaRPr>
                    </a:p>
                  </a:txBody>
                  <a:tcPr/>
                </a:tc>
                <a:tc>
                  <a:txBody>
                    <a:bodyPr/>
                    <a:lstStyle/>
                    <a:p>
                      <a:endParaRPr lang="en-US"/>
                    </a:p>
                  </a:txBody>
                  <a:tcPr/>
                </a:tc>
                <a:extLst>
                  <a:ext uri="{0D108BD9-81ED-4DB2-BD59-A6C34878D82A}">
                    <a16:rowId xmlns:a16="http://schemas.microsoft.com/office/drawing/2014/main" val="10003"/>
                  </a:ext>
                </a:extLst>
              </a:tr>
              <a:tr h="719361">
                <a:tc>
                  <a:txBody>
                    <a:bodyPr/>
                    <a:lstStyle/>
                    <a:p>
                      <a:pPr marL="1476058" indent="-1658938">
                        <a:spcBef>
                          <a:spcPts val="0"/>
                        </a:spcBef>
                      </a:pPr>
                      <a:r>
                        <a:rPr lang="en-US" sz="1500" dirty="0">
                          <a:solidFill>
                            <a:schemeClr val="tx2"/>
                          </a:solidFill>
                        </a:rPr>
                        <a:t>Extinction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How can we prevent problem behavior by removing the reward? </a:t>
                      </a:r>
                      <a:r>
                        <a:rPr lang="en-US" sz="1400" b="1" dirty="0">
                          <a:solidFill>
                            <a:schemeClr val="accent6"/>
                          </a:solidFill>
                        </a:rPr>
                        <a:t>e.g. Do not respond to student who speaks out instead of raising hand</a:t>
                      </a:r>
                      <a:endParaRPr lang="en-US" sz="1400" b="1" i="1" dirty="0">
                        <a:solidFill>
                          <a:schemeClr val="accent6"/>
                        </a:solidFill>
                      </a:endParaRPr>
                    </a:p>
                  </a:txBody>
                  <a:tcPr/>
                </a:tc>
                <a:tc>
                  <a:txBody>
                    <a:bodyPr/>
                    <a:lstStyle/>
                    <a:p>
                      <a:endParaRPr lang="en-US"/>
                    </a:p>
                  </a:txBody>
                  <a:tcPr/>
                </a:tc>
                <a:extLst>
                  <a:ext uri="{0D108BD9-81ED-4DB2-BD59-A6C34878D82A}">
                    <a16:rowId xmlns:a16="http://schemas.microsoft.com/office/drawing/2014/main" val="10004"/>
                  </a:ext>
                </a:extLst>
              </a:tr>
              <a:tr h="719361">
                <a:tc>
                  <a:txBody>
                    <a:bodyPr/>
                    <a:lstStyle/>
                    <a:p>
                      <a:pPr marL="1476058" indent="-1658938">
                        <a:spcBef>
                          <a:spcPts val="0"/>
                        </a:spcBef>
                      </a:pPr>
                      <a:r>
                        <a:rPr lang="en-US" sz="1500" dirty="0">
                          <a:solidFill>
                            <a:schemeClr val="tx2"/>
                          </a:solidFill>
                        </a:rPr>
                        <a:t>Consequence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What are efficient, consistent consequences for problem behavior?</a:t>
                      </a:r>
                      <a:r>
                        <a:rPr lang="en-US" sz="1400" dirty="0"/>
                        <a:t> </a:t>
                      </a:r>
                      <a:r>
                        <a:rPr lang="en-US" sz="1400" b="1" dirty="0" err="1">
                          <a:solidFill>
                            <a:schemeClr val="accent6"/>
                          </a:solidFill>
                        </a:rPr>
                        <a:t>e.g</a:t>
                      </a:r>
                      <a:r>
                        <a:rPr lang="en-US" sz="1400" b="1" dirty="0">
                          <a:solidFill>
                            <a:schemeClr val="accent6"/>
                          </a:solidFill>
                        </a:rPr>
                        <a:t>: Error correction; practice appropriate behavior (document with Major/Minor ODR)</a:t>
                      </a:r>
                      <a:endParaRPr lang="en-US" sz="1400" b="1" i="1" dirty="0">
                        <a:solidFill>
                          <a:schemeClr val="accent6"/>
                        </a:solidFill>
                      </a:endParaRPr>
                    </a:p>
                  </a:txBody>
                  <a:tcPr/>
                </a:tc>
                <a:tc>
                  <a:txBody>
                    <a:bodyPr/>
                    <a:lstStyle/>
                    <a:p>
                      <a:endParaRPr lang="en-US" dirty="0"/>
                    </a:p>
                  </a:txBody>
                  <a:tcPr/>
                </a:tc>
                <a:extLst>
                  <a:ext uri="{0D108BD9-81ED-4DB2-BD59-A6C34878D82A}">
                    <a16:rowId xmlns:a16="http://schemas.microsoft.com/office/drawing/2014/main" val="10005"/>
                  </a:ext>
                </a:extLst>
              </a:tr>
              <a:tr h="929174">
                <a:tc>
                  <a:txBody>
                    <a:bodyPr/>
                    <a:lstStyle/>
                    <a:p>
                      <a:pPr marL="1476058" indent="-1658938">
                        <a:spcBef>
                          <a:spcPts val="0"/>
                        </a:spcBef>
                      </a:pPr>
                      <a:r>
                        <a:rPr lang="en-US" sz="1500" dirty="0">
                          <a:solidFill>
                            <a:schemeClr val="tx2"/>
                          </a:solidFill>
                        </a:rPr>
                        <a:t>Data</a:t>
                      </a:r>
                    </a:p>
                  </a:txBody>
                  <a:tcPr>
                    <a:solidFill>
                      <a:srgbClr val="FFFFFF"/>
                    </a:solidFill>
                  </a:tcPr>
                </a:tc>
                <a:tc>
                  <a:txBody>
                    <a:bodyPr/>
                    <a:lstStyle/>
                    <a:p>
                      <a:r>
                        <a:rPr lang="en-US" sz="1400" dirty="0">
                          <a:solidFill>
                            <a:schemeClr val="tx2"/>
                          </a:solidFill>
                        </a:rPr>
                        <a:t>How will we collect and use data for evaluating the fidelity of our solution </a:t>
                      </a:r>
                      <a:r>
                        <a:rPr lang="en-US" sz="1400" b="1" dirty="0">
                          <a:solidFill>
                            <a:schemeClr val="accent6"/>
                          </a:solidFill>
                        </a:rPr>
                        <a:t>(e.g. walkthrough reports, observations, self-assessments)</a:t>
                      </a:r>
                      <a:r>
                        <a:rPr lang="en-US" sz="1400" dirty="0">
                          <a:solidFill>
                            <a:schemeClr val="tx2"/>
                          </a:solidFill>
                        </a:rPr>
                        <a:t>, and student outcomes </a:t>
                      </a:r>
                      <a:r>
                        <a:rPr lang="en-US" sz="1400" b="1" dirty="0">
                          <a:solidFill>
                            <a:schemeClr val="accent6"/>
                          </a:solidFill>
                        </a:rPr>
                        <a:t>(e.g. SWIS ODR data, time on task, etc.)</a:t>
                      </a:r>
                      <a:r>
                        <a:rPr lang="en-US" sz="1400" dirty="0"/>
                        <a:t>?</a:t>
                      </a:r>
                    </a:p>
                  </a:txBody>
                  <a:tcPr>
                    <a:solidFill>
                      <a:srgbClr val="FFFFFF"/>
                    </a:solidFill>
                  </a:tcPr>
                </a:tc>
                <a:tc>
                  <a:txBody>
                    <a:bodyPr/>
                    <a:lstStyle/>
                    <a:p>
                      <a:endParaRPr lang="en-US" dirty="0"/>
                    </a:p>
                  </a:txBody>
                  <a:tcPr>
                    <a:solidFill>
                      <a:srgbClr val="FFFFFF"/>
                    </a:solidFill>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090142" y="207189"/>
            <a:ext cx="5850589" cy="755165"/>
          </a:xfrm>
        </p:spPr>
        <p:txBody>
          <a:bodyPr>
            <a:normAutofit/>
          </a:bodyPr>
          <a:lstStyle/>
          <a:p>
            <a:pPr lvl="0"/>
            <a:r>
              <a:rPr lang="en-US" sz="2800" dirty="0"/>
              <a:t>Building a Solution &amp; Action Planning</a:t>
            </a:r>
          </a:p>
        </p:txBody>
      </p:sp>
    </p:spTree>
    <p:extLst>
      <p:ext uri="{BB962C8B-B14F-4D97-AF65-F5344CB8AC3E}">
        <p14:creationId xmlns:p14="http://schemas.microsoft.com/office/powerpoint/2010/main" val="2714772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1090142" y="207189"/>
            <a:ext cx="5850589" cy="755165"/>
          </a:xfrm>
        </p:spPr>
        <p:txBody>
          <a:bodyPr>
            <a:normAutofit/>
          </a:bodyPr>
          <a:lstStyle/>
          <a:p>
            <a:pPr lvl="0"/>
            <a:r>
              <a:rPr lang="en-US" sz="2800" dirty="0"/>
              <a:t>Building a Solution &amp; Action Planning</a:t>
            </a:r>
          </a:p>
        </p:txBody>
      </p:sp>
      <p:sp>
        <p:nvSpPr>
          <p:cNvPr id="3" name="TextBox 2">
            <a:extLst>
              <a:ext uri="{FF2B5EF4-FFF2-40B4-BE49-F238E27FC236}">
                <a16:creationId xmlns:a16="http://schemas.microsoft.com/office/drawing/2014/main" id="{E84F332B-A993-4694-B641-05855CC9D76B}"/>
              </a:ext>
            </a:extLst>
          </p:cNvPr>
          <p:cNvSpPr txBox="1"/>
          <p:nvPr/>
        </p:nvSpPr>
        <p:spPr>
          <a:xfrm>
            <a:off x="1090142" y="1330036"/>
            <a:ext cx="6859848" cy="1477328"/>
          </a:xfrm>
          <a:prstGeom prst="rect">
            <a:avLst/>
          </a:prstGeom>
          <a:noFill/>
        </p:spPr>
        <p:txBody>
          <a:bodyPr wrap="square" rtlCol="0">
            <a:spAutoFit/>
          </a:bodyPr>
          <a:lstStyle/>
          <a:p>
            <a:pPr algn="ctr"/>
            <a:r>
              <a:rPr lang="en-US" dirty="0"/>
              <a:t>Using the Bus Scenario and SMART goal, we are going to practice:</a:t>
            </a:r>
          </a:p>
          <a:p>
            <a:endParaRPr lang="en-US" dirty="0"/>
          </a:p>
          <a:p>
            <a:pPr algn="ctr"/>
            <a:r>
              <a:rPr lang="en-US" b="1" dirty="0"/>
              <a:t>Building a Solution &amp; Action Planning</a:t>
            </a:r>
          </a:p>
          <a:p>
            <a:pPr algn="ctr"/>
            <a:endParaRPr lang="en-US" b="1"/>
          </a:p>
          <a:p>
            <a:pPr algn="ctr"/>
            <a:endParaRPr lang="en-US" b="1" dirty="0"/>
          </a:p>
        </p:txBody>
      </p:sp>
      <p:sp>
        <p:nvSpPr>
          <p:cNvPr id="6" name="TextBox 5">
            <a:extLst>
              <a:ext uri="{FF2B5EF4-FFF2-40B4-BE49-F238E27FC236}">
                <a16:creationId xmlns:a16="http://schemas.microsoft.com/office/drawing/2014/main" id="{A11278CC-8C2C-4AF1-B334-66083D198EB8}"/>
              </a:ext>
            </a:extLst>
          </p:cNvPr>
          <p:cNvSpPr txBox="1"/>
          <p:nvPr/>
        </p:nvSpPr>
        <p:spPr>
          <a:xfrm>
            <a:off x="491207" y="4705004"/>
            <a:ext cx="5139722" cy="707886"/>
          </a:xfrm>
          <a:prstGeom prst="rect">
            <a:avLst/>
          </a:prstGeom>
          <a:solidFill>
            <a:srgbClr val="FFFFFF"/>
          </a:solidFill>
        </p:spPr>
        <p:txBody>
          <a:bodyPr wrap="square" rtlCol="0">
            <a:spAutoFit/>
          </a:bodyPr>
          <a:lstStyle/>
          <a:p>
            <a:r>
              <a:rPr lang="en-US" sz="2000" dirty="0">
                <a:solidFill>
                  <a:schemeClr val="accent6"/>
                </a:solidFill>
              </a:rPr>
              <a:t>Practice Building a Solution &amp; Action Planning  </a:t>
            </a:r>
          </a:p>
          <a:p>
            <a:r>
              <a:rPr lang="en-US" sz="2000" b="1" dirty="0">
                <a:latin typeface="Tw Cen MT"/>
                <a:cs typeface="Tw Cen MT"/>
              </a:rPr>
              <a:t>Team Activity Day 8, Activity 3</a:t>
            </a:r>
          </a:p>
        </p:txBody>
      </p:sp>
      <p:pic>
        <p:nvPicPr>
          <p:cNvPr id="7" name="Picture 2" descr="Image result for bus">
            <a:extLst>
              <a:ext uri="{FF2B5EF4-FFF2-40B4-BE49-F238E27FC236}">
                <a16:creationId xmlns:a16="http://schemas.microsoft.com/office/drawing/2014/main" id="{7F14719B-AC92-4292-BE8A-68B04F930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2750" y="4239034"/>
            <a:ext cx="2545191" cy="143167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9A22B17C-7B2C-4B0D-B859-4399DB19E269}"/>
              </a:ext>
            </a:extLst>
          </p:cNvPr>
          <p:cNvGraphicFramePr>
            <a:graphicFrameLocks noGrp="1"/>
          </p:cNvGraphicFramePr>
          <p:nvPr>
            <p:extLst>
              <p:ext uri="{D42A27DB-BD31-4B8C-83A1-F6EECF244321}">
                <p14:modId xmlns:p14="http://schemas.microsoft.com/office/powerpoint/2010/main" val="3640944161"/>
              </p:ext>
            </p:extLst>
          </p:nvPr>
        </p:nvGraphicFramePr>
        <p:xfrm>
          <a:off x="479753" y="2895352"/>
          <a:ext cx="8068188" cy="579120"/>
        </p:xfrm>
        <a:graphic>
          <a:graphicData uri="http://schemas.openxmlformats.org/drawingml/2006/table">
            <a:tbl>
              <a:tblPr firstRow="1" bandRow="1">
                <a:tableStyleId>{BC89EF96-8CEA-46FF-86C4-4CE0E7609802}</a:tableStyleId>
              </a:tblPr>
              <a:tblGrid>
                <a:gridCol w="1292635">
                  <a:extLst>
                    <a:ext uri="{9D8B030D-6E8A-4147-A177-3AD203B41FA5}">
                      <a16:colId xmlns:a16="http://schemas.microsoft.com/office/drawing/2014/main" val="2077013394"/>
                    </a:ext>
                  </a:extLst>
                </a:gridCol>
                <a:gridCol w="5110694">
                  <a:extLst>
                    <a:ext uri="{9D8B030D-6E8A-4147-A177-3AD203B41FA5}">
                      <a16:colId xmlns:a16="http://schemas.microsoft.com/office/drawing/2014/main" val="2544385661"/>
                    </a:ext>
                  </a:extLst>
                </a:gridCol>
                <a:gridCol w="1664859">
                  <a:extLst>
                    <a:ext uri="{9D8B030D-6E8A-4147-A177-3AD203B41FA5}">
                      <a16:colId xmlns:a16="http://schemas.microsoft.com/office/drawing/2014/main" val="1949735530"/>
                    </a:ext>
                  </a:extLst>
                </a:gridCol>
              </a:tblGrid>
              <a:tr h="569494">
                <a:tc>
                  <a:txBody>
                    <a:bodyPr/>
                    <a:lstStyle/>
                    <a:p>
                      <a:r>
                        <a:rPr lang="en-US" sz="1600" dirty="0">
                          <a:solidFill>
                            <a:schemeClr val="tx2"/>
                          </a:solidFill>
                        </a:rPr>
                        <a:t>Solution component</a:t>
                      </a:r>
                    </a:p>
                  </a:txBody>
                  <a:tcPr/>
                </a:tc>
                <a:tc>
                  <a:txBody>
                    <a:bodyPr/>
                    <a:lstStyle/>
                    <a:p>
                      <a:r>
                        <a:rPr lang="en-US" sz="1600" dirty="0">
                          <a:solidFill>
                            <a:schemeClr val="tx2"/>
                          </a:solidFill>
                        </a:rPr>
                        <a:t>Definition</a:t>
                      </a:r>
                      <a:r>
                        <a:rPr lang="en-US" sz="1600" baseline="0" dirty="0">
                          <a:solidFill>
                            <a:schemeClr val="tx2"/>
                          </a:solidFill>
                        </a:rPr>
                        <a:t> and Example</a:t>
                      </a:r>
                      <a:endParaRPr lang="en-US" sz="1600" dirty="0">
                        <a:solidFill>
                          <a:schemeClr val="tx2"/>
                        </a:solidFill>
                      </a:endParaRPr>
                    </a:p>
                  </a:txBody>
                  <a:tcPr/>
                </a:tc>
                <a:tc>
                  <a:txBody>
                    <a:bodyPr/>
                    <a:lstStyle/>
                    <a:p>
                      <a:r>
                        <a:rPr lang="en-US" sz="1600" dirty="0">
                          <a:solidFill>
                            <a:schemeClr val="tx2"/>
                          </a:solidFill>
                        </a:rPr>
                        <a:t>Bus Solution…</a:t>
                      </a:r>
                    </a:p>
                  </a:txBody>
                  <a:tcPr/>
                </a:tc>
                <a:extLst>
                  <a:ext uri="{0D108BD9-81ED-4DB2-BD59-A6C34878D82A}">
                    <a16:rowId xmlns:a16="http://schemas.microsoft.com/office/drawing/2014/main" val="4005059544"/>
                  </a:ext>
                </a:extLst>
              </a:tr>
            </a:tbl>
          </a:graphicData>
        </a:graphic>
      </p:graphicFrame>
    </p:spTree>
    <p:extLst>
      <p:ext uri="{BB962C8B-B14F-4D97-AF65-F5344CB8AC3E}">
        <p14:creationId xmlns:p14="http://schemas.microsoft.com/office/powerpoint/2010/main" val="106417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ED90-91E2-4D01-8670-CA009D9B5B91}"/>
              </a:ext>
            </a:extLst>
          </p:cNvPr>
          <p:cNvSpPr>
            <a:spLocks noGrp="1"/>
          </p:cNvSpPr>
          <p:nvPr>
            <p:ph type="title"/>
          </p:nvPr>
        </p:nvSpPr>
        <p:spPr>
          <a:xfrm>
            <a:off x="796930" y="354007"/>
            <a:ext cx="6987106" cy="915357"/>
          </a:xfrm>
        </p:spPr>
        <p:txBody>
          <a:bodyPr/>
          <a:lstStyle/>
          <a:p>
            <a:r>
              <a:rPr lang="en-US" dirty="0"/>
              <a:t>Day 8, Activity 3</a:t>
            </a:r>
          </a:p>
        </p:txBody>
      </p:sp>
      <p:sp>
        <p:nvSpPr>
          <p:cNvPr id="3" name="Content Placeholder 2">
            <a:extLst>
              <a:ext uri="{FF2B5EF4-FFF2-40B4-BE49-F238E27FC236}">
                <a16:creationId xmlns:a16="http://schemas.microsoft.com/office/drawing/2014/main" id="{BA076C0C-488B-4903-B145-B8D8A16B6DCB}"/>
              </a:ext>
            </a:extLst>
          </p:cNvPr>
          <p:cNvSpPr>
            <a:spLocks noGrp="1"/>
          </p:cNvSpPr>
          <p:nvPr>
            <p:ph idx="1"/>
          </p:nvPr>
        </p:nvSpPr>
        <p:spPr/>
        <p:txBody>
          <a:bodyPr/>
          <a:lstStyle/>
          <a:p>
            <a:pPr marL="514350" indent="-514350">
              <a:buAutoNum type="arabicPeriod"/>
            </a:pPr>
            <a:r>
              <a:rPr lang="en-US" sz="2400" dirty="0"/>
              <a:t>Go through the 6 solution components and develop examples for each one.  These examples should be related to the precision problem statement and SMART goal you came up with for the bus.</a:t>
            </a:r>
          </a:p>
          <a:p>
            <a:pPr marL="514350" indent="-514350">
              <a:buAutoNum type="arabicPeriod"/>
            </a:pPr>
            <a:r>
              <a:rPr lang="en-US" sz="2400" dirty="0"/>
              <a:t>After you have completed your workbook pages, take your ideas and place them on the poster paper around the room.  If your solution for a specific component is the same/similar to another team, just place an asterisk by it.</a:t>
            </a:r>
          </a:p>
          <a:p>
            <a:pPr marL="514350" indent="-514350">
              <a:buAutoNum type="arabicPeriod"/>
            </a:pPr>
            <a:endParaRPr lang="en-US" dirty="0"/>
          </a:p>
        </p:txBody>
      </p:sp>
      <p:sp>
        <p:nvSpPr>
          <p:cNvPr id="4" name="TextBox 3">
            <a:extLst>
              <a:ext uri="{FF2B5EF4-FFF2-40B4-BE49-F238E27FC236}">
                <a16:creationId xmlns:a16="http://schemas.microsoft.com/office/drawing/2014/main" id="{18D52E14-7F58-4F56-AEFD-3A91A87A90F2}"/>
              </a:ext>
            </a:extLst>
          </p:cNvPr>
          <p:cNvSpPr txBox="1"/>
          <p:nvPr/>
        </p:nvSpPr>
        <p:spPr>
          <a:xfrm>
            <a:off x="491207" y="5257800"/>
            <a:ext cx="5139722" cy="707886"/>
          </a:xfrm>
          <a:prstGeom prst="rect">
            <a:avLst/>
          </a:prstGeom>
          <a:solidFill>
            <a:srgbClr val="FFFFFF"/>
          </a:solidFill>
        </p:spPr>
        <p:txBody>
          <a:bodyPr wrap="square" rtlCol="0">
            <a:spAutoFit/>
          </a:bodyPr>
          <a:lstStyle/>
          <a:p>
            <a:r>
              <a:rPr lang="en-US" sz="2000" dirty="0">
                <a:solidFill>
                  <a:schemeClr val="accent6"/>
                </a:solidFill>
              </a:rPr>
              <a:t>Practice Building a Solution &amp; Action Planning  </a:t>
            </a:r>
          </a:p>
          <a:p>
            <a:r>
              <a:rPr lang="en-US" sz="2000" b="1" dirty="0">
                <a:latin typeface="Tw Cen MT"/>
                <a:cs typeface="Tw Cen MT"/>
              </a:rPr>
              <a:t>Team Activity Day 8, Activity 3</a:t>
            </a:r>
          </a:p>
        </p:txBody>
      </p:sp>
    </p:spTree>
    <p:extLst>
      <p:ext uri="{BB962C8B-B14F-4D97-AF65-F5344CB8AC3E}">
        <p14:creationId xmlns:p14="http://schemas.microsoft.com/office/powerpoint/2010/main" val="378944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ED90-91E2-4D01-8670-CA009D9B5B91}"/>
              </a:ext>
            </a:extLst>
          </p:cNvPr>
          <p:cNvSpPr>
            <a:spLocks noGrp="1"/>
          </p:cNvSpPr>
          <p:nvPr>
            <p:ph type="title"/>
          </p:nvPr>
        </p:nvSpPr>
        <p:spPr>
          <a:xfrm>
            <a:off x="796930" y="354007"/>
            <a:ext cx="6987106" cy="915357"/>
          </a:xfrm>
        </p:spPr>
        <p:txBody>
          <a:bodyPr/>
          <a:lstStyle/>
          <a:p>
            <a:r>
              <a:rPr lang="en-US" dirty="0"/>
              <a:t>Your Data. Your Story.</a:t>
            </a:r>
          </a:p>
        </p:txBody>
      </p:sp>
      <p:sp>
        <p:nvSpPr>
          <p:cNvPr id="3" name="Content Placeholder 2">
            <a:extLst>
              <a:ext uri="{FF2B5EF4-FFF2-40B4-BE49-F238E27FC236}">
                <a16:creationId xmlns:a16="http://schemas.microsoft.com/office/drawing/2014/main" id="{BA076C0C-488B-4903-B145-B8D8A16B6DCB}"/>
              </a:ext>
            </a:extLst>
          </p:cNvPr>
          <p:cNvSpPr>
            <a:spLocks noGrp="1"/>
          </p:cNvSpPr>
          <p:nvPr>
            <p:ph idx="1"/>
          </p:nvPr>
        </p:nvSpPr>
        <p:spPr/>
        <p:txBody>
          <a:bodyPr>
            <a:normAutofit fontScale="85000" lnSpcReduction="10000"/>
          </a:bodyPr>
          <a:lstStyle/>
          <a:p>
            <a:pPr marL="514350" indent="-514350">
              <a:buAutoNum type="arabicPeriod"/>
            </a:pPr>
            <a:r>
              <a:rPr lang="en-US" dirty="0"/>
              <a:t>Let’s see how we can use these same steps with your own site-specific data.  </a:t>
            </a:r>
          </a:p>
          <a:p>
            <a:pPr marL="514350" indent="-514350">
              <a:buAutoNum type="arabicPeriod"/>
            </a:pPr>
            <a:r>
              <a:rPr lang="en-US" dirty="0"/>
              <a:t>Pull your recent data, hopefully with an option to drill down into it.</a:t>
            </a:r>
          </a:p>
          <a:p>
            <a:pPr marL="514350" indent="-514350">
              <a:buAutoNum type="arabicPeriod"/>
            </a:pPr>
            <a:r>
              <a:rPr lang="en-US" dirty="0"/>
              <a:t>Then,</a:t>
            </a:r>
          </a:p>
          <a:p>
            <a:pPr marL="1257300" lvl="1" indent="-514350">
              <a:buAutoNum type="arabicPeriod"/>
            </a:pPr>
            <a:r>
              <a:rPr lang="en-US" dirty="0"/>
              <a:t>Develop a Precision Problem Statement</a:t>
            </a:r>
          </a:p>
          <a:p>
            <a:pPr marL="1257300" lvl="1" indent="-514350">
              <a:buAutoNum type="arabicPeriod"/>
            </a:pPr>
            <a:r>
              <a:rPr lang="en-US" dirty="0"/>
              <a:t>Develop a SMART goal</a:t>
            </a:r>
          </a:p>
          <a:p>
            <a:pPr marL="1257300" lvl="1" indent="-514350">
              <a:buAutoNum type="arabicPeriod"/>
            </a:pPr>
            <a:r>
              <a:rPr lang="en-US" dirty="0"/>
              <a:t>Develop an action plan from the 6 solution components.</a:t>
            </a:r>
          </a:p>
          <a:p>
            <a:pPr marL="514350" indent="-514350">
              <a:buAutoNum type="arabicPeriod"/>
            </a:pPr>
            <a:r>
              <a:rPr lang="en-US" dirty="0"/>
              <a:t>Post 1-2-3 from above on your own poster paper for others to see.</a:t>
            </a:r>
          </a:p>
        </p:txBody>
      </p:sp>
      <p:sp>
        <p:nvSpPr>
          <p:cNvPr id="4" name="TextBox 3">
            <a:extLst>
              <a:ext uri="{FF2B5EF4-FFF2-40B4-BE49-F238E27FC236}">
                <a16:creationId xmlns:a16="http://schemas.microsoft.com/office/drawing/2014/main" id="{384D7DC4-9BCA-4B87-AD12-DE48436D5734}"/>
              </a:ext>
            </a:extLst>
          </p:cNvPr>
          <p:cNvSpPr txBox="1"/>
          <p:nvPr/>
        </p:nvSpPr>
        <p:spPr>
          <a:xfrm>
            <a:off x="249667" y="5869570"/>
            <a:ext cx="5139722" cy="707886"/>
          </a:xfrm>
          <a:prstGeom prst="rect">
            <a:avLst/>
          </a:prstGeom>
          <a:solidFill>
            <a:srgbClr val="FFFFFF"/>
          </a:solidFill>
        </p:spPr>
        <p:txBody>
          <a:bodyPr wrap="square" rtlCol="0">
            <a:spAutoFit/>
          </a:bodyPr>
          <a:lstStyle/>
          <a:p>
            <a:r>
              <a:rPr lang="en-US" sz="2000" dirty="0">
                <a:solidFill>
                  <a:schemeClr val="accent6"/>
                </a:solidFill>
              </a:rPr>
              <a:t>Your Data.  Your Story.</a:t>
            </a:r>
          </a:p>
          <a:p>
            <a:r>
              <a:rPr lang="en-US" sz="2000" b="1" dirty="0">
                <a:latin typeface="Tw Cen MT"/>
                <a:cs typeface="Tw Cen MT"/>
              </a:rPr>
              <a:t>Team Activity Day 8, Activity 4</a:t>
            </a:r>
          </a:p>
        </p:txBody>
      </p:sp>
    </p:spTree>
    <p:extLst>
      <p:ext uri="{BB962C8B-B14F-4D97-AF65-F5344CB8AC3E}">
        <p14:creationId xmlns:p14="http://schemas.microsoft.com/office/powerpoint/2010/main" val="6742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ED90-91E2-4D01-8670-CA009D9B5B91}"/>
              </a:ext>
            </a:extLst>
          </p:cNvPr>
          <p:cNvSpPr>
            <a:spLocks noGrp="1"/>
          </p:cNvSpPr>
          <p:nvPr>
            <p:ph type="title"/>
          </p:nvPr>
        </p:nvSpPr>
        <p:spPr>
          <a:xfrm>
            <a:off x="796930" y="354007"/>
            <a:ext cx="6987106" cy="915357"/>
          </a:xfrm>
        </p:spPr>
        <p:txBody>
          <a:bodyPr/>
          <a:lstStyle/>
          <a:p>
            <a:r>
              <a:rPr lang="en-US" dirty="0"/>
              <a:t>Gallery Walk</a:t>
            </a:r>
          </a:p>
        </p:txBody>
      </p:sp>
      <p:sp>
        <p:nvSpPr>
          <p:cNvPr id="3" name="Content Placeholder 2">
            <a:extLst>
              <a:ext uri="{FF2B5EF4-FFF2-40B4-BE49-F238E27FC236}">
                <a16:creationId xmlns:a16="http://schemas.microsoft.com/office/drawing/2014/main" id="{BA076C0C-488B-4903-B145-B8D8A16B6DCB}"/>
              </a:ext>
            </a:extLst>
          </p:cNvPr>
          <p:cNvSpPr>
            <a:spLocks noGrp="1"/>
          </p:cNvSpPr>
          <p:nvPr>
            <p:ph idx="1"/>
          </p:nvPr>
        </p:nvSpPr>
        <p:spPr/>
        <p:txBody>
          <a:bodyPr>
            <a:normAutofit/>
          </a:bodyPr>
          <a:lstStyle/>
          <a:p>
            <a:pPr marL="514350" indent="-514350">
              <a:buAutoNum type="arabicPeriod"/>
            </a:pPr>
            <a:r>
              <a:rPr lang="en-US" dirty="0"/>
              <a:t>Take a walk around the room to view other’s problem solving processes.</a:t>
            </a:r>
          </a:p>
          <a:p>
            <a:pPr marL="514350" indent="-514350">
              <a:buAutoNum type="arabicPeriod"/>
            </a:pPr>
            <a:r>
              <a:rPr lang="en-US" dirty="0"/>
              <a:t>Note at least 2 unique ideas that you can bring back to your team.</a:t>
            </a:r>
          </a:p>
          <a:p>
            <a:pPr marL="514350" indent="-514350">
              <a:buAutoNum type="arabicPeriod"/>
            </a:pPr>
            <a:r>
              <a:rPr lang="en-US" dirty="0"/>
              <a:t>Do a quick whip-share around your team table with the ideas you noted from other teams.</a:t>
            </a:r>
          </a:p>
        </p:txBody>
      </p:sp>
    </p:spTree>
    <p:extLst>
      <p:ext uri="{BB962C8B-B14F-4D97-AF65-F5344CB8AC3E}">
        <p14:creationId xmlns:p14="http://schemas.microsoft.com/office/powerpoint/2010/main" val="4290965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ED90-91E2-4D01-8670-CA009D9B5B91}"/>
              </a:ext>
            </a:extLst>
          </p:cNvPr>
          <p:cNvSpPr>
            <a:spLocks noGrp="1"/>
          </p:cNvSpPr>
          <p:nvPr>
            <p:ph type="title"/>
          </p:nvPr>
        </p:nvSpPr>
        <p:spPr>
          <a:xfrm>
            <a:off x="796930" y="354007"/>
            <a:ext cx="6987106" cy="915357"/>
          </a:xfrm>
        </p:spPr>
        <p:txBody>
          <a:bodyPr/>
          <a:lstStyle/>
          <a:p>
            <a:r>
              <a:rPr lang="en-US" dirty="0"/>
              <a:t>Think About Your Process.</a:t>
            </a:r>
          </a:p>
        </p:txBody>
      </p:sp>
      <p:sp>
        <p:nvSpPr>
          <p:cNvPr id="3" name="Content Placeholder 2">
            <a:extLst>
              <a:ext uri="{FF2B5EF4-FFF2-40B4-BE49-F238E27FC236}">
                <a16:creationId xmlns:a16="http://schemas.microsoft.com/office/drawing/2014/main" id="{BA076C0C-488B-4903-B145-B8D8A16B6DCB}"/>
              </a:ext>
            </a:extLst>
          </p:cNvPr>
          <p:cNvSpPr>
            <a:spLocks noGrp="1"/>
          </p:cNvSpPr>
          <p:nvPr>
            <p:ph idx="1"/>
          </p:nvPr>
        </p:nvSpPr>
        <p:spPr/>
        <p:txBody>
          <a:bodyPr>
            <a:normAutofit/>
          </a:bodyPr>
          <a:lstStyle/>
          <a:p>
            <a:pPr marL="1257300" lvl="1" indent="-514350">
              <a:buFont typeface="+mj-lt"/>
              <a:buAutoNum type="arabicPeriod"/>
            </a:pPr>
            <a:r>
              <a:rPr lang="en-US" dirty="0"/>
              <a:t>If you can do this process with your behavior data, how can this happen with other data that will guide your decision making?</a:t>
            </a:r>
          </a:p>
          <a:p>
            <a:pPr marL="1257300" lvl="1" indent="-514350">
              <a:buFont typeface="+mj-lt"/>
              <a:buAutoNum type="arabicPeriod"/>
            </a:pPr>
            <a:r>
              <a:rPr lang="en-US" dirty="0"/>
              <a:t>Going back to Day 8 Activity 1 in your handbook, think about how this problem solving process could be used in your current systems.  Do any of your current systems need to change in order to meet Tier 1, Tier 2, and/or Tier  3 needs?</a:t>
            </a:r>
          </a:p>
        </p:txBody>
      </p:sp>
    </p:spTree>
    <p:extLst>
      <p:ext uri="{BB962C8B-B14F-4D97-AF65-F5344CB8AC3E}">
        <p14:creationId xmlns:p14="http://schemas.microsoft.com/office/powerpoint/2010/main" val="2851613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ED90-91E2-4D01-8670-CA009D9B5B91}"/>
              </a:ext>
            </a:extLst>
          </p:cNvPr>
          <p:cNvSpPr>
            <a:spLocks noGrp="1"/>
          </p:cNvSpPr>
          <p:nvPr>
            <p:ph type="title"/>
          </p:nvPr>
        </p:nvSpPr>
        <p:spPr>
          <a:xfrm>
            <a:off x="796930" y="354007"/>
            <a:ext cx="6987106" cy="915357"/>
          </a:xfrm>
        </p:spPr>
        <p:txBody>
          <a:bodyPr/>
          <a:lstStyle/>
          <a:p>
            <a:r>
              <a:rPr lang="en-US" dirty="0"/>
              <a:t>Process Examples.</a:t>
            </a:r>
          </a:p>
        </p:txBody>
      </p:sp>
      <p:pic>
        <p:nvPicPr>
          <p:cNvPr id="17" name="Content Placeholder 16">
            <a:extLst>
              <a:ext uri="{FF2B5EF4-FFF2-40B4-BE49-F238E27FC236}">
                <a16:creationId xmlns:a16="http://schemas.microsoft.com/office/drawing/2014/main" id="{3CEC70C3-EC6D-44A6-A983-87CA27C4A363}"/>
              </a:ext>
            </a:extLst>
          </p:cNvPr>
          <p:cNvPicPr>
            <a:picLocks noGrp="1" noChangeAspect="1"/>
          </p:cNvPicPr>
          <p:nvPr>
            <p:ph idx="1"/>
          </p:nvPr>
        </p:nvPicPr>
        <p:blipFill>
          <a:blip r:embed="rId3"/>
          <a:stretch>
            <a:fillRect/>
          </a:stretch>
        </p:blipFill>
        <p:spPr>
          <a:xfrm>
            <a:off x="1061547" y="1660808"/>
            <a:ext cx="7020905" cy="1305107"/>
          </a:xfrm>
        </p:spPr>
      </p:pic>
      <p:sp>
        <p:nvSpPr>
          <p:cNvPr id="18" name="TextBox 17">
            <a:extLst>
              <a:ext uri="{FF2B5EF4-FFF2-40B4-BE49-F238E27FC236}">
                <a16:creationId xmlns:a16="http://schemas.microsoft.com/office/drawing/2014/main" id="{B0106437-E606-4F18-8939-6F4B895C51E9}"/>
              </a:ext>
            </a:extLst>
          </p:cNvPr>
          <p:cNvSpPr txBox="1"/>
          <p:nvPr/>
        </p:nvSpPr>
        <p:spPr>
          <a:xfrm>
            <a:off x="1061546" y="3211736"/>
            <a:ext cx="702090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MCA score review is not effective.  Ideas for change include:</a:t>
            </a:r>
          </a:p>
          <a:p>
            <a:pPr marL="742950" lvl="1" indent="-285750">
              <a:buFont typeface="Arial" panose="020B0604020202020204" pitchFamily="34" charset="0"/>
              <a:buChar char="•"/>
            </a:pPr>
            <a:r>
              <a:rPr lang="en-US" dirty="0"/>
              <a:t>Bring scores, along with attendance data, to Tier 2 intervention team</a:t>
            </a:r>
          </a:p>
          <a:p>
            <a:pPr marL="285750" indent="-285750">
              <a:buFont typeface="Arial" panose="020B0604020202020204" pitchFamily="34" charset="0"/>
              <a:buChar char="•"/>
            </a:pPr>
            <a:r>
              <a:rPr lang="en-US" dirty="0"/>
              <a:t>We look at academic data &amp; behavior data separately.  Ideas for change include:</a:t>
            </a:r>
          </a:p>
          <a:p>
            <a:pPr marL="742950" lvl="1" indent="-285750">
              <a:buFont typeface="Arial" panose="020B0604020202020204" pitchFamily="34" charset="0"/>
              <a:buChar char="•"/>
            </a:pPr>
            <a:r>
              <a:rPr lang="en-US" dirty="0"/>
              <a:t>Bring systems-wide data to Tier 1 PBIS team</a:t>
            </a:r>
          </a:p>
          <a:p>
            <a:pPr marL="742950" lvl="1" indent="-285750">
              <a:buFont typeface="Arial" panose="020B0604020202020204" pitchFamily="34" charset="0"/>
              <a:buChar char="•"/>
            </a:pPr>
            <a:r>
              <a:rPr lang="en-US" dirty="0"/>
              <a:t>Bring individual student/grade level data to Tier 2 Intervention Team</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31897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Practice-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80" y="284480"/>
            <a:ext cx="713232" cy="713232"/>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405349" y="2136094"/>
            <a:ext cx="8239887" cy="915357"/>
          </a:xfrm>
        </p:spPr>
        <p:txBody>
          <a:bodyPr>
            <a:noAutofit/>
          </a:bodyPr>
          <a:lstStyle/>
          <a:p>
            <a:r>
              <a:rPr lang="en-US" sz="2800" b="1" dirty="0"/>
              <a:t>Report Out: </a:t>
            </a:r>
            <a:br>
              <a:rPr lang="en-US" sz="2800" b="1" dirty="0"/>
            </a:br>
            <a:br>
              <a:rPr lang="en-US" sz="2800" b="1" dirty="0"/>
            </a:br>
            <a:r>
              <a:rPr lang="en-US" sz="2800" dirty="0"/>
              <a:t>Share your Problem Solving Process.</a:t>
            </a:r>
            <a:br>
              <a:rPr lang="en-US" sz="2800" dirty="0"/>
            </a:br>
            <a:br>
              <a:rPr lang="en-US" sz="2800" dirty="0"/>
            </a:br>
            <a:endParaRPr lang="en-US" sz="2800" dirty="0"/>
          </a:p>
        </p:txBody>
      </p:sp>
    </p:spTree>
    <p:extLst>
      <p:ext uri="{BB962C8B-B14F-4D97-AF65-F5344CB8AC3E}">
        <p14:creationId xmlns:p14="http://schemas.microsoft.com/office/powerpoint/2010/main" val="2221812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7171" name="Rectangle 3"/>
          <p:cNvSpPr>
            <a:spLocks noGrp="1" noChangeArrowheads="1"/>
          </p:cNvSpPr>
          <p:nvPr>
            <p:ph idx="1"/>
          </p:nvPr>
        </p:nvSpPr>
        <p:spPr>
          <a:xfrm>
            <a:off x="365298" y="1600200"/>
            <a:ext cx="8257568" cy="4574177"/>
          </a:xfrm>
        </p:spPr>
        <p:txBody>
          <a:bodyPr>
            <a:normAutofit fontScale="77500" lnSpcReduction="20000"/>
          </a:bodyPr>
          <a:lstStyle/>
          <a:p>
            <a:r>
              <a:rPr lang="en-US" dirty="0"/>
              <a:t>SHARE monthly</a:t>
            </a:r>
          </a:p>
          <a:p>
            <a:pPr lvl="1"/>
            <a:r>
              <a:rPr lang="en-US" dirty="0"/>
              <a:t>How are we progressing toward our goal?</a:t>
            </a:r>
          </a:p>
          <a:p>
            <a:pPr lvl="1"/>
            <a:r>
              <a:rPr lang="en-US" dirty="0"/>
              <a:t>What are the results of our fidelity checks for our interventions?</a:t>
            </a:r>
          </a:p>
          <a:p>
            <a:pPr lvl="1"/>
            <a:r>
              <a:rPr lang="en-US" dirty="0"/>
              <a:t>Are these data accurate?</a:t>
            </a:r>
          </a:p>
          <a:p>
            <a:pPr lvl="1"/>
            <a:r>
              <a:rPr lang="en-US" dirty="0"/>
              <a:t>Are we over writing ODRs, under writing ODRs?</a:t>
            </a:r>
          </a:p>
          <a:p>
            <a:pPr lvl="1"/>
            <a:r>
              <a:rPr lang="en-US" dirty="0"/>
              <a:t>Are we being consistent in writing and definitions of behavior? </a:t>
            </a:r>
          </a:p>
          <a:p>
            <a:endParaRPr lang="en-US" dirty="0"/>
          </a:p>
          <a:p>
            <a:r>
              <a:rPr lang="en-US" dirty="0"/>
              <a:t>Get feedback</a:t>
            </a:r>
          </a:p>
          <a:p>
            <a:pPr lvl="1"/>
            <a:r>
              <a:rPr lang="en-US" dirty="0"/>
              <a:t>Communication is two way </a:t>
            </a:r>
          </a:p>
          <a:p>
            <a:pPr lvl="1"/>
            <a:endParaRPr lang="en-US" dirty="0"/>
          </a:p>
          <a:p>
            <a:r>
              <a:rPr lang="en-US" dirty="0"/>
              <a:t>Stress to staff the importance of accurate and consistent input </a:t>
            </a:r>
          </a:p>
          <a:p>
            <a:pPr marL="0" indent="0" eaLnBrk="1" hangingPunct="1">
              <a:buNone/>
            </a:pPr>
            <a:endParaRPr lang="en-US" dirty="0"/>
          </a:p>
        </p:txBody>
      </p:sp>
      <p:sp>
        <p:nvSpPr>
          <p:cNvPr id="2" name="Title 1"/>
          <p:cNvSpPr>
            <a:spLocks noGrp="1"/>
          </p:cNvSpPr>
          <p:nvPr>
            <p:ph type="title"/>
          </p:nvPr>
        </p:nvSpPr>
        <p:spPr>
          <a:xfrm>
            <a:off x="1149264" y="324973"/>
            <a:ext cx="7202255" cy="650535"/>
          </a:xfrm>
        </p:spPr>
        <p:txBody>
          <a:bodyPr>
            <a:noAutofit/>
          </a:bodyPr>
          <a:lstStyle/>
          <a:p>
            <a:r>
              <a:rPr lang="en-US" sz="2800" dirty="0"/>
              <a:t>Data Sharing with Staff, Students, Community</a:t>
            </a:r>
          </a:p>
        </p:txBody>
      </p:sp>
    </p:spTree>
    <p:extLst>
      <p:ext uri="{BB962C8B-B14F-4D97-AF65-F5344CB8AC3E}">
        <p14:creationId xmlns:p14="http://schemas.microsoft.com/office/powerpoint/2010/main" val="62274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his picture shows part of an action plan with the following columnt headings: What needs to be completed? Resources needed? Who? When?" title="Action plan"/>
          <p:cNvPicPr>
            <a:picLocks noChangeAspect="1"/>
          </p:cNvPicPr>
          <p:nvPr/>
        </p:nvPicPr>
        <p:blipFill rotWithShape="1">
          <a:blip r:embed="rId3"/>
          <a:srcRect l="250" t="2363" r="1940" b="23170"/>
          <a:stretch/>
        </p:blipFill>
        <p:spPr>
          <a:xfrm>
            <a:off x="5503790" y="5106142"/>
            <a:ext cx="2770414" cy="106313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4" name="TextBox 43"/>
          <p:cNvSpPr txBox="1"/>
          <p:nvPr/>
        </p:nvSpPr>
        <p:spPr>
          <a:xfrm>
            <a:off x="2172042" y="5145269"/>
            <a:ext cx="3392415" cy="984885"/>
          </a:xfrm>
          <a:prstGeom prst="rect">
            <a:avLst/>
          </a:prstGeom>
          <a:noFill/>
        </p:spPr>
        <p:txBody>
          <a:bodyPr wrap="square" rtlCol="0">
            <a:spAutoFit/>
          </a:bodyPr>
          <a:lstStyle/>
          <a:p>
            <a:pPr defTabSz="457200"/>
            <a:r>
              <a:rPr lang="en-US" sz="2200" b="1" dirty="0">
                <a:solidFill>
                  <a:srgbClr val="1D2A53"/>
                </a:solidFill>
                <a:latin typeface="Tw Cen MT"/>
                <a:cs typeface="Tw Cen MT"/>
              </a:rPr>
              <a:t>Action Planning: </a:t>
            </a:r>
            <a:br>
              <a:rPr lang="en-US" sz="2200" b="1" dirty="0">
                <a:solidFill>
                  <a:srgbClr val="1D2A53"/>
                </a:solidFill>
                <a:latin typeface="Tw Cen MT"/>
                <a:cs typeface="Tw Cen MT"/>
              </a:rPr>
            </a:br>
            <a:r>
              <a:rPr lang="en-US" dirty="0">
                <a:solidFill>
                  <a:srgbClr val="1D2A53"/>
                </a:solidFill>
                <a:latin typeface="Tw Cen MT"/>
                <a:cs typeface="Tw Cen MT"/>
              </a:rPr>
              <a:t>Applying the core content to your school</a:t>
            </a:r>
            <a:endParaRPr lang="en-US" dirty="0">
              <a:solidFill>
                <a:srgbClr val="1D2A53"/>
              </a:solidFill>
            </a:endParaRPr>
          </a:p>
        </p:txBody>
      </p:sp>
      <p:pic>
        <p:nvPicPr>
          <p:cNvPr id="13" name="Picture 12" descr=" Blue and white logo of an arrow point up and to the right." title="Action-Planning-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772" y="5128590"/>
            <a:ext cx="1018243" cy="1018243"/>
          </a:xfrm>
          <a:prstGeom prst="rect">
            <a:avLst/>
          </a:prstGeom>
          <a:effectLst>
            <a:outerShdw blurRad="50800" dist="38100" dir="2700000" algn="tl" rotWithShape="0">
              <a:prstClr val="black">
                <a:alpha val="40000"/>
              </a:prstClr>
            </a:outerShdw>
          </a:effectLst>
        </p:spPr>
      </p:pic>
      <p:pic>
        <p:nvPicPr>
          <p:cNvPr id="3" name="Picture 2" descr="This a screenshot of the TFI logo from a website. " title="School-Wide PBIS Tierd Fidelity Inventory"/>
          <p:cNvPicPr>
            <a:picLocks noChangeAspect="1"/>
          </p:cNvPicPr>
          <p:nvPr/>
        </p:nvPicPr>
        <p:blipFill rotWithShape="1">
          <a:blip r:embed="rId5"/>
          <a:srcRect b="43902"/>
          <a:stretch/>
        </p:blipFill>
        <p:spPr>
          <a:xfrm>
            <a:off x="5503592" y="3845592"/>
            <a:ext cx="2770591"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3" name="TextBox 42"/>
          <p:cNvSpPr txBox="1"/>
          <p:nvPr/>
        </p:nvSpPr>
        <p:spPr>
          <a:xfrm>
            <a:off x="2172043" y="4032662"/>
            <a:ext cx="3392414" cy="707886"/>
          </a:xfrm>
          <a:prstGeom prst="rect">
            <a:avLst/>
          </a:prstGeom>
          <a:noFill/>
        </p:spPr>
        <p:txBody>
          <a:bodyPr wrap="square" rtlCol="0">
            <a:spAutoFit/>
          </a:bodyPr>
          <a:lstStyle/>
          <a:p>
            <a:pPr defTabSz="457200"/>
            <a:r>
              <a:rPr lang="en-US" sz="2200" b="1" dirty="0">
                <a:solidFill>
                  <a:srgbClr val="1D2A53"/>
                </a:solidFill>
                <a:latin typeface="Tw Cen MT"/>
                <a:cs typeface="Tw Cen MT"/>
              </a:rPr>
              <a:t>Self-Assessment: </a:t>
            </a:r>
          </a:p>
          <a:p>
            <a:pPr defTabSz="457200"/>
            <a:r>
              <a:rPr lang="en-US" dirty="0">
                <a:solidFill>
                  <a:srgbClr val="1D2A53"/>
                </a:solidFill>
                <a:latin typeface="Tw Cen MT"/>
                <a:cs typeface="Tw Cen MT"/>
              </a:rPr>
              <a:t>Tiered Fidelity Inventory</a:t>
            </a:r>
            <a:endParaRPr lang="en-US" dirty="0">
              <a:solidFill>
                <a:srgbClr val="1D2A53"/>
              </a:solidFill>
            </a:endParaRPr>
          </a:p>
        </p:txBody>
      </p:sp>
      <p:pic>
        <p:nvPicPr>
          <p:cNvPr id="12" name="Picture 11" descr="Blue and white logo of a vertical bar graph." title="Self-Assessment-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772" y="3877484"/>
            <a:ext cx="1018243" cy="1018243"/>
          </a:xfrm>
          <a:prstGeom prst="rect">
            <a:avLst/>
          </a:prstGeom>
          <a:effectLst>
            <a:outerShdw blurRad="50800" dist="38100" dir="2700000" algn="tl" rotWithShape="0">
              <a:prstClr val="black">
                <a:alpha val="40000"/>
              </a:prstClr>
            </a:outerShdw>
          </a:effectLst>
        </p:spPr>
      </p:pic>
      <p:pic>
        <p:nvPicPr>
          <p:cNvPr id="14" name="Content Placeholder 16" descr="This picture shows two men and two women seated and looking at materials together." title="Team meeting picture"/>
          <p:cNvPicPr>
            <a:picLocks noChangeAspect="1"/>
          </p:cNvPicPr>
          <p:nvPr/>
        </p:nvPicPr>
        <p:blipFill rotWithShape="1">
          <a:blip r:embed="rId7">
            <a:extLst>
              <a:ext uri="{28A0092B-C50C-407E-A947-70E740481C1C}">
                <a14:useLocalDpi xmlns:a14="http://schemas.microsoft.com/office/drawing/2010/main"/>
              </a:ext>
            </a:extLst>
          </a:blip>
          <a:srcRect l="230" t="11972" r="-230" b="24752"/>
          <a:stretch/>
        </p:blipFill>
        <p:spPr>
          <a:xfrm>
            <a:off x="5503594" y="2588526"/>
            <a:ext cx="2770590"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2" name="TextBox 41"/>
          <p:cNvSpPr txBox="1"/>
          <p:nvPr/>
        </p:nvSpPr>
        <p:spPr>
          <a:xfrm>
            <a:off x="2172042" y="2790985"/>
            <a:ext cx="3392415" cy="677108"/>
          </a:xfrm>
          <a:prstGeom prst="rect">
            <a:avLst/>
          </a:prstGeom>
          <a:noFill/>
        </p:spPr>
        <p:txBody>
          <a:bodyPr wrap="square" rtlCol="0">
            <a:spAutoFit/>
          </a:bodyPr>
          <a:lstStyle/>
          <a:p>
            <a:pPr defTabSz="457200"/>
            <a:r>
              <a:rPr lang="en-US" sz="2000" b="1" dirty="0">
                <a:solidFill>
                  <a:srgbClr val="1D2A53"/>
                </a:solidFill>
                <a:latin typeface="Tw Cen MT"/>
                <a:cs typeface="Tw Cen MT"/>
              </a:rPr>
              <a:t>Activities/Team Time: </a:t>
            </a:r>
            <a:br>
              <a:rPr lang="en-US" sz="2000" b="1" dirty="0">
                <a:solidFill>
                  <a:srgbClr val="1D2A53"/>
                </a:solidFill>
                <a:latin typeface="Tw Cen MT"/>
                <a:cs typeface="Tw Cen MT"/>
              </a:rPr>
            </a:br>
            <a:r>
              <a:rPr lang="en-US" dirty="0">
                <a:solidFill>
                  <a:srgbClr val="1D2A53"/>
                </a:solidFill>
                <a:latin typeface="Tw Cen MT"/>
                <a:cs typeface="Tw Cen MT"/>
              </a:rPr>
              <a:t>Activities for Fluency</a:t>
            </a:r>
            <a:endParaRPr lang="en-US" dirty="0">
              <a:solidFill>
                <a:srgbClr val="3A54A5"/>
              </a:solidFill>
            </a:endParaRPr>
          </a:p>
        </p:txBody>
      </p:sp>
      <p:pic>
        <p:nvPicPr>
          <p:cNvPr id="9" name="Picture 8" descr="Blue and white logo of a pencil." title="Practice-Ico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0772" y="2620418"/>
            <a:ext cx="1018243" cy="1018243"/>
          </a:xfrm>
          <a:prstGeom prst="rect">
            <a:avLst/>
          </a:prstGeom>
          <a:effectLst>
            <a:outerShdw blurRad="50800" dist="38100" dir="2700000" algn="tl" rotWithShape="0">
              <a:prstClr val="black">
                <a:alpha val="40000"/>
              </a:prstClr>
            </a:outerShdw>
          </a:effectLst>
        </p:spPr>
      </p:pic>
      <p:pic>
        <p:nvPicPr>
          <p:cNvPr id="11" name="Picture 2" descr="This map shows roads but cities are not distinguishable. " title="Road map "/>
          <p:cNvPicPr>
            <a:picLocks noGrp="1" noChangeAspect="1" noChangeArrowheads="1"/>
          </p:cNvPicPr>
          <p:nvPr>
            <p:ph sz="half" idx="1"/>
          </p:nvPr>
        </p:nvPicPr>
        <p:blipFill rotWithShape="1">
          <a:blip r:embed="rId9" cstate="screen">
            <a:extLst>
              <a:ext uri="{28A0092B-C50C-407E-A947-70E740481C1C}">
                <a14:useLocalDpi xmlns:a14="http://schemas.microsoft.com/office/drawing/2010/main"/>
              </a:ext>
            </a:extLst>
          </a:blip>
          <a:srcRect l="5285" t="45844" r="18115" b="3220"/>
          <a:stretch/>
        </p:blipFill>
        <p:spPr>
          <a:xfrm>
            <a:off x="5503595" y="1358802"/>
            <a:ext cx="2770590" cy="10457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chemeClr val="tx1"/>
                </a:solidFill>
                <a:miter lim="800000"/>
                <a:headEnd/>
                <a:tailEnd/>
              </a14:hiddenLine>
            </a:ext>
          </a:extLst>
        </p:spPr>
      </p:pic>
      <p:sp>
        <p:nvSpPr>
          <p:cNvPr id="41" name="TextBox 40"/>
          <p:cNvSpPr txBox="1"/>
          <p:nvPr/>
        </p:nvSpPr>
        <p:spPr>
          <a:xfrm>
            <a:off x="2172042" y="1420004"/>
            <a:ext cx="3392416" cy="923330"/>
          </a:xfrm>
          <a:prstGeom prst="rect">
            <a:avLst/>
          </a:prstGeom>
          <a:noFill/>
        </p:spPr>
        <p:txBody>
          <a:bodyPr wrap="square" rtlCol="0">
            <a:spAutoFit/>
          </a:bodyPr>
          <a:lstStyle/>
          <a:p>
            <a:pPr defTabSz="457200"/>
            <a:r>
              <a:rPr lang="en-US" sz="2200" b="1" dirty="0">
                <a:solidFill>
                  <a:srgbClr val="1D2A53"/>
                </a:solidFill>
                <a:latin typeface="Tw Cen MT"/>
                <a:cs typeface="Tw Cen MT"/>
              </a:rPr>
              <a:t>Content:</a:t>
            </a:r>
          </a:p>
          <a:p>
            <a:pPr defTabSz="457200"/>
            <a:r>
              <a:rPr lang="en-US" sz="1600" dirty="0">
                <a:solidFill>
                  <a:srgbClr val="1D2A53"/>
                </a:solidFill>
                <a:latin typeface="Tw Cen MT"/>
                <a:cs typeface="Tw Cen MT"/>
              </a:rPr>
              <a:t>Aligned to TFI Items 1.1 </a:t>
            </a:r>
            <a:r>
              <a:rPr lang="mr-IN" sz="1600" dirty="0">
                <a:solidFill>
                  <a:srgbClr val="1D2A53"/>
                </a:solidFill>
                <a:latin typeface="Tw Cen MT"/>
                <a:cs typeface="Tw Cen MT"/>
              </a:rPr>
              <a:t>– </a:t>
            </a:r>
            <a:r>
              <a:rPr lang="en-US" sz="1600" dirty="0">
                <a:solidFill>
                  <a:srgbClr val="1D2A53"/>
                </a:solidFill>
                <a:latin typeface="Tw Cen MT"/>
                <a:cs typeface="Tw Cen MT"/>
              </a:rPr>
              <a:t>1.15 and Classroom Management Practices</a:t>
            </a:r>
            <a:endParaRPr lang="en-US" sz="1600" dirty="0">
              <a:solidFill>
                <a:srgbClr val="3A54A5"/>
              </a:solidFill>
            </a:endParaRPr>
          </a:p>
        </p:txBody>
      </p:sp>
      <p:pic>
        <p:nvPicPr>
          <p:cNvPr id="16" name="Picture 15" descr=" Blue and white logo of an open book." title="Core-Content-Icon"/>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3190" y="1372548"/>
            <a:ext cx="1018243" cy="1018243"/>
          </a:xfrm>
          <a:prstGeom prst="rect">
            <a:avLst/>
          </a:prstGeom>
          <a:effectLst>
            <a:outerShdw blurRad="50800" dist="38100" dir="2700000" algn="tl" rotWithShape="0">
              <a:prstClr val="black">
                <a:alpha val="40000"/>
              </a:prstClr>
            </a:outerShdw>
          </a:effectLst>
        </p:spPr>
      </p:pic>
      <p:grpSp>
        <p:nvGrpSpPr>
          <p:cNvPr id="6" name="Group 5" descr="Blue square comprised of four smaller squares. " title="Decorative Icon"/>
          <p:cNvGrpSpPr/>
          <p:nvPr/>
        </p:nvGrpSpPr>
        <p:grpSpPr>
          <a:xfrm>
            <a:off x="156117" y="156117"/>
            <a:ext cx="925551" cy="947854"/>
            <a:chOff x="156117" y="156117"/>
            <a:chExt cx="925551" cy="947854"/>
          </a:xfrm>
        </p:grpSpPr>
        <p:sp>
          <p:nvSpPr>
            <p:cNvPr id="4" name="Rectangle 3"/>
            <p:cNvSpPr/>
            <p:nvPr/>
          </p:nvSpPr>
          <p:spPr>
            <a:xfrm>
              <a:off x="156117" y="156117"/>
              <a:ext cx="925551" cy="9478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313062" y="313386"/>
              <a:ext cx="664580" cy="653098"/>
              <a:chOff x="313062" y="313386"/>
              <a:chExt cx="664580" cy="653098"/>
            </a:xfrm>
          </p:grpSpPr>
          <p:sp>
            <p:nvSpPr>
              <p:cNvPr id="18" name="Rounded Rectangle 17"/>
              <p:cNvSpPr>
                <a:spLocks noChangeAspect="1"/>
              </p:cNvSpPr>
              <p:nvPr/>
            </p:nvSpPr>
            <p:spPr>
              <a:xfrm>
                <a:off x="313062" y="313386"/>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E2AC00"/>
                  </a:solidFill>
                </a:endParaRPr>
              </a:p>
            </p:txBody>
          </p:sp>
          <p:sp>
            <p:nvSpPr>
              <p:cNvPr id="19" name="Rounded Rectangle 18"/>
              <p:cNvSpPr>
                <a:spLocks noChangeAspect="1"/>
              </p:cNvSpPr>
              <p:nvPr/>
            </p:nvSpPr>
            <p:spPr>
              <a:xfrm>
                <a:off x="662181" y="652195"/>
                <a:ext cx="315461" cy="314289"/>
              </a:xfrm>
              <a:prstGeom prst="round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3A54A5">
                      <a:lumMod val="40000"/>
                      <a:lumOff val="60000"/>
                    </a:srgbClr>
                  </a:solidFill>
                </a:endParaRPr>
              </a:p>
            </p:txBody>
          </p:sp>
          <p:sp>
            <p:nvSpPr>
              <p:cNvPr id="20" name="Rounded Rectangle 19"/>
              <p:cNvSpPr>
                <a:spLocks noChangeAspect="1"/>
              </p:cNvSpPr>
              <p:nvPr/>
            </p:nvSpPr>
            <p:spPr>
              <a:xfrm>
                <a:off x="662181" y="313386"/>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E2AC00"/>
                  </a:solidFill>
                </a:endParaRPr>
              </a:p>
            </p:txBody>
          </p:sp>
          <p:sp>
            <p:nvSpPr>
              <p:cNvPr id="21" name="Rounded Rectangle 20"/>
              <p:cNvSpPr>
                <a:spLocks noChangeAspect="1"/>
              </p:cNvSpPr>
              <p:nvPr/>
            </p:nvSpPr>
            <p:spPr>
              <a:xfrm>
                <a:off x="313062" y="652195"/>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3A54A5">
                      <a:lumMod val="40000"/>
                      <a:lumOff val="60000"/>
                    </a:srgbClr>
                  </a:solidFill>
                </a:endParaRPr>
              </a:p>
            </p:txBody>
          </p:sp>
        </p:grpSp>
      </p:grpSp>
      <p:sp>
        <p:nvSpPr>
          <p:cNvPr id="5" name="Bent Arrow 4" title="Arrow points to decorative icon"/>
          <p:cNvSpPr/>
          <p:nvPr/>
        </p:nvSpPr>
        <p:spPr>
          <a:xfrm flipH="1">
            <a:off x="825418" y="390293"/>
            <a:ext cx="624240" cy="875348"/>
          </a:xfrm>
          <a:prstGeom prst="bentArrow">
            <a:avLst>
              <a:gd name="adj1" fmla="val 32548"/>
              <a:gd name="adj2" fmla="val 39479"/>
              <a:gd name="adj3" fmla="val 44832"/>
              <a:gd name="adj4" fmla="val 60303"/>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a:solidFill>
                <a:srgbClr val="3A54A5"/>
              </a:solidFill>
            </a:endParaRPr>
          </a:p>
        </p:txBody>
      </p:sp>
      <p:sp>
        <p:nvSpPr>
          <p:cNvPr id="2" name="Title 1"/>
          <p:cNvSpPr>
            <a:spLocks noGrp="1"/>
          </p:cNvSpPr>
          <p:nvPr>
            <p:ph type="title"/>
          </p:nvPr>
        </p:nvSpPr>
        <p:spPr>
          <a:xfrm>
            <a:off x="787319" y="305543"/>
            <a:ext cx="7776390" cy="669805"/>
          </a:xfrm>
        </p:spPr>
        <p:txBody>
          <a:bodyPr>
            <a:normAutofit fontScale="90000"/>
          </a:bodyPr>
          <a:lstStyle/>
          <a:p>
            <a:r>
              <a:rPr lang="en-US" dirty="0">
                <a:solidFill>
                  <a:schemeClr val="accent6"/>
                </a:solidFill>
              </a:rPr>
              <a:t>Organization of Modules</a:t>
            </a:r>
          </a:p>
        </p:txBody>
      </p:sp>
    </p:spTree>
    <p:extLst>
      <p:ext uri="{BB962C8B-B14F-4D97-AF65-F5344CB8AC3E}">
        <p14:creationId xmlns:p14="http://schemas.microsoft.com/office/powerpoint/2010/main" val="1224143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title="Action-Planning-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4480" y="274320"/>
            <a:ext cx="713232" cy="713232"/>
          </a:xfrm>
          <a:prstGeom prst="rect">
            <a:avLst/>
          </a:prstGeom>
          <a:effectLst>
            <a:outerShdw blurRad="50800" dist="38100" dir="2700000" algn="tl" rotWithShape="0">
              <a:srgbClr val="000000">
                <a:alpha val="43000"/>
              </a:srgbClr>
            </a:outerShdw>
          </a:effectLst>
        </p:spPr>
      </p:pic>
      <p:graphicFrame>
        <p:nvGraphicFramePr>
          <p:cNvPr id="6" name="Table 5" descr="1.12 Data system is used to collect and analyze Office Discipline Referral (ODR) data  &#10;1.12 Additional data are collected (attendance, grades, faculty attendance, surveys) and used by PBIS Team&#10;1.13 Data analyzed at least monthly&#10;1.13 Data shared with team and faculty monthly (minimum)&#10;1.13 Disaggregate data to inform and monitor equitable practices. &#10;1.13 Team Implements problem solving process including: precision problem statements, goal setting, action plan, fidelity measure, and monitoring student outcomes.&#10;Each item is to be rated not in place, partially or fully in place.&#10;&#10;" title="TFI action items"/>
          <p:cNvGraphicFramePr>
            <a:graphicFrameLocks noGrp="1"/>
          </p:cNvGraphicFramePr>
          <p:nvPr>
            <p:extLst>
              <p:ext uri="{D42A27DB-BD31-4B8C-83A1-F6EECF244321}">
                <p14:modId xmlns:p14="http://schemas.microsoft.com/office/powerpoint/2010/main" val="1867575257"/>
              </p:ext>
            </p:extLst>
          </p:nvPr>
        </p:nvGraphicFramePr>
        <p:xfrm>
          <a:off x="533826" y="2533867"/>
          <a:ext cx="8195184" cy="3331330"/>
        </p:xfrm>
        <a:graphic>
          <a:graphicData uri="http://schemas.openxmlformats.org/drawingml/2006/table">
            <a:tbl>
              <a:tblPr firstRow="1" bandRow="1">
                <a:tableStyleId>{E8B1032C-EA38-4F05-BA0D-38AFFFC7BED3}</a:tableStyleId>
              </a:tblPr>
              <a:tblGrid>
                <a:gridCol w="515569">
                  <a:extLst>
                    <a:ext uri="{9D8B030D-6E8A-4147-A177-3AD203B41FA5}">
                      <a16:colId xmlns:a16="http://schemas.microsoft.com/office/drawing/2014/main" val="20000"/>
                    </a:ext>
                  </a:extLst>
                </a:gridCol>
                <a:gridCol w="6272076">
                  <a:extLst>
                    <a:ext uri="{9D8B030D-6E8A-4147-A177-3AD203B41FA5}">
                      <a16:colId xmlns:a16="http://schemas.microsoft.com/office/drawing/2014/main" val="20001"/>
                    </a:ext>
                  </a:extLst>
                </a:gridCol>
                <a:gridCol w="486008">
                  <a:extLst>
                    <a:ext uri="{9D8B030D-6E8A-4147-A177-3AD203B41FA5}">
                      <a16:colId xmlns:a16="http://schemas.microsoft.com/office/drawing/2014/main" val="20002"/>
                    </a:ext>
                  </a:extLst>
                </a:gridCol>
                <a:gridCol w="486007">
                  <a:extLst>
                    <a:ext uri="{9D8B030D-6E8A-4147-A177-3AD203B41FA5}">
                      <a16:colId xmlns:a16="http://schemas.microsoft.com/office/drawing/2014/main" val="20003"/>
                    </a:ext>
                  </a:extLst>
                </a:gridCol>
                <a:gridCol w="435524">
                  <a:extLst>
                    <a:ext uri="{9D8B030D-6E8A-4147-A177-3AD203B41FA5}">
                      <a16:colId xmlns:a16="http://schemas.microsoft.com/office/drawing/2014/main" val="20004"/>
                    </a:ext>
                  </a:extLst>
                </a:gridCol>
              </a:tblGrid>
              <a:tr h="498791">
                <a:tc>
                  <a:txBody>
                    <a:bodyPr/>
                    <a:lstStyle/>
                    <a:p>
                      <a:r>
                        <a:rPr lang="en-US" sz="1600" dirty="0"/>
                        <a:t>TFI</a:t>
                      </a:r>
                    </a:p>
                  </a:txBody>
                  <a:tcPr/>
                </a:tc>
                <a:tc>
                  <a:txBody>
                    <a:bodyPr/>
                    <a:lstStyle/>
                    <a:p>
                      <a:r>
                        <a:rPr lang="en-US" sz="1600" dirty="0"/>
                        <a:t>Action Item</a:t>
                      </a:r>
                    </a:p>
                    <a:p>
                      <a:pPr algn="r"/>
                      <a:r>
                        <a:rPr lang="en-US" sz="1600" b="0" i="1" dirty="0"/>
                        <a:t>(Not In Place; Partially; Fully In Place -&gt;)</a:t>
                      </a:r>
                    </a:p>
                  </a:txBody>
                  <a:tcPr/>
                </a:tc>
                <a:tc>
                  <a:txBody>
                    <a:bodyPr/>
                    <a:lstStyle/>
                    <a:p>
                      <a:r>
                        <a:rPr lang="en-US" sz="1600" dirty="0"/>
                        <a:t>NI</a:t>
                      </a:r>
                    </a:p>
                  </a:txBody>
                  <a:tcPr/>
                </a:tc>
                <a:tc>
                  <a:txBody>
                    <a:bodyPr/>
                    <a:lstStyle/>
                    <a:p>
                      <a:r>
                        <a:rPr lang="en-US" sz="1600" dirty="0"/>
                        <a:t>PI</a:t>
                      </a:r>
                    </a:p>
                  </a:txBody>
                  <a:tcPr/>
                </a:tc>
                <a:tc>
                  <a:txBody>
                    <a:bodyPr/>
                    <a:lstStyle/>
                    <a:p>
                      <a:r>
                        <a:rPr lang="en-US" sz="1600" dirty="0"/>
                        <a:t>FI</a:t>
                      </a:r>
                    </a:p>
                  </a:txBody>
                  <a:tcPr/>
                </a:tc>
                <a:extLst>
                  <a:ext uri="{0D108BD9-81ED-4DB2-BD59-A6C34878D82A}">
                    <a16:rowId xmlns:a16="http://schemas.microsoft.com/office/drawing/2014/main" val="10000"/>
                  </a:ext>
                </a:extLst>
              </a:tr>
              <a:tr h="372075">
                <a:tc>
                  <a:txBody>
                    <a:bodyPr/>
                    <a:lstStyle/>
                    <a:p>
                      <a:r>
                        <a:rPr lang="en-US" sz="1400" dirty="0"/>
                        <a:t>1.12</a:t>
                      </a:r>
                    </a:p>
                  </a:txBody>
                  <a:tcPr anchor="ctr"/>
                </a:tc>
                <a:tc>
                  <a:txBody>
                    <a:bodyPr/>
                    <a:lstStyle/>
                    <a:p>
                      <a:pPr marL="0" marR="0" algn="l">
                        <a:lnSpc>
                          <a:spcPct val="115000"/>
                        </a:lnSpc>
                        <a:spcBef>
                          <a:spcPts val="0"/>
                        </a:spcBef>
                        <a:spcAft>
                          <a:spcPts val="0"/>
                        </a:spcAft>
                      </a:pPr>
                      <a:r>
                        <a:rPr lang="en-US" sz="1400" i="0" dirty="0">
                          <a:solidFill>
                            <a:srgbClr val="1D2A53"/>
                          </a:solidFill>
                          <a:effectLst/>
                          <a:latin typeface="Tw Cen MT"/>
                          <a:ea typeface="Cambria"/>
                          <a:cs typeface="Tw Cen MT"/>
                        </a:rPr>
                        <a:t>Data system is used to collect and analyze Office Discipline Referral (ODR) data  </a:t>
                      </a:r>
                    </a:p>
                  </a:txBody>
                  <a:tcPr marL="68021" marR="68021"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1"/>
                  </a:ext>
                </a:extLst>
              </a:tr>
              <a:tr h="423357">
                <a:tc>
                  <a:txBody>
                    <a:bodyPr/>
                    <a:lstStyle/>
                    <a:p>
                      <a:r>
                        <a:rPr lang="en-US" sz="1400" dirty="0"/>
                        <a:t>1.12</a:t>
                      </a:r>
                    </a:p>
                  </a:txBody>
                  <a:tcPr anchor="ctr"/>
                </a:tc>
                <a:tc>
                  <a:txBody>
                    <a:bodyPr/>
                    <a:lstStyle/>
                    <a:p>
                      <a:pPr marL="0" marR="0" algn="l">
                        <a:lnSpc>
                          <a:spcPct val="115000"/>
                        </a:lnSpc>
                        <a:spcBef>
                          <a:spcPts val="0"/>
                        </a:spcBef>
                        <a:spcAft>
                          <a:spcPts val="0"/>
                        </a:spcAft>
                      </a:pPr>
                      <a:r>
                        <a:rPr lang="en-US" sz="1400" i="0" dirty="0">
                          <a:solidFill>
                            <a:srgbClr val="1D2A53"/>
                          </a:solidFill>
                          <a:effectLst/>
                          <a:latin typeface="Tw Cen MT"/>
                          <a:ea typeface="Cambria"/>
                          <a:cs typeface="Tw Cen MT"/>
                        </a:rPr>
                        <a:t>Additional data are collected (attendance, grades, faculty attendance, surveys) and used by PBIS Team</a:t>
                      </a:r>
                    </a:p>
                  </a:txBody>
                  <a:tcPr marL="68021" marR="68021"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2"/>
                  </a:ext>
                </a:extLst>
              </a:tr>
              <a:tr h="498791">
                <a:tc>
                  <a:txBody>
                    <a:bodyPr/>
                    <a:lstStyle/>
                    <a:p>
                      <a:r>
                        <a:rPr lang="en-US" sz="1400" dirty="0"/>
                        <a:t>1.13</a:t>
                      </a:r>
                    </a:p>
                  </a:txBody>
                  <a:tcPr anchor="ctr"/>
                </a:tc>
                <a:tc>
                  <a:txBody>
                    <a:bodyPr/>
                    <a:lstStyle/>
                    <a:p>
                      <a:pPr marL="0" marR="0" algn="l">
                        <a:lnSpc>
                          <a:spcPct val="115000"/>
                        </a:lnSpc>
                        <a:spcBef>
                          <a:spcPts val="0"/>
                        </a:spcBef>
                        <a:spcAft>
                          <a:spcPts val="0"/>
                        </a:spcAft>
                      </a:pPr>
                      <a:r>
                        <a:rPr lang="en-US" sz="1400" i="0" dirty="0">
                          <a:solidFill>
                            <a:srgbClr val="1D2A53"/>
                          </a:solidFill>
                          <a:effectLst/>
                          <a:latin typeface="Tw Cen MT"/>
                          <a:ea typeface="Cambria"/>
                          <a:cs typeface="Tw Cen MT"/>
                        </a:rPr>
                        <a:t>Data analyzed at least monthly </a:t>
                      </a:r>
                    </a:p>
                  </a:txBody>
                  <a:tcPr marL="68021" marR="68021" marT="0" marB="0" anchor="ctr"/>
                </a:tc>
                <a:tc>
                  <a:txBody>
                    <a:bodyPr/>
                    <a:lstStyle/>
                    <a:p>
                      <a:endParaRPr lang="en-US" sz="160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3"/>
                  </a:ext>
                </a:extLst>
              </a:tr>
              <a:tr h="393034">
                <a:tc>
                  <a:txBody>
                    <a:bodyPr/>
                    <a:lstStyle/>
                    <a:p>
                      <a:r>
                        <a:rPr lang="en-US" sz="1400" dirty="0"/>
                        <a:t>1.13</a:t>
                      </a:r>
                    </a:p>
                  </a:txBody>
                  <a:tcPr anchor="ctr"/>
                </a:tc>
                <a:tc>
                  <a:txBody>
                    <a:bodyPr/>
                    <a:lstStyle/>
                    <a:p>
                      <a:pPr marL="0" marR="0" algn="l">
                        <a:spcBef>
                          <a:spcPts val="0"/>
                        </a:spcBef>
                        <a:spcAft>
                          <a:spcPts val="0"/>
                        </a:spcAft>
                      </a:pPr>
                      <a:r>
                        <a:rPr lang="en-US" sz="1400" i="0" dirty="0">
                          <a:solidFill>
                            <a:srgbClr val="1D2A53"/>
                          </a:solidFill>
                          <a:effectLst/>
                          <a:latin typeface="Tw Cen MT"/>
                          <a:ea typeface="Cambria"/>
                          <a:cs typeface="Tw Cen MT"/>
                        </a:rPr>
                        <a:t>Data shared with team and faculty monthly (minimum)</a:t>
                      </a:r>
                    </a:p>
                  </a:txBody>
                  <a:tcPr marL="68021" marR="68021" marT="0" marB="0" anchor="ctr"/>
                </a:tc>
                <a:tc>
                  <a:txBody>
                    <a:bodyPr/>
                    <a:lstStyle/>
                    <a:p>
                      <a:endParaRPr lang="en-US" sz="160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10004"/>
                  </a:ext>
                </a:extLst>
              </a:tr>
              <a:tr h="498791">
                <a:tc>
                  <a:txBody>
                    <a:bodyPr/>
                    <a:lstStyle/>
                    <a:p>
                      <a:r>
                        <a:rPr lang="en-US" sz="1400" dirty="0"/>
                        <a:t>1.13</a:t>
                      </a:r>
                    </a:p>
                  </a:txBody>
                  <a:tcPr anchor="ctr"/>
                </a:tc>
                <a:tc>
                  <a:txBody>
                    <a:bodyPr/>
                    <a:lstStyle/>
                    <a:p>
                      <a:pPr marL="0" marR="0" algn="l">
                        <a:spcBef>
                          <a:spcPts val="0"/>
                        </a:spcBef>
                        <a:spcAft>
                          <a:spcPts val="0"/>
                        </a:spcAft>
                      </a:pPr>
                      <a:r>
                        <a:rPr lang="en-US" sz="1400" i="0" kern="1200" dirty="0">
                          <a:solidFill>
                            <a:srgbClr val="1D2A53"/>
                          </a:solidFill>
                          <a:latin typeface="Tw Cen MT"/>
                          <a:ea typeface="+mn-ea"/>
                          <a:cs typeface="Tw Cen MT"/>
                        </a:rPr>
                        <a:t>Disaggregate data to inform and monitor equitable practices.</a:t>
                      </a:r>
                      <a:r>
                        <a:rPr lang="en-US" sz="1400" i="0" dirty="0">
                          <a:solidFill>
                            <a:srgbClr val="1D2A53"/>
                          </a:solidFill>
                          <a:latin typeface="Tw Cen MT"/>
                          <a:cs typeface="Tw Cen MT"/>
                        </a:rPr>
                        <a:t> </a:t>
                      </a:r>
                      <a:endParaRPr lang="en-US" sz="1400" i="0" dirty="0">
                        <a:solidFill>
                          <a:srgbClr val="1D2A53"/>
                        </a:solidFill>
                        <a:effectLst/>
                        <a:latin typeface="Tw Cen MT"/>
                        <a:ea typeface="Cambria"/>
                        <a:cs typeface="Tw Cen MT"/>
                      </a:endParaRPr>
                    </a:p>
                  </a:txBody>
                  <a:tcPr marL="68021" marR="68021"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5"/>
                  </a:ext>
                </a:extLst>
              </a:tr>
              <a:tr h="498791">
                <a:tc>
                  <a:txBody>
                    <a:bodyPr/>
                    <a:lstStyle/>
                    <a:p>
                      <a:r>
                        <a:rPr lang="en-US" sz="1400"/>
                        <a:t>1.13</a:t>
                      </a:r>
                      <a:endParaRPr lang="en-US" sz="1400" dirty="0"/>
                    </a:p>
                  </a:txBody>
                  <a:tcPr anchor="ctr"/>
                </a:tc>
                <a:tc>
                  <a:txBody>
                    <a:bodyPr/>
                    <a:lstStyle/>
                    <a:p>
                      <a:pPr marL="0" marR="0" algn="l">
                        <a:spcBef>
                          <a:spcPts val="0"/>
                        </a:spcBef>
                        <a:spcAft>
                          <a:spcPts val="0"/>
                        </a:spcAft>
                      </a:pPr>
                      <a:r>
                        <a:rPr lang="en-US" sz="1400" i="0" dirty="0">
                          <a:solidFill>
                            <a:srgbClr val="1D2A53"/>
                          </a:solidFill>
                          <a:effectLst/>
                          <a:latin typeface="Tw Cen MT"/>
                          <a:ea typeface="Cambria"/>
                          <a:cs typeface="Tw Cen MT"/>
                        </a:rPr>
                        <a:t>Team Implements problem solving process including: precision problem statements, goal setting, action plan, fidelity measure, and monitoring student outcomes.</a:t>
                      </a:r>
                    </a:p>
                  </a:txBody>
                  <a:tcPr marL="68021" marR="68021" marT="0" marB="0" anchor="ct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10006"/>
                  </a:ext>
                </a:extLst>
              </a:tr>
            </a:tbl>
          </a:graphicData>
        </a:graphic>
      </p:graphicFrame>
      <p:sp>
        <p:nvSpPr>
          <p:cNvPr id="9" name="TextBox 8"/>
          <p:cNvSpPr txBox="1"/>
          <p:nvPr/>
        </p:nvSpPr>
        <p:spPr>
          <a:xfrm>
            <a:off x="698931" y="1199710"/>
            <a:ext cx="7917552" cy="1015663"/>
          </a:xfrm>
          <a:prstGeom prst="rect">
            <a:avLst/>
          </a:prstGeom>
          <a:noFill/>
        </p:spPr>
        <p:txBody>
          <a:bodyPr wrap="none" rtlCol="0">
            <a:spAutoFit/>
          </a:bodyPr>
          <a:lstStyle/>
          <a:p>
            <a:pPr marL="342900" indent="-342900">
              <a:buFont typeface="+mj-lt"/>
              <a:buAutoNum type="arabicPeriod"/>
            </a:pPr>
            <a:r>
              <a:rPr lang="en-US" sz="2000" dirty="0"/>
              <a:t>Identify action items below needed for full implementation</a:t>
            </a:r>
          </a:p>
          <a:p>
            <a:pPr marL="342900" indent="-342900">
              <a:buFont typeface="+mj-lt"/>
              <a:buAutoNum type="arabicPeriod"/>
            </a:pPr>
            <a:r>
              <a:rPr lang="en-US" sz="2000" dirty="0"/>
              <a:t>Add action items to the Action Plan in your workbook</a:t>
            </a:r>
          </a:p>
          <a:p>
            <a:pPr marL="342900" indent="-342900">
              <a:buFont typeface="+mj-lt"/>
              <a:buAutoNum type="arabicPeriod"/>
            </a:pPr>
            <a:r>
              <a:rPr lang="en-US" sz="2000" dirty="0"/>
              <a:t>Add completed items and artifacts to the PPT Overview for your school</a:t>
            </a:r>
          </a:p>
        </p:txBody>
      </p:sp>
      <p:sp>
        <p:nvSpPr>
          <p:cNvPr id="2" name="Title 1"/>
          <p:cNvSpPr>
            <a:spLocks noGrp="1"/>
          </p:cNvSpPr>
          <p:nvPr>
            <p:ph type="title"/>
          </p:nvPr>
        </p:nvSpPr>
        <p:spPr>
          <a:xfrm>
            <a:off x="1205371" y="274320"/>
            <a:ext cx="6987106" cy="636737"/>
          </a:xfrm>
        </p:spPr>
        <p:txBody>
          <a:bodyPr>
            <a:normAutofit fontScale="90000"/>
          </a:bodyPr>
          <a:lstStyle/>
          <a:p>
            <a:r>
              <a:rPr lang="en-US" dirty="0"/>
              <a:t>Reflection</a:t>
            </a:r>
          </a:p>
        </p:txBody>
      </p:sp>
    </p:spTree>
    <p:extLst>
      <p:ext uri="{BB962C8B-B14F-4D97-AF65-F5344CB8AC3E}">
        <p14:creationId xmlns:p14="http://schemas.microsoft.com/office/powerpoint/2010/main" val="1290920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title="Self-Assessment-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480" y="274320"/>
            <a:ext cx="713232" cy="713232"/>
          </a:xfrm>
          <a:prstGeom prst="rect">
            <a:avLst/>
          </a:prstGeom>
          <a:effectLst>
            <a:outerShdw blurRad="50800" dist="38100" dir="2700000" algn="tl" rotWithShape="0">
              <a:prstClr val="black">
                <a:alpha val="40000"/>
              </a:prstClr>
            </a:outerShdw>
          </a:effectLst>
        </p:spPr>
      </p:pic>
      <p:graphicFrame>
        <p:nvGraphicFramePr>
          <p:cNvPr id="7" name="Table 6" descr="1.12 discipline data; 1.13 data-based decision making.  Chart also includes possible data sources and criteria for each feature." title="TFI features 1.12 and 1.13"/>
          <p:cNvGraphicFramePr>
            <a:graphicFrameLocks noGrp="1"/>
          </p:cNvGraphicFramePr>
          <p:nvPr>
            <p:extLst>
              <p:ext uri="{D42A27DB-BD31-4B8C-83A1-F6EECF244321}">
                <p14:modId xmlns:p14="http://schemas.microsoft.com/office/powerpoint/2010/main" val="1408260194"/>
              </p:ext>
            </p:extLst>
          </p:nvPr>
        </p:nvGraphicFramePr>
        <p:xfrm>
          <a:off x="777906" y="2191174"/>
          <a:ext cx="7600971" cy="3305386"/>
        </p:xfrm>
        <a:graphic>
          <a:graphicData uri="http://schemas.openxmlformats.org/drawingml/2006/table">
            <a:tbl>
              <a:tblPr firstRow="1" bandRow="1">
                <a:tableStyleId>{5C22544A-7EE6-4342-B048-85BDC9FD1C3A}</a:tableStyleId>
              </a:tblPr>
              <a:tblGrid>
                <a:gridCol w="2533657">
                  <a:extLst>
                    <a:ext uri="{9D8B030D-6E8A-4147-A177-3AD203B41FA5}">
                      <a16:colId xmlns:a16="http://schemas.microsoft.com/office/drawing/2014/main" val="20000"/>
                    </a:ext>
                  </a:extLst>
                </a:gridCol>
                <a:gridCol w="1883849">
                  <a:extLst>
                    <a:ext uri="{9D8B030D-6E8A-4147-A177-3AD203B41FA5}">
                      <a16:colId xmlns:a16="http://schemas.microsoft.com/office/drawing/2014/main" val="20001"/>
                    </a:ext>
                  </a:extLst>
                </a:gridCol>
                <a:gridCol w="3183465">
                  <a:extLst>
                    <a:ext uri="{9D8B030D-6E8A-4147-A177-3AD203B41FA5}">
                      <a16:colId xmlns:a16="http://schemas.microsoft.com/office/drawing/2014/main" val="20002"/>
                    </a:ext>
                  </a:extLst>
                </a:gridCol>
              </a:tblGrid>
              <a:tr h="287867">
                <a:tc>
                  <a:txBody>
                    <a:bodyPr/>
                    <a:lstStyle/>
                    <a:p>
                      <a:r>
                        <a:rPr lang="en-US" sz="1100" dirty="0">
                          <a:solidFill>
                            <a:srgbClr val="1D2A53"/>
                          </a:solidFill>
                        </a:rPr>
                        <a:t>Features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dirty="0">
                          <a:solidFill>
                            <a:srgbClr val="1D2A53"/>
                          </a:solidFill>
                        </a:rPr>
                        <a:t>Possible Sources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dirty="0">
                          <a:solidFill>
                            <a:srgbClr val="1D2A53"/>
                          </a:solidFill>
                        </a:rPr>
                        <a:t>Criteria</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70000">
                <a:tc>
                  <a:txBody>
                    <a:bodyPr/>
                    <a:lstStyle/>
                    <a:p>
                      <a:pPr marL="0" marR="0">
                        <a:spcBef>
                          <a:spcPts val="0"/>
                        </a:spcBef>
                        <a:spcAft>
                          <a:spcPts val="0"/>
                        </a:spcAft>
                      </a:pPr>
                      <a:r>
                        <a:rPr lang="en-US" sz="1100" b="1" dirty="0">
                          <a:solidFill>
                            <a:srgbClr val="1D2A53"/>
                          </a:solidFill>
                          <a:effectLst/>
                          <a:latin typeface="Tw Cen MT"/>
                          <a:ea typeface="ＭＳ 明朝"/>
                          <a:cs typeface="Tw Cen MT"/>
                        </a:rPr>
                        <a:t>1.12 Discipline Data:</a:t>
                      </a:r>
                      <a:endParaRPr lang="en-US" sz="1100" dirty="0">
                        <a:solidFill>
                          <a:srgbClr val="1D2A53"/>
                        </a:solidFill>
                        <a:effectLst/>
                        <a:latin typeface="Tw Cen MT"/>
                        <a:ea typeface="ＭＳ 明朝"/>
                        <a:cs typeface="Tw Cen MT"/>
                      </a:endParaRPr>
                    </a:p>
                    <a:p>
                      <a:pPr marL="0" marR="0">
                        <a:spcBef>
                          <a:spcPts val="0"/>
                        </a:spcBef>
                        <a:spcAft>
                          <a:spcPts val="0"/>
                        </a:spcAft>
                      </a:pPr>
                      <a:r>
                        <a:rPr lang="en-US" sz="1100" dirty="0">
                          <a:solidFill>
                            <a:srgbClr val="1D2A53"/>
                          </a:solidFill>
                          <a:effectLst/>
                          <a:latin typeface="Tw Cen MT"/>
                          <a:ea typeface="ＭＳ 明朝"/>
                          <a:cs typeface="Tw Cen MT"/>
                        </a:rPr>
                        <a:t>Tier I team has instantaneous access to graphed reports</a:t>
                      </a:r>
                    </a:p>
                    <a:p>
                      <a:pPr marL="0" marR="0">
                        <a:spcBef>
                          <a:spcPts val="0"/>
                        </a:spcBef>
                        <a:spcAft>
                          <a:spcPts val="0"/>
                        </a:spcAft>
                      </a:pPr>
                      <a:r>
                        <a:rPr lang="en-US" sz="1100" dirty="0">
                          <a:solidFill>
                            <a:srgbClr val="1D2A53"/>
                          </a:solidFill>
                          <a:effectLst/>
                          <a:latin typeface="Tw Cen MT"/>
                          <a:ea typeface="ＭＳ 明朝"/>
                          <a:cs typeface="Tw Cen MT"/>
                        </a:rPr>
                        <a:t>summarizing discipline data organized by the frequency of problem behavior events by behavior, location, time of day, and by individual student.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solidFill>
                            <a:srgbClr val="1D2A53"/>
                          </a:solidFill>
                          <a:effectLst/>
                          <a:latin typeface="Tw Cen MT"/>
                          <a:ea typeface="ＭＳ 明朝"/>
                          <a:cs typeface="Tw Cen MT"/>
                        </a:rPr>
                        <a:t>• School policy</a:t>
                      </a:r>
                    </a:p>
                    <a:p>
                      <a:pPr marL="0" marR="0">
                        <a:spcBef>
                          <a:spcPts val="0"/>
                        </a:spcBef>
                        <a:spcAft>
                          <a:spcPts val="0"/>
                        </a:spcAft>
                      </a:pPr>
                      <a:r>
                        <a:rPr lang="en-US" sz="1100">
                          <a:solidFill>
                            <a:srgbClr val="1D2A53"/>
                          </a:solidFill>
                          <a:effectLst/>
                          <a:latin typeface="Tw Cen MT"/>
                          <a:ea typeface="ＭＳ 明朝"/>
                          <a:cs typeface="Tw Cen MT"/>
                        </a:rPr>
                        <a:t>• Team meeting minutes</a:t>
                      </a:r>
                    </a:p>
                    <a:p>
                      <a:pPr marL="0" marR="0">
                        <a:spcBef>
                          <a:spcPts val="0"/>
                        </a:spcBef>
                        <a:spcAft>
                          <a:spcPts val="0"/>
                        </a:spcAft>
                      </a:pPr>
                      <a:r>
                        <a:rPr lang="en-US" sz="1100">
                          <a:solidFill>
                            <a:srgbClr val="1D2A53"/>
                          </a:solidFill>
                          <a:effectLst/>
                          <a:latin typeface="Tw Cen MT"/>
                          <a:ea typeface="ＭＳ 明朝"/>
                          <a:cs typeface="Tw Cen MT"/>
                        </a:rPr>
                        <a:t>• Student outcome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0" dirty="0">
                          <a:solidFill>
                            <a:srgbClr val="1D2A53"/>
                          </a:solidFill>
                          <a:effectLst/>
                          <a:latin typeface="Tw Cen MT"/>
                          <a:ea typeface="ＭＳ 明朝"/>
                          <a:cs typeface="Tw Cen MT"/>
                        </a:rPr>
                        <a:t>0</a:t>
                      </a:r>
                      <a:r>
                        <a:rPr lang="en-US" sz="1100" dirty="0">
                          <a:solidFill>
                            <a:srgbClr val="1D2A53"/>
                          </a:solidFill>
                          <a:effectLst/>
                          <a:latin typeface="Tw Cen MT"/>
                          <a:ea typeface="ＭＳ 明朝"/>
                          <a:cs typeface="Tw Cen MT"/>
                        </a:rPr>
                        <a:t> = No centralized data system with ongoing decision making exists</a:t>
                      </a:r>
                    </a:p>
                    <a:p>
                      <a:pPr marL="0" marR="0">
                        <a:spcBef>
                          <a:spcPts val="0"/>
                        </a:spcBef>
                        <a:spcAft>
                          <a:spcPts val="0"/>
                        </a:spcAft>
                      </a:pPr>
                      <a:r>
                        <a:rPr lang="en-US" sz="1100" b="1" dirty="0">
                          <a:solidFill>
                            <a:srgbClr val="1D2A53"/>
                          </a:solidFill>
                          <a:effectLst/>
                          <a:latin typeface="Tw Cen MT"/>
                          <a:ea typeface="ＭＳ 明朝"/>
                          <a:cs typeface="Tw Cen MT"/>
                        </a:rPr>
                        <a:t> 1 </a:t>
                      </a:r>
                      <a:r>
                        <a:rPr lang="en-US" sz="1100" dirty="0">
                          <a:solidFill>
                            <a:srgbClr val="1D2A53"/>
                          </a:solidFill>
                          <a:effectLst/>
                          <a:latin typeface="Tw Cen MT"/>
                          <a:ea typeface="ＭＳ 明朝"/>
                          <a:cs typeface="Tw Cen MT"/>
                        </a:rPr>
                        <a:t>= Data system exists but does not allow instantaneous access to full set of graphed reports</a:t>
                      </a:r>
                    </a:p>
                    <a:p>
                      <a:pPr marL="0" marR="0">
                        <a:spcBef>
                          <a:spcPts val="0"/>
                        </a:spcBef>
                        <a:spcAft>
                          <a:spcPts val="0"/>
                        </a:spcAft>
                      </a:pPr>
                      <a:r>
                        <a:rPr lang="en-US" sz="1100" b="1" dirty="0">
                          <a:solidFill>
                            <a:srgbClr val="1D2A53"/>
                          </a:solidFill>
                          <a:effectLst/>
                          <a:latin typeface="Tw Cen MT"/>
                          <a:ea typeface="ＭＳ 明朝"/>
                          <a:cs typeface="Tw Cen MT"/>
                        </a:rPr>
                        <a:t> 2 </a:t>
                      </a:r>
                      <a:r>
                        <a:rPr lang="en-US" sz="1100" dirty="0">
                          <a:solidFill>
                            <a:srgbClr val="1D2A53"/>
                          </a:solidFill>
                          <a:effectLst/>
                          <a:latin typeface="Tw Cen MT"/>
                          <a:ea typeface="ＭＳ 明朝"/>
                          <a:cs typeface="Tw Cen MT"/>
                        </a:rPr>
                        <a:t>= Discipline data system exists that allows instantaneous access to graphs of frequency of problem</a:t>
                      </a:r>
                    </a:p>
                    <a:p>
                      <a:pPr marL="0" marR="0">
                        <a:spcBef>
                          <a:spcPts val="0"/>
                        </a:spcBef>
                        <a:spcAft>
                          <a:spcPts val="0"/>
                        </a:spcAft>
                      </a:pPr>
                      <a:r>
                        <a:rPr lang="en-US" sz="1100" dirty="0">
                          <a:solidFill>
                            <a:srgbClr val="1D2A53"/>
                          </a:solidFill>
                          <a:effectLst/>
                          <a:latin typeface="Tw Cen MT"/>
                          <a:ea typeface="ＭＳ 明朝"/>
                          <a:cs typeface="Tw Cen MT"/>
                        </a:rPr>
                        <a:t>behavior events by behavior, location, time of day, and student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8174">
                <a:tc>
                  <a:txBody>
                    <a:bodyPr/>
                    <a:lstStyle/>
                    <a:p>
                      <a:pPr marL="0" marR="0">
                        <a:spcBef>
                          <a:spcPts val="0"/>
                        </a:spcBef>
                        <a:spcAft>
                          <a:spcPts val="0"/>
                        </a:spcAft>
                      </a:pPr>
                      <a:r>
                        <a:rPr lang="en-US" sz="1100" b="1" dirty="0">
                          <a:solidFill>
                            <a:srgbClr val="1D2A53"/>
                          </a:solidFill>
                          <a:effectLst/>
                          <a:latin typeface="Tw Cen MT"/>
                          <a:ea typeface="ＭＳ 明朝"/>
                          <a:cs typeface="Tw Cen MT"/>
                        </a:rPr>
                        <a:t>1.13 Data-based Decision Making:</a:t>
                      </a:r>
                      <a:r>
                        <a:rPr lang="en-US" sz="1100" dirty="0">
                          <a:solidFill>
                            <a:srgbClr val="1D2A53"/>
                          </a:solidFill>
                          <a:effectLst/>
                          <a:latin typeface="Tw Cen MT"/>
                          <a:ea typeface="ＭＳ 明朝"/>
                          <a:cs typeface="Tw Cen MT"/>
                        </a:rPr>
                        <a:t> </a:t>
                      </a:r>
                    </a:p>
                    <a:p>
                      <a:pPr marL="0" marR="0">
                        <a:spcBef>
                          <a:spcPts val="0"/>
                        </a:spcBef>
                        <a:spcAft>
                          <a:spcPts val="0"/>
                        </a:spcAft>
                      </a:pPr>
                      <a:r>
                        <a:rPr lang="en-US" sz="1100" dirty="0">
                          <a:solidFill>
                            <a:srgbClr val="1D2A53"/>
                          </a:solidFill>
                          <a:effectLst/>
                          <a:latin typeface="Tw Cen MT"/>
                          <a:ea typeface="ＭＳ 明朝"/>
                          <a:cs typeface="Tw Cen MT"/>
                        </a:rPr>
                        <a:t>Tier I team reviews and uses discipline data and</a:t>
                      </a:r>
                    </a:p>
                    <a:p>
                      <a:pPr marL="0" marR="0">
                        <a:spcBef>
                          <a:spcPts val="0"/>
                        </a:spcBef>
                        <a:spcAft>
                          <a:spcPts val="0"/>
                        </a:spcAft>
                      </a:pPr>
                      <a:r>
                        <a:rPr lang="en-US" sz="1100" dirty="0">
                          <a:solidFill>
                            <a:srgbClr val="1D2A53"/>
                          </a:solidFill>
                          <a:effectLst/>
                          <a:latin typeface="Tw Cen MT"/>
                          <a:ea typeface="ＭＳ 明朝"/>
                          <a:cs typeface="Tw Cen MT"/>
                        </a:rPr>
                        <a:t>academic outcome data (e.g., Curriculum-Based Measures, state tests) at least monthly for decision-making.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solidFill>
                            <a:srgbClr val="1D2A53"/>
                          </a:solidFill>
                          <a:effectLst/>
                          <a:latin typeface="Tw Cen MT"/>
                          <a:ea typeface="ＭＳ 明朝"/>
                          <a:cs typeface="Tw Cen MT"/>
                        </a:rPr>
                        <a:t>• Data decision rules</a:t>
                      </a:r>
                    </a:p>
                    <a:p>
                      <a:pPr marL="0" marR="0">
                        <a:spcBef>
                          <a:spcPts val="0"/>
                        </a:spcBef>
                        <a:spcAft>
                          <a:spcPts val="0"/>
                        </a:spcAft>
                      </a:pPr>
                      <a:r>
                        <a:rPr lang="en-US" sz="1100" dirty="0">
                          <a:solidFill>
                            <a:srgbClr val="1D2A53"/>
                          </a:solidFill>
                          <a:effectLst/>
                          <a:latin typeface="Tw Cen MT"/>
                          <a:ea typeface="ＭＳ 明朝"/>
                          <a:cs typeface="Tw Cen MT"/>
                        </a:rPr>
                        <a:t>• Staff professional</a:t>
                      </a:r>
                    </a:p>
                    <a:p>
                      <a:pPr marL="0" marR="0">
                        <a:spcBef>
                          <a:spcPts val="0"/>
                        </a:spcBef>
                        <a:spcAft>
                          <a:spcPts val="0"/>
                        </a:spcAft>
                      </a:pPr>
                      <a:r>
                        <a:rPr lang="en-US" sz="1100" dirty="0">
                          <a:solidFill>
                            <a:srgbClr val="1D2A53"/>
                          </a:solidFill>
                          <a:effectLst/>
                          <a:latin typeface="Tw Cen MT"/>
                          <a:ea typeface="ＭＳ 明朝"/>
                          <a:cs typeface="Tw Cen MT"/>
                        </a:rPr>
                        <a:t>development calendar</a:t>
                      </a:r>
                    </a:p>
                    <a:p>
                      <a:pPr marL="0" marR="0">
                        <a:spcBef>
                          <a:spcPts val="0"/>
                        </a:spcBef>
                        <a:spcAft>
                          <a:spcPts val="0"/>
                        </a:spcAft>
                      </a:pPr>
                      <a:r>
                        <a:rPr lang="en-US" sz="1100" dirty="0">
                          <a:solidFill>
                            <a:srgbClr val="1D2A53"/>
                          </a:solidFill>
                          <a:effectLst/>
                          <a:latin typeface="Tw Cen MT"/>
                          <a:ea typeface="ＭＳ 明朝"/>
                          <a:cs typeface="Tw Cen MT"/>
                        </a:rPr>
                        <a:t>• Staff handbook</a:t>
                      </a:r>
                    </a:p>
                    <a:p>
                      <a:pPr marL="0" marR="0">
                        <a:spcBef>
                          <a:spcPts val="0"/>
                        </a:spcBef>
                        <a:spcAft>
                          <a:spcPts val="0"/>
                        </a:spcAft>
                      </a:pPr>
                      <a:r>
                        <a:rPr lang="en-US" sz="1100" dirty="0">
                          <a:solidFill>
                            <a:srgbClr val="1D2A53"/>
                          </a:solidFill>
                          <a:effectLst/>
                          <a:latin typeface="Tw Cen MT"/>
                          <a:ea typeface="ＭＳ 明朝"/>
                          <a:cs typeface="Tw Cen MT"/>
                        </a:rPr>
                        <a:t>• Team meeting minutes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solidFill>
                            <a:srgbClr val="1D2A53"/>
                          </a:solidFill>
                          <a:effectLst/>
                          <a:latin typeface="Tw Cen MT"/>
                          <a:ea typeface="ＭＳ 明朝"/>
                          <a:cs typeface="Tw Cen MT"/>
                        </a:rPr>
                        <a:t>0</a:t>
                      </a:r>
                      <a:r>
                        <a:rPr lang="en-US" sz="1100" dirty="0">
                          <a:solidFill>
                            <a:srgbClr val="1D2A53"/>
                          </a:solidFill>
                          <a:effectLst/>
                          <a:latin typeface="Tw Cen MT"/>
                          <a:ea typeface="ＭＳ 明朝"/>
                          <a:cs typeface="Tw Cen MT"/>
                        </a:rPr>
                        <a:t> = No process/protocol exists, or data are reviewed but not used</a:t>
                      </a:r>
                    </a:p>
                    <a:p>
                      <a:pPr marL="0" marR="0">
                        <a:spcBef>
                          <a:spcPts val="0"/>
                        </a:spcBef>
                        <a:spcAft>
                          <a:spcPts val="0"/>
                        </a:spcAft>
                      </a:pPr>
                      <a:r>
                        <a:rPr lang="en-US" sz="1100" b="1" dirty="0">
                          <a:solidFill>
                            <a:srgbClr val="1D2A53"/>
                          </a:solidFill>
                          <a:effectLst/>
                          <a:latin typeface="Tw Cen MT"/>
                          <a:ea typeface="ＭＳ 明朝"/>
                          <a:cs typeface="Tw Cen MT"/>
                        </a:rPr>
                        <a:t> 1 </a:t>
                      </a:r>
                      <a:r>
                        <a:rPr lang="en-US" sz="1100" dirty="0">
                          <a:solidFill>
                            <a:srgbClr val="1D2A53"/>
                          </a:solidFill>
                          <a:effectLst/>
                          <a:latin typeface="Tw Cen MT"/>
                          <a:ea typeface="ＭＳ 明朝"/>
                          <a:cs typeface="Tw Cen MT"/>
                        </a:rPr>
                        <a:t>= Data reviewed and used for decision-making, but</a:t>
                      </a:r>
                    </a:p>
                    <a:p>
                      <a:pPr marL="0" marR="0">
                        <a:spcBef>
                          <a:spcPts val="0"/>
                        </a:spcBef>
                        <a:spcAft>
                          <a:spcPts val="0"/>
                        </a:spcAft>
                      </a:pPr>
                      <a:r>
                        <a:rPr lang="en-US" sz="1100" dirty="0">
                          <a:solidFill>
                            <a:srgbClr val="1D2A53"/>
                          </a:solidFill>
                          <a:effectLst/>
                          <a:latin typeface="Tw Cen MT"/>
                          <a:ea typeface="ＭＳ 明朝"/>
                          <a:cs typeface="Tw Cen MT"/>
                        </a:rPr>
                        <a:t>less than monthly</a:t>
                      </a:r>
                    </a:p>
                    <a:p>
                      <a:pPr marL="0" marR="0">
                        <a:spcBef>
                          <a:spcPts val="0"/>
                        </a:spcBef>
                        <a:spcAft>
                          <a:spcPts val="0"/>
                        </a:spcAft>
                      </a:pPr>
                      <a:r>
                        <a:rPr lang="en-US" sz="1100" b="1" dirty="0">
                          <a:solidFill>
                            <a:srgbClr val="1D2A53"/>
                          </a:solidFill>
                          <a:effectLst/>
                          <a:latin typeface="Tw Cen MT"/>
                          <a:ea typeface="ＭＳ 明朝"/>
                          <a:cs typeface="Tw Cen MT"/>
                        </a:rPr>
                        <a:t> 2</a:t>
                      </a:r>
                      <a:r>
                        <a:rPr lang="en-US" sz="1100" dirty="0">
                          <a:solidFill>
                            <a:srgbClr val="1D2A53"/>
                          </a:solidFill>
                          <a:effectLst/>
                          <a:latin typeface="Tw Cen MT"/>
                          <a:ea typeface="ＭＳ 明朝"/>
                          <a:cs typeface="Tw Cen MT"/>
                        </a:rPr>
                        <a:t> = Team reviews discipline data and uses data for decision-making at least monthly. If data indicate</a:t>
                      </a:r>
                    </a:p>
                    <a:p>
                      <a:pPr marL="0" marR="0">
                        <a:spcBef>
                          <a:spcPts val="0"/>
                        </a:spcBef>
                        <a:spcAft>
                          <a:spcPts val="0"/>
                        </a:spcAft>
                      </a:pPr>
                      <a:r>
                        <a:rPr lang="en-US" sz="1100" dirty="0">
                          <a:solidFill>
                            <a:srgbClr val="1D2A53"/>
                          </a:solidFill>
                          <a:effectLst/>
                          <a:latin typeface="Tw Cen MT"/>
                          <a:ea typeface="ＭＳ 明朝"/>
                          <a:cs typeface="Tw Cen MT"/>
                        </a:rPr>
                        <a:t>an academic or behavior problem, an action plan is developed to enhance or modify Tier I supports</a:t>
                      </a:r>
                    </a:p>
                    <a:p>
                      <a:pPr marL="0" marR="0">
                        <a:spcBef>
                          <a:spcPts val="0"/>
                        </a:spcBef>
                        <a:spcAft>
                          <a:spcPts val="0"/>
                        </a:spcAft>
                      </a:pPr>
                      <a:r>
                        <a:rPr lang="en-US" sz="1100" dirty="0">
                          <a:solidFill>
                            <a:srgbClr val="1D2A53"/>
                          </a:solidFill>
                          <a:effectLst/>
                          <a:latin typeface="Tw Cen MT"/>
                          <a:ea typeface="ＭＳ 明朝"/>
                          <a:cs typeface="Tw Cen M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Title 2"/>
          <p:cNvSpPr>
            <a:spLocks noGrp="1"/>
          </p:cNvSpPr>
          <p:nvPr>
            <p:ph type="title"/>
          </p:nvPr>
        </p:nvSpPr>
        <p:spPr>
          <a:xfrm>
            <a:off x="917267" y="290275"/>
            <a:ext cx="7461610" cy="721147"/>
          </a:xfrm>
        </p:spPr>
        <p:txBody>
          <a:bodyPr>
            <a:normAutofit fontScale="90000"/>
          </a:bodyPr>
          <a:lstStyle/>
          <a:p>
            <a:r>
              <a:rPr lang="en-US" dirty="0"/>
              <a:t>TFI Self-Assessment</a:t>
            </a:r>
          </a:p>
        </p:txBody>
      </p:sp>
    </p:spTree>
    <p:extLst>
      <p:ext uri="{BB962C8B-B14F-4D97-AF65-F5344CB8AC3E}">
        <p14:creationId xmlns:p14="http://schemas.microsoft.com/office/powerpoint/2010/main" val="711532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title="OSEP Center on Positive Beahvioral Interventions and Supports logo"/>
          <p:cNvPicPr>
            <a:picLocks noChangeAspect="1" noChangeArrowheads="1"/>
          </p:cNvPicPr>
          <p:nvPr>
            <p:custDataLst>
              <p:tags r:id="rId2"/>
            </p:custDataLst>
          </p:nvPr>
        </p:nvPicPr>
        <p:blipFill>
          <a:blip r:embed="rId6">
            <a:extLst>
              <a:ext uri="{28A0092B-C50C-407E-A947-70E740481C1C}">
                <a14:useLocalDpi xmlns:a14="http://schemas.microsoft.com/office/drawing/2010/main"/>
              </a:ext>
            </a:extLst>
          </a:blip>
          <a:srcRect/>
          <a:stretch>
            <a:fillRect/>
          </a:stretch>
        </p:blipFill>
        <p:spPr bwMode="auto">
          <a:xfrm>
            <a:off x="3136900" y="3685093"/>
            <a:ext cx="2870200" cy="873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092" name="Picture 6" title="Illinois PBIS network logo"/>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a:ext>
            </a:extLst>
          </a:blip>
          <a:srcRect/>
          <a:stretch>
            <a:fillRect/>
          </a:stretch>
        </p:blipFill>
        <p:spPr bwMode="auto">
          <a:xfrm>
            <a:off x="6462458" y="2874312"/>
            <a:ext cx="1412240" cy="575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093" name="Picture 9" title="Wisconsin PBIS network logo"/>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12618" r="2689"/>
          <a:stretch/>
        </p:blipFill>
        <p:spPr bwMode="auto">
          <a:xfrm>
            <a:off x="4256273" y="5009342"/>
            <a:ext cx="3559859" cy="1059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9094" name="Picture 1" descr="RTI for behavior" title="Florida's positive behavior support project logo"/>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814211" y="5538491"/>
            <a:ext cx="3043502" cy="641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 title="Virginia tiered systems of supports logo"/>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694509" y="3927944"/>
            <a:ext cx="1931242" cy="855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title="Missouri schoolwide positive behavior support logo"/>
          <p:cNvPicPr>
            <a:picLocks noChangeAspect="1"/>
          </p:cNvPicPr>
          <p:nvPr/>
        </p:nvPicPr>
        <p:blipFill>
          <a:blip r:embed="rId11"/>
          <a:stretch>
            <a:fillRect/>
          </a:stretch>
        </p:blipFill>
        <p:spPr>
          <a:xfrm>
            <a:off x="850786" y="3867502"/>
            <a:ext cx="1581697" cy="1381349"/>
          </a:xfrm>
          <a:prstGeom prst="rect">
            <a:avLst/>
          </a:prstGeom>
        </p:spPr>
      </p:pic>
      <p:pic>
        <p:nvPicPr>
          <p:cNvPr id="6" name="Picture 5" title="PBIS Maryland logo"/>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273144" y="2778944"/>
            <a:ext cx="1185764" cy="670748"/>
          </a:xfrm>
          <a:prstGeom prst="rect">
            <a:avLst/>
          </a:prstGeom>
        </p:spPr>
      </p:pic>
      <p:grpSp>
        <p:nvGrpSpPr>
          <p:cNvPr id="18" name="Group 17" title="Midwest PBIS network and Mid-Atlantic PBIS network logos"/>
          <p:cNvGrpSpPr/>
          <p:nvPr/>
        </p:nvGrpSpPr>
        <p:grpSpPr>
          <a:xfrm>
            <a:off x="3293533" y="2202848"/>
            <a:ext cx="2556934" cy="1177310"/>
            <a:chOff x="2834308" y="2395711"/>
            <a:chExt cx="3475384" cy="1600200"/>
          </a:xfrm>
        </p:grpSpPr>
        <p:pic>
          <p:nvPicPr>
            <p:cNvPr id="9" name="Picture 8" title="Mid-Atlantic PBIS network logo"/>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709492" y="2395711"/>
              <a:ext cx="1600200" cy="1600200"/>
            </a:xfrm>
            <a:prstGeom prst="rect">
              <a:avLst/>
            </a:prstGeom>
          </p:spPr>
        </p:pic>
        <p:pic>
          <p:nvPicPr>
            <p:cNvPr id="10" name="Picture 9" title="Midwest PBIS network logo"/>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834308" y="2395711"/>
              <a:ext cx="1600200" cy="1600200"/>
            </a:xfrm>
            <a:prstGeom prst="rect">
              <a:avLst/>
            </a:prstGeom>
          </p:spPr>
        </p:pic>
      </p:grpSp>
      <p:pic>
        <p:nvPicPr>
          <p:cNvPr id="2" name="Picture 1" title="Minnesota PBIS Logo"/>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100540" y="1890210"/>
            <a:ext cx="1548315" cy="679323"/>
          </a:xfrm>
          <a:prstGeom prst="rect">
            <a:avLst/>
          </a:prstGeom>
        </p:spPr>
      </p:pic>
      <p:pic>
        <p:nvPicPr>
          <p:cNvPr id="17" name="Picture 16" title="Thank you!"/>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0828175">
            <a:off x="6679519" y="311189"/>
            <a:ext cx="2345339" cy="1334694"/>
          </a:xfrm>
          <a:prstGeom prst="rect">
            <a:avLst/>
          </a:prstGeom>
        </p:spPr>
      </p:pic>
      <p:sp>
        <p:nvSpPr>
          <p:cNvPr id="7" name="Title 6"/>
          <p:cNvSpPr>
            <a:spLocks noGrp="1"/>
          </p:cNvSpPr>
          <p:nvPr>
            <p:ph type="title"/>
          </p:nvPr>
        </p:nvSpPr>
        <p:spPr>
          <a:xfrm>
            <a:off x="81280" y="350815"/>
            <a:ext cx="8541586" cy="915357"/>
          </a:xfrm>
        </p:spPr>
        <p:txBody>
          <a:bodyPr>
            <a:normAutofit fontScale="90000"/>
          </a:bodyPr>
          <a:lstStyle/>
          <a:p>
            <a:pPr algn="l"/>
            <a:r>
              <a:rPr lang="en-US" sz="2800" b="1" i="1" dirty="0"/>
              <a:t>Appreciation</a:t>
            </a:r>
            <a:r>
              <a:rPr lang="en-US" sz="4000" b="1" dirty="0"/>
              <a:t> </a:t>
            </a:r>
            <a:r>
              <a:rPr lang="en-US" sz="2800" dirty="0">
                <a:solidFill>
                  <a:srgbClr val="000000"/>
                </a:solidFill>
              </a:rPr>
              <a:t>is given to the following</a:t>
            </a:r>
            <a:br>
              <a:rPr lang="en-US" sz="2800" dirty="0">
                <a:solidFill>
                  <a:srgbClr val="000000"/>
                </a:solidFill>
              </a:rPr>
            </a:br>
            <a:r>
              <a:rPr lang="en-US" sz="2800" dirty="0">
                <a:solidFill>
                  <a:srgbClr val="000000"/>
                </a:solidFill>
              </a:rPr>
              <a:t>for their contributions to this Professional Learning:</a:t>
            </a:r>
            <a:br>
              <a:rPr lang="en-US" sz="2800" dirty="0">
                <a:solidFill>
                  <a:srgbClr val="000000"/>
                </a:solidFill>
              </a:rPr>
            </a:br>
            <a:endParaRPr lang="en-US" sz="2800" dirty="0"/>
          </a:p>
        </p:txBody>
      </p:sp>
    </p:spTree>
    <p:custDataLst>
      <p:tags r:id="rId1"/>
    </p:custDataLst>
    <p:extLst>
      <p:ext uri="{BB962C8B-B14F-4D97-AF65-F5344CB8AC3E}">
        <p14:creationId xmlns:p14="http://schemas.microsoft.com/office/powerpoint/2010/main" val="409535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style.rotation</p:attrName>
                                        </p:attrNameLst>
                                      </p:cBhvr>
                                      <p:tavLst>
                                        <p:tav tm="0">
                                          <p:val>
                                            <p:fltVal val="360"/>
                                          </p:val>
                                        </p:tav>
                                        <p:tav tm="100000">
                                          <p:val>
                                            <p:fltVal val="0"/>
                                          </p:val>
                                        </p:tav>
                                      </p:tavLst>
                                    </p:anim>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Content-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graphicFrame>
        <p:nvGraphicFramePr>
          <p:cNvPr id="8" name="Table 7" descr="1. Arrange orderly phosical environment; 2. Define, teach, acknowledge rules and expectations; 3. Define, teach classroom routines; 4. Emply active supervision; 5. Provide specific praise for behavior; 6. Continuum of response strategies for inappropriate behaviors; 7. Class-wide group contingency; 8. provide multiple opportunities to respond." title="8 Classroom Management Practices"/>
          <p:cNvGraphicFramePr>
            <a:graphicFrameLocks noGrp="1"/>
          </p:cNvGraphicFramePr>
          <p:nvPr>
            <p:extLst>
              <p:ext uri="{D42A27DB-BD31-4B8C-83A1-F6EECF244321}">
                <p14:modId xmlns:p14="http://schemas.microsoft.com/office/powerpoint/2010/main" val="109597875"/>
              </p:ext>
            </p:extLst>
          </p:nvPr>
        </p:nvGraphicFramePr>
        <p:xfrm>
          <a:off x="4460241" y="2820779"/>
          <a:ext cx="4059291" cy="3383280"/>
        </p:xfrm>
        <a:graphic>
          <a:graphicData uri="http://schemas.openxmlformats.org/drawingml/2006/table">
            <a:tbl>
              <a:tblPr firstRow="1" bandRow="1">
                <a:tableStyleId>{912C8C85-51F0-491E-9774-3900AFEF0FD7}</a:tableStyleId>
              </a:tblPr>
              <a:tblGrid>
                <a:gridCol w="273452">
                  <a:extLst>
                    <a:ext uri="{9D8B030D-6E8A-4147-A177-3AD203B41FA5}">
                      <a16:colId xmlns:a16="http://schemas.microsoft.com/office/drawing/2014/main" val="20000"/>
                    </a:ext>
                  </a:extLst>
                </a:gridCol>
                <a:gridCol w="3785839">
                  <a:extLst>
                    <a:ext uri="{9D8B030D-6E8A-4147-A177-3AD203B41FA5}">
                      <a16:colId xmlns:a16="http://schemas.microsoft.com/office/drawing/2014/main" val="20001"/>
                    </a:ext>
                  </a:extLst>
                </a:gridCol>
              </a:tblGrid>
              <a:tr h="238509">
                <a:tc gridSpan="2">
                  <a:txBody>
                    <a:bodyPr/>
                    <a:lstStyle/>
                    <a:p>
                      <a:pPr algn="ctr"/>
                      <a:r>
                        <a:rPr lang="en-US" sz="1800" u="none" dirty="0">
                          <a:solidFill>
                            <a:schemeClr val="tx2"/>
                          </a:solidFill>
                        </a:rPr>
                        <a:t>8 Classroom</a:t>
                      </a:r>
                      <a:r>
                        <a:rPr lang="en-US" sz="1800" u="none" baseline="0" dirty="0">
                          <a:solidFill>
                            <a:schemeClr val="tx2"/>
                          </a:solidFill>
                        </a:rPr>
                        <a:t> Management Practices</a:t>
                      </a:r>
                      <a:endParaRPr lang="en-US" sz="1800" u="none" dirty="0">
                        <a:solidFill>
                          <a:schemeClr val="tx2"/>
                        </a:solidFill>
                        <a:latin typeface="Tw Cen MT"/>
                        <a:cs typeface="Tw Cen MT"/>
                      </a:endParaRPr>
                    </a:p>
                  </a:txBody>
                  <a:tcPr/>
                </a:tc>
                <a:tc hMerge="1">
                  <a:txBody>
                    <a:bodyPr/>
                    <a:lstStyle/>
                    <a:p>
                      <a:endParaRPr lang="en-US" dirty="0"/>
                    </a:p>
                  </a:txBody>
                  <a:tcPr/>
                </a:tc>
                <a:extLst>
                  <a:ext uri="{0D108BD9-81ED-4DB2-BD59-A6C34878D82A}">
                    <a16:rowId xmlns:a16="http://schemas.microsoft.com/office/drawing/2014/main" val="10000"/>
                  </a:ext>
                </a:extLst>
              </a:tr>
              <a:tr h="286897">
                <a:tc>
                  <a:txBody>
                    <a:bodyPr/>
                    <a:lstStyle/>
                    <a:p>
                      <a:r>
                        <a:rPr lang="en-US" sz="1500" b="0" dirty="0">
                          <a:solidFill>
                            <a:schemeClr val="tx2"/>
                          </a:solidFill>
                        </a:rPr>
                        <a:t>1</a:t>
                      </a:r>
                      <a:endParaRPr lang="en-US" sz="1500" b="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0" dirty="0">
                          <a:solidFill>
                            <a:schemeClr val="tx2"/>
                          </a:solidFill>
                        </a:rPr>
                        <a:t>Arrange orderly physical environment</a:t>
                      </a:r>
                      <a:endParaRPr lang="en-US" sz="1500" b="0" dirty="0">
                        <a:solidFill>
                          <a:schemeClr val="tx2"/>
                        </a:solidFill>
                        <a:latin typeface="Tw Cen MT"/>
                        <a:cs typeface="Tw Cen MT"/>
                      </a:endParaRPr>
                    </a:p>
                  </a:txBody>
                  <a:tcPr>
                    <a:solidFill>
                      <a:srgbClr val="FFFFFF"/>
                    </a:solidFill>
                  </a:tcPr>
                </a:tc>
                <a:extLst>
                  <a:ext uri="{0D108BD9-81ED-4DB2-BD59-A6C34878D82A}">
                    <a16:rowId xmlns:a16="http://schemas.microsoft.com/office/drawing/2014/main" val="10001"/>
                  </a:ext>
                </a:extLst>
              </a:tr>
              <a:tr h="491823">
                <a:tc>
                  <a:txBody>
                    <a:bodyPr/>
                    <a:lstStyle/>
                    <a:p>
                      <a:r>
                        <a:rPr lang="en-US" sz="1500" b="0" dirty="0">
                          <a:solidFill>
                            <a:schemeClr val="tx2"/>
                          </a:solidFill>
                        </a:rPr>
                        <a:t>2</a:t>
                      </a:r>
                      <a:endParaRPr lang="en-US" sz="1500" b="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0" dirty="0">
                          <a:solidFill>
                            <a:schemeClr val="tx2"/>
                          </a:solidFill>
                        </a:rPr>
                        <a:t>Define, Teach, Acknowledge Rules and Expectations </a:t>
                      </a:r>
                      <a:endParaRPr lang="en-US" sz="1500" b="0" dirty="0">
                        <a:solidFill>
                          <a:schemeClr val="tx2"/>
                        </a:solidFill>
                        <a:latin typeface="Tw Cen MT"/>
                        <a:cs typeface="Tw Cen MT"/>
                      </a:endParaRPr>
                    </a:p>
                  </a:txBody>
                  <a:tcPr>
                    <a:solidFill>
                      <a:srgbClr val="FFFFFF"/>
                    </a:solidFill>
                  </a:tcPr>
                </a:tc>
                <a:extLst>
                  <a:ext uri="{0D108BD9-81ED-4DB2-BD59-A6C34878D82A}">
                    <a16:rowId xmlns:a16="http://schemas.microsoft.com/office/drawing/2014/main" val="10002"/>
                  </a:ext>
                </a:extLst>
              </a:tr>
              <a:tr h="286897">
                <a:tc>
                  <a:txBody>
                    <a:bodyPr/>
                    <a:lstStyle/>
                    <a:p>
                      <a:r>
                        <a:rPr lang="en-US" sz="1500" b="0" dirty="0">
                          <a:solidFill>
                            <a:schemeClr val="tx2"/>
                          </a:solidFill>
                        </a:rPr>
                        <a:t>3</a:t>
                      </a:r>
                      <a:endParaRPr lang="en-US" sz="1500" b="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b="0" dirty="0">
                          <a:solidFill>
                            <a:schemeClr val="tx2"/>
                          </a:solidFill>
                        </a:rPr>
                        <a:t>Define, Teach Classroom Routines</a:t>
                      </a:r>
                      <a:endParaRPr lang="en-US" sz="1500" b="0" dirty="0">
                        <a:solidFill>
                          <a:schemeClr val="tx2"/>
                        </a:solidFill>
                        <a:latin typeface="Tw Cen MT"/>
                        <a:cs typeface="Tw Cen MT"/>
                      </a:endParaRPr>
                    </a:p>
                  </a:txBody>
                  <a:tcPr>
                    <a:solidFill>
                      <a:srgbClr val="FFFFFF"/>
                    </a:solidFill>
                  </a:tcPr>
                </a:tc>
                <a:extLst>
                  <a:ext uri="{0D108BD9-81ED-4DB2-BD59-A6C34878D82A}">
                    <a16:rowId xmlns:a16="http://schemas.microsoft.com/office/drawing/2014/main" val="10003"/>
                  </a:ext>
                </a:extLst>
              </a:tr>
              <a:tr h="286897">
                <a:tc>
                  <a:txBody>
                    <a:bodyPr/>
                    <a:lstStyle/>
                    <a:p>
                      <a:r>
                        <a:rPr lang="en-US" sz="1500" dirty="0">
                          <a:solidFill>
                            <a:schemeClr val="tx2"/>
                          </a:solidFill>
                        </a:rPr>
                        <a:t>4</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rPr>
                        <a:t>Employ Active Supervision</a:t>
                      </a:r>
                      <a:endParaRPr lang="en-US" sz="1500" dirty="0">
                        <a:solidFill>
                          <a:schemeClr val="tx2"/>
                        </a:solidFill>
                        <a:latin typeface="Tw Cen MT"/>
                        <a:cs typeface="Tw Cen MT"/>
                      </a:endParaRPr>
                    </a:p>
                  </a:txBody>
                  <a:tcPr>
                    <a:solidFill>
                      <a:srgbClr val="FFFFFF"/>
                    </a:solidFill>
                  </a:tcPr>
                </a:tc>
                <a:extLst>
                  <a:ext uri="{0D108BD9-81ED-4DB2-BD59-A6C34878D82A}">
                    <a16:rowId xmlns:a16="http://schemas.microsoft.com/office/drawing/2014/main" val="10004"/>
                  </a:ext>
                </a:extLst>
              </a:tr>
              <a:tr h="286897">
                <a:tc>
                  <a:txBody>
                    <a:bodyPr/>
                    <a:lstStyle/>
                    <a:p>
                      <a:r>
                        <a:rPr lang="en-US" sz="1500" dirty="0">
                          <a:solidFill>
                            <a:schemeClr val="tx2"/>
                          </a:solidFill>
                        </a:rPr>
                        <a:t>5</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rPr>
                        <a:t>Provide Specific Praise for Behavior</a:t>
                      </a:r>
                      <a:endParaRPr lang="en-US" sz="1500" dirty="0">
                        <a:solidFill>
                          <a:schemeClr val="tx2"/>
                        </a:solidFill>
                        <a:latin typeface="Tw Cen MT"/>
                        <a:cs typeface="Tw Cen MT"/>
                      </a:endParaRPr>
                    </a:p>
                  </a:txBody>
                  <a:tcPr>
                    <a:solidFill>
                      <a:srgbClr val="FFFFFF"/>
                    </a:solidFill>
                  </a:tcPr>
                </a:tc>
                <a:extLst>
                  <a:ext uri="{0D108BD9-81ED-4DB2-BD59-A6C34878D82A}">
                    <a16:rowId xmlns:a16="http://schemas.microsoft.com/office/drawing/2014/main" val="10005"/>
                  </a:ext>
                </a:extLst>
              </a:tr>
              <a:tr h="491823">
                <a:tc>
                  <a:txBody>
                    <a:bodyPr/>
                    <a:lstStyle/>
                    <a:p>
                      <a:r>
                        <a:rPr lang="en-US" sz="1500" dirty="0">
                          <a:solidFill>
                            <a:schemeClr val="tx2"/>
                          </a:solidFill>
                        </a:rPr>
                        <a:t>6</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rPr>
                        <a:t>Continuum of Response Strategies for Inappropriate Behaviors</a:t>
                      </a:r>
                      <a:endParaRPr lang="en-US" sz="1500" dirty="0">
                        <a:solidFill>
                          <a:schemeClr val="tx2"/>
                        </a:solidFill>
                        <a:latin typeface="Tw Cen MT"/>
                        <a:cs typeface="Tw Cen MT"/>
                      </a:endParaRPr>
                    </a:p>
                  </a:txBody>
                  <a:tcPr>
                    <a:solidFill>
                      <a:srgbClr val="FFFFFF"/>
                    </a:solidFill>
                  </a:tcPr>
                </a:tc>
                <a:extLst>
                  <a:ext uri="{0D108BD9-81ED-4DB2-BD59-A6C34878D82A}">
                    <a16:rowId xmlns:a16="http://schemas.microsoft.com/office/drawing/2014/main" val="10006"/>
                  </a:ext>
                </a:extLst>
              </a:tr>
              <a:tr h="286897">
                <a:tc>
                  <a:txBody>
                    <a:bodyPr/>
                    <a:lstStyle/>
                    <a:p>
                      <a:r>
                        <a:rPr lang="en-US" sz="1500" dirty="0">
                          <a:solidFill>
                            <a:schemeClr val="tx2"/>
                          </a:solidFill>
                        </a:rPr>
                        <a:t>7</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rPr>
                        <a:t>Class-Wide Group Contingency</a:t>
                      </a:r>
                      <a:endParaRPr lang="en-US" sz="1500" dirty="0">
                        <a:solidFill>
                          <a:schemeClr val="tx2"/>
                        </a:solidFill>
                        <a:latin typeface="Tw Cen MT"/>
                        <a:cs typeface="Tw Cen MT"/>
                      </a:endParaRPr>
                    </a:p>
                  </a:txBody>
                  <a:tcPr>
                    <a:solidFill>
                      <a:srgbClr val="FFFFFF"/>
                    </a:solidFill>
                  </a:tcPr>
                </a:tc>
                <a:extLst>
                  <a:ext uri="{0D108BD9-81ED-4DB2-BD59-A6C34878D82A}">
                    <a16:rowId xmlns:a16="http://schemas.microsoft.com/office/drawing/2014/main" val="10007"/>
                  </a:ext>
                </a:extLst>
              </a:tr>
              <a:tr h="286897">
                <a:tc>
                  <a:txBody>
                    <a:bodyPr/>
                    <a:lstStyle/>
                    <a:p>
                      <a:r>
                        <a:rPr lang="en-US" sz="1500" dirty="0">
                          <a:solidFill>
                            <a:schemeClr val="tx2"/>
                          </a:solidFill>
                        </a:rPr>
                        <a:t>8</a:t>
                      </a:r>
                      <a:endParaRPr lang="en-US" sz="1500" dirty="0">
                        <a:solidFill>
                          <a:schemeClr val="tx2"/>
                        </a:solidFill>
                        <a:latin typeface="Tw Cen MT"/>
                        <a:cs typeface="Tw Cen M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a:solidFill>
                            <a:schemeClr val="tx2"/>
                          </a:solidFill>
                        </a:rPr>
                        <a:t>Provide Multiple Opportunities to Respond</a:t>
                      </a:r>
                      <a:endParaRPr lang="en-US" sz="1500" dirty="0">
                        <a:solidFill>
                          <a:schemeClr val="tx2"/>
                        </a:solidFill>
                        <a:latin typeface="Tw Cen MT"/>
                        <a:cs typeface="Tw Cen MT"/>
                      </a:endParaRPr>
                    </a:p>
                  </a:txBody>
                  <a:tcPr>
                    <a:solidFill>
                      <a:srgbClr val="FFFFFF"/>
                    </a:solidFill>
                  </a:tcPr>
                </a:tc>
                <a:extLst>
                  <a:ext uri="{0D108BD9-81ED-4DB2-BD59-A6C34878D82A}">
                    <a16:rowId xmlns:a16="http://schemas.microsoft.com/office/drawing/2014/main" val="10008"/>
                  </a:ext>
                </a:extLst>
              </a:tr>
            </a:tbl>
          </a:graphicData>
        </a:graphic>
      </p:graphicFrame>
      <p:graphicFrame>
        <p:nvGraphicFramePr>
          <p:cNvPr id="7" name="Table 6" descr="1.12 discipline data, 1.13 data-based decision making, 1.14 fidelity data, 1.15 annual evaluation" title="TFI Sub-scale: evaluation"/>
          <p:cNvGraphicFramePr>
            <a:graphicFrameLocks noGrp="1"/>
          </p:cNvGraphicFramePr>
          <p:nvPr>
            <p:extLst>
              <p:ext uri="{D42A27DB-BD31-4B8C-83A1-F6EECF244321}">
                <p14:modId xmlns:p14="http://schemas.microsoft.com/office/powerpoint/2010/main" val="3463364749"/>
              </p:ext>
            </p:extLst>
          </p:nvPr>
        </p:nvGraphicFramePr>
        <p:xfrm>
          <a:off x="4460241" y="1015049"/>
          <a:ext cx="4059291" cy="1737360"/>
        </p:xfrm>
        <a:graphic>
          <a:graphicData uri="http://schemas.openxmlformats.org/drawingml/2006/table">
            <a:tbl>
              <a:tblPr firstRow="1" bandRow="1">
                <a:tableStyleId>{69012ECD-51FC-41F1-AA8D-1B2483CD663E}</a:tableStyleId>
              </a:tblPr>
              <a:tblGrid>
                <a:gridCol w="936949">
                  <a:extLst>
                    <a:ext uri="{9D8B030D-6E8A-4147-A177-3AD203B41FA5}">
                      <a16:colId xmlns:a16="http://schemas.microsoft.com/office/drawing/2014/main" val="20000"/>
                    </a:ext>
                  </a:extLst>
                </a:gridCol>
                <a:gridCol w="3122342">
                  <a:extLst>
                    <a:ext uri="{9D8B030D-6E8A-4147-A177-3AD203B41FA5}">
                      <a16:colId xmlns:a16="http://schemas.microsoft.com/office/drawing/2014/main" val="20001"/>
                    </a:ext>
                  </a:extLst>
                </a:gridCol>
              </a:tblGrid>
              <a:tr h="281542">
                <a:tc gridSpan="2">
                  <a:txBody>
                    <a:bodyPr/>
                    <a:lstStyle/>
                    <a:p>
                      <a:pPr algn="ctr"/>
                      <a:r>
                        <a:rPr lang="en-US" sz="2000" b="0" u="none" dirty="0">
                          <a:solidFill>
                            <a:schemeClr val="tx2"/>
                          </a:solidFill>
                        </a:rPr>
                        <a:t>TFI Sub-Scale: </a:t>
                      </a:r>
                      <a:r>
                        <a:rPr lang="en-US" sz="2000" u="none" dirty="0">
                          <a:solidFill>
                            <a:schemeClr val="tx2"/>
                          </a:solidFill>
                        </a:rPr>
                        <a:t>Evaluation </a:t>
                      </a:r>
                      <a:endParaRPr lang="en-US" sz="2000" b="0" u="none" dirty="0">
                        <a:solidFill>
                          <a:schemeClr val="tx2"/>
                        </a:solidFill>
                        <a:latin typeface="+mn-lt"/>
                        <a:cs typeface="Tw Cen MT"/>
                      </a:endParaRPr>
                    </a:p>
                  </a:txBody>
                  <a:tcPr/>
                </a:tc>
                <a:tc hMerge="1">
                  <a:txBody>
                    <a:bodyPr/>
                    <a:lstStyle/>
                    <a:p>
                      <a:endParaRPr lang="en-US" dirty="0"/>
                    </a:p>
                  </a:txBody>
                  <a:tcPr/>
                </a:tc>
                <a:extLst>
                  <a:ext uri="{0D108BD9-81ED-4DB2-BD59-A6C34878D82A}">
                    <a16:rowId xmlns:a16="http://schemas.microsoft.com/office/drawing/2014/main" val="10000"/>
                  </a:ext>
                </a:extLst>
              </a:tr>
              <a:tr h="238228">
                <a:tc>
                  <a:txBody>
                    <a:bodyPr/>
                    <a:lstStyle/>
                    <a:p>
                      <a:r>
                        <a:rPr lang="en-US" sz="1600" b="1" dirty="0">
                          <a:solidFill>
                            <a:schemeClr val="accent6"/>
                          </a:solidFill>
                        </a:rPr>
                        <a:t>TFI 1.12</a:t>
                      </a:r>
                      <a:endParaRPr lang="en-US" sz="1600" b="1" dirty="0">
                        <a:solidFill>
                          <a:schemeClr val="accent6"/>
                        </a:solidFill>
                        <a:latin typeface="+mn-lt"/>
                        <a:cs typeface="Tw Cen MT"/>
                      </a:endParaRPr>
                    </a:p>
                  </a:txBody>
                  <a:tcPr/>
                </a:tc>
                <a:tc>
                  <a:txBody>
                    <a:bodyPr/>
                    <a:lstStyle/>
                    <a:p>
                      <a:r>
                        <a:rPr lang="en-US" sz="1600" b="1" dirty="0">
                          <a:solidFill>
                            <a:schemeClr val="accent6"/>
                          </a:solidFill>
                        </a:rPr>
                        <a:t>Discipline Data</a:t>
                      </a:r>
                      <a:endParaRPr lang="en-US" sz="1600" b="1" dirty="0">
                        <a:solidFill>
                          <a:schemeClr val="accent6"/>
                        </a:solidFill>
                        <a:latin typeface="+mn-lt"/>
                        <a:cs typeface="Tw Cen MT"/>
                      </a:endParaRPr>
                    </a:p>
                  </a:txBody>
                  <a:tcPr/>
                </a:tc>
                <a:extLst>
                  <a:ext uri="{0D108BD9-81ED-4DB2-BD59-A6C34878D82A}">
                    <a16:rowId xmlns:a16="http://schemas.microsoft.com/office/drawing/2014/main" val="10001"/>
                  </a:ext>
                </a:extLst>
              </a:tr>
              <a:tr h="238228">
                <a:tc>
                  <a:txBody>
                    <a:bodyPr/>
                    <a:lstStyle/>
                    <a:p>
                      <a:r>
                        <a:rPr lang="en-US" sz="1600" b="1" dirty="0">
                          <a:solidFill>
                            <a:schemeClr val="accent6"/>
                          </a:solidFill>
                        </a:rPr>
                        <a:t>TFI 1.13</a:t>
                      </a:r>
                      <a:endParaRPr lang="en-US" sz="1600" b="1" dirty="0">
                        <a:solidFill>
                          <a:schemeClr val="accent6"/>
                        </a:solidFill>
                        <a:latin typeface="+mn-lt"/>
                        <a:cs typeface="Tw Cen MT"/>
                      </a:endParaRPr>
                    </a:p>
                  </a:txBody>
                  <a:tcPr/>
                </a:tc>
                <a:tc>
                  <a:txBody>
                    <a:bodyPr/>
                    <a:lstStyle/>
                    <a:p>
                      <a:r>
                        <a:rPr lang="en-US" sz="1600" b="1" dirty="0">
                          <a:solidFill>
                            <a:schemeClr val="accent6"/>
                          </a:solidFill>
                        </a:rPr>
                        <a:t>Data-based Decision</a:t>
                      </a:r>
                      <a:r>
                        <a:rPr lang="en-US" sz="1600" b="1" baseline="0" dirty="0">
                          <a:solidFill>
                            <a:schemeClr val="accent6"/>
                          </a:solidFill>
                        </a:rPr>
                        <a:t> Making</a:t>
                      </a:r>
                      <a:endParaRPr lang="en-US" sz="1600" b="1" dirty="0">
                        <a:solidFill>
                          <a:schemeClr val="accent6"/>
                        </a:solidFill>
                        <a:latin typeface="+mn-lt"/>
                        <a:cs typeface="Tw Cen MT"/>
                      </a:endParaRPr>
                    </a:p>
                  </a:txBody>
                  <a:tcPr/>
                </a:tc>
                <a:extLst>
                  <a:ext uri="{0D108BD9-81ED-4DB2-BD59-A6C34878D82A}">
                    <a16:rowId xmlns:a16="http://schemas.microsoft.com/office/drawing/2014/main" val="10002"/>
                  </a:ext>
                </a:extLst>
              </a:tr>
              <a:tr h="238228">
                <a:tc>
                  <a:txBody>
                    <a:bodyPr/>
                    <a:lstStyle/>
                    <a:p>
                      <a:r>
                        <a:rPr lang="en-US" sz="1600" dirty="0">
                          <a:solidFill>
                            <a:schemeClr val="tx2"/>
                          </a:solidFill>
                        </a:rPr>
                        <a:t>TFI 1.14</a:t>
                      </a:r>
                      <a:endParaRPr lang="en-US" sz="1600" dirty="0">
                        <a:solidFill>
                          <a:schemeClr val="tx2"/>
                        </a:solidFill>
                        <a:latin typeface="+mn-lt"/>
                        <a:cs typeface="Tw Cen MT"/>
                      </a:endParaRPr>
                    </a:p>
                  </a:txBody>
                  <a:tcPr/>
                </a:tc>
                <a:tc>
                  <a:txBody>
                    <a:bodyPr/>
                    <a:lstStyle/>
                    <a:p>
                      <a:r>
                        <a:rPr lang="en-US" sz="1600" dirty="0">
                          <a:solidFill>
                            <a:schemeClr val="tx2"/>
                          </a:solidFill>
                        </a:rPr>
                        <a:t>Fidelity Data</a:t>
                      </a:r>
                      <a:endParaRPr lang="en-US" sz="1600" dirty="0">
                        <a:solidFill>
                          <a:schemeClr val="tx2"/>
                        </a:solidFill>
                        <a:latin typeface="+mn-lt"/>
                        <a:cs typeface="Tw Cen MT"/>
                      </a:endParaRPr>
                    </a:p>
                  </a:txBody>
                  <a:tcPr/>
                </a:tc>
                <a:extLst>
                  <a:ext uri="{0D108BD9-81ED-4DB2-BD59-A6C34878D82A}">
                    <a16:rowId xmlns:a16="http://schemas.microsoft.com/office/drawing/2014/main" val="10003"/>
                  </a:ext>
                </a:extLst>
              </a:tr>
              <a:tr h="238228">
                <a:tc>
                  <a:txBody>
                    <a:bodyPr/>
                    <a:lstStyle/>
                    <a:p>
                      <a:r>
                        <a:rPr lang="en-US" sz="1600" dirty="0">
                          <a:solidFill>
                            <a:schemeClr val="tx2"/>
                          </a:solidFill>
                        </a:rPr>
                        <a:t>TFI 1.15</a:t>
                      </a:r>
                      <a:endParaRPr lang="en-US" sz="1600" dirty="0">
                        <a:solidFill>
                          <a:schemeClr val="tx2"/>
                        </a:solidFill>
                        <a:latin typeface="+mn-lt"/>
                        <a:cs typeface="Tw Cen MT"/>
                      </a:endParaRPr>
                    </a:p>
                  </a:txBody>
                  <a:tcPr/>
                </a:tc>
                <a:tc>
                  <a:txBody>
                    <a:bodyPr/>
                    <a:lstStyle/>
                    <a:p>
                      <a:r>
                        <a:rPr lang="en-US" sz="1600" dirty="0">
                          <a:solidFill>
                            <a:schemeClr val="tx2"/>
                          </a:solidFill>
                        </a:rPr>
                        <a:t>Annual Evaluation</a:t>
                      </a:r>
                      <a:endParaRPr lang="en-US" sz="1600" dirty="0">
                        <a:solidFill>
                          <a:schemeClr val="tx2"/>
                        </a:solidFill>
                        <a:latin typeface="+mn-lt"/>
                        <a:cs typeface="Tw Cen MT"/>
                      </a:endParaRPr>
                    </a:p>
                  </a:txBody>
                  <a:tcPr/>
                </a:tc>
                <a:extLst>
                  <a:ext uri="{0D108BD9-81ED-4DB2-BD59-A6C34878D82A}">
                    <a16:rowId xmlns:a16="http://schemas.microsoft.com/office/drawing/2014/main" val="10004"/>
                  </a:ext>
                </a:extLst>
              </a:tr>
            </a:tbl>
          </a:graphicData>
        </a:graphic>
      </p:graphicFrame>
      <p:graphicFrame>
        <p:nvGraphicFramePr>
          <p:cNvPr id="5" name="Table 4"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tion"/>
          <p:cNvGraphicFramePr>
            <a:graphicFrameLocks noGrp="1"/>
          </p:cNvGraphicFramePr>
          <p:nvPr>
            <p:extLst>
              <p:ext uri="{D42A27DB-BD31-4B8C-83A1-F6EECF244321}">
                <p14:modId xmlns:p14="http://schemas.microsoft.com/office/powerpoint/2010/main" val="3050894869"/>
              </p:ext>
            </p:extLst>
          </p:nvPr>
        </p:nvGraphicFramePr>
        <p:xfrm>
          <a:off x="724107" y="2249016"/>
          <a:ext cx="3591415" cy="3901440"/>
        </p:xfrm>
        <a:graphic>
          <a:graphicData uri="http://schemas.openxmlformats.org/drawingml/2006/table">
            <a:tbl>
              <a:tblPr firstRow="1" bandRow="1">
                <a:tableStyleId>{69012ECD-51FC-41F1-AA8D-1B2483CD663E}</a:tableStyleId>
              </a:tblPr>
              <a:tblGrid>
                <a:gridCol w="837064">
                  <a:extLst>
                    <a:ext uri="{9D8B030D-6E8A-4147-A177-3AD203B41FA5}">
                      <a16:colId xmlns:a16="http://schemas.microsoft.com/office/drawing/2014/main" val="20000"/>
                    </a:ext>
                  </a:extLst>
                </a:gridCol>
                <a:gridCol w="2754351">
                  <a:extLst>
                    <a:ext uri="{9D8B030D-6E8A-4147-A177-3AD203B41FA5}">
                      <a16:colId xmlns:a16="http://schemas.microsoft.com/office/drawing/2014/main" val="20001"/>
                    </a:ext>
                  </a:extLst>
                </a:gridCol>
              </a:tblGrid>
              <a:tr h="344701">
                <a:tc gridSpan="2">
                  <a:txBody>
                    <a:bodyPr/>
                    <a:lstStyle/>
                    <a:p>
                      <a:pPr algn="ctr"/>
                      <a:r>
                        <a:rPr lang="en-US" sz="2000" b="0" u="none" dirty="0">
                          <a:solidFill>
                            <a:schemeClr val="tx2"/>
                          </a:solidFill>
                        </a:rPr>
                        <a:t>TFI Sub-Scale: </a:t>
                      </a:r>
                      <a:r>
                        <a:rPr lang="en-US" sz="2000" u="none" dirty="0">
                          <a:solidFill>
                            <a:schemeClr val="tx2"/>
                          </a:solidFill>
                        </a:rPr>
                        <a:t>Implementation </a:t>
                      </a:r>
                      <a:endParaRPr lang="en-US" sz="2000" b="0" u="none" dirty="0">
                        <a:solidFill>
                          <a:schemeClr val="tx2"/>
                        </a:solidFill>
                        <a:latin typeface="+mn-lt"/>
                        <a:cs typeface="Tw Cen MT"/>
                      </a:endParaRPr>
                    </a:p>
                  </a:txBody>
                  <a:tcPr/>
                </a:tc>
                <a:tc hMerge="1">
                  <a:txBody>
                    <a:bodyPr/>
                    <a:lstStyle/>
                    <a:p>
                      <a:endParaRPr lang="en-US" dirty="0"/>
                    </a:p>
                  </a:txBody>
                  <a:tcPr/>
                </a:tc>
                <a:extLst>
                  <a:ext uri="{0D108BD9-81ED-4DB2-BD59-A6C34878D82A}">
                    <a16:rowId xmlns:a16="http://schemas.microsoft.com/office/drawing/2014/main" val="10000"/>
                  </a:ext>
                </a:extLst>
              </a:tr>
              <a:tr h="291670">
                <a:tc>
                  <a:txBody>
                    <a:bodyPr/>
                    <a:lstStyle/>
                    <a:p>
                      <a:r>
                        <a:rPr lang="en-US" sz="1600" b="0" dirty="0">
                          <a:solidFill>
                            <a:schemeClr val="tx2"/>
                          </a:solidFill>
                        </a:rPr>
                        <a:t>TFI 1.3</a:t>
                      </a:r>
                      <a:endParaRPr lang="en-US" sz="1600" b="0" dirty="0">
                        <a:solidFill>
                          <a:schemeClr val="tx2"/>
                        </a:solidFill>
                        <a:latin typeface="+mn-lt"/>
                        <a:cs typeface="Tw Cen MT"/>
                      </a:endParaRPr>
                    </a:p>
                  </a:txBody>
                  <a:tcPr/>
                </a:tc>
                <a:tc>
                  <a:txBody>
                    <a:bodyPr/>
                    <a:lstStyle/>
                    <a:p>
                      <a:r>
                        <a:rPr lang="en-US" sz="1600" b="0" dirty="0">
                          <a:solidFill>
                            <a:schemeClr val="tx2"/>
                          </a:solidFill>
                        </a:rPr>
                        <a:t>Behavioral Expectations</a:t>
                      </a:r>
                      <a:endParaRPr lang="en-US" sz="1600" b="0" dirty="0">
                        <a:solidFill>
                          <a:schemeClr val="tx2"/>
                        </a:solidFill>
                        <a:latin typeface="+mn-lt"/>
                        <a:cs typeface="Tw Cen MT"/>
                      </a:endParaRPr>
                    </a:p>
                  </a:txBody>
                  <a:tcPr/>
                </a:tc>
                <a:extLst>
                  <a:ext uri="{0D108BD9-81ED-4DB2-BD59-A6C34878D82A}">
                    <a16:rowId xmlns:a16="http://schemas.microsoft.com/office/drawing/2014/main" val="10001"/>
                  </a:ext>
                </a:extLst>
              </a:tr>
              <a:tr h="291670">
                <a:tc>
                  <a:txBody>
                    <a:bodyPr/>
                    <a:lstStyle/>
                    <a:p>
                      <a:r>
                        <a:rPr lang="en-US" sz="1600" b="0" dirty="0">
                          <a:solidFill>
                            <a:schemeClr val="tx2"/>
                          </a:solidFill>
                        </a:rPr>
                        <a:t>TFI 1.4</a:t>
                      </a:r>
                      <a:endParaRPr lang="en-US" sz="1600" b="0" dirty="0">
                        <a:solidFill>
                          <a:schemeClr val="tx2"/>
                        </a:solidFill>
                        <a:latin typeface="+mn-lt"/>
                        <a:cs typeface="Tw Cen MT"/>
                      </a:endParaRPr>
                    </a:p>
                  </a:txBody>
                  <a:tcPr/>
                </a:tc>
                <a:tc>
                  <a:txBody>
                    <a:bodyPr/>
                    <a:lstStyle/>
                    <a:p>
                      <a:r>
                        <a:rPr lang="en-US" sz="1600" b="0" dirty="0">
                          <a:solidFill>
                            <a:schemeClr val="tx2"/>
                          </a:solidFill>
                        </a:rPr>
                        <a:t>Teaching Expectations</a:t>
                      </a:r>
                      <a:endParaRPr lang="en-US" sz="1600" b="0" dirty="0">
                        <a:solidFill>
                          <a:schemeClr val="tx2"/>
                        </a:solidFill>
                        <a:latin typeface="+mn-lt"/>
                        <a:cs typeface="Tw Cen MT"/>
                      </a:endParaRPr>
                    </a:p>
                  </a:txBody>
                  <a:tcPr/>
                </a:tc>
                <a:extLst>
                  <a:ext uri="{0D108BD9-81ED-4DB2-BD59-A6C34878D82A}">
                    <a16:rowId xmlns:a16="http://schemas.microsoft.com/office/drawing/2014/main" val="10002"/>
                  </a:ext>
                </a:extLst>
              </a:tr>
              <a:tr h="291670">
                <a:tc>
                  <a:txBody>
                    <a:bodyPr/>
                    <a:lstStyle/>
                    <a:p>
                      <a:r>
                        <a:rPr lang="en-US" sz="1600" b="0" dirty="0">
                          <a:solidFill>
                            <a:schemeClr val="tx2"/>
                          </a:solidFill>
                        </a:rPr>
                        <a:t>TFI 1.5</a:t>
                      </a:r>
                      <a:endParaRPr lang="en-US" sz="1600" b="0" dirty="0">
                        <a:solidFill>
                          <a:schemeClr val="tx2"/>
                        </a:solidFill>
                        <a:latin typeface="+mn-lt"/>
                        <a:cs typeface="Tw Cen MT"/>
                      </a:endParaRPr>
                    </a:p>
                  </a:txBody>
                  <a:tcPr/>
                </a:tc>
                <a:tc>
                  <a:txBody>
                    <a:bodyPr/>
                    <a:lstStyle/>
                    <a:p>
                      <a:r>
                        <a:rPr lang="en-US" sz="1600" b="0" dirty="0">
                          <a:solidFill>
                            <a:schemeClr val="tx2"/>
                          </a:solidFill>
                        </a:rPr>
                        <a:t>Problem Behavior Definitions</a:t>
                      </a:r>
                      <a:endParaRPr lang="en-US" sz="1600" b="0" dirty="0">
                        <a:solidFill>
                          <a:schemeClr val="tx2"/>
                        </a:solidFill>
                        <a:latin typeface="+mn-lt"/>
                        <a:cs typeface="Tw Cen MT"/>
                      </a:endParaRPr>
                    </a:p>
                  </a:txBody>
                  <a:tcPr/>
                </a:tc>
                <a:extLst>
                  <a:ext uri="{0D108BD9-81ED-4DB2-BD59-A6C34878D82A}">
                    <a16:rowId xmlns:a16="http://schemas.microsoft.com/office/drawing/2014/main" val="10003"/>
                  </a:ext>
                </a:extLst>
              </a:tr>
              <a:tr h="291670">
                <a:tc>
                  <a:txBody>
                    <a:bodyPr/>
                    <a:lstStyle/>
                    <a:p>
                      <a:r>
                        <a:rPr lang="en-US" sz="1600" dirty="0">
                          <a:solidFill>
                            <a:schemeClr val="tx2"/>
                          </a:solidFill>
                        </a:rPr>
                        <a:t>TFI</a:t>
                      </a:r>
                      <a:r>
                        <a:rPr lang="en-US" sz="1600" baseline="0" dirty="0">
                          <a:solidFill>
                            <a:schemeClr val="tx2"/>
                          </a:solidFill>
                        </a:rPr>
                        <a:t> </a:t>
                      </a:r>
                      <a:r>
                        <a:rPr lang="en-US" sz="1600" dirty="0">
                          <a:solidFill>
                            <a:schemeClr val="tx2"/>
                          </a:solidFill>
                        </a:rPr>
                        <a:t>1.6</a:t>
                      </a:r>
                      <a:endParaRPr lang="en-US" sz="1600" dirty="0">
                        <a:solidFill>
                          <a:schemeClr val="tx2"/>
                        </a:solidFill>
                        <a:latin typeface="+mn-lt"/>
                        <a:cs typeface="Tw Cen MT"/>
                      </a:endParaRPr>
                    </a:p>
                  </a:txBody>
                  <a:tcPr/>
                </a:tc>
                <a:tc>
                  <a:txBody>
                    <a:bodyPr/>
                    <a:lstStyle/>
                    <a:p>
                      <a:r>
                        <a:rPr lang="en-US" sz="1600" dirty="0">
                          <a:solidFill>
                            <a:schemeClr val="tx2"/>
                          </a:solidFill>
                        </a:rPr>
                        <a:t>Discipline</a:t>
                      </a:r>
                      <a:r>
                        <a:rPr lang="en-US" sz="1600" baseline="0" dirty="0">
                          <a:solidFill>
                            <a:schemeClr val="tx2"/>
                          </a:solidFill>
                        </a:rPr>
                        <a:t> Policies</a:t>
                      </a:r>
                      <a:endParaRPr lang="en-US" sz="1600" dirty="0">
                        <a:solidFill>
                          <a:schemeClr val="tx2"/>
                        </a:solidFill>
                        <a:latin typeface="+mn-lt"/>
                        <a:cs typeface="Tw Cen MT"/>
                      </a:endParaRPr>
                    </a:p>
                  </a:txBody>
                  <a:tcPr/>
                </a:tc>
                <a:extLst>
                  <a:ext uri="{0D108BD9-81ED-4DB2-BD59-A6C34878D82A}">
                    <a16:rowId xmlns:a16="http://schemas.microsoft.com/office/drawing/2014/main" val="10004"/>
                  </a:ext>
                </a:extLst>
              </a:tr>
              <a:tr h="291670">
                <a:tc>
                  <a:txBody>
                    <a:bodyPr/>
                    <a:lstStyle/>
                    <a:p>
                      <a:r>
                        <a:rPr lang="en-US" sz="1600" dirty="0">
                          <a:solidFill>
                            <a:schemeClr val="tx2"/>
                          </a:solidFill>
                        </a:rPr>
                        <a:t>TFI 1.7</a:t>
                      </a:r>
                      <a:endParaRPr lang="en-US" sz="1600" dirty="0">
                        <a:solidFill>
                          <a:schemeClr val="tx2"/>
                        </a:solidFill>
                        <a:latin typeface="+mn-lt"/>
                        <a:cs typeface="Tw Cen MT"/>
                      </a:endParaRPr>
                    </a:p>
                  </a:txBody>
                  <a:tcPr/>
                </a:tc>
                <a:tc>
                  <a:txBody>
                    <a:bodyPr/>
                    <a:lstStyle/>
                    <a:p>
                      <a:r>
                        <a:rPr lang="en-US" sz="1600" dirty="0">
                          <a:solidFill>
                            <a:schemeClr val="tx2"/>
                          </a:solidFill>
                        </a:rPr>
                        <a:t>Professional Development</a:t>
                      </a:r>
                      <a:endParaRPr lang="en-US" sz="1600" dirty="0">
                        <a:solidFill>
                          <a:schemeClr val="tx2"/>
                        </a:solidFill>
                        <a:latin typeface="+mn-lt"/>
                        <a:cs typeface="Tw Cen MT"/>
                      </a:endParaRPr>
                    </a:p>
                  </a:txBody>
                  <a:tcPr/>
                </a:tc>
                <a:extLst>
                  <a:ext uri="{0D108BD9-81ED-4DB2-BD59-A6C34878D82A}">
                    <a16:rowId xmlns:a16="http://schemas.microsoft.com/office/drawing/2014/main" val="10005"/>
                  </a:ext>
                </a:extLst>
              </a:tr>
              <a:tr h="291670">
                <a:tc>
                  <a:txBody>
                    <a:bodyPr/>
                    <a:lstStyle/>
                    <a:p>
                      <a:r>
                        <a:rPr lang="en-US" sz="1600" dirty="0">
                          <a:solidFill>
                            <a:schemeClr val="tx2"/>
                          </a:solidFill>
                        </a:rPr>
                        <a:t>TFI 1.8</a:t>
                      </a:r>
                      <a:endParaRPr lang="en-US" sz="1600" dirty="0">
                        <a:solidFill>
                          <a:schemeClr val="tx2"/>
                        </a:solidFill>
                        <a:latin typeface="+mn-lt"/>
                        <a:cs typeface="Tw Cen MT"/>
                      </a:endParaRPr>
                    </a:p>
                  </a:txBody>
                  <a:tcPr/>
                </a:tc>
                <a:tc>
                  <a:txBody>
                    <a:bodyPr/>
                    <a:lstStyle/>
                    <a:p>
                      <a:r>
                        <a:rPr lang="en-US" sz="1600" dirty="0">
                          <a:solidFill>
                            <a:schemeClr val="tx2"/>
                          </a:solidFill>
                        </a:rPr>
                        <a:t>Classroom Procedures</a:t>
                      </a:r>
                      <a:endParaRPr lang="en-US" sz="1600" dirty="0">
                        <a:solidFill>
                          <a:schemeClr val="tx2"/>
                        </a:solidFill>
                        <a:latin typeface="+mn-lt"/>
                        <a:cs typeface="Tw Cen MT"/>
                      </a:endParaRPr>
                    </a:p>
                  </a:txBody>
                  <a:tcPr/>
                </a:tc>
                <a:extLst>
                  <a:ext uri="{0D108BD9-81ED-4DB2-BD59-A6C34878D82A}">
                    <a16:rowId xmlns:a16="http://schemas.microsoft.com/office/drawing/2014/main" val="10006"/>
                  </a:ext>
                </a:extLst>
              </a:tr>
              <a:tr h="503793">
                <a:tc>
                  <a:txBody>
                    <a:bodyPr/>
                    <a:lstStyle/>
                    <a:p>
                      <a:r>
                        <a:rPr lang="en-US" sz="1600" dirty="0">
                          <a:solidFill>
                            <a:schemeClr val="tx2"/>
                          </a:solidFill>
                        </a:rPr>
                        <a:t>TFI 1.9</a:t>
                      </a:r>
                      <a:endParaRPr lang="en-US" sz="1600" dirty="0">
                        <a:solidFill>
                          <a:schemeClr val="tx2"/>
                        </a:solidFill>
                        <a:latin typeface="+mn-lt"/>
                        <a:cs typeface="Tw Cen MT"/>
                      </a:endParaRPr>
                    </a:p>
                  </a:txBody>
                  <a:tcPr/>
                </a:tc>
                <a:tc>
                  <a:txBody>
                    <a:bodyPr/>
                    <a:lstStyle/>
                    <a:p>
                      <a:r>
                        <a:rPr lang="en-US" sz="1600" dirty="0">
                          <a:solidFill>
                            <a:schemeClr val="tx2"/>
                          </a:solidFill>
                        </a:rPr>
                        <a:t>Feedback and Acknowledgement</a:t>
                      </a:r>
                      <a:endParaRPr lang="en-US" sz="1600" dirty="0">
                        <a:solidFill>
                          <a:schemeClr val="tx2"/>
                        </a:solidFill>
                        <a:latin typeface="+mn-lt"/>
                        <a:cs typeface="Tw Cen MT"/>
                      </a:endParaRPr>
                    </a:p>
                  </a:txBody>
                  <a:tcPr/>
                </a:tc>
                <a:extLst>
                  <a:ext uri="{0D108BD9-81ED-4DB2-BD59-A6C34878D82A}">
                    <a16:rowId xmlns:a16="http://schemas.microsoft.com/office/drawing/2014/main" val="10007"/>
                  </a:ext>
                </a:extLst>
              </a:tr>
              <a:tr h="291670">
                <a:tc>
                  <a:txBody>
                    <a:bodyPr/>
                    <a:lstStyle/>
                    <a:p>
                      <a:r>
                        <a:rPr lang="en-US" sz="1600" dirty="0">
                          <a:solidFill>
                            <a:schemeClr val="tx2"/>
                          </a:solidFill>
                        </a:rPr>
                        <a:t>TFI 1.10</a:t>
                      </a:r>
                      <a:endParaRPr lang="en-US" sz="1600" dirty="0">
                        <a:solidFill>
                          <a:schemeClr val="tx2"/>
                        </a:solidFill>
                        <a:latin typeface="+mn-lt"/>
                        <a:cs typeface="Tw Cen MT"/>
                      </a:endParaRPr>
                    </a:p>
                  </a:txBody>
                  <a:tcPr/>
                </a:tc>
                <a:tc>
                  <a:txBody>
                    <a:bodyPr/>
                    <a:lstStyle/>
                    <a:p>
                      <a:r>
                        <a:rPr lang="en-US" sz="1600" dirty="0">
                          <a:solidFill>
                            <a:schemeClr val="tx2"/>
                          </a:solidFill>
                        </a:rPr>
                        <a:t>Faculty Involvement</a:t>
                      </a:r>
                      <a:endParaRPr lang="en-US" sz="1600" dirty="0">
                        <a:solidFill>
                          <a:schemeClr val="tx2"/>
                        </a:solidFill>
                        <a:latin typeface="+mn-lt"/>
                        <a:cs typeface="Tw Cen MT"/>
                      </a:endParaRPr>
                    </a:p>
                  </a:txBody>
                  <a:tcPr/>
                </a:tc>
                <a:extLst>
                  <a:ext uri="{0D108BD9-81ED-4DB2-BD59-A6C34878D82A}">
                    <a16:rowId xmlns:a16="http://schemas.microsoft.com/office/drawing/2014/main" val="10008"/>
                  </a:ext>
                </a:extLst>
              </a:tr>
              <a:tr h="555913">
                <a:tc>
                  <a:txBody>
                    <a:bodyPr/>
                    <a:lstStyle/>
                    <a:p>
                      <a:r>
                        <a:rPr lang="en-US" sz="1600" dirty="0">
                          <a:solidFill>
                            <a:schemeClr val="tx2"/>
                          </a:solidFill>
                        </a:rPr>
                        <a:t>TFI 1.11</a:t>
                      </a:r>
                      <a:endParaRPr lang="en-US" sz="1600" dirty="0">
                        <a:solidFill>
                          <a:schemeClr val="tx2"/>
                        </a:solidFill>
                        <a:latin typeface="+mn-lt"/>
                        <a:cs typeface="Tw Cen MT"/>
                      </a:endParaRPr>
                    </a:p>
                  </a:txBody>
                  <a:tcPr/>
                </a:tc>
                <a:tc>
                  <a:txBody>
                    <a:bodyPr/>
                    <a:lstStyle/>
                    <a:p>
                      <a:r>
                        <a:rPr lang="en-US" sz="1600" dirty="0">
                          <a:solidFill>
                            <a:schemeClr val="tx2"/>
                          </a:solidFill>
                        </a:rPr>
                        <a:t>Student/Family/Community</a:t>
                      </a:r>
                      <a:r>
                        <a:rPr lang="en-US" sz="1600" baseline="0" dirty="0">
                          <a:solidFill>
                            <a:schemeClr val="tx2"/>
                          </a:solidFill>
                        </a:rPr>
                        <a:t> Involvement</a:t>
                      </a:r>
                      <a:endParaRPr lang="en-US" sz="1600" dirty="0">
                        <a:solidFill>
                          <a:schemeClr val="tx2"/>
                        </a:solidFill>
                        <a:latin typeface="+mn-lt"/>
                        <a:cs typeface="Tw Cen MT"/>
                      </a:endParaRPr>
                    </a:p>
                  </a:txBody>
                  <a:tcPr/>
                </a:tc>
                <a:extLst>
                  <a:ext uri="{0D108BD9-81ED-4DB2-BD59-A6C34878D82A}">
                    <a16:rowId xmlns:a16="http://schemas.microsoft.com/office/drawing/2014/main" val="10009"/>
                  </a:ext>
                </a:extLst>
              </a:tr>
            </a:tbl>
          </a:graphicData>
        </a:graphic>
      </p:graphicFrame>
      <p:graphicFrame>
        <p:nvGraphicFramePr>
          <p:cNvPr id="4" name="Table 3" descr="1.1 Team composition; 1.2 Team operating procedures" title="TFI Sub-Scale: Team"/>
          <p:cNvGraphicFramePr>
            <a:graphicFrameLocks noGrp="1"/>
          </p:cNvGraphicFramePr>
          <p:nvPr>
            <p:extLst>
              <p:ext uri="{D42A27DB-BD31-4B8C-83A1-F6EECF244321}">
                <p14:modId xmlns:p14="http://schemas.microsoft.com/office/powerpoint/2010/main" val="3526119158"/>
              </p:ext>
            </p:extLst>
          </p:nvPr>
        </p:nvGraphicFramePr>
        <p:xfrm>
          <a:off x="724108" y="1001350"/>
          <a:ext cx="3591414" cy="1066800"/>
        </p:xfrm>
        <a:graphic>
          <a:graphicData uri="http://schemas.openxmlformats.org/drawingml/2006/table">
            <a:tbl>
              <a:tblPr firstRow="1" bandRow="1">
                <a:tableStyleId>{69012ECD-51FC-41F1-AA8D-1B2483CD663E}</a:tableStyleId>
              </a:tblPr>
              <a:tblGrid>
                <a:gridCol w="837063">
                  <a:extLst>
                    <a:ext uri="{9D8B030D-6E8A-4147-A177-3AD203B41FA5}">
                      <a16:colId xmlns:a16="http://schemas.microsoft.com/office/drawing/2014/main" val="20000"/>
                    </a:ext>
                  </a:extLst>
                </a:gridCol>
                <a:gridCol w="2754351">
                  <a:extLst>
                    <a:ext uri="{9D8B030D-6E8A-4147-A177-3AD203B41FA5}">
                      <a16:colId xmlns:a16="http://schemas.microsoft.com/office/drawing/2014/main" val="20001"/>
                    </a:ext>
                  </a:extLst>
                </a:gridCol>
              </a:tblGrid>
              <a:tr h="316406">
                <a:tc gridSpan="2">
                  <a:txBody>
                    <a:bodyPr/>
                    <a:lstStyle/>
                    <a:p>
                      <a:pPr algn="ctr"/>
                      <a:r>
                        <a:rPr lang="en-US" sz="2000" b="0" u="none" dirty="0">
                          <a:solidFill>
                            <a:schemeClr val="tx2"/>
                          </a:solidFill>
                        </a:rPr>
                        <a:t>TFI Sub-Scale: </a:t>
                      </a:r>
                      <a:r>
                        <a:rPr lang="en-US" sz="2000" u="none" dirty="0">
                          <a:solidFill>
                            <a:schemeClr val="tx2"/>
                          </a:solidFill>
                        </a:rPr>
                        <a:t>Team </a:t>
                      </a:r>
                      <a:endParaRPr lang="en-US" sz="2000" b="0" u="none" dirty="0">
                        <a:solidFill>
                          <a:schemeClr val="tx2"/>
                        </a:solidFill>
                        <a:latin typeface="+mn-lt"/>
                        <a:cs typeface="Tw Cen MT"/>
                      </a:endParaRPr>
                    </a:p>
                  </a:txBody>
                  <a:tcPr/>
                </a:tc>
                <a:tc hMerge="1">
                  <a:txBody>
                    <a:bodyPr/>
                    <a:lstStyle/>
                    <a:p>
                      <a:endParaRPr lang="en-US" dirty="0"/>
                    </a:p>
                  </a:txBody>
                  <a:tcPr/>
                </a:tc>
                <a:extLst>
                  <a:ext uri="{0D108BD9-81ED-4DB2-BD59-A6C34878D82A}">
                    <a16:rowId xmlns:a16="http://schemas.microsoft.com/office/drawing/2014/main" val="10000"/>
                  </a:ext>
                </a:extLst>
              </a:tr>
              <a:tr h="286365">
                <a:tc>
                  <a:txBody>
                    <a:bodyPr/>
                    <a:lstStyle/>
                    <a:p>
                      <a:r>
                        <a:rPr lang="en-US" sz="1600" dirty="0">
                          <a:solidFill>
                            <a:schemeClr val="tx2"/>
                          </a:solidFill>
                          <a:latin typeface="Calibri" charset="0"/>
                          <a:ea typeface="Calibri" charset="0"/>
                          <a:cs typeface="Calibri" charset="0"/>
                        </a:rPr>
                        <a:t>TFI 1.1</a:t>
                      </a:r>
                    </a:p>
                  </a:txBody>
                  <a:tcPr/>
                </a:tc>
                <a:tc>
                  <a:txBody>
                    <a:bodyPr/>
                    <a:lstStyle/>
                    <a:p>
                      <a:r>
                        <a:rPr lang="en-US" sz="1600" dirty="0">
                          <a:solidFill>
                            <a:schemeClr val="tx2"/>
                          </a:solidFill>
                          <a:latin typeface="Calibri" charset="0"/>
                          <a:ea typeface="Calibri" charset="0"/>
                          <a:cs typeface="Calibri" charset="0"/>
                        </a:rPr>
                        <a:t>Team Composition</a:t>
                      </a:r>
                    </a:p>
                  </a:txBody>
                  <a:tcPr/>
                </a:tc>
                <a:extLst>
                  <a:ext uri="{0D108BD9-81ED-4DB2-BD59-A6C34878D82A}">
                    <a16:rowId xmlns:a16="http://schemas.microsoft.com/office/drawing/2014/main" val="10001"/>
                  </a:ext>
                </a:extLst>
              </a:tr>
              <a:tr h="286365">
                <a:tc>
                  <a:txBody>
                    <a:bodyPr/>
                    <a:lstStyle/>
                    <a:p>
                      <a:r>
                        <a:rPr lang="en-US" sz="1600" dirty="0">
                          <a:solidFill>
                            <a:schemeClr val="tx2"/>
                          </a:solidFill>
                          <a:latin typeface="Calibri" charset="0"/>
                          <a:ea typeface="Calibri" charset="0"/>
                          <a:cs typeface="Calibri" charset="0"/>
                        </a:rPr>
                        <a:t>TFI</a:t>
                      </a:r>
                      <a:r>
                        <a:rPr lang="en-US" sz="1600" baseline="0" dirty="0">
                          <a:solidFill>
                            <a:schemeClr val="tx2"/>
                          </a:solidFill>
                          <a:latin typeface="Calibri" charset="0"/>
                          <a:ea typeface="Calibri" charset="0"/>
                          <a:cs typeface="Calibri" charset="0"/>
                        </a:rPr>
                        <a:t> </a:t>
                      </a:r>
                      <a:r>
                        <a:rPr lang="en-US" sz="1600" dirty="0">
                          <a:solidFill>
                            <a:schemeClr val="tx2"/>
                          </a:solidFill>
                          <a:latin typeface="Calibri" charset="0"/>
                          <a:ea typeface="Calibri" charset="0"/>
                          <a:cs typeface="Calibri" charset="0"/>
                        </a:rPr>
                        <a:t>1.2</a:t>
                      </a:r>
                    </a:p>
                  </a:txBody>
                  <a:tcPr/>
                </a:tc>
                <a:tc>
                  <a:txBody>
                    <a:bodyPr/>
                    <a:lstStyle/>
                    <a:p>
                      <a:r>
                        <a:rPr lang="en-US" sz="1600" dirty="0">
                          <a:solidFill>
                            <a:schemeClr val="tx2"/>
                          </a:solidFill>
                          <a:latin typeface="Calibri" charset="0"/>
                          <a:ea typeface="Calibri" charset="0"/>
                          <a:cs typeface="Calibri" charset="0"/>
                        </a:rPr>
                        <a:t>Team Operating Procedures</a:t>
                      </a:r>
                    </a:p>
                  </a:txBody>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1167409" y="288118"/>
            <a:ext cx="6783410" cy="713232"/>
          </a:xfrm>
        </p:spPr>
        <p:txBody>
          <a:bodyPr>
            <a:normAutofit fontScale="90000"/>
          </a:bodyPr>
          <a:lstStyle/>
          <a:p>
            <a:pPr algn="l"/>
            <a:r>
              <a:rPr lang="en-US" sz="3600" dirty="0"/>
              <a:t> Tier 1: Professional Learning Roadmap</a:t>
            </a:r>
          </a:p>
        </p:txBody>
      </p:sp>
    </p:spTree>
    <p:extLst>
      <p:ext uri="{BB962C8B-B14F-4D97-AF65-F5344CB8AC3E}">
        <p14:creationId xmlns:p14="http://schemas.microsoft.com/office/powerpoint/2010/main" val="116987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365298" y="1744133"/>
            <a:ext cx="8257568" cy="4229730"/>
          </a:xfrm>
        </p:spPr>
        <p:txBody>
          <a:bodyPr>
            <a:noAutofit/>
          </a:bodyPr>
          <a:lstStyle/>
          <a:p>
            <a:pPr marL="0" indent="0">
              <a:buNone/>
            </a:pPr>
            <a:r>
              <a:rPr lang="en-US" sz="1800" b="1" dirty="0"/>
              <a:t>Purpose: </a:t>
            </a:r>
            <a:br>
              <a:rPr lang="en-US" sz="1800" b="1" dirty="0"/>
            </a:br>
            <a:r>
              <a:rPr lang="en-US" sz="1800" dirty="0"/>
              <a:t>Prepare and plan for facilitating </a:t>
            </a:r>
            <a:br>
              <a:rPr lang="en-US" sz="1800" dirty="0"/>
            </a:br>
            <a:r>
              <a:rPr lang="en-US" sz="1800" dirty="0"/>
              <a:t>implementation of Data Analysis</a:t>
            </a:r>
          </a:p>
          <a:p>
            <a:pPr marL="0" indent="0">
              <a:buNone/>
            </a:pPr>
            <a:endParaRPr lang="en-US" sz="1800" dirty="0"/>
          </a:p>
          <a:p>
            <a:pPr marL="0" indent="0">
              <a:buNone/>
            </a:pPr>
            <a:endParaRPr lang="en-US" sz="1800" dirty="0"/>
          </a:p>
          <a:p>
            <a:pPr marL="0" indent="0">
              <a:buNone/>
            </a:pPr>
            <a:r>
              <a:rPr lang="en-US" sz="1800" b="1" dirty="0"/>
              <a:t>Outcomes:</a:t>
            </a:r>
          </a:p>
          <a:p>
            <a:pPr marL="457200" fontAlgn="t"/>
            <a:r>
              <a:rPr lang="en-US" sz="1800" b="1" dirty="0"/>
              <a:t>1.12 Discipline Data:</a:t>
            </a:r>
            <a:r>
              <a:rPr lang="en-US" sz="1800" dirty="0"/>
              <a:t> Tier I team has instantaneous access to graphed reports summarizing discipline data organized by the frequency of problem behavior events by behavior, location, time of day, and by individual student.</a:t>
            </a:r>
            <a:br>
              <a:rPr lang="en-US" sz="1800" dirty="0"/>
            </a:br>
            <a:endParaRPr lang="en-US" sz="1800" dirty="0"/>
          </a:p>
          <a:p>
            <a:pPr marL="457200" fontAlgn="t"/>
            <a:r>
              <a:rPr lang="en-US" sz="1800" b="1" dirty="0"/>
              <a:t>1.13 Data-based Decision Making:</a:t>
            </a:r>
            <a:r>
              <a:rPr lang="en-US" sz="1800" dirty="0"/>
              <a:t> Tier I team reviews and uses discipline data and academic outcome data (e.g., Curriculum-Based Measures, state tests) at least monthly for decision-making.</a:t>
            </a:r>
          </a:p>
        </p:txBody>
      </p:sp>
      <p:pic>
        <p:nvPicPr>
          <p:cNvPr id="6" name="Picture 2" descr="Graph shows highest number of referrals in the hall (65) and second highest in the classroom (40), outside shows 20 referrals and cafeteria shows 15 referrals while all other locations show less than 10 referrals." title="Bar graph of office discipline referrals by lo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940" y="1447360"/>
            <a:ext cx="3420037" cy="1796760"/>
          </a:xfrm>
          <a:prstGeom prst="rect">
            <a:avLst/>
          </a:prstGeom>
          <a:ln w="9525">
            <a:solidFill>
              <a:schemeClr val="tx2"/>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2" name="Title 1"/>
          <p:cNvSpPr>
            <a:spLocks noGrp="1"/>
          </p:cNvSpPr>
          <p:nvPr>
            <p:ph type="title"/>
          </p:nvPr>
        </p:nvSpPr>
        <p:spPr>
          <a:xfrm>
            <a:off x="1269999" y="350815"/>
            <a:ext cx="7755467" cy="915357"/>
          </a:xfrm>
        </p:spPr>
        <p:txBody>
          <a:bodyPr>
            <a:normAutofit/>
          </a:bodyPr>
          <a:lstStyle/>
          <a:p>
            <a:pPr lvl="0"/>
            <a:r>
              <a:rPr lang="en-US" sz="3600" dirty="0">
                <a:solidFill>
                  <a:schemeClr val="accent6"/>
                </a:solidFill>
              </a:rPr>
              <a:t>TFI 1.12 &amp; 1.13 Purpose &amp;  Outcomes</a:t>
            </a:r>
          </a:p>
        </p:txBody>
      </p:sp>
    </p:spTree>
    <p:extLst>
      <p:ext uri="{BB962C8B-B14F-4D97-AF65-F5344CB8AC3E}">
        <p14:creationId xmlns:p14="http://schemas.microsoft.com/office/powerpoint/2010/main" val="246331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6" name="Content Placeholder 5"/>
          <p:cNvSpPr>
            <a:spLocks noGrp="1"/>
          </p:cNvSpPr>
          <p:nvPr>
            <p:ph idx="1"/>
          </p:nvPr>
        </p:nvSpPr>
        <p:spPr>
          <a:xfrm>
            <a:off x="880532" y="1410120"/>
            <a:ext cx="7719653" cy="4691069"/>
          </a:xfrm>
        </p:spPr>
        <p:txBody>
          <a:bodyPr>
            <a:normAutofit/>
          </a:bodyPr>
          <a:lstStyle/>
          <a:p>
            <a:r>
              <a:rPr lang="en-US" sz="2400" b="1" dirty="0">
                <a:latin typeface="Tw Cen MT"/>
                <a:cs typeface="Tw Cen MT"/>
              </a:rPr>
              <a:t>Data</a:t>
            </a:r>
            <a:r>
              <a:rPr lang="en-US" sz="2400" dirty="0">
                <a:latin typeface="Tw Cen MT"/>
                <a:cs typeface="Tw Cen MT"/>
              </a:rPr>
              <a:t> are the many sources of information we use to make decisions about how to allocate our resources of </a:t>
            </a:r>
            <a:r>
              <a:rPr lang="en-US" sz="2400" dirty="0"/>
              <a:t>time and attention for teaching, redirecting, prompting, and reinforcing behaviors. </a:t>
            </a:r>
          </a:p>
          <a:p>
            <a:endParaRPr lang="en-US" sz="2400" dirty="0"/>
          </a:p>
          <a:p>
            <a:r>
              <a:rPr lang="en-US" sz="2400" b="1" dirty="0"/>
              <a:t>Data </a:t>
            </a:r>
            <a:r>
              <a:rPr lang="en-US" sz="2400" dirty="0"/>
              <a:t>come in many forms such as office referrals, attendance records, grades, surveys, verbal feedback, and observations. </a:t>
            </a:r>
          </a:p>
          <a:p>
            <a:endParaRPr lang="en-US" sz="2400" dirty="0">
              <a:latin typeface="Tw Cen MT"/>
              <a:cs typeface="Tw Cen MT"/>
            </a:endParaRPr>
          </a:p>
          <a:p>
            <a:r>
              <a:rPr lang="en-US" sz="2400" b="1" dirty="0"/>
              <a:t>Data</a:t>
            </a:r>
            <a:r>
              <a:rPr lang="en-US" sz="2400" dirty="0"/>
              <a:t> must be documented, and shared to be most effective in action planning. </a:t>
            </a:r>
            <a:endParaRPr lang="en-US" sz="2400" dirty="0">
              <a:latin typeface="Tw Cen MT"/>
              <a:cs typeface="Tw Cen MT"/>
            </a:endParaRPr>
          </a:p>
        </p:txBody>
      </p:sp>
      <p:sp>
        <p:nvSpPr>
          <p:cNvPr id="5" name="Title 4"/>
          <p:cNvSpPr>
            <a:spLocks noGrp="1"/>
          </p:cNvSpPr>
          <p:nvPr>
            <p:ph type="title"/>
          </p:nvPr>
        </p:nvSpPr>
        <p:spPr/>
        <p:txBody>
          <a:bodyPr>
            <a:normAutofit/>
          </a:bodyPr>
          <a:lstStyle/>
          <a:p>
            <a:pPr algn="l"/>
            <a:r>
              <a:rPr lang="en-US" sz="4000" b="1" dirty="0">
                <a:latin typeface="Tw Cen MT"/>
                <a:cs typeface="Tw Cen MT"/>
              </a:rPr>
              <a:t>          Definition</a:t>
            </a:r>
          </a:p>
        </p:txBody>
      </p:sp>
    </p:spTree>
    <p:extLst>
      <p:ext uri="{BB962C8B-B14F-4D97-AF65-F5344CB8AC3E}">
        <p14:creationId xmlns:p14="http://schemas.microsoft.com/office/powerpoint/2010/main" val="106544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71" y="350815"/>
            <a:ext cx="713232" cy="713232"/>
          </a:xfrm>
          <a:prstGeom prst="rect">
            <a:avLst/>
          </a:prstGeom>
          <a:effectLst>
            <a:outerShdw blurRad="50800" dist="38100" dir="2700000" algn="tl" rotWithShape="0">
              <a:srgbClr val="000000">
                <a:alpha val="43000"/>
              </a:srgbClr>
            </a:outerShdw>
          </a:effectLst>
        </p:spPr>
      </p:pic>
      <p:pic>
        <p:nvPicPr>
          <p:cNvPr id="5" name="Picture 4" descr="Outcomes circle encompasses interconnected circles of data, systems and practices." title="Integrated components of PBI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7971" y="685688"/>
            <a:ext cx="5428833" cy="5211099"/>
          </a:xfrm>
          <a:prstGeom prst="rect">
            <a:avLst/>
          </a:prstGeom>
        </p:spPr>
      </p:pic>
      <p:sp>
        <p:nvSpPr>
          <p:cNvPr id="2" name="Title 1"/>
          <p:cNvSpPr>
            <a:spLocks noGrp="1"/>
          </p:cNvSpPr>
          <p:nvPr>
            <p:ph type="title"/>
          </p:nvPr>
        </p:nvSpPr>
        <p:spPr>
          <a:xfrm>
            <a:off x="2156894" y="0"/>
            <a:ext cx="6987106" cy="915357"/>
          </a:xfrm>
        </p:spPr>
        <p:txBody>
          <a:bodyPr/>
          <a:lstStyle/>
          <a:p>
            <a:pPr algn="l"/>
            <a:r>
              <a:rPr lang="en-US" dirty="0"/>
              <a:t>Review</a:t>
            </a:r>
          </a:p>
        </p:txBody>
      </p:sp>
    </p:spTree>
    <p:extLst>
      <p:ext uri="{BB962C8B-B14F-4D97-AF65-F5344CB8AC3E}">
        <p14:creationId xmlns:p14="http://schemas.microsoft.com/office/powerpoint/2010/main" val="2499422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06" y="450238"/>
            <a:ext cx="713232" cy="713232"/>
          </a:xfrm>
          <a:prstGeom prst="rect">
            <a:avLst/>
          </a:prstGeom>
          <a:effectLst>
            <a:outerShdw blurRad="50800" dist="38100" dir="2700000" algn="tl" rotWithShape="0">
              <a:srgbClr val="000000">
                <a:alpha val="43000"/>
              </a:srgbClr>
            </a:outerShdw>
          </a:effectLst>
        </p:spPr>
      </p:pic>
      <p:pic>
        <p:nvPicPr>
          <p:cNvPr id="5" name="Picture 4" descr="Photo shows rectangular blocks of different heighst stacked on end to look like a vertical bar graph." title="Bar graph phot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29" y="3769282"/>
            <a:ext cx="3134425" cy="2354879"/>
          </a:xfrm>
          <a:prstGeom prst="rect">
            <a:avLst/>
          </a:prstGeom>
        </p:spPr>
      </p:pic>
      <p:sp>
        <p:nvSpPr>
          <p:cNvPr id="3" name="Content Placeholder 2"/>
          <p:cNvSpPr>
            <a:spLocks noGrp="1"/>
          </p:cNvSpPr>
          <p:nvPr>
            <p:ph idx="1"/>
          </p:nvPr>
        </p:nvSpPr>
        <p:spPr>
          <a:xfrm>
            <a:off x="1266438" y="1405037"/>
            <a:ext cx="7498959" cy="3744717"/>
          </a:xfrm>
        </p:spPr>
        <p:txBody>
          <a:bodyPr>
            <a:normAutofit/>
          </a:bodyPr>
          <a:lstStyle/>
          <a:p>
            <a:pPr algn="ctr"/>
            <a:r>
              <a:rPr lang="en-US" sz="3600" dirty="0"/>
              <a:t>“If we have data, let’s look at data.</a:t>
            </a:r>
          </a:p>
          <a:p>
            <a:pPr algn="ctr"/>
            <a:r>
              <a:rPr lang="en-US" sz="3600" dirty="0"/>
              <a:t> If all we have are opinions, </a:t>
            </a:r>
          </a:p>
          <a:p>
            <a:pPr algn="ctr"/>
            <a:r>
              <a:rPr lang="en-US" sz="3600" dirty="0"/>
              <a:t>let’s go with mine.”</a:t>
            </a:r>
          </a:p>
          <a:p>
            <a:pPr algn="ctr"/>
            <a:r>
              <a:rPr lang="en-US" dirty="0"/>
              <a:t>      </a:t>
            </a:r>
            <a:r>
              <a:rPr lang="en-US" sz="2000" dirty="0"/>
              <a:t>–Jim Barksdale, former Netscape CEO</a:t>
            </a:r>
          </a:p>
          <a:p>
            <a:endParaRPr lang="en-US" dirty="0"/>
          </a:p>
        </p:txBody>
      </p:sp>
      <p:sp>
        <p:nvSpPr>
          <p:cNvPr id="2" name="Title 1"/>
          <p:cNvSpPr>
            <a:spLocks noGrp="1"/>
          </p:cNvSpPr>
          <p:nvPr>
            <p:ph type="title"/>
          </p:nvPr>
        </p:nvSpPr>
        <p:spPr/>
        <p:txBody>
          <a:bodyPr/>
          <a:lstStyle/>
          <a:p>
            <a:pPr algn="l"/>
            <a:r>
              <a:rPr lang="en-US" dirty="0"/>
              <a:t>Quote</a:t>
            </a:r>
          </a:p>
        </p:txBody>
      </p:sp>
    </p:spTree>
    <p:extLst>
      <p:ext uri="{BB962C8B-B14F-4D97-AF65-F5344CB8AC3E}">
        <p14:creationId xmlns:p14="http://schemas.microsoft.com/office/powerpoint/2010/main" val="403255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Content-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3" name="Content Placeholder 2"/>
          <p:cNvSpPr>
            <a:spLocks noGrp="1"/>
          </p:cNvSpPr>
          <p:nvPr>
            <p:ph idx="1"/>
          </p:nvPr>
        </p:nvSpPr>
        <p:spPr>
          <a:xfrm>
            <a:off x="342618" y="1375560"/>
            <a:ext cx="8257568" cy="4691069"/>
          </a:xfrm>
        </p:spPr>
        <p:txBody>
          <a:bodyPr>
            <a:normAutofit fontScale="92500" lnSpcReduction="10000"/>
          </a:bodyPr>
          <a:lstStyle/>
          <a:p>
            <a:pPr eaLnBrk="1" hangingPunct="1"/>
            <a:r>
              <a:rPr lang="en-US" dirty="0"/>
              <a:t>Data helps us ask the right questions…it does not provide the answers.  </a:t>
            </a:r>
          </a:p>
          <a:p>
            <a:pPr eaLnBrk="1" hangingPunct="1"/>
            <a:endParaRPr lang="en-US" dirty="0"/>
          </a:p>
          <a:p>
            <a:pPr eaLnBrk="1" hangingPunct="1"/>
            <a:r>
              <a:rPr lang="en-US" dirty="0"/>
              <a:t>Use data to:</a:t>
            </a:r>
          </a:p>
          <a:p>
            <a:pPr lvl="1" eaLnBrk="1" hangingPunct="1"/>
            <a:r>
              <a:rPr lang="en-US" dirty="0"/>
              <a:t>Identify problems</a:t>
            </a:r>
          </a:p>
          <a:p>
            <a:pPr lvl="1" eaLnBrk="1" hangingPunct="1"/>
            <a:r>
              <a:rPr lang="en-US" dirty="0"/>
              <a:t>Refine problems</a:t>
            </a:r>
          </a:p>
          <a:p>
            <a:pPr lvl="1" eaLnBrk="1" hangingPunct="1"/>
            <a:r>
              <a:rPr lang="en-US" dirty="0"/>
              <a:t>Define the questions that lead to solutions</a:t>
            </a:r>
          </a:p>
          <a:p>
            <a:pPr lvl="1" eaLnBrk="1" hangingPunct="1"/>
            <a:endParaRPr lang="en-US" dirty="0"/>
          </a:p>
          <a:p>
            <a:pPr marL="0" indent="0" algn="ctr" eaLnBrk="1" hangingPunct="1">
              <a:buNone/>
            </a:pPr>
            <a:r>
              <a:rPr lang="en-US" b="1" i="1" dirty="0"/>
              <a:t>Data helps place the “problem” in the context rather than in the students.</a:t>
            </a:r>
          </a:p>
          <a:p>
            <a:pPr lvl="1" eaLnBrk="1" hangingPunct="1"/>
            <a:endParaRPr lang="en-US" dirty="0"/>
          </a:p>
        </p:txBody>
      </p:sp>
      <p:sp>
        <p:nvSpPr>
          <p:cNvPr id="20483" name="Title 1"/>
          <p:cNvSpPr>
            <a:spLocks noGrp="1"/>
          </p:cNvSpPr>
          <p:nvPr>
            <p:ph type="title"/>
          </p:nvPr>
        </p:nvSpPr>
        <p:spPr/>
        <p:txBody>
          <a:bodyPr>
            <a:normAutofit fontScale="90000"/>
          </a:bodyPr>
          <a:lstStyle/>
          <a:p>
            <a:r>
              <a:rPr lang="en-US" sz="4000" dirty="0">
                <a:solidFill>
                  <a:srgbClr val="1D2A53"/>
                </a:solidFill>
              </a:rPr>
              <a:t>Why Use Data For Decision Making?</a:t>
            </a:r>
          </a:p>
        </p:txBody>
      </p:sp>
    </p:spTree>
    <p:extLst>
      <p:ext uri="{BB962C8B-B14F-4D97-AF65-F5344CB8AC3E}">
        <p14:creationId xmlns:p14="http://schemas.microsoft.com/office/powerpoint/2010/main" val="2068760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wKrXETz9jqIyYLH8Gz9nFL"/>
</p:tagLst>
</file>

<file path=ppt/tags/tag2.xml><?xml version="1.0" encoding="utf-8"?>
<p:tagLst xmlns:a="http://schemas.openxmlformats.org/drawingml/2006/main" xmlns:r="http://schemas.openxmlformats.org/officeDocument/2006/relationships" xmlns:p="http://schemas.openxmlformats.org/presentationml/2006/main">
  <p:tag name="DVSHAPEID" val="t35wUzaO4gyBOm5N91wEMq"/>
</p:tagLst>
</file>

<file path=ppt/tags/tag3.xml><?xml version="1.0" encoding="utf-8"?>
<p:tagLst xmlns:a="http://schemas.openxmlformats.org/drawingml/2006/main" xmlns:r="http://schemas.openxmlformats.org/officeDocument/2006/relationships" xmlns:p="http://schemas.openxmlformats.org/presentationml/2006/main">
  <p:tag name="DVSHAPEID" val="LKlIe3wKysZH3ssn5ESBok"/>
</p:tagLst>
</file>

<file path=ppt/theme/theme1.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Final_MWBIS 4</Template>
  <TotalTime>2566</TotalTime>
  <Words>2900</Words>
  <Application>Microsoft Macintosh PowerPoint</Application>
  <PresentationFormat>On-screen Show (4:3)</PresentationFormat>
  <Paragraphs>420</Paragraphs>
  <Slides>32</Slides>
  <Notes>32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ＭＳ 明朝</vt:lpstr>
      <vt:lpstr>ＭＳ Ｐゴシック</vt:lpstr>
      <vt:lpstr>Arial</vt:lpstr>
      <vt:lpstr>Calibri</vt:lpstr>
      <vt:lpstr>Cambria</vt:lpstr>
      <vt:lpstr>Perpetua</vt:lpstr>
      <vt:lpstr>Times New Roman</vt:lpstr>
      <vt:lpstr>Tw Cen MT</vt:lpstr>
      <vt:lpstr>Wingdings</vt:lpstr>
      <vt:lpstr>Final_MWBIS 4</vt:lpstr>
      <vt:lpstr>1_Final_MWBIS 4</vt:lpstr>
      <vt:lpstr>6_Final_MWBIS 4</vt:lpstr>
      <vt:lpstr>PBIS Team Training  8A  </vt:lpstr>
      <vt:lpstr>Learning Expectations</vt:lpstr>
      <vt:lpstr>Organization of Modules</vt:lpstr>
      <vt:lpstr> Tier 1: Professional Learning Roadmap</vt:lpstr>
      <vt:lpstr>TFI 1.12 &amp; 1.13 Purpose &amp;  Outcomes</vt:lpstr>
      <vt:lpstr>          Definition</vt:lpstr>
      <vt:lpstr>Review</vt:lpstr>
      <vt:lpstr>Quote</vt:lpstr>
      <vt:lpstr>Why Use Data For Decision Making?</vt:lpstr>
      <vt:lpstr>Types of Data</vt:lpstr>
      <vt:lpstr>Using Outcome Data  for Decision Making</vt:lpstr>
      <vt:lpstr>Team Discussion</vt:lpstr>
      <vt:lpstr>Team Activity</vt:lpstr>
      <vt:lpstr>Useful Data-Based Decision Making</vt:lpstr>
      <vt:lpstr>Data Analysis</vt:lpstr>
      <vt:lpstr>Use This Data to Become More Precise</vt:lpstr>
      <vt:lpstr>Example Precision Statements</vt:lpstr>
      <vt:lpstr>Problem Solving the Bus</vt:lpstr>
      <vt:lpstr>Identify a Measurable Goal</vt:lpstr>
      <vt:lpstr>Activity: Write a Measurable Goal</vt:lpstr>
      <vt:lpstr>Building a Solution &amp; Action Planning</vt:lpstr>
      <vt:lpstr>Building a Solution &amp; Action Planning</vt:lpstr>
      <vt:lpstr>Day 8, Activity 3</vt:lpstr>
      <vt:lpstr>Your Data. Your Story.</vt:lpstr>
      <vt:lpstr>Gallery Walk</vt:lpstr>
      <vt:lpstr>Think About Your Process.</vt:lpstr>
      <vt:lpstr>Process Examples.</vt:lpstr>
      <vt:lpstr>Report Out:   Share your Problem Solving Process.  </vt:lpstr>
      <vt:lpstr>Data Sharing with Staff, Students, Community</vt:lpstr>
      <vt:lpstr>Reflection</vt:lpstr>
      <vt:lpstr>TFI Self-Assessment</vt:lpstr>
      <vt:lpstr>Appreciation is given to the following for their contributions to this Professional Learning: </vt:lpstr>
    </vt:vector>
  </TitlesOfParts>
  <Company>IL PBIS Network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Sheri Luecking</dc:creator>
  <cp:lastModifiedBy>Garrett Petrie</cp:lastModifiedBy>
  <cp:revision>279</cp:revision>
  <cp:lastPrinted>2017-02-08T01:55:03Z</cp:lastPrinted>
  <dcterms:created xsi:type="dcterms:W3CDTF">2014-11-24T17:40:55Z</dcterms:created>
  <dcterms:modified xsi:type="dcterms:W3CDTF">2018-10-24T04:55:25Z</dcterms:modified>
</cp:coreProperties>
</file>