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 id="2147483691" r:id="rId3"/>
    <p:sldMasterId id="2147483692" r:id="rId4"/>
  </p:sldMasterIdLst>
  <p:notesMasterIdLst>
    <p:notesMasterId r:id="rId4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Merriweather" panose="00000500000000000000" pitchFamily="2" charset="0"/>
      <p:regular r:id="rId49"/>
      <p:bold r:id="rId50"/>
      <p:italic r:id="rId51"/>
      <p:boldItalic r:id="rId52"/>
    </p:embeddedFont>
    <p:embeddedFont>
      <p:font typeface="Tahoma" panose="020B0604030504040204" pitchFamily="3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D9878F-2BBE-49E2-BE51-A69E1B270F6F}">
  <a:tblStyle styleId="{EFD9878F-2BBE-49E2-BE51-A69E1B270F6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2739" autoAdjust="0"/>
  </p:normalViewPr>
  <p:slideViewPr>
    <p:cSldViewPr snapToGrid="0">
      <p:cViewPr varScale="1">
        <p:scale>
          <a:sx n="78" d="100"/>
          <a:sy n="78" d="100"/>
        </p:scale>
        <p:origin x="100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sng" strike="noStrike" cap="none">
                <a:solidFill>
                  <a:schemeClr val="dk1"/>
                </a:solidFill>
                <a:latin typeface="Tahoma"/>
                <a:ea typeface="Tahoma"/>
                <a:cs typeface="Tahoma"/>
                <a:sym typeface="Tahoma"/>
              </a:defRPr>
            </a:lvl1pPr>
            <a:lvl2pPr marR="0" lvl="1"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2pPr>
            <a:lvl3pPr marR="0" lvl="2"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3pPr>
            <a:lvl4pPr marR="0" lvl="3"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4pPr>
            <a:lvl5pPr marR="0" lvl="4"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sng" strike="noStrike" cap="none">
                <a:solidFill>
                  <a:schemeClr val="dk1"/>
                </a:solidFill>
                <a:latin typeface="Tahoma"/>
                <a:ea typeface="Tahoma"/>
                <a:cs typeface="Tahoma"/>
                <a:sym typeface="Tahoma"/>
              </a:defRPr>
            </a:lvl1pPr>
            <a:lvl2pPr marR="0" lvl="1"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2pPr>
            <a:lvl3pPr marR="0" lvl="2"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3pPr>
            <a:lvl4pPr marR="0" lvl="3"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4pPr>
            <a:lvl5pPr marR="0" lvl="4"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sng" strike="noStrike" cap="none">
                <a:solidFill>
                  <a:schemeClr val="dk1"/>
                </a:solidFill>
                <a:latin typeface="Tahoma"/>
                <a:ea typeface="Tahoma"/>
                <a:cs typeface="Tahoma"/>
                <a:sym typeface="Tahoma"/>
              </a:defRPr>
            </a:lvl1pPr>
            <a:lvl2pPr marR="0" lvl="1"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2pPr>
            <a:lvl3pPr marR="0" lvl="2"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3pPr>
            <a:lvl4pPr marR="0" lvl="3"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4pPr>
            <a:lvl5pPr marR="0" lvl="4"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sng" strike="noStrike" cap="none">
                <a:solidFill>
                  <a:schemeClr val="dk1"/>
                </a:solidFill>
                <a:latin typeface="Tahoma"/>
                <a:ea typeface="Tahoma"/>
                <a:cs typeface="Tahoma"/>
                <a:sym typeface="Tahoma"/>
              </a:rPr>
              <a:t>‹#›</a:t>
            </a:fld>
            <a:endParaRPr sz="1200" b="0" i="0" u="sng"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None/>
            </a:pPr>
            <a:r>
              <a:rPr lang="en-US" dirty="0"/>
              <a:t>Updated September 2020</a:t>
            </a:r>
          </a:p>
        </p:txBody>
      </p:sp>
      <p:sp>
        <p:nvSpPr>
          <p:cNvPr id="209" name="Google Shape;20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Keep in mind….could also include what </a:t>
            </a:r>
            <a:r>
              <a:rPr lang="en-US" i="1"/>
              <a:t>didn’t </a:t>
            </a:r>
            <a:r>
              <a:rPr lang="en-US"/>
              <a:t>happen (deprivation).  Attention example</a:t>
            </a:r>
            <a:endParaRPr/>
          </a:p>
        </p:txBody>
      </p:sp>
      <p:sp>
        <p:nvSpPr>
          <p:cNvPr id="318" name="Google Shape;31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Section Introduction Slide</a:t>
            </a:r>
            <a:endParaRPr/>
          </a:p>
          <a:p>
            <a:pPr marL="0" lvl="0" indent="0" algn="l" rtl="0">
              <a:lnSpc>
                <a:spcPct val="100000"/>
              </a:lnSpc>
              <a:spcBef>
                <a:spcPts val="0"/>
              </a:spcBef>
              <a:spcAft>
                <a:spcPts val="0"/>
              </a:spcAft>
              <a:buSzPts val="1400"/>
              <a:buNone/>
            </a:pPr>
            <a:r>
              <a:rPr lang="en-US"/>
              <a:t>Discuss effective strategies per phase of escalation:  Blue - proactive &amp; skill teaching, Green - junk &amp; precursor behaviors, Red - dangerous or continuous challenging behaviors</a:t>
            </a:r>
            <a:endParaRPr/>
          </a:p>
        </p:txBody>
      </p:sp>
      <p:sp>
        <p:nvSpPr>
          <p:cNvPr id="360" name="Google Shape;36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81c3ee4be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216" name="Google Shape;216;g981c3ee4be_1_0: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217" name="Google Shape;217;g981c3ee4b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g981c3ee4be_1_0: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Observable behaviors to help adults identify the calm phase.</a:t>
            </a:r>
            <a:endParaRPr/>
          </a:p>
        </p:txBody>
      </p:sp>
      <p:sp>
        <p:nvSpPr>
          <p:cNvPr id="370" name="Google Shape;37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Strategies to use when the individual is in the calm phase.</a:t>
            </a:r>
            <a:endParaRPr/>
          </a:p>
        </p:txBody>
      </p:sp>
      <p:sp>
        <p:nvSpPr>
          <p:cNvPr id="376" name="Google Shape;37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Strategies to use when the individual is in the calm phase.</a:t>
            </a:r>
            <a:endParaRPr/>
          </a:p>
          <a:p>
            <a:pPr marL="0" lvl="0" indent="0" algn="l" rtl="0">
              <a:lnSpc>
                <a:spcPct val="100000"/>
              </a:lnSpc>
              <a:spcBef>
                <a:spcPts val="0"/>
              </a:spcBef>
              <a:spcAft>
                <a:spcPts val="0"/>
              </a:spcAft>
              <a:buSzPts val="1400"/>
              <a:buNone/>
            </a:pPr>
            <a:endParaRPr/>
          </a:p>
        </p:txBody>
      </p:sp>
      <p:sp>
        <p:nvSpPr>
          <p:cNvPr id="382" name="Google Shape;38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Section Introduction Slide</a:t>
            </a:r>
            <a:endParaRPr/>
          </a:p>
          <a:p>
            <a:pPr marL="0" lvl="0" indent="0" algn="l" rtl="0">
              <a:lnSpc>
                <a:spcPct val="100000"/>
              </a:lnSpc>
              <a:spcBef>
                <a:spcPts val="0"/>
              </a:spcBef>
              <a:spcAft>
                <a:spcPts val="0"/>
              </a:spcAft>
              <a:buSzPts val="1400"/>
              <a:buNone/>
            </a:pPr>
            <a:endParaRPr/>
          </a:p>
        </p:txBody>
      </p:sp>
      <p:sp>
        <p:nvSpPr>
          <p:cNvPr id="388" name="Google Shape;38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Observable behaviors to help adults identify the agitation phase.</a:t>
            </a:r>
            <a:endParaRPr/>
          </a:p>
        </p:txBody>
      </p:sp>
      <p:sp>
        <p:nvSpPr>
          <p:cNvPr id="397" name="Google Shape;39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2a96eb8e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992a96eb8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Section Introduction Slide</a:t>
            </a:r>
            <a:endParaRPr/>
          </a:p>
          <a:p>
            <a:pPr marL="0" lvl="0" indent="0" algn="l" rtl="0">
              <a:lnSpc>
                <a:spcPct val="100000"/>
              </a:lnSpc>
              <a:spcBef>
                <a:spcPts val="0"/>
              </a:spcBef>
              <a:spcAft>
                <a:spcPts val="0"/>
              </a:spcAft>
              <a:buSzPts val="1400"/>
              <a:buNone/>
            </a:pPr>
            <a:endParaRPr/>
          </a:p>
        </p:txBody>
      </p:sp>
      <p:sp>
        <p:nvSpPr>
          <p:cNvPr id="416" name="Google Shape;41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Observable behaviors to help adults identify the acceleration phase.</a:t>
            </a:r>
            <a:endParaRPr/>
          </a:p>
        </p:txBody>
      </p:sp>
      <p:sp>
        <p:nvSpPr>
          <p:cNvPr id="425" name="Google Shape;42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50"/>
              <a:buFont typeface="Arial"/>
              <a:buNone/>
            </a:pPr>
            <a:r>
              <a:rPr lang="en-US" sz="1800" b="0" i="0" u="none" strike="noStrike" cap="none"/>
              <a:t>Point out the key feature of improving student behavior in non-classroom settings is to involve all school personnel in Active Supervision, emphasizing ALL school staff.</a:t>
            </a:r>
            <a:endParaRPr/>
          </a:p>
        </p:txBody>
      </p:sp>
      <p:sp>
        <p:nvSpPr>
          <p:cNvPr id="242" name="Google Shape;242;p5: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https://www.youtube.com/watch?v=YxC_Q8zE0SU</a:t>
            </a:r>
            <a:endParaRPr/>
          </a:p>
        </p:txBody>
      </p:sp>
      <p:sp>
        <p:nvSpPr>
          <p:cNvPr id="439" name="Google Shape;43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sng" strike="noStrike" cap="none">
                <a:solidFill>
                  <a:schemeClr val="dk1"/>
                </a:solidFill>
                <a:latin typeface="Tahoma"/>
                <a:ea typeface="Tahoma"/>
                <a:cs typeface="Tahoma"/>
                <a:sym typeface="Tahoma"/>
              </a:rPr>
              <a:t>30</a:t>
            </a:fld>
            <a:endParaRPr sz="1200" b="0" i="0" u="sng" strike="noStrike" cap="none">
              <a:solidFill>
                <a:schemeClr val="dk1"/>
              </a:solidFill>
              <a:latin typeface="Tahoma"/>
              <a:ea typeface="Tahoma"/>
              <a:cs typeface="Tahoma"/>
              <a:sym typeface="Tahom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Section Introduction Slide</a:t>
            </a:r>
            <a:endParaRPr/>
          </a:p>
          <a:p>
            <a:pPr marL="0" lvl="0" indent="0" algn="l" rtl="0">
              <a:lnSpc>
                <a:spcPct val="100000"/>
              </a:lnSpc>
              <a:spcBef>
                <a:spcPts val="0"/>
              </a:spcBef>
              <a:spcAft>
                <a:spcPts val="0"/>
              </a:spcAft>
              <a:buSzPts val="1400"/>
              <a:buNone/>
            </a:pPr>
            <a:endParaRPr/>
          </a:p>
        </p:txBody>
      </p:sp>
      <p:sp>
        <p:nvSpPr>
          <p:cNvPr id="446" name="Google Shape;44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Strategies to use when the individual is in the recovery phase.</a:t>
            </a:r>
            <a:endParaRPr/>
          </a:p>
          <a:p>
            <a:pPr marL="0" lvl="0" indent="0" algn="l" rtl="0">
              <a:lnSpc>
                <a:spcPct val="100000"/>
              </a:lnSpc>
              <a:spcBef>
                <a:spcPts val="0"/>
              </a:spcBef>
              <a:spcAft>
                <a:spcPts val="0"/>
              </a:spcAft>
              <a:buSzPts val="1400"/>
              <a:buNone/>
            </a:pPr>
            <a:endParaRPr/>
          </a:p>
        </p:txBody>
      </p:sp>
      <p:sp>
        <p:nvSpPr>
          <p:cNvPr id="454" name="Google Shape;45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Strategies to use when the individual is in the recovery phase.</a:t>
            </a:r>
            <a:endParaRPr/>
          </a:p>
          <a:p>
            <a:pPr marL="0" lvl="0" indent="0" algn="l" rtl="0">
              <a:lnSpc>
                <a:spcPct val="100000"/>
              </a:lnSpc>
              <a:spcBef>
                <a:spcPts val="0"/>
              </a:spcBef>
              <a:spcAft>
                <a:spcPts val="0"/>
              </a:spcAft>
              <a:buSzPts val="1400"/>
              <a:buNone/>
            </a:pPr>
            <a:endParaRPr/>
          </a:p>
        </p:txBody>
      </p:sp>
      <p:sp>
        <p:nvSpPr>
          <p:cNvPr id="460" name="Google Shape;46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Debriefing occurs when the thinking brain is back online.</a:t>
            </a:r>
            <a:endParaRPr/>
          </a:p>
          <a:p>
            <a:pPr marL="0" lvl="0" indent="0" algn="l" rtl="0">
              <a:lnSpc>
                <a:spcPct val="100000"/>
              </a:lnSpc>
              <a:spcBef>
                <a:spcPts val="0"/>
              </a:spcBef>
              <a:spcAft>
                <a:spcPts val="0"/>
              </a:spcAft>
              <a:buSzPts val="1400"/>
              <a:buNone/>
            </a:pPr>
            <a:endParaRPr/>
          </a:p>
        </p:txBody>
      </p:sp>
      <p:sp>
        <p:nvSpPr>
          <p:cNvPr id="466" name="Google Shape;46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ending slide to encourage adults to move away from traditional reactions to escalating behavior and shift to safer, more proactive positive strategies for managing escalating behavior.</a:t>
            </a:r>
            <a:endParaRPr/>
          </a:p>
        </p:txBody>
      </p:sp>
      <p:sp>
        <p:nvSpPr>
          <p:cNvPr id="472" name="Google Shape;47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Summary Slide for how we can do better</a:t>
            </a:r>
            <a:endParaRPr/>
          </a:p>
        </p:txBody>
      </p:sp>
      <p:sp>
        <p:nvSpPr>
          <p:cNvPr id="477" name="Google Shape;47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83" name="Google Shape;48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89" name="Google Shape;48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981c3ee4be_1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981c3ee4be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981c3ee4be_1_3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None/>
            </a:pPr>
            <a:endParaRPr/>
          </a:p>
        </p:txBody>
      </p:sp>
      <p:sp>
        <p:nvSpPr>
          <p:cNvPr id="248" name="Google Shape;24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Goals of the session</a:t>
            </a:r>
            <a:endParaRPr/>
          </a:p>
        </p:txBody>
      </p:sp>
      <p:sp>
        <p:nvSpPr>
          <p:cNvPr id="254" name="Google Shape;2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basic model of Geoff Colvin.</a:t>
            </a:r>
            <a:endParaRPr/>
          </a:p>
        </p:txBody>
      </p:sp>
      <p:sp>
        <p:nvSpPr>
          <p:cNvPr id="261" name="Google Shape;26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Each person’s escalation cycle is follows the phases but uniquely.</a:t>
            </a:r>
            <a:endParaRPr/>
          </a:p>
          <a:p>
            <a:pPr marL="0" lvl="0" indent="0" algn="l" rtl="0">
              <a:lnSpc>
                <a:spcPct val="100000"/>
              </a:lnSpc>
              <a:spcBef>
                <a:spcPts val="0"/>
              </a:spcBef>
              <a:spcAft>
                <a:spcPts val="0"/>
              </a:spcAft>
              <a:buSzPts val="1400"/>
              <a:buNone/>
            </a:pPr>
            <a:r>
              <a:rPr lang="en-US"/>
              <a:t>Have participants reflect and draw how escalation happens for them on a sticky note.</a:t>
            </a:r>
            <a:endParaRPr/>
          </a:p>
        </p:txBody>
      </p:sp>
      <p:sp>
        <p:nvSpPr>
          <p:cNvPr id="267" name="Google Shape;2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8" name="Google Shape;4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9" name="Google Shape;4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63"/>
        <p:cNvGrpSpPr/>
        <p:nvPr/>
      </p:nvGrpSpPr>
      <p:grpSpPr>
        <a:xfrm>
          <a:off x="0" y="0"/>
          <a:ext cx="0" cy="0"/>
          <a:chOff x="0" y="0"/>
          <a:chExt cx="0" cy="0"/>
        </a:xfrm>
      </p:grpSpPr>
      <p:sp>
        <p:nvSpPr>
          <p:cNvPr id="64" name="Google Shape;64;p17"/>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65" name="Google Shape;65;p17"/>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66" name="Google Shape;66;p17"/>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67" name="Google Shape;67;p17"/>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7"/>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69"/>
        <p:cNvGrpSpPr/>
        <p:nvPr/>
      </p:nvGrpSpPr>
      <p:grpSpPr>
        <a:xfrm>
          <a:off x="0" y="0"/>
          <a:ext cx="0" cy="0"/>
          <a:chOff x="0" y="0"/>
          <a:chExt cx="0" cy="0"/>
        </a:xfrm>
      </p:grpSpPr>
      <p:sp>
        <p:nvSpPr>
          <p:cNvPr id="70" name="Google Shape;70;p18"/>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71" name="Google Shape;71;p18"/>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8"/>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0"/>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0"/>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1"/>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3" name="Google Shape;83;p21"/>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4" name="Google Shape;84;p21"/>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5" name="Google Shape;85;p21"/>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9" name="Google Shape;8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 name="Google Shape;9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3"/>
        <p:cNvGrpSpPr/>
        <p:nvPr/>
      </p:nvGrpSpPr>
      <p:grpSpPr>
        <a:xfrm>
          <a:off x="0" y="0"/>
          <a:ext cx="0" cy="0"/>
          <a:chOff x="0" y="0"/>
          <a:chExt cx="0" cy="0"/>
        </a:xfrm>
      </p:grpSpPr>
      <p:sp>
        <p:nvSpPr>
          <p:cNvPr id="104" name="Google Shape;104;p27"/>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05" name="Google Shape;105;p27"/>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106" name="Google Shape;106;p27"/>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07" name="Google Shape;107;p27"/>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7"/>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09"/>
        <p:cNvGrpSpPr/>
        <p:nvPr/>
      </p:nvGrpSpPr>
      <p:grpSpPr>
        <a:xfrm>
          <a:off x="0" y="0"/>
          <a:ext cx="0" cy="0"/>
          <a:chOff x="0" y="0"/>
          <a:chExt cx="0" cy="0"/>
        </a:xfrm>
      </p:grpSpPr>
      <p:sp>
        <p:nvSpPr>
          <p:cNvPr id="110" name="Google Shape;110;p28"/>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11" name="Google Shape;111;p28"/>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8"/>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3"/>
        <p:cNvGrpSpPr/>
        <p:nvPr/>
      </p:nvGrpSpPr>
      <p:grpSpPr>
        <a:xfrm>
          <a:off x="0" y="0"/>
          <a:ext cx="0" cy="0"/>
          <a:chOff x="0" y="0"/>
          <a:chExt cx="0" cy="0"/>
        </a:xfrm>
      </p:grpSpPr>
      <p:sp>
        <p:nvSpPr>
          <p:cNvPr id="114" name="Google Shape;114;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0"/>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30"/>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1"/>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31"/>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4" name="Google Shape;124;p31"/>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31"/>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3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9" name="Google Shape;12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Arial"/>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1"/>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0" name="Google Shape;140;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1" name="Google Shape;141;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42" name="Google Shape;142;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43" name="Google Shape;143;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46" name="Google Shape;146;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47" name="Google Shape;14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0" name="Google Shape;150;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51" name="Google Shape;151;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52" name="Google Shape;152;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5" name="Google Shape;155;p3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6" name="Google Shape;156;p3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7" name="Google Shape;157;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58" name="Google Shape;158;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59" name="Google Shape;159;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0"/>
        <p:cNvGrpSpPr/>
        <p:nvPr/>
      </p:nvGrpSpPr>
      <p:grpSpPr>
        <a:xfrm>
          <a:off x="0" y="0"/>
          <a:ext cx="0" cy="0"/>
          <a:chOff x="0" y="0"/>
          <a:chExt cx="0" cy="0"/>
        </a:xfrm>
      </p:grpSpPr>
      <p:sp>
        <p:nvSpPr>
          <p:cNvPr id="161" name="Google Shape;161;p3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2" name="Google Shape;162;p3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63" name="Google Shape;163;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64" name="Google Shape;164;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65" name="Google Shape;165;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6"/>
        <p:cNvGrpSpPr/>
        <p:nvPr/>
      </p:nvGrpSpPr>
      <p:grpSpPr>
        <a:xfrm>
          <a:off x="0" y="0"/>
          <a:ext cx="0" cy="0"/>
          <a:chOff x="0" y="0"/>
          <a:chExt cx="0" cy="0"/>
        </a:xfrm>
      </p:grpSpPr>
      <p:sp>
        <p:nvSpPr>
          <p:cNvPr id="167" name="Google Shape;167;p4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8" name="Google Shape;168;p4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69" name="Google Shape;169;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70" name="Google Shape;170;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71" name="Google Shape;171;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4" name="Google Shape;174;p4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75" name="Google Shape;175;p4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6" name="Google Shape;176;p4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77" name="Google Shape;177;p4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8" name="Google Shape;178;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79" name="Google Shape;179;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80" name="Google Shape;180;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1"/>
        <p:cNvGrpSpPr/>
        <p:nvPr/>
      </p:nvGrpSpPr>
      <p:grpSpPr>
        <a:xfrm>
          <a:off x="0" y="0"/>
          <a:ext cx="0" cy="0"/>
          <a:chOff x="0" y="0"/>
          <a:chExt cx="0" cy="0"/>
        </a:xfrm>
      </p:grpSpPr>
      <p:sp>
        <p:nvSpPr>
          <p:cNvPr id="182" name="Google Shape;182;p4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3" name="Google Shape;183;p4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4" name="Google Shape;184;p4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85" name="Google Shape;18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86" name="Google Shape;18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87" name="Google Shape;18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8"/>
        <p:cNvGrpSpPr/>
        <p:nvPr/>
      </p:nvGrpSpPr>
      <p:grpSpPr>
        <a:xfrm>
          <a:off x="0" y="0"/>
          <a:ext cx="0" cy="0"/>
          <a:chOff x="0" y="0"/>
          <a:chExt cx="0" cy="0"/>
        </a:xfrm>
      </p:grpSpPr>
      <p:sp>
        <p:nvSpPr>
          <p:cNvPr id="189" name="Google Shape;189;p4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0" name="Google Shape;190;p43"/>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91" name="Google Shape;191;p4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92" name="Google Shape;192;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93" name="Google Shape;19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94" name="Google Shape;19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1"/>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7" name="Google Shape;197;p4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8" name="Google Shape;198;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99" name="Google Shape;199;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200" name="Google Shape;200;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p4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3" name="Google Shape;203;p4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4" name="Google Shape;204;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205" name="Google Shape;205;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u="sng">
                <a:solidFill>
                  <a:srgbClr val="888888"/>
                </a:solidFill>
                <a:latin typeface="Tahoma"/>
                <a:ea typeface="Tahoma"/>
                <a:cs typeface="Tahoma"/>
                <a:sym typeface="Tahoma"/>
              </a:defRPr>
            </a:lvl1pPr>
            <a:lvl2pPr marR="0" lvl="1"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a:lnSpc>
                <a:spcPct val="100000"/>
              </a:lnSpc>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206" name="Google Shape;206;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5"/>
        <p:cNvGrpSpPr/>
        <p:nvPr/>
      </p:nvGrpSpPr>
      <p:grpSpPr>
        <a:xfrm>
          <a:off x="0" y="0"/>
          <a:ext cx="0" cy="0"/>
          <a:chOff x="0" y="0"/>
          <a:chExt cx="0" cy="0"/>
        </a:xfrm>
      </p:grpSpPr>
      <p:sp>
        <p:nvSpPr>
          <p:cNvPr id="26" name="Google Shape;26;p7"/>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27" name="Google Shape;27;p7"/>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28" name="Google Shape;28;p7"/>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29" name="Google Shape;29;p7"/>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1"/>
        <p:cNvGrpSpPr/>
        <p:nvPr/>
      </p:nvGrpSpPr>
      <p:grpSpPr>
        <a:xfrm>
          <a:off x="0" y="0"/>
          <a:ext cx="0" cy="0"/>
          <a:chOff x="0" y="0"/>
          <a:chExt cx="0" cy="0"/>
        </a:xfrm>
      </p:grpSpPr>
      <p:sp>
        <p:nvSpPr>
          <p:cNvPr id="32" name="Google Shape;32;p8"/>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3" name="Google Shape;33;p8"/>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9"/>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10"/>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10"/>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10"/>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 name="Google Shape;53;p12"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4" name="Google Shape;94;p23"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4" name="Google Shape;134;p3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5" name="Google Shape;135;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sng" strike="noStrike" cap="none">
                <a:solidFill>
                  <a:srgbClr val="888888"/>
                </a:solidFill>
                <a:latin typeface="Tahoma"/>
                <a:ea typeface="Tahoma"/>
                <a:cs typeface="Tahoma"/>
                <a:sym typeface="Tahoma"/>
              </a:defRPr>
            </a:lvl1pPr>
            <a:lvl2pPr marR="0" lvl="1"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2pPr>
            <a:lvl3pPr marR="0" lvl="2"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3pPr>
            <a:lvl4pPr marR="0" lvl="3"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4pPr>
            <a:lvl5pPr marR="0" lvl="4"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9pPr>
          </a:lstStyle>
          <a:p>
            <a:endParaRPr/>
          </a:p>
        </p:txBody>
      </p:sp>
      <p:sp>
        <p:nvSpPr>
          <p:cNvPr id="136" name="Google Shape;136;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sng" strike="noStrike" cap="none">
                <a:solidFill>
                  <a:srgbClr val="888888"/>
                </a:solidFill>
                <a:latin typeface="Tahoma"/>
                <a:ea typeface="Tahoma"/>
                <a:cs typeface="Tahoma"/>
                <a:sym typeface="Tahoma"/>
              </a:defRPr>
            </a:lvl1pPr>
            <a:lvl2pPr marR="0" lvl="1"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2pPr>
            <a:lvl3pPr marR="0" lvl="2"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3pPr>
            <a:lvl4pPr marR="0" lvl="3"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4pPr>
            <a:lvl5pPr marR="0" lvl="4" algn="ctr"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sng" strike="noStrike" cap="none">
                <a:solidFill>
                  <a:schemeClr val="dk1"/>
                </a:solidFill>
                <a:latin typeface="Tahoma"/>
                <a:ea typeface="Tahoma"/>
                <a:cs typeface="Tahoma"/>
                <a:sym typeface="Tahoma"/>
              </a:defRPr>
            </a:lvl9pPr>
          </a:lstStyle>
          <a:p>
            <a:endParaRPr/>
          </a:p>
        </p:txBody>
      </p:sp>
      <p:sp>
        <p:nvSpPr>
          <p:cNvPr id="137" name="Google Shape;137;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900"/>
              <a:buFont typeface="Arial"/>
              <a:buNone/>
              <a:defRPr sz="900" b="0" i="0" u="sng"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YxC_Q8zE0SU"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Minnesota PBIS </a:t>
            </a:r>
            <a:endParaRPr/>
          </a:p>
        </p:txBody>
      </p:sp>
      <p:sp>
        <p:nvSpPr>
          <p:cNvPr id="212" name="Google Shape;212;p4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480"/>
              <a:buNone/>
            </a:pPr>
            <a:r>
              <a:rPr kumimoji="0" lang="en-US" sz="3600" b="1" i="0" u="none" strike="noStrike" kern="0" cap="none" spc="0" normalizeH="0" baseline="0" noProof="0" dirty="0">
                <a:ln>
                  <a:noFill/>
                </a:ln>
                <a:solidFill>
                  <a:srgbClr val="0E1529"/>
                </a:solidFill>
                <a:effectLst/>
                <a:uLnTx/>
                <a:uFillTx/>
                <a:latin typeface="Arial"/>
                <a:ea typeface="Arial"/>
                <a:cs typeface="Arial"/>
                <a:sym typeface="Arial"/>
              </a:rPr>
              <a:t>PBIS Team Tier 1</a:t>
            </a:r>
            <a:br>
              <a:rPr kumimoji="0" lang="en-US" sz="3600" b="1" i="0" u="none" strike="noStrike" kern="0" cap="none" spc="0" normalizeH="0" baseline="0" noProof="0" dirty="0">
                <a:ln>
                  <a:noFill/>
                </a:ln>
                <a:solidFill>
                  <a:srgbClr val="0E1529"/>
                </a:solidFill>
                <a:effectLst/>
                <a:uLnTx/>
                <a:uFillTx/>
                <a:latin typeface="Arial"/>
                <a:ea typeface="Arial"/>
                <a:cs typeface="Arial"/>
                <a:sym typeface="Arial"/>
              </a:rPr>
            </a:br>
            <a:r>
              <a:rPr kumimoji="0" lang="en-US" sz="3600" b="1" i="0" u="none" strike="noStrike" kern="0" cap="none" spc="0" normalizeH="0" baseline="0" noProof="0" dirty="0">
                <a:ln>
                  <a:noFill/>
                </a:ln>
                <a:solidFill>
                  <a:srgbClr val="0E1529"/>
                </a:solidFill>
                <a:effectLst/>
                <a:uLnTx/>
                <a:uFillTx/>
                <a:latin typeface="Arial"/>
                <a:ea typeface="Arial"/>
                <a:cs typeface="Arial"/>
                <a:sym typeface="Arial"/>
              </a:rPr>
              <a:t>Virtual Training Day 8</a:t>
            </a:r>
            <a:br>
              <a:rPr lang="en-US" sz="2480" dirty="0"/>
            </a:br>
            <a:endParaRPr lang="en-US" dirty="0"/>
          </a:p>
          <a:p>
            <a:pPr marL="0" lvl="0" indent="0" algn="ctr" rtl="0">
              <a:lnSpc>
                <a:spcPct val="80000"/>
              </a:lnSpc>
              <a:spcBef>
                <a:spcPts val="496"/>
              </a:spcBef>
              <a:spcAft>
                <a:spcPts val="0"/>
              </a:spcAft>
              <a:buSzPts val="2480"/>
              <a:buNone/>
            </a:pPr>
            <a:r>
              <a:rPr lang="en-US" sz="2480" b="1" dirty="0">
                <a:solidFill>
                  <a:srgbClr val="DD8047"/>
                </a:solidFill>
              </a:rPr>
              <a:t>Managing the Cycle of Escalating Behavior:</a:t>
            </a:r>
            <a:endParaRPr lang="en-US" dirty="0"/>
          </a:p>
          <a:p>
            <a:pPr marL="0" lvl="0" indent="0" algn="ctr" rtl="0">
              <a:lnSpc>
                <a:spcPct val="80000"/>
              </a:lnSpc>
              <a:spcBef>
                <a:spcPts val="496"/>
              </a:spcBef>
              <a:spcAft>
                <a:spcPts val="0"/>
              </a:spcAft>
              <a:buSzPts val="2480"/>
              <a:buNone/>
            </a:pPr>
            <a:r>
              <a:rPr lang="en-US" sz="2480" b="1" dirty="0">
                <a:solidFill>
                  <a:srgbClr val="DD8047"/>
                </a:solidFill>
              </a:rPr>
              <a:t>Understanding and Responding</a:t>
            </a:r>
          </a:p>
        </p:txBody>
      </p:sp>
      <p:pic>
        <p:nvPicPr>
          <p:cNvPr id="213" name="Google Shape;213;p46"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1745028" y="1119782"/>
            <a:ext cx="5653944" cy="24806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5"/>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ABCs of Behavior </a:t>
            </a:r>
            <a:endParaRPr/>
          </a:p>
        </p:txBody>
      </p:sp>
      <p:grpSp>
        <p:nvGrpSpPr>
          <p:cNvPr id="296" name="Google Shape;296;p55" descr="Antecedent, Behavior, Consequence"/>
          <p:cNvGrpSpPr/>
          <p:nvPr/>
        </p:nvGrpSpPr>
        <p:grpSpPr>
          <a:xfrm>
            <a:off x="-3070335" y="1264887"/>
            <a:ext cx="10635147" cy="5472816"/>
            <a:chOff x="-4594335" y="-704407"/>
            <a:chExt cx="10635147" cy="5472816"/>
          </a:xfrm>
        </p:grpSpPr>
        <p:sp>
          <p:nvSpPr>
            <p:cNvPr id="297" name="Google Shape;297;p55"/>
            <p:cNvSpPr/>
            <p:nvPr/>
          </p:nvSpPr>
          <p:spPr>
            <a:xfrm>
              <a:off x="-4594335" y="-704407"/>
              <a:ext cx="5472816" cy="5472816"/>
            </a:xfrm>
            <a:prstGeom prst="blockArc">
              <a:avLst>
                <a:gd name="adj1" fmla="val 18900000"/>
                <a:gd name="adj2" fmla="val 2700000"/>
                <a:gd name="adj3" fmla="val 395"/>
              </a:avLst>
            </a:prstGeom>
            <a:noFill/>
            <a:ln w="25400" cap="flat" cmpd="sng">
              <a:solidFill>
                <a:srgbClr val="8490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5"/>
            <p:cNvSpPr/>
            <p:nvPr/>
          </p:nvSpPr>
          <p:spPr>
            <a:xfrm>
              <a:off x="564979" y="406400"/>
              <a:ext cx="5475833" cy="812800"/>
            </a:xfrm>
            <a:prstGeom prst="rect">
              <a:avLst/>
            </a:prstGeom>
            <a:solidFill>
              <a:srgbClr val="A9B7E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5"/>
            <p:cNvSpPr txBox="1"/>
            <p:nvPr/>
          </p:nvSpPr>
          <p:spPr>
            <a:xfrm>
              <a:off x="564979" y="406400"/>
              <a:ext cx="5475833" cy="812800"/>
            </a:xfrm>
            <a:prstGeom prst="rect">
              <a:avLst/>
            </a:prstGeom>
            <a:noFill/>
            <a:ln>
              <a:noFill/>
            </a:ln>
          </p:spPr>
          <p:txBody>
            <a:bodyPr spcFirstLastPara="1" wrap="square" lIns="645150" tIns="106675" rIns="106675" bIns="106675" anchor="ctr" anchorCtr="0">
              <a:noAutofit/>
            </a:bodyPr>
            <a:lstStyle/>
            <a:p>
              <a:pPr marL="0" marR="0" lvl="0" indent="0" algn="l" rtl="0">
                <a:lnSpc>
                  <a:spcPct val="90000"/>
                </a:lnSpc>
                <a:spcBef>
                  <a:spcPts val="0"/>
                </a:spcBef>
                <a:spcAft>
                  <a:spcPts val="0"/>
                </a:spcAft>
                <a:buClr>
                  <a:srgbClr val="000000"/>
                </a:buClr>
                <a:buSzPts val="4200"/>
                <a:buFont typeface="Arial"/>
                <a:buNone/>
              </a:pPr>
              <a:r>
                <a:rPr lang="en-US" sz="4200" b="0" i="0" u="none" strike="noStrike" cap="none">
                  <a:solidFill>
                    <a:srgbClr val="0E1529"/>
                  </a:solidFill>
                  <a:latin typeface="Arial"/>
                  <a:ea typeface="Arial"/>
                  <a:cs typeface="Arial"/>
                  <a:sym typeface="Arial"/>
                </a:rPr>
                <a:t>Antecedent</a:t>
              </a:r>
              <a:endParaRPr/>
            </a:p>
          </p:txBody>
        </p:sp>
        <p:sp>
          <p:nvSpPr>
            <p:cNvPr id="300" name="Google Shape;300;p55"/>
            <p:cNvSpPr/>
            <p:nvPr/>
          </p:nvSpPr>
          <p:spPr>
            <a:xfrm>
              <a:off x="87744" y="293684"/>
              <a:ext cx="1016000" cy="1016000"/>
            </a:xfrm>
            <a:prstGeom prst="ellipse">
              <a:avLst/>
            </a:prstGeom>
            <a:solidFill>
              <a:schemeClr val="lt1"/>
            </a:solidFill>
            <a:ln w="25400" cap="flat" cmpd="sng">
              <a:solidFill>
                <a:srgbClr val="A9B7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5"/>
            <p:cNvSpPr/>
            <p:nvPr/>
          </p:nvSpPr>
          <p:spPr>
            <a:xfrm>
              <a:off x="860432" y="1625599"/>
              <a:ext cx="5180380" cy="812800"/>
            </a:xfrm>
            <a:prstGeom prst="rect">
              <a:avLst/>
            </a:prstGeom>
            <a:solidFill>
              <a:srgbClr val="A9B7E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5"/>
            <p:cNvSpPr txBox="1"/>
            <p:nvPr/>
          </p:nvSpPr>
          <p:spPr>
            <a:xfrm>
              <a:off x="860432" y="1625599"/>
              <a:ext cx="5180380" cy="812800"/>
            </a:xfrm>
            <a:prstGeom prst="rect">
              <a:avLst/>
            </a:prstGeom>
            <a:noFill/>
            <a:ln>
              <a:noFill/>
            </a:ln>
          </p:spPr>
          <p:txBody>
            <a:bodyPr spcFirstLastPara="1" wrap="square" lIns="645150" tIns="106675" rIns="106675" bIns="106675" anchor="ctr" anchorCtr="0">
              <a:noAutofit/>
            </a:bodyPr>
            <a:lstStyle/>
            <a:p>
              <a:pPr marL="0" marR="0" lvl="0" indent="0" algn="l" rtl="0">
                <a:lnSpc>
                  <a:spcPct val="90000"/>
                </a:lnSpc>
                <a:spcBef>
                  <a:spcPts val="0"/>
                </a:spcBef>
                <a:spcAft>
                  <a:spcPts val="0"/>
                </a:spcAft>
                <a:buClr>
                  <a:srgbClr val="000000"/>
                </a:buClr>
                <a:buSzPts val="4200"/>
                <a:buFont typeface="Arial"/>
                <a:buNone/>
              </a:pPr>
              <a:r>
                <a:rPr lang="en-US" sz="4200" b="0" i="0" u="none" strike="noStrike" cap="none">
                  <a:solidFill>
                    <a:srgbClr val="0E1529"/>
                  </a:solidFill>
                  <a:latin typeface="Arial"/>
                  <a:ea typeface="Arial"/>
                  <a:cs typeface="Arial"/>
                  <a:sym typeface="Arial"/>
                </a:rPr>
                <a:t>Behavior</a:t>
              </a:r>
              <a:endParaRPr/>
            </a:p>
          </p:txBody>
        </p:sp>
        <p:sp>
          <p:nvSpPr>
            <p:cNvPr id="303" name="Google Shape;303;p55"/>
            <p:cNvSpPr/>
            <p:nvPr/>
          </p:nvSpPr>
          <p:spPr>
            <a:xfrm>
              <a:off x="352432" y="1523999"/>
              <a:ext cx="1016000" cy="1016000"/>
            </a:xfrm>
            <a:prstGeom prst="ellipse">
              <a:avLst/>
            </a:prstGeom>
            <a:solidFill>
              <a:schemeClr val="lt1"/>
            </a:solidFill>
            <a:ln w="25400" cap="flat" cmpd="sng">
              <a:solidFill>
                <a:srgbClr val="A9B7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5"/>
            <p:cNvSpPr/>
            <p:nvPr/>
          </p:nvSpPr>
          <p:spPr>
            <a:xfrm>
              <a:off x="564979" y="2844800"/>
              <a:ext cx="5475833" cy="812800"/>
            </a:xfrm>
            <a:prstGeom prst="rect">
              <a:avLst/>
            </a:prstGeom>
            <a:solidFill>
              <a:srgbClr val="A9B7E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5"/>
            <p:cNvSpPr txBox="1"/>
            <p:nvPr/>
          </p:nvSpPr>
          <p:spPr>
            <a:xfrm>
              <a:off x="564979" y="2844800"/>
              <a:ext cx="5475833" cy="812800"/>
            </a:xfrm>
            <a:prstGeom prst="rect">
              <a:avLst/>
            </a:prstGeom>
            <a:noFill/>
            <a:ln>
              <a:noFill/>
            </a:ln>
          </p:spPr>
          <p:txBody>
            <a:bodyPr spcFirstLastPara="1" wrap="square" lIns="645150" tIns="106675" rIns="106675" bIns="106675" anchor="ctr" anchorCtr="0">
              <a:noAutofit/>
            </a:bodyPr>
            <a:lstStyle/>
            <a:p>
              <a:pPr marL="0" marR="0" lvl="0" indent="0" algn="l" rtl="0">
                <a:lnSpc>
                  <a:spcPct val="90000"/>
                </a:lnSpc>
                <a:spcBef>
                  <a:spcPts val="0"/>
                </a:spcBef>
                <a:spcAft>
                  <a:spcPts val="0"/>
                </a:spcAft>
                <a:buClr>
                  <a:srgbClr val="000000"/>
                </a:buClr>
                <a:buSzPts val="4200"/>
                <a:buFont typeface="Arial"/>
                <a:buNone/>
              </a:pPr>
              <a:r>
                <a:rPr lang="en-US" sz="4200" b="0" i="0" u="none" strike="noStrike" cap="none">
                  <a:solidFill>
                    <a:srgbClr val="0E1529"/>
                  </a:solidFill>
                  <a:latin typeface="Arial"/>
                  <a:ea typeface="Arial"/>
                  <a:cs typeface="Arial"/>
                  <a:sym typeface="Arial"/>
                </a:rPr>
                <a:t>Consequence</a:t>
              </a:r>
              <a:endParaRPr/>
            </a:p>
          </p:txBody>
        </p:sp>
        <p:sp>
          <p:nvSpPr>
            <p:cNvPr id="306" name="Google Shape;306;p55"/>
            <p:cNvSpPr/>
            <p:nvPr/>
          </p:nvSpPr>
          <p:spPr>
            <a:xfrm>
              <a:off x="56979" y="2743200"/>
              <a:ext cx="1016000" cy="1016000"/>
            </a:xfrm>
            <a:prstGeom prst="ellipse">
              <a:avLst/>
            </a:prstGeom>
            <a:solidFill>
              <a:schemeClr val="lt1"/>
            </a:solidFill>
            <a:ln w="25400" cap="flat" cmpd="sng">
              <a:solidFill>
                <a:srgbClr val="A9B7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55"/>
          <p:cNvSpPr txBox="1"/>
          <p:nvPr/>
        </p:nvSpPr>
        <p:spPr>
          <a:xfrm>
            <a:off x="1839883" y="2428034"/>
            <a:ext cx="581891"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A</a:t>
            </a:r>
            <a:endParaRPr/>
          </a:p>
        </p:txBody>
      </p:sp>
      <p:sp>
        <p:nvSpPr>
          <p:cNvPr id="308" name="Google Shape;308;p55"/>
          <p:cNvSpPr txBox="1"/>
          <p:nvPr/>
        </p:nvSpPr>
        <p:spPr>
          <a:xfrm>
            <a:off x="2130828" y="3617907"/>
            <a:ext cx="565265"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B</a:t>
            </a:r>
            <a:endParaRPr/>
          </a:p>
        </p:txBody>
      </p:sp>
      <p:sp>
        <p:nvSpPr>
          <p:cNvPr id="309" name="Google Shape;309;p55"/>
          <p:cNvSpPr txBox="1"/>
          <p:nvPr/>
        </p:nvSpPr>
        <p:spPr>
          <a:xfrm>
            <a:off x="1795549" y="4825600"/>
            <a:ext cx="570807"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6"/>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Table Talk</a:t>
            </a:r>
            <a:endParaRPr/>
          </a:p>
        </p:txBody>
      </p:sp>
      <p:sp>
        <p:nvSpPr>
          <p:cNvPr id="315" name="Google Shape;315;p56"/>
          <p:cNvSpPr txBox="1">
            <a:spLocks noGrp="1"/>
          </p:cNvSpPr>
          <p:nvPr>
            <p:ph type="body" idx="1"/>
          </p:nvPr>
        </p:nvSpPr>
        <p:spPr>
          <a:xfrm>
            <a:off x="365298" y="1600200"/>
            <a:ext cx="8642114" cy="4691069"/>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3200"/>
              <a:buFont typeface="Calibri"/>
              <a:buAutoNum type="arabicPeriod"/>
            </a:pPr>
            <a:r>
              <a:rPr lang="en-US"/>
              <a:t>Who are your school knows this information?</a:t>
            </a:r>
            <a:endParaRPr/>
          </a:p>
          <a:p>
            <a:pPr marL="514350" lvl="0" indent="-514350" algn="l" rtl="0">
              <a:spcBef>
                <a:spcPts val="640"/>
              </a:spcBef>
              <a:spcAft>
                <a:spcPts val="0"/>
              </a:spcAft>
              <a:buSzPts val="3200"/>
              <a:buFont typeface="Calibri"/>
              <a:buAutoNum type="arabicPeriod"/>
            </a:pPr>
            <a:r>
              <a:rPr lang="en-US"/>
              <a:t>What kind of training have they received on it?</a:t>
            </a:r>
            <a:endParaRPr/>
          </a:p>
          <a:p>
            <a:pPr marL="514350" lvl="0" indent="-514350" algn="l" rtl="0">
              <a:spcBef>
                <a:spcPts val="640"/>
              </a:spcBef>
              <a:spcAft>
                <a:spcPts val="0"/>
              </a:spcAft>
              <a:buSzPts val="3200"/>
              <a:buFont typeface="Calibri"/>
              <a:buAutoNum type="arabicPeriod"/>
            </a:pPr>
            <a:r>
              <a:rPr lang="en-US"/>
              <a:t>Have they ever been coached on how to use the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7"/>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Antecedent</a:t>
            </a:r>
            <a:endParaRPr/>
          </a:p>
        </p:txBody>
      </p:sp>
      <p:sp>
        <p:nvSpPr>
          <p:cNvPr id="321" name="Google Shape;321;p57"/>
          <p:cNvSpPr txBox="1">
            <a:spLocks noGrp="1"/>
          </p:cNvSpPr>
          <p:nvPr>
            <p:ph type="body" idx="4294967295"/>
          </p:nvPr>
        </p:nvSpPr>
        <p:spPr>
          <a:xfrm>
            <a:off x="428222" y="1545029"/>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960"/>
              <a:buChar char="▪"/>
            </a:pPr>
            <a:r>
              <a:rPr lang="en-US" sz="2960"/>
              <a:t>Any event that precedes a behavior </a:t>
            </a:r>
            <a:endParaRPr/>
          </a:p>
          <a:p>
            <a:pPr marL="742950" lvl="1" indent="-295910" algn="l" rtl="0">
              <a:spcBef>
                <a:spcPts val="592"/>
              </a:spcBef>
              <a:spcAft>
                <a:spcPts val="0"/>
              </a:spcAft>
              <a:buSzPts val="2960"/>
              <a:buChar char="▪"/>
            </a:pPr>
            <a:r>
              <a:rPr lang="en-US" sz="2960">
                <a:solidFill>
                  <a:srgbClr val="FF0000"/>
                </a:solidFill>
              </a:rPr>
              <a:t>What happened </a:t>
            </a:r>
            <a:r>
              <a:rPr lang="en-US" sz="2960" i="1">
                <a:solidFill>
                  <a:srgbClr val="FF0000"/>
                </a:solidFill>
              </a:rPr>
              <a:t>immediately </a:t>
            </a:r>
            <a:r>
              <a:rPr lang="en-US" sz="2960">
                <a:solidFill>
                  <a:srgbClr val="FF0000"/>
                </a:solidFill>
              </a:rPr>
              <a:t>before the behavior occurred</a:t>
            </a:r>
            <a:endParaRPr/>
          </a:p>
          <a:p>
            <a:pPr marL="342900" lvl="0" indent="0" algn="l" rtl="0">
              <a:spcBef>
                <a:spcPts val="592"/>
              </a:spcBef>
              <a:spcAft>
                <a:spcPts val="0"/>
              </a:spcAft>
              <a:buNone/>
            </a:pPr>
            <a:endParaRPr/>
          </a:p>
          <a:p>
            <a:pPr marL="95250" lvl="0" indent="0" algn="l" rtl="0">
              <a:spcBef>
                <a:spcPts val="592"/>
              </a:spcBef>
              <a:spcAft>
                <a:spcPts val="0"/>
              </a:spcAft>
              <a:buSzPts val="2960"/>
              <a:buNone/>
            </a:pPr>
            <a:endParaRPr sz="2960"/>
          </a:p>
          <a:p>
            <a:pPr marL="95250" lvl="0" indent="0" algn="ctr" rtl="0">
              <a:spcBef>
                <a:spcPts val="592"/>
              </a:spcBef>
              <a:spcAft>
                <a:spcPts val="0"/>
              </a:spcAft>
              <a:buSzPts val="2960"/>
              <a:buNone/>
            </a:pPr>
            <a:r>
              <a:rPr lang="en-US" sz="2960"/>
              <a:t>*Use office referral form to identify patterns*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8"/>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Behavior</a:t>
            </a:r>
            <a:endParaRPr/>
          </a:p>
        </p:txBody>
      </p:sp>
      <p:sp>
        <p:nvSpPr>
          <p:cNvPr id="327" name="Google Shape;327;p58"/>
          <p:cNvSpPr txBox="1">
            <a:spLocks noGrp="1"/>
          </p:cNvSpPr>
          <p:nvPr>
            <p:ph type="body" idx="4294967295"/>
          </p:nvPr>
        </p:nvSpPr>
        <p:spPr>
          <a:xfrm>
            <a:off x="664481" y="1604101"/>
            <a:ext cx="7886700" cy="4351338"/>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endParaRPr/>
          </a:p>
          <a:p>
            <a:pPr marL="342900" lvl="0" indent="-342900" algn="l" rtl="0">
              <a:spcBef>
                <a:spcPts val="640"/>
              </a:spcBef>
              <a:spcAft>
                <a:spcPts val="0"/>
              </a:spcAft>
              <a:buSzPts val="3200"/>
              <a:buChar char="▪"/>
            </a:pPr>
            <a:r>
              <a:rPr lang="en-US"/>
              <a:t>All behaviors occur for a reason. </a:t>
            </a:r>
            <a:endParaRPr/>
          </a:p>
          <a:p>
            <a:pPr marL="342900" lvl="0" indent="-342900" algn="l" rtl="0">
              <a:spcBef>
                <a:spcPts val="640"/>
              </a:spcBef>
              <a:spcAft>
                <a:spcPts val="0"/>
              </a:spcAft>
              <a:buSzPts val="3200"/>
              <a:buChar char="▪"/>
            </a:pPr>
            <a:r>
              <a:rPr lang="en-US"/>
              <a:t>Behaviors do not occur “out of the blue.”</a:t>
            </a:r>
            <a:endParaRPr/>
          </a:p>
          <a:p>
            <a:pPr marL="342900" lvl="0" indent="-342900" algn="l" rtl="0">
              <a:spcBef>
                <a:spcPts val="640"/>
              </a:spcBef>
              <a:spcAft>
                <a:spcPts val="0"/>
              </a:spcAft>
              <a:buSzPts val="3200"/>
              <a:buChar char="▪"/>
            </a:pPr>
            <a:r>
              <a:rPr lang="en-US"/>
              <a:t>Behaviors continue to occur because they are effective. </a:t>
            </a:r>
            <a:endParaRPr/>
          </a:p>
          <a:p>
            <a:pPr marL="342900" lvl="0" indent="-342900" algn="l" rtl="0">
              <a:spcBef>
                <a:spcPts val="640"/>
              </a:spcBef>
              <a:spcAft>
                <a:spcPts val="0"/>
              </a:spcAft>
              <a:buSzPts val="3200"/>
              <a:buChar char="▪"/>
            </a:pPr>
            <a:r>
              <a:rPr lang="en-US"/>
              <a:t>Behaviors stop occurring because they are ineffective. </a:t>
            </a:r>
            <a:endParaRPr/>
          </a:p>
          <a:p>
            <a:pPr marL="342900" lvl="0" indent="-139700" algn="l" rtl="0">
              <a:spcBef>
                <a:spcPts val="640"/>
              </a:spcBef>
              <a:spcAft>
                <a:spcPts val="0"/>
              </a:spcAft>
              <a:buSzPts val="3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9"/>
          <p:cNvSpPr txBox="1">
            <a:spLocks noGrp="1"/>
          </p:cNvSpPr>
          <p:nvPr>
            <p:ph type="title"/>
          </p:nvPr>
        </p:nvSpPr>
        <p:spPr>
          <a:xfrm>
            <a:off x="694014" y="339670"/>
            <a:ext cx="5227800" cy="938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Consequence</a:t>
            </a:r>
            <a:endParaRPr/>
          </a:p>
        </p:txBody>
      </p:sp>
      <p:sp>
        <p:nvSpPr>
          <p:cNvPr id="333" name="Google Shape;333;p59"/>
          <p:cNvSpPr txBox="1">
            <a:spLocks noGrp="1"/>
          </p:cNvSpPr>
          <p:nvPr>
            <p:ph type="body" idx="4294967295"/>
          </p:nvPr>
        </p:nvSpPr>
        <p:spPr>
          <a:xfrm>
            <a:off x="694014" y="1515492"/>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Events occurring after the behavior</a:t>
            </a:r>
            <a:endParaRPr/>
          </a:p>
          <a:p>
            <a:pPr marL="342900" lvl="0" indent="-342900" algn="l" rtl="0">
              <a:spcBef>
                <a:spcPts val="640"/>
              </a:spcBef>
              <a:spcAft>
                <a:spcPts val="0"/>
              </a:spcAft>
              <a:buSzPts val="3200"/>
              <a:buChar char="▪"/>
            </a:pPr>
            <a:r>
              <a:rPr lang="en-US"/>
              <a:t>Can be positive or negative</a:t>
            </a:r>
            <a:endParaRPr/>
          </a:p>
          <a:p>
            <a:pPr marL="342900" lvl="0" indent="-342900" algn="l" rtl="0">
              <a:spcBef>
                <a:spcPts val="640"/>
              </a:spcBef>
              <a:spcAft>
                <a:spcPts val="0"/>
              </a:spcAft>
              <a:buSzPts val="3200"/>
              <a:buChar char="▪"/>
            </a:pPr>
            <a:r>
              <a:rPr lang="en-US"/>
              <a:t>Examples:</a:t>
            </a:r>
            <a:endParaRPr/>
          </a:p>
          <a:p>
            <a:pPr marL="742950" lvl="1" indent="-285750" algn="l" rtl="0">
              <a:spcBef>
                <a:spcPts val="560"/>
              </a:spcBef>
              <a:spcAft>
                <a:spcPts val="0"/>
              </a:spcAft>
              <a:buSzPts val="2800"/>
              <a:buChar char="▪"/>
            </a:pPr>
            <a:r>
              <a:rPr lang="en-US"/>
              <a:t>Get what you want</a:t>
            </a:r>
            <a:endParaRPr/>
          </a:p>
          <a:p>
            <a:pPr marL="742950" lvl="1" indent="-285750" algn="l" rtl="0">
              <a:spcBef>
                <a:spcPts val="560"/>
              </a:spcBef>
              <a:spcAft>
                <a:spcPts val="0"/>
              </a:spcAft>
              <a:buSzPts val="2800"/>
              <a:buChar char="▪"/>
            </a:pPr>
            <a:r>
              <a:rPr lang="en-US"/>
              <a:t>Get away from you don’t like</a:t>
            </a:r>
            <a:endParaRPr/>
          </a:p>
          <a:p>
            <a:pPr marL="742950" lvl="1" indent="-285750" algn="l" rtl="0">
              <a:spcBef>
                <a:spcPts val="560"/>
              </a:spcBef>
              <a:spcAft>
                <a:spcPts val="0"/>
              </a:spcAft>
              <a:buSzPts val="2800"/>
              <a:buChar char="▪"/>
            </a:pPr>
            <a:r>
              <a:rPr lang="en-US"/>
              <a:t>People leave you alone</a:t>
            </a:r>
            <a:endParaRPr/>
          </a:p>
          <a:p>
            <a:pPr marL="742950" lvl="1" indent="-285750" algn="l" rtl="0">
              <a:spcBef>
                <a:spcPts val="560"/>
              </a:spcBef>
              <a:spcAft>
                <a:spcPts val="0"/>
              </a:spcAft>
              <a:buSzPts val="2800"/>
              <a:buChar char="▪"/>
            </a:pPr>
            <a:r>
              <a:rPr lang="en-US"/>
              <a:t>Get a scolding from others</a:t>
            </a:r>
            <a:endParaRPr/>
          </a:p>
          <a:p>
            <a:pPr marL="742950" lvl="1" indent="-285750" algn="l" rtl="0">
              <a:spcBef>
                <a:spcPts val="560"/>
              </a:spcBef>
              <a:spcAft>
                <a:spcPts val="0"/>
              </a:spcAft>
              <a:buSzPts val="2800"/>
              <a:buChar char="▪"/>
            </a:pPr>
            <a:r>
              <a:rPr lang="en-US"/>
              <a:t>Lose something valuable</a:t>
            </a:r>
            <a:endParaRPr/>
          </a:p>
          <a:p>
            <a:pPr marL="342900" lvl="0" indent="-139700" algn="l" rtl="0">
              <a:spcBef>
                <a:spcPts val="640"/>
              </a:spcBef>
              <a:spcAft>
                <a:spcPts val="0"/>
              </a:spcAft>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0"/>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Consequence Patterns</a:t>
            </a:r>
            <a:endParaRPr/>
          </a:p>
        </p:txBody>
      </p:sp>
      <p:sp>
        <p:nvSpPr>
          <p:cNvPr id="339" name="Google Shape;339;p60"/>
          <p:cNvSpPr txBox="1">
            <a:spLocks noGrp="1"/>
          </p:cNvSpPr>
          <p:nvPr>
            <p:ph type="body" idx="4294967295"/>
          </p:nvPr>
        </p:nvSpPr>
        <p:spPr>
          <a:xfrm>
            <a:off x="0" y="1825625"/>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720"/>
              <a:buChar char="▪"/>
            </a:pPr>
            <a:r>
              <a:rPr lang="en-US" sz="2720"/>
              <a:t>Determine </a:t>
            </a:r>
            <a:r>
              <a:rPr lang="en-US" sz="2720" i="1"/>
              <a:t>effective</a:t>
            </a:r>
            <a:r>
              <a:rPr lang="en-US" sz="2720"/>
              <a:t> reactive strategies</a:t>
            </a:r>
            <a:endParaRPr/>
          </a:p>
          <a:p>
            <a:pPr marL="742950" lvl="1" indent="-285750" algn="l" rtl="0">
              <a:lnSpc>
                <a:spcPct val="80000"/>
              </a:lnSpc>
              <a:spcBef>
                <a:spcPts val="476"/>
              </a:spcBef>
              <a:spcAft>
                <a:spcPts val="0"/>
              </a:spcAft>
              <a:buSzPts val="2380"/>
              <a:buChar char="▪"/>
            </a:pPr>
            <a:r>
              <a:rPr lang="en-US" sz="2380"/>
              <a:t>Limit access to reinforcing/maintaining variables </a:t>
            </a:r>
            <a:endParaRPr/>
          </a:p>
          <a:p>
            <a:pPr marL="1143000" lvl="2" indent="-228600" algn="l" rtl="0">
              <a:lnSpc>
                <a:spcPct val="80000"/>
              </a:lnSpc>
              <a:spcBef>
                <a:spcPts val="408"/>
              </a:spcBef>
              <a:spcAft>
                <a:spcPts val="0"/>
              </a:spcAft>
              <a:buSzPts val="2040"/>
              <a:buChar char="▪"/>
            </a:pPr>
            <a:r>
              <a:rPr lang="en-US" sz="2040"/>
              <a:t>E.g., Hypothesized that student displays disruptive behavior during class to get reaction/attention from teacher – When student blurts out inappropriate comment during class, the teacher maintains neutral expression waits 30 seconds (withhold immediate attention/reaction) and then redirects the student</a:t>
            </a:r>
            <a:endParaRPr/>
          </a:p>
          <a:p>
            <a:pPr marL="342900" lvl="0" indent="-342900" algn="l" rtl="0">
              <a:lnSpc>
                <a:spcPct val="80000"/>
              </a:lnSpc>
              <a:spcBef>
                <a:spcPts val="544"/>
              </a:spcBef>
              <a:spcAft>
                <a:spcPts val="0"/>
              </a:spcAft>
              <a:buSzPts val="2720"/>
              <a:buChar char="▪"/>
            </a:pPr>
            <a:r>
              <a:rPr lang="en-US" sz="2720"/>
              <a:t>Determine </a:t>
            </a:r>
            <a:r>
              <a:rPr lang="en-US" sz="2720" i="1"/>
              <a:t>effective</a:t>
            </a:r>
            <a:r>
              <a:rPr lang="en-US" sz="2720"/>
              <a:t> proactive strategies</a:t>
            </a:r>
            <a:endParaRPr/>
          </a:p>
          <a:p>
            <a:pPr marL="742950" lvl="1" indent="-285750" algn="l" rtl="0">
              <a:lnSpc>
                <a:spcPct val="80000"/>
              </a:lnSpc>
              <a:spcBef>
                <a:spcPts val="476"/>
              </a:spcBef>
              <a:spcAft>
                <a:spcPts val="0"/>
              </a:spcAft>
              <a:buSzPts val="2380"/>
              <a:buChar char="▪"/>
            </a:pPr>
            <a:r>
              <a:rPr lang="en-US" sz="2380"/>
              <a:t>Provide reinforcing/maintaining variables for other appropriate behavior(s)</a:t>
            </a:r>
            <a:endParaRPr/>
          </a:p>
          <a:p>
            <a:pPr marL="1143000" lvl="2" indent="-228600" algn="l" rtl="0">
              <a:lnSpc>
                <a:spcPct val="80000"/>
              </a:lnSpc>
              <a:spcBef>
                <a:spcPts val="408"/>
              </a:spcBef>
              <a:spcAft>
                <a:spcPts val="0"/>
              </a:spcAft>
              <a:buSzPts val="2040"/>
              <a:buChar char="▪"/>
            </a:pPr>
            <a:r>
              <a:rPr lang="en-US" sz="2040"/>
              <a:t>E.g., Hypothesized that student displays disruptive behavior during class to get reaction/attention from teacher – Teacher increases frequency of praise statements/animated reactions for appropriate/on-task behavior</a:t>
            </a:r>
            <a:endParaRPr/>
          </a:p>
          <a:p>
            <a:pPr marL="95250" lvl="0" indent="0" algn="ctr" rtl="0">
              <a:lnSpc>
                <a:spcPct val="80000"/>
              </a:lnSpc>
              <a:spcBef>
                <a:spcPts val="544"/>
              </a:spcBef>
              <a:spcAft>
                <a:spcPts val="0"/>
              </a:spcAft>
              <a:buSzPts val="2720"/>
              <a:buNone/>
            </a:pPr>
            <a:endParaRPr sz="2720"/>
          </a:p>
          <a:p>
            <a:pPr marL="342900" lvl="0" indent="-170180" algn="l" rtl="0">
              <a:lnSpc>
                <a:spcPct val="80000"/>
              </a:lnSpc>
              <a:spcBef>
                <a:spcPts val="544"/>
              </a:spcBef>
              <a:spcAft>
                <a:spcPts val="0"/>
              </a:spcAft>
              <a:buSzPts val="2720"/>
              <a:buNone/>
            </a:pPr>
            <a:endParaRPr sz="272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1"/>
          <p:cNvSpPr txBox="1">
            <a:spLocks noGrp="1"/>
          </p:cNvSpPr>
          <p:nvPr>
            <p:ph type="title"/>
          </p:nvPr>
        </p:nvSpPr>
        <p:spPr>
          <a:xfrm>
            <a:off x="458885" y="344875"/>
            <a:ext cx="80202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Identify Patterns Using Data on Referral Forms</a:t>
            </a:r>
            <a:endParaRPr/>
          </a:p>
        </p:txBody>
      </p:sp>
      <p:pic>
        <p:nvPicPr>
          <p:cNvPr id="345" name="Google Shape;345;p61" descr="This is a sample office referral form with student information and location at the top, columns in the middle labeled problem behavior, possible motivation and administrative decision, and others involved in incident at the bottom.  Possible motivation column is circled. "/>
          <p:cNvPicPr preferRelativeResize="0">
            <a:picLocks noGrp="1"/>
          </p:cNvPicPr>
          <p:nvPr>
            <p:ph type="body" idx="4294967295"/>
          </p:nvPr>
        </p:nvPicPr>
        <p:blipFill rotWithShape="1">
          <a:blip r:embed="rId3">
            <a:alphaModFix/>
          </a:blip>
          <a:srcRect/>
          <a:stretch/>
        </p:blipFill>
        <p:spPr>
          <a:xfrm>
            <a:off x="0" y="1825625"/>
            <a:ext cx="7696200" cy="49577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Table Talk</a:t>
            </a:r>
            <a:endParaRPr/>
          </a:p>
        </p:txBody>
      </p:sp>
      <p:sp>
        <p:nvSpPr>
          <p:cNvPr id="351" name="Google Shape;351;p62"/>
          <p:cNvSpPr txBox="1">
            <a:spLocks noGrp="1"/>
          </p:cNvSpPr>
          <p:nvPr>
            <p:ph type="body" idx="1"/>
          </p:nvPr>
        </p:nvSpPr>
        <p:spPr>
          <a:xfrm>
            <a:off x="365298" y="1600200"/>
            <a:ext cx="8642114" cy="4691069"/>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3200"/>
              <a:buFont typeface="Calibri"/>
              <a:buAutoNum type="arabicPeriod"/>
            </a:pPr>
            <a:r>
              <a:rPr lang="en-US"/>
              <a:t>Do staff at your school have difficulty filling out this portion of the ODR?</a:t>
            </a:r>
            <a:endParaRPr/>
          </a:p>
          <a:p>
            <a:pPr marL="514350" lvl="0" indent="-514350" algn="l" rtl="0">
              <a:spcBef>
                <a:spcPts val="640"/>
              </a:spcBef>
              <a:spcAft>
                <a:spcPts val="0"/>
              </a:spcAft>
              <a:buSzPts val="3200"/>
              <a:buFont typeface="Calibri"/>
              <a:buAutoNum type="arabicPeriod"/>
            </a:pPr>
            <a:r>
              <a:rPr lang="en-US"/>
              <a:t>What can you do to ensure this section is filled out correctly?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3"/>
          <p:cNvSpPr txBox="1">
            <a:spLocks noGrp="1"/>
          </p:cNvSpPr>
          <p:nvPr>
            <p:ph type="title"/>
          </p:nvPr>
        </p:nvSpPr>
        <p:spPr>
          <a:xfrm>
            <a:off x="444902" y="403947"/>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Why ABCs?</a:t>
            </a:r>
            <a:endParaRPr/>
          </a:p>
        </p:txBody>
      </p:sp>
      <p:sp>
        <p:nvSpPr>
          <p:cNvPr id="357" name="Google Shape;357;p63"/>
          <p:cNvSpPr txBox="1">
            <a:spLocks noGrp="1"/>
          </p:cNvSpPr>
          <p:nvPr>
            <p:ph type="body" idx="4294967295"/>
          </p:nvPr>
        </p:nvSpPr>
        <p:spPr>
          <a:xfrm>
            <a:off x="444904" y="1663175"/>
            <a:ext cx="8270875"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720"/>
              <a:buChar char="▪"/>
            </a:pPr>
            <a:r>
              <a:rPr lang="en-US" sz="2720"/>
              <a:t>Antecedent patterns: </a:t>
            </a:r>
            <a:endParaRPr/>
          </a:p>
          <a:p>
            <a:pPr marL="742950" lvl="1" indent="-285750" algn="l" rtl="0">
              <a:lnSpc>
                <a:spcPct val="80000"/>
              </a:lnSpc>
              <a:spcBef>
                <a:spcPts val="476"/>
              </a:spcBef>
              <a:spcAft>
                <a:spcPts val="0"/>
              </a:spcAft>
              <a:buSzPts val="2380"/>
              <a:buChar char="▪"/>
            </a:pPr>
            <a:r>
              <a:rPr lang="en-US" sz="2380"/>
              <a:t>Determine </a:t>
            </a:r>
            <a:r>
              <a:rPr lang="en-US" sz="2380" i="1"/>
              <a:t>effective</a:t>
            </a:r>
            <a:r>
              <a:rPr lang="en-US" sz="2380"/>
              <a:t> preventative strategies</a:t>
            </a:r>
            <a:endParaRPr/>
          </a:p>
          <a:p>
            <a:pPr marL="1143000" lvl="2" indent="-228600" algn="l" rtl="0">
              <a:lnSpc>
                <a:spcPct val="80000"/>
              </a:lnSpc>
              <a:spcBef>
                <a:spcPts val="408"/>
              </a:spcBef>
              <a:spcAft>
                <a:spcPts val="0"/>
              </a:spcAft>
              <a:buSzPts val="2040"/>
              <a:buChar char="▪"/>
            </a:pPr>
            <a:r>
              <a:rPr lang="en-US" sz="2040"/>
              <a:t>E.g., identify difficult transition = may use visuals to initiate transition as proactive approach</a:t>
            </a:r>
            <a:endParaRPr/>
          </a:p>
          <a:p>
            <a:pPr marL="342900" lvl="0" indent="-342900" algn="l" rtl="0">
              <a:lnSpc>
                <a:spcPct val="80000"/>
              </a:lnSpc>
              <a:spcBef>
                <a:spcPts val="544"/>
              </a:spcBef>
              <a:spcAft>
                <a:spcPts val="0"/>
              </a:spcAft>
              <a:buSzPts val="2720"/>
              <a:buChar char="▪"/>
            </a:pPr>
            <a:r>
              <a:rPr lang="en-US" sz="2720"/>
              <a:t>Consequences maintain behavior</a:t>
            </a:r>
            <a:endParaRPr/>
          </a:p>
          <a:p>
            <a:pPr marL="742950" lvl="1" indent="-285750" algn="l" rtl="0">
              <a:lnSpc>
                <a:spcPct val="80000"/>
              </a:lnSpc>
              <a:spcBef>
                <a:spcPts val="476"/>
              </a:spcBef>
              <a:spcAft>
                <a:spcPts val="0"/>
              </a:spcAft>
              <a:buSzPts val="2380"/>
              <a:buChar char="▪"/>
            </a:pPr>
            <a:r>
              <a:rPr lang="en-US" sz="2380"/>
              <a:t>Analysis of consequent events aid in identifying </a:t>
            </a:r>
            <a:r>
              <a:rPr lang="en-US" sz="2380" i="1" u="sng"/>
              <a:t>function</a:t>
            </a:r>
            <a:r>
              <a:rPr lang="en-US" sz="2380"/>
              <a:t> of behavior</a:t>
            </a:r>
            <a:endParaRPr/>
          </a:p>
          <a:p>
            <a:pPr marL="742950" lvl="1" indent="-134619" algn="l" rtl="0">
              <a:lnSpc>
                <a:spcPct val="80000"/>
              </a:lnSpc>
              <a:spcBef>
                <a:spcPts val="476"/>
              </a:spcBef>
              <a:spcAft>
                <a:spcPts val="0"/>
              </a:spcAft>
              <a:buSzPts val="2380"/>
              <a:buNone/>
            </a:pPr>
            <a:endParaRPr sz="2380"/>
          </a:p>
          <a:p>
            <a:pPr marL="571500" lvl="1" indent="0" algn="l" rtl="0">
              <a:lnSpc>
                <a:spcPct val="80000"/>
              </a:lnSpc>
              <a:spcBef>
                <a:spcPts val="476"/>
              </a:spcBef>
              <a:spcAft>
                <a:spcPts val="0"/>
              </a:spcAft>
              <a:buSzPts val="2380"/>
              <a:buNone/>
            </a:pPr>
            <a:endParaRPr sz="2380"/>
          </a:p>
          <a:p>
            <a:pPr marL="1047750" lvl="2" indent="0" algn="ctr" rtl="0">
              <a:lnSpc>
                <a:spcPct val="80000"/>
              </a:lnSpc>
              <a:spcBef>
                <a:spcPts val="748"/>
              </a:spcBef>
              <a:spcAft>
                <a:spcPts val="0"/>
              </a:spcAft>
              <a:buSzPts val="3740"/>
              <a:buNone/>
            </a:pPr>
            <a:r>
              <a:rPr lang="en-US" sz="3740"/>
              <a:t>“We do what we do because of what happens to us.” </a:t>
            </a:r>
            <a:endParaRPr/>
          </a:p>
          <a:p>
            <a:pPr marL="1143000" lvl="2" indent="-99060" algn="l" rtl="0">
              <a:lnSpc>
                <a:spcPct val="80000"/>
              </a:lnSpc>
              <a:spcBef>
                <a:spcPts val="408"/>
              </a:spcBef>
              <a:spcAft>
                <a:spcPts val="0"/>
              </a:spcAft>
              <a:buSzPts val="2040"/>
              <a:buNone/>
            </a:pPr>
            <a:endParaRPr sz="2040"/>
          </a:p>
          <a:p>
            <a:pPr marL="1143000" lvl="2" indent="-99060" algn="l" rtl="0">
              <a:lnSpc>
                <a:spcPct val="80000"/>
              </a:lnSpc>
              <a:spcBef>
                <a:spcPts val="408"/>
              </a:spcBef>
              <a:spcAft>
                <a:spcPts val="0"/>
              </a:spcAft>
              <a:buSzPts val="2040"/>
              <a:buNone/>
            </a:pPr>
            <a:endParaRPr sz="2040"/>
          </a:p>
          <a:p>
            <a:pPr marL="1143000" lvl="2" indent="-99060" algn="l" rtl="0">
              <a:lnSpc>
                <a:spcPct val="80000"/>
              </a:lnSpc>
              <a:spcBef>
                <a:spcPts val="408"/>
              </a:spcBef>
              <a:spcAft>
                <a:spcPts val="0"/>
              </a:spcAft>
              <a:buSzPts val="2040"/>
              <a:buNone/>
            </a:pPr>
            <a:endParaRPr sz="2040"/>
          </a:p>
          <a:p>
            <a:pPr marL="1143000" lvl="2" indent="-99060" algn="l" rtl="0">
              <a:lnSpc>
                <a:spcPct val="80000"/>
              </a:lnSpc>
              <a:spcBef>
                <a:spcPts val="408"/>
              </a:spcBef>
              <a:spcAft>
                <a:spcPts val="0"/>
              </a:spcAft>
              <a:buSzPts val="2040"/>
              <a:buNone/>
            </a:pPr>
            <a:endParaRPr sz="2040"/>
          </a:p>
          <a:p>
            <a:pPr marL="571500" lvl="1" indent="0" algn="l" rtl="0">
              <a:lnSpc>
                <a:spcPct val="80000"/>
              </a:lnSpc>
              <a:spcBef>
                <a:spcPts val="476"/>
              </a:spcBef>
              <a:spcAft>
                <a:spcPts val="0"/>
              </a:spcAft>
              <a:buSzPts val="2380"/>
              <a:buNone/>
            </a:pPr>
            <a:endParaRPr sz="2380"/>
          </a:p>
          <a:p>
            <a:pPr marL="342900" lvl="0" indent="-170180" algn="l" rtl="0">
              <a:lnSpc>
                <a:spcPct val="80000"/>
              </a:lnSpc>
              <a:spcBef>
                <a:spcPts val="544"/>
              </a:spcBef>
              <a:spcAft>
                <a:spcPts val="0"/>
              </a:spcAft>
              <a:buSzPts val="2720"/>
              <a:buNone/>
            </a:pPr>
            <a:endParaRPr sz="272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64" descr="Phases chart"/>
          <p:cNvPicPr preferRelativeResize="0"/>
          <p:nvPr/>
        </p:nvPicPr>
        <p:blipFill rotWithShape="1">
          <a:blip r:embed="rId3">
            <a:alphaModFix/>
          </a:blip>
          <a:srcRect/>
          <a:stretch/>
        </p:blipFill>
        <p:spPr>
          <a:xfrm>
            <a:off x="283708" y="2057400"/>
            <a:ext cx="9144000" cy="4800600"/>
          </a:xfrm>
          <a:prstGeom prst="rect">
            <a:avLst/>
          </a:prstGeom>
          <a:noFill/>
          <a:ln>
            <a:noFill/>
          </a:ln>
        </p:spPr>
      </p:pic>
      <p:sp>
        <p:nvSpPr>
          <p:cNvPr id="363" name="Google Shape;363;p64"/>
          <p:cNvSpPr txBox="1"/>
          <p:nvPr/>
        </p:nvSpPr>
        <p:spPr>
          <a:xfrm>
            <a:off x="228600" y="2057400"/>
            <a:ext cx="8915400" cy="92333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lt1"/>
                </a:solidFill>
                <a:latin typeface="Calibri"/>
                <a:ea typeface="Calibri"/>
                <a:cs typeface="Calibri"/>
                <a:sym typeface="Calibri"/>
              </a:rPr>
              <a:t>Phases of the Escalation Cycle</a:t>
            </a:r>
            <a:endParaRPr sz="5400" b="1" i="0" u="none" strike="noStrike" cap="none">
              <a:solidFill>
                <a:schemeClr val="lt1"/>
              </a:solidFill>
              <a:latin typeface="Calibri"/>
              <a:ea typeface="Calibri"/>
              <a:cs typeface="Calibri"/>
              <a:sym typeface="Calibri"/>
            </a:endParaRPr>
          </a:p>
        </p:txBody>
      </p:sp>
      <p:sp>
        <p:nvSpPr>
          <p:cNvPr id="364" name="Google Shape;364;p64" descr="This oval encompasses calm and recovery.  "/>
          <p:cNvSpPr/>
          <p:nvPr/>
        </p:nvSpPr>
        <p:spPr>
          <a:xfrm>
            <a:off x="781396" y="5530735"/>
            <a:ext cx="8124306" cy="536937"/>
          </a:xfrm>
          <a:prstGeom prst="ellipse">
            <a:avLst/>
          </a:prstGeom>
          <a:noFill/>
          <a:ln w="4762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5" name="Google Shape;365;p64" descr="This oval encompasses trigger and agitation. "/>
          <p:cNvSpPr/>
          <p:nvPr/>
        </p:nvSpPr>
        <p:spPr>
          <a:xfrm>
            <a:off x="1157028" y="4653277"/>
            <a:ext cx="2461780" cy="1058488"/>
          </a:xfrm>
          <a:prstGeom prst="ellipse">
            <a:avLst/>
          </a:prstGeom>
          <a:noFill/>
          <a:ln w="47625"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Google Shape;366;p64" descr="This oval encompasses acceleration, peak and de-escalation. "/>
          <p:cNvSpPr/>
          <p:nvPr/>
        </p:nvSpPr>
        <p:spPr>
          <a:xfrm rot="228901">
            <a:off x="2155767" y="3317699"/>
            <a:ext cx="6650181" cy="1834341"/>
          </a:xfrm>
          <a:prstGeom prst="ellipse">
            <a:avLst/>
          </a:prstGeom>
          <a:noFill/>
          <a:ln w="476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7" name="Google Shape;367;p64"/>
          <p:cNvSpPr txBox="1">
            <a:spLocks noGrp="1"/>
          </p:cNvSpPr>
          <p:nvPr>
            <p:ph type="title"/>
          </p:nvPr>
        </p:nvSpPr>
        <p:spPr>
          <a:xfrm>
            <a:off x="398914" y="385776"/>
            <a:ext cx="71661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200" b="1"/>
              <a:t>Model for Escalating Behavior </a:t>
            </a:r>
            <a:br>
              <a:rPr lang="en-US"/>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7"/>
          <p:cNvSpPr txBox="1">
            <a:spLocks noGrp="1"/>
          </p:cNvSpPr>
          <p:nvPr>
            <p:ph type="sldNum" idx="12"/>
          </p:nvPr>
        </p:nvSpPr>
        <p:spPr>
          <a:xfrm>
            <a:off x="8229599" y="6293898"/>
            <a:ext cx="395433" cy="36575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graphicFrame>
        <p:nvGraphicFramePr>
          <p:cNvPr id="221" name="Google Shape;221;p47"/>
          <p:cNvGraphicFramePr/>
          <p:nvPr>
            <p:extLst>
              <p:ext uri="{D42A27DB-BD31-4B8C-83A1-F6EECF244321}">
                <p14:modId xmlns:p14="http://schemas.microsoft.com/office/powerpoint/2010/main" val="1245355303"/>
              </p:ext>
            </p:extLst>
          </p:nvPr>
        </p:nvGraphicFramePr>
        <p:xfrm>
          <a:off x="521134" y="882479"/>
          <a:ext cx="8218600" cy="5318325"/>
        </p:xfrm>
        <a:graphic>
          <a:graphicData uri="http://schemas.openxmlformats.org/drawingml/2006/table">
            <a:tbl>
              <a:tblPr firstRow="1">
                <a:noFill/>
                <a:tableStyleId>{EFD9878F-2BBE-49E2-BE51-A69E1B270F6F}</a:tableStyleId>
              </a:tblPr>
              <a:tblGrid>
                <a:gridCol w="2054800">
                  <a:extLst>
                    <a:ext uri="{9D8B030D-6E8A-4147-A177-3AD203B41FA5}">
                      <a16:colId xmlns:a16="http://schemas.microsoft.com/office/drawing/2014/main" val="20000"/>
                    </a:ext>
                  </a:extLst>
                </a:gridCol>
                <a:gridCol w="6163800">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1"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060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0"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8195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Committed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0" i="0" u="none" strike="noStrike" cap="none" dirty="0">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22" name="Google Shape;222;p47"/>
          <p:cNvSpPr txBox="1">
            <a:spLocks noGrp="1"/>
          </p:cNvSpPr>
          <p:nvPr>
            <p:ph type="title"/>
          </p:nvPr>
        </p:nvSpPr>
        <p:spPr>
          <a:xfrm>
            <a:off x="493081" y="165096"/>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400"/>
              <a:buFont typeface="Calibri"/>
              <a:buNone/>
            </a:pPr>
            <a:r>
              <a:rPr lang="en-US" sz="2400">
                <a:latin typeface="Calibri"/>
                <a:ea typeface="Calibri"/>
                <a:cs typeface="Calibri"/>
                <a:sym typeface="Calibri"/>
              </a:rPr>
              <a:t>Learning Expectations for </a:t>
            </a:r>
            <a:r>
              <a:rPr lang="en-US" sz="2800" i="1">
                <a:latin typeface="Calibri"/>
                <a:ea typeface="Calibri"/>
                <a:cs typeface="Calibri"/>
                <a:sym typeface="Calibri"/>
              </a:rPr>
              <a:t>Virtual</a:t>
            </a:r>
            <a:r>
              <a:rPr lang="en-US" sz="2400">
                <a:latin typeface="Calibri"/>
                <a:ea typeface="Calibri"/>
                <a:cs typeface="Calibri"/>
                <a:sym typeface="Calibri"/>
              </a:rPr>
              <a:t> Training</a:t>
            </a:r>
            <a:endParaRPr/>
          </a:p>
        </p:txBody>
      </p:sp>
      <p:pic>
        <p:nvPicPr>
          <p:cNvPr id="223" name="Google Shape;223;p47" descr="Find a quiet place free from distractions. Gather your materials before you log on. Make sure your device is charged. Be on time. "/>
          <p:cNvPicPr preferRelativeResize="0"/>
          <p:nvPr/>
        </p:nvPicPr>
        <p:blipFill rotWithShape="1">
          <a:blip r:embed="rId3">
            <a:alphaModFix/>
          </a:blip>
          <a:srcRect/>
          <a:stretch/>
        </p:blipFill>
        <p:spPr>
          <a:xfrm>
            <a:off x="2620703" y="1434429"/>
            <a:ext cx="6007100" cy="1155700"/>
          </a:xfrm>
          <a:prstGeom prst="rect">
            <a:avLst/>
          </a:prstGeom>
          <a:noFill/>
          <a:ln>
            <a:noFill/>
          </a:ln>
        </p:spPr>
      </p:pic>
      <p:pic>
        <p:nvPicPr>
          <p:cNvPr id="224" name="Google Shape;224;p47" descr="Stay engaged. Mute your mic when you are not speaking.  Click raise your hand if you have a question or need help. Be a polite listener."/>
          <p:cNvPicPr preferRelativeResize="0"/>
          <p:nvPr/>
        </p:nvPicPr>
        <p:blipFill rotWithShape="1">
          <a:blip r:embed="rId4">
            <a:alphaModFix/>
          </a:blip>
          <a:srcRect/>
          <a:stretch/>
        </p:blipFill>
        <p:spPr>
          <a:xfrm>
            <a:off x="2620703" y="2667672"/>
            <a:ext cx="6019800" cy="1600200"/>
          </a:xfrm>
          <a:prstGeom prst="rect">
            <a:avLst/>
          </a:prstGeom>
          <a:noFill/>
          <a:ln>
            <a:noFill/>
          </a:ln>
        </p:spPr>
      </p:pic>
      <p:pic>
        <p:nvPicPr>
          <p:cNvPr id="225" name="Google Shape;225;p47" descr="Stay seated with your face in the center of the screen. "/>
          <p:cNvPicPr preferRelativeResize="0"/>
          <p:nvPr/>
        </p:nvPicPr>
        <p:blipFill rotWithShape="1">
          <a:blip r:embed="rId5">
            <a:alphaModFix/>
          </a:blip>
          <a:srcRect/>
          <a:stretch/>
        </p:blipFill>
        <p:spPr>
          <a:xfrm>
            <a:off x="2811034" y="4345415"/>
            <a:ext cx="3149600" cy="1828800"/>
          </a:xfrm>
          <a:prstGeom prst="rect">
            <a:avLst/>
          </a:prstGeom>
          <a:noFill/>
          <a:ln>
            <a:noFill/>
          </a:ln>
        </p:spPr>
      </p:pic>
      <p:sp>
        <p:nvSpPr>
          <p:cNvPr id="226" name="Google Shape;226;p47"/>
          <p:cNvSpPr txBox="1"/>
          <p:nvPr/>
        </p:nvSpPr>
        <p:spPr>
          <a:xfrm>
            <a:off x="5367532" y="6001370"/>
            <a:ext cx="1529456" cy="707886"/>
          </a:xfrm>
          <a:prstGeom prst="rect">
            <a:avLst/>
          </a:prstGeom>
          <a:solidFill>
            <a:srgbClr val="FFFFFF"/>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i="0" u="none" strike="noStrike" cap="none">
                <a:solidFill>
                  <a:schemeClr val="accent6"/>
                </a:solidFill>
                <a:latin typeface="Calibri"/>
                <a:ea typeface="Calibri"/>
                <a:cs typeface="Calibri"/>
                <a:sym typeface="Calibri"/>
              </a:rPr>
              <a:t>Awesome expectations from the team at Sandburg Elementary, SPS186!</a:t>
            </a:r>
            <a:endParaRPr/>
          </a:p>
        </p:txBody>
      </p:sp>
      <p:sp>
        <p:nvSpPr>
          <p:cNvPr id="227" name="Google Shape;227;p47"/>
          <p:cNvSpPr/>
          <p:nvPr/>
        </p:nvSpPr>
        <p:spPr>
          <a:xfrm>
            <a:off x="2811034" y="1517515"/>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1</a:t>
            </a:r>
            <a:endParaRPr/>
          </a:p>
        </p:txBody>
      </p:sp>
      <p:sp>
        <p:nvSpPr>
          <p:cNvPr id="228" name="Google Shape;228;p47"/>
          <p:cNvSpPr/>
          <p:nvPr/>
        </p:nvSpPr>
        <p:spPr>
          <a:xfrm>
            <a:off x="4379013" y="1517514"/>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2</a:t>
            </a:r>
            <a:endParaRPr/>
          </a:p>
        </p:txBody>
      </p:sp>
      <p:sp>
        <p:nvSpPr>
          <p:cNvPr id="229" name="Google Shape;229;p47"/>
          <p:cNvSpPr/>
          <p:nvPr/>
        </p:nvSpPr>
        <p:spPr>
          <a:xfrm>
            <a:off x="5946992" y="151751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3</a:t>
            </a:r>
            <a:endParaRPr/>
          </a:p>
        </p:txBody>
      </p:sp>
      <p:sp>
        <p:nvSpPr>
          <p:cNvPr id="230" name="Google Shape;230;p47"/>
          <p:cNvSpPr/>
          <p:nvPr/>
        </p:nvSpPr>
        <p:spPr>
          <a:xfrm>
            <a:off x="7287397" y="153013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4</a:t>
            </a:r>
            <a:endParaRPr/>
          </a:p>
        </p:txBody>
      </p:sp>
      <p:sp>
        <p:nvSpPr>
          <p:cNvPr id="231" name="Google Shape;231;p47"/>
          <p:cNvSpPr/>
          <p:nvPr/>
        </p:nvSpPr>
        <p:spPr>
          <a:xfrm>
            <a:off x="2824743" y="2860688"/>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5</a:t>
            </a:r>
            <a:endParaRPr/>
          </a:p>
        </p:txBody>
      </p:sp>
      <p:sp>
        <p:nvSpPr>
          <p:cNvPr id="232" name="Google Shape;232;p47"/>
          <p:cNvSpPr/>
          <p:nvPr/>
        </p:nvSpPr>
        <p:spPr>
          <a:xfrm>
            <a:off x="4359481" y="283618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6</a:t>
            </a:r>
            <a:endParaRPr/>
          </a:p>
        </p:txBody>
      </p:sp>
      <p:sp>
        <p:nvSpPr>
          <p:cNvPr id="233" name="Google Shape;233;p47"/>
          <p:cNvSpPr/>
          <p:nvPr/>
        </p:nvSpPr>
        <p:spPr>
          <a:xfrm>
            <a:off x="7198094" y="2877681"/>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8</a:t>
            </a:r>
            <a:endParaRPr/>
          </a:p>
        </p:txBody>
      </p:sp>
      <p:sp>
        <p:nvSpPr>
          <p:cNvPr id="234" name="Google Shape;234;p47"/>
          <p:cNvSpPr/>
          <p:nvPr/>
        </p:nvSpPr>
        <p:spPr>
          <a:xfrm>
            <a:off x="2828725" y="4769930"/>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9</a:t>
            </a:r>
            <a:endParaRPr/>
          </a:p>
        </p:txBody>
      </p:sp>
      <p:sp>
        <p:nvSpPr>
          <p:cNvPr id="235" name="Google Shape;235;p47"/>
          <p:cNvSpPr/>
          <p:nvPr/>
        </p:nvSpPr>
        <p:spPr>
          <a:xfrm>
            <a:off x="4330728" y="4708763"/>
            <a:ext cx="591848" cy="591848"/>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10</a:t>
            </a:r>
            <a:endParaRPr/>
          </a:p>
        </p:txBody>
      </p:sp>
      <p:sp>
        <p:nvSpPr>
          <p:cNvPr id="236" name="Google Shape;236;p47"/>
          <p:cNvSpPr/>
          <p:nvPr/>
        </p:nvSpPr>
        <p:spPr>
          <a:xfrm>
            <a:off x="5771182" y="2874836"/>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alibri"/>
                <a:ea typeface="Calibri"/>
                <a:cs typeface="Calibri"/>
                <a:sym typeface="Calibri"/>
              </a:rPr>
              <a:t>7</a:t>
            </a:r>
            <a:endParaRPr/>
          </a:p>
        </p:txBody>
      </p:sp>
      <p:pic>
        <p:nvPicPr>
          <p:cNvPr id="237" name="Google Shape;237;p47">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rot="196619">
            <a:off x="6813787" y="4232906"/>
            <a:ext cx="1906622" cy="2467393"/>
          </a:xfrm>
          <a:prstGeom prst="rect">
            <a:avLst/>
          </a:prstGeom>
          <a:noFill/>
          <a:ln w="9525" cap="flat" cmpd="sng">
            <a:solidFill>
              <a:schemeClr val="accent6"/>
            </a:solidFill>
            <a:prstDash val="solid"/>
            <a:round/>
            <a:headEnd type="none" w="sm" len="sm"/>
            <a:tailEnd type="none" w="sm" len="sm"/>
          </a:ln>
          <a:effectLst>
            <a:outerShdw blurRad="292100" dist="139700" dir="2700000" algn="tl" rotWithShape="0">
              <a:srgbClr val="333333">
                <a:alpha val="64705"/>
              </a:srgbClr>
            </a:outerShdw>
          </a:effectLst>
        </p:spPr>
      </p:pic>
      <p:pic>
        <p:nvPicPr>
          <p:cNvPr id="238" name="Google Shape;238;p47">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156973" y="176488"/>
            <a:ext cx="608969" cy="6089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5"/>
          <p:cNvSpPr/>
          <p:nvPr/>
        </p:nvSpPr>
        <p:spPr>
          <a:xfrm>
            <a:off x="1182688" y="2017713"/>
            <a:ext cx="7772400" cy="4230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920"/>
              <a:buFont typeface="Noto Sans Symbols"/>
              <a:buNone/>
            </a:pPr>
            <a:r>
              <a:rPr lang="en-US" sz="3200" b="1" i="0" u="none" strike="noStrike" cap="none">
                <a:solidFill>
                  <a:srgbClr val="0F1C32"/>
                </a:solidFill>
                <a:latin typeface="Calibri"/>
                <a:ea typeface="Calibri"/>
                <a:cs typeface="Calibri"/>
                <a:sym typeface="Calibri"/>
              </a:rPr>
              <a:t>Student is cooperative.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Accepts corrective feedback</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Follows directives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Ignores distractions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Accepts praise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On-task</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360"/>
              </a:spcBef>
              <a:spcAft>
                <a:spcPts val="0"/>
              </a:spcAft>
              <a:buClr>
                <a:schemeClr val="folHlink"/>
              </a:buClr>
              <a:buSzPts val="1080"/>
              <a:buFont typeface="Noto Sans Symbols"/>
              <a:buNone/>
            </a:pPr>
            <a:endParaRPr sz="1800" b="0" i="0" u="none" strike="noStrike" cap="none">
              <a:solidFill>
                <a:schemeClr val="dk1"/>
              </a:solidFill>
              <a:latin typeface="Tahoma"/>
              <a:ea typeface="Tahoma"/>
              <a:cs typeface="Tahoma"/>
              <a:sym typeface="Tahoma"/>
            </a:endParaRPr>
          </a:p>
          <a:p>
            <a:pPr marL="342900" marR="0" lvl="0" indent="-342900" algn="l" rtl="0">
              <a:lnSpc>
                <a:spcPct val="90000"/>
              </a:lnSpc>
              <a:spcBef>
                <a:spcPts val="360"/>
              </a:spcBef>
              <a:spcAft>
                <a:spcPts val="0"/>
              </a:spcAft>
              <a:buClr>
                <a:schemeClr val="folHlink"/>
              </a:buClr>
              <a:buSzPts val="1080"/>
              <a:buFont typeface="Noto Sans Symbols"/>
              <a:buNone/>
            </a:pPr>
            <a:endParaRPr sz="1800" b="0" i="0" u="none" strike="noStrike" cap="none">
              <a:solidFill>
                <a:schemeClr val="dk1"/>
              </a:solidFill>
              <a:latin typeface="Tahoma"/>
              <a:ea typeface="Tahoma"/>
              <a:cs typeface="Tahoma"/>
              <a:sym typeface="Tahoma"/>
            </a:endParaRPr>
          </a:p>
          <a:p>
            <a:pPr marL="342900" marR="0" lvl="0" indent="-342900" algn="l" rtl="0">
              <a:lnSpc>
                <a:spcPct val="90000"/>
              </a:lnSpc>
              <a:spcBef>
                <a:spcPts val="360"/>
              </a:spcBef>
              <a:spcAft>
                <a:spcPts val="0"/>
              </a:spcAft>
              <a:buClr>
                <a:schemeClr val="folHlink"/>
              </a:buClr>
              <a:buSzPts val="1080"/>
              <a:buFont typeface="Noto Sans Symbols"/>
              <a:buNone/>
            </a:pPr>
            <a:endParaRPr sz="1800" b="0" i="0" u="none" strike="noStrike" cap="none">
              <a:solidFill>
                <a:schemeClr val="dk1"/>
              </a:solidFill>
              <a:latin typeface="Tahoma"/>
              <a:ea typeface="Tahoma"/>
              <a:cs typeface="Tahoma"/>
              <a:sym typeface="Tahoma"/>
            </a:endParaRPr>
          </a:p>
        </p:txBody>
      </p:sp>
      <p:sp>
        <p:nvSpPr>
          <p:cNvPr id="373" name="Google Shape;373;p65"/>
          <p:cNvSpPr txBox="1">
            <a:spLocks noGrp="1"/>
          </p:cNvSpPr>
          <p:nvPr>
            <p:ph type="title"/>
          </p:nvPr>
        </p:nvSpPr>
        <p:spPr>
          <a:xfrm>
            <a:off x="459789" y="480691"/>
            <a:ext cx="54954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ahoma"/>
              <a:buNone/>
            </a:pPr>
            <a:r>
              <a:rPr lang="en-US" b="1">
                <a:solidFill>
                  <a:schemeClr val="dk2"/>
                </a:solidFill>
                <a:latin typeface="Tahoma"/>
                <a:ea typeface="Tahoma"/>
                <a:cs typeface="Tahoma"/>
                <a:sym typeface="Tahoma"/>
              </a:rPr>
              <a:t>Calm Behaviors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6"/>
          <p:cNvSpPr/>
          <p:nvPr/>
        </p:nvSpPr>
        <p:spPr>
          <a:xfrm>
            <a:off x="858201" y="2017713"/>
            <a:ext cx="7772400" cy="4840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920"/>
              <a:buFont typeface="Noto Sans Symbols"/>
              <a:buNone/>
            </a:pPr>
            <a:r>
              <a:rPr lang="en-US" sz="3200" b="1" i="0" u="none" strike="noStrike" cap="none">
                <a:solidFill>
                  <a:srgbClr val="007254"/>
                </a:solidFill>
                <a:latin typeface="Calibri"/>
                <a:ea typeface="Calibri"/>
                <a:cs typeface="Calibri"/>
                <a:sym typeface="Calibri"/>
              </a:rPr>
              <a:t>Focus is on prevention.</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Arrange for high rates of successful academic &amp; social engagements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Use positive interaction to establish and maintain relationship with students</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Teach skills</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Communicate positive expectations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360"/>
              </a:spcBef>
              <a:spcAft>
                <a:spcPts val="0"/>
              </a:spcAft>
              <a:buClr>
                <a:schemeClr val="folHlink"/>
              </a:buClr>
              <a:buSzPts val="1080"/>
              <a:buFont typeface="Noto Sans Symbols"/>
              <a:buNone/>
            </a:pPr>
            <a:endParaRPr sz="1800" b="0" i="0" u="none" strike="noStrike" cap="none">
              <a:solidFill>
                <a:schemeClr val="dk1"/>
              </a:solidFill>
              <a:latin typeface="Tahoma"/>
              <a:ea typeface="Tahoma"/>
              <a:cs typeface="Tahoma"/>
              <a:sym typeface="Tahoma"/>
            </a:endParaRPr>
          </a:p>
        </p:txBody>
      </p:sp>
      <p:sp>
        <p:nvSpPr>
          <p:cNvPr id="379" name="Google Shape;379;p66"/>
          <p:cNvSpPr txBox="1">
            <a:spLocks noGrp="1"/>
          </p:cNvSpPr>
          <p:nvPr>
            <p:ph type="title"/>
          </p:nvPr>
        </p:nvSpPr>
        <p:spPr>
          <a:xfrm>
            <a:off x="606975" y="460016"/>
            <a:ext cx="55962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800"/>
              <a:buFont typeface="Tahoma"/>
              <a:buNone/>
            </a:pPr>
            <a:r>
              <a:rPr lang="en-US" sz="4800" b="1">
                <a:solidFill>
                  <a:schemeClr val="dk2"/>
                </a:solidFill>
                <a:latin typeface="Tahoma"/>
                <a:ea typeface="Tahoma"/>
                <a:cs typeface="Tahoma"/>
                <a:sym typeface="Tahoma"/>
              </a:rPr>
              <a:t>Calm </a:t>
            </a:r>
            <a:r>
              <a:rPr lang="en-US" b="1">
                <a:solidFill>
                  <a:schemeClr val="dk2"/>
                </a:solidFill>
                <a:latin typeface="Tahoma"/>
                <a:ea typeface="Tahoma"/>
                <a:cs typeface="Tahoma"/>
                <a:sym typeface="Tahoma"/>
              </a:rPr>
              <a:t>Strategies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7"/>
          <p:cNvSpPr txBox="1">
            <a:spLocks noGrp="1"/>
          </p:cNvSpPr>
          <p:nvPr>
            <p:ph type="title"/>
          </p:nvPr>
        </p:nvSpPr>
        <p:spPr>
          <a:xfrm>
            <a:off x="196664" y="643220"/>
            <a:ext cx="6987000" cy="915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4800" b="1" i="0" u="none" strike="noStrike" cap="none">
                <a:solidFill>
                  <a:schemeClr val="dk1"/>
                </a:solidFill>
                <a:latin typeface="Calibri"/>
                <a:ea typeface="Calibri"/>
                <a:cs typeface="Calibri"/>
                <a:sym typeface="Calibri"/>
              </a:rPr>
              <a:t>Preventative Examples</a:t>
            </a:r>
            <a:endParaRPr sz="4800" b="1" i="0" u="none" strike="noStrike" cap="none">
              <a:solidFill>
                <a:schemeClr val="dk1"/>
              </a:solidFill>
              <a:latin typeface="Calibri"/>
              <a:ea typeface="Calibri"/>
              <a:cs typeface="Calibri"/>
              <a:sym typeface="Calibri"/>
            </a:endParaRPr>
          </a:p>
        </p:txBody>
      </p:sp>
      <p:sp>
        <p:nvSpPr>
          <p:cNvPr id="385" name="Google Shape;385;p67"/>
          <p:cNvSpPr txBox="1">
            <a:spLocks noGrp="1"/>
          </p:cNvSpPr>
          <p:nvPr>
            <p:ph type="body" idx="4294967295"/>
          </p:nvPr>
        </p:nvSpPr>
        <p:spPr>
          <a:xfrm>
            <a:off x="358075" y="1784300"/>
            <a:ext cx="8785800" cy="4351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rgbClr val="548135"/>
              </a:buClr>
              <a:buSzPts val="3600"/>
              <a:buFont typeface="Noto Sans Symbols"/>
              <a:buNone/>
            </a:pPr>
            <a:r>
              <a:rPr lang="en-US" sz="3600" b="1" i="0" u="none" strike="noStrike" cap="none">
                <a:solidFill>
                  <a:srgbClr val="548135"/>
                </a:solidFill>
                <a:latin typeface="Calibri"/>
                <a:ea typeface="Calibri"/>
                <a:cs typeface="Calibri"/>
                <a:sym typeface="Calibri"/>
              </a:rPr>
              <a:t>Four Strategies:</a:t>
            </a:r>
            <a:endParaRPr/>
          </a:p>
          <a:p>
            <a:pPr marL="609600" marR="0" lvl="0" indent="-609600" algn="l" rtl="0">
              <a:lnSpc>
                <a:spcPct val="90000"/>
              </a:lnSpc>
              <a:spcBef>
                <a:spcPts val="75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Classroom Structure </a:t>
            </a:r>
            <a:r>
              <a:rPr lang="en-US" sz="2400" b="0" i="0" u="none" strike="noStrike" cap="none">
                <a:solidFill>
                  <a:srgbClr val="2E75B5"/>
                </a:solidFill>
                <a:latin typeface="Calibri"/>
                <a:ea typeface="Calibri"/>
                <a:cs typeface="Calibri"/>
                <a:sym typeface="Calibri"/>
              </a:rPr>
              <a:t>(safe and connected)</a:t>
            </a:r>
            <a:endParaRPr sz="2400" b="0" i="0" u="none" strike="noStrike" cap="none">
              <a:solidFill>
                <a:srgbClr val="2E75B5"/>
              </a:solidFill>
              <a:latin typeface="Calibri"/>
              <a:ea typeface="Calibri"/>
              <a:cs typeface="Calibri"/>
              <a:sym typeface="Calibri"/>
            </a:endParaRPr>
          </a:p>
          <a:p>
            <a:pPr marL="609600" marR="0" lvl="0" indent="-609600" algn="l" rtl="0">
              <a:lnSpc>
                <a:spcPct val="90000"/>
              </a:lnSpc>
              <a:spcBef>
                <a:spcPts val="75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Quality Instruction </a:t>
            </a:r>
            <a:r>
              <a:rPr lang="en-US" sz="2400" b="0" i="0" u="none" strike="noStrike" cap="none">
                <a:solidFill>
                  <a:srgbClr val="833C0B"/>
                </a:solidFill>
                <a:latin typeface="Calibri"/>
                <a:ea typeface="Calibri"/>
                <a:cs typeface="Calibri"/>
                <a:sym typeface="Calibri"/>
              </a:rPr>
              <a:t>(culturally relevant &amp; engaging)</a:t>
            </a:r>
            <a:endParaRPr/>
          </a:p>
          <a:p>
            <a:pPr marL="609600" marR="0" lvl="0" indent="-609600" algn="l" rtl="0">
              <a:lnSpc>
                <a:spcPct val="90000"/>
              </a:lnSpc>
              <a:spcBef>
                <a:spcPts val="75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Managing Attention </a:t>
            </a:r>
            <a:r>
              <a:rPr lang="en-US" sz="2400" b="0" i="0" u="none" strike="noStrike" cap="none">
                <a:solidFill>
                  <a:srgbClr val="323F4F"/>
                </a:solidFill>
                <a:latin typeface="Calibri"/>
                <a:ea typeface="Calibri"/>
                <a:cs typeface="Calibri"/>
                <a:sym typeface="Calibri"/>
              </a:rPr>
              <a:t>(relationships)</a:t>
            </a:r>
            <a:endParaRPr/>
          </a:p>
          <a:p>
            <a:pPr marL="609600" marR="0" lvl="0" indent="-609600" algn="l" rtl="0">
              <a:lnSpc>
                <a:spcPct val="90000"/>
              </a:lnSpc>
              <a:spcBef>
                <a:spcPts val="750"/>
              </a:spcBef>
              <a:spcAft>
                <a:spcPts val="0"/>
              </a:spcAft>
              <a:buClr>
                <a:schemeClr val="dk1"/>
              </a:buClr>
              <a:buSzPts val="2400"/>
              <a:buFont typeface="Calibri"/>
              <a:buAutoNum type="arabicPeriod"/>
            </a:pPr>
            <a:r>
              <a:rPr lang="en-US" sz="2400" b="0" i="1" u="none" strike="noStrike" cap="none">
                <a:solidFill>
                  <a:schemeClr val="dk1"/>
                </a:solidFill>
                <a:latin typeface="Calibri"/>
                <a:ea typeface="Calibri"/>
                <a:cs typeface="Calibri"/>
                <a:sym typeface="Calibri"/>
              </a:rPr>
              <a:t>Teaching</a:t>
            </a:r>
            <a:r>
              <a:rPr lang="en-US" sz="2400" b="0" i="0" u="none" strike="noStrike" cap="none">
                <a:solidFill>
                  <a:schemeClr val="dk1"/>
                </a:solidFill>
                <a:latin typeface="Calibri"/>
                <a:ea typeface="Calibri"/>
                <a:cs typeface="Calibri"/>
                <a:sym typeface="Calibri"/>
              </a:rPr>
              <a:t> Behavior (SWExpectations within routines)</a:t>
            </a:r>
            <a:endParaRPr/>
          </a:p>
          <a:p>
            <a:pPr marL="1066800" lvl="1" indent="-609600" algn="l" rtl="0">
              <a:spcBef>
                <a:spcPts val="750"/>
              </a:spcBef>
              <a:spcAft>
                <a:spcPts val="0"/>
              </a:spcAft>
              <a:buSzPts val="2400"/>
              <a:buChar char="▪"/>
            </a:pPr>
            <a:r>
              <a:rPr lang="en-US" b="0" i="0" u="none" strike="noStrike" cap="none">
                <a:solidFill>
                  <a:schemeClr val="dk1"/>
                </a:solidFill>
                <a:latin typeface="Calibri"/>
                <a:ea typeface="Calibri"/>
                <a:cs typeface="Calibri"/>
                <a:sym typeface="Calibri"/>
              </a:rPr>
              <a:t>Discuss examples &amp; non-examples, model, practice, provide consistent feedback on correct and incorrect displays of behavior</a:t>
            </a:r>
            <a:endParaRPr/>
          </a:p>
          <a:p>
            <a:pPr marL="457200" lvl="1" indent="0" algn="l" rtl="0">
              <a:spcBef>
                <a:spcPts val="750"/>
              </a:spcBef>
              <a:spcAft>
                <a:spcPts val="0"/>
              </a:spcAft>
              <a:buSzPts val="2400"/>
              <a:buNone/>
            </a:pPr>
            <a:r>
              <a:rPr lang="en-US"/>
              <a:t>    </a:t>
            </a:r>
            <a:r>
              <a:rPr lang="en-US" b="1"/>
              <a:t> Do not rely on discussion </a:t>
            </a:r>
            <a:r>
              <a:rPr lang="en-US" b="1" i="1"/>
              <a:t>alone</a:t>
            </a:r>
            <a:r>
              <a:rPr lang="en-US" b="1"/>
              <a:t> when teaching</a:t>
            </a:r>
            <a:endParaRPr b="1"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68" descr="Phases chart"/>
          <p:cNvPicPr preferRelativeResize="0"/>
          <p:nvPr/>
        </p:nvPicPr>
        <p:blipFill rotWithShape="1">
          <a:blip r:embed="rId3">
            <a:alphaModFix/>
          </a:blip>
          <a:srcRect/>
          <a:stretch/>
        </p:blipFill>
        <p:spPr>
          <a:xfrm>
            <a:off x="-45548" y="2057400"/>
            <a:ext cx="9144000" cy="4800600"/>
          </a:xfrm>
          <a:prstGeom prst="rect">
            <a:avLst/>
          </a:prstGeom>
          <a:noFill/>
          <a:ln>
            <a:noFill/>
          </a:ln>
        </p:spPr>
      </p:pic>
      <p:sp>
        <p:nvSpPr>
          <p:cNvPr id="391" name="Google Shape;391;p68"/>
          <p:cNvSpPr txBox="1"/>
          <p:nvPr/>
        </p:nvSpPr>
        <p:spPr>
          <a:xfrm>
            <a:off x="228600" y="2057400"/>
            <a:ext cx="8915400" cy="92333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lt1"/>
                </a:solidFill>
                <a:latin typeface="Calibri"/>
                <a:ea typeface="Calibri"/>
                <a:cs typeface="Calibri"/>
                <a:sym typeface="Calibri"/>
              </a:rPr>
              <a:t>Phases of the Escalation Cycle</a:t>
            </a:r>
            <a:endParaRPr sz="5400" b="1" i="0" u="none" strike="noStrike" cap="none">
              <a:solidFill>
                <a:schemeClr val="lt1"/>
              </a:solidFill>
              <a:latin typeface="Calibri"/>
              <a:ea typeface="Calibri"/>
              <a:cs typeface="Calibri"/>
              <a:sym typeface="Calibri"/>
            </a:endParaRPr>
          </a:p>
        </p:txBody>
      </p:sp>
      <p:sp>
        <p:nvSpPr>
          <p:cNvPr id="392" name="Google Shape;392;p68" descr="This oval encompasses trigger and agitation. "/>
          <p:cNvSpPr/>
          <p:nvPr/>
        </p:nvSpPr>
        <p:spPr>
          <a:xfrm>
            <a:off x="1057275" y="4583083"/>
            <a:ext cx="2461780" cy="1096587"/>
          </a:xfrm>
          <a:prstGeom prst="ellipse">
            <a:avLst/>
          </a:prstGeom>
          <a:noFill/>
          <a:ln w="254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3" name="Google Shape;393;p68" descr="This arrow points to trigger and agitation. "/>
          <p:cNvSpPr/>
          <p:nvPr/>
        </p:nvSpPr>
        <p:spPr>
          <a:xfrm rot="10800000">
            <a:off x="3662187" y="4968931"/>
            <a:ext cx="1120401" cy="628303"/>
          </a:xfrm>
          <a:prstGeom prst="rightArrow">
            <a:avLst>
              <a:gd name="adj1" fmla="val 50000"/>
              <a:gd name="adj2" fmla="val 50000"/>
            </a:avLst>
          </a:prstGeom>
          <a:solidFill>
            <a:srgbClr val="548135"/>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94" name="Google Shape;394;p68"/>
          <p:cNvSpPr txBox="1">
            <a:spLocks noGrp="1"/>
          </p:cNvSpPr>
          <p:nvPr>
            <p:ph type="title"/>
          </p:nvPr>
        </p:nvSpPr>
        <p:spPr>
          <a:xfrm>
            <a:off x="377165" y="577762"/>
            <a:ext cx="6671700" cy="100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200" b="1"/>
              <a:t>Model for Escalating Behavior </a:t>
            </a:r>
            <a:br>
              <a:rPr lang="en-US"/>
            </a:b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9" descr="Pre-cursor behaviors - trigger and agitation. "/>
          <p:cNvSpPr/>
          <p:nvPr/>
        </p:nvSpPr>
        <p:spPr>
          <a:xfrm>
            <a:off x="1150938" y="214313"/>
            <a:ext cx="7793037" cy="146208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title"/>
          </p:nvPr>
        </p:nvSpPr>
        <p:spPr>
          <a:xfrm>
            <a:off x="459153" y="487683"/>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B85B22"/>
              </a:buClr>
              <a:buSzPts val="3959"/>
              <a:buFont typeface="Twentieth Century"/>
              <a:buNone/>
            </a:pPr>
            <a:r>
              <a:rPr lang="en-US" sz="3959" b="1">
                <a:solidFill>
                  <a:srgbClr val="B85B22"/>
                </a:solidFill>
              </a:rPr>
              <a:t>Pre-Cursor Behaviors</a:t>
            </a:r>
            <a:br>
              <a:rPr lang="en-US" sz="3959" b="1">
                <a:solidFill>
                  <a:srgbClr val="B85B22"/>
                </a:solidFill>
              </a:rPr>
            </a:br>
            <a:r>
              <a:rPr lang="en-US" sz="2520" b="1">
                <a:solidFill>
                  <a:srgbClr val="B85B22"/>
                </a:solidFill>
              </a:rPr>
              <a:t>(Trigger &amp; Agitation)</a:t>
            </a:r>
            <a:endParaRPr/>
          </a:p>
        </p:txBody>
      </p:sp>
      <p:sp>
        <p:nvSpPr>
          <p:cNvPr id="401" name="Google Shape;401;p69" descr="Low level disruption - off task; verbal protesting; attempts to negotiate; &quot;junk&quot; behavior - not harmful or dangerous but inappropriate"/>
          <p:cNvSpPr txBox="1">
            <a:spLocks noGrp="1"/>
          </p:cNvSpPr>
          <p:nvPr>
            <p:ph type="body" idx="4294967295"/>
          </p:nvPr>
        </p:nvSpPr>
        <p:spPr>
          <a:xfrm>
            <a:off x="812144" y="1633638"/>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a:t>Low-level disruption	</a:t>
            </a:r>
            <a:endParaRPr/>
          </a:p>
          <a:p>
            <a:pPr marL="742950" lvl="1" indent="-285750" algn="l" rtl="0">
              <a:spcBef>
                <a:spcPts val="580"/>
              </a:spcBef>
              <a:spcAft>
                <a:spcPts val="0"/>
              </a:spcAft>
              <a:buSzPts val="2900"/>
              <a:buChar char="▪"/>
            </a:pPr>
            <a:r>
              <a:rPr lang="en-US" sz="2900"/>
              <a:t>Off-task</a:t>
            </a:r>
            <a:endParaRPr/>
          </a:p>
          <a:p>
            <a:pPr marL="342900" lvl="0" indent="-342900" algn="l" rtl="0">
              <a:spcBef>
                <a:spcPts val="640"/>
              </a:spcBef>
              <a:spcAft>
                <a:spcPts val="0"/>
              </a:spcAft>
              <a:buSzPts val="3200"/>
              <a:buChar char="▪"/>
            </a:pPr>
            <a:r>
              <a:rPr lang="en-US" sz="3200"/>
              <a:t>Verbal protesting </a:t>
            </a:r>
            <a:endParaRPr/>
          </a:p>
          <a:p>
            <a:pPr marL="342900" lvl="0" indent="-342900" algn="l" rtl="0">
              <a:spcBef>
                <a:spcPts val="640"/>
              </a:spcBef>
              <a:spcAft>
                <a:spcPts val="0"/>
              </a:spcAft>
              <a:buSzPts val="3200"/>
              <a:buChar char="▪"/>
            </a:pPr>
            <a:r>
              <a:rPr lang="en-US" sz="3200"/>
              <a:t>Attempts to negotiate</a:t>
            </a:r>
            <a:endParaRPr/>
          </a:p>
          <a:p>
            <a:pPr marL="342900" lvl="0" indent="-342900" algn="l" rtl="0">
              <a:spcBef>
                <a:spcPts val="640"/>
              </a:spcBef>
              <a:spcAft>
                <a:spcPts val="0"/>
              </a:spcAft>
              <a:buSzPts val="3200"/>
              <a:buChar char="▪"/>
            </a:pPr>
            <a:r>
              <a:rPr lang="en-US" sz="3200"/>
              <a:t>“Junk” behavior</a:t>
            </a:r>
            <a:endParaRPr/>
          </a:p>
          <a:p>
            <a:pPr marL="742950" lvl="1" indent="-285750" algn="l" rtl="0">
              <a:spcBef>
                <a:spcPts val="580"/>
              </a:spcBef>
              <a:spcAft>
                <a:spcPts val="0"/>
              </a:spcAft>
              <a:buSzPts val="2900"/>
              <a:buChar char="▪"/>
            </a:pPr>
            <a:r>
              <a:rPr lang="en-US" sz="2900"/>
              <a:t>Not harmful or dangerous but inappropriate</a:t>
            </a:r>
            <a:endParaRPr/>
          </a:p>
          <a:p>
            <a:pPr marL="342900" lvl="0" indent="-139700" algn="l" rtl="0">
              <a:spcBef>
                <a:spcPts val="640"/>
              </a:spcBef>
              <a:spcAft>
                <a:spcPts val="0"/>
              </a:spcAft>
              <a:buSzPts val="32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70"/>
          <p:cNvSpPr txBox="1">
            <a:spLocks noGrp="1"/>
          </p:cNvSpPr>
          <p:nvPr>
            <p:ph type="title"/>
          </p:nvPr>
        </p:nvSpPr>
        <p:spPr>
          <a:xfrm>
            <a:off x="476830" y="511508"/>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B85B22"/>
              </a:buClr>
              <a:buSzPts val="3240"/>
              <a:buFont typeface="Tahoma"/>
              <a:buNone/>
            </a:pPr>
            <a:r>
              <a:rPr lang="en-US" sz="3240" b="1">
                <a:solidFill>
                  <a:srgbClr val="B85B22"/>
                </a:solidFill>
                <a:latin typeface="Tahoma"/>
                <a:ea typeface="Tahoma"/>
                <a:cs typeface="Tahoma"/>
                <a:sym typeface="Tahoma"/>
              </a:rPr>
              <a:t>Pre-Cursor Strategies</a:t>
            </a:r>
            <a:br>
              <a:rPr lang="en-US" sz="3240" b="1">
                <a:solidFill>
                  <a:srgbClr val="B85B22"/>
                </a:solidFill>
                <a:latin typeface="Tahoma"/>
                <a:ea typeface="Tahoma"/>
                <a:cs typeface="Tahoma"/>
                <a:sym typeface="Tahoma"/>
              </a:rPr>
            </a:br>
            <a:endParaRPr sz="3959"/>
          </a:p>
        </p:txBody>
      </p:sp>
      <p:sp>
        <p:nvSpPr>
          <p:cNvPr id="407" name="Google Shape;407;p70"/>
          <p:cNvSpPr txBox="1">
            <a:spLocks noGrp="1"/>
          </p:cNvSpPr>
          <p:nvPr>
            <p:ph type="body" idx="4294967295"/>
          </p:nvPr>
        </p:nvSpPr>
        <p:spPr>
          <a:xfrm>
            <a:off x="974573" y="1426883"/>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600"/>
              <a:buChar char="▪"/>
            </a:pPr>
            <a:r>
              <a:rPr lang="en-US" sz="3600" b="1">
                <a:solidFill>
                  <a:srgbClr val="007254"/>
                </a:solidFill>
              </a:rPr>
              <a:t>Focus on escalation prevention and redirection.</a:t>
            </a:r>
            <a:endParaRPr/>
          </a:p>
          <a:p>
            <a:pPr marL="342900" lvl="0" indent="-342900" algn="l" rtl="0">
              <a:spcBef>
                <a:spcPts val="640"/>
              </a:spcBef>
              <a:spcAft>
                <a:spcPts val="0"/>
              </a:spcAft>
              <a:buClr>
                <a:schemeClr val="folHlink"/>
              </a:buClr>
              <a:buSzPts val="1920"/>
              <a:buFont typeface="Arial"/>
              <a:buChar char="•"/>
            </a:pPr>
            <a:r>
              <a:rPr lang="en-US" sz="3200"/>
              <a:t>Increase opportunities for success</a:t>
            </a:r>
            <a:endParaRPr/>
          </a:p>
          <a:p>
            <a:pPr marL="914400" lvl="2" indent="-457200" algn="l" rtl="0">
              <a:spcBef>
                <a:spcPts val="640"/>
              </a:spcBef>
              <a:spcAft>
                <a:spcPts val="0"/>
              </a:spcAft>
              <a:buClr>
                <a:schemeClr val="folHlink"/>
              </a:buClr>
              <a:buSzPts val="1920"/>
              <a:buFont typeface="Arial"/>
              <a:buChar char="•"/>
            </a:pPr>
            <a:r>
              <a:rPr lang="en-US" sz="2000"/>
              <a:t>Specifically identify alternative behavior that will receive the same outcome as challenging behavior </a:t>
            </a:r>
            <a:endParaRPr/>
          </a:p>
          <a:p>
            <a:pPr marL="1371600" lvl="3" indent="-457200" algn="l" rtl="0">
              <a:spcBef>
                <a:spcPts val="640"/>
              </a:spcBef>
              <a:spcAft>
                <a:spcPts val="0"/>
              </a:spcAft>
              <a:buClr>
                <a:schemeClr val="folHlink"/>
              </a:buClr>
              <a:buSzPts val="1920"/>
              <a:buFont typeface="Arial"/>
              <a:buChar char="•"/>
            </a:pPr>
            <a:r>
              <a:rPr lang="en-US" sz="1850"/>
              <a:t>E.g., If attention is hypothesized function – Say, “I will come over to talk with you when you start working on your assignment.”</a:t>
            </a:r>
            <a:endParaRPr/>
          </a:p>
          <a:p>
            <a:pPr marL="342900" lvl="0" indent="-342900" algn="l" rtl="0">
              <a:spcBef>
                <a:spcPts val="640"/>
              </a:spcBef>
              <a:spcAft>
                <a:spcPts val="0"/>
              </a:spcAft>
              <a:buClr>
                <a:schemeClr val="folHlink"/>
              </a:buClr>
              <a:buSzPts val="1920"/>
              <a:buFont typeface="Arial"/>
              <a:buChar char="•"/>
            </a:pPr>
            <a:r>
              <a:rPr lang="en-US" sz="3200"/>
              <a:t>Reinforce the student’s </a:t>
            </a:r>
            <a:r>
              <a:rPr lang="en-US" sz="3200" u="sng"/>
              <a:t>first</a:t>
            </a:r>
            <a:r>
              <a:rPr lang="en-US" sz="3200"/>
              <a:t> on task response</a:t>
            </a:r>
            <a:endParaRPr/>
          </a:p>
          <a:p>
            <a:pPr marL="742950" lvl="1" indent="-457200" algn="l" rtl="0">
              <a:spcBef>
                <a:spcPts val="640"/>
              </a:spcBef>
              <a:spcAft>
                <a:spcPts val="0"/>
              </a:spcAft>
              <a:buClr>
                <a:schemeClr val="folHlink"/>
              </a:buClr>
              <a:buSzPts val="1920"/>
              <a:buFont typeface="Arial"/>
              <a:buChar char="•"/>
            </a:pPr>
            <a:r>
              <a:rPr lang="en-US" sz="2000"/>
              <a:t>Intermittently reinforce subsequent on-task behavior</a:t>
            </a:r>
            <a:endParaRPr/>
          </a:p>
          <a:p>
            <a:pPr marL="342900" lvl="0" indent="-139700" algn="l" rtl="0">
              <a:spcBef>
                <a:spcPts val="640"/>
              </a:spcBef>
              <a:spcAft>
                <a:spcPts val="0"/>
              </a:spcAft>
              <a:buSzPts val="3200"/>
              <a:buNone/>
            </a:pPr>
            <a:endParaRPr/>
          </a:p>
          <a:p>
            <a:pPr marL="342900" lvl="0" indent="-139700" algn="l" rtl="0">
              <a:spcBef>
                <a:spcPts val="640"/>
              </a:spcBef>
              <a:spcAft>
                <a:spcPts val="0"/>
              </a:spcAft>
              <a:buSzPts val="32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1"/>
          <p:cNvSpPr txBox="1">
            <a:spLocks noGrp="1"/>
          </p:cNvSpPr>
          <p:nvPr>
            <p:ph type="title"/>
          </p:nvPr>
        </p:nvSpPr>
        <p:spPr>
          <a:xfrm>
            <a:off x="497480" y="389283"/>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B85B22"/>
              </a:buClr>
              <a:buSzPts val="3240"/>
              <a:buFont typeface="Tahoma"/>
              <a:buNone/>
            </a:pPr>
            <a:r>
              <a:rPr lang="en-US" sz="3240" b="1">
                <a:solidFill>
                  <a:srgbClr val="B85B22"/>
                </a:solidFill>
                <a:latin typeface="Tahoma"/>
                <a:ea typeface="Tahoma"/>
                <a:cs typeface="Tahoma"/>
                <a:sym typeface="Tahoma"/>
              </a:rPr>
              <a:t>Pre-Cursor Strategies</a:t>
            </a:r>
            <a:br>
              <a:rPr lang="en-US" sz="3240" b="1">
                <a:solidFill>
                  <a:srgbClr val="B85B22"/>
                </a:solidFill>
                <a:latin typeface="Tahoma"/>
                <a:ea typeface="Tahoma"/>
                <a:cs typeface="Tahoma"/>
                <a:sym typeface="Tahoma"/>
              </a:rPr>
            </a:br>
            <a:endParaRPr sz="3959"/>
          </a:p>
        </p:txBody>
      </p:sp>
      <p:sp>
        <p:nvSpPr>
          <p:cNvPr id="413" name="Google Shape;413;p71"/>
          <p:cNvSpPr txBox="1">
            <a:spLocks noGrp="1"/>
          </p:cNvSpPr>
          <p:nvPr>
            <p:ph type="body" idx="4294967295"/>
          </p:nvPr>
        </p:nvSpPr>
        <p:spPr>
          <a:xfrm>
            <a:off x="974573" y="1426883"/>
            <a:ext cx="7886700" cy="4351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600"/>
              <a:buChar char="▪"/>
            </a:pPr>
            <a:r>
              <a:rPr lang="en-US" sz="3600" b="1">
                <a:solidFill>
                  <a:srgbClr val="007254"/>
                </a:solidFill>
              </a:rPr>
              <a:t>Focus on escalation prevention and redirection.</a:t>
            </a:r>
            <a:endParaRPr/>
          </a:p>
          <a:p>
            <a:pPr marL="342900" lvl="0" indent="-342900" algn="l" rtl="0">
              <a:spcBef>
                <a:spcPts val="0"/>
              </a:spcBef>
              <a:spcAft>
                <a:spcPts val="0"/>
              </a:spcAft>
              <a:buSzPts val="3200"/>
              <a:buChar char="▪"/>
            </a:pPr>
            <a:r>
              <a:rPr lang="en-US"/>
              <a:t>Provide controlled choices</a:t>
            </a:r>
            <a:endParaRPr/>
          </a:p>
          <a:p>
            <a:pPr marL="342900" lvl="0" indent="-342900" algn="l" rtl="0">
              <a:spcBef>
                <a:spcPts val="0"/>
              </a:spcBef>
              <a:spcAft>
                <a:spcPts val="0"/>
              </a:spcAft>
              <a:buSzPts val="3200"/>
              <a:buChar char="▪"/>
            </a:pPr>
            <a:r>
              <a:rPr lang="en-US"/>
              <a:t>Use priming statements</a:t>
            </a:r>
            <a:endParaRPr/>
          </a:p>
          <a:p>
            <a:pPr marL="342900" lvl="0" indent="-342900" algn="l" rtl="0">
              <a:spcBef>
                <a:spcPts val="0"/>
              </a:spcBef>
              <a:spcAft>
                <a:spcPts val="0"/>
              </a:spcAft>
              <a:buSzPts val="3200"/>
              <a:buChar char="▪"/>
            </a:pPr>
            <a:r>
              <a:rPr lang="en-US"/>
              <a:t>Prompt </a:t>
            </a:r>
            <a:r>
              <a:rPr lang="en-US" i="1"/>
              <a:t>specific </a:t>
            </a:r>
            <a:r>
              <a:rPr lang="en-US"/>
              <a:t>behavior to reinforce</a:t>
            </a:r>
            <a:endParaRPr/>
          </a:p>
          <a:p>
            <a:pPr marL="742950" lvl="1" indent="-285750" algn="l" rtl="0">
              <a:spcBef>
                <a:spcPts val="0"/>
              </a:spcBef>
              <a:spcAft>
                <a:spcPts val="0"/>
              </a:spcAft>
              <a:buSzPts val="2800"/>
              <a:buChar char="▪"/>
            </a:pPr>
            <a:r>
              <a:rPr lang="en-US"/>
              <a:t>Premack principle</a:t>
            </a:r>
            <a:endParaRPr/>
          </a:p>
          <a:p>
            <a:pPr marL="342900" lvl="0" indent="0" algn="l" rtl="0">
              <a:spcBef>
                <a:spcPts val="640"/>
              </a:spcBef>
              <a:spcAft>
                <a:spcPts val="0"/>
              </a:spcAft>
              <a:buNone/>
            </a:pPr>
            <a:endParaRPr/>
          </a:p>
          <a:p>
            <a:pPr marL="342900" lvl="0" indent="-139700" algn="l" rtl="0">
              <a:spcBef>
                <a:spcPts val="640"/>
              </a:spcBef>
              <a:spcAft>
                <a:spcPts val="0"/>
              </a:spcAft>
              <a:buSzPts val="3200"/>
              <a:buNone/>
            </a:pPr>
            <a:endParaRPr/>
          </a:p>
          <a:p>
            <a:pPr marL="342900" lvl="0" indent="-139700" algn="l" rtl="0">
              <a:spcBef>
                <a:spcPts val="640"/>
              </a:spcBef>
              <a:spcAft>
                <a:spcPts val="0"/>
              </a:spcAft>
              <a:buSzPts val="32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72" descr="Phases chart"/>
          <p:cNvPicPr preferRelativeResize="0"/>
          <p:nvPr/>
        </p:nvPicPr>
        <p:blipFill rotWithShape="1">
          <a:blip r:embed="rId3">
            <a:alphaModFix/>
          </a:blip>
          <a:srcRect/>
          <a:stretch/>
        </p:blipFill>
        <p:spPr>
          <a:xfrm>
            <a:off x="0" y="2057400"/>
            <a:ext cx="9144000" cy="4800600"/>
          </a:xfrm>
          <a:prstGeom prst="rect">
            <a:avLst/>
          </a:prstGeom>
          <a:noFill/>
          <a:ln>
            <a:noFill/>
          </a:ln>
        </p:spPr>
      </p:pic>
      <p:sp>
        <p:nvSpPr>
          <p:cNvPr id="419" name="Google Shape;419;p72"/>
          <p:cNvSpPr txBox="1"/>
          <p:nvPr/>
        </p:nvSpPr>
        <p:spPr>
          <a:xfrm>
            <a:off x="228600" y="2057400"/>
            <a:ext cx="8915400" cy="92333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lt1"/>
                </a:solidFill>
                <a:latin typeface="Calibri"/>
                <a:ea typeface="Calibri"/>
                <a:cs typeface="Calibri"/>
                <a:sym typeface="Calibri"/>
              </a:rPr>
              <a:t>Phases of the Escalation Cycle</a:t>
            </a:r>
            <a:endParaRPr sz="5400" b="1" i="0" u="none" strike="noStrike" cap="none">
              <a:solidFill>
                <a:schemeClr val="lt1"/>
              </a:solidFill>
              <a:latin typeface="Calibri"/>
              <a:ea typeface="Calibri"/>
              <a:cs typeface="Calibri"/>
              <a:sym typeface="Calibri"/>
            </a:endParaRPr>
          </a:p>
        </p:txBody>
      </p:sp>
      <p:sp>
        <p:nvSpPr>
          <p:cNvPr id="420" name="Google Shape;420;p72" descr="This oval encompasses acceleration, peak and ed-escalation. "/>
          <p:cNvSpPr/>
          <p:nvPr/>
        </p:nvSpPr>
        <p:spPr>
          <a:xfrm rot="618436">
            <a:off x="2150226" y="3219796"/>
            <a:ext cx="6223461" cy="213359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1" name="Google Shape;421;p72" descr="This arrow points to acceleration, peak and de-escalation. "/>
          <p:cNvSpPr/>
          <p:nvPr/>
        </p:nvSpPr>
        <p:spPr>
          <a:xfrm>
            <a:off x="6046124" y="3707958"/>
            <a:ext cx="1180408" cy="37546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2" name="Google Shape;422;p72"/>
          <p:cNvSpPr txBox="1">
            <a:spLocks noGrp="1"/>
          </p:cNvSpPr>
          <p:nvPr>
            <p:ph type="title"/>
          </p:nvPr>
        </p:nvSpPr>
        <p:spPr>
          <a:xfrm>
            <a:off x="390073" y="453375"/>
            <a:ext cx="6836400" cy="1196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200" b="1"/>
              <a:t>Model for Escalating Behavior </a:t>
            </a:r>
            <a:br>
              <a:rPr lang="en-US"/>
            </a:b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3"/>
          <p:cNvSpPr/>
          <p:nvPr/>
        </p:nvSpPr>
        <p:spPr>
          <a:xfrm>
            <a:off x="685788" y="1720088"/>
            <a:ext cx="7772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Acceleration and Peak</a:t>
            </a:r>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Behaviors that are unsafe and/or occur for an extended period of time</a:t>
            </a:r>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Physical Aggression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Property Destruction (e.g throwing dangerous items)</a:t>
            </a:r>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Leaving school grounds</a:t>
            </a:r>
            <a:endParaRPr sz="1400" b="0" i="0" u="none" strike="noStrike" cap="none">
              <a:solidFill>
                <a:srgbClr val="000000"/>
              </a:solidFill>
              <a:latin typeface="Arial"/>
              <a:ea typeface="Arial"/>
              <a:cs typeface="Arial"/>
              <a:sym typeface="Arial"/>
            </a:endParaRPr>
          </a:p>
        </p:txBody>
      </p:sp>
      <p:sp>
        <p:nvSpPr>
          <p:cNvPr id="428" name="Google Shape;428;p73"/>
          <p:cNvSpPr txBox="1">
            <a:spLocks noGrp="1"/>
          </p:cNvSpPr>
          <p:nvPr>
            <p:ph type="title"/>
          </p:nvPr>
        </p:nvSpPr>
        <p:spPr>
          <a:xfrm>
            <a:off x="313651" y="455000"/>
            <a:ext cx="8516700" cy="12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0000"/>
              </a:buClr>
              <a:buSzPts val="3959"/>
              <a:buFont typeface="Tahoma"/>
              <a:buNone/>
            </a:pPr>
            <a:br>
              <a:rPr lang="en-US" sz="3959" b="1">
                <a:solidFill>
                  <a:srgbClr val="FF0000"/>
                </a:solidFill>
                <a:latin typeface="Tahoma"/>
                <a:ea typeface="Tahoma"/>
                <a:cs typeface="Tahoma"/>
                <a:sym typeface="Tahoma"/>
              </a:rPr>
            </a:br>
            <a:r>
              <a:rPr lang="en-US" sz="3959">
                <a:solidFill>
                  <a:schemeClr val="dk1"/>
                </a:solidFill>
              </a:rPr>
              <a:t>Continuous/Escalated Behaviors</a:t>
            </a:r>
            <a:br>
              <a:rPr lang="en-US" sz="3959" b="1">
                <a:solidFill>
                  <a:srgbClr val="FF0000"/>
                </a:solidFill>
                <a:latin typeface="Tahoma"/>
                <a:ea typeface="Tahoma"/>
                <a:cs typeface="Tahoma"/>
                <a:sym typeface="Tahoma"/>
              </a:rPr>
            </a:br>
            <a:endParaRPr sz="3959"/>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4"/>
          <p:cNvSpPr txBox="1">
            <a:spLocks noGrp="1"/>
          </p:cNvSpPr>
          <p:nvPr>
            <p:ph type="title"/>
          </p:nvPr>
        </p:nvSpPr>
        <p:spPr>
          <a:xfrm>
            <a:off x="376375" y="406928"/>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Managing and Responding to Escalated Behaviors</a:t>
            </a:r>
            <a:endParaRPr/>
          </a:p>
        </p:txBody>
      </p:sp>
      <p:sp>
        <p:nvSpPr>
          <p:cNvPr id="434" name="Google Shape;434;p74"/>
          <p:cNvSpPr txBox="1">
            <a:spLocks noGrp="1"/>
          </p:cNvSpPr>
          <p:nvPr>
            <p:ph type="body" idx="4294967295"/>
          </p:nvPr>
        </p:nvSpPr>
        <p:spPr>
          <a:xfrm>
            <a:off x="0" y="1841500"/>
            <a:ext cx="641985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Focus is on </a:t>
            </a:r>
            <a:r>
              <a:rPr lang="en-US" sz="2800">
                <a:solidFill>
                  <a:srgbClr val="FF0000"/>
                </a:solidFill>
              </a:rPr>
              <a:t>safety</a:t>
            </a:r>
            <a:endParaRPr/>
          </a:p>
          <a:p>
            <a:pPr marL="742950" lvl="1" indent="-285750" algn="l" rtl="0">
              <a:spcBef>
                <a:spcPts val="480"/>
              </a:spcBef>
              <a:spcAft>
                <a:spcPts val="0"/>
              </a:spcAft>
              <a:buSzPts val="2400"/>
              <a:buChar char="▪"/>
            </a:pPr>
            <a:r>
              <a:rPr lang="en-US" sz="2400"/>
              <a:t>Do not attempt to problem solve now</a:t>
            </a:r>
            <a:endParaRPr/>
          </a:p>
          <a:p>
            <a:pPr marL="742950" lvl="1" indent="-285750" algn="l" rtl="0">
              <a:spcBef>
                <a:spcPts val="480"/>
              </a:spcBef>
              <a:spcAft>
                <a:spcPts val="0"/>
              </a:spcAft>
              <a:buSzPts val="2400"/>
              <a:buChar char="▪"/>
            </a:pPr>
            <a:r>
              <a:rPr lang="en-US" sz="2400"/>
              <a:t>Develop and implement a crisis response plan </a:t>
            </a:r>
            <a:endParaRPr/>
          </a:p>
          <a:p>
            <a:pPr marL="1143000" lvl="2" indent="-228600" algn="l" rtl="0">
              <a:spcBef>
                <a:spcPts val="400"/>
              </a:spcBef>
              <a:spcAft>
                <a:spcPts val="0"/>
              </a:spcAft>
              <a:buSzPts val="2000"/>
              <a:buChar char="▪"/>
            </a:pPr>
            <a:r>
              <a:rPr lang="en-US" sz="2000"/>
              <a:t>Identify and define target behaviors</a:t>
            </a:r>
            <a:endParaRPr/>
          </a:p>
          <a:p>
            <a:pPr marL="1600200" lvl="3" indent="-228600" algn="l" rtl="0">
              <a:spcBef>
                <a:spcPts val="360"/>
              </a:spcBef>
              <a:spcAft>
                <a:spcPts val="0"/>
              </a:spcAft>
              <a:buClr>
                <a:schemeClr val="dk2"/>
              </a:buClr>
              <a:buSzPts val="1800"/>
              <a:buChar char="•"/>
            </a:pPr>
            <a:r>
              <a:rPr lang="en-US" sz="1800"/>
              <a:t>E.g., Property Destruction: tearing math worksheet versus throwing chair</a:t>
            </a:r>
            <a:endParaRPr/>
          </a:p>
          <a:p>
            <a:pPr marL="1143000" lvl="2" indent="-228600" algn="l" rtl="0">
              <a:spcBef>
                <a:spcPts val="400"/>
              </a:spcBef>
              <a:spcAft>
                <a:spcPts val="0"/>
              </a:spcAft>
              <a:buSzPts val="2000"/>
              <a:buChar char="▪"/>
            </a:pPr>
            <a:r>
              <a:rPr lang="en-US" sz="2000"/>
              <a:t>Describe responding staff roles </a:t>
            </a:r>
            <a:endParaRPr/>
          </a:p>
          <a:p>
            <a:pPr marL="1600200" lvl="3" indent="-228600" algn="l" rtl="0">
              <a:spcBef>
                <a:spcPts val="360"/>
              </a:spcBef>
              <a:spcAft>
                <a:spcPts val="0"/>
              </a:spcAft>
              <a:buClr>
                <a:schemeClr val="dk2"/>
              </a:buClr>
              <a:buSzPts val="1800"/>
              <a:buChar char="•"/>
            </a:pPr>
            <a:r>
              <a:rPr lang="en-US" sz="1800"/>
              <a:t>E.g., 1</a:t>
            </a:r>
            <a:r>
              <a:rPr lang="en-US" sz="1800" baseline="30000"/>
              <a:t>st</a:t>
            </a:r>
            <a:r>
              <a:rPr lang="en-US" sz="1800"/>
              <a:t> responding staff clears room of potentially dangerous items, 2</a:t>
            </a:r>
            <a:r>
              <a:rPr lang="en-US" sz="1800" baseline="30000"/>
              <a:t>nd</a:t>
            </a:r>
            <a:r>
              <a:rPr lang="en-US" sz="1800"/>
              <a:t> responding staff initiate data collection…etc.</a:t>
            </a:r>
            <a:endParaRPr/>
          </a:p>
          <a:p>
            <a:pPr marL="1143000" lvl="2" indent="-228600" algn="l" rtl="0">
              <a:spcBef>
                <a:spcPts val="400"/>
              </a:spcBef>
              <a:spcAft>
                <a:spcPts val="0"/>
              </a:spcAft>
              <a:buSzPts val="2000"/>
              <a:buChar char="▪"/>
            </a:pPr>
            <a:r>
              <a:rPr lang="en-US" sz="2000"/>
              <a:t>Establish process of communication </a:t>
            </a:r>
            <a:endParaRPr/>
          </a:p>
          <a:p>
            <a:pPr marL="742950" lvl="1" indent="-107950" algn="l" rtl="0">
              <a:spcBef>
                <a:spcPts val="560"/>
              </a:spcBef>
              <a:spcAft>
                <a:spcPts val="0"/>
              </a:spcAft>
              <a:buSzPts val="2800"/>
              <a:buNone/>
            </a:pPr>
            <a:endParaRPr/>
          </a:p>
        </p:txBody>
      </p:sp>
      <p:pic>
        <p:nvPicPr>
          <p:cNvPr id="435" name="Google Shape;435;p74" descr="High emotion - anger, fear, excitement, love, hate, disgust, frustration.  Graphic shows human brain with higher cortext disabled and shows the amygdala and brain stem.  "/>
          <p:cNvPicPr preferRelativeResize="0"/>
          <p:nvPr/>
        </p:nvPicPr>
        <p:blipFill rotWithShape="1">
          <a:blip r:embed="rId3">
            <a:alphaModFix/>
          </a:blip>
          <a:srcRect/>
          <a:stretch/>
        </p:blipFill>
        <p:spPr>
          <a:xfrm>
            <a:off x="6472737" y="3615632"/>
            <a:ext cx="2438611" cy="2853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8"/>
          <p:cNvSpPr txBox="1">
            <a:spLocks noGrp="1"/>
          </p:cNvSpPr>
          <p:nvPr>
            <p:ph type="title"/>
          </p:nvPr>
        </p:nvSpPr>
        <p:spPr>
          <a:xfrm>
            <a:off x="365300" y="408075"/>
            <a:ext cx="6987000" cy="9153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Purposes</a:t>
            </a:r>
            <a:endParaRPr/>
          </a:p>
        </p:txBody>
      </p:sp>
      <p:sp>
        <p:nvSpPr>
          <p:cNvPr id="245" name="Google Shape;245;p48"/>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273050" marR="0" lvl="0" indent="-273050" algn="l" rtl="0">
              <a:lnSpc>
                <a:spcPct val="90000"/>
              </a:lnSpc>
              <a:spcBef>
                <a:spcPts val="0"/>
              </a:spcBef>
              <a:spcAft>
                <a:spcPts val="0"/>
              </a:spcAft>
              <a:buClr>
                <a:schemeClr val="dk1"/>
              </a:buClr>
              <a:buSzPts val="900"/>
              <a:buFont typeface="Merriweather"/>
              <a:buNone/>
            </a:pPr>
            <a:r>
              <a:rPr lang="en-US" sz="3600" b="0" i="0" u="none" strike="noStrike" cap="none">
                <a:solidFill>
                  <a:schemeClr val="dk1"/>
                </a:solidFill>
                <a:latin typeface="Merriweather"/>
                <a:ea typeface="Merriweather"/>
                <a:cs typeface="Merriweather"/>
                <a:sym typeface="Merriweather"/>
              </a:rPr>
              <a:t>To gain an understanding of how to better respond to student behavior. </a:t>
            </a:r>
            <a:r>
              <a:rPr lang="en-US" sz="4000" b="0" i="0" u="none" strike="noStrike" cap="none">
                <a:solidFill>
                  <a:schemeClr val="dk1"/>
                </a:solidFill>
                <a:latin typeface="Merriweather"/>
                <a:ea typeface="Merriweather"/>
                <a:cs typeface="Merriweather"/>
                <a:sym typeface="Merriweather"/>
              </a:rPr>
              <a:t>	</a:t>
            </a:r>
            <a:endParaRPr/>
          </a:p>
          <a:p>
            <a:pPr marL="273050" marR="0" lvl="0" indent="-273050" algn="l" rtl="0">
              <a:lnSpc>
                <a:spcPct val="90000"/>
              </a:lnSpc>
              <a:spcBef>
                <a:spcPts val="800"/>
              </a:spcBef>
              <a:spcAft>
                <a:spcPts val="0"/>
              </a:spcAft>
              <a:buClr>
                <a:schemeClr val="dk1"/>
              </a:buClr>
              <a:buSzPts val="1000"/>
              <a:buFont typeface="Merriweather"/>
              <a:buNone/>
            </a:pPr>
            <a:endParaRPr sz="4000" b="0" i="0" u="none" strike="noStrike" cap="none">
              <a:solidFill>
                <a:schemeClr val="dk1"/>
              </a:solidFill>
              <a:latin typeface="Merriweather"/>
              <a:ea typeface="Merriweather"/>
              <a:cs typeface="Merriweather"/>
              <a:sym typeface="Merriweather"/>
            </a:endParaRPr>
          </a:p>
          <a:p>
            <a:pPr marL="273050" marR="0" lvl="0" indent="-273050" algn="l" rtl="0">
              <a:lnSpc>
                <a:spcPct val="90000"/>
              </a:lnSpc>
              <a:spcBef>
                <a:spcPts val="800"/>
              </a:spcBef>
              <a:spcAft>
                <a:spcPts val="0"/>
              </a:spcAft>
              <a:buClr>
                <a:schemeClr val="dk1"/>
              </a:buClr>
              <a:buSzPts val="900"/>
              <a:buFont typeface="Merriweather"/>
              <a:buNone/>
            </a:pPr>
            <a:r>
              <a:rPr lang="en-US" sz="3600" b="0" i="0" u="none" strike="noStrike" cap="none">
                <a:solidFill>
                  <a:schemeClr val="dk1"/>
                </a:solidFill>
                <a:latin typeface="Merriweather"/>
                <a:ea typeface="Merriweather"/>
                <a:cs typeface="Merriweather"/>
                <a:sym typeface="Merriweather"/>
              </a:rPr>
              <a:t>Information shared can be used with all staff at your school.</a:t>
            </a:r>
            <a:endParaRPr sz="3600" b="0" i="0" u="none" strike="noStrike" cap="none">
              <a:solidFill>
                <a:srgbClr val="CC3300"/>
              </a:solidFill>
              <a:latin typeface="Merriweather"/>
              <a:ea typeface="Merriweather"/>
              <a:cs typeface="Merriweather"/>
              <a:sym typeface="Merriweathe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Example of De-Escalation</a:t>
            </a:r>
            <a:endParaRPr/>
          </a:p>
        </p:txBody>
      </p:sp>
      <p:sp>
        <p:nvSpPr>
          <p:cNvPr id="442" name="Google Shape;442;p75"/>
          <p:cNvSpPr txBox="1">
            <a:spLocks noGrp="1"/>
          </p:cNvSpPr>
          <p:nvPr>
            <p:ph type="body" idx="1"/>
          </p:nvPr>
        </p:nvSpPr>
        <p:spPr>
          <a:xfrm>
            <a:off x="365298" y="1600200"/>
            <a:ext cx="8778702"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u="sng">
                <a:solidFill>
                  <a:schemeClr val="hlink"/>
                </a:solidFill>
                <a:hlinkClick r:id="rId3"/>
              </a:rPr>
              <a:t>https://www.youtube.com/watch?v=YxC_Q8zE0SU</a:t>
            </a:r>
            <a:endParaRPr/>
          </a:p>
        </p:txBody>
      </p:sp>
      <p:pic>
        <p:nvPicPr>
          <p:cNvPr id="443" name="Google Shape;443;p75" descr="Pearl-Cohn High School provies safe spaces.  There is a picture of the front entrance to the school."/>
          <p:cNvPicPr preferRelativeResize="0"/>
          <p:nvPr/>
        </p:nvPicPr>
        <p:blipFill rotWithShape="1">
          <a:blip r:embed="rId4">
            <a:alphaModFix/>
          </a:blip>
          <a:srcRect/>
          <a:stretch/>
        </p:blipFill>
        <p:spPr>
          <a:xfrm>
            <a:off x="1535689" y="2449473"/>
            <a:ext cx="6604205" cy="34622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76" descr="Phases chart"/>
          <p:cNvPicPr preferRelativeResize="0"/>
          <p:nvPr/>
        </p:nvPicPr>
        <p:blipFill rotWithShape="1">
          <a:blip r:embed="rId3">
            <a:alphaModFix/>
          </a:blip>
          <a:srcRect/>
          <a:stretch/>
        </p:blipFill>
        <p:spPr>
          <a:xfrm>
            <a:off x="0" y="2057400"/>
            <a:ext cx="9144000" cy="4800600"/>
          </a:xfrm>
          <a:prstGeom prst="rect">
            <a:avLst/>
          </a:prstGeom>
          <a:noFill/>
          <a:ln>
            <a:noFill/>
          </a:ln>
        </p:spPr>
      </p:pic>
      <p:sp>
        <p:nvSpPr>
          <p:cNvPr id="449" name="Google Shape;449;p76"/>
          <p:cNvSpPr txBox="1"/>
          <p:nvPr/>
        </p:nvSpPr>
        <p:spPr>
          <a:xfrm>
            <a:off x="228600" y="2057400"/>
            <a:ext cx="8915400" cy="92333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lt1"/>
                </a:solidFill>
                <a:latin typeface="Calibri"/>
                <a:ea typeface="Calibri"/>
                <a:cs typeface="Calibri"/>
                <a:sym typeface="Calibri"/>
              </a:rPr>
              <a:t>Phases of the Escalation Cycle</a:t>
            </a:r>
            <a:endParaRPr sz="5400" b="1" i="0" u="none" strike="noStrike" cap="none">
              <a:solidFill>
                <a:schemeClr val="lt1"/>
              </a:solidFill>
              <a:latin typeface="Calibri"/>
              <a:ea typeface="Calibri"/>
              <a:cs typeface="Calibri"/>
              <a:sym typeface="Calibri"/>
            </a:endParaRPr>
          </a:p>
        </p:txBody>
      </p:sp>
      <p:sp>
        <p:nvSpPr>
          <p:cNvPr id="450" name="Google Shape;450;p76" descr="This oval encompasses recovery. "/>
          <p:cNvSpPr/>
          <p:nvPr/>
        </p:nvSpPr>
        <p:spPr>
          <a:xfrm>
            <a:off x="6749935" y="5447607"/>
            <a:ext cx="1972888" cy="709353"/>
          </a:xfrm>
          <a:prstGeom prst="ellipse">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1" name="Google Shape;451;p76"/>
          <p:cNvSpPr txBox="1">
            <a:spLocks noGrp="1"/>
          </p:cNvSpPr>
          <p:nvPr>
            <p:ph type="title"/>
          </p:nvPr>
        </p:nvSpPr>
        <p:spPr>
          <a:xfrm>
            <a:off x="228611" y="539646"/>
            <a:ext cx="7046400" cy="1151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200" b="1"/>
              <a:t>Model for Escalating Behavior </a:t>
            </a:r>
            <a:br>
              <a:rPr lang="en-US"/>
            </a:b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7"/>
          <p:cNvSpPr/>
          <p:nvPr/>
        </p:nvSpPr>
        <p:spPr>
          <a:xfrm>
            <a:off x="537754" y="1752600"/>
            <a:ext cx="7772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254"/>
                </a:solidFill>
                <a:latin typeface="Calibri"/>
                <a:ea typeface="Calibri"/>
                <a:cs typeface="Calibri"/>
                <a:sym typeface="Calibri"/>
              </a:rPr>
              <a:t>Focus on returning to normal activities and prevention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Follow through with initial expectations if possible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Debrief/problem solve how to handle situation next time – identify alternative skill </a:t>
            </a:r>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Provide opportunity to practice alternative skill</a:t>
            </a:r>
            <a:endParaRPr sz="1400" b="0" i="0" u="none" strike="noStrike" cap="none">
              <a:solidFill>
                <a:srgbClr val="000000"/>
              </a:solidFill>
              <a:latin typeface="Arial"/>
              <a:ea typeface="Arial"/>
              <a:cs typeface="Arial"/>
              <a:sym typeface="Arial"/>
            </a:endParaRPr>
          </a:p>
        </p:txBody>
      </p:sp>
      <p:sp>
        <p:nvSpPr>
          <p:cNvPr id="457" name="Google Shape;457;p77"/>
          <p:cNvSpPr txBox="1">
            <a:spLocks noGrp="1"/>
          </p:cNvSpPr>
          <p:nvPr>
            <p:ph type="title"/>
          </p:nvPr>
        </p:nvSpPr>
        <p:spPr>
          <a:xfrm>
            <a:off x="537754" y="592993"/>
            <a:ext cx="6235800" cy="761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ahoma"/>
              <a:buNone/>
            </a:pPr>
            <a:r>
              <a:rPr lang="en-US" sz="3959" b="1">
                <a:solidFill>
                  <a:schemeClr val="dk2"/>
                </a:solidFill>
                <a:latin typeface="Tahoma"/>
                <a:ea typeface="Tahoma"/>
                <a:cs typeface="Tahoma"/>
                <a:sym typeface="Tahoma"/>
              </a:rPr>
              <a:t>Recovery Strategies</a:t>
            </a:r>
            <a:endParaRPr sz="3959"/>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8"/>
          <p:cNvSpPr txBox="1">
            <a:spLocks noGrp="1"/>
          </p:cNvSpPr>
          <p:nvPr>
            <p:ph type="title"/>
          </p:nvPr>
        </p:nvSpPr>
        <p:spPr>
          <a:xfrm>
            <a:off x="547814" y="865977"/>
            <a:ext cx="6987000" cy="915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800" b="1" i="0" u="none" strike="noStrike" cap="none">
                <a:solidFill>
                  <a:schemeClr val="dk1"/>
                </a:solidFill>
                <a:latin typeface="Tahoma"/>
                <a:ea typeface="Tahoma"/>
                <a:cs typeface="Tahoma"/>
                <a:sym typeface="Tahoma"/>
              </a:rPr>
              <a:t>Recovery Strategies </a:t>
            </a:r>
            <a:endParaRPr sz="3800" b="1" i="0" u="none" strike="noStrike" cap="none">
              <a:solidFill>
                <a:schemeClr val="dk1"/>
              </a:solidFill>
              <a:latin typeface="Tahoma"/>
              <a:ea typeface="Tahoma"/>
              <a:cs typeface="Tahoma"/>
              <a:sym typeface="Tahoma"/>
            </a:endParaRPr>
          </a:p>
        </p:txBody>
      </p:sp>
      <p:sp>
        <p:nvSpPr>
          <p:cNvPr id="463" name="Google Shape;463;p78"/>
          <p:cNvSpPr txBox="1">
            <a:spLocks noGrp="1"/>
          </p:cNvSpPr>
          <p:nvPr>
            <p:ph type="body" idx="4294967295"/>
          </p:nvPr>
        </p:nvSpPr>
        <p:spPr>
          <a:xfrm>
            <a:off x="841677" y="1781321"/>
            <a:ext cx="7886700" cy="4351338"/>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rgbClr val="007254"/>
              </a:buClr>
              <a:buSzPts val="3200"/>
              <a:buFont typeface="Noto Sans Symbols"/>
              <a:buNone/>
            </a:pPr>
            <a:r>
              <a:rPr lang="en-US" sz="3200" b="1" i="0" u="none" strike="noStrike" cap="none">
                <a:solidFill>
                  <a:srgbClr val="007254"/>
                </a:solidFill>
                <a:latin typeface="Calibri"/>
                <a:ea typeface="Calibri"/>
                <a:cs typeface="Calibri"/>
                <a:sym typeface="Calibri"/>
              </a:rPr>
              <a:t>Effective Consequences</a:t>
            </a:r>
            <a:endParaRPr/>
          </a:p>
          <a:p>
            <a:pPr marL="171450" marR="0" lvl="0" indent="-171450" algn="l" rtl="0">
              <a:lnSpc>
                <a:spcPct val="90000"/>
              </a:lnSpc>
              <a:spcBef>
                <a:spcPts val="750"/>
              </a:spcBef>
              <a:spcAft>
                <a:spcPts val="0"/>
              </a:spcAft>
              <a:buClr>
                <a:schemeClr val="dk1"/>
              </a:buClr>
              <a:buSzPts val="2800"/>
              <a:buFont typeface="Noto Sans Symbols"/>
              <a:buNone/>
            </a:pPr>
            <a:r>
              <a:rPr lang="en-US" sz="2800" b="0" i="0" u="none" strike="noStrike" cap="none">
                <a:solidFill>
                  <a:schemeClr val="dk1"/>
                </a:solidFill>
                <a:latin typeface="Calibri"/>
                <a:ea typeface="Calibri"/>
                <a:cs typeface="Calibri"/>
                <a:sym typeface="Calibri"/>
              </a:rPr>
              <a:t>Does the consequence…</a:t>
            </a:r>
            <a:endParaRPr sz="2800" b="0" i="0" u="none" strike="noStrike" cap="none">
              <a:solidFill>
                <a:schemeClr val="dk1"/>
              </a:solidFill>
              <a:latin typeface="Calibri"/>
              <a:ea typeface="Calibri"/>
              <a:cs typeface="Calibri"/>
              <a:sym typeface="Calibri"/>
            </a:endParaRPr>
          </a:p>
          <a:p>
            <a:pPr marL="171450" marR="0" lvl="0" indent="-177800" algn="l" rtl="0">
              <a:lnSpc>
                <a:spcPct val="90000"/>
              </a:lnSpc>
              <a:spcBef>
                <a:spcPts val="750"/>
              </a:spcBef>
              <a:spcAft>
                <a:spcPts val="0"/>
              </a:spcAft>
              <a:buClr>
                <a:srgbClr val="7030A0"/>
              </a:buClr>
              <a:buSzPts val="2800"/>
              <a:buFont typeface="Noto Sans Symbols"/>
              <a:buChar char="▪"/>
            </a:pPr>
            <a:r>
              <a:rPr lang="en-US" sz="2800" b="0" i="0" u="none" strike="noStrike" cap="none">
                <a:solidFill>
                  <a:schemeClr val="dk1"/>
                </a:solidFill>
                <a:latin typeface="Calibri"/>
                <a:ea typeface="Calibri"/>
                <a:cs typeface="Calibri"/>
                <a:sym typeface="Calibri"/>
              </a:rPr>
              <a:t>Model, instruct or teach a more appropriate behavior?</a:t>
            </a:r>
            <a:endParaRPr/>
          </a:p>
          <a:p>
            <a:pPr marL="171450" marR="0" lvl="0" indent="-177800" algn="l" rtl="0">
              <a:lnSpc>
                <a:spcPct val="90000"/>
              </a:lnSpc>
              <a:spcBef>
                <a:spcPts val="750"/>
              </a:spcBef>
              <a:spcAft>
                <a:spcPts val="0"/>
              </a:spcAft>
              <a:buClr>
                <a:srgbClr val="7030A0"/>
              </a:buClr>
              <a:buSzPts val="2800"/>
              <a:buFont typeface="Noto Sans Symbols"/>
              <a:buChar char="▪"/>
            </a:pPr>
            <a:r>
              <a:rPr lang="en-US" sz="2800" b="0" i="0" u="none" strike="noStrike" cap="none">
                <a:solidFill>
                  <a:schemeClr val="dk1"/>
                </a:solidFill>
                <a:latin typeface="Calibri"/>
                <a:ea typeface="Calibri"/>
                <a:cs typeface="Calibri"/>
                <a:sym typeface="Calibri"/>
              </a:rPr>
              <a:t>Give the learner </a:t>
            </a:r>
            <a:r>
              <a:rPr lang="en-US" sz="2800"/>
              <a:t>opportunities to practice replacement behavior</a:t>
            </a:r>
            <a:r>
              <a:rPr lang="en-US" sz="2800" b="0" i="0" u="none" strike="noStrike" cap="none">
                <a:solidFill>
                  <a:schemeClr val="dk1"/>
                </a:solidFill>
                <a:latin typeface="Calibri"/>
                <a:ea typeface="Calibri"/>
                <a:cs typeface="Calibri"/>
                <a:sym typeface="Calibri"/>
              </a:rPr>
              <a:t>?</a:t>
            </a:r>
            <a:endParaRPr/>
          </a:p>
          <a:p>
            <a:pPr marL="171450" marR="0" lvl="0" indent="-177800" algn="l" rtl="0">
              <a:lnSpc>
                <a:spcPct val="90000"/>
              </a:lnSpc>
              <a:spcBef>
                <a:spcPts val="750"/>
              </a:spcBef>
              <a:spcAft>
                <a:spcPts val="0"/>
              </a:spcAft>
              <a:buClr>
                <a:srgbClr val="7030A0"/>
              </a:buClr>
              <a:buSzPts val="2800"/>
              <a:buFont typeface="Noto Sans Symbols"/>
              <a:buChar char="▪"/>
            </a:pPr>
            <a:r>
              <a:rPr lang="en-US" sz="2800" b="0" i="0" u="none" strike="noStrike" cap="none">
                <a:solidFill>
                  <a:schemeClr val="dk1"/>
                </a:solidFill>
                <a:latin typeface="Calibri"/>
                <a:ea typeface="Calibri"/>
                <a:cs typeface="Calibri"/>
                <a:sym typeface="Calibri"/>
              </a:rPr>
              <a:t>Give the learner the opportunity to learn how to restore relationship and/or repair harm?</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9"/>
          <p:cNvSpPr/>
          <p:nvPr/>
        </p:nvSpPr>
        <p:spPr>
          <a:xfrm>
            <a:off x="710457" y="1375475"/>
            <a:ext cx="8066700" cy="453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Occurs when the thinking brain is back online</a:t>
            </a:r>
            <a:endParaRPr sz="3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Facilitates transition back to class… not further negative consequence.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Pinpoint events that contributed to the incident - ABCs</a:t>
            </a:r>
            <a:endParaRPr sz="32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Teach replacement behaviors</a:t>
            </a:r>
            <a:endParaRPr sz="32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Calibri"/>
                <a:ea typeface="Calibri"/>
                <a:cs typeface="Calibri"/>
                <a:sym typeface="Calibri"/>
              </a:rPr>
              <a:t>Goal is to </a:t>
            </a:r>
            <a:r>
              <a:rPr lang="en-US" sz="3200" b="0" i="1" u="none" strike="noStrike" cap="none">
                <a:solidFill>
                  <a:schemeClr val="dk1"/>
                </a:solidFill>
                <a:latin typeface="Calibri"/>
                <a:ea typeface="Calibri"/>
                <a:cs typeface="Calibri"/>
                <a:sym typeface="Calibri"/>
              </a:rPr>
              <a:t>increase</a:t>
            </a:r>
            <a:r>
              <a:rPr lang="en-US" sz="3200" b="0" i="0" u="none" strike="noStrike" cap="none">
                <a:solidFill>
                  <a:schemeClr val="dk1"/>
                </a:solidFill>
                <a:latin typeface="Calibri"/>
                <a:ea typeface="Calibri"/>
                <a:cs typeface="Calibri"/>
                <a:sym typeface="Calibri"/>
              </a:rPr>
              <a:t> appropriate behavior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000000"/>
              </a:buClr>
              <a:buSzPts val="3200"/>
              <a:buFont typeface="Arial"/>
              <a:buNone/>
            </a:pPr>
            <a:endParaRPr sz="3200" b="0" i="0" u="none" strike="noStrike" cap="none">
              <a:solidFill>
                <a:schemeClr val="dk1"/>
              </a:solidFill>
              <a:latin typeface="Tahoma"/>
              <a:ea typeface="Tahoma"/>
              <a:cs typeface="Tahoma"/>
              <a:sym typeface="Tahoma"/>
            </a:endParaRPr>
          </a:p>
        </p:txBody>
      </p:sp>
      <p:sp>
        <p:nvSpPr>
          <p:cNvPr id="469" name="Google Shape;469;p79"/>
          <p:cNvSpPr txBox="1">
            <a:spLocks noGrp="1"/>
          </p:cNvSpPr>
          <p:nvPr>
            <p:ph type="title"/>
          </p:nvPr>
        </p:nvSpPr>
        <p:spPr>
          <a:xfrm>
            <a:off x="449799" y="296963"/>
            <a:ext cx="6259500" cy="107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ahoma"/>
              <a:buNone/>
            </a:pPr>
            <a:r>
              <a:rPr lang="en-US" b="1">
                <a:solidFill>
                  <a:schemeClr val="dk2"/>
                </a:solidFill>
                <a:latin typeface="Tahoma"/>
                <a:ea typeface="Tahoma"/>
                <a:cs typeface="Tahoma"/>
                <a:sym typeface="Tahoma"/>
              </a:rPr>
              <a:t>Debriefing Session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0"/>
          <p:cNvSpPr txBox="1">
            <a:spLocks noGrp="1"/>
          </p:cNvSpPr>
          <p:nvPr>
            <p:ph type="title" idx="4294967295"/>
          </p:nvPr>
        </p:nvSpPr>
        <p:spPr>
          <a:xfrm>
            <a:off x="1198589" y="1892300"/>
            <a:ext cx="7162800" cy="166687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Calibri"/>
              <a:buNone/>
            </a:pPr>
            <a:r>
              <a:rPr lang="en-US" sz="4800" b="1" i="0" u="none" strike="noStrike" cap="none">
                <a:solidFill>
                  <a:srgbClr val="0E1529"/>
                </a:solidFill>
                <a:latin typeface="Calibri"/>
                <a:ea typeface="Calibri"/>
                <a:cs typeface="Calibri"/>
                <a:sym typeface="Calibri"/>
              </a:rPr>
              <a:t>When We Know Better…We Can Do Better!</a:t>
            </a:r>
            <a:endParaRPr sz="4500" b="0" i="0" u="none" strike="noStrike" cap="none">
              <a:solidFill>
                <a:srgbClr val="0E1529"/>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1"/>
          <p:cNvSpPr txBox="1">
            <a:spLocks noGrp="1"/>
          </p:cNvSpPr>
          <p:nvPr>
            <p:ph type="title"/>
          </p:nvPr>
        </p:nvSpPr>
        <p:spPr>
          <a:xfrm>
            <a:off x="234277" y="436475"/>
            <a:ext cx="8153400" cy="915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b="1" i="0" u="none" strike="noStrike" cap="none">
                <a:solidFill>
                  <a:schemeClr val="dk1"/>
                </a:solidFill>
                <a:latin typeface="Calibri"/>
                <a:ea typeface="Calibri"/>
                <a:cs typeface="Calibri"/>
                <a:sym typeface="Calibri"/>
              </a:rPr>
              <a:t>What we know helps….</a:t>
            </a:r>
            <a:br>
              <a:rPr lang="en-US" sz="1400" b="0" i="0" u="none" strike="noStrike" cap="none">
                <a:solidFill>
                  <a:schemeClr val="dk1"/>
                </a:solidFill>
                <a:latin typeface="Calibri"/>
                <a:ea typeface="Calibri"/>
                <a:cs typeface="Calibri"/>
                <a:sym typeface="Calibri"/>
              </a:rPr>
            </a:br>
            <a:endParaRPr sz="3200" b="1" i="0" u="none" strike="noStrike" cap="none">
              <a:solidFill>
                <a:schemeClr val="dk1"/>
              </a:solidFill>
              <a:latin typeface="Calibri"/>
              <a:ea typeface="Calibri"/>
              <a:cs typeface="Calibri"/>
              <a:sym typeface="Calibri"/>
            </a:endParaRPr>
          </a:p>
        </p:txBody>
      </p:sp>
      <p:sp>
        <p:nvSpPr>
          <p:cNvPr id="480" name="Google Shape;480;p81"/>
          <p:cNvSpPr txBox="1">
            <a:spLocks noGrp="1"/>
          </p:cNvSpPr>
          <p:nvPr>
            <p:ph type="body" idx="4294967295"/>
          </p:nvPr>
        </p:nvSpPr>
        <p:spPr>
          <a:xfrm>
            <a:off x="694014" y="1492060"/>
            <a:ext cx="8153400" cy="4729162"/>
          </a:xfrm>
          <a:prstGeom prst="rect">
            <a:avLst/>
          </a:prstGeom>
          <a:noFill/>
          <a:ln>
            <a:noFill/>
          </a:ln>
        </p:spPr>
        <p:txBody>
          <a:bodyPr spcFirstLastPara="1" wrap="square" lIns="91425" tIns="45700" rIns="91425" bIns="45700" anchor="t" anchorCtr="0">
            <a:noAutofit/>
          </a:bodyPr>
          <a:lstStyle/>
          <a:p>
            <a:pPr marL="171450" marR="0" lvl="0" indent="-1778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Intervene </a:t>
            </a:r>
            <a:r>
              <a:rPr lang="en-US" sz="2800" b="0" i="0" u="sng" strike="noStrike" cap="none">
                <a:solidFill>
                  <a:srgbClr val="FF0000"/>
                </a:solidFill>
                <a:latin typeface="Calibri"/>
                <a:ea typeface="Calibri"/>
                <a:cs typeface="Calibri"/>
                <a:sym typeface="Calibri"/>
              </a:rPr>
              <a:t>early</a:t>
            </a:r>
            <a:r>
              <a:rPr lang="en-US" sz="2800" b="0" i="0" u="none" strike="noStrike" cap="none">
                <a:solidFill>
                  <a:srgbClr val="FF0000"/>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in an escalation</a:t>
            </a:r>
            <a:endParaRPr/>
          </a:p>
          <a:p>
            <a:pPr marL="171450" marR="0" lvl="0" indent="-177800" algn="l" rtl="0">
              <a:lnSpc>
                <a:spcPct val="150000"/>
              </a:lnSpc>
              <a:spcBef>
                <a:spcPts val="75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All adults remain </a:t>
            </a:r>
            <a:r>
              <a:rPr lang="en-US" sz="2800" b="0" i="0" u="sng" strike="noStrike" cap="none">
                <a:solidFill>
                  <a:srgbClr val="FF0000"/>
                </a:solidFill>
                <a:latin typeface="Calibri"/>
                <a:ea typeface="Calibri"/>
                <a:cs typeface="Calibri"/>
                <a:sym typeface="Calibri"/>
              </a:rPr>
              <a:t>calm</a:t>
            </a:r>
            <a:endParaRPr>
              <a:solidFill>
                <a:srgbClr val="FF0000"/>
              </a:solidFill>
            </a:endParaRPr>
          </a:p>
          <a:p>
            <a:pPr marL="171450" marR="0" lvl="0" indent="-177800" algn="l" rtl="0">
              <a:lnSpc>
                <a:spcPct val="100000"/>
              </a:lnSpc>
              <a:spcBef>
                <a:spcPts val="75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Understand that </a:t>
            </a:r>
            <a:r>
              <a:rPr lang="en-US" sz="2800" b="0" i="0" u="sng" strike="noStrike" cap="none">
                <a:solidFill>
                  <a:srgbClr val="FF0000"/>
                </a:solidFill>
                <a:latin typeface="Calibri"/>
                <a:ea typeface="Calibri"/>
                <a:cs typeface="Calibri"/>
                <a:sym typeface="Calibri"/>
              </a:rPr>
              <a:t>Teacher behavior </a:t>
            </a:r>
            <a:r>
              <a:rPr lang="en-US" sz="2800" b="0" i="0" u="none" strike="noStrike" cap="none">
                <a:solidFill>
                  <a:schemeClr val="dk1"/>
                </a:solidFill>
                <a:latin typeface="Calibri"/>
                <a:ea typeface="Calibri"/>
                <a:cs typeface="Calibri"/>
                <a:sym typeface="Calibri"/>
              </a:rPr>
              <a:t>sets the stage for the next student behavior</a:t>
            </a:r>
            <a:endParaRPr sz="2800" b="0" i="0" u="sng" strike="noStrike" cap="none">
              <a:solidFill>
                <a:schemeClr val="dk1"/>
              </a:solidFill>
              <a:latin typeface="Calibri"/>
              <a:ea typeface="Calibri"/>
              <a:cs typeface="Calibri"/>
              <a:sym typeface="Calibri"/>
            </a:endParaRPr>
          </a:p>
          <a:p>
            <a:pPr marL="171450" marR="0" lvl="0" indent="-177800" algn="l" rtl="0">
              <a:lnSpc>
                <a:spcPct val="150000"/>
              </a:lnSpc>
              <a:spcBef>
                <a:spcPts val="75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Identify</a:t>
            </a:r>
            <a:r>
              <a:rPr lang="en-US" sz="2800" b="0" i="0" u="none" strike="noStrike" cap="none">
                <a:solidFill>
                  <a:srgbClr val="FF0000"/>
                </a:solidFill>
                <a:latin typeface="Calibri"/>
                <a:ea typeface="Calibri"/>
                <a:cs typeface="Calibri"/>
                <a:sym typeface="Calibri"/>
              </a:rPr>
              <a:t> </a:t>
            </a:r>
            <a:r>
              <a:rPr lang="en-US" sz="2800" b="0" i="0" u="sng" strike="noStrike" cap="none">
                <a:solidFill>
                  <a:srgbClr val="FF0000"/>
                </a:solidFill>
                <a:latin typeface="Calibri"/>
                <a:ea typeface="Calibri"/>
                <a:cs typeface="Calibri"/>
                <a:sym typeface="Calibri"/>
              </a:rPr>
              <a:t>environmental</a:t>
            </a:r>
            <a:r>
              <a:rPr lang="en-US" sz="2800" b="0" i="0" u="none" strike="noStrike" cap="none">
                <a:solidFill>
                  <a:srgbClr val="FF0000"/>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factors that can be changed</a:t>
            </a:r>
            <a:endParaRPr/>
          </a:p>
          <a:p>
            <a:pPr marL="171450" marR="0" lvl="0" indent="-177800" algn="l" rtl="0">
              <a:lnSpc>
                <a:spcPct val="150000"/>
              </a:lnSpc>
              <a:spcBef>
                <a:spcPts val="75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Teach </a:t>
            </a:r>
            <a:r>
              <a:rPr lang="en-US" sz="2800" b="0" i="0" u="sng" strike="noStrike" cap="none">
                <a:solidFill>
                  <a:srgbClr val="FF0000"/>
                </a:solidFill>
                <a:latin typeface="Calibri"/>
                <a:ea typeface="Calibri"/>
                <a:cs typeface="Calibri"/>
                <a:sym typeface="Calibri"/>
              </a:rPr>
              <a:t>replacement</a:t>
            </a:r>
            <a:r>
              <a:rPr lang="en-US" sz="2800" b="0" i="0" u="none" strike="noStrike" cap="none">
                <a:solidFill>
                  <a:schemeClr val="dk1"/>
                </a:solidFill>
                <a:latin typeface="Calibri"/>
                <a:ea typeface="Calibri"/>
                <a:cs typeface="Calibri"/>
                <a:sym typeface="Calibri"/>
              </a:rPr>
              <a:t> behaviors</a:t>
            </a:r>
            <a:endParaRPr/>
          </a:p>
          <a:p>
            <a:pPr marL="171450" marR="0" lvl="0" indent="-78105" algn="l" rtl="0">
              <a:lnSpc>
                <a:spcPct val="70000"/>
              </a:lnSpc>
              <a:spcBef>
                <a:spcPts val="750"/>
              </a:spcBef>
              <a:spcAft>
                <a:spcPts val="0"/>
              </a:spcAft>
              <a:buClr>
                <a:schemeClr val="dk1"/>
              </a:buClr>
              <a:buSzPts val="1470"/>
              <a:buFont typeface="Arial"/>
              <a:buNone/>
            </a:pPr>
            <a:endParaRPr sz="147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82" descr="This is a Gary Larson cartoon which shows a teacher in front of the class.  One student has raised his hand and asks, &quot;Mr. Osbourne, may I be excused?  My brain is full.&quot;"/>
          <p:cNvPicPr preferRelativeResize="0"/>
          <p:nvPr/>
        </p:nvPicPr>
        <p:blipFill rotWithShape="1">
          <a:blip r:embed="rId3">
            <a:alphaModFix/>
          </a:blip>
          <a:srcRect/>
          <a:stretch/>
        </p:blipFill>
        <p:spPr>
          <a:xfrm>
            <a:off x="1676399" y="1143000"/>
            <a:ext cx="6134100" cy="5568800"/>
          </a:xfrm>
          <a:prstGeom prst="rect">
            <a:avLst/>
          </a:prstGeom>
          <a:noFill/>
          <a:ln>
            <a:noFill/>
          </a:ln>
        </p:spPr>
      </p:pic>
      <p:sp>
        <p:nvSpPr>
          <p:cNvPr id="486" name="Google Shape;486;p82"/>
          <p:cNvSpPr txBox="1">
            <a:spLocks noGrp="1"/>
          </p:cNvSpPr>
          <p:nvPr>
            <p:ph type="title" idx="4294967295"/>
          </p:nvPr>
        </p:nvSpPr>
        <p:spPr>
          <a:xfrm>
            <a:off x="256150" y="144575"/>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Time for planning!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a:spLocks noGrp="1"/>
          </p:cNvSpPr>
          <p:nvPr>
            <p:ph type="title"/>
          </p:nvPr>
        </p:nvSpPr>
        <p:spPr>
          <a:xfrm>
            <a:off x="365300" y="463625"/>
            <a:ext cx="6987000" cy="9153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Action Plan:</a:t>
            </a:r>
            <a:endParaRPr/>
          </a:p>
        </p:txBody>
      </p:sp>
      <p:sp>
        <p:nvSpPr>
          <p:cNvPr id="492" name="Google Shape;492;p8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BD0D9"/>
              </a:buClr>
              <a:buSzPts val="2470"/>
              <a:buNone/>
            </a:pPr>
            <a:endParaRPr sz="2600">
              <a:solidFill>
                <a:schemeClr val="dk1"/>
              </a:solidFill>
              <a:latin typeface="Merriweather"/>
              <a:ea typeface="Merriweather"/>
              <a:cs typeface="Merriweather"/>
              <a:sym typeface="Merriweather"/>
            </a:endParaRPr>
          </a:p>
          <a:p>
            <a:pPr marL="0" marR="0" lvl="0" indent="0" algn="l" rtl="0">
              <a:spcBef>
                <a:spcPts val="0"/>
              </a:spcBef>
              <a:spcAft>
                <a:spcPts val="0"/>
              </a:spcAft>
              <a:buClr>
                <a:srgbClr val="0BD0D9"/>
              </a:buClr>
              <a:buSzPts val="2470"/>
              <a:buNone/>
            </a:pPr>
            <a:r>
              <a:rPr lang="en-US" sz="2600" b="1" i="0" u="none" strike="noStrike" cap="none">
                <a:solidFill>
                  <a:schemeClr val="dk1"/>
                </a:solidFill>
                <a:latin typeface="Merriweather"/>
                <a:ea typeface="Merriweather"/>
                <a:cs typeface="Merriweather"/>
                <a:sym typeface="Merriweather"/>
              </a:rPr>
              <a:t>Managing the Cycle of Escalating Behavior</a:t>
            </a:r>
            <a:endParaRPr sz="2600" b="1">
              <a:solidFill>
                <a:schemeClr val="dk1"/>
              </a:solidFill>
              <a:latin typeface="Merriweather"/>
              <a:ea typeface="Merriweather"/>
              <a:cs typeface="Merriweather"/>
              <a:sym typeface="Merriweather"/>
            </a:endParaRPr>
          </a:p>
          <a:p>
            <a:pPr marL="457200" lvl="0" indent="-457200" algn="l" rtl="0">
              <a:spcBef>
                <a:spcPts val="0"/>
              </a:spcBef>
              <a:spcAft>
                <a:spcPts val="0"/>
              </a:spcAft>
              <a:buSzPts val="2470"/>
              <a:buChar char="▪"/>
            </a:pPr>
            <a:r>
              <a:rPr lang="en-US" sz="2600" b="0" i="0" u="none" strike="noStrike" cap="none">
                <a:solidFill>
                  <a:schemeClr val="dk1"/>
                </a:solidFill>
                <a:latin typeface="Merriweather"/>
                <a:ea typeface="Merriweather"/>
                <a:cs typeface="Merriweather"/>
                <a:sym typeface="Merriweather"/>
              </a:rPr>
              <a:t>Who needs training? </a:t>
            </a:r>
            <a:endParaRPr sz="2600" b="0" i="0" u="none" strike="noStrike" cap="none">
              <a:solidFill>
                <a:schemeClr val="dk1"/>
              </a:solidFill>
              <a:latin typeface="Merriweather"/>
              <a:ea typeface="Merriweather"/>
              <a:cs typeface="Merriweather"/>
              <a:sym typeface="Merriweather"/>
            </a:endParaRPr>
          </a:p>
          <a:p>
            <a:pPr marL="457200" lvl="0" indent="-457200" algn="l" rtl="0">
              <a:spcBef>
                <a:spcPts val="0"/>
              </a:spcBef>
              <a:spcAft>
                <a:spcPts val="0"/>
              </a:spcAft>
              <a:buSzPts val="2470"/>
              <a:buChar char="▪"/>
            </a:pPr>
            <a:r>
              <a:rPr lang="en-US" sz="2600" b="0" i="0" u="none" strike="noStrike" cap="none">
                <a:solidFill>
                  <a:schemeClr val="dk1"/>
                </a:solidFill>
                <a:latin typeface="Merriweather"/>
                <a:ea typeface="Merriweather"/>
                <a:cs typeface="Merriweather"/>
                <a:sym typeface="Merriweather"/>
              </a:rPr>
              <a:t>How and when will this be done?</a:t>
            </a:r>
            <a:endParaRPr/>
          </a:p>
          <a:p>
            <a:pPr marL="457200" lvl="0" indent="-457200" algn="l" rtl="0">
              <a:spcBef>
                <a:spcPts val="0"/>
              </a:spcBef>
              <a:spcAft>
                <a:spcPts val="0"/>
              </a:spcAft>
              <a:buSzPts val="2470"/>
              <a:buChar char="▪"/>
            </a:pPr>
            <a:r>
              <a:rPr lang="en-US" sz="2600">
                <a:solidFill>
                  <a:schemeClr val="dk1"/>
                </a:solidFill>
                <a:latin typeface="Merriweather"/>
                <a:ea typeface="Merriweather"/>
                <a:cs typeface="Merriweather"/>
                <a:sym typeface="Merriweather"/>
              </a:rPr>
              <a:t>How will you provide coaching to those that need it?</a:t>
            </a:r>
            <a:endParaRPr sz="2600" b="0" i="0" u="none" strike="noStrike" cap="none">
              <a:solidFill>
                <a:schemeClr val="dk1"/>
              </a:solidFill>
              <a:latin typeface="Merriweather"/>
              <a:ea typeface="Merriweather"/>
              <a:cs typeface="Merriweather"/>
              <a:sym typeface="Merriweather"/>
            </a:endParaRPr>
          </a:p>
          <a:p>
            <a:pPr marL="0" lvl="0" indent="0" algn="l" rtl="0">
              <a:spcBef>
                <a:spcPts val="0"/>
              </a:spcBef>
              <a:spcAft>
                <a:spcPts val="0"/>
              </a:spcAft>
              <a:buSzPts val="2470"/>
              <a:buNone/>
            </a:pPr>
            <a:endParaRPr sz="2600" b="0" i="0" u="none" strike="noStrike" cap="none">
              <a:solidFill>
                <a:schemeClr val="dk1"/>
              </a:solidFill>
              <a:latin typeface="Merriweather"/>
              <a:ea typeface="Merriweather"/>
              <a:cs typeface="Merriweather"/>
              <a:sym typeface="Merriweather"/>
            </a:endParaRPr>
          </a:p>
          <a:p>
            <a:pPr marL="273050" marR="0" lvl="0" indent="-273050" algn="l" rtl="0">
              <a:spcBef>
                <a:spcPts val="0"/>
              </a:spcBef>
              <a:spcAft>
                <a:spcPts val="0"/>
              </a:spcAft>
              <a:buClr>
                <a:srgbClr val="0BD0D9"/>
              </a:buClr>
              <a:buSzPts val="2470"/>
              <a:buFont typeface="Merriweather"/>
              <a:buNone/>
            </a:pPr>
            <a:endParaRPr sz="2600" b="0" i="0" u="none" strike="noStrike" cap="none">
              <a:solidFill>
                <a:schemeClr val="dk1"/>
              </a:solidFill>
              <a:latin typeface="Merriweather"/>
              <a:ea typeface="Merriweather"/>
              <a:cs typeface="Merriweather"/>
              <a:sym typeface="Merriweather"/>
            </a:endParaRPr>
          </a:p>
          <a:p>
            <a:pPr marL="273050" marR="0" lvl="0" indent="-273050" algn="l" rtl="0">
              <a:lnSpc>
                <a:spcPct val="100000"/>
              </a:lnSpc>
              <a:spcBef>
                <a:spcPts val="0"/>
              </a:spcBef>
              <a:spcAft>
                <a:spcPts val="0"/>
              </a:spcAft>
              <a:buClr>
                <a:srgbClr val="0BD0D9"/>
              </a:buClr>
              <a:buSzPts val="2470"/>
              <a:buFont typeface="Merriweather"/>
              <a:buNone/>
            </a:pPr>
            <a:endParaRPr sz="2600" b="0" i="0" u="none" strike="noStrike" cap="none">
              <a:solidFill>
                <a:schemeClr val="dk1"/>
              </a:solidFill>
              <a:latin typeface="Merriweather"/>
              <a:ea typeface="Merriweather"/>
              <a:cs typeface="Merriweather"/>
              <a:sym typeface="Merriweather"/>
            </a:endParaRPr>
          </a:p>
          <a:p>
            <a:pPr marL="0" marR="0" lvl="0" indent="0" algn="l" rtl="0">
              <a:spcBef>
                <a:spcPts val="0"/>
              </a:spcBef>
              <a:spcAft>
                <a:spcPts val="0"/>
              </a:spcAft>
              <a:buClr>
                <a:schemeClr val="dk1"/>
              </a:buClr>
              <a:buSzPts val="650"/>
              <a:buFont typeface="Arial"/>
              <a:buNone/>
            </a:pPr>
            <a:endParaRPr sz="2600" b="0" i="0" u="none" strike="noStrike" cap="none">
              <a:solidFill>
                <a:schemeClr val="dk1"/>
              </a:solidFill>
              <a:latin typeface="Merriweather"/>
              <a:ea typeface="Merriweather"/>
              <a:cs typeface="Merriweather"/>
              <a:sym typeface="Merriweathe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84" descr="Effective Schoolwide Interventions" title="OSEP Center on Positive Behavioral Interventions and Support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499" name="Google Shape;499;p84" title="Logo for Illinois PB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500" name="Google Shape;500;p84" title="Logo for 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501" name="Google Shape;501;p84"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502" name="Google Shape;502;p84" title="Logo for Virginia Tiered Systems of Support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503" name="Google Shape;503;p84"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504" name="Google Shape;504;p84" title="Logo for PBIS Maryland"/>
          <p:cNvPicPr preferRelativeResize="0"/>
          <p:nvPr/>
        </p:nvPicPr>
        <p:blipFill rotWithShape="1">
          <a:blip r:embed="rId9">
            <a:alphaModFix/>
          </a:blip>
          <a:srcRect/>
          <a:stretch/>
        </p:blipFill>
        <p:spPr>
          <a:xfrm>
            <a:off x="1951144" y="3257194"/>
            <a:ext cx="1185764" cy="670748"/>
          </a:xfrm>
          <a:prstGeom prst="rect">
            <a:avLst/>
          </a:prstGeom>
          <a:noFill/>
          <a:ln>
            <a:noFill/>
          </a:ln>
        </p:spPr>
      </p:pic>
      <p:grpSp>
        <p:nvGrpSpPr>
          <p:cNvPr id="505" name="Google Shape;505;p84" title="Logos for Midwest PBIS Network and Mid-Atlantic PBIS Network"/>
          <p:cNvGrpSpPr/>
          <p:nvPr/>
        </p:nvGrpSpPr>
        <p:grpSpPr>
          <a:xfrm>
            <a:off x="1045748" y="2099402"/>
            <a:ext cx="1804072" cy="948599"/>
            <a:chOff x="2834308" y="2395711"/>
            <a:chExt cx="3475384" cy="1600200"/>
          </a:xfrm>
        </p:grpSpPr>
        <p:pic>
          <p:nvPicPr>
            <p:cNvPr id="506" name="Google Shape;506;p84" title="Logo for Mid-Atlantic PBIS Network"/>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507" name="Google Shape;507;p84" title="Logo for Midwest PBIS Network"/>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508" name="Google Shape;508;p84" title="Thank you!"/>
          <p:cNvPicPr preferRelativeResize="0"/>
          <p:nvPr/>
        </p:nvPicPr>
        <p:blipFill rotWithShape="1">
          <a:blip r:embed="rId12">
            <a:alphaModFix/>
          </a:blip>
          <a:srcRect/>
          <a:stretch/>
        </p:blipFill>
        <p:spPr>
          <a:xfrm rot="-771825">
            <a:off x="6679519" y="311189"/>
            <a:ext cx="2345339" cy="1334694"/>
          </a:xfrm>
          <a:prstGeom prst="rect">
            <a:avLst/>
          </a:prstGeom>
          <a:noFill/>
          <a:ln>
            <a:noFill/>
          </a:ln>
        </p:spPr>
      </p:pic>
      <p:sp>
        <p:nvSpPr>
          <p:cNvPr id="509" name="Google Shape;509;p84"/>
          <p:cNvSpPr txBox="1">
            <a:spLocks noGrp="1"/>
          </p:cNvSpPr>
          <p:nvPr>
            <p:ph type="title"/>
          </p:nvPr>
        </p:nvSpPr>
        <p:spPr>
          <a:xfrm>
            <a:off x="211015" y="66862"/>
            <a:ext cx="6349361" cy="18233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520"/>
              <a:buFont typeface="Twentieth Century"/>
              <a:buNone/>
            </a:pPr>
            <a:br>
              <a:rPr lang="en-US" sz="2520" b="1" i="1"/>
            </a:br>
            <a:r>
              <a:rPr lang="en-US" sz="2520" b="1" i="1"/>
              <a:t>Appreciation</a:t>
            </a:r>
            <a:r>
              <a:rPr lang="en-US" sz="3600" b="1"/>
              <a:t> </a:t>
            </a:r>
            <a:r>
              <a:rPr lang="en-US" sz="2520">
                <a:solidFill>
                  <a:srgbClr val="000000"/>
                </a:solidFill>
              </a:rPr>
              <a:t>is given to the following</a:t>
            </a:r>
            <a:br>
              <a:rPr lang="en-US" sz="2520">
                <a:solidFill>
                  <a:srgbClr val="000000"/>
                </a:solidFill>
              </a:rPr>
            </a:br>
            <a:r>
              <a:rPr lang="en-US" sz="2520">
                <a:solidFill>
                  <a:srgbClr val="000000"/>
                </a:solidFill>
              </a:rPr>
              <a:t>for their contributions to this Professional Learning:</a:t>
            </a:r>
            <a:br>
              <a:rPr lang="en-US" sz="2520">
                <a:solidFill>
                  <a:srgbClr val="000000"/>
                </a:solidFill>
              </a:rPr>
            </a:br>
            <a:endParaRPr sz="2520"/>
          </a:p>
        </p:txBody>
      </p:sp>
      <p:pic>
        <p:nvPicPr>
          <p:cNvPr id="510" name="Google Shape;510;p84" descr="Minnesota Department of Education. "/>
          <p:cNvPicPr preferRelativeResize="0"/>
          <p:nvPr/>
        </p:nvPicPr>
        <p:blipFill>
          <a:blip r:embed="rId13">
            <a:alphaModFix/>
          </a:blip>
          <a:stretch>
            <a:fillRect/>
          </a:stretch>
        </p:blipFill>
        <p:spPr>
          <a:xfrm>
            <a:off x="3960243" y="1743578"/>
            <a:ext cx="2046850" cy="204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20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9"/>
          <p:cNvSpPr txBox="1">
            <a:spLocks noGrp="1"/>
          </p:cNvSpPr>
          <p:nvPr>
            <p:ph type="title"/>
          </p:nvPr>
        </p:nvSpPr>
        <p:spPr>
          <a:xfrm>
            <a:off x="365300" y="352525"/>
            <a:ext cx="6987000" cy="9153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Outcomes</a:t>
            </a:r>
            <a:endParaRPr/>
          </a:p>
        </p:txBody>
      </p:sp>
      <p:sp>
        <p:nvSpPr>
          <p:cNvPr id="251" name="Google Shape;251;p49"/>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D0D9"/>
              </a:buClr>
              <a:buSzPts val="4180"/>
              <a:buNone/>
            </a:pPr>
            <a:r>
              <a:rPr lang="en-US" sz="4400" b="0" i="0" u="none" strike="noStrike" cap="none" baseline="30000">
                <a:solidFill>
                  <a:schemeClr val="dk1"/>
                </a:solidFill>
                <a:latin typeface="Merriweather"/>
                <a:ea typeface="Merriweather"/>
                <a:cs typeface="Merriweather"/>
                <a:sym typeface="Merriweather"/>
              </a:rPr>
              <a:t>Teams will update their </a:t>
            </a:r>
            <a:r>
              <a:rPr lang="en-US" sz="4400" b="0" i="0" u="none" strike="noStrike" cap="none" baseline="30000">
                <a:solidFill>
                  <a:srgbClr val="FF0000"/>
                </a:solidFill>
                <a:latin typeface="Merriweather"/>
                <a:ea typeface="Merriweather"/>
                <a:cs typeface="Merriweather"/>
                <a:sym typeface="Merriweather"/>
              </a:rPr>
              <a:t>action plan </a:t>
            </a:r>
            <a:r>
              <a:rPr lang="en-US" sz="4400" b="0" i="0" u="none" strike="noStrike" cap="none" baseline="30000">
                <a:solidFill>
                  <a:schemeClr val="dk1"/>
                </a:solidFill>
                <a:latin typeface="Merriweather"/>
                <a:ea typeface="Merriweather"/>
                <a:cs typeface="Merriweather"/>
                <a:sym typeface="Merriweather"/>
              </a:rPr>
              <a:t>to include a method, materials, personnel etc. needed to train staff on the use of </a:t>
            </a:r>
            <a:r>
              <a:rPr lang="en-US" sz="4400" b="0" i="0" u="none" strike="noStrike" cap="none" baseline="30000">
                <a:solidFill>
                  <a:srgbClr val="FF0000"/>
                </a:solidFill>
                <a:latin typeface="Merriweather"/>
                <a:ea typeface="Merriweather"/>
                <a:cs typeface="Merriweather"/>
                <a:sym typeface="Merriweather"/>
              </a:rPr>
              <a:t>Managing the Cycle of Escalating</a:t>
            </a:r>
            <a:r>
              <a:rPr lang="en-US" sz="4400" b="0" i="0" u="none" strike="noStrike" cap="none">
                <a:solidFill>
                  <a:srgbClr val="FF0000"/>
                </a:solidFill>
                <a:latin typeface="Merriweather"/>
                <a:ea typeface="Merriweather"/>
                <a:cs typeface="Merriweather"/>
                <a:sym typeface="Merriweather"/>
              </a:rPr>
              <a:t> Behaviors.</a:t>
            </a:r>
            <a:endParaRPr sz="4400" b="0" i="0" u="none" strike="noStrike" cap="none" baseline="30000">
              <a:solidFill>
                <a:srgbClr val="FF0000"/>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0"/>
          <p:cNvSpPr txBox="1">
            <a:spLocks noGrp="1"/>
          </p:cNvSpPr>
          <p:nvPr>
            <p:ph type="title"/>
          </p:nvPr>
        </p:nvSpPr>
        <p:spPr>
          <a:xfrm>
            <a:off x="485631" y="684622"/>
            <a:ext cx="6987000" cy="915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40"/>
              <a:buFont typeface="Calibri"/>
              <a:buNone/>
            </a:pPr>
            <a:r>
              <a:rPr lang="en-US" b="1" i="0" u="none" strike="noStrike" cap="none">
                <a:solidFill>
                  <a:schemeClr val="dk1"/>
                </a:solidFill>
                <a:latin typeface="Calibri"/>
                <a:ea typeface="Calibri"/>
                <a:cs typeface="Calibri"/>
                <a:sym typeface="Calibri"/>
              </a:rPr>
              <a:t>Outline</a:t>
            </a:r>
            <a:br>
              <a:rPr lang="en-US" sz="3240" b="1" i="0" u="none" strike="noStrike" cap="none">
                <a:solidFill>
                  <a:schemeClr val="dk1"/>
                </a:solidFill>
                <a:latin typeface="Calibri"/>
                <a:ea typeface="Calibri"/>
                <a:cs typeface="Calibri"/>
                <a:sym typeface="Calibri"/>
              </a:rPr>
            </a:br>
            <a:br>
              <a:rPr lang="en-US" sz="3240" b="1" i="0" u="none" strike="noStrike" cap="none">
                <a:solidFill>
                  <a:schemeClr val="dk1"/>
                </a:solidFill>
                <a:latin typeface="Calibri"/>
                <a:ea typeface="Calibri"/>
                <a:cs typeface="Calibri"/>
                <a:sym typeface="Calibri"/>
              </a:rPr>
            </a:br>
            <a:endParaRPr/>
          </a:p>
        </p:txBody>
      </p:sp>
      <p:sp>
        <p:nvSpPr>
          <p:cNvPr id="257" name="Google Shape;257;p50"/>
          <p:cNvSpPr txBox="1">
            <a:spLocks noGrp="1"/>
          </p:cNvSpPr>
          <p:nvPr>
            <p:ph type="body" idx="4294967295"/>
          </p:nvPr>
        </p:nvSpPr>
        <p:spPr>
          <a:xfrm>
            <a:off x="485625" y="1310079"/>
            <a:ext cx="7772400" cy="41910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None/>
            </a:pPr>
            <a:endParaRPr sz="2800" b="1" i="0" u="none" strike="noStrike" cap="none">
              <a:solidFill>
                <a:schemeClr val="dk1"/>
              </a:solidFill>
              <a:latin typeface="Calibri"/>
              <a:ea typeface="Calibri"/>
              <a:cs typeface="Calibri"/>
              <a:sym typeface="Calibri"/>
            </a:endParaRPr>
          </a:p>
          <a:p>
            <a:pPr marL="171450" marR="0" lvl="0" indent="-203200" algn="l" rtl="0">
              <a:lnSpc>
                <a:spcPct val="90000"/>
              </a:lnSpc>
              <a:spcBef>
                <a:spcPts val="750"/>
              </a:spcBef>
              <a:spcAft>
                <a:spcPts val="0"/>
              </a:spcAft>
              <a:buClr>
                <a:schemeClr val="dk1"/>
              </a:buClr>
              <a:buSzPts val="3200"/>
              <a:buFont typeface="Noto Sans Symbols"/>
              <a:buChar char="▪"/>
            </a:pPr>
            <a:r>
              <a:rPr lang="en-US" sz="3200" b="1" i="0" u="none" strike="noStrike" cap="none">
                <a:solidFill>
                  <a:schemeClr val="dk1"/>
                </a:solidFill>
                <a:latin typeface="Calibri"/>
                <a:ea typeface="Calibri"/>
                <a:cs typeface="Calibri"/>
                <a:sym typeface="Calibri"/>
              </a:rPr>
              <a:t>Review Escalation Cycle</a:t>
            </a:r>
            <a:endParaRPr/>
          </a:p>
          <a:p>
            <a:pPr marL="628650" lvl="1" indent="-203200" algn="l" rtl="0">
              <a:spcBef>
                <a:spcPts val="750"/>
              </a:spcBef>
              <a:spcAft>
                <a:spcPts val="0"/>
              </a:spcAft>
              <a:buSzPts val="3200"/>
              <a:buFont typeface="Noto Sans Symbols"/>
              <a:buChar char="▪"/>
            </a:pPr>
            <a:r>
              <a:rPr lang="en-US" sz="2900"/>
              <a:t>Different for each individual</a:t>
            </a:r>
            <a:endParaRPr sz="2900" i="0" u="none" strike="noStrike" cap="none">
              <a:solidFill>
                <a:schemeClr val="dk1"/>
              </a:solidFill>
            </a:endParaRPr>
          </a:p>
          <a:p>
            <a:pPr marL="171450" marR="0" lvl="0" indent="-203200" algn="l" rtl="0">
              <a:lnSpc>
                <a:spcPct val="90000"/>
              </a:lnSpc>
              <a:spcBef>
                <a:spcPts val="750"/>
              </a:spcBef>
              <a:spcAft>
                <a:spcPts val="0"/>
              </a:spcAft>
              <a:buClr>
                <a:schemeClr val="dk1"/>
              </a:buClr>
              <a:buSzPts val="3200"/>
              <a:buFont typeface="Noto Sans Symbols"/>
              <a:buChar char="▪"/>
            </a:pPr>
            <a:r>
              <a:rPr lang="en-US" sz="3200" b="1" i="0" u="none" strike="noStrike" cap="none">
                <a:solidFill>
                  <a:schemeClr val="dk1"/>
                </a:solidFill>
                <a:latin typeface="Calibri"/>
                <a:ea typeface="Calibri"/>
                <a:cs typeface="Calibri"/>
                <a:sym typeface="Calibri"/>
              </a:rPr>
              <a:t>Behavior Basics</a:t>
            </a:r>
            <a:endParaRPr/>
          </a:p>
          <a:p>
            <a:pPr marL="628650" lvl="1" indent="-203200" algn="l" rtl="0">
              <a:spcBef>
                <a:spcPts val="750"/>
              </a:spcBef>
              <a:spcAft>
                <a:spcPts val="0"/>
              </a:spcAft>
              <a:buSzPts val="3200"/>
              <a:buFont typeface="Noto Sans Symbols"/>
              <a:buChar char="▪"/>
            </a:pPr>
            <a:r>
              <a:rPr lang="en-US" sz="2900"/>
              <a:t>ABCs of behavior</a:t>
            </a:r>
            <a:endParaRPr/>
          </a:p>
          <a:p>
            <a:pPr marL="628650" lvl="1" indent="-203200" algn="l" rtl="0">
              <a:spcBef>
                <a:spcPts val="750"/>
              </a:spcBef>
              <a:spcAft>
                <a:spcPts val="0"/>
              </a:spcAft>
              <a:buSzPts val="3200"/>
              <a:buFont typeface="Noto Sans Symbols"/>
              <a:buChar char="▪"/>
            </a:pPr>
            <a:r>
              <a:rPr lang="en-US" sz="2800"/>
              <a:t>Determine environmental patterns surrounding display of behavior</a:t>
            </a:r>
            <a:endParaRPr b="0" i="0" u="none" strike="noStrike" cap="none">
              <a:solidFill>
                <a:schemeClr val="dk1"/>
              </a:solidFill>
              <a:latin typeface="Calibri"/>
              <a:ea typeface="Calibri"/>
              <a:cs typeface="Calibri"/>
              <a:sym typeface="Calibri"/>
            </a:endParaRPr>
          </a:p>
          <a:p>
            <a:pPr marL="171450" marR="0" lvl="0" indent="-203200" algn="l" rtl="0">
              <a:lnSpc>
                <a:spcPct val="100000"/>
              </a:lnSpc>
              <a:spcBef>
                <a:spcPts val="50"/>
              </a:spcBef>
              <a:spcAft>
                <a:spcPts val="0"/>
              </a:spcAft>
              <a:buClr>
                <a:schemeClr val="dk1"/>
              </a:buClr>
              <a:buSzPts val="3200"/>
              <a:buFont typeface="Noto Sans Symbols"/>
              <a:buChar char="▪"/>
            </a:pPr>
            <a:r>
              <a:rPr lang="en-US" sz="3200" b="1" i="0" u="none" strike="noStrike" cap="none">
                <a:solidFill>
                  <a:schemeClr val="dk1"/>
                </a:solidFill>
                <a:latin typeface="Calibri"/>
                <a:ea typeface="Calibri"/>
                <a:cs typeface="Calibri"/>
                <a:sym typeface="Calibri"/>
              </a:rPr>
              <a:t>Identify Strategies to Manage and Respond to Behavior</a:t>
            </a:r>
            <a:endParaRPr/>
          </a:p>
          <a:p>
            <a:pPr marL="171450" marR="0" lvl="0" indent="0" algn="l" rtl="0">
              <a:lnSpc>
                <a:spcPct val="100000"/>
              </a:lnSpc>
              <a:spcBef>
                <a:spcPts val="50"/>
              </a:spcBef>
              <a:spcAft>
                <a:spcPts val="0"/>
              </a:spcAft>
              <a:buClr>
                <a:schemeClr val="dk1"/>
              </a:buClr>
              <a:buSzPts val="3200"/>
              <a:buFont typeface="Noto Sans Symbols"/>
              <a:buNone/>
            </a:pPr>
            <a:endParaRPr sz="3200" b="1"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1"/>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800"/>
              <a:buFont typeface="Tahoma"/>
              <a:buNone/>
            </a:pPr>
            <a:r>
              <a:rPr lang="en-US" sz="4800" b="1">
                <a:latin typeface="Tahoma"/>
                <a:ea typeface="Tahoma"/>
                <a:cs typeface="Tahoma"/>
                <a:sym typeface="Tahoma"/>
              </a:rPr>
              <a:t>The Basic Model </a:t>
            </a:r>
            <a:endParaRPr sz="4800" b="1">
              <a:latin typeface="Tahoma"/>
              <a:ea typeface="Tahoma"/>
              <a:cs typeface="Tahoma"/>
              <a:sym typeface="Tahoma"/>
            </a:endParaRPr>
          </a:p>
        </p:txBody>
      </p:sp>
      <p:pic>
        <p:nvPicPr>
          <p:cNvPr id="264" name="Google Shape;264;p51" descr="This is a graph with behavior intensity on the vertical axis and time on the horizontal axis.  The behavior escalation moves from calm to peak to recovery.  "/>
          <p:cNvPicPr preferRelativeResize="0"/>
          <p:nvPr/>
        </p:nvPicPr>
        <p:blipFill rotWithShape="1">
          <a:blip r:embed="rId3">
            <a:alphaModFix/>
          </a:blip>
          <a:srcRect t="20809" r="7986" b="19751"/>
          <a:stretch/>
        </p:blipFill>
        <p:spPr>
          <a:xfrm>
            <a:off x="495675" y="1690825"/>
            <a:ext cx="8414026" cy="4076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2"/>
          <p:cNvSpPr txBox="1">
            <a:spLocks noGrp="1"/>
          </p:cNvSpPr>
          <p:nvPr>
            <p:ph type="title"/>
          </p:nvPr>
        </p:nvSpPr>
        <p:spPr>
          <a:xfrm>
            <a:off x="388151" y="403923"/>
            <a:ext cx="8478000" cy="915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b="1" i="0" u="none" strike="noStrike" cap="none">
                <a:solidFill>
                  <a:schemeClr val="dk1"/>
                </a:solidFill>
                <a:latin typeface="Calibri"/>
                <a:ea typeface="Calibri"/>
                <a:cs typeface="Calibri"/>
                <a:sym typeface="Calibri"/>
              </a:rPr>
              <a:t>The Escalation Cycle…</a:t>
            </a:r>
            <a:endParaRPr sz="3300" b="1" i="0" u="none" strike="noStrike" cap="none">
              <a:solidFill>
                <a:schemeClr val="dk1"/>
              </a:solidFill>
              <a:latin typeface="Calibri"/>
              <a:ea typeface="Calibri"/>
              <a:cs typeface="Calibri"/>
              <a:sym typeface="Calibri"/>
            </a:endParaRPr>
          </a:p>
        </p:txBody>
      </p:sp>
      <p:grpSp>
        <p:nvGrpSpPr>
          <p:cNvPr id="270" name="Google Shape;270;p52" descr="This is three different lines on the graph.  One shows a rapid acceleration and a long, high peak period and then rapid deceleration.  Another line shows a slow acceleration, low peak and very rapid deceleration.  The last line shows very low intensity of behavior and a very low, short peak before returning to baseline. "/>
          <p:cNvGrpSpPr/>
          <p:nvPr/>
        </p:nvGrpSpPr>
        <p:grpSpPr>
          <a:xfrm>
            <a:off x="304800" y="2514600"/>
            <a:ext cx="8644778" cy="3980777"/>
            <a:chOff x="304800" y="2514600"/>
            <a:chExt cx="8644778" cy="3980777"/>
          </a:xfrm>
        </p:grpSpPr>
        <p:sp>
          <p:nvSpPr>
            <p:cNvPr id="271" name="Google Shape;271;p52"/>
            <p:cNvSpPr txBox="1"/>
            <p:nvPr/>
          </p:nvSpPr>
          <p:spPr>
            <a:xfrm>
              <a:off x="351908" y="2514600"/>
              <a:ext cx="700833"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a:solidFill>
                    <a:schemeClr val="dk1"/>
                  </a:solidFill>
                  <a:latin typeface="Tahoma"/>
                  <a:ea typeface="Tahoma"/>
                  <a:cs typeface="Tahoma"/>
                  <a:sym typeface="Tahoma"/>
                </a:rPr>
                <a:t>High</a:t>
              </a:r>
              <a:endParaRPr sz="2000" b="0" i="0" u="sng" strike="noStrike" cap="none">
                <a:solidFill>
                  <a:schemeClr val="dk1"/>
                </a:solidFill>
                <a:latin typeface="Tahoma"/>
                <a:ea typeface="Tahoma"/>
                <a:cs typeface="Tahoma"/>
                <a:sym typeface="Tahoma"/>
              </a:endParaRPr>
            </a:p>
          </p:txBody>
        </p:sp>
        <p:grpSp>
          <p:nvGrpSpPr>
            <p:cNvPr id="272" name="Google Shape;272;p52"/>
            <p:cNvGrpSpPr/>
            <p:nvPr/>
          </p:nvGrpSpPr>
          <p:grpSpPr>
            <a:xfrm>
              <a:off x="304800" y="2532977"/>
              <a:ext cx="8644778" cy="3962400"/>
              <a:chOff x="64247" y="1694777"/>
              <a:chExt cx="8644778" cy="3962400"/>
            </a:xfrm>
          </p:grpSpPr>
          <p:pic>
            <p:nvPicPr>
              <p:cNvPr id="273" name="Google Shape;273;p52" descr="This is the same graph from the previous slide which shows a rapid acceleration from calm to peak and rapid deceleration from peak to recovery.  "/>
              <p:cNvPicPr preferRelativeResize="0"/>
              <p:nvPr/>
            </p:nvPicPr>
            <p:blipFill rotWithShape="1">
              <a:blip r:embed="rId3">
                <a:alphaModFix/>
              </a:blip>
              <a:srcRect/>
              <a:stretch/>
            </p:blipFill>
            <p:spPr>
              <a:xfrm>
                <a:off x="64247" y="1694777"/>
                <a:ext cx="8217647" cy="3962400"/>
              </a:xfrm>
              <a:prstGeom prst="rect">
                <a:avLst/>
              </a:prstGeom>
              <a:noFill/>
              <a:ln>
                <a:noFill/>
              </a:ln>
            </p:spPr>
          </p:pic>
          <p:sp>
            <p:nvSpPr>
              <p:cNvPr id="274" name="Google Shape;274;p52"/>
              <p:cNvSpPr txBox="1"/>
              <p:nvPr/>
            </p:nvSpPr>
            <p:spPr>
              <a:xfrm>
                <a:off x="381000" y="4572000"/>
                <a:ext cx="650875" cy="396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a:solidFill>
                      <a:schemeClr val="dk1"/>
                    </a:solidFill>
                    <a:latin typeface="Tahoma"/>
                    <a:ea typeface="Tahoma"/>
                    <a:cs typeface="Tahoma"/>
                    <a:sym typeface="Tahoma"/>
                  </a:rPr>
                  <a:t>Low</a:t>
                </a:r>
                <a:endParaRPr sz="1400" b="0" i="0" u="none" strike="noStrike" cap="none">
                  <a:solidFill>
                    <a:srgbClr val="000000"/>
                  </a:solidFill>
                  <a:latin typeface="Arial"/>
                  <a:ea typeface="Arial"/>
                  <a:cs typeface="Arial"/>
                  <a:sym typeface="Arial"/>
                </a:endParaRPr>
              </a:p>
            </p:txBody>
          </p:sp>
          <p:sp>
            <p:nvSpPr>
              <p:cNvPr id="275" name="Google Shape;275;p52"/>
              <p:cNvSpPr/>
              <p:nvPr/>
            </p:nvSpPr>
            <p:spPr>
              <a:xfrm>
                <a:off x="1068388" y="1738313"/>
                <a:ext cx="7640637" cy="3078162"/>
              </a:xfrm>
              <a:custGeom>
                <a:avLst/>
                <a:gdLst/>
                <a:ahLst/>
                <a:cxnLst/>
                <a:rect l="l" t="t" r="r" b="b"/>
                <a:pathLst>
                  <a:path w="21223" h="8550" extrusionOk="0">
                    <a:moveTo>
                      <a:pt x="0" y="8545"/>
                    </a:moveTo>
                    <a:cubicBezTo>
                      <a:pt x="529" y="8416"/>
                      <a:pt x="1070" y="8274"/>
                      <a:pt x="1565" y="8033"/>
                    </a:cubicBezTo>
                    <a:cubicBezTo>
                      <a:pt x="2038" y="7802"/>
                      <a:pt x="2461" y="7389"/>
                      <a:pt x="2822" y="7019"/>
                    </a:cubicBezTo>
                    <a:cubicBezTo>
                      <a:pt x="3286" y="6544"/>
                      <a:pt x="3721" y="6000"/>
                      <a:pt x="3999" y="5396"/>
                    </a:cubicBezTo>
                    <a:cubicBezTo>
                      <a:pt x="4152" y="5063"/>
                      <a:pt x="4251" y="4720"/>
                      <a:pt x="4348" y="4368"/>
                    </a:cubicBezTo>
                    <a:cubicBezTo>
                      <a:pt x="4421" y="4100"/>
                      <a:pt x="4528" y="3895"/>
                      <a:pt x="4627" y="3643"/>
                    </a:cubicBezTo>
                    <a:cubicBezTo>
                      <a:pt x="4751" y="3326"/>
                      <a:pt x="4872" y="2992"/>
                      <a:pt x="4969" y="2667"/>
                    </a:cubicBezTo>
                    <a:cubicBezTo>
                      <a:pt x="5131" y="2122"/>
                      <a:pt x="5229" y="1577"/>
                      <a:pt x="5615" y="1137"/>
                    </a:cubicBezTo>
                    <a:cubicBezTo>
                      <a:pt x="5823" y="900"/>
                      <a:pt x="6049" y="790"/>
                      <a:pt x="6335" y="678"/>
                    </a:cubicBezTo>
                    <a:cubicBezTo>
                      <a:pt x="7177" y="347"/>
                      <a:pt x="8293" y="457"/>
                      <a:pt x="9182" y="409"/>
                    </a:cubicBezTo>
                    <a:cubicBezTo>
                      <a:pt x="9883" y="371"/>
                      <a:pt x="10579" y="314"/>
                      <a:pt x="11278" y="264"/>
                    </a:cubicBezTo>
                    <a:cubicBezTo>
                      <a:pt x="11655" y="237"/>
                      <a:pt x="12026" y="201"/>
                      <a:pt x="12399" y="155"/>
                    </a:cubicBezTo>
                    <a:cubicBezTo>
                      <a:pt x="13210" y="56"/>
                      <a:pt x="13922" y="-89"/>
                      <a:pt x="14718" y="216"/>
                    </a:cubicBezTo>
                    <a:cubicBezTo>
                      <a:pt x="15738" y="607"/>
                      <a:pt x="16569" y="1662"/>
                      <a:pt x="17206" y="2511"/>
                    </a:cubicBezTo>
                    <a:cubicBezTo>
                      <a:pt x="17525" y="2936"/>
                      <a:pt x="17801" y="3411"/>
                      <a:pt x="18088" y="3861"/>
                    </a:cubicBezTo>
                    <a:cubicBezTo>
                      <a:pt x="18344" y="4262"/>
                      <a:pt x="18619" y="4641"/>
                      <a:pt x="18909" y="5019"/>
                    </a:cubicBezTo>
                    <a:cubicBezTo>
                      <a:pt x="19190" y="5385"/>
                      <a:pt x="19520" y="5691"/>
                      <a:pt x="19811" y="6044"/>
                    </a:cubicBezTo>
                    <a:cubicBezTo>
                      <a:pt x="19994" y="6266"/>
                      <a:pt x="20145" y="6504"/>
                      <a:pt x="20322" y="6729"/>
                    </a:cubicBezTo>
                    <a:cubicBezTo>
                      <a:pt x="20584" y="7061"/>
                      <a:pt x="20911" y="7319"/>
                      <a:pt x="21222" y="7585"/>
                    </a:cubicBezTo>
                    <a:cubicBezTo>
                      <a:pt x="21201" y="7581"/>
                      <a:pt x="21181" y="7578"/>
                      <a:pt x="21159" y="7572"/>
                    </a:cubicBezTo>
                  </a:path>
                </a:pathLst>
              </a:custGeom>
              <a:noFill/>
              <a:ln w="38100" cap="rnd"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Tahoma"/>
                  <a:ea typeface="Tahoma"/>
                  <a:cs typeface="Tahoma"/>
                  <a:sym typeface="Tahoma"/>
                </a:endParaRPr>
              </a:p>
            </p:txBody>
          </p:sp>
          <p:sp>
            <p:nvSpPr>
              <p:cNvPr id="276" name="Google Shape;276;p52"/>
              <p:cNvSpPr/>
              <p:nvPr/>
            </p:nvSpPr>
            <p:spPr>
              <a:xfrm>
                <a:off x="1087438" y="3189288"/>
                <a:ext cx="7443787" cy="1646237"/>
              </a:xfrm>
              <a:custGeom>
                <a:avLst/>
                <a:gdLst/>
                <a:ahLst/>
                <a:cxnLst/>
                <a:rect l="l" t="t" r="r" b="b"/>
                <a:pathLst>
                  <a:path w="20677" h="4574" extrusionOk="0">
                    <a:moveTo>
                      <a:pt x="17" y="4573"/>
                    </a:moveTo>
                    <a:cubicBezTo>
                      <a:pt x="91" y="4552"/>
                      <a:pt x="120" y="4508"/>
                      <a:pt x="195" y="4492"/>
                    </a:cubicBezTo>
                    <a:cubicBezTo>
                      <a:pt x="799" y="4362"/>
                      <a:pt x="1414" y="4270"/>
                      <a:pt x="2020" y="4139"/>
                    </a:cubicBezTo>
                    <a:cubicBezTo>
                      <a:pt x="2686" y="3995"/>
                      <a:pt x="3332" y="3814"/>
                      <a:pt x="3981" y="3606"/>
                    </a:cubicBezTo>
                    <a:cubicBezTo>
                      <a:pt x="5031" y="3269"/>
                      <a:pt x="6086" y="2938"/>
                      <a:pt x="7143" y="2613"/>
                    </a:cubicBezTo>
                    <a:cubicBezTo>
                      <a:pt x="8035" y="2339"/>
                      <a:pt x="8938" y="2089"/>
                      <a:pt x="9822" y="1794"/>
                    </a:cubicBezTo>
                    <a:cubicBezTo>
                      <a:pt x="10253" y="1650"/>
                      <a:pt x="10688" y="1495"/>
                      <a:pt x="11107" y="1320"/>
                    </a:cubicBezTo>
                    <a:cubicBezTo>
                      <a:pt x="11404" y="1196"/>
                      <a:pt x="11685" y="1041"/>
                      <a:pt x="11979" y="910"/>
                    </a:cubicBezTo>
                    <a:cubicBezTo>
                      <a:pt x="12280" y="776"/>
                      <a:pt x="12587" y="661"/>
                      <a:pt x="12891" y="531"/>
                    </a:cubicBezTo>
                    <a:cubicBezTo>
                      <a:pt x="13266" y="371"/>
                      <a:pt x="13646" y="190"/>
                      <a:pt x="14040" y="84"/>
                    </a:cubicBezTo>
                    <a:cubicBezTo>
                      <a:pt x="14254" y="26"/>
                      <a:pt x="14453" y="-9"/>
                      <a:pt x="14677" y="4"/>
                    </a:cubicBezTo>
                    <a:cubicBezTo>
                      <a:pt x="15197" y="33"/>
                      <a:pt x="15899" y="356"/>
                      <a:pt x="16252" y="752"/>
                    </a:cubicBezTo>
                    <a:cubicBezTo>
                      <a:pt x="16579" y="1118"/>
                      <a:pt x="16638" y="1630"/>
                      <a:pt x="16798" y="2078"/>
                    </a:cubicBezTo>
                    <a:cubicBezTo>
                      <a:pt x="16891" y="2337"/>
                      <a:pt x="16998" y="2595"/>
                      <a:pt x="17095" y="2852"/>
                    </a:cubicBezTo>
                    <a:cubicBezTo>
                      <a:pt x="17182" y="3083"/>
                      <a:pt x="17242" y="3311"/>
                      <a:pt x="17316" y="3547"/>
                    </a:cubicBezTo>
                    <a:cubicBezTo>
                      <a:pt x="17392" y="3790"/>
                      <a:pt x="17429" y="3997"/>
                      <a:pt x="17626" y="4157"/>
                    </a:cubicBezTo>
                    <a:cubicBezTo>
                      <a:pt x="18003" y="4464"/>
                      <a:pt x="18821" y="4467"/>
                      <a:pt x="19278" y="4479"/>
                    </a:cubicBezTo>
                    <a:cubicBezTo>
                      <a:pt x="19685" y="4490"/>
                      <a:pt x="20087" y="4463"/>
                      <a:pt x="20491" y="4440"/>
                    </a:cubicBezTo>
                    <a:cubicBezTo>
                      <a:pt x="20553" y="4437"/>
                      <a:pt x="20615" y="4436"/>
                      <a:pt x="20676" y="4432"/>
                    </a:cubicBezTo>
                  </a:path>
                </a:pathLst>
              </a:custGeom>
              <a:noFill/>
              <a:ln w="38100" cap="rnd"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Tahoma"/>
                  <a:ea typeface="Tahoma"/>
                  <a:cs typeface="Tahoma"/>
                  <a:sym typeface="Tahoma"/>
                </a:endParaRPr>
              </a:p>
            </p:txBody>
          </p:sp>
          <p:sp>
            <p:nvSpPr>
              <p:cNvPr id="277" name="Google Shape;277;p52"/>
              <p:cNvSpPr/>
              <p:nvPr/>
            </p:nvSpPr>
            <p:spPr>
              <a:xfrm>
                <a:off x="1119188" y="4452938"/>
                <a:ext cx="6254750" cy="361950"/>
              </a:xfrm>
              <a:custGeom>
                <a:avLst/>
                <a:gdLst/>
                <a:ahLst/>
                <a:cxnLst/>
                <a:rect l="l" t="t" r="r" b="b"/>
                <a:pathLst>
                  <a:path w="17374" h="1007" extrusionOk="0">
                    <a:moveTo>
                      <a:pt x="17" y="1006"/>
                    </a:moveTo>
                    <a:cubicBezTo>
                      <a:pt x="11" y="1006"/>
                      <a:pt x="6" y="1006"/>
                      <a:pt x="0" y="1006"/>
                    </a:cubicBezTo>
                    <a:cubicBezTo>
                      <a:pt x="68" y="997"/>
                      <a:pt x="170" y="973"/>
                      <a:pt x="258" y="967"/>
                    </a:cubicBezTo>
                    <a:cubicBezTo>
                      <a:pt x="815" y="927"/>
                      <a:pt x="1376" y="937"/>
                      <a:pt x="1929" y="882"/>
                    </a:cubicBezTo>
                    <a:cubicBezTo>
                      <a:pt x="3040" y="772"/>
                      <a:pt x="4170" y="769"/>
                      <a:pt x="5286" y="737"/>
                    </a:cubicBezTo>
                    <a:cubicBezTo>
                      <a:pt x="5849" y="721"/>
                      <a:pt x="6411" y="717"/>
                      <a:pt x="6974" y="698"/>
                    </a:cubicBezTo>
                    <a:cubicBezTo>
                      <a:pt x="7180" y="691"/>
                      <a:pt x="7383" y="674"/>
                      <a:pt x="7588" y="677"/>
                    </a:cubicBezTo>
                    <a:cubicBezTo>
                      <a:pt x="7828" y="681"/>
                      <a:pt x="8054" y="667"/>
                      <a:pt x="8292" y="655"/>
                    </a:cubicBezTo>
                    <a:cubicBezTo>
                      <a:pt x="8601" y="639"/>
                      <a:pt x="8914" y="645"/>
                      <a:pt x="9222" y="653"/>
                    </a:cubicBezTo>
                    <a:cubicBezTo>
                      <a:pt x="9763" y="668"/>
                      <a:pt x="10304" y="755"/>
                      <a:pt x="10841" y="774"/>
                    </a:cubicBezTo>
                    <a:cubicBezTo>
                      <a:pt x="11081" y="782"/>
                      <a:pt x="11194" y="740"/>
                      <a:pt x="11372" y="583"/>
                    </a:cubicBezTo>
                    <a:cubicBezTo>
                      <a:pt x="11530" y="444"/>
                      <a:pt x="11827" y="-68"/>
                      <a:pt x="12054" y="29"/>
                    </a:cubicBezTo>
                    <a:cubicBezTo>
                      <a:pt x="12236" y="106"/>
                      <a:pt x="12193" y="445"/>
                      <a:pt x="12329" y="575"/>
                    </a:cubicBezTo>
                    <a:cubicBezTo>
                      <a:pt x="12416" y="658"/>
                      <a:pt x="12460" y="655"/>
                      <a:pt x="12572" y="692"/>
                    </a:cubicBezTo>
                    <a:cubicBezTo>
                      <a:pt x="12871" y="790"/>
                      <a:pt x="13265" y="774"/>
                      <a:pt x="13580" y="787"/>
                    </a:cubicBezTo>
                    <a:cubicBezTo>
                      <a:pt x="13856" y="798"/>
                      <a:pt x="14128" y="810"/>
                      <a:pt x="14401" y="835"/>
                    </a:cubicBezTo>
                  </a:path>
                  <a:path w="17374" h="1007" extrusionOk="0">
                    <a:moveTo>
                      <a:pt x="14117" y="865"/>
                    </a:moveTo>
                    <a:cubicBezTo>
                      <a:pt x="14143" y="859"/>
                      <a:pt x="14164" y="853"/>
                      <a:pt x="14191" y="850"/>
                    </a:cubicBezTo>
                    <a:cubicBezTo>
                      <a:pt x="14225" y="846"/>
                      <a:pt x="14255" y="851"/>
                      <a:pt x="14288" y="848"/>
                    </a:cubicBezTo>
                    <a:cubicBezTo>
                      <a:pt x="14340" y="843"/>
                      <a:pt x="14390" y="835"/>
                      <a:pt x="14442" y="831"/>
                    </a:cubicBezTo>
                    <a:cubicBezTo>
                      <a:pt x="14547" y="823"/>
                      <a:pt x="14642" y="789"/>
                      <a:pt x="14744" y="766"/>
                    </a:cubicBezTo>
                    <a:cubicBezTo>
                      <a:pt x="14815" y="750"/>
                      <a:pt x="14891" y="747"/>
                      <a:pt x="14963" y="737"/>
                    </a:cubicBezTo>
                    <a:cubicBezTo>
                      <a:pt x="15135" y="713"/>
                      <a:pt x="15301" y="713"/>
                      <a:pt x="15474" y="714"/>
                    </a:cubicBezTo>
                    <a:cubicBezTo>
                      <a:pt x="15546" y="715"/>
                      <a:pt x="15619" y="719"/>
                      <a:pt x="15691" y="727"/>
                    </a:cubicBezTo>
                    <a:cubicBezTo>
                      <a:pt x="15756" y="735"/>
                      <a:pt x="15820" y="746"/>
                      <a:pt x="15884" y="759"/>
                    </a:cubicBezTo>
                    <a:cubicBezTo>
                      <a:pt x="15955" y="774"/>
                      <a:pt x="16022" y="788"/>
                      <a:pt x="16094" y="792"/>
                    </a:cubicBezTo>
                    <a:cubicBezTo>
                      <a:pt x="16171" y="796"/>
                      <a:pt x="16249" y="798"/>
                      <a:pt x="16326" y="802"/>
                    </a:cubicBezTo>
                    <a:cubicBezTo>
                      <a:pt x="16357" y="804"/>
                      <a:pt x="16388" y="805"/>
                      <a:pt x="16419" y="807"/>
                    </a:cubicBezTo>
                    <a:cubicBezTo>
                      <a:pt x="16450" y="809"/>
                      <a:pt x="16483" y="810"/>
                      <a:pt x="16512" y="809"/>
                    </a:cubicBezTo>
                    <a:cubicBezTo>
                      <a:pt x="16592" y="806"/>
                      <a:pt x="16672" y="804"/>
                      <a:pt x="16753" y="807"/>
                    </a:cubicBezTo>
                    <a:cubicBezTo>
                      <a:pt x="16790" y="808"/>
                      <a:pt x="16826" y="814"/>
                      <a:pt x="16863" y="815"/>
                    </a:cubicBezTo>
                    <a:cubicBezTo>
                      <a:pt x="17022" y="821"/>
                      <a:pt x="17240" y="838"/>
                      <a:pt x="17373" y="789"/>
                    </a:cubicBezTo>
                  </a:path>
                </a:pathLst>
              </a:custGeom>
              <a:noFill/>
              <a:ln w="3810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Tahoma"/>
                  <a:ea typeface="Tahoma"/>
                  <a:cs typeface="Tahoma"/>
                  <a:sym typeface="Tahoma"/>
                </a:endParaRPr>
              </a:p>
            </p:txBody>
          </p:sp>
        </p:grpSp>
      </p:grpSp>
      <p:sp>
        <p:nvSpPr>
          <p:cNvPr id="278" name="Google Shape;278;p52"/>
          <p:cNvSpPr txBox="1"/>
          <p:nvPr/>
        </p:nvSpPr>
        <p:spPr>
          <a:xfrm>
            <a:off x="1963910" y="1225764"/>
            <a:ext cx="6644813"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Calibri"/>
                <a:ea typeface="Calibri"/>
                <a:cs typeface="Calibri"/>
                <a:sym typeface="Calibri"/>
              </a:rPr>
              <a:t>can happen to anyone-but is unique for each individual</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3"/>
          <p:cNvSpPr txBox="1">
            <a:spLocks noGrp="1"/>
          </p:cNvSpPr>
          <p:nvPr>
            <p:ph type="title"/>
          </p:nvPr>
        </p:nvSpPr>
        <p:spPr>
          <a:xfrm>
            <a:off x="353679" y="398041"/>
            <a:ext cx="81681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Why different for every individual?</a:t>
            </a:r>
            <a:endParaRPr/>
          </a:p>
        </p:txBody>
      </p:sp>
      <p:sp>
        <p:nvSpPr>
          <p:cNvPr id="284" name="Google Shape;284;p53"/>
          <p:cNvSpPr txBox="1">
            <a:spLocks noGrp="1"/>
          </p:cNvSpPr>
          <p:nvPr>
            <p:ph type="body" idx="4294967295"/>
          </p:nvPr>
        </p:nvSpPr>
        <p:spPr>
          <a:xfrm>
            <a:off x="634948" y="1825625"/>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a:t>Learning history </a:t>
            </a:r>
            <a:endParaRPr/>
          </a:p>
          <a:p>
            <a:pPr marL="342900" lvl="0" indent="-342900" algn="l" rtl="0">
              <a:spcBef>
                <a:spcPts val="640"/>
              </a:spcBef>
              <a:spcAft>
                <a:spcPts val="0"/>
              </a:spcAft>
              <a:buSzPts val="3200"/>
              <a:buChar char="▪"/>
            </a:pPr>
            <a:r>
              <a:rPr lang="en-US" sz="3200"/>
              <a:t>Past experiences</a:t>
            </a:r>
            <a:endParaRPr/>
          </a:p>
          <a:p>
            <a:pPr marL="342900" lvl="0" indent="-342900" algn="l" rtl="0">
              <a:spcBef>
                <a:spcPts val="640"/>
              </a:spcBef>
              <a:spcAft>
                <a:spcPts val="0"/>
              </a:spcAft>
              <a:buSzPts val="3200"/>
              <a:buChar char="▪"/>
            </a:pPr>
            <a:r>
              <a:rPr lang="en-US" sz="3200"/>
              <a:t>Motivation </a:t>
            </a:r>
            <a:endParaRPr/>
          </a:p>
          <a:p>
            <a:pPr marL="342900" lvl="0" indent="-342900" algn="l" rtl="0">
              <a:spcBef>
                <a:spcPts val="640"/>
              </a:spcBef>
              <a:spcAft>
                <a:spcPts val="0"/>
              </a:spcAft>
              <a:buSzPts val="3200"/>
              <a:buChar char="▪"/>
            </a:pPr>
            <a:r>
              <a:rPr lang="en-US" sz="3200"/>
              <a:t>Environmental factors</a:t>
            </a:r>
            <a:endParaRPr/>
          </a:p>
          <a:p>
            <a:pPr marL="342900" lvl="0" indent="-139700" algn="l" rtl="0">
              <a:spcBef>
                <a:spcPts val="640"/>
              </a:spcBef>
              <a:spcAft>
                <a:spcPts val="0"/>
              </a:spcAft>
              <a:buSzPts val="3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4"/>
          <p:cNvSpPr txBox="1">
            <a:spLocks noGrp="1"/>
          </p:cNvSpPr>
          <p:nvPr>
            <p:ph type="title"/>
          </p:nvPr>
        </p:nvSpPr>
        <p:spPr>
          <a:xfrm>
            <a:off x="402909" y="433460"/>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Behavior Basics</a:t>
            </a:r>
            <a:endParaRPr/>
          </a:p>
        </p:txBody>
      </p:sp>
      <p:sp>
        <p:nvSpPr>
          <p:cNvPr id="290" name="Google Shape;290;p54"/>
          <p:cNvSpPr txBox="1">
            <a:spLocks noGrp="1"/>
          </p:cNvSpPr>
          <p:nvPr>
            <p:ph type="body" idx="4294967295"/>
          </p:nvPr>
        </p:nvSpPr>
        <p:spPr>
          <a:xfrm>
            <a:off x="0" y="1825625"/>
            <a:ext cx="817245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600"/>
              <a:buChar char="▪"/>
            </a:pPr>
            <a:r>
              <a:rPr lang="en-US" sz="3600"/>
              <a:t>To </a:t>
            </a:r>
            <a:r>
              <a:rPr lang="en-US" sz="3600" i="1"/>
              <a:t>efficiently</a:t>
            </a:r>
            <a:r>
              <a:rPr lang="en-US" sz="3600"/>
              <a:t> and </a:t>
            </a:r>
            <a:r>
              <a:rPr lang="en-US" sz="3600" i="1"/>
              <a:t>effectively</a:t>
            </a:r>
            <a:r>
              <a:rPr lang="en-US" sz="3600"/>
              <a:t> change behavior we need to know WHY it is occurring</a:t>
            </a:r>
            <a:endParaRPr/>
          </a:p>
          <a:p>
            <a:pPr marL="742950" lvl="1" indent="-285750" algn="l" rtl="0">
              <a:spcBef>
                <a:spcPts val="720"/>
              </a:spcBef>
              <a:spcAft>
                <a:spcPts val="0"/>
              </a:spcAft>
              <a:buSzPts val="3600"/>
              <a:buChar char="▪"/>
            </a:pPr>
            <a:r>
              <a:rPr lang="en-US" sz="3600"/>
              <a:t>ABCs of behavior</a:t>
            </a:r>
            <a:endParaRPr/>
          </a:p>
          <a:p>
            <a:pPr marL="1143000" lvl="2" indent="-228600" algn="l" rtl="0">
              <a:spcBef>
                <a:spcPts val="720"/>
              </a:spcBef>
              <a:spcAft>
                <a:spcPts val="0"/>
              </a:spcAft>
              <a:buSzPts val="3600"/>
              <a:buChar char="▪"/>
            </a:pPr>
            <a:r>
              <a:rPr lang="en-US" sz="3600"/>
              <a:t>Identify patterns of events before, during, and after display of behavior</a:t>
            </a:r>
            <a:endParaRPr/>
          </a:p>
          <a:p>
            <a:pPr marL="1143000" lvl="2" indent="-228600" algn="l" rtl="0">
              <a:spcBef>
                <a:spcPts val="720"/>
              </a:spcBef>
              <a:spcAft>
                <a:spcPts val="0"/>
              </a:spcAft>
              <a:buSzPts val="3600"/>
              <a:buChar char="▪"/>
            </a:pPr>
            <a:r>
              <a:rPr lang="en-US" sz="3600"/>
              <a:t>Behavior is learned</a:t>
            </a:r>
            <a:endParaRPr/>
          </a:p>
          <a:p>
            <a:pPr marL="1047750" lvl="2" indent="0" algn="l" rtl="0">
              <a:spcBef>
                <a:spcPts val="420"/>
              </a:spcBef>
              <a:spcAft>
                <a:spcPts val="0"/>
              </a:spcAft>
              <a:buSzPts val="2100"/>
              <a:buNone/>
            </a:pPr>
            <a:endParaRPr sz="2100"/>
          </a:p>
          <a:p>
            <a:pPr marL="742950" lvl="1" indent="-107950" algn="l" rtl="0">
              <a:spcBef>
                <a:spcPts val="560"/>
              </a:spcBef>
              <a:spcAft>
                <a:spcPts val="0"/>
              </a:spcAft>
              <a:buSzPts val="2800"/>
              <a:buNone/>
            </a:pPr>
            <a:endParaRPr/>
          </a:p>
        </p:txBody>
      </p:sp>
    </p:spTree>
  </p:cSld>
  <p:clrMapOvr>
    <a:masterClrMapping/>
  </p:clrMapOvr>
</p:sld>
</file>

<file path=ppt/theme/theme1.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1434</Words>
  <Application>Microsoft Office PowerPoint</Application>
  <PresentationFormat>On-screen Show (4:3)</PresentationFormat>
  <Paragraphs>238</Paragraphs>
  <Slides>39</Slides>
  <Notes>39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39</vt:i4>
      </vt:variant>
    </vt:vector>
  </HeadingPairs>
  <TitlesOfParts>
    <vt:vector size="50" baseType="lpstr">
      <vt:lpstr>Noto Sans Symbols</vt:lpstr>
      <vt:lpstr>Merriweather</vt:lpstr>
      <vt:lpstr>Arial</vt:lpstr>
      <vt:lpstr>Times New Roman</vt:lpstr>
      <vt:lpstr>Twentieth Century</vt:lpstr>
      <vt:lpstr>Tahoma</vt:lpstr>
      <vt:lpstr>Calibri</vt:lpstr>
      <vt:lpstr>4_Final_MWBIS 4</vt:lpstr>
      <vt:lpstr>21_Final_MWBIS 4</vt:lpstr>
      <vt:lpstr>7_Final_MWBIS 4</vt:lpstr>
      <vt:lpstr>Office Theme</vt:lpstr>
      <vt:lpstr>Minnesota PBIS </vt:lpstr>
      <vt:lpstr>Learning Expectations for Virtual Training</vt:lpstr>
      <vt:lpstr>Purposes</vt:lpstr>
      <vt:lpstr>Outcomes</vt:lpstr>
      <vt:lpstr>Outline  </vt:lpstr>
      <vt:lpstr>The Basic Model </vt:lpstr>
      <vt:lpstr>The Escalation Cycle…</vt:lpstr>
      <vt:lpstr>Why different for every individual?</vt:lpstr>
      <vt:lpstr>Behavior Basics</vt:lpstr>
      <vt:lpstr>ABCs of Behavior </vt:lpstr>
      <vt:lpstr>Table Talk</vt:lpstr>
      <vt:lpstr>Antecedent</vt:lpstr>
      <vt:lpstr>Behavior</vt:lpstr>
      <vt:lpstr>Consequence</vt:lpstr>
      <vt:lpstr>Consequence Patterns</vt:lpstr>
      <vt:lpstr>Identify Patterns Using Data on Referral Forms</vt:lpstr>
      <vt:lpstr>Table Talk</vt:lpstr>
      <vt:lpstr>Why ABCs?</vt:lpstr>
      <vt:lpstr>Model for Escalating Behavior  </vt:lpstr>
      <vt:lpstr>Calm Behaviors</vt:lpstr>
      <vt:lpstr>Calm Strategies</vt:lpstr>
      <vt:lpstr>Preventative Examples</vt:lpstr>
      <vt:lpstr>Model for Escalating Behavior  </vt:lpstr>
      <vt:lpstr>Pre-Cursor Behaviors (Trigger &amp; Agitation)</vt:lpstr>
      <vt:lpstr>Pre-Cursor Strategies </vt:lpstr>
      <vt:lpstr>Pre-Cursor Strategies </vt:lpstr>
      <vt:lpstr>Model for Escalating Behavior  </vt:lpstr>
      <vt:lpstr> Continuous/Escalated Behaviors </vt:lpstr>
      <vt:lpstr>Managing and Responding to Escalated Behaviors</vt:lpstr>
      <vt:lpstr>Example of De-Escalation</vt:lpstr>
      <vt:lpstr>Model for Escalating Behavior  </vt:lpstr>
      <vt:lpstr>Recovery Strategies</vt:lpstr>
      <vt:lpstr>Recovery Strategies </vt:lpstr>
      <vt:lpstr>Debriefing Session</vt:lpstr>
      <vt:lpstr>When We Know Better…We Can Do Better!</vt:lpstr>
      <vt:lpstr>What we know helps…. </vt:lpstr>
      <vt:lpstr>Time for planning!</vt:lpstr>
      <vt:lpstr>Action Plan:</vt:lpstr>
      <vt:lpstr> 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PBIS </dc:title>
  <cp:lastModifiedBy>Petrie, Garrett (MDE)</cp:lastModifiedBy>
  <cp:revision>2</cp:revision>
  <dcterms:modified xsi:type="dcterms:W3CDTF">2021-11-03T12:43:04Z</dcterms:modified>
</cp:coreProperties>
</file>