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4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9144000" cy="6858000" type="screen4x3"/>
  <p:notesSz cx="9144000" cy="6858000"/>
  <p:embeddedFontLst>
    <p:embeddedFont>
      <p:font typeface="Architects Daughter" panose="020B0604020202020204" charset="0"/>
      <p:regular r:id="rId42"/>
    </p:embeddedFont>
    <p:embeddedFont>
      <p:font typeface="Calibri" panose="020F0502020204030204" pitchFamily="34" charset="0"/>
      <p:regular r:id="rId43"/>
      <p:bold r:id="rId44"/>
      <p:italic r:id="rId45"/>
      <p:boldItalic r:id="rId46"/>
    </p:embeddedFont>
    <p:embeddedFont>
      <p:font typeface="Didact Gothic" panose="020B0604020202020204" charset="0"/>
      <p:regular r:id="rId47"/>
    </p:embeddedFont>
    <p:embeddedFont>
      <p:font typeface="Questrial" panose="020B0604020202020204" charset="0"/>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A98123-BCB4-4981-8AEC-40BCDC5F3179}">
  <a:tblStyle styleId="{EEA98123-BCB4-4981-8AEC-40BCDC5F317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3F9"/>
          </a:solidFill>
        </a:fill>
      </a:tcStyle>
    </a:wholeTbl>
    <a:band1H>
      <a:tcTxStyle/>
      <a:tcStyle>
        <a:tcBdr/>
        <a:fill>
          <a:solidFill>
            <a:srgbClr val="E2E5F4"/>
          </a:solidFill>
        </a:fill>
      </a:tcStyle>
    </a:band1H>
    <a:band2H>
      <a:tcTxStyle/>
      <a:tcStyle>
        <a:tcBdr/>
      </a:tcStyle>
    </a:band2H>
    <a:band1V>
      <a:tcTxStyle/>
      <a:tcStyle>
        <a:tcBdr/>
        <a:fill>
          <a:solidFill>
            <a:srgbClr val="E2E5F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CF2FEE86-C848-4227-8A30-0686C07F5E0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EC2FF7E-02C6-4CE7-85C6-54DB37483089}" styleName="Table_2">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2"/>
    <p:restoredTop sz="86478"/>
  </p:normalViewPr>
  <p:slideViewPr>
    <p:cSldViewPr snapToGrid="0">
      <p:cViewPr varScale="1">
        <p:scale>
          <a:sx n="82" d="100"/>
          <a:sy n="82" d="100"/>
        </p:scale>
        <p:origin x="390" y="42"/>
      </p:cViewPr>
      <p:guideLst>
        <p:guide orient="horz" pos="2160"/>
        <p:guide pos="2880"/>
      </p:guideLst>
    </p:cSldViewPr>
  </p:slideViewPr>
  <p:outlineViewPr>
    <p:cViewPr>
      <p:scale>
        <a:sx n="33" d="100"/>
        <a:sy n="33" d="100"/>
      </p:scale>
      <p:origin x="0" y="-113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2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Updated September 2021</a:t>
            </a:r>
          </a:p>
        </p:txBody>
      </p:sp>
      <p:sp>
        <p:nvSpPr>
          <p:cNvPr id="65" name="Google Shape;65;p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a:t>
            </a:fld>
            <a:endParaRPr>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10</a:t>
            </a:fld>
            <a:endParaRPr>
              <a:solidFill>
                <a:srgbClr val="000000"/>
              </a:solidFill>
            </a:endParaRPr>
          </a:p>
        </p:txBody>
      </p:sp>
      <p:sp>
        <p:nvSpPr>
          <p:cNvPr id="134" name="Google Shape;134;p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5" name="Google Shape;135;p1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Main Idea:  We need to be on the same page of data collection and how we are using that data to develop precision, versus our typical mode of operations which is in primary form.  Example in primary form: “The majority of our ODRs involve cafeteria behavior”.  We are going to learn how to be more specific or detailed in order to be more effective in solving problems.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41f5a47a8_0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41f5a47a8_0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Restate second purpose: “</a:t>
            </a:r>
            <a:r>
              <a:rPr lang="en-US" b="1">
                <a:solidFill>
                  <a:srgbClr val="1D2A53"/>
                </a:solidFill>
              </a:rPr>
              <a:t>1.13 Data-based Decision Making:</a:t>
            </a:r>
            <a:r>
              <a:rPr lang="en-US">
                <a:solidFill>
                  <a:srgbClr val="1D2A53"/>
                </a:solidFill>
              </a:rPr>
              <a:t> Tier I team reviews and uses discipline data and academic outcome data (e.g., Curriculum-Based Measures, state tests) at least monthly for decision-making.”</a:t>
            </a:r>
            <a:r>
              <a:rPr lang="en-US"/>
              <a:t>  We start the Data-Based Decision Making process by developing a Precision Problem Statement.  </a:t>
            </a:r>
            <a:endParaRPr/>
          </a:p>
        </p:txBody>
      </p:sp>
      <p:sp>
        <p:nvSpPr>
          <p:cNvPr id="142" name="Google Shape;142;g741f5a47a8_0_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Go through the precision problem solving statement development process.  Recall the previous “Primary” form: “The majority of our ODRs involve cafeteria behavior”.  This isn’t very helpful in pinpointing the issue with cafeteria behaviors.  Creating a precision statement of There are </a:t>
            </a:r>
            <a:r>
              <a:rPr lang="en-US" b="1"/>
              <a:t>25% more ODRs for aggression </a:t>
            </a:r>
            <a:r>
              <a:rPr lang="en-US"/>
              <a:t>in the </a:t>
            </a:r>
            <a:r>
              <a:rPr lang="en-US" b="1"/>
              <a:t>cafeteria</a:t>
            </a:r>
            <a:r>
              <a:rPr lang="en-US"/>
              <a:t> this month than last year. These are most likely to occur during </a:t>
            </a:r>
            <a:r>
              <a:rPr lang="en-US" b="1"/>
              <a:t>first lunch</a:t>
            </a:r>
            <a:r>
              <a:rPr lang="en-US"/>
              <a:t>, with </a:t>
            </a:r>
            <a:r>
              <a:rPr lang="en-US" b="1"/>
              <a:t>15 eighth grade students</a:t>
            </a:r>
            <a:r>
              <a:rPr lang="en-US"/>
              <a:t>, and the aggression is related to </a:t>
            </a:r>
            <a:r>
              <a:rPr lang="en-US" b="1"/>
              <a:t>getting access to the new lunch line options.” </a:t>
            </a:r>
            <a:r>
              <a:rPr lang="en-US"/>
              <a:t>Now we have more detail to work with and have identified the problem to address.</a:t>
            </a:r>
            <a:endParaRPr/>
          </a:p>
        </p:txBody>
      </p:sp>
      <p:sp>
        <p:nvSpPr>
          <p:cNvPr id="159" name="Google Shape;159;p1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12</a:t>
            </a:fld>
            <a:endParaRPr>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41f5a47a8_0_17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41f5a47a8_0_17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Now you try with our own data.  Develop a Precision Statement as a team, using your own ODR data.  If teams don’t have their own data, refer to the Activities 1.13 &amp; 1.12 document - there are sample data scenarios in the document for teams to use</a:t>
            </a:r>
            <a:endParaRPr/>
          </a:p>
          <a:p>
            <a:pPr marL="0" lvl="0" indent="0" algn="l" rtl="0">
              <a:spcBef>
                <a:spcPts val="0"/>
              </a:spcBef>
              <a:spcAft>
                <a:spcPts val="0"/>
              </a:spcAft>
              <a:buNone/>
            </a:pPr>
            <a:endParaRPr/>
          </a:p>
          <a:p>
            <a:pPr marL="0" lvl="0" indent="0" algn="l" rtl="0">
              <a:spcBef>
                <a:spcPts val="0"/>
              </a:spcBef>
              <a:spcAft>
                <a:spcPts val="0"/>
              </a:spcAft>
              <a:buNone/>
            </a:pPr>
            <a:r>
              <a:rPr lang="en-US"/>
              <a:t>Refer to the link on agenda to this activity or have handout prepared in advance. This usually takes some time to develop but is a beneficial activity for teams to complete as it can create more focus on how they use their data.  Have teams stop upon completing statement.</a:t>
            </a:r>
            <a:endParaRPr/>
          </a:p>
        </p:txBody>
      </p:sp>
      <p:sp>
        <p:nvSpPr>
          <p:cNvPr id="176" name="Google Shape;176;g741f5a47a8_0_179: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41f5a47a8_0_2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741f5a47a8_0_2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Once your team has identified the problem and developed a Precision Problem Statement, the next step is to “Set Measurable Goal”.</a:t>
            </a:r>
            <a:endParaRPr/>
          </a:p>
        </p:txBody>
      </p:sp>
      <p:sp>
        <p:nvSpPr>
          <p:cNvPr id="184" name="Google Shape;184;g741f5a47a8_0_27: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1" indent="0" algn="l" rtl="0">
              <a:spcBef>
                <a:spcPts val="0"/>
              </a:spcBef>
              <a:spcAft>
                <a:spcPts val="0"/>
              </a:spcAft>
              <a:buNone/>
            </a:pPr>
            <a:r>
              <a:rPr lang="en-US"/>
              <a:t>Using the cafeteria example, continue</a:t>
            </a:r>
            <a:r>
              <a:rPr lang="en-US" b="0" i="0"/>
              <a:t> through this as a large group. They should write in their workbook. (Think I Do/We Do).  </a:t>
            </a:r>
            <a:r>
              <a:rPr lang="en-US"/>
              <a:t>Use this slide in conjunction with the next slide.  SMART goals are Specific, Measurable, Achievable, Realistic, and Time-bound.</a:t>
            </a:r>
            <a:endParaRPr b="0" i="0"/>
          </a:p>
        </p:txBody>
      </p:sp>
      <p:sp>
        <p:nvSpPr>
          <p:cNvPr id="201" name="Google Shape;201;p1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15</a:t>
            </a:fld>
            <a:endParaRPr>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4168ecd2e_0_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74168ecd2e_0_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Given the precision statement, here’s a measurable goal that provides focus for all involved.</a:t>
            </a:r>
            <a:endParaRPr/>
          </a:p>
        </p:txBody>
      </p:sp>
      <p:sp>
        <p:nvSpPr>
          <p:cNvPr id="209" name="Google Shape;209;g74168ecd2e_0_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16</a:t>
            </a:fld>
            <a:endParaRPr>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f55711a288_0_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f55711a288_0_3: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Now you try developing a SMART goal using YOUR data based on the precision statement you worked on in Activity 2A.  Allow time to complete activity 2B and transition into a BREAK prior to Part 2 of Data Development and Solution Components.</a:t>
            </a:r>
            <a:endParaRPr/>
          </a:p>
        </p:txBody>
      </p:sp>
      <p:sp>
        <p:nvSpPr>
          <p:cNvPr id="220" name="Google Shape;220;gf55711a288_0_3: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f8085743f1_0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f8085743f1_0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Transition slide to Part 2</a:t>
            </a:r>
            <a:endParaRPr/>
          </a:p>
        </p:txBody>
      </p:sp>
      <p:sp>
        <p:nvSpPr>
          <p:cNvPr id="228" name="Google Shape;228;gf8085743f1_0_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741f5a47a8_0_4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741f5a47a8_0_4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Now that we’ve had a chance to learn about and work on a Precision Problem Statement and Set a Measurable Goal, logically, the next step in using data is Develop Solution &amp; Action Plan.  Developing Solutions and Action Planning can seem like an overwhelming process.  The goal is to work through the solution components and then put into action the components that are realistically doable, feasible, and likely make the most impact.  Let’s go through a non-behavior related scenario first so you can paint the picture of the process in your head.</a:t>
            </a:r>
            <a:endParaRPr/>
          </a:p>
        </p:txBody>
      </p:sp>
      <p:sp>
        <p:nvSpPr>
          <p:cNvPr id="236" name="Google Shape;236;g741f5a47a8_0_44: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Today we are taking a deeper dive into using data, particularly your student outcome data, and how your team can be more purposeful in using your data to make decisions.</a:t>
            </a:r>
            <a:endParaRPr/>
          </a:p>
        </p:txBody>
      </p:sp>
      <p:sp>
        <p:nvSpPr>
          <p:cNvPr id="73" name="Google Shape;73;p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741f5a47a8_0_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741f5a47a8_0_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Read Precision Statement and Goal as stated on slide.  First step in the process is Prevention: how can we avoid the problem context? </a:t>
            </a:r>
            <a:endParaRPr/>
          </a:p>
        </p:txBody>
      </p:sp>
      <p:sp>
        <p:nvSpPr>
          <p:cNvPr id="253" name="Google Shape;253;g741f5a47a8_0_6: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741f5a47a8_0_12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741f5a47a8_0_12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second component in Developing a Solution is Teaching: how can we define, teach, and monitor what we want? </a:t>
            </a:r>
            <a:endParaRPr/>
          </a:p>
        </p:txBody>
      </p:sp>
      <p:sp>
        <p:nvSpPr>
          <p:cNvPr id="261" name="Google Shape;261;g741f5a47a8_0_127: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741f5a47a8_0_13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741f5a47a8_0_13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Third component is Recognition: how can we build in systematic reward for desired behavior?</a:t>
            </a:r>
            <a:endParaRPr/>
          </a:p>
        </p:txBody>
      </p:sp>
      <p:sp>
        <p:nvSpPr>
          <p:cNvPr id="269" name="Google Shape;269;g741f5a47a8_0_134: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741f5a47a8_0_12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741f5a47a8_0_12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Fourth component is Extinction: how can we prevent problem behavior from being rewarded?</a:t>
            </a:r>
            <a:endParaRPr/>
          </a:p>
        </p:txBody>
      </p:sp>
      <p:sp>
        <p:nvSpPr>
          <p:cNvPr id="277" name="Google Shape;277;g741f5a47a8_0_12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741f5a47a8_0_14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741f5a47a8_0_14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Fifth component is Correction: What are efficient, consistent, and corrective consequences for problem behavior?</a:t>
            </a:r>
            <a:endParaRPr/>
          </a:p>
        </p:txBody>
      </p:sp>
      <p:sp>
        <p:nvSpPr>
          <p:cNvPr id="284" name="Google Shape;284;g741f5a47a8_0_141: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741f5a47a8_0_14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741f5a47a8_0_14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Final component is Data Collection: how will we collect and use data to evaluate implementation fidelity and impact on student outcomes?</a:t>
            </a:r>
            <a:endParaRPr/>
          </a:p>
        </p:txBody>
      </p:sp>
      <p:sp>
        <p:nvSpPr>
          <p:cNvPr id="291" name="Google Shape;291;g741f5a47a8_0_147: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2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Going back to our cafeteria example, here is what it can look like with the Measurable Goal of reducing cafeteria referrals by 20% per month for Feb through May.  Go through each component with large group. Emphasize your team’s responses should “fit” the context of your school.  This may be similar or much different than other schools with a similar issue.  You know your school best so make it your own.</a:t>
            </a:r>
            <a:endParaRPr/>
          </a:p>
        </p:txBody>
      </p:sp>
      <p:sp>
        <p:nvSpPr>
          <p:cNvPr id="298" name="Google Shape;298;p2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26</a:t>
            </a:fld>
            <a:endParaRPr>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4168ecd2e_0_33: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74168ecd2e_0_3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Go through each component with large group.</a:t>
            </a:r>
            <a:endParaRPr/>
          </a:p>
          <a:p>
            <a:pPr marL="0" lvl="0" indent="0" algn="l" rtl="0">
              <a:spcBef>
                <a:spcPts val="0"/>
              </a:spcBef>
              <a:spcAft>
                <a:spcPts val="0"/>
              </a:spcAft>
              <a:buNone/>
            </a:pPr>
            <a:endParaRPr/>
          </a:p>
        </p:txBody>
      </p:sp>
      <p:sp>
        <p:nvSpPr>
          <p:cNvPr id="306" name="Google Shape;306;g74168ecd2e_0_3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27</a:t>
            </a:fld>
            <a:endParaRPr>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9a52d4f5a2_0_12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9a52d4f5a2_0_12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Now you try using your own Precision Statement and corresponding Goal.  Refer to the Activities 1.13 &amp; 1.12 document or have Activity 2C handout.</a:t>
            </a:r>
            <a:endParaRPr/>
          </a:p>
          <a:p>
            <a:pPr marL="0" lvl="0" indent="0" algn="l" rtl="0">
              <a:spcBef>
                <a:spcPts val="0"/>
              </a:spcBef>
              <a:spcAft>
                <a:spcPts val="0"/>
              </a:spcAft>
              <a:buNone/>
            </a:pPr>
            <a:endParaRPr/>
          </a:p>
          <a:p>
            <a:pPr marL="0" lvl="0" indent="0" algn="l" rtl="0">
              <a:spcBef>
                <a:spcPts val="0"/>
              </a:spcBef>
              <a:spcAft>
                <a:spcPts val="0"/>
              </a:spcAft>
              <a:buNone/>
            </a:pPr>
            <a:r>
              <a:rPr lang="en-US"/>
              <a:t>Depending on available time, teams can work on this portion right now, or complete the upcoming slides and emphasize Activity 2C be completed during team work time.</a:t>
            </a:r>
            <a:endParaRPr/>
          </a:p>
        </p:txBody>
      </p:sp>
      <p:sp>
        <p:nvSpPr>
          <p:cNvPr id="313" name="Google Shape;313;g9a52d4f5a2_0_127: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741f5a47a8_0_7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741f5a47a8_0_7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We’ve considered the initial steps in the data decision-making process of developing a Precision Problem Statement, Setting Measurable Goal, and Developing Solution &amp; Action Plan.  The next step is for your team to monitor fielity as you implement the plan.</a:t>
            </a:r>
            <a:endParaRPr/>
          </a:p>
        </p:txBody>
      </p:sp>
      <p:sp>
        <p:nvSpPr>
          <p:cNvPr id="320" name="Google Shape;320;g741f5a47a8_0_76: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Review to set the context/stage for work.</a:t>
            </a:r>
            <a:endParaRPr/>
          </a:p>
        </p:txBody>
      </p:sp>
      <p:sp>
        <p:nvSpPr>
          <p:cNvPr id="83" name="Google Shape;83;p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741f5a47a8_0_158: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741f5a47a8_0_15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Here are five actions your team can implement to monitor the plan.  Regular check-ins on implementation efforts are crucial to success.  Too often, teams put plans in place and do not continuously review their implementation efforts.  Research indicates a plan (intervention) should generally be in place for at least 4-6 weeks before making significant changes.  This allows the process to be tested over an ample amount of time.   Make this step a priority!</a:t>
            </a:r>
            <a:endParaRPr/>
          </a:p>
        </p:txBody>
      </p:sp>
      <p:sp>
        <p:nvSpPr>
          <p:cNvPr id="337" name="Google Shape;337;g741f5a47a8_0_158: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741f5a47a8_0_6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741f5a47a8_0_6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Related to monitoring fidelity of the plan is Monitoring Outcome vs Goal.</a:t>
            </a:r>
            <a:endParaRPr/>
          </a:p>
        </p:txBody>
      </p:sp>
      <p:sp>
        <p:nvSpPr>
          <p:cNvPr id="344" name="Google Shape;344;g741f5a47a8_0_6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741f5a47a8_0_165: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741f5a47a8_0_16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Here are four actions for teams to implement when monitoring their goal.  Again, this should be a priority to determine if goal was met or needs adjusting to match progress.</a:t>
            </a:r>
            <a:endParaRPr/>
          </a:p>
        </p:txBody>
      </p:sp>
      <p:sp>
        <p:nvSpPr>
          <p:cNvPr id="361" name="Google Shape;361;g741f5a47a8_0_165: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2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Encourage teams to reflect back on the activities during this session.</a:t>
            </a:r>
            <a:endParaRPr/>
          </a:p>
          <a:p>
            <a:pPr marL="0" marR="0" lvl="0" indent="0" algn="l" rtl="0">
              <a:lnSpc>
                <a:spcPct val="100000"/>
              </a:lnSpc>
              <a:spcBef>
                <a:spcPts val="0"/>
              </a:spcBef>
              <a:spcAft>
                <a:spcPts val="0"/>
              </a:spcAft>
              <a:buClr>
                <a:schemeClr val="dk1"/>
              </a:buClr>
              <a:buSzPts val="1200"/>
              <a:buFont typeface="Arial"/>
              <a:buNone/>
            </a:pPr>
            <a:r>
              <a:rPr lang="en-US"/>
              <a:t>In summary, review the listed ideas of the data based decision-making process.  Teams should critically reflect on how they may be able to change their processes when not successfully looking/working though data.  Do teams need to be combined, focus shifted, adopt new strategies for looking at data, etc?</a:t>
            </a:r>
            <a:r>
              <a:rPr lang="en-US">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1200"/>
              <a:buFont typeface="Arial"/>
              <a:buNone/>
            </a:pPr>
            <a:endParaRPr/>
          </a:p>
          <a:p>
            <a:pPr marL="0" lvl="0" indent="0" algn="l" rtl="0">
              <a:spcBef>
                <a:spcPts val="0"/>
              </a:spcBef>
              <a:spcAft>
                <a:spcPts val="0"/>
              </a:spcAft>
              <a:buNone/>
            </a:pPr>
            <a:endParaRPr/>
          </a:p>
        </p:txBody>
      </p:sp>
      <p:sp>
        <p:nvSpPr>
          <p:cNvPr id="368" name="Google Shape;368;p2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3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Have teams complete this self assessment and use the results to determine action planning steps 	</a:t>
            </a:r>
            <a:endParaRPr/>
          </a:p>
          <a:p>
            <a:pPr marL="0" lvl="0" indent="0" algn="l" rtl="0">
              <a:spcBef>
                <a:spcPts val="0"/>
              </a:spcBef>
              <a:spcAft>
                <a:spcPts val="0"/>
              </a:spcAft>
              <a:buNone/>
            </a:pPr>
            <a:endParaRPr/>
          </a:p>
        </p:txBody>
      </p:sp>
      <p:sp>
        <p:nvSpPr>
          <p:cNvPr id="375" name="Google Shape;375;p3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34</a:t>
            </a:fld>
            <a:endParaRPr>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9dc60ba6b1_0_0: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9dc60ba6b1_0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During the upcoming team work time, teams should finish up their items from Activities 2A, 2B, and 2C.  If completed using their own goal, direct them to determine how your team will monitor plan and goal progress - encourage them to make decisions of Who monitors and by When?  Set timelines.  If completed with all these items, teams should completed the review exercise for TFI 1.12 &amp; 1.13.</a:t>
            </a:r>
            <a:endParaRPr/>
          </a:p>
        </p:txBody>
      </p:sp>
      <p:sp>
        <p:nvSpPr>
          <p:cNvPr id="382" name="Google Shape;382;g9dc60ba6b1_0_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3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If teams have completed all activities using their own data, they should review as a team, TFI 1.12 and 1.13, by responding to these items on this slide and next.  Teams can find these documents in their Workbook.</a:t>
            </a:r>
            <a:endParaRPr/>
          </a:p>
        </p:txBody>
      </p:sp>
      <p:sp>
        <p:nvSpPr>
          <p:cNvPr id="389" name="Google Shape;389;p3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36</a:t>
            </a:fld>
            <a:endParaRPr>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741f5a47a8_0_9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g741f5a47a8_0_9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g741f5a47a8_0_9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37</a:t>
            </a:fld>
            <a:endParaRPr>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3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55711a288_0_15: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gf55711a288_0_1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Review to set the context/stage for work.  As your team continues to review your student outcome data, ensure you are conducting your analysis using an equity lens.  This will allow for your team to make improved equity-conscious decisions based on data.</a:t>
            </a:r>
            <a:endParaRPr/>
          </a:p>
        </p:txBody>
      </p:sp>
      <p:sp>
        <p:nvSpPr>
          <p:cNvPr id="91" name="Google Shape;91;gf55711a288_0_1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9a52d4f5a2_0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Remember, using data is one of the three important components, too often not emphasized enough in supporting PBIS implementation.  Emphasize second bullet point: “We are doing a deep dive into how you can use your outcome data to develop goals and solutions of continuous improvement.”</a:t>
            </a:r>
            <a:endParaRPr sz="400"/>
          </a:p>
        </p:txBody>
      </p:sp>
      <p:sp>
        <p:nvSpPr>
          <p:cNvPr id="97" name="Google Shape;97;g9a52d4f5a2_0_0: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Review to set the context/stage for work.</a:t>
            </a:r>
            <a:endParaRPr/>
          </a:p>
          <a:p>
            <a:pPr marL="0" lvl="0" indent="0" algn="l" rtl="0">
              <a:spcBef>
                <a:spcPts val="0"/>
              </a:spcBef>
              <a:spcAft>
                <a:spcPts val="0"/>
              </a:spcAft>
              <a:buNone/>
            </a:pPr>
            <a:endParaRPr/>
          </a:p>
        </p:txBody>
      </p:sp>
      <p:sp>
        <p:nvSpPr>
          <p:cNvPr id="105" name="Google Shape;105;p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9a52d4f5a2_0_4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Go over the importance of Effort &amp; Fidelity Data.  We will focus on Outcome Data right now, particularly STUDENT outcome data.</a:t>
            </a:r>
            <a:endParaRPr/>
          </a:p>
        </p:txBody>
      </p:sp>
      <p:sp>
        <p:nvSpPr>
          <p:cNvPr id="112" name="Google Shape;112;g9a52d4f5a2_0_4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8</a:t>
            </a:fld>
            <a:endParaRPr>
              <a:solidFill>
                <a:srgbClr val="000000"/>
              </a:solidFill>
            </a:endParaRPr>
          </a:p>
        </p:txBody>
      </p:sp>
      <p:sp>
        <p:nvSpPr>
          <p:cNvPr id="119" name="Google Shape;119;p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0" name="Google Shape;120;p1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need to reflect on the systems we have in place that are collecting our outcome data.  Be honest with your processes.  Are the systems working efficiently and effectively at your school?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9a52d4f5a2_0_9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9</a:t>
            </a:fld>
            <a:endParaRPr>
              <a:solidFill>
                <a:srgbClr val="000000"/>
              </a:solidFill>
            </a:endParaRPr>
          </a:p>
        </p:txBody>
      </p:sp>
      <p:sp>
        <p:nvSpPr>
          <p:cNvPr id="126" name="Google Shape;126;g9a52d4f5a2_0_9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7" name="Google Shape;127;g9a52d4f5a2_0_9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We need to reflect on the systems we have in place that are collecting our outcome data.  Are the systems working?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During work time (or build in some time right now to get started - ~10 minutes), you will open your workbook to Data-Based Decision Making Activity 1 to reflect on your data systems (or see handout provided).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chemeClr val="dk1"/>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2"/>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0" name="Google Shape;50;p12"/>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1256681" y="502281"/>
            <a:ext cx="7297840"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Quest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3"/>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4" name="Google Shape;54;p13"/>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5" name="Google Shape;55;p13"/>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6" name="Google Shape;56;p13"/>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888888"/>
                </a:solidFill>
                <a:latin typeface="Questrial"/>
                <a:ea typeface="Questrial"/>
                <a:cs typeface="Questrial"/>
                <a:sym typeface="Questrial"/>
              </a:defRPr>
            </a:lvl1pPr>
            <a:lvl2pPr marL="0" marR="0" lvl="1" indent="0" algn="l" rtl="0">
              <a:spcBef>
                <a:spcPts val="0"/>
              </a:spcBef>
              <a:buNone/>
              <a:defRPr sz="1800">
                <a:solidFill>
                  <a:srgbClr val="888888"/>
                </a:solidFill>
                <a:latin typeface="Questrial"/>
                <a:ea typeface="Questrial"/>
                <a:cs typeface="Questrial"/>
                <a:sym typeface="Questrial"/>
              </a:defRPr>
            </a:lvl2pPr>
            <a:lvl3pPr marL="0" marR="0" lvl="2" indent="0" algn="l" rtl="0">
              <a:spcBef>
                <a:spcPts val="0"/>
              </a:spcBef>
              <a:buNone/>
              <a:defRPr sz="1800">
                <a:solidFill>
                  <a:srgbClr val="888888"/>
                </a:solidFill>
                <a:latin typeface="Questrial"/>
                <a:ea typeface="Questrial"/>
                <a:cs typeface="Questrial"/>
                <a:sym typeface="Questrial"/>
              </a:defRPr>
            </a:lvl3pPr>
            <a:lvl4pPr marL="0" marR="0" lvl="3" indent="0" algn="l" rtl="0">
              <a:spcBef>
                <a:spcPts val="0"/>
              </a:spcBef>
              <a:buNone/>
              <a:defRPr sz="1800">
                <a:solidFill>
                  <a:srgbClr val="888888"/>
                </a:solidFill>
                <a:latin typeface="Questrial"/>
                <a:ea typeface="Questrial"/>
                <a:cs typeface="Questrial"/>
                <a:sym typeface="Questrial"/>
              </a:defRPr>
            </a:lvl4pPr>
            <a:lvl5pPr marL="0" marR="0" lvl="4" indent="0" algn="l" rtl="0">
              <a:spcBef>
                <a:spcPts val="0"/>
              </a:spcBef>
              <a:buNone/>
              <a:defRPr sz="1800">
                <a:solidFill>
                  <a:srgbClr val="888888"/>
                </a:solidFill>
                <a:latin typeface="Questrial"/>
                <a:ea typeface="Questrial"/>
                <a:cs typeface="Questrial"/>
                <a:sym typeface="Questrial"/>
              </a:defRPr>
            </a:lvl5pPr>
            <a:lvl6pPr marL="0" marR="0" lvl="5" indent="0" algn="l" rtl="0">
              <a:spcBef>
                <a:spcPts val="0"/>
              </a:spcBef>
              <a:buNone/>
              <a:defRPr sz="1800">
                <a:solidFill>
                  <a:srgbClr val="888888"/>
                </a:solidFill>
                <a:latin typeface="Questrial"/>
                <a:ea typeface="Questrial"/>
                <a:cs typeface="Questrial"/>
                <a:sym typeface="Questrial"/>
              </a:defRPr>
            </a:lvl6pPr>
            <a:lvl7pPr marL="0" marR="0" lvl="6" indent="0" algn="l" rtl="0">
              <a:spcBef>
                <a:spcPts val="0"/>
              </a:spcBef>
              <a:buNone/>
              <a:defRPr sz="1800">
                <a:solidFill>
                  <a:srgbClr val="888888"/>
                </a:solidFill>
                <a:latin typeface="Questrial"/>
                <a:ea typeface="Questrial"/>
                <a:cs typeface="Questrial"/>
                <a:sym typeface="Questrial"/>
              </a:defRPr>
            </a:lvl7pPr>
            <a:lvl8pPr marL="0" marR="0" lvl="7" indent="0" algn="l" rtl="0">
              <a:spcBef>
                <a:spcPts val="0"/>
              </a:spcBef>
              <a:buNone/>
              <a:defRPr sz="1800">
                <a:solidFill>
                  <a:srgbClr val="888888"/>
                </a:solidFill>
                <a:latin typeface="Questrial"/>
                <a:ea typeface="Questrial"/>
                <a:cs typeface="Questrial"/>
                <a:sym typeface="Questrial"/>
              </a:defRPr>
            </a:lvl8pPr>
            <a:lvl9pPr marL="0" marR="0" lvl="8" indent="0" algn="l" rtl="0">
              <a:spcBef>
                <a:spcPts val="0"/>
              </a:spcBef>
              <a:buNone/>
              <a:defRPr sz="1800">
                <a:solidFill>
                  <a:srgbClr val="888888"/>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6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Questrial"/>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800"/>
              <a:buNone/>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chemeClr val="dk1"/>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Questrial"/>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7"/>
        <p:cNvGrpSpPr/>
        <p:nvPr/>
      </p:nvGrpSpPr>
      <p:grpSpPr>
        <a:xfrm>
          <a:off x="0" y="0"/>
          <a:ext cx="0" cy="0"/>
          <a:chOff x="0" y="0"/>
          <a:chExt cx="0" cy="0"/>
        </a:xfrm>
      </p:grpSpPr>
      <p:sp>
        <p:nvSpPr>
          <p:cNvPr id="38" name="Google Shape;38;p10"/>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10"/>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40" name="Google Shape;40;p10"/>
          <p:cNvSpPr/>
          <p:nvPr/>
        </p:nvSpPr>
        <p:spPr>
          <a:xfrm>
            <a:off x="722313" y="-2106699"/>
            <a:ext cx="7772400" cy="7394492"/>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10"/>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Questrial"/>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43"/>
        <p:cNvGrpSpPr/>
        <p:nvPr/>
      </p:nvGrpSpPr>
      <p:grpSpPr>
        <a:xfrm>
          <a:off x="0" y="0"/>
          <a:ext cx="0" cy="0"/>
          <a:chOff x="0" y="0"/>
          <a:chExt cx="0" cy="0"/>
        </a:xfrm>
      </p:grpSpPr>
      <p:sp>
        <p:nvSpPr>
          <p:cNvPr id="44" name="Google Shape;44;p11"/>
          <p:cNvSpPr/>
          <p:nvPr/>
        </p:nvSpPr>
        <p:spPr>
          <a:xfrm>
            <a:off x="740809" y="831391"/>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11"/>
          <p:cNvSpPr txBox="1">
            <a:spLocks noGrp="1"/>
          </p:cNvSpPr>
          <p:nvPr>
            <p:ph type="title"/>
          </p:nvPr>
        </p:nvSpPr>
        <p:spPr>
          <a:xfrm>
            <a:off x="1095384" y="413940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Questrial"/>
              <a:buNone/>
              <a:defRPr sz="40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1"/>
          <p:cNvSpPr txBox="1">
            <a:spLocks noGrp="1"/>
          </p:cNvSpPr>
          <p:nvPr>
            <p:ph type="body" idx="1"/>
          </p:nvPr>
        </p:nvSpPr>
        <p:spPr>
          <a:xfrm>
            <a:off x="1515875" y="5285303"/>
            <a:ext cx="4316530"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chemeClr val="dk1"/>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1.jp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Questrial"/>
                <a:ea typeface="Questrial"/>
                <a:cs typeface="Questrial"/>
                <a:sym typeface="Questrial"/>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Questrial"/>
                <a:ea typeface="Questrial"/>
                <a:cs typeface="Questrial"/>
                <a:sym typeface="Questrial"/>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Questrial"/>
                <a:ea typeface="Questrial"/>
                <a:cs typeface="Questrial"/>
                <a:sym typeface="Questrial"/>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1" descr="Minnesota PBIS Logo (4).jpg"/>
          <p:cNvPicPr preferRelativeResize="0"/>
          <p:nvPr/>
        </p:nvPicPr>
        <p:blipFill rotWithShape="1">
          <a:blip r:embed="rId5">
            <a:alphaModFix/>
          </a:blip>
          <a:srcRect/>
          <a:stretch/>
        </p:blipFill>
        <p:spPr>
          <a:xfrm>
            <a:off x="7128872" y="5973862"/>
            <a:ext cx="2015127" cy="8841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5"/>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Questrial"/>
                <a:ea typeface="Questrial"/>
                <a:cs typeface="Questrial"/>
                <a:sym typeface="Questrial"/>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Questrial"/>
                <a:ea typeface="Questrial"/>
                <a:cs typeface="Questrial"/>
                <a:sym typeface="Questrial"/>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Questrial"/>
                <a:ea typeface="Questrial"/>
                <a:cs typeface="Questrial"/>
                <a:sym typeface="Questrial"/>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5" name="Google Shape;25;p5" descr="Minnesota PBIS Logo.jpg"/>
          <p:cNvPicPr preferRelativeResize="0"/>
          <p:nvPr/>
        </p:nvPicPr>
        <p:blipFill rotWithShape="1">
          <a:blip r:embed="rId12">
            <a:alphaModFix/>
          </a:blip>
          <a:srcRect/>
          <a:stretch/>
        </p:blipFill>
        <p:spPr>
          <a:xfrm>
            <a:off x="7178534" y="5995652"/>
            <a:ext cx="1965465" cy="8623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4.jpg"/><Relationship Id="rId7" Type="http://schemas.openxmlformats.org/officeDocument/2006/relationships/image" Target="../media/image18.jpg"/><Relationship Id="rId12"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17.jpg"/><Relationship Id="rId11" Type="http://schemas.openxmlformats.org/officeDocument/2006/relationships/image" Target="../media/image22.png"/><Relationship Id="rId5" Type="http://schemas.openxmlformats.org/officeDocument/2006/relationships/image" Target="../media/image16.jp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6" descr="Minnesota is printed in green at the top of the logo.  PBIS is printed in blue and white.  The 'S&quot; looks like a river with a red, yellow and green tree next to it." title="Minnesota PBIS Logo"/>
          <p:cNvPicPr preferRelativeResize="0"/>
          <p:nvPr/>
        </p:nvPicPr>
        <p:blipFill rotWithShape="1">
          <a:blip r:embed="rId3">
            <a:alphaModFix/>
          </a:blip>
          <a:srcRect/>
          <a:stretch/>
        </p:blipFill>
        <p:spPr>
          <a:xfrm>
            <a:off x="2052041" y="290928"/>
            <a:ext cx="5653944" cy="2480668"/>
          </a:xfrm>
          <a:prstGeom prst="rect">
            <a:avLst/>
          </a:prstGeom>
          <a:noFill/>
          <a:ln>
            <a:noFill/>
          </a:ln>
        </p:spPr>
      </p:pic>
      <p:sp>
        <p:nvSpPr>
          <p:cNvPr id="68" name="Google Shape;68;p16"/>
          <p:cNvSpPr/>
          <p:nvPr/>
        </p:nvSpPr>
        <p:spPr>
          <a:xfrm>
            <a:off x="503250" y="4231675"/>
            <a:ext cx="8368800" cy="120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i="0" u="none" strike="noStrike" cap="none" dirty="0">
                <a:solidFill>
                  <a:srgbClr val="DD8047"/>
                </a:solidFill>
                <a:latin typeface="Questrial"/>
                <a:ea typeface="Questrial"/>
                <a:cs typeface="Questrial"/>
                <a:sym typeface="Questrial"/>
              </a:rPr>
              <a:t>Discipline Data (TFI 1.12)</a:t>
            </a:r>
            <a:endParaRPr dirty="0"/>
          </a:p>
          <a:p>
            <a:pPr marL="0" marR="0" lvl="0" indent="0" algn="ctr" rtl="0">
              <a:spcBef>
                <a:spcPts val="0"/>
              </a:spcBef>
              <a:spcAft>
                <a:spcPts val="0"/>
              </a:spcAft>
              <a:buNone/>
            </a:pPr>
            <a:r>
              <a:rPr lang="en-US" sz="3600" b="1" i="0" u="none" strike="noStrike" cap="none" dirty="0">
                <a:solidFill>
                  <a:srgbClr val="DD8047"/>
                </a:solidFill>
                <a:latin typeface="Questrial"/>
                <a:ea typeface="Questrial"/>
                <a:cs typeface="Questrial"/>
                <a:sym typeface="Questrial"/>
              </a:rPr>
              <a:t>Data-based Decision Making (TFI 1.13)</a:t>
            </a:r>
            <a:endParaRPr sz="3600" b="1" i="0" u="none" strike="noStrike" cap="none" dirty="0">
              <a:solidFill>
                <a:srgbClr val="DD8047"/>
              </a:solidFill>
              <a:latin typeface="Questrial"/>
              <a:ea typeface="Questrial"/>
              <a:cs typeface="Questrial"/>
              <a:sym typeface="Questrial"/>
            </a:endParaRPr>
          </a:p>
        </p:txBody>
      </p:sp>
      <p:sp>
        <p:nvSpPr>
          <p:cNvPr id="69" name="Google Shape;69;p16"/>
          <p:cNvSpPr txBox="1">
            <a:spLocks noGrp="1"/>
          </p:cNvSpPr>
          <p:nvPr>
            <p:ph type="ctrTitle"/>
          </p:nvPr>
        </p:nvSpPr>
        <p:spPr>
          <a:xfrm>
            <a:off x="685800" y="3430295"/>
            <a:ext cx="7772400" cy="80138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Questrial"/>
              <a:buNone/>
            </a:pPr>
            <a:r>
              <a:rPr lang="en-US" sz="3959" dirty="0"/>
              <a:t>PBIS Tier 1</a:t>
            </a:r>
            <a:endParaRPr sz="3959" dirty="0"/>
          </a:p>
          <a:p>
            <a:pPr marL="0" lvl="0" indent="0" algn="ctr" rtl="0">
              <a:spcBef>
                <a:spcPts val="0"/>
              </a:spcBef>
              <a:spcAft>
                <a:spcPts val="0"/>
              </a:spcAft>
              <a:buClr>
                <a:schemeClr val="dk2"/>
              </a:buClr>
              <a:buSzPts val="3959"/>
              <a:buFont typeface="Questrial"/>
              <a:buNone/>
            </a:pPr>
            <a:r>
              <a:rPr lang="en-US" sz="3959" dirty="0"/>
              <a:t>Team Training</a:t>
            </a:r>
            <a:br>
              <a:rPr lang="en-US" sz="3959" dirty="0"/>
            </a:br>
            <a:endParaRPr sz="3959" dirty="0">
              <a:solidFill>
                <a:srgbClr val="DD8047"/>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259326" y="387400"/>
            <a:ext cx="7540500" cy="915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Questrial"/>
              <a:buNone/>
            </a:pPr>
            <a:r>
              <a:rPr lang="en-US" sz="3600" b="1"/>
              <a:t>Useful Data-Based Decision Making</a:t>
            </a:r>
            <a:endParaRPr b="1"/>
          </a:p>
        </p:txBody>
      </p:sp>
      <p:sp>
        <p:nvSpPr>
          <p:cNvPr id="138" name="Google Shape;138;p25"/>
          <p:cNvSpPr txBox="1">
            <a:spLocks noGrp="1"/>
          </p:cNvSpPr>
          <p:nvPr>
            <p:ph type="body" idx="1"/>
          </p:nvPr>
        </p:nvSpPr>
        <p:spPr>
          <a:xfrm>
            <a:off x="365125" y="1600200"/>
            <a:ext cx="8258100" cy="454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200"/>
              <a:buNone/>
            </a:pPr>
            <a:r>
              <a:rPr lang="en-US"/>
              <a:t>The statement of a problem is important</a:t>
            </a:r>
            <a:endParaRPr/>
          </a:p>
          <a:p>
            <a:pPr marL="742950" lvl="1" indent="-285750" algn="l" rtl="0">
              <a:lnSpc>
                <a:spcPct val="90000"/>
              </a:lnSpc>
              <a:spcBef>
                <a:spcPts val="560"/>
              </a:spcBef>
              <a:spcAft>
                <a:spcPts val="0"/>
              </a:spcAft>
              <a:buSzPts val="2800"/>
              <a:buChar char="▪"/>
            </a:pPr>
            <a:r>
              <a:rPr lang="en-US"/>
              <a:t>Everyone must be working on the same problem with the same assumptions.</a:t>
            </a:r>
            <a:endParaRPr/>
          </a:p>
          <a:p>
            <a:pPr marL="742950" lvl="1" indent="-107950" algn="l" rtl="0">
              <a:lnSpc>
                <a:spcPct val="90000"/>
              </a:lnSpc>
              <a:spcBef>
                <a:spcPts val="560"/>
              </a:spcBef>
              <a:spcAft>
                <a:spcPts val="0"/>
              </a:spcAft>
              <a:buSzPts val="2800"/>
              <a:buNone/>
            </a:pPr>
            <a:endParaRPr/>
          </a:p>
          <a:p>
            <a:pPr marL="0" lvl="0" indent="0" algn="l" rtl="0">
              <a:lnSpc>
                <a:spcPct val="90000"/>
              </a:lnSpc>
              <a:spcBef>
                <a:spcPts val="640"/>
              </a:spcBef>
              <a:spcAft>
                <a:spcPts val="0"/>
              </a:spcAft>
              <a:buSzPts val="3200"/>
              <a:buNone/>
            </a:pPr>
            <a:r>
              <a:rPr lang="en-US"/>
              <a:t>Problems </a:t>
            </a:r>
            <a:r>
              <a:rPr lang="en-US" b="1" i="1" u="sng"/>
              <a:t>often</a:t>
            </a:r>
            <a:r>
              <a:rPr lang="en-US"/>
              <a:t> are framed in “primary” form. </a:t>
            </a:r>
            <a:endParaRPr/>
          </a:p>
          <a:p>
            <a:pPr marL="742950" lvl="1" indent="-349250" algn="l" rtl="0">
              <a:lnSpc>
                <a:spcPct val="90000"/>
              </a:lnSpc>
              <a:spcBef>
                <a:spcPts val="520"/>
              </a:spcBef>
              <a:spcAft>
                <a:spcPts val="0"/>
              </a:spcAft>
              <a:buSzPts val="2800"/>
              <a:buChar char="▪"/>
            </a:pPr>
            <a:r>
              <a:rPr lang="en-US" sz="2800"/>
              <a:t>This raises awareness and concern, but is not useful for problem solving.</a:t>
            </a:r>
            <a:endParaRPr/>
          </a:p>
          <a:p>
            <a:pPr marL="742950" lvl="1" indent="-285750" algn="l" rtl="0">
              <a:lnSpc>
                <a:spcPct val="90000"/>
              </a:lnSpc>
              <a:spcBef>
                <a:spcPts val="560"/>
              </a:spcBef>
              <a:spcAft>
                <a:spcPts val="0"/>
              </a:spcAft>
              <a:buSzPts val="2800"/>
              <a:buChar char="▪"/>
            </a:pPr>
            <a:r>
              <a:rPr lang="en-US"/>
              <a:t>Use a more detailed review of the data to build precise problem statements which are solvable</a:t>
            </a:r>
            <a:endParaRPr/>
          </a:p>
          <a:p>
            <a:pPr marL="742950" lvl="1" indent="-107950" algn="l" rtl="0">
              <a:lnSpc>
                <a:spcPct val="90000"/>
              </a:lnSpc>
              <a:spcBef>
                <a:spcPts val="560"/>
              </a:spcBef>
              <a:spcAft>
                <a:spcPts val="0"/>
              </a:spcAft>
              <a:buSzPts val="2800"/>
              <a:buNone/>
            </a:pPr>
            <a:endParaRPr/>
          </a:p>
          <a:p>
            <a:pPr marL="742950" lvl="1" indent="-107950" algn="l" rtl="0">
              <a:lnSpc>
                <a:spcPct val="90000"/>
              </a:lnSpc>
              <a:spcBef>
                <a:spcPts val="560"/>
              </a:spcBef>
              <a:spcAft>
                <a:spcPts val="0"/>
              </a:spcAft>
              <a:buSzPts val="2800"/>
              <a:buNone/>
            </a:pPr>
            <a:endParaRPr i="1"/>
          </a:p>
          <a:p>
            <a:pPr marL="0" lvl="0" indent="0" algn="l" rtl="0">
              <a:lnSpc>
                <a:spcPct val="90000"/>
              </a:lnSpc>
              <a:spcBef>
                <a:spcPts val="640"/>
              </a:spcBef>
              <a:spcAft>
                <a:spcPts val="0"/>
              </a:spcAft>
              <a:buSzPts val="3200"/>
              <a:buNone/>
            </a:pPr>
            <a:endParaRPr/>
          </a:p>
          <a:p>
            <a:pPr marL="742950" lvl="1" indent="-107950" algn="l" rtl="0">
              <a:lnSpc>
                <a:spcPct val="90000"/>
              </a:lnSpc>
              <a:spcBef>
                <a:spcPts val="560"/>
              </a:spcBef>
              <a:spcAft>
                <a:spcPts val="0"/>
              </a:spcAft>
              <a:buSzPts val="2800"/>
              <a:buNone/>
            </a:pPr>
            <a:endParaRPr/>
          </a:p>
          <a:p>
            <a:pPr marL="0" lvl="0" indent="0" algn="l" rtl="0">
              <a:lnSpc>
                <a:spcPct val="90000"/>
              </a:lnSpc>
              <a:spcBef>
                <a:spcPts val="640"/>
              </a:spcBef>
              <a:spcAft>
                <a:spcPts val="0"/>
              </a:spcAft>
              <a:buSzPts val="3200"/>
              <a:buNone/>
            </a:pPr>
            <a:endParaRPr/>
          </a:p>
          <a:p>
            <a:pPr marL="742950" lvl="1" indent="-107950" algn="l" rtl="0">
              <a:lnSpc>
                <a:spcPct val="90000"/>
              </a:lnSpc>
              <a:spcBef>
                <a:spcPts val="560"/>
              </a:spcBef>
              <a:spcAft>
                <a:spcPts val="0"/>
              </a:spcAft>
              <a:buSzPts val="2800"/>
              <a:buNone/>
            </a:pPr>
            <a:endParaRPr/>
          </a:p>
          <a:p>
            <a:pPr marL="742950" lvl="1" indent="-107950" algn="l" rtl="0">
              <a:lnSpc>
                <a:spcPct val="90000"/>
              </a:lnSpc>
              <a:spcBef>
                <a:spcPts val="560"/>
              </a:spcBef>
              <a:spcAft>
                <a:spcPts val="0"/>
              </a:spcAft>
              <a:buSzPts val="2800"/>
              <a:buNone/>
            </a:pPr>
            <a:endParaRPr/>
          </a:p>
          <a:p>
            <a:pPr marL="742950" lvl="1" indent="-107950" algn="l" rtl="0">
              <a:lnSpc>
                <a:spcPct val="90000"/>
              </a:lnSpc>
              <a:spcBef>
                <a:spcPts val="560"/>
              </a:spcBef>
              <a:spcAft>
                <a:spcPts val="0"/>
              </a:spcAft>
              <a:buSzPts val="2800"/>
              <a:buNone/>
            </a:pPr>
            <a:endParaRPr i="1"/>
          </a:p>
          <a:p>
            <a:pPr marL="0" lvl="0" indent="0" algn="l" rtl="0">
              <a:lnSpc>
                <a:spcPct val="90000"/>
              </a:lnSpc>
              <a:spcBef>
                <a:spcPts val="640"/>
              </a:spcBef>
              <a:spcAft>
                <a:spcPts val="0"/>
              </a:spcAft>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animEffect transition="in" filter="fade">
                                      <p:cBhvr>
                                        <p:cTn id="7" dur="1000"/>
                                        <p:tgtEl>
                                          <p:spTgt spid="1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
                                            <p:txEl>
                                              <p:pRg st="1" end="1"/>
                                            </p:txEl>
                                          </p:spTgt>
                                        </p:tgtEl>
                                        <p:attrNameLst>
                                          <p:attrName>style.visibility</p:attrName>
                                        </p:attrNameLst>
                                      </p:cBhvr>
                                      <p:to>
                                        <p:strVal val="visible"/>
                                      </p:to>
                                    </p:set>
                                    <p:animEffect transition="in" filter="fade">
                                      <p:cBhvr>
                                        <p:cTn id="12" dur="1000"/>
                                        <p:tgtEl>
                                          <p:spTgt spid="1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8">
                                            <p:txEl>
                                              <p:pRg st="2" end="2"/>
                                            </p:txEl>
                                          </p:spTgt>
                                        </p:tgtEl>
                                        <p:attrNameLst>
                                          <p:attrName>style.visibility</p:attrName>
                                        </p:attrNameLst>
                                      </p:cBhvr>
                                      <p:to>
                                        <p:strVal val="visible"/>
                                      </p:to>
                                    </p:set>
                                    <p:animEffect transition="in" filter="fade">
                                      <p:cBhvr>
                                        <p:cTn id="17" dur="1000"/>
                                        <p:tgtEl>
                                          <p:spTgt spid="1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8">
                                            <p:txEl>
                                              <p:pRg st="3" end="3"/>
                                            </p:txEl>
                                          </p:spTgt>
                                        </p:tgtEl>
                                        <p:attrNameLst>
                                          <p:attrName>style.visibility</p:attrName>
                                        </p:attrNameLst>
                                      </p:cBhvr>
                                      <p:to>
                                        <p:strVal val="visible"/>
                                      </p:to>
                                    </p:set>
                                    <p:animEffect transition="in" filter="fade">
                                      <p:cBhvr>
                                        <p:cTn id="22" dur="1000"/>
                                        <p:tgtEl>
                                          <p:spTgt spid="1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8">
                                            <p:txEl>
                                              <p:pRg st="4" end="4"/>
                                            </p:txEl>
                                          </p:spTgt>
                                        </p:tgtEl>
                                        <p:attrNameLst>
                                          <p:attrName>style.visibility</p:attrName>
                                        </p:attrNameLst>
                                      </p:cBhvr>
                                      <p:to>
                                        <p:strVal val="visible"/>
                                      </p:to>
                                    </p:set>
                                    <p:animEffect transition="in" filter="fade">
                                      <p:cBhvr>
                                        <p:cTn id="27" dur="1000"/>
                                        <p:tgtEl>
                                          <p:spTgt spid="13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8">
                                            <p:txEl>
                                              <p:pRg st="5" end="5"/>
                                            </p:txEl>
                                          </p:spTgt>
                                        </p:tgtEl>
                                        <p:attrNameLst>
                                          <p:attrName>style.visibility</p:attrName>
                                        </p:attrNameLst>
                                      </p:cBhvr>
                                      <p:to>
                                        <p:strVal val="visible"/>
                                      </p:to>
                                    </p:set>
                                    <p:animEffect transition="in" filter="fade">
                                      <p:cBhvr>
                                        <p:cTn id="32" dur="1000"/>
                                        <p:tgtEl>
                                          <p:spTgt spid="13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8">
                                            <p:txEl>
                                              <p:pRg st="6" end="6"/>
                                            </p:txEl>
                                          </p:spTgt>
                                        </p:tgtEl>
                                        <p:attrNameLst>
                                          <p:attrName>style.visibility</p:attrName>
                                        </p:attrNameLst>
                                      </p:cBhvr>
                                      <p:to>
                                        <p:strVal val="visible"/>
                                      </p:to>
                                    </p:set>
                                    <p:animEffect transition="in" filter="fade">
                                      <p:cBhvr>
                                        <p:cTn id="37" dur="1000"/>
                                        <p:tgtEl>
                                          <p:spTgt spid="13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8">
                                            <p:txEl>
                                              <p:pRg st="7" end="7"/>
                                            </p:txEl>
                                          </p:spTgt>
                                        </p:tgtEl>
                                        <p:attrNameLst>
                                          <p:attrName>style.visibility</p:attrName>
                                        </p:attrNameLst>
                                      </p:cBhvr>
                                      <p:to>
                                        <p:strVal val="visible"/>
                                      </p:to>
                                    </p:set>
                                    <p:animEffect transition="in" filter="fade">
                                      <p:cBhvr>
                                        <p:cTn id="42" dur="1000"/>
                                        <p:tgtEl>
                                          <p:spTgt spid="13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8">
                                            <p:txEl>
                                              <p:pRg st="8" end="8"/>
                                            </p:txEl>
                                          </p:spTgt>
                                        </p:tgtEl>
                                        <p:attrNameLst>
                                          <p:attrName>style.visibility</p:attrName>
                                        </p:attrNameLst>
                                      </p:cBhvr>
                                      <p:to>
                                        <p:strVal val="visible"/>
                                      </p:to>
                                    </p:set>
                                    <p:animEffect transition="in" filter="fade">
                                      <p:cBhvr>
                                        <p:cTn id="47" dur="1000"/>
                                        <p:tgtEl>
                                          <p:spTgt spid="13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8">
                                            <p:txEl>
                                              <p:pRg st="9" end="9"/>
                                            </p:txEl>
                                          </p:spTgt>
                                        </p:tgtEl>
                                        <p:attrNameLst>
                                          <p:attrName>style.visibility</p:attrName>
                                        </p:attrNameLst>
                                      </p:cBhvr>
                                      <p:to>
                                        <p:strVal val="visible"/>
                                      </p:to>
                                    </p:set>
                                    <p:animEffect transition="in" filter="fade">
                                      <p:cBhvr>
                                        <p:cTn id="52" dur="1000"/>
                                        <p:tgtEl>
                                          <p:spTgt spid="13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8">
                                            <p:txEl>
                                              <p:pRg st="10" end="10"/>
                                            </p:txEl>
                                          </p:spTgt>
                                        </p:tgtEl>
                                        <p:attrNameLst>
                                          <p:attrName>style.visibility</p:attrName>
                                        </p:attrNameLst>
                                      </p:cBhvr>
                                      <p:to>
                                        <p:strVal val="visible"/>
                                      </p:to>
                                    </p:set>
                                    <p:animEffect transition="in" filter="fade">
                                      <p:cBhvr>
                                        <p:cTn id="57" dur="1000"/>
                                        <p:tgtEl>
                                          <p:spTgt spid="13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8">
                                            <p:txEl>
                                              <p:pRg st="11" end="11"/>
                                            </p:txEl>
                                          </p:spTgt>
                                        </p:tgtEl>
                                        <p:attrNameLst>
                                          <p:attrName>style.visibility</p:attrName>
                                        </p:attrNameLst>
                                      </p:cBhvr>
                                      <p:to>
                                        <p:strVal val="visible"/>
                                      </p:to>
                                    </p:set>
                                    <p:animEffect transition="in" filter="fade">
                                      <p:cBhvr>
                                        <p:cTn id="62" dur="1000"/>
                                        <p:tgtEl>
                                          <p:spTgt spid="13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8">
                                            <p:txEl>
                                              <p:pRg st="12" end="12"/>
                                            </p:txEl>
                                          </p:spTgt>
                                        </p:tgtEl>
                                        <p:attrNameLst>
                                          <p:attrName>style.visibility</p:attrName>
                                        </p:attrNameLst>
                                      </p:cBhvr>
                                      <p:to>
                                        <p:strVal val="visible"/>
                                      </p:to>
                                    </p:set>
                                    <p:animEffect transition="in" filter="fade">
                                      <p:cBhvr>
                                        <p:cTn id="67" dur="1000"/>
                                        <p:tgtEl>
                                          <p:spTgt spid="138">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8">
                                            <p:txEl>
                                              <p:pRg st="13" end="13"/>
                                            </p:txEl>
                                          </p:spTgt>
                                        </p:tgtEl>
                                        <p:attrNameLst>
                                          <p:attrName>style.visibility</p:attrName>
                                        </p:attrNameLst>
                                      </p:cBhvr>
                                      <p:to>
                                        <p:strVal val="visible"/>
                                      </p:to>
                                    </p:set>
                                    <p:animEffect transition="in" filter="fade">
                                      <p:cBhvr>
                                        <p:cTn id="72" dur="1000"/>
                                        <p:tgtEl>
                                          <p:spTgt spid="138">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38">
                                            <p:txEl>
                                              <p:pRg st="14" end="14"/>
                                            </p:txEl>
                                          </p:spTgt>
                                        </p:tgtEl>
                                        <p:attrNameLst>
                                          <p:attrName>style.visibility</p:attrName>
                                        </p:attrNameLst>
                                      </p:cBhvr>
                                      <p:to>
                                        <p:strVal val="visible"/>
                                      </p:to>
                                    </p:set>
                                    <p:animEffect transition="in" filter="fade">
                                      <p:cBhvr>
                                        <p:cTn id="77" dur="1000"/>
                                        <p:tgtEl>
                                          <p:spTgt spid="13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p:nvPr/>
        </p:nvSpPr>
        <p:spPr>
          <a:xfrm>
            <a:off x="3233075" y="2179100"/>
            <a:ext cx="2401200" cy="2301900"/>
          </a:xfrm>
          <a:prstGeom prst="ellipse">
            <a:avLst/>
          </a:prstGeom>
          <a:solidFill>
            <a:schemeClr val="accent1"/>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a:solidFill>
                  <a:srgbClr val="D9D9D9"/>
                </a:solidFill>
                <a:latin typeface="Didact Gothic"/>
                <a:ea typeface="Didact Gothic"/>
                <a:cs typeface="Didact Gothic"/>
                <a:sym typeface="Didact Gothic"/>
              </a:rPr>
              <a:t>Use Data</a:t>
            </a:r>
            <a:endParaRPr sz="3000">
              <a:solidFill>
                <a:srgbClr val="D9D9D9"/>
              </a:solidFill>
              <a:latin typeface="Didact Gothic"/>
              <a:ea typeface="Didact Gothic"/>
              <a:cs typeface="Didact Gothic"/>
              <a:sym typeface="Didact Gothic"/>
            </a:endParaRPr>
          </a:p>
        </p:txBody>
      </p:sp>
      <p:sp>
        <p:nvSpPr>
          <p:cNvPr id="145" name="Google Shape;145;p26"/>
          <p:cNvSpPr/>
          <p:nvPr/>
        </p:nvSpPr>
        <p:spPr>
          <a:xfrm>
            <a:off x="3348875" y="141450"/>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Precision Problem Statement</a:t>
            </a:r>
            <a:endParaRPr sz="2000">
              <a:latin typeface="Didact Gothic"/>
              <a:ea typeface="Didact Gothic"/>
              <a:cs typeface="Didact Gothic"/>
              <a:sym typeface="Didact Gothic"/>
            </a:endParaRPr>
          </a:p>
        </p:txBody>
      </p:sp>
      <p:sp>
        <p:nvSpPr>
          <p:cNvPr id="146" name="Google Shape;146;p26"/>
          <p:cNvSpPr/>
          <p:nvPr/>
        </p:nvSpPr>
        <p:spPr>
          <a:xfrm>
            <a:off x="5405325" y="1672625"/>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Set Measurable Goal</a:t>
            </a:r>
            <a:endParaRPr sz="2000">
              <a:latin typeface="Didact Gothic"/>
              <a:ea typeface="Didact Gothic"/>
              <a:cs typeface="Didact Gothic"/>
              <a:sym typeface="Didact Gothic"/>
            </a:endParaRPr>
          </a:p>
        </p:txBody>
      </p:sp>
      <p:sp>
        <p:nvSpPr>
          <p:cNvPr id="147" name="Google Shape;147;p26"/>
          <p:cNvSpPr/>
          <p:nvPr/>
        </p:nvSpPr>
        <p:spPr>
          <a:xfrm>
            <a:off x="4662975" y="4013575"/>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Develop Solution &amp; Action Plan</a:t>
            </a:r>
            <a:endParaRPr sz="2000">
              <a:latin typeface="Didact Gothic"/>
              <a:ea typeface="Didact Gothic"/>
              <a:cs typeface="Didact Gothic"/>
              <a:sym typeface="Didact Gothic"/>
            </a:endParaRPr>
          </a:p>
        </p:txBody>
      </p:sp>
      <p:sp>
        <p:nvSpPr>
          <p:cNvPr id="148" name="Google Shape;148;p26"/>
          <p:cNvSpPr/>
          <p:nvPr/>
        </p:nvSpPr>
        <p:spPr>
          <a:xfrm>
            <a:off x="2119425" y="4013575"/>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Monitor Fidelity of Plan</a:t>
            </a:r>
            <a:endParaRPr sz="2000">
              <a:latin typeface="Didact Gothic"/>
              <a:ea typeface="Didact Gothic"/>
              <a:cs typeface="Didact Gothic"/>
              <a:sym typeface="Didact Gothic"/>
            </a:endParaRPr>
          </a:p>
        </p:txBody>
      </p:sp>
      <p:sp>
        <p:nvSpPr>
          <p:cNvPr id="149" name="Google Shape;149;p26"/>
          <p:cNvSpPr/>
          <p:nvPr/>
        </p:nvSpPr>
        <p:spPr>
          <a:xfrm>
            <a:off x="1298175" y="1672625"/>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Monitor Outcome vs Goal</a:t>
            </a:r>
            <a:endParaRPr sz="2000">
              <a:latin typeface="Didact Gothic"/>
              <a:ea typeface="Didact Gothic"/>
              <a:cs typeface="Didact Gothic"/>
              <a:sym typeface="Didact Gothic"/>
            </a:endParaRPr>
          </a:p>
        </p:txBody>
      </p:sp>
      <p:sp>
        <p:nvSpPr>
          <p:cNvPr id="150" name="Google Shape;150;p26">
            <a:extLst>
              <a:ext uri="{C183D7F6-B498-43B3-948B-1728B52AA6E4}">
                <adec:decorative xmlns:adec="http://schemas.microsoft.com/office/drawing/2017/decorative" val="1"/>
              </a:ext>
            </a:extLst>
          </p:cNvPr>
          <p:cNvSpPr/>
          <p:nvPr/>
        </p:nvSpPr>
        <p:spPr>
          <a:xfrm rot="7440952">
            <a:off x="5765157" y="3566089"/>
            <a:ext cx="716989" cy="726308"/>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6">
            <a:extLst>
              <a:ext uri="{C183D7F6-B498-43B3-948B-1728B52AA6E4}">
                <adec:decorative xmlns:adec="http://schemas.microsoft.com/office/drawing/2017/decorative" val="1"/>
              </a:ext>
            </a:extLst>
          </p:cNvPr>
          <p:cNvSpPr/>
          <p:nvPr/>
        </p:nvSpPr>
        <p:spPr>
          <a:xfrm rot="10800000">
            <a:off x="4022613" y="4844454"/>
            <a:ext cx="717000" cy="7263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6">
            <a:extLst>
              <a:ext uri="{C183D7F6-B498-43B3-948B-1728B52AA6E4}">
                <adec:decorative xmlns:adec="http://schemas.microsoft.com/office/drawing/2017/decorative" val="1"/>
              </a:ext>
            </a:extLst>
          </p:cNvPr>
          <p:cNvSpPr/>
          <p:nvPr/>
        </p:nvSpPr>
        <p:spPr>
          <a:xfrm rot="-6776996">
            <a:off x="2304652" y="3494847"/>
            <a:ext cx="717058" cy="726314"/>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6" descr="Precision problem statement"/>
          <p:cNvSpPr/>
          <p:nvPr/>
        </p:nvSpPr>
        <p:spPr>
          <a:xfrm>
            <a:off x="3348875" y="141450"/>
            <a:ext cx="2169600" cy="2075400"/>
          </a:xfrm>
          <a:prstGeom prst="ellipse">
            <a:avLst/>
          </a:prstGeom>
          <a:noFill/>
          <a:ln w="1143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Didact Gothic"/>
              <a:ea typeface="Didact Gothic"/>
              <a:cs typeface="Didact Gothic"/>
              <a:sym typeface="Didact Gothic"/>
            </a:endParaRPr>
          </a:p>
        </p:txBody>
      </p:sp>
      <p:sp>
        <p:nvSpPr>
          <p:cNvPr id="154" name="Google Shape;154;p26">
            <a:extLst>
              <a:ext uri="{C183D7F6-B498-43B3-948B-1728B52AA6E4}">
                <adec:decorative xmlns:adec="http://schemas.microsoft.com/office/drawing/2017/decorative" val="1"/>
              </a:ext>
            </a:extLst>
          </p:cNvPr>
          <p:cNvSpPr/>
          <p:nvPr/>
        </p:nvSpPr>
        <p:spPr>
          <a:xfrm rot="-2700000">
            <a:off x="2975812" y="1547078"/>
            <a:ext cx="717006" cy="72634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6">
            <a:extLst>
              <a:ext uri="{C183D7F6-B498-43B3-948B-1728B52AA6E4}">
                <adec:decorative xmlns:adec="http://schemas.microsoft.com/office/drawing/2017/decorative" val="1"/>
              </a:ext>
            </a:extLst>
          </p:cNvPr>
          <p:cNvSpPr/>
          <p:nvPr/>
        </p:nvSpPr>
        <p:spPr>
          <a:xfrm rot="3200177">
            <a:off x="5216606" y="1547072"/>
            <a:ext cx="716945" cy="726364"/>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57BE9FB5-DE90-CE47-8CB3-261DF3EFEA3B}"/>
              </a:ext>
            </a:extLst>
          </p:cNvPr>
          <p:cNvSpPr>
            <a:spLocks noGrp="1"/>
          </p:cNvSpPr>
          <p:nvPr>
            <p:ph type="title"/>
          </p:nvPr>
        </p:nvSpPr>
        <p:spPr>
          <a:xfrm>
            <a:off x="138546" y="350815"/>
            <a:ext cx="2998848" cy="915357"/>
          </a:xfrm>
        </p:spPr>
        <p:txBody>
          <a:bodyPr/>
          <a:lstStyle/>
          <a:p>
            <a:pPr algn="l"/>
            <a:r>
              <a:rPr lang="en-US" sz="2400" dirty="0"/>
              <a:t>Data-based Decision-Making</a:t>
            </a:r>
          </a:p>
        </p:txBody>
      </p:sp>
      <p:sp>
        <p:nvSpPr>
          <p:cNvPr id="3" name="Text Placeholder 2">
            <a:extLst>
              <a:ext uri="{FF2B5EF4-FFF2-40B4-BE49-F238E27FC236}">
                <a16:creationId xmlns:a16="http://schemas.microsoft.com/office/drawing/2014/main" id="{4A84055A-63FB-814A-B030-AA14867B9AE8}"/>
              </a:ext>
            </a:extLst>
          </p:cNvPr>
          <p:cNvSpPr>
            <a:spLocks noGrp="1"/>
          </p:cNvSpPr>
          <p:nvPr>
            <p:ph type="body" idx="1"/>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p:nvPr/>
        </p:nvSpPr>
        <p:spPr>
          <a:xfrm>
            <a:off x="6344452" y="4702195"/>
            <a:ext cx="2120280"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1D2A53"/>
                </a:solidFill>
                <a:latin typeface="Questrial"/>
                <a:ea typeface="Questrial"/>
                <a:cs typeface="Questrial"/>
                <a:sym typeface="Questrial"/>
              </a:rPr>
              <a:t>Getting access to the new lunch line options.</a:t>
            </a:r>
            <a:endParaRPr sz="1800" i="1">
              <a:solidFill>
                <a:srgbClr val="1D2A53"/>
              </a:solidFill>
              <a:latin typeface="Questrial"/>
              <a:ea typeface="Questrial"/>
              <a:cs typeface="Questrial"/>
              <a:sym typeface="Questrial"/>
            </a:endParaRPr>
          </a:p>
        </p:txBody>
      </p:sp>
      <p:sp>
        <p:nvSpPr>
          <p:cNvPr id="162" name="Google Shape;162;p27"/>
          <p:cNvSpPr/>
          <p:nvPr/>
        </p:nvSpPr>
        <p:spPr>
          <a:xfrm>
            <a:off x="5294127" y="4675313"/>
            <a:ext cx="1050324" cy="449882"/>
          </a:xfrm>
          <a:prstGeom prst="roundRect">
            <a:avLst>
              <a:gd name="adj" fmla="val 16667"/>
            </a:avLst>
          </a:prstGeom>
          <a:solidFill>
            <a:srgbClr val="7030A0"/>
          </a:solidFill>
          <a:ln w="25400" cap="flat" cmpd="sng">
            <a:solidFill>
              <a:srgbClr val="7C85A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100" b="1">
                <a:solidFill>
                  <a:srgbClr val="1D2A53"/>
                </a:solidFill>
                <a:latin typeface="Calibri"/>
                <a:ea typeface="Calibri"/>
                <a:cs typeface="Calibri"/>
                <a:sym typeface="Calibri"/>
              </a:rPr>
              <a:t>Why?</a:t>
            </a:r>
            <a:endParaRPr sz="1350" b="1">
              <a:solidFill>
                <a:srgbClr val="1D2A53"/>
              </a:solidFill>
              <a:latin typeface="Calibri"/>
              <a:ea typeface="Calibri"/>
              <a:cs typeface="Calibri"/>
              <a:sym typeface="Calibri"/>
            </a:endParaRPr>
          </a:p>
        </p:txBody>
      </p:sp>
      <p:sp>
        <p:nvSpPr>
          <p:cNvPr id="163" name="Google Shape;163;p27"/>
          <p:cNvSpPr txBox="1"/>
          <p:nvPr/>
        </p:nvSpPr>
        <p:spPr>
          <a:xfrm>
            <a:off x="6344452" y="3837117"/>
            <a:ext cx="252808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1D2A53"/>
                </a:solidFill>
                <a:latin typeface="Questrial"/>
                <a:ea typeface="Questrial"/>
                <a:cs typeface="Questrial"/>
                <a:sym typeface="Questrial"/>
              </a:rPr>
              <a:t>First lunch</a:t>
            </a:r>
            <a:endParaRPr sz="1800" i="1">
              <a:solidFill>
                <a:srgbClr val="1D2A53"/>
              </a:solidFill>
              <a:latin typeface="Questrial"/>
              <a:ea typeface="Questrial"/>
              <a:cs typeface="Questrial"/>
              <a:sym typeface="Questrial"/>
            </a:endParaRPr>
          </a:p>
        </p:txBody>
      </p:sp>
      <p:sp>
        <p:nvSpPr>
          <p:cNvPr id="164" name="Google Shape;164;p27"/>
          <p:cNvSpPr/>
          <p:nvPr/>
        </p:nvSpPr>
        <p:spPr>
          <a:xfrm>
            <a:off x="5294127" y="3756567"/>
            <a:ext cx="1050324" cy="449882"/>
          </a:xfrm>
          <a:prstGeom prst="roundRect">
            <a:avLst>
              <a:gd name="adj" fmla="val 16667"/>
            </a:avLst>
          </a:prstGeom>
          <a:solidFill>
            <a:schemeClr val="accent4"/>
          </a:solidFill>
          <a:ln w="25400" cap="flat" cmpd="sng">
            <a:solidFill>
              <a:srgbClr val="5D48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100" b="1">
                <a:solidFill>
                  <a:srgbClr val="1D2A53"/>
                </a:solidFill>
                <a:latin typeface="Calibri"/>
                <a:ea typeface="Calibri"/>
                <a:cs typeface="Calibri"/>
                <a:sym typeface="Calibri"/>
              </a:rPr>
              <a:t>When?</a:t>
            </a:r>
            <a:endParaRPr sz="1350" b="1">
              <a:solidFill>
                <a:srgbClr val="1D2A53"/>
              </a:solidFill>
              <a:latin typeface="Calibri"/>
              <a:ea typeface="Calibri"/>
              <a:cs typeface="Calibri"/>
              <a:sym typeface="Calibri"/>
            </a:endParaRPr>
          </a:p>
        </p:txBody>
      </p:sp>
      <p:sp>
        <p:nvSpPr>
          <p:cNvPr id="165" name="Google Shape;165;p27"/>
          <p:cNvSpPr txBox="1"/>
          <p:nvPr/>
        </p:nvSpPr>
        <p:spPr>
          <a:xfrm>
            <a:off x="2636846" y="5434895"/>
            <a:ext cx="472121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1D2A53"/>
                </a:solidFill>
                <a:latin typeface="Questrial"/>
                <a:ea typeface="Questrial"/>
                <a:cs typeface="Questrial"/>
                <a:sym typeface="Questrial"/>
              </a:rPr>
              <a:t>15 eighth grade students </a:t>
            </a:r>
            <a:endParaRPr sz="1800" i="1">
              <a:solidFill>
                <a:srgbClr val="1D2A53"/>
              </a:solidFill>
              <a:latin typeface="Questrial"/>
              <a:ea typeface="Questrial"/>
              <a:cs typeface="Questrial"/>
              <a:sym typeface="Questrial"/>
            </a:endParaRPr>
          </a:p>
        </p:txBody>
      </p:sp>
      <p:sp>
        <p:nvSpPr>
          <p:cNvPr id="166" name="Google Shape;166;p27"/>
          <p:cNvSpPr/>
          <p:nvPr/>
        </p:nvSpPr>
        <p:spPr>
          <a:xfrm>
            <a:off x="1586520" y="5436157"/>
            <a:ext cx="1050324" cy="449882"/>
          </a:xfrm>
          <a:prstGeom prst="roundRect">
            <a:avLst>
              <a:gd name="adj" fmla="val 16667"/>
            </a:avLst>
          </a:prstGeom>
          <a:solidFill>
            <a:schemeClr val="accent1"/>
          </a:solidFill>
          <a:ln w="25400" cap="flat" cmpd="sng">
            <a:solidFill>
              <a:srgbClr val="7C85A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100" b="1">
                <a:solidFill>
                  <a:srgbClr val="1D2A53"/>
                </a:solidFill>
                <a:latin typeface="Calibri"/>
                <a:ea typeface="Calibri"/>
                <a:cs typeface="Calibri"/>
                <a:sym typeface="Calibri"/>
              </a:rPr>
              <a:t>Who?</a:t>
            </a:r>
            <a:endParaRPr sz="1350" b="1">
              <a:solidFill>
                <a:srgbClr val="1D2A53"/>
              </a:solidFill>
              <a:latin typeface="Calibri"/>
              <a:ea typeface="Calibri"/>
              <a:cs typeface="Calibri"/>
              <a:sym typeface="Calibri"/>
            </a:endParaRPr>
          </a:p>
        </p:txBody>
      </p:sp>
      <p:sp>
        <p:nvSpPr>
          <p:cNvPr id="167" name="Google Shape;167;p27"/>
          <p:cNvSpPr txBox="1"/>
          <p:nvPr/>
        </p:nvSpPr>
        <p:spPr>
          <a:xfrm>
            <a:off x="2636846" y="4659192"/>
            <a:ext cx="252808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1D2A53"/>
                </a:solidFill>
                <a:latin typeface="Questrial"/>
                <a:ea typeface="Questrial"/>
                <a:cs typeface="Questrial"/>
                <a:sym typeface="Questrial"/>
              </a:rPr>
              <a:t>In the cafeteria</a:t>
            </a:r>
            <a:endParaRPr sz="1800" i="1">
              <a:solidFill>
                <a:srgbClr val="1D2A53"/>
              </a:solidFill>
              <a:latin typeface="Questrial"/>
              <a:ea typeface="Questrial"/>
              <a:cs typeface="Questrial"/>
              <a:sym typeface="Questrial"/>
            </a:endParaRPr>
          </a:p>
        </p:txBody>
      </p:sp>
      <p:sp>
        <p:nvSpPr>
          <p:cNvPr id="168" name="Google Shape;168;p27"/>
          <p:cNvSpPr/>
          <p:nvPr/>
        </p:nvSpPr>
        <p:spPr>
          <a:xfrm>
            <a:off x="1586520" y="4578642"/>
            <a:ext cx="1050324" cy="449882"/>
          </a:xfrm>
          <a:prstGeom prst="roundRect">
            <a:avLst>
              <a:gd name="adj" fmla="val 16667"/>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50" b="1">
                <a:solidFill>
                  <a:srgbClr val="1D2A53"/>
                </a:solidFill>
                <a:latin typeface="Calibri"/>
                <a:ea typeface="Calibri"/>
                <a:cs typeface="Calibri"/>
                <a:sym typeface="Calibri"/>
              </a:rPr>
              <a:t>Where?</a:t>
            </a:r>
            <a:endParaRPr/>
          </a:p>
        </p:txBody>
      </p:sp>
      <p:sp>
        <p:nvSpPr>
          <p:cNvPr id="169" name="Google Shape;169;p27"/>
          <p:cNvSpPr txBox="1"/>
          <p:nvPr/>
        </p:nvSpPr>
        <p:spPr>
          <a:xfrm>
            <a:off x="2636846" y="3730466"/>
            <a:ext cx="2528087"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1D2A53"/>
                </a:solidFill>
                <a:latin typeface="Questrial"/>
                <a:ea typeface="Questrial"/>
                <a:cs typeface="Questrial"/>
                <a:sym typeface="Questrial"/>
              </a:rPr>
              <a:t>25% More ODRs for aggression</a:t>
            </a:r>
            <a:endParaRPr sz="1800" i="1">
              <a:solidFill>
                <a:srgbClr val="1D2A53"/>
              </a:solidFill>
              <a:latin typeface="Questrial"/>
              <a:ea typeface="Questrial"/>
              <a:cs typeface="Questrial"/>
              <a:sym typeface="Questrial"/>
            </a:endParaRPr>
          </a:p>
        </p:txBody>
      </p:sp>
      <p:sp>
        <p:nvSpPr>
          <p:cNvPr id="170" name="Google Shape;170;p27"/>
          <p:cNvSpPr/>
          <p:nvPr/>
        </p:nvSpPr>
        <p:spPr>
          <a:xfrm>
            <a:off x="1586520" y="3730466"/>
            <a:ext cx="1050324" cy="449882"/>
          </a:xfrm>
          <a:prstGeom prst="roundRect">
            <a:avLst>
              <a:gd name="adj" fmla="val 16667"/>
            </a:avLst>
          </a:prstGeom>
          <a:solidFill>
            <a:schemeClr val="accent6"/>
          </a:solidFill>
          <a:ln w="25400" cap="flat" cmpd="sng">
            <a:solidFill>
              <a:srgbClr val="A15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100" b="1">
                <a:solidFill>
                  <a:srgbClr val="1D2A53"/>
                </a:solidFill>
                <a:latin typeface="Calibri"/>
                <a:ea typeface="Calibri"/>
                <a:cs typeface="Calibri"/>
                <a:sym typeface="Calibri"/>
              </a:rPr>
              <a:t>What?</a:t>
            </a:r>
            <a:endParaRPr sz="1350" b="1">
              <a:solidFill>
                <a:srgbClr val="1D2A53"/>
              </a:solidFill>
              <a:latin typeface="Calibri"/>
              <a:ea typeface="Calibri"/>
              <a:cs typeface="Calibri"/>
              <a:sym typeface="Calibri"/>
            </a:endParaRPr>
          </a:p>
        </p:txBody>
      </p:sp>
      <p:sp>
        <p:nvSpPr>
          <p:cNvPr id="171" name="Google Shape;171;p27"/>
          <p:cNvSpPr txBox="1">
            <a:spLocks noGrp="1"/>
          </p:cNvSpPr>
          <p:nvPr>
            <p:ph type="body" idx="1"/>
          </p:nvPr>
        </p:nvSpPr>
        <p:spPr>
          <a:xfrm>
            <a:off x="1009717" y="1163922"/>
            <a:ext cx="7237301" cy="409832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US" sz="2400"/>
              <a:t>There are </a:t>
            </a:r>
            <a:r>
              <a:rPr lang="en-US" sz="2400" b="1">
                <a:solidFill>
                  <a:schemeClr val="accent6"/>
                </a:solidFill>
              </a:rPr>
              <a:t>25% more ODRs for aggression </a:t>
            </a:r>
            <a:br>
              <a:rPr lang="en-US" sz="2400" b="1">
                <a:solidFill>
                  <a:schemeClr val="accent6"/>
                </a:solidFill>
              </a:rPr>
            </a:br>
            <a:r>
              <a:rPr lang="en-US" sz="2400"/>
              <a:t>in the </a:t>
            </a:r>
            <a:r>
              <a:rPr lang="en-US" sz="2400" b="1">
                <a:solidFill>
                  <a:schemeClr val="accent2"/>
                </a:solidFill>
              </a:rPr>
              <a:t>cafeteria</a:t>
            </a:r>
            <a:r>
              <a:rPr lang="en-US" sz="2400"/>
              <a:t> this month than last year. These are most likely to occur during </a:t>
            </a:r>
            <a:r>
              <a:rPr lang="en-US" sz="2400" b="1">
                <a:solidFill>
                  <a:schemeClr val="accent4"/>
                </a:solidFill>
              </a:rPr>
              <a:t>first lunch</a:t>
            </a:r>
            <a:r>
              <a:rPr lang="en-US" sz="2400"/>
              <a:t>, with </a:t>
            </a:r>
            <a:r>
              <a:rPr lang="en-US" sz="2400" b="1">
                <a:solidFill>
                  <a:schemeClr val="accent1"/>
                </a:solidFill>
              </a:rPr>
              <a:t>15 eighth grade students</a:t>
            </a:r>
            <a:r>
              <a:rPr lang="en-US" sz="2400"/>
              <a:t>, and the aggression is related to </a:t>
            </a:r>
            <a:r>
              <a:rPr lang="en-US" sz="2400" b="1">
                <a:solidFill>
                  <a:srgbClr val="7030A0"/>
                </a:solidFill>
              </a:rPr>
              <a:t>getting access to the new lunch line options.</a:t>
            </a:r>
            <a:endParaRPr sz="2400"/>
          </a:p>
        </p:txBody>
      </p:sp>
      <p:sp>
        <p:nvSpPr>
          <p:cNvPr id="172" name="Google Shape;172;p27"/>
          <p:cNvSpPr txBox="1">
            <a:spLocks noGrp="1"/>
          </p:cNvSpPr>
          <p:nvPr>
            <p:ph type="title"/>
          </p:nvPr>
        </p:nvSpPr>
        <p:spPr>
          <a:xfrm>
            <a:off x="376902" y="270075"/>
            <a:ext cx="7704600" cy="721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Questrial"/>
              <a:buNone/>
            </a:pPr>
            <a:r>
              <a:rPr lang="en-US" sz="3600" dirty="0"/>
              <a:t>Example Precision Statements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xfrm>
            <a:off x="285475" y="280350"/>
            <a:ext cx="8456100" cy="75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520"/>
              <a:buFont typeface="Questrial"/>
              <a:buNone/>
            </a:pPr>
            <a:r>
              <a:rPr lang="en-US" sz="3000" b="1"/>
              <a:t>Activity 2A : Develop Precision Statements</a:t>
            </a:r>
            <a:endParaRPr b="1"/>
          </a:p>
        </p:txBody>
      </p:sp>
      <p:sp>
        <p:nvSpPr>
          <p:cNvPr id="179" name="Google Shape;179;p28"/>
          <p:cNvSpPr txBox="1"/>
          <p:nvPr/>
        </p:nvSpPr>
        <p:spPr>
          <a:xfrm>
            <a:off x="460050" y="1335025"/>
            <a:ext cx="8223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t>Using your own data create a precision problem statement </a:t>
            </a:r>
            <a:endParaRPr sz="2400"/>
          </a:p>
        </p:txBody>
      </p:sp>
      <p:pic>
        <p:nvPicPr>
          <p:cNvPr id="180" name="Google Shape;180;p28" descr="Data report worksheet: precision problem statment - what, where, who, when, why"/>
          <p:cNvPicPr preferRelativeResize="0"/>
          <p:nvPr/>
        </p:nvPicPr>
        <p:blipFill>
          <a:blip r:embed="rId3">
            <a:alphaModFix/>
          </a:blip>
          <a:stretch>
            <a:fillRect/>
          </a:stretch>
        </p:blipFill>
        <p:spPr>
          <a:xfrm>
            <a:off x="152400" y="2041525"/>
            <a:ext cx="8839200" cy="241296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9"/>
          <p:cNvSpPr/>
          <p:nvPr/>
        </p:nvSpPr>
        <p:spPr>
          <a:xfrm>
            <a:off x="3233075" y="2179100"/>
            <a:ext cx="2401200" cy="2301900"/>
          </a:xfrm>
          <a:prstGeom prst="ellipse">
            <a:avLst/>
          </a:prstGeom>
          <a:solidFill>
            <a:schemeClr val="accent1"/>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a:solidFill>
                  <a:srgbClr val="D9D9D9"/>
                </a:solidFill>
                <a:latin typeface="Didact Gothic"/>
                <a:ea typeface="Didact Gothic"/>
                <a:cs typeface="Didact Gothic"/>
                <a:sym typeface="Didact Gothic"/>
              </a:rPr>
              <a:t>Use Data</a:t>
            </a:r>
            <a:endParaRPr sz="3000">
              <a:solidFill>
                <a:srgbClr val="D9D9D9"/>
              </a:solidFill>
              <a:latin typeface="Didact Gothic"/>
              <a:ea typeface="Didact Gothic"/>
              <a:cs typeface="Didact Gothic"/>
              <a:sym typeface="Didact Gothic"/>
            </a:endParaRPr>
          </a:p>
        </p:txBody>
      </p:sp>
      <p:sp>
        <p:nvSpPr>
          <p:cNvPr id="187" name="Google Shape;187;p29"/>
          <p:cNvSpPr/>
          <p:nvPr/>
        </p:nvSpPr>
        <p:spPr>
          <a:xfrm>
            <a:off x="3348875" y="141450"/>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Precision Problem Statement</a:t>
            </a:r>
            <a:endParaRPr sz="2000">
              <a:latin typeface="Didact Gothic"/>
              <a:ea typeface="Didact Gothic"/>
              <a:cs typeface="Didact Gothic"/>
              <a:sym typeface="Didact Gothic"/>
            </a:endParaRPr>
          </a:p>
        </p:txBody>
      </p:sp>
      <p:sp>
        <p:nvSpPr>
          <p:cNvPr id="188" name="Google Shape;188;p29"/>
          <p:cNvSpPr/>
          <p:nvPr/>
        </p:nvSpPr>
        <p:spPr>
          <a:xfrm>
            <a:off x="5405325" y="1672625"/>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Set Measurable Goal</a:t>
            </a:r>
            <a:endParaRPr sz="2000">
              <a:latin typeface="Didact Gothic"/>
              <a:ea typeface="Didact Gothic"/>
              <a:cs typeface="Didact Gothic"/>
              <a:sym typeface="Didact Gothic"/>
            </a:endParaRPr>
          </a:p>
        </p:txBody>
      </p:sp>
      <p:sp>
        <p:nvSpPr>
          <p:cNvPr id="189" name="Google Shape;189;p29"/>
          <p:cNvSpPr/>
          <p:nvPr/>
        </p:nvSpPr>
        <p:spPr>
          <a:xfrm>
            <a:off x="4662975" y="4013575"/>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Develop Solution &amp; Action Plan</a:t>
            </a:r>
            <a:endParaRPr sz="2000">
              <a:latin typeface="Didact Gothic"/>
              <a:ea typeface="Didact Gothic"/>
              <a:cs typeface="Didact Gothic"/>
              <a:sym typeface="Didact Gothic"/>
            </a:endParaRPr>
          </a:p>
        </p:txBody>
      </p:sp>
      <p:sp>
        <p:nvSpPr>
          <p:cNvPr id="190" name="Google Shape;190;p29"/>
          <p:cNvSpPr/>
          <p:nvPr/>
        </p:nvSpPr>
        <p:spPr>
          <a:xfrm>
            <a:off x="2119425" y="4013575"/>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Monitor Fidelity of Plan</a:t>
            </a:r>
            <a:endParaRPr sz="2000">
              <a:latin typeface="Didact Gothic"/>
              <a:ea typeface="Didact Gothic"/>
              <a:cs typeface="Didact Gothic"/>
              <a:sym typeface="Didact Gothic"/>
            </a:endParaRPr>
          </a:p>
        </p:txBody>
      </p:sp>
      <p:sp>
        <p:nvSpPr>
          <p:cNvPr id="191" name="Google Shape;191;p29"/>
          <p:cNvSpPr/>
          <p:nvPr/>
        </p:nvSpPr>
        <p:spPr>
          <a:xfrm>
            <a:off x="1298175" y="1672625"/>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Monitor Outcome vs Goal</a:t>
            </a:r>
            <a:endParaRPr sz="2000">
              <a:latin typeface="Didact Gothic"/>
              <a:ea typeface="Didact Gothic"/>
              <a:cs typeface="Didact Gothic"/>
              <a:sym typeface="Didact Gothic"/>
            </a:endParaRPr>
          </a:p>
        </p:txBody>
      </p:sp>
      <p:sp>
        <p:nvSpPr>
          <p:cNvPr id="192" name="Google Shape;192;p29">
            <a:extLst>
              <a:ext uri="{C183D7F6-B498-43B3-948B-1728B52AA6E4}">
                <adec:decorative xmlns:adec="http://schemas.microsoft.com/office/drawing/2017/decorative" val="1"/>
              </a:ext>
            </a:extLst>
          </p:cNvPr>
          <p:cNvSpPr/>
          <p:nvPr/>
        </p:nvSpPr>
        <p:spPr>
          <a:xfrm rot="10800000">
            <a:off x="4022613" y="4844454"/>
            <a:ext cx="717000" cy="7263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9">
            <a:extLst>
              <a:ext uri="{C183D7F6-B498-43B3-948B-1728B52AA6E4}">
                <adec:decorative xmlns:adec="http://schemas.microsoft.com/office/drawing/2017/decorative" val="1"/>
              </a:ext>
            </a:extLst>
          </p:cNvPr>
          <p:cNvSpPr/>
          <p:nvPr/>
        </p:nvSpPr>
        <p:spPr>
          <a:xfrm rot="-6776996">
            <a:off x="2304652" y="3494847"/>
            <a:ext cx="717058" cy="726314"/>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9">
            <a:extLst>
              <a:ext uri="{C183D7F6-B498-43B3-948B-1728B52AA6E4}">
                <adec:decorative xmlns:adec="http://schemas.microsoft.com/office/drawing/2017/decorative" val="1"/>
              </a:ext>
            </a:extLst>
          </p:cNvPr>
          <p:cNvSpPr/>
          <p:nvPr/>
        </p:nvSpPr>
        <p:spPr>
          <a:xfrm rot="-2700000">
            <a:off x="2975812" y="1547078"/>
            <a:ext cx="717006" cy="72634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9" descr="Set measurable goal"/>
          <p:cNvSpPr/>
          <p:nvPr/>
        </p:nvSpPr>
        <p:spPr>
          <a:xfrm>
            <a:off x="5405325" y="1672625"/>
            <a:ext cx="2169600" cy="2075400"/>
          </a:xfrm>
          <a:prstGeom prst="ellipse">
            <a:avLst/>
          </a:prstGeom>
          <a:noFill/>
          <a:ln w="1143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Didact Gothic"/>
              <a:ea typeface="Didact Gothic"/>
              <a:cs typeface="Didact Gothic"/>
              <a:sym typeface="Didact Gothic"/>
            </a:endParaRPr>
          </a:p>
        </p:txBody>
      </p:sp>
      <p:sp>
        <p:nvSpPr>
          <p:cNvPr id="196" name="Google Shape;196;p29">
            <a:extLst>
              <a:ext uri="{C183D7F6-B498-43B3-948B-1728B52AA6E4}">
                <adec:decorative xmlns:adec="http://schemas.microsoft.com/office/drawing/2017/decorative" val="1"/>
              </a:ext>
            </a:extLst>
          </p:cNvPr>
          <p:cNvSpPr/>
          <p:nvPr/>
        </p:nvSpPr>
        <p:spPr>
          <a:xfrm rot="3200177">
            <a:off x="5216606" y="1547072"/>
            <a:ext cx="716945" cy="726364"/>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9">
            <a:extLst>
              <a:ext uri="{C183D7F6-B498-43B3-948B-1728B52AA6E4}">
                <adec:decorative xmlns:adec="http://schemas.microsoft.com/office/drawing/2017/decorative" val="1"/>
              </a:ext>
            </a:extLst>
          </p:cNvPr>
          <p:cNvSpPr/>
          <p:nvPr/>
        </p:nvSpPr>
        <p:spPr>
          <a:xfrm rot="7440952">
            <a:off x="5765157" y="3566089"/>
            <a:ext cx="716989" cy="726308"/>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30D75DCF-C265-1244-9BB5-9731B237BB14}"/>
              </a:ext>
            </a:extLst>
          </p:cNvPr>
          <p:cNvSpPr>
            <a:spLocks noGrp="1"/>
          </p:cNvSpPr>
          <p:nvPr>
            <p:ph type="title"/>
          </p:nvPr>
        </p:nvSpPr>
        <p:spPr>
          <a:xfrm>
            <a:off x="365298" y="350815"/>
            <a:ext cx="2867777" cy="915357"/>
          </a:xfrm>
        </p:spPr>
        <p:txBody>
          <a:bodyPr/>
          <a:lstStyle/>
          <a:p>
            <a:r>
              <a:rPr lang="en-US" sz="2400" dirty="0"/>
              <a:t>Data-based Decision-Making</a:t>
            </a:r>
          </a:p>
        </p:txBody>
      </p:sp>
      <p:sp>
        <p:nvSpPr>
          <p:cNvPr id="3" name="Text Placeholder 2">
            <a:extLst>
              <a:ext uri="{FF2B5EF4-FFF2-40B4-BE49-F238E27FC236}">
                <a16:creationId xmlns:a16="http://schemas.microsoft.com/office/drawing/2014/main" id="{5C31B103-3767-754D-9359-5ACDFDD5ECE4}"/>
              </a:ext>
            </a:extLst>
          </p:cNvPr>
          <p:cNvSpPr>
            <a:spLocks noGrp="1"/>
          </p:cNvSpPr>
          <p:nvPr>
            <p:ph type="body" idx="1"/>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0"/>
          <p:cNvSpPr txBox="1">
            <a:spLocks noGrp="1"/>
          </p:cNvSpPr>
          <p:nvPr>
            <p:ph type="body" idx="1"/>
          </p:nvPr>
        </p:nvSpPr>
        <p:spPr>
          <a:xfrm>
            <a:off x="358475" y="1436050"/>
            <a:ext cx="8508900" cy="25353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960"/>
              <a:buNone/>
            </a:pPr>
            <a:r>
              <a:rPr lang="en-US" sz="2960"/>
              <a:t>Goals allow you to analyze, monitor, and adjust professional practice.</a:t>
            </a:r>
            <a:endParaRPr/>
          </a:p>
          <a:p>
            <a:pPr marL="0" lvl="0" indent="0" algn="l" rtl="0">
              <a:lnSpc>
                <a:spcPct val="80000"/>
              </a:lnSpc>
              <a:spcBef>
                <a:spcPts val="592"/>
              </a:spcBef>
              <a:spcAft>
                <a:spcPts val="0"/>
              </a:spcAft>
              <a:buSzPts val="2960"/>
              <a:buNone/>
            </a:pPr>
            <a:endParaRPr sz="1000"/>
          </a:p>
          <a:p>
            <a:pPr marL="0" lvl="0" indent="0" algn="l" rtl="0">
              <a:lnSpc>
                <a:spcPct val="80000"/>
              </a:lnSpc>
              <a:spcBef>
                <a:spcPts val="518"/>
              </a:spcBef>
              <a:spcAft>
                <a:spcPts val="0"/>
              </a:spcAft>
              <a:buSzPts val="2590"/>
              <a:buNone/>
            </a:pPr>
            <a:r>
              <a:rPr lang="en-US" sz="2590" i="1">
                <a:solidFill>
                  <a:schemeClr val="accent6"/>
                </a:solidFill>
              </a:rPr>
              <a:t>Current cafeteria referrals in 8th grade average 28 per month.  Our goal is to reduce cafeteria referrals by 20% per month for Feb through May. </a:t>
            </a:r>
            <a:endParaRPr/>
          </a:p>
          <a:p>
            <a:pPr marL="0" lvl="0" indent="0" algn="l" rtl="0">
              <a:lnSpc>
                <a:spcPct val="80000"/>
              </a:lnSpc>
              <a:spcBef>
                <a:spcPts val="610"/>
              </a:spcBef>
              <a:spcAft>
                <a:spcPts val="0"/>
              </a:spcAft>
              <a:buSzPts val="3052"/>
              <a:buNone/>
            </a:pPr>
            <a:endParaRPr sz="3052"/>
          </a:p>
          <a:p>
            <a:pPr marL="0" lvl="0" indent="0" algn="l" rtl="0">
              <a:lnSpc>
                <a:spcPct val="80000"/>
              </a:lnSpc>
              <a:spcBef>
                <a:spcPts val="407"/>
              </a:spcBef>
              <a:spcAft>
                <a:spcPts val="0"/>
              </a:spcAft>
              <a:buNone/>
            </a:pPr>
            <a:endParaRPr sz="2590"/>
          </a:p>
        </p:txBody>
      </p:sp>
      <p:sp>
        <p:nvSpPr>
          <p:cNvPr id="204" name="Google Shape;204;p30"/>
          <p:cNvSpPr txBox="1">
            <a:spLocks noGrp="1"/>
          </p:cNvSpPr>
          <p:nvPr>
            <p:ph type="title"/>
          </p:nvPr>
        </p:nvSpPr>
        <p:spPr>
          <a:xfrm>
            <a:off x="358468" y="326850"/>
            <a:ext cx="6408000" cy="721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Questrial"/>
              <a:buNone/>
            </a:pPr>
            <a:r>
              <a:rPr lang="en-US" sz="3959"/>
              <a:t>Set a Measurable Goal</a:t>
            </a:r>
            <a:endParaRPr/>
          </a:p>
        </p:txBody>
      </p:sp>
      <p:pic>
        <p:nvPicPr>
          <p:cNvPr id="205" name="Google Shape;205;p30" descr="make your SMART goals: specific, measurable, achievable, realistic, time-bound"/>
          <p:cNvPicPr preferRelativeResize="0"/>
          <p:nvPr/>
        </p:nvPicPr>
        <p:blipFill>
          <a:blip r:embed="rId3">
            <a:alphaModFix/>
          </a:blip>
          <a:stretch>
            <a:fillRect/>
          </a:stretch>
        </p:blipFill>
        <p:spPr>
          <a:xfrm>
            <a:off x="2020200" y="3655395"/>
            <a:ext cx="4932498" cy="258185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animEffect transition="in" filter="fade">
                                      <p:cBhvr>
                                        <p:cTn id="7" dur="1000"/>
                                        <p:tgtEl>
                                          <p:spTgt spid="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3">
                                            <p:txEl>
                                              <p:pRg st="1" end="1"/>
                                            </p:txEl>
                                          </p:spTgt>
                                        </p:tgtEl>
                                        <p:attrNameLst>
                                          <p:attrName>style.visibility</p:attrName>
                                        </p:attrNameLst>
                                      </p:cBhvr>
                                      <p:to>
                                        <p:strVal val="visible"/>
                                      </p:to>
                                    </p:set>
                                    <p:animEffect transition="in" filter="fade">
                                      <p:cBhvr>
                                        <p:cTn id="12" dur="1000"/>
                                        <p:tgtEl>
                                          <p:spTgt spid="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3">
                                            <p:txEl>
                                              <p:pRg st="2" end="2"/>
                                            </p:txEl>
                                          </p:spTgt>
                                        </p:tgtEl>
                                        <p:attrNameLst>
                                          <p:attrName>style.visibility</p:attrName>
                                        </p:attrNameLst>
                                      </p:cBhvr>
                                      <p:to>
                                        <p:strVal val="visible"/>
                                      </p:to>
                                    </p:set>
                                    <p:animEffect transition="in" filter="fade">
                                      <p:cBhvr>
                                        <p:cTn id="17" dur="1000"/>
                                        <p:tgtEl>
                                          <p:spTgt spid="2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3">
                                            <p:txEl>
                                              <p:pRg st="3" end="3"/>
                                            </p:txEl>
                                          </p:spTgt>
                                        </p:tgtEl>
                                        <p:attrNameLst>
                                          <p:attrName>style.visibility</p:attrName>
                                        </p:attrNameLst>
                                      </p:cBhvr>
                                      <p:to>
                                        <p:strVal val="visible"/>
                                      </p:to>
                                    </p:set>
                                    <p:animEffect transition="in" filter="fade">
                                      <p:cBhvr>
                                        <p:cTn id="22" dur="1000"/>
                                        <p:tgtEl>
                                          <p:spTgt spid="2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3">
                                            <p:txEl>
                                              <p:pRg st="4" end="4"/>
                                            </p:txEl>
                                          </p:spTgt>
                                        </p:tgtEl>
                                        <p:attrNameLst>
                                          <p:attrName>style.visibility</p:attrName>
                                        </p:attrNameLst>
                                      </p:cBhvr>
                                      <p:to>
                                        <p:strVal val="visible"/>
                                      </p:to>
                                    </p:set>
                                    <p:animEffect transition="in" filter="fade">
                                      <p:cBhvr>
                                        <p:cTn id="27" dur="1000"/>
                                        <p:tgtEl>
                                          <p:spTgt spid="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31"/>
          <p:cNvSpPr txBox="1">
            <a:spLocks noGrp="1"/>
          </p:cNvSpPr>
          <p:nvPr>
            <p:ph type="body" idx="1"/>
          </p:nvPr>
        </p:nvSpPr>
        <p:spPr>
          <a:xfrm>
            <a:off x="1009725" y="1616724"/>
            <a:ext cx="7237200" cy="212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US" sz="2400"/>
              <a:t>There are </a:t>
            </a:r>
            <a:r>
              <a:rPr lang="en-US" sz="2400" b="1">
                <a:solidFill>
                  <a:schemeClr val="accent6"/>
                </a:solidFill>
              </a:rPr>
              <a:t>25% more ODRs for aggression </a:t>
            </a:r>
            <a:br>
              <a:rPr lang="en-US" sz="2400" b="1">
                <a:solidFill>
                  <a:schemeClr val="accent6"/>
                </a:solidFill>
              </a:rPr>
            </a:br>
            <a:r>
              <a:rPr lang="en-US" sz="2400"/>
              <a:t>in the </a:t>
            </a:r>
            <a:r>
              <a:rPr lang="en-US" sz="2400" b="1">
                <a:solidFill>
                  <a:schemeClr val="accent2"/>
                </a:solidFill>
              </a:rPr>
              <a:t>cafeteria</a:t>
            </a:r>
            <a:r>
              <a:rPr lang="en-US" sz="2400"/>
              <a:t> this month than last year. These are most likely to occur during </a:t>
            </a:r>
            <a:r>
              <a:rPr lang="en-US" sz="2400" b="1">
                <a:solidFill>
                  <a:schemeClr val="accent4"/>
                </a:solidFill>
              </a:rPr>
              <a:t>first lunch</a:t>
            </a:r>
            <a:r>
              <a:rPr lang="en-US" sz="2400"/>
              <a:t>, with </a:t>
            </a:r>
            <a:r>
              <a:rPr lang="en-US" sz="2400" b="1">
                <a:solidFill>
                  <a:schemeClr val="accent1"/>
                </a:solidFill>
              </a:rPr>
              <a:t>15 eighth grade students</a:t>
            </a:r>
            <a:r>
              <a:rPr lang="en-US" sz="2400"/>
              <a:t>, and the aggression is related to </a:t>
            </a:r>
            <a:r>
              <a:rPr lang="en-US" sz="2400" b="1">
                <a:solidFill>
                  <a:srgbClr val="7030A0"/>
                </a:solidFill>
              </a:rPr>
              <a:t>getting access to the new lunch line options.</a:t>
            </a:r>
            <a:endParaRPr sz="2400"/>
          </a:p>
        </p:txBody>
      </p:sp>
      <p:sp>
        <p:nvSpPr>
          <p:cNvPr id="213" name="Google Shape;213;p31"/>
          <p:cNvSpPr txBox="1">
            <a:spLocks noGrp="1"/>
          </p:cNvSpPr>
          <p:nvPr>
            <p:ph type="title"/>
          </p:nvPr>
        </p:nvSpPr>
        <p:spPr>
          <a:xfrm>
            <a:off x="900152" y="280175"/>
            <a:ext cx="7704600" cy="721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Questrial"/>
              <a:buNone/>
            </a:pPr>
            <a:r>
              <a:rPr lang="en-US" sz="3600" b="1"/>
              <a:t>Measurable Goals</a:t>
            </a:r>
            <a:endParaRPr b="1"/>
          </a:p>
        </p:txBody>
      </p:sp>
      <p:sp>
        <p:nvSpPr>
          <p:cNvPr id="214" name="Google Shape;214;p31"/>
          <p:cNvSpPr txBox="1"/>
          <p:nvPr/>
        </p:nvSpPr>
        <p:spPr>
          <a:xfrm>
            <a:off x="1009725" y="1054338"/>
            <a:ext cx="4235700" cy="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3600"/>
              <a:buFont typeface="Questrial"/>
              <a:buNone/>
            </a:pPr>
            <a:r>
              <a:rPr lang="en-US" sz="3000" b="1">
                <a:solidFill>
                  <a:schemeClr val="dk2"/>
                </a:solidFill>
                <a:latin typeface="Questrial"/>
                <a:ea typeface="Questrial"/>
                <a:cs typeface="Questrial"/>
                <a:sym typeface="Questrial"/>
              </a:rPr>
              <a:t>Precision Statement</a:t>
            </a:r>
            <a:endParaRPr sz="3000" b="1">
              <a:latin typeface="Questrial"/>
              <a:ea typeface="Questrial"/>
              <a:cs typeface="Questrial"/>
              <a:sym typeface="Questrial"/>
            </a:endParaRPr>
          </a:p>
        </p:txBody>
      </p:sp>
      <p:sp>
        <p:nvSpPr>
          <p:cNvPr id="215" name="Google Shape;215;p31"/>
          <p:cNvSpPr txBox="1"/>
          <p:nvPr/>
        </p:nvSpPr>
        <p:spPr>
          <a:xfrm>
            <a:off x="1090150" y="3885788"/>
            <a:ext cx="4235700" cy="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chemeClr val="dk2"/>
                </a:solidFill>
                <a:latin typeface="Questrial"/>
                <a:ea typeface="Questrial"/>
                <a:cs typeface="Questrial"/>
                <a:sym typeface="Questrial"/>
              </a:rPr>
              <a:t>Measurable Goal</a:t>
            </a:r>
            <a:endParaRPr sz="3000" b="1">
              <a:latin typeface="Questrial"/>
              <a:ea typeface="Questrial"/>
              <a:cs typeface="Questrial"/>
              <a:sym typeface="Questrial"/>
            </a:endParaRPr>
          </a:p>
        </p:txBody>
      </p:sp>
      <p:sp>
        <p:nvSpPr>
          <p:cNvPr id="216" name="Google Shape;216;p31"/>
          <p:cNvSpPr txBox="1">
            <a:spLocks noGrp="1"/>
          </p:cNvSpPr>
          <p:nvPr>
            <p:ph type="body" idx="1"/>
          </p:nvPr>
        </p:nvSpPr>
        <p:spPr>
          <a:xfrm>
            <a:off x="1133850" y="4470649"/>
            <a:ext cx="7237200" cy="13551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518"/>
              </a:spcBef>
              <a:spcAft>
                <a:spcPts val="0"/>
              </a:spcAft>
              <a:buClr>
                <a:srgbClr val="000000"/>
              </a:buClr>
              <a:buSzPts val="2590"/>
              <a:buFont typeface="Arial"/>
              <a:buNone/>
            </a:pPr>
            <a:r>
              <a:rPr lang="en-US" sz="2400"/>
              <a:t>Current cafeteria referrals in 8th grade average 28 per month.  Our goal is to reduce cafeteria referrals by 20% per month for Feb through May.</a:t>
            </a:r>
            <a:r>
              <a:rPr lang="en-US" sz="2590" i="1">
                <a:solidFill>
                  <a:schemeClr val="accent6"/>
                </a:solidFill>
              </a:rPr>
              <a:t> </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2"/>
          <p:cNvSpPr txBox="1">
            <a:spLocks noGrp="1"/>
          </p:cNvSpPr>
          <p:nvPr>
            <p:ph type="title"/>
          </p:nvPr>
        </p:nvSpPr>
        <p:spPr>
          <a:xfrm>
            <a:off x="285475" y="280350"/>
            <a:ext cx="8456100" cy="75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520"/>
              <a:buFont typeface="Questrial"/>
              <a:buNone/>
            </a:pPr>
            <a:r>
              <a:rPr lang="en-US" sz="3000" b="1"/>
              <a:t>Activity 2B : Create a SMART Goal</a:t>
            </a:r>
            <a:endParaRPr b="1"/>
          </a:p>
        </p:txBody>
      </p:sp>
      <p:sp>
        <p:nvSpPr>
          <p:cNvPr id="223" name="Google Shape;223;p32"/>
          <p:cNvSpPr txBox="1"/>
          <p:nvPr/>
        </p:nvSpPr>
        <p:spPr>
          <a:xfrm>
            <a:off x="460050" y="1335025"/>
            <a:ext cx="8223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t>Develop your own SMART goal </a:t>
            </a:r>
            <a:endParaRPr sz="2400"/>
          </a:p>
        </p:txBody>
      </p:sp>
      <p:pic>
        <p:nvPicPr>
          <p:cNvPr id="224" name="Google Shape;224;p32" descr="SMART goal realted precision problem - specific, marsurable, attainable, realistic, timely"/>
          <p:cNvPicPr preferRelativeResize="0"/>
          <p:nvPr/>
        </p:nvPicPr>
        <p:blipFill>
          <a:blip r:embed="rId3">
            <a:alphaModFix/>
          </a:blip>
          <a:stretch>
            <a:fillRect/>
          </a:stretch>
        </p:blipFill>
        <p:spPr>
          <a:xfrm>
            <a:off x="152400" y="2041525"/>
            <a:ext cx="8839202" cy="195734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3"/>
          <p:cNvSpPr txBox="1">
            <a:spLocks noGrp="1"/>
          </p:cNvSpPr>
          <p:nvPr>
            <p:ph type="title"/>
          </p:nvPr>
        </p:nvSpPr>
        <p:spPr>
          <a:xfrm>
            <a:off x="1635760" y="350815"/>
            <a:ext cx="6987000" cy="915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Alaskan Bear</a:t>
            </a:r>
            <a:endParaRPr dirty="0"/>
          </a:p>
        </p:txBody>
      </p:sp>
      <p:sp>
        <p:nvSpPr>
          <p:cNvPr id="231" name="Google Shape;231;p33"/>
          <p:cNvSpPr txBox="1">
            <a:spLocks noGrp="1"/>
          </p:cNvSpPr>
          <p:nvPr>
            <p:ph type="body" idx="1"/>
          </p:nvPr>
        </p:nvSpPr>
        <p:spPr>
          <a:xfrm>
            <a:off x="365298" y="1600200"/>
            <a:ext cx="8257500" cy="4373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a:p>
        </p:txBody>
      </p:sp>
      <p:pic>
        <p:nvPicPr>
          <p:cNvPr id="232" name="Google Shape;232;p33" descr="Photo of a bear in Alaska"/>
          <p:cNvPicPr preferRelativeResize="0"/>
          <p:nvPr/>
        </p:nvPicPr>
        <p:blipFill>
          <a:blip r:embed="rId3">
            <a:alphaModFix/>
          </a:blip>
          <a:stretch>
            <a:fillRect/>
          </a:stretch>
        </p:blipFill>
        <p:spPr>
          <a:xfrm>
            <a:off x="0" y="0"/>
            <a:ext cx="9144003" cy="685800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4"/>
          <p:cNvSpPr/>
          <p:nvPr/>
        </p:nvSpPr>
        <p:spPr>
          <a:xfrm>
            <a:off x="3233075" y="2179100"/>
            <a:ext cx="2401200" cy="2301900"/>
          </a:xfrm>
          <a:prstGeom prst="ellipse">
            <a:avLst/>
          </a:prstGeom>
          <a:solidFill>
            <a:schemeClr val="accent1"/>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a:solidFill>
                  <a:srgbClr val="D9D9D9"/>
                </a:solidFill>
                <a:latin typeface="Didact Gothic"/>
                <a:ea typeface="Didact Gothic"/>
                <a:cs typeface="Didact Gothic"/>
                <a:sym typeface="Didact Gothic"/>
              </a:rPr>
              <a:t>Use Data</a:t>
            </a:r>
            <a:endParaRPr sz="3000">
              <a:solidFill>
                <a:srgbClr val="D9D9D9"/>
              </a:solidFill>
              <a:latin typeface="Didact Gothic"/>
              <a:ea typeface="Didact Gothic"/>
              <a:cs typeface="Didact Gothic"/>
              <a:sym typeface="Didact Gothic"/>
            </a:endParaRPr>
          </a:p>
        </p:txBody>
      </p:sp>
      <p:sp>
        <p:nvSpPr>
          <p:cNvPr id="239" name="Google Shape;239;p34"/>
          <p:cNvSpPr/>
          <p:nvPr/>
        </p:nvSpPr>
        <p:spPr>
          <a:xfrm>
            <a:off x="3348875" y="141450"/>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Precision Problem Statement</a:t>
            </a:r>
            <a:endParaRPr sz="2000">
              <a:latin typeface="Didact Gothic"/>
              <a:ea typeface="Didact Gothic"/>
              <a:cs typeface="Didact Gothic"/>
              <a:sym typeface="Didact Gothic"/>
            </a:endParaRPr>
          </a:p>
        </p:txBody>
      </p:sp>
      <p:sp>
        <p:nvSpPr>
          <p:cNvPr id="240" name="Google Shape;240;p34"/>
          <p:cNvSpPr/>
          <p:nvPr/>
        </p:nvSpPr>
        <p:spPr>
          <a:xfrm>
            <a:off x="5405325" y="1672625"/>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Set Measurable Goal</a:t>
            </a:r>
            <a:endParaRPr sz="2000">
              <a:latin typeface="Didact Gothic"/>
              <a:ea typeface="Didact Gothic"/>
              <a:cs typeface="Didact Gothic"/>
              <a:sym typeface="Didact Gothic"/>
            </a:endParaRPr>
          </a:p>
        </p:txBody>
      </p:sp>
      <p:sp>
        <p:nvSpPr>
          <p:cNvPr id="241" name="Google Shape;241;p34"/>
          <p:cNvSpPr/>
          <p:nvPr/>
        </p:nvSpPr>
        <p:spPr>
          <a:xfrm>
            <a:off x="4662975" y="4013575"/>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Develop Solution &amp; Action Plan</a:t>
            </a:r>
            <a:endParaRPr sz="2000">
              <a:latin typeface="Didact Gothic"/>
              <a:ea typeface="Didact Gothic"/>
              <a:cs typeface="Didact Gothic"/>
              <a:sym typeface="Didact Gothic"/>
            </a:endParaRPr>
          </a:p>
        </p:txBody>
      </p:sp>
      <p:sp>
        <p:nvSpPr>
          <p:cNvPr id="242" name="Google Shape;242;p34"/>
          <p:cNvSpPr/>
          <p:nvPr/>
        </p:nvSpPr>
        <p:spPr>
          <a:xfrm>
            <a:off x="2119425" y="4013575"/>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Monitor Fidelity of Plan</a:t>
            </a:r>
            <a:endParaRPr sz="2000">
              <a:latin typeface="Didact Gothic"/>
              <a:ea typeface="Didact Gothic"/>
              <a:cs typeface="Didact Gothic"/>
              <a:sym typeface="Didact Gothic"/>
            </a:endParaRPr>
          </a:p>
        </p:txBody>
      </p:sp>
      <p:sp>
        <p:nvSpPr>
          <p:cNvPr id="243" name="Google Shape;243;p34"/>
          <p:cNvSpPr/>
          <p:nvPr/>
        </p:nvSpPr>
        <p:spPr>
          <a:xfrm>
            <a:off x="1298175" y="1672625"/>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Monitor Outcome vs Goal</a:t>
            </a:r>
            <a:endParaRPr sz="2000">
              <a:latin typeface="Didact Gothic"/>
              <a:ea typeface="Didact Gothic"/>
              <a:cs typeface="Didact Gothic"/>
              <a:sym typeface="Didact Gothic"/>
            </a:endParaRPr>
          </a:p>
        </p:txBody>
      </p:sp>
      <p:sp>
        <p:nvSpPr>
          <p:cNvPr id="244" name="Google Shape;244;p34">
            <a:extLst>
              <a:ext uri="{C183D7F6-B498-43B3-948B-1728B52AA6E4}">
                <adec:decorative xmlns:adec="http://schemas.microsoft.com/office/drawing/2017/decorative" val="1"/>
              </a:ext>
            </a:extLst>
          </p:cNvPr>
          <p:cNvSpPr/>
          <p:nvPr/>
        </p:nvSpPr>
        <p:spPr>
          <a:xfrm rot="-6776996">
            <a:off x="2304652" y="3494847"/>
            <a:ext cx="717058" cy="726314"/>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4">
            <a:extLst>
              <a:ext uri="{C183D7F6-B498-43B3-948B-1728B52AA6E4}">
                <adec:decorative xmlns:adec="http://schemas.microsoft.com/office/drawing/2017/decorative" val="1"/>
              </a:ext>
            </a:extLst>
          </p:cNvPr>
          <p:cNvSpPr/>
          <p:nvPr/>
        </p:nvSpPr>
        <p:spPr>
          <a:xfrm rot="-2700000">
            <a:off x="2975812" y="1547078"/>
            <a:ext cx="717006" cy="72634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4" descr="Develop solution and action plan"/>
          <p:cNvSpPr/>
          <p:nvPr/>
        </p:nvSpPr>
        <p:spPr>
          <a:xfrm>
            <a:off x="4662975" y="4013575"/>
            <a:ext cx="2169600" cy="2075400"/>
          </a:xfrm>
          <a:prstGeom prst="ellipse">
            <a:avLst/>
          </a:prstGeom>
          <a:noFill/>
          <a:ln w="1143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Didact Gothic"/>
              <a:ea typeface="Didact Gothic"/>
              <a:cs typeface="Didact Gothic"/>
              <a:sym typeface="Didact Gothic"/>
            </a:endParaRPr>
          </a:p>
        </p:txBody>
      </p:sp>
      <p:sp>
        <p:nvSpPr>
          <p:cNvPr id="247" name="Google Shape;247;p34">
            <a:extLst>
              <a:ext uri="{C183D7F6-B498-43B3-948B-1728B52AA6E4}">
                <adec:decorative xmlns:adec="http://schemas.microsoft.com/office/drawing/2017/decorative" val="1"/>
              </a:ext>
            </a:extLst>
          </p:cNvPr>
          <p:cNvSpPr/>
          <p:nvPr/>
        </p:nvSpPr>
        <p:spPr>
          <a:xfrm rot="3200177">
            <a:off x="5216606" y="1547072"/>
            <a:ext cx="716945" cy="726364"/>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4">
            <a:extLst>
              <a:ext uri="{C183D7F6-B498-43B3-948B-1728B52AA6E4}">
                <adec:decorative xmlns:adec="http://schemas.microsoft.com/office/drawing/2017/decorative" val="1"/>
              </a:ext>
            </a:extLst>
          </p:cNvPr>
          <p:cNvSpPr/>
          <p:nvPr/>
        </p:nvSpPr>
        <p:spPr>
          <a:xfrm rot="7440952">
            <a:off x="5765157" y="3566089"/>
            <a:ext cx="716989" cy="726308"/>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4">
            <a:extLst>
              <a:ext uri="{C183D7F6-B498-43B3-948B-1728B52AA6E4}">
                <adec:decorative xmlns:adec="http://schemas.microsoft.com/office/drawing/2017/decorative" val="1"/>
              </a:ext>
            </a:extLst>
          </p:cNvPr>
          <p:cNvSpPr/>
          <p:nvPr/>
        </p:nvSpPr>
        <p:spPr>
          <a:xfrm rot="10800000">
            <a:off x="4022613" y="4844454"/>
            <a:ext cx="717000" cy="7263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D2855059-344C-CA4D-BBD5-FA1114C86FEA}"/>
              </a:ext>
            </a:extLst>
          </p:cNvPr>
          <p:cNvSpPr>
            <a:spLocks noGrp="1"/>
          </p:cNvSpPr>
          <p:nvPr>
            <p:ph type="title"/>
          </p:nvPr>
        </p:nvSpPr>
        <p:spPr>
          <a:xfrm>
            <a:off x="365298" y="350815"/>
            <a:ext cx="2867777" cy="915357"/>
          </a:xfrm>
        </p:spPr>
        <p:txBody>
          <a:bodyPr/>
          <a:lstStyle/>
          <a:p>
            <a:r>
              <a:rPr lang="en-US" sz="2400" dirty="0"/>
              <a:t>Data-based Decision-Making</a:t>
            </a:r>
          </a:p>
        </p:txBody>
      </p:sp>
      <p:sp>
        <p:nvSpPr>
          <p:cNvPr id="3" name="Text Placeholder 2">
            <a:extLst>
              <a:ext uri="{FF2B5EF4-FFF2-40B4-BE49-F238E27FC236}">
                <a16:creationId xmlns:a16="http://schemas.microsoft.com/office/drawing/2014/main" id="{9B0B4B17-9ADE-5947-A6FB-E07FF54DFE91}"/>
              </a:ext>
            </a:extLst>
          </p:cNvPr>
          <p:cNvSpPr>
            <a:spLocks noGrp="1"/>
          </p:cNvSpPr>
          <p:nvPr>
            <p:ph type="body"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graphicFrame>
        <p:nvGraphicFramePr>
          <p:cNvPr id="75" name="Google Shape;75;p17" descr="1. Arrange orderly phosical environment; 2. Define, teach, acknowledge rules and expectations; 3. Define, teach classroom routines; 4. Emply active supervision; 5. Provide specific praise for behavior; 6. Continuum of response strategies for inappropriate behaviors; 7. Class-wide group contingency; 8. provide multiple opportunities to respond." title="8 Classroom Management Practices"/>
          <p:cNvGraphicFramePr/>
          <p:nvPr/>
        </p:nvGraphicFramePr>
        <p:xfrm>
          <a:off x="4460241" y="2820779"/>
          <a:ext cx="3000000" cy="3000000"/>
        </p:xfrm>
        <a:graphic>
          <a:graphicData uri="http://schemas.openxmlformats.org/drawingml/2006/table">
            <a:tbl>
              <a:tblPr firstRow="1" bandRow="1">
                <a:noFill/>
                <a:tableStyleId>{EEA98123-BCB4-4981-8AEC-40BCDC5F3179}</a:tableStyleId>
              </a:tblPr>
              <a:tblGrid>
                <a:gridCol w="273450">
                  <a:extLst>
                    <a:ext uri="{9D8B030D-6E8A-4147-A177-3AD203B41FA5}">
                      <a16:colId xmlns:a16="http://schemas.microsoft.com/office/drawing/2014/main" val="20000"/>
                    </a:ext>
                  </a:extLst>
                </a:gridCol>
                <a:gridCol w="3785850">
                  <a:extLst>
                    <a:ext uri="{9D8B030D-6E8A-4147-A177-3AD203B41FA5}">
                      <a16:colId xmlns:a16="http://schemas.microsoft.com/office/drawing/2014/main" val="20001"/>
                    </a:ext>
                  </a:extLst>
                </a:gridCol>
              </a:tblGrid>
              <a:tr h="238500">
                <a:tc gridSpan="2">
                  <a:txBody>
                    <a:bodyPr/>
                    <a:lstStyle/>
                    <a:p>
                      <a:pPr marL="0" marR="0" lvl="0" indent="0" algn="ctr" rtl="0">
                        <a:spcBef>
                          <a:spcPts val="0"/>
                        </a:spcBef>
                        <a:spcAft>
                          <a:spcPts val="0"/>
                        </a:spcAft>
                        <a:buNone/>
                      </a:pPr>
                      <a:r>
                        <a:rPr lang="en-US" sz="1800" u="none" strike="noStrike" cap="none">
                          <a:solidFill>
                            <a:schemeClr val="dk2"/>
                          </a:solidFill>
                        </a:rPr>
                        <a:t>8 Classroom Management Practices</a:t>
                      </a:r>
                      <a:endParaRPr sz="1800" u="none" strike="noStrike" cap="none">
                        <a:solidFill>
                          <a:schemeClr val="dk2"/>
                        </a:solidFill>
                        <a:latin typeface="Questrial"/>
                        <a:ea typeface="Questrial"/>
                        <a:cs typeface="Questrial"/>
                        <a:sym typeface="Questria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900">
                <a:tc>
                  <a:txBody>
                    <a:bodyPr/>
                    <a:lstStyle/>
                    <a:p>
                      <a:pPr marL="0" marR="0" lvl="0" indent="0" algn="l" rtl="0">
                        <a:spcBef>
                          <a:spcPts val="0"/>
                        </a:spcBef>
                        <a:spcAft>
                          <a:spcPts val="0"/>
                        </a:spcAft>
                        <a:buNone/>
                      </a:pPr>
                      <a:r>
                        <a:rPr lang="en-US" sz="1500" b="0" u="none" strike="noStrike" cap="none">
                          <a:solidFill>
                            <a:schemeClr val="dk2"/>
                          </a:solidFill>
                        </a:rPr>
                        <a:t>1</a:t>
                      </a:r>
                      <a:endParaRPr sz="1500" b="0">
                        <a:solidFill>
                          <a:schemeClr val="dk2"/>
                        </a:solidFill>
                        <a:latin typeface="Questrial"/>
                        <a:ea typeface="Questrial"/>
                        <a:cs typeface="Questrial"/>
                        <a:sym typeface="Questrial"/>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b="0">
                          <a:solidFill>
                            <a:schemeClr val="dk2"/>
                          </a:solidFill>
                        </a:rPr>
                        <a:t>Arrange orderly physical environment</a:t>
                      </a:r>
                      <a:endParaRPr sz="1500" b="0">
                        <a:solidFill>
                          <a:schemeClr val="dk2"/>
                        </a:solidFill>
                        <a:latin typeface="Questrial"/>
                        <a:ea typeface="Questrial"/>
                        <a:cs typeface="Questrial"/>
                        <a:sym typeface="Questrial"/>
                      </a:endParaRPr>
                    </a:p>
                  </a:txBody>
                  <a:tcPr marL="91450" marR="91450" marT="45725" marB="45725">
                    <a:solidFill>
                      <a:srgbClr val="FFFFFF"/>
                    </a:solidFill>
                  </a:tcPr>
                </a:tc>
                <a:extLst>
                  <a:ext uri="{0D108BD9-81ED-4DB2-BD59-A6C34878D82A}">
                    <a16:rowId xmlns:a16="http://schemas.microsoft.com/office/drawing/2014/main" val="10001"/>
                  </a:ext>
                </a:extLst>
              </a:tr>
              <a:tr h="491825">
                <a:tc>
                  <a:txBody>
                    <a:bodyPr/>
                    <a:lstStyle/>
                    <a:p>
                      <a:pPr marL="0" marR="0" lvl="0" indent="0" algn="l" rtl="0">
                        <a:spcBef>
                          <a:spcPts val="0"/>
                        </a:spcBef>
                        <a:spcAft>
                          <a:spcPts val="0"/>
                        </a:spcAft>
                        <a:buNone/>
                      </a:pPr>
                      <a:r>
                        <a:rPr lang="en-US" sz="1500" b="0">
                          <a:solidFill>
                            <a:schemeClr val="dk2"/>
                          </a:solidFill>
                        </a:rPr>
                        <a:t>2</a:t>
                      </a:r>
                      <a:endParaRPr sz="1500" b="0">
                        <a:solidFill>
                          <a:schemeClr val="dk2"/>
                        </a:solidFill>
                        <a:latin typeface="Questrial"/>
                        <a:ea typeface="Questrial"/>
                        <a:cs typeface="Questrial"/>
                        <a:sym typeface="Questrial"/>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b="0">
                          <a:solidFill>
                            <a:schemeClr val="dk2"/>
                          </a:solidFill>
                        </a:rPr>
                        <a:t>Define, Teach, Acknowledge Rules and Expectations </a:t>
                      </a:r>
                      <a:endParaRPr sz="1500" b="0">
                        <a:solidFill>
                          <a:schemeClr val="dk2"/>
                        </a:solidFill>
                        <a:latin typeface="Questrial"/>
                        <a:ea typeface="Questrial"/>
                        <a:cs typeface="Questrial"/>
                        <a:sym typeface="Questrial"/>
                      </a:endParaRPr>
                    </a:p>
                  </a:txBody>
                  <a:tcPr marL="91450" marR="91450" marT="45725" marB="45725">
                    <a:solidFill>
                      <a:srgbClr val="FFFFFF"/>
                    </a:solidFill>
                  </a:tcPr>
                </a:tc>
                <a:extLst>
                  <a:ext uri="{0D108BD9-81ED-4DB2-BD59-A6C34878D82A}">
                    <a16:rowId xmlns:a16="http://schemas.microsoft.com/office/drawing/2014/main" val="10002"/>
                  </a:ext>
                </a:extLst>
              </a:tr>
              <a:tr h="286900">
                <a:tc>
                  <a:txBody>
                    <a:bodyPr/>
                    <a:lstStyle/>
                    <a:p>
                      <a:pPr marL="0" marR="0" lvl="0" indent="0" algn="l" rtl="0">
                        <a:spcBef>
                          <a:spcPts val="0"/>
                        </a:spcBef>
                        <a:spcAft>
                          <a:spcPts val="0"/>
                        </a:spcAft>
                        <a:buNone/>
                      </a:pPr>
                      <a:r>
                        <a:rPr lang="en-US" sz="1500" b="0">
                          <a:solidFill>
                            <a:schemeClr val="dk2"/>
                          </a:solidFill>
                        </a:rPr>
                        <a:t>3</a:t>
                      </a:r>
                      <a:endParaRPr sz="1500" b="0">
                        <a:solidFill>
                          <a:schemeClr val="dk2"/>
                        </a:solidFill>
                        <a:latin typeface="Questrial"/>
                        <a:ea typeface="Questrial"/>
                        <a:cs typeface="Questrial"/>
                        <a:sym typeface="Questrial"/>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b="0">
                          <a:solidFill>
                            <a:schemeClr val="dk2"/>
                          </a:solidFill>
                        </a:rPr>
                        <a:t>Define, Teach Classroom Routines</a:t>
                      </a:r>
                      <a:endParaRPr sz="1500" b="0">
                        <a:solidFill>
                          <a:schemeClr val="dk2"/>
                        </a:solidFill>
                        <a:latin typeface="Questrial"/>
                        <a:ea typeface="Questrial"/>
                        <a:cs typeface="Questrial"/>
                        <a:sym typeface="Questrial"/>
                      </a:endParaRPr>
                    </a:p>
                  </a:txBody>
                  <a:tcPr marL="91450" marR="91450" marT="45725" marB="45725">
                    <a:solidFill>
                      <a:srgbClr val="FFFFFF"/>
                    </a:solidFill>
                  </a:tcPr>
                </a:tc>
                <a:extLst>
                  <a:ext uri="{0D108BD9-81ED-4DB2-BD59-A6C34878D82A}">
                    <a16:rowId xmlns:a16="http://schemas.microsoft.com/office/drawing/2014/main" val="10003"/>
                  </a:ext>
                </a:extLst>
              </a:tr>
              <a:tr h="286900">
                <a:tc>
                  <a:txBody>
                    <a:bodyPr/>
                    <a:lstStyle/>
                    <a:p>
                      <a:pPr marL="0" marR="0" lvl="0" indent="0" algn="l" rtl="0">
                        <a:spcBef>
                          <a:spcPts val="0"/>
                        </a:spcBef>
                        <a:spcAft>
                          <a:spcPts val="0"/>
                        </a:spcAft>
                        <a:buNone/>
                      </a:pPr>
                      <a:r>
                        <a:rPr lang="en-US" sz="1500">
                          <a:solidFill>
                            <a:schemeClr val="dk2"/>
                          </a:solidFill>
                        </a:rPr>
                        <a:t>4</a:t>
                      </a:r>
                      <a:endParaRPr sz="1500">
                        <a:solidFill>
                          <a:schemeClr val="dk2"/>
                        </a:solidFill>
                        <a:latin typeface="Questrial"/>
                        <a:ea typeface="Questrial"/>
                        <a:cs typeface="Questrial"/>
                        <a:sym typeface="Questrial"/>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Employ Active Supervision</a:t>
                      </a:r>
                      <a:endParaRPr sz="1500">
                        <a:solidFill>
                          <a:schemeClr val="dk2"/>
                        </a:solidFill>
                        <a:latin typeface="Questrial"/>
                        <a:ea typeface="Questrial"/>
                        <a:cs typeface="Questrial"/>
                        <a:sym typeface="Questrial"/>
                      </a:endParaRPr>
                    </a:p>
                  </a:txBody>
                  <a:tcPr marL="91450" marR="91450" marT="45725" marB="45725">
                    <a:solidFill>
                      <a:srgbClr val="FFFFFF"/>
                    </a:solidFill>
                  </a:tcPr>
                </a:tc>
                <a:extLst>
                  <a:ext uri="{0D108BD9-81ED-4DB2-BD59-A6C34878D82A}">
                    <a16:rowId xmlns:a16="http://schemas.microsoft.com/office/drawing/2014/main" val="10004"/>
                  </a:ext>
                </a:extLst>
              </a:tr>
              <a:tr h="286900">
                <a:tc>
                  <a:txBody>
                    <a:bodyPr/>
                    <a:lstStyle/>
                    <a:p>
                      <a:pPr marL="0" marR="0" lvl="0" indent="0" algn="l" rtl="0">
                        <a:spcBef>
                          <a:spcPts val="0"/>
                        </a:spcBef>
                        <a:spcAft>
                          <a:spcPts val="0"/>
                        </a:spcAft>
                        <a:buNone/>
                      </a:pPr>
                      <a:r>
                        <a:rPr lang="en-US" sz="1500">
                          <a:solidFill>
                            <a:schemeClr val="dk2"/>
                          </a:solidFill>
                        </a:rPr>
                        <a:t>5</a:t>
                      </a:r>
                      <a:endParaRPr sz="1500">
                        <a:solidFill>
                          <a:schemeClr val="dk2"/>
                        </a:solidFill>
                        <a:latin typeface="Questrial"/>
                        <a:ea typeface="Questrial"/>
                        <a:cs typeface="Questrial"/>
                        <a:sym typeface="Questrial"/>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Provide Specific Praise for Behavior</a:t>
                      </a:r>
                      <a:endParaRPr sz="1500">
                        <a:solidFill>
                          <a:schemeClr val="dk2"/>
                        </a:solidFill>
                        <a:latin typeface="Questrial"/>
                        <a:ea typeface="Questrial"/>
                        <a:cs typeface="Questrial"/>
                        <a:sym typeface="Questrial"/>
                      </a:endParaRPr>
                    </a:p>
                  </a:txBody>
                  <a:tcPr marL="91450" marR="91450" marT="45725" marB="45725">
                    <a:solidFill>
                      <a:srgbClr val="FFFFFF"/>
                    </a:solidFill>
                  </a:tcPr>
                </a:tc>
                <a:extLst>
                  <a:ext uri="{0D108BD9-81ED-4DB2-BD59-A6C34878D82A}">
                    <a16:rowId xmlns:a16="http://schemas.microsoft.com/office/drawing/2014/main" val="10005"/>
                  </a:ext>
                </a:extLst>
              </a:tr>
              <a:tr h="491825">
                <a:tc>
                  <a:txBody>
                    <a:bodyPr/>
                    <a:lstStyle/>
                    <a:p>
                      <a:pPr marL="0" marR="0" lvl="0" indent="0" algn="l" rtl="0">
                        <a:spcBef>
                          <a:spcPts val="0"/>
                        </a:spcBef>
                        <a:spcAft>
                          <a:spcPts val="0"/>
                        </a:spcAft>
                        <a:buNone/>
                      </a:pPr>
                      <a:r>
                        <a:rPr lang="en-US" sz="1500">
                          <a:solidFill>
                            <a:schemeClr val="dk2"/>
                          </a:solidFill>
                        </a:rPr>
                        <a:t>6</a:t>
                      </a:r>
                      <a:endParaRPr sz="1500">
                        <a:solidFill>
                          <a:schemeClr val="dk2"/>
                        </a:solidFill>
                        <a:latin typeface="Questrial"/>
                        <a:ea typeface="Questrial"/>
                        <a:cs typeface="Questrial"/>
                        <a:sym typeface="Questrial"/>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Continuum of Response Strategies for Inappropriate Behaviors</a:t>
                      </a:r>
                      <a:endParaRPr sz="1500">
                        <a:solidFill>
                          <a:schemeClr val="dk2"/>
                        </a:solidFill>
                        <a:latin typeface="Questrial"/>
                        <a:ea typeface="Questrial"/>
                        <a:cs typeface="Questrial"/>
                        <a:sym typeface="Questrial"/>
                      </a:endParaRPr>
                    </a:p>
                  </a:txBody>
                  <a:tcPr marL="91450" marR="91450" marT="45725" marB="45725">
                    <a:solidFill>
                      <a:srgbClr val="FFFFFF"/>
                    </a:solidFill>
                  </a:tcPr>
                </a:tc>
                <a:extLst>
                  <a:ext uri="{0D108BD9-81ED-4DB2-BD59-A6C34878D82A}">
                    <a16:rowId xmlns:a16="http://schemas.microsoft.com/office/drawing/2014/main" val="10006"/>
                  </a:ext>
                </a:extLst>
              </a:tr>
              <a:tr h="286900">
                <a:tc>
                  <a:txBody>
                    <a:bodyPr/>
                    <a:lstStyle/>
                    <a:p>
                      <a:pPr marL="0" marR="0" lvl="0" indent="0" algn="l" rtl="0">
                        <a:spcBef>
                          <a:spcPts val="0"/>
                        </a:spcBef>
                        <a:spcAft>
                          <a:spcPts val="0"/>
                        </a:spcAft>
                        <a:buNone/>
                      </a:pPr>
                      <a:r>
                        <a:rPr lang="en-US" sz="1500">
                          <a:solidFill>
                            <a:schemeClr val="dk2"/>
                          </a:solidFill>
                        </a:rPr>
                        <a:t>7</a:t>
                      </a:r>
                      <a:endParaRPr sz="1500">
                        <a:solidFill>
                          <a:schemeClr val="dk2"/>
                        </a:solidFill>
                        <a:latin typeface="Questrial"/>
                        <a:ea typeface="Questrial"/>
                        <a:cs typeface="Questrial"/>
                        <a:sym typeface="Questrial"/>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Class-Wide Group Contingency</a:t>
                      </a:r>
                      <a:endParaRPr sz="1500">
                        <a:solidFill>
                          <a:schemeClr val="dk2"/>
                        </a:solidFill>
                        <a:latin typeface="Questrial"/>
                        <a:ea typeface="Questrial"/>
                        <a:cs typeface="Questrial"/>
                        <a:sym typeface="Questrial"/>
                      </a:endParaRPr>
                    </a:p>
                  </a:txBody>
                  <a:tcPr marL="91450" marR="91450" marT="45725" marB="45725">
                    <a:solidFill>
                      <a:srgbClr val="FFFFFF"/>
                    </a:solidFill>
                  </a:tcPr>
                </a:tc>
                <a:extLst>
                  <a:ext uri="{0D108BD9-81ED-4DB2-BD59-A6C34878D82A}">
                    <a16:rowId xmlns:a16="http://schemas.microsoft.com/office/drawing/2014/main" val="10007"/>
                  </a:ext>
                </a:extLst>
              </a:tr>
              <a:tr h="286900">
                <a:tc>
                  <a:txBody>
                    <a:bodyPr/>
                    <a:lstStyle/>
                    <a:p>
                      <a:pPr marL="0" marR="0" lvl="0" indent="0" algn="l" rtl="0">
                        <a:spcBef>
                          <a:spcPts val="0"/>
                        </a:spcBef>
                        <a:spcAft>
                          <a:spcPts val="0"/>
                        </a:spcAft>
                        <a:buNone/>
                      </a:pPr>
                      <a:r>
                        <a:rPr lang="en-US" sz="1500">
                          <a:solidFill>
                            <a:schemeClr val="dk2"/>
                          </a:solidFill>
                        </a:rPr>
                        <a:t>8</a:t>
                      </a:r>
                      <a:endParaRPr sz="1500">
                        <a:solidFill>
                          <a:schemeClr val="dk2"/>
                        </a:solidFill>
                        <a:latin typeface="Questrial"/>
                        <a:ea typeface="Questrial"/>
                        <a:cs typeface="Questrial"/>
                        <a:sym typeface="Questrial"/>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Provide Multiple Opportunities to Respond</a:t>
                      </a:r>
                      <a:endParaRPr sz="1500">
                        <a:solidFill>
                          <a:schemeClr val="dk2"/>
                        </a:solidFill>
                        <a:latin typeface="Questrial"/>
                        <a:ea typeface="Questrial"/>
                        <a:cs typeface="Questrial"/>
                        <a:sym typeface="Questrial"/>
                      </a:endParaRPr>
                    </a:p>
                  </a:txBody>
                  <a:tcPr marL="91450" marR="91450" marT="45725" marB="45725">
                    <a:solidFill>
                      <a:srgbClr val="FFFFFF"/>
                    </a:solidFill>
                  </a:tcPr>
                </a:tc>
                <a:extLst>
                  <a:ext uri="{0D108BD9-81ED-4DB2-BD59-A6C34878D82A}">
                    <a16:rowId xmlns:a16="http://schemas.microsoft.com/office/drawing/2014/main" val="10008"/>
                  </a:ext>
                </a:extLst>
              </a:tr>
            </a:tbl>
          </a:graphicData>
        </a:graphic>
      </p:graphicFrame>
      <p:graphicFrame>
        <p:nvGraphicFramePr>
          <p:cNvPr id="76" name="Google Shape;76;p17" descr="1.12 discipline data, 1.13 data-based decision making, 1.14 fidelity data, 1.15 annual evaluation" title="TFI Sub-scale: evaluation"/>
          <p:cNvGraphicFramePr/>
          <p:nvPr/>
        </p:nvGraphicFramePr>
        <p:xfrm>
          <a:off x="4460241" y="1015049"/>
          <a:ext cx="3000000" cy="3000000"/>
        </p:xfrm>
        <a:graphic>
          <a:graphicData uri="http://schemas.openxmlformats.org/drawingml/2006/table">
            <a:tbl>
              <a:tblPr firstRow="1" bandRow="1">
                <a:noFill/>
                <a:tableStyleId>{EEA98123-BCB4-4981-8AEC-40BCDC5F3179}</a:tableStyleId>
              </a:tblPr>
              <a:tblGrid>
                <a:gridCol w="936950">
                  <a:extLst>
                    <a:ext uri="{9D8B030D-6E8A-4147-A177-3AD203B41FA5}">
                      <a16:colId xmlns:a16="http://schemas.microsoft.com/office/drawing/2014/main" val="20000"/>
                    </a:ext>
                  </a:extLst>
                </a:gridCol>
                <a:gridCol w="3122350">
                  <a:extLst>
                    <a:ext uri="{9D8B030D-6E8A-4147-A177-3AD203B41FA5}">
                      <a16:colId xmlns:a16="http://schemas.microsoft.com/office/drawing/2014/main" val="20001"/>
                    </a:ext>
                  </a:extLst>
                </a:gridCol>
              </a:tblGrid>
              <a:tr h="28155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Evaluation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38225">
                <a:tc>
                  <a:txBody>
                    <a:bodyPr/>
                    <a:lstStyle/>
                    <a:p>
                      <a:pPr marL="0" marR="0" lvl="0" indent="0" algn="l" rtl="0">
                        <a:spcBef>
                          <a:spcPts val="0"/>
                        </a:spcBef>
                        <a:spcAft>
                          <a:spcPts val="0"/>
                        </a:spcAft>
                        <a:buNone/>
                      </a:pPr>
                      <a:r>
                        <a:rPr lang="en-US" sz="1600" b="1">
                          <a:solidFill>
                            <a:schemeClr val="accent6"/>
                          </a:solidFill>
                        </a:rPr>
                        <a:t>TFI 1.12</a:t>
                      </a:r>
                      <a:endParaRPr sz="1600" b="1">
                        <a:solidFill>
                          <a:schemeClr val="accent6"/>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1">
                          <a:solidFill>
                            <a:schemeClr val="accent6"/>
                          </a:solidFill>
                        </a:rPr>
                        <a:t>Discipline Data</a:t>
                      </a:r>
                      <a:endParaRPr sz="1600" b="1">
                        <a:solidFill>
                          <a:schemeClr val="accent6"/>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38225">
                <a:tc>
                  <a:txBody>
                    <a:bodyPr/>
                    <a:lstStyle/>
                    <a:p>
                      <a:pPr marL="0" marR="0" lvl="0" indent="0" algn="l" rtl="0">
                        <a:spcBef>
                          <a:spcPts val="0"/>
                        </a:spcBef>
                        <a:spcAft>
                          <a:spcPts val="0"/>
                        </a:spcAft>
                        <a:buNone/>
                      </a:pPr>
                      <a:r>
                        <a:rPr lang="en-US" sz="1600" b="1">
                          <a:solidFill>
                            <a:schemeClr val="accent6"/>
                          </a:solidFill>
                        </a:rPr>
                        <a:t>TFI 1.13</a:t>
                      </a:r>
                      <a:endParaRPr sz="1600" b="1">
                        <a:solidFill>
                          <a:schemeClr val="accent6"/>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1">
                          <a:solidFill>
                            <a:schemeClr val="accent6"/>
                          </a:solidFill>
                        </a:rPr>
                        <a:t>Data-based Decision Making</a:t>
                      </a:r>
                      <a:endParaRPr sz="1600" b="1">
                        <a:solidFill>
                          <a:schemeClr val="accent6"/>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38225">
                <a:tc>
                  <a:txBody>
                    <a:bodyPr/>
                    <a:lstStyle/>
                    <a:p>
                      <a:pPr marL="0" marR="0" lvl="0" indent="0" algn="l" rtl="0">
                        <a:spcBef>
                          <a:spcPts val="0"/>
                        </a:spcBef>
                        <a:spcAft>
                          <a:spcPts val="0"/>
                        </a:spcAft>
                        <a:buNone/>
                      </a:pPr>
                      <a:r>
                        <a:rPr lang="en-US" sz="1600">
                          <a:solidFill>
                            <a:schemeClr val="dk2"/>
                          </a:solidFill>
                        </a:rPr>
                        <a:t>TFI 1.14</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Fidelity Data</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38225">
                <a:tc>
                  <a:txBody>
                    <a:bodyPr/>
                    <a:lstStyle/>
                    <a:p>
                      <a:pPr marL="0" marR="0" lvl="0" indent="0" algn="l" rtl="0">
                        <a:spcBef>
                          <a:spcPts val="0"/>
                        </a:spcBef>
                        <a:spcAft>
                          <a:spcPts val="0"/>
                        </a:spcAft>
                        <a:buNone/>
                      </a:pPr>
                      <a:r>
                        <a:rPr lang="en-US" sz="1600">
                          <a:solidFill>
                            <a:schemeClr val="dk2"/>
                          </a:solidFill>
                        </a:rPr>
                        <a:t>TFI 1.15</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Annual Evaluation</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77" name="Google Shape;77;p17" descr="1.3 behavioral expectations, 1.4 teaching expecations, 1.5 problem behavior definitions, 1.6 discipline policies, 1.7 professional development, 1.8 classroom procedures, 1.9 feedback and acknowledgement, 1.10 faculty involvement, 1.11 student, family, community involvement" title="TFI Sub-Scale: Implementation"/>
          <p:cNvGraphicFramePr/>
          <p:nvPr/>
        </p:nvGraphicFramePr>
        <p:xfrm>
          <a:off x="724107" y="2249016"/>
          <a:ext cx="3000000" cy="3000000"/>
        </p:xfrm>
        <a:graphic>
          <a:graphicData uri="http://schemas.openxmlformats.org/drawingml/2006/table">
            <a:tbl>
              <a:tblPr firstRow="1" bandRow="1">
                <a:noFill/>
                <a:tableStyleId>{EEA98123-BCB4-4981-8AEC-40BCDC5F3179}</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447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Implementation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91675">
                <a:tc>
                  <a:txBody>
                    <a:bodyPr/>
                    <a:lstStyle/>
                    <a:p>
                      <a:pPr marL="0" marR="0" lvl="0" indent="0" algn="l" rtl="0">
                        <a:spcBef>
                          <a:spcPts val="0"/>
                        </a:spcBef>
                        <a:spcAft>
                          <a:spcPts val="0"/>
                        </a:spcAft>
                        <a:buNone/>
                      </a:pPr>
                      <a:r>
                        <a:rPr lang="en-US" sz="1600" b="0">
                          <a:solidFill>
                            <a:schemeClr val="dk2"/>
                          </a:solidFill>
                        </a:rPr>
                        <a:t>TFI 1.3</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Behavioral Expectations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91675">
                <a:tc>
                  <a:txBody>
                    <a:bodyPr/>
                    <a:lstStyle/>
                    <a:p>
                      <a:pPr marL="0" marR="0" lvl="0" indent="0" algn="l" rtl="0">
                        <a:spcBef>
                          <a:spcPts val="0"/>
                        </a:spcBef>
                        <a:spcAft>
                          <a:spcPts val="0"/>
                        </a:spcAft>
                        <a:buNone/>
                      </a:pPr>
                      <a:r>
                        <a:rPr lang="en-US" sz="1600" b="0">
                          <a:solidFill>
                            <a:schemeClr val="dk2"/>
                          </a:solidFill>
                        </a:rPr>
                        <a:t>TFI 1.4</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Teaching Expectations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91675">
                <a:tc>
                  <a:txBody>
                    <a:bodyPr/>
                    <a:lstStyle/>
                    <a:p>
                      <a:pPr marL="0" marR="0" lvl="0" indent="0" algn="l" rtl="0">
                        <a:spcBef>
                          <a:spcPts val="0"/>
                        </a:spcBef>
                        <a:spcAft>
                          <a:spcPts val="0"/>
                        </a:spcAft>
                        <a:buNone/>
                      </a:pPr>
                      <a:r>
                        <a:rPr lang="en-US" sz="1600" b="0">
                          <a:solidFill>
                            <a:schemeClr val="dk2"/>
                          </a:solidFill>
                        </a:rPr>
                        <a:t>TFI 1.5</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Problem Behavior Definitions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91675">
                <a:tc>
                  <a:txBody>
                    <a:bodyPr/>
                    <a:lstStyle/>
                    <a:p>
                      <a:pPr marL="0" marR="0" lvl="0" indent="0" algn="l" rtl="0">
                        <a:spcBef>
                          <a:spcPts val="0"/>
                        </a:spcBef>
                        <a:spcAft>
                          <a:spcPts val="0"/>
                        </a:spcAft>
                        <a:buNone/>
                      </a:pPr>
                      <a:r>
                        <a:rPr lang="en-US" sz="1600">
                          <a:solidFill>
                            <a:schemeClr val="dk2"/>
                          </a:solidFill>
                        </a:rPr>
                        <a:t>TFI 1.6</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Discipline Policies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291675">
                <a:tc>
                  <a:txBody>
                    <a:bodyPr/>
                    <a:lstStyle/>
                    <a:p>
                      <a:pPr marL="0" marR="0" lvl="0" indent="0" algn="l" rtl="0">
                        <a:spcBef>
                          <a:spcPts val="0"/>
                        </a:spcBef>
                        <a:spcAft>
                          <a:spcPts val="0"/>
                        </a:spcAft>
                        <a:buNone/>
                      </a:pPr>
                      <a:r>
                        <a:rPr lang="en-US" sz="1600">
                          <a:solidFill>
                            <a:schemeClr val="dk2"/>
                          </a:solidFill>
                        </a:rPr>
                        <a:t>TFI 1.7</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Professional Development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291675">
                <a:tc>
                  <a:txBody>
                    <a:bodyPr/>
                    <a:lstStyle/>
                    <a:p>
                      <a:pPr marL="0" marR="0" lvl="0" indent="0" algn="l" rtl="0">
                        <a:spcBef>
                          <a:spcPts val="0"/>
                        </a:spcBef>
                        <a:spcAft>
                          <a:spcPts val="0"/>
                        </a:spcAft>
                        <a:buNone/>
                      </a:pPr>
                      <a:r>
                        <a:rPr lang="en-US" sz="1600">
                          <a:solidFill>
                            <a:schemeClr val="dk2"/>
                          </a:solidFill>
                        </a:rPr>
                        <a:t>TFI 1.8</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Classroom Procedures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503800">
                <a:tc>
                  <a:txBody>
                    <a:bodyPr/>
                    <a:lstStyle/>
                    <a:p>
                      <a:pPr marL="0" marR="0" lvl="0" indent="0" algn="l" rtl="0">
                        <a:spcBef>
                          <a:spcPts val="0"/>
                        </a:spcBef>
                        <a:spcAft>
                          <a:spcPts val="0"/>
                        </a:spcAft>
                        <a:buNone/>
                      </a:pPr>
                      <a:r>
                        <a:rPr lang="en-US" sz="1600">
                          <a:solidFill>
                            <a:schemeClr val="dk2"/>
                          </a:solidFill>
                        </a:rPr>
                        <a:t>TFI 1.9</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Feedback and Acknowledgement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r h="291675">
                <a:tc>
                  <a:txBody>
                    <a:bodyPr/>
                    <a:lstStyle/>
                    <a:p>
                      <a:pPr marL="0" marR="0" lvl="0" indent="0" algn="l" rtl="0">
                        <a:spcBef>
                          <a:spcPts val="0"/>
                        </a:spcBef>
                        <a:spcAft>
                          <a:spcPts val="0"/>
                        </a:spcAft>
                        <a:buNone/>
                      </a:pPr>
                      <a:r>
                        <a:rPr lang="en-US" sz="1600">
                          <a:solidFill>
                            <a:schemeClr val="dk2"/>
                          </a:solidFill>
                        </a:rPr>
                        <a:t>TFI 1.10</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Faculty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r h="555925">
                <a:tc>
                  <a:txBody>
                    <a:bodyPr/>
                    <a:lstStyle/>
                    <a:p>
                      <a:pPr marL="0" marR="0" lvl="0" indent="0" algn="l" rtl="0">
                        <a:spcBef>
                          <a:spcPts val="0"/>
                        </a:spcBef>
                        <a:spcAft>
                          <a:spcPts val="0"/>
                        </a:spcAft>
                        <a:buNone/>
                      </a:pPr>
                      <a:r>
                        <a:rPr lang="en-US" sz="1600">
                          <a:solidFill>
                            <a:schemeClr val="dk2"/>
                          </a:solidFill>
                        </a:rPr>
                        <a:t>TFI 1.11</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Student/Family/Community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9"/>
                  </a:ext>
                </a:extLst>
              </a:tr>
            </a:tbl>
          </a:graphicData>
        </a:graphic>
      </p:graphicFrame>
      <p:graphicFrame>
        <p:nvGraphicFramePr>
          <p:cNvPr id="78" name="Google Shape;78;p17" descr="1.1 Team composition; 1.2 Team operating procedures" title="TFI Sub-Scale: Team"/>
          <p:cNvGraphicFramePr/>
          <p:nvPr/>
        </p:nvGraphicFramePr>
        <p:xfrm>
          <a:off x="724108" y="1001350"/>
          <a:ext cx="3000000" cy="3000000"/>
        </p:xfrm>
        <a:graphic>
          <a:graphicData uri="http://schemas.openxmlformats.org/drawingml/2006/table">
            <a:tbl>
              <a:tblPr firstRow="1" bandRow="1">
                <a:noFill/>
                <a:tableStyleId>{EEA98123-BCB4-4981-8AEC-40BCDC5F3179}</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164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Team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1.1</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Composition</a:t>
                      </a:r>
                      <a:endParaRPr/>
                    </a:p>
                  </a:txBody>
                  <a:tcPr marL="91450" marR="91450" marT="45725" marB="45725"/>
                </a:tc>
                <a:extLst>
                  <a:ext uri="{0D108BD9-81ED-4DB2-BD59-A6C34878D82A}">
                    <a16:rowId xmlns:a16="http://schemas.microsoft.com/office/drawing/2014/main" val="10001"/>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1.2</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Operating Procedures</a:t>
                      </a:r>
                      <a:endParaRPr/>
                    </a:p>
                  </a:txBody>
                  <a:tcPr marL="91450" marR="91450" marT="45725" marB="45725"/>
                </a:tc>
                <a:extLst>
                  <a:ext uri="{0D108BD9-81ED-4DB2-BD59-A6C34878D82A}">
                    <a16:rowId xmlns:a16="http://schemas.microsoft.com/office/drawing/2014/main" val="10002"/>
                  </a:ext>
                </a:extLst>
              </a:tr>
            </a:tbl>
          </a:graphicData>
        </a:graphic>
      </p:graphicFrame>
      <p:sp>
        <p:nvSpPr>
          <p:cNvPr id="79" name="Google Shape;79;p17"/>
          <p:cNvSpPr txBox="1">
            <a:spLocks noGrp="1"/>
          </p:cNvSpPr>
          <p:nvPr>
            <p:ph type="title"/>
          </p:nvPr>
        </p:nvSpPr>
        <p:spPr>
          <a:xfrm>
            <a:off x="724099" y="248875"/>
            <a:ext cx="7454700" cy="713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40"/>
              <a:buFont typeface="Questrial"/>
              <a:buNone/>
            </a:pPr>
            <a:r>
              <a:rPr lang="en-US" sz="3240" b="1"/>
              <a:t> Tier 1: Professional Learning Roadmap</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5"/>
          <p:cNvSpPr txBox="1">
            <a:spLocks noGrp="1"/>
          </p:cNvSpPr>
          <p:nvPr>
            <p:ph type="title"/>
          </p:nvPr>
        </p:nvSpPr>
        <p:spPr>
          <a:xfrm>
            <a:off x="365248" y="124425"/>
            <a:ext cx="8257500" cy="915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t>Develop Solution &amp; Action Plan</a:t>
            </a:r>
            <a:endParaRPr b="1"/>
          </a:p>
        </p:txBody>
      </p:sp>
      <p:graphicFrame>
        <p:nvGraphicFramePr>
          <p:cNvPr id="256" name="Google Shape;256;p35"/>
          <p:cNvGraphicFramePr/>
          <p:nvPr>
            <p:extLst>
              <p:ext uri="{D42A27DB-BD31-4B8C-83A1-F6EECF244321}">
                <p14:modId xmlns:p14="http://schemas.microsoft.com/office/powerpoint/2010/main" val="25531843"/>
              </p:ext>
            </p:extLst>
          </p:nvPr>
        </p:nvGraphicFramePr>
        <p:xfrm>
          <a:off x="90975" y="2547225"/>
          <a:ext cx="8806025" cy="3566070"/>
        </p:xfrm>
        <a:graphic>
          <a:graphicData uri="http://schemas.openxmlformats.org/drawingml/2006/table">
            <a:tbl>
              <a:tblPr firstRow="1">
                <a:noFill/>
                <a:tableStyleId>{CF2FEE86-C848-4227-8A30-0686C07F5E02}</a:tableStyleId>
              </a:tblPr>
              <a:tblGrid>
                <a:gridCol w="1603575">
                  <a:extLst>
                    <a:ext uri="{9D8B030D-6E8A-4147-A177-3AD203B41FA5}">
                      <a16:colId xmlns:a16="http://schemas.microsoft.com/office/drawing/2014/main" val="20000"/>
                    </a:ext>
                  </a:extLst>
                </a:gridCol>
                <a:gridCol w="7202450">
                  <a:extLst>
                    <a:ext uri="{9D8B030D-6E8A-4147-A177-3AD203B41FA5}">
                      <a16:colId xmlns:a16="http://schemas.microsoft.com/office/drawing/2014/main" val="20001"/>
                    </a:ext>
                  </a:extLst>
                </a:gridCol>
              </a:tblGrid>
              <a:tr h="698300">
                <a:tc>
                  <a:txBody>
                    <a:bodyPr/>
                    <a:lstStyle/>
                    <a:p>
                      <a:pPr marL="0" lvl="0" indent="0" algn="l" rtl="0">
                        <a:spcBef>
                          <a:spcPts val="0"/>
                        </a:spcBef>
                        <a:spcAft>
                          <a:spcPts val="0"/>
                        </a:spcAft>
                        <a:buNone/>
                      </a:pPr>
                      <a:r>
                        <a:rPr lang="en-US" sz="1800" b="1" i="1" u="sng">
                          <a:highlight>
                            <a:srgbClr val="FFFFFF"/>
                          </a:highlight>
                          <a:latin typeface="Architects Daughter"/>
                          <a:ea typeface="Architects Daughter"/>
                          <a:cs typeface="Architects Daughter"/>
                          <a:sym typeface="Architects Daughter"/>
                        </a:rPr>
                        <a:t>Prevention: </a:t>
                      </a:r>
                      <a:endParaRPr sz="1800" b="1">
                        <a:highlight>
                          <a:srgbClr val="FFFFFF"/>
                        </a:highlight>
                        <a:latin typeface="Architects Daughter"/>
                        <a:ea typeface="Architects Daughter"/>
                        <a:cs typeface="Architects Daughter"/>
                        <a:sym typeface="Architects Daughter"/>
                      </a:endParaRPr>
                    </a:p>
                    <a:p>
                      <a:pPr marL="0" lvl="0" indent="0" algn="l" rtl="0">
                        <a:spcBef>
                          <a:spcPts val="0"/>
                        </a:spcBef>
                        <a:spcAft>
                          <a:spcPts val="0"/>
                        </a:spcAft>
                        <a:buNone/>
                      </a:pPr>
                      <a:endParaRPr sz="1800"/>
                    </a:p>
                  </a:txBody>
                  <a:tcPr marL="91425" marR="91425" marT="91425" marB="91425">
                    <a:solidFill>
                      <a:schemeClr val="lt2"/>
                    </a:solidFill>
                  </a:tcPr>
                </a:tc>
                <a:tc>
                  <a:txBody>
                    <a:bodyPr/>
                    <a:lstStyle/>
                    <a:p>
                      <a:pPr marL="0" marR="0" lvl="0" indent="0" algn="l" rtl="0">
                        <a:lnSpc>
                          <a:spcPct val="100000"/>
                        </a:lnSpc>
                        <a:spcBef>
                          <a:spcPts val="0"/>
                        </a:spcBef>
                        <a:spcAft>
                          <a:spcPts val="0"/>
                        </a:spcAft>
                        <a:buNone/>
                      </a:pPr>
                      <a:r>
                        <a:rPr lang="en-US" sz="1800" dirty="0"/>
                        <a:t>How can we avoid the problem context?</a:t>
                      </a:r>
                      <a:endParaRPr sz="1800" dirty="0"/>
                    </a:p>
                    <a:p>
                      <a:pPr marL="457200" marR="0" lvl="0" indent="-342900" algn="l" rtl="0">
                        <a:lnSpc>
                          <a:spcPct val="100000"/>
                        </a:lnSpc>
                        <a:spcBef>
                          <a:spcPts val="0"/>
                        </a:spcBef>
                        <a:spcAft>
                          <a:spcPts val="0"/>
                        </a:spcAft>
                        <a:buSzPts val="1800"/>
                        <a:buChar char="●"/>
                      </a:pPr>
                      <a:r>
                        <a:rPr lang="en-US" sz="1800" dirty="0"/>
                        <a:t>Not getting enough steps, so I’ll put a mini bike peddler at my desk</a:t>
                      </a:r>
                      <a:endParaRPr sz="1800" dirty="0"/>
                    </a:p>
                    <a:p>
                      <a:pPr marL="457200" marR="0" lvl="0" indent="-342900" algn="l" rtl="0">
                        <a:lnSpc>
                          <a:spcPct val="100000"/>
                        </a:lnSpc>
                        <a:spcBef>
                          <a:spcPts val="0"/>
                        </a:spcBef>
                        <a:spcAft>
                          <a:spcPts val="0"/>
                        </a:spcAft>
                        <a:buSzPts val="1800"/>
                        <a:buChar char="●"/>
                      </a:pPr>
                      <a:r>
                        <a:rPr lang="en-US" sz="1800" dirty="0"/>
                        <a:t>Build a desk to go over my treadmill</a:t>
                      </a:r>
                      <a:endParaRPr sz="1800" dirty="0"/>
                    </a:p>
                  </a:txBody>
                  <a:tcPr marL="91425" marR="91425" marT="91425" marB="91425">
                    <a:solidFill>
                      <a:schemeClr val="lt2"/>
                    </a:solidFill>
                  </a:tcPr>
                </a:tc>
                <a:extLst>
                  <a:ext uri="{0D108BD9-81ED-4DB2-BD59-A6C34878D82A}">
                    <a16:rowId xmlns:a16="http://schemas.microsoft.com/office/drawing/2014/main" val="10000"/>
                  </a:ext>
                </a:extLst>
              </a:tr>
              <a:tr h="600800">
                <a:tc>
                  <a:txBody>
                    <a:bodyPr/>
                    <a:lstStyle/>
                    <a:p>
                      <a:pPr marL="0" lvl="0" indent="0" algn="l" rtl="0">
                        <a:spcBef>
                          <a:spcPts val="0"/>
                        </a:spcBef>
                        <a:spcAft>
                          <a:spcPts val="0"/>
                        </a:spcAft>
                        <a:buNone/>
                      </a:pPr>
                      <a:r>
                        <a:rPr lang="en-US" sz="1800" b="1" i="1" u="sng">
                          <a:highlight>
                            <a:srgbClr val="FFFFFF"/>
                          </a:highlight>
                          <a:latin typeface="Architects Daughter"/>
                          <a:ea typeface="Architects Daughter"/>
                          <a:cs typeface="Architects Daughter"/>
                          <a:sym typeface="Architects Daughter"/>
                        </a:rPr>
                        <a:t>Teaching:</a:t>
                      </a:r>
                      <a:endParaRPr sz="1800"/>
                    </a:p>
                  </a:txBody>
                  <a:tcPr marL="91425" marR="91425" marT="91425" marB="91425"/>
                </a:tc>
                <a:tc>
                  <a:txBody>
                    <a:bodyPr/>
                    <a:lstStyle/>
                    <a:p>
                      <a:pPr marL="0" marR="0" lvl="0" indent="0" algn="l" rtl="0">
                        <a:lnSpc>
                          <a:spcPct val="100000"/>
                        </a:lnSpc>
                        <a:spcBef>
                          <a:spcPts val="0"/>
                        </a:spcBef>
                        <a:spcAft>
                          <a:spcPts val="0"/>
                        </a:spcAft>
                        <a:buNone/>
                      </a:pPr>
                      <a:r>
                        <a:rPr lang="en-US" sz="1800"/>
                        <a:t>How can we define, teach, and monitor what we want?</a:t>
                      </a:r>
                      <a:endParaRPr sz="1800"/>
                    </a:p>
                    <a:p>
                      <a:pPr marL="457200" marR="0" lvl="0" indent="-342900" algn="l" rtl="0">
                        <a:lnSpc>
                          <a:spcPct val="100000"/>
                        </a:lnSpc>
                        <a:spcBef>
                          <a:spcPts val="0"/>
                        </a:spcBef>
                        <a:spcAft>
                          <a:spcPts val="0"/>
                        </a:spcAft>
                        <a:buSzPts val="1800"/>
                        <a:buChar char="●"/>
                      </a:pPr>
                      <a:r>
                        <a:rPr lang="en-US" sz="1800"/>
                        <a:t>Learn how walking improves health</a:t>
                      </a:r>
                      <a:endParaRPr sz="1800"/>
                    </a:p>
                    <a:p>
                      <a:pPr marL="457200" marR="0" lvl="0" indent="-342900" algn="l" rtl="0">
                        <a:lnSpc>
                          <a:spcPct val="100000"/>
                        </a:lnSpc>
                        <a:spcBef>
                          <a:spcPts val="0"/>
                        </a:spcBef>
                        <a:spcAft>
                          <a:spcPts val="0"/>
                        </a:spcAft>
                        <a:buSzPts val="1800"/>
                        <a:buChar char="●"/>
                      </a:pPr>
                      <a:r>
                        <a:rPr lang="en-US" sz="1800"/>
                        <a:t>Learn how to use a pedometer &amp; bike peddler</a:t>
                      </a:r>
                      <a:endParaRPr sz="1800"/>
                    </a:p>
                  </a:txBody>
                  <a:tcPr marL="91425" marR="91425" marT="91425" marB="91425"/>
                </a:tc>
                <a:extLst>
                  <a:ext uri="{0D108BD9-81ED-4DB2-BD59-A6C34878D82A}">
                    <a16:rowId xmlns:a16="http://schemas.microsoft.com/office/drawing/2014/main" val="10001"/>
                  </a:ext>
                </a:extLst>
              </a:tr>
              <a:tr h="600800">
                <a:tc>
                  <a:txBody>
                    <a:bodyPr/>
                    <a:lstStyle/>
                    <a:p>
                      <a:pPr marL="0" lvl="0" indent="0" algn="l" rtl="0">
                        <a:spcBef>
                          <a:spcPts val="0"/>
                        </a:spcBef>
                        <a:spcAft>
                          <a:spcPts val="0"/>
                        </a:spcAft>
                        <a:buNone/>
                      </a:pPr>
                      <a:r>
                        <a:rPr lang="en-US" sz="1800" b="1" i="1" u="sng">
                          <a:highlight>
                            <a:srgbClr val="FFFFFF"/>
                          </a:highlight>
                          <a:latin typeface="Architects Daughter"/>
                          <a:ea typeface="Architects Daughter"/>
                          <a:cs typeface="Architects Daughter"/>
                          <a:sym typeface="Architects Daughter"/>
                        </a:rPr>
                        <a:t>Recognition:</a:t>
                      </a:r>
                      <a:endParaRPr sz="1800" b="1" i="1" u="sng">
                        <a:highlight>
                          <a:srgbClr val="FFFFFF"/>
                        </a:highlight>
                        <a:latin typeface="Architects Daughter"/>
                        <a:ea typeface="Architects Daughter"/>
                        <a:cs typeface="Architects Daughter"/>
                        <a:sym typeface="Architects Daughter"/>
                      </a:endParaRPr>
                    </a:p>
                    <a:p>
                      <a:pPr marL="0" lvl="0" indent="0" algn="l" rtl="0">
                        <a:spcBef>
                          <a:spcPts val="0"/>
                        </a:spcBef>
                        <a:spcAft>
                          <a:spcPts val="0"/>
                        </a:spcAft>
                        <a:buNone/>
                      </a:pPr>
                      <a:endParaRPr sz="1800"/>
                    </a:p>
                  </a:txBody>
                  <a:tcPr marL="91425" marR="91425" marT="91425" marB="91425"/>
                </a:tc>
                <a:tc>
                  <a:txBody>
                    <a:bodyPr/>
                    <a:lstStyle/>
                    <a:p>
                      <a:pPr marL="0" marR="0" lvl="0" indent="0" algn="l" rtl="0">
                        <a:lnSpc>
                          <a:spcPct val="100000"/>
                        </a:lnSpc>
                        <a:spcBef>
                          <a:spcPts val="0"/>
                        </a:spcBef>
                        <a:spcAft>
                          <a:spcPts val="0"/>
                        </a:spcAft>
                        <a:buNone/>
                      </a:pPr>
                      <a:r>
                        <a:rPr lang="en-US" sz="1800" dirty="0"/>
                        <a:t>How can we build in systematic reward for desired behavior?</a:t>
                      </a:r>
                      <a:endParaRPr sz="1800" dirty="0"/>
                    </a:p>
                    <a:p>
                      <a:pPr marL="457200" marR="0" lvl="0" indent="-342900" algn="l" rtl="0">
                        <a:lnSpc>
                          <a:spcPct val="100000"/>
                        </a:lnSpc>
                        <a:spcBef>
                          <a:spcPts val="0"/>
                        </a:spcBef>
                        <a:spcAft>
                          <a:spcPts val="0"/>
                        </a:spcAft>
                        <a:buSzPts val="1800"/>
                        <a:buChar char="●"/>
                      </a:pPr>
                      <a:r>
                        <a:rPr lang="en-US" sz="1800" dirty="0"/>
                        <a:t>Each day that I reach 15,000 steps, I’ll put a sticker on my calendar</a:t>
                      </a:r>
                      <a:endParaRPr sz="1800" dirty="0"/>
                    </a:p>
                    <a:p>
                      <a:pPr marL="457200" marR="0" lvl="0" indent="-342900" algn="l" rtl="0">
                        <a:lnSpc>
                          <a:spcPct val="100000"/>
                        </a:lnSpc>
                        <a:spcBef>
                          <a:spcPts val="0"/>
                        </a:spcBef>
                        <a:spcAft>
                          <a:spcPts val="0"/>
                        </a:spcAft>
                        <a:buSzPts val="1800"/>
                        <a:buChar char="●"/>
                      </a:pPr>
                      <a:r>
                        <a:rPr lang="en-US" sz="1800" dirty="0"/>
                        <a:t>After 8 weeks of meeting my goal, I’ll buy a new pair of shoes</a:t>
                      </a:r>
                      <a:endParaRPr sz="1800" dirty="0"/>
                    </a:p>
                  </a:txBody>
                  <a:tcPr marL="91425" marR="91425" marT="91425" marB="91425"/>
                </a:tc>
                <a:extLst>
                  <a:ext uri="{0D108BD9-81ED-4DB2-BD59-A6C34878D82A}">
                    <a16:rowId xmlns:a16="http://schemas.microsoft.com/office/drawing/2014/main" val="10002"/>
                  </a:ext>
                </a:extLst>
              </a:tr>
            </a:tbl>
          </a:graphicData>
        </a:graphic>
      </p:graphicFrame>
      <p:sp>
        <p:nvSpPr>
          <p:cNvPr id="257" name="Google Shape;257;p35"/>
          <p:cNvSpPr txBox="1"/>
          <p:nvPr/>
        </p:nvSpPr>
        <p:spPr>
          <a:xfrm>
            <a:off x="327000" y="896175"/>
            <a:ext cx="8490000" cy="143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latin typeface="Questrial"/>
                <a:ea typeface="Questrial"/>
                <a:cs typeface="Questrial"/>
                <a:sym typeface="Questrial"/>
              </a:rPr>
              <a:t>Precision Statement:</a:t>
            </a:r>
            <a:r>
              <a:rPr lang="en-US" sz="2000">
                <a:latin typeface="Questrial"/>
                <a:ea typeface="Questrial"/>
                <a:cs typeface="Questrial"/>
                <a:sym typeface="Questrial"/>
              </a:rPr>
              <a:t>  On the days when I work from home, I have 5,000 less steps than when I don’t, due to sitting at a desk or a table the majority of the day.</a:t>
            </a:r>
            <a:endParaRPr sz="2000">
              <a:latin typeface="Questrial"/>
              <a:ea typeface="Questrial"/>
              <a:cs typeface="Questrial"/>
              <a:sym typeface="Questrial"/>
            </a:endParaRPr>
          </a:p>
          <a:p>
            <a:pPr marL="0" lvl="0" indent="0" algn="l" rtl="0">
              <a:spcBef>
                <a:spcPts val="0"/>
              </a:spcBef>
              <a:spcAft>
                <a:spcPts val="0"/>
              </a:spcAft>
              <a:buNone/>
            </a:pPr>
            <a:r>
              <a:rPr lang="en-US" sz="2000" b="1">
                <a:latin typeface="Questrial"/>
                <a:ea typeface="Questrial"/>
                <a:cs typeface="Questrial"/>
                <a:sym typeface="Questrial"/>
              </a:rPr>
              <a:t>Goal:  </a:t>
            </a:r>
            <a:r>
              <a:rPr lang="en-US" sz="2000">
                <a:latin typeface="Questrial"/>
                <a:ea typeface="Questrial"/>
                <a:cs typeface="Questrial"/>
                <a:sym typeface="Questrial"/>
              </a:rPr>
              <a:t>Increase steps per day from 10,000 to 15,000 within the next 8 weeks, by January 1st, 2022.</a:t>
            </a:r>
            <a:endParaRPr sz="2000">
              <a:latin typeface="Questrial"/>
              <a:ea typeface="Questrial"/>
              <a:cs typeface="Questrial"/>
              <a:sym typeface="Quest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6"/>
          <p:cNvSpPr txBox="1">
            <a:spLocks noGrp="1"/>
          </p:cNvSpPr>
          <p:nvPr>
            <p:ph type="title"/>
          </p:nvPr>
        </p:nvSpPr>
        <p:spPr>
          <a:xfrm>
            <a:off x="365248" y="124425"/>
            <a:ext cx="8257500" cy="915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t>Develop Solution &amp; Action Plan</a:t>
            </a:r>
            <a:endParaRPr b="1"/>
          </a:p>
        </p:txBody>
      </p:sp>
      <p:graphicFrame>
        <p:nvGraphicFramePr>
          <p:cNvPr id="264" name="Google Shape;264;p36"/>
          <p:cNvGraphicFramePr/>
          <p:nvPr>
            <p:extLst>
              <p:ext uri="{D42A27DB-BD31-4B8C-83A1-F6EECF244321}">
                <p14:modId xmlns:p14="http://schemas.microsoft.com/office/powerpoint/2010/main" val="2344743948"/>
              </p:ext>
            </p:extLst>
          </p:nvPr>
        </p:nvGraphicFramePr>
        <p:xfrm>
          <a:off x="90988" y="2415150"/>
          <a:ext cx="8806025" cy="3566070"/>
        </p:xfrm>
        <a:graphic>
          <a:graphicData uri="http://schemas.openxmlformats.org/drawingml/2006/table">
            <a:tbl>
              <a:tblPr firstRow="1">
                <a:noFill/>
                <a:tableStyleId>{CF2FEE86-C848-4227-8A30-0686C07F5E02}</a:tableStyleId>
              </a:tblPr>
              <a:tblGrid>
                <a:gridCol w="1603575">
                  <a:extLst>
                    <a:ext uri="{9D8B030D-6E8A-4147-A177-3AD203B41FA5}">
                      <a16:colId xmlns:a16="http://schemas.microsoft.com/office/drawing/2014/main" val="20000"/>
                    </a:ext>
                  </a:extLst>
                </a:gridCol>
                <a:gridCol w="7202450">
                  <a:extLst>
                    <a:ext uri="{9D8B030D-6E8A-4147-A177-3AD203B41FA5}">
                      <a16:colId xmlns:a16="http://schemas.microsoft.com/office/drawing/2014/main" val="20001"/>
                    </a:ext>
                  </a:extLst>
                </a:gridCol>
              </a:tblGrid>
              <a:tr h="698300">
                <a:tc>
                  <a:txBody>
                    <a:bodyPr/>
                    <a:lstStyle/>
                    <a:p>
                      <a:pPr marL="0" lvl="0" indent="0" algn="l" rtl="0">
                        <a:spcBef>
                          <a:spcPts val="0"/>
                        </a:spcBef>
                        <a:spcAft>
                          <a:spcPts val="0"/>
                        </a:spcAft>
                        <a:buNone/>
                      </a:pPr>
                      <a:r>
                        <a:rPr lang="en-US" sz="1800" b="1" i="1" u="sng">
                          <a:highlight>
                            <a:srgbClr val="FFFFFF"/>
                          </a:highlight>
                          <a:latin typeface="Architects Daughter"/>
                          <a:ea typeface="Architects Daughter"/>
                          <a:cs typeface="Architects Daughter"/>
                          <a:sym typeface="Architects Daughter"/>
                        </a:rPr>
                        <a:t>Prevention: </a:t>
                      </a:r>
                      <a:endParaRPr sz="1800" b="1">
                        <a:highlight>
                          <a:srgbClr val="FFFFFF"/>
                        </a:highlight>
                        <a:latin typeface="Architects Daughter"/>
                        <a:ea typeface="Architects Daughter"/>
                        <a:cs typeface="Architects Daughter"/>
                        <a:sym typeface="Architects Daughter"/>
                      </a:endParaRPr>
                    </a:p>
                    <a:p>
                      <a:pPr marL="0" lvl="0" indent="0" algn="l" rtl="0">
                        <a:spcBef>
                          <a:spcPts val="0"/>
                        </a:spcBef>
                        <a:spcAft>
                          <a:spcPts val="0"/>
                        </a:spcAft>
                        <a:buNone/>
                      </a:pPr>
                      <a:endParaRPr sz="1800"/>
                    </a:p>
                  </a:txBody>
                  <a:tcPr marL="91425" marR="91425" marT="91425" marB="91425"/>
                </a:tc>
                <a:tc>
                  <a:txBody>
                    <a:bodyPr/>
                    <a:lstStyle/>
                    <a:p>
                      <a:pPr marL="0" marR="0" lvl="0" indent="0" algn="l" rtl="0">
                        <a:lnSpc>
                          <a:spcPct val="100000"/>
                        </a:lnSpc>
                        <a:spcBef>
                          <a:spcPts val="0"/>
                        </a:spcBef>
                        <a:spcAft>
                          <a:spcPts val="0"/>
                        </a:spcAft>
                        <a:buNone/>
                      </a:pPr>
                      <a:r>
                        <a:rPr lang="en-US" sz="1800" dirty="0"/>
                        <a:t>How can we avoid the problem context?</a:t>
                      </a:r>
                      <a:endParaRPr sz="1800" dirty="0"/>
                    </a:p>
                    <a:p>
                      <a:pPr marL="457200" marR="0" lvl="0" indent="-342900" algn="l" rtl="0">
                        <a:lnSpc>
                          <a:spcPct val="100000"/>
                        </a:lnSpc>
                        <a:spcBef>
                          <a:spcPts val="0"/>
                        </a:spcBef>
                        <a:spcAft>
                          <a:spcPts val="0"/>
                        </a:spcAft>
                        <a:buSzPts val="1800"/>
                        <a:buChar char="●"/>
                      </a:pPr>
                      <a:r>
                        <a:rPr lang="en-US" sz="1800" dirty="0"/>
                        <a:t>Not getting enough steps, so I’ll put a mini bike peddler at my desk</a:t>
                      </a:r>
                      <a:endParaRPr sz="1800" dirty="0"/>
                    </a:p>
                    <a:p>
                      <a:pPr marL="457200" marR="0" lvl="0" indent="-342900" algn="l" rtl="0">
                        <a:lnSpc>
                          <a:spcPct val="100000"/>
                        </a:lnSpc>
                        <a:spcBef>
                          <a:spcPts val="0"/>
                        </a:spcBef>
                        <a:spcAft>
                          <a:spcPts val="0"/>
                        </a:spcAft>
                        <a:buSzPts val="1800"/>
                        <a:buChar char="●"/>
                      </a:pPr>
                      <a:r>
                        <a:rPr lang="en-US" sz="1800" dirty="0"/>
                        <a:t>Build a desk to go over my treadmill</a:t>
                      </a:r>
                      <a:endParaRPr sz="1800" dirty="0"/>
                    </a:p>
                  </a:txBody>
                  <a:tcPr marL="91425" marR="91425" marT="91425" marB="91425"/>
                </a:tc>
                <a:extLst>
                  <a:ext uri="{0D108BD9-81ED-4DB2-BD59-A6C34878D82A}">
                    <a16:rowId xmlns:a16="http://schemas.microsoft.com/office/drawing/2014/main" val="10000"/>
                  </a:ext>
                </a:extLst>
              </a:tr>
              <a:tr h="600800">
                <a:tc>
                  <a:txBody>
                    <a:bodyPr/>
                    <a:lstStyle/>
                    <a:p>
                      <a:pPr marL="0" lvl="0" indent="0" algn="l" rtl="0">
                        <a:spcBef>
                          <a:spcPts val="0"/>
                        </a:spcBef>
                        <a:spcAft>
                          <a:spcPts val="0"/>
                        </a:spcAft>
                        <a:buNone/>
                      </a:pPr>
                      <a:r>
                        <a:rPr lang="en-US" sz="1800" b="1" i="1" u="sng">
                          <a:highlight>
                            <a:srgbClr val="FFFFFF"/>
                          </a:highlight>
                          <a:latin typeface="Architects Daughter"/>
                          <a:ea typeface="Architects Daughter"/>
                          <a:cs typeface="Architects Daughter"/>
                          <a:sym typeface="Architects Daughter"/>
                        </a:rPr>
                        <a:t>Teaching:</a:t>
                      </a:r>
                      <a:endParaRPr sz="1800"/>
                    </a:p>
                  </a:txBody>
                  <a:tcPr marL="91425" marR="91425" marT="91425" marB="91425">
                    <a:solidFill>
                      <a:schemeClr val="lt2"/>
                    </a:solidFill>
                  </a:tcPr>
                </a:tc>
                <a:tc>
                  <a:txBody>
                    <a:bodyPr/>
                    <a:lstStyle/>
                    <a:p>
                      <a:pPr marL="0" marR="0" lvl="0" indent="0" algn="l" rtl="0">
                        <a:lnSpc>
                          <a:spcPct val="100000"/>
                        </a:lnSpc>
                        <a:spcBef>
                          <a:spcPts val="0"/>
                        </a:spcBef>
                        <a:spcAft>
                          <a:spcPts val="0"/>
                        </a:spcAft>
                        <a:buNone/>
                      </a:pPr>
                      <a:r>
                        <a:rPr lang="en-US" sz="1800" dirty="0"/>
                        <a:t>How can we define, teach, and monitor what we want?</a:t>
                      </a:r>
                      <a:endParaRPr sz="1800" dirty="0"/>
                    </a:p>
                    <a:p>
                      <a:pPr marL="457200" marR="0" lvl="0" indent="-342900" algn="l" rtl="0">
                        <a:lnSpc>
                          <a:spcPct val="100000"/>
                        </a:lnSpc>
                        <a:spcBef>
                          <a:spcPts val="0"/>
                        </a:spcBef>
                        <a:spcAft>
                          <a:spcPts val="0"/>
                        </a:spcAft>
                        <a:buSzPts val="1800"/>
                        <a:buChar char="●"/>
                      </a:pPr>
                      <a:r>
                        <a:rPr lang="en-US" sz="1800" dirty="0"/>
                        <a:t>Learn how walking improves health</a:t>
                      </a:r>
                      <a:endParaRPr sz="1800" dirty="0"/>
                    </a:p>
                    <a:p>
                      <a:pPr marL="457200" marR="0" lvl="0" indent="-342900" algn="l" rtl="0">
                        <a:lnSpc>
                          <a:spcPct val="100000"/>
                        </a:lnSpc>
                        <a:spcBef>
                          <a:spcPts val="0"/>
                        </a:spcBef>
                        <a:spcAft>
                          <a:spcPts val="0"/>
                        </a:spcAft>
                        <a:buSzPts val="1800"/>
                        <a:buChar char="●"/>
                      </a:pPr>
                      <a:r>
                        <a:rPr lang="en-US" sz="1800" dirty="0"/>
                        <a:t>Learn how to use a pedometer &amp; bike peddler</a:t>
                      </a:r>
                      <a:endParaRPr sz="1800" dirty="0"/>
                    </a:p>
                  </a:txBody>
                  <a:tcPr marL="91425" marR="91425" marT="91425" marB="91425">
                    <a:solidFill>
                      <a:schemeClr val="lt2"/>
                    </a:solidFill>
                  </a:tcPr>
                </a:tc>
                <a:extLst>
                  <a:ext uri="{0D108BD9-81ED-4DB2-BD59-A6C34878D82A}">
                    <a16:rowId xmlns:a16="http://schemas.microsoft.com/office/drawing/2014/main" val="10001"/>
                  </a:ext>
                </a:extLst>
              </a:tr>
              <a:tr h="600800">
                <a:tc>
                  <a:txBody>
                    <a:bodyPr/>
                    <a:lstStyle/>
                    <a:p>
                      <a:pPr marL="0" lvl="0" indent="0" algn="l" rtl="0">
                        <a:spcBef>
                          <a:spcPts val="0"/>
                        </a:spcBef>
                        <a:spcAft>
                          <a:spcPts val="0"/>
                        </a:spcAft>
                        <a:buNone/>
                      </a:pPr>
                      <a:r>
                        <a:rPr lang="en-US" sz="1800" b="1" i="1" u="sng">
                          <a:highlight>
                            <a:srgbClr val="FFFFFF"/>
                          </a:highlight>
                          <a:latin typeface="Architects Daughter"/>
                          <a:ea typeface="Architects Daughter"/>
                          <a:cs typeface="Architects Daughter"/>
                          <a:sym typeface="Architects Daughter"/>
                        </a:rPr>
                        <a:t>Recognition:</a:t>
                      </a:r>
                      <a:endParaRPr sz="1800" b="1" i="1" u="sng">
                        <a:highlight>
                          <a:srgbClr val="FFFFFF"/>
                        </a:highlight>
                        <a:latin typeface="Architects Daughter"/>
                        <a:ea typeface="Architects Daughter"/>
                        <a:cs typeface="Architects Daughter"/>
                        <a:sym typeface="Architects Daughter"/>
                      </a:endParaRPr>
                    </a:p>
                    <a:p>
                      <a:pPr marL="0" lvl="0" indent="0" algn="l" rtl="0">
                        <a:spcBef>
                          <a:spcPts val="0"/>
                        </a:spcBef>
                        <a:spcAft>
                          <a:spcPts val="0"/>
                        </a:spcAft>
                        <a:buNone/>
                      </a:pPr>
                      <a:endParaRPr sz="1800"/>
                    </a:p>
                  </a:txBody>
                  <a:tcPr marL="91425" marR="91425" marT="91425" marB="91425"/>
                </a:tc>
                <a:tc>
                  <a:txBody>
                    <a:bodyPr/>
                    <a:lstStyle/>
                    <a:p>
                      <a:pPr marL="0" marR="0" lvl="0" indent="0" algn="l" rtl="0">
                        <a:lnSpc>
                          <a:spcPct val="100000"/>
                        </a:lnSpc>
                        <a:spcBef>
                          <a:spcPts val="0"/>
                        </a:spcBef>
                        <a:spcAft>
                          <a:spcPts val="0"/>
                        </a:spcAft>
                        <a:buNone/>
                      </a:pPr>
                      <a:r>
                        <a:rPr lang="en-US" sz="1800" dirty="0"/>
                        <a:t>How can we build in systematic reward for desired behavior?</a:t>
                      </a:r>
                      <a:endParaRPr sz="1800" dirty="0"/>
                    </a:p>
                    <a:p>
                      <a:pPr marL="457200" marR="0" lvl="0" indent="-342900" algn="l" rtl="0">
                        <a:lnSpc>
                          <a:spcPct val="100000"/>
                        </a:lnSpc>
                        <a:spcBef>
                          <a:spcPts val="0"/>
                        </a:spcBef>
                        <a:spcAft>
                          <a:spcPts val="0"/>
                        </a:spcAft>
                        <a:buSzPts val="1800"/>
                        <a:buChar char="●"/>
                      </a:pPr>
                      <a:r>
                        <a:rPr lang="en-US" sz="1800" dirty="0"/>
                        <a:t>Each day that I reach 15,000 steps, I’ll put a sticker on my calendar</a:t>
                      </a:r>
                      <a:endParaRPr sz="1800" dirty="0"/>
                    </a:p>
                    <a:p>
                      <a:pPr marL="457200" marR="0" lvl="0" indent="-342900" algn="l" rtl="0">
                        <a:lnSpc>
                          <a:spcPct val="100000"/>
                        </a:lnSpc>
                        <a:spcBef>
                          <a:spcPts val="0"/>
                        </a:spcBef>
                        <a:spcAft>
                          <a:spcPts val="0"/>
                        </a:spcAft>
                        <a:buSzPts val="1800"/>
                        <a:buChar char="●"/>
                      </a:pPr>
                      <a:r>
                        <a:rPr lang="en-US" sz="1800" dirty="0"/>
                        <a:t>After 8 weeks of meeting my goal, I’ll buy a new pair of shoes</a:t>
                      </a:r>
                      <a:endParaRPr sz="1800" dirty="0"/>
                    </a:p>
                  </a:txBody>
                  <a:tcPr marL="91425" marR="91425" marT="91425" marB="91425"/>
                </a:tc>
                <a:extLst>
                  <a:ext uri="{0D108BD9-81ED-4DB2-BD59-A6C34878D82A}">
                    <a16:rowId xmlns:a16="http://schemas.microsoft.com/office/drawing/2014/main" val="10002"/>
                  </a:ext>
                </a:extLst>
              </a:tr>
            </a:tbl>
          </a:graphicData>
        </a:graphic>
      </p:graphicFrame>
      <p:sp>
        <p:nvSpPr>
          <p:cNvPr id="265" name="Google Shape;265;p36"/>
          <p:cNvSpPr txBox="1"/>
          <p:nvPr/>
        </p:nvSpPr>
        <p:spPr>
          <a:xfrm>
            <a:off x="327000" y="896175"/>
            <a:ext cx="8490000" cy="51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Questrial"/>
                <a:ea typeface="Questrial"/>
                <a:cs typeface="Questrial"/>
                <a:sym typeface="Questrial"/>
              </a:rPr>
              <a:t>Precision Statement:</a:t>
            </a:r>
            <a:r>
              <a:rPr lang="en-US" sz="1800">
                <a:latin typeface="Questrial"/>
                <a:ea typeface="Questrial"/>
                <a:cs typeface="Questrial"/>
                <a:sym typeface="Questrial"/>
              </a:rPr>
              <a:t>  On the days when I work from home, I have 5,000 less steps than when I don’t, due to sitting at a desk or a table the majority of the day.</a:t>
            </a:r>
            <a:endParaRPr sz="1800">
              <a:latin typeface="Questrial"/>
              <a:ea typeface="Questrial"/>
              <a:cs typeface="Questrial"/>
              <a:sym typeface="Questrial"/>
            </a:endParaRPr>
          </a:p>
          <a:p>
            <a:pPr marL="0" lvl="0" indent="0" algn="l" rtl="0">
              <a:spcBef>
                <a:spcPts val="0"/>
              </a:spcBef>
              <a:spcAft>
                <a:spcPts val="0"/>
              </a:spcAft>
              <a:buNone/>
            </a:pPr>
            <a:endParaRPr sz="1800">
              <a:latin typeface="Questrial"/>
              <a:ea typeface="Questrial"/>
              <a:cs typeface="Questrial"/>
              <a:sym typeface="Questrial"/>
            </a:endParaRPr>
          </a:p>
          <a:p>
            <a:pPr marL="0" lvl="0" indent="0" algn="l" rtl="0">
              <a:spcBef>
                <a:spcPts val="0"/>
              </a:spcBef>
              <a:spcAft>
                <a:spcPts val="0"/>
              </a:spcAft>
              <a:buNone/>
            </a:pPr>
            <a:r>
              <a:rPr lang="en-US" sz="1800" b="1">
                <a:latin typeface="Questrial"/>
                <a:ea typeface="Questrial"/>
                <a:cs typeface="Questrial"/>
                <a:sym typeface="Questrial"/>
              </a:rPr>
              <a:t>Goal:  </a:t>
            </a:r>
            <a:r>
              <a:rPr lang="en-US" sz="1800">
                <a:latin typeface="Questrial"/>
                <a:ea typeface="Questrial"/>
                <a:cs typeface="Questrial"/>
                <a:sym typeface="Questrial"/>
              </a:rPr>
              <a:t>Increase steps per day from 10,000 to 15,000 within the next 8 weeks, by January 1st, 2022.</a:t>
            </a:r>
            <a:endParaRPr sz="1800">
              <a:latin typeface="Questrial"/>
              <a:ea typeface="Questrial"/>
              <a:cs typeface="Questrial"/>
              <a:sym typeface="Quest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7"/>
          <p:cNvSpPr txBox="1">
            <a:spLocks noGrp="1"/>
          </p:cNvSpPr>
          <p:nvPr>
            <p:ph type="title"/>
          </p:nvPr>
        </p:nvSpPr>
        <p:spPr>
          <a:xfrm>
            <a:off x="365248" y="124425"/>
            <a:ext cx="8257500" cy="915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t>Develop Solution &amp; Action Plan</a:t>
            </a:r>
            <a:endParaRPr b="1"/>
          </a:p>
        </p:txBody>
      </p:sp>
      <p:graphicFrame>
        <p:nvGraphicFramePr>
          <p:cNvPr id="272" name="Google Shape;272;p37"/>
          <p:cNvGraphicFramePr/>
          <p:nvPr>
            <p:extLst>
              <p:ext uri="{D42A27DB-BD31-4B8C-83A1-F6EECF244321}">
                <p14:modId xmlns:p14="http://schemas.microsoft.com/office/powerpoint/2010/main" val="278373386"/>
              </p:ext>
            </p:extLst>
          </p:nvPr>
        </p:nvGraphicFramePr>
        <p:xfrm>
          <a:off x="90988" y="2415150"/>
          <a:ext cx="8806025" cy="3566070"/>
        </p:xfrm>
        <a:graphic>
          <a:graphicData uri="http://schemas.openxmlformats.org/drawingml/2006/table">
            <a:tbl>
              <a:tblPr firstRow="1">
                <a:noFill/>
                <a:tableStyleId>{CF2FEE86-C848-4227-8A30-0686C07F5E02}</a:tableStyleId>
              </a:tblPr>
              <a:tblGrid>
                <a:gridCol w="1603575">
                  <a:extLst>
                    <a:ext uri="{9D8B030D-6E8A-4147-A177-3AD203B41FA5}">
                      <a16:colId xmlns:a16="http://schemas.microsoft.com/office/drawing/2014/main" val="20000"/>
                    </a:ext>
                  </a:extLst>
                </a:gridCol>
                <a:gridCol w="7202450">
                  <a:extLst>
                    <a:ext uri="{9D8B030D-6E8A-4147-A177-3AD203B41FA5}">
                      <a16:colId xmlns:a16="http://schemas.microsoft.com/office/drawing/2014/main" val="20001"/>
                    </a:ext>
                  </a:extLst>
                </a:gridCol>
              </a:tblGrid>
              <a:tr h="698300">
                <a:tc>
                  <a:txBody>
                    <a:bodyPr/>
                    <a:lstStyle/>
                    <a:p>
                      <a:pPr marL="0" lvl="0" indent="0" algn="l" rtl="0">
                        <a:spcBef>
                          <a:spcPts val="0"/>
                        </a:spcBef>
                        <a:spcAft>
                          <a:spcPts val="0"/>
                        </a:spcAft>
                        <a:buNone/>
                      </a:pPr>
                      <a:r>
                        <a:rPr lang="en-US" sz="1800" b="1" i="1" u="sng">
                          <a:highlight>
                            <a:srgbClr val="FFFFFF"/>
                          </a:highlight>
                          <a:latin typeface="Architects Daughter"/>
                          <a:ea typeface="Architects Daughter"/>
                          <a:cs typeface="Architects Daughter"/>
                          <a:sym typeface="Architects Daughter"/>
                        </a:rPr>
                        <a:t>Prevention: </a:t>
                      </a:r>
                      <a:endParaRPr sz="1800" b="1">
                        <a:highlight>
                          <a:srgbClr val="FFFFFF"/>
                        </a:highlight>
                        <a:latin typeface="Architects Daughter"/>
                        <a:ea typeface="Architects Daughter"/>
                        <a:cs typeface="Architects Daughter"/>
                        <a:sym typeface="Architects Daughter"/>
                      </a:endParaRPr>
                    </a:p>
                    <a:p>
                      <a:pPr marL="0" lvl="0" indent="0" algn="l" rtl="0">
                        <a:spcBef>
                          <a:spcPts val="0"/>
                        </a:spcBef>
                        <a:spcAft>
                          <a:spcPts val="0"/>
                        </a:spcAft>
                        <a:buNone/>
                      </a:pPr>
                      <a:endParaRPr sz="1800"/>
                    </a:p>
                  </a:txBody>
                  <a:tcPr marL="91425" marR="91425" marT="91425" marB="91425"/>
                </a:tc>
                <a:tc>
                  <a:txBody>
                    <a:bodyPr/>
                    <a:lstStyle/>
                    <a:p>
                      <a:pPr marL="0" marR="0" lvl="0" indent="0" algn="l" rtl="0">
                        <a:lnSpc>
                          <a:spcPct val="100000"/>
                        </a:lnSpc>
                        <a:spcBef>
                          <a:spcPts val="0"/>
                        </a:spcBef>
                        <a:spcAft>
                          <a:spcPts val="0"/>
                        </a:spcAft>
                        <a:buNone/>
                      </a:pPr>
                      <a:r>
                        <a:rPr lang="en-US" sz="1800" dirty="0"/>
                        <a:t>How can we avoid the problem context?</a:t>
                      </a:r>
                      <a:endParaRPr sz="1800" dirty="0"/>
                    </a:p>
                    <a:p>
                      <a:pPr marL="457200" marR="0" lvl="0" indent="-342900" algn="l" rtl="0">
                        <a:lnSpc>
                          <a:spcPct val="100000"/>
                        </a:lnSpc>
                        <a:spcBef>
                          <a:spcPts val="0"/>
                        </a:spcBef>
                        <a:spcAft>
                          <a:spcPts val="0"/>
                        </a:spcAft>
                        <a:buSzPts val="1800"/>
                        <a:buChar char="●"/>
                      </a:pPr>
                      <a:r>
                        <a:rPr lang="en-US" sz="1800" dirty="0"/>
                        <a:t>Not getting enough steps, so I’ll put a mini bike peddler at my desk</a:t>
                      </a:r>
                      <a:endParaRPr sz="1800" dirty="0"/>
                    </a:p>
                    <a:p>
                      <a:pPr marL="457200" marR="0" lvl="0" indent="-342900" algn="l" rtl="0">
                        <a:lnSpc>
                          <a:spcPct val="100000"/>
                        </a:lnSpc>
                        <a:spcBef>
                          <a:spcPts val="0"/>
                        </a:spcBef>
                        <a:spcAft>
                          <a:spcPts val="0"/>
                        </a:spcAft>
                        <a:buSzPts val="1800"/>
                        <a:buChar char="●"/>
                      </a:pPr>
                      <a:r>
                        <a:rPr lang="en-US" sz="1800" dirty="0"/>
                        <a:t>Build a desk to go over my treadmill</a:t>
                      </a:r>
                      <a:endParaRPr sz="1800" dirty="0"/>
                    </a:p>
                  </a:txBody>
                  <a:tcPr marL="91425" marR="91425" marT="91425" marB="91425"/>
                </a:tc>
                <a:extLst>
                  <a:ext uri="{0D108BD9-81ED-4DB2-BD59-A6C34878D82A}">
                    <a16:rowId xmlns:a16="http://schemas.microsoft.com/office/drawing/2014/main" val="10000"/>
                  </a:ext>
                </a:extLst>
              </a:tr>
              <a:tr h="600800">
                <a:tc>
                  <a:txBody>
                    <a:bodyPr/>
                    <a:lstStyle/>
                    <a:p>
                      <a:pPr marL="0" lvl="0" indent="0" algn="l" rtl="0">
                        <a:spcBef>
                          <a:spcPts val="0"/>
                        </a:spcBef>
                        <a:spcAft>
                          <a:spcPts val="0"/>
                        </a:spcAft>
                        <a:buNone/>
                      </a:pPr>
                      <a:r>
                        <a:rPr lang="en-US" sz="1800" b="1" i="1" u="sng">
                          <a:highlight>
                            <a:srgbClr val="FFFFFF"/>
                          </a:highlight>
                          <a:latin typeface="Architects Daughter"/>
                          <a:ea typeface="Architects Daughter"/>
                          <a:cs typeface="Architects Daughter"/>
                          <a:sym typeface="Architects Daughter"/>
                        </a:rPr>
                        <a:t>Teaching:</a:t>
                      </a:r>
                      <a:endParaRPr sz="1800"/>
                    </a:p>
                  </a:txBody>
                  <a:tcPr marL="91425" marR="91425" marT="91425" marB="91425"/>
                </a:tc>
                <a:tc>
                  <a:txBody>
                    <a:bodyPr/>
                    <a:lstStyle/>
                    <a:p>
                      <a:pPr marL="0" marR="0" lvl="0" indent="0" algn="l" rtl="0">
                        <a:lnSpc>
                          <a:spcPct val="100000"/>
                        </a:lnSpc>
                        <a:spcBef>
                          <a:spcPts val="0"/>
                        </a:spcBef>
                        <a:spcAft>
                          <a:spcPts val="0"/>
                        </a:spcAft>
                        <a:buNone/>
                      </a:pPr>
                      <a:r>
                        <a:rPr lang="en-US" sz="1800"/>
                        <a:t>How can we define, teach, and monitor what we want?</a:t>
                      </a:r>
                      <a:endParaRPr sz="1800"/>
                    </a:p>
                    <a:p>
                      <a:pPr marL="457200" marR="0" lvl="0" indent="-342900" algn="l" rtl="0">
                        <a:lnSpc>
                          <a:spcPct val="100000"/>
                        </a:lnSpc>
                        <a:spcBef>
                          <a:spcPts val="0"/>
                        </a:spcBef>
                        <a:spcAft>
                          <a:spcPts val="0"/>
                        </a:spcAft>
                        <a:buSzPts val="1800"/>
                        <a:buChar char="●"/>
                      </a:pPr>
                      <a:r>
                        <a:rPr lang="en-US" sz="1800"/>
                        <a:t>Learn how walking improves health</a:t>
                      </a:r>
                      <a:endParaRPr sz="1800"/>
                    </a:p>
                    <a:p>
                      <a:pPr marL="457200" marR="0" lvl="0" indent="-342900" algn="l" rtl="0">
                        <a:lnSpc>
                          <a:spcPct val="100000"/>
                        </a:lnSpc>
                        <a:spcBef>
                          <a:spcPts val="0"/>
                        </a:spcBef>
                        <a:spcAft>
                          <a:spcPts val="0"/>
                        </a:spcAft>
                        <a:buSzPts val="1800"/>
                        <a:buChar char="●"/>
                      </a:pPr>
                      <a:r>
                        <a:rPr lang="en-US" sz="1800"/>
                        <a:t>Learn how to use a pedometer &amp; bike peddler</a:t>
                      </a:r>
                      <a:endParaRPr sz="1800"/>
                    </a:p>
                  </a:txBody>
                  <a:tcPr marL="91425" marR="91425" marT="91425" marB="91425"/>
                </a:tc>
                <a:extLst>
                  <a:ext uri="{0D108BD9-81ED-4DB2-BD59-A6C34878D82A}">
                    <a16:rowId xmlns:a16="http://schemas.microsoft.com/office/drawing/2014/main" val="10001"/>
                  </a:ext>
                </a:extLst>
              </a:tr>
              <a:tr h="600800">
                <a:tc>
                  <a:txBody>
                    <a:bodyPr/>
                    <a:lstStyle/>
                    <a:p>
                      <a:pPr marL="0" lvl="0" indent="0" algn="l" rtl="0">
                        <a:spcBef>
                          <a:spcPts val="0"/>
                        </a:spcBef>
                        <a:spcAft>
                          <a:spcPts val="0"/>
                        </a:spcAft>
                        <a:buNone/>
                      </a:pPr>
                      <a:r>
                        <a:rPr lang="en-US" sz="1800" b="1" i="1" u="sng">
                          <a:highlight>
                            <a:srgbClr val="FFFFFF"/>
                          </a:highlight>
                          <a:latin typeface="Architects Daughter"/>
                          <a:ea typeface="Architects Daughter"/>
                          <a:cs typeface="Architects Daughter"/>
                          <a:sym typeface="Architects Daughter"/>
                        </a:rPr>
                        <a:t>Recognition:</a:t>
                      </a:r>
                      <a:endParaRPr sz="1800" b="1" i="1" u="sng">
                        <a:highlight>
                          <a:srgbClr val="FFFFFF"/>
                        </a:highlight>
                        <a:latin typeface="Architects Daughter"/>
                        <a:ea typeface="Architects Daughter"/>
                        <a:cs typeface="Architects Daughter"/>
                        <a:sym typeface="Architects Daughter"/>
                      </a:endParaRPr>
                    </a:p>
                    <a:p>
                      <a:pPr marL="0" lvl="0" indent="0" algn="l" rtl="0">
                        <a:spcBef>
                          <a:spcPts val="0"/>
                        </a:spcBef>
                        <a:spcAft>
                          <a:spcPts val="0"/>
                        </a:spcAft>
                        <a:buNone/>
                      </a:pPr>
                      <a:endParaRPr sz="1800"/>
                    </a:p>
                  </a:txBody>
                  <a:tcPr marL="91425" marR="91425" marT="91425" marB="91425">
                    <a:solidFill>
                      <a:schemeClr val="lt2"/>
                    </a:solidFill>
                  </a:tcPr>
                </a:tc>
                <a:tc>
                  <a:txBody>
                    <a:bodyPr/>
                    <a:lstStyle/>
                    <a:p>
                      <a:pPr marL="0" marR="0" lvl="0" indent="0" algn="l" rtl="0">
                        <a:lnSpc>
                          <a:spcPct val="100000"/>
                        </a:lnSpc>
                        <a:spcBef>
                          <a:spcPts val="0"/>
                        </a:spcBef>
                        <a:spcAft>
                          <a:spcPts val="0"/>
                        </a:spcAft>
                        <a:buNone/>
                      </a:pPr>
                      <a:r>
                        <a:rPr lang="en-US" sz="1800" dirty="0"/>
                        <a:t>How can we build in systematic reward for desired behavior?</a:t>
                      </a:r>
                      <a:endParaRPr sz="1800" dirty="0"/>
                    </a:p>
                    <a:p>
                      <a:pPr marL="457200" marR="0" lvl="0" indent="-342900" algn="l" rtl="0">
                        <a:lnSpc>
                          <a:spcPct val="100000"/>
                        </a:lnSpc>
                        <a:spcBef>
                          <a:spcPts val="0"/>
                        </a:spcBef>
                        <a:spcAft>
                          <a:spcPts val="0"/>
                        </a:spcAft>
                        <a:buSzPts val="1800"/>
                        <a:buChar char="●"/>
                      </a:pPr>
                      <a:r>
                        <a:rPr lang="en-US" sz="1800" dirty="0"/>
                        <a:t>Each day that I reach 15,000 steps, I’ll put a sticker on my calendar</a:t>
                      </a:r>
                      <a:endParaRPr sz="1800" dirty="0"/>
                    </a:p>
                    <a:p>
                      <a:pPr marL="457200" marR="0" lvl="0" indent="-342900" algn="l" rtl="0">
                        <a:lnSpc>
                          <a:spcPct val="100000"/>
                        </a:lnSpc>
                        <a:spcBef>
                          <a:spcPts val="0"/>
                        </a:spcBef>
                        <a:spcAft>
                          <a:spcPts val="0"/>
                        </a:spcAft>
                        <a:buSzPts val="1800"/>
                        <a:buChar char="●"/>
                      </a:pPr>
                      <a:r>
                        <a:rPr lang="en-US" sz="1800" dirty="0"/>
                        <a:t>After 8 weeks of meeting my goal, I’ll buy a new pair of shoes</a:t>
                      </a:r>
                      <a:endParaRPr sz="1800" dirty="0"/>
                    </a:p>
                  </a:txBody>
                  <a:tcPr marL="91425" marR="91425" marT="91425" marB="91425">
                    <a:solidFill>
                      <a:schemeClr val="lt2"/>
                    </a:solidFill>
                  </a:tcPr>
                </a:tc>
                <a:extLst>
                  <a:ext uri="{0D108BD9-81ED-4DB2-BD59-A6C34878D82A}">
                    <a16:rowId xmlns:a16="http://schemas.microsoft.com/office/drawing/2014/main" val="10002"/>
                  </a:ext>
                </a:extLst>
              </a:tr>
            </a:tbl>
          </a:graphicData>
        </a:graphic>
      </p:graphicFrame>
      <p:sp>
        <p:nvSpPr>
          <p:cNvPr id="273" name="Google Shape;273;p37"/>
          <p:cNvSpPr txBox="1"/>
          <p:nvPr/>
        </p:nvSpPr>
        <p:spPr>
          <a:xfrm>
            <a:off x="327000" y="896175"/>
            <a:ext cx="8490000" cy="51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Questrial"/>
                <a:ea typeface="Questrial"/>
                <a:cs typeface="Questrial"/>
                <a:sym typeface="Questrial"/>
              </a:rPr>
              <a:t>Precision Statement:</a:t>
            </a:r>
            <a:r>
              <a:rPr lang="en-US" sz="1800">
                <a:latin typeface="Questrial"/>
                <a:ea typeface="Questrial"/>
                <a:cs typeface="Questrial"/>
                <a:sym typeface="Questrial"/>
              </a:rPr>
              <a:t>  On the days when I work from home, I have 5,000 less steps than when I don’t, due to sitting at a desk or a table the majority of the day.</a:t>
            </a:r>
            <a:endParaRPr sz="1800">
              <a:latin typeface="Questrial"/>
              <a:ea typeface="Questrial"/>
              <a:cs typeface="Questrial"/>
              <a:sym typeface="Questrial"/>
            </a:endParaRPr>
          </a:p>
          <a:p>
            <a:pPr marL="0" lvl="0" indent="0" algn="l" rtl="0">
              <a:spcBef>
                <a:spcPts val="0"/>
              </a:spcBef>
              <a:spcAft>
                <a:spcPts val="0"/>
              </a:spcAft>
              <a:buNone/>
            </a:pPr>
            <a:endParaRPr sz="1800">
              <a:latin typeface="Questrial"/>
              <a:ea typeface="Questrial"/>
              <a:cs typeface="Questrial"/>
              <a:sym typeface="Questrial"/>
            </a:endParaRPr>
          </a:p>
          <a:p>
            <a:pPr marL="0" lvl="0" indent="0" algn="l" rtl="0">
              <a:spcBef>
                <a:spcPts val="0"/>
              </a:spcBef>
              <a:spcAft>
                <a:spcPts val="0"/>
              </a:spcAft>
              <a:buNone/>
            </a:pPr>
            <a:r>
              <a:rPr lang="en-US" sz="1800" b="1">
                <a:latin typeface="Questrial"/>
                <a:ea typeface="Questrial"/>
                <a:cs typeface="Questrial"/>
                <a:sym typeface="Questrial"/>
              </a:rPr>
              <a:t>Goal:  </a:t>
            </a:r>
            <a:r>
              <a:rPr lang="en-US" sz="1800">
                <a:latin typeface="Questrial"/>
                <a:ea typeface="Questrial"/>
                <a:cs typeface="Questrial"/>
                <a:sym typeface="Questrial"/>
              </a:rPr>
              <a:t>Increase steps per day from 10,000 to 15,000 within the next 6 weeks, by January 1st, 2021.</a:t>
            </a:r>
            <a:endParaRPr sz="1800">
              <a:latin typeface="Questrial"/>
              <a:ea typeface="Questrial"/>
              <a:cs typeface="Questrial"/>
              <a:sym typeface="Quest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8"/>
          <p:cNvSpPr txBox="1">
            <a:spLocks noGrp="1"/>
          </p:cNvSpPr>
          <p:nvPr>
            <p:ph type="title"/>
          </p:nvPr>
        </p:nvSpPr>
        <p:spPr>
          <a:xfrm>
            <a:off x="365248" y="124425"/>
            <a:ext cx="8257500" cy="915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t>Develop Solution &amp; Action Plan</a:t>
            </a:r>
            <a:endParaRPr b="1"/>
          </a:p>
        </p:txBody>
      </p:sp>
      <p:graphicFrame>
        <p:nvGraphicFramePr>
          <p:cNvPr id="280" name="Google Shape;280;p38"/>
          <p:cNvGraphicFramePr/>
          <p:nvPr>
            <p:extLst>
              <p:ext uri="{D42A27DB-BD31-4B8C-83A1-F6EECF244321}">
                <p14:modId xmlns:p14="http://schemas.microsoft.com/office/powerpoint/2010/main" val="1111099141"/>
              </p:ext>
            </p:extLst>
          </p:nvPr>
        </p:nvGraphicFramePr>
        <p:xfrm>
          <a:off x="655150" y="1962325"/>
          <a:ext cx="7922950" cy="3291750"/>
        </p:xfrm>
        <a:graphic>
          <a:graphicData uri="http://schemas.openxmlformats.org/drawingml/2006/table">
            <a:tbl>
              <a:tblPr firstRow="1">
                <a:noFill/>
                <a:tableStyleId>{CF2FEE86-C848-4227-8A30-0686C07F5E02}</a:tableStyleId>
              </a:tblPr>
              <a:tblGrid>
                <a:gridCol w="1442775">
                  <a:extLst>
                    <a:ext uri="{9D8B030D-6E8A-4147-A177-3AD203B41FA5}">
                      <a16:colId xmlns:a16="http://schemas.microsoft.com/office/drawing/2014/main" val="20000"/>
                    </a:ext>
                  </a:extLst>
                </a:gridCol>
                <a:gridCol w="6480175">
                  <a:extLst>
                    <a:ext uri="{9D8B030D-6E8A-4147-A177-3AD203B41FA5}">
                      <a16:colId xmlns:a16="http://schemas.microsoft.com/office/drawing/2014/main" val="20001"/>
                    </a:ext>
                  </a:extLst>
                </a:gridCol>
              </a:tblGrid>
              <a:tr h="600800">
                <a:tc>
                  <a:txBody>
                    <a:bodyPr/>
                    <a:lstStyle/>
                    <a:p>
                      <a:pPr marL="0" lvl="0" indent="0" algn="l" rtl="0">
                        <a:spcBef>
                          <a:spcPts val="0"/>
                        </a:spcBef>
                        <a:spcAft>
                          <a:spcPts val="0"/>
                        </a:spcAft>
                        <a:buNone/>
                      </a:pPr>
                      <a:r>
                        <a:rPr lang="en-US" sz="1800" b="1" i="1" u="sng">
                          <a:highlight>
                            <a:srgbClr val="FFFFFF"/>
                          </a:highlight>
                          <a:latin typeface="Architects Daughter"/>
                          <a:ea typeface="Architects Daughter"/>
                          <a:cs typeface="Architects Daughter"/>
                          <a:sym typeface="Architects Daughter"/>
                        </a:rPr>
                        <a:t>Extinction:</a:t>
                      </a:r>
                      <a:endParaRPr sz="1800" b="1" i="1" u="sng">
                        <a:highlight>
                          <a:srgbClr val="FFFFFF"/>
                        </a:highlight>
                        <a:latin typeface="Architects Daughter"/>
                        <a:ea typeface="Architects Daughter"/>
                        <a:cs typeface="Architects Daughter"/>
                        <a:sym typeface="Architects Daughter"/>
                      </a:endParaRPr>
                    </a:p>
                    <a:p>
                      <a:pPr marL="0" lvl="0" indent="0" algn="l" rtl="0">
                        <a:spcBef>
                          <a:spcPts val="0"/>
                        </a:spcBef>
                        <a:spcAft>
                          <a:spcPts val="0"/>
                        </a:spcAft>
                        <a:buNone/>
                      </a:pPr>
                      <a:endParaRPr sz="1800"/>
                    </a:p>
                  </a:txBody>
                  <a:tcPr marL="91425" marR="91425" marT="91425" marB="91425">
                    <a:solidFill>
                      <a:schemeClr val="lt2"/>
                    </a:solidFill>
                  </a:tcPr>
                </a:tc>
                <a:tc>
                  <a:txBody>
                    <a:bodyPr/>
                    <a:lstStyle/>
                    <a:p>
                      <a:pPr marL="0" marR="0" lvl="0" indent="0" algn="l" rtl="0">
                        <a:lnSpc>
                          <a:spcPct val="100000"/>
                        </a:lnSpc>
                        <a:spcBef>
                          <a:spcPts val="0"/>
                        </a:spcBef>
                        <a:spcAft>
                          <a:spcPts val="0"/>
                        </a:spcAft>
                        <a:buNone/>
                      </a:pPr>
                      <a:r>
                        <a:rPr lang="en-US" sz="1800" dirty="0"/>
                        <a:t>How can we prevent problem behavior from being rewarded?</a:t>
                      </a:r>
                      <a:endParaRPr sz="1800" dirty="0"/>
                    </a:p>
                    <a:p>
                      <a:pPr marL="457200" marR="0" lvl="0" indent="-342900" algn="l" rtl="0">
                        <a:lnSpc>
                          <a:spcPct val="100000"/>
                        </a:lnSpc>
                        <a:spcBef>
                          <a:spcPts val="0"/>
                        </a:spcBef>
                        <a:spcAft>
                          <a:spcPts val="0"/>
                        </a:spcAft>
                        <a:buSzPts val="1800"/>
                        <a:buChar char="●"/>
                      </a:pPr>
                      <a:r>
                        <a:rPr lang="en-US" sz="1800" dirty="0"/>
                        <a:t>I will remove the candy/mint jar from my desk</a:t>
                      </a:r>
                      <a:endParaRPr sz="1800" dirty="0"/>
                    </a:p>
                    <a:p>
                      <a:pPr marL="457200" marR="0" lvl="0" indent="-342900" algn="l" rtl="0">
                        <a:lnSpc>
                          <a:spcPct val="100000"/>
                        </a:lnSpc>
                        <a:spcBef>
                          <a:spcPts val="0"/>
                        </a:spcBef>
                        <a:spcAft>
                          <a:spcPts val="0"/>
                        </a:spcAft>
                        <a:buSzPts val="1800"/>
                        <a:buChar char="●"/>
                      </a:pPr>
                      <a:r>
                        <a:rPr lang="en-US" sz="1800" dirty="0"/>
                        <a:t>I will bring my speaker to my office</a:t>
                      </a:r>
                      <a:endParaRPr sz="1800" dirty="0"/>
                    </a:p>
                  </a:txBody>
                  <a:tcPr marL="91425" marR="91425" marT="91425" marB="91425">
                    <a:solidFill>
                      <a:schemeClr val="lt2"/>
                    </a:solidFill>
                  </a:tcPr>
                </a:tc>
                <a:extLst>
                  <a:ext uri="{0D108BD9-81ED-4DB2-BD59-A6C34878D82A}">
                    <a16:rowId xmlns:a16="http://schemas.microsoft.com/office/drawing/2014/main" val="10000"/>
                  </a:ext>
                </a:extLst>
              </a:tr>
              <a:tr h="600800">
                <a:tc>
                  <a:txBody>
                    <a:bodyPr/>
                    <a:lstStyle/>
                    <a:p>
                      <a:pPr marL="0" lvl="0" indent="0" algn="l" rtl="0">
                        <a:spcBef>
                          <a:spcPts val="0"/>
                        </a:spcBef>
                        <a:spcAft>
                          <a:spcPts val="0"/>
                        </a:spcAft>
                        <a:buNone/>
                      </a:pPr>
                      <a:r>
                        <a:rPr lang="en-US" sz="1800" b="1" i="1" u="sng">
                          <a:highlight>
                            <a:srgbClr val="FFFFFF"/>
                          </a:highlight>
                          <a:latin typeface="Architects Daughter"/>
                          <a:ea typeface="Architects Daughter"/>
                          <a:cs typeface="Architects Daughter"/>
                          <a:sym typeface="Architects Daughter"/>
                        </a:rPr>
                        <a:t>Correction:</a:t>
                      </a:r>
                      <a:endParaRPr sz="1800" b="1" i="1" u="sng">
                        <a:highlight>
                          <a:srgbClr val="FFFFFF"/>
                        </a:highlight>
                        <a:latin typeface="Architects Daughter"/>
                        <a:ea typeface="Architects Daughter"/>
                        <a:cs typeface="Architects Daughter"/>
                        <a:sym typeface="Architects Daughter"/>
                      </a:endParaRPr>
                    </a:p>
                    <a:p>
                      <a:pPr marL="0" lvl="0" indent="0" algn="l" rtl="0">
                        <a:spcBef>
                          <a:spcPts val="0"/>
                        </a:spcBef>
                        <a:spcAft>
                          <a:spcPts val="0"/>
                        </a:spcAft>
                        <a:buNone/>
                      </a:pPr>
                      <a:endParaRPr sz="1800"/>
                    </a:p>
                  </a:txBody>
                  <a:tcPr marL="91425" marR="91425" marT="91425" marB="91425"/>
                </a:tc>
                <a:tc>
                  <a:txBody>
                    <a:bodyPr/>
                    <a:lstStyle/>
                    <a:p>
                      <a:pPr marL="0" marR="0" lvl="0" indent="0" algn="l" rtl="0">
                        <a:lnSpc>
                          <a:spcPct val="100000"/>
                        </a:lnSpc>
                        <a:spcBef>
                          <a:spcPts val="0"/>
                        </a:spcBef>
                        <a:spcAft>
                          <a:spcPts val="0"/>
                        </a:spcAft>
                        <a:buNone/>
                      </a:pPr>
                      <a:r>
                        <a:rPr lang="en-US" sz="1800"/>
                        <a:t>What are efficient, consistent corrective consequences for problem behavior?</a:t>
                      </a:r>
                      <a:endParaRPr sz="1800"/>
                    </a:p>
                    <a:p>
                      <a:pPr marL="457200" marR="0" lvl="0" indent="-342900" algn="l" rtl="0">
                        <a:lnSpc>
                          <a:spcPct val="100000"/>
                        </a:lnSpc>
                        <a:spcBef>
                          <a:spcPts val="0"/>
                        </a:spcBef>
                        <a:spcAft>
                          <a:spcPts val="0"/>
                        </a:spcAft>
                        <a:buSzPts val="1800"/>
                        <a:buChar char="●"/>
                      </a:pPr>
                      <a:r>
                        <a:rPr lang="en-US" sz="1800"/>
                        <a:t>No sticker on the chart when 15,000 steps are not met</a:t>
                      </a:r>
                      <a:endParaRPr sz="1800"/>
                    </a:p>
                  </a:txBody>
                  <a:tcPr marL="91425" marR="91425" marT="91425" marB="91425"/>
                </a:tc>
                <a:extLst>
                  <a:ext uri="{0D108BD9-81ED-4DB2-BD59-A6C34878D82A}">
                    <a16:rowId xmlns:a16="http://schemas.microsoft.com/office/drawing/2014/main" val="10001"/>
                  </a:ext>
                </a:extLst>
              </a:tr>
              <a:tr h="600800">
                <a:tc>
                  <a:txBody>
                    <a:bodyPr/>
                    <a:lstStyle/>
                    <a:p>
                      <a:pPr marL="0" lvl="0" indent="0" algn="l" rtl="0">
                        <a:spcBef>
                          <a:spcPts val="0"/>
                        </a:spcBef>
                        <a:spcAft>
                          <a:spcPts val="0"/>
                        </a:spcAft>
                        <a:buNone/>
                      </a:pPr>
                      <a:r>
                        <a:rPr lang="en-US" sz="1800" b="1" i="1" u="sng">
                          <a:highlight>
                            <a:srgbClr val="FFFFFF"/>
                          </a:highlight>
                          <a:latin typeface="Architects Daughter"/>
                          <a:ea typeface="Architects Daughter"/>
                          <a:cs typeface="Architects Daughter"/>
                          <a:sym typeface="Architects Daughter"/>
                        </a:rPr>
                        <a:t>Data Collection:</a:t>
                      </a:r>
                      <a:endParaRPr sz="1800" b="1" i="1" u="sng">
                        <a:highlight>
                          <a:srgbClr val="FFFFFF"/>
                        </a:highlight>
                        <a:latin typeface="Architects Daughter"/>
                        <a:ea typeface="Architects Daughter"/>
                        <a:cs typeface="Architects Daughter"/>
                        <a:sym typeface="Architects Daughter"/>
                      </a:endParaRPr>
                    </a:p>
                    <a:p>
                      <a:pPr marL="0" lvl="0" indent="0" algn="l" rtl="0">
                        <a:spcBef>
                          <a:spcPts val="0"/>
                        </a:spcBef>
                        <a:spcAft>
                          <a:spcPts val="0"/>
                        </a:spcAft>
                        <a:buNone/>
                      </a:pPr>
                      <a:endParaRPr sz="1800" b="1" i="1" u="sng">
                        <a:highlight>
                          <a:srgbClr val="FFFFFF"/>
                        </a:highlight>
                        <a:latin typeface="Architects Daughter"/>
                        <a:ea typeface="Architects Daughter"/>
                        <a:cs typeface="Architects Daughter"/>
                        <a:sym typeface="Architects Daughter"/>
                      </a:endParaRPr>
                    </a:p>
                  </a:txBody>
                  <a:tcPr marL="91425" marR="91425" marT="91425" marB="91425"/>
                </a:tc>
                <a:tc>
                  <a:txBody>
                    <a:bodyPr/>
                    <a:lstStyle/>
                    <a:p>
                      <a:pPr marL="0" marR="0" lvl="0" indent="0" algn="l" rtl="0">
                        <a:lnSpc>
                          <a:spcPct val="100000"/>
                        </a:lnSpc>
                        <a:spcBef>
                          <a:spcPts val="0"/>
                        </a:spcBef>
                        <a:spcAft>
                          <a:spcPts val="0"/>
                        </a:spcAft>
                        <a:buNone/>
                      </a:pPr>
                      <a:r>
                        <a:rPr lang="en-US" sz="1800" dirty="0"/>
                        <a:t>How will we collect and use data to evaluate (a) implementation fidelity, and (b) impact on student outcomes?</a:t>
                      </a:r>
                      <a:endParaRPr sz="1800" dirty="0"/>
                    </a:p>
                    <a:p>
                      <a:pPr marL="457200" marR="0" lvl="0" indent="-342900" algn="l" rtl="0">
                        <a:lnSpc>
                          <a:spcPct val="100000"/>
                        </a:lnSpc>
                        <a:spcBef>
                          <a:spcPts val="0"/>
                        </a:spcBef>
                        <a:spcAft>
                          <a:spcPts val="0"/>
                        </a:spcAft>
                        <a:buSzPts val="1800"/>
                        <a:buChar char="●"/>
                      </a:pPr>
                      <a:r>
                        <a:rPr lang="en-US" sz="1800" dirty="0"/>
                        <a:t>Use of the pedometer daily</a:t>
                      </a:r>
                      <a:endParaRPr sz="1800" dirty="0"/>
                    </a:p>
                    <a:p>
                      <a:pPr marL="457200" marR="0" lvl="0" indent="-342900" algn="l" rtl="0">
                        <a:lnSpc>
                          <a:spcPct val="100000"/>
                        </a:lnSpc>
                        <a:spcBef>
                          <a:spcPts val="0"/>
                        </a:spcBef>
                        <a:spcAft>
                          <a:spcPts val="0"/>
                        </a:spcAft>
                        <a:buSzPts val="1800"/>
                        <a:buChar char="●"/>
                      </a:pPr>
                      <a:r>
                        <a:rPr lang="en-US" sz="1800" dirty="0"/>
                        <a:t>Use of daily calendar to collect days achieved </a:t>
                      </a:r>
                      <a:endParaRPr sz="1800" dirty="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9"/>
          <p:cNvSpPr txBox="1">
            <a:spLocks noGrp="1"/>
          </p:cNvSpPr>
          <p:nvPr>
            <p:ph type="title"/>
          </p:nvPr>
        </p:nvSpPr>
        <p:spPr>
          <a:xfrm>
            <a:off x="365248" y="124425"/>
            <a:ext cx="8257500" cy="915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t>Develop Solution &amp; Action Plan</a:t>
            </a:r>
            <a:endParaRPr b="1"/>
          </a:p>
        </p:txBody>
      </p:sp>
      <p:graphicFrame>
        <p:nvGraphicFramePr>
          <p:cNvPr id="287" name="Google Shape;287;p39"/>
          <p:cNvGraphicFramePr/>
          <p:nvPr>
            <p:extLst>
              <p:ext uri="{D42A27DB-BD31-4B8C-83A1-F6EECF244321}">
                <p14:modId xmlns:p14="http://schemas.microsoft.com/office/powerpoint/2010/main" val="4142429807"/>
              </p:ext>
            </p:extLst>
          </p:nvPr>
        </p:nvGraphicFramePr>
        <p:xfrm>
          <a:off x="655150" y="1962325"/>
          <a:ext cx="7922950" cy="3566070"/>
        </p:xfrm>
        <a:graphic>
          <a:graphicData uri="http://schemas.openxmlformats.org/drawingml/2006/table">
            <a:tbl>
              <a:tblPr firstRow="1">
                <a:noFill/>
                <a:tableStyleId>{CF2FEE86-C848-4227-8A30-0686C07F5E02}</a:tableStyleId>
              </a:tblPr>
              <a:tblGrid>
                <a:gridCol w="1442775">
                  <a:extLst>
                    <a:ext uri="{9D8B030D-6E8A-4147-A177-3AD203B41FA5}">
                      <a16:colId xmlns:a16="http://schemas.microsoft.com/office/drawing/2014/main" val="20000"/>
                    </a:ext>
                  </a:extLst>
                </a:gridCol>
                <a:gridCol w="6480175">
                  <a:extLst>
                    <a:ext uri="{9D8B030D-6E8A-4147-A177-3AD203B41FA5}">
                      <a16:colId xmlns:a16="http://schemas.microsoft.com/office/drawing/2014/main" val="20001"/>
                    </a:ext>
                  </a:extLst>
                </a:gridCol>
              </a:tblGrid>
              <a:tr h="600800">
                <a:tc>
                  <a:txBody>
                    <a:bodyPr/>
                    <a:lstStyle/>
                    <a:p>
                      <a:pPr marL="0" lvl="0" indent="0" algn="l" rtl="0">
                        <a:spcBef>
                          <a:spcPts val="0"/>
                        </a:spcBef>
                        <a:spcAft>
                          <a:spcPts val="0"/>
                        </a:spcAft>
                        <a:buNone/>
                      </a:pPr>
                      <a:r>
                        <a:rPr lang="en-US" sz="1800" b="1" i="1" u="sng">
                          <a:highlight>
                            <a:srgbClr val="FFFFFF"/>
                          </a:highlight>
                          <a:latin typeface="Architects Daughter"/>
                          <a:ea typeface="Architects Daughter"/>
                          <a:cs typeface="Architects Daughter"/>
                          <a:sym typeface="Architects Daughter"/>
                        </a:rPr>
                        <a:t>Extinction:</a:t>
                      </a:r>
                      <a:endParaRPr sz="1800" b="1" i="1" u="sng">
                        <a:highlight>
                          <a:srgbClr val="FFFFFF"/>
                        </a:highlight>
                        <a:latin typeface="Architects Daughter"/>
                        <a:ea typeface="Architects Daughter"/>
                        <a:cs typeface="Architects Daughter"/>
                        <a:sym typeface="Architects Daughter"/>
                      </a:endParaRPr>
                    </a:p>
                    <a:p>
                      <a:pPr marL="0" lvl="0" indent="0" algn="l" rtl="0">
                        <a:spcBef>
                          <a:spcPts val="0"/>
                        </a:spcBef>
                        <a:spcAft>
                          <a:spcPts val="0"/>
                        </a:spcAft>
                        <a:buNone/>
                      </a:pPr>
                      <a:endParaRPr sz="1800"/>
                    </a:p>
                  </a:txBody>
                  <a:tcPr marL="91425" marR="91425" marT="91425" marB="91425"/>
                </a:tc>
                <a:tc>
                  <a:txBody>
                    <a:bodyPr/>
                    <a:lstStyle/>
                    <a:p>
                      <a:pPr marL="0" marR="0" lvl="0" indent="0" algn="l" rtl="0">
                        <a:lnSpc>
                          <a:spcPct val="100000"/>
                        </a:lnSpc>
                        <a:spcBef>
                          <a:spcPts val="0"/>
                        </a:spcBef>
                        <a:spcAft>
                          <a:spcPts val="0"/>
                        </a:spcAft>
                        <a:buNone/>
                      </a:pPr>
                      <a:r>
                        <a:rPr lang="en-US" sz="1800"/>
                        <a:t>How can we prevent problem behavior from being rewarded?</a:t>
                      </a:r>
                      <a:endParaRPr sz="1800"/>
                    </a:p>
                    <a:p>
                      <a:pPr marL="457200" marR="0" lvl="0" indent="-342900" algn="l" rtl="0">
                        <a:lnSpc>
                          <a:spcPct val="100000"/>
                        </a:lnSpc>
                        <a:spcBef>
                          <a:spcPts val="0"/>
                        </a:spcBef>
                        <a:spcAft>
                          <a:spcPts val="0"/>
                        </a:spcAft>
                        <a:buSzPts val="1800"/>
                        <a:buChar char="●"/>
                      </a:pPr>
                      <a:r>
                        <a:rPr lang="en-US" sz="1800"/>
                        <a:t>I will remove the candy/mint jar from my desk</a:t>
                      </a:r>
                      <a:endParaRPr sz="1800"/>
                    </a:p>
                    <a:p>
                      <a:pPr marL="457200" marR="0" lvl="0" indent="-342900" algn="l" rtl="0">
                        <a:lnSpc>
                          <a:spcPct val="100000"/>
                        </a:lnSpc>
                        <a:spcBef>
                          <a:spcPts val="0"/>
                        </a:spcBef>
                        <a:spcAft>
                          <a:spcPts val="0"/>
                        </a:spcAft>
                        <a:buSzPts val="1800"/>
                        <a:buChar char="●"/>
                      </a:pPr>
                      <a:r>
                        <a:rPr lang="en-US" sz="1800"/>
                        <a:t>I will bring my speaker to my office</a:t>
                      </a:r>
                      <a:endParaRPr sz="1800"/>
                    </a:p>
                  </a:txBody>
                  <a:tcPr marL="91425" marR="91425" marT="91425" marB="91425"/>
                </a:tc>
                <a:extLst>
                  <a:ext uri="{0D108BD9-81ED-4DB2-BD59-A6C34878D82A}">
                    <a16:rowId xmlns:a16="http://schemas.microsoft.com/office/drawing/2014/main" val="10000"/>
                  </a:ext>
                </a:extLst>
              </a:tr>
              <a:tr h="600800">
                <a:tc>
                  <a:txBody>
                    <a:bodyPr/>
                    <a:lstStyle/>
                    <a:p>
                      <a:pPr marL="0" lvl="0" indent="0" algn="l" rtl="0">
                        <a:spcBef>
                          <a:spcPts val="0"/>
                        </a:spcBef>
                        <a:spcAft>
                          <a:spcPts val="0"/>
                        </a:spcAft>
                        <a:buNone/>
                      </a:pPr>
                      <a:r>
                        <a:rPr lang="en-US" sz="1800" b="1" i="1" u="sng">
                          <a:highlight>
                            <a:srgbClr val="FFFFFF"/>
                          </a:highlight>
                          <a:latin typeface="Architects Daughter"/>
                          <a:ea typeface="Architects Daughter"/>
                          <a:cs typeface="Architects Daughter"/>
                          <a:sym typeface="Architects Daughter"/>
                        </a:rPr>
                        <a:t>Correction:</a:t>
                      </a:r>
                      <a:endParaRPr sz="1800" b="1" i="1" u="sng">
                        <a:highlight>
                          <a:srgbClr val="FFFFFF"/>
                        </a:highlight>
                        <a:latin typeface="Architects Daughter"/>
                        <a:ea typeface="Architects Daughter"/>
                        <a:cs typeface="Architects Daughter"/>
                        <a:sym typeface="Architects Daughter"/>
                      </a:endParaRPr>
                    </a:p>
                    <a:p>
                      <a:pPr marL="0" lvl="0" indent="0" algn="l" rtl="0">
                        <a:spcBef>
                          <a:spcPts val="0"/>
                        </a:spcBef>
                        <a:spcAft>
                          <a:spcPts val="0"/>
                        </a:spcAft>
                        <a:buNone/>
                      </a:pPr>
                      <a:endParaRPr sz="1800"/>
                    </a:p>
                  </a:txBody>
                  <a:tcPr marL="91425" marR="91425" marT="91425" marB="91425">
                    <a:solidFill>
                      <a:schemeClr val="lt2"/>
                    </a:solidFill>
                  </a:tcPr>
                </a:tc>
                <a:tc>
                  <a:txBody>
                    <a:bodyPr/>
                    <a:lstStyle/>
                    <a:p>
                      <a:pPr marL="0" marR="0" lvl="0" indent="0" algn="l" rtl="0">
                        <a:lnSpc>
                          <a:spcPct val="100000"/>
                        </a:lnSpc>
                        <a:spcBef>
                          <a:spcPts val="0"/>
                        </a:spcBef>
                        <a:spcAft>
                          <a:spcPts val="0"/>
                        </a:spcAft>
                        <a:buNone/>
                      </a:pPr>
                      <a:r>
                        <a:rPr lang="en-US" sz="1800" dirty="0"/>
                        <a:t>What are efficient, consistent corrective consequences for problem behavior?</a:t>
                      </a:r>
                      <a:endParaRPr sz="1800" dirty="0"/>
                    </a:p>
                    <a:p>
                      <a:pPr marL="457200" marR="0" lvl="0" indent="-342900" algn="l" rtl="0">
                        <a:lnSpc>
                          <a:spcPct val="100000"/>
                        </a:lnSpc>
                        <a:spcBef>
                          <a:spcPts val="0"/>
                        </a:spcBef>
                        <a:spcAft>
                          <a:spcPts val="0"/>
                        </a:spcAft>
                        <a:buSzPts val="1800"/>
                        <a:buChar char="●"/>
                      </a:pPr>
                      <a:r>
                        <a:rPr lang="en-US" sz="1800" dirty="0"/>
                        <a:t>No sticker on the chart when 15,000 steps are not met</a:t>
                      </a:r>
                      <a:endParaRPr sz="1800" dirty="0"/>
                    </a:p>
                    <a:p>
                      <a:pPr marL="457200" marR="0" lvl="0" indent="-342900" algn="l" rtl="0">
                        <a:lnSpc>
                          <a:spcPct val="100000"/>
                        </a:lnSpc>
                        <a:spcBef>
                          <a:spcPts val="0"/>
                        </a:spcBef>
                        <a:spcAft>
                          <a:spcPts val="0"/>
                        </a:spcAft>
                        <a:buSzPts val="1800"/>
                        <a:buChar char="●"/>
                      </a:pPr>
                      <a:r>
                        <a:rPr lang="en-US" sz="1800" dirty="0"/>
                        <a:t>Have to walk more days in order to get new shoes</a:t>
                      </a:r>
                      <a:endParaRPr sz="1800" dirty="0"/>
                    </a:p>
                  </a:txBody>
                  <a:tcPr marL="91425" marR="91425" marT="91425" marB="91425">
                    <a:solidFill>
                      <a:schemeClr val="lt2"/>
                    </a:solidFill>
                  </a:tcPr>
                </a:tc>
                <a:extLst>
                  <a:ext uri="{0D108BD9-81ED-4DB2-BD59-A6C34878D82A}">
                    <a16:rowId xmlns:a16="http://schemas.microsoft.com/office/drawing/2014/main" val="10001"/>
                  </a:ext>
                </a:extLst>
              </a:tr>
              <a:tr h="600800">
                <a:tc>
                  <a:txBody>
                    <a:bodyPr/>
                    <a:lstStyle/>
                    <a:p>
                      <a:pPr marL="0" lvl="0" indent="0" algn="l" rtl="0">
                        <a:spcBef>
                          <a:spcPts val="0"/>
                        </a:spcBef>
                        <a:spcAft>
                          <a:spcPts val="0"/>
                        </a:spcAft>
                        <a:buNone/>
                      </a:pPr>
                      <a:r>
                        <a:rPr lang="en-US" sz="1800" b="1" i="1" u="sng">
                          <a:highlight>
                            <a:srgbClr val="FFFFFF"/>
                          </a:highlight>
                          <a:latin typeface="Architects Daughter"/>
                          <a:ea typeface="Architects Daughter"/>
                          <a:cs typeface="Architects Daughter"/>
                          <a:sym typeface="Architects Daughter"/>
                        </a:rPr>
                        <a:t>Data Collection:</a:t>
                      </a:r>
                      <a:endParaRPr sz="1800" b="1" i="1" u="sng">
                        <a:highlight>
                          <a:srgbClr val="FFFFFF"/>
                        </a:highlight>
                        <a:latin typeface="Architects Daughter"/>
                        <a:ea typeface="Architects Daughter"/>
                        <a:cs typeface="Architects Daughter"/>
                        <a:sym typeface="Architects Daughter"/>
                      </a:endParaRPr>
                    </a:p>
                    <a:p>
                      <a:pPr marL="0" lvl="0" indent="0" algn="l" rtl="0">
                        <a:spcBef>
                          <a:spcPts val="0"/>
                        </a:spcBef>
                        <a:spcAft>
                          <a:spcPts val="0"/>
                        </a:spcAft>
                        <a:buNone/>
                      </a:pPr>
                      <a:endParaRPr sz="1800" b="1" i="1" u="sng">
                        <a:highlight>
                          <a:srgbClr val="FFFFFF"/>
                        </a:highlight>
                        <a:latin typeface="Architects Daughter"/>
                        <a:ea typeface="Architects Daughter"/>
                        <a:cs typeface="Architects Daughter"/>
                        <a:sym typeface="Architects Daughter"/>
                      </a:endParaRPr>
                    </a:p>
                  </a:txBody>
                  <a:tcPr marL="91425" marR="91425" marT="91425" marB="91425"/>
                </a:tc>
                <a:tc>
                  <a:txBody>
                    <a:bodyPr/>
                    <a:lstStyle/>
                    <a:p>
                      <a:pPr marL="0" marR="0" lvl="0" indent="0" algn="l" rtl="0">
                        <a:lnSpc>
                          <a:spcPct val="100000"/>
                        </a:lnSpc>
                        <a:spcBef>
                          <a:spcPts val="0"/>
                        </a:spcBef>
                        <a:spcAft>
                          <a:spcPts val="0"/>
                        </a:spcAft>
                        <a:buNone/>
                      </a:pPr>
                      <a:r>
                        <a:rPr lang="en-US" sz="1800" dirty="0"/>
                        <a:t>How will we collect and use data to evaluate (a) implementation fidelity, and (b) impact on student outcomes?</a:t>
                      </a:r>
                      <a:endParaRPr sz="1800" dirty="0"/>
                    </a:p>
                    <a:p>
                      <a:pPr marL="457200" marR="0" lvl="0" indent="-342900" algn="l" rtl="0">
                        <a:lnSpc>
                          <a:spcPct val="100000"/>
                        </a:lnSpc>
                        <a:spcBef>
                          <a:spcPts val="0"/>
                        </a:spcBef>
                        <a:spcAft>
                          <a:spcPts val="0"/>
                        </a:spcAft>
                        <a:buSzPts val="1800"/>
                        <a:buChar char="●"/>
                      </a:pPr>
                      <a:r>
                        <a:rPr lang="en-US" sz="1800" dirty="0"/>
                        <a:t>Use of the pedometer daily</a:t>
                      </a:r>
                      <a:endParaRPr sz="1800" dirty="0"/>
                    </a:p>
                    <a:p>
                      <a:pPr marL="457200" marR="0" lvl="0" indent="-342900" algn="l" rtl="0">
                        <a:lnSpc>
                          <a:spcPct val="100000"/>
                        </a:lnSpc>
                        <a:spcBef>
                          <a:spcPts val="0"/>
                        </a:spcBef>
                        <a:spcAft>
                          <a:spcPts val="0"/>
                        </a:spcAft>
                        <a:buSzPts val="1800"/>
                        <a:buChar char="●"/>
                      </a:pPr>
                      <a:r>
                        <a:rPr lang="en-US" sz="1800" dirty="0"/>
                        <a:t>Use of daily calendar to collect days achieved </a:t>
                      </a:r>
                      <a:endParaRPr sz="1800" dirty="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0"/>
          <p:cNvSpPr txBox="1">
            <a:spLocks noGrp="1"/>
          </p:cNvSpPr>
          <p:nvPr>
            <p:ph type="title"/>
          </p:nvPr>
        </p:nvSpPr>
        <p:spPr>
          <a:xfrm>
            <a:off x="365248" y="124425"/>
            <a:ext cx="8257500" cy="915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t>Develop Solution &amp; Action Plan</a:t>
            </a:r>
            <a:endParaRPr b="1" dirty="0"/>
          </a:p>
        </p:txBody>
      </p:sp>
      <p:graphicFrame>
        <p:nvGraphicFramePr>
          <p:cNvPr id="294" name="Google Shape;294;p40"/>
          <p:cNvGraphicFramePr/>
          <p:nvPr>
            <p:extLst>
              <p:ext uri="{D42A27DB-BD31-4B8C-83A1-F6EECF244321}">
                <p14:modId xmlns:p14="http://schemas.microsoft.com/office/powerpoint/2010/main" val="2256453881"/>
              </p:ext>
            </p:extLst>
          </p:nvPr>
        </p:nvGraphicFramePr>
        <p:xfrm>
          <a:off x="655150" y="1962325"/>
          <a:ext cx="7922950" cy="3291750"/>
        </p:xfrm>
        <a:graphic>
          <a:graphicData uri="http://schemas.openxmlformats.org/drawingml/2006/table">
            <a:tbl>
              <a:tblPr firstRow="1">
                <a:noFill/>
                <a:tableStyleId>{CF2FEE86-C848-4227-8A30-0686C07F5E02}</a:tableStyleId>
              </a:tblPr>
              <a:tblGrid>
                <a:gridCol w="1442775">
                  <a:extLst>
                    <a:ext uri="{9D8B030D-6E8A-4147-A177-3AD203B41FA5}">
                      <a16:colId xmlns:a16="http://schemas.microsoft.com/office/drawing/2014/main" val="20000"/>
                    </a:ext>
                  </a:extLst>
                </a:gridCol>
                <a:gridCol w="6480175">
                  <a:extLst>
                    <a:ext uri="{9D8B030D-6E8A-4147-A177-3AD203B41FA5}">
                      <a16:colId xmlns:a16="http://schemas.microsoft.com/office/drawing/2014/main" val="20001"/>
                    </a:ext>
                  </a:extLst>
                </a:gridCol>
              </a:tblGrid>
              <a:tr h="600800">
                <a:tc>
                  <a:txBody>
                    <a:bodyPr/>
                    <a:lstStyle/>
                    <a:p>
                      <a:pPr marL="0" lvl="0" indent="0" algn="l" rtl="0">
                        <a:spcBef>
                          <a:spcPts val="0"/>
                        </a:spcBef>
                        <a:spcAft>
                          <a:spcPts val="0"/>
                        </a:spcAft>
                        <a:buNone/>
                      </a:pPr>
                      <a:r>
                        <a:rPr lang="en-US" sz="1800" b="1" i="1" u="sng">
                          <a:highlight>
                            <a:srgbClr val="FFFFFF"/>
                          </a:highlight>
                          <a:latin typeface="Architects Daughter"/>
                          <a:ea typeface="Architects Daughter"/>
                          <a:cs typeface="Architects Daughter"/>
                          <a:sym typeface="Architects Daughter"/>
                        </a:rPr>
                        <a:t>Extinction:</a:t>
                      </a:r>
                      <a:endParaRPr sz="1800" b="1" i="1" u="sng">
                        <a:highlight>
                          <a:srgbClr val="FFFFFF"/>
                        </a:highlight>
                        <a:latin typeface="Architects Daughter"/>
                        <a:ea typeface="Architects Daughter"/>
                        <a:cs typeface="Architects Daughter"/>
                        <a:sym typeface="Architects Daughter"/>
                      </a:endParaRPr>
                    </a:p>
                    <a:p>
                      <a:pPr marL="0" lvl="0" indent="0" algn="l" rtl="0">
                        <a:spcBef>
                          <a:spcPts val="0"/>
                        </a:spcBef>
                        <a:spcAft>
                          <a:spcPts val="0"/>
                        </a:spcAft>
                        <a:buNone/>
                      </a:pPr>
                      <a:endParaRPr sz="1800"/>
                    </a:p>
                  </a:txBody>
                  <a:tcPr marL="91425" marR="91425" marT="91425" marB="91425"/>
                </a:tc>
                <a:tc>
                  <a:txBody>
                    <a:bodyPr/>
                    <a:lstStyle/>
                    <a:p>
                      <a:pPr marL="0" marR="0" lvl="0" indent="0" algn="l" rtl="0">
                        <a:lnSpc>
                          <a:spcPct val="100000"/>
                        </a:lnSpc>
                        <a:spcBef>
                          <a:spcPts val="0"/>
                        </a:spcBef>
                        <a:spcAft>
                          <a:spcPts val="0"/>
                        </a:spcAft>
                        <a:buNone/>
                      </a:pPr>
                      <a:r>
                        <a:rPr lang="en-US" sz="1800"/>
                        <a:t>How can we prevent problem behavior from being rewarded?</a:t>
                      </a:r>
                      <a:endParaRPr sz="1800"/>
                    </a:p>
                    <a:p>
                      <a:pPr marL="457200" marR="0" lvl="0" indent="-342900" algn="l" rtl="0">
                        <a:lnSpc>
                          <a:spcPct val="100000"/>
                        </a:lnSpc>
                        <a:spcBef>
                          <a:spcPts val="0"/>
                        </a:spcBef>
                        <a:spcAft>
                          <a:spcPts val="0"/>
                        </a:spcAft>
                        <a:buSzPts val="1800"/>
                        <a:buChar char="●"/>
                      </a:pPr>
                      <a:r>
                        <a:rPr lang="en-US" sz="1800"/>
                        <a:t>I will remove the candy/mint jar from my desk</a:t>
                      </a:r>
                      <a:endParaRPr sz="1800"/>
                    </a:p>
                    <a:p>
                      <a:pPr marL="457200" marR="0" lvl="0" indent="-342900" algn="l" rtl="0">
                        <a:lnSpc>
                          <a:spcPct val="100000"/>
                        </a:lnSpc>
                        <a:spcBef>
                          <a:spcPts val="0"/>
                        </a:spcBef>
                        <a:spcAft>
                          <a:spcPts val="0"/>
                        </a:spcAft>
                        <a:buSzPts val="1800"/>
                        <a:buChar char="●"/>
                      </a:pPr>
                      <a:r>
                        <a:rPr lang="en-US" sz="1800"/>
                        <a:t>I will bring my speaker to my office</a:t>
                      </a:r>
                      <a:endParaRPr sz="1800"/>
                    </a:p>
                  </a:txBody>
                  <a:tcPr marL="91425" marR="91425" marT="91425" marB="91425"/>
                </a:tc>
                <a:extLst>
                  <a:ext uri="{0D108BD9-81ED-4DB2-BD59-A6C34878D82A}">
                    <a16:rowId xmlns:a16="http://schemas.microsoft.com/office/drawing/2014/main" val="10000"/>
                  </a:ext>
                </a:extLst>
              </a:tr>
              <a:tr h="600800">
                <a:tc>
                  <a:txBody>
                    <a:bodyPr/>
                    <a:lstStyle/>
                    <a:p>
                      <a:pPr marL="0" lvl="0" indent="0" algn="l" rtl="0">
                        <a:spcBef>
                          <a:spcPts val="0"/>
                        </a:spcBef>
                        <a:spcAft>
                          <a:spcPts val="0"/>
                        </a:spcAft>
                        <a:buNone/>
                      </a:pPr>
                      <a:r>
                        <a:rPr lang="en-US" sz="1800" b="1" i="1" u="sng">
                          <a:highlight>
                            <a:srgbClr val="FFFFFF"/>
                          </a:highlight>
                          <a:latin typeface="Architects Daughter"/>
                          <a:ea typeface="Architects Daughter"/>
                          <a:cs typeface="Architects Daughter"/>
                          <a:sym typeface="Architects Daughter"/>
                        </a:rPr>
                        <a:t>Correction:</a:t>
                      </a:r>
                      <a:endParaRPr sz="1800" b="1" i="1" u="sng">
                        <a:highlight>
                          <a:srgbClr val="FFFFFF"/>
                        </a:highlight>
                        <a:latin typeface="Architects Daughter"/>
                        <a:ea typeface="Architects Daughter"/>
                        <a:cs typeface="Architects Daughter"/>
                        <a:sym typeface="Architects Daughter"/>
                      </a:endParaRPr>
                    </a:p>
                    <a:p>
                      <a:pPr marL="0" lvl="0" indent="0" algn="l" rtl="0">
                        <a:spcBef>
                          <a:spcPts val="0"/>
                        </a:spcBef>
                        <a:spcAft>
                          <a:spcPts val="0"/>
                        </a:spcAft>
                        <a:buNone/>
                      </a:pPr>
                      <a:endParaRPr sz="1800"/>
                    </a:p>
                  </a:txBody>
                  <a:tcPr marL="91425" marR="91425" marT="91425" marB="91425"/>
                </a:tc>
                <a:tc>
                  <a:txBody>
                    <a:bodyPr/>
                    <a:lstStyle/>
                    <a:p>
                      <a:pPr marL="0" marR="0" lvl="0" indent="0" algn="l" rtl="0">
                        <a:lnSpc>
                          <a:spcPct val="100000"/>
                        </a:lnSpc>
                        <a:spcBef>
                          <a:spcPts val="0"/>
                        </a:spcBef>
                        <a:spcAft>
                          <a:spcPts val="0"/>
                        </a:spcAft>
                        <a:buNone/>
                      </a:pPr>
                      <a:r>
                        <a:rPr lang="en-US" sz="1800"/>
                        <a:t>What are efficient, consistent corrective consequences for problem behavior?</a:t>
                      </a:r>
                      <a:endParaRPr sz="1800"/>
                    </a:p>
                    <a:p>
                      <a:pPr marL="457200" marR="0" lvl="0" indent="-342900" algn="l" rtl="0">
                        <a:lnSpc>
                          <a:spcPct val="100000"/>
                        </a:lnSpc>
                        <a:spcBef>
                          <a:spcPts val="0"/>
                        </a:spcBef>
                        <a:spcAft>
                          <a:spcPts val="0"/>
                        </a:spcAft>
                        <a:buSzPts val="1800"/>
                        <a:buChar char="●"/>
                      </a:pPr>
                      <a:r>
                        <a:rPr lang="en-US" sz="1800"/>
                        <a:t>No sticker on the chart when 15,000 steps are not met</a:t>
                      </a:r>
                      <a:endParaRPr sz="1800"/>
                    </a:p>
                  </a:txBody>
                  <a:tcPr marL="91425" marR="91425" marT="91425" marB="91425"/>
                </a:tc>
                <a:extLst>
                  <a:ext uri="{0D108BD9-81ED-4DB2-BD59-A6C34878D82A}">
                    <a16:rowId xmlns:a16="http://schemas.microsoft.com/office/drawing/2014/main" val="10001"/>
                  </a:ext>
                </a:extLst>
              </a:tr>
              <a:tr h="600800">
                <a:tc>
                  <a:txBody>
                    <a:bodyPr/>
                    <a:lstStyle/>
                    <a:p>
                      <a:pPr marL="0" lvl="0" indent="0" algn="l" rtl="0">
                        <a:spcBef>
                          <a:spcPts val="0"/>
                        </a:spcBef>
                        <a:spcAft>
                          <a:spcPts val="0"/>
                        </a:spcAft>
                        <a:buNone/>
                      </a:pPr>
                      <a:r>
                        <a:rPr lang="en-US" sz="1800" b="1" i="1" u="sng">
                          <a:highlight>
                            <a:srgbClr val="FFFFFF"/>
                          </a:highlight>
                          <a:latin typeface="Architects Daughter"/>
                          <a:ea typeface="Architects Daughter"/>
                          <a:cs typeface="Architects Daughter"/>
                          <a:sym typeface="Architects Daughter"/>
                        </a:rPr>
                        <a:t>Data Collection:</a:t>
                      </a:r>
                      <a:endParaRPr sz="1800" b="1" i="1" u="sng">
                        <a:highlight>
                          <a:srgbClr val="FFFFFF"/>
                        </a:highlight>
                        <a:latin typeface="Architects Daughter"/>
                        <a:ea typeface="Architects Daughter"/>
                        <a:cs typeface="Architects Daughter"/>
                        <a:sym typeface="Architects Daughter"/>
                      </a:endParaRPr>
                    </a:p>
                    <a:p>
                      <a:pPr marL="0" lvl="0" indent="0" algn="l" rtl="0">
                        <a:spcBef>
                          <a:spcPts val="0"/>
                        </a:spcBef>
                        <a:spcAft>
                          <a:spcPts val="0"/>
                        </a:spcAft>
                        <a:buNone/>
                      </a:pPr>
                      <a:endParaRPr sz="1800" b="1" i="1" u="sng">
                        <a:highlight>
                          <a:srgbClr val="FFFFFF"/>
                        </a:highlight>
                        <a:latin typeface="Architects Daughter"/>
                        <a:ea typeface="Architects Daughter"/>
                        <a:cs typeface="Architects Daughter"/>
                        <a:sym typeface="Architects Daughter"/>
                      </a:endParaRPr>
                    </a:p>
                  </a:txBody>
                  <a:tcPr marL="91425" marR="91425" marT="91425" marB="91425">
                    <a:solidFill>
                      <a:schemeClr val="lt2"/>
                    </a:solidFill>
                  </a:tcPr>
                </a:tc>
                <a:tc>
                  <a:txBody>
                    <a:bodyPr/>
                    <a:lstStyle/>
                    <a:p>
                      <a:pPr marL="0" marR="0" lvl="0" indent="0" algn="l" rtl="0">
                        <a:lnSpc>
                          <a:spcPct val="100000"/>
                        </a:lnSpc>
                        <a:spcBef>
                          <a:spcPts val="0"/>
                        </a:spcBef>
                        <a:spcAft>
                          <a:spcPts val="0"/>
                        </a:spcAft>
                        <a:buNone/>
                      </a:pPr>
                      <a:r>
                        <a:rPr lang="en-US" sz="1800" dirty="0"/>
                        <a:t>How will we collect and use data to evaluate (a) implementation fidelity, and (b) impact on student outcomes?</a:t>
                      </a:r>
                      <a:endParaRPr sz="1800" dirty="0"/>
                    </a:p>
                    <a:p>
                      <a:pPr marL="457200" marR="0" lvl="0" indent="-342900" algn="l" rtl="0">
                        <a:lnSpc>
                          <a:spcPct val="100000"/>
                        </a:lnSpc>
                        <a:spcBef>
                          <a:spcPts val="0"/>
                        </a:spcBef>
                        <a:spcAft>
                          <a:spcPts val="0"/>
                        </a:spcAft>
                        <a:buSzPts val="1800"/>
                        <a:buChar char="●"/>
                      </a:pPr>
                      <a:r>
                        <a:rPr lang="en-US" sz="1800" dirty="0"/>
                        <a:t>Use of the pedometer daily</a:t>
                      </a:r>
                      <a:endParaRPr sz="1800" dirty="0"/>
                    </a:p>
                    <a:p>
                      <a:pPr marL="457200" marR="0" lvl="0" indent="-342900" algn="l" rtl="0">
                        <a:lnSpc>
                          <a:spcPct val="100000"/>
                        </a:lnSpc>
                        <a:spcBef>
                          <a:spcPts val="0"/>
                        </a:spcBef>
                        <a:spcAft>
                          <a:spcPts val="0"/>
                        </a:spcAft>
                        <a:buSzPts val="1800"/>
                        <a:buChar char="●"/>
                      </a:pPr>
                      <a:r>
                        <a:rPr lang="en-US" sz="1800" dirty="0"/>
                        <a:t>Use of daily calendar to collect days achieved </a:t>
                      </a:r>
                      <a:endParaRPr sz="1800" dirty="0"/>
                    </a:p>
                  </a:txBody>
                  <a:tcPr marL="91425" marR="91425" marT="91425" marB="91425">
                    <a:solidFill>
                      <a:schemeClr val="lt2"/>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aphicFrame>
        <p:nvGraphicFramePr>
          <p:cNvPr id="300" name="Google Shape;300;p41" descr="In solution component and definition and examples columns; solutions column is blank.  Prevention: how can we avoid the problem context? e.g. schedule lunch times, change lighting.  Teaching: How can we define, teach, and monitor what we want? e.g. build &quot;quiet&quot; curriculum, teach hallway expecations, buty decibel meter.  Recognition: How can we build in systematic rewards for positive behavior?  e.g. 3 quiet days equals 5 extra minutes of social time at lunch.  Extinction: How can we prevent problem behavior by removing the reward? e.g do not respond to student who speaks out instead of raising hand.  Consequence: What are efficient, consisten consequences for problem behavior?  e.g. error correction; practice appropriate behavior and document with major/minor ODR.  Data: how will we collect and use data for evaluating the fidelity of our solution ( e.g. walkthrough reports, observations, self-assessments ) and student outcomes (e.g. SWIS ODR data, time on task, etc,)?" title="Solution component, definition and examples, cafeteria hallway solution"/>
          <p:cNvGraphicFramePr/>
          <p:nvPr/>
        </p:nvGraphicFramePr>
        <p:xfrm>
          <a:off x="397680" y="1923214"/>
          <a:ext cx="8209800" cy="4389160"/>
        </p:xfrm>
        <a:graphic>
          <a:graphicData uri="http://schemas.openxmlformats.org/drawingml/2006/table">
            <a:tbl>
              <a:tblPr firstRow="1" bandRow="1">
                <a:noFill/>
                <a:tableStyleId>{7EC2FF7E-02C6-4CE7-85C6-54DB37483089}</a:tableStyleId>
              </a:tblPr>
              <a:tblGrid>
                <a:gridCol w="1657300">
                  <a:extLst>
                    <a:ext uri="{9D8B030D-6E8A-4147-A177-3AD203B41FA5}">
                      <a16:colId xmlns:a16="http://schemas.microsoft.com/office/drawing/2014/main" val="20000"/>
                    </a:ext>
                  </a:extLst>
                </a:gridCol>
                <a:gridCol w="6552500">
                  <a:extLst>
                    <a:ext uri="{9D8B030D-6E8A-4147-A177-3AD203B41FA5}">
                      <a16:colId xmlns:a16="http://schemas.microsoft.com/office/drawing/2014/main" val="20001"/>
                    </a:ext>
                  </a:extLst>
                </a:gridCol>
              </a:tblGrid>
              <a:tr h="569500">
                <a:tc>
                  <a:txBody>
                    <a:bodyPr/>
                    <a:lstStyle/>
                    <a:p>
                      <a:pPr marL="0" marR="0" lvl="0" indent="0" algn="l" rtl="0">
                        <a:spcBef>
                          <a:spcPts val="0"/>
                        </a:spcBef>
                        <a:spcAft>
                          <a:spcPts val="0"/>
                        </a:spcAft>
                        <a:buNone/>
                      </a:pPr>
                      <a:r>
                        <a:rPr lang="en-US" sz="2400">
                          <a:solidFill>
                            <a:schemeClr val="dk2"/>
                          </a:solidFill>
                        </a:rPr>
                        <a:t>Solution component</a:t>
                      </a:r>
                      <a:endParaRPr sz="2400"/>
                    </a:p>
                  </a:txBody>
                  <a:tcPr marL="91450" marR="91450" marT="45725" marB="45725"/>
                </a:tc>
                <a:tc>
                  <a:txBody>
                    <a:bodyPr/>
                    <a:lstStyle/>
                    <a:p>
                      <a:pPr marL="0" marR="0" lvl="0" indent="0" algn="l" rtl="0">
                        <a:spcBef>
                          <a:spcPts val="0"/>
                        </a:spcBef>
                        <a:spcAft>
                          <a:spcPts val="0"/>
                        </a:spcAft>
                        <a:buNone/>
                      </a:pPr>
                      <a:r>
                        <a:rPr lang="en-US" sz="2400">
                          <a:solidFill>
                            <a:schemeClr val="dk2"/>
                          </a:solidFill>
                        </a:rPr>
                        <a:t>Definition and Example</a:t>
                      </a:r>
                      <a:endParaRPr sz="2400"/>
                    </a:p>
                    <a:p>
                      <a:pPr marL="0" marR="0" lvl="0" indent="0" algn="l" rtl="0">
                        <a:spcBef>
                          <a:spcPts val="0"/>
                        </a:spcBef>
                        <a:spcAft>
                          <a:spcPts val="0"/>
                        </a:spcAft>
                        <a:buNone/>
                      </a:pPr>
                      <a:endParaRPr sz="1600">
                        <a:solidFill>
                          <a:schemeClr val="dk2"/>
                        </a:solidFill>
                      </a:endParaRPr>
                    </a:p>
                  </a:txBody>
                  <a:tcPr marL="91450" marR="91450" marT="45725" marB="45725"/>
                </a:tc>
                <a:extLst>
                  <a:ext uri="{0D108BD9-81ED-4DB2-BD59-A6C34878D82A}">
                    <a16:rowId xmlns:a16="http://schemas.microsoft.com/office/drawing/2014/main" val="10000"/>
                  </a:ext>
                </a:extLst>
              </a:tr>
              <a:tr h="509550">
                <a:tc>
                  <a:txBody>
                    <a:bodyPr/>
                    <a:lstStyle/>
                    <a:p>
                      <a:pPr marL="1476057" marR="0" lvl="0" indent="-1476057" algn="l" rtl="0">
                        <a:lnSpc>
                          <a:spcPct val="100000"/>
                        </a:lnSpc>
                        <a:spcBef>
                          <a:spcPts val="0"/>
                        </a:spcBef>
                        <a:spcAft>
                          <a:spcPts val="0"/>
                        </a:spcAft>
                        <a:buNone/>
                      </a:pPr>
                      <a:r>
                        <a:rPr lang="en-US" sz="2400">
                          <a:solidFill>
                            <a:schemeClr val="dk2"/>
                          </a:solidFill>
                        </a:rPr>
                        <a:t>Prevention</a:t>
                      </a:r>
                      <a:endParaRPr sz="2400"/>
                    </a:p>
                  </a:txBody>
                  <a:tcPr marL="91450" marR="91450" marT="45725" marB="45725">
                    <a:solidFill>
                      <a:schemeClr val="accent1">
                        <a:alpha val="20000"/>
                      </a:schemeClr>
                    </a:solidFill>
                  </a:tcPr>
                </a:tc>
                <a:tc>
                  <a:txBody>
                    <a:bodyPr/>
                    <a:lstStyle/>
                    <a:p>
                      <a:pPr marL="14287" marR="0" lvl="0" indent="-14287" algn="l" rtl="0">
                        <a:spcBef>
                          <a:spcPts val="0"/>
                        </a:spcBef>
                        <a:spcAft>
                          <a:spcPts val="0"/>
                        </a:spcAft>
                        <a:buNone/>
                      </a:pPr>
                      <a:r>
                        <a:rPr lang="en-US" sz="2400">
                          <a:solidFill>
                            <a:schemeClr val="dk2"/>
                          </a:solidFill>
                        </a:rPr>
                        <a:t>How can we avoid the problem context?</a:t>
                      </a:r>
                      <a:endParaRPr sz="2400"/>
                    </a:p>
                    <a:p>
                      <a:pPr marL="14287" marR="0" lvl="0" indent="-14287" algn="l" rtl="0">
                        <a:spcBef>
                          <a:spcPts val="0"/>
                        </a:spcBef>
                        <a:spcAft>
                          <a:spcPts val="0"/>
                        </a:spcAft>
                        <a:buNone/>
                      </a:pPr>
                      <a:r>
                        <a:rPr lang="en-US" sz="2400" b="1">
                          <a:solidFill>
                            <a:schemeClr val="accent6"/>
                          </a:solidFill>
                        </a:rPr>
                        <a:t>e.g. schedule lunch times, change lighting, rearrange lunch lines</a:t>
                      </a:r>
                      <a:endParaRPr sz="2400" b="1" i="1">
                        <a:solidFill>
                          <a:schemeClr val="accent6"/>
                        </a:solidFill>
                      </a:endParaRPr>
                    </a:p>
                  </a:txBody>
                  <a:tcPr marL="91450" marR="91450" marT="45725" marB="45725"/>
                </a:tc>
                <a:extLst>
                  <a:ext uri="{0D108BD9-81ED-4DB2-BD59-A6C34878D82A}">
                    <a16:rowId xmlns:a16="http://schemas.microsoft.com/office/drawing/2014/main" val="10001"/>
                  </a:ext>
                </a:extLst>
              </a:tr>
              <a:tr h="386375">
                <a:tc>
                  <a:txBody>
                    <a:bodyPr/>
                    <a:lstStyle/>
                    <a:p>
                      <a:pPr marL="1476057" marR="0" lvl="0" indent="-1476057" algn="l" rtl="0">
                        <a:spcBef>
                          <a:spcPts val="0"/>
                        </a:spcBef>
                        <a:spcAft>
                          <a:spcPts val="0"/>
                        </a:spcAft>
                        <a:buNone/>
                      </a:pPr>
                      <a:r>
                        <a:rPr lang="en-US" sz="2400">
                          <a:solidFill>
                            <a:schemeClr val="dk2"/>
                          </a:solidFill>
                        </a:rPr>
                        <a:t>Teaching</a:t>
                      </a:r>
                      <a:endParaRPr sz="2400"/>
                    </a:p>
                  </a:txBody>
                  <a:tcPr marL="91450" marR="91450" marT="45725" marB="45725"/>
                </a:tc>
                <a:tc>
                  <a:txBody>
                    <a:bodyPr/>
                    <a:lstStyle/>
                    <a:p>
                      <a:pPr marL="0" marR="0" lvl="0" indent="0" algn="l" rtl="0">
                        <a:lnSpc>
                          <a:spcPct val="100000"/>
                        </a:lnSpc>
                        <a:spcBef>
                          <a:spcPts val="0"/>
                        </a:spcBef>
                        <a:spcAft>
                          <a:spcPts val="0"/>
                        </a:spcAft>
                        <a:buClr>
                          <a:schemeClr val="dk2"/>
                        </a:buClr>
                        <a:buSzPts val="1400"/>
                        <a:buFont typeface="Calibri"/>
                        <a:buNone/>
                      </a:pPr>
                      <a:r>
                        <a:rPr lang="en-US" sz="2400">
                          <a:solidFill>
                            <a:schemeClr val="dk2"/>
                          </a:solidFill>
                        </a:rPr>
                        <a:t>How can we define, teach, and monitor what we want? </a:t>
                      </a:r>
                      <a:r>
                        <a:rPr lang="en-US" sz="2400" b="1">
                          <a:solidFill>
                            <a:schemeClr val="accent6"/>
                          </a:solidFill>
                        </a:rPr>
                        <a:t>e.g. build curriculum around roughhousing, teach line expectations</a:t>
                      </a:r>
                      <a:endParaRPr sz="2400" b="1" i="1">
                        <a:solidFill>
                          <a:schemeClr val="accent6"/>
                        </a:solidFill>
                      </a:endParaRPr>
                    </a:p>
                  </a:txBody>
                  <a:tcPr marL="91450" marR="91450" marT="45725" marB="45725"/>
                </a:tc>
                <a:extLst>
                  <a:ext uri="{0D108BD9-81ED-4DB2-BD59-A6C34878D82A}">
                    <a16:rowId xmlns:a16="http://schemas.microsoft.com/office/drawing/2014/main" val="10002"/>
                  </a:ext>
                </a:extLst>
              </a:tr>
              <a:tr h="719350">
                <a:tc>
                  <a:txBody>
                    <a:bodyPr/>
                    <a:lstStyle/>
                    <a:p>
                      <a:pPr marL="1476057" marR="0" lvl="0" indent="-1476057" algn="l" rtl="0">
                        <a:spcBef>
                          <a:spcPts val="0"/>
                        </a:spcBef>
                        <a:spcAft>
                          <a:spcPts val="0"/>
                        </a:spcAft>
                        <a:buNone/>
                      </a:pPr>
                      <a:r>
                        <a:rPr lang="en-US" sz="2400">
                          <a:solidFill>
                            <a:schemeClr val="dk2"/>
                          </a:solidFill>
                        </a:rPr>
                        <a:t>Recognition</a:t>
                      </a:r>
                      <a:endParaRPr sz="2400"/>
                    </a:p>
                  </a:txBody>
                  <a:tcPr marL="91450" marR="91450" marT="45725" marB="45725"/>
                </a:tc>
                <a:tc>
                  <a:txBody>
                    <a:bodyPr/>
                    <a:lstStyle/>
                    <a:p>
                      <a:pPr marL="0" marR="0" lvl="0" indent="0" algn="l" rtl="0">
                        <a:lnSpc>
                          <a:spcPct val="100000"/>
                        </a:lnSpc>
                        <a:spcBef>
                          <a:spcPts val="0"/>
                        </a:spcBef>
                        <a:spcAft>
                          <a:spcPts val="0"/>
                        </a:spcAft>
                        <a:buClr>
                          <a:schemeClr val="dk2"/>
                        </a:buClr>
                        <a:buSzPts val="1400"/>
                        <a:buFont typeface="Calibri"/>
                        <a:buNone/>
                      </a:pPr>
                      <a:r>
                        <a:rPr lang="en-US" sz="2400">
                          <a:solidFill>
                            <a:schemeClr val="dk2"/>
                          </a:solidFill>
                        </a:rPr>
                        <a:t>How can we build in systematic rewards for positive behavior? </a:t>
                      </a:r>
                      <a:r>
                        <a:rPr lang="en-US" sz="2400" b="1">
                          <a:solidFill>
                            <a:schemeClr val="accent6"/>
                          </a:solidFill>
                        </a:rPr>
                        <a:t>e.g. 3 days without referrals = 5 extra minutes of social time at lunch</a:t>
                      </a:r>
                      <a:endParaRPr sz="2400" b="1" i="1">
                        <a:solidFill>
                          <a:schemeClr val="accent6"/>
                        </a:solidFill>
                      </a:endParaRPr>
                    </a:p>
                  </a:txBody>
                  <a:tcPr marL="91450" marR="91450" marT="45725" marB="45725"/>
                </a:tc>
                <a:extLst>
                  <a:ext uri="{0D108BD9-81ED-4DB2-BD59-A6C34878D82A}">
                    <a16:rowId xmlns:a16="http://schemas.microsoft.com/office/drawing/2014/main" val="10003"/>
                  </a:ext>
                </a:extLst>
              </a:tr>
            </a:tbl>
          </a:graphicData>
        </a:graphic>
      </p:graphicFrame>
      <p:sp>
        <p:nvSpPr>
          <p:cNvPr id="301" name="Google Shape;301;p41"/>
          <p:cNvSpPr txBox="1">
            <a:spLocks noGrp="1"/>
          </p:cNvSpPr>
          <p:nvPr>
            <p:ph type="title"/>
          </p:nvPr>
        </p:nvSpPr>
        <p:spPr>
          <a:xfrm>
            <a:off x="303777" y="207200"/>
            <a:ext cx="7164000" cy="75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520"/>
              <a:buFont typeface="Questrial"/>
              <a:buNone/>
            </a:pPr>
            <a:r>
              <a:rPr lang="en-US" sz="3000" b="1"/>
              <a:t>Developing a Solution &amp; Action Planning</a:t>
            </a:r>
            <a:endParaRPr b="1"/>
          </a:p>
        </p:txBody>
      </p:sp>
      <p:pic>
        <p:nvPicPr>
          <p:cNvPr id="302" name="Google Shape;302;p41" descr="measurable goal: current cateferia referrals in 8th grade average 28 per month. Our goal is to reduce cafeteria referrals by 20 percent per month for February through May. "/>
          <p:cNvPicPr preferRelativeResize="0"/>
          <p:nvPr/>
        </p:nvPicPr>
        <p:blipFill>
          <a:blip r:embed="rId3">
            <a:alphaModFix/>
          </a:blip>
          <a:stretch>
            <a:fillRect/>
          </a:stretch>
        </p:blipFill>
        <p:spPr>
          <a:xfrm>
            <a:off x="397675" y="844500"/>
            <a:ext cx="7239000" cy="10787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graphicFrame>
        <p:nvGraphicFramePr>
          <p:cNvPr id="308" name="Google Shape;308;p42" descr="In solution component and definition and examples columns; solutions column is blank.  Prevention: how can we avoid the problem context? e.g. schedule lunch times, change lighting.  Teaching: How can we define, teach, and monitor what we want? e.g. build &quot;quiet&quot; curriculum, teach hallway expecations, buty decibel meter.  Recognition: How can we build in systematic rewards for positive behavior?  e.g. 3 quiet days equals 5 extra minutes of social time at lunch.  Extinction: How can we prevent problem behavior by removing the reward? e.g do not respond to student who speaks out instead of raising hand.  Consequence: What are efficient, consisten consequences for problem behavior?  e.g. error correction; practice appropriate behavior and document with major/minor ODR.  Data: how will we collect and use data for evaluating the fidelity of our solution ( e.g. walkthrough reports, observations, self-assessments ) and student outcomes (e.g. SWIS ODR data, time on task, etc,)?" title="Solution component, definition and examples, cafeteria hallway solution"/>
          <p:cNvGraphicFramePr/>
          <p:nvPr/>
        </p:nvGraphicFramePr>
        <p:xfrm>
          <a:off x="388230" y="1062939"/>
          <a:ext cx="3000000" cy="3000000"/>
        </p:xfrm>
        <a:graphic>
          <a:graphicData uri="http://schemas.openxmlformats.org/drawingml/2006/table">
            <a:tbl>
              <a:tblPr firstRow="1" bandRow="1">
                <a:noFill/>
                <a:tableStyleId>{7EC2FF7E-02C6-4CE7-85C6-54DB37483089}</a:tableStyleId>
              </a:tblPr>
              <a:tblGrid>
                <a:gridCol w="1657300">
                  <a:extLst>
                    <a:ext uri="{9D8B030D-6E8A-4147-A177-3AD203B41FA5}">
                      <a16:colId xmlns:a16="http://schemas.microsoft.com/office/drawing/2014/main" val="20000"/>
                    </a:ext>
                  </a:extLst>
                </a:gridCol>
                <a:gridCol w="6552500">
                  <a:extLst>
                    <a:ext uri="{9D8B030D-6E8A-4147-A177-3AD203B41FA5}">
                      <a16:colId xmlns:a16="http://schemas.microsoft.com/office/drawing/2014/main" val="20001"/>
                    </a:ext>
                  </a:extLst>
                </a:gridCol>
              </a:tblGrid>
              <a:tr h="569500">
                <a:tc>
                  <a:txBody>
                    <a:bodyPr/>
                    <a:lstStyle/>
                    <a:p>
                      <a:pPr marL="0" marR="0" lvl="0" indent="0" algn="l" rtl="0">
                        <a:spcBef>
                          <a:spcPts val="0"/>
                        </a:spcBef>
                        <a:spcAft>
                          <a:spcPts val="0"/>
                        </a:spcAft>
                        <a:buNone/>
                      </a:pPr>
                      <a:r>
                        <a:rPr lang="en-US" sz="2400">
                          <a:solidFill>
                            <a:schemeClr val="dk2"/>
                          </a:solidFill>
                        </a:rPr>
                        <a:t>Solution component</a:t>
                      </a:r>
                      <a:endParaRPr sz="2400"/>
                    </a:p>
                  </a:txBody>
                  <a:tcPr marL="91450" marR="91450" marT="45725" marB="45725"/>
                </a:tc>
                <a:tc>
                  <a:txBody>
                    <a:bodyPr/>
                    <a:lstStyle/>
                    <a:p>
                      <a:pPr marL="0" marR="0" lvl="0" indent="0" algn="l" rtl="0">
                        <a:spcBef>
                          <a:spcPts val="0"/>
                        </a:spcBef>
                        <a:spcAft>
                          <a:spcPts val="0"/>
                        </a:spcAft>
                        <a:buNone/>
                      </a:pPr>
                      <a:r>
                        <a:rPr lang="en-US" sz="2400">
                          <a:solidFill>
                            <a:schemeClr val="dk2"/>
                          </a:solidFill>
                        </a:rPr>
                        <a:t>Definition and Example</a:t>
                      </a:r>
                      <a:endParaRPr sz="2400"/>
                    </a:p>
                    <a:p>
                      <a:pPr marL="0" marR="0" lvl="0" indent="0" algn="l" rtl="0">
                        <a:spcBef>
                          <a:spcPts val="0"/>
                        </a:spcBef>
                        <a:spcAft>
                          <a:spcPts val="0"/>
                        </a:spcAft>
                        <a:buNone/>
                      </a:pPr>
                      <a:endParaRPr sz="1600">
                        <a:solidFill>
                          <a:schemeClr val="dk2"/>
                        </a:solidFill>
                      </a:endParaRPr>
                    </a:p>
                  </a:txBody>
                  <a:tcPr marL="91450" marR="91450" marT="45725" marB="45725"/>
                </a:tc>
                <a:extLst>
                  <a:ext uri="{0D108BD9-81ED-4DB2-BD59-A6C34878D82A}">
                    <a16:rowId xmlns:a16="http://schemas.microsoft.com/office/drawing/2014/main" val="10000"/>
                  </a:ext>
                </a:extLst>
              </a:tr>
              <a:tr h="719350">
                <a:tc>
                  <a:txBody>
                    <a:bodyPr/>
                    <a:lstStyle/>
                    <a:p>
                      <a:pPr marL="1476057" marR="0" lvl="0" indent="-1476057" algn="l" rtl="0">
                        <a:spcBef>
                          <a:spcPts val="0"/>
                        </a:spcBef>
                        <a:spcAft>
                          <a:spcPts val="0"/>
                        </a:spcAft>
                        <a:buNone/>
                      </a:pPr>
                      <a:r>
                        <a:rPr lang="en-US" sz="2400">
                          <a:solidFill>
                            <a:schemeClr val="dk2"/>
                          </a:solidFill>
                        </a:rPr>
                        <a:t>Extinction</a:t>
                      </a:r>
                      <a:endParaRPr sz="2400"/>
                    </a:p>
                  </a:txBody>
                  <a:tcPr marL="91450" marR="91450" marT="45725" marB="45725"/>
                </a:tc>
                <a:tc>
                  <a:txBody>
                    <a:bodyPr/>
                    <a:lstStyle/>
                    <a:p>
                      <a:pPr marL="0" marR="0" lvl="0" indent="0" algn="l" rtl="0">
                        <a:lnSpc>
                          <a:spcPct val="100000"/>
                        </a:lnSpc>
                        <a:spcBef>
                          <a:spcPts val="0"/>
                        </a:spcBef>
                        <a:spcAft>
                          <a:spcPts val="0"/>
                        </a:spcAft>
                        <a:buClr>
                          <a:schemeClr val="dk2"/>
                        </a:buClr>
                        <a:buSzPts val="1400"/>
                        <a:buFont typeface="Calibri"/>
                        <a:buNone/>
                      </a:pPr>
                      <a:r>
                        <a:rPr lang="en-US" sz="2400" b="0">
                          <a:solidFill>
                            <a:schemeClr val="dk2"/>
                          </a:solidFill>
                        </a:rPr>
                        <a:t>How can we prevent problem behavior by removing the reward? </a:t>
                      </a:r>
                      <a:r>
                        <a:rPr lang="en-US" sz="2400" b="1">
                          <a:solidFill>
                            <a:schemeClr val="accent6"/>
                          </a:solidFill>
                        </a:rPr>
                        <a:t>e.g. Continued roughhousing at lunch equals a loss in lunch options</a:t>
                      </a:r>
                      <a:endParaRPr sz="2400" b="1" i="1">
                        <a:solidFill>
                          <a:schemeClr val="accent6"/>
                        </a:solidFill>
                      </a:endParaRPr>
                    </a:p>
                  </a:txBody>
                  <a:tcPr marL="91450" marR="91450" marT="45725" marB="45725"/>
                </a:tc>
                <a:extLst>
                  <a:ext uri="{0D108BD9-81ED-4DB2-BD59-A6C34878D82A}">
                    <a16:rowId xmlns:a16="http://schemas.microsoft.com/office/drawing/2014/main" val="10001"/>
                  </a:ext>
                </a:extLst>
              </a:tr>
              <a:tr h="719350">
                <a:tc>
                  <a:txBody>
                    <a:bodyPr/>
                    <a:lstStyle/>
                    <a:p>
                      <a:pPr marL="1476057" marR="0" lvl="0" indent="-1476057" algn="l" rtl="0">
                        <a:spcBef>
                          <a:spcPts val="0"/>
                        </a:spcBef>
                        <a:spcAft>
                          <a:spcPts val="0"/>
                        </a:spcAft>
                        <a:buNone/>
                      </a:pPr>
                      <a:r>
                        <a:rPr lang="en-US" sz="2400">
                          <a:solidFill>
                            <a:schemeClr val="dk2"/>
                          </a:solidFill>
                        </a:rPr>
                        <a:t>Correction</a:t>
                      </a:r>
                      <a:endParaRPr sz="2400"/>
                    </a:p>
                  </a:txBody>
                  <a:tcPr marL="91450" marR="91450" marT="45725" marB="45725"/>
                </a:tc>
                <a:tc>
                  <a:txBody>
                    <a:bodyPr/>
                    <a:lstStyle/>
                    <a:p>
                      <a:pPr marL="0" marR="0" lvl="0" indent="0" algn="l" rtl="0">
                        <a:lnSpc>
                          <a:spcPct val="100000"/>
                        </a:lnSpc>
                        <a:spcBef>
                          <a:spcPts val="0"/>
                        </a:spcBef>
                        <a:spcAft>
                          <a:spcPts val="0"/>
                        </a:spcAft>
                        <a:buClr>
                          <a:schemeClr val="dk2"/>
                        </a:buClr>
                        <a:buSzPts val="1400"/>
                        <a:buFont typeface="Calibri"/>
                        <a:buNone/>
                      </a:pPr>
                      <a:r>
                        <a:rPr lang="en-US" sz="2400" b="0">
                          <a:solidFill>
                            <a:schemeClr val="dk2"/>
                          </a:solidFill>
                        </a:rPr>
                        <a:t>What are efficient, consistent co</a:t>
                      </a:r>
                      <a:r>
                        <a:rPr lang="en-US" sz="2400">
                          <a:solidFill>
                            <a:schemeClr val="dk2"/>
                          </a:solidFill>
                        </a:rPr>
                        <a:t>rrections </a:t>
                      </a:r>
                      <a:r>
                        <a:rPr lang="en-US" sz="2400" b="0">
                          <a:solidFill>
                            <a:schemeClr val="dk2"/>
                          </a:solidFill>
                        </a:rPr>
                        <a:t>for problem behavior?</a:t>
                      </a:r>
                      <a:r>
                        <a:rPr lang="en-US" sz="2400"/>
                        <a:t> </a:t>
                      </a:r>
                      <a:r>
                        <a:rPr lang="en-US" sz="2400" b="1">
                          <a:solidFill>
                            <a:schemeClr val="accent6"/>
                          </a:solidFill>
                        </a:rPr>
                        <a:t>e.g: Error correction; practice appropriate behavior (document with Major/Minor ODR)</a:t>
                      </a:r>
                      <a:endParaRPr sz="2400" b="1" i="1">
                        <a:solidFill>
                          <a:schemeClr val="accent6"/>
                        </a:solidFill>
                      </a:endParaRPr>
                    </a:p>
                  </a:txBody>
                  <a:tcPr marL="91450" marR="91450" marT="45725" marB="45725"/>
                </a:tc>
                <a:extLst>
                  <a:ext uri="{0D108BD9-81ED-4DB2-BD59-A6C34878D82A}">
                    <a16:rowId xmlns:a16="http://schemas.microsoft.com/office/drawing/2014/main" val="10002"/>
                  </a:ext>
                </a:extLst>
              </a:tr>
              <a:tr h="929175">
                <a:tc>
                  <a:txBody>
                    <a:bodyPr/>
                    <a:lstStyle/>
                    <a:p>
                      <a:pPr marL="1476057" marR="0" lvl="0" indent="-1476057" algn="l" rtl="0">
                        <a:spcBef>
                          <a:spcPts val="0"/>
                        </a:spcBef>
                        <a:spcAft>
                          <a:spcPts val="0"/>
                        </a:spcAft>
                        <a:buNone/>
                      </a:pPr>
                      <a:r>
                        <a:rPr lang="en-US" sz="2400">
                          <a:solidFill>
                            <a:schemeClr val="dk2"/>
                          </a:solidFill>
                        </a:rPr>
                        <a:t>Data</a:t>
                      </a:r>
                      <a:endParaRPr sz="2400"/>
                    </a:p>
                  </a:txBody>
                  <a:tcPr marL="91450" marR="91450" marT="45725" marB="45725">
                    <a:solidFill>
                      <a:srgbClr val="FFFFFF"/>
                    </a:solidFill>
                  </a:tcPr>
                </a:tc>
                <a:tc>
                  <a:txBody>
                    <a:bodyPr/>
                    <a:lstStyle/>
                    <a:p>
                      <a:pPr marL="0" marR="0" lvl="0" indent="0" algn="l" rtl="0">
                        <a:spcBef>
                          <a:spcPts val="0"/>
                        </a:spcBef>
                        <a:spcAft>
                          <a:spcPts val="0"/>
                        </a:spcAft>
                        <a:buNone/>
                      </a:pPr>
                      <a:r>
                        <a:rPr lang="en-US" sz="2400">
                          <a:solidFill>
                            <a:schemeClr val="dk2"/>
                          </a:solidFill>
                        </a:rPr>
                        <a:t>How will we collect and use data for evaluating the fidelity of our solution </a:t>
                      </a:r>
                      <a:r>
                        <a:rPr lang="en-US" sz="2400" b="1">
                          <a:solidFill>
                            <a:schemeClr val="accent6"/>
                          </a:solidFill>
                        </a:rPr>
                        <a:t>(e.g. walkthrough reports, observations, self-assessments)</a:t>
                      </a:r>
                      <a:r>
                        <a:rPr lang="en-US" sz="2400">
                          <a:solidFill>
                            <a:schemeClr val="dk2"/>
                          </a:solidFill>
                        </a:rPr>
                        <a:t>, and student outcomes </a:t>
                      </a:r>
                      <a:r>
                        <a:rPr lang="en-US" sz="2400" b="1">
                          <a:solidFill>
                            <a:schemeClr val="accent6"/>
                          </a:solidFill>
                        </a:rPr>
                        <a:t>(e.g. SWIS ODR data, time on task, etc.)</a:t>
                      </a:r>
                      <a:r>
                        <a:rPr lang="en-US" sz="2400"/>
                        <a:t>?</a:t>
                      </a:r>
                      <a:endParaRPr sz="2400"/>
                    </a:p>
                  </a:txBody>
                  <a:tcPr marL="91450" marR="91450" marT="45725" marB="45725">
                    <a:solidFill>
                      <a:srgbClr val="FFFFFF"/>
                    </a:solidFill>
                  </a:tcPr>
                </a:tc>
                <a:extLst>
                  <a:ext uri="{0D108BD9-81ED-4DB2-BD59-A6C34878D82A}">
                    <a16:rowId xmlns:a16="http://schemas.microsoft.com/office/drawing/2014/main" val="10003"/>
                  </a:ext>
                </a:extLst>
              </a:tr>
            </a:tbl>
          </a:graphicData>
        </a:graphic>
      </p:graphicFrame>
      <p:sp>
        <p:nvSpPr>
          <p:cNvPr id="309" name="Google Shape;309;p42"/>
          <p:cNvSpPr txBox="1">
            <a:spLocks noGrp="1"/>
          </p:cNvSpPr>
          <p:nvPr>
            <p:ph type="title"/>
          </p:nvPr>
        </p:nvSpPr>
        <p:spPr>
          <a:xfrm>
            <a:off x="388227" y="152350"/>
            <a:ext cx="7164000" cy="75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520"/>
              <a:buFont typeface="Questrial"/>
              <a:buNone/>
            </a:pPr>
            <a:r>
              <a:rPr lang="en-US" sz="3000" b="1"/>
              <a:t>Building a Solution &amp; Action Planning</a:t>
            </a:r>
            <a:endParaRPr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3"/>
          <p:cNvSpPr txBox="1">
            <a:spLocks noGrp="1"/>
          </p:cNvSpPr>
          <p:nvPr>
            <p:ph type="title"/>
          </p:nvPr>
        </p:nvSpPr>
        <p:spPr>
          <a:xfrm>
            <a:off x="340352" y="225475"/>
            <a:ext cx="7164000" cy="75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520"/>
              <a:buFont typeface="Questrial"/>
              <a:buNone/>
            </a:pPr>
            <a:r>
              <a:rPr lang="en-US" sz="3000" b="1"/>
              <a:t>Activity 2C: Work through Solution Components and Action Steps</a:t>
            </a:r>
            <a:endParaRPr b="1"/>
          </a:p>
        </p:txBody>
      </p:sp>
      <p:pic>
        <p:nvPicPr>
          <p:cNvPr id="316" name="Google Shape;316;p43" descr="Table with columns labeled Solution components, action steps, who/when and rows labeled: prevention (how can we avod the problem context? who, when, where, schedule change, curriculum change, increase supervision, etc) and Teaching ( how can we define, teache, and monitor what we want? use problem behavior as negative example)."/>
          <p:cNvPicPr preferRelativeResize="0"/>
          <p:nvPr/>
        </p:nvPicPr>
        <p:blipFill>
          <a:blip r:embed="rId3">
            <a:alphaModFix/>
          </a:blip>
          <a:stretch>
            <a:fillRect/>
          </a:stretch>
        </p:blipFill>
        <p:spPr>
          <a:xfrm>
            <a:off x="152400" y="1407300"/>
            <a:ext cx="8839201" cy="30855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4"/>
          <p:cNvSpPr/>
          <p:nvPr/>
        </p:nvSpPr>
        <p:spPr>
          <a:xfrm>
            <a:off x="3233075" y="2179100"/>
            <a:ext cx="2401200" cy="2301900"/>
          </a:xfrm>
          <a:prstGeom prst="ellipse">
            <a:avLst/>
          </a:prstGeom>
          <a:solidFill>
            <a:schemeClr val="accent1"/>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a:solidFill>
                  <a:srgbClr val="D9D9D9"/>
                </a:solidFill>
                <a:latin typeface="Didact Gothic"/>
                <a:ea typeface="Didact Gothic"/>
                <a:cs typeface="Didact Gothic"/>
                <a:sym typeface="Didact Gothic"/>
              </a:rPr>
              <a:t>Use Data</a:t>
            </a:r>
            <a:endParaRPr sz="3000">
              <a:solidFill>
                <a:srgbClr val="D9D9D9"/>
              </a:solidFill>
              <a:latin typeface="Didact Gothic"/>
              <a:ea typeface="Didact Gothic"/>
              <a:cs typeface="Didact Gothic"/>
              <a:sym typeface="Didact Gothic"/>
            </a:endParaRPr>
          </a:p>
        </p:txBody>
      </p:sp>
      <p:sp>
        <p:nvSpPr>
          <p:cNvPr id="323" name="Google Shape;323;p44"/>
          <p:cNvSpPr/>
          <p:nvPr/>
        </p:nvSpPr>
        <p:spPr>
          <a:xfrm>
            <a:off x="3348875" y="141450"/>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Precision Problem Statement</a:t>
            </a:r>
            <a:endParaRPr sz="2000">
              <a:latin typeface="Didact Gothic"/>
              <a:ea typeface="Didact Gothic"/>
              <a:cs typeface="Didact Gothic"/>
              <a:sym typeface="Didact Gothic"/>
            </a:endParaRPr>
          </a:p>
        </p:txBody>
      </p:sp>
      <p:sp>
        <p:nvSpPr>
          <p:cNvPr id="324" name="Google Shape;324;p44"/>
          <p:cNvSpPr/>
          <p:nvPr/>
        </p:nvSpPr>
        <p:spPr>
          <a:xfrm>
            <a:off x="5405325" y="1672625"/>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Set Measurable Goal</a:t>
            </a:r>
            <a:endParaRPr sz="2000">
              <a:latin typeface="Didact Gothic"/>
              <a:ea typeface="Didact Gothic"/>
              <a:cs typeface="Didact Gothic"/>
              <a:sym typeface="Didact Gothic"/>
            </a:endParaRPr>
          </a:p>
        </p:txBody>
      </p:sp>
      <p:sp>
        <p:nvSpPr>
          <p:cNvPr id="325" name="Google Shape;325;p44"/>
          <p:cNvSpPr/>
          <p:nvPr/>
        </p:nvSpPr>
        <p:spPr>
          <a:xfrm>
            <a:off x="4662975" y="4013575"/>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Develop Solution &amp; Action Plan</a:t>
            </a:r>
            <a:endParaRPr sz="2000">
              <a:latin typeface="Didact Gothic"/>
              <a:ea typeface="Didact Gothic"/>
              <a:cs typeface="Didact Gothic"/>
              <a:sym typeface="Didact Gothic"/>
            </a:endParaRPr>
          </a:p>
        </p:txBody>
      </p:sp>
      <p:sp>
        <p:nvSpPr>
          <p:cNvPr id="326" name="Google Shape;326;p44"/>
          <p:cNvSpPr/>
          <p:nvPr/>
        </p:nvSpPr>
        <p:spPr>
          <a:xfrm>
            <a:off x="2119425" y="4013575"/>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Monitor Fidelity of Plan</a:t>
            </a:r>
            <a:endParaRPr sz="2000">
              <a:latin typeface="Didact Gothic"/>
              <a:ea typeface="Didact Gothic"/>
              <a:cs typeface="Didact Gothic"/>
              <a:sym typeface="Didact Gothic"/>
            </a:endParaRPr>
          </a:p>
        </p:txBody>
      </p:sp>
      <p:sp>
        <p:nvSpPr>
          <p:cNvPr id="327" name="Google Shape;327;p44"/>
          <p:cNvSpPr/>
          <p:nvPr/>
        </p:nvSpPr>
        <p:spPr>
          <a:xfrm>
            <a:off x="1298175" y="1672625"/>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Monitor Outcome vs Goal</a:t>
            </a:r>
            <a:endParaRPr sz="2000">
              <a:latin typeface="Didact Gothic"/>
              <a:ea typeface="Didact Gothic"/>
              <a:cs typeface="Didact Gothic"/>
              <a:sym typeface="Didact Gothic"/>
            </a:endParaRPr>
          </a:p>
        </p:txBody>
      </p:sp>
      <p:sp>
        <p:nvSpPr>
          <p:cNvPr id="328" name="Google Shape;328;p44">
            <a:extLst>
              <a:ext uri="{C183D7F6-B498-43B3-948B-1728B52AA6E4}">
                <adec:decorative xmlns:adec="http://schemas.microsoft.com/office/drawing/2017/decorative" val="1"/>
              </a:ext>
            </a:extLst>
          </p:cNvPr>
          <p:cNvSpPr/>
          <p:nvPr/>
        </p:nvSpPr>
        <p:spPr>
          <a:xfrm rot="-2700000">
            <a:off x="2975812" y="1547078"/>
            <a:ext cx="717006" cy="72634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4" descr="Monitor fidelity of plan"/>
          <p:cNvSpPr/>
          <p:nvPr/>
        </p:nvSpPr>
        <p:spPr>
          <a:xfrm>
            <a:off x="2119425" y="4013575"/>
            <a:ext cx="2169600" cy="2075400"/>
          </a:xfrm>
          <a:prstGeom prst="ellipse">
            <a:avLst/>
          </a:prstGeom>
          <a:noFill/>
          <a:ln w="1143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Didact Gothic"/>
              <a:ea typeface="Didact Gothic"/>
              <a:cs typeface="Didact Gothic"/>
              <a:sym typeface="Didact Gothic"/>
            </a:endParaRPr>
          </a:p>
        </p:txBody>
      </p:sp>
      <p:sp>
        <p:nvSpPr>
          <p:cNvPr id="330" name="Google Shape;330;p44">
            <a:extLst>
              <a:ext uri="{C183D7F6-B498-43B3-948B-1728B52AA6E4}">
                <adec:decorative xmlns:adec="http://schemas.microsoft.com/office/drawing/2017/decorative" val="1"/>
              </a:ext>
            </a:extLst>
          </p:cNvPr>
          <p:cNvSpPr/>
          <p:nvPr/>
        </p:nvSpPr>
        <p:spPr>
          <a:xfrm rot="3200177">
            <a:off x="5216606" y="1547072"/>
            <a:ext cx="716945" cy="726364"/>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4">
            <a:extLst>
              <a:ext uri="{C183D7F6-B498-43B3-948B-1728B52AA6E4}">
                <adec:decorative xmlns:adec="http://schemas.microsoft.com/office/drawing/2017/decorative" val="1"/>
              </a:ext>
            </a:extLst>
          </p:cNvPr>
          <p:cNvSpPr/>
          <p:nvPr/>
        </p:nvSpPr>
        <p:spPr>
          <a:xfrm rot="7440952">
            <a:off x="5765157" y="3566089"/>
            <a:ext cx="716989" cy="726308"/>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4">
            <a:extLst>
              <a:ext uri="{C183D7F6-B498-43B3-948B-1728B52AA6E4}">
                <adec:decorative xmlns:adec="http://schemas.microsoft.com/office/drawing/2017/decorative" val="1"/>
              </a:ext>
            </a:extLst>
          </p:cNvPr>
          <p:cNvSpPr/>
          <p:nvPr/>
        </p:nvSpPr>
        <p:spPr>
          <a:xfrm rot="10800000">
            <a:off x="4022613" y="4844454"/>
            <a:ext cx="717000" cy="7263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4">
            <a:extLst>
              <a:ext uri="{C183D7F6-B498-43B3-948B-1728B52AA6E4}">
                <adec:decorative xmlns:adec="http://schemas.microsoft.com/office/drawing/2017/decorative" val="1"/>
              </a:ext>
            </a:extLst>
          </p:cNvPr>
          <p:cNvSpPr/>
          <p:nvPr/>
        </p:nvSpPr>
        <p:spPr>
          <a:xfrm rot="-6776996">
            <a:off x="2304652" y="3494847"/>
            <a:ext cx="717058" cy="726314"/>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C8F4CCD7-274E-404E-87FD-38843A4541E3}"/>
              </a:ext>
            </a:extLst>
          </p:cNvPr>
          <p:cNvSpPr>
            <a:spLocks noGrp="1"/>
          </p:cNvSpPr>
          <p:nvPr>
            <p:ph type="title"/>
          </p:nvPr>
        </p:nvSpPr>
        <p:spPr>
          <a:xfrm>
            <a:off x="365298" y="350815"/>
            <a:ext cx="2867777" cy="915357"/>
          </a:xfrm>
        </p:spPr>
        <p:txBody>
          <a:bodyPr/>
          <a:lstStyle/>
          <a:p>
            <a:r>
              <a:rPr lang="en-US" sz="2400" dirty="0"/>
              <a:t>Data-based Decision-Making</a:t>
            </a:r>
          </a:p>
        </p:txBody>
      </p:sp>
      <p:sp>
        <p:nvSpPr>
          <p:cNvPr id="3" name="Text Placeholder 2">
            <a:extLst>
              <a:ext uri="{FF2B5EF4-FFF2-40B4-BE49-F238E27FC236}">
                <a16:creationId xmlns:a16="http://schemas.microsoft.com/office/drawing/2014/main" id="{9890F1EB-8320-CF4B-9545-ECDB5E743BC4}"/>
              </a:ext>
            </a:extLst>
          </p:cNvPr>
          <p:cNvSpPr>
            <a:spLocks noGrp="1"/>
          </p:cNvSpPr>
          <p:nvPr>
            <p:ph type="body"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body" idx="1"/>
          </p:nvPr>
        </p:nvSpPr>
        <p:spPr>
          <a:xfrm>
            <a:off x="365298" y="1744133"/>
            <a:ext cx="8257568" cy="42297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sz="1800" b="1"/>
              <a:t>Purpose: </a:t>
            </a:r>
            <a:br>
              <a:rPr lang="en-US" sz="1800" b="1"/>
            </a:br>
            <a:r>
              <a:rPr lang="en-US" sz="1800"/>
              <a:t>Prepare and plan for facilitating </a:t>
            </a:r>
            <a:br>
              <a:rPr lang="en-US" sz="1800"/>
            </a:br>
            <a:r>
              <a:rPr lang="en-US" sz="1800"/>
              <a:t>implementation of Data Analysis</a:t>
            </a:r>
            <a:endParaRPr/>
          </a:p>
          <a:p>
            <a:pPr marL="0" lvl="0" indent="0" algn="l" rtl="0">
              <a:spcBef>
                <a:spcPts val="360"/>
              </a:spcBef>
              <a:spcAft>
                <a:spcPts val="0"/>
              </a:spcAft>
              <a:buSzPts val="1800"/>
              <a:buNone/>
            </a:pPr>
            <a:endParaRPr sz="1800"/>
          </a:p>
          <a:p>
            <a:pPr marL="0" lvl="0" indent="0" algn="l" rtl="0">
              <a:spcBef>
                <a:spcPts val="360"/>
              </a:spcBef>
              <a:spcAft>
                <a:spcPts val="0"/>
              </a:spcAft>
              <a:buSzPts val="1800"/>
              <a:buNone/>
            </a:pPr>
            <a:endParaRPr sz="1800"/>
          </a:p>
          <a:p>
            <a:pPr marL="0" lvl="0" indent="0" algn="l" rtl="0">
              <a:spcBef>
                <a:spcPts val="360"/>
              </a:spcBef>
              <a:spcAft>
                <a:spcPts val="0"/>
              </a:spcAft>
              <a:buSzPts val="1800"/>
              <a:buNone/>
            </a:pPr>
            <a:r>
              <a:rPr lang="en-US" sz="1800" b="1"/>
              <a:t>Outcomes:</a:t>
            </a:r>
            <a:endParaRPr/>
          </a:p>
          <a:p>
            <a:pPr marL="457200" lvl="0" indent="0" algn="l" rtl="0">
              <a:spcBef>
                <a:spcPts val="360"/>
              </a:spcBef>
              <a:spcAft>
                <a:spcPts val="0"/>
              </a:spcAft>
              <a:buSzPts val="1800"/>
              <a:buNone/>
            </a:pPr>
            <a:r>
              <a:rPr lang="en-US" sz="1800" b="1"/>
              <a:t>1.12 Discipline Data:</a:t>
            </a:r>
            <a:r>
              <a:rPr lang="en-US" sz="1800"/>
              <a:t> Tier I team has instantaneous access to graphed reports summarizing discipline data organized by the frequency of problem behavior events by behavior, location, time of day, and by individual student.</a:t>
            </a:r>
            <a:br>
              <a:rPr lang="en-US" sz="1800"/>
            </a:br>
            <a:endParaRPr sz="1800"/>
          </a:p>
          <a:p>
            <a:pPr marL="457200" lvl="0" indent="0" algn="l" rtl="0">
              <a:spcBef>
                <a:spcPts val="360"/>
              </a:spcBef>
              <a:spcAft>
                <a:spcPts val="0"/>
              </a:spcAft>
              <a:buSzPts val="1800"/>
              <a:buNone/>
            </a:pPr>
            <a:r>
              <a:rPr lang="en-US" sz="1800" b="1"/>
              <a:t>1.13 Data-based Decision Making:</a:t>
            </a:r>
            <a:r>
              <a:rPr lang="en-US" sz="1800"/>
              <a:t> Tier I team reviews and uses discipline data and academic outcome data (e.g., Curriculum-Based Measures, state tests) at least monthly for decision-making.</a:t>
            </a:r>
            <a:endParaRPr/>
          </a:p>
        </p:txBody>
      </p:sp>
      <p:pic>
        <p:nvPicPr>
          <p:cNvPr id="86" name="Google Shape;86;p18" descr="Graph shows highest number of referrals in the hall (65) and second highest in the classroom (40), outside shows 20 referrals and cafeteria shows 15 referrals while all other locations show less than 10 referrals." title="Bar graph of office discipline referrals by location"/>
          <p:cNvPicPr preferRelativeResize="0"/>
          <p:nvPr/>
        </p:nvPicPr>
        <p:blipFill rotWithShape="1">
          <a:blip r:embed="rId3">
            <a:alphaModFix/>
          </a:blip>
          <a:srcRect/>
          <a:stretch/>
        </p:blipFill>
        <p:spPr>
          <a:xfrm>
            <a:off x="4472940" y="1447360"/>
            <a:ext cx="3420037" cy="1796760"/>
          </a:xfrm>
          <a:prstGeom prst="rect">
            <a:avLst/>
          </a:prstGeom>
          <a:noFill/>
          <a:ln w="9525" cap="flat" cmpd="sng">
            <a:solidFill>
              <a:schemeClr val="dk2"/>
            </a:solidFill>
            <a:prstDash val="solid"/>
            <a:miter lim="800000"/>
            <a:headEnd type="none" w="sm" len="sm"/>
            <a:tailEnd type="none" w="sm" len="sm"/>
          </a:ln>
          <a:effectLst>
            <a:outerShdw blurRad="292100" dist="139700" dir="2700000" algn="tl" rotWithShape="0">
              <a:srgbClr val="333333">
                <a:alpha val="64705"/>
              </a:srgbClr>
            </a:outerShdw>
          </a:effectLst>
        </p:spPr>
      </p:pic>
      <p:sp>
        <p:nvSpPr>
          <p:cNvPr id="87" name="Google Shape;87;p18"/>
          <p:cNvSpPr txBox="1">
            <a:spLocks noGrp="1"/>
          </p:cNvSpPr>
          <p:nvPr>
            <p:ph type="title"/>
          </p:nvPr>
        </p:nvSpPr>
        <p:spPr>
          <a:xfrm>
            <a:off x="365299" y="350815"/>
            <a:ext cx="7755600" cy="915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3600"/>
              <a:buFont typeface="Questrial"/>
              <a:buNone/>
            </a:pPr>
            <a:r>
              <a:rPr lang="en-US" sz="3600" b="1"/>
              <a:t>TFI 1.12 &amp; 1.13 Purpose &amp;  Outcomes</a:t>
            </a:r>
            <a:endParaRPr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5"/>
          <p:cNvSpPr txBox="1">
            <a:spLocks noGrp="1"/>
          </p:cNvSpPr>
          <p:nvPr>
            <p:ph type="title"/>
          </p:nvPr>
        </p:nvSpPr>
        <p:spPr>
          <a:xfrm>
            <a:off x="365248" y="124425"/>
            <a:ext cx="8257500" cy="91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b="1"/>
              <a:t>Monitor the Fidelity of Plan</a:t>
            </a:r>
            <a:endParaRPr sz="3600" b="1"/>
          </a:p>
        </p:txBody>
      </p:sp>
      <p:sp>
        <p:nvSpPr>
          <p:cNvPr id="340" name="Google Shape;340;p45"/>
          <p:cNvSpPr txBox="1"/>
          <p:nvPr/>
        </p:nvSpPr>
        <p:spPr>
          <a:xfrm>
            <a:off x="1132000" y="1679125"/>
            <a:ext cx="7140900" cy="37263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Questrial"/>
              <a:buAutoNum type="arabicPeriod"/>
            </a:pPr>
            <a:r>
              <a:rPr lang="en-US" sz="2400">
                <a:latin typeface="Questrial"/>
                <a:ea typeface="Questrial"/>
                <a:cs typeface="Questrial"/>
                <a:sym typeface="Questrial"/>
              </a:rPr>
              <a:t>Place it on your next PBIS Agenda</a:t>
            </a:r>
            <a:endParaRPr sz="2400">
              <a:latin typeface="Questrial"/>
              <a:ea typeface="Questrial"/>
              <a:cs typeface="Questrial"/>
              <a:sym typeface="Questrial"/>
            </a:endParaRPr>
          </a:p>
          <a:p>
            <a:pPr marL="457200" lvl="0" indent="0" algn="l" rtl="0">
              <a:spcBef>
                <a:spcPts val="0"/>
              </a:spcBef>
              <a:spcAft>
                <a:spcPts val="0"/>
              </a:spcAft>
              <a:buNone/>
            </a:pPr>
            <a:endParaRPr sz="2400">
              <a:latin typeface="Questrial"/>
              <a:ea typeface="Questrial"/>
              <a:cs typeface="Questrial"/>
              <a:sym typeface="Questrial"/>
            </a:endParaRPr>
          </a:p>
          <a:p>
            <a:pPr marL="457200" lvl="0" indent="-381000" algn="l" rtl="0">
              <a:spcBef>
                <a:spcPts val="0"/>
              </a:spcBef>
              <a:spcAft>
                <a:spcPts val="0"/>
              </a:spcAft>
              <a:buSzPts val="2400"/>
              <a:buFont typeface="Questrial"/>
              <a:buAutoNum type="arabicPeriod"/>
            </a:pPr>
            <a:r>
              <a:rPr lang="en-US" sz="2400">
                <a:latin typeface="Questrial"/>
                <a:ea typeface="Questrial"/>
                <a:cs typeface="Questrial"/>
                <a:sym typeface="Questrial"/>
              </a:rPr>
              <a:t>Develop extra check-ins on goal as needed</a:t>
            </a:r>
            <a:endParaRPr sz="2400">
              <a:latin typeface="Questrial"/>
              <a:ea typeface="Questrial"/>
              <a:cs typeface="Questrial"/>
              <a:sym typeface="Questrial"/>
            </a:endParaRPr>
          </a:p>
          <a:p>
            <a:pPr marL="457200" lvl="0" indent="0" algn="l" rtl="0">
              <a:spcBef>
                <a:spcPts val="0"/>
              </a:spcBef>
              <a:spcAft>
                <a:spcPts val="0"/>
              </a:spcAft>
              <a:buNone/>
            </a:pPr>
            <a:endParaRPr sz="2400">
              <a:latin typeface="Questrial"/>
              <a:ea typeface="Questrial"/>
              <a:cs typeface="Questrial"/>
              <a:sym typeface="Questrial"/>
            </a:endParaRPr>
          </a:p>
          <a:p>
            <a:pPr marL="457200" lvl="0" indent="-381000" algn="l" rtl="0">
              <a:spcBef>
                <a:spcPts val="0"/>
              </a:spcBef>
              <a:spcAft>
                <a:spcPts val="0"/>
              </a:spcAft>
              <a:buSzPts val="2400"/>
              <a:buFont typeface="Questrial"/>
              <a:buAutoNum type="arabicPeriod"/>
            </a:pPr>
            <a:r>
              <a:rPr lang="en-US" sz="2400">
                <a:latin typeface="Questrial"/>
                <a:ea typeface="Questrial"/>
                <a:cs typeface="Questrial"/>
                <a:sym typeface="Questrial"/>
              </a:rPr>
              <a:t>Make sure the right people are in place to implement the action plan </a:t>
            </a:r>
            <a:endParaRPr sz="2400">
              <a:latin typeface="Questrial"/>
              <a:ea typeface="Questrial"/>
              <a:cs typeface="Questrial"/>
              <a:sym typeface="Questrial"/>
            </a:endParaRPr>
          </a:p>
          <a:p>
            <a:pPr marL="457200" lvl="0" indent="0" algn="l" rtl="0">
              <a:spcBef>
                <a:spcPts val="0"/>
              </a:spcBef>
              <a:spcAft>
                <a:spcPts val="0"/>
              </a:spcAft>
              <a:buNone/>
            </a:pPr>
            <a:endParaRPr sz="2400">
              <a:latin typeface="Questrial"/>
              <a:ea typeface="Questrial"/>
              <a:cs typeface="Questrial"/>
              <a:sym typeface="Questrial"/>
            </a:endParaRPr>
          </a:p>
          <a:p>
            <a:pPr marL="457200" lvl="0" indent="-381000" algn="l" rtl="0">
              <a:spcBef>
                <a:spcPts val="0"/>
              </a:spcBef>
              <a:spcAft>
                <a:spcPts val="0"/>
              </a:spcAft>
              <a:buSzPts val="2400"/>
              <a:buFont typeface="Questrial"/>
              <a:buAutoNum type="arabicPeriod"/>
            </a:pPr>
            <a:r>
              <a:rPr lang="en-US" sz="2400">
                <a:latin typeface="Questrial"/>
                <a:ea typeface="Questrial"/>
                <a:cs typeface="Questrial"/>
                <a:sym typeface="Questrial"/>
              </a:rPr>
              <a:t>Communicate with staff</a:t>
            </a:r>
            <a:endParaRPr sz="2400">
              <a:latin typeface="Questrial"/>
              <a:ea typeface="Questrial"/>
              <a:cs typeface="Questrial"/>
              <a:sym typeface="Questrial"/>
            </a:endParaRPr>
          </a:p>
          <a:p>
            <a:pPr marL="457200" lvl="0" indent="0" algn="l" rtl="0">
              <a:spcBef>
                <a:spcPts val="0"/>
              </a:spcBef>
              <a:spcAft>
                <a:spcPts val="0"/>
              </a:spcAft>
              <a:buNone/>
            </a:pPr>
            <a:endParaRPr sz="2400">
              <a:latin typeface="Questrial"/>
              <a:ea typeface="Questrial"/>
              <a:cs typeface="Questrial"/>
              <a:sym typeface="Questrial"/>
            </a:endParaRPr>
          </a:p>
          <a:p>
            <a:pPr marL="457200" lvl="0" indent="-381000" algn="l" rtl="0">
              <a:spcBef>
                <a:spcPts val="0"/>
              </a:spcBef>
              <a:spcAft>
                <a:spcPts val="0"/>
              </a:spcAft>
              <a:buSzPts val="2400"/>
              <a:buFont typeface="Questrial"/>
              <a:buAutoNum type="arabicPeriod"/>
            </a:pPr>
            <a:r>
              <a:rPr lang="en-US" sz="2400">
                <a:latin typeface="Questrial"/>
                <a:ea typeface="Questrial"/>
                <a:cs typeface="Questrial"/>
                <a:sym typeface="Questrial"/>
              </a:rPr>
              <a:t>Continue to collect data</a:t>
            </a:r>
            <a:endParaRPr sz="2400">
              <a:latin typeface="Questrial"/>
              <a:ea typeface="Questrial"/>
              <a:cs typeface="Questrial"/>
              <a:sym typeface="Quest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6"/>
          <p:cNvSpPr/>
          <p:nvPr/>
        </p:nvSpPr>
        <p:spPr>
          <a:xfrm>
            <a:off x="3233075" y="2179100"/>
            <a:ext cx="2401200" cy="2301900"/>
          </a:xfrm>
          <a:prstGeom prst="ellipse">
            <a:avLst/>
          </a:prstGeom>
          <a:solidFill>
            <a:schemeClr val="accent1"/>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a:solidFill>
                  <a:srgbClr val="D9D9D9"/>
                </a:solidFill>
                <a:latin typeface="Didact Gothic"/>
                <a:ea typeface="Didact Gothic"/>
                <a:cs typeface="Didact Gothic"/>
                <a:sym typeface="Didact Gothic"/>
              </a:rPr>
              <a:t>Use Data</a:t>
            </a:r>
            <a:endParaRPr sz="3000">
              <a:solidFill>
                <a:srgbClr val="D9D9D9"/>
              </a:solidFill>
              <a:latin typeface="Didact Gothic"/>
              <a:ea typeface="Didact Gothic"/>
              <a:cs typeface="Didact Gothic"/>
              <a:sym typeface="Didact Gothic"/>
            </a:endParaRPr>
          </a:p>
        </p:txBody>
      </p:sp>
      <p:sp>
        <p:nvSpPr>
          <p:cNvPr id="347" name="Google Shape;347;p46"/>
          <p:cNvSpPr/>
          <p:nvPr/>
        </p:nvSpPr>
        <p:spPr>
          <a:xfrm>
            <a:off x="3348875" y="141450"/>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Precision Problem Statement</a:t>
            </a:r>
            <a:endParaRPr sz="2000">
              <a:latin typeface="Didact Gothic"/>
              <a:ea typeface="Didact Gothic"/>
              <a:cs typeface="Didact Gothic"/>
              <a:sym typeface="Didact Gothic"/>
            </a:endParaRPr>
          </a:p>
        </p:txBody>
      </p:sp>
      <p:sp>
        <p:nvSpPr>
          <p:cNvPr id="348" name="Google Shape;348;p46"/>
          <p:cNvSpPr/>
          <p:nvPr/>
        </p:nvSpPr>
        <p:spPr>
          <a:xfrm>
            <a:off x="5405325" y="1672625"/>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Set Measurable Goal</a:t>
            </a:r>
            <a:endParaRPr sz="2000">
              <a:latin typeface="Didact Gothic"/>
              <a:ea typeface="Didact Gothic"/>
              <a:cs typeface="Didact Gothic"/>
              <a:sym typeface="Didact Gothic"/>
            </a:endParaRPr>
          </a:p>
        </p:txBody>
      </p:sp>
      <p:sp>
        <p:nvSpPr>
          <p:cNvPr id="349" name="Google Shape;349;p46"/>
          <p:cNvSpPr/>
          <p:nvPr/>
        </p:nvSpPr>
        <p:spPr>
          <a:xfrm>
            <a:off x="4662975" y="4013575"/>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Develop Solution &amp; Action Plan</a:t>
            </a:r>
            <a:endParaRPr sz="2000">
              <a:latin typeface="Didact Gothic"/>
              <a:ea typeface="Didact Gothic"/>
              <a:cs typeface="Didact Gothic"/>
              <a:sym typeface="Didact Gothic"/>
            </a:endParaRPr>
          </a:p>
        </p:txBody>
      </p:sp>
      <p:sp>
        <p:nvSpPr>
          <p:cNvPr id="350" name="Google Shape;350;p46"/>
          <p:cNvSpPr/>
          <p:nvPr/>
        </p:nvSpPr>
        <p:spPr>
          <a:xfrm>
            <a:off x="2119425" y="4013575"/>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Monitor Fidelity of Plan</a:t>
            </a:r>
            <a:endParaRPr sz="2000">
              <a:latin typeface="Didact Gothic"/>
              <a:ea typeface="Didact Gothic"/>
              <a:cs typeface="Didact Gothic"/>
              <a:sym typeface="Didact Gothic"/>
            </a:endParaRPr>
          </a:p>
        </p:txBody>
      </p:sp>
      <p:sp>
        <p:nvSpPr>
          <p:cNvPr id="351" name="Google Shape;351;p46"/>
          <p:cNvSpPr/>
          <p:nvPr/>
        </p:nvSpPr>
        <p:spPr>
          <a:xfrm>
            <a:off x="1298175" y="1672625"/>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Monitor Outcome vs Goal</a:t>
            </a:r>
            <a:endParaRPr sz="2000">
              <a:latin typeface="Didact Gothic"/>
              <a:ea typeface="Didact Gothic"/>
              <a:cs typeface="Didact Gothic"/>
              <a:sym typeface="Didact Gothic"/>
            </a:endParaRPr>
          </a:p>
        </p:txBody>
      </p:sp>
      <p:sp>
        <p:nvSpPr>
          <p:cNvPr id="352" name="Google Shape;352;p46" descr="monitor outcome versus goal"/>
          <p:cNvSpPr/>
          <p:nvPr/>
        </p:nvSpPr>
        <p:spPr>
          <a:xfrm>
            <a:off x="1298175" y="1672625"/>
            <a:ext cx="2169600" cy="2075400"/>
          </a:xfrm>
          <a:prstGeom prst="ellipse">
            <a:avLst/>
          </a:prstGeom>
          <a:noFill/>
          <a:ln w="1143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Didact Gothic"/>
              <a:ea typeface="Didact Gothic"/>
              <a:cs typeface="Didact Gothic"/>
              <a:sym typeface="Didact Gothic"/>
            </a:endParaRPr>
          </a:p>
        </p:txBody>
      </p:sp>
      <p:sp>
        <p:nvSpPr>
          <p:cNvPr id="353" name="Google Shape;353;p46">
            <a:extLst>
              <a:ext uri="{C183D7F6-B498-43B3-948B-1728B52AA6E4}">
                <adec:decorative xmlns:adec="http://schemas.microsoft.com/office/drawing/2017/decorative" val="1"/>
              </a:ext>
            </a:extLst>
          </p:cNvPr>
          <p:cNvSpPr/>
          <p:nvPr/>
        </p:nvSpPr>
        <p:spPr>
          <a:xfrm rot="3200177">
            <a:off x="5216606" y="1547072"/>
            <a:ext cx="716945" cy="726364"/>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6">
            <a:extLst>
              <a:ext uri="{C183D7F6-B498-43B3-948B-1728B52AA6E4}">
                <adec:decorative xmlns:adec="http://schemas.microsoft.com/office/drawing/2017/decorative" val="1"/>
              </a:ext>
            </a:extLst>
          </p:cNvPr>
          <p:cNvSpPr/>
          <p:nvPr/>
        </p:nvSpPr>
        <p:spPr>
          <a:xfrm rot="7440952">
            <a:off x="5765157" y="3566089"/>
            <a:ext cx="716989" cy="726308"/>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6">
            <a:extLst>
              <a:ext uri="{C183D7F6-B498-43B3-948B-1728B52AA6E4}">
                <adec:decorative xmlns:adec="http://schemas.microsoft.com/office/drawing/2017/decorative" val="1"/>
              </a:ext>
            </a:extLst>
          </p:cNvPr>
          <p:cNvSpPr/>
          <p:nvPr/>
        </p:nvSpPr>
        <p:spPr>
          <a:xfrm rot="10800000">
            <a:off x="4022613" y="4844454"/>
            <a:ext cx="717000" cy="7263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6">
            <a:extLst>
              <a:ext uri="{C183D7F6-B498-43B3-948B-1728B52AA6E4}">
                <adec:decorative xmlns:adec="http://schemas.microsoft.com/office/drawing/2017/decorative" val="1"/>
              </a:ext>
            </a:extLst>
          </p:cNvPr>
          <p:cNvSpPr/>
          <p:nvPr/>
        </p:nvSpPr>
        <p:spPr>
          <a:xfrm rot="-6776996">
            <a:off x="2304652" y="3494847"/>
            <a:ext cx="717058" cy="726314"/>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6">
            <a:extLst>
              <a:ext uri="{C183D7F6-B498-43B3-948B-1728B52AA6E4}">
                <adec:decorative xmlns:adec="http://schemas.microsoft.com/office/drawing/2017/decorative" val="1"/>
              </a:ext>
            </a:extLst>
          </p:cNvPr>
          <p:cNvSpPr/>
          <p:nvPr/>
        </p:nvSpPr>
        <p:spPr>
          <a:xfrm rot="-2700000">
            <a:off x="2975812" y="1547078"/>
            <a:ext cx="717006" cy="72634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80089B88-81C8-3C4D-889F-D5ACDC058CAA}"/>
              </a:ext>
            </a:extLst>
          </p:cNvPr>
          <p:cNvSpPr>
            <a:spLocks noGrp="1"/>
          </p:cNvSpPr>
          <p:nvPr>
            <p:ph type="title"/>
          </p:nvPr>
        </p:nvSpPr>
        <p:spPr>
          <a:xfrm>
            <a:off x="365298" y="350815"/>
            <a:ext cx="2772095" cy="915357"/>
          </a:xfrm>
        </p:spPr>
        <p:txBody>
          <a:bodyPr/>
          <a:lstStyle/>
          <a:p>
            <a:r>
              <a:rPr lang="en-US" sz="2400"/>
              <a:t>Data-based Decision-Making</a:t>
            </a:r>
            <a:endParaRPr lang="en-US" sz="2400" dirty="0"/>
          </a:p>
        </p:txBody>
      </p:sp>
      <p:sp>
        <p:nvSpPr>
          <p:cNvPr id="3" name="Text Placeholder 2">
            <a:extLst>
              <a:ext uri="{FF2B5EF4-FFF2-40B4-BE49-F238E27FC236}">
                <a16:creationId xmlns:a16="http://schemas.microsoft.com/office/drawing/2014/main" id="{8DEC3944-1445-8C4E-9495-2985FED9E6F3}"/>
              </a:ext>
            </a:extLst>
          </p:cNvPr>
          <p:cNvSpPr>
            <a:spLocks noGrp="1"/>
          </p:cNvSpPr>
          <p:nvPr>
            <p:ph type="body"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7"/>
          <p:cNvSpPr txBox="1">
            <a:spLocks noGrp="1"/>
          </p:cNvSpPr>
          <p:nvPr>
            <p:ph type="title"/>
          </p:nvPr>
        </p:nvSpPr>
        <p:spPr>
          <a:xfrm>
            <a:off x="365248" y="124425"/>
            <a:ext cx="8257500" cy="91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Monitor Outcome vs Goal</a:t>
            </a:r>
            <a:endParaRPr b="1"/>
          </a:p>
        </p:txBody>
      </p:sp>
      <p:sp>
        <p:nvSpPr>
          <p:cNvPr id="364" name="Google Shape;364;p47"/>
          <p:cNvSpPr txBox="1"/>
          <p:nvPr/>
        </p:nvSpPr>
        <p:spPr>
          <a:xfrm>
            <a:off x="1132000" y="1150850"/>
            <a:ext cx="7140900" cy="42357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Questrial"/>
              <a:buAutoNum type="arabicPeriod"/>
            </a:pPr>
            <a:r>
              <a:rPr lang="en-US" sz="2400">
                <a:latin typeface="Questrial"/>
                <a:ea typeface="Questrial"/>
                <a:cs typeface="Questrial"/>
                <a:sym typeface="Questrial"/>
              </a:rPr>
              <a:t>Place it on your PBIS Agenda for when you wish to follow-up</a:t>
            </a:r>
            <a:endParaRPr sz="2400">
              <a:latin typeface="Questrial"/>
              <a:ea typeface="Questrial"/>
              <a:cs typeface="Questrial"/>
              <a:sym typeface="Questrial"/>
            </a:endParaRPr>
          </a:p>
          <a:p>
            <a:pPr marL="457200" lvl="0" indent="0" algn="l" rtl="0">
              <a:spcBef>
                <a:spcPts val="0"/>
              </a:spcBef>
              <a:spcAft>
                <a:spcPts val="0"/>
              </a:spcAft>
              <a:buNone/>
            </a:pPr>
            <a:endParaRPr sz="2400">
              <a:latin typeface="Questrial"/>
              <a:ea typeface="Questrial"/>
              <a:cs typeface="Questrial"/>
              <a:sym typeface="Questrial"/>
            </a:endParaRPr>
          </a:p>
          <a:p>
            <a:pPr marL="457200" lvl="0" indent="-381000" algn="l" rtl="0">
              <a:spcBef>
                <a:spcPts val="0"/>
              </a:spcBef>
              <a:spcAft>
                <a:spcPts val="0"/>
              </a:spcAft>
              <a:buSzPts val="2400"/>
              <a:buFont typeface="Questrial"/>
              <a:buAutoNum type="arabicPeriod"/>
            </a:pPr>
            <a:r>
              <a:rPr lang="en-US" sz="2400">
                <a:latin typeface="Questrial"/>
                <a:ea typeface="Questrial"/>
                <a:cs typeface="Questrial"/>
                <a:sym typeface="Questrial"/>
              </a:rPr>
              <a:t>Bring your new outcome data based on your SMART goal &amp; Solution Development</a:t>
            </a:r>
            <a:endParaRPr sz="2400">
              <a:latin typeface="Questrial"/>
              <a:ea typeface="Questrial"/>
              <a:cs typeface="Questrial"/>
              <a:sym typeface="Questrial"/>
            </a:endParaRPr>
          </a:p>
          <a:p>
            <a:pPr marL="457200" lvl="0" indent="0" algn="l" rtl="0">
              <a:spcBef>
                <a:spcPts val="0"/>
              </a:spcBef>
              <a:spcAft>
                <a:spcPts val="0"/>
              </a:spcAft>
              <a:buNone/>
            </a:pPr>
            <a:endParaRPr sz="2400">
              <a:latin typeface="Questrial"/>
              <a:ea typeface="Questrial"/>
              <a:cs typeface="Questrial"/>
              <a:sym typeface="Questrial"/>
            </a:endParaRPr>
          </a:p>
          <a:p>
            <a:pPr marL="457200" lvl="0" indent="-381000" algn="l" rtl="0">
              <a:spcBef>
                <a:spcPts val="0"/>
              </a:spcBef>
              <a:spcAft>
                <a:spcPts val="0"/>
              </a:spcAft>
              <a:buSzPts val="2400"/>
              <a:buFont typeface="Questrial"/>
              <a:buAutoNum type="arabicPeriod"/>
            </a:pPr>
            <a:r>
              <a:rPr lang="en-US" sz="2400">
                <a:latin typeface="Questrial"/>
                <a:ea typeface="Questrial"/>
                <a:cs typeface="Questrial"/>
                <a:sym typeface="Questrial"/>
              </a:rPr>
              <a:t>Evaluate if you met your outcome or need to create an updated goal</a:t>
            </a:r>
            <a:endParaRPr sz="2400">
              <a:latin typeface="Questrial"/>
              <a:ea typeface="Questrial"/>
              <a:cs typeface="Questrial"/>
              <a:sym typeface="Questrial"/>
            </a:endParaRPr>
          </a:p>
          <a:p>
            <a:pPr marL="457200" lvl="0" indent="0" algn="l" rtl="0">
              <a:spcBef>
                <a:spcPts val="0"/>
              </a:spcBef>
              <a:spcAft>
                <a:spcPts val="0"/>
              </a:spcAft>
              <a:buNone/>
            </a:pPr>
            <a:endParaRPr sz="2400">
              <a:latin typeface="Questrial"/>
              <a:ea typeface="Questrial"/>
              <a:cs typeface="Questrial"/>
              <a:sym typeface="Questrial"/>
            </a:endParaRPr>
          </a:p>
          <a:p>
            <a:pPr marL="457200" lvl="0" indent="-381000" algn="l" rtl="0">
              <a:spcBef>
                <a:spcPts val="0"/>
              </a:spcBef>
              <a:spcAft>
                <a:spcPts val="0"/>
              </a:spcAft>
              <a:buSzPts val="2400"/>
              <a:buFont typeface="Questrial"/>
              <a:buAutoNum type="arabicPeriod"/>
            </a:pPr>
            <a:r>
              <a:rPr lang="en-US" sz="2400">
                <a:latin typeface="Questrial"/>
                <a:ea typeface="Questrial"/>
                <a:cs typeface="Questrial"/>
                <a:sym typeface="Questrial"/>
              </a:rPr>
              <a:t>Keep the new process/procedure/system in place or start the solution development with a new goal</a:t>
            </a:r>
            <a:endParaRPr sz="2400">
              <a:latin typeface="Questrial"/>
              <a:ea typeface="Questrial"/>
              <a:cs typeface="Questrial"/>
              <a:sym typeface="Quest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8"/>
          <p:cNvSpPr txBox="1">
            <a:spLocks noGrp="1"/>
          </p:cNvSpPr>
          <p:nvPr>
            <p:ph type="title"/>
          </p:nvPr>
        </p:nvSpPr>
        <p:spPr>
          <a:xfrm>
            <a:off x="449455" y="354007"/>
            <a:ext cx="6987000" cy="915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Questrial"/>
              <a:buNone/>
            </a:pPr>
            <a:r>
              <a:rPr lang="en-US" b="1"/>
              <a:t>Think About Your Process</a:t>
            </a:r>
            <a:endParaRPr b="1"/>
          </a:p>
        </p:txBody>
      </p:sp>
      <p:sp>
        <p:nvSpPr>
          <p:cNvPr id="371" name="Google Shape;371;p48"/>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p>
            <a:pPr marL="457200" lvl="0" indent="-381000" algn="l" rtl="0">
              <a:spcBef>
                <a:spcPts val="560"/>
              </a:spcBef>
              <a:spcAft>
                <a:spcPts val="0"/>
              </a:spcAft>
              <a:buSzPts val="2400"/>
              <a:buAutoNum type="arabicPeriod"/>
            </a:pPr>
            <a:r>
              <a:rPr lang="en-US" sz="2400"/>
              <a:t>Carve out time during your Tier 1 PBIS Team meeting to do this work.</a:t>
            </a:r>
            <a:endParaRPr sz="2400"/>
          </a:p>
          <a:p>
            <a:pPr marL="457200" lvl="0" indent="-381000" algn="l" rtl="0">
              <a:spcBef>
                <a:spcPts val="0"/>
              </a:spcBef>
              <a:spcAft>
                <a:spcPts val="0"/>
              </a:spcAft>
              <a:buSzPts val="2400"/>
              <a:buAutoNum type="arabicPeriod"/>
            </a:pPr>
            <a:r>
              <a:rPr lang="en-US" sz="2400"/>
              <a:t>Add the components to your agenda.</a:t>
            </a:r>
            <a:endParaRPr sz="2400"/>
          </a:p>
          <a:p>
            <a:pPr marL="457200" lvl="0" indent="-381000" algn="l" rtl="0">
              <a:spcBef>
                <a:spcPts val="0"/>
              </a:spcBef>
              <a:spcAft>
                <a:spcPts val="0"/>
              </a:spcAft>
              <a:buSzPts val="2400"/>
              <a:buAutoNum type="arabicPeriod"/>
            </a:pPr>
            <a:r>
              <a:rPr lang="en-US" sz="2400"/>
              <a:t>Come to your meeting with your precision statement.</a:t>
            </a:r>
            <a:endParaRPr sz="2400"/>
          </a:p>
          <a:p>
            <a:pPr marL="457200" lvl="0" indent="-381000" algn="l" rtl="0">
              <a:spcBef>
                <a:spcPts val="0"/>
              </a:spcBef>
              <a:spcAft>
                <a:spcPts val="0"/>
              </a:spcAft>
              <a:buSzPts val="2400"/>
              <a:buAutoNum type="arabicPeriod"/>
            </a:pPr>
            <a:r>
              <a:rPr lang="en-US" sz="2400"/>
              <a:t>Work through setting a SMART goal.</a:t>
            </a:r>
            <a:endParaRPr sz="2400"/>
          </a:p>
          <a:p>
            <a:pPr marL="457200" lvl="0" indent="-381000" algn="l" rtl="0">
              <a:spcBef>
                <a:spcPts val="0"/>
              </a:spcBef>
              <a:spcAft>
                <a:spcPts val="0"/>
              </a:spcAft>
              <a:buSzPts val="2400"/>
              <a:buAutoNum type="arabicPeriod"/>
            </a:pPr>
            <a:r>
              <a:rPr lang="en-US" sz="2400"/>
              <a:t>Develop an action plan based on your solution components.  Communicate this plan.</a:t>
            </a:r>
            <a:endParaRPr sz="2400"/>
          </a:p>
          <a:p>
            <a:pPr marL="457200" lvl="0" indent="-381000" algn="l" rtl="0">
              <a:spcBef>
                <a:spcPts val="0"/>
              </a:spcBef>
              <a:spcAft>
                <a:spcPts val="0"/>
              </a:spcAft>
              <a:buSzPts val="2400"/>
              <a:buAutoNum type="arabicPeriod"/>
            </a:pPr>
            <a:r>
              <a:rPr lang="en-US" sz="2400"/>
              <a:t>Monitor the plan.</a:t>
            </a:r>
            <a:endParaRPr sz="2400"/>
          </a:p>
          <a:p>
            <a:pPr marL="457200" lvl="0" indent="-381000" algn="l" rtl="0">
              <a:spcBef>
                <a:spcPts val="0"/>
              </a:spcBef>
              <a:spcAft>
                <a:spcPts val="0"/>
              </a:spcAft>
              <a:buSzPts val="2400"/>
              <a:buAutoNum type="arabicPeriod"/>
            </a:pPr>
            <a:r>
              <a:rPr lang="en-US" sz="2400"/>
              <a:t>Monitor the outcome.</a:t>
            </a:r>
            <a:endParaRPr sz="2400"/>
          </a:p>
          <a:p>
            <a:pPr marL="457200" lvl="0" indent="-381000" algn="l" rtl="0">
              <a:spcBef>
                <a:spcPts val="0"/>
              </a:spcBef>
              <a:spcAft>
                <a:spcPts val="0"/>
              </a:spcAft>
              <a:buSzPts val="2400"/>
              <a:buAutoNum type="arabicPeriod"/>
            </a:pPr>
            <a:r>
              <a:rPr lang="en-US" sz="2400"/>
              <a:t>Repeat as necessary.</a:t>
            </a:r>
            <a:endParaRPr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graphicFrame>
        <p:nvGraphicFramePr>
          <p:cNvPr id="377" name="Google Shape;377;p49" descr="1.12 discipline data; 1.13 data-based decision making.  Chart also includes possible data sources and criteria for each feature." title="TFI features 1.12 and 1.13"/>
          <p:cNvGraphicFramePr/>
          <p:nvPr/>
        </p:nvGraphicFramePr>
        <p:xfrm>
          <a:off x="771519" y="1700624"/>
          <a:ext cx="3000000" cy="3000000"/>
        </p:xfrm>
        <a:graphic>
          <a:graphicData uri="http://schemas.openxmlformats.org/drawingml/2006/table">
            <a:tbl>
              <a:tblPr firstRow="1" bandRow="1">
                <a:noFill/>
                <a:tableStyleId>{EEA98123-BCB4-4981-8AEC-40BCDC5F3179}</a:tableStyleId>
              </a:tblPr>
              <a:tblGrid>
                <a:gridCol w="2533650">
                  <a:extLst>
                    <a:ext uri="{9D8B030D-6E8A-4147-A177-3AD203B41FA5}">
                      <a16:colId xmlns:a16="http://schemas.microsoft.com/office/drawing/2014/main" val="20000"/>
                    </a:ext>
                  </a:extLst>
                </a:gridCol>
                <a:gridCol w="1883850">
                  <a:extLst>
                    <a:ext uri="{9D8B030D-6E8A-4147-A177-3AD203B41FA5}">
                      <a16:colId xmlns:a16="http://schemas.microsoft.com/office/drawing/2014/main" val="20001"/>
                    </a:ext>
                  </a:extLst>
                </a:gridCol>
                <a:gridCol w="3183475">
                  <a:extLst>
                    <a:ext uri="{9D8B030D-6E8A-4147-A177-3AD203B41FA5}">
                      <a16:colId xmlns:a16="http://schemas.microsoft.com/office/drawing/2014/main" val="20002"/>
                    </a:ext>
                  </a:extLst>
                </a:gridCol>
              </a:tblGrid>
              <a:tr h="287875">
                <a:tc>
                  <a:txBody>
                    <a:bodyPr/>
                    <a:lstStyle/>
                    <a:p>
                      <a:pPr marL="0" marR="0" lvl="0" indent="0" algn="l" rtl="0">
                        <a:spcBef>
                          <a:spcPts val="0"/>
                        </a:spcBef>
                        <a:spcAft>
                          <a:spcPts val="0"/>
                        </a:spcAft>
                        <a:buNone/>
                      </a:pPr>
                      <a:r>
                        <a:rPr lang="en-US" sz="1100">
                          <a:solidFill>
                            <a:srgbClr val="1D2A53"/>
                          </a:solidFill>
                        </a:rPr>
                        <a:t>Features</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solidFill>
                            <a:srgbClr val="1D2A53"/>
                          </a:solidFill>
                        </a:rPr>
                        <a:t>Possible Sources</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solidFill>
                            <a:srgbClr val="1D2A53"/>
                          </a:solidFill>
                        </a:rPr>
                        <a:t>Criteria</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270000">
                <a:tc>
                  <a:txBody>
                    <a:bodyPr/>
                    <a:lstStyle/>
                    <a:p>
                      <a:pPr marL="0" marR="0" lvl="0" indent="0" algn="l" rtl="0">
                        <a:spcBef>
                          <a:spcPts val="0"/>
                        </a:spcBef>
                        <a:spcAft>
                          <a:spcPts val="0"/>
                        </a:spcAft>
                        <a:buNone/>
                      </a:pPr>
                      <a:r>
                        <a:rPr lang="en-US" sz="1100" b="1">
                          <a:solidFill>
                            <a:srgbClr val="1D2A53"/>
                          </a:solidFill>
                          <a:latin typeface="Questrial"/>
                          <a:ea typeface="Questrial"/>
                          <a:cs typeface="Questrial"/>
                          <a:sym typeface="Questrial"/>
                        </a:rPr>
                        <a:t>1.12 Discipline Data:</a:t>
                      </a:r>
                      <a:endParaRPr sz="1100">
                        <a:solidFill>
                          <a:srgbClr val="1D2A53"/>
                        </a:solidFill>
                        <a:latin typeface="Questrial"/>
                        <a:ea typeface="Questrial"/>
                        <a:cs typeface="Questrial"/>
                        <a:sym typeface="Questrial"/>
                      </a:endParaRPr>
                    </a:p>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Tier I team has instantaneous access to graphed reports</a:t>
                      </a:r>
                      <a:endParaRPr/>
                    </a:p>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summarizing discipline data organized by the frequency of problem behavior events by behavior, location, time of day, and by individual student.</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 School policy</a:t>
                      </a:r>
                      <a:endParaRPr/>
                    </a:p>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 Team meeting minutes</a:t>
                      </a:r>
                      <a:endParaRPr/>
                    </a:p>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 Student outcome data</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0">
                          <a:solidFill>
                            <a:srgbClr val="1D2A53"/>
                          </a:solidFill>
                          <a:latin typeface="Questrial"/>
                          <a:ea typeface="Questrial"/>
                          <a:cs typeface="Questrial"/>
                          <a:sym typeface="Questrial"/>
                        </a:rPr>
                        <a:t>0</a:t>
                      </a:r>
                      <a:r>
                        <a:rPr lang="en-US" sz="1100">
                          <a:solidFill>
                            <a:srgbClr val="1D2A53"/>
                          </a:solidFill>
                          <a:latin typeface="Questrial"/>
                          <a:ea typeface="Questrial"/>
                          <a:cs typeface="Questrial"/>
                          <a:sym typeface="Questrial"/>
                        </a:rPr>
                        <a:t> = No centralized data system with ongoing decision making exists</a:t>
                      </a:r>
                      <a:endParaRPr/>
                    </a:p>
                    <a:p>
                      <a:pPr marL="0" marR="0" lvl="0" indent="0" algn="l" rtl="0">
                        <a:spcBef>
                          <a:spcPts val="0"/>
                        </a:spcBef>
                        <a:spcAft>
                          <a:spcPts val="0"/>
                        </a:spcAft>
                        <a:buNone/>
                      </a:pPr>
                      <a:r>
                        <a:rPr lang="en-US" sz="1100" b="1">
                          <a:solidFill>
                            <a:srgbClr val="1D2A53"/>
                          </a:solidFill>
                          <a:latin typeface="Questrial"/>
                          <a:ea typeface="Questrial"/>
                          <a:cs typeface="Questrial"/>
                          <a:sym typeface="Questrial"/>
                        </a:rPr>
                        <a:t> 1 </a:t>
                      </a:r>
                      <a:r>
                        <a:rPr lang="en-US" sz="1100">
                          <a:solidFill>
                            <a:srgbClr val="1D2A53"/>
                          </a:solidFill>
                          <a:latin typeface="Questrial"/>
                          <a:ea typeface="Questrial"/>
                          <a:cs typeface="Questrial"/>
                          <a:sym typeface="Questrial"/>
                        </a:rPr>
                        <a:t>= Data system exists but does not allow instantaneous access to full set of graphed reports</a:t>
                      </a:r>
                      <a:endParaRPr/>
                    </a:p>
                    <a:p>
                      <a:pPr marL="0" marR="0" lvl="0" indent="0" algn="l" rtl="0">
                        <a:spcBef>
                          <a:spcPts val="0"/>
                        </a:spcBef>
                        <a:spcAft>
                          <a:spcPts val="0"/>
                        </a:spcAft>
                        <a:buNone/>
                      </a:pPr>
                      <a:r>
                        <a:rPr lang="en-US" sz="1100" b="1">
                          <a:solidFill>
                            <a:srgbClr val="1D2A53"/>
                          </a:solidFill>
                          <a:latin typeface="Questrial"/>
                          <a:ea typeface="Questrial"/>
                          <a:cs typeface="Questrial"/>
                          <a:sym typeface="Questrial"/>
                        </a:rPr>
                        <a:t> 2 </a:t>
                      </a:r>
                      <a:r>
                        <a:rPr lang="en-US" sz="1100">
                          <a:solidFill>
                            <a:srgbClr val="1D2A53"/>
                          </a:solidFill>
                          <a:latin typeface="Questrial"/>
                          <a:ea typeface="Questrial"/>
                          <a:cs typeface="Questrial"/>
                          <a:sym typeface="Questrial"/>
                        </a:rPr>
                        <a:t>= Discipline data system exists that allows instantaneous access to graphs of frequency of problem</a:t>
                      </a:r>
                      <a:endParaRPr/>
                    </a:p>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behavior events by behavior, location, time of day, and student</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48175">
                <a:tc>
                  <a:txBody>
                    <a:bodyPr/>
                    <a:lstStyle/>
                    <a:p>
                      <a:pPr marL="0" marR="0" lvl="0" indent="0" algn="l" rtl="0">
                        <a:spcBef>
                          <a:spcPts val="0"/>
                        </a:spcBef>
                        <a:spcAft>
                          <a:spcPts val="0"/>
                        </a:spcAft>
                        <a:buNone/>
                      </a:pPr>
                      <a:r>
                        <a:rPr lang="en-US" sz="1100" b="1">
                          <a:solidFill>
                            <a:srgbClr val="1D2A53"/>
                          </a:solidFill>
                          <a:latin typeface="Questrial"/>
                          <a:ea typeface="Questrial"/>
                          <a:cs typeface="Questrial"/>
                          <a:sym typeface="Questrial"/>
                        </a:rPr>
                        <a:t>1.13 Data-based Decision Making:</a:t>
                      </a:r>
                      <a:r>
                        <a:rPr lang="en-US" sz="1100">
                          <a:solidFill>
                            <a:srgbClr val="1D2A53"/>
                          </a:solidFill>
                          <a:latin typeface="Questrial"/>
                          <a:ea typeface="Questrial"/>
                          <a:cs typeface="Questrial"/>
                          <a:sym typeface="Questrial"/>
                        </a:rPr>
                        <a:t> </a:t>
                      </a:r>
                      <a:endParaRPr/>
                    </a:p>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Tier I team reviews and uses discipline data and</a:t>
                      </a:r>
                      <a:endParaRPr/>
                    </a:p>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academic outcome data (e.g., Curriculum-Based Measures, state tests) at least monthly for decision-making.</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 Data decision rules</a:t>
                      </a:r>
                      <a:endParaRPr/>
                    </a:p>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 Staff professional</a:t>
                      </a:r>
                      <a:endParaRPr/>
                    </a:p>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development calendar</a:t>
                      </a:r>
                      <a:endParaRPr/>
                    </a:p>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 Staff handbook</a:t>
                      </a:r>
                      <a:endParaRPr/>
                    </a:p>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 Team meeting minutes</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1">
                          <a:solidFill>
                            <a:srgbClr val="1D2A53"/>
                          </a:solidFill>
                          <a:latin typeface="Questrial"/>
                          <a:ea typeface="Questrial"/>
                          <a:cs typeface="Questrial"/>
                          <a:sym typeface="Questrial"/>
                        </a:rPr>
                        <a:t>0</a:t>
                      </a:r>
                      <a:r>
                        <a:rPr lang="en-US" sz="1100">
                          <a:solidFill>
                            <a:srgbClr val="1D2A53"/>
                          </a:solidFill>
                          <a:latin typeface="Questrial"/>
                          <a:ea typeface="Questrial"/>
                          <a:cs typeface="Questrial"/>
                          <a:sym typeface="Questrial"/>
                        </a:rPr>
                        <a:t> = No process/protocol exists, or data are reviewed but not used</a:t>
                      </a:r>
                      <a:endParaRPr/>
                    </a:p>
                    <a:p>
                      <a:pPr marL="0" marR="0" lvl="0" indent="0" algn="l" rtl="0">
                        <a:spcBef>
                          <a:spcPts val="0"/>
                        </a:spcBef>
                        <a:spcAft>
                          <a:spcPts val="0"/>
                        </a:spcAft>
                        <a:buNone/>
                      </a:pPr>
                      <a:r>
                        <a:rPr lang="en-US" sz="1100" b="1">
                          <a:solidFill>
                            <a:srgbClr val="1D2A53"/>
                          </a:solidFill>
                          <a:latin typeface="Questrial"/>
                          <a:ea typeface="Questrial"/>
                          <a:cs typeface="Questrial"/>
                          <a:sym typeface="Questrial"/>
                        </a:rPr>
                        <a:t> 1 </a:t>
                      </a:r>
                      <a:r>
                        <a:rPr lang="en-US" sz="1100">
                          <a:solidFill>
                            <a:srgbClr val="1D2A53"/>
                          </a:solidFill>
                          <a:latin typeface="Questrial"/>
                          <a:ea typeface="Questrial"/>
                          <a:cs typeface="Questrial"/>
                          <a:sym typeface="Questrial"/>
                        </a:rPr>
                        <a:t>= Data reviewed and used for decision-making, but</a:t>
                      </a:r>
                      <a:endParaRPr/>
                    </a:p>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less than monthly</a:t>
                      </a:r>
                      <a:endParaRPr/>
                    </a:p>
                    <a:p>
                      <a:pPr marL="0" marR="0" lvl="0" indent="0" algn="l" rtl="0">
                        <a:spcBef>
                          <a:spcPts val="0"/>
                        </a:spcBef>
                        <a:spcAft>
                          <a:spcPts val="0"/>
                        </a:spcAft>
                        <a:buNone/>
                      </a:pPr>
                      <a:r>
                        <a:rPr lang="en-US" sz="1100" b="1">
                          <a:solidFill>
                            <a:srgbClr val="1D2A53"/>
                          </a:solidFill>
                          <a:latin typeface="Questrial"/>
                          <a:ea typeface="Questrial"/>
                          <a:cs typeface="Questrial"/>
                          <a:sym typeface="Questrial"/>
                        </a:rPr>
                        <a:t> 2</a:t>
                      </a:r>
                      <a:r>
                        <a:rPr lang="en-US" sz="1100">
                          <a:solidFill>
                            <a:srgbClr val="1D2A53"/>
                          </a:solidFill>
                          <a:latin typeface="Questrial"/>
                          <a:ea typeface="Questrial"/>
                          <a:cs typeface="Questrial"/>
                          <a:sym typeface="Questrial"/>
                        </a:rPr>
                        <a:t> = Team reviews discipline data and uses data for decision-making at least monthly. If data indicate</a:t>
                      </a:r>
                      <a:endParaRPr/>
                    </a:p>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an academic or behavior problem, an action plan is developed to enhance or modify Tier I supports</a:t>
                      </a:r>
                      <a:endParaRPr/>
                    </a:p>
                    <a:p>
                      <a:pPr marL="0" marR="0" lvl="0" indent="0" algn="l" rtl="0">
                        <a:spcBef>
                          <a:spcPts val="0"/>
                        </a:spcBef>
                        <a:spcAft>
                          <a:spcPts val="0"/>
                        </a:spcAft>
                        <a:buNone/>
                      </a:pPr>
                      <a:r>
                        <a:rPr lang="en-US" sz="1100">
                          <a:solidFill>
                            <a:srgbClr val="1D2A53"/>
                          </a:solidFill>
                          <a:latin typeface="Questrial"/>
                          <a:ea typeface="Questrial"/>
                          <a:cs typeface="Questrial"/>
                          <a:sym typeface="Questrial"/>
                        </a:rPr>
                        <a:t> </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78" name="Google Shape;378;p49"/>
          <p:cNvSpPr txBox="1">
            <a:spLocks noGrp="1"/>
          </p:cNvSpPr>
          <p:nvPr>
            <p:ph type="title"/>
          </p:nvPr>
        </p:nvSpPr>
        <p:spPr>
          <a:xfrm>
            <a:off x="917267" y="290275"/>
            <a:ext cx="7461610" cy="7211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Questrial"/>
              <a:buNone/>
            </a:pPr>
            <a:r>
              <a:rPr lang="en-US" sz="3959" b="1"/>
              <a:t>TFI Self-Assessment</a:t>
            </a:r>
            <a:endParaRPr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0"/>
          <p:cNvSpPr txBox="1">
            <a:spLocks noGrp="1"/>
          </p:cNvSpPr>
          <p:nvPr>
            <p:ph type="title"/>
          </p:nvPr>
        </p:nvSpPr>
        <p:spPr>
          <a:xfrm>
            <a:off x="1635760" y="350815"/>
            <a:ext cx="6987000" cy="91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During work time….</a:t>
            </a:r>
            <a:endParaRPr b="1"/>
          </a:p>
        </p:txBody>
      </p:sp>
      <p:sp>
        <p:nvSpPr>
          <p:cNvPr id="385" name="Google Shape;385;p50"/>
          <p:cNvSpPr txBox="1">
            <a:spLocks noGrp="1"/>
          </p:cNvSpPr>
          <p:nvPr>
            <p:ph type="body" idx="1"/>
          </p:nvPr>
        </p:nvSpPr>
        <p:spPr>
          <a:xfrm>
            <a:off x="365298" y="1600200"/>
            <a:ext cx="8257500" cy="4373700"/>
          </a:xfrm>
          <a:prstGeom prst="rect">
            <a:avLst/>
          </a:prstGeom>
        </p:spPr>
        <p:txBody>
          <a:bodyPr spcFirstLastPara="1" wrap="square" lIns="91425" tIns="45700" rIns="91425" bIns="45700" anchor="t" anchorCtr="0">
            <a:noAutofit/>
          </a:bodyPr>
          <a:lstStyle/>
          <a:p>
            <a:pPr marL="457200" lvl="0" indent="-431800" algn="l" rtl="0">
              <a:spcBef>
                <a:spcPts val="640"/>
              </a:spcBef>
              <a:spcAft>
                <a:spcPts val="0"/>
              </a:spcAft>
              <a:buSzPts val="3200"/>
              <a:buChar char="●"/>
            </a:pPr>
            <a:r>
              <a:rPr lang="en-US"/>
              <a:t>Develop Precision Problem Statement</a:t>
            </a:r>
            <a:endParaRPr/>
          </a:p>
          <a:p>
            <a:pPr marL="0" lvl="0" indent="0" algn="l" rtl="0">
              <a:spcBef>
                <a:spcPts val="640"/>
              </a:spcBef>
              <a:spcAft>
                <a:spcPts val="0"/>
              </a:spcAft>
              <a:buNone/>
            </a:pPr>
            <a:endParaRPr sz="1400"/>
          </a:p>
          <a:p>
            <a:pPr marL="457200" lvl="0" indent="-431800" algn="l" rtl="0">
              <a:spcBef>
                <a:spcPts val="640"/>
              </a:spcBef>
              <a:spcAft>
                <a:spcPts val="0"/>
              </a:spcAft>
              <a:buSzPts val="3200"/>
              <a:buChar char="●"/>
            </a:pPr>
            <a:r>
              <a:rPr lang="en-US"/>
              <a:t>Create a SMART Goal</a:t>
            </a:r>
            <a:endParaRPr/>
          </a:p>
          <a:p>
            <a:pPr marL="457200" lvl="0" indent="0" algn="l" rtl="0">
              <a:spcBef>
                <a:spcPts val="640"/>
              </a:spcBef>
              <a:spcAft>
                <a:spcPts val="0"/>
              </a:spcAft>
              <a:buNone/>
            </a:pPr>
            <a:endParaRPr sz="1400"/>
          </a:p>
          <a:p>
            <a:pPr marL="457200" lvl="0" indent="-431800" algn="l" rtl="0">
              <a:spcBef>
                <a:spcPts val="640"/>
              </a:spcBef>
              <a:spcAft>
                <a:spcPts val="0"/>
              </a:spcAft>
              <a:buSzPts val="3200"/>
              <a:buChar char="●"/>
            </a:pPr>
            <a:r>
              <a:rPr lang="en-US"/>
              <a:t>Develop Solution &amp; Action Plan</a:t>
            </a:r>
            <a:endParaRPr/>
          </a:p>
          <a:p>
            <a:pPr marL="457200" lvl="0" indent="0" algn="l" rtl="0">
              <a:spcBef>
                <a:spcPts val="640"/>
              </a:spcBef>
              <a:spcAft>
                <a:spcPts val="0"/>
              </a:spcAft>
              <a:buNone/>
            </a:pPr>
            <a:endParaRPr sz="1400"/>
          </a:p>
          <a:p>
            <a:pPr marL="457200" lvl="0" indent="-431800" algn="l" rtl="0">
              <a:spcBef>
                <a:spcPts val="640"/>
              </a:spcBef>
              <a:spcAft>
                <a:spcPts val="0"/>
              </a:spcAft>
              <a:buSzPts val="3200"/>
              <a:buChar char="●"/>
            </a:pPr>
            <a:r>
              <a:rPr lang="en-US"/>
              <a:t>Determine How Your Team will Monitor Plan &amp; Goal</a:t>
            </a:r>
            <a:endParaRPr/>
          </a:p>
          <a:p>
            <a:pPr marL="457200" lvl="0" indent="0" algn="l" rtl="0">
              <a:spcBef>
                <a:spcPts val="640"/>
              </a:spcBef>
              <a:spcAft>
                <a:spcPts val="0"/>
              </a:spcAft>
              <a:buNone/>
            </a:pPr>
            <a:endParaRPr sz="1400"/>
          </a:p>
          <a:p>
            <a:pPr marL="457200" lvl="0" indent="-431800" algn="l" rtl="0">
              <a:spcBef>
                <a:spcPts val="640"/>
              </a:spcBef>
              <a:spcAft>
                <a:spcPts val="0"/>
              </a:spcAft>
              <a:buSzPts val="3200"/>
              <a:buChar char="●"/>
            </a:pPr>
            <a:r>
              <a:rPr lang="en-US"/>
              <a:t>Review TFI 1.12 &amp; 1.13</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1"/>
          <p:cNvSpPr txBox="1"/>
          <p:nvPr/>
        </p:nvSpPr>
        <p:spPr>
          <a:xfrm>
            <a:off x="811456" y="850685"/>
            <a:ext cx="7917600" cy="1015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Identify action items below needed for full implementation</a:t>
            </a:r>
            <a:endParaRPr/>
          </a:p>
          <a:p>
            <a:pPr marL="342900" marR="0" lvl="0" indent="-342900" algn="l" rtl="0">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Add action items to your Action Plan </a:t>
            </a:r>
            <a:endParaRPr/>
          </a:p>
          <a:p>
            <a:pPr marL="342900" marR="0" lvl="0" indent="-342900" algn="l" rtl="0">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Add completed items and artifacts to your Artifact Template</a:t>
            </a:r>
            <a:endParaRPr/>
          </a:p>
        </p:txBody>
      </p:sp>
      <p:sp>
        <p:nvSpPr>
          <p:cNvPr id="392" name="Google Shape;392;p51"/>
          <p:cNvSpPr txBox="1">
            <a:spLocks noGrp="1"/>
          </p:cNvSpPr>
          <p:nvPr>
            <p:ph type="title"/>
          </p:nvPr>
        </p:nvSpPr>
        <p:spPr>
          <a:xfrm>
            <a:off x="660633" y="214070"/>
            <a:ext cx="6987000" cy="636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Questrial"/>
              <a:buNone/>
            </a:pPr>
            <a:r>
              <a:rPr lang="en-US" sz="3959" b="1"/>
              <a:t>Action Steps</a:t>
            </a:r>
            <a:endParaRPr b="1"/>
          </a:p>
        </p:txBody>
      </p:sp>
      <p:pic>
        <p:nvPicPr>
          <p:cNvPr id="393" name="Google Shape;393;p51" descr="Slide shows TFI 1.12 Discipline date definition and action items"/>
          <p:cNvPicPr preferRelativeResize="0"/>
          <p:nvPr/>
        </p:nvPicPr>
        <p:blipFill>
          <a:blip r:embed="rId3">
            <a:alphaModFix/>
          </a:blip>
          <a:stretch>
            <a:fillRect/>
          </a:stretch>
        </p:blipFill>
        <p:spPr>
          <a:xfrm>
            <a:off x="1205375" y="1933975"/>
            <a:ext cx="5897525" cy="482741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2"/>
          <p:cNvSpPr txBox="1">
            <a:spLocks noGrp="1"/>
          </p:cNvSpPr>
          <p:nvPr>
            <p:ph type="title"/>
          </p:nvPr>
        </p:nvSpPr>
        <p:spPr>
          <a:xfrm>
            <a:off x="703321" y="312632"/>
            <a:ext cx="6987000" cy="636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Questrial"/>
              <a:buNone/>
            </a:pPr>
            <a:r>
              <a:rPr lang="en-US" sz="3959" b="1"/>
              <a:t>Action Steps Continued</a:t>
            </a:r>
            <a:endParaRPr b="1"/>
          </a:p>
        </p:txBody>
      </p:sp>
      <p:pic>
        <p:nvPicPr>
          <p:cNvPr id="400" name="Google Shape;400;p52" descr="Slide shows TFI 1.13 definition and action items"/>
          <p:cNvPicPr preferRelativeResize="0"/>
          <p:nvPr/>
        </p:nvPicPr>
        <p:blipFill>
          <a:blip r:embed="rId3">
            <a:alphaModFix/>
          </a:blip>
          <a:stretch>
            <a:fillRect/>
          </a:stretch>
        </p:blipFill>
        <p:spPr>
          <a:xfrm>
            <a:off x="855150" y="827100"/>
            <a:ext cx="6389725" cy="57986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53" title="OSEP Center on Positive Beahvioral Interventions and Supports logo"/>
          <p:cNvPicPr preferRelativeResize="0"/>
          <p:nvPr/>
        </p:nvPicPr>
        <p:blipFill rotWithShape="1">
          <a:blip r:embed="rId3">
            <a:alphaModFix/>
          </a:blip>
          <a:srcRect/>
          <a:stretch/>
        </p:blipFill>
        <p:spPr>
          <a:xfrm>
            <a:off x="3136900" y="3685093"/>
            <a:ext cx="2870200" cy="873084"/>
          </a:xfrm>
          <a:prstGeom prst="rect">
            <a:avLst/>
          </a:prstGeom>
          <a:noFill/>
          <a:ln>
            <a:noFill/>
          </a:ln>
        </p:spPr>
      </p:pic>
      <p:pic>
        <p:nvPicPr>
          <p:cNvPr id="407" name="Google Shape;407;p53" title="Illinois PBIS network logo"/>
          <p:cNvPicPr preferRelativeResize="0"/>
          <p:nvPr/>
        </p:nvPicPr>
        <p:blipFill rotWithShape="1">
          <a:blip r:embed="rId4">
            <a:alphaModFix/>
          </a:blip>
          <a:srcRect/>
          <a:stretch/>
        </p:blipFill>
        <p:spPr>
          <a:xfrm>
            <a:off x="6462458" y="2874312"/>
            <a:ext cx="1412240" cy="575380"/>
          </a:xfrm>
          <a:prstGeom prst="rect">
            <a:avLst/>
          </a:prstGeom>
          <a:noFill/>
          <a:ln>
            <a:noFill/>
          </a:ln>
        </p:spPr>
      </p:pic>
      <p:pic>
        <p:nvPicPr>
          <p:cNvPr id="408" name="Google Shape;408;p53" title="Wisconsin PBIS network logo"/>
          <p:cNvPicPr preferRelativeResize="0"/>
          <p:nvPr/>
        </p:nvPicPr>
        <p:blipFill rotWithShape="1">
          <a:blip r:embed="rId5">
            <a:alphaModFix/>
          </a:blip>
          <a:srcRect t="12617" r="2689"/>
          <a:stretch/>
        </p:blipFill>
        <p:spPr>
          <a:xfrm>
            <a:off x="4256273" y="5009342"/>
            <a:ext cx="3559859" cy="1059337"/>
          </a:xfrm>
          <a:prstGeom prst="rect">
            <a:avLst/>
          </a:prstGeom>
          <a:noFill/>
          <a:ln>
            <a:noFill/>
          </a:ln>
        </p:spPr>
      </p:pic>
      <p:pic>
        <p:nvPicPr>
          <p:cNvPr id="409" name="Google Shape;409;p53" descr="RTI for behavior" title="Florida's positive behavior support project logo"/>
          <p:cNvPicPr preferRelativeResize="0"/>
          <p:nvPr/>
        </p:nvPicPr>
        <p:blipFill rotWithShape="1">
          <a:blip r:embed="rId6">
            <a:alphaModFix/>
          </a:blip>
          <a:srcRect/>
          <a:stretch/>
        </p:blipFill>
        <p:spPr>
          <a:xfrm>
            <a:off x="814211" y="5538491"/>
            <a:ext cx="3043502" cy="641204"/>
          </a:xfrm>
          <a:prstGeom prst="rect">
            <a:avLst/>
          </a:prstGeom>
          <a:noFill/>
          <a:ln>
            <a:noFill/>
          </a:ln>
        </p:spPr>
      </p:pic>
      <p:pic>
        <p:nvPicPr>
          <p:cNvPr id="410" name="Google Shape;410;p53" title="Virginia tiered systems of supports logo"/>
          <p:cNvPicPr preferRelativeResize="0"/>
          <p:nvPr/>
        </p:nvPicPr>
        <p:blipFill rotWithShape="1">
          <a:blip r:embed="rId7">
            <a:alphaModFix/>
          </a:blip>
          <a:srcRect/>
          <a:stretch/>
        </p:blipFill>
        <p:spPr>
          <a:xfrm>
            <a:off x="6694509" y="3927944"/>
            <a:ext cx="1931242" cy="855815"/>
          </a:xfrm>
          <a:prstGeom prst="rect">
            <a:avLst/>
          </a:prstGeom>
          <a:noFill/>
          <a:ln>
            <a:noFill/>
          </a:ln>
        </p:spPr>
      </p:pic>
      <p:pic>
        <p:nvPicPr>
          <p:cNvPr id="411" name="Google Shape;411;p53" title="Missouri schoolwide positive behavior support logo"/>
          <p:cNvPicPr preferRelativeResize="0"/>
          <p:nvPr/>
        </p:nvPicPr>
        <p:blipFill rotWithShape="1">
          <a:blip r:embed="rId8">
            <a:alphaModFix/>
          </a:blip>
          <a:srcRect/>
          <a:stretch/>
        </p:blipFill>
        <p:spPr>
          <a:xfrm>
            <a:off x="850786" y="3867502"/>
            <a:ext cx="1581697" cy="1381349"/>
          </a:xfrm>
          <a:prstGeom prst="rect">
            <a:avLst/>
          </a:prstGeom>
          <a:noFill/>
          <a:ln>
            <a:noFill/>
          </a:ln>
        </p:spPr>
      </p:pic>
      <p:pic>
        <p:nvPicPr>
          <p:cNvPr id="412" name="Google Shape;412;p53" title="PBIS Maryland logo"/>
          <p:cNvPicPr preferRelativeResize="0"/>
          <p:nvPr/>
        </p:nvPicPr>
        <p:blipFill rotWithShape="1">
          <a:blip r:embed="rId9">
            <a:alphaModFix/>
          </a:blip>
          <a:srcRect/>
          <a:stretch/>
        </p:blipFill>
        <p:spPr>
          <a:xfrm>
            <a:off x="1273144" y="2778944"/>
            <a:ext cx="1185764" cy="670748"/>
          </a:xfrm>
          <a:prstGeom prst="rect">
            <a:avLst/>
          </a:prstGeom>
          <a:noFill/>
          <a:ln>
            <a:noFill/>
          </a:ln>
        </p:spPr>
      </p:pic>
      <p:grpSp>
        <p:nvGrpSpPr>
          <p:cNvPr id="413" name="Google Shape;413;p53" title="Midwest PBIS network and Mid-Atlantic PBIS network logos"/>
          <p:cNvGrpSpPr/>
          <p:nvPr/>
        </p:nvGrpSpPr>
        <p:grpSpPr>
          <a:xfrm>
            <a:off x="3293533" y="2202848"/>
            <a:ext cx="2556934" cy="1177310"/>
            <a:chOff x="2834308" y="2395711"/>
            <a:chExt cx="3475384" cy="1600200"/>
          </a:xfrm>
        </p:grpSpPr>
        <p:pic>
          <p:nvPicPr>
            <p:cNvPr id="414" name="Google Shape;414;p53" title="Mid-Atlantic PBIS network logo"/>
            <p:cNvPicPr preferRelativeResize="0"/>
            <p:nvPr/>
          </p:nvPicPr>
          <p:blipFill rotWithShape="1">
            <a:blip r:embed="rId10">
              <a:alphaModFix/>
            </a:blip>
            <a:srcRect/>
            <a:stretch/>
          </p:blipFill>
          <p:spPr>
            <a:xfrm>
              <a:off x="4709492" y="2395711"/>
              <a:ext cx="1600200" cy="1600200"/>
            </a:xfrm>
            <a:prstGeom prst="rect">
              <a:avLst/>
            </a:prstGeom>
            <a:noFill/>
            <a:ln>
              <a:noFill/>
            </a:ln>
          </p:spPr>
        </p:pic>
        <p:pic>
          <p:nvPicPr>
            <p:cNvPr id="415" name="Google Shape;415;p53" title="Midwest PBIS network logo"/>
            <p:cNvPicPr preferRelativeResize="0"/>
            <p:nvPr/>
          </p:nvPicPr>
          <p:blipFill rotWithShape="1">
            <a:blip r:embed="rId11">
              <a:alphaModFix/>
            </a:blip>
            <a:srcRect/>
            <a:stretch/>
          </p:blipFill>
          <p:spPr>
            <a:xfrm>
              <a:off x="2834308" y="2395711"/>
              <a:ext cx="1600200" cy="1600200"/>
            </a:xfrm>
            <a:prstGeom prst="rect">
              <a:avLst/>
            </a:prstGeom>
            <a:noFill/>
            <a:ln>
              <a:noFill/>
            </a:ln>
          </p:spPr>
        </p:pic>
      </p:grpSp>
      <p:pic>
        <p:nvPicPr>
          <p:cNvPr id="416" name="Google Shape;416;p53" title="Minnesota PBIS Logo"/>
          <p:cNvPicPr preferRelativeResize="0"/>
          <p:nvPr/>
        </p:nvPicPr>
        <p:blipFill rotWithShape="1">
          <a:blip r:embed="rId12">
            <a:alphaModFix/>
          </a:blip>
          <a:srcRect/>
          <a:stretch/>
        </p:blipFill>
        <p:spPr>
          <a:xfrm>
            <a:off x="7100540" y="1890210"/>
            <a:ext cx="1548315" cy="679323"/>
          </a:xfrm>
          <a:prstGeom prst="rect">
            <a:avLst/>
          </a:prstGeom>
          <a:noFill/>
          <a:ln>
            <a:noFill/>
          </a:ln>
        </p:spPr>
      </p:pic>
      <p:pic>
        <p:nvPicPr>
          <p:cNvPr id="417" name="Google Shape;417;p53" title="Thank you!"/>
          <p:cNvPicPr preferRelativeResize="0"/>
          <p:nvPr/>
        </p:nvPicPr>
        <p:blipFill rotWithShape="1">
          <a:blip r:embed="rId13">
            <a:alphaModFix/>
          </a:blip>
          <a:srcRect/>
          <a:stretch/>
        </p:blipFill>
        <p:spPr>
          <a:xfrm rot="-771825">
            <a:off x="6679519" y="311189"/>
            <a:ext cx="2345339" cy="1334694"/>
          </a:xfrm>
          <a:prstGeom prst="rect">
            <a:avLst/>
          </a:prstGeom>
          <a:noFill/>
          <a:ln>
            <a:noFill/>
          </a:ln>
        </p:spPr>
      </p:pic>
      <p:sp>
        <p:nvSpPr>
          <p:cNvPr id="418" name="Google Shape;418;p53"/>
          <p:cNvSpPr txBox="1">
            <a:spLocks noGrp="1"/>
          </p:cNvSpPr>
          <p:nvPr>
            <p:ph type="title"/>
          </p:nvPr>
        </p:nvSpPr>
        <p:spPr>
          <a:xfrm>
            <a:off x="81280" y="350815"/>
            <a:ext cx="854158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520"/>
              <a:buFont typeface="Questrial"/>
              <a:buNone/>
            </a:pPr>
            <a:r>
              <a:rPr lang="en-US" sz="2520" b="1" i="1"/>
              <a:t>Appreciation</a:t>
            </a:r>
            <a:r>
              <a:rPr lang="en-US" sz="3600" b="1"/>
              <a:t> </a:t>
            </a:r>
            <a:r>
              <a:rPr lang="en-US" sz="2520">
                <a:solidFill>
                  <a:srgbClr val="000000"/>
                </a:solidFill>
              </a:rPr>
              <a:t>is given to the following</a:t>
            </a:r>
            <a:br>
              <a:rPr lang="en-US" sz="2520">
                <a:solidFill>
                  <a:srgbClr val="000000"/>
                </a:solidFill>
              </a:rPr>
            </a:br>
            <a:r>
              <a:rPr lang="en-US" sz="2520">
                <a:solidFill>
                  <a:srgbClr val="000000"/>
                </a:solidFill>
              </a:rPr>
              <a:t>for their contributions to this Professional Learning:</a:t>
            </a:r>
            <a:br>
              <a:rPr lang="en-US" sz="2520">
                <a:solidFill>
                  <a:srgbClr val="000000"/>
                </a:solidFill>
              </a:rPr>
            </a:br>
            <a:endParaRPr sz="2520"/>
          </a:p>
        </p:txBody>
      </p:sp>
      <p:pic>
        <p:nvPicPr>
          <p:cNvPr id="419" name="Google Shape;419;p53" descr="Minnesota Department of Education"/>
          <p:cNvPicPr preferRelativeResize="0"/>
          <p:nvPr/>
        </p:nvPicPr>
        <p:blipFill>
          <a:blip r:embed="rId14">
            <a:alphaModFix/>
          </a:blip>
          <a:stretch>
            <a:fillRect/>
          </a:stretch>
        </p:blipFill>
        <p:spPr>
          <a:xfrm>
            <a:off x="152400" y="1418572"/>
            <a:ext cx="4755215" cy="6318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7"/>
                                        </p:tgtEl>
                                        <p:attrNameLst>
                                          <p:attrName>style.visibility</p:attrName>
                                        </p:attrNameLst>
                                      </p:cBhvr>
                                      <p:to>
                                        <p:strVal val="visible"/>
                                      </p:to>
                                    </p:set>
                                    <p:animEffect transition="in" filter="fade">
                                      <p:cBhvr>
                                        <p:cTn id="7" dur="2000"/>
                                        <p:tgtEl>
                                          <p:spTgt spid="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body" idx="1"/>
          </p:nvPr>
        </p:nvSpPr>
        <p:spPr>
          <a:xfrm>
            <a:off x="443248" y="1314158"/>
            <a:ext cx="8257500" cy="42297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US" sz="2400">
                <a:latin typeface="Arial"/>
                <a:ea typeface="Arial"/>
                <a:cs typeface="Arial"/>
                <a:sym typeface="Arial"/>
              </a:rPr>
              <a:t>Teams regularly disaggregate their discipline data as an effective and objective way to assess and monitor equity in student outcomes. </a:t>
            </a:r>
            <a:endParaRPr sz="2400">
              <a:latin typeface="Arial"/>
              <a:ea typeface="Arial"/>
              <a:cs typeface="Arial"/>
              <a:sym typeface="Arial"/>
            </a:endParaRPr>
          </a:p>
          <a:p>
            <a:pPr marL="0" lvl="0" indent="0" algn="l" rtl="0">
              <a:spcBef>
                <a:spcPts val="360"/>
              </a:spcBef>
              <a:spcAft>
                <a:spcPts val="0"/>
              </a:spcAft>
              <a:buNone/>
            </a:pPr>
            <a:endParaRPr sz="2400">
              <a:latin typeface="Arial"/>
              <a:ea typeface="Arial"/>
              <a:cs typeface="Arial"/>
              <a:sym typeface="Arial"/>
            </a:endParaRPr>
          </a:p>
          <a:p>
            <a:pPr marL="0" lvl="0" indent="0" algn="l" rtl="0">
              <a:spcBef>
                <a:spcPts val="360"/>
              </a:spcBef>
              <a:spcAft>
                <a:spcPts val="0"/>
              </a:spcAft>
              <a:buNone/>
            </a:pPr>
            <a:r>
              <a:rPr lang="en-US" sz="2400">
                <a:latin typeface="Arial"/>
                <a:ea typeface="Arial"/>
                <a:cs typeface="Arial"/>
                <a:sym typeface="Arial"/>
              </a:rPr>
              <a:t>Teams are purposeful in examining inequitable outcome data first from a systems perspective, before viewing it as an issue with an individual student or family. </a:t>
            </a:r>
            <a:endParaRPr sz="2400">
              <a:latin typeface="Arial"/>
              <a:ea typeface="Arial"/>
              <a:cs typeface="Arial"/>
              <a:sym typeface="Arial"/>
            </a:endParaRPr>
          </a:p>
          <a:p>
            <a:pPr marL="0" lvl="0" indent="0" algn="l" rtl="0">
              <a:lnSpc>
                <a:spcPct val="115000"/>
              </a:lnSpc>
              <a:spcBef>
                <a:spcPts val="0"/>
              </a:spcBef>
              <a:spcAft>
                <a:spcPts val="0"/>
              </a:spcAft>
              <a:buNone/>
            </a:pPr>
            <a:r>
              <a:rPr lang="en-US"/>
              <a:t>					</a:t>
            </a:r>
            <a:endParaRPr/>
          </a:p>
          <a:p>
            <a:pPr marL="0" lvl="0" indent="0" algn="l" rtl="0">
              <a:spcBef>
                <a:spcPts val="360"/>
              </a:spcBef>
              <a:spcAft>
                <a:spcPts val="0"/>
              </a:spcAft>
              <a:buNone/>
            </a:pPr>
            <a:r>
              <a:rPr lang="en-US"/>
              <a:t>				</a:t>
            </a:r>
            <a:endParaRPr/>
          </a:p>
          <a:p>
            <a:pPr marL="0" lvl="0" indent="0" algn="l" rtl="0">
              <a:spcBef>
                <a:spcPts val="360"/>
              </a:spcBef>
              <a:spcAft>
                <a:spcPts val="0"/>
              </a:spcAft>
              <a:buNone/>
            </a:pPr>
            <a:r>
              <a:rPr lang="en-US"/>
              <a:t>			</a:t>
            </a:r>
            <a:endParaRPr/>
          </a:p>
          <a:p>
            <a:pPr marL="0" lvl="0" indent="0" algn="l" rtl="0">
              <a:spcBef>
                <a:spcPts val="360"/>
              </a:spcBef>
              <a:spcAft>
                <a:spcPts val="0"/>
              </a:spcAft>
              <a:buNone/>
            </a:pPr>
            <a:r>
              <a:rPr lang="en-US"/>
              <a:t>		</a:t>
            </a:r>
            <a:endParaRPr/>
          </a:p>
          <a:p>
            <a:pPr marL="0" lvl="0" indent="0" algn="l" rtl="0">
              <a:spcBef>
                <a:spcPts val="360"/>
              </a:spcBef>
              <a:spcAft>
                <a:spcPts val="0"/>
              </a:spcAft>
              <a:buSzPts val="1800"/>
              <a:buNone/>
            </a:pPr>
            <a:endParaRPr/>
          </a:p>
        </p:txBody>
      </p:sp>
      <p:sp>
        <p:nvSpPr>
          <p:cNvPr id="94" name="Google Shape;94;p19"/>
          <p:cNvSpPr txBox="1">
            <a:spLocks noGrp="1"/>
          </p:cNvSpPr>
          <p:nvPr>
            <p:ph type="title"/>
          </p:nvPr>
        </p:nvSpPr>
        <p:spPr>
          <a:xfrm>
            <a:off x="365299" y="350815"/>
            <a:ext cx="77556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accent6"/>
              </a:buClr>
              <a:buSzPts val="3600"/>
              <a:buFont typeface="Questrial"/>
              <a:buNone/>
            </a:pPr>
            <a:r>
              <a:rPr lang="en-US" sz="3600" b="1"/>
              <a:t>Culturally Responsive Elaboration</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0" descr="Outcomes circle encompasses interconnected circles of data, systems and practices." title="Integrated components of PBIS"/>
          <p:cNvPicPr preferRelativeResize="0"/>
          <p:nvPr/>
        </p:nvPicPr>
        <p:blipFill rotWithShape="1">
          <a:blip r:embed="rId3">
            <a:alphaModFix/>
          </a:blip>
          <a:srcRect r="1293"/>
          <a:stretch/>
        </p:blipFill>
        <p:spPr>
          <a:xfrm>
            <a:off x="0" y="1192700"/>
            <a:ext cx="5358675" cy="5211075"/>
          </a:xfrm>
          <a:prstGeom prst="rect">
            <a:avLst/>
          </a:prstGeom>
          <a:noFill/>
          <a:ln>
            <a:noFill/>
          </a:ln>
        </p:spPr>
      </p:pic>
      <p:sp>
        <p:nvSpPr>
          <p:cNvPr id="100" name="Google Shape;100;p20"/>
          <p:cNvSpPr txBox="1">
            <a:spLocks noGrp="1"/>
          </p:cNvSpPr>
          <p:nvPr>
            <p:ph type="title"/>
          </p:nvPr>
        </p:nvSpPr>
        <p:spPr>
          <a:xfrm>
            <a:off x="247600" y="277400"/>
            <a:ext cx="74070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b="1"/>
              <a:t>Data in the PBIS Framework</a:t>
            </a:r>
            <a:endParaRPr b="1"/>
          </a:p>
        </p:txBody>
      </p:sp>
      <p:sp>
        <p:nvSpPr>
          <p:cNvPr id="101" name="Google Shape;101;p20"/>
          <p:cNvSpPr txBox="1"/>
          <p:nvPr/>
        </p:nvSpPr>
        <p:spPr>
          <a:xfrm>
            <a:off x="5525400" y="1064050"/>
            <a:ext cx="3618600" cy="4280700"/>
          </a:xfrm>
          <a:prstGeom prst="rect">
            <a:avLst/>
          </a:prstGeom>
          <a:noFill/>
          <a:ln>
            <a:noFill/>
          </a:ln>
        </p:spPr>
        <p:txBody>
          <a:bodyPr spcFirstLastPara="1" wrap="square" lIns="91425" tIns="91425" rIns="91425" bIns="91425" anchor="ctr" anchorCtr="0">
            <a:noAutofit/>
          </a:bodyPr>
          <a:lstStyle/>
          <a:p>
            <a:pPr marL="457200" lvl="0" indent="-355600" algn="l" rtl="0">
              <a:spcBef>
                <a:spcPts val="0"/>
              </a:spcBef>
              <a:spcAft>
                <a:spcPts val="0"/>
              </a:spcAft>
              <a:buSzPts val="2000"/>
              <a:buFont typeface="Twentieth Century"/>
              <a:buChar char="●"/>
            </a:pPr>
            <a:r>
              <a:rPr lang="en-US" sz="2000">
                <a:latin typeface="Twentieth Century"/>
                <a:ea typeface="Twentieth Century"/>
                <a:cs typeface="Twentieth Century"/>
                <a:sym typeface="Twentieth Century"/>
              </a:rPr>
              <a:t>Data is one of the three major components to effective outcomes with PBIS implementation</a:t>
            </a:r>
            <a:endParaRPr sz="2000">
              <a:latin typeface="Twentieth Century"/>
              <a:ea typeface="Twentieth Century"/>
              <a:cs typeface="Twentieth Century"/>
              <a:sym typeface="Twentieth Century"/>
            </a:endParaRPr>
          </a:p>
          <a:p>
            <a:pPr marL="0" lvl="0" indent="0" algn="l" rtl="0">
              <a:spcBef>
                <a:spcPts val="0"/>
              </a:spcBef>
              <a:spcAft>
                <a:spcPts val="0"/>
              </a:spcAft>
              <a:buNone/>
            </a:pPr>
            <a:endParaRPr sz="2000">
              <a:latin typeface="Twentieth Century"/>
              <a:ea typeface="Twentieth Century"/>
              <a:cs typeface="Twentieth Century"/>
              <a:sym typeface="Twentieth Century"/>
            </a:endParaRPr>
          </a:p>
          <a:p>
            <a:pPr marL="457200" lvl="0" indent="-355600" algn="l" rtl="0">
              <a:spcBef>
                <a:spcPts val="0"/>
              </a:spcBef>
              <a:spcAft>
                <a:spcPts val="0"/>
              </a:spcAft>
              <a:buSzPts val="2000"/>
              <a:buFont typeface="Twentieth Century"/>
              <a:buChar char="●"/>
            </a:pPr>
            <a:r>
              <a:rPr lang="en-US" sz="2000">
                <a:latin typeface="Twentieth Century"/>
                <a:ea typeface="Twentieth Century"/>
                <a:cs typeface="Twentieth Century"/>
                <a:sym typeface="Twentieth Century"/>
              </a:rPr>
              <a:t>We are doing a deep dive into how you can use your outcome data to develop goals and solutions of continuous improvement.</a:t>
            </a:r>
            <a:endParaRPr sz="2000">
              <a:latin typeface="Twentieth Century"/>
              <a:ea typeface="Twentieth Century"/>
              <a:cs typeface="Twentieth Century"/>
              <a:sym typeface="Twentieth Centur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1" descr="Photo shows rectangular blocks of different heighst stacked on end to look like a vertical bar graph." title="Bar graph photo"/>
          <p:cNvPicPr preferRelativeResize="0"/>
          <p:nvPr/>
        </p:nvPicPr>
        <p:blipFill rotWithShape="1">
          <a:blip r:embed="rId3">
            <a:alphaModFix/>
          </a:blip>
          <a:srcRect/>
          <a:stretch/>
        </p:blipFill>
        <p:spPr>
          <a:xfrm>
            <a:off x="424629" y="3769282"/>
            <a:ext cx="3134425" cy="2354879"/>
          </a:xfrm>
          <a:prstGeom prst="rect">
            <a:avLst/>
          </a:prstGeom>
          <a:noFill/>
          <a:ln>
            <a:noFill/>
          </a:ln>
        </p:spPr>
      </p:pic>
      <p:sp>
        <p:nvSpPr>
          <p:cNvPr id="108" name="Google Shape;108;p21"/>
          <p:cNvSpPr txBox="1">
            <a:spLocks noGrp="1"/>
          </p:cNvSpPr>
          <p:nvPr>
            <p:ph type="body" idx="1"/>
          </p:nvPr>
        </p:nvSpPr>
        <p:spPr>
          <a:xfrm>
            <a:off x="1266438" y="1405037"/>
            <a:ext cx="7498959" cy="374471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3600"/>
              <a:buNone/>
            </a:pPr>
            <a:r>
              <a:rPr lang="en-US" sz="3600"/>
              <a:t>“If we have data, let’s look at data.</a:t>
            </a:r>
            <a:endParaRPr/>
          </a:p>
          <a:p>
            <a:pPr marL="0" lvl="0" indent="0" algn="ctr" rtl="0">
              <a:spcBef>
                <a:spcPts val="720"/>
              </a:spcBef>
              <a:spcAft>
                <a:spcPts val="0"/>
              </a:spcAft>
              <a:buSzPts val="3600"/>
              <a:buNone/>
            </a:pPr>
            <a:r>
              <a:rPr lang="en-US" sz="3600"/>
              <a:t> If all we have are opinions, </a:t>
            </a:r>
            <a:endParaRPr/>
          </a:p>
          <a:p>
            <a:pPr marL="0" lvl="0" indent="0" algn="ctr" rtl="0">
              <a:spcBef>
                <a:spcPts val="720"/>
              </a:spcBef>
              <a:spcAft>
                <a:spcPts val="0"/>
              </a:spcAft>
              <a:buSzPts val="3600"/>
              <a:buNone/>
            </a:pPr>
            <a:r>
              <a:rPr lang="en-US" sz="3600"/>
              <a:t>let’s go with mine.”</a:t>
            </a:r>
            <a:endParaRPr/>
          </a:p>
          <a:p>
            <a:pPr marL="0" lvl="0" indent="0" algn="ctr" rtl="0">
              <a:spcBef>
                <a:spcPts val="640"/>
              </a:spcBef>
              <a:spcAft>
                <a:spcPts val="0"/>
              </a:spcAft>
              <a:buSzPts val="3200"/>
              <a:buNone/>
            </a:pPr>
            <a:r>
              <a:rPr lang="en-US"/>
              <a:t>      </a:t>
            </a:r>
            <a:r>
              <a:rPr lang="en-US" sz="2000"/>
              <a:t>–Jim Barksdale, former Netscape CEO</a:t>
            </a:r>
            <a:endParaRPr/>
          </a:p>
          <a:p>
            <a:pPr marL="0" lvl="0" indent="0" algn="l" rtl="0">
              <a:spcBef>
                <a:spcPts val="640"/>
              </a:spcBef>
              <a:spcAft>
                <a:spcPts val="0"/>
              </a:spcAft>
              <a:buSzPts val="3200"/>
              <a:buNone/>
            </a:pPr>
            <a:endParaRPr/>
          </a:p>
        </p:txBody>
      </p:sp>
      <p:sp>
        <p:nvSpPr>
          <p:cNvPr id="109" name="Google Shape;109;p21"/>
          <p:cNvSpPr txBox="1">
            <a:spLocks noGrp="1"/>
          </p:cNvSpPr>
          <p:nvPr>
            <p:ph type="title"/>
          </p:nvPr>
        </p:nvSpPr>
        <p:spPr>
          <a:xfrm>
            <a:off x="424635" y="387390"/>
            <a:ext cx="69870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Questrial"/>
              <a:buNone/>
            </a:pPr>
            <a:r>
              <a:rPr lang="en-US" b="1"/>
              <a:t>Quote</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p:nvPr/>
        </p:nvSpPr>
        <p:spPr>
          <a:xfrm>
            <a:off x="500414" y="1266172"/>
            <a:ext cx="8122500" cy="5170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a:solidFill>
                  <a:schemeClr val="dk1"/>
                </a:solidFill>
                <a:latin typeface="Twentieth Century"/>
                <a:ea typeface="Twentieth Century"/>
                <a:cs typeface="Twentieth Century"/>
                <a:sym typeface="Twentieth Century"/>
              </a:rPr>
              <a:t>Effort: What is the current status of your systems?</a:t>
            </a:r>
            <a:endParaRPr>
              <a:latin typeface="Twentieth Century"/>
              <a:ea typeface="Twentieth Century"/>
              <a:cs typeface="Twentieth Century"/>
              <a:sym typeface="Twentieth Century"/>
            </a:endParaRPr>
          </a:p>
          <a:p>
            <a:pPr marL="285750" marR="0" lvl="0" indent="-285750" algn="l" rtl="0">
              <a:spcBef>
                <a:spcPts val="0"/>
              </a:spcBef>
              <a:spcAft>
                <a:spcPts val="0"/>
              </a:spcAft>
              <a:buClr>
                <a:schemeClr val="dk1"/>
              </a:buClr>
              <a:buSzPts val="1800"/>
              <a:buFont typeface="Twentieth Century"/>
              <a:buChar char="•"/>
            </a:pPr>
            <a:r>
              <a:rPr lang="en-US" sz="1800">
                <a:solidFill>
                  <a:schemeClr val="dk1"/>
                </a:solidFill>
                <a:latin typeface="Twentieth Century"/>
                <a:ea typeface="Twentieth Century"/>
                <a:cs typeface="Twentieth Century"/>
                <a:sym typeface="Twentieth Century"/>
              </a:rPr>
              <a:t>School-wide Tiered Fidelity Inventory (TFI Progress Monitoring)</a:t>
            </a:r>
            <a:endParaRPr>
              <a:latin typeface="Twentieth Century"/>
              <a:ea typeface="Twentieth Century"/>
              <a:cs typeface="Twentieth Century"/>
              <a:sym typeface="Twentieth Century"/>
            </a:endParaRPr>
          </a:p>
          <a:p>
            <a:pPr marL="285750" marR="0" lvl="0" indent="-285750" algn="l" rtl="0">
              <a:spcBef>
                <a:spcPts val="0"/>
              </a:spcBef>
              <a:spcAft>
                <a:spcPts val="0"/>
              </a:spcAft>
              <a:buClr>
                <a:schemeClr val="dk1"/>
              </a:buClr>
              <a:buSzPts val="1800"/>
              <a:buFont typeface="Twentieth Century"/>
              <a:buChar char="•"/>
            </a:pPr>
            <a:r>
              <a:rPr lang="en-US" sz="1800">
                <a:solidFill>
                  <a:schemeClr val="dk1"/>
                </a:solidFill>
                <a:latin typeface="Twentieth Century"/>
                <a:ea typeface="Twentieth Century"/>
                <a:cs typeface="Twentieth Century"/>
                <a:sym typeface="Twentieth Century"/>
              </a:rPr>
              <a:t>Self-Assessment Survey (SAS) – Staff</a:t>
            </a:r>
            <a:endParaRPr>
              <a:latin typeface="Twentieth Century"/>
              <a:ea typeface="Twentieth Century"/>
              <a:cs typeface="Twentieth Century"/>
              <a:sym typeface="Twentieth Century"/>
            </a:endParaRPr>
          </a:p>
          <a:p>
            <a:pPr marL="285750" marR="0" lvl="0" indent="-285750" algn="l" rtl="0">
              <a:spcBef>
                <a:spcPts val="0"/>
              </a:spcBef>
              <a:spcAft>
                <a:spcPts val="0"/>
              </a:spcAft>
              <a:buClr>
                <a:schemeClr val="dk1"/>
              </a:buClr>
              <a:buSzPts val="1800"/>
              <a:buFont typeface="Twentieth Century"/>
              <a:buChar char="•"/>
            </a:pPr>
            <a:r>
              <a:rPr lang="en-US" sz="1800">
                <a:solidFill>
                  <a:schemeClr val="dk1"/>
                </a:solidFill>
                <a:latin typeface="Twentieth Century"/>
                <a:ea typeface="Twentieth Century"/>
                <a:cs typeface="Twentieth Century"/>
                <a:sym typeface="Twentieth Century"/>
              </a:rPr>
              <a:t>Opinion Survey</a:t>
            </a:r>
            <a:endParaRPr>
              <a:latin typeface="Twentieth Century"/>
              <a:ea typeface="Twentieth Century"/>
              <a:cs typeface="Twentieth Century"/>
              <a:sym typeface="Twentieth Century"/>
            </a:endParaRPr>
          </a:p>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r>
              <a:rPr lang="en-US" sz="2400" b="1">
                <a:solidFill>
                  <a:schemeClr val="dk1"/>
                </a:solidFill>
                <a:latin typeface="Twentieth Century"/>
                <a:ea typeface="Twentieth Century"/>
                <a:cs typeface="Twentieth Century"/>
                <a:sym typeface="Twentieth Century"/>
              </a:rPr>
              <a:t>Fidelity: Are you doing what the framework outlines? Are you doing what you said you would?</a:t>
            </a:r>
            <a:endParaRPr>
              <a:latin typeface="Twentieth Century"/>
              <a:ea typeface="Twentieth Century"/>
              <a:cs typeface="Twentieth Century"/>
              <a:sym typeface="Twentieth Century"/>
            </a:endParaRPr>
          </a:p>
          <a:p>
            <a:pPr marL="285750" marR="0" lvl="0" indent="-285750" algn="l" rtl="0">
              <a:spcBef>
                <a:spcPts val="0"/>
              </a:spcBef>
              <a:spcAft>
                <a:spcPts val="0"/>
              </a:spcAft>
              <a:buClr>
                <a:schemeClr val="dk1"/>
              </a:buClr>
              <a:buSzPts val="1800"/>
              <a:buFont typeface="Twentieth Century"/>
              <a:buChar char="•"/>
            </a:pPr>
            <a:r>
              <a:rPr lang="en-US" sz="1800">
                <a:solidFill>
                  <a:schemeClr val="dk1"/>
                </a:solidFill>
                <a:latin typeface="Twentieth Century"/>
                <a:ea typeface="Twentieth Century"/>
                <a:cs typeface="Twentieth Century"/>
                <a:sym typeface="Twentieth Century"/>
              </a:rPr>
              <a:t>School-wide Tiered Fidelity Inventory (TFI-Annual Assessment)</a:t>
            </a:r>
            <a:endParaRPr>
              <a:latin typeface="Twentieth Century"/>
              <a:ea typeface="Twentieth Century"/>
              <a:cs typeface="Twentieth Century"/>
              <a:sym typeface="Twentieth Century"/>
            </a:endParaRPr>
          </a:p>
          <a:p>
            <a:pPr marL="285750" marR="0" lvl="0" indent="-285750" algn="l" rtl="0">
              <a:spcBef>
                <a:spcPts val="0"/>
              </a:spcBef>
              <a:spcAft>
                <a:spcPts val="0"/>
              </a:spcAft>
              <a:buClr>
                <a:schemeClr val="dk1"/>
              </a:buClr>
              <a:buSzPts val="1800"/>
              <a:buFont typeface="Twentieth Century"/>
              <a:buChar char="•"/>
            </a:pPr>
            <a:r>
              <a:rPr lang="en-US" sz="1800">
                <a:solidFill>
                  <a:schemeClr val="dk1"/>
                </a:solidFill>
                <a:latin typeface="Twentieth Century"/>
                <a:ea typeface="Twentieth Century"/>
                <a:cs typeface="Twentieth Century"/>
                <a:sym typeface="Twentieth Century"/>
              </a:rPr>
              <a:t>Self-Assessment Survey (SAS) – Staff</a:t>
            </a:r>
            <a:endParaRPr>
              <a:latin typeface="Twentieth Century"/>
              <a:ea typeface="Twentieth Century"/>
              <a:cs typeface="Twentieth Century"/>
              <a:sym typeface="Twentieth Century"/>
            </a:endParaRPr>
          </a:p>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r>
              <a:rPr lang="en-US" sz="2400" b="1">
                <a:solidFill>
                  <a:schemeClr val="dk1"/>
                </a:solidFill>
                <a:latin typeface="Twentieth Century"/>
                <a:ea typeface="Twentieth Century"/>
                <a:cs typeface="Twentieth Century"/>
                <a:sym typeface="Twentieth Century"/>
              </a:rPr>
              <a:t>Outcome: Are your systems working?</a:t>
            </a:r>
            <a:endParaRPr>
              <a:latin typeface="Twentieth Century"/>
              <a:ea typeface="Twentieth Century"/>
              <a:cs typeface="Twentieth Century"/>
              <a:sym typeface="Twentieth Century"/>
            </a:endParaRPr>
          </a:p>
          <a:p>
            <a:pPr marL="285750" marR="0" lvl="0" indent="-285750" algn="l" rtl="0">
              <a:spcBef>
                <a:spcPts val="0"/>
              </a:spcBef>
              <a:spcAft>
                <a:spcPts val="0"/>
              </a:spcAft>
              <a:buClr>
                <a:schemeClr val="dk1"/>
              </a:buClr>
              <a:buSzPts val="1800"/>
              <a:buFont typeface="Twentieth Century"/>
              <a:buChar char="•"/>
            </a:pPr>
            <a:r>
              <a:rPr lang="en-US" sz="1800">
                <a:solidFill>
                  <a:schemeClr val="dk1"/>
                </a:solidFill>
                <a:latin typeface="Twentieth Century"/>
                <a:ea typeface="Twentieth Century"/>
                <a:cs typeface="Twentieth Century"/>
                <a:sym typeface="Twentieth Century"/>
              </a:rPr>
              <a:t>Office Discipline Referrals (ODR’s)</a:t>
            </a:r>
            <a:endParaRPr>
              <a:latin typeface="Twentieth Century"/>
              <a:ea typeface="Twentieth Century"/>
              <a:cs typeface="Twentieth Century"/>
              <a:sym typeface="Twentieth Century"/>
            </a:endParaRPr>
          </a:p>
          <a:p>
            <a:pPr marL="285750" marR="0" lvl="0" indent="-285750" algn="l" rtl="0">
              <a:spcBef>
                <a:spcPts val="0"/>
              </a:spcBef>
              <a:spcAft>
                <a:spcPts val="0"/>
              </a:spcAft>
              <a:buClr>
                <a:schemeClr val="dk1"/>
              </a:buClr>
              <a:buSzPts val="1800"/>
              <a:buFont typeface="Twentieth Century"/>
              <a:buChar char="•"/>
            </a:pPr>
            <a:r>
              <a:rPr lang="en-US" sz="1800">
                <a:solidFill>
                  <a:schemeClr val="dk1"/>
                </a:solidFill>
                <a:latin typeface="Twentieth Century"/>
                <a:ea typeface="Twentieth Century"/>
                <a:cs typeface="Twentieth Century"/>
                <a:sym typeface="Twentieth Century"/>
              </a:rPr>
              <a:t>Check-In Check-out (CICO)/Point Sheets</a:t>
            </a:r>
            <a:endParaRPr>
              <a:latin typeface="Twentieth Century"/>
              <a:ea typeface="Twentieth Century"/>
              <a:cs typeface="Twentieth Century"/>
              <a:sym typeface="Twentieth Century"/>
            </a:endParaRPr>
          </a:p>
          <a:p>
            <a:pPr marL="285750" marR="0" lvl="0" indent="-285750" algn="l" rtl="0">
              <a:spcBef>
                <a:spcPts val="0"/>
              </a:spcBef>
              <a:spcAft>
                <a:spcPts val="0"/>
              </a:spcAft>
              <a:buClr>
                <a:schemeClr val="dk1"/>
              </a:buClr>
              <a:buSzPts val="1800"/>
              <a:buFont typeface="Twentieth Century"/>
              <a:buChar char="•"/>
            </a:pPr>
            <a:r>
              <a:rPr lang="en-US" sz="1800">
                <a:solidFill>
                  <a:schemeClr val="dk1"/>
                </a:solidFill>
                <a:latin typeface="Twentieth Century"/>
                <a:ea typeface="Twentieth Century"/>
                <a:cs typeface="Twentieth Century"/>
                <a:sym typeface="Twentieth Century"/>
              </a:rPr>
              <a:t>Suspensions/Expulsions</a:t>
            </a:r>
            <a:endParaRPr>
              <a:latin typeface="Twentieth Century"/>
              <a:ea typeface="Twentieth Century"/>
              <a:cs typeface="Twentieth Century"/>
              <a:sym typeface="Twentieth Century"/>
            </a:endParaRPr>
          </a:p>
          <a:p>
            <a:pPr marL="285750" marR="0" lvl="0" indent="-285750" algn="l" rtl="0">
              <a:spcBef>
                <a:spcPts val="0"/>
              </a:spcBef>
              <a:spcAft>
                <a:spcPts val="0"/>
              </a:spcAft>
              <a:buClr>
                <a:schemeClr val="dk1"/>
              </a:buClr>
              <a:buSzPts val="1800"/>
              <a:buFont typeface="Twentieth Century"/>
              <a:buChar char="•"/>
            </a:pPr>
            <a:r>
              <a:rPr lang="en-US" sz="1800">
                <a:solidFill>
                  <a:schemeClr val="dk1"/>
                </a:solidFill>
                <a:latin typeface="Twentieth Century"/>
                <a:ea typeface="Twentieth Century"/>
                <a:cs typeface="Twentieth Century"/>
                <a:sym typeface="Twentieth Century"/>
              </a:rPr>
              <a:t>Attendance</a:t>
            </a:r>
            <a:endParaRPr>
              <a:latin typeface="Twentieth Century"/>
              <a:ea typeface="Twentieth Century"/>
              <a:cs typeface="Twentieth Century"/>
              <a:sym typeface="Twentieth Century"/>
            </a:endParaRPr>
          </a:p>
          <a:p>
            <a:pPr marL="285750" marR="0" lvl="0" indent="-285750" algn="l" rtl="0">
              <a:spcBef>
                <a:spcPts val="0"/>
              </a:spcBef>
              <a:spcAft>
                <a:spcPts val="0"/>
              </a:spcAft>
              <a:buClr>
                <a:schemeClr val="dk1"/>
              </a:buClr>
              <a:buSzPts val="1800"/>
              <a:buFont typeface="Twentieth Century"/>
              <a:buChar char="•"/>
            </a:pPr>
            <a:r>
              <a:rPr lang="en-US" sz="1800">
                <a:solidFill>
                  <a:schemeClr val="dk1"/>
                </a:solidFill>
                <a:latin typeface="Twentieth Century"/>
                <a:ea typeface="Twentieth Century"/>
                <a:cs typeface="Twentieth Century"/>
                <a:sym typeface="Twentieth Century"/>
              </a:rPr>
              <a:t>Grades/Test Scores</a:t>
            </a:r>
            <a:endParaRPr>
              <a:latin typeface="Twentieth Century"/>
              <a:ea typeface="Twentieth Century"/>
              <a:cs typeface="Twentieth Century"/>
              <a:sym typeface="Twentieth Century"/>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22"/>
          <p:cNvSpPr txBox="1">
            <a:spLocks noGrp="1"/>
          </p:cNvSpPr>
          <p:nvPr>
            <p:ph type="title"/>
          </p:nvPr>
        </p:nvSpPr>
        <p:spPr>
          <a:xfrm>
            <a:off x="575060" y="350865"/>
            <a:ext cx="69870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b="1"/>
              <a:t>3 Types of Data</a:t>
            </a:r>
            <a:endParaRPr b="1"/>
          </a:p>
        </p:txBody>
      </p:sp>
      <p:sp>
        <p:nvSpPr>
          <p:cNvPr id="116" name="Google Shape;116;p22">
            <a:extLst>
              <a:ext uri="{C183D7F6-B498-43B3-948B-1728B52AA6E4}">
                <adec:decorative xmlns:adec="http://schemas.microsoft.com/office/drawing/2017/decorative" val="1"/>
              </a:ext>
            </a:extLst>
          </p:cNvPr>
          <p:cNvSpPr/>
          <p:nvPr/>
        </p:nvSpPr>
        <p:spPr>
          <a:xfrm>
            <a:off x="-69425" y="3748300"/>
            <a:ext cx="6066900" cy="27903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Effect transition="in" filter="fade">
                                      <p:cBhvr>
                                        <p:cTn id="7" dur="1000"/>
                                        <p:tgtEl>
                                          <p:spTgt spid="1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xEl>
                                              <p:pRg st="1" end="1"/>
                                            </p:txEl>
                                          </p:spTgt>
                                        </p:tgtEl>
                                        <p:attrNameLst>
                                          <p:attrName>style.visibility</p:attrName>
                                        </p:attrNameLst>
                                      </p:cBhvr>
                                      <p:to>
                                        <p:strVal val="visible"/>
                                      </p:to>
                                    </p:set>
                                    <p:animEffect transition="in" filter="fade">
                                      <p:cBhvr>
                                        <p:cTn id="12" dur="1000"/>
                                        <p:tgtEl>
                                          <p:spTgt spid="1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
                                            <p:txEl>
                                              <p:pRg st="2" end="2"/>
                                            </p:txEl>
                                          </p:spTgt>
                                        </p:tgtEl>
                                        <p:attrNameLst>
                                          <p:attrName>style.visibility</p:attrName>
                                        </p:attrNameLst>
                                      </p:cBhvr>
                                      <p:to>
                                        <p:strVal val="visible"/>
                                      </p:to>
                                    </p:set>
                                    <p:animEffect transition="in" filter="fade">
                                      <p:cBhvr>
                                        <p:cTn id="17" dur="1000"/>
                                        <p:tgtEl>
                                          <p:spTgt spid="1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4">
                                            <p:txEl>
                                              <p:pRg st="3" end="3"/>
                                            </p:txEl>
                                          </p:spTgt>
                                        </p:tgtEl>
                                        <p:attrNameLst>
                                          <p:attrName>style.visibility</p:attrName>
                                        </p:attrNameLst>
                                      </p:cBhvr>
                                      <p:to>
                                        <p:strVal val="visible"/>
                                      </p:to>
                                    </p:set>
                                    <p:animEffect transition="in" filter="fade">
                                      <p:cBhvr>
                                        <p:cTn id="22" dur="1000"/>
                                        <p:tgtEl>
                                          <p:spTgt spid="1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4">
                                            <p:txEl>
                                              <p:pRg st="4" end="4"/>
                                            </p:txEl>
                                          </p:spTgt>
                                        </p:tgtEl>
                                        <p:attrNameLst>
                                          <p:attrName>style.visibility</p:attrName>
                                        </p:attrNameLst>
                                      </p:cBhvr>
                                      <p:to>
                                        <p:strVal val="visible"/>
                                      </p:to>
                                    </p:set>
                                    <p:animEffect transition="in" filter="fade">
                                      <p:cBhvr>
                                        <p:cTn id="27" dur="1000"/>
                                        <p:tgtEl>
                                          <p:spTgt spid="1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4">
                                            <p:txEl>
                                              <p:pRg st="5" end="5"/>
                                            </p:txEl>
                                          </p:spTgt>
                                        </p:tgtEl>
                                        <p:attrNameLst>
                                          <p:attrName>style.visibility</p:attrName>
                                        </p:attrNameLst>
                                      </p:cBhvr>
                                      <p:to>
                                        <p:strVal val="visible"/>
                                      </p:to>
                                    </p:set>
                                    <p:animEffect transition="in" filter="fade">
                                      <p:cBhvr>
                                        <p:cTn id="32" dur="1000"/>
                                        <p:tgtEl>
                                          <p:spTgt spid="1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4">
                                            <p:txEl>
                                              <p:pRg st="6" end="6"/>
                                            </p:txEl>
                                          </p:spTgt>
                                        </p:tgtEl>
                                        <p:attrNameLst>
                                          <p:attrName>style.visibility</p:attrName>
                                        </p:attrNameLst>
                                      </p:cBhvr>
                                      <p:to>
                                        <p:strVal val="visible"/>
                                      </p:to>
                                    </p:set>
                                    <p:animEffect transition="in" filter="fade">
                                      <p:cBhvr>
                                        <p:cTn id="37" dur="1000"/>
                                        <p:tgtEl>
                                          <p:spTgt spid="1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4">
                                            <p:txEl>
                                              <p:pRg st="7" end="7"/>
                                            </p:txEl>
                                          </p:spTgt>
                                        </p:tgtEl>
                                        <p:attrNameLst>
                                          <p:attrName>style.visibility</p:attrName>
                                        </p:attrNameLst>
                                      </p:cBhvr>
                                      <p:to>
                                        <p:strVal val="visible"/>
                                      </p:to>
                                    </p:set>
                                    <p:animEffect transition="in" filter="fade">
                                      <p:cBhvr>
                                        <p:cTn id="42" dur="1000"/>
                                        <p:tgtEl>
                                          <p:spTgt spid="1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4">
                                            <p:txEl>
                                              <p:pRg st="8" end="8"/>
                                            </p:txEl>
                                          </p:spTgt>
                                        </p:tgtEl>
                                        <p:attrNameLst>
                                          <p:attrName>style.visibility</p:attrName>
                                        </p:attrNameLst>
                                      </p:cBhvr>
                                      <p:to>
                                        <p:strVal val="visible"/>
                                      </p:to>
                                    </p:set>
                                    <p:animEffect transition="in" filter="fade">
                                      <p:cBhvr>
                                        <p:cTn id="47" dur="1000"/>
                                        <p:tgtEl>
                                          <p:spTgt spid="11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4">
                                            <p:txEl>
                                              <p:pRg st="9" end="9"/>
                                            </p:txEl>
                                          </p:spTgt>
                                        </p:tgtEl>
                                        <p:attrNameLst>
                                          <p:attrName>style.visibility</p:attrName>
                                        </p:attrNameLst>
                                      </p:cBhvr>
                                      <p:to>
                                        <p:strVal val="visible"/>
                                      </p:to>
                                    </p:set>
                                    <p:animEffect transition="in" filter="fade">
                                      <p:cBhvr>
                                        <p:cTn id="52" dur="1000"/>
                                        <p:tgtEl>
                                          <p:spTgt spid="11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4">
                                            <p:txEl>
                                              <p:pRg st="10" end="10"/>
                                            </p:txEl>
                                          </p:spTgt>
                                        </p:tgtEl>
                                        <p:attrNameLst>
                                          <p:attrName>style.visibility</p:attrName>
                                        </p:attrNameLst>
                                      </p:cBhvr>
                                      <p:to>
                                        <p:strVal val="visible"/>
                                      </p:to>
                                    </p:set>
                                    <p:animEffect transition="in" filter="fade">
                                      <p:cBhvr>
                                        <p:cTn id="57" dur="1000"/>
                                        <p:tgtEl>
                                          <p:spTgt spid="11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4">
                                            <p:txEl>
                                              <p:pRg st="11" end="11"/>
                                            </p:txEl>
                                          </p:spTgt>
                                        </p:tgtEl>
                                        <p:attrNameLst>
                                          <p:attrName>style.visibility</p:attrName>
                                        </p:attrNameLst>
                                      </p:cBhvr>
                                      <p:to>
                                        <p:strVal val="visible"/>
                                      </p:to>
                                    </p:set>
                                    <p:animEffect transition="in" filter="fade">
                                      <p:cBhvr>
                                        <p:cTn id="62" dur="1000"/>
                                        <p:tgtEl>
                                          <p:spTgt spid="11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4">
                                            <p:txEl>
                                              <p:pRg st="12" end="12"/>
                                            </p:txEl>
                                          </p:spTgt>
                                        </p:tgtEl>
                                        <p:attrNameLst>
                                          <p:attrName>style.visibility</p:attrName>
                                        </p:attrNameLst>
                                      </p:cBhvr>
                                      <p:to>
                                        <p:strVal val="visible"/>
                                      </p:to>
                                    </p:set>
                                    <p:animEffect transition="in" filter="fade">
                                      <p:cBhvr>
                                        <p:cTn id="67" dur="1000"/>
                                        <p:tgtEl>
                                          <p:spTgt spid="114">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14">
                                            <p:txEl>
                                              <p:pRg st="13" end="13"/>
                                            </p:txEl>
                                          </p:spTgt>
                                        </p:tgtEl>
                                        <p:attrNameLst>
                                          <p:attrName>style.visibility</p:attrName>
                                        </p:attrNameLst>
                                      </p:cBhvr>
                                      <p:to>
                                        <p:strVal val="visible"/>
                                      </p:to>
                                    </p:set>
                                    <p:animEffect transition="in" filter="fade">
                                      <p:cBhvr>
                                        <p:cTn id="72" dur="1000"/>
                                        <p:tgtEl>
                                          <p:spTgt spid="114">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14">
                                            <p:txEl>
                                              <p:pRg st="14" end="14"/>
                                            </p:txEl>
                                          </p:spTgt>
                                        </p:tgtEl>
                                        <p:attrNameLst>
                                          <p:attrName>style.visibility</p:attrName>
                                        </p:attrNameLst>
                                      </p:cBhvr>
                                      <p:to>
                                        <p:strVal val="visible"/>
                                      </p:to>
                                    </p:set>
                                    <p:animEffect transition="in" filter="fade">
                                      <p:cBhvr>
                                        <p:cTn id="77" dur="1000"/>
                                        <p:tgtEl>
                                          <p:spTgt spid="114">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14">
                                            <p:txEl>
                                              <p:pRg st="15" end="15"/>
                                            </p:txEl>
                                          </p:spTgt>
                                        </p:tgtEl>
                                        <p:attrNameLst>
                                          <p:attrName>style.visibility</p:attrName>
                                        </p:attrNameLst>
                                      </p:cBhvr>
                                      <p:to>
                                        <p:strVal val="visible"/>
                                      </p:to>
                                    </p:set>
                                    <p:animEffect transition="in" filter="fade">
                                      <p:cBhvr>
                                        <p:cTn id="82" dur="1000"/>
                                        <p:tgtEl>
                                          <p:spTgt spid="114">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16"/>
                                        </p:tgtEl>
                                        <p:attrNameLst>
                                          <p:attrName>style.visibility</p:attrName>
                                        </p:attrNameLst>
                                      </p:cBhvr>
                                      <p:to>
                                        <p:strVal val="visible"/>
                                      </p:to>
                                    </p:set>
                                    <p:animEffect transition="in" filter="fade">
                                      <p:cBhvr>
                                        <p:cTn id="87"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body" idx="1"/>
          </p:nvPr>
        </p:nvSpPr>
        <p:spPr>
          <a:xfrm>
            <a:off x="296475" y="1242150"/>
            <a:ext cx="8596200" cy="437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000"/>
              <a:buNone/>
            </a:pPr>
            <a:r>
              <a:rPr lang="en-US" sz="4000" b="1"/>
              <a:t>Tells us if our systems are working.</a:t>
            </a:r>
            <a:endParaRPr/>
          </a:p>
          <a:p>
            <a:pPr marL="285750" lvl="0" indent="-285750" algn="l" rtl="0">
              <a:spcBef>
                <a:spcPts val="640"/>
              </a:spcBef>
              <a:spcAft>
                <a:spcPts val="0"/>
              </a:spcAft>
              <a:buSzPts val="3200"/>
              <a:buFont typeface="Arial"/>
              <a:buChar char="•"/>
            </a:pPr>
            <a:r>
              <a:rPr lang="en-US"/>
              <a:t>Office Discipline Referrals (ODR’s)</a:t>
            </a:r>
            <a:endParaRPr/>
          </a:p>
          <a:p>
            <a:pPr marL="285750" lvl="0" indent="-285750" algn="l" rtl="0">
              <a:spcBef>
                <a:spcPts val="640"/>
              </a:spcBef>
              <a:spcAft>
                <a:spcPts val="0"/>
              </a:spcAft>
              <a:buSzPts val="3200"/>
              <a:buFont typeface="Arial"/>
              <a:buChar char="•"/>
            </a:pPr>
            <a:r>
              <a:rPr lang="en-US"/>
              <a:t>Check-In Check-out (CICO)/Point Sheets</a:t>
            </a:r>
            <a:endParaRPr/>
          </a:p>
          <a:p>
            <a:pPr marL="285750" lvl="0" indent="-285750" algn="l" rtl="0">
              <a:spcBef>
                <a:spcPts val="640"/>
              </a:spcBef>
              <a:spcAft>
                <a:spcPts val="0"/>
              </a:spcAft>
              <a:buSzPts val="3200"/>
              <a:buFont typeface="Arial"/>
              <a:buChar char="•"/>
            </a:pPr>
            <a:r>
              <a:rPr lang="en-US"/>
              <a:t>Suspensions/Expulsions</a:t>
            </a:r>
            <a:endParaRPr/>
          </a:p>
          <a:p>
            <a:pPr marL="285750" lvl="0" indent="-285750" algn="l" rtl="0">
              <a:spcBef>
                <a:spcPts val="640"/>
              </a:spcBef>
              <a:spcAft>
                <a:spcPts val="0"/>
              </a:spcAft>
              <a:buSzPts val="3200"/>
              <a:buFont typeface="Arial"/>
              <a:buChar char="•"/>
            </a:pPr>
            <a:r>
              <a:rPr lang="en-US"/>
              <a:t>Attendance &amp; Tardies</a:t>
            </a:r>
            <a:endParaRPr/>
          </a:p>
          <a:p>
            <a:pPr marL="285750" lvl="0" indent="-285750" algn="l" rtl="0">
              <a:spcBef>
                <a:spcPts val="640"/>
              </a:spcBef>
              <a:spcAft>
                <a:spcPts val="0"/>
              </a:spcAft>
              <a:buSzPts val="3200"/>
              <a:buFont typeface="Arial"/>
              <a:buChar char="•"/>
            </a:pPr>
            <a:r>
              <a:rPr lang="en-US"/>
              <a:t>Grades/Test Scores</a:t>
            </a:r>
            <a:endParaRPr/>
          </a:p>
          <a:p>
            <a:pPr marL="285750" lvl="0" indent="-285750" algn="l" rtl="0">
              <a:spcBef>
                <a:spcPts val="640"/>
              </a:spcBef>
              <a:spcAft>
                <a:spcPts val="0"/>
              </a:spcAft>
              <a:buSzPts val="3200"/>
              <a:buChar char="•"/>
            </a:pPr>
            <a:r>
              <a:rPr lang="en-US"/>
              <a:t>Health Office Visits</a:t>
            </a:r>
            <a:endParaRPr/>
          </a:p>
          <a:p>
            <a:pPr marL="285750" lvl="0" indent="-285750" algn="l" rtl="0">
              <a:spcBef>
                <a:spcPts val="640"/>
              </a:spcBef>
              <a:spcAft>
                <a:spcPts val="0"/>
              </a:spcAft>
              <a:buSzPts val="3200"/>
              <a:buChar char="•"/>
            </a:pPr>
            <a:r>
              <a:rPr lang="en-US"/>
              <a:t>Other?</a:t>
            </a:r>
            <a:endParaRPr/>
          </a:p>
          <a:p>
            <a:pPr marL="0" lvl="0" indent="0" algn="l" rtl="0">
              <a:spcBef>
                <a:spcPts val="640"/>
              </a:spcBef>
              <a:spcAft>
                <a:spcPts val="0"/>
              </a:spcAft>
              <a:buNone/>
            </a:pPr>
            <a:endParaRPr/>
          </a:p>
          <a:p>
            <a:pPr marL="0" lvl="0" indent="0" algn="l" rtl="0">
              <a:spcBef>
                <a:spcPts val="640"/>
              </a:spcBef>
              <a:spcAft>
                <a:spcPts val="0"/>
              </a:spcAft>
              <a:buSzPts val="3200"/>
              <a:buNone/>
            </a:pPr>
            <a:endParaRPr/>
          </a:p>
        </p:txBody>
      </p:sp>
      <p:sp>
        <p:nvSpPr>
          <p:cNvPr id="123" name="Google Shape;123;p23"/>
          <p:cNvSpPr txBox="1">
            <a:spLocks noGrp="1"/>
          </p:cNvSpPr>
          <p:nvPr>
            <p:ph type="title"/>
          </p:nvPr>
        </p:nvSpPr>
        <p:spPr>
          <a:xfrm>
            <a:off x="296485" y="326840"/>
            <a:ext cx="69870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Questrial"/>
              <a:buNone/>
            </a:pPr>
            <a:r>
              <a:rPr lang="en-US" sz="4000" b="1"/>
              <a:t>Outcome Data</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492275" y="183438"/>
            <a:ext cx="85530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Questrial"/>
              <a:buNone/>
            </a:pPr>
            <a:r>
              <a:rPr lang="en-US" sz="3300" b="1"/>
              <a:t>Activity: Are your systems working?</a:t>
            </a:r>
            <a:endParaRPr sz="3700" b="1"/>
          </a:p>
        </p:txBody>
      </p:sp>
      <p:sp>
        <p:nvSpPr>
          <p:cNvPr id="130" name="Google Shape;130;p24"/>
          <p:cNvSpPr txBox="1"/>
          <p:nvPr/>
        </p:nvSpPr>
        <p:spPr>
          <a:xfrm>
            <a:off x="1152150" y="3948350"/>
            <a:ext cx="65106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latin typeface="Questrial"/>
                <a:ea typeface="Questrial"/>
                <a:cs typeface="Questrial"/>
                <a:sym typeface="Questrial"/>
              </a:rPr>
              <a:t>As a team complete </a:t>
            </a:r>
            <a:endParaRPr sz="2400">
              <a:latin typeface="Questrial"/>
              <a:ea typeface="Questrial"/>
              <a:cs typeface="Questrial"/>
              <a:sym typeface="Questrial"/>
            </a:endParaRPr>
          </a:p>
          <a:p>
            <a:pPr marL="0" lvl="0" indent="0" algn="l" rtl="0">
              <a:spcBef>
                <a:spcPts val="0"/>
              </a:spcBef>
              <a:spcAft>
                <a:spcPts val="0"/>
              </a:spcAft>
              <a:buNone/>
            </a:pPr>
            <a:r>
              <a:rPr lang="en-US" sz="2400" i="1">
                <a:latin typeface="Questrial"/>
                <a:ea typeface="Questrial"/>
                <a:cs typeface="Questrial"/>
                <a:sym typeface="Questrial"/>
              </a:rPr>
              <a:t>Activity 1 </a:t>
            </a:r>
            <a:r>
              <a:rPr lang="en-US" sz="2400">
                <a:latin typeface="Questrial"/>
                <a:ea typeface="Questrial"/>
                <a:cs typeface="Questrial"/>
                <a:sym typeface="Questrial"/>
              </a:rPr>
              <a:t>in your </a:t>
            </a:r>
            <a:r>
              <a:rPr lang="en-US" sz="2400" b="1">
                <a:latin typeface="Questrial"/>
                <a:ea typeface="Questrial"/>
                <a:cs typeface="Questrial"/>
                <a:sym typeface="Questrial"/>
              </a:rPr>
              <a:t>handout</a:t>
            </a:r>
            <a:endParaRPr sz="2400" b="1">
              <a:latin typeface="Questrial"/>
              <a:ea typeface="Questrial"/>
              <a:cs typeface="Questrial"/>
              <a:sym typeface="Questrial"/>
            </a:endParaRPr>
          </a:p>
        </p:txBody>
      </p:sp>
      <p:pic>
        <p:nvPicPr>
          <p:cNvPr id="131" name="Google Shape;131;p24" descr="Table with columns labeled: outcome data source, frequency of review, persons/setting it is reviewed in, effective yes/no"/>
          <p:cNvPicPr preferRelativeResize="0"/>
          <p:nvPr/>
        </p:nvPicPr>
        <p:blipFill>
          <a:blip r:embed="rId3">
            <a:alphaModFix/>
          </a:blip>
          <a:stretch>
            <a:fillRect/>
          </a:stretch>
        </p:blipFill>
        <p:spPr>
          <a:xfrm>
            <a:off x="152400" y="1187500"/>
            <a:ext cx="8839201" cy="2006671"/>
          </a:xfrm>
          <a:prstGeom prst="rect">
            <a:avLst/>
          </a:prstGeom>
          <a:noFill/>
          <a:ln>
            <a:noFill/>
          </a:ln>
        </p:spPr>
      </p:pic>
    </p:spTree>
  </p:cSld>
  <p:clrMapOvr>
    <a:masterClrMapping/>
  </p:clrMapOvr>
</p:sld>
</file>

<file path=ppt/theme/theme1.xml><?xml version="1.0" encoding="utf-8"?>
<a:theme xmlns:a="http://schemas.openxmlformats.org/drawingml/2006/main" name="6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4003</Words>
  <Application>Microsoft Office PowerPoint</Application>
  <PresentationFormat>On-screen Show (4:3)</PresentationFormat>
  <Paragraphs>436</Paragraphs>
  <Slides>38</Slides>
  <Notes>38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Noto Sans Symbols</vt:lpstr>
      <vt:lpstr>Arial</vt:lpstr>
      <vt:lpstr>Architects Daughter</vt:lpstr>
      <vt:lpstr>Didact Gothic</vt:lpstr>
      <vt:lpstr>Questrial</vt:lpstr>
      <vt:lpstr>Twentieth Century</vt:lpstr>
      <vt:lpstr>Calibri</vt:lpstr>
      <vt:lpstr>6_Final_MWBIS 4</vt:lpstr>
      <vt:lpstr>Final_MWBIS 4</vt:lpstr>
      <vt:lpstr>PBIS Tier 1 Team Training </vt:lpstr>
      <vt:lpstr> Tier 1: Professional Learning Roadmap</vt:lpstr>
      <vt:lpstr>TFI 1.12 &amp; 1.13 Purpose &amp;  Outcomes</vt:lpstr>
      <vt:lpstr>Culturally Responsive Elaboration</vt:lpstr>
      <vt:lpstr>Data in the PBIS Framework</vt:lpstr>
      <vt:lpstr>Quote</vt:lpstr>
      <vt:lpstr>3 Types of Data</vt:lpstr>
      <vt:lpstr>Outcome Data</vt:lpstr>
      <vt:lpstr>Activity: Are your systems working?</vt:lpstr>
      <vt:lpstr>Useful Data-Based Decision Making</vt:lpstr>
      <vt:lpstr>Data-based Decision-Making</vt:lpstr>
      <vt:lpstr>Example Precision Statements</vt:lpstr>
      <vt:lpstr>Activity 2A : Develop Precision Statements</vt:lpstr>
      <vt:lpstr>Data-based Decision-Making</vt:lpstr>
      <vt:lpstr>Set a Measurable Goal</vt:lpstr>
      <vt:lpstr>Measurable Goals</vt:lpstr>
      <vt:lpstr>Activity 2B : Create a SMART Goal</vt:lpstr>
      <vt:lpstr>Alaskan Bear</vt:lpstr>
      <vt:lpstr>Data-based Decision-Making</vt:lpstr>
      <vt:lpstr>Develop Solution &amp; Action Plan</vt:lpstr>
      <vt:lpstr>Develop Solution &amp; Action Plan</vt:lpstr>
      <vt:lpstr>Develop Solution &amp; Action Plan</vt:lpstr>
      <vt:lpstr>Develop Solution &amp; Action Plan</vt:lpstr>
      <vt:lpstr>Develop Solution &amp; Action Plan</vt:lpstr>
      <vt:lpstr>Develop Solution &amp; Action Plan</vt:lpstr>
      <vt:lpstr>Developing a Solution &amp; Action Planning</vt:lpstr>
      <vt:lpstr>Building a Solution &amp; Action Planning</vt:lpstr>
      <vt:lpstr>Activity 2C: Work through Solution Components and Action Steps</vt:lpstr>
      <vt:lpstr>Data-based Decision-Making</vt:lpstr>
      <vt:lpstr>Monitor the Fidelity of Plan</vt:lpstr>
      <vt:lpstr>Data-based Decision-Making</vt:lpstr>
      <vt:lpstr>Monitor Outcome vs Goal</vt:lpstr>
      <vt:lpstr>Think About Your Process</vt:lpstr>
      <vt:lpstr>TFI Self-Assessment</vt:lpstr>
      <vt:lpstr>During work time….</vt:lpstr>
      <vt:lpstr>Action Steps</vt:lpstr>
      <vt:lpstr>Action Steps Continued</vt:lpstr>
      <vt:lpstr>Appreciation is given to the following for their contributions to this Professional Learning: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PBIS Tier 1 Team Training </dc:title>
  <cp:lastModifiedBy>Petrie, Garrett (MDE)</cp:lastModifiedBy>
  <cp:revision>2</cp:revision>
  <dcterms:modified xsi:type="dcterms:W3CDTF">2021-11-03T20:10:31Z</dcterms:modified>
</cp:coreProperties>
</file>