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49"/>
  </p:notesMasterIdLst>
  <p:sldIdLst>
    <p:sldId id="256" r:id="rId3"/>
    <p:sldId id="293" r:id="rId4"/>
    <p:sldId id="258" r:id="rId5"/>
    <p:sldId id="292" r:id="rId6"/>
    <p:sldId id="295" r:id="rId7"/>
    <p:sldId id="281" r:id="rId8"/>
    <p:sldId id="286" r:id="rId9"/>
    <p:sldId id="263" r:id="rId10"/>
    <p:sldId id="283" r:id="rId11"/>
    <p:sldId id="297" r:id="rId12"/>
    <p:sldId id="298" r:id="rId13"/>
    <p:sldId id="266" r:id="rId14"/>
    <p:sldId id="275" r:id="rId15"/>
    <p:sldId id="267" r:id="rId16"/>
    <p:sldId id="299" r:id="rId17"/>
    <p:sldId id="300" r:id="rId18"/>
    <p:sldId id="301" r:id="rId19"/>
    <p:sldId id="302" r:id="rId20"/>
    <p:sldId id="303" r:id="rId21"/>
    <p:sldId id="304" r:id="rId22"/>
    <p:sldId id="305" r:id="rId23"/>
    <p:sldId id="306" r:id="rId24"/>
    <p:sldId id="307" r:id="rId25"/>
    <p:sldId id="269" r:id="rId26"/>
    <p:sldId id="308" r:id="rId27"/>
    <p:sldId id="309" r:id="rId28"/>
    <p:sldId id="268" r:id="rId29"/>
    <p:sldId id="310" r:id="rId30"/>
    <p:sldId id="311" r:id="rId31"/>
    <p:sldId id="312" r:id="rId32"/>
    <p:sldId id="313" r:id="rId33"/>
    <p:sldId id="314" r:id="rId34"/>
    <p:sldId id="315" r:id="rId35"/>
    <p:sldId id="316" r:id="rId36"/>
    <p:sldId id="317" r:id="rId37"/>
    <p:sldId id="272" r:id="rId38"/>
    <p:sldId id="273" r:id="rId39"/>
    <p:sldId id="274" r:id="rId40"/>
    <p:sldId id="285" r:id="rId41"/>
    <p:sldId id="288" r:id="rId42"/>
    <p:sldId id="289" r:id="rId43"/>
    <p:sldId id="290" r:id="rId44"/>
    <p:sldId id="279" r:id="rId45"/>
    <p:sldId id="291" r:id="rId46"/>
    <p:sldId id="294" r:id="rId47"/>
    <p:sldId id="296" r:id="rId48"/>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25" autoAdjust="0"/>
  </p:normalViewPr>
  <p:slideViewPr>
    <p:cSldViewPr>
      <p:cViewPr varScale="1">
        <p:scale>
          <a:sx n="62" d="100"/>
          <a:sy n="62" d="100"/>
        </p:scale>
        <p:origin x="-58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8475" cy="465137"/>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971925" y="0"/>
            <a:ext cx="3038475" cy="465137"/>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935037" y="4416425"/>
            <a:ext cx="5140324" cy="4183061"/>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831261"/>
            <a:ext cx="3038475" cy="465137"/>
          </a:xfrm>
          <a:prstGeom prst="rect">
            <a:avLst/>
          </a:prstGeom>
          <a:noFill/>
          <a:ln>
            <a:noFill/>
          </a:ln>
        </p:spPr>
        <p:txBody>
          <a:bodyPr lIns="91425" tIns="91425" rIns="91425" bIns="91425" anchor="b"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971925" y="8831261"/>
            <a:ext cx="3038475" cy="465137"/>
          </a:xfrm>
          <a:prstGeom prst="rect">
            <a:avLst/>
          </a:prstGeom>
          <a:noFill/>
          <a:ln>
            <a:noFill/>
          </a:ln>
        </p:spPr>
        <p:txBody>
          <a:bodyPr lIns="91425" tIns="91425" rIns="91425" bIns="91425" anchor="b" anchorCtr="0">
            <a:noAutofit/>
          </a:bodyPr>
          <a:lstStyle/>
          <a:p>
            <a:pPr marL="0" marR="0" lvl="0" indent="-88900" algn="r" rtl="0">
              <a:spcBef>
                <a:spcPts val="0"/>
              </a:spcBef>
              <a:buClr>
                <a:srgbClr val="000000"/>
              </a:buClr>
              <a:buFont typeface="Arial"/>
              <a:buChar char="●"/>
            </a:pPr>
            <a:endParaRPr/>
          </a:p>
          <a:p>
            <a:pPr lvl="1">
              <a:spcBef>
                <a:spcPts val="0"/>
              </a:spcBef>
              <a:buClr>
                <a:srgbClr val="000000"/>
              </a:buClr>
              <a:buFont typeface="Courier New"/>
              <a:buChar char="o"/>
            </a:pPr>
            <a:endParaRPr/>
          </a:p>
          <a:p>
            <a:pPr lvl="2">
              <a:spcBef>
                <a:spcPts val="0"/>
              </a:spcBef>
              <a:buClr>
                <a:srgbClr val="000000"/>
              </a:buClr>
              <a:buFont typeface="Wingdings"/>
              <a:buChar char="§"/>
            </a:pPr>
            <a:endParaRPr/>
          </a:p>
          <a:p>
            <a:pPr lvl="3">
              <a:spcBef>
                <a:spcPts val="0"/>
              </a:spcBef>
              <a:buClr>
                <a:srgbClr val="000000"/>
              </a:buClr>
              <a:buFont typeface="Arial"/>
              <a:buChar char="●"/>
            </a:pPr>
            <a:endParaRPr/>
          </a:p>
          <a:p>
            <a:pPr lvl="4">
              <a:spcBef>
                <a:spcPts val="0"/>
              </a:spcBef>
              <a:buClr>
                <a:srgbClr val="000000"/>
              </a:buClr>
              <a:buFont typeface="Courier New"/>
              <a:buChar char="o"/>
            </a:pPr>
            <a:endParaRPr/>
          </a:p>
          <a:p>
            <a:pPr lvl="5">
              <a:spcBef>
                <a:spcPts val="0"/>
              </a:spcBef>
              <a:buClr>
                <a:srgbClr val="000000"/>
              </a:buClr>
              <a:buFont typeface="Wingdings"/>
              <a:buChar char="§"/>
            </a:pPr>
            <a:endParaRPr/>
          </a:p>
          <a:p>
            <a:pPr lvl="6">
              <a:spcBef>
                <a:spcPts val="0"/>
              </a:spcBef>
              <a:buClr>
                <a:srgbClr val="000000"/>
              </a:buClr>
              <a:buFont typeface="Arial"/>
              <a:buChar char="●"/>
            </a:pPr>
            <a:endParaRPr/>
          </a:p>
          <a:p>
            <a:pPr lvl="7">
              <a:spcBef>
                <a:spcPts val="0"/>
              </a:spcBef>
              <a:buClr>
                <a:srgbClr val="000000"/>
              </a:buClr>
              <a:buFont typeface="Courier New"/>
              <a:buChar char="o"/>
            </a:pPr>
            <a:endParaRPr/>
          </a:p>
          <a:p>
            <a:pPr lvl="8">
              <a:spcBef>
                <a:spcPts val="0"/>
              </a:spcBef>
              <a:buClr>
                <a:srgbClr val="000000"/>
              </a:buClr>
              <a:buFont typeface="Wingdings"/>
              <a:buChar char="§"/>
            </a:pPr>
            <a:endParaRPr/>
          </a:p>
        </p:txBody>
      </p:sp>
    </p:spTree>
    <p:extLst>
      <p:ext uri="{BB962C8B-B14F-4D97-AF65-F5344CB8AC3E}">
        <p14:creationId xmlns:p14="http://schemas.microsoft.com/office/powerpoint/2010/main" val="118262845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p:nvPr/>
        </p:nvSpPr>
        <p:spPr>
          <a:xfrm>
            <a:off x="0" y="8831261"/>
            <a:ext cx="3038475" cy="465137"/>
          </a:xfrm>
          <a:prstGeom prst="rect">
            <a:avLst/>
          </a:prstGeom>
          <a:noFill/>
          <a:ln>
            <a:noFill/>
          </a:ln>
        </p:spPr>
        <p:txBody>
          <a:bodyPr lIns="93175" tIns="46575" rIns="93175" bIns="46575" anchor="b" anchorCtr="0">
            <a:noAutofit/>
          </a:bodyPr>
          <a:lstStyle/>
          <a:p>
            <a:pPr marL="0" marR="0" lvl="0" indent="0" algn="l" rtl="0">
              <a:spcBef>
                <a:spcPts val="0"/>
              </a:spcBef>
              <a:buSzPct val="25000"/>
              <a:buFont typeface="Arial"/>
              <a:buNone/>
            </a:pPr>
            <a:r>
              <a:rPr lang="en-US" sz="1200" b="0" i="0" u="none" strike="noStrike" cap="none" baseline="0"/>
              <a:t>Review Big Ideas Cohort 6 Secondary 9 am</a:t>
            </a:r>
          </a:p>
        </p:txBody>
      </p:sp>
      <p:sp>
        <p:nvSpPr>
          <p:cNvPr id="91" name="Shape 91"/>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spcBef>
                <a:spcPts val="0"/>
              </a:spcBef>
              <a:buSzPct val="25000"/>
              <a:buFont typeface="Arial"/>
              <a:buNone/>
            </a:pPr>
            <a:r>
              <a:rPr lang="en-US" sz="1200" b="0" i="0" u="none" strike="noStrike" cap="none" baseline="0"/>
              <a:t>*</a:t>
            </a:r>
          </a:p>
        </p:txBody>
      </p:sp>
      <p:sp>
        <p:nvSpPr>
          <p:cNvPr id="92" name="Shape 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3" name="Shape 93"/>
          <p:cNvSpPr txBox="1">
            <a:spLocks noGrp="1"/>
          </p:cNvSpPr>
          <p:nvPr>
            <p:ph type="body" idx="1"/>
          </p:nvPr>
        </p:nvSpPr>
        <p:spPr>
          <a:xfrm>
            <a:off x="935037" y="4416425"/>
            <a:ext cx="5140324" cy="4183061"/>
          </a:xfrm>
          <a:prstGeom prst="rect">
            <a:avLst/>
          </a:prstGeom>
          <a:noFill/>
          <a:ln>
            <a:noFill/>
          </a:ln>
        </p:spPr>
        <p:txBody>
          <a:bodyPr lIns="93175" tIns="46575" rIns="93175" bIns="46575" anchor="t" anchorCtr="0">
            <a:noAutofit/>
          </a:bodyPr>
          <a:lstStyle/>
          <a:p>
            <a:pPr>
              <a:spcBef>
                <a:spcPts val="0"/>
              </a:spcBef>
              <a:buNone/>
            </a:pPr>
            <a:r>
              <a:rPr lang="en-US" dirty="0"/>
              <a:t>This content is important for teams to understand that even though this year’s focus will be the advanced tiers of PBIS, having Tier 1 in place is critical prior to implementing Tiers 2 &amp; 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p:nvPr/>
        </p:nvSpPr>
        <p:spPr>
          <a:xfrm>
            <a:off x="0" y="8831261"/>
            <a:ext cx="3038475" cy="465137"/>
          </a:xfrm>
          <a:prstGeom prst="rect">
            <a:avLst/>
          </a:prstGeom>
          <a:noFill/>
          <a:ln>
            <a:noFill/>
          </a:ln>
        </p:spPr>
        <p:txBody>
          <a:bodyPr lIns="93175" tIns="46575" rIns="93175" bIns="46575" anchor="b" anchorCtr="0">
            <a:noAutofit/>
          </a:bodyPr>
          <a:lstStyle/>
          <a:p>
            <a:pPr marL="0" marR="0" lvl="0" indent="0" algn="l" rtl="0">
              <a:spcBef>
                <a:spcPts val="0"/>
              </a:spcBef>
              <a:buSzPct val="25000"/>
              <a:buFont typeface="Arial"/>
              <a:buNone/>
            </a:pPr>
            <a:r>
              <a:rPr lang="en-US" sz="1200" b="0" i="0" u="none" strike="noStrike" cap="none" baseline="0"/>
              <a:t>Review Big Ideas Cohort 6 Secondary 9 am</a:t>
            </a:r>
          </a:p>
        </p:txBody>
      </p:sp>
      <p:sp>
        <p:nvSpPr>
          <p:cNvPr id="237" name="Shape 237"/>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spcBef>
                <a:spcPts val="0"/>
              </a:spcBef>
              <a:buSzPct val="25000"/>
              <a:buFont typeface="Arial"/>
              <a:buNone/>
            </a:pPr>
            <a:r>
              <a:rPr lang="en-US" sz="1200" b="0" i="0" u="none" strike="noStrike" cap="none" baseline="0"/>
              <a:t>*</a:t>
            </a:r>
          </a:p>
        </p:txBody>
      </p:sp>
      <p:sp>
        <p:nvSpPr>
          <p:cNvPr id="238" name="Shape 238"/>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spcBef>
                <a:spcPts val="0"/>
              </a:spcBef>
              <a:buClr>
                <a:srgbClr val="000000"/>
              </a:buClr>
              <a:buSzPct val="25000"/>
              <a:buFont typeface="Arial"/>
              <a:buNone/>
            </a:pPr>
            <a:r>
              <a:rPr lang="en-US" sz="1200" b="0" i="0" u="none" strike="noStrike" cap="none" baseline="0">
                <a:solidFill>
                  <a:srgbClr val="000000"/>
                </a:solidFill>
                <a:latin typeface="Arial"/>
                <a:ea typeface="Arial"/>
                <a:cs typeface="Arial"/>
                <a:sym typeface="Arial"/>
              </a:rPr>
              <a:t>*</a:t>
            </a:r>
          </a:p>
        </p:txBody>
      </p:sp>
      <p:sp>
        <p:nvSpPr>
          <p:cNvPr id="239" name="Shape 2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pic>
        <p:nvPicPr>
          <p:cNvPr id="240" name="Shape 240"/>
          <p:cNvPicPr preferRelativeResize="0"/>
          <p:nvPr/>
        </p:nvPicPr>
        <p:blipFill rotWithShape="1">
          <a:blip r:embed="rId3">
            <a:alphaModFix/>
          </a:blip>
          <a:srcRect/>
          <a:stretch/>
        </p:blipFill>
        <p:spPr>
          <a:xfrm>
            <a:off x="388937" y="4492625"/>
            <a:ext cx="6777036" cy="2325686"/>
          </a:xfrm>
          <a:prstGeom prst="rect">
            <a:avLst/>
          </a:prstGeom>
          <a:noFill/>
          <a:ln>
            <a:noFill/>
          </a:ln>
        </p:spPr>
      </p:pic>
      <p:sp>
        <p:nvSpPr>
          <p:cNvPr id="241" name="Shape 241"/>
          <p:cNvSpPr txBox="1">
            <a:spLocks noGrp="1"/>
          </p:cNvSpPr>
          <p:nvPr>
            <p:ph type="body" idx="1"/>
          </p:nvPr>
        </p:nvSpPr>
        <p:spPr>
          <a:xfrm>
            <a:off x="935037" y="4416425"/>
            <a:ext cx="5140324" cy="4183061"/>
          </a:xfrm>
          <a:prstGeom prst="rect">
            <a:avLst/>
          </a:prstGeom>
        </p:spPr>
        <p:txBody>
          <a:bodyPr lIns="91425" tIns="91425" rIns="91425" bIns="91425" anchor="ctr" anchorCtr="0">
            <a:noAutofit/>
          </a:bodyPr>
          <a:lstStyle/>
          <a:p>
            <a:pPr>
              <a:spcBef>
                <a:spcPts val="0"/>
              </a:spcBef>
              <a:buNone/>
            </a:pPr>
            <a:r>
              <a:rPr lang="en-US"/>
              <a:t>same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p:nvPr/>
        </p:nvSpPr>
        <p:spPr>
          <a:xfrm>
            <a:off x="0" y="8831261"/>
            <a:ext cx="3038475" cy="465137"/>
          </a:xfrm>
          <a:prstGeom prst="rect">
            <a:avLst/>
          </a:prstGeom>
          <a:noFill/>
          <a:ln>
            <a:noFill/>
          </a:ln>
        </p:spPr>
        <p:txBody>
          <a:bodyPr lIns="93175" tIns="46575" rIns="93175" bIns="46575" anchor="b" anchorCtr="0">
            <a:noAutofit/>
          </a:bodyPr>
          <a:lstStyle/>
          <a:p>
            <a:pPr marL="0" marR="0" lvl="0" indent="0" algn="l" rtl="0">
              <a:spcBef>
                <a:spcPts val="0"/>
              </a:spcBef>
              <a:buSzPct val="25000"/>
              <a:buFont typeface="Arial"/>
              <a:buNone/>
            </a:pPr>
            <a:r>
              <a:rPr lang="en-US" sz="1200" b="0" i="0" u="none" strike="noStrike" cap="none" baseline="0"/>
              <a:t>Review Big Ideas Cohort 6 Secondary 9 am</a:t>
            </a:r>
          </a:p>
        </p:txBody>
      </p:sp>
      <p:sp>
        <p:nvSpPr>
          <p:cNvPr id="226" name="Shape 226"/>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spcBef>
                <a:spcPts val="0"/>
              </a:spcBef>
              <a:buSzPct val="25000"/>
              <a:buFont typeface="Arial"/>
              <a:buNone/>
            </a:pPr>
            <a:r>
              <a:rPr lang="en-US" sz="1200" b="0" i="0" u="none" strike="noStrike" cap="none" baseline="0"/>
              <a:t>*</a:t>
            </a:r>
          </a:p>
        </p:txBody>
      </p:sp>
      <p:sp>
        <p:nvSpPr>
          <p:cNvPr id="227" name="Shape 227"/>
          <p:cNvSpPr txBox="1"/>
          <p:nvPr/>
        </p:nvSpPr>
        <p:spPr>
          <a:xfrm>
            <a:off x="3971925" y="8831261"/>
            <a:ext cx="3038475" cy="465137"/>
          </a:xfrm>
          <a:prstGeom prst="rect">
            <a:avLst/>
          </a:prstGeom>
          <a:noFill/>
          <a:ln>
            <a:noFill/>
          </a:ln>
        </p:spPr>
        <p:txBody>
          <a:bodyPr lIns="93150" tIns="46575" rIns="93150" bIns="46575" anchor="b" anchorCtr="0">
            <a:noAutofit/>
          </a:bodyPr>
          <a:lstStyle/>
          <a:p>
            <a:pPr marL="0" marR="0" lvl="0" indent="0" algn="r" rtl="0">
              <a:spcBef>
                <a:spcPts val="0"/>
              </a:spcBef>
              <a:buClr>
                <a:srgbClr val="000000"/>
              </a:buClr>
              <a:buSzPct val="25000"/>
              <a:buFont typeface="Arial"/>
              <a:buNone/>
            </a:pPr>
            <a:r>
              <a:rPr lang="en-US" sz="1200" b="0" i="0" u="none" strike="noStrike" cap="none" baseline="0">
                <a:solidFill>
                  <a:srgbClr val="000000"/>
                </a:solidFill>
                <a:latin typeface="Arial"/>
                <a:ea typeface="Arial"/>
                <a:cs typeface="Arial"/>
                <a:sym typeface="Arial"/>
              </a:rPr>
              <a:t>*</a:t>
            </a:r>
          </a:p>
        </p:txBody>
      </p:sp>
      <p:sp>
        <p:nvSpPr>
          <p:cNvPr id="228" name="Shape 2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9" name="Shape 229"/>
          <p:cNvSpPr txBox="1">
            <a:spLocks noGrp="1"/>
          </p:cNvSpPr>
          <p:nvPr>
            <p:ph type="body" idx="1"/>
          </p:nvPr>
        </p:nvSpPr>
        <p:spPr>
          <a:xfrm>
            <a:off x="935037" y="4416425"/>
            <a:ext cx="5140324" cy="4183061"/>
          </a:xfrm>
          <a:prstGeom prst="rect">
            <a:avLst/>
          </a:prstGeom>
          <a:noFill/>
          <a:ln>
            <a:noFill/>
          </a:ln>
        </p:spPr>
        <p:txBody>
          <a:bodyPr lIns="93150" tIns="46575" rIns="93150" bIns="46575" anchor="t" anchorCtr="0">
            <a:noAutofit/>
          </a:bodyPr>
          <a:lstStyle/>
          <a:p>
            <a:pPr marL="0" marR="0" lvl="0" indent="0" algn="l" rtl="0">
              <a:spcBef>
                <a:spcPts val="0"/>
              </a:spcBef>
              <a:buSzPct val="25000"/>
              <a:buFont typeface="Arial"/>
              <a:buNone/>
            </a:pPr>
            <a:r>
              <a:rPr lang="en-US" sz="1800" b="0" i="0" u="none" strike="noStrike" cap="none" baseline="0"/>
              <a:t>Leave the slide up and give individuals a minute of quiet to reflect on their team and their school status with classroom.</a:t>
            </a:r>
          </a:p>
          <a:p>
            <a:pPr>
              <a:spcBef>
                <a:spcPts val="0"/>
              </a:spcBef>
              <a:buNone/>
            </a:pPr>
            <a:endParaRPr sz="1800" b="0" i="0" u="none" strike="noStrike" cap="none" baseline="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701039" y="4415789"/>
            <a:ext cx="5608200" cy="4183500"/>
          </a:xfrm>
          <a:prstGeom prst="rect">
            <a:avLst/>
          </a:prstGeom>
        </p:spPr>
        <p:txBody>
          <a:bodyPr lIns="93275" tIns="93275" rIns="93275" bIns="93275" anchor="ctr" anchorCtr="0">
            <a:noAutofit/>
          </a:bodyPr>
          <a:lstStyle/>
          <a:p>
            <a:pPr>
              <a:spcBef>
                <a:spcPts val="0"/>
              </a:spcBef>
              <a:buNone/>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935037" y="4416425"/>
            <a:ext cx="5140200" cy="4183200"/>
          </a:xfrm>
          <a:prstGeom prst="rect">
            <a:avLst/>
          </a:prstGeom>
        </p:spPr>
        <p:txBody>
          <a:bodyPr lIns="91425" tIns="91425" rIns="91425" bIns="91425" anchor="ctr" anchorCtr="0">
            <a:noAutofit/>
          </a:bodyPr>
          <a:lstStyle/>
          <a:p>
            <a:pPr>
              <a:spcBef>
                <a:spcPts val="0"/>
              </a:spcBef>
              <a:buNone/>
            </a:pPr>
            <a:endParaRPr/>
          </a:p>
        </p:txBody>
      </p:sp>
      <p:sp>
        <p:nvSpPr>
          <p:cNvPr id="278" name="Shape 278"/>
          <p:cNvSpPr txBox="1">
            <a:spLocks noGrp="1"/>
          </p:cNvSpPr>
          <p:nvPr>
            <p:ph type="sldNum" idx="12"/>
          </p:nvPr>
        </p:nvSpPr>
        <p:spPr>
          <a:xfrm>
            <a:off x="3971925" y="8831261"/>
            <a:ext cx="3038399" cy="4650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4" name="Shape 284"/>
          <p:cNvSpPr txBox="1">
            <a:spLocks noGrp="1"/>
          </p:cNvSpPr>
          <p:nvPr>
            <p:ph type="body" idx="1"/>
          </p:nvPr>
        </p:nvSpPr>
        <p:spPr>
          <a:xfrm>
            <a:off x="701039" y="4415789"/>
            <a:ext cx="5608200" cy="4183500"/>
          </a:xfrm>
          <a:prstGeom prst="rect">
            <a:avLst/>
          </a:prstGeom>
        </p:spPr>
        <p:txBody>
          <a:bodyPr lIns="93275" tIns="93275" rIns="93275" bIns="93275" anchor="ctr"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935037" y="4416425"/>
            <a:ext cx="5140324" cy="4183061"/>
          </a:xfrm>
          <a:prstGeom prst="rect">
            <a:avLst/>
          </a:prstGeom>
        </p:spPr>
        <p:txBody>
          <a:bodyPr lIns="91425" tIns="91425" rIns="91425" bIns="91425" anchor="ctr" anchorCtr="0">
            <a:noAutofit/>
          </a:bodyPr>
          <a:lstStyle/>
          <a:p>
            <a:pPr>
              <a:spcBef>
                <a:spcPts val="0"/>
              </a:spcBef>
              <a:buNone/>
            </a:pPr>
            <a:r>
              <a:rPr lang="en-US"/>
              <a:t>Make sure teams know how to access pbisapps.</a:t>
            </a:r>
          </a:p>
        </p:txBody>
      </p:sp>
      <p:sp>
        <p:nvSpPr>
          <p:cNvPr id="122" name="Shape 12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701039" y="4415789"/>
            <a:ext cx="5608200" cy="4183500"/>
          </a:xfrm>
          <a:prstGeom prst="rect">
            <a:avLst/>
          </a:prstGeom>
        </p:spPr>
        <p:txBody>
          <a:bodyPr lIns="93275" tIns="93275" rIns="93275" bIns="93275" anchor="ctr" anchorCtr="0">
            <a:noAutofit/>
          </a:bodyPr>
          <a:lstStyle/>
          <a:p>
            <a:pPr>
              <a:spcBef>
                <a:spcPts val="0"/>
              </a:spcBef>
              <a:buNone/>
            </a:pPr>
            <a:r>
              <a:rPr lang="en-US" dirty="0" smtClean="0"/>
              <a:t>Now teams will have some good progress monitoring data to use for their action planning time.  They can use the TIC action planning form, the one shown in this slide or if they have another form that is fine too, but the template they use needs to be updated each month and be a living document that is updated and shared with staff </a:t>
            </a:r>
            <a:r>
              <a:rPr lang="en-US" dirty="0" err="1" smtClean="0"/>
              <a:t>regularly.There</a:t>
            </a:r>
            <a:r>
              <a:rPr lang="en-US" dirty="0" smtClean="0"/>
              <a:t> is an action plan in Appendix D page 44 of the manual.  There is a monthly</a:t>
            </a:r>
            <a:r>
              <a:rPr lang="en-US" baseline="0" dirty="0" smtClean="0"/>
              <a:t> planning guide in Appendix E.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935037" y="4416425"/>
            <a:ext cx="5140324" cy="4183061"/>
          </a:xfrm>
          <a:prstGeom prst="rect">
            <a:avLst/>
          </a:prstGeom>
        </p:spPr>
        <p:txBody>
          <a:bodyPr lIns="91425" tIns="91425" rIns="91425" bIns="91425" anchor="ctr" anchorCtr="0">
            <a:noAutofit/>
          </a:bodyPr>
          <a:lstStyle/>
          <a:p>
            <a:pPr>
              <a:spcBef>
                <a:spcPts val="0"/>
              </a:spcBef>
              <a:buNone/>
            </a:pPr>
            <a:r>
              <a:rPr lang="en-US"/>
              <a:t>Make sure teams know how to access ppts. from today on the MN site.</a:t>
            </a:r>
          </a:p>
        </p:txBody>
      </p:sp>
      <p:sp>
        <p:nvSpPr>
          <p:cNvPr id="114" name="Shape 11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Teams need to ensure that all staff back home understand what PBIS is about.</a:t>
            </a:r>
          </a:p>
          <a:p>
            <a:endParaRPr lang="en-US" dirty="0"/>
          </a:p>
        </p:txBody>
      </p:sp>
      <p:sp>
        <p:nvSpPr>
          <p:cNvPr id="4" name="Slide Number Placeholder 3"/>
          <p:cNvSpPr>
            <a:spLocks noGrp="1"/>
          </p:cNvSpPr>
          <p:nvPr>
            <p:ph type="sldNum" idx="10"/>
          </p:nvPr>
        </p:nvSpPr>
        <p:spPr/>
        <p:txBody>
          <a:bodyPr/>
          <a:lstStyle/>
          <a:p>
            <a:pPr marL="0" marR="0" lvl="0" indent="-88900" algn="r" rtl="0">
              <a:spcBef>
                <a:spcPts val="0"/>
              </a:spcBef>
              <a:buClr>
                <a:srgbClr val="000000"/>
              </a:buClr>
              <a:buFont typeface="Arial"/>
              <a:buChar char="●"/>
            </a:pPr>
            <a:endParaRPr lang="en-US" smtClean="0"/>
          </a:p>
          <a:p>
            <a:pPr lvl="1">
              <a:spcBef>
                <a:spcPts val="0"/>
              </a:spcBef>
              <a:buClr>
                <a:srgbClr val="000000"/>
              </a:buClr>
              <a:buFont typeface="Courier New"/>
              <a:buChar char="o"/>
            </a:pPr>
            <a:endParaRPr lang="en-US" smtClean="0"/>
          </a:p>
          <a:p>
            <a:pPr lvl="2">
              <a:spcBef>
                <a:spcPts val="0"/>
              </a:spcBef>
              <a:buClr>
                <a:srgbClr val="000000"/>
              </a:buClr>
              <a:buFont typeface="Wingdings"/>
              <a:buChar char="§"/>
            </a:pPr>
            <a:endParaRPr lang="en-US" smtClean="0"/>
          </a:p>
          <a:p>
            <a:pPr lvl="3">
              <a:spcBef>
                <a:spcPts val="0"/>
              </a:spcBef>
              <a:buClr>
                <a:srgbClr val="000000"/>
              </a:buClr>
              <a:buFont typeface="Arial"/>
              <a:buChar char="●"/>
            </a:pPr>
            <a:endParaRPr lang="en-US" smtClean="0"/>
          </a:p>
          <a:p>
            <a:pPr lvl="4">
              <a:spcBef>
                <a:spcPts val="0"/>
              </a:spcBef>
              <a:buClr>
                <a:srgbClr val="000000"/>
              </a:buClr>
              <a:buFont typeface="Courier New"/>
              <a:buChar char="o"/>
            </a:pPr>
            <a:endParaRPr lang="en-US" smtClean="0"/>
          </a:p>
          <a:p>
            <a:pPr lvl="5">
              <a:spcBef>
                <a:spcPts val="0"/>
              </a:spcBef>
              <a:buClr>
                <a:srgbClr val="000000"/>
              </a:buClr>
              <a:buFont typeface="Wingdings"/>
              <a:buChar char="§"/>
            </a:pPr>
            <a:endParaRPr lang="en-US" smtClean="0"/>
          </a:p>
          <a:p>
            <a:pPr lvl="6">
              <a:spcBef>
                <a:spcPts val="0"/>
              </a:spcBef>
              <a:buClr>
                <a:srgbClr val="000000"/>
              </a:buClr>
              <a:buFont typeface="Arial"/>
              <a:buChar char="●"/>
            </a:pPr>
            <a:endParaRPr lang="en-US" smtClean="0"/>
          </a:p>
          <a:p>
            <a:pPr lvl="7">
              <a:spcBef>
                <a:spcPts val="0"/>
              </a:spcBef>
              <a:buClr>
                <a:srgbClr val="000000"/>
              </a:buClr>
              <a:buFont typeface="Courier New"/>
              <a:buChar char="o"/>
            </a:pPr>
            <a:endParaRPr lang="en-US" smtClean="0"/>
          </a:p>
          <a:p>
            <a:pPr lvl="8">
              <a:spcBef>
                <a:spcPts val="0"/>
              </a:spcBef>
              <a:buClr>
                <a:srgbClr val="000000"/>
              </a:buClr>
              <a:buFont typeface="Wingdings"/>
              <a:buChar cha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p:nvPr/>
        </p:nvSpPr>
        <p:spPr>
          <a:xfrm>
            <a:off x="0" y="8831261"/>
            <a:ext cx="3038475" cy="465137"/>
          </a:xfrm>
          <a:prstGeom prst="rect">
            <a:avLst/>
          </a:prstGeom>
          <a:noFill/>
          <a:ln>
            <a:noFill/>
          </a:ln>
        </p:spPr>
        <p:txBody>
          <a:bodyPr lIns="93175" tIns="46575" rIns="93175" bIns="46575" anchor="b" anchorCtr="0">
            <a:noAutofit/>
          </a:bodyPr>
          <a:lstStyle/>
          <a:p>
            <a:pPr marL="0" marR="0" lvl="0" indent="0" algn="l" rtl="0">
              <a:spcBef>
                <a:spcPts val="0"/>
              </a:spcBef>
              <a:buSzPct val="25000"/>
              <a:buFont typeface="Arial"/>
              <a:buNone/>
            </a:pPr>
            <a:r>
              <a:rPr lang="en-US" sz="1200" b="0" i="0" u="none" strike="noStrike" cap="none" baseline="0"/>
              <a:t>Review Big Ideas Cohort 6 Secondary 9 am</a:t>
            </a:r>
          </a:p>
        </p:txBody>
      </p:sp>
      <p:sp>
        <p:nvSpPr>
          <p:cNvPr id="139" name="Shape 139"/>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spcBef>
                <a:spcPts val="0"/>
              </a:spcBef>
              <a:buSzPct val="25000"/>
              <a:buFont typeface="Arial"/>
              <a:buNone/>
            </a:pPr>
            <a:r>
              <a:rPr lang="en-US" sz="1200" b="0" i="0" u="none" strike="noStrike" cap="none" baseline="0"/>
              <a:t>*</a:t>
            </a:r>
          </a:p>
        </p:txBody>
      </p:sp>
      <p:sp>
        <p:nvSpPr>
          <p:cNvPr id="140" name="Shape 140"/>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spcBef>
                <a:spcPts val="0"/>
              </a:spcBef>
              <a:buSzPct val="25000"/>
              <a:buFont typeface="Arial"/>
              <a:buNone/>
            </a:pPr>
            <a:r>
              <a:rPr lang="en-US" sz="1200" b="0" i="0" u="none" strike="noStrike" cap="none" baseline="0"/>
              <a:t>*</a:t>
            </a:r>
          </a:p>
        </p:txBody>
      </p:sp>
      <p:sp>
        <p:nvSpPr>
          <p:cNvPr id="141" name="Shape 14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2" name="Shape 142"/>
          <p:cNvSpPr txBox="1">
            <a:spLocks noGrp="1"/>
          </p:cNvSpPr>
          <p:nvPr>
            <p:ph type="body" idx="1"/>
          </p:nvPr>
        </p:nvSpPr>
        <p:spPr>
          <a:xfrm>
            <a:off x="935037" y="4416425"/>
            <a:ext cx="5140324" cy="4183061"/>
          </a:xfrm>
          <a:prstGeom prst="rect">
            <a:avLst/>
          </a:prstGeom>
          <a:noFill/>
          <a:ln>
            <a:noFill/>
          </a:ln>
        </p:spPr>
        <p:txBody>
          <a:bodyPr lIns="93175" tIns="46575" rIns="93175" bIns="46575" anchor="t" anchorCtr="0">
            <a:noAutofit/>
          </a:bodyPr>
          <a:lstStyle/>
          <a:p>
            <a:pPr>
              <a:spcBef>
                <a:spcPts val="0"/>
              </a:spcBef>
              <a:buNone/>
            </a:pPr>
            <a:r>
              <a:rPr lang="en-US"/>
              <a:t>As teams implement all the tiers of PBIS they can use this as a guide  to building PBIS that will be sustainability.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p:nvPr/>
        </p:nvSpPr>
        <p:spPr>
          <a:xfrm>
            <a:off x="0" y="8831261"/>
            <a:ext cx="3038475" cy="465137"/>
          </a:xfrm>
          <a:prstGeom prst="rect">
            <a:avLst/>
          </a:prstGeom>
          <a:noFill/>
          <a:ln>
            <a:noFill/>
          </a:ln>
        </p:spPr>
        <p:txBody>
          <a:bodyPr lIns="93175" tIns="46575" rIns="93175" bIns="46575" anchor="b" anchorCtr="0">
            <a:noAutofit/>
          </a:bodyPr>
          <a:lstStyle/>
          <a:p>
            <a:pPr marL="0" marR="0" lvl="0" indent="0" algn="l" rtl="0">
              <a:spcBef>
                <a:spcPts val="0"/>
              </a:spcBef>
              <a:buSzPct val="25000"/>
              <a:buFont typeface="Arial"/>
              <a:buNone/>
            </a:pPr>
            <a:r>
              <a:rPr lang="en-US" sz="1200" b="0" i="0" u="none" strike="noStrike" cap="none" baseline="0"/>
              <a:t>Review Big Ideas Cohort 6 Secondary 9 am</a:t>
            </a:r>
          </a:p>
        </p:txBody>
      </p:sp>
      <p:sp>
        <p:nvSpPr>
          <p:cNvPr id="171" name="Shape 171"/>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spcBef>
                <a:spcPts val="0"/>
              </a:spcBef>
              <a:buSzPct val="25000"/>
              <a:buFont typeface="Arial"/>
              <a:buNone/>
            </a:pPr>
            <a:r>
              <a:rPr lang="en-US" sz="1200" b="0" i="0" u="none" strike="noStrike" cap="none" baseline="0"/>
              <a:t>*</a:t>
            </a:r>
          </a:p>
        </p:txBody>
      </p:sp>
      <p:sp>
        <p:nvSpPr>
          <p:cNvPr id="172" name="Shape 1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3" name="Shape 173"/>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spcBef>
                <a:spcPts val="0"/>
              </a:spcBef>
              <a:buSzPct val="25000"/>
              <a:buFont typeface="Arial"/>
              <a:buNone/>
            </a:pPr>
            <a:r>
              <a:rPr lang="en-US" sz="1200" b="0" i="0" u="none" strike="noStrike" cap="none" baseline="0"/>
              <a:t>*</a:t>
            </a:r>
          </a:p>
        </p:txBody>
      </p:sp>
      <p:pic>
        <p:nvPicPr>
          <p:cNvPr id="174" name="Shape 174"/>
          <p:cNvPicPr preferRelativeResize="0"/>
          <p:nvPr/>
        </p:nvPicPr>
        <p:blipFill rotWithShape="1">
          <a:blip r:embed="rId3">
            <a:alphaModFix/>
          </a:blip>
          <a:srcRect/>
          <a:stretch/>
        </p:blipFill>
        <p:spPr>
          <a:xfrm>
            <a:off x="1001712" y="4416425"/>
            <a:ext cx="5006975" cy="4183061"/>
          </a:xfrm>
          <a:prstGeom prst="rect">
            <a:avLst/>
          </a:prstGeom>
          <a:noFill/>
          <a:ln>
            <a:noFill/>
          </a:ln>
        </p:spPr>
      </p:pic>
      <p:sp>
        <p:nvSpPr>
          <p:cNvPr id="175" name="Shape 175"/>
          <p:cNvSpPr txBox="1">
            <a:spLocks noGrp="1"/>
          </p:cNvSpPr>
          <p:nvPr>
            <p:ph type="body" idx="1"/>
          </p:nvPr>
        </p:nvSpPr>
        <p:spPr>
          <a:xfrm>
            <a:off x="935037" y="4416425"/>
            <a:ext cx="5140324" cy="4183061"/>
          </a:xfrm>
          <a:prstGeom prst="rect">
            <a:avLst/>
          </a:prstGeom>
        </p:spPr>
        <p:txBody>
          <a:bodyPr lIns="91425" tIns="91425" rIns="91425" bIns="91425" anchor="ctr" anchorCtr="0">
            <a:noAutofit/>
          </a:bodyPr>
          <a:lstStyle/>
          <a:p>
            <a:pPr>
              <a:spcBef>
                <a:spcPts val="0"/>
              </a:spcBef>
              <a:buNone/>
            </a:pPr>
            <a:r>
              <a:rPr lang="en-US" dirty="0"/>
              <a:t>Review the integrated elements of PBIS.  How have teams taught staff about these</a:t>
            </a:r>
            <a:r>
              <a:rPr lang="en-US" dirty="0" smtClean="0"/>
              <a:t>?</a:t>
            </a:r>
          </a:p>
          <a:p>
            <a:pPr marL="0" marR="0" lvl="0" indent="0" algn="l" rtl="0">
              <a:spcBef>
                <a:spcPts val="0"/>
              </a:spcBef>
              <a:buSzPct val="25000"/>
              <a:buNone/>
            </a:pPr>
            <a:r>
              <a:rPr lang="en-US" sz="1200" b="0" i="0" u="none" strike="noStrike" cap="none" baseline="0" dirty="0" smtClean="0">
                <a:latin typeface="Times New Roman"/>
                <a:ea typeface="Times New Roman"/>
                <a:cs typeface="Times New Roman"/>
                <a:sym typeface="Times New Roman"/>
              </a:rPr>
              <a:t>Implementation of SWPBS is based on a balance of four interactive elements:</a:t>
            </a:r>
          </a:p>
          <a:p>
            <a:pPr marL="0" marR="0" lvl="0" indent="0" algn="l" rtl="0">
              <a:spcBef>
                <a:spcPts val="0"/>
              </a:spcBef>
              <a:buSzPct val="25000"/>
              <a:buNone/>
            </a:pPr>
            <a:r>
              <a:rPr lang="en-US" sz="1200" b="0" i="0" u="none" strike="noStrike" cap="none" baseline="0" dirty="0" smtClean="0">
                <a:latin typeface="Times New Roman"/>
                <a:ea typeface="Times New Roman"/>
                <a:cs typeface="Times New Roman"/>
                <a:sym typeface="Times New Roman"/>
              </a:rPr>
              <a:t>DATA – What do we currently see and know?  Data-based decisions guide selection and of curricula and practices, and evaluation of progress</a:t>
            </a:r>
          </a:p>
          <a:p>
            <a:pPr marL="0" marR="0" lvl="0" indent="0" algn="l" rtl="0">
              <a:spcBef>
                <a:spcPts val="0"/>
              </a:spcBef>
              <a:buSzPct val="25000"/>
              <a:buNone/>
            </a:pPr>
            <a:r>
              <a:rPr lang="en-US" sz="1200" b="0" i="0" u="none" strike="noStrike" cap="none" baseline="0" dirty="0" smtClean="0">
                <a:latin typeface="Times New Roman"/>
                <a:ea typeface="Times New Roman"/>
                <a:cs typeface="Times New Roman"/>
                <a:sym typeface="Times New Roman"/>
              </a:rPr>
              <a:t>OUTCOMES – What do we want to see?  Clearly specified outcomes related to academic achievement and social competence.</a:t>
            </a:r>
          </a:p>
          <a:p>
            <a:pPr marL="0" marR="0" lvl="0" indent="0" algn="l" rtl="0">
              <a:spcBef>
                <a:spcPts val="0"/>
              </a:spcBef>
              <a:buSzPct val="25000"/>
              <a:buNone/>
            </a:pPr>
            <a:r>
              <a:rPr lang="en-US" sz="1200" b="0" i="0" u="none" strike="noStrike" cap="none" baseline="0" dirty="0" smtClean="0">
                <a:latin typeface="Times New Roman"/>
                <a:ea typeface="Times New Roman"/>
                <a:cs typeface="Times New Roman"/>
                <a:sym typeface="Times New Roman"/>
              </a:rPr>
              <a:t>PRACTICES – What practices effectively, efficiently and relevantly achieve what we want to see?  Evidence-based practices have a high probability of achieving student outcomes. </a:t>
            </a:r>
          </a:p>
          <a:p>
            <a:pPr marL="0" marR="0" lvl="0" indent="0" algn="l" rtl="0">
              <a:spcBef>
                <a:spcPts val="0"/>
              </a:spcBef>
              <a:buSzPct val="25000"/>
              <a:buNone/>
            </a:pPr>
            <a:r>
              <a:rPr lang="en-US" sz="1200" b="0" i="0" u="none" strike="noStrike" cap="none" baseline="0" dirty="0" smtClean="0">
                <a:latin typeface="Times New Roman"/>
                <a:ea typeface="Times New Roman"/>
                <a:cs typeface="Times New Roman"/>
                <a:sym typeface="Times New Roman"/>
              </a:rPr>
              <a:t>SYSTEMS – What needs to be in place to support adult adoption of the practices, high fidelity of implementation, and sustained use of effective practices?   </a:t>
            </a:r>
          </a:p>
          <a:p>
            <a:pPr>
              <a:spcBef>
                <a:spcPts val="0"/>
              </a:spcBef>
              <a:buNone/>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Shape 767"/>
          <p:cNvSpPr>
            <a:spLocks noGrp="1" noRot="1" noChangeAspect="1"/>
          </p:cNvSpPr>
          <p:nvPr>
            <p:ph type="sldImg" idx="2"/>
          </p:nvPr>
        </p:nvSpPr>
        <p:spPr>
          <a:xfrm>
            <a:off x="1181100" y="696913"/>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68" name="Shape 768"/>
          <p:cNvSpPr txBox="1">
            <a:spLocks noGrp="1"/>
          </p:cNvSpPr>
          <p:nvPr>
            <p:ph type="body" idx="1"/>
          </p:nvPr>
        </p:nvSpPr>
        <p:spPr>
          <a:xfrm>
            <a:off x="701039" y="4416587"/>
            <a:ext cx="5608319" cy="4183379"/>
          </a:xfrm>
          <a:prstGeom prst="rect">
            <a:avLst/>
          </a:prstGeom>
          <a:noFill/>
          <a:ln>
            <a:noFill/>
          </a:ln>
        </p:spPr>
        <p:txBody>
          <a:bodyPr lIns="93150" tIns="46550" rIns="93150" bIns="46550" anchor="t" anchorCtr="0">
            <a:noAutofit/>
          </a:bodyPr>
          <a:lstStyle/>
          <a:p>
            <a:pPr marL="0" marR="0" lvl="0" indent="0" algn="l" rtl="0">
              <a:spcBef>
                <a:spcPts val="0"/>
              </a:spcBef>
              <a:buSzPct val="25000"/>
              <a:buNone/>
            </a:pPr>
            <a:r>
              <a:rPr lang="en-US" sz="1800" b="0" i="0" u="none" strike="noStrike" cap="none" baseline="0" dirty="0">
                <a:latin typeface="Times New Roman"/>
                <a:ea typeface="Times New Roman"/>
                <a:cs typeface="Times New Roman"/>
                <a:sym typeface="Times New Roman"/>
              </a:rPr>
              <a:t>CULTURE is one our major considerations, and CULTURAL INFLUENCE is reflected in high attention toward</a:t>
            </a:r>
          </a:p>
          <a:p>
            <a:pPr marL="0" marR="0" lvl="0" indent="0" algn="l" rtl="0">
              <a:spcBef>
                <a:spcPts val="0"/>
              </a:spcBef>
              <a:buNone/>
            </a:pPr>
            <a:endParaRPr sz="1800" b="0" i="0" u="none" strike="noStrike" cap="none" baseline="0">
              <a:latin typeface="Times New Roman"/>
              <a:ea typeface="Times New Roman"/>
              <a:cs typeface="Times New Roman"/>
              <a:sym typeface="Times New Roman"/>
            </a:endParaRPr>
          </a:p>
          <a:p>
            <a:pPr marL="0" marR="0" lvl="0" indent="0" algn="l" rtl="0">
              <a:spcBef>
                <a:spcPts val="0"/>
              </a:spcBef>
              <a:buSzPct val="25000"/>
              <a:buNone/>
            </a:pPr>
            <a:r>
              <a:rPr lang="en-US" sz="1800" b="0" i="0" u="none" strike="noStrike" cap="none" baseline="0" dirty="0">
                <a:latin typeface="Times New Roman"/>
                <a:ea typeface="Times New Roman"/>
                <a:cs typeface="Times New Roman"/>
                <a:sym typeface="Times New Roman"/>
              </a:rPr>
              <a:t>CULTURAL EQUITY of </a:t>
            </a:r>
            <a:r>
              <a:rPr lang="en-US" sz="1800" b="0" i="0" u="none" strike="noStrike" cap="none" baseline="0" dirty="0" smtClean="0">
                <a:latin typeface="Times New Roman"/>
                <a:ea typeface="Times New Roman"/>
                <a:cs typeface="Times New Roman"/>
                <a:sym typeface="Times New Roman"/>
              </a:rPr>
              <a:t>outcomes</a:t>
            </a:r>
            <a:endParaRPr lang="en-US" sz="1800" b="0" i="0" u="none" strike="noStrike" cap="none" baseline="0" dirty="0">
              <a:latin typeface="Times New Roman"/>
              <a:ea typeface="Times New Roman"/>
              <a:cs typeface="Times New Roman"/>
              <a:sym typeface="Times New Roman"/>
            </a:endParaRPr>
          </a:p>
          <a:p>
            <a:pPr marL="0" marR="0" lvl="0" indent="0" algn="l" rtl="0">
              <a:spcBef>
                <a:spcPts val="0"/>
              </a:spcBef>
              <a:buNone/>
            </a:pPr>
            <a:endParaRPr sz="1800" b="0" i="0" u="none" strike="noStrike" cap="none" baseline="0">
              <a:latin typeface="Times New Roman"/>
              <a:ea typeface="Times New Roman"/>
              <a:cs typeface="Times New Roman"/>
              <a:sym typeface="Times New Roman"/>
            </a:endParaRPr>
          </a:p>
          <a:p>
            <a:pPr marL="0" marR="0" lvl="0" indent="0" algn="l" rtl="0">
              <a:spcBef>
                <a:spcPts val="0"/>
              </a:spcBef>
              <a:buSzPct val="25000"/>
              <a:buNone/>
            </a:pPr>
            <a:r>
              <a:rPr lang="en-US" sz="1800" b="0" i="0" u="none" strike="noStrike" cap="none" baseline="0" dirty="0">
                <a:latin typeface="Times New Roman"/>
                <a:ea typeface="Times New Roman"/>
                <a:cs typeface="Times New Roman"/>
                <a:sym typeface="Times New Roman"/>
              </a:rPr>
              <a:t>CULTURAL VALIDITY of data</a:t>
            </a:r>
          </a:p>
          <a:p>
            <a:pPr marL="0" marR="0" lvl="0" indent="0" algn="l" rtl="0">
              <a:spcBef>
                <a:spcPts val="0"/>
              </a:spcBef>
              <a:buNone/>
            </a:pPr>
            <a:endParaRPr sz="1800" b="0" i="0" u="none" strike="noStrike" cap="none" baseline="0">
              <a:latin typeface="Times New Roman"/>
              <a:ea typeface="Times New Roman"/>
              <a:cs typeface="Times New Roman"/>
              <a:sym typeface="Times New Roman"/>
            </a:endParaRPr>
          </a:p>
          <a:p>
            <a:pPr marL="0" marR="0" lvl="0" indent="0" algn="l" rtl="0">
              <a:spcBef>
                <a:spcPts val="0"/>
              </a:spcBef>
              <a:buSzPct val="25000"/>
              <a:buNone/>
            </a:pPr>
            <a:r>
              <a:rPr lang="en-US" sz="1800" b="0" i="0" u="none" strike="noStrike" cap="none" baseline="0" dirty="0">
                <a:latin typeface="Times New Roman"/>
                <a:ea typeface="Times New Roman"/>
                <a:cs typeface="Times New Roman"/>
                <a:sym typeface="Times New Roman"/>
              </a:rPr>
              <a:t>CULTURAL RELEVANCE of practices</a:t>
            </a:r>
          </a:p>
          <a:p>
            <a:pPr marL="0" marR="0" lvl="0" indent="0" algn="l" rtl="0">
              <a:spcBef>
                <a:spcPts val="0"/>
              </a:spcBef>
              <a:buNone/>
            </a:pPr>
            <a:endParaRPr sz="1800" b="0" i="0" u="none" strike="noStrike" cap="none" baseline="0">
              <a:latin typeface="Times New Roman"/>
              <a:ea typeface="Times New Roman"/>
              <a:cs typeface="Times New Roman"/>
              <a:sym typeface="Times New Roman"/>
            </a:endParaRPr>
          </a:p>
          <a:p>
            <a:pPr marL="0" marR="0" lvl="0" indent="0" algn="l" rtl="0">
              <a:spcBef>
                <a:spcPts val="0"/>
              </a:spcBef>
              <a:buSzPct val="25000"/>
              <a:buNone/>
            </a:pPr>
            <a:r>
              <a:rPr lang="en-US" sz="1800" b="0" i="0" u="none" strike="noStrike" cap="none" baseline="0" dirty="0">
                <a:latin typeface="Times New Roman"/>
                <a:ea typeface="Times New Roman"/>
                <a:cs typeface="Times New Roman"/>
                <a:sym typeface="Times New Roman"/>
              </a:rPr>
              <a:t>CULTURAL KNOWLEDGE </a:t>
            </a:r>
            <a:r>
              <a:rPr lang="en-US" sz="1800" b="0" i="0" u="none" strike="noStrike" cap="none" baseline="0" dirty="0" smtClean="0">
                <a:latin typeface="Times New Roman"/>
                <a:ea typeface="Times New Roman"/>
                <a:cs typeface="Times New Roman"/>
                <a:sym typeface="Times New Roman"/>
              </a:rPr>
              <a:t>of systems about data, outcomes, practices, and students/families</a:t>
            </a:r>
            <a:endParaRPr lang="en-US" sz="1800" b="0" i="0" u="none" strike="noStrike" cap="none" baseline="0" dirty="0">
              <a:latin typeface="Times New Roman"/>
              <a:ea typeface="Times New Roman"/>
              <a:cs typeface="Times New Roman"/>
              <a:sym typeface="Times New Roman"/>
            </a:endParaRPr>
          </a:p>
        </p:txBody>
      </p:sp>
      <p:sp>
        <p:nvSpPr>
          <p:cNvPr id="769" name="Shape 769"/>
          <p:cNvSpPr txBox="1">
            <a:spLocks noGrp="1"/>
          </p:cNvSpPr>
          <p:nvPr>
            <p:ph type="sldNum" idx="12"/>
          </p:nvPr>
        </p:nvSpPr>
        <p:spPr>
          <a:xfrm>
            <a:off x="3970958" y="8829982"/>
            <a:ext cx="3037839" cy="464818"/>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800" b="0" i="0" u="none" strike="noStrike" cap="none" baseline="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p:nvPr/>
        </p:nvSpPr>
        <p:spPr>
          <a:xfrm>
            <a:off x="0" y="8831261"/>
            <a:ext cx="3038475" cy="465137"/>
          </a:xfrm>
          <a:prstGeom prst="rect">
            <a:avLst/>
          </a:prstGeom>
          <a:noFill/>
          <a:ln>
            <a:noFill/>
          </a:ln>
        </p:spPr>
        <p:txBody>
          <a:bodyPr lIns="93175" tIns="46575" rIns="93175" bIns="46575" anchor="b" anchorCtr="0">
            <a:noAutofit/>
          </a:bodyPr>
          <a:lstStyle/>
          <a:p>
            <a:pPr marL="0" marR="0" lvl="0" indent="0" algn="l" rtl="0">
              <a:spcBef>
                <a:spcPts val="0"/>
              </a:spcBef>
              <a:buSzPct val="25000"/>
              <a:buFont typeface="Arial"/>
              <a:buNone/>
            </a:pPr>
            <a:r>
              <a:rPr lang="en-US" sz="1200" b="0" i="0" u="none" strike="noStrike" cap="none" baseline="0"/>
              <a:t>Review Big Ideas Cohort 6 Secondary 9 am</a:t>
            </a:r>
          </a:p>
        </p:txBody>
      </p:sp>
      <p:sp>
        <p:nvSpPr>
          <p:cNvPr id="204" name="Shape 204"/>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spcBef>
                <a:spcPts val="0"/>
              </a:spcBef>
              <a:buSzPct val="25000"/>
              <a:buFont typeface="Arial"/>
              <a:buNone/>
            </a:pPr>
            <a:r>
              <a:rPr lang="en-US" sz="1200" b="0" i="0" u="none" strike="noStrike" cap="none" baseline="0"/>
              <a:t>*</a:t>
            </a:r>
          </a:p>
        </p:txBody>
      </p:sp>
      <p:sp>
        <p:nvSpPr>
          <p:cNvPr id="205" name="Shape 205"/>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spcBef>
                <a:spcPts val="0"/>
              </a:spcBef>
              <a:buClr>
                <a:srgbClr val="000000"/>
              </a:buClr>
              <a:buSzPct val="25000"/>
              <a:buFont typeface="Arial"/>
              <a:buNone/>
            </a:pPr>
            <a:r>
              <a:rPr lang="en-US" sz="1200" b="0" i="0" u="none" strike="noStrike" cap="none" baseline="0">
                <a:solidFill>
                  <a:srgbClr val="000000"/>
                </a:solidFill>
                <a:latin typeface="Arial"/>
                <a:ea typeface="Arial"/>
                <a:cs typeface="Arial"/>
                <a:sym typeface="Arial"/>
              </a:rPr>
              <a:t>*</a:t>
            </a:r>
          </a:p>
        </p:txBody>
      </p:sp>
      <p:sp>
        <p:nvSpPr>
          <p:cNvPr id="206" name="Shape 2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7" name="Shape 207"/>
          <p:cNvSpPr txBox="1">
            <a:spLocks noGrp="1"/>
          </p:cNvSpPr>
          <p:nvPr>
            <p:ph type="body" idx="1"/>
          </p:nvPr>
        </p:nvSpPr>
        <p:spPr>
          <a:xfrm>
            <a:off x="935037" y="4416425"/>
            <a:ext cx="5140324" cy="4183061"/>
          </a:xfrm>
          <a:prstGeom prst="rect">
            <a:avLst/>
          </a:prstGeom>
          <a:noFill/>
          <a:ln>
            <a:noFill/>
          </a:ln>
        </p:spPr>
        <p:txBody>
          <a:bodyPr lIns="93175" tIns="46575" rIns="93175" bIns="46575" anchor="t" anchorCtr="0">
            <a:noAutofit/>
          </a:bodyPr>
          <a:lstStyle/>
          <a:p>
            <a:pPr marL="0" marR="0" lvl="0" indent="0" algn="l" rtl="0">
              <a:spcBef>
                <a:spcPts val="0"/>
              </a:spcBef>
              <a:buSzPct val="25000"/>
              <a:buFont typeface="Arial"/>
              <a:buNone/>
            </a:pPr>
            <a:r>
              <a:rPr lang="en-US" sz="1800" b="0" i="0" u="none" strike="noStrike" cap="none" baseline="0" dirty="0"/>
              <a:t>As you review each if these systems and the practices of each explain to schools that this is what they are working toward.  Ask them to reflect upon their current status as compared to the standard presented here</a:t>
            </a:r>
            <a:r>
              <a:rPr lang="en-US" sz="1800" b="0" i="0" u="none" strike="noStrike" cap="none" baseline="0" dirty="0" smtClean="0"/>
              <a:t>.</a:t>
            </a:r>
          </a:p>
          <a:p>
            <a:pPr marL="0" marR="0" lvl="0" indent="0" algn="l" rtl="0">
              <a:spcBef>
                <a:spcPts val="0"/>
              </a:spcBef>
              <a:buSzPct val="25000"/>
              <a:buFont typeface="Arial"/>
              <a:buNone/>
            </a:pPr>
            <a:endParaRPr lang="en-US" sz="1800" b="0" i="0" u="none" strike="noStrike" cap="none" baseline="0" dirty="0" smtClean="0"/>
          </a:p>
          <a:p>
            <a:pPr marL="0" marR="0" lvl="0" indent="0" algn="l" rtl="0">
              <a:spcBef>
                <a:spcPts val="0"/>
              </a:spcBef>
              <a:buNone/>
            </a:pPr>
            <a:r>
              <a:rPr lang="en-US" sz="1800" b="0" i="0" u="none" strike="noStrike" cap="none" baseline="0" dirty="0" smtClean="0">
                <a:latin typeface="+mn-lt"/>
                <a:ea typeface="Arial"/>
                <a:cs typeface="Arial"/>
                <a:sym typeface="Arial"/>
              </a:rPr>
              <a:t>Within SWPBS, we want to focus on practices and interventions that are most effective, efficient and relevant and that match the needs, resources and competence of users.  Practices and interventions are organized in 5 subsystems</a:t>
            </a:r>
          </a:p>
          <a:p>
            <a:pPr marL="0" marR="0" lvl="0" indent="0" algn="l" rtl="0">
              <a:spcBef>
                <a:spcPts val="0"/>
              </a:spcBef>
              <a:buNone/>
            </a:pPr>
            <a:r>
              <a:rPr lang="en-US" sz="1800" b="0" i="0" u="none" strike="noStrike" cap="none" baseline="0" dirty="0" smtClean="0">
                <a:latin typeface="+mn-lt"/>
                <a:ea typeface="Arial"/>
                <a:cs typeface="Arial"/>
                <a:sym typeface="Arial"/>
              </a:rPr>
              <a:t>School-wide: all students and staff, all settings</a:t>
            </a:r>
          </a:p>
          <a:p>
            <a:pPr marL="0" marR="0" lvl="0" indent="0" algn="l" rtl="0">
              <a:spcBef>
                <a:spcPts val="0"/>
              </a:spcBef>
              <a:buNone/>
            </a:pPr>
            <a:r>
              <a:rPr lang="en-US" sz="1800" b="0" i="0" u="none" strike="noStrike" cap="none" baseline="0" dirty="0" smtClean="0">
                <a:latin typeface="+mn-lt"/>
                <a:ea typeface="Arial"/>
                <a:cs typeface="Arial"/>
                <a:sym typeface="Arial"/>
              </a:rPr>
              <a:t>Classroom: Settings where instruction is emphasized</a:t>
            </a:r>
          </a:p>
          <a:p>
            <a:pPr marL="0" marR="0" lvl="0" indent="0" algn="l" rtl="0">
              <a:spcBef>
                <a:spcPts val="0"/>
              </a:spcBef>
              <a:buNone/>
            </a:pPr>
            <a:r>
              <a:rPr lang="en-US" sz="1800" b="0" i="0" u="none" strike="noStrike" cap="none" baseline="0" dirty="0" smtClean="0">
                <a:latin typeface="+mn-lt"/>
                <a:ea typeface="Arial"/>
                <a:cs typeface="Arial"/>
                <a:sym typeface="Arial"/>
              </a:rPr>
              <a:t>Non-classroom:  Settings in which emphasis is on supervision and monitoring</a:t>
            </a:r>
          </a:p>
          <a:p>
            <a:pPr marL="0" marR="0" lvl="0" indent="0" algn="l" rtl="0">
              <a:spcBef>
                <a:spcPts val="0"/>
              </a:spcBef>
              <a:buNone/>
            </a:pPr>
            <a:r>
              <a:rPr lang="en-US" sz="1800" b="0" i="0" u="none" strike="noStrike" cap="none" baseline="0" dirty="0" smtClean="0">
                <a:latin typeface="+mn-lt"/>
                <a:ea typeface="Arial"/>
                <a:cs typeface="Arial"/>
                <a:sym typeface="Arial"/>
              </a:rPr>
              <a:t>Student: Individual students whose behaviors aren’t responsive to primary prevention</a:t>
            </a:r>
          </a:p>
          <a:p>
            <a:pPr marL="0" marR="0" lvl="0" indent="0" algn="l" rtl="0">
              <a:spcBef>
                <a:spcPts val="0"/>
              </a:spcBef>
              <a:buNone/>
            </a:pPr>
            <a:r>
              <a:rPr lang="en-US" sz="1800" b="0" i="0" u="none" strike="noStrike" cap="none" baseline="0" dirty="0" smtClean="0">
                <a:latin typeface="+mn-lt"/>
                <a:ea typeface="Arial"/>
                <a:cs typeface="Arial"/>
                <a:sym typeface="Arial"/>
              </a:rPr>
              <a:t>Family: engaging family in implementation </a:t>
            </a:r>
          </a:p>
          <a:p>
            <a:pPr marL="273050" marR="0" lvl="0" indent="-273050" algn="l" rtl="0">
              <a:lnSpc>
                <a:spcPct val="80000"/>
              </a:lnSpc>
              <a:spcBef>
                <a:spcPts val="0"/>
              </a:spcBef>
              <a:spcAft>
                <a:spcPts val="0"/>
              </a:spcAft>
              <a:buClr>
                <a:schemeClr val="dk1"/>
              </a:buClr>
              <a:buSzPct val="85000"/>
              <a:buFont typeface="Arial"/>
              <a:buChar char="▪"/>
            </a:pPr>
            <a:r>
              <a:rPr lang="en-US" sz="1800" b="0" i="0" u="none" strike="noStrike" cap="none" baseline="0" dirty="0" smtClean="0">
                <a:solidFill>
                  <a:srgbClr val="FF0000"/>
                </a:solidFill>
                <a:latin typeface="+mn-lt"/>
                <a:ea typeface="Arial"/>
                <a:cs typeface="Arial"/>
                <a:sym typeface="Arial"/>
              </a:rPr>
              <a:t>Continuum</a:t>
            </a:r>
            <a:r>
              <a:rPr lang="en-US" sz="1800" b="0" i="0" u="none" strike="noStrike" cap="none" baseline="0" dirty="0" smtClean="0">
                <a:solidFill>
                  <a:schemeClr val="dk1"/>
                </a:solidFill>
                <a:latin typeface="+mn-lt"/>
                <a:ea typeface="Arial"/>
                <a:cs typeface="Arial"/>
                <a:sym typeface="Arial"/>
              </a:rPr>
              <a:t> of positive behavior support for all families</a:t>
            </a:r>
          </a:p>
          <a:p>
            <a:pPr marL="273050" marR="0" lvl="0" indent="-273050" algn="l" rtl="0">
              <a:lnSpc>
                <a:spcPct val="80000"/>
              </a:lnSpc>
              <a:spcBef>
                <a:spcPts val="560"/>
              </a:spcBef>
              <a:spcAft>
                <a:spcPts val="0"/>
              </a:spcAft>
              <a:buClr>
                <a:schemeClr val="dk1"/>
              </a:buClr>
              <a:buSzPct val="85000"/>
              <a:buFont typeface="Arial"/>
              <a:buChar char="▪"/>
            </a:pPr>
            <a:r>
              <a:rPr lang="en-US" sz="1800" b="0" i="0" u="none" strike="noStrike" cap="none" baseline="0" dirty="0" smtClean="0">
                <a:solidFill>
                  <a:schemeClr val="dk1"/>
                </a:solidFill>
                <a:latin typeface="+mn-lt"/>
                <a:ea typeface="Arial"/>
                <a:cs typeface="Arial"/>
                <a:sym typeface="Arial"/>
              </a:rPr>
              <a:t>Frequent, regular </a:t>
            </a:r>
            <a:r>
              <a:rPr lang="en-US" sz="1800" b="0" i="0" u="none" strike="noStrike" cap="none" baseline="0" dirty="0" smtClean="0">
                <a:solidFill>
                  <a:srgbClr val="FF0000"/>
                </a:solidFill>
                <a:latin typeface="+mn-lt"/>
                <a:ea typeface="Arial"/>
                <a:cs typeface="Arial"/>
                <a:sym typeface="Arial"/>
              </a:rPr>
              <a:t>positive contacts, </a:t>
            </a:r>
            <a:r>
              <a:rPr lang="en-US" sz="1800" b="0" i="0" u="none" strike="noStrike" cap="none" baseline="0" dirty="0" smtClean="0">
                <a:solidFill>
                  <a:schemeClr val="dk1"/>
                </a:solidFill>
                <a:latin typeface="+mn-lt"/>
                <a:ea typeface="Arial"/>
                <a:cs typeface="Arial"/>
                <a:sym typeface="Arial"/>
              </a:rPr>
              <a:t>communications, &amp; acknowledgements</a:t>
            </a:r>
          </a:p>
          <a:p>
            <a:pPr marL="273050" marR="0" lvl="0" indent="-273050" algn="l" rtl="0">
              <a:lnSpc>
                <a:spcPct val="80000"/>
              </a:lnSpc>
              <a:spcBef>
                <a:spcPts val="560"/>
              </a:spcBef>
              <a:spcAft>
                <a:spcPts val="0"/>
              </a:spcAft>
              <a:buClr>
                <a:schemeClr val="dk1"/>
              </a:buClr>
              <a:buSzPct val="85000"/>
              <a:buFont typeface="Arial"/>
              <a:buChar char="▪"/>
            </a:pPr>
            <a:r>
              <a:rPr lang="en-US" sz="1800" b="0" i="0" u="none" strike="noStrike" cap="none" baseline="0" dirty="0" smtClean="0">
                <a:solidFill>
                  <a:schemeClr val="dk1"/>
                </a:solidFill>
                <a:latin typeface="+mn-lt"/>
                <a:ea typeface="Arial"/>
                <a:cs typeface="Arial"/>
                <a:sym typeface="Arial"/>
              </a:rPr>
              <a:t>Formal &amp; </a:t>
            </a:r>
            <a:r>
              <a:rPr lang="en-US" sz="1800" b="0" i="0" u="none" strike="noStrike" cap="none" baseline="0" dirty="0" smtClean="0">
                <a:solidFill>
                  <a:srgbClr val="FF0000"/>
                </a:solidFill>
                <a:latin typeface="+mn-lt"/>
                <a:ea typeface="Arial"/>
                <a:cs typeface="Arial"/>
                <a:sym typeface="Arial"/>
              </a:rPr>
              <a:t>active participation </a:t>
            </a:r>
            <a:r>
              <a:rPr lang="en-US" sz="1800" b="0" i="0" u="none" strike="noStrike" cap="none" baseline="0" dirty="0" smtClean="0">
                <a:solidFill>
                  <a:schemeClr val="dk1"/>
                </a:solidFill>
                <a:latin typeface="+mn-lt"/>
                <a:ea typeface="Arial"/>
                <a:cs typeface="Arial"/>
                <a:sym typeface="Arial"/>
              </a:rPr>
              <a:t>&amp; involvement as equal partner</a:t>
            </a:r>
          </a:p>
          <a:p>
            <a:pPr marL="273050" marR="0" lvl="0" indent="-273050" algn="l" rtl="0">
              <a:lnSpc>
                <a:spcPct val="80000"/>
              </a:lnSpc>
              <a:spcBef>
                <a:spcPts val="560"/>
              </a:spcBef>
              <a:spcAft>
                <a:spcPts val="0"/>
              </a:spcAft>
              <a:buClr>
                <a:schemeClr val="dk1"/>
              </a:buClr>
              <a:buSzPct val="85000"/>
              <a:buFont typeface="Arial"/>
              <a:buChar char="▪"/>
            </a:pPr>
            <a:r>
              <a:rPr lang="en-US" sz="1800" b="0" i="0" u="none" strike="noStrike" cap="none" baseline="0" dirty="0" smtClean="0">
                <a:solidFill>
                  <a:schemeClr val="dk1"/>
                </a:solidFill>
                <a:latin typeface="+mn-lt"/>
                <a:ea typeface="Arial"/>
                <a:cs typeface="Arial"/>
                <a:sym typeface="Arial"/>
              </a:rPr>
              <a:t>Access to system of integrated </a:t>
            </a:r>
            <a:r>
              <a:rPr lang="en-US" sz="1800" b="0" i="0" u="none" strike="noStrike" cap="none" baseline="0" dirty="0" smtClean="0">
                <a:solidFill>
                  <a:srgbClr val="FF0000"/>
                </a:solidFill>
                <a:latin typeface="+mn-lt"/>
                <a:ea typeface="Arial"/>
                <a:cs typeface="Arial"/>
                <a:sym typeface="Arial"/>
              </a:rPr>
              <a:t>school &amp; community resources</a:t>
            </a:r>
          </a:p>
          <a:p>
            <a:pPr marL="0" marR="0" lvl="0" indent="0" algn="l" rtl="0">
              <a:spcBef>
                <a:spcPts val="0"/>
              </a:spcBef>
              <a:buNone/>
            </a:pPr>
            <a:endParaRPr lang="en-US" sz="1800" b="0" i="0" u="none" strike="noStrike" cap="none" baseline="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p:nvPr/>
        </p:nvSpPr>
        <p:spPr>
          <a:xfrm>
            <a:off x="0" y="8831261"/>
            <a:ext cx="3038475" cy="465137"/>
          </a:xfrm>
          <a:prstGeom prst="rect">
            <a:avLst/>
          </a:prstGeom>
          <a:noFill/>
          <a:ln>
            <a:noFill/>
          </a:ln>
        </p:spPr>
        <p:txBody>
          <a:bodyPr lIns="93175" tIns="46575" rIns="93175" bIns="46575" anchor="b" anchorCtr="0">
            <a:noAutofit/>
          </a:bodyPr>
          <a:lstStyle/>
          <a:p>
            <a:pPr marL="0" marR="0" lvl="0" indent="0" algn="l" rtl="0">
              <a:spcBef>
                <a:spcPts val="0"/>
              </a:spcBef>
              <a:buSzPct val="25000"/>
              <a:buFont typeface="Arial"/>
              <a:buNone/>
            </a:pPr>
            <a:r>
              <a:rPr lang="en-US" sz="1200" b="0" i="0" u="none" strike="noStrike" cap="none" baseline="0"/>
              <a:t>Review Big Ideas Cohort 6 Secondary 9 am</a:t>
            </a:r>
          </a:p>
        </p:txBody>
      </p:sp>
      <p:sp>
        <p:nvSpPr>
          <p:cNvPr id="290" name="Shape 290"/>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spcBef>
                <a:spcPts val="0"/>
              </a:spcBef>
              <a:buSzPct val="25000"/>
              <a:buFont typeface="Arial"/>
              <a:buNone/>
            </a:pPr>
            <a:r>
              <a:rPr lang="en-US" sz="1200" b="0" i="0" u="none" strike="noStrike" cap="none" baseline="0"/>
              <a:t>*</a:t>
            </a:r>
          </a:p>
        </p:txBody>
      </p:sp>
      <p:sp>
        <p:nvSpPr>
          <p:cNvPr id="291" name="Shape 29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2" name="Shape 292"/>
          <p:cNvSpPr txBox="1">
            <a:spLocks noGrp="1"/>
          </p:cNvSpPr>
          <p:nvPr>
            <p:ph type="body" idx="1"/>
          </p:nvPr>
        </p:nvSpPr>
        <p:spPr>
          <a:xfrm>
            <a:off x="935037" y="4416425"/>
            <a:ext cx="5140324" cy="4183061"/>
          </a:xfrm>
          <a:prstGeom prst="rect">
            <a:avLst/>
          </a:prstGeom>
          <a:noFill/>
          <a:ln>
            <a:noFill/>
          </a:ln>
        </p:spPr>
        <p:txBody>
          <a:bodyPr lIns="93175" tIns="46575" rIns="93175" bIns="4657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p:nvPr/>
        </p:nvSpPr>
        <p:spPr>
          <a:xfrm>
            <a:off x="0" y="8831261"/>
            <a:ext cx="3038475" cy="465137"/>
          </a:xfrm>
          <a:prstGeom prst="rect">
            <a:avLst/>
          </a:prstGeom>
          <a:noFill/>
          <a:ln>
            <a:noFill/>
          </a:ln>
        </p:spPr>
        <p:txBody>
          <a:bodyPr lIns="93175" tIns="46575" rIns="93175" bIns="46575" anchor="b" anchorCtr="0">
            <a:noAutofit/>
          </a:bodyPr>
          <a:lstStyle/>
          <a:p>
            <a:pPr marL="0" marR="0" lvl="0" indent="0" algn="l" rtl="0">
              <a:spcBef>
                <a:spcPts val="0"/>
              </a:spcBef>
              <a:buSzPct val="25000"/>
              <a:buFont typeface="Arial"/>
              <a:buNone/>
            </a:pPr>
            <a:r>
              <a:rPr lang="en-US" sz="1200" b="0" i="0" u="none" strike="noStrike" cap="none" baseline="0"/>
              <a:t>Review Big Ideas Cohort 6 Secondary 9 am</a:t>
            </a:r>
          </a:p>
        </p:txBody>
      </p:sp>
      <p:sp>
        <p:nvSpPr>
          <p:cNvPr id="215" name="Shape 215"/>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spcBef>
                <a:spcPts val="0"/>
              </a:spcBef>
              <a:buSzPct val="25000"/>
              <a:buFont typeface="Arial"/>
              <a:buNone/>
            </a:pPr>
            <a:r>
              <a:rPr lang="en-US" sz="1200" b="0" i="0" u="none" strike="noStrike" cap="none" baseline="0"/>
              <a:t>*</a:t>
            </a:r>
          </a:p>
        </p:txBody>
      </p:sp>
      <p:sp>
        <p:nvSpPr>
          <p:cNvPr id="216" name="Shape 216"/>
          <p:cNvSpPr txBox="1"/>
          <p:nvPr/>
        </p:nvSpPr>
        <p:spPr>
          <a:xfrm>
            <a:off x="3971925" y="8831261"/>
            <a:ext cx="3038475" cy="465137"/>
          </a:xfrm>
          <a:prstGeom prst="rect">
            <a:avLst/>
          </a:prstGeom>
          <a:noFill/>
          <a:ln>
            <a:noFill/>
          </a:ln>
        </p:spPr>
        <p:txBody>
          <a:bodyPr lIns="93150" tIns="46575" rIns="93150" bIns="46575" anchor="b" anchorCtr="0">
            <a:noAutofit/>
          </a:bodyPr>
          <a:lstStyle/>
          <a:p>
            <a:pPr marL="0" marR="0" lvl="0" indent="0" algn="r" rtl="0">
              <a:spcBef>
                <a:spcPts val="0"/>
              </a:spcBef>
              <a:buClr>
                <a:srgbClr val="000000"/>
              </a:buClr>
              <a:buSzPct val="25000"/>
              <a:buFont typeface="Arial"/>
              <a:buNone/>
            </a:pPr>
            <a:r>
              <a:rPr lang="en-US" sz="1200" b="0" i="0" u="none" strike="noStrike" cap="none" baseline="0">
                <a:solidFill>
                  <a:srgbClr val="000000"/>
                </a:solidFill>
                <a:latin typeface="Arial"/>
                <a:ea typeface="Arial"/>
                <a:cs typeface="Arial"/>
                <a:sym typeface="Arial"/>
              </a:rPr>
              <a:t>*</a:t>
            </a:r>
          </a:p>
        </p:txBody>
      </p:sp>
      <p:sp>
        <p:nvSpPr>
          <p:cNvPr id="217" name="Shape 2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8" name="Shape 218"/>
          <p:cNvSpPr txBox="1">
            <a:spLocks noGrp="1"/>
          </p:cNvSpPr>
          <p:nvPr>
            <p:ph type="body" idx="1"/>
          </p:nvPr>
        </p:nvSpPr>
        <p:spPr>
          <a:xfrm>
            <a:off x="935037" y="4416425"/>
            <a:ext cx="5140324" cy="4183061"/>
          </a:xfrm>
          <a:prstGeom prst="rect">
            <a:avLst/>
          </a:prstGeom>
          <a:noFill/>
          <a:ln>
            <a:noFill/>
          </a:ln>
        </p:spPr>
        <p:txBody>
          <a:bodyPr lIns="93150" tIns="46575" rIns="93150" bIns="46575" anchor="t" anchorCtr="0">
            <a:noAutofit/>
          </a:bodyPr>
          <a:lstStyle/>
          <a:p>
            <a:pPr marL="0" marR="0" lvl="0" indent="0" algn="l" rtl="0">
              <a:spcBef>
                <a:spcPts val="0"/>
              </a:spcBef>
              <a:buSzPct val="25000"/>
              <a:buFont typeface="Arial"/>
              <a:buNone/>
            </a:pPr>
            <a:r>
              <a:rPr lang="en-US" sz="1800" b="0" i="0" u="none" strike="noStrike" cap="none" baseline="0"/>
              <a:t>Leave the slide up and give individuals a minute of quiet to reflect on their team and their school status with school-wide.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rot="5400000">
            <a:off x="4962878" y="2592212"/>
            <a:ext cx="4763911" cy="1430866"/>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rot="5400000">
            <a:off x="1686276" y="718255"/>
            <a:ext cx="4402666" cy="5178779"/>
          </a:xfrm>
          <a:prstGeom prst="rect">
            <a:avLst/>
          </a:prstGeom>
          <a:noFill/>
          <a:ln>
            <a:noFill/>
          </a:ln>
        </p:spPr>
        <p:txBody>
          <a:bodyPr lIns="91425" tIns="91425" rIns="91425" bIns="91425" anchor="t" anchorCtr="0"/>
          <a:lstStyle>
            <a:lvl1pPr marL="274320" indent="-144780" algn="l" rtl="0">
              <a:spcBef>
                <a:spcPts val="480"/>
              </a:spcBef>
              <a:buClr>
                <a:schemeClr val="accent2"/>
              </a:buClr>
              <a:buFont typeface="Source Sans Pro"/>
              <a:buChar char="O"/>
              <a:defRPr/>
            </a:lvl1pPr>
            <a:lvl2pPr marL="640080" indent="-165735" algn="l" rtl="0">
              <a:spcBef>
                <a:spcPts val="440"/>
              </a:spcBef>
              <a:buClr>
                <a:schemeClr val="accent2"/>
              </a:buClr>
              <a:buFont typeface="Source Sans Pro"/>
              <a:buChar char="O"/>
              <a:defRPr/>
            </a:lvl2pPr>
            <a:lvl3pPr marL="914400" indent="-120650" algn="l" rtl="0">
              <a:spcBef>
                <a:spcPts val="400"/>
              </a:spcBef>
              <a:buClr>
                <a:schemeClr val="accent2"/>
              </a:buClr>
              <a:buFont typeface="Source Sans Pro"/>
              <a:buChar char="O"/>
              <a:defRPr/>
            </a:lvl3pPr>
            <a:lvl4pPr marL="1280160" indent="-141605" algn="l" rtl="0">
              <a:spcBef>
                <a:spcPts val="360"/>
              </a:spcBef>
              <a:buClr>
                <a:schemeClr val="accent2"/>
              </a:buClr>
              <a:buFont typeface="Source Sans Pro"/>
              <a:buChar char="O"/>
              <a:defRPr/>
            </a:lvl4pPr>
            <a:lvl5pPr marL="1645920" indent="-149860" algn="l" rtl="0">
              <a:spcBef>
                <a:spcPts val="320"/>
              </a:spcBef>
              <a:buClr>
                <a:schemeClr val="accent2"/>
              </a:buClr>
              <a:buFont typeface="Source Sans Pro"/>
              <a:buChar char="O"/>
              <a:defRPr/>
            </a:lvl5pPr>
            <a:lvl6pPr marL="2011679" indent="-147319" algn="l" rtl="0">
              <a:spcBef>
                <a:spcPts val="320"/>
              </a:spcBef>
              <a:buClr>
                <a:schemeClr val="accent2"/>
              </a:buClr>
              <a:buFont typeface="Source Sans Pro"/>
              <a:buChar char="O"/>
              <a:defRPr/>
            </a:lvl6pPr>
            <a:lvl7pPr marL="2377440" indent="-144779" algn="l" rtl="0">
              <a:spcBef>
                <a:spcPts val="320"/>
              </a:spcBef>
              <a:buClr>
                <a:schemeClr val="accent2"/>
              </a:buClr>
              <a:buFont typeface="Source Sans Pro"/>
              <a:buChar char="O"/>
              <a:defRPr/>
            </a:lvl7pPr>
            <a:lvl8pPr marL="2743200" indent="-142239" algn="l" rtl="0">
              <a:spcBef>
                <a:spcPts val="320"/>
              </a:spcBef>
              <a:buClr>
                <a:schemeClr val="accent2"/>
              </a:buClr>
              <a:buFont typeface="Source Sans Pro"/>
              <a:buChar char="O"/>
              <a:defRPr/>
            </a:lvl8pPr>
            <a:lvl9pPr marL="3108960" indent="-152400" algn="l" rtl="0">
              <a:spcBef>
                <a:spcPts val="320"/>
              </a:spcBef>
              <a:buClr>
                <a:schemeClr val="accent2"/>
              </a:buClr>
              <a:buFont typeface="Source Sans Pro"/>
              <a:buChar char="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4637"/>
            <a:ext cx="8229600" cy="1143299"/>
          </a:xfrm>
          <a:prstGeom prst="rect">
            <a:avLst/>
          </a:prstGeom>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299"/>
          </a:xfrm>
          <a:prstGeom prst="rect">
            <a:avLst/>
          </a:prstGeom>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1727200" y="1794934"/>
            <a:ext cx="5723467" cy="1828089"/>
          </a:xfrm>
          <a:prstGeom prst="rect">
            <a:avLst/>
          </a:prstGeom>
          <a:noFill/>
          <a:ln>
            <a:noFill/>
          </a:ln>
        </p:spPr>
        <p:txBody>
          <a:bodyPr lIns="91425" tIns="91425" rIns="91425" bIns="91425" anchor="b" anchorCtr="0"/>
          <a:lstStyle>
            <a:lvl1pPr marL="0" marR="0" indent="0" algn="ctr" rtl="0">
              <a:spcBef>
                <a:spcPts val="0"/>
              </a:spcBef>
              <a:buClr>
                <a:schemeClr val="dk1"/>
              </a:buClr>
              <a:buFont typeface="Merriweather"/>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4" name="Shape 84"/>
          <p:cNvSpPr txBox="1">
            <a:spLocks noGrp="1"/>
          </p:cNvSpPr>
          <p:nvPr>
            <p:ph type="subTitle" idx="1"/>
          </p:nvPr>
        </p:nvSpPr>
        <p:spPr>
          <a:xfrm>
            <a:off x="1727200" y="3736621"/>
            <a:ext cx="5712178" cy="1524000"/>
          </a:xfrm>
          <a:prstGeom prst="rect">
            <a:avLst/>
          </a:prstGeom>
          <a:noFill/>
          <a:ln>
            <a:noFill/>
          </a:ln>
        </p:spPr>
        <p:txBody>
          <a:bodyPr lIns="91425" tIns="91425" rIns="91425" bIns="91425" anchor="t" anchorCtr="0"/>
          <a:lstStyle>
            <a:lvl1pPr marL="0" marR="0" indent="0" algn="ctr" rtl="0">
              <a:spcBef>
                <a:spcPts val="480"/>
              </a:spcBef>
              <a:buClr>
                <a:schemeClr val="accent2"/>
              </a:buClr>
              <a:buFont typeface="Source Sans Pro"/>
              <a:buNone/>
              <a:defRPr/>
            </a:lvl1pPr>
            <a:lvl2pPr marL="457200" marR="0" indent="0" algn="ctr" rtl="0">
              <a:spcBef>
                <a:spcPts val="440"/>
              </a:spcBef>
              <a:buClr>
                <a:schemeClr val="accent2"/>
              </a:buClr>
              <a:buFont typeface="Source Sans Pro"/>
              <a:buNone/>
              <a:defRPr/>
            </a:lvl2pPr>
            <a:lvl3pPr marL="914400" marR="0" indent="0" algn="ctr" rtl="0">
              <a:spcBef>
                <a:spcPts val="400"/>
              </a:spcBef>
              <a:buClr>
                <a:schemeClr val="accent2"/>
              </a:buClr>
              <a:buFont typeface="Source Sans Pro"/>
              <a:buNone/>
              <a:defRPr/>
            </a:lvl3pPr>
            <a:lvl4pPr marL="1371600" marR="0" indent="0" algn="ctr" rtl="0">
              <a:spcBef>
                <a:spcPts val="360"/>
              </a:spcBef>
              <a:buClr>
                <a:schemeClr val="accent2"/>
              </a:buClr>
              <a:buFont typeface="Source Sans Pro"/>
              <a:buNone/>
              <a:defRPr/>
            </a:lvl4pPr>
            <a:lvl5pPr marL="1828800" marR="0" indent="0" algn="ctr" rtl="0">
              <a:spcBef>
                <a:spcPts val="320"/>
              </a:spcBef>
              <a:buClr>
                <a:schemeClr val="accent2"/>
              </a:buClr>
              <a:buFont typeface="Source Sans Pro"/>
              <a:buNone/>
              <a:defRPr/>
            </a:lvl5pPr>
            <a:lvl6pPr marL="2286000" marR="0" indent="0" algn="ctr" rtl="0">
              <a:spcBef>
                <a:spcPts val="320"/>
              </a:spcBef>
              <a:buClr>
                <a:schemeClr val="accent2"/>
              </a:buClr>
              <a:buFont typeface="Source Sans Pro"/>
              <a:buNone/>
              <a:defRPr/>
            </a:lvl6pPr>
            <a:lvl7pPr marL="2743200" marR="0" indent="0" algn="ctr" rtl="0">
              <a:spcBef>
                <a:spcPts val="320"/>
              </a:spcBef>
              <a:buClr>
                <a:schemeClr val="accent2"/>
              </a:buClr>
              <a:buFont typeface="Source Sans Pro"/>
              <a:buNone/>
              <a:defRPr/>
            </a:lvl7pPr>
            <a:lvl8pPr marL="3200400" marR="0" indent="0" algn="ctr" rtl="0">
              <a:spcBef>
                <a:spcPts val="320"/>
              </a:spcBef>
              <a:buClr>
                <a:schemeClr val="accent2"/>
              </a:buClr>
              <a:buFont typeface="Source Sans Pro"/>
              <a:buNone/>
              <a:defRPr/>
            </a:lvl8pPr>
            <a:lvl9pPr marL="3657600" marR="0" indent="0" algn="ctr" rtl="0">
              <a:spcBef>
                <a:spcPts val="320"/>
              </a:spcBef>
              <a:buClr>
                <a:schemeClr val="accent2"/>
              </a:buClr>
              <a:buFont typeface="Source Sans Pro"/>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095375" y="817562"/>
            <a:ext cx="6964362" cy="1201737"/>
          </a:xfrm>
          <a:prstGeom prst="rect">
            <a:avLst/>
          </a:prstGeom>
          <a:noFill/>
          <a:ln>
            <a:noFill/>
          </a:ln>
        </p:spPr>
        <p:txBody>
          <a:bodyPr lIns="91425" tIns="91425" rIns="91425" bIns="91425" anchor="ctr" anchorCtr="0"/>
          <a:lstStyle>
            <a:lvl1pPr algn="ctr" rtl="0">
              <a:spcBef>
                <a:spcPts val="0"/>
              </a:spcBef>
              <a:buClr>
                <a:schemeClr val="dk1"/>
              </a:buClr>
              <a:buFont typeface="Merriweathe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rot="5400000">
            <a:off x="2759868" y="823118"/>
            <a:ext cx="3603625" cy="6196012"/>
          </a:xfrm>
          <a:prstGeom prst="rect">
            <a:avLst/>
          </a:prstGeom>
          <a:noFill/>
          <a:ln>
            <a:noFill/>
          </a:ln>
        </p:spPr>
        <p:txBody>
          <a:bodyPr lIns="91425" tIns="91425" rIns="91425" bIns="91425" anchor="ctr" anchorCtr="0"/>
          <a:lstStyle>
            <a:lvl1pPr marL="274320" indent="-144780" algn="l" rtl="0">
              <a:spcBef>
                <a:spcPts val="480"/>
              </a:spcBef>
              <a:buClr>
                <a:schemeClr val="accent2"/>
              </a:buClr>
              <a:buFont typeface="Source Sans Pro"/>
              <a:buChar char="O"/>
              <a:defRPr/>
            </a:lvl1pPr>
            <a:lvl2pPr marL="640080" indent="-165735" algn="l" rtl="0">
              <a:spcBef>
                <a:spcPts val="440"/>
              </a:spcBef>
              <a:buClr>
                <a:schemeClr val="accent2"/>
              </a:buClr>
              <a:buFont typeface="Source Sans Pro"/>
              <a:buChar char="O"/>
              <a:defRPr/>
            </a:lvl2pPr>
            <a:lvl3pPr marL="914400" indent="-120650" algn="l" rtl="0">
              <a:spcBef>
                <a:spcPts val="400"/>
              </a:spcBef>
              <a:buClr>
                <a:schemeClr val="accent2"/>
              </a:buClr>
              <a:buFont typeface="Source Sans Pro"/>
              <a:buChar char="O"/>
              <a:defRPr/>
            </a:lvl3pPr>
            <a:lvl4pPr marL="1280160" indent="-141605" algn="l" rtl="0">
              <a:spcBef>
                <a:spcPts val="360"/>
              </a:spcBef>
              <a:buClr>
                <a:schemeClr val="accent2"/>
              </a:buClr>
              <a:buFont typeface="Source Sans Pro"/>
              <a:buChar char="O"/>
              <a:defRPr/>
            </a:lvl4pPr>
            <a:lvl5pPr marL="1645920" indent="-149860" algn="l" rtl="0">
              <a:spcBef>
                <a:spcPts val="320"/>
              </a:spcBef>
              <a:buClr>
                <a:schemeClr val="accent2"/>
              </a:buClr>
              <a:buFont typeface="Source Sans Pro"/>
              <a:buChar char="O"/>
              <a:defRPr/>
            </a:lvl5pPr>
            <a:lvl6pPr marL="2011679" indent="-147319" algn="l" rtl="0">
              <a:spcBef>
                <a:spcPts val="320"/>
              </a:spcBef>
              <a:buClr>
                <a:schemeClr val="accent2"/>
              </a:buClr>
              <a:buFont typeface="Source Sans Pro"/>
              <a:buChar char="O"/>
              <a:defRPr/>
            </a:lvl6pPr>
            <a:lvl7pPr marL="2377440" indent="-144779" algn="l" rtl="0">
              <a:spcBef>
                <a:spcPts val="320"/>
              </a:spcBef>
              <a:buClr>
                <a:schemeClr val="accent2"/>
              </a:buClr>
              <a:buFont typeface="Source Sans Pro"/>
              <a:buChar char="O"/>
              <a:defRPr/>
            </a:lvl7pPr>
            <a:lvl8pPr marL="2743200" indent="-142239" algn="l" rtl="0">
              <a:spcBef>
                <a:spcPts val="320"/>
              </a:spcBef>
              <a:buClr>
                <a:schemeClr val="accent2"/>
              </a:buClr>
              <a:buFont typeface="Source Sans Pro"/>
              <a:buChar char="O"/>
              <a:defRPr/>
            </a:lvl8pPr>
            <a:lvl9pPr marL="3108960" indent="-152400" algn="l" rtl="0">
              <a:spcBef>
                <a:spcPts val="320"/>
              </a:spcBef>
              <a:buClr>
                <a:schemeClr val="accent2"/>
              </a:buClr>
              <a:buFont typeface="Source Sans Pro"/>
              <a:buChar char="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095375" y="817562"/>
            <a:ext cx="6964362" cy="1201737"/>
          </a:xfrm>
          <a:prstGeom prst="rect">
            <a:avLst/>
          </a:prstGeom>
          <a:noFill/>
          <a:ln>
            <a:noFill/>
          </a:ln>
        </p:spPr>
        <p:txBody>
          <a:bodyPr lIns="91425" tIns="91425" rIns="91425" bIns="91425" anchor="ctr" anchorCtr="0"/>
          <a:lstStyle>
            <a:lvl1pPr algn="ctr" rtl="0">
              <a:spcBef>
                <a:spcPts val="0"/>
              </a:spcBef>
              <a:buClr>
                <a:schemeClr val="dk1"/>
              </a:buClr>
              <a:buFont typeface="Merriweathe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095375" y="817562"/>
            <a:ext cx="6964362" cy="1201737"/>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1557869" y="2122311"/>
            <a:ext cx="2939521" cy="820207"/>
          </a:xfrm>
          <a:prstGeom prst="rect">
            <a:avLst/>
          </a:prstGeom>
          <a:noFill/>
          <a:ln>
            <a:noFill/>
          </a:ln>
        </p:spPr>
        <p:txBody>
          <a:bodyPr lIns="91425" tIns="91425" rIns="91425" bIns="91425" anchor="b" anchorCtr="0"/>
          <a:lstStyle>
            <a:lvl1pPr marL="0" indent="0" algn="ctr" rtl="0">
              <a:spcBef>
                <a:spcPts val="0"/>
              </a:spcBef>
              <a:buClr>
                <a:schemeClr val="dk2"/>
              </a:buClr>
              <a:buFont typeface="Source Sans Pro"/>
              <a:buNone/>
              <a:defRPr/>
            </a:lvl1pPr>
            <a:lvl2pPr marL="457200" indent="0" rtl="0">
              <a:spcBef>
                <a:spcPts val="0"/>
              </a:spcBef>
              <a:buFont typeface="Source Sans Pro"/>
              <a:buNone/>
              <a:defRPr/>
            </a:lvl2pPr>
            <a:lvl3pPr marL="914400" indent="0" rtl="0">
              <a:spcBef>
                <a:spcPts val="0"/>
              </a:spcBef>
              <a:buFont typeface="Source Sans Pro"/>
              <a:buNone/>
              <a:defRPr/>
            </a:lvl3pPr>
            <a:lvl4pPr marL="1371600" indent="0" rtl="0">
              <a:spcBef>
                <a:spcPts val="0"/>
              </a:spcBef>
              <a:buFont typeface="Source Sans Pro"/>
              <a:buNone/>
              <a:defRPr/>
            </a:lvl4pPr>
            <a:lvl5pPr marL="1828800" indent="0" rtl="0">
              <a:spcBef>
                <a:spcPts val="0"/>
              </a:spcBef>
              <a:buFont typeface="Source Sans Pro"/>
              <a:buNone/>
              <a:defRPr/>
            </a:lvl5pPr>
            <a:lvl6pPr marL="2286000" indent="0" rtl="0">
              <a:spcBef>
                <a:spcPts val="0"/>
              </a:spcBef>
              <a:buFont typeface="Source Sans Pro"/>
              <a:buNone/>
              <a:defRPr/>
            </a:lvl6pPr>
            <a:lvl7pPr marL="2743200" indent="0" rtl="0">
              <a:spcBef>
                <a:spcPts val="0"/>
              </a:spcBef>
              <a:buFont typeface="Source Sans Pro"/>
              <a:buNone/>
              <a:defRPr/>
            </a:lvl7pPr>
            <a:lvl8pPr marL="3200400" indent="0" rtl="0">
              <a:spcBef>
                <a:spcPts val="0"/>
              </a:spcBef>
              <a:buFont typeface="Source Sans Pro"/>
              <a:buNone/>
              <a:defRPr/>
            </a:lvl8pPr>
            <a:lvl9pPr marL="3657600" indent="0" rtl="0">
              <a:spcBef>
                <a:spcPts val="0"/>
              </a:spcBef>
              <a:buFont typeface="Source Sans Pro"/>
              <a:buNone/>
              <a:defRPr/>
            </a:lvl9pPr>
          </a:lstStyle>
          <a:p>
            <a:endParaRPr/>
          </a:p>
        </p:txBody>
      </p:sp>
      <p:sp>
        <p:nvSpPr>
          <p:cNvPr id="40" name="Shape 40"/>
          <p:cNvSpPr txBox="1">
            <a:spLocks noGrp="1"/>
          </p:cNvSpPr>
          <p:nvPr>
            <p:ph type="body" idx="2"/>
          </p:nvPr>
        </p:nvSpPr>
        <p:spPr>
          <a:xfrm>
            <a:off x="4910669" y="2122310"/>
            <a:ext cx="2944367" cy="822960"/>
          </a:xfrm>
          <a:prstGeom prst="rect">
            <a:avLst/>
          </a:prstGeom>
          <a:noFill/>
          <a:ln>
            <a:noFill/>
          </a:ln>
        </p:spPr>
        <p:txBody>
          <a:bodyPr lIns="91425" tIns="91425" rIns="91425" bIns="91425" anchor="b" anchorCtr="0"/>
          <a:lstStyle>
            <a:lvl1pPr marL="0" indent="0" algn="ctr" rtl="0">
              <a:spcBef>
                <a:spcPts val="0"/>
              </a:spcBef>
              <a:buClr>
                <a:schemeClr val="dk2"/>
              </a:buClr>
              <a:buFont typeface="Source Sans Pro"/>
              <a:buNone/>
              <a:defRPr/>
            </a:lvl1pPr>
            <a:lvl2pPr marL="457200" indent="0" rtl="0">
              <a:spcBef>
                <a:spcPts val="0"/>
              </a:spcBef>
              <a:buFont typeface="Source Sans Pro"/>
              <a:buNone/>
              <a:defRPr/>
            </a:lvl2pPr>
            <a:lvl3pPr marL="914400" indent="0" rtl="0">
              <a:spcBef>
                <a:spcPts val="0"/>
              </a:spcBef>
              <a:buFont typeface="Source Sans Pro"/>
              <a:buNone/>
              <a:defRPr/>
            </a:lvl3pPr>
            <a:lvl4pPr marL="1371600" indent="0" rtl="0">
              <a:spcBef>
                <a:spcPts val="0"/>
              </a:spcBef>
              <a:buFont typeface="Source Sans Pro"/>
              <a:buNone/>
              <a:defRPr/>
            </a:lvl4pPr>
            <a:lvl5pPr marL="1828800" indent="0" rtl="0">
              <a:spcBef>
                <a:spcPts val="0"/>
              </a:spcBef>
              <a:buFont typeface="Source Sans Pro"/>
              <a:buNone/>
              <a:defRPr/>
            </a:lvl5pPr>
            <a:lvl6pPr marL="2286000" indent="0" rtl="0">
              <a:spcBef>
                <a:spcPts val="0"/>
              </a:spcBef>
              <a:buFont typeface="Source Sans Pro"/>
              <a:buNone/>
              <a:defRPr/>
            </a:lvl6pPr>
            <a:lvl7pPr marL="2743200" indent="0" rtl="0">
              <a:spcBef>
                <a:spcPts val="0"/>
              </a:spcBef>
              <a:buFont typeface="Source Sans Pro"/>
              <a:buNone/>
              <a:defRPr/>
            </a:lvl7pPr>
            <a:lvl8pPr marL="3200400" indent="0" rtl="0">
              <a:spcBef>
                <a:spcPts val="0"/>
              </a:spcBef>
              <a:buFont typeface="Source Sans Pro"/>
              <a:buNone/>
              <a:defRPr/>
            </a:lvl8pPr>
            <a:lvl9pPr marL="3657600" indent="0" rtl="0">
              <a:spcBef>
                <a:spcPts val="0"/>
              </a:spcBef>
              <a:buFont typeface="Source Sans Pro"/>
              <a:buNone/>
              <a:defRPr/>
            </a:lvl9pPr>
          </a:lstStyle>
          <a:p>
            <a:endParaRPr/>
          </a:p>
        </p:txBody>
      </p:sp>
      <p:sp>
        <p:nvSpPr>
          <p:cNvPr id="41" name="Shape 41"/>
          <p:cNvSpPr txBox="1">
            <a:spLocks noGrp="1"/>
          </p:cNvSpPr>
          <p:nvPr>
            <p:ph type="body" idx="3"/>
          </p:nvPr>
        </p:nvSpPr>
        <p:spPr>
          <a:xfrm>
            <a:off x="1298448" y="2944367"/>
            <a:ext cx="3227831" cy="2779775"/>
          </a:xfrm>
          <a:prstGeom prst="rect">
            <a:avLst/>
          </a:prstGeom>
          <a:noFill/>
          <a:ln>
            <a:noFill/>
          </a:ln>
        </p:spPr>
        <p:txBody>
          <a:bodyPr lIns="91425" tIns="91425" rIns="91425" bIns="91425" anchor="t" anchorCtr="0"/>
          <a:lstStyle>
            <a:lvl1pPr marL="274320" indent="-144780" algn="l" rtl="0">
              <a:spcBef>
                <a:spcPts val="480"/>
              </a:spcBef>
              <a:buClr>
                <a:schemeClr val="accent2"/>
              </a:buClr>
              <a:buFont typeface="Source Sans Pro"/>
              <a:buChar char="O"/>
              <a:defRPr/>
            </a:lvl1pPr>
            <a:lvl2pPr marL="640080" indent="-165735" algn="l" rtl="0">
              <a:spcBef>
                <a:spcPts val="440"/>
              </a:spcBef>
              <a:buClr>
                <a:schemeClr val="accent2"/>
              </a:buClr>
              <a:buFont typeface="Source Sans Pro"/>
              <a:buChar char="O"/>
              <a:defRPr/>
            </a:lvl2pPr>
            <a:lvl3pPr marL="914400" indent="-120650" algn="l" rtl="0">
              <a:spcBef>
                <a:spcPts val="400"/>
              </a:spcBef>
              <a:buClr>
                <a:schemeClr val="accent2"/>
              </a:buClr>
              <a:buFont typeface="Source Sans Pro"/>
              <a:buChar char="O"/>
              <a:defRPr/>
            </a:lvl3pPr>
            <a:lvl4pPr marL="1280160" indent="-141605" algn="l" rtl="0">
              <a:spcBef>
                <a:spcPts val="360"/>
              </a:spcBef>
              <a:buClr>
                <a:schemeClr val="accent2"/>
              </a:buClr>
              <a:buFont typeface="Source Sans Pro"/>
              <a:buChar char="O"/>
              <a:defRPr/>
            </a:lvl4pPr>
            <a:lvl5pPr marL="1645920" indent="-149860" algn="l" rtl="0">
              <a:spcBef>
                <a:spcPts val="320"/>
              </a:spcBef>
              <a:buClr>
                <a:schemeClr val="accent2"/>
              </a:buClr>
              <a:buFont typeface="Source Sans Pro"/>
              <a:buChar char="O"/>
              <a:defRPr/>
            </a:lvl5pPr>
            <a:lvl6pPr marL="2011679" indent="-147319" algn="l" rtl="0">
              <a:spcBef>
                <a:spcPts val="320"/>
              </a:spcBef>
              <a:buClr>
                <a:schemeClr val="accent2"/>
              </a:buClr>
              <a:buFont typeface="Source Sans Pro"/>
              <a:buChar char="O"/>
              <a:defRPr/>
            </a:lvl6pPr>
            <a:lvl7pPr marL="2377440" indent="-144779" algn="l" rtl="0">
              <a:spcBef>
                <a:spcPts val="320"/>
              </a:spcBef>
              <a:buClr>
                <a:schemeClr val="accent2"/>
              </a:buClr>
              <a:buFont typeface="Source Sans Pro"/>
              <a:buChar char="O"/>
              <a:defRPr/>
            </a:lvl7pPr>
            <a:lvl8pPr marL="2743200" indent="-142239" algn="l" rtl="0">
              <a:spcBef>
                <a:spcPts val="320"/>
              </a:spcBef>
              <a:buClr>
                <a:schemeClr val="accent2"/>
              </a:buClr>
              <a:buFont typeface="Source Sans Pro"/>
              <a:buChar char="O"/>
              <a:defRPr/>
            </a:lvl8pPr>
            <a:lvl9pPr marL="3108960" indent="-152400" algn="l" rtl="0">
              <a:spcBef>
                <a:spcPts val="320"/>
              </a:spcBef>
              <a:buClr>
                <a:schemeClr val="accent2"/>
              </a:buClr>
              <a:buFont typeface="Source Sans Pro"/>
              <a:buChar char="O"/>
              <a:defRPr/>
            </a:lvl9pPr>
          </a:lstStyle>
          <a:p>
            <a:endParaRPr/>
          </a:p>
        </p:txBody>
      </p:sp>
      <p:sp>
        <p:nvSpPr>
          <p:cNvPr id="42" name="Shape 42"/>
          <p:cNvSpPr txBox="1">
            <a:spLocks noGrp="1"/>
          </p:cNvSpPr>
          <p:nvPr>
            <p:ph type="body" idx="4"/>
          </p:nvPr>
        </p:nvSpPr>
        <p:spPr>
          <a:xfrm>
            <a:off x="4645151" y="2944813"/>
            <a:ext cx="3227831" cy="2779775"/>
          </a:xfrm>
          <a:prstGeom prst="rect">
            <a:avLst/>
          </a:prstGeom>
          <a:noFill/>
          <a:ln>
            <a:noFill/>
          </a:ln>
        </p:spPr>
        <p:txBody>
          <a:bodyPr lIns="91425" tIns="91425" rIns="91425" bIns="91425" anchor="t" anchorCtr="0"/>
          <a:lstStyle>
            <a:lvl1pPr marL="274320" indent="-144780" algn="l" rtl="0">
              <a:spcBef>
                <a:spcPts val="480"/>
              </a:spcBef>
              <a:buClr>
                <a:schemeClr val="accent2"/>
              </a:buClr>
              <a:buFont typeface="Source Sans Pro"/>
              <a:buChar char="O"/>
              <a:defRPr/>
            </a:lvl1pPr>
            <a:lvl2pPr marL="640080" indent="-165735" algn="l" rtl="0">
              <a:spcBef>
                <a:spcPts val="440"/>
              </a:spcBef>
              <a:buClr>
                <a:schemeClr val="accent2"/>
              </a:buClr>
              <a:buFont typeface="Source Sans Pro"/>
              <a:buChar char="O"/>
              <a:defRPr/>
            </a:lvl2pPr>
            <a:lvl3pPr marL="914400" indent="-120650" algn="l" rtl="0">
              <a:spcBef>
                <a:spcPts val="400"/>
              </a:spcBef>
              <a:buClr>
                <a:schemeClr val="accent2"/>
              </a:buClr>
              <a:buFont typeface="Source Sans Pro"/>
              <a:buChar char="O"/>
              <a:defRPr/>
            </a:lvl3pPr>
            <a:lvl4pPr marL="1280160" indent="-141605" algn="l" rtl="0">
              <a:spcBef>
                <a:spcPts val="360"/>
              </a:spcBef>
              <a:buClr>
                <a:schemeClr val="accent2"/>
              </a:buClr>
              <a:buFont typeface="Source Sans Pro"/>
              <a:buChar char="O"/>
              <a:defRPr/>
            </a:lvl4pPr>
            <a:lvl5pPr marL="1645920" indent="-149860" algn="l" rtl="0">
              <a:spcBef>
                <a:spcPts val="320"/>
              </a:spcBef>
              <a:buClr>
                <a:schemeClr val="accent2"/>
              </a:buClr>
              <a:buFont typeface="Source Sans Pro"/>
              <a:buChar char="O"/>
              <a:defRPr/>
            </a:lvl5pPr>
            <a:lvl6pPr marL="2011679" indent="-147319" algn="l" rtl="0">
              <a:spcBef>
                <a:spcPts val="320"/>
              </a:spcBef>
              <a:buClr>
                <a:schemeClr val="accent2"/>
              </a:buClr>
              <a:buFont typeface="Source Sans Pro"/>
              <a:buChar char="O"/>
              <a:defRPr/>
            </a:lvl6pPr>
            <a:lvl7pPr marL="2377440" indent="-144779" algn="l" rtl="0">
              <a:spcBef>
                <a:spcPts val="320"/>
              </a:spcBef>
              <a:buClr>
                <a:schemeClr val="accent2"/>
              </a:buClr>
              <a:buFont typeface="Source Sans Pro"/>
              <a:buChar char="O"/>
              <a:defRPr/>
            </a:lvl7pPr>
            <a:lvl8pPr marL="2743200" indent="-142239" algn="l" rtl="0">
              <a:spcBef>
                <a:spcPts val="320"/>
              </a:spcBef>
              <a:buClr>
                <a:schemeClr val="accent2"/>
              </a:buClr>
              <a:buFont typeface="Source Sans Pro"/>
              <a:buChar char="O"/>
              <a:defRPr/>
            </a:lvl8pPr>
            <a:lvl9pPr marL="3108960" indent="-152400" algn="l" rtl="0">
              <a:spcBef>
                <a:spcPts val="320"/>
              </a:spcBef>
              <a:buClr>
                <a:schemeClr val="accent2"/>
              </a:buClr>
              <a:buFont typeface="Source Sans Pro"/>
              <a:buChar char="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095375" y="817562"/>
            <a:ext cx="6964362" cy="1201737"/>
          </a:xfrm>
          <a:prstGeom prst="rect">
            <a:avLst/>
          </a:prstGeom>
          <a:noFill/>
          <a:ln>
            <a:noFill/>
          </a:ln>
        </p:spPr>
        <p:txBody>
          <a:bodyPr lIns="91425" tIns="91425" rIns="91425" bIns="91425" anchor="ctr" anchorCtr="0"/>
          <a:lstStyle>
            <a:lvl1pPr algn="ctr" rtl="0">
              <a:spcBef>
                <a:spcPts val="0"/>
              </a:spcBef>
              <a:buClr>
                <a:schemeClr val="dk1"/>
              </a:buClr>
              <a:buFont typeface="Merriweathe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1298448" y="2121407"/>
            <a:ext cx="3200399" cy="3602735"/>
          </a:xfrm>
          <a:prstGeom prst="rect">
            <a:avLst/>
          </a:prstGeom>
          <a:noFill/>
          <a:ln>
            <a:noFill/>
          </a:ln>
        </p:spPr>
        <p:txBody>
          <a:bodyPr lIns="91425" tIns="91425" rIns="91425" bIns="91425" anchor="t" anchorCtr="0"/>
          <a:lstStyle>
            <a:lvl1pPr marL="274320" indent="-144780" algn="l" rtl="0">
              <a:spcBef>
                <a:spcPts val="480"/>
              </a:spcBef>
              <a:buClr>
                <a:schemeClr val="accent2"/>
              </a:buClr>
              <a:buFont typeface="Source Sans Pro"/>
              <a:buChar char="O"/>
              <a:defRPr/>
            </a:lvl1pPr>
            <a:lvl2pPr marL="640080" indent="-165735" algn="l" rtl="0">
              <a:spcBef>
                <a:spcPts val="440"/>
              </a:spcBef>
              <a:buClr>
                <a:schemeClr val="accent2"/>
              </a:buClr>
              <a:buFont typeface="Source Sans Pro"/>
              <a:buChar char="O"/>
              <a:defRPr/>
            </a:lvl2pPr>
            <a:lvl3pPr marL="914400" indent="-120650" algn="l" rtl="0">
              <a:spcBef>
                <a:spcPts val="400"/>
              </a:spcBef>
              <a:buClr>
                <a:schemeClr val="accent2"/>
              </a:buClr>
              <a:buFont typeface="Source Sans Pro"/>
              <a:buChar char="O"/>
              <a:defRPr/>
            </a:lvl3pPr>
            <a:lvl4pPr marL="1280160" indent="-141605" algn="l" rtl="0">
              <a:spcBef>
                <a:spcPts val="360"/>
              </a:spcBef>
              <a:buClr>
                <a:schemeClr val="accent2"/>
              </a:buClr>
              <a:buFont typeface="Source Sans Pro"/>
              <a:buChar char="O"/>
              <a:defRPr/>
            </a:lvl4pPr>
            <a:lvl5pPr marL="1645920" indent="-149860" algn="l" rtl="0">
              <a:spcBef>
                <a:spcPts val="320"/>
              </a:spcBef>
              <a:buClr>
                <a:schemeClr val="accent2"/>
              </a:buClr>
              <a:buFont typeface="Source Sans Pro"/>
              <a:buChar char="O"/>
              <a:defRPr/>
            </a:lvl5pPr>
            <a:lvl6pPr marL="2011679" indent="-147319" algn="l" rtl="0">
              <a:spcBef>
                <a:spcPts val="320"/>
              </a:spcBef>
              <a:buClr>
                <a:schemeClr val="accent2"/>
              </a:buClr>
              <a:buFont typeface="Source Sans Pro"/>
              <a:buChar char="O"/>
              <a:defRPr/>
            </a:lvl6pPr>
            <a:lvl7pPr marL="2377440" indent="-144779" algn="l" rtl="0">
              <a:spcBef>
                <a:spcPts val="320"/>
              </a:spcBef>
              <a:buClr>
                <a:schemeClr val="accent2"/>
              </a:buClr>
              <a:buFont typeface="Source Sans Pro"/>
              <a:buChar char="O"/>
              <a:defRPr/>
            </a:lvl7pPr>
            <a:lvl8pPr marL="2743200" indent="-142239" algn="l" rtl="0">
              <a:spcBef>
                <a:spcPts val="320"/>
              </a:spcBef>
              <a:buClr>
                <a:schemeClr val="accent2"/>
              </a:buClr>
              <a:buFont typeface="Source Sans Pro"/>
              <a:buChar char="O"/>
              <a:defRPr/>
            </a:lvl8pPr>
            <a:lvl9pPr marL="3108960" indent="-152400" algn="l" rtl="0">
              <a:spcBef>
                <a:spcPts val="320"/>
              </a:spcBef>
              <a:buClr>
                <a:schemeClr val="accent2"/>
              </a:buClr>
              <a:buFont typeface="Source Sans Pro"/>
              <a:buChar char="O"/>
              <a:defRPr/>
            </a:lvl9pPr>
          </a:lstStyle>
          <a:p>
            <a:endParaRPr/>
          </a:p>
        </p:txBody>
      </p:sp>
      <p:sp>
        <p:nvSpPr>
          <p:cNvPr id="46" name="Shape 46"/>
          <p:cNvSpPr txBox="1">
            <a:spLocks noGrp="1"/>
          </p:cNvSpPr>
          <p:nvPr>
            <p:ph type="body" idx="2"/>
          </p:nvPr>
        </p:nvSpPr>
        <p:spPr>
          <a:xfrm>
            <a:off x="4663439" y="2119313"/>
            <a:ext cx="3200399" cy="3605211"/>
          </a:xfrm>
          <a:prstGeom prst="rect">
            <a:avLst/>
          </a:prstGeom>
          <a:noFill/>
          <a:ln>
            <a:noFill/>
          </a:ln>
        </p:spPr>
        <p:txBody>
          <a:bodyPr lIns="91425" tIns="91425" rIns="91425" bIns="91425" anchor="t" anchorCtr="0"/>
          <a:lstStyle>
            <a:lvl1pPr marL="274320" indent="-144780" algn="l" rtl="0">
              <a:spcBef>
                <a:spcPts val="480"/>
              </a:spcBef>
              <a:buClr>
                <a:schemeClr val="accent2"/>
              </a:buClr>
              <a:buFont typeface="Source Sans Pro"/>
              <a:buChar char="O"/>
              <a:defRPr/>
            </a:lvl1pPr>
            <a:lvl2pPr marL="640080" indent="-165735" algn="l" rtl="0">
              <a:spcBef>
                <a:spcPts val="440"/>
              </a:spcBef>
              <a:buClr>
                <a:schemeClr val="accent2"/>
              </a:buClr>
              <a:buFont typeface="Source Sans Pro"/>
              <a:buChar char="O"/>
              <a:defRPr/>
            </a:lvl2pPr>
            <a:lvl3pPr marL="914400" indent="-120650" algn="l" rtl="0">
              <a:spcBef>
                <a:spcPts val="400"/>
              </a:spcBef>
              <a:buClr>
                <a:schemeClr val="accent2"/>
              </a:buClr>
              <a:buFont typeface="Source Sans Pro"/>
              <a:buChar char="O"/>
              <a:defRPr/>
            </a:lvl3pPr>
            <a:lvl4pPr marL="1280160" indent="-141605" algn="l" rtl="0">
              <a:spcBef>
                <a:spcPts val="360"/>
              </a:spcBef>
              <a:buClr>
                <a:schemeClr val="accent2"/>
              </a:buClr>
              <a:buFont typeface="Source Sans Pro"/>
              <a:buChar char="O"/>
              <a:defRPr/>
            </a:lvl4pPr>
            <a:lvl5pPr marL="1645920" indent="-149860" algn="l" rtl="0">
              <a:spcBef>
                <a:spcPts val="320"/>
              </a:spcBef>
              <a:buClr>
                <a:schemeClr val="accent2"/>
              </a:buClr>
              <a:buFont typeface="Source Sans Pro"/>
              <a:buChar char="O"/>
              <a:defRPr/>
            </a:lvl5pPr>
            <a:lvl6pPr marL="2011679" indent="-147319" algn="l" rtl="0">
              <a:spcBef>
                <a:spcPts val="320"/>
              </a:spcBef>
              <a:buClr>
                <a:schemeClr val="accent2"/>
              </a:buClr>
              <a:buFont typeface="Source Sans Pro"/>
              <a:buChar char="O"/>
              <a:defRPr/>
            </a:lvl6pPr>
            <a:lvl7pPr marL="2377440" indent="-144779" algn="l" rtl="0">
              <a:spcBef>
                <a:spcPts val="320"/>
              </a:spcBef>
              <a:buClr>
                <a:schemeClr val="accent2"/>
              </a:buClr>
              <a:buFont typeface="Source Sans Pro"/>
              <a:buChar char="O"/>
              <a:defRPr/>
            </a:lvl7pPr>
            <a:lvl8pPr marL="2743200" indent="-142239" algn="l" rtl="0">
              <a:spcBef>
                <a:spcPts val="320"/>
              </a:spcBef>
              <a:buClr>
                <a:schemeClr val="accent2"/>
              </a:buClr>
              <a:buFont typeface="Source Sans Pro"/>
              <a:buChar char="O"/>
              <a:defRPr/>
            </a:lvl8pPr>
            <a:lvl9pPr marL="3108960" indent="-152400" algn="l" rtl="0">
              <a:spcBef>
                <a:spcPts val="320"/>
              </a:spcBef>
              <a:buClr>
                <a:schemeClr val="accent2"/>
              </a:buClr>
              <a:buFont typeface="Source Sans Pro"/>
              <a:buChar char="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444979" y="2239430"/>
            <a:ext cx="6254043" cy="1362075"/>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1"/>
          </p:nvPr>
        </p:nvSpPr>
        <p:spPr>
          <a:xfrm>
            <a:off x="1456266" y="3725333"/>
            <a:ext cx="6231466" cy="1309511"/>
          </a:xfrm>
          <a:prstGeom prst="rect">
            <a:avLst/>
          </a:prstGeom>
          <a:noFill/>
          <a:ln>
            <a:noFill/>
          </a:ln>
        </p:spPr>
        <p:txBody>
          <a:bodyPr lIns="91425" tIns="91425" rIns="91425" bIns="91425" anchor="t" anchorCtr="0"/>
          <a:lstStyle>
            <a:lvl1pPr marL="0" indent="0" algn="ctr" rtl="0">
              <a:spcBef>
                <a:spcPts val="0"/>
              </a:spcBef>
              <a:buClr>
                <a:schemeClr val="dk2"/>
              </a:buClr>
              <a:buFont typeface="Source Sans Pro"/>
              <a:buNone/>
              <a:defRPr/>
            </a:lvl1pPr>
            <a:lvl2pPr marL="457200" indent="0" rtl="0">
              <a:spcBef>
                <a:spcPts val="0"/>
              </a:spcBef>
              <a:buClr>
                <a:srgbClr val="888888"/>
              </a:buClr>
              <a:buFont typeface="Source Sans Pro"/>
              <a:buNone/>
              <a:defRPr/>
            </a:lvl2pPr>
            <a:lvl3pPr marL="914400" indent="0" rtl="0">
              <a:spcBef>
                <a:spcPts val="0"/>
              </a:spcBef>
              <a:buClr>
                <a:srgbClr val="888888"/>
              </a:buClr>
              <a:buFont typeface="Source Sans Pro"/>
              <a:buNone/>
              <a:defRPr/>
            </a:lvl3pPr>
            <a:lvl4pPr marL="1371600" indent="0" rtl="0">
              <a:spcBef>
                <a:spcPts val="0"/>
              </a:spcBef>
              <a:buClr>
                <a:srgbClr val="888888"/>
              </a:buClr>
              <a:buFont typeface="Source Sans Pro"/>
              <a:buNone/>
              <a:defRPr/>
            </a:lvl4pPr>
            <a:lvl5pPr marL="1828800" indent="0" rtl="0">
              <a:spcBef>
                <a:spcPts val="0"/>
              </a:spcBef>
              <a:buClr>
                <a:srgbClr val="888888"/>
              </a:buClr>
              <a:buFont typeface="Source Sans Pro"/>
              <a:buNone/>
              <a:defRPr/>
            </a:lvl5pPr>
            <a:lvl6pPr marL="2286000" indent="0" rtl="0">
              <a:spcBef>
                <a:spcPts val="0"/>
              </a:spcBef>
              <a:buClr>
                <a:srgbClr val="888888"/>
              </a:buClr>
              <a:buFont typeface="Source Sans Pro"/>
              <a:buNone/>
              <a:defRPr/>
            </a:lvl6pPr>
            <a:lvl7pPr marL="2743200" indent="0" rtl="0">
              <a:spcBef>
                <a:spcPts val="0"/>
              </a:spcBef>
              <a:buClr>
                <a:srgbClr val="888888"/>
              </a:buClr>
              <a:buFont typeface="Source Sans Pro"/>
              <a:buNone/>
              <a:defRPr/>
            </a:lvl7pPr>
            <a:lvl8pPr marL="3200400" indent="0" rtl="0">
              <a:spcBef>
                <a:spcPts val="0"/>
              </a:spcBef>
              <a:buClr>
                <a:srgbClr val="888888"/>
              </a:buClr>
              <a:buFont typeface="Source Sans Pro"/>
              <a:buNone/>
              <a:defRPr/>
            </a:lvl8pPr>
            <a:lvl9pPr marL="3657600" indent="0" rtl="0">
              <a:spcBef>
                <a:spcPts val="0"/>
              </a:spcBef>
              <a:buClr>
                <a:srgbClr val="888888"/>
              </a:buClr>
              <a:buFont typeface="Source Sans Pro"/>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095375" y="817562"/>
            <a:ext cx="6964362" cy="1201737"/>
          </a:xfrm>
          <a:prstGeom prst="rect">
            <a:avLst/>
          </a:prstGeom>
          <a:noFill/>
          <a:ln>
            <a:noFill/>
          </a:ln>
        </p:spPr>
        <p:txBody>
          <a:bodyPr lIns="91425" tIns="91425" rIns="91425" bIns="91425" anchor="ctr" anchorCtr="0"/>
          <a:lstStyle>
            <a:lvl1pPr algn="ctr" rtl="0">
              <a:spcBef>
                <a:spcPts val="0"/>
              </a:spcBef>
              <a:buClr>
                <a:schemeClr val="dk1"/>
              </a:buClr>
              <a:buFont typeface="Merriweathe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1463675" y="2119311"/>
            <a:ext cx="6196012" cy="3603625"/>
          </a:xfrm>
          <a:prstGeom prst="rect">
            <a:avLst/>
          </a:prstGeom>
          <a:noFill/>
          <a:ln>
            <a:noFill/>
          </a:ln>
        </p:spPr>
        <p:txBody>
          <a:bodyPr lIns="91425" tIns="91425" rIns="91425" bIns="91425" anchor="t" anchorCtr="0"/>
          <a:lstStyle>
            <a:lvl1pPr marL="274320" indent="-144780" algn="l" rtl="0">
              <a:spcBef>
                <a:spcPts val="480"/>
              </a:spcBef>
              <a:buClr>
                <a:schemeClr val="accent2"/>
              </a:buClr>
              <a:buFont typeface="Source Sans Pro"/>
              <a:buChar char="O"/>
              <a:defRPr/>
            </a:lvl1pPr>
            <a:lvl2pPr marL="640080" indent="-165735" algn="l" rtl="0">
              <a:spcBef>
                <a:spcPts val="440"/>
              </a:spcBef>
              <a:buClr>
                <a:schemeClr val="accent2"/>
              </a:buClr>
              <a:buFont typeface="Source Sans Pro"/>
              <a:buChar char="O"/>
              <a:defRPr/>
            </a:lvl2pPr>
            <a:lvl3pPr marL="914400" indent="-120650" algn="l" rtl="0">
              <a:spcBef>
                <a:spcPts val="400"/>
              </a:spcBef>
              <a:buClr>
                <a:schemeClr val="accent2"/>
              </a:buClr>
              <a:buFont typeface="Source Sans Pro"/>
              <a:buChar char="O"/>
              <a:defRPr/>
            </a:lvl3pPr>
            <a:lvl4pPr marL="1280160" indent="-141605" algn="l" rtl="0">
              <a:spcBef>
                <a:spcPts val="360"/>
              </a:spcBef>
              <a:buClr>
                <a:schemeClr val="accent2"/>
              </a:buClr>
              <a:buFont typeface="Source Sans Pro"/>
              <a:buChar char="O"/>
              <a:defRPr/>
            </a:lvl4pPr>
            <a:lvl5pPr marL="1645920" indent="-149860" algn="l" rtl="0">
              <a:spcBef>
                <a:spcPts val="320"/>
              </a:spcBef>
              <a:buClr>
                <a:schemeClr val="accent2"/>
              </a:buClr>
              <a:buFont typeface="Source Sans Pro"/>
              <a:buChar char="O"/>
              <a:defRPr/>
            </a:lvl5pPr>
            <a:lvl6pPr marL="2011679" indent="-147319" algn="l" rtl="0">
              <a:spcBef>
                <a:spcPts val="320"/>
              </a:spcBef>
              <a:buClr>
                <a:schemeClr val="accent2"/>
              </a:buClr>
              <a:buFont typeface="Source Sans Pro"/>
              <a:buChar char="O"/>
              <a:defRPr/>
            </a:lvl6pPr>
            <a:lvl7pPr marL="2377440" indent="-144779" algn="l" rtl="0">
              <a:spcBef>
                <a:spcPts val="320"/>
              </a:spcBef>
              <a:buClr>
                <a:schemeClr val="accent2"/>
              </a:buClr>
              <a:buFont typeface="Source Sans Pro"/>
              <a:buChar char="O"/>
              <a:defRPr/>
            </a:lvl7pPr>
            <a:lvl8pPr marL="2743200" indent="-142239" algn="l" rtl="0">
              <a:spcBef>
                <a:spcPts val="320"/>
              </a:spcBef>
              <a:buClr>
                <a:schemeClr val="accent2"/>
              </a:buClr>
              <a:buFont typeface="Source Sans Pro"/>
              <a:buChar char="O"/>
              <a:defRPr/>
            </a:lvl8pPr>
            <a:lvl9pPr marL="3108960" indent="-152400" algn="l" rtl="0">
              <a:spcBef>
                <a:spcPts val="320"/>
              </a:spcBef>
              <a:buClr>
                <a:schemeClr val="accent2"/>
              </a:buClr>
              <a:buFont typeface="Source Sans Pro"/>
              <a:buChar char="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457200" y="5875079"/>
            <a:ext cx="8229600" cy="692700"/>
          </a:xfrm>
          <a:prstGeom prst="rect">
            <a:avLst/>
          </a:prstGeom>
        </p:spPr>
        <p:txBody>
          <a:bodyPr lIns="91425" tIns="91425" rIns="91425" bIns="91425" anchor="t" anchorCtr="0"/>
          <a:lstStyle>
            <a:lvl1pPr algn="ctr" rtl="0">
              <a:spcBef>
                <a:spcPts val="360"/>
              </a:spcBef>
              <a:buSzPct val="100000"/>
              <a:buNone/>
              <a:defRPr sz="1800"/>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8"/>
        <p:cNvGrpSpPr/>
        <p:nvPr/>
      </p:nvGrpSpPr>
      <p:grpSpPr>
        <a:xfrm>
          <a:off x="0" y="0"/>
          <a:ext cx="0" cy="0"/>
          <a:chOff x="0" y="0"/>
          <a:chExt cx="0" cy="0"/>
        </a:xfrm>
      </p:grpSpPr>
      <p:grpSp>
        <p:nvGrpSpPr>
          <p:cNvPr id="9" name="Shape 9"/>
          <p:cNvGrpSpPr/>
          <p:nvPr/>
        </p:nvGrpSpPr>
        <p:grpSpPr>
          <a:xfrm>
            <a:off x="0" y="0"/>
            <a:ext cx="9144000" cy="6857999"/>
            <a:chOff x="0" y="0"/>
            <a:chExt cx="2147483646" cy="2147483647"/>
          </a:xfrm>
        </p:grpSpPr>
        <p:grpSp>
          <p:nvGrpSpPr>
            <p:cNvPr id="10" name="Shape 10"/>
            <p:cNvGrpSpPr/>
            <p:nvPr/>
          </p:nvGrpSpPr>
          <p:grpSpPr>
            <a:xfrm>
              <a:off x="0" y="0"/>
              <a:ext cx="1682195432" cy="2147483647"/>
              <a:chOff x="0" y="0"/>
              <a:chExt cx="2147483646" cy="2147483647"/>
            </a:xfrm>
          </p:grpSpPr>
          <p:pic>
            <p:nvPicPr>
              <p:cNvPr id="11" name="Shape 11"/>
              <p:cNvPicPr preferRelativeResize="0"/>
              <p:nvPr/>
            </p:nvPicPr>
            <p:blipFill rotWithShape="1">
              <a:blip r:embed="rId14">
                <a:alphaModFix/>
              </a:blip>
              <a:srcRect/>
              <a:stretch/>
            </p:blipFill>
            <p:spPr>
              <a:xfrm>
                <a:off x="0" y="0"/>
                <a:ext cx="2147483646" cy="2147483647"/>
              </a:xfrm>
              <a:prstGeom prst="rect">
                <a:avLst/>
              </a:prstGeom>
              <a:noFill/>
              <a:ln>
                <a:noFill/>
              </a:ln>
            </p:spPr>
          </p:pic>
          <p:sp>
            <p:nvSpPr>
              <p:cNvPr id="12" name="Shape 12"/>
              <p:cNvSpPr txBox="1"/>
              <p:nvPr/>
            </p:nvSpPr>
            <p:spPr>
              <a:xfrm>
                <a:off x="0" y="0"/>
                <a:ext cx="2147483646" cy="2147483647"/>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grpSp>
        <p:grpSp>
          <p:nvGrpSpPr>
            <p:cNvPr id="13" name="Shape 13"/>
            <p:cNvGrpSpPr/>
            <p:nvPr/>
          </p:nvGrpSpPr>
          <p:grpSpPr>
            <a:xfrm>
              <a:off x="267719617" y="0"/>
              <a:ext cx="1879764029" cy="2147483647"/>
              <a:chOff x="0" y="0"/>
              <a:chExt cx="2147483647" cy="2147483647"/>
            </a:xfrm>
          </p:grpSpPr>
          <p:pic>
            <p:nvPicPr>
              <p:cNvPr id="14" name="Shape 14"/>
              <p:cNvPicPr preferRelativeResize="0"/>
              <p:nvPr/>
            </p:nvPicPr>
            <p:blipFill rotWithShape="1">
              <a:blip r:embed="rId15">
                <a:alphaModFix/>
              </a:blip>
              <a:srcRect/>
              <a:stretch/>
            </p:blipFill>
            <p:spPr>
              <a:xfrm>
                <a:off x="0" y="0"/>
                <a:ext cx="2147483647" cy="2147483647"/>
              </a:xfrm>
              <a:prstGeom prst="rect">
                <a:avLst/>
              </a:prstGeom>
              <a:noFill/>
              <a:ln>
                <a:noFill/>
              </a:ln>
            </p:spPr>
          </p:pic>
          <p:sp>
            <p:nvSpPr>
              <p:cNvPr id="15" name="Shape 15"/>
              <p:cNvSpPr txBox="1"/>
              <p:nvPr/>
            </p:nvSpPr>
            <p:spPr>
              <a:xfrm>
                <a:off x="817760" y="0"/>
                <a:ext cx="2146665676" cy="2147483647"/>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grpSp>
      </p:grpSp>
      <p:grpSp>
        <p:nvGrpSpPr>
          <p:cNvPr id="16" name="Shape 16"/>
          <p:cNvGrpSpPr/>
          <p:nvPr/>
        </p:nvGrpSpPr>
        <p:grpSpPr>
          <a:xfrm>
            <a:off x="628650" y="6065837"/>
            <a:ext cx="7924799" cy="542925"/>
            <a:chOff x="628650" y="6065837"/>
            <a:chExt cx="7924799" cy="542925"/>
          </a:xfrm>
        </p:grpSpPr>
        <p:pic>
          <p:nvPicPr>
            <p:cNvPr id="17" name="Shape 17"/>
            <p:cNvPicPr preferRelativeResize="0"/>
            <p:nvPr/>
          </p:nvPicPr>
          <p:blipFill rotWithShape="1">
            <a:blip r:embed="rId16">
              <a:alphaModFix/>
            </a:blip>
            <a:srcRect/>
            <a:stretch/>
          </p:blipFill>
          <p:spPr>
            <a:xfrm>
              <a:off x="628650" y="6065837"/>
              <a:ext cx="7924799" cy="542925"/>
            </a:xfrm>
            <a:prstGeom prst="rect">
              <a:avLst/>
            </a:prstGeom>
            <a:noFill/>
            <a:ln>
              <a:noFill/>
            </a:ln>
          </p:spPr>
        </p:pic>
        <p:sp>
          <p:nvSpPr>
            <p:cNvPr id="18" name="Shape 18"/>
            <p:cNvSpPr txBox="1"/>
            <p:nvPr/>
          </p:nvSpPr>
          <p:spPr>
            <a:xfrm rot="10800000">
              <a:off x="628650" y="6069012"/>
              <a:ext cx="7921624" cy="53816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grpSp>
      <p:sp>
        <p:nvSpPr>
          <p:cNvPr id="19" name="Shape 19"/>
          <p:cNvSpPr txBox="1"/>
          <p:nvPr/>
        </p:nvSpPr>
        <p:spPr>
          <a:xfrm>
            <a:off x="731837" y="574675"/>
            <a:ext cx="7696199" cy="5714999"/>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20" name="Shape 20"/>
          <p:cNvSpPr txBox="1"/>
          <p:nvPr/>
        </p:nvSpPr>
        <p:spPr>
          <a:xfrm>
            <a:off x="731837" y="576262"/>
            <a:ext cx="7696199" cy="5714999"/>
          </a:xfrm>
          <a:prstGeom prst="rect">
            <a:avLst/>
          </a:prstGeom>
          <a:blipFill rotWithShape="1">
            <a:blip r:embed="rId17">
              <a:alphaModFix amt="20000"/>
            </a:blip>
            <a:tile tx="0" ty="0" sx="96000" sy="96000" flip="none" algn="tl"/>
          </a:blip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pic>
        <p:nvPicPr>
          <p:cNvPr id="21" name="Shape 21"/>
          <p:cNvPicPr preferRelativeResize="0"/>
          <p:nvPr/>
        </p:nvPicPr>
        <p:blipFill rotWithShape="1">
          <a:blip r:embed="rId18">
            <a:alphaModFix/>
          </a:blip>
          <a:srcRect l="11899" t="11836" r="11899" b="11836"/>
          <a:stretch/>
        </p:blipFill>
        <p:spPr>
          <a:xfrm rot="1380000">
            <a:off x="544511" y="273049"/>
            <a:ext cx="566736" cy="568324"/>
          </a:xfrm>
          <a:prstGeom prst="rect">
            <a:avLst/>
          </a:prstGeom>
          <a:noFill/>
          <a:ln>
            <a:noFill/>
          </a:ln>
        </p:spPr>
      </p:pic>
      <p:pic>
        <p:nvPicPr>
          <p:cNvPr id="22" name="Shape 22"/>
          <p:cNvPicPr preferRelativeResize="0"/>
          <p:nvPr/>
        </p:nvPicPr>
        <p:blipFill rotWithShape="1">
          <a:blip r:embed="rId18">
            <a:alphaModFix/>
          </a:blip>
          <a:srcRect l="11591" t="11591" r="11591" b="11591"/>
          <a:stretch/>
        </p:blipFill>
        <p:spPr>
          <a:xfrm rot="4079999">
            <a:off x="8115300" y="298450"/>
            <a:ext cx="566736" cy="566736"/>
          </a:xfrm>
          <a:prstGeom prst="rect">
            <a:avLst/>
          </a:prstGeom>
          <a:noFill/>
          <a:ln>
            <a:noFill/>
          </a:ln>
        </p:spPr>
      </p:pic>
      <p:sp>
        <p:nvSpPr>
          <p:cNvPr id="23" name="Shape 23"/>
          <p:cNvSpPr txBox="1">
            <a:spLocks noGrp="1"/>
          </p:cNvSpPr>
          <p:nvPr>
            <p:ph type="title"/>
          </p:nvPr>
        </p:nvSpPr>
        <p:spPr>
          <a:xfrm>
            <a:off x="1095375" y="817562"/>
            <a:ext cx="6964362" cy="1201737"/>
          </a:xfrm>
          <a:prstGeom prst="rect">
            <a:avLst/>
          </a:prstGeom>
          <a:noFill/>
          <a:ln>
            <a:noFill/>
          </a:ln>
        </p:spPr>
        <p:txBody>
          <a:bodyPr lIns="91425" tIns="91425" rIns="91425" bIns="91425" anchor="ctr" anchorCtr="0"/>
          <a:lstStyle>
            <a:lvl1pPr marL="0" marR="0" indent="0" algn="ctr" rtl="0">
              <a:spcBef>
                <a:spcPts val="0"/>
              </a:spcBef>
              <a:buClr>
                <a:schemeClr val="dk1"/>
              </a:buClr>
              <a:buFont typeface="Merriweather"/>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4" name="Shape 24"/>
          <p:cNvSpPr txBox="1">
            <a:spLocks noGrp="1"/>
          </p:cNvSpPr>
          <p:nvPr>
            <p:ph type="body" idx="1"/>
          </p:nvPr>
        </p:nvSpPr>
        <p:spPr>
          <a:xfrm>
            <a:off x="1463675" y="2119311"/>
            <a:ext cx="6196012" cy="3603625"/>
          </a:xfrm>
          <a:prstGeom prst="rect">
            <a:avLst/>
          </a:prstGeom>
          <a:noFill/>
          <a:ln>
            <a:noFill/>
          </a:ln>
        </p:spPr>
        <p:txBody>
          <a:bodyPr lIns="91425" tIns="91425" rIns="91425" bIns="91425" anchor="t" anchorCtr="0"/>
          <a:lstStyle>
            <a:lvl1pPr marL="274320" marR="0" indent="-144780" algn="l" rtl="0">
              <a:spcBef>
                <a:spcPts val="480"/>
              </a:spcBef>
              <a:buClr>
                <a:schemeClr val="accent2"/>
              </a:buClr>
              <a:buFont typeface="Source Sans Pro"/>
              <a:buChar char="O"/>
              <a:defRPr/>
            </a:lvl1pPr>
            <a:lvl2pPr marL="640080" marR="0" indent="-165735" algn="l" rtl="0">
              <a:spcBef>
                <a:spcPts val="440"/>
              </a:spcBef>
              <a:buClr>
                <a:schemeClr val="accent2"/>
              </a:buClr>
              <a:buFont typeface="Source Sans Pro"/>
              <a:buChar char="O"/>
              <a:defRPr/>
            </a:lvl2pPr>
            <a:lvl3pPr marL="914400" marR="0" indent="-120650" algn="l" rtl="0">
              <a:spcBef>
                <a:spcPts val="400"/>
              </a:spcBef>
              <a:buClr>
                <a:schemeClr val="accent2"/>
              </a:buClr>
              <a:buFont typeface="Source Sans Pro"/>
              <a:buChar char="O"/>
              <a:defRPr/>
            </a:lvl3pPr>
            <a:lvl4pPr marL="1280160" marR="0" indent="-141605" algn="l" rtl="0">
              <a:spcBef>
                <a:spcPts val="360"/>
              </a:spcBef>
              <a:buClr>
                <a:schemeClr val="accent2"/>
              </a:buClr>
              <a:buFont typeface="Source Sans Pro"/>
              <a:buChar char="O"/>
              <a:defRPr/>
            </a:lvl4pPr>
            <a:lvl5pPr marL="1645920" marR="0" indent="-149860" algn="l" rtl="0">
              <a:spcBef>
                <a:spcPts val="320"/>
              </a:spcBef>
              <a:buClr>
                <a:schemeClr val="accent2"/>
              </a:buClr>
              <a:buFont typeface="Source Sans Pro"/>
              <a:buChar char="O"/>
              <a:defRPr/>
            </a:lvl5pPr>
            <a:lvl6pPr marL="2011679" marR="0" indent="-147319" algn="l" rtl="0">
              <a:spcBef>
                <a:spcPts val="320"/>
              </a:spcBef>
              <a:buClr>
                <a:schemeClr val="accent2"/>
              </a:buClr>
              <a:buFont typeface="Source Sans Pro"/>
              <a:buChar char="O"/>
              <a:defRPr/>
            </a:lvl6pPr>
            <a:lvl7pPr marL="2377440" marR="0" indent="-144779" algn="l" rtl="0">
              <a:spcBef>
                <a:spcPts val="320"/>
              </a:spcBef>
              <a:buClr>
                <a:schemeClr val="accent2"/>
              </a:buClr>
              <a:buFont typeface="Source Sans Pro"/>
              <a:buChar char="O"/>
              <a:defRPr/>
            </a:lvl7pPr>
            <a:lvl8pPr marL="2743200" marR="0" indent="-142239" algn="l" rtl="0">
              <a:spcBef>
                <a:spcPts val="320"/>
              </a:spcBef>
              <a:buClr>
                <a:schemeClr val="accent2"/>
              </a:buClr>
              <a:buFont typeface="Source Sans Pro"/>
              <a:buChar char="O"/>
              <a:defRPr/>
            </a:lvl8pPr>
            <a:lvl9pPr marL="3108960" marR="0" indent="-152400" algn="l" rtl="0">
              <a:spcBef>
                <a:spcPts val="320"/>
              </a:spcBef>
              <a:buClr>
                <a:schemeClr val="accent2"/>
              </a:buClr>
              <a:buFont typeface="Source Sans Pro"/>
              <a:buChar char="O"/>
              <a:defRPr/>
            </a:lvl9pPr>
          </a:lstStyle>
          <a:p>
            <a:endParaRPr/>
          </a:p>
        </p:txBody>
      </p:sp>
      <p:sp>
        <p:nvSpPr>
          <p:cNvPr id="25" name="Shape 25"/>
          <p:cNvSpPr txBox="1">
            <a:spLocks noGrp="1"/>
          </p:cNvSpPr>
          <p:nvPr>
            <p:ph type="dt" idx="10"/>
          </p:nvPr>
        </p:nvSpPr>
        <p:spPr>
          <a:xfrm>
            <a:off x="6454775" y="5808662"/>
            <a:ext cx="121285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914400" y="5808662"/>
            <a:ext cx="5540374"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7670800" y="5808662"/>
            <a:ext cx="554037" cy="365125"/>
          </a:xfrm>
          <a:prstGeom prst="rect">
            <a:avLst/>
          </a:prstGeom>
          <a:noFill/>
          <a:ln>
            <a:noFill/>
          </a:ln>
        </p:spPr>
        <p:txBody>
          <a:bodyPr lIns="91425" tIns="91425" rIns="91425" bIns="91425" anchor="ctr" anchorCtr="0">
            <a:noAutofit/>
          </a:bodyPr>
          <a:lstStyle/>
          <a:p>
            <a:pPr marL="0" marR="0" lvl="0" indent="-88900" algn="r" rtl="0">
              <a:spcBef>
                <a:spcPts val="0"/>
              </a:spcBef>
              <a:buClr>
                <a:srgbClr val="000000"/>
              </a:buClr>
              <a:buFont typeface="Arial"/>
              <a:buChar char="●"/>
            </a:pPr>
            <a:endParaRPr/>
          </a:p>
          <a:p>
            <a:pPr marL="457200" marR="0" lvl="1" indent="-88900" algn="l" rtl="0">
              <a:spcBef>
                <a:spcPts val="0"/>
              </a:spcBef>
              <a:buClr>
                <a:srgbClr val="000000"/>
              </a:buClr>
              <a:buFont typeface="Courier New"/>
              <a:buChar char="o"/>
            </a:pPr>
            <a:endParaRPr/>
          </a:p>
          <a:p>
            <a:pPr marL="914400" marR="0" lvl="2" indent="-88900" algn="l" rtl="0">
              <a:spcBef>
                <a:spcPts val="0"/>
              </a:spcBef>
              <a:buClr>
                <a:srgbClr val="000000"/>
              </a:buClr>
              <a:buFont typeface="Wingdings"/>
              <a:buChar char="§"/>
            </a:pPr>
            <a:endParaRPr/>
          </a:p>
          <a:p>
            <a:pPr marL="1371600" marR="0" lvl="3" indent="-88900" algn="l" rtl="0">
              <a:spcBef>
                <a:spcPts val="0"/>
              </a:spcBef>
              <a:buClr>
                <a:srgbClr val="000000"/>
              </a:buClr>
              <a:buFont typeface="Arial"/>
              <a:buChar char="●"/>
            </a:pPr>
            <a:endParaRPr/>
          </a:p>
          <a:p>
            <a:pPr marL="1828800" marR="0" lvl="4" indent="-88900" algn="l" rtl="0">
              <a:spcBef>
                <a:spcPts val="0"/>
              </a:spcBef>
              <a:buClr>
                <a:srgbClr val="000000"/>
              </a:buClr>
              <a:buFont typeface="Courier New"/>
              <a:buChar char="o"/>
            </a:pPr>
            <a:endParaRPr/>
          </a:p>
          <a:p>
            <a:pPr marL="2286000" marR="0" lvl="5" indent="-88900" algn="l" rtl="0">
              <a:spcBef>
                <a:spcPts val="0"/>
              </a:spcBef>
              <a:buClr>
                <a:srgbClr val="000000"/>
              </a:buClr>
              <a:buFont typeface="Wingdings"/>
              <a:buChar char="§"/>
            </a:pPr>
            <a:endParaRPr/>
          </a:p>
          <a:p>
            <a:pPr marL="2743200" marR="0" lvl="6" indent="-88900" algn="l" rtl="0">
              <a:spcBef>
                <a:spcPts val="0"/>
              </a:spcBef>
              <a:buClr>
                <a:srgbClr val="000000"/>
              </a:buClr>
              <a:buFont typeface="Arial"/>
              <a:buChar char="●"/>
            </a:pPr>
            <a:endParaRPr/>
          </a:p>
          <a:p>
            <a:pPr marL="3200400" marR="0" lvl="7" indent="-88900" algn="l" rtl="0">
              <a:spcBef>
                <a:spcPts val="0"/>
              </a:spcBef>
              <a:buClr>
                <a:srgbClr val="000000"/>
              </a:buClr>
              <a:buFont typeface="Courier New"/>
              <a:buChar char="o"/>
            </a:pPr>
            <a:endParaRPr/>
          </a:p>
          <a:p>
            <a:pPr marL="3657600" marR="0" lvl="8" indent="-88900" algn="l" rtl="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62"/>
        <p:cNvGrpSpPr/>
        <p:nvPr/>
      </p:nvGrpSpPr>
      <p:grpSpPr>
        <a:xfrm>
          <a:off x="0" y="0"/>
          <a:ext cx="0" cy="0"/>
          <a:chOff x="0" y="0"/>
          <a:chExt cx="0" cy="0"/>
        </a:xfrm>
      </p:grpSpPr>
      <p:grpSp>
        <p:nvGrpSpPr>
          <p:cNvPr id="63" name="Shape 63"/>
          <p:cNvGrpSpPr/>
          <p:nvPr/>
        </p:nvGrpSpPr>
        <p:grpSpPr>
          <a:xfrm>
            <a:off x="0" y="0"/>
            <a:ext cx="9144000" cy="6857999"/>
            <a:chOff x="0" y="0"/>
            <a:chExt cx="2147483646" cy="2147483647"/>
          </a:xfrm>
        </p:grpSpPr>
        <p:grpSp>
          <p:nvGrpSpPr>
            <p:cNvPr id="64" name="Shape 64"/>
            <p:cNvGrpSpPr/>
            <p:nvPr/>
          </p:nvGrpSpPr>
          <p:grpSpPr>
            <a:xfrm>
              <a:off x="0" y="0"/>
              <a:ext cx="1682195432" cy="2147483647"/>
              <a:chOff x="0" y="0"/>
              <a:chExt cx="2147483646" cy="2147483647"/>
            </a:xfrm>
          </p:grpSpPr>
          <p:pic>
            <p:nvPicPr>
              <p:cNvPr id="65" name="Shape 65"/>
              <p:cNvPicPr preferRelativeResize="0"/>
              <p:nvPr/>
            </p:nvPicPr>
            <p:blipFill rotWithShape="1">
              <a:blip r:embed="rId4">
                <a:alphaModFix/>
              </a:blip>
              <a:srcRect/>
              <a:stretch/>
            </p:blipFill>
            <p:spPr>
              <a:xfrm>
                <a:off x="0" y="0"/>
                <a:ext cx="2147483646" cy="2147483647"/>
              </a:xfrm>
              <a:prstGeom prst="rect">
                <a:avLst/>
              </a:prstGeom>
              <a:noFill/>
              <a:ln>
                <a:noFill/>
              </a:ln>
            </p:spPr>
          </p:pic>
          <p:sp>
            <p:nvSpPr>
              <p:cNvPr id="66" name="Shape 66"/>
              <p:cNvSpPr txBox="1"/>
              <p:nvPr/>
            </p:nvSpPr>
            <p:spPr>
              <a:xfrm>
                <a:off x="0" y="0"/>
                <a:ext cx="2147483646" cy="2147483647"/>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grpSp>
        <p:grpSp>
          <p:nvGrpSpPr>
            <p:cNvPr id="67" name="Shape 67"/>
            <p:cNvGrpSpPr/>
            <p:nvPr/>
          </p:nvGrpSpPr>
          <p:grpSpPr>
            <a:xfrm>
              <a:off x="267719617" y="0"/>
              <a:ext cx="1879764029" cy="2147483647"/>
              <a:chOff x="0" y="0"/>
              <a:chExt cx="2147483647" cy="2147483647"/>
            </a:xfrm>
          </p:grpSpPr>
          <p:pic>
            <p:nvPicPr>
              <p:cNvPr id="68" name="Shape 68"/>
              <p:cNvPicPr preferRelativeResize="0"/>
              <p:nvPr/>
            </p:nvPicPr>
            <p:blipFill rotWithShape="1">
              <a:blip r:embed="rId5">
                <a:alphaModFix/>
              </a:blip>
              <a:srcRect/>
              <a:stretch/>
            </p:blipFill>
            <p:spPr>
              <a:xfrm>
                <a:off x="0" y="0"/>
                <a:ext cx="2147483647" cy="2147483647"/>
              </a:xfrm>
              <a:prstGeom prst="rect">
                <a:avLst/>
              </a:prstGeom>
              <a:noFill/>
              <a:ln>
                <a:noFill/>
              </a:ln>
            </p:spPr>
          </p:pic>
          <p:sp>
            <p:nvSpPr>
              <p:cNvPr id="69" name="Shape 69"/>
              <p:cNvSpPr txBox="1"/>
              <p:nvPr/>
            </p:nvSpPr>
            <p:spPr>
              <a:xfrm>
                <a:off x="817760" y="0"/>
                <a:ext cx="2146665676" cy="2147483647"/>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grpSp>
      </p:grpSp>
      <p:grpSp>
        <p:nvGrpSpPr>
          <p:cNvPr id="70" name="Shape 70"/>
          <p:cNvGrpSpPr/>
          <p:nvPr/>
        </p:nvGrpSpPr>
        <p:grpSpPr>
          <a:xfrm>
            <a:off x="890587" y="5614987"/>
            <a:ext cx="7388224" cy="541337"/>
            <a:chOff x="890587" y="5614987"/>
            <a:chExt cx="7388224" cy="541337"/>
          </a:xfrm>
        </p:grpSpPr>
        <p:pic>
          <p:nvPicPr>
            <p:cNvPr id="71" name="Shape 71"/>
            <p:cNvPicPr preferRelativeResize="0"/>
            <p:nvPr/>
          </p:nvPicPr>
          <p:blipFill rotWithShape="1">
            <a:blip r:embed="rId6">
              <a:alphaModFix/>
            </a:blip>
            <a:srcRect/>
            <a:stretch/>
          </p:blipFill>
          <p:spPr>
            <a:xfrm>
              <a:off x="890587" y="5614987"/>
              <a:ext cx="7388224" cy="541337"/>
            </a:xfrm>
            <a:prstGeom prst="rect">
              <a:avLst/>
            </a:prstGeom>
            <a:noFill/>
            <a:ln>
              <a:noFill/>
            </a:ln>
          </p:spPr>
        </p:pic>
        <p:sp>
          <p:nvSpPr>
            <p:cNvPr id="72" name="Shape 72"/>
            <p:cNvSpPr txBox="1"/>
            <p:nvPr/>
          </p:nvSpPr>
          <p:spPr>
            <a:xfrm rot="10800000">
              <a:off x="892175" y="5618162"/>
              <a:ext cx="7381874" cy="53657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grpSp>
      <p:sp>
        <p:nvSpPr>
          <p:cNvPr id="73" name="Shape 73"/>
          <p:cNvSpPr txBox="1"/>
          <p:nvPr/>
        </p:nvSpPr>
        <p:spPr>
          <a:xfrm>
            <a:off x="990600" y="1017587"/>
            <a:ext cx="7178674" cy="4830762"/>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74" name="Shape 74"/>
          <p:cNvSpPr txBox="1"/>
          <p:nvPr/>
        </p:nvSpPr>
        <p:spPr>
          <a:xfrm>
            <a:off x="990600" y="1009650"/>
            <a:ext cx="7180262" cy="4832350"/>
          </a:xfrm>
          <a:prstGeom prst="rect">
            <a:avLst/>
          </a:prstGeom>
          <a:blipFill rotWithShape="1">
            <a:blip r:embed="rId7">
              <a:alphaModFix amt="20000"/>
            </a:blip>
            <a:tile tx="0" ty="0" sx="96000" sy="96000" flip="none" algn="tl"/>
          </a:blip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pic>
        <p:nvPicPr>
          <p:cNvPr id="75" name="Shape 75"/>
          <p:cNvPicPr preferRelativeResize="0"/>
          <p:nvPr/>
        </p:nvPicPr>
        <p:blipFill rotWithShape="1">
          <a:blip r:embed="rId8">
            <a:alphaModFix/>
          </a:blip>
          <a:srcRect l="11899" t="11836" r="11899" b="11836"/>
          <a:stretch/>
        </p:blipFill>
        <p:spPr>
          <a:xfrm rot="1380000">
            <a:off x="769936" y="701675"/>
            <a:ext cx="566736" cy="568324"/>
          </a:xfrm>
          <a:prstGeom prst="rect">
            <a:avLst/>
          </a:prstGeom>
          <a:noFill/>
          <a:ln>
            <a:noFill/>
          </a:ln>
        </p:spPr>
      </p:pic>
      <p:pic>
        <p:nvPicPr>
          <p:cNvPr id="76" name="Shape 76"/>
          <p:cNvPicPr preferRelativeResize="0"/>
          <p:nvPr/>
        </p:nvPicPr>
        <p:blipFill rotWithShape="1">
          <a:blip r:embed="rId8">
            <a:alphaModFix/>
          </a:blip>
          <a:srcRect l="11591" t="11591" r="11591" b="11591"/>
          <a:stretch/>
        </p:blipFill>
        <p:spPr>
          <a:xfrm rot="4079999">
            <a:off x="7854950" y="749299"/>
            <a:ext cx="566736" cy="566736"/>
          </a:xfrm>
          <a:prstGeom prst="rect">
            <a:avLst/>
          </a:prstGeom>
          <a:noFill/>
          <a:ln>
            <a:noFill/>
          </a:ln>
        </p:spPr>
      </p:pic>
      <p:sp>
        <p:nvSpPr>
          <p:cNvPr id="77" name="Shape 77"/>
          <p:cNvSpPr txBox="1">
            <a:spLocks noGrp="1"/>
          </p:cNvSpPr>
          <p:nvPr>
            <p:ph type="title"/>
          </p:nvPr>
        </p:nvSpPr>
        <p:spPr>
          <a:xfrm>
            <a:off x="1095375" y="817562"/>
            <a:ext cx="6964362" cy="1201737"/>
          </a:xfrm>
          <a:prstGeom prst="rect">
            <a:avLst/>
          </a:prstGeom>
          <a:noFill/>
          <a:ln>
            <a:noFill/>
          </a:ln>
        </p:spPr>
        <p:txBody>
          <a:bodyPr lIns="91425" tIns="91425" rIns="91425" bIns="91425" anchor="ctr" anchorCtr="0"/>
          <a:lstStyle>
            <a:lvl1pPr marL="0" marR="0" indent="0" algn="ctr" rtl="0">
              <a:spcBef>
                <a:spcPts val="0"/>
              </a:spcBef>
              <a:buClr>
                <a:schemeClr val="dk1"/>
              </a:buClr>
              <a:buFont typeface="Merriweather"/>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8" name="Shape 78"/>
          <p:cNvSpPr txBox="1">
            <a:spLocks noGrp="1"/>
          </p:cNvSpPr>
          <p:nvPr>
            <p:ph type="body" idx="1"/>
          </p:nvPr>
        </p:nvSpPr>
        <p:spPr>
          <a:xfrm>
            <a:off x="1463675" y="2119311"/>
            <a:ext cx="6196012" cy="3603625"/>
          </a:xfrm>
          <a:prstGeom prst="rect">
            <a:avLst/>
          </a:prstGeom>
          <a:noFill/>
          <a:ln>
            <a:noFill/>
          </a:ln>
        </p:spPr>
        <p:txBody>
          <a:bodyPr lIns="91425" tIns="91425" rIns="91425" bIns="91425" anchor="t" anchorCtr="0"/>
          <a:lstStyle>
            <a:lvl1pPr marL="274320" marR="0" indent="-144780" algn="l" rtl="0">
              <a:spcBef>
                <a:spcPts val="480"/>
              </a:spcBef>
              <a:buClr>
                <a:schemeClr val="accent2"/>
              </a:buClr>
              <a:buFont typeface="Source Sans Pro"/>
              <a:buChar char="O"/>
              <a:defRPr/>
            </a:lvl1pPr>
            <a:lvl2pPr marL="640080" marR="0" indent="-165735" algn="l" rtl="0">
              <a:spcBef>
                <a:spcPts val="440"/>
              </a:spcBef>
              <a:buClr>
                <a:schemeClr val="accent2"/>
              </a:buClr>
              <a:buFont typeface="Source Sans Pro"/>
              <a:buChar char="O"/>
              <a:defRPr/>
            </a:lvl2pPr>
            <a:lvl3pPr marL="914400" marR="0" indent="-120650" algn="l" rtl="0">
              <a:spcBef>
                <a:spcPts val="400"/>
              </a:spcBef>
              <a:buClr>
                <a:schemeClr val="accent2"/>
              </a:buClr>
              <a:buFont typeface="Source Sans Pro"/>
              <a:buChar char="O"/>
              <a:defRPr/>
            </a:lvl3pPr>
            <a:lvl4pPr marL="1280160" marR="0" indent="-141605" algn="l" rtl="0">
              <a:spcBef>
                <a:spcPts val="360"/>
              </a:spcBef>
              <a:buClr>
                <a:schemeClr val="accent2"/>
              </a:buClr>
              <a:buFont typeface="Source Sans Pro"/>
              <a:buChar char="O"/>
              <a:defRPr/>
            </a:lvl4pPr>
            <a:lvl5pPr marL="1645920" marR="0" indent="-149860" algn="l" rtl="0">
              <a:spcBef>
                <a:spcPts val="320"/>
              </a:spcBef>
              <a:buClr>
                <a:schemeClr val="accent2"/>
              </a:buClr>
              <a:buFont typeface="Source Sans Pro"/>
              <a:buChar char="O"/>
              <a:defRPr/>
            </a:lvl5pPr>
            <a:lvl6pPr marL="2011679" marR="0" indent="-147319" algn="l" rtl="0">
              <a:spcBef>
                <a:spcPts val="320"/>
              </a:spcBef>
              <a:buClr>
                <a:schemeClr val="accent2"/>
              </a:buClr>
              <a:buFont typeface="Source Sans Pro"/>
              <a:buChar char="O"/>
              <a:defRPr/>
            </a:lvl6pPr>
            <a:lvl7pPr marL="2377440" marR="0" indent="-144779" algn="l" rtl="0">
              <a:spcBef>
                <a:spcPts val="320"/>
              </a:spcBef>
              <a:buClr>
                <a:schemeClr val="accent2"/>
              </a:buClr>
              <a:buFont typeface="Source Sans Pro"/>
              <a:buChar char="O"/>
              <a:defRPr/>
            </a:lvl7pPr>
            <a:lvl8pPr marL="2743200" marR="0" indent="-142239" algn="l" rtl="0">
              <a:spcBef>
                <a:spcPts val="320"/>
              </a:spcBef>
              <a:buClr>
                <a:schemeClr val="accent2"/>
              </a:buClr>
              <a:buFont typeface="Source Sans Pro"/>
              <a:buChar char="O"/>
              <a:defRPr/>
            </a:lvl8pPr>
            <a:lvl9pPr marL="3108960" marR="0" indent="-152400" algn="l" rtl="0">
              <a:spcBef>
                <a:spcPts val="320"/>
              </a:spcBef>
              <a:buClr>
                <a:schemeClr val="accent2"/>
              </a:buClr>
              <a:buFont typeface="Source Sans Pro"/>
              <a:buChar char="O"/>
              <a:defRPr/>
            </a:lvl9pPr>
          </a:lstStyle>
          <a:p>
            <a:endParaRPr/>
          </a:p>
        </p:txBody>
      </p:sp>
      <p:sp>
        <p:nvSpPr>
          <p:cNvPr id="79" name="Shape 79"/>
          <p:cNvSpPr txBox="1">
            <a:spLocks noGrp="1"/>
          </p:cNvSpPr>
          <p:nvPr>
            <p:ph type="dt" idx="10"/>
          </p:nvPr>
        </p:nvSpPr>
        <p:spPr>
          <a:xfrm>
            <a:off x="6770686" y="5357812"/>
            <a:ext cx="1214437"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0" name="Shape 80"/>
          <p:cNvSpPr txBox="1">
            <a:spLocks noGrp="1"/>
          </p:cNvSpPr>
          <p:nvPr>
            <p:ph type="ftr" idx="11"/>
          </p:nvPr>
        </p:nvSpPr>
        <p:spPr>
          <a:xfrm>
            <a:off x="1174750" y="5357812"/>
            <a:ext cx="5033962"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sldNum" idx="12"/>
          </p:nvPr>
        </p:nvSpPr>
        <p:spPr>
          <a:xfrm>
            <a:off x="6213475" y="5357812"/>
            <a:ext cx="554037" cy="365125"/>
          </a:xfrm>
          <a:prstGeom prst="rect">
            <a:avLst/>
          </a:prstGeom>
          <a:noFill/>
          <a:ln>
            <a:noFill/>
          </a:ln>
        </p:spPr>
        <p:txBody>
          <a:bodyPr lIns="91425" tIns="91425" rIns="91425" bIns="91425" anchor="ctr" anchorCtr="0">
            <a:noAutofit/>
          </a:bodyPr>
          <a:lstStyle/>
          <a:p>
            <a:pPr marL="0" marR="0" lvl="0" indent="-88900" algn="ctr" rtl="0">
              <a:spcBef>
                <a:spcPts val="0"/>
              </a:spcBef>
              <a:buClr>
                <a:srgbClr val="000000"/>
              </a:buClr>
              <a:buFont typeface="Arial"/>
              <a:buChar char="●"/>
            </a:pPr>
            <a:endParaRPr/>
          </a:p>
          <a:p>
            <a:pPr marL="457200" marR="0" lvl="1" indent="-88900" algn="l" rtl="0">
              <a:spcBef>
                <a:spcPts val="0"/>
              </a:spcBef>
              <a:buClr>
                <a:srgbClr val="000000"/>
              </a:buClr>
              <a:buFont typeface="Courier New"/>
              <a:buChar char="o"/>
            </a:pPr>
            <a:endParaRPr/>
          </a:p>
          <a:p>
            <a:pPr marL="914400" marR="0" lvl="2" indent="-88900" algn="l" rtl="0">
              <a:spcBef>
                <a:spcPts val="0"/>
              </a:spcBef>
              <a:buClr>
                <a:srgbClr val="000000"/>
              </a:buClr>
              <a:buFont typeface="Wingdings"/>
              <a:buChar char="§"/>
            </a:pPr>
            <a:endParaRPr/>
          </a:p>
          <a:p>
            <a:pPr marL="1371600" marR="0" lvl="3" indent="-88900" algn="l" rtl="0">
              <a:spcBef>
                <a:spcPts val="0"/>
              </a:spcBef>
              <a:buClr>
                <a:srgbClr val="000000"/>
              </a:buClr>
              <a:buFont typeface="Arial"/>
              <a:buChar char="●"/>
            </a:pPr>
            <a:endParaRPr/>
          </a:p>
          <a:p>
            <a:pPr marL="1828800" marR="0" lvl="4" indent="-88900" algn="l" rtl="0">
              <a:spcBef>
                <a:spcPts val="0"/>
              </a:spcBef>
              <a:buClr>
                <a:srgbClr val="000000"/>
              </a:buClr>
              <a:buFont typeface="Courier New"/>
              <a:buChar char="o"/>
            </a:pPr>
            <a:endParaRPr/>
          </a:p>
          <a:p>
            <a:pPr marL="2286000" marR="0" lvl="5" indent="-88900" algn="l" rtl="0">
              <a:spcBef>
                <a:spcPts val="0"/>
              </a:spcBef>
              <a:buClr>
                <a:srgbClr val="000000"/>
              </a:buClr>
              <a:buFont typeface="Wingdings"/>
              <a:buChar char="§"/>
            </a:pPr>
            <a:endParaRPr/>
          </a:p>
          <a:p>
            <a:pPr marL="2743200" marR="0" lvl="6" indent="-88900" algn="l" rtl="0">
              <a:spcBef>
                <a:spcPts val="0"/>
              </a:spcBef>
              <a:buClr>
                <a:srgbClr val="000000"/>
              </a:buClr>
              <a:buFont typeface="Arial"/>
              <a:buChar char="●"/>
            </a:pPr>
            <a:endParaRPr/>
          </a:p>
          <a:p>
            <a:pPr marL="3200400" marR="0" lvl="7" indent="-88900" algn="l" rtl="0">
              <a:spcBef>
                <a:spcPts val="0"/>
              </a:spcBef>
              <a:buClr>
                <a:srgbClr val="000000"/>
              </a:buClr>
              <a:buFont typeface="Courier New"/>
              <a:buChar char="o"/>
            </a:pPr>
            <a:endParaRPr/>
          </a:p>
          <a:p>
            <a:pPr marL="3657600" marR="0" lvl="8" indent="-88900" algn="l" rtl="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www.pbismn.or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jpeg"/><Relationship Id="rId1" Type="http://schemas.openxmlformats.org/officeDocument/2006/relationships/slideLayout" Target="../slideLayouts/slideLayout8.xml"/><Relationship Id="rId5" Type="http://schemas.openxmlformats.org/officeDocument/2006/relationships/image" Target="../media/image12.tmp"/><Relationship Id="rId4" Type="http://schemas.openxmlformats.org/officeDocument/2006/relationships/image" Target="../media/image11.tmp"/></Relationships>
</file>

<file path=ppt/slides/_rels/slide40.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Shape 87"/>
          <p:cNvSpPr txBox="1">
            <a:spLocks noGrp="1"/>
          </p:cNvSpPr>
          <p:nvPr>
            <p:ph type="subTitle" idx="1"/>
          </p:nvPr>
        </p:nvSpPr>
        <p:spPr>
          <a:xfrm>
            <a:off x="1727200" y="3736975"/>
            <a:ext cx="5711824" cy="1524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2"/>
              </a:buClr>
              <a:buSzPct val="25000"/>
              <a:buFont typeface="Source Sans Pro"/>
              <a:buNone/>
            </a:pPr>
            <a:r>
              <a:rPr lang="en-US" sz="2400" b="1" dirty="0" smtClean="0">
                <a:solidFill>
                  <a:schemeClr val="dk2"/>
                </a:solidFill>
                <a:latin typeface="Source Sans Pro"/>
                <a:ea typeface="Source Sans Pro"/>
                <a:cs typeface="Source Sans Pro"/>
                <a:sym typeface="Source Sans Pro"/>
              </a:rPr>
              <a:t>Cohort 12</a:t>
            </a:r>
          </a:p>
          <a:p>
            <a:pPr marL="0" marR="0" lvl="0" indent="0" algn="ctr" rtl="0">
              <a:lnSpc>
                <a:spcPct val="100000"/>
              </a:lnSpc>
              <a:spcBef>
                <a:spcPts val="0"/>
              </a:spcBef>
              <a:spcAft>
                <a:spcPts val="0"/>
              </a:spcAft>
              <a:buClr>
                <a:schemeClr val="accent2"/>
              </a:buClr>
              <a:buSzPct val="25000"/>
              <a:buFont typeface="Source Sans Pro"/>
              <a:buNone/>
            </a:pPr>
            <a:r>
              <a:rPr lang="en-US" sz="2400" b="1" dirty="0" smtClean="0">
                <a:solidFill>
                  <a:schemeClr val="dk2"/>
                </a:solidFill>
                <a:latin typeface="Source Sans Pro"/>
                <a:ea typeface="Source Sans Pro"/>
                <a:cs typeface="Source Sans Pro"/>
                <a:sym typeface="Source Sans Pro"/>
              </a:rPr>
              <a:t>August 2017</a:t>
            </a:r>
            <a:endParaRPr lang="en-US" sz="2400" b="1" i="0" u="none" strike="noStrike" cap="none" baseline="0" dirty="0">
              <a:solidFill>
                <a:schemeClr val="dk2"/>
              </a:solidFill>
              <a:latin typeface="Source Sans Pro"/>
              <a:ea typeface="Source Sans Pro"/>
              <a:cs typeface="Source Sans Pro"/>
              <a:sym typeface="Source Sans Pro"/>
            </a:endParaRPr>
          </a:p>
        </p:txBody>
      </p:sp>
      <p:sp>
        <p:nvSpPr>
          <p:cNvPr id="86" name="Shape 86"/>
          <p:cNvSpPr txBox="1">
            <a:spLocks noGrp="1"/>
          </p:cNvSpPr>
          <p:nvPr>
            <p:ph type="ctrTitle"/>
          </p:nvPr>
        </p:nvSpPr>
        <p:spPr>
          <a:xfrm>
            <a:off x="1170875" y="1905000"/>
            <a:ext cx="6855600" cy="1717749"/>
          </a:xfrm>
          <a:prstGeom prst="rect">
            <a:avLst/>
          </a:prstGeom>
          <a:noFill/>
          <a:ln>
            <a:noFill/>
          </a:ln>
        </p:spPr>
        <p:txBody>
          <a:bodyPr lIns="91425" tIns="45700" rIns="91425" bIns="45700" anchor="b" anchorCtr="0">
            <a:noAutofit/>
          </a:bodyPr>
          <a:lstStyle/>
          <a:p>
            <a:pPr>
              <a:buSzPct val="25000"/>
            </a:pPr>
            <a:r>
              <a:rPr lang="en-US" sz="4400" b="0" i="0" u="none" strike="noStrike" cap="none" baseline="0" dirty="0">
                <a:solidFill>
                  <a:schemeClr val="dk1"/>
                </a:solidFill>
                <a:latin typeface="Merriweather"/>
                <a:ea typeface="Merriweather"/>
                <a:cs typeface="Merriweather"/>
                <a:sym typeface="Merriweather"/>
              </a:rPr>
              <a:t>Review &amp; Re-establish </a:t>
            </a:r>
            <a:r>
              <a:rPr lang="en-US" sz="4400" b="0" i="0" u="none" strike="noStrike" cap="none" baseline="0" dirty="0" smtClean="0">
                <a:solidFill>
                  <a:schemeClr val="dk1"/>
                </a:solidFill>
                <a:latin typeface="Merriweather"/>
                <a:ea typeface="Merriweather"/>
                <a:cs typeface="Merriweather"/>
                <a:sym typeface="Merriweather"/>
              </a:rPr>
              <a:t>School-Wide PBIS:</a:t>
            </a:r>
            <a:r>
              <a:rPr lang="en-US" sz="4400" dirty="0" smtClean="0">
                <a:solidFill>
                  <a:schemeClr val="dk1"/>
                </a:solidFill>
                <a:latin typeface="Merriweather"/>
                <a:ea typeface="Merriweather"/>
                <a:cs typeface="Merriweather"/>
                <a:sym typeface="Merriweather"/>
              </a:rPr>
              <a:t> Tier 1</a:t>
            </a:r>
            <a:endParaRPr lang="en-US" sz="4400" b="0" i="0" u="none" strike="noStrike" cap="none" baseline="0" dirty="0">
              <a:solidFill>
                <a:schemeClr val="dk1"/>
              </a:solidFill>
              <a:latin typeface="Merriweather"/>
              <a:ea typeface="Merriweather"/>
              <a:cs typeface="Merriweather"/>
              <a:sym typeface="Merriweather"/>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Guidelines for Outcomes</a:t>
            </a:r>
            <a:endParaRPr lang="en-US" sz="4400" dirty="0"/>
          </a:p>
        </p:txBody>
      </p:sp>
      <p:sp>
        <p:nvSpPr>
          <p:cNvPr id="3" name="Text Placeholder 2"/>
          <p:cNvSpPr>
            <a:spLocks noGrp="1"/>
          </p:cNvSpPr>
          <p:nvPr>
            <p:ph type="body" idx="1"/>
          </p:nvPr>
        </p:nvSpPr>
        <p:spPr/>
        <p:txBody>
          <a:bodyPr/>
          <a:lstStyle/>
          <a:p>
            <a:pPr lvl="0"/>
            <a:r>
              <a:rPr lang="en-US" sz="2000" dirty="0">
                <a:latin typeface="Merriweather"/>
              </a:rPr>
              <a:t>Based on data</a:t>
            </a:r>
          </a:p>
          <a:p>
            <a:pPr lvl="0"/>
            <a:r>
              <a:rPr lang="en-US" sz="2000" dirty="0">
                <a:latin typeface="Merriweather"/>
              </a:rPr>
              <a:t>Locally important and meaningful</a:t>
            </a:r>
          </a:p>
          <a:p>
            <a:pPr lvl="0"/>
            <a:r>
              <a:rPr lang="en-US" sz="2000" dirty="0">
                <a:latin typeface="Merriweather"/>
              </a:rPr>
              <a:t>Applicable to all (culturally equitable)</a:t>
            </a:r>
          </a:p>
          <a:p>
            <a:pPr lvl="0"/>
            <a:r>
              <a:rPr lang="en-US" sz="2000" dirty="0">
                <a:latin typeface="Merriweather"/>
              </a:rPr>
              <a:t>Students’ social competence and academic achievement</a:t>
            </a:r>
          </a:p>
          <a:p>
            <a:pPr lvl="0"/>
            <a:r>
              <a:rPr lang="en-US" sz="2000" dirty="0">
                <a:latin typeface="Merriweather"/>
              </a:rPr>
              <a:t>Staff implementation of critical skills</a:t>
            </a:r>
          </a:p>
          <a:p>
            <a:pPr lvl="0"/>
            <a:r>
              <a:rPr lang="en-US" sz="2000" dirty="0">
                <a:latin typeface="Merriweather"/>
              </a:rPr>
              <a:t>Observable and measurable</a:t>
            </a:r>
          </a:p>
          <a:p>
            <a:r>
              <a:rPr lang="en-US" sz="2000" dirty="0">
                <a:latin typeface="Merriweather"/>
              </a:rPr>
              <a:t>Written as a goal</a:t>
            </a:r>
          </a:p>
        </p:txBody>
      </p:sp>
    </p:spTree>
    <p:extLst>
      <p:ext uri="{BB962C8B-B14F-4D97-AF65-F5344CB8AC3E}">
        <p14:creationId xmlns:p14="http://schemas.microsoft.com/office/powerpoint/2010/main" val="2587249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title="check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114798"/>
            <a:ext cx="1128713" cy="10144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title="red rectangle around 14 minutes"/>
          <p:cNvSpPr/>
          <p:nvPr/>
        </p:nvSpPr>
        <p:spPr>
          <a:xfrm>
            <a:off x="1844040" y="5334000"/>
            <a:ext cx="52578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title="yellow rectangle around Activity page 17"/>
          <p:cNvSpPr/>
          <p:nvPr/>
        </p:nvSpPr>
        <p:spPr>
          <a:xfrm>
            <a:off x="1981200" y="4469606"/>
            <a:ext cx="23622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463675" y="2057400"/>
            <a:ext cx="6196012" cy="3665536"/>
          </a:xfrm>
        </p:spPr>
        <p:txBody>
          <a:bodyPr/>
          <a:lstStyle/>
          <a:p>
            <a:r>
              <a:rPr lang="en-US" sz="2400" dirty="0"/>
              <a:t> </a:t>
            </a:r>
            <a:r>
              <a:rPr lang="en-US" sz="2400" dirty="0" smtClean="0"/>
              <a:t>Questions to address during Action Planning Time:</a:t>
            </a:r>
          </a:p>
          <a:p>
            <a:r>
              <a:rPr lang="en-US" sz="2400" dirty="0"/>
              <a:t> </a:t>
            </a:r>
            <a:r>
              <a:rPr lang="en-US" sz="2400" dirty="0" smtClean="0"/>
              <a:t>What were your outcomes/goals last year?</a:t>
            </a:r>
          </a:p>
          <a:p>
            <a:r>
              <a:rPr lang="en-US" sz="2400" dirty="0"/>
              <a:t> </a:t>
            </a:r>
            <a:r>
              <a:rPr lang="en-US" sz="2400" dirty="0" smtClean="0"/>
              <a:t>What are the outcomes you want to achieve in 2017-18?</a:t>
            </a:r>
          </a:p>
          <a:p>
            <a:r>
              <a:rPr lang="en-US" sz="2400" dirty="0"/>
              <a:t> </a:t>
            </a:r>
            <a:r>
              <a:rPr lang="en-US" sz="2400" dirty="0" smtClean="0"/>
              <a:t>Activity: page 17</a:t>
            </a:r>
          </a:p>
          <a:p>
            <a:endParaRPr lang="en-US" sz="2400" dirty="0"/>
          </a:p>
          <a:p>
            <a:pPr marL="129540" indent="0" algn="ctr">
              <a:buNone/>
            </a:pPr>
            <a:r>
              <a:rPr lang="en-US" sz="2400" dirty="0" smtClean="0">
                <a:latin typeface="Merriweather"/>
              </a:rPr>
              <a:t>14 minutes</a:t>
            </a:r>
          </a:p>
        </p:txBody>
      </p:sp>
      <p:sp>
        <p:nvSpPr>
          <p:cNvPr id="2" name="Title 1"/>
          <p:cNvSpPr>
            <a:spLocks noGrp="1"/>
          </p:cNvSpPr>
          <p:nvPr>
            <p:ph type="title"/>
          </p:nvPr>
        </p:nvSpPr>
        <p:spPr/>
        <p:txBody>
          <a:bodyPr/>
          <a:lstStyle/>
          <a:p>
            <a:r>
              <a:rPr lang="en-US" sz="4400" dirty="0" smtClean="0">
                <a:latin typeface="Merriweather"/>
              </a:rPr>
              <a:t>Outcomes 2017-18</a:t>
            </a:r>
            <a:endParaRPr lang="en-US" sz="4400" dirty="0">
              <a:latin typeface="Merriweather"/>
            </a:endParaRPr>
          </a:p>
        </p:txBody>
      </p:sp>
    </p:spTree>
    <p:extLst>
      <p:ext uri="{BB962C8B-B14F-4D97-AF65-F5344CB8AC3E}">
        <p14:creationId xmlns:p14="http://schemas.microsoft.com/office/powerpoint/2010/main" val="42868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3" name="TextBox 2"/>
          <p:cNvSpPr txBox="1"/>
          <p:nvPr/>
        </p:nvSpPr>
        <p:spPr>
          <a:xfrm>
            <a:off x="7408861" y="1811275"/>
            <a:ext cx="744539" cy="461665"/>
          </a:xfrm>
          <a:prstGeom prst="rect">
            <a:avLst/>
          </a:prstGeom>
          <a:solidFill>
            <a:srgbClr val="FFFF00"/>
          </a:solidFill>
        </p:spPr>
        <p:txBody>
          <a:bodyPr wrap="square" rtlCol="0">
            <a:spAutoFit/>
          </a:bodyPr>
          <a:lstStyle/>
          <a:p>
            <a:r>
              <a:rPr lang="en-US" sz="2400" dirty="0" smtClean="0"/>
              <a:t>24</a:t>
            </a:r>
            <a:endParaRPr lang="en-US" sz="2400" dirty="0"/>
          </a:p>
        </p:txBody>
      </p:sp>
      <p:sp>
        <p:nvSpPr>
          <p:cNvPr id="189" name="Shape 189" descr="School-wide is a large circle that encompasses classroom, non-classroom, student and family circles which overlap in equal parts." title="School-wide PBIS systems graphic"/>
          <p:cNvSpPr/>
          <p:nvPr/>
        </p:nvSpPr>
        <p:spPr>
          <a:xfrm>
            <a:off x="474662" y="304800"/>
            <a:ext cx="6934199" cy="6324600"/>
          </a:xfrm>
          <a:prstGeom prst="ellipse">
            <a:avLst/>
          </a:prstGeom>
          <a:solidFill>
            <a:srgbClr val="00CCFF"/>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190" name="Shape 190" title="classroom circle"/>
          <p:cNvSpPr/>
          <p:nvPr/>
        </p:nvSpPr>
        <p:spPr>
          <a:xfrm rot="-119999">
            <a:off x="2616200" y="661986"/>
            <a:ext cx="2781300" cy="3708399"/>
          </a:xfrm>
          <a:prstGeom prst="ellipse">
            <a:avLst/>
          </a:prstGeom>
          <a:solidFill>
            <a:srgbClr val="3366FF">
              <a:alpha val="49803"/>
            </a:srgb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191" name="Shape 191"/>
          <p:cNvSpPr txBox="1"/>
          <p:nvPr/>
        </p:nvSpPr>
        <p:spPr>
          <a:xfrm>
            <a:off x="2962275" y="1519225"/>
            <a:ext cx="2361300" cy="584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200" b="0" i="0" u="none" strike="noStrike" cap="none" baseline="0">
                <a:solidFill>
                  <a:srgbClr val="000000"/>
                </a:solidFill>
                <a:latin typeface="Arial"/>
                <a:ea typeface="Arial"/>
                <a:cs typeface="Arial"/>
                <a:sym typeface="Arial"/>
              </a:rPr>
              <a:t>Classroom</a:t>
            </a:r>
          </a:p>
        </p:txBody>
      </p:sp>
      <p:sp>
        <p:nvSpPr>
          <p:cNvPr id="193" name="Shape 193" title="family circle"/>
          <p:cNvSpPr/>
          <p:nvPr/>
        </p:nvSpPr>
        <p:spPr>
          <a:xfrm rot="10800000">
            <a:off x="3429011" y="1993662"/>
            <a:ext cx="3708299" cy="2781300"/>
          </a:xfrm>
          <a:prstGeom prst="ellipse">
            <a:avLst/>
          </a:prstGeom>
          <a:solidFill>
            <a:srgbClr val="3366FF">
              <a:alpha val="49803"/>
            </a:srgb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194" name="Shape 194" title="Non-classroom circle"/>
          <p:cNvSpPr/>
          <p:nvPr/>
        </p:nvSpPr>
        <p:spPr>
          <a:xfrm rot="10800000">
            <a:off x="779462" y="2109787"/>
            <a:ext cx="3708400" cy="2781300"/>
          </a:xfrm>
          <a:prstGeom prst="ellipse">
            <a:avLst/>
          </a:prstGeom>
          <a:solidFill>
            <a:srgbClr val="3366FF">
              <a:alpha val="49803"/>
            </a:srgb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195" name="Shape 195" title="student circle"/>
          <p:cNvSpPr/>
          <p:nvPr/>
        </p:nvSpPr>
        <p:spPr>
          <a:xfrm rot="-119999">
            <a:off x="2790825" y="2514599"/>
            <a:ext cx="2781300" cy="3708399"/>
          </a:xfrm>
          <a:prstGeom prst="ellipse">
            <a:avLst/>
          </a:prstGeom>
          <a:solidFill>
            <a:srgbClr val="3366FF">
              <a:alpha val="49803"/>
            </a:srgb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196" name="Shape 196"/>
          <p:cNvSpPr txBox="1"/>
          <p:nvPr/>
        </p:nvSpPr>
        <p:spPr>
          <a:xfrm>
            <a:off x="659123" y="3200400"/>
            <a:ext cx="3393599" cy="584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200" b="0" i="0" u="none" strike="noStrike" cap="none" baseline="0">
                <a:solidFill>
                  <a:srgbClr val="000000"/>
                </a:solidFill>
                <a:latin typeface="Arial"/>
                <a:ea typeface="Arial"/>
                <a:cs typeface="Arial"/>
                <a:sym typeface="Arial"/>
              </a:rPr>
              <a:t>Non-classroom</a:t>
            </a:r>
          </a:p>
        </p:txBody>
      </p:sp>
      <p:sp>
        <p:nvSpPr>
          <p:cNvPr id="197" name="Shape 197"/>
          <p:cNvSpPr txBox="1"/>
          <p:nvPr/>
        </p:nvSpPr>
        <p:spPr>
          <a:xfrm>
            <a:off x="5580062" y="3124200"/>
            <a:ext cx="1392236" cy="584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200" b="0" i="0" u="none" strike="noStrike" cap="none" baseline="0">
                <a:solidFill>
                  <a:srgbClr val="000000"/>
                </a:solidFill>
                <a:latin typeface="Arial"/>
                <a:ea typeface="Arial"/>
                <a:cs typeface="Arial"/>
                <a:sym typeface="Arial"/>
              </a:rPr>
              <a:t>Family</a:t>
            </a:r>
          </a:p>
        </p:txBody>
      </p:sp>
      <p:sp>
        <p:nvSpPr>
          <p:cNvPr id="198" name="Shape 198"/>
          <p:cNvSpPr txBox="1"/>
          <p:nvPr/>
        </p:nvSpPr>
        <p:spPr>
          <a:xfrm>
            <a:off x="3429000" y="4953000"/>
            <a:ext cx="1922399" cy="584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200" b="0" i="0" u="none" strike="noStrike" cap="none" baseline="0">
                <a:solidFill>
                  <a:srgbClr val="000000"/>
                </a:solidFill>
                <a:latin typeface="Arial"/>
                <a:ea typeface="Arial"/>
                <a:cs typeface="Arial"/>
                <a:sym typeface="Arial"/>
              </a:rPr>
              <a:t>Student</a:t>
            </a:r>
          </a:p>
        </p:txBody>
      </p:sp>
      <p:sp>
        <p:nvSpPr>
          <p:cNvPr id="199" name="Shape 199"/>
          <p:cNvSpPr txBox="1"/>
          <p:nvPr/>
        </p:nvSpPr>
        <p:spPr>
          <a:xfrm rot="-2400000">
            <a:off x="631824" y="1241425"/>
            <a:ext cx="2590800" cy="58578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200" b="0" i="0" u="none" strike="noStrike" cap="none" baseline="0">
                <a:solidFill>
                  <a:srgbClr val="000000"/>
                </a:solidFill>
                <a:latin typeface="Arial"/>
                <a:ea typeface="Arial"/>
                <a:cs typeface="Arial"/>
                <a:sym typeface="Arial"/>
              </a:rPr>
              <a:t>School-wide</a:t>
            </a:r>
          </a:p>
        </p:txBody>
      </p:sp>
      <p:sp>
        <p:nvSpPr>
          <p:cNvPr id="200" name="Shape 200"/>
          <p:cNvSpPr/>
          <p:nvPr/>
        </p:nvSpPr>
        <p:spPr>
          <a:xfrm rot="1421446">
            <a:off x="4154094" y="4005389"/>
            <a:ext cx="5562464" cy="1905104"/>
          </a:xfrm>
          <a:prstGeom prst="cloudCallout">
            <a:avLst>
              <a:gd name="adj1" fmla="val 11617"/>
              <a:gd name="adj2" fmla="val -8607"/>
            </a:avLst>
          </a:prstGeom>
          <a:gradFill>
            <a:gsLst>
              <a:gs pos="0">
                <a:srgbClr val="FFC384"/>
              </a:gs>
              <a:gs pos="50000">
                <a:srgbClr val="FFD8B5"/>
              </a:gs>
              <a:gs pos="100000">
                <a:srgbClr val="FFEBDB"/>
              </a:gs>
            </a:gsLst>
            <a:lin ang="5400000" scaled="0"/>
          </a:gradFill>
          <a:ln w="15875" cap="rnd" cmpd="sng">
            <a:solidFill>
              <a:srgbClr val="975E1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FF"/>
              </a:buClr>
              <a:buSzPct val="100000"/>
              <a:buFont typeface="Source Sans Pro"/>
              <a:buChar char="•"/>
            </a:pPr>
            <a:r>
              <a:rPr lang="en-US" sz="2400" b="0" i="0" u="none" strike="noStrike" cap="none" baseline="0">
                <a:solidFill>
                  <a:srgbClr val="0000FF"/>
                </a:solidFill>
                <a:latin typeface="Source Sans Pro"/>
                <a:ea typeface="Source Sans Pro"/>
                <a:cs typeface="Source Sans Pro"/>
                <a:sym typeface="Source Sans Pro"/>
              </a:rPr>
              <a:t>  Smallest #</a:t>
            </a:r>
          </a:p>
          <a:p>
            <a:pPr marL="0" marR="0" lvl="0" indent="0" algn="ctr" rtl="0">
              <a:lnSpc>
                <a:spcPct val="100000"/>
              </a:lnSpc>
              <a:spcBef>
                <a:spcPts val="0"/>
              </a:spcBef>
              <a:spcAft>
                <a:spcPts val="0"/>
              </a:spcAft>
              <a:buClr>
                <a:srgbClr val="0000FF"/>
              </a:buClr>
              <a:buSzPct val="100000"/>
              <a:buFont typeface="Source Sans Pro"/>
              <a:buChar char="•"/>
            </a:pPr>
            <a:r>
              <a:rPr lang="en-US" sz="2400" b="0" i="0" u="none" strike="noStrike" cap="none" baseline="0">
                <a:solidFill>
                  <a:srgbClr val="0000FF"/>
                </a:solidFill>
                <a:latin typeface="Source Sans Pro"/>
                <a:ea typeface="Source Sans Pro"/>
                <a:cs typeface="Source Sans Pro"/>
                <a:sym typeface="Source Sans Pro"/>
              </a:rPr>
              <a:t>  Evidence-based</a:t>
            </a:r>
          </a:p>
          <a:p>
            <a:pPr marL="0" marR="0" lvl="0" indent="0" algn="ctr" rtl="0">
              <a:lnSpc>
                <a:spcPct val="100000"/>
              </a:lnSpc>
              <a:spcBef>
                <a:spcPts val="0"/>
              </a:spcBef>
              <a:spcAft>
                <a:spcPts val="0"/>
              </a:spcAft>
              <a:buClr>
                <a:srgbClr val="0000FF"/>
              </a:buClr>
              <a:buSzPct val="100000"/>
              <a:buFont typeface="Source Sans Pro"/>
              <a:buChar char="•"/>
            </a:pPr>
            <a:r>
              <a:rPr lang="en-US" sz="2400" b="0" i="0" u="none" strike="noStrike" cap="none" baseline="0">
                <a:solidFill>
                  <a:srgbClr val="0000FF"/>
                </a:solidFill>
                <a:latin typeface="Source Sans Pro"/>
                <a:ea typeface="Source Sans Pro"/>
                <a:cs typeface="Source Sans Pro"/>
                <a:sym typeface="Source Sans Pro"/>
              </a:rPr>
              <a:t>  Biggest, durable effect</a:t>
            </a:r>
          </a:p>
        </p:txBody>
      </p:sp>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pPr algn="r"/>
            <a:r>
              <a:rPr lang="en-US" sz="2400" dirty="0" smtClean="0"/>
              <a:t>SWPBIS</a:t>
            </a:r>
            <a:endParaRPr lang="en-US" sz="2400" dirty="0"/>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1095375" y="817562"/>
            <a:ext cx="6964362" cy="120173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300" b="0" i="0" u="none" strike="noStrike" cap="none" baseline="0">
                <a:solidFill>
                  <a:schemeClr val="dk1"/>
                </a:solidFill>
                <a:latin typeface="Arial"/>
                <a:ea typeface="Arial"/>
                <a:cs typeface="Arial"/>
                <a:sym typeface="Arial"/>
              </a:rPr>
              <a:t/>
            </a:r>
            <a:br>
              <a:rPr lang="en-US" sz="4300" b="0" i="0" u="none" strike="noStrike" cap="none" baseline="0">
                <a:solidFill>
                  <a:schemeClr val="dk1"/>
                </a:solidFill>
                <a:latin typeface="Arial"/>
                <a:ea typeface="Arial"/>
                <a:cs typeface="Arial"/>
                <a:sym typeface="Arial"/>
              </a:rPr>
            </a:br>
            <a:r>
              <a:rPr lang="en-US" sz="4300" b="0" i="0" u="none" strike="noStrike" cap="none" baseline="0">
                <a:solidFill>
                  <a:schemeClr val="dk1"/>
                </a:solidFill>
                <a:latin typeface="Arial"/>
                <a:ea typeface="Arial"/>
                <a:cs typeface="Arial"/>
                <a:sym typeface="Arial"/>
              </a:rPr>
              <a:t>School-Wide Review</a:t>
            </a:r>
          </a:p>
        </p:txBody>
      </p:sp>
      <p:sp>
        <p:nvSpPr>
          <p:cNvPr id="287" name="Shape 287"/>
          <p:cNvSpPr txBox="1">
            <a:spLocks noGrp="1"/>
          </p:cNvSpPr>
          <p:nvPr>
            <p:ph type="body" idx="1"/>
          </p:nvPr>
        </p:nvSpPr>
        <p:spPr>
          <a:xfrm>
            <a:off x="685800" y="2667000"/>
            <a:ext cx="7772400" cy="1219199"/>
          </a:xfrm>
          <a:prstGeom prst="rect">
            <a:avLst/>
          </a:prstGeom>
          <a:solidFill>
            <a:srgbClr val="00CCFF"/>
          </a:solidFill>
          <a:ln>
            <a:noFill/>
          </a:ln>
        </p:spPr>
        <p:txBody>
          <a:bodyPr lIns="91425" tIns="45700" rIns="91425" bIns="45700" anchor="t" anchorCtr="0">
            <a:noAutofit/>
          </a:bodyPr>
          <a:lstStyle/>
          <a:p>
            <a:pPr marL="273050" marR="0" lvl="0" indent="-273050" algn="ctr" rtl="0">
              <a:lnSpc>
                <a:spcPct val="100000"/>
              </a:lnSpc>
              <a:spcBef>
                <a:spcPts val="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8 Step Planning Guide</a:t>
            </a:r>
          </a:p>
          <a:p>
            <a:pPr marL="273050" marR="0" lvl="0" indent="-273050" algn="ctr" rtl="0">
              <a:lnSpc>
                <a:spcPct val="100000"/>
              </a:lnSpc>
              <a:spcBef>
                <a:spcPts val="64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 How Are You Doing?</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Shape 210" title="Decorative blue circle behind the text"/>
          <p:cNvSpPr/>
          <p:nvPr/>
        </p:nvSpPr>
        <p:spPr>
          <a:xfrm>
            <a:off x="1219200" y="502920"/>
            <a:ext cx="6324600" cy="5867400"/>
          </a:xfrm>
          <a:prstGeom prst="ellipse">
            <a:avLst/>
          </a:prstGeom>
          <a:solidFill>
            <a:srgbClr val="00CCFF">
              <a:alpha val="24705"/>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209" name="Shape 209"/>
          <p:cNvSpPr txBox="1">
            <a:spLocks noGrp="1"/>
          </p:cNvSpPr>
          <p:nvPr>
            <p:ph type="body" idx="4294967295"/>
          </p:nvPr>
        </p:nvSpPr>
        <p:spPr>
          <a:xfrm>
            <a:off x="457200" y="1447800"/>
            <a:ext cx="7391400" cy="4456113"/>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chemeClr val="accent2"/>
              </a:buClr>
              <a:buSzPct val="85000"/>
              <a:buFont typeface="Arial"/>
              <a:buChar char="▪"/>
            </a:pPr>
            <a:r>
              <a:rPr lang="en-US" sz="2600" b="0" i="0" u="none" strike="noStrike" cap="none" baseline="0" dirty="0" smtClean="0">
                <a:solidFill>
                  <a:schemeClr val="dk1"/>
                </a:solidFill>
                <a:latin typeface="Arial"/>
                <a:ea typeface="Arial"/>
                <a:cs typeface="Arial"/>
                <a:sym typeface="Arial"/>
              </a:rPr>
              <a:t>Leadership </a:t>
            </a:r>
            <a:r>
              <a:rPr lang="en-US" sz="2600" b="0" i="0" u="none" strike="noStrike" cap="none" baseline="0" dirty="0" smtClean="0">
                <a:solidFill>
                  <a:srgbClr val="FF0000"/>
                </a:solidFill>
                <a:latin typeface="Arial"/>
                <a:ea typeface="Arial"/>
                <a:cs typeface="Arial"/>
                <a:sym typeface="Arial"/>
              </a:rPr>
              <a:t>team</a:t>
            </a:r>
          </a:p>
          <a:p>
            <a:pPr marL="273050" marR="0" lvl="0" indent="-273050" algn="l" rtl="0">
              <a:lnSpc>
                <a:spcPct val="100000"/>
              </a:lnSpc>
              <a:spcBef>
                <a:spcPts val="520"/>
              </a:spcBef>
              <a:spcAft>
                <a:spcPts val="0"/>
              </a:spcAft>
              <a:buClr>
                <a:schemeClr val="accent2"/>
              </a:buClr>
              <a:buSzPct val="85000"/>
              <a:buFont typeface="Arial"/>
              <a:buChar char="▪"/>
            </a:pPr>
            <a:r>
              <a:rPr lang="en-US" sz="2600" b="0" i="0" u="none" strike="noStrike" cap="none" baseline="0" dirty="0" smtClean="0">
                <a:solidFill>
                  <a:schemeClr val="dk1"/>
                </a:solidFill>
                <a:latin typeface="Arial"/>
                <a:ea typeface="Arial"/>
                <a:cs typeface="Arial"/>
                <a:sym typeface="Arial"/>
              </a:rPr>
              <a:t>Behavior </a:t>
            </a:r>
            <a:r>
              <a:rPr lang="en-US" sz="2600" b="0" i="0" u="none" strike="noStrike" cap="none" baseline="0" dirty="0">
                <a:solidFill>
                  <a:srgbClr val="FF0000"/>
                </a:solidFill>
                <a:latin typeface="Arial"/>
                <a:ea typeface="Arial"/>
                <a:cs typeface="Arial"/>
                <a:sym typeface="Arial"/>
              </a:rPr>
              <a:t>purpose</a:t>
            </a:r>
            <a:r>
              <a:rPr lang="en-US" sz="2600" b="0" i="0" u="none" strike="noStrike" cap="none" baseline="0" dirty="0">
                <a:solidFill>
                  <a:schemeClr val="dk1"/>
                </a:solidFill>
                <a:latin typeface="Arial"/>
                <a:ea typeface="Arial"/>
                <a:cs typeface="Arial"/>
                <a:sym typeface="Arial"/>
              </a:rPr>
              <a:t> statement</a:t>
            </a:r>
          </a:p>
          <a:p>
            <a:pPr marL="273050" marR="0" lvl="0" indent="-273050" algn="l" rtl="0">
              <a:lnSpc>
                <a:spcPct val="100000"/>
              </a:lnSpc>
              <a:spcBef>
                <a:spcPts val="520"/>
              </a:spcBef>
              <a:spcAft>
                <a:spcPts val="0"/>
              </a:spcAft>
              <a:buClr>
                <a:schemeClr val="accent2"/>
              </a:buClr>
              <a:buSzPct val="85000"/>
              <a:buFont typeface="Arial"/>
              <a:buChar char="▪"/>
            </a:pPr>
            <a:r>
              <a:rPr lang="en-US" sz="2600" b="0" i="0" u="none" strike="noStrike" cap="none" baseline="0" dirty="0">
                <a:solidFill>
                  <a:schemeClr val="dk1"/>
                </a:solidFill>
                <a:latin typeface="Arial"/>
                <a:ea typeface="Arial"/>
                <a:cs typeface="Arial"/>
                <a:sym typeface="Arial"/>
              </a:rPr>
              <a:t>Set of </a:t>
            </a:r>
            <a:r>
              <a:rPr lang="en-US" sz="2600" b="0" i="0" u="none" strike="noStrike" cap="none" baseline="0" dirty="0">
                <a:solidFill>
                  <a:srgbClr val="FF0000"/>
                </a:solidFill>
                <a:latin typeface="Arial"/>
                <a:ea typeface="Arial"/>
                <a:cs typeface="Arial"/>
                <a:sym typeface="Arial"/>
              </a:rPr>
              <a:t>positive expectations &amp; behaviors</a:t>
            </a:r>
          </a:p>
          <a:p>
            <a:pPr marL="273050" marR="0" lvl="0" indent="-273050" algn="l" rtl="0">
              <a:lnSpc>
                <a:spcPct val="100000"/>
              </a:lnSpc>
              <a:spcBef>
                <a:spcPts val="520"/>
              </a:spcBef>
              <a:spcAft>
                <a:spcPts val="0"/>
              </a:spcAft>
              <a:buClr>
                <a:schemeClr val="accent2"/>
              </a:buClr>
              <a:buSzPct val="85000"/>
              <a:buFont typeface="Arial"/>
              <a:buChar char="▪"/>
            </a:pPr>
            <a:r>
              <a:rPr lang="en-US" sz="2600" b="0" i="0" u="none" strike="noStrike" cap="none" baseline="0" dirty="0">
                <a:solidFill>
                  <a:schemeClr val="dk1"/>
                </a:solidFill>
                <a:latin typeface="Arial"/>
                <a:ea typeface="Arial"/>
                <a:cs typeface="Arial"/>
                <a:sym typeface="Arial"/>
              </a:rPr>
              <a:t>Procedures for </a:t>
            </a:r>
            <a:r>
              <a:rPr lang="en-US" sz="2600" b="0" i="0" u="none" strike="noStrike" cap="none" baseline="0" dirty="0">
                <a:solidFill>
                  <a:srgbClr val="FF0000"/>
                </a:solidFill>
                <a:latin typeface="Arial"/>
                <a:ea typeface="Arial"/>
                <a:cs typeface="Arial"/>
                <a:sym typeface="Arial"/>
              </a:rPr>
              <a:t>teaching</a:t>
            </a:r>
            <a:r>
              <a:rPr lang="en-US" sz="2600" b="0" i="0" u="none" strike="noStrike" cap="none" baseline="0" dirty="0">
                <a:solidFill>
                  <a:schemeClr val="dk1"/>
                </a:solidFill>
                <a:latin typeface="Arial"/>
                <a:ea typeface="Arial"/>
                <a:cs typeface="Arial"/>
                <a:sym typeface="Arial"/>
              </a:rPr>
              <a:t> SW &amp; classroom-wide expected behavior</a:t>
            </a:r>
          </a:p>
          <a:p>
            <a:pPr marL="273050" marR="0" lvl="0" indent="-273050" algn="l" rtl="0">
              <a:lnSpc>
                <a:spcPct val="100000"/>
              </a:lnSpc>
              <a:spcBef>
                <a:spcPts val="520"/>
              </a:spcBef>
              <a:spcAft>
                <a:spcPts val="0"/>
              </a:spcAft>
              <a:buClr>
                <a:schemeClr val="accent2"/>
              </a:buClr>
              <a:buSzPct val="85000"/>
              <a:buFont typeface="Arial"/>
              <a:buChar char="▪"/>
            </a:pPr>
            <a:r>
              <a:rPr lang="en-US" sz="2600" b="0" i="0" u="none" strike="noStrike" cap="none" baseline="0" dirty="0">
                <a:solidFill>
                  <a:schemeClr val="dk1"/>
                </a:solidFill>
                <a:latin typeface="Arial"/>
                <a:ea typeface="Arial"/>
                <a:cs typeface="Arial"/>
                <a:sym typeface="Arial"/>
              </a:rPr>
              <a:t>Continuum of procedures for </a:t>
            </a:r>
            <a:r>
              <a:rPr lang="en-US" sz="2600" b="0" i="0" u="none" strike="noStrike" cap="none" baseline="0" dirty="0">
                <a:solidFill>
                  <a:srgbClr val="FF0000"/>
                </a:solidFill>
                <a:latin typeface="Arial"/>
                <a:ea typeface="Arial"/>
                <a:cs typeface="Arial"/>
                <a:sym typeface="Arial"/>
              </a:rPr>
              <a:t>encouraging</a:t>
            </a:r>
            <a:r>
              <a:rPr lang="en-US" sz="2600" b="0" i="0" u="none" strike="noStrike" cap="none" baseline="0" dirty="0">
                <a:solidFill>
                  <a:schemeClr val="dk1"/>
                </a:solidFill>
                <a:latin typeface="Arial"/>
                <a:ea typeface="Arial"/>
                <a:cs typeface="Arial"/>
                <a:sym typeface="Arial"/>
              </a:rPr>
              <a:t> expected behavior</a:t>
            </a:r>
          </a:p>
          <a:p>
            <a:pPr marL="273050" marR="0" lvl="0" indent="-273050" algn="l" rtl="0">
              <a:lnSpc>
                <a:spcPct val="100000"/>
              </a:lnSpc>
              <a:spcBef>
                <a:spcPts val="520"/>
              </a:spcBef>
              <a:spcAft>
                <a:spcPts val="0"/>
              </a:spcAft>
              <a:buClr>
                <a:schemeClr val="accent2"/>
              </a:buClr>
              <a:buSzPct val="85000"/>
              <a:buFont typeface="Arial"/>
              <a:buChar char="▪"/>
            </a:pPr>
            <a:r>
              <a:rPr lang="en-US" sz="2600" b="0" i="0" u="none" strike="noStrike" cap="none" baseline="0" dirty="0">
                <a:solidFill>
                  <a:schemeClr val="dk1"/>
                </a:solidFill>
                <a:latin typeface="Arial"/>
                <a:ea typeface="Arial"/>
                <a:cs typeface="Arial"/>
                <a:sym typeface="Arial"/>
              </a:rPr>
              <a:t>Continuum of procedures for </a:t>
            </a:r>
            <a:r>
              <a:rPr lang="en-US" sz="2600" b="0" i="0" u="none" strike="noStrike" cap="none" baseline="0" dirty="0">
                <a:solidFill>
                  <a:srgbClr val="FF0000"/>
                </a:solidFill>
                <a:latin typeface="Arial"/>
                <a:ea typeface="Arial"/>
                <a:cs typeface="Arial"/>
                <a:sym typeface="Arial"/>
              </a:rPr>
              <a:t>discouraging</a:t>
            </a:r>
            <a:r>
              <a:rPr lang="en-US" sz="2600" b="0" i="0" u="none" strike="noStrike" cap="none" baseline="0" dirty="0">
                <a:solidFill>
                  <a:schemeClr val="dk1"/>
                </a:solidFill>
                <a:latin typeface="Arial"/>
                <a:ea typeface="Arial"/>
                <a:cs typeface="Arial"/>
                <a:sym typeface="Arial"/>
              </a:rPr>
              <a:t> rule violations</a:t>
            </a:r>
          </a:p>
          <a:p>
            <a:pPr marL="273050" marR="0" lvl="0" indent="-273050" algn="l" rtl="0">
              <a:lnSpc>
                <a:spcPct val="100000"/>
              </a:lnSpc>
              <a:spcBef>
                <a:spcPts val="520"/>
              </a:spcBef>
              <a:spcAft>
                <a:spcPts val="0"/>
              </a:spcAft>
              <a:buClr>
                <a:schemeClr val="accent2"/>
              </a:buClr>
              <a:buSzPct val="85000"/>
              <a:buFont typeface="Arial"/>
              <a:buChar char="▪"/>
            </a:pPr>
            <a:r>
              <a:rPr lang="en-US" sz="2600" b="0" i="0" u="none" strike="noStrike" cap="none" baseline="0" dirty="0">
                <a:solidFill>
                  <a:schemeClr val="dk1"/>
                </a:solidFill>
                <a:latin typeface="Arial"/>
                <a:ea typeface="Arial"/>
                <a:cs typeface="Arial"/>
                <a:sym typeface="Arial"/>
              </a:rPr>
              <a:t>Procedures for on-going data-based </a:t>
            </a:r>
            <a:r>
              <a:rPr lang="en-US" sz="2600" b="0" i="0" u="none" strike="noStrike" cap="none" baseline="0" dirty="0">
                <a:solidFill>
                  <a:srgbClr val="FF0000"/>
                </a:solidFill>
                <a:latin typeface="Arial"/>
                <a:ea typeface="Arial"/>
                <a:cs typeface="Arial"/>
                <a:sym typeface="Arial"/>
              </a:rPr>
              <a:t>monitoring</a:t>
            </a:r>
            <a:r>
              <a:rPr lang="en-US" sz="2600" b="0" i="0" u="none" strike="noStrike" cap="none" baseline="0" dirty="0">
                <a:solidFill>
                  <a:schemeClr val="dk1"/>
                </a:solidFill>
                <a:latin typeface="Arial"/>
                <a:ea typeface="Arial"/>
                <a:cs typeface="Arial"/>
                <a:sym typeface="Arial"/>
              </a:rPr>
              <a:t> &amp; evaluation</a:t>
            </a:r>
          </a:p>
        </p:txBody>
      </p:sp>
      <p:sp>
        <p:nvSpPr>
          <p:cNvPr id="4" name="Title 3"/>
          <p:cNvSpPr>
            <a:spLocks noGrp="1"/>
          </p:cNvSpPr>
          <p:nvPr>
            <p:ph type="title"/>
          </p:nvPr>
        </p:nvSpPr>
        <p:spPr/>
        <p:txBody>
          <a:bodyPr/>
          <a:lstStyle/>
          <a:p>
            <a:pPr lvl="0" algn="r"/>
            <a:r>
              <a:rPr lang="en-US" sz="2400" dirty="0"/>
              <a:t>School-wide</a:t>
            </a:r>
            <a:br>
              <a:rPr lang="en-US" sz="2400" dirty="0"/>
            </a:br>
            <a:endParaRPr lang="en-US" sz="2400" dirty="0"/>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erriweather"/>
              </a:rPr>
              <a:t>Establish Leadership Team Membership</a:t>
            </a:r>
            <a:r>
              <a:rPr lang="en-US" sz="4400" dirty="0" smtClean="0">
                <a:latin typeface="Merriweather"/>
              </a:rPr>
              <a:t> </a:t>
            </a:r>
            <a:endParaRPr lang="en-US" sz="4400" dirty="0">
              <a:latin typeface="Merriweather"/>
            </a:endParaRPr>
          </a:p>
        </p:txBody>
      </p:sp>
      <p:sp>
        <p:nvSpPr>
          <p:cNvPr id="3" name="Text Placeholder 2"/>
          <p:cNvSpPr>
            <a:spLocks noGrp="1"/>
          </p:cNvSpPr>
          <p:nvPr>
            <p:ph type="body" idx="1"/>
          </p:nvPr>
        </p:nvSpPr>
        <p:spPr/>
        <p:txBody>
          <a:bodyPr/>
          <a:lstStyle/>
          <a:p>
            <a:pPr lvl="0"/>
            <a:r>
              <a:rPr lang="en-US" sz="1800" dirty="0" smtClean="0"/>
              <a:t> </a:t>
            </a:r>
            <a:r>
              <a:rPr lang="en-US" sz="1800" dirty="0"/>
              <a:t>Representative of school/community demographics</a:t>
            </a:r>
          </a:p>
          <a:p>
            <a:pPr lvl="0"/>
            <a:r>
              <a:rPr lang="en-US" sz="1800" dirty="0" smtClean="0"/>
              <a:t> 1-2 </a:t>
            </a:r>
            <a:r>
              <a:rPr lang="en-US" sz="1800" dirty="0"/>
              <a:t>individuals with behavior/classroom management competence</a:t>
            </a:r>
          </a:p>
          <a:p>
            <a:pPr lvl="0"/>
            <a:r>
              <a:rPr lang="en-US" sz="1800" dirty="0" smtClean="0"/>
              <a:t> Administrator </a:t>
            </a:r>
            <a:r>
              <a:rPr lang="en-US" sz="1800" dirty="0"/>
              <a:t>as active member</a:t>
            </a:r>
          </a:p>
          <a:p>
            <a:pPr lvl="0"/>
            <a:r>
              <a:rPr lang="en-US" sz="1800" dirty="0" smtClean="0"/>
              <a:t> Schedule </a:t>
            </a:r>
            <a:r>
              <a:rPr lang="en-US" sz="1800" dirty="0"/>
              <a:t>for presenting to whole staff at least monthly</a:t>
            </a:r>
          </a:p>
          <a:p>
            <a:pPr lvl="0"/>
            <a:r>
              <a:rPr lang="en-US" sz="1800" dirty="0" smtClean="0"/>
              <a:t> Schedule </a:t>
            </a:r>
            <a:r>
              <a:rPr lang="en-US" sz="1800" dirty="0"/>
              <a:t>for meeting at least monthly</a:t>
            </a:r>
          </a:p>
          <a:p>
            <a:pPr lvl="0"/>
            <a:r>
              <a:rPr lang="en-US" sz="1800" dirty="0" smtClean="0"/>
              <a:t> Integration </a:t>
            </a:r>
            <a:r>
              <a:rPr lang="en-US" sz="1800" dirty="0"/>
              <a:t>with other behavior related initiatives and programs</a:t>
            </a:r>
          </a:p>
          <a:p>
            <a:pPr lvl="0"/>
            <a:r>
              <a:rPr lang="en-US" sz="1800" dirty="0" smtClean="0"/>
              <a:t> Appropriate </a:t>
            </a:r>
            <a:r>
              <a:rPr lang="en-US" sz="1800" dirty="0"/>
              <a:t>priority relative to school/district goals</a:t>
            </a:r>
          </a:p>
          <a:p>
            <a:pPr lvl="0"/>
            <a:r>
              <a:rPr lang="en-US" sz="1800" dirty="0" smtClean="0"/>
              <a:t> Rules/agreements </a:t>
            </a:r>
            <a:r>
              <a:rPr lang="en-US" sz="1800" dirty="0"/>
              <a:t>established </a:t>
            </a:r>
          </a:p>
          <a:p>
            <a:pPr lvl="0"/>
            <a:r>
              <a:rPr lang="en-US" sz="1800" dirty="0" smtClean="0"/>
              <a:t> Schedule </a:t>
            </a:r>
            <a:r>
              <a:rPr lang="en-US" sz="1800" dirty="0"/>
              <a:t>for annual self-assessments </a:t>
            </a:r>
          </a:p>
          <a:p>
            <a:r>
              <a:rPr lang="en-US" sz="1800" dirty="0" smtClean="0"/>
              <a:t> Coaching </a:t>
            </a:r>
            <a:r>
              <a:rPr lang="en-US" sz="1800" dirty="0"/>
              <a:t>support (school/district/region)</a:t>
            </a:r>
          </a:p>
        </p:txBody>
      </p:sp>
    </p:spTree>
    <p:extLst>
      <p:ext uri="{BB962C8B-B14F-4D97-AF65-F5344CB8AC3E}">
        <p14:creationId xmlns:p14="http://schemas.microsoft.com/office/powerpoint/2010/main" val="431990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title="check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609600"/>
            <a:ext cx="1128713" cy="10144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title="red rectangle around 15 minutes"/>
          <p:cNvSpPr/>
          <p:nvPr/>
        </p:nvSpPr>
        <p:spPr>
          <a:xfrm>
            <a:off x="2743200" y="5486400"/>
            <a:ext cx="36576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title="yellow rectangle around activity page 55"/>
          <p:cNvSpPr/>
          <p:nvPr/>
        </p:nvSpPr>
        <p:spPr>
          <a:xfrm>
            <a:off x="4114800" y="3581400"/>
            <a:ext cx="19812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p:txBody>
          <a:bodyPr/>
          <a:lstStyle/>
          <a:p>
            <a:r>
              <a:rPr lang="en-US" dirty="0" smtClean="0"/>
              <a:t> </a:t>
            </a:r>
            <a:r>
              <a:rPr lang="en-US" sz="2400" dirty="0" smtClean="0">
                <a:latin typeface="Merriweather"/>
              </a:rPr>
              <a:t> </a:t>
            </a:r>
            <a:r>
              <a:rPr lang="en-US" sz="2400" b="1" dirty="0" smtClean="0">
                <a:latin typeface="Merriweather"/>
              </a:rPr>
              <a:t>Questions to address during Action Planning Time</a:t>
            </a:r>
            <a:r>
              <a:rPr lang="en-US" sz="2400" dirty="0" smtClean="0">
                <a:latin typeface="Merriweather"/>
              </a:rPr>
              <a:t>: </a:t>
            </a:r>
          </a:p>
          <a:p>
            <a:r>
              <a:rPr lang="en-US" sz="2400" dirty="0">
                <a:latin typeface="Merriweather"/>
              </a:rPr>
              <a:t> </a:t>
            </a:r>
            <a:r>
              <a:rPr lang="en-US" sz="2000" dirty="0" smtClean="0">
                <a:latin typeface="Merriweather"/>
              </a:rPr>
              <a:t>Do you have holes in your team to fill due to changes in staff?  Who is responsible for filling the holes?  Who will join the team?</a:t>
            </a:r>
          </a:p>
          <a:p>
            <a:r>
              <a:rPr lang="en-US" sz="2000" dirty="0">
                <a:latin typeface="Merriweather"/>
              </a:rPr>
              <a:t> </a:t>
            </a:r>
            <a:r>
              <a:rPr lang="en-US" sz="2000" dirty="0" smtClean="0">
                <a:latin typeface="Merriweather"/>
              </a:rPr>
              <a:t>Do you have assigned roles on the team for this year?</a:t>
            </a:r>
          </a:p>
          <a:p>
            <a:r>
              <a:rPr lang="en-US" sz="2000" dirty="0">
                <a:latin typeface="Merriweather"/>
              </a:rPr>
              <a:t> </a:t>
            </a:r>
            <a:r>
              <a:rPr lang="en-US" sz="2000" dirty="0" smtClean="0">
                <a:latin typeface="Merriweather"/>
              </a:rPr>
              <a:t>What is the meeting schedule for your team this year? Dates and times on the master schedule?</a:t>
            </a:r>
          </a:p>
          <a:p>
            <a:r>
              <a:rPr lang="en-US" sz="2000" dirty="0">
                <a:latin typeface="Merriweather"/>
              </a:rPr>
              <a:t> </a:t>
            </a:r>
            <a:r>
              <a:rPr lang="en-US" sz="2000" dirty="0" smtClean="0">
                <a:latin typeface="Merriweather"/>
              </a:rPr>
              <a:t>How is your team working?  Activity page 55</a:t>
            </a:r>
          </a:p>
          <a:p>
            <a:r>
              <a:rPr lang="en-US" sz="2000" dirty="0">
                <a:latin typeface="Merriweather"/>
              </a:rPr>
              <a:t> </a:t>
            </a:r>
            <a:r>
              <a:rPr lang="en-US" sz="2000" dirty="0" smtClean="0">
                <a:latin typeface="Merriweather"/>
              </a:rPr>
              <a:t>When do you plan to complete the Self-Assessment Survey (SAS)?</a:t>
            </a:r>
          </a:p>
          <a:p>
            <a:r>
              <a:rPr lang="en-US" sz="2000" dirty="0">
                <a:latin typeface="Merriweather"/>
              </a:rPr>
              <a:t> </a:t>
            </a:r>
            <a:r>
              <a:rPr lang="en-US" sz="2000" dirty="0" smtClean="0">
                <a:latin typeface="Merriweather"/>
              </a:rPr>
              <a:t>When and how do you plan to communicate your outcomes and action plan with licensed and non-licensed staff this fall? Parents/families? Bus drivers? Others?</a:t>
            </a:r>
          </a:p>
          <a:p>
            <a:r>
              <a:rPr lang="en-US" sz="2000" dirty="0">
                <a:latin typeface="Merriweather"/>
              </a:rPr>
              <a:t> </a:t>
            </a:r>
            <a:r>
              <a:rPr lang="en-US" sz="2000" dirty="0" smtClean="0">
                <a:latin typeface="Merriweather"/>
              </a:rPr>
              <a:t>When do you plan to share data with staff throughout the year?</a:t>
            </a:r>
            <a:endParaRPr lang="en-US" sz="2000" dirty="0">
              <a:latin typeface="Merriweather"/>
            </a:endParaRPr>
          </a:p>
          <a:p>
            <a:pPr marL="129540" indent="0" algn="ctr">
              <a:buNone/>
            </a:pPr>
            <a:r>
              <a:rPr lang="en-US" sz="2400" dirty="0" smtClean="0">
                <a:latin typeface="Merriweather"/>
              </a:rPr>
              <a:t>15 minutes</a:t>
            </a:r>
            <a:endParaRPr lang="en-US" sz="2400" dirty="0"/>
          </a:p>
        </p:txBody>
      </p:sp>
      <p:sp>
        <p:nvSpPr>
          <p:cNvPr id="2" name="Title 1"/>
          <p:cNvSpPr>
            <a:spLocks noGrp="1"/>
          </p:cNvSpPr>
          <p:nvPr>
            <p:ph type="title"/>
          </p:nvPr>
        </p:nvSpPr>
        <p:spPr/>
        <p:txBody>
          <a:bodyPr/>
          <a:lstStyle/>
          <a:p>
            <a:r>
              <a:rPr lang="en-US" sz="4400" dirty="0">
                <a:latin typeface="Merriweather"/>
              </a:rPr>
              <a:t>Team 2017-18</a:t>
            </a:r>
            <a:endParaRPr lang="en-US" sz="4400" dirty="0"/>
          </a:p>
        </p:txBody>
      </p:sp>
    </p:spTree>
    <p:extLst>
      <p:ext uri="{BB962C8B-B14F-4D97-AF65-F5344CB8AC3E}">
        <p14:creationId xmlns:p14="http://schemas.microsoft.com/office/powerpoint/2010/main" val="1481529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5400"/>
          </a:xfrm>
        </p:spPr>
        <p:txBody>
          <a:bodyPr/>
          <a:lstStyle/>
          <a:p>
            <a:r>
              <a:rPr lang="en-US" sz="4400" dirty="0" smtClean="0">
                <a:latin typeface="Merriweather"/>
              </a:rPr>
              <a:t>Develop Brief Statement of  Behavior Purpose</a:t>
            </a:r>
            <a:endParaRPr lang="en-US" sz="4400" dirty="0">
              <a:latin typeface="Merriweather"/>
            </a:endParaRPr>
          </a:p>
        </p:txBody>
      </p:sp>
      <p:sp>
        <p:nvSpPr>
          <p:cNvPr id="3" name="Text Placeholder 2"/>
          <p:cNvSpPr>
            <a:spLocks noGrp="1"/>
          </p:cNvSpPr>
          <p:nvPr>
            <p:ph type="body" idx="1"/>
          </p:nvPr>
        </p:nvSpPr>
        <p:spPr>
          <a:xfrm>
            <a:off x="457200" y="1981200"/>
            <a:ext cx="8229600" cy="4586700"/>
          </a:xfrm>
        </p:spPr>
        <p:txBody>
          <a:bodyPr/>
          <a:lstStyle/>
          <a:p>
            <a:pPr lvl="0"/>
            <a:r>
              <a:rPr lang="en-US" sz="2800" dirty="0" smtClean="0"/>
              <a:t> </a:t>
            </a:r>
            <a:r>
              <a:rPr lang="en-US" sz="2800" dirty="0">
                <a:latin typeface="Merriweather"/>
              </a:rPr>
              <a:t>Positively stated</a:t>
            </a:r>
          </a:p>
          <a:p>
            <a:pPr lvl="0"/>
            <a:r>
              <a:rPr lang="en-US" sz="2800" dirty="0" smtClean="0">
                <a:latin typeface="Merriweather"/>
              </a:rPr>
              <a:t> 2-3 </a:t>
            </a:r>
            <a:r>
              <a:rPr lang="en-US" sz="2800" dirty="0">
                <a:latin typeface="Merriweather"/>
              </a:rPr>
              <a:t>sentences in length</a:t>
            </a:r>
          </a:p>
          <a:p>
            <a:pPr lvl="0"/>
            <a:r>
              <a:rPr lang="en-US" sz="2800" dirty="0" smtClean="0">
                <a:latin typeface="Merriweather"/>
              </a:rPr>
              <a:t> Supportive </a:t>
            </a:r>
            <a:r>
              <a:rPr lang="en-US" sz="2800" dirty="0">
                <a:latin typeface="Merriweather"/>
              </a:rPr>
              <a:t>of academic achievement</a:t>
            </a:r>
          </a:p>
          <a:p>
            <a:r>
              <a:rPr lang="en-US" sz="2800" dirty="0" smtClean="0">
                <a:latin typeface="Merriweather"/>
              </a:rPr>
              <a:t> Comprehensive </a:t>
            </a:r>
            <a:r>
              <a:rPr lang="en-US" sz="2800" dirty="0">
                <a:latin typeface="Merriweather"/>
              </a:rPr>
              <a:t>in scope (</a:t>
            </a:r>
            <a:r>
              <a:rPr lang="en-US" sz="2800" i="1" dirty="0">
                <a:latin typeface="Merriweather"/>
              </a:rPr>
              <a:t>all</a:t>
            </a:r>
            <a:r>
              <a:rPr lang="en-US" sz="2800" dirty="0">
                <a:latin typeface="Merriweather"/>
              </a:rPr>
              <a:t> students/staff/settings</a:t>
            </a:r>
            <a:r>
              <a:rPr lang="en-US" sz="2800" dirty="0" smtClean="0">
                <a:latin typeface="Merriweather"/>
              </a:rPr>
              <a:t>)</a:t>
            </a:r>
          </a:p>
          <a:p>
            <a:r>
              <a:rPr lang="en-US" sz="2800" dirty="0">
                <a:latin typeface="Merriweather"/>
              </a:rPr>
              <a:t> </a:t>
            </a:r>
            <a:r>
              <a:rPr lang="en-US" sz="2800" dirty="0" smtClean="0">
                <a:latin typeface="Merriweather"/>
              </a:rPr>
              <a:t>Why does this team exist? </a:t>
            </a:r>
            <a:endParaRPr lang="en-US" sz="2800" dirty="0">
              <a:latin typeface="Merriweather"/>
            </a:endParaRPr>
          </a:p>
        </p:txBody>
      </p:sp>
    </p:spTree>
    <p:extLst>
      <p:ext uri="{BB962C8B-B14F-4D97-AF65-F5344CB8AC3E}">
        <p14:creationId xmlns:p14="http://schemas.microsoft.com/office/powerpoint/2010/main" val="87296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title="check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876800"/>
            <a:ext cx="1128713" cy="10144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title="red rectangle around 10 minutes"/>
          <p:cNvSpPr/>
          <p:nvPr/>
        </p:nvSpPr>
        <p:spPr>
          <a:xfrm>
            <a:off x="3124200" y="4876800"/>
            <a:ext cx="32766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p:txBody>
          <a:bodyPr/>
          <a:lstStyle/>
          <a:p>
            <a:r>
              <a:rPr lang="en-US" sz="3200" dirty="0" smtClean="0">
                <a:latin typeface="Merriweather"/>
              </a:rPr>
              <a:t> Questions to address during Action Planning Time: </a:t>
            </a:r>
          </a:p>
          <a:p>
            <a:r>
              <a:rPr lang="en-US" sz="3200" dirty="0">
                <a:latin typeface="Merriweather"/>
              </a:rPr>
              <a:t> </a:t>
            </a:r>
            <a:r>
              <a:rPr lang="en-US" sz="2800" dirty="0" smtClean="0">
                <a:latin typeface="Merriweather"/>
              </a:rPr>
              <a:t>What is your behavior purpose statement?</a:t>
            </a:r>
          </a:p>
          <a:p>
            <a:r>
              <a:rPr lang="en-US" sz="2800" dirty="0">
                <a:latin typeface="Merriweather"/>
              </a:rPr>
              <a:t> </a:t>
            </a:r>
            <a:r>
              <a:rPr lang="en-US" sz="2800" dirty="0" smtClean="0">
                <a:latin typeface="Merriweather"/>
              </a:rPr>
              <a:t>Does everyone on your team know where to find it?  Summarize/paraphrase it if needed?</a:t>
            </a:r>
          </a:p>
          <a:p>
            <a:r>
              <a:rPr lang="en-US" sz="2800" dirty="0">
                <a:latin typeface="Merriweather"/>
              </a:rPr>
              <a:t> </a:t>
            </a:r>
            <a:r>
              <a:rPr lang="en-US" sz="2800" dirty="0" smtClean="0">
                <a:latin typeface="Merriweather"/>
              </a:rPr>
              <a:t>Does your statement need any revision?</a:t>
            </a:r>
          </a:p>
          <a:p>
            <a:pPr marL="129540" indent="0" algn="ctr">
              <a:buNone/>
            </a:pPr>
            <a:endParaRPr lang="en-US" sz="2800" dirty="0" smtClean="0">
              <a:latin typeface="Merriweather"/>
            </a:endParaRPr>
          </a:p>
          <a:p>
            <a:pPr marL="129540" indent="0" algn="ctr">
              <a:buNone/>
            </a:pPr>
            <a:r>
              <a:rPr lang="en-US" sz="2400" dirty="0" smtClean="0">
                <a:latin typeface="Merriweather"/>
              </a:rPr>
              <a:t>10 minutes</a:t>
            </a:r>
            <a:endParaRPr lang="en-US" sz="2400" dirty="0">
              <a:latin typeface="Merriweather"/>
            </a:endParaRPr>
          </a:p>
        </p:txBody>
      </p:sp>
      <p:sp>
        <p:nvSpPr>
          <p:cNvPr id="2" name="Title 1"/>
          <p:cNvSpPr>
            <a:spLocks noGrp="1"/>
          </p:cNvSpPr>
          <p:nvPr>
            <p:ph type="title"/>
          </p:nvPr>
        </p:nvSpPr>
        <p:spPr/>
        <p:txBody>
          <a:bodyPr/>
          <a:lstStyle/>
          <a:p>
            <a:r>
              <a:rPr lang="en-US" sz="4400" dirty="0" smtClean="0">
                <a:latin typeface="Merriweather"/>
              </a:rPr>
              <a:t>Behavior Purpose 2017-18</a:t>
            </a:r>
            <a:endParaRPr lang="en-US" sz="4400" dirty="0">
              <a:latin typeface="Merriweather"/>
            </a:endParaRPr>
          </a:p>
        </p:txBody>
      </p:sp>
    </p:spTree>
    <p:extLst>
      <p:ext uri="{BB962C8B-B14F-4D97-AF65-F5344CB8AC3E}">
        <p14:creationId xmlns:p14="http://schemas.microsoft.com/office/powerpoint/2010/main" val="1282434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630363"/>
          </a:xfrm>
        </p:spPr>
        <p:txBody>
          <a:bodyPr/>
          <a:lstStyle/>
          <a:p>
            <a:r>
              <a:rPr lang="en-US" sz="3600" b="1" dirty="0"/>
              <a:t>Identify Positive School-Wide Behavioral Expectations</a:t>
            </a:r>
            <a:endParaRPr lang="en-US" sz="3600" dirty="0">
              <a:latin typeface="Merriweather"/>
            </a:endParaRPr>
          </a:p>
        </p:txBody>
      </p:sp>
      <p:sp>
        <p:nvSpPr>
          <p:cNvPr id="3" name="Text Placeholder 2"/>
          <p:cNvSpPr>
            <a:spLocks noGrp="1"/>
          </p:cNvSpPr>
          <p:nvPr>
            <p:ph type="body" idx="1"/>
          </p:nvPr>
        </p:nvSpPr>
        <p:spPr>
          <a:xfrm>
            <a:off x="457200" y="2057400"/>
            <a:ext cx="8229600" cy="4510500"/>
          </a:xfrm>
        </p:spPr>
        <p:txBody>
          <a:bodyPr/>
          <a:lstStyle/>
          <a:p>
            <a:pPr lvl="0"/>
            <a:r>
              <a:rPr lang="en-US" dirty="0" smtClean="0"/>
              <a:t>  </a:t>
            </a:r>
            <a:r>
              <a:rPr lang="en-US" sz="2400" dirty="0" smtClean="0">
                <a:latin typeface="Merriweather"/>
              </a:rPr>
              <a:t>Linked </a:t>
            </a:r>
            <a:r>
              <a:rPr lang="en-US" sz="2400" dirty="0">
                <a:latin typeface="Merriweather"/>
              </a:rPr>
              <a:t>to social culture of school</a:t>
            </a:r>
          </a:p>
          <a:p>
            <a:pPr lvl="0"/>
            <a:r>
              <a:rPr lang="en-US" sz="2400" dirty="0" smtClean="0">
                <a:latin typeface="Merriweather"/>
              </a:rPr>
              <a:t> Considerate </a:t>
            </a:r>
            <a:r>
              <a:rPr lang="en-US" sz="2400" dirty="0">
                <a:latin typeface="Merriweather"/>
              </a:rPr>
              <a:t>of social skills that already exist</a:t>
            </a:r>
          </a:p>
          <a:p>
            <a:pPr lvl="0"/>
            <a:r>
              <a:rPr lang="en-US" sz="2400" dirty="0" smtClean="0">
                <a:latin typeface="Merriweather"/>
              </a:rPr>
              <a:t> 3-5 </a:t>
            </a:r>
            <a:r>
              <a:rPr lang="en-US" sz="2400" dirty="0">
                <a:latin typeface="Merriweather"/>
              </a:rPr>
              <a:t>in number</a:t>
            </a:r>
          </a:p>
          <a:p>
            <a:pPr lvl="0"/>
            <a:r>
              <a:rPr lang="en-US" sz="2400" dirty="0" smtClean="0">
                <a:latin typeface="Merriweather"/>
              </a:rPr>
              <a:t> 1-3 </a:t>
            </a:r>
            <a:r>
              <a:rPr lang="en-US" sz="2400" dirty="0">
                <a:latin typeface="Merriweather"/>
              </a:rPr>
              <a:t>words per expectation</a:t>
            </a:r>
          </a:p>
          <a:p>
            <a:pPr lvl="0"/>
            <a:r>
              <a:rPr lang="en-US" sz="2400" dirty="0" smtClean="0">
                <a:latin typeface="Merriweather"/>
              </a:rPr>
              <a:t> Positively </a:t>
            </a:r>
            <a:r>
              <a:rPr lang="en-US" sz="2400" dirty="0">
                <a:latin typeface="Merriweather"/>
              </a:rPr>
              <a:t>Stated</a:t>
            </a:r>
          </a:p>
          <a:p>
            <a:pPr lvl="0"/>
            <a:r>
              <a:rPr lang="en-US" sz="2400" dirty="0" smtClean="0">
                <a:latin typeface="Merriweather"/>
              </a:rPr>
              <a:t> Supportive </a:t>
            </a:r>
            <a:r>
              <a:rPr lang="en-US" sz="2400" dirty="0">
                <a:latin typeface="Merriweather"/>
              </a:rPr>
              <a:t>of academic achievement</a:t>
            </a:r>
          </a:p>
          <a:p>
            <a:pPr lvl="0"/>
            <a:r>
              <a:rPr lang="en-US" sz="2400" dirty="0" smtClean="0">
                <a:latin typeface="Merriweather"/>
              </a:rPr>
              <a:t> Comprehensive </a:t>
            </a:r>
            <a:r>
              <a:rPr lang="en-US" sz="2400" dirty="0">
                <a:latin typeface="Merriweather"/>
              </a:rPr>
              <a:t>in scope</a:t>
            </a:r>
          </a:p>
          <a:p>
            <a:r>
              <a:rPr lang="en-US" sz="2400" dirty="0" smtClean="0">
                <a:latin typeface="Merriweather"/>
              </a:rPr>
              <a:t> Mutually exclusive (minimal overlap)</a:t>
            </a:r>
            <a:endParaRPr lang="en-US" sz="2400" dirty="0">
              <a:latin typeface="Merriweather"/>
            </a:endParaRPr>
          </a:p>
        </p:txBody>
      </p:sp>
    </p:spTree>
    <p:extLst>
      <p:ext uri="{BB962C8B-B14F-4D97-AF65-F5344CB8AC3E}">
        <p14:creationId xmlns:p14="http://schemas.microsoft.com/office/powerpoint/2010/main" val="3744117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title="Red rectangle around Action Plan"/>
          <p:cNvSpPr/>
          <p:nvPr/>
        </p:nvSpPr>
        <p:spPr>
          <a:xfrm>
            <a:off x="1066800" y="4648200"/>
            <a:ext cx="32004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title="Red rectangle around action plang"/>
          <p:cNvSpPr/>
          <p:nvPr/>
        </p:nvSpPr>
        <p:spPr>
          <a:xfrm>
            <a:off x="1600200" y="3048000"/>
            <a:ext cx="33528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title="Red rectangle around Action Plan"/>
          <p:cNvSpPr>
            <a:spLocks noGrp="1"/>
          </p:cNvSpPr>
          <p:nvPr>
            <p:ph type="body" idx="1"/>
          </p:nvPr>
        </p:nvSpPr>
        <p:spPr>
          <a:xfrm>
            <a:off x="457200" y="1828800"/>
            <a:ext cx="8229600" cy="4739100"/>
          </a:xfrm>
        </p:spPr>
        <p:txBody>
          <a:bodyPr/>
          <a:lstStyle/>
          <a:p>
            <a:r>
              <a:rPr lang="en-US" sz="3600" dirty="0" smtClean="0">
                <a:latin typeface="Merriweather"/>
              </a:rPr>
              <a:t> Review School-Wide PBIS &amp; Tier 1</a:t>
            </a:r>
          </a:p>
          <a:p>
            <a:r>
              <a:rPr lang="en-US" sz="3600" dirty="0" smtClean="0">
                <a:latin typeface="Merriweather"/>
              </a:rPr>
              <a:t> Review 8 Steps of Implementation and ACTION PLAN</a:t>
            </a:r>
          </a:p>
          <a:p>
            <a:r>
              <a:rPr lang="en-US" sz="3600" dirty="0" smtClean="0">
                <a:latin typeface="Merriweather"/>
              </a:rPr>
              <a:t> Take the Tiered Fidelity Inventory (TFI)</a:t>
            </a:r>
          </a:p>
          <a:p>
            <a:r>
              <a:rPr lang="en-US" sz="3600" dirty="0" smtClean="0">
                <a:latin typeface="Merriweather"/>
              </a:rPr>
              <a:t> ACTION PLAN from TFI reports</a:t>
            </a:r>
            <a:endParaRPr lang="en-US" sz="3600" dirty="0">
              <a:latin typeface="Merriweather"/>
            </a:endParaRPr>
          </a:p>
        </p:txBody>
      </p:sp>
      <p:sp>
        <p:nvSpPr>
          <p:cNvPr id="4" name="Title 3"/>
          <p:cNvSpPr>
            <a:spLocks noGrp="1"/>
          </p:cNvSpPr>
          <p:nvPr>
            <p:ph type="title"/>
          </p:nvPr>
        </p:nvSpPr>
        <p:spPr>
          <a:xfrm>
            <a:off x="457200" y="533400"/>
            <a:ext cx="8229600" cy="1066800"/>
          </a:xfrm>
        </p:spPr>
        <p:txBody>
          <a:bodyPr/>
          <a:lstStyle/>
          <a:p>
            <a:r>
              <a:rPr lang="en-US" sz="4400" dirty="0" smtClean="0">
                <a:latin typeface="Merriweather"/>
              </a:rPr>
              <a:t>Objectives</a:t>
            </a:r>
            <a:endParaRPr lang="en-US" sz="4400" dirty="0">
              <a:latin typeface="Merriweather"/>
            </a:endParaRPr>
          </a:p>
        </p:txBody>
      </p:sp>
    </p:spTree>
    <p:extLst>
      <p:ext uri="{BB962C8B-B14F-4D97-AF65-F5344CB8AC3E}">
        <p14:creationId xmlns:p14="http://schemas.microsoft.com/office/powerpoint/2010/main" val="2763396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title="red rectangle around 10 minutes"/>
          <p:cNvSpPr/>
          <p:nvPr/>
        </p:nvSpPr>
        <p:spPr>
          <a:xfrm>
            <a:off x="838200" y="4800600"/>
            <a:ext cx="70104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title="check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750593"/>
            <a:ext cx="1128713" cy="101441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p:txBody>
          <a:bodyPr/>
          <a:lstStyle/>
          <a:p>
            <a:r>
              <a:rPr lang="en-US" sz="3200" dirty="0" smtClean="0">
                <a:latin typeface="Merriweather"/>
              </a:rPr>
              <a:t> Questions to address during Action Planning Time:</a:t>
            </a:r>
          </a:p>
          <a:p>
            <a:r>
              <a:rPr lang="en-US" sz="3200" dirty="0">
                <a:latin typeface="Merriweather"/>
              </a:rPr>
              <a:t> </a:t>
            </a:r>
            <a:r>
              <a:rPr lang="en-US" sz="2800" dirty="0" smtClean="0">
                <a:latin typeface="Merriweather"/>
              </a:rPr>
              <a:t>Do you have a shorthand way to refer to your school-wide expectations?</a:t>
            </a:r>
          </a:p>
          <a:p>
            <a:r>
              <a:rPr lang="en-US" sz="2800" dirty="0">
                <a:latin typeface="Merriweather"/>
              </a:rPr>
              <a:t> </a:t>
            </a:r>
            <a:r>
              <a:rPr lang="en-US" sz="2800" dirty="0" smtClean="0">
                <a:latin typeface="Merriweather"/>
              </a:rPr>
              <a:t>Are your expectations easy to remember?</a:t>
            </a:r>
          </a:p>
          <a:p>
            <a:r>
              <a:rPr lang="en-US" sz="2800" dirty="0">
                <a:latin typeface="Merriweather"/>
              </a:rPr>
              <a:t> </a:t>
            </a:r>
            <a:r>
              <a:rPr lang="en-US" sz="2800" dirty="0" smtClean="0">
                <a:latin typeface="Merriweather"/>
              </a:rPr>
              <a:t>Do your expectations need any revision?</a:t>
            </a:r>
          </a:p>
          <a:p>
            <a:pPr marL="129540" indent="0">
              <a:buNone/>
            </a:pPr>
            <a:endParaRPr lang="en-US" sz="2800" dirty="0">
              <a:latin typeface="Merriweather"/>
            </a:endParaRPr>
          </a:p>
          <a:p>
            <a:pPr marL="129540" indent="0" algn="ctr">
              <a:buNone/>
            </a:pPr>
            <a:r>
              <a:rPr lang="en-US" sz="2800" dirty="0" smtClean="0">
                <a:latin typeface="Merriweather"/>
              </a:rPr>
              <a:t>10 minutes</a:t>
            </a:r>
            <a:endParaRPr lang="en-US" sz="3200" dirty="0">
              <a:latin typeface="Merriweather"/>
            </a:endParaRPr>
          </a:p>
        </p:txBody>
      </p:sp>
      <p:sp>
        <p:nvSpPr>
          <p:cNvPr id="2" name="Title 1"/>
          <p:cNvSpPr>
            <a:spLocks noGrp="1"/>
          </p:cNvSpPr>
          <p:nvPr>
            <p:ph type="title"/>
          </p:nvPr>
        </p:nvSpPr>
        <p:spPr/>
        <p:txBody>
          <a:bodyPr/>
          <a:lstStyle/>
          <a:p>
            <a:r>
              <a:rPr lang="en-US" sz="4000" dirty="0" smtClean="0">
                <a:latin typeface="Merriweather"/>
              </a:rPr>
              <a:t>Behavioral Expectations 2017-18</a:t>
            </a:r>
            <a:endParaRPr lang="en-US" sz="4000" dirty="0">
              <a:latin typeface="Merriweather"/>
            </a:endParaRPr>
          </a:p>
        </p:txBody>
      </p:sp>
    </p:spTree>
    <p:extLst>
      <p:ext uri="{BB962C8B-B14F-4D97-AF65-F5344CB8AC3E}">
        <p14:creationId xmlns:p14="http://schemas.microsoft.com/office/powerpoint/2010/main" val="2508484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47800"/>
          </a:xfrm>
        </p:spPr>
        <p:txBody>
          <a:bodyPr/>
          <a:lstStyle/>
          <a:p>
            <a:r>
              <a:rPr lang="en-US" sz="3600" b="1" dirty="0"/>
              <a:t>Develop Procedures for Teaching School-Wide Behavior Expectations</a:t>
            </a:r>
            <a:endParaRPr lang="en-US" sz="3600" dirty="0">
              <a:latin typeface="Merriweather"/>
            </a:endParaRPr>
          </a:p>
        </p:txBody>
      </p:sp>
      <p:sp>
        <p:nvSpPr>
          <p:cNvPr id="3" name="Text Placeholder 2"/>
          <p:cNvSpPr>
            <a:spLocks noGrp="1"/>
          </p:cNvSpPr>
          <p:nvPr>
            <p:ph type="body" idx="1"/>
          </p:nvPr>
        </p:nvSpPr>
        <p:spPr>
          <a:xfrm>
            <a:off x="457200" y="2133600"/>
            <a:ext cx="8229600" cy="4434300"/>
          </a:xfrm>
        </p:spPr>
        <p:txBody>
          <a:bodyPr/>
          <a:lstStyle/>
          <a:p>
            <a:r>
              <a:rPr lang="en-US" dirty="0" smtClean="0">
                <a:latin typeface="Merriweather"/>
              </a:rPr>
              <a:t> </a:t>
            </a:r>
            <a:r>
              <a:rPr lang="en-US" sz="2400" b="1" dirty="0" smtClean="0">
                <a:latin typeface="Merriweather"/>
              </a:rPr>
              <a:t>Teach</a:t>
            </a:r>
            <a:r>
              <a:rPr lang="en-US" sz="2400" dirty="0" smtClean="0">
                <a:latin typeface="Merriweather"/>
              </a:rPr>
              <a:t> social behavior like academic skills</a:t>
            </a:r>
          </a:p>
          <a:p>
            <a:r>
              <a:rPr lang="en-US" sz="2400" dirty="0">
                <a:latin typeface="Merriweather"/>
              </a:rPr>
              <a:t> Like academic skills that have been learned initially, social skills must be </a:t>
            </a:r>
            <a:r>
              <a:rPr lang="en-US" sz="2400" b="1" dirty="0">
                <a:latin typeface="Merriweather"/>
              </a:rPr>
              <a:t>practiced</a:t>
            </a:r>
            <a:r>
              <a:rPr lang="en-US" sz="2400" dirty="0">
                <a:latin typeface="Merriweather"/>
              </a:rPr>
              <a:t> regularly and </a:t>
            </a:r>
            <a:r>
              <a:rPr lang="en-US" sz="2400" b="1" dirty="0">
                <a:latin typeface="Merriweather"/>
              </a:rPr>
              <a:t>acknowledged</a:t>
            </a:r>
            <a:r>
              <a:rPr lang="en-US" sz="2400" dirty="0">
                <a:latin typeface="Merriweather"/>
              </a:rPr>
              <a:t>/reinforced frequently for mastery, sustained use, and generalized applications to be realized</a:t>
            </a:r>
            <a:r>
              <a:rPr lang="en-US" sz="2400" dirty="0" smtClean="0">
                <a:latin typeface="Merriweather"/>
              </a:rPr>
              <a:t>.</a:t>
            </a:r>
          </a:p>
          <a:p>
            <a:pPr lvl="0"/>
            <a:r>
              <a:rPr lang="en-US" sz="2400" dirty="0">
                <a:latin typeface="Merriweather"/>
              </a:rPr>
              <a:t> </a:t>
            </a:r>
            <a:r>
              <a:rPr lang="en-US" sz="2400" b="1" dirty="0">
                <a:latin typeface="Merriweather"/>
              </a:rPr>
              <a:t>Operationally define</a:t>
            </a:r>
            <a:r>
              <a:rPr lang="en-US" sz="2400" dirty="0">
                <a:latin typeface="Merriweather"/>
              </a:rPr>
              <a:t> what the expectations look like across all the routines and settings in your school</a:t>
            </a:r>
          </a:p>
          <a:p>
            <a:endParaRPr lang="en-US" sz="2400" dirty="0">
              <a:latin typeface="Merriweather"/>
            </a:endParaRPr>
          </a:p>
        </p:txBody>
      </p:sp>
    </p:spTree>
    <p:extLst>
      <p:ext uri="{BB962C8B-B14F-4D97-AF65-F5344CB8AC3E}">
        <p14:creationId xmlns:p14="http://schemas.microsoft.com/office/powerpoint/2010/main" val="3596205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title="red rectangle around 11 minutes"/>
          <p:cNvSpPr/>
          <p:nvPr/>
        </p:nvSpPr>
        <p:spPr>
          <a:xfrm>
            <a:off x="838200" y="5562600"/>
            <a:ext cx="74676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title="check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101" y="5233987"/>
            <a:ext cx="1128713" cy="101441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p:txBody>
          <a:bodyPr/>
          <a:lstStyle/>
          <a:p>
            <a:r>
              <a:rPr lang="en-US" sz="3200" dirty="0" smtClean="0">
                <a:latin typeface="Merriweather"/>
              </a:rPr>
              <a:t> </a:t>
            </a:r>
            <a:r>
              <a:rPr lang="en-US" sz="2800" b="1" dirty="0" smtClean="0">
                <a:latin typeface="Merriweather"/>
              </a:rPr>
              <a:t>Questions to address during Action Planning:</a:t>
            </a:r>
          </a:p>
          <a:p>
            <a:r>
              <a:rPr lang="en-US" sz="2400" b="1" dirty="0">
                <a:latin typeface="Merriweather"/>
              </a:rPr>
              <a:t> </a:t>
            </a:r>
            <a:r>
              <a:rPr lang="en-US" sz="2400" dirty="0" smtClean="0">
                <a:latin typeface="Merriweather"/>
              </a:rPr>
              <a:t>Is your teaching matrix posted in classrooms, public areas, non-classroom areas your school?</a:t>
            </a:r>
          </a:p>
          <a:p>
            <a:r>
              <a:rPr lang="en-US" sz="2400" dirty="0">
                <a:latin typeface="Merriweather"/>
              </a:rPr>
              <a:t> </a:t>
            </a:r>
            <a:r>
              <a:rPr lang="en-US" sz="2400" dirty="0" smtClean="0">
                <a:latin typeface="Merriweather"/>
              </a:rPr>
              <a:t>Do you need to print new copies of the matrix? Who is responsible for printing?</a:t>
            </a:r>
          </a:p>
          <a:p>
            <a:r>
              <a:rPr lang="en-US" sz="2400" dirty="0">
                <a:latin typeface="Merriweather"/>
              </a:rPr>
              <a:t> </a:t>
            </a:r>
            <a:r>
              <a:rPr lang="en-US" sz="2400" dirty="0" smtClean="0">
                <a:latin typeface="Merriweather"/>
              </a:rPr>
              <a:t>Are there any routines/settings on the matrix that need to be added or revised?</a:t>
            </a:r>
          </a:p>
          <a:p>
            <a:r>
              <a:rPr lang="en-US" sz="2400" dirty="0">
                <a:latin typeface="Merriweather"/>
              </a:rPr>
              <a:t> </a:t>
            </a:r>
            <a:r>
              <a:rPr lang="en-US" sz="2400" dirty="0" smtClean="0">
                <a:latin typeface="Merriweather"/>
              </a:rPr>
              <a:t>Are there any operational definitions of expectations that need to be added or revised?</a:t>
            </a:r>
          </a:p>
          <a:p>
            <a:pPr marL="129540" indent="0" algn="ctr">
              <a:buNone/>
            </a:pPr>
            <a:r>
              <a:rPr lang="en-US" sz="2400" dirty="0" smtClean="0">
                <a:latin typeface="Merriweather"/>
              </a:rPr>
              <a:t>11 minutes</a:t>
            </a:r>
            <a:endParaRPr lang="en-US" sz="2800" dirty="0">
              <a:latin typeface="Merriweather"/>
            </a:endParaRPr>
          </a:p>
          <a:p>
            <a:endParaRPr lang="en-US" sz="2400" dirty="0">
              <a:latin typeface="Merriweather"/>
            </a:endParaRPr>
          </a:p>
        </p:txBody>
      </p:sp>
      <p:sp>
        <p:nvSpPr>
          <p:cNvPr id="2" name="Title 1"/>
          <p:cNvSpPr>
            <a:spLocks noGrp="1"/>
          </p:cNvSpPr>
          <p:nvPr>
            <p:ph type="title"/>
          </p:nvPr>
        </p:nvSpPr>
        <p:spPr/>
        <p:txBody>
          <a:bodyPr/>
          <a:lstStyle/>
          <a:p>
            <a:r>
              <a:rPr lang="en-US" sz="4400" dirty="0" smtClean="0">
                <a:latin typeface="Merriweather"/>
              </a:rPr>
              <a:t>Teaching Matrix 2017-18</a:t>
            </a:r>
            <a:endParaRPr lang="en-US" sz="4400" dirty="0">
              <a:latin typeface="Merriweather"/>
            </a:endParaRPr>
          </a:p>
        </p:txBody>
      </p:sp>
    </p:spTree>
    <p:extLst>
      <p:ext uri="{BB962C8B-B14F-4D97-AF65-F5344CB8AC3E}">
        <p14:creationId xmlns:p14="http://schemas.microsoft.com/office/powerpoint/2010/main" val="4099350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sz="3200" b="1" dirty="0">
                <a:latin typeface="Merriweather"/>
              </a:rPr>
              <a:t>Develop Procedures for Teaching School-Wide Behavior </a:t>
            </a:r>
            <a:r>
              <a:rPr lang="en-US" sz="3200" b="1" dirty="0" smtClean="0">
                <a:latin typeface="Merriweather"/>
              </a:rPr>
              <a:t>Expectations - 2</a:t>
            </a:r>
            <a:endParaRPr lang="en-US" sz="3200" dirty="0">
              <a:latin typeface="Merriweather"/>
            </a:endParaRPr>
          </a:p>
        </p:txBody>
      </p:sp>
      <p:sp>
        <p:nvSpPr>
          <p:cNvPr id="3" name="Text Placeholder 2"/>
          <p:cNvSpPr>
            <a:spLocks noGrp="1"/>
          </p:cNvSpPr>
          <p:nvPr>
            <p:ph type="body" idx="1"/>
          </p:nvPr>
        </p:nvSpPr>
        <p:spPr/>
        <p:txBody>
          <a:bodyPr/>
          <a:lstStyle/>
          <a:p>
            <a:r>
              <a:rPr lang="en-US" sz="3200" dirty="0" smtClean="0">
                <a:latin typeface="Merriweather"/>
              </a:rPr>
              <a:t> </a:t>
            </a:r>
            <a:r>
              <a:rPr lang="en-US" sz="2800" dirty="0">
                <a:latin typeface="Merriweather"/>
              </a:rPr>
              <a:t>Teach Expectations in the Context of </a:t>
            </a:r>
            <a:r>
              <a:rPr lang="en-US" sz="2800" dirty="0" smtClean="0">
                <a:latin typeface="Merriweather"/>
              </a:rPr>
              <a:t>Routines</a:t>
            </a:r>
          </a:p>
          <a:p>
            <a:r>
              <a:rPr lang="en-US" sz="2800" dirty="0">
                <a:latin typeface="Merriweather"/>
              </a:rPr>
              <a:t> Prompt or Remind Students of the </a:t>
            </a:r>
            <a:r>
              <a:rPr lang="en-US" sz="2800" dirty="0" smtClean="0">
                <a:latin typeface="Merriweather"/>
              </a:rPr>
              <a:t>Expectation</a:t>
            </a:r>
          </a:p>
          <a:p>
            <a:r>
              <a:rPr lang="en-US" sz="2800" dirty="0">
                <a:latin typeface="Merriweather"/>
              </a:rPr>
              <a:t> </a:t>
            </a:r>
            <a:r>
              <a:rPr lang="en-US" sz="2800" dirty="0"/>
              <a:t>Monitor Students Behavior in the Natural </a:t>
            </a:r>
            <a:r>
              <a:rPr lang="en-US" sz="2800" dirty="0" smtClean="0"/>
              <a:t>Context</a:t>
            </a:r>
          </a:p>
          <a:p>
            <a:r>
              <a:rPr lang="en-US" sz="2800" dirty="0"/>
              <a:t> </a:t>
            </a:r>
            <a:r>
              <a:rPr lang="en-US" sz="2800" dirty="0" smtClean="0"/>
              <a:t>Evaluate the effect of instruction and the fidelity of implementation</a:t>
            </a:r>
            <a:endParaRPr lang="en-US" sz="2800" dirty="0"/>
          </a:p>
          <a:p>
            <a:endParaRPr lang="en-US" sz="3200" dirty="0">
              <a:latin typeface="Merriweather"/>
            </a:endParaRPr>
          </a:p>
          <a:p>
            <a:endParaRPr lang="en-US" sz="3200" dirty="0">
              <a:latin typeface="Merriweather"/>
            </a:endParaRPr>
          </a:p>
        </p:txBody>
      </p:sp>
    </p:spTree>
    <p:extLst>
      <p:ext uri="{BB962C8B-B14F-4D97-AF65-F5344CB8AC3E}">
        <p14:creationId xmlns:p14="http://schemas.microsoft.com/office/powerpoint/2010/main" val="3011648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Shape 232" title="decorative blue oval behind the text"/>
          <p:cNvSpPr/>
          <p:nvPr/>
        </p:nvSpPr>
        <p:spPr>
          <a:xfrm rot="-1799999">
            <a:off x="950913" y="914400"/>
            <a:ext cx="7559675" cy="4568825"/>
          </a:xfrm>
          <a:prstGeom prst="ellipse">
            <a:avLst/>
          </a:prstGeom>
          <a:solidFill>
            <a:srgbClr val="3366FF">
              <a:alpha val="24705"/>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231" name="Shape 231"/>
          <p:cNvSpPr txBox="1">
            <a:spLocks noGrp="1"/>
          </p:cNvSpPr>
          <p:nvPr>
            <p:ph type="body" idx="4294967295"/>
          </p:nvPr>
        </p:nvSpPr>
        <p:spPr>
          <a:xfrm>
            <a:off x="0" y="1981200"/>
            <a:ext cx="7772400" cy="4343400"/>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chemeClr val="dk1"/>
              </a:buClr>
              <a:buSzPct val="85000"/>
              <a:buFont typeface="Arial"/>
              <a:buChar char="▪"/>
            </a:pPr>
            <a:r>
              <a:rPr lang="en-US" sz="3200" b="0" i="0" u="none" strike="noStrike" cap="none" baseline="0">
                <a:solidFill>
                  <a:srgbClr val="FF0000"/>
                </a:solidFill>
                <a:latin typeface="Arial"/>
                <a:ea typeface="Arial"/>
                <a:cs typeface="Arial"/>
                <a:sym typeface="Arial"/>
              </a:rPr>
              <a:t>Positive </a:t>
            </a:r>
            <a:r>
              <a:rPr lang="en-US" sz="3200" b="0" i="0" u="none" strike="noStrike" cap="none" baseline="0">
                <a:solidFill>
                  <a:schemeClr val="dk1"/>
                </a:solidFill>
                <a:latin typeface="Arial"/>
                <a:ea typeface="Arial"/>
                <a:cs typeface="Arial"/>
                <a:sym typeface="Arial"/>
              </a:rPr>
              <a:t>expectations &amp; routines taught &amp; encouraged</a:t>
            </a:r>
          </a:p>
          <a:p>
            <a:pPr marL="273050" marR="0" lvl="0" indent="-273050" algn="l" rtl="0">
              <a:lnSpc>
                <a:spcPct val="90000"/>
              </a:lnSpc>
              <a:spcBef>
                <a:spcPts val="640"/>
              </a:spcBef>
              <a:spcAft>
                <a:spcPts val="0"/>
              </a:spcAft>
              <a:buClr>
                <a:schemeClr val="dk1"/>
              </a:buClr>
              <a:buSzPct val="85000"/>
              <a:buFont typeface="Arial"/>
              <a:buChar char="▪"/>
            </a:pPr>
            <a:r>
              <a:rPr lang="en-US" sz="3200" b="0" i="0" u="none" strike="noStrike" cap="none" baseline="0">
                <a:solidFill>
                  <a:srgbClr val="FF0000"/>
                </a:solidFill>
                <a:latin typeface="Arial"/>
                <a:ea typeface="Arial"/>
                <a:cs typeface="Arial"/>
                <a:sym typeface="Arial"/>
              </a:rPr>
              <a:t>Active supervision by all staff</a:t>
            </a:r>
          </a:p>
          <a:p>
            <a:pPr marL="639762" marR="0" lvl="1" indent="-284162" algn="l" rtl="0">
              <a:lnSpc>
                <a:spcPct val="90000"/>
              </a:lnSpc>
              <a:spcBef>
                <a:spcPts val="640"/>
              </a:spcBef>
              <a:spcAft>
                <a:spcPts val="0"/>
              </a:spcAft>
              <a:buClr>
                <a:schemeClr val="dk1"/>
              </a:buClr>
              <a:buSzPct val="85000"/>
              <a:buFont typeface="Arial"/>
              <a:buChar char="▪"/>
            </a:pPr>
            <a:r>
              <a:rPr lang="en-US" sz="3200" b="0" i="0" u="none" strike="noStrike" cap="none" baseline="0">
                <a:solidFill>
                  <a:schemeClr val="dk1"/>
                </a:solidFill>
                <a:latin typeface="Arial"/>
                <a:ea typeface="Arial"/>
                <a:cs typeface="Arial"/>
                <a:sym typeface="Arial"/>
              </a:rPr>
              <a:t>Scan, move, interact</a:t>
            </a:r>
          </a:p>
          <a:p>
            <a:pPr marL="273050" marR="0" lvl="0" indent="-273050" algn="l" rtl="0">
              <a:lnSpc>
                <a:spcPct val="90000"/>
              </a:lnSpc>
              <a:spcBef>
                <a:spcPts val="640"/>
              </a:spcBef>
              <a:spcAft>
                <a:spcPts val="0"/>
              </a:spcAft>
              <a:buClr>
                <a:schemeClr val="dk1"/>
              </a:buClr>
              <a:buSzPct val="85000"/>
              <a:buFont typeface="Arial"/>
              <a:buChar char="▪"/>
            </a:pPr>
            <a:r>
              <a:rPr lang="en-US" sz="3200" b="0" i="0" u="none" strike="noStrike" cap="none" baseline="0">
                <a:solidFill>
                  <a:srgbClr val="FF0000"/>
                </a:solidFill>
                <a:latin typeface="Arial"/>
                <a:ea typeface="Arial"/>
                <a:cs typeface="Arial"/>
                <a:sym typeface="Arial"/>
              </a:rPr>
              <a:t>Precorrections</a:t>
            </a:r>
            <a:r>
              <a:rPr lang="en-US" sz="3200" b="0" i="0" u="none" strike="noStrike" cap="none" baseline="0">
                <a:solidFill>
                  <a:schemeClr val="dk1"/>
                </a:solidFill>
                <a:latin typeface="Arial"/>
                <a:ea typeface="Arial"/>
                <a:cs typeface="Arial"/>
                <a:sym typeface="Arial"/>
              </a:rPr>
              <a:t> &amp; reminders</a:t>
            </a:r>
          </a:p>
          <a:p>
            <a:pPr marL="273050" marR="0" lvl="0" indent="-273050" algn="l" rtl="0">
              <a:lnSpc>
                <a:spcPct val="90000"/>
              </a:lnSpc>
              <a:spcBef>
                <a:spcPts val="640"/>
              </a:spcBef>
              <a:spcAft>
                <a:spcPts val="0"/>
              </a:spcAft>
              <a:buClr>
                <a:schemeClr val="dk1"/>
              </a:buClr>
              <a:buSzPct val="85000"/>
              <a:buFont typeface="Arial"/>
              <a:buChar char="▪"/>
            </a:pPr>
            <a:r>
              <a:rPr lang="en-US" sz="3200" b="0" i="0" u="none" strike="noStrike" cap="none" baseline="0">
                <a:solidFill>
                  <a:srgbClr val="FF0000"/>
                </a:solidFill>
                <a:latin typeface="Arial"/>
                <a:ea typeface="Arial"/>
                <a:cs typeface="Arial"/>
                <a:sym typeface="Arial"/>
              </a:rPr>
              <a:t>Positive reinforcement</a:t>
            </a:r>
          </a:p>
        </p:txBody>
      </p:sp>
      <p:sp>
        <p:nvSpPr>
          <p:cNvPr id="2" name="Title 1"/>
          <p:cNvSpPr>
            <a:spLocks noGrp="1"/>
          </p:cNvSpPr>
          <p:nvPr>
            <p:ph type="title"/>
          </p:nvPr>
        </p:nvSpPr>
        <p:spPr/>
        <p:txBody>
          <a:bodyPr/>
          <a:lstStyle/>
          <a:p>
            <a:pPr lvl="0"/>
            <a:r>
              <a:rPr lang="en-US" sz="2800" dirty="0"/>
              <a:t>Non-classroom</a:t>
            </a:r>
            <a:br>
              <a:rPr lang="en-US" sz="2800" dirty="0"/>
            </a:br>
            <a:endParaRPr lang="en-US" sz="2800" dirty="0"/>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title="red rectangle around 16 minutes"/>
          <p:cNvSpPr/>
          <p:nvPr/>
        </p:nvSpPr>
        <p:spPr>
          <a:xfrm>
            <a:off x="914400" y="5334000"/>
            <a:ext cx="72390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title="check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074286"/>
            <a:ext cx="1128713" cy="10144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title="yellow rectangle around page 76"/>
          <p:cNvSpPr/>
          <p:nvPr/>
        </p:nvSpPr>
        <p:spPr>
          <a:xfrm>
            <a:off x="1208314" y="3140529"/>
            <a:ext cx="1143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title="yellow rectangle around page 76"/>
          <p:cNvSpPr/>
          <p:nvPr/>
        </p:nvSpPr>
        <p:spPr>
          <a:xfrm>
            <a:off x="1856014" y="1981200"/>
            <a:ext cx="1143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295400"/>
            <a:ext cx="8229600" cy="5272500"/>
          </a:xfrm>
        </p:spPr>
        <p:txBody>
          <a:bodyPr/>
          <a:lstStyle/>
          <a:p>
            <a:r>
              <a:rPr lang="en-US" sz="2000" dirty="0" smtClean="0">
                <a:latin typeface="Merriweather"/>
              </a:rPr>
              <a:t> </a:t>
            </a:r>
            <a:r>
              <a:rPr lang="en-US" sz="2000" b="1" dirty="0" smtClean="0">
                <a:latin typeface="Merriweather"/>
              </a:rPr>
              <a:t>Questions to address during Action Planning Time</a:t>
            </a:r>
            <a:r>
              <a:rPr lang="en-US" sz="2000" dirty="0" smtClean="0">
                <a:latin typeface="Merriweather"/>
              </a:rPr>
              <a:t>:</a:t>
            </a:r>
          </a:p>
          <a:p>
            <a:r>
              <a:rPr lang="en-US" sz="2000" dirty="0" smtClean="0">
                <a:latin typeface="Merriweather"/>
              </a:rPr>
              <a:t>How do your lesson plans compare in content to the lesson plan guide on page 76?  What revisions need to be made?  Are there new lessons which need to be written?  Who is responsible for writing/revising the lessons?</a:t>
            </a:r>
          </a:p>
          <a:p>
            <a:r>
              <a:rPr lang="en-US" sz="2000" dirty="0">
                <a:latin typeface="Merriweather"/>
              </a:rPr>
              <a:t> </a:t>
            </a:r>
            <a:r>
              <a:rPr lang="en-US" sz="2000" dirty="0" smtClean="0">
                <a:latin typeface="Merriweather"/>
              </a:rPr>
              <a:t>Do your lesson plans include the follow-up activities in the lesson on page  76?  Prompting, reinforcing, correcting, monitoring, collecting?  How will you increase use of pre-correction in your lessons?</a:t>
            </a:r>
          </a:p>
          <a:p>
            <a:r>
              <a:rPr lang="en-US" sz="2000" dirty="0">
                <a:latin typeface="Merriweather"/>
              </a:rPr>
              <a:t> </a:t>
            </a:r>
            <a:r>
              <a:rPr lang="en-US" sz="2000" dirty="0" smtClean="0">
                <a:latin typeface="Merriweather"/>
              </a:rPr>
              <a:t>What is the schedule for teaching school-wide expectations this fall? Who is responsible for teaching the lessons?  How will you know the lessons have been taught?</a:t>
            </a:r>
          </a:p>
          <a:p>
            <a:r>
              <a:rPr lang="en-US" sz="2000" dirty="0">
                <a:latin typeface="Merriweather"/>
              </a:rPr>
              <a:t> </a:t>
            </a:r>
            <a:r>
              <a:rPr lang="en-US" sz="2000" dirty="0" smtClean="0">
                <a:latin typeface="Merriweather"/>
              </a:rPr>
              <a:t>Are the rules being followed/expectations being met?   </a:t>
            </a:r>
          </a:p>
          <a:p>
            <a:pPr marL="129540" indent="0" algn="ctr">
              <a:buNone/>
            </a:pPr>
            <a:r>
              <a:rPr lang="en-US" sz="2000" dirty="0" smtClean="0">
                <a:latin typeface="Merriweather"/>
              </a:rPr>
              <a:t>16 minutes</a:t>
            </a:r>
            <a:endParaRPr lang="en-US" sz="2400" dirty="0">
              <a:latin typeface="Merriweather"/>
            </a:endParaRPr>
          </a:p>
          <a:p>
            <a:endParaRPr lang="en-US" sz="2000" dirty="0">
              <a:latin typeface="Merriweather"/>
            </a:endParaRPr>
          </a:p>
        </p:txBody>
      </p:sp>
      <p:sp>
        <p:nvSpPr>
          <p:cNvPr id="2" name="Title 1"/>
          <p:cNvSpPr>
            <a:spLocks noGrp="1"/>
          </p:cNvSpPr>
          <p:nvPr>
            <p:ph type="title"/>
          </p:nvPr>
        </p:nvSpPr>
        <p:spPr/>
        <p:txBody>
          <a:bodyPr/>
          <a:lstStyle/>
          <a:p>
            <a:r>
              <a:rPr lang="en-US" sz="4400" dirty="0" smtClean="0">
                <a:latin typeface="Merriweather"/>
              </a:rPr>
              <a:t>Lessons 2017-18</a:t>
            </a:r>
            <a:endParaRPr lang="en-US" sz="4400" dirty="0">
              <a:latin typeface="Merriweather"/>
            </a:endParaRPr>
          </a:p>
        </p:txBody>
      </p:sp>
    </p:spTree>
    <p:extLst>
      <p:ext uri="{BB962C8B-B14F-4D97-AF65-F5344CB8AC3E}">
        <p14:creationId xmlns:p14="http://schemas.microsoft.com/office/powerpoint/2010/main" val="3119931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447800"/>
          </a:xfrm>
        </p:spPr>
        <p:txBody>
          <a:bodyPr/>
          <a:lstStyle/>
          <a:p>
            <a:r>
              <a:rPr lang="en-US" sz="3200" b="1" dirty="0"/>
              <a:t>Develop Procedures for Teaching Classroom-Wide Behavior Expectations</a:t>
            </a:r>
            <a:endParaRPr lang="en-US" sz="3200" dirty="0">
              <a:latin typeface="Merriweather"/>
            </a:endParaRPr>
          </a:p>
        </p:txBody>
      </p:sp>
      <p:sp>
        <p:nvSpPr>
          <p:cNvPr id="3" name="Text Placeholder 2"/>
          <p:cNvSpPr>
            <a:spLocks noGrp="1"/>
          </p:cNvSpPr>
          <p:nvPr>
            <p:ph type="body" idx="1"/>
          </p:nvPr>
        </p:nvSpPr>
        <p:spPr/>
        <p:txBody>
          <a:bodyPr/>
          <a:lstStyle/>
          <a:p>
            <a:pPr lvl="0"/>
            <a:r>
              <a:rPr lang="en-US" sz="2400" dirty="0" smtClean="0">
                <a:latin typeface="Merriweather"/>
              </a:rPr>
              <a:t> </a:t>
            </a:r>
            <a:r>
              <a:rPr lang="en-US" sz="2000" dirty="0"/>
              <a:t>School-wide action plan for classroom management practices and procedures based on data </a:t>
            </a:r>
          </a:p>
          <a:p>
            <a:pPr lvl="0"/>
            <a:r>
              <a:rPr lang="en-US" sz="2000" dirty="0" smtClean="0"/>
              <a:t> Definitions </a:t>
            </a:r>
            <a:r>
              <a:rPr lang="en-US" sz="2000" dirty="0"/>
              <a:t>and process for class vs. office managed expectation-violating behaviors</a:t>
            </a:r>
          </a:p>
          <a:p>
            <a:pPr lvl="0"/>
            <a:r>
              <a:rPr lang="en-US" sz="2000" dirty="0" smtClean="0"/>
              <a:t> Teaching </a:t>
            </a:r>
            <a:r>
              <a:rPr lang="en-US" sz="2000" dirty="0"/>
              <a:t>matrix, procedures, and schedules developed for teaching school-wide behavior expectations in typical classroom contexts and routines</a:t>
            </a:r>
          </a:p>
          <a:p>
            <a:pPr lvl="0"/>
            <a:r>
              <a:rPr lang="en-US" sz="2000" dirty="0" smtClean="0"/>
              <a:t> Data </a:t>
            </a:r>
            <a:r>
              <a:rPr lang="en-US" sz="2000" dirty="0"/>
              <a:t>systems in place to monitor ODRs from classrooms</a:t>
            </a:r>
          </a:p>
          <a:p>
            <a:pPr lvl="0"/>
            <a:r>
              <a:rPr lang="en-US" sz="2000" dirty="0" smtClean="0"/>
              <a:t> Procedures </a:t>
            </a:r>
            <a:r>
              <a:rPr lang="en-US" sz="2000" dirty="0"/>
              <a:t>in place to support behavior of students whose behaviors do not respond to classroom management</a:t>
            </a:r>
          </a:p>
          <a:p>
            <a:r>
              <a:rPr lang="en-US" sz="2000" dirty="0" smtClean="0"/>
              <a:t> Prompts </a:t>
            </a:r>
            <a:r>
              <a:rPr lang="en-US" sz="2000" dirty="0"/>
              <a:t>for display of expected behaviors in natural </a:t>
            </a:r>
            <a:r>
              <a:rPr lang="en-US" sz="2000" dirty="0" smtClean="0"/>
              <a:t>contexts</a:t>
            </a:r>
          </a:p>
          <a:p>
            <a:r>
              <a:rPr lang="en-US" sz="2000" dirty="0">
                <a:latin typeface="Merriweather"/>
              </a:rPr>
              <a:t> </a:t>
            </a:r>
            <a:r>
              <a:rPr lang="en-US" sz="2000" dirty="0" smtClean="0">
                <a:latin typeface="Merriweather"/>
              </a:rPr>
              <a:t>Use the same process and lesson plan format to teach classroom expectations as you do to teach school-wide expectations – contextualize for classroom </a:t>
            </a:r>
          </a:p>
          <a:p>
            <a:pPr marL="129540" indent="0">
              <a:buNone/>
            </a:pPr>
            <a:endParaRPr lang="en-US" sz="2000" dirty="0">
              <a:latin typeface="Merriweather"/>
            </a:endParaRPr>
          </a:p>
        </p:txBody>
      </p:sp>
    </p:spTree>
    <p:extLst>
      <p:ext uri="{BB962C8B-B14F-4D97-AF65-F5344CB8AC3E}">
        <p14:creationId xmlns:p14="http://schemas.microsoft.com/office/powerpoint/2010/main" val="3986001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Shape 221" title="decorative blue oval behind the text"/>
          <p:cNvSpPr/>
          <p:nvPr/>
        </p:nvSpPr>
        <p:spPr>
          <a:xfrm rot="-119999">
            <a:off x="2411411" y="568324"/>
            <a:ext cx="4648200" cy="5562600"/>
          </a:xfrm>
          <a:prstGeom prst="ellipse">
            <a:avLst/>
          </a:prstGeom>
          <a:solidFill>
            <a:srgbClr val="3366FF">
              <a:alpha val="24705"/>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220" name="Shape 220"/>
          <p:cNvSpPr txBox="1">
            <a:spLocks noGrp="1"/>
          </p:cNvSpPr>
          <p:nvPr>
            <p:ph type="body" idx="4294967295"/>
          </p:nvPr>
        </p:nvSpPr>
        <p:spPr>
          <a:xfrm>
            <a:off x="0" y="1295400"/>
            <a:ext cx="7620000" cy="4800600"/>
          </a:xfrm>
          <a:prstGeom prst="rect">
            <a:avLst/>
          </a:prstGeom>
          <a:noFill/>
          <a:ln>
            <a:noFill/>
          </a:ln>
        </p:spPr>
        <p:txBody>
          <a:bodyPr lIns="91425" tIns="45700" rIns="91425" bIns="45700" anchor="t" anchorCtr="0">
            <a:noAutofit/>
          </a:bodyPr>
          <a:lstStyle/>
          <a:p>
            <a:pPr marL="273050" marR="0" lvl="0" indent="-281305" algn="l" rtl="0">
              <a:lnSpc>
                <a:spcPct val="80000"/>
              </a:lnSpc>
              <a:spcBef>
                <a:spcPts val="0"/>
              </a:spcBef>
              <a:spcAft>
                <a:spcPts val="0"/>
              </a:spcAft>
              <a:buClr>
                <a:schemeClr val="dk1"/>
              </a:buClr>
              <a:buSzPct val="100000"/>
              <a:buFont typeface="Source Sans Pro"/>
              <a:buChar char="▪"/>
            </a:pPr>
            <a:r>
              <a:rPr lang="en-US" sz="2000" b="0" i="0" u="none" strike="noStrike" cap="none" baseline="0">
                <a:solidFill>
                  <a:schemeClr val="dk1"/>
                </a:solidFill>
                <a:latin typeface="Source Sans Pro"/>
                <a:ea typeface="Source Sans Pro"/>
                <a:cs typeface="Source Sans Pro"/>
                <a:sym typeface="Source Sans Pro"/>
              </a:rPr>
              <a:t>All</a:t>
            </a:r>
            <a:r>
              <a:rPr lang="en-US" sz="2000" b="0" i="0" u="none" strike="noStrike" cap="none" baseline="0">
                <a:solidFill>
                  <a:srgbClr val="64A73B"/>
                </a:solidFill>
                <a:latin typeface="Source Sans Pro"/>
                <a:ea typeface="Source Sans Pro"/>
                <a:cs typeface="Source Sans Pro"/>
                <a:sym typeface="Source Sans Pro"/>
              </a:rPr>
              <a:t> </a:t>
            </a:r>
            <a:r>
              <a:rPr lang="en-US" sz="2000" b="0" i="0" u="none" strike="noStrike" cap="none" baseline="0">
                <a:solidFill>
                  <a:srgbClr val="FF0000"/>
                </a:solidFill>
                <a:latin typeface="Source Sans Pro"/>
                <a:ea typeface="Source Sans Pro"/>
                <a:cs typeface="Source Sans Pro"/>
                <a:sym typeface="Source Sans Pro"/>
              </a:rPr>
              <a:t>school-wide</a:t>
            </a:r>
          </a:p>
          <a:p>
            <a:pPr marL="273050" marR="0" lvl="0" indent="-281305" algn="l" rtl="0">
              <a:lnSpc>
                <a:spcPct val="80000"/>
              </a:lnSpc>
              <a:spcBef>
                <a:spcPts val="440"/>
              </a:spcBef>
              <a:spcAft>
                <a:spcPts val="0"/>
              </a:spcAft>
              <a:buClr>
                <a:schemeClr val="dk1"/>
              </a:buClr>
              <a:buSzPct val="100000"/>
              <a:buFont typeface="Source Sans Pro"/>
              <a:buChar char="▪"/>
            </a:pPr>
            <a:r>
              <a:rPr lang="en-US" sz="2000" b="0" i="0" u="none" strike="noStrike" cap="none" baseline="0">
                <a:solidFill>
                  <a:srgbClr val="000000"/>
                </a:solidFill>
                <a:latin typeface="Source Sans Pro"/>
                <a:ea typeface="Source Sans Pro"/>
                <a:cs typeface="Source Sans Pro"/>
                <a:sym typeface="Source Sans Pro"/>
              </a:rPr>
              <a:t>Maximum</a:t>
            </a:r>
            <a:r>
              <a:rPr lang="en-US" sz="2000" b="0" i="0" u="none" strike="noStrike" cap="none" baseline="0">
                <a:solidFill>
                  <a:srgbClr val="64A73B"/>
                </a:solidFill>
                <a:latin typeface="Source Sans Pro"/>
                <a:ea typeface="Source Sans Pro"/>
                <a:cs typeface="Source Sans Pro"/>
                <a:sym typeface="Source Sans Pro"/>
              </a:rPr>
              <a:t> </a:t>
            </a:r>
            <a:r>
              <a:rPr lang="en-US" sz="2000" b="0" i="0" u="none" strike="noStrike" cap="none" baseline="0">
                <a:solidFill>
                  <a:srgbClr val="FF0000"/>
                </a:solidFill>
                <a:latin typeface="Source Sans Pro"/>
                <a:ea typeface="Source Sans Pro"/>
                <a:cs typeface="Source Sans Pro"/>
                <a:sym typeface="Source Sans Pro"/>
              </a:rPr>
              <a:t>structure &amp; predictability </a:t>
            </a:r>
            <a:r>
              <a:rPr lang="en-US" sz="2000" b="0" i="0" u="none" strike="noStrike" cap="none" baseline="0">
                <a:solidFill>
                  <a:srgbClr val="000000"/>
                </a:solidFill>
                <a:latin typeface="Source Sans Pro"/>
                <a:ea typeface="Source Sans Pro"/>
                <a:cs typeface="Source Sans Pro"/>
                <a:sym typeface="Source Sans Pro"/>
              </a:rPr>
              <a:t>in routines &amp; environment</a:t>
            </a:r>
          </a:p>
          <a:p>
            <a:pPr marL="273050" marR="0" lvl="0" indent="-281305" algn="l" rtl="0">
              <a:lnSpc>
                <a:spcPct val="80000"/>
              </a:lnSpc>
              <a:spcBef>
                <a:spcPts val="440"/>
              </a:spcBef>
              <a:spcAft>
                <a:spcPts val="0"/>
              </a:spcAft>
              <a:buClr>
                <a:schemeClr val="dk1"/>
              </a:buClr>
              <a:buSzPct val="100000"/>
              <a:buFont typeface="Source Sans Pro"/>
              <a:buChar char="▪"/>
            </a:pPr>
            <a:r>
              <a:rPr lang="en-US" sz="2000" b="0" i="0" u="none" strike="noStrike" cap="none" baseline="0">
                <a:solidFill>
                  <a:srgbClr val="FF0000"/>
                </a:solidFill>
                <a:latin typeface="Source Sans Pro"/>
                <a:ea typeface="Source Sans Pro"/>
                <a:cs typeface="Source Sans Pro"/>
                <a:sym typeface="Source Sans Pro"/>
              </a:rPr>
              <a:t>Positively stated expectations </a:t>
            </a:r>
            <a:r>
              <a:rPr lang="en-US" sz="2000" b="0" i="0" u="none" strike="noStrike" cap="none" baseline="0">
                <a:solidFill>
                  <a:srgbClr val="000000"/>
                </a:solidFill>
                <a:latin typeface="Source Sans Pro"/>
                <a:ea typeface="Source Sans Pro"/>
                <a:cs typeface="Source Sans Pro"/>
                <a:sym typeface="Source Sans Pro"/>
              </a:rPr>
              <a:t>posted, taught, reviewed, prompted, &amp; supervised</a:t>
            </a:r>
            <a:r>
              <a:rPr lang="en-US" sz="2000" b="0" i="0" u="none" strike="noStrike" cap="none" baseline="0">
                <a:solidFill>
                  <a:srgbClr val="64A73B"/>
                </a:solidFill>
                <a:latin typeface="Source Sans Pro"/>
                <a:ea typeface="Source Sans Pro"/>
                <a:cs typeface="Source Sans Pro"/>
                <a:sym typeface="Source Sans Pro"/>
              </a:rPr>
              <a:t>.</a:t>
            </a:r>
          </a:p>
          <a:p>
            <a:pPr marL="273050" marR="0" lvl="0" indent="-281305" algn="l" rtl="0">
              <a:lnSpc>
                <a:spcPct val="80000"/>
              </a:lnSpc>
              <a:spcBef>
                <a:spcPts val="440"/>
              </a:spcBef>
              <a:spcAft>
                <a:spcPts val="0"/>
              </a:spcAft>
              <a:buClr>
                <a:schemeClr val="dk1"/>
              </a:buClr>
              <a:buSzPct val="100000"/>
              <a:buFont typeface="Source Sans Pro"/>
              <a:buChar char="▪"/>
            </a:pPr>
            <a:r>
              <a:rPr lang="en-US" sz="2000" b="0" i="0" u="none" strike="noStrike" cap="none" baseline="0">
                <a:solidFill>
                  <a:srgbClr val="FF0000"/>
                </a:solidFill>
                <a:latin typeface="Source Sans Pro"/>
                <a:ea typeface="Source Sans Pro"/>
                <a:cs typeface="Source Sans Pro"/>
                <a:sym typeface="Source Sans Pro"/>
              </a:rPr>
              <a:t>Maximum engagement </a:t>
            </a:r>
            <a:r>
              <a:rPr lang="en-US" sz="2000" b="0" i="0" u="none" strike="noStrike" cap="none" baseline="0">
                <a:solidFill>
                  <a:srgbClr val="000000"/>
                </a:solidFill>
                <a:latin typeface="Source Sans Pro"/>
                <a:ea typeface="Source Sans Pro"/>
                <a:cs typeface="Source Sans Pro"/>
                <a:sym typeface="Source Sans Pro"/>
              </a:rPr>
              <a:t>through high rates of opportunities to respond, delivery of evidence-based instructional curriculum &amp; practices</a:t>
            </a:r>
          </a:p>
          <a:p>
            <a:pPr marL="273050" marR="0" lvl="0" indent="-281305" algn="l" rtl="0">
              <a:lnSpc>
                <a:spcPct val="80000"/>
              </a:lnSpc>
              <a:spcBef>
                <a:spcPts val="440"/>
              </a:spcBef>
              <a:spcAft>
                <a:spcPts val="0"/>
              </a:spcAft>
              <a:buClr>
                <a:schemeClr val="dk1"/>
              </a:buClr>
              <a:buSzPct val="100000"/>
              <a:buFont typeface="Source Sans Pro"/>
              <a:buChar char="▪"/>
            </a:pPr>
            <a:r>
              <a:rPr lang="en-US" sz="2000" b="0" i="0" u="none" strike="noStrike" cap="none" baseline="0">
                <a:solidFill>
                  <a:srgbClr val="000000"/>
                </a:solidFill>
                <a:latin typeface="Source Sans Pro"/>
                <a:ea typeface="Source Sans Pro"/>
                <a:cs typeface="Source Sans Pro"/>
                <a:sym typeface="Source Sans Pro"/>
              </a:rPr>
              <a:t>Continuum of strategies to </a:t>
            </a:r>
            <a:r>
              <a:rPr lang="en-US" sz="2000" b="0" i="0" u="none" strike="noStrike" cap="none" baseline="0">
                <a:solidFill>
                  <a:srgbClr val="FF0000"/>
                </a:solidFill>
                <a:latin typeface="Source Sans Pro"/>
                <a:ea typeface="Source Sans Pro"/>
                <a:cs typeface="Source Sans Pro"/>
                <a:sym typeface="Source Sans Pro"/>
              </a:rPr>
              <a:t>acknowledge displays of appropriate behavior</a:t>
            </a:r>
            <a:r>
              <a:rPr lang="en-US" sz="2000" b="0" i="0" u="none" strike="noStrike" cap="none" baseline="0">
                <a:solidFill>
                  <a:srgbClr val="64A73B"/>
                </a:solidFill>
                <a:latin typeface="Source Sans Pro"/>
                <a:ea typeface="Source Sans Pro"/>
                <a:cs typeface="Source Sans Pro"/>
                <a:sym typeface="Source Sans Pro"/>
              </a:rPr>
              <a:t>, </a:t>
            </a:r>
            <a:r>
              <a:rPr lang="en-US" sz="2000" b="0" i="0" u="none" strike="noStrike" cap="none" baseline="0">
                <a:solidFill>
                  <a:srgbClr val="000000"/>
                </a:solidFill>
                <a:latin typeface="Source Sans Pro"/>
                <a:ea typeface="Source Sans Pro"/>
                <a:cs typeface="Source Sans Pro"/>
                <a:sym typeface="Source Sans Pro"/>
              </a:rPr>
              <a:t>including contingent &amp; specific praise, group contingencies, behavior contracts, token economies</a:t>
            </a:r>
          </a:p>
          <a:p>
            <a:pPr marL="273050" marR="0" lvl="0" indent="-281305" algn="l" rtl="0">
              <a:lnSpc>
                <a:spcPct val="80000"/>
              </a:lnSpc>
              <a:spcBef>
                <a:spcPts val="440"/>
              </a:spcBef>
              <a:spcAft>
                <a:spcPts val="0"/>
              </a:spcAft>
              <a:buClr>
                <a:schemeClr val="dk1"/>
              </a:buClr>
              <a:buSzPct val="100000"/>
              <a:buFont typeface="Source Sans Pro"/>
              <a:buChar char="▪"/>
            </a:pPr>
            <a:r>
              <a:rPr lang="en-US" sz="2000" b="0" i="0" u="none" strike="noStrike" cap="none" baseline="0">
                <a:solidFill>
                  <a:srgbClr val="000000"/>
                </a:solidFill>
                <a:latin typeface="Source Sans Pro"/>
                <a:ea typeface="Source Sans Pro"/>
                <a:cs typeface="Source Sans Pro"/>
                <a:sym typeface="Source Sans Pro"/>
              </a:rPr>
              <a:t>Continuum of strategies for </a:t>
            </a:r>
            <a:r>
              <a:rPr lang="en-US" sz="2000" b="0" i="0" u="none" strike="noStrike" cap="none" baseline="0">
                <a:solidFill>
                  <a:srgbClr val="FF0000"/>
                </a:solidFill>
                <a:latin typeface="Source Sans Pro"/>
                <a:ea typeface="Source Sans Pro"/>
                <a:cs typeface="Source Sans Pro"/>
                <a:sym typeface="Source Sans Pro"/>
              </a:rPr>
              <a:t>responding to inappropriate behavior,</a:t>
            </a:r>
            <a:r>
              <a:rPr lang="en-US" sz="2000" b="0" i="0" u="none" strike="noStrike" cap="none" baseline="0">
                <a:solidFill>
                  <a:srgbClr val="64A73B"/>
                </a:solidFill>
                <a:latin typeface="Source Sans Pro"/>
                <a:ea typeface="Source Sans Pro"/>
                <a:cs typeface="Source Sans Pro"/>
                <a:sym typeface="Source Sans Pro"/>
              </a:rPr>
              <a:t> </a:t>
            </a:r>
            <a:r>
              <a:rPr lang="en-US" sz="2000" b="0" i="0" u="none" strike="noStrike" cap="none" baseline="0">
                <a:solidFill>
                  <a:srgbClr val="000000"/>
                </a:solidFill>
                <a:latin typeface="Source Sans Pro"/>
                <a:ea typeface="Source Sans Pro"/>
                <a:cs typeface="Source Sans Pro"/>
                <a:sym typeface="Source Sans Pro"/>
              </a:rPr>
              <a:t>including specific, contingent, brief corrections for academic &amp; social behavior errors, differential reinforcement of other behavior, planned ignoring, response cost, &amp; timeout.</a:t>
            </a:r>
          </a:p>
        </p:txBody>
      </p:sp>
      <p:sp>
        <p:nvSpPr>
          <p:cNvPr id="2" name="Title 1"/>
          <p:cNvSpPr>
            <a:spLocks noGrp="1"/>
          </p:cNvSpPr>
          <p:nvPr>
            <p:ph type="title"/>
          </p:nvPr>
        </p:nvSpPr>
        <p:spPr/>
        <p:txBody>
          <a:bodyPr/>
          <a:lstStyle/>
          <a:p>
            <a:pPr lvl="0"/>
            <a:r>
              <a:rPr lang="en-US" sz="2800" dirty="0"/>
              <a:t>Classroom</a:t>
            </a:r>
            <a:br>
              <a:rPr lang="en-US" sz="2800" dirty="0"/>
            </a:br>
            <a:endParaRPr lang="en-US" sz="2800" dirty="0"/>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5486400"/>
            <a:ext cx="3657600" cy="461665"/>
          </a:xfrm>
          <a:prstGeom prst="rect">
            <a:avLst/>
          </a:prstGeom>
          <a:solidFill>
            <a:srgbClr val="FF0000"/>
          </a:solidFill>
        </p:spPr>
        <p:txBody>
          <a:bodyPr wrap="square" rtlCol="0">
            <a:spAutoFit/>
          </a:bodyPr>
          <a:lstStyle/>
          <a:p>
            <a:pPr algn="ctr"/>
            <a:r>
              <a:rPr lang="en-US" sz="2400" dirty="0" smtClean="0"/>
              <a:t>15 minutes</a:t>
            </a:r>
            <a:endParaRPr lang="en-US" sz="2400" dirty="0"/>
          </a:p>
        </p:txBody>
      </p:sp>
      <p:pic>
        <p:nvPicPr>
          <p:cNvPr id="11" name="Picture 2" title="check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345" y="5030743"/>
            <a:ext cx="1128713" cy="10144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title="yellow rectangle around page 79"/>
          <p:cNvSpPr/>
          <p:nvPr/>
        </p:nvSpPr>
        <p:spPr>
          <a:xfrm>
            <a:off x="6047014" y="2307771"/>
            <a:ext cx="9906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62000" y="1524000"/>
            <a:ext cx="7772400" cy="4967700"/>
          </a:xfrm>
        </p:spPr>
        <p:txBody>
          <a:bodyPr/>
          <a:lstStyle/>
          <a:p>
            <a:r>
              <a:rPr lang="en-US" sz="2400" dirty="0" smtClean="0">
                <a:latin typeface="Merriweather"/>
              </a:rPr>
              <a:t> </a:t>
            </a:r>
            <a:r>
              <a:rPr lang="en-US" sz="2000" dirty="0" smtClean="0">
                <a:latin typeface="Merriweather"/>
              </a:rPr>
              <a:t>Questions to address during Action Planning:</a:t>
            </a:r>
          </a:p>
          <a:p>
            <a:r>
              <a:rPr lang="en-US" sz="2000" dirty="0" smtClean="0">
                <a:latin typeface="Merriweather"/>
              </a:rPr>
              <a:t> What are the classroom routines that are common across the majority of classrooms?  Use the matrix on page 79.</a:t>
            </a:r>
          </a:p>
          <a:p>
            <a:r>
              <a:rPr lang="en-US" sz="2000" dirty="0">
                <a:latin typeface="Merriweather"/>
              </a:rPr>
              <a:t> </a:t>
            </a:r>
            <a:r>
              <a:rPr lang="en-US" sz="2000" dirty="0" smtClean="0">
                <a:latin typeface="Merriweather"/>
              </a:rPr>
              <a:t>How will you teach classroom routines within your school-wide systems?</a:t>
            </a:r>
          </a:p>
          <a:p>
            <a:r>
              <a:rPr lang="en-US" sz="2000" dirty="0">
                <a:latin typeface="Merriweather"/>
              </a:rPr>
              <a:t> </a:t>
            </a:r>
            <a:r>
              <a:rPr lang="en-US" sz="2000" dirty="0" smtClean="0">
                <a:latin typeface="Merriweather"/>
              </a:rPr>
              <a:t>How will you incorporate </a:t>
            </a:r>
            <a:r>
              <a:rPr lang="en-US" sz="2000" dirty="0" smtClean="0"/>
              <a:t>prompts </a:t>
            </a:r>
            <a:r>
              <a:rPr lang="en-US" sz="2000" dirty="0"/>
              <a:t>for display of expected behaviors in natural </a:t>
            </a:r>
            <a:r>
              <a:rPr lang="en-US" sz="2000" dirty="0" smtClean="0"/>
              <a:t>contexts in lessons?</a:t>
            </a:r>
          </a:p>
          <a:p>
            <a:r>
              <a:rPr lang="en-US" sz="2000" dirty="0" smtClean="0"/>
              <a:t> How will you know that the classroom lessons have been taught?</a:t>
            </a:r>
          </a:p>
          <a:p>
            <a:r>
              <a:rPr lang="en-US" sz="2000" dirty="0">
                <a:latin typeface="Merriweather"/>
              </a:rPr>
              <a:t> </a:t>
            </a:r>
            <a:r>
              <a:rPr lang="en-US" sz="2000" dirty="0" smtClean="0">
                <a:latin typeface="Merriweather"/>
              </a:rPr>
              <a:t>How do teachers access support for students who don’t respond to tier 1 SW or CR practices?  How do you train teachers about accessing support?  </a:t>
            </a:r>
            <a:endParaRPr lang="en-US" sz="2000" dirty="0">
              <a:latin typeface="Merriweather"/>
            </a:endParaRPr>
          </a:p>
          <a:p>
            <a:endParaRPr lang="en-US" sz="2000" dirty="0">
              <a:latin typeface="Merriweather"/>
            </a:endParaRPr>
          </a:p>
        </p:txBody>
      </p:sp>
      <p:sp>
        <p:nvSpPr>
          <p:cNvPr id="2" name="Title 1"/>
          <p:cNvSpPr>
            <a:spLocks noGrp="1"/>
          </p:cNvSpPr>
          <p:nvPr>
            <p:ph type="title"/>
          </p:nvPr>
        </p:nvSpPr>
        <p:spPr>
          <a:xfrm>
            <a:off x="457200" y="274637"/>
            <a:ext cx="8229600" cy="1249363"/>
          </a:xfrm>
        </p:spPr>
        <p:txBody>
          <a:bodyPr/>
          <a:lstStyle/>
          <a:p>
            <a:r>
              <a:rPr lang="en-US" sz="4000" dirty="0" smtClean="0">
                <a:latin typeface="Merriweather"/>
              </a:rPr>
              <a:t>Classroom Expectations 2017-18</a:t>
            </a:r>
            <a:endParaRPr lang="en-US" sz="4000" dirty="0">
              <a:latin typeface="Merriweather"/>
            </a:endParaRPr>
          </a:p>
        </p:txBody>
      </p:sp>
    </p:spTree>
    <p:extLst>
      <p:ext uri="{BB962C8B-B14F-4D97-AF65-F5344CB8AC3E}">
        <p14:creationId xmlns:p14="http://schemas.microsoft.com/office/powerpoint/2010/main" val="3873186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2400" b="1" dirty="0"/>
              <a:t>Develop Continuum of Procedures for Encouraging and Strengthening Student Use of School-Wide Behavior Expectations</a:t>
            </a:r>
            <a:endParaRPr lang="en-US" sz="2400" dirty="0"/>
          </a:p>
        </p:txBody>
      </p:sp>
      <p:sp>
        <p:nvSpPr>
          <p:cNvPr id="3" name="Text Placeholder 2"/>
          <p:cNvSpPr>
            <a:spLocks noGrp="1"/>
          </p:cNvSpPr>
          <p:nvPr>
            <p:ph type="body" idx="1"/>
          </p:nvPr>
        </p:nvSpPr>
        <p:spPr/>
        <p:txBody>
          <a:bodyPr/>
          <a:lstStyle/>
          <a:p>
            <a:pPr lvl="0"/>
            <a:r>
              <a:rPr lang="en-US" dirty="0" smtClean="0">
                <a:latin typeface="Merriweather"/>
              </a:rPr>
              <a:t> </a:t>
            </a:r>
            <a:r>
              <a:rPr lang="en-US" sz="2400" dirty="0"/>
              <a:t>Easy and quick form of acknowledgement linked to SW-expectations and used across all settings (non-classroom and classroom </a:t>
            </a:r>
            <a:endParaRPr lang="en-US" sz="2400" dirty="0" smtClean="0"/>
          </a:p>
          <a:p>
            <a:pPr lvl="0"/>
            <a:r>
              <a:rPr lang="en-US" sz="2400" dirty="0"/>
              <a:t> Develop written procedures for acknowledgements</a:t>
            </a:r>
          </a:p>
          <a:p>
            <a:pPr lvl="0"/>
            <a:r>
              <a:rPr lang="en-US" sz="2400" dirty="0" smtClean="0"/>
              <a:t> Schedule </a:t>
            </a:r>
            <a:r>
              <a:rPr lang="en-US" sz="2400" dirty="0"/>
              <a:t>for teaching acknowledgement systems </a:t>
            </a:r>
          </a:p>
          <a:p>
            <a:pPr lvl="0"/>
            <a:r>
              <a:rPr lang="en-US" sz="2400" dirty="0" smtClean="0"/>
              <a:t> Instructions </a:t>
            </a:r>
            <a:r>
              <a:rPr lang="en-US" sz="2400" dirty="0"/>
              <a:t>and practice for </a:t>
            </a:r>
            <a:r>
              <a:rPr lang="en-US" sz="2400" dirty="0" smtClean="0"/>
              <a:t>staff </a:t>
            </a:r>
            <a:r>
              <a:rPr lang="en-US" sz="2400" dirty="0"/>
              <a:t>on how to pair tangible/activity acknowledgements with social acknowledgments</a:t>
            </a:r>
          </a:p>
          <a:p>
            <a:pPr lvl="0"/>
            <a:r>
              <a:rPr lang="en-US" sz="2400" dirty="0" smtClean="0"/>
              <a:t> Schedule </a:t>
            </a:r>
            <a:r>
              <a:rPr lang="en-US" sz="2400" dirty="0"/>
              <a:t>for initial introduction of acknowledgements to students and regular boosters or reimplementation of acknowledgements </a:t>
            </a:r>
          </a:p>
          <a:p>
            <a:pPr lvl="0"/>
            <a:endParaRPr lang="en-US" sz="2400" dirty="0"/>
          </a:p>
          <a:p>
            <a:endParaRPr lang="en-US" dirty="0">
              <a:latin typeface="Merriweather"/>
            </a:endParaRPr>
          </a:p>
        </p:txBody>
      </p:sp>
    </p:spTree>
    <p:extLst>
      <p:ext uri="{BB962C8B-B14F-4D97-AF65-F5344CB8AC3E}">
        <p14:creationId xmlns:p14="http://schemas.microsoft.com/office/powerpoint/2010/main" val="1238637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11" name="Shape 111"/>
          <p:cNvSpPr txBox="1"/>
          <p:nvPr/>
        </p:nvSpPr>
        <p:spPr>
          <a:xfrm>
            <a:off x="6204075" y="3446150"/>
            <a:ext cx="2166300" cy="715499"/>
          </a:xfrm>
          <a:prstGeom prst="rect">
            <a:avLst/>
          </a:prstGeom>
          <a:noFill/>
          <a:ln>
            <a:noFill/>
          </a:ln>
        </p:spPr>
        <p:txBody>
          <a:bodyPr lIns="91425" tIns="91425" rIns="91425" bIns="91425" anchor="t" anchorCtr="0">
            <a:noAutofit/>
          </a:bodyPr>
          <a:lstStyle/>
          <a:p>
            <a:pPr>
              <a:spcBef>
                <a:spcPts val="0"/>
              </a:spcBef>
              <a:buNone/>
            </a:pPr>
            <a:r>
              <a:rPr lang="en-US" u="sng">
                <a:solidFill>
                  <a:schemeClr val="hlink"/>
                </a:solidFill>
                <a:hlinkClick r:id="rId3"/>
              </a:rPr>
              <a:t>http://www.pbismn.org/</a:t>
            </a:r>
          </a:p>
        </p:txBody>
      </p:sp>
      <p:pic>
        <p:nvPicPr>
          <p:cNvPr id="109" name="Shape 109" title="Screen shot of pbismn.org site"/>
          <p:cNvPicPr preferRelativeResize="0"/>
          <p:nvPr/>
        </p:nvPicPr>
        <p:blipFill>
          <a:blip r:embed="rId4">
            <a:alphaModFix/>
          </a:blip>
          <a:stretch>
            <a:fillRect/>
          </a:stretch>
        </p:blipFill>
        <p:spPr>
          <a:xfrm>
            <a:off x="1193100" y="1744525"/>
            <a:ext cx="4969548" cy="4224824"/>
          </a:xfrm>
          <a:prstGeom prst="rect">
            <a:avLst/>
          </a:prstGeom>
          <a:noFill/>
          <a:ln>
            <a:noFill/>
          </a:ln>
        </p:spPr>
      </p:pic>
      <p:sp>
        <p:nvSpPr>
          <p:cNvPr id="110" name="Shape 110"/>
          <p:cNvSpPr/>
          <p:nvPr/>
        </p:nvSpPr>
        <p:spPr>
          <a:xfrm rot="260094">
            <a:off x="2920591" y="1675611"/>
            <a:ext cx="4008667" cy="1063543"/>
          </a:xfrm>
          <a:prstGeom prst="leftArrow">
            <a:avLst>
              <a:gd name="adj1" fmla="val 3238"/>
              <a:gd name="adj2" fmla="val 50000"/>
            </a:avLst>
          </a:prstGeom>
          <a:solidFill>
            <a:srgbClr val="FFCCFF"/>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www.pbismn.org</a:t>
            </a:r>
          </a:p>
        </p:txBody>
      </p:sp>
      <p:sp>
        <p:nvSpPr>
          <p:cNvPr id="107" name="Shape 107"/>
          <p:cNvSpPr txBox="1">
            <a:spLocks noGrp="1"/>
          </p:cNvSpPr>
          <p:nvPr>
            <p:ph type="title"/>
          </p:nvPr>
        </p:nvSpPr>
        <p:spPr>
          <a:xfrm>
            <a:off x="1095375" y="588962"/>
            <a:ext cx="6964500" cy="1201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Merriweather"/>
              <a:buNone/>
            </a:pPr>
            <a:r>
              <a:rPr lang="en-US" sz="4400" b="0" i="0" u="none" strike="noStrike" cap="none" baseline="0" dirty="0">
                <a:solidFill>
                  <a:schemeClr val="dk1"/>
                </a:solidFill>
                <a:latin typeface="Merriweather"/>
                <a:ea typeface="Merriweather"/>
                <a:cs typeface="Merriweather"/>
                <a:sym typeface="Merriweather"/>
              </a:rPr>
              <a:t>The Minnesota Website</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0" y="5943600"/>
            <a:ext cx="2514600" cy="461665"/>
          </a:xfrm>
          <a:prstGeom prst="rect">
            <a:avLst/>
          </a:prstGeom>
          <a:solidFill>
            <a:srgbClr val="FF0000"/>
          </a:solidFill>
        </p:spPr>
        <p:txBody>
          <a:bodyPr wrap="square" rtlCol="0">
            <a:spAutoFit/>
          </a:bodyPr>
          <a:lstStyle/>
          <a:p>
            <a:pPr algn="ctr"/>
            <a:r>
              <a:rPr lang="en-US" sz="2400" dirty="0" smtClean="0"/>
              <a:t>15 minutes</a:t>
            </a:r>
            <a:endParaRPr lang="en-US" sz="2400" dirty="0"/>
          </a:p>
        </p:txBody>
      </p:sp>
      <p:pic>
        <p:nvPicPr>
          <p:cNvPr id="7" name="Picture 2" title="check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4343400"/>
            <a:ext cx="1128713" cy="10144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title="yellow rectangle around activity on page 81"/>
          <p:cNvSpPr/>
          <p:nvPr/>
        </p:nvSpPr>
        <p:spPr>
          <a:xfrm>
            <a:off x="3733800" y="2971800"/>
            <a:ext cx="24384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600200"/>
            <a:ext cx="8229600" cy="4967700"/>
          </a:xfrm>
        </p:spPr>
        <p:txBody>
          <a:bodyPr/>
          <a:lstStyle/>
          <a:p>
            <a:r>
              <a:rPr lang="en-US" sz="2800" dirty="0" smtClean="0">
                <a:latin typeface="Merriweather"/>
              </a:rPr>
              <a:t> Questions to address during Action Planning:</a:t>
            </a:r>
          </a:p>
          <a:p>
            <a:r>
              <a:rPr lang="en-US" sz="2800" dirty="0">
                <a:latin typeface="Merriweather"/>
              </a:rPr>
              <a:t> </a:t>
            </a:r>
            <a:r>
              <a:rPr lang="en-US" sz="2400" dirty="0" smtClean="0">
                <a:latin typeface="Merriweather"/>
              </a:rPr>
              <a:t>How do you describe your acknowledgement system?  Is it one-size-fits all?  Do you have a variety of acknowledgements?  Activity on pg. 81</a:t>
            </a:r>
          </a:p>
          <a:p>
            <a:r>
              <a:rPr lang="en-US" sz="2400" dirty="0">
                <a:latin typeface="Merriweather"/>
              </a:rPr>
              <a:t> </a:t>
            </a:r>
            <a:r>
              <a:rPr lang="en-US" sz="2400" dirty="0" smtClean="0">
                <a:latin typeface="Merriweather"/>
              </a:rPr>
              <a:t>What is the schedule for celebrating student success and acknowledgement activities this fall?</a:t>
            </a:r>
          </a:p>
          <a:p>
            <a:r>
              <a:rPr lang="en-US" sz="2400" dirty="0">
                <a:latin typeface="Merriweather"/>
              </a:rPr>
              <a:t> </a:t>
            </a:r>
            <a:r>
              <a:rPr lang="en-US" sz="2400" dirty="0" smtClean="0">
                <a:latin typeface="Merriweather"/>
              </a:rPr>
              <a:t>Did your staff use the acknowledgement system last year?</a:t>
            </a:r>
          </a:p>
          <a:p>
            <a:r>
              <a:rPr lang="en-US" sz="2400" dirty="0">
                <a:latin typeface="Merriweather"/>
              </a:rPr>
              <a:t> </a:t>
            </a:r>
            <a:r>
              <a:rPr lang="en-US" sz="2400" dirty="0" smtClean="0">
                <a:latin typeface="Merriweather"/>
              </a:rPr>
              <a:t>What is the plan to </a:t>
            </a:r>
            <a:r>
              <a:rPr lang="en-US" sz="2400" dirty="0" smtClean="0"/>
              <a:t>teach the  </a:t>
            </a:r>
            <a:r>
              <a:rPr lang="en-US" sz="2400" dirty="0"/>
              <a:t>acknowledgement systems</a:t>
            </a:r>
            <a:r>
              <a:rPr lang="en-US" sz="2400" dirty="0" smtClean="0">
                <a:latin typeface="Merriweather"/>
              </a:rPr>
              <a:t> (including pairing tangible and social acknowledgement) this fall to staff? Students? Families? </a:t>
            </a:r>
            <a:endParaRPr lang="en-US" sz="2400" dirty="0">
              <a:latin typeface="Merriweather"/>
            </a:endParaRPr>
          </a:p>
        </p:txBody>
      </p:sp>
      <p:sp>
        <p:nvSpPr>
          <p:cNvPr id="2" name="Title 1"/>
          <p:cNvSpPr>
            <a:spLocks noGrp="1"/>
          </p:cNvSpPr>
          <p:nvPr>
            <p:ph type="title"/>
          </p:nvPr>
        </p:nvSpPr>
        <p:spPr>
          <a:xfrm>
            <a:off x="457200" y="533400"/>
            <a:ext cx="8229600" cy="1143000"/>
          </a:xfrm>
        </p:spPr>
        <p:txBody>
          <a:bodyPr/>
          <a:lstStyle/>
          <a:p>
            <a:r>
              <a:rPr lang="en-US" sz="3200" dirty="0" smtClean="0"/>
              <a:t>Encouraging &amp; Strengthening Student Use of School-wide Expectations 2017-18 </a:t>
            </a:r>
            <a:endParaRPr lang="en-US" sz="3200" dirty="0"/>
          </a:p>
        </p:txBody>
      </p:sp>
    </p:spTree>
    <p:extLst>
      <p:ext uri="{BB962C8B-B14F-4D97-AF65-F5344CB8AC3E}">
        <p14:creationId xmlns:p14="http://schemas.microsoft.com/office/powerpoint/2010/main" val="2889749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lstStyle/>
          <a:p>
            <a:r>
              <a:rPr lang="en-US" sz="2400" b="1" dirty="0"/>
              <a:t>Develop Continuum of Procedures for Discouraging Student Behavior Violations of School-Wide Behavior Expectations</a:t>
            </a:r>
            <a:endParaRPr lang="en-US" sz="2400" dirty="0"/>
          </a:p>
        </p:txBody>
      </p:sp>
      <p:sp>
        <p:nvSpPr>
          <p:cNvPr id="3" name="Text Placeholder 2"/>
          <p:cNvSpPr>
            <a:spLocks noGrp="1"/>
          </p:cNvSpPr>
          <p:nvPr>
            <p:ph type="body" idx="1"/>
          </p:nvPr>
        </p:nvSpPr>
        <p:spPr/>
        <p:txBody>
          <a:bodyPr/>
          <a:lstStyle/>
          <a:p>
            <a:r>
              <a:rPr lang="en-US" sz="2400" dirty="0" smtClean="0">
                <a:latin typeface="Merriweather"/>
              </a:rPr>
              <a:t> Definitions for Violations</a:t>
            </a:r>
          </a:p>
          <a:p>
            <a:r>
              <a:rPr lang="en-US" sz="2400" dirty="0">
                <a:latin typeface="Merriweather"/>
              </a:rPr>
              <a:t> </a:t>
            </a:r>
            <a:r>
              <a:rPr lang="en-US" sz="2400" dirty="0" smtClean="0">
                <a:latin typeface="Merriweather"/>
              </a:rPr>
              <a:t>Procedures for Processing Behavior Violations</a:t>
            </a:r>
          </a:p>
          <a:p>
            <a:r>
              <a:rPr lang="en-US" sz="2400" dirty="0">
                <a:latin typeface="Merriweather"/>
              </a:rPr>
              <a:t> </a:t>
            </a:r>
            <a:r>
              <a:rPr lang="en-US" sz="2400" dirty="0" smtClean="0">
                <a:latin typeface="Merriweather"/>
              </a:rPr>
              <a:t>Implementation across the school</a:t>
            </a:r>
            <a:endParaRPr lang="en-US" sz="2400" dirty="0">
              <a:latin typeface="Merriweather"/>
            </a:endParaRPr>
          </a:p>
        </p:txBody>
      </p:sp>
    </p:spTree>
    <p:extLst>
      <p:ext uri="{BB962C8B-B14F-4D97-AF65-F5344CB8AC3E}">
        <p14:creationId xmlns:p14="http://schemas.microsoft.com/office/powerpoint/2010/main" val="2222745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0400" y="5486400"/>
            <a:ext cx="2362200" cy="461665"/>
          </a:xfrm>
          <a:prstGeom prst="rect">
            <a:avLst/>
          </a:prstGeom>
          <a:solidFill>
            <a:srgbClr val="FF0000"/>
          </a:solidFill>
        </p:spPr>
        <p:txBody>
          <a:bodyPr wrap="square" rtlCol="0">
            <a:spAutoFit/>
          </a:bodyPr>
          <a:lstStyle/>
          <a:p>
            <a:pPr algn="ctr"/>
            <a:r>
              <a:rPr lang="en-US" sz="2400" dirty="0" smtClean="0">
                <a:latin typeface="Merriweather"/>
              </a:rPr>
              <a:t>15 minutes</a:t>
            </a:r>
            <a:endParaRPr lang="en-US" sz="2400" dirty="0">
              <a:latin typeface="Merriweather"/>
            </a:endParaRPr>
          </a:p>
        </p:txBody>
      </p:sp>
      <p:pic>
        <p:nvPicPr>
          <p:cNvPr id="7" name="Picture 2" title="chcck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399" y="5210025"/>
            <a:ext cx="1128713" cy="10144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title="yellow rectangle around page 83"/>
          <p:cNvSpPr/>
          <p:nvPr/>
        </p:nvSpPr>
        <p:spPr>
          <a:xfrm>
            <a:off x="6705600" y="2667000"/>
            <a:ext cx="1066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p:txBody>
          <a:bodyPr/>
          <a:lstStyle/>
          <a:p>
            <a:r>
              <a:rPr lang="en-US" sz="2400" dirty="0" smtClean="0">
                <a:latin typeface="Merriweather"/>
              </a:rPr>
              <a:t> </a:t>
            </a:r>
            <a:r>
              <a:rPr lang="en-US" sz="2000" dirty="0" smtClean="0">
                <a:latin typeface="Merriweather"/>
              </a:rPr>
              <a:t>Questions to address during Action Planning:</a:t>
            </a:r>
          </a:p>
          <a:p>
            <a:r>
              <a:rPr lang="en-US" sz="2000" dirty="0">
                <a:latin typeface="Merriweather"/>
              </a:rPr>
              <a:t> </a:t>
            </a:r>
            <a:r>
              <a:rPr lang="en-US" sz="2000" dirty="0" smtClean="0">
                <a:latin typeface="Merriweather"/>
              </a:rPr>
              <a:t>Have you completed definitions of behavior violations? Teacher vs. office managed behaviors?  If not, what is the time line for doing so, how will you get staff input and agreement?  Activity page 83.</a:t>
            </a:r>
          </a:p>
          <a:p>
            <a:r>
              <a:rPr lang="en-US" sz="2000" dirty="0">
                <a:latin typeface="Merriweather"/>
              </a:rPr>
              <a:t> </a:t>
            </a:r>
            <a:r>
              <a:rPr lang="en-US" sz="2000" dirty="0" smtClean="0">
                <a:latin typeface="Merriweather"/>
              </a:rPr>
              <a:t>Does your office discipline referral form need any revisions?</a:t>
            </a:r>
          </a:p>
          <a:p>
            <a:r>
              <a:rPr lang="en-US" sz="2000" dirty="0">
                <a:latin typeface="Merriweather"/>
              </a:rPr>
              <a:t> </a:t>
            </a:r>
            <a:r>
              <a:rPr lang="en-US" sz="2000" dirty="0" smtClean="0">
                <a:latin typeface="Merriweather"/>
              </a:rPr>
              <a:t>Are responsibilities for office staff vs. teachers in processing an ODR documented clearly?</a:t>
            </a:r>
          </a:p>
          <a:p>
            <a:r>
              <a:rPr lang="en-US" sz="2000" dirty="0">
                <a:latin typeface="Merriweather"/>
              </a:rPr>
              <a:t> </a:t>
            </a:r>
            <a:r>
              <a:rPr lang="en-US" sz="2000" dirty="0" smtClean="0">
                <a:latin typeface="Merriweather"/>
              </a:rPr>
              <a:t>Is the discipline referral system used by all staff?</a:t>
            </a:r>
          </a:p>
          <a:p>
            <a:r>
              <a:rPr lang="en-US" sz="2000" dirty="0">
                <a:latin typeface="Merriweather"/>
              </a:rPr>
              <a:t> </a:t>
            </a:r>
            <a:r>
              <a:rPr lang="en-US" sz="2000" dirty="0" smtClean="0">
                <a:latin typeface="Merriweather"/>
              </a:rPr>
              <a:t>How are you tracking the number of acknowledgements vs. ODRs or violations?</a:t>
            </a:r>
          </a:p>
          <a:p>
            <a:r>
              <a:rPr lang="en-US" sz="2000" dirty="0">
                <a:latin typeface="Merriweather"/>
              </a:rPr>
              <a:t> </a:t>
            </a:r>
            <a:r>
              <a:rPr lang="en-US" sz="2000" dirty="0" smtClean="0">
                <a:latin typeface="Merriweather"/>
              </a:rPr>
              <a:t>What are the procedures for identifying and supporting students who don’t respond?</a:t>
            </a:r>
          </a:p>
          <a:p>
            <a:pPr marL="129540" indent="0">
              <a:buNone/>
            </a:pPr>
            <a:r>
              <a:rPr lang="en-US" sz="2000" dirty="0" smtClean="0">
                <a:latin typeface="Merriweather"/>
              </a:rPr>
              <a:t>   </a:t>
            </a:r>
            <a:endParaRPr lang="en-US" sz="2000" dirty="0">
              <a:latin typeface="Merriweather"/>
            </a:endParaRPr>
          </a:p>
        </p:txBody>
      </p:sp>
      <p:sp>
        <p:nvSpPr>
          <p:cNvPr id="2" name="Title 1"/>
          <p:cNvSpPr>
            <a:spLocks noGrp="1"/>
          </p:cNvSpPr>
          <p:nvPr>
            <p:ph type="title"/>
          </p:nvPr>
        </p:nvSpPr>
        <p:spPr>
          <a:xfrm>
            <a:off x="457200" y="457200"/>
            <a:ext cx="8229600" cy="1143000"/>
          </a:xfrm>
        </p:spPr>
        <p:txBody>
          <a:bodyPr/>
          <a:lstStyle/>
          <a:p>
            <a:r>
              <a:rPr lang="en-US" sz="3600" dirty="0" smtClean="0"/>
              <a:t>Discouraging Student Behavior Violations 2017-18</a:t>
            </a:r>
            <a:endParaRPr lang="en-US" sz="3600" dirty="0"/>
          </a:p>
        </p:txBody>
      </p:sp>
    </p:spTree>
    <p:extLst>
      <p:ext uri="{BB962C8B-B14F-4D97-AF65-F5344CB8AC3E}">
        <p14:creationId xmlns:p14="http://schemas.microsoft.com/office/powerpoint/2010/main" val="1319181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sz="2800" b="1" dirty="0">
                <a:latin typeface="Merriweather"/>
              </a:rPr>
              <a:t>Develop Data-Based Procedures for Monitoring Implementation of SWPBIS</a:t>
            </a:r>
            <a:endParaRPr lang="en-US" sz="2800" dirty="0">
              <a:latin typeface="Merriweather"/>
            </a:endParaRPr>
          </a:p>
        </p:txBody>
      </p:sp>
      <p:sp>
        <p:nvSpPr>
          <p:cNvPr id="3" name="Text Placeholder 2"/>
          <p:cNvSpPr>
            <a:spLocks noGrp="1"/>
          </p:cNvSpPr>
          <p:nvPr>
            <p:ph type="body" idx="1"/>
          </p:nvPr>
        </p:nvSpPr>
        <p:spPr/>
        <p:txBody>
          <a:bodyPr/>
          <a:lstStyle/>
          <a:p>
            <a:r>
              <a:rPr lang="en-US" sz="2400" dirty="0" smtClean="0">
                <a:latin typeface="Merriweather"/>
              </a:rPr>
              <a:t> Data-based procedures for monitoring school-wide implementation.</a:t>
            </a:r>
          </a:p>
          <a:p>
            <a:r>
              <a:rPr lang="en-US" sz="2400" dirty="0">
                <a:latin typeface="Merriweather"/>
              </a:rPr>
              <a:t> </a:t>
            </a:r>
            <a:r>
              <a:rPr lang="en-US" sz="2400" dirty="0" smtClean="0">
                <a:latin typeface="Merriweather"/>
              </a:rPr>
              <a:t>What do you want to know?</a:t>
            </a:r>
          </a:p>
          <a:p>
            <a:r>
              <a:rPr lang="en-US" sz="2400" dirty="0">
                <a:latin typeface="Merriweather"/>
              </a:rPr>
              <a:t> </a:t>
            </a:r>
            <a:r>
              <a:rPr lang="en-US" sz="2400" dirty="0" smtClean="0">
                <a:latin typeface="Merriweather"/>
              </a:rPr>
              <a:t>What information can be collected?</a:t>
            </a:r>
          </a:p>
          <a:p>
            <a:r>
              <a:rPr lang="en-US" sz="2400" dirty="0">
                <a:latin typeface="Merriweather"/>
              </a:rPr>
              <a:t> </a:t>
            </a:r>
            <a:r>
              <a:rPr lang="en-US" sz="2400" dirty="0" smtClean="0">
                <a:latin typeface="Merriweather"/>
              </a:rPr>
              <a:t>How and when should this information be gathered?</a:t>
            </a:r>
          </a:p>
          <a:p>
            <a:r>
              <a:rPr lang="en-US" sz="2400" dirty="0">
                <a:latin typeface="Merriweather"/>
              </a:rPr>
              <a:t> </a:t>
            </a:r>
            <a:r>
              <a:rPr lang="en-US" sz="2400" dirty="0" smtClean="0">
                <a:latin typeface="Merriweather"/>
              </a:rPr>
              <a:t>How was the question answered and what should be done next?</a:t>
            </a:r>
          </a:p>
          <a:p>
            <a:pPr marL="129540" indent="0">
              <a:buNone/>
            </a:pPr>
            <a:endParaRPr lang="en-US" sz="2400" dirty="0">
              <a:latin typeface="Merriweather"/>
            </a:endParaRPr>
          </a:p>
        </p:txBody>
      </p:sp>
    </p:spTree>
    <p:extLst>
      <p:ext uri="{BB962C8B-B14F-4D97-AF65-F5344CB8AC3E}">
        <p14:creationId xmlns:p14="http://schemas.microsoft.com/office/powerpoint/2010/main" val="502993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Merriweather"/>
              </a:rPr>
              <a:t>Evaluation Questions</a:t>
            </a:r>
            <a:endParaRPr lang="en-US" sz="4400" dirty="0">
              <a:latin typeface="Merriweather"/>
            </a:endParaRPr>
          </a:p>
        </p:txBody>
      </p:sp>
      <p:sp>
        <p:nvSpPr>
          <p:cNvPr id="3" name="Text Placeholder 2"/>
          <p:cNvSpPr>
            <a:spLocks noGrp="1"/>
          </p:cNvSpPr>
          <p:nvPr>
            <p:ph type="body" idx="1"/>
          </p:nvPr>
        </p:nvSpPr>
        <p:spPr/>
        <p:txBody>
          <a:bodyPr/>
          <a:lstStyle/>
          <a:p>
            <a:r>
              <a:rPr lang="en-US" sz="2800" dirty="0" smtClean="0">
                <a:latin typeface="Merriweather"/>
              </a:rPr>
              <a:t> Are your expectations easy to remember?</a:t>
            </a:r>
          </a:p>
          <a:p>
            <a:r>
              <a:rPr lang="en-US" sz="2800" dirty="0">
                <a:latin typeface="Merriweather"/>
              </a:rPr>
              <a:t> </a:t>
            </a:r>
            <a:r>
              <a:rPr lang="en-US" sz="2800" dirty="0" smtClean="0">
                <a:latin typeface="Merriweather"/>
              </a:rPr>
              <a:t>How will we know that the lessons have been taught – school-wide and/or in the classroom?</a:t>
            </a:r>
          </a:p>
          <a:p>
            <a:r>
              <a:rPr lang="en-US" sz="2800" dirty="0">
                <a:latin typeface="Merriweather"/>
              </a:rPr>
              <a:t> </a:t>
            </a:r>
            <a:r>
              <a:rPr lang="en-US" sz="2800" dirty="0" smtClean="0">
                <a:latin typeface="Merriweather"/>
              </a:rPr>
              <a:t>Are the rules being followed?</a:t>
            </a:r>
          </a:p>
          <a:p>
            <a:r>
              <a:rPr lang="en-US" sz="2800" dirty="0">
                <a:latin typeface="Merriweather"/>
              </a:rPr>
              <a:t> </a:t>
            </a:r>
            <a:r>
              <a:rPr lang="en-US" sz="2800" dirty="0" smtClean="0">
                <a:latin typeface="Merriweather"/>
              </a:rPr>
              <a:t>Did the staff use the student acknowledgement system last year?</a:t>
            </a:r>
          </a:p>
          <a:p>
            <a:r>
              <a:rPr lang="en-US" sz="2800" dirty="0">
                <a:latin typeface="Merriweather"/>
              </a:rPr>
              <a:t> </a:t>
            </a:r>
            <a:r>
              <a:rPr lang="en-US" sz="2800" dirty="0" smtClean="0">
                <a:latin typeface="Merriweather"/>
              </a:rPr>
              <a:t>Is the discipline referral system used by staff?</a:t>
            </a:r>
          </a:p>
          <a:p>
            <a:r>
              <a:rPr lang="en-US" sz="2800" dirty="0">
                <a:latin typeface="Merriweather"/>
              </a:rPr>
              <a:t> </a:t>
            </a:r>
            <a:r>
              <a:rPr lang="en-US" sz="2800" dirty="0" smtClean="0">
                <a:latin typeface="Merriweather"/>
              </a:rPr>
              <a:t>What is the ratio of acknowledgements to violations?</a:t>
            </a:r>
            <a:endParaRPr lang="en-US" sz="2800" dirty="0">
              <a:latin typeface="Merriweather"/>
            </a:endParaRPr>
          </a:p>
        </p:txBody>
      </p:sp>
    </p:spTree>
    <p:extLst>
      <p:ext uri="{BB962C8B-B14F-4D97-AF65-F5344CB8AC3E}">
        <p14:creationId xmlns:p14="http://schemas.microsoft.com/office/powerpoint/2010/main" val="2507030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0400" y="5486400"/>
            <a:ext cx="2993571" cy="461665"/>
          </a:xfrm>
          <a:prstGeom prst="rect">
            <a:avLst/>
          </a:prstGeom>
          <a:solidFill>
            <a:srgbClr val="FF0000"/>
          </a:solidFill>
        </p:spPr>
        <p:txBody>
          <a:bodyPr wrap="square" rtlCol="0">
            <a:spAutoFit/>
          </a:bodyPr>
          <a:lstStyle/>
          <a:p>
            <a:pPr algn="ctr"/>
            <a:r>
              <a:rPr lang="en-US" sz="2400" dirty="0" smtClean="0">
                <a:latin typeface="Merriweather"/>
              </a:rPr>
              <a:t>14 minutes</a:t>
            </a:r>
            <a:endParaRPr lang="en-US" sz="2400" dirty="0">
              <a:latin typeface="Merriweather"/>
            </a:endParaRPr>
          </a:p>
        </p:txBody>
      </p:sp>
      <p:pic>
        <p:nvPicPr>
          <p:cNvPr id="7" name="Picture 2" title="check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283" y="5223142"/>
            <a:ext cx="1128713" cy="10144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title="yellow rectangle around page 86"/>
          <p:cNvSpPr/>
          <p:nvPr/>
        </p:nvSpPr>
        <p:spPr>
          <a:xfrm>
            <a:off x="5546271" y="3429000"/>
            <a:ext cx="12954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447800"/>
            <a:ext cx="8229600" cy="5120100"/>
          </a:xfrm>
        </p:spPr>
        <p:txBody>
          <a:bodyPr/>
          <a:lstStyle/>
          <a:p>
            <a:r>
              <a:rPr lang="en-US" sz="2400" dirty="0" smtClean="0"/>
              <a:t> Action Planning:</a:t>
            </a:r>
          </a:p>
          <a:p>
            <a:r>
              <a:rPr lang="en-US" sz="2400" dirty="0">
                <a:latin typeface="Merriweather"/>
              </a:rPr>
              <a:t> </a:t>
            </a:r>
            <a:r>
              <a:rPr lang="en-US" sz="2400" dirty="0" smtClean="0">
                <a:latin typeface="Merriweather"/>
              </a:rPr>
              <a:t>What evaluation questions do you have based on your implementation experience last year?  Are these questions you want to answer now or in the coming school year?  What data do you need?  </a:t>
            </a:r>
          </a:p>
          <a:p>
            <a:r>
              <a:rPr lang="en-US" sz="2400" dirty="0" smtClean="0">
                <a:latin typeface="Merriweather"/>
              </a:rPr>
              <a:t> Data and Evaluation Worksheet – page 86</a:t>
            </a:r>
          </a:p>
          <a:p>
            <a:r>
              <a:rPr lang="en-US" sz="2400" dirty="0">
                <a:latin typeface="Merriweather"/>
              </a:rPr>
              <a:t> </a:t>
            </a:r>
            <a:r>
              <a:rPr lang="en-US" sz="2400" dirty="0" smtClean="0">
                <a:latin typeface="Merriweather"/>
              </a:rPr>
              <a:t>Who is responsible for preparing data for sharing with staff throughout the year?</a:t>
            </a:r>
          </a:p>
          <a:p>
            <a:r>
              <a:rPr lang="en-US" sz="2400" dirty="0">
                <a:latin typeface="Merriweather"/>
              </a:rPr>
              <a:t> </a:t>
            </a:r>
            <a:r>
              <a:rPr lang="en-US" sz="2400" dirty="0" smtClean="0">
                <a:latin typeface="Merriweather"/>
              </a:rPr>
              <a:t>How will you record, manage and respond to evaluation questions that arise throughout the coming school year?</a:t>
            </a:r>
            <a:endParaRPr lang="en-US" sz="2400" dirty="0"/>
          </a:p>
        </p:txBody>
      </p:sp>
      <p:sp>
        <p:nvSpPr>
          <p:cNvPr id="2" name="Title 1"/>
          <p:cNvSpPr>
            <a:spLocks noGrp="1"/>
          </p:cNvSpPr>
          <p:nvPr>
            <p:ph type="title"/>
          </p:nvPr>
        </p:nvSpPr>
        <p:spPr>
          <a:xfrm>
            <a:off x="457200" y="533400"/>
            <a:ext cx="8229600" cy="884536"/>
          </a:xfrm>
        </p:spPr>
        <p:txBody>
          <a:bodyPr/>
          <a:lstStyle/>
          <a:p>
            <a:r>
              <a:rPr lang="en-US" sz="4400" dirty="0" smtClean="0">
                <a:latin typeface="Merriweather"/>
              </a:rPr>
              <a:t>Evaluation Questions 2017-18</a:t>
            </a:r>
            <a:endParaRPr lang="en-US" sz="4400" dirty="0">
              <a:latin typeface="Merriweather"/>
            </a:endParaRPr>
          </a:p>
        </p:txBody>
      </p:sp>
    </p:spTree>
    <p:extLst>
      <p:ext uri="{BB962C8B-B14F-4D97-AF65-F5344CB8AC3E}">
        <p14:creationId xmlns:p14="http://schemas.microsoft.com/office/powerpoint/2010/main" val="3818016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8" name="Shape 268" title="cartoon picture of a friendly looking blue strong super hero"/>
          <p:cNvPicPr preferRelativeResize="0"/>
          <p:nvPr/>
        </p:nvPicPr>
        <p:blipFill>
          <a:blip r:embed="rId3">
            <a:alphaModFix/>
          </a:blip>
          <a:stretch>
            <a:fillRect/>
          </a:stretch>
        </p:blipFill>
        <p:spPr>
          <a:xfrm>
            <a:off x="4701200" y="1547225"/>
            <a:ext cx="2825474" cy="3763550"/>
          </a:xfrm>
          <a:prstGeom prst="rect">
            <a:avLst/>
          </a:prstGeom>
          <a:noFill/>
          <a:ln>
            <a:noFill/>
          </a:ln>
        </p:spPr>
      </p:pic>
      <p:sp>
        <p:nvSpPr>
          <p:cNvPr id="2" name="Title 1"/>
          <p:cNvSpPr>
            <a:spLocks noGrp="1"/>
          </p:cNvSpPr>
          <p:nvPr>
            <p:ph type="title"/>
          </p:nvPr>
        </p:nvSpPr>
        <p:spPr>
          <a:xfrm>
            <a:off x="1095375" y="817562"/>
            <a:ext cx="3605825" cy="1201737"/>
          </a:xfrm>
        </p:spPr>
        <p:txBody>
          <a:bodyPr/>
          <a:lstStyle/>
          <a:p>
            <a:pPr lvl="0"/>
            <a:r>
              <a:rPr lang="en-US" sz="3600" b="1" dirty="0"/>
              <a:t>TFI TIME!</a:t>
            </a:r>
            <a:br>
              <a:rPr lang="en-US" sz="3600" b="1" dirty="0"/>
            </a:br>
            <a:endParaRPr lang="en-US" sz="3600" dirty="0"/>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579444"/>
            <a:ext cx="8229600" cy="632100"/>
          </a:xfrm>
          <a:prstGeom prst="rect">
            <a:avLst/>
          </a:prstGeom>
        </p:spPr>
        <p:txBody>
          <a:bodyPr lIns="91425" tIns="91425" rIns="91425" bIns="91425" anchor="ctr" anchorCtr="0">
            <a:noAutofit/>
          </a:bodyPr>
          <a:lstStyle/>
          <a:p>
            <a:pPr>
              <a:spcBef>
                <a:spcPts val="0"/>
              </a:spcBef>
              <a:buNone/>
            </a:pPr>
            <a:r>
              <a:rPr lang="en-US" sz="2400" dirty="0">
                <a:solidFill>
                  <a:srgbClr val="FF0000"/>
                </a:solidFill>
              </a:rPr>
              <a:t>WHY Take the </a:t>
            </a:r>
            <a:r>
              <a:rPr lang="en-US" sz="2400" dirty="0" smtClean="0">
                <a:solidFill>
                  <a:srgbClr val="FF0000"/>
                </a:solidFill>
              </a:rPr>
              <a:t>TFI?</a:t>
            </a:r>
            <a:endParaRPr lang="en-US" sz="2400" dirty="0">
              <a:solidFill>
                <a:srgbClr val="FF0000"/>
              </a:solidFill>
            </a:endParaRPr>
          </a:p>
        </p:txBody>
      </p:sp>
      <p:sp>
        <p:nvSpPr>
          <p:cNvPr id="274" name="Shape 274"/>
          <p:cNvSpPr txBox="1">
            <a:spLocks noGrp="1"/>
          </p:cNvSpPr>
          <p:nvPr>
            <p:ph type="body" idx="1"/>
          </p:nvPr>
        </p:nvSpPr>
        <p:spPr>
          <a:xfrm>
            <a:off x="758250" y="1155525"/>
            <a:ext cx="7627500" cy="5112600"/>
          </a:xfrm>
          <a:prstGeom prst="rect">
            <a:avLst/>
          </a:prstGeom>
        </p:spPr>
        <p:txBody>
          <a:bodyPr lIns="91425" tIns="91425" rIns="91425" bIns="91425" anchor="t" anchorCtr="0">
            <a:noAutofit/>
          </a:bodyPr>
          <a:lstStyle/>
          <a:p>
            <a:pPr marL="457200" lvl="0" indent="-381000" rtl="0">
              <a:lnSpc>
                <a:spcPct val="100000"/>
              </a:lnSpc>
              <a:spcBef>
                <a:spcPts val="0"/>
              </a:spcBef>
              <a:buClr>
                <a:schemeClr val="accent2"/>
              </a:buClr>
              <a:buSzPct val="100000"/>
              <a:buFont typeface="Source Sans Pro"/>
              <a:buChar char="❏"/>
            </a:pPr>
            <a:r>
              <a:rPr lang="en-US" sz="2400" dirty="0" smtClean="0"/>
              <a:t>Progress monitor implementation at each tier</a:t>
            </a:r>
            <a:endParaRPr lang="en-US" sz="2400" dirty="0"/>
          </a:p>
          <a:p>
            <a:pPr marL="0" lvl="0" indent="0" rtl="0">
              <a:lnSpc>
                <a:spcPct val="100000"/>
              </a:lnSpc>
              <a:spcBef>
                <a:spcPts val="0"/>
              </a:spcBef>
              <a:buNone/>
            </a:pPr>
            <a:endParaRPr sz="2400" dirty="0"/>
          </a:p>
          <a:p>
            <a:pPr marL="457200" lvl="0" indent="-381000" rtl="0">
              <a:lnSpc>
                <a:spcPct val="100000"/>
              </a:lnSpc>
              <a:spcBef>
                <a:spcPts val="0"/>
              </a:spcBef>
              <a:buClr>
                <a:schemeClr val="accent2"/>
              </a:buClr>
              <a:buSzPct val="100000"/>
              <a:buFont typeface="Source Sans Pro"/>
              <a:buChar char="❏"/>
            </a:pPr>
            <a:r>
              <a:rPr lang="en-US" sz="2400" dirty="0" smtClean="0"/>
              <a:t>Celebrate accomplishments</a:t>
            </a:r>
            <a:endParaRPr lang="en-US" sz="2400" dirty="0"/>
          </a:p>
          <a:p>
            <a:pPr marL="0" lvl="0" indent="0" rtl="0">
              <a:lnSpc>
                <a:spcPct val="100000"/>
              </a:lnSpc>
              <a:spcBef>
                <a:spcPts val="0"/>
              </a:spcBef>
              <a:buNone/>
            </a:pPr>
            <a:endParaRPr sz="2400" dirty="0"/>
          </a:p>
          <a:p>
            <a:pPr marL="457200" lvl="0" indent="-381000" rtl="0">
              <a:lnSpc>
                <a:spcPct val="100000"/>
              </a:lnSpc>
              <a:spcBef>
                <a:spcPts val="0"/>
              </a:spcBef>
              <a:buClr>
                <a:schemeClr val="accent2"/>
              </a:buClr>
              <a:buSzPct val="100000"/>
              <a:buFont typeface="Source Sans Pro"/>
              <a:buChar char="❏"/>
            </a:pPr>
            <a:r>
              <a:rPr lang="en-US" sz="2400" dirty="0"/>
              <a:t>Action plan how you will take your next steps to </a:t>
            </a:r>
            <a:r>
              <a:rPr lang="en-US" sz="2400" dirty="0" smtClean="0"/>
              <a:t>implementation </a:t>
            </a:r>
            <a:endParaRPr lang="en-US" sz="2400" dirty="0"/>
          </a:p>
          <a:p>
            <a:pPr marL="0" lvl="0" indent="0" rtl="0">
              <a:lnSpc>
                <a:spcPct val="100000"/>
              </a:lnSpc>
              <a:spcBef>
                <a:spcPts val="0"/>
              </a:spcBef>
              <a:buNone/>
            </a:pPr>
            <a:endParaRPr sz="2400" dirty="0"/>
          </a:p>
          <a:p>
            <a:pPr marL="457200" lvl="0" indent="-381000" rtl="0">
              <a:lnSpc>
                <a:spcPct val="100000"/>
              </a:lnSpc>
              <a:spcBef>
                <a:spcPts val="0"/>
              </a:spcBef>
              <a:buClr>
                <a:schemeClr val="accent2"/>
              </a:buClr>
              <a:buSzPct val="100000"/>
              <a:buFont typeface="Source Sans Pro"/>
              <a:buChar char="❏"/>
            </a:pPr>
            <a:r>
              <a:rPr lang="en-US" sz="2400" dirty="0"/>
              <a:t>ALWAYS share the results of your </a:t>
            </a:r>
            <a:r>
              <a:rPr lang="en-US" sz="2400" dirty="0" smtClean="0"/>
              <a:t>TFI </a:t>
            </a:r>
            <a:r>
              <a:rPr lang="en-US" sz="2400" dirty="0"/>
              <a:t>with all staff</a:t>
            </a:r>
          </a:p>
          <a:p>
            <a:pPr marL="914400" lvl="1" indent="-342900" rtl="0">
              <a:lnSpc>
                <a:spcPct val="100000"/>
              </a:lnSpc>
              <a:spcBef>
                <a:spcPts val="0"/>
              </a:spcBef>
              <a:buClr>
                <a:schemeClr val="accent2"/>
              </a:buClr>
              <a:buSzPct val="100000"/>
              <a:buFont typeface="Source Sans Pro"/>
              <a:buChar char="❏"/>
            </a:pPr>
            <a:r>
              <a:rPr lang="en-US" sz="1800" dirty="0"/>
              <a:t>Highlight celebrations and back them up with outcome data</a:t>
            </a:r>
          </a:p>
          <a:p>
            <a:pPr marL="914400" lvl="1" indent="-342900" rtl="0">
              <a:lnSpc>
                <a:spcPct val="100000"/>
              </a:lnSpc>
              <a:spcBef>
                <a:spcPts val="0"/>
              </a:spcBef>
              <a:buClr>
                <a:schemeClr val="accent2"/>
              </a:buClr>
              <a:buSzPct val="100000"/>
              <a:buFont typeface="Source Sans Pro"/>
              <a:buChar char="❏"/>
            </a:pPr>
            <a:r>
              <a:rPr lang="en-US" sz="1800" dirty="0"/>
              <a:t>Share action planning next steps </a:t>
            </a:r>
          </a:p>
          <a:p>
            <a:pPr marL="129540" indent="0">
              <a:lnSpc>
                <a:spcPct val="115000"/>
              </a:lnSpc>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81000" y="503237"/>
            <a:ext cx="8229600" cy="1143299"/>
          </a:xfrm>
          <a:prstGeom prst="rect">
            <a:avLst/>
          </a:prstGeom>
        </p:spPr>
        <p:txBody>
          <a:bodyPr lIns="91425" tIns="91425" rIns="91425" bIns="91425" anchor="ctr" anchorCtr="0">
            <a:noAutofit/>
          </a:bodyPr>
          <a:lstStyle/>
          <a:p>
            <a:pPr lvl="0" rtl="0">
              <a:spcBef>
                <a:spcPts val="0"/>
              </a:spcBef>
              <a:buNone/>
            </a:pPr>
            <a:r>
              <a:rPr lang="en-US" sz="3000" dirty="0">
                <a:solidFill>
                  <a:srgbClr val="FF0000"/>
                </a:solidFill>
              </a:rPr>
              <a:t>Taking the </a:t>
            </a:r>
            <a:r>
              <a:rPr lang="en-US" sz="3000" dirty="0" smtClean="0">
                <a:solidFill>
                  <a:srgbClr val="FF0000"/>
                </a:solidFill>
              </a:rPr>
              <a:t>TFI </a:t>
            </a:r>
            <a:r>
              <a:rPr lang="en-US" sz="3000" dirty="0">
                <a:solidFill>
                  <a:srgbClr val="FF0000"/>
                </a:solidFill>
              </a:rPr>
              <a:t>Review</a:t>
            </a:r>
          </a:p>
        </p:txBody>
      </p:sp>
      <p:sp>
        <p:nvSpPr>
          <p:cNvPr id="281" name="Shape 281"/>
          <p:cNvSpPr txBox="1">
            <a:spLocks noGrp="1"/>
          </p:cNvSpPr>
          <p:nvPr>
            <p:ph type="body" idx="1"/>
          </p:nvPr>
        </p:nvSpPr>
        <p:spPr>
          <a:xfrm>
            <a:off x="839675" y="1600200"/>
            <a:ext cx="7456500" cy="4479599"/>
          </a:xfrm>
          <a:prstGeom prst="rect">
            <a:avLst/>
          </a:prstGeom>
        </p:spPr>
        <p:txBody>
          <a:bodyPr lIns="91425" tIns="91425" rIns="91425" bIns="91425" anchor="t" anchorCtr="0">
            <a:noAutofit/>
          </a:bodyPr>
          <a:lstStyle/>
          <a:p>
            <a:pPr marL="457200" lvl="0" indent="-419100" rtl="0">
              <a:spcBef>
                <a:spcPts val="0"/>
              </a:spcBef>
              <a:buClr>
                <a:schemeClr val="accent2"/>
              </a:buClr>
              <a:buSzPct val="100000"/>
              <a:buFont typeface="Source Sans Pro"/>
              <a:buChar char="➢"/>
            </a:pPr>
            <a:r>
              <a:rPr lang="en-US" sz="3000" dirty="0" smtClean="0"/>
              <a:t>External coach </a:t>
            </a:r>
            <a:r>
              <a:rPr lang="en-US" sz="3000" dirty="0"/>
              <a:t>reads each </a:t>
            </a:r>
            <a:r>
              <a:rPr lang="en-US" sz="3000" dirty="0" smtClean="0"/>
              <a:t>feature, reviews possible data sources and scoring criteria and </a:t>
            </a:r>
            <a:r>
              <a:rPr lang="en-US" sz="3000" dirty="0"/>
              <a:t>the team discusses </a:t>
            </a:r>
          </a:p>
          <a:p>
            <a:pPr marL="457200" lvl="0" indent="-419100" rtl="0">
              <a:spcBef>
                <a:spcPts val="0"/>
              </a:spcBef>
              <a:buClr>
                <a:schemeClr val="accent2"/>
              </a:buClr>
              <a:buSzPct val="100000"/>
              <a:buFont typeface="Source Sans Pro"/>
              <a:buChar char="➢"/>
            </a:pPr>
            <a:r>
              <a:rPr lang="en-US" sz="3000" dirty="0" smtClean="0"/>
              <a:t>Internal coach </a:t>
            </a:r>
            <a:r>
              <a:rPr lang="en-US" sz="3000" dirty="0"/>
              <a:t>enters the score in </a:t>
            </a:r>
            <a:r>
              <a:rPr lang="en-US" sz="3000" dirty="0" smtClean="0"/>
              <a:t>pbisapps.org</a:t>
            </a:r>
            <a:endParaRPr lang="en-US" sz="3000" dirty="0"/>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72" y="3157322"/>
            <a:ext cx="7376900" cy="2833902"/>
          </a:xfrm>
          <a:prstGeom prst="rect">
            <a:avLst/>
          </a:prstGeom>
        </p:spPr>
      </p:pic>
      <p:sp>
        <p:nvSpPr>
          <p:cNvPr id="119" name="Shape 119"/>
          <p:cNvSpPr/>
          <p:nvPr/>
        </p:nvSpPr>
        <p:spPr>
          <a:xfrm rot="249095">
            <a:off x="3212001" y="2439317"/>
            <a:ext cx="4147314" cy="1036698"/>
          </a:xfrm>
          <a:prstGeom prst="leftArrow">
            <a:avLst>
              <a:gd name="adj1" fmla="val 0"/>
              <a:gd name="adj2" fmla="val 50000"/>
            </a:avLst>
          </a:prstGeom>
          <a:solidFill>
            <a:srgbClr val="FFCCFF"/>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4000" b="0" i="0" u="none" strike="noStrike" cap="none" baseline="0" dirty="0">
                <a:solidFill>
                  <a:srgbClr val="000000"/>
                </a:solidFill>
                <a:latin typeface="Times New Roman"/>
                <a:ea typeface="Times New Roman"/>
                <a:cs typeface="Times New Roman"/>
                <a:sym typeface="Times New Roman"/>
              </a:rPr>
              <a:t>www.pbisapps.org</a:t>
            </a:r>
          </a:p>
        </p:txBody>
      </p:sp>
      <p:sp>
        <p:nvSpPr>
          <p:cNvPr id="116" name="Shape 11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Merriweather"/>
              <a:buNone/>
            </a:pPr>
            <a:r>
              <a:rPr lang="en-US" sz="4400" dirty="0" smtClean="0">
                <a:solidFill>
                  <a:schemeClr val="dk1"/>
                </a:solidFill>
                <a:latin typeface="Merriweather"/>
                <a:ea typeface="Merriweather"/>
                <a:cs typeface="Merriweather"/>
                <a:sym typeface="Merriweather"/>
              </a:rPr>
              <a:t>pbisapps.org</a:t>
            </a:r>
            <a:endParaRPr lang="en-US" sz="4400" b="0" i="0" u="none" strike="noStrike" cap="none" baseline="0" dirty="0">
              <a:solidFill>
                <a:schemeClr val="dk1"/>
              </a:solidFill>
              <a:latin typeface="Merriweather"/>
              <a:ea typeface="Merriweather"/>
              <a:cs typeface="Merriweather"/>
              <a:sym typeface="Merriweather"/>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title="check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861" y="5030743"/>
            <a:ext cx="1128713" cy="10144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2097785"/>
            <a:ext cx="4191000" cy="2376638"/>
          </a:xfrm>
          <a:prstGeom prst="rect">
            <a:avLst/>
          </a:prstGeom>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7302" y="4724399"/>
            <a:ext cx="4052698" cy="609599"/>
          </a:xfrm>
          <a:prstGeom prst="rect">
            <a:avLst/>
          </a:prstGeom>
        </p:spPr>
      </p:pic>
      <p:sp>
        <p:nvSpPr>
          <p:cNvPr id="11" name="TextBox 10"/>
          <p:cNvSpPr txBox="1"/>
          <p:nvPr/>
        </p:nvSpPr>
        <p:spPr>
          <a:xfrm flipH="1">
            <a:off x="7353300" y="1905001"/>
            <a:ext cx="628650" cy="461665"/>
          </a:xfrm>
          <a:prstGeom prst="rect">
            <a:avLst/>
          </a:prstGeom>
          <a:solidFill>
            <a:srgbClr val="FFFF00"/>
          </a:solidFill>
        </p:spPr>
        <p:txBody>
          <a:bodyPr wrap="square" rtlCol="0">
            <a:spAutoFit/>
          </a:bodyPr>
          <a:lstStyle/>
          <a:p>
            <a:r>
              <a:rPr lang="en-US" sz="2400" dirty="0" smtClean="0"/>
              <a:t>19</a:t>
            </a:r>
            <a:endParaRPr lang="en-US" sz="2400" dirty="0"/>
          </a:p>
        </p:txBody>
      </p:sp>
      <p:sp>
        <p:nvSpPr>
          <p:cNvPr id="15" name="TextBox 14"/>
          <p:cNvSpPr txBox="1"/>
          <p:nvPr/>
        </p:nvSpPr>
        <p:spPr>
          <a:xfrm>
            <a:off x="4953000" y="5677427"/>
            <a:ext cx="3028950" cy="461665"/>
          </a:xfrm>
          <a:prstGeom prst="rect">
            <a:avLst/>
          </a:prstGeom>
          <a:solidFill>
            <a:srgbClr val="FF0000"/>
          </a:solidFill>
        </p:spPr>
        <p:txBody>
          <a:bodyPr wrap="square" rtlCol="0">
            <a:spAutoFit/>
          </a:bodyPr>
          <a:lstStyle/>
          <a:p>
            <a:pPr algn="ctr"/>
            <a:r>
              <a:rPr lang="en-US" sz="2400" dirty="0" smtClean="0"/>
              <a:t>14 minutes</a:t>
            </a:r>
            <a:endParaRPr lang="en-US" sz="2400" dirty="0"/>
          </a:p>
        </p:txBody>
      </p:sp>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1905000"/>
            <a:ext cx="2715004" cy="2819399"/>
          </a:xfrm>
          <a:prstGeom prst="rect">
            <a:avLst/>
          </a:prstGeom>
        </p:spPr>
      </p:pic>
      <p:sp>
        <p:nvSpPr>
          <p:cNvPr id="3" name="Text Placeholder 2"/>
          <p:cNvSpPr>
            <a:spLocks noGrp="1"/>
          </p:cNvSpPr>
          <p:nvPr>
            <p:ph type="body" idx="1"/>
          </p:nvPr>
        </p:nvSpPr>
        <p:spPr>
          <a:xfrm>
            <a:off x="1463675" y="2119311"/>
            <a:ext cx="6196012" cy="3367089"/>
          </a:xfrm>
        </p:spPr>
        <p:txBody>
          <a:bodyPr/>
          <a:lstStyle/>
          <a:p>
            <a:endParaRPr lang="en-US" dirty="0"/>
          </a:p>
        </p:txBody>
      </p:sp>
      <p:sp>
        <p:nvSpPr>
          <p:cNvPr id="6" name="5-Point Star 5" title="star"/>
          <p:cNvSpPr/>
          <p:nvPr/>
        </p:nvSpPr>
        <p:spPr>
          <a:xfrm>
            <a:off x="7086600" y="2590800"/>
            <a:ext cx="533400" cy="5025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title="star"/>
          <p:cNvSpPr/>
          <p:nvPr/>
        </p:nvSpPr>
        <p:spPr>
          <a:xfrm>
            <a:off x="6858000" y="3581400"/>
            <a:ext cx="228600" cy="2098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title="star"/>
          <p:cNvSpPr/>
          <p:nvPr/>
        </p:nvSpPr>
        <p:spPr>
          <a:xfrm>
            <a:off x="5867400" y="4038600"/>
            <a:ext cx="533400" cy="47163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title="star"/>
          <p:cNvSpPr/>
          <p:nvPr/>
        </p:nvSpPr>
        <p:spPr>
          <a:xfrm flipH="1">
            <a:off x="3276600" y="2456060"/>
            <a:ext cx="581404" cy="7393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400" dirty="0" smtClean="0">
                <a:latin typeface="Merriweather"/>
              </a:rPr>
              <a:t>Resources for Today</a:t>
            </a:r>
            <a:endParaRPr lang="en-US" sz="4400" dirty="0">
              <a:latin typeface="Merriweather"/>
            </a:endParaRPr>
          </a:p>
        </p:txBody>
      </p:sp>
    </p:spTree>
    <p:extLst>
      <p:ext uri="{BB962C8B-B14F-4D97-AF65-F5344CB8AC3E}">
        <p14:creationId xmlns:p14="http://schemas.microsoft.com/office/powerpoint/2010/main" val="25721623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PBIS Assessment</a:t>
            </a:r>
            <a:endParaRPr lang="en-US" sz="4400"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626" y="2833604"/>
            <a:ext cx="7144748" cy="1190791"/>
          </a:xfrm>
          <a:prstGeom prst="rect">
            <a:avLst/>
          </a:prstGeom>
        </p:spPr>
      </p:pic>
    </p:spTree>
    <p:extLst>
      <p:ext uri="{BB962C8B-B14F-4D97-AF65-F5344CB8AC3E}">
        <p14:creationId xmlns:p14="http://schemas.microsoft.com/office/powerpoint/2010/main" val="14261338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891" y="2057400"/>
            <a:ext cx="4420217" cy="3733800"/>
          </a:xfrm>
          <a:prstGeom prst="rect">
            <a:avLst/>
          </a:prstGeom>
        </p:spPr>
      </p:pic>
      <p:sp>
        <p:nvSpPr>
          <p:cNvPr id="2" name="Title 1"/>
          <p:cNvSpPr>
            <a:spLocks noGrp="1"/>
          </p:cNvSpPr>
          <p:nvPr>
            <p:ph type="title"/>
          </p:nvPr>
        </p:nvSpPr>
        <p:spPr/>
        <p:txBody>
          <a:bodyPr/>
          <a:lstStyle/>
          <a:p>
            <a:r>
              <a:rPr lang="en-US" sz="4400" dirty="0" smtClean="0"/>
              <a:t>Open Surveys</a:t>
            </a:r>
            <a:endParaRPr lang="en-US" sz="4400" dirty="0"/>
          </a:p>
        </p:txBody>
      </p:sp>
    </p:spTree>
    <p:extLst>
      <p:ext uri="{BB962C8B-B14F-4D97-AF65-F5344CB8AC3E}">
        <p14:creationId xmlns:p14="http://schemas.microsoft.com/office/powerpoint/2010/main" val="40142628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334000"/>
            <a:ext cx="4495800" cy="461665"/>
          </a:xfrm>
          <a:prstGeom prst="rect">
            <a:avLst/>
          </a:prstGeom>
          <a:solidFill>
            <a:srgbClr val="FF0000"/>
          </a:solidFill>
        </p:spPr>
        <p:txBody>
          <a:bodyPr wrap="square" rtlCol="0">
            <a:spAutoFit/>
          </a:bodyPr>
          <a:lstStyle/>
          <a:p>
            <a:pPr algn="ctr"/>
            <a:r>
              <a:rPr lang="en-US" sz="2400" dirty="0" smtClean="0"/>
              <a:t>29 minutes</a:t>
            </a:r>
            <a:endParaRPr lang="en-US" sz="24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048000"/>
            <a:ext cx="7315200" cy="2286000"/>
          </a:xfrm>
          <a:prstGeom prst="rect">
            <a:avLst/>
          </a:prstGeom>
        </p:spPr>
      </p:pic>
      <p:sp>
        <p:nvSpPr>
          <p:cNvPr id="2" name="Title 1"/>
          <p:cNvSpPr>
            <a:spLocks noGrp="1"/>
          </p:cNvSpPr>
          <p:nvPr>
            <p:ph type="title"/>
          </p:nvPr>
        </p:nvSpPr>
        <p:spPr/>
        <p:txBody>
          <a:bodyPr/>
          <a:lstStyle/>
          <a:p>
            <a:r>
              <a:rPr lang="en-US" sz="4400" dirty="0" smtClean="0">
                <a:latin typeface="Merriweather"/>
              </a:rPr>
              <a:t>Take Survey!</a:t>
            </a:r>
            <a:endParaRPr lang="en-US" sz="4400" dirty="0">
              <a:latin typeface="Merriweather"/>
            </a:endParaRPr>
          </a:p>
        </p:txBody>
      </p:sp>
    </p:spTree>
    <p:extLst>
      <p:ext uri="{BB962C8B-B14F-4D97-AF65-F5344CB8AC3E}">
        <p14:creationId xmlns:p14="http://schemas.microsoft.com/office/powerpoint/2010/main" val="1448524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74860">
            <a:off x="4273294" y="2312112"/>
            <a:ext cx="4419600" cy="713365"/>
          </a:xfrm>
          <a:prstGeom prst="rect">
            <a:avLst/>
          </a:prstGeom>
        </p:spPr>
      </p:pic>
      <p:sp>
        <p:nvSpPr>
          <p:cNvPr id="318" name="Shape 318"/>
          <p:cNvSpPr txBox="1">
            <a:spLocks noGrp="1"/>
          </p:cNvSpPr>
          <p:nvPr>
            <p:ph type="body" idx="1"/>
          </p:nvPr>
        </p:nvSpPr>
        <p:spPr>
          <a:xfrm>
            <a:off x="833775" y="1239025"/>
            <a:ext cx="3994500" cy="4967700"/>
          </a:xfrm>
          <a:prstGeom prst="rect">
            <a:avLst/>
          </a:prstGeom>
        </p:spPr>
        <p:txBody>
          <a:bodyPr lIns="91425" tIns="91425" rIns="91425" bIns="91425" anchor="t" anchorCtr="0">
            <a:noAutofit/>
          </a:bodyPr>
          <a:lstStyle/>
          <a:p>
            <a:pPr marL="457200" lvl="0" indent="-355600" rtl="0">
              <a:spcBef>
                <a:spcPts val="0"/>
              </a:spcBef>
              <a:buClr>
                <a:schemeClr val="accent2"/>
              </a:buClr>
              <a:buSzPct val="100000"/>
              <a:buFont typeface="Source Sans Pro"/>
              <a:buChar char="❖"/>
            </a:pPr>
            <a:r>
              <a:rPr lang="en-US" sz="2000" dirty="0"/>
              <a:t>Access </a:t>
            </a:r>
            <a:r>
              <a:rPr lang="en-US" sz="2000" dirty="0" smtClean="0"/>
              <a:t>TFI </a:t>
            </a:r>
            <a:r>
              <a:rPr lang="en-US" sz="2000" dirty="0"/>
              <a:t>reports from pbisapps.org</a:t>
            </a:r>
          </a:p>
          <a:p>
            <a:pPr lvl="0" rtl="0">
              <a:spcBef>
                <a:spcPts val="0"/>
              </a:spcBef>
              <a:buNone/>
            </a:pPr>
            <a:endParaRPr sz="2000" dirty="0"/>
          </a:p>
          <a:p>
            <a:pPr marL="457200" lvl="0" indent="-355600" rtl="0">
              <a:spcBef>
                <a:spcPts val="0"/>
              </a:spcBef>
              <a:buClr>
                <a:schemeClr val="accent2"/>
              </a:buClr>
              <a:buSzPct val="100000"/>
              <a:buFont typeface="Source Sans Pro"/>
              <a:buChar char="❖"/>
            </a:pPr>
            <a:r>
              <a:rPr lang="en-US" sz="2000" dirty="0"/>
              <a:t>Use reports to action plan for next </a:t>
            </a:r>
            <a:r>
              <a:rPr lang="en-US" sz="2000" dirty="0" smtClean="0"/>
              <a:t>steps for Tier 1 implementation</a:t>
            </a:r>
          </a:p>
          <a:p>
            <a:pPr marL="457200" lvl="0" indent="-355600" rtl="0">
              <a:spcBef>
                <a:spcPts val="0"/>
              </a:spcBef>
              <a:buClr>
                <a:schemeClr val="accent2"/>
              </a:buClr>
              <a:buSzPct val="100000"/>
              <a:buFont typeface="Source Sans Pro"/>
              <a:buChar char="❖"/>
            </a:pPr>
            <a:r>
              <a:rPr lang="en-US" sz="2000" dirty="0" smtClean="0"/>
              <a:t>Use discussion, activities from Steps 1-8 in the implementation manual from this morning to action plan for next steps for Tier 1</a:t>
            </a:r>
          </a:p>
          <a:p>
            <a:pPr marL="457200" lvl="0" indent="-355600" rtl="0">
              <a:spcBef>
                <a:spcPts val="0"/>
              </a:spcBef>
              <a:buClr>
                <a:schemeClr val="accent2"/>
              </a:buClr>
              <a:buSzPct val="100000"/>
              <a:buFont typeface="Source Sans Pro"/>
              <a:buChar char="❖"/>
            </a:pPr>
            <a:r>
              <a:rPr lang="en-US" sz="2000" dirty="0" smtClean="0"/>
              <a:t>Use the TFI Action Plan or SWPBIS Action Plan</a:t>
            </a:r>
          </a:p>
          <a:p>
            <a:pPr marL="457200" lvl="0" indent="-355600" rtl="0">
              <a:spcBef>
                <a:spcPts val="0"/>
              </a:spcBef>
              <a:buClr>
                <a:schemeClr val="accent2"/>
              </a:buClr>
              <a:buSzPct val="100000"/>
              <a:buFont typeface="Source Sans Pro"/>
              <a:buChar char="❖"/>
            </a:pPr>
            <a:endParaRPr lang="en-US" sz="2000" dirty="0"/>
          </a:p>
          <a:p>
            <a:pPr marL="0" lvl="0" indent="0" rtl="0">
              <a:spcBef>
                <a:spcPts val="0"/>
              </a:spcBef>
              <a:buNone/>
            </a:pPr>
            <a:endParaRPr sz="2000" dirty="0"/>
          </a:p>
        </p:txBody>
      </p:sp>
      <p:sp>
        <p:nvSpPr>
          <p:cNvPr id="317" name="Shape 317"/>
          <p:cNvSpPr txBox="1">
            <a:spLocks noGrp="1"/>
          </p:cNvSpPr>
          <p:nvPr>
            <p:ph type="title"/>
          </p:nvPr>
        </p:nvSpPr>
        <p:spPr>
          <a:xfrm>
            <a:off x="5033487" y="701375"/>
            <a:ext cx="3236699" cy="1143299"/>
          </a:xfrm>
          <a:prstGeom prst="rect">
            <a:avLst/>
          </a:prstGeom>
        </p:spPr>
        <p:txBody>
          <a:bodyPr lIns="91425" tIns="91425" rIns="91425" bIns="91425" anchor="ctr" anchorCtr="0">
            <a:noAutofit/>
          </a:bodyPr>
          <a:lstStyle/>
          <a:p>
            <a:pPr marL="0" lvl="0" indent="0" rtl="0">
              <a:spcBef>
                <a:spcPts val="0"/>
              </a:spcBef>
              <a:buNone/>
            </a:pPr>
            <a:r>
              <a:rPr lang="en-US" sz="3000">
                <a:solidFill>
                  <a:srgbClr val="FF0000"/>
                </a:solidFill>
              </a:rPr>
              <a:t>Action Planning</a:t>
            </a:r>
          </a:p>
        </p:txBody>
      </p: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520" y="1143000"/>
            <a:ext cx="7944959" cy="5115639"/>
          </a:xfrm>
          <a:prstGeom prst="rect">
            <a:avLst/>
          </a:prstGeom>
        </p:spPr>
      </p:pic>
      <p:sp>
        <p:nvSpPr>
          <p:cNvPr id="2" name="Title 1"/>
          <p:cNvSpPr>
            <a:spLocks noGrp="1"/>
          </p:cNvSpPr>
          <p:nvPr>
            <p:ph type="title"/>
          </p:nvPr>
        </p:nvSpPr>
        <p:spPr>
          <a:xfrm>
            <a:off x="1095375" y="685800"/>
            <a:ext cx="6964362" cy="533401"/>
          </a:xfrm>
        </p:spPr>
        <p:txBody>
          <a:bodyPr/>
          <a:lstStyle/>
          <a:p>
            <a:r>
              <a:rPr lang="en-US" dirty="0" smtClean="0"/>
              <a:t>TFI Action Plan</a:t>
            </a:r>
            <a:endParaRPr lang="en-US" dirty="0"/>
          </a:p>
        </p:txBody>
      </p:sp>
    </p:spTree>
    <p:extLst>
      <p:ext uri="{BB962C8B-B14F-4D97-AF65-F5344CB8AC3E}">
        <p14:creationId xmlns:p14="http://schemas.microsoft.com/office/powerpoint/2010/main" val="27796367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442" y="1143000"/>
            <a:ext cx="7097116" cy="4719977"/>
          </a:xfrm>
          <a:prstGeom prst="rect">
            <a:avLst/>
          </a:prstGeom>
        </p:spPr>
      </p:pic>
      <p:sp>
        <p:nvSpPr>
          <p:cNvPr id="2" name="Title 1"/>
          <p:cNvSpPr>
            <a:spLocks noGrp="1"/>
          </p:cNvSpPr>
          <p:nvPr>
            <p:ph type="title"/>
          </p:nvPr>
        </p:nvSpPr>
        <p:spPr>
          <a:xfrm>
            <a:off x="1095375" y="685800"/>
            <a:ext cx="6964362" cy="533401"/>
          </a:xfrm>
        </p:spPr>
        <p:txBody>
          <a:bodyPr/>
          <a:lstStyle/>
          <a:p>
            <a:r>
              <a:rPr lang="en-US" dirty="0" smtClean="0"/>
              <a:t>SWPBIS Action Plan</a:t>
            </a:r>
            <a:endParaRPr lang="en-US" dirty="0"/>
          </a:p>
        </p:txBody>
      </p:sp>
    </p:spTree>
    <p:extLst>
      <p:ext uri="{BB962C8B-B14F-4D97-AF65-F5344CB8AC3E}">
        <p14:creationId xmlns:p14="http://schemas.microsoft.com/office/powerpoint/2010/main" val="11337788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picture is taken from the back and runners are spread out on the road for approximately one quarter mile.&#10;" title="Picture of a running road r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33600"/>
            <a:ext cx="6934200"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4400" dirty="0" smtClean="0">
                <a:latin typeface="Merriweather"/>
              </a:rPr>
              <a:t>Only competition is yourself</a:t>
            </a:r>
            <a:endParaRPr lang="en-US" sz="4400" dirty="0">
              <a:latin typeface="Merriweather"/>
            </a:endParaRPr>
          </a:p>
        </p:txBody>
      </p:sp>
    </p:spTree>
    <p:extLst>
      <p:ext uri="{BB962C8B-B14F-4D97-AF65-F5344CB8AC3E}">
        <p14:creationId xmlns:p14="http://schemas.microsoft.com/office/powerpoint/2010/main" val="1655620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1026" name="Picture 2" title="Picture of runners just leaving the blocks for sprint on indoor tr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740229"/>
            <a:ext cx="3555160" cy="53946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sz="3200" dirty="0" smtClean="0">
                <a:latin typeface="Merriweather"/>
              </a:rPr>
              <a:t>Ready, Set…</a:t>
            </a:r>
            <a:endParaRPr lang="en-US" sz="3200" dirty="0">
              <a:latin typeface="Merriweather"/>
            </a:endParaRPr>
          </a:p>
        </p:txBody>
      </p:sp>
    </p:spTree>
    <p:extLst>
      <p:ext uri="{BB962C8B-B14F-4D97-AF65-F5344CB8AC3E}">
        <p14:creationId xmlns:p14="http://schemas.microsoft.com/office/powerpoint/2010/main" val="741751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title="Overlapping circle"/>
          <p:cNvSpPr/>
          <p:nvPr/>
        </p:nvSpPr>
        <p:spPr>
          <a:xfrm>
            <a:off x="2514600" y="1981200"/>
            <a:ext cx="2286000" cy="2133600"/>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title="Overlapping circle"/>
          <p:cNvSpPr/>
          <p:nvPr/>
        </p:nvSpPr>
        <p:spPr>
          <a:xfrm>
            <a:off x="4191000" y="2971800"/>
            <a:ext cx="2286000" cy="2133600"/>
          </a:xfrm>
          <a:prstGeom prst="ellipse">
            <a:avLst/>
          </a:prstGeom>
          <a:solidFill>
            <a:schemeClr val="accent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title="Overlapping circle"/>
          <p:cNvSpPr/>
          <p:nvPr/>
        </p:nvSpPr>
        <p:spPr>
          <a:xfrm>
            <a:off x="4495800" y="1905000"/>
            <a:ext cx="2286000" cy="2133600"/>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title="Overlapping circle"/>
          <p:cNvSpPr/>
          <p:nvPr/>
        </p:nvSpPr>
        <p:spPr>
          <a:xfrm>
            <a:off x="3505200" y="1295400"/>
            <a:ext cx="2286000" cy="2133600"/>
          </a:xfrm>
          <a:prstGeom prst="ellipse">
            <a:avLst/>
          </a:prstGeom>
          <a:solidFill>
            <a:schemeClr val="accent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title="Overlapping circle"/>
          <p:cNvSpPr/>
          <p:nvPr/>
        </p:nvSpPr>
        <p:spPr>
          <a:xfrm>
            <a:off x="2819400" y="3048000"/>
            <a:ext cx="2286000" cy="2133600"/>
          </a:xfrm>
          <a:prstGeom prst="ellipse">
            <a:avLst/>
          </a:prstGeom>
          <a:solidFill>
            <a:schemeClr val="accent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09800" y="838200"/>
            <a:ext cx="4800600" cy="461665"/>
          </a:xfrm>
          <a:prstGeom prst="rect">
            <a:avLst/>
          </a:prstGeom>
          <a:noFill/>
        </p:spPr>
        <p:txBody>
          <a:bodyPr wrap="square" rtlCol="0">
            <a:spAutoFit/>
          </a:bodyPr>
          <a:lstStyle/>
          <a:p>
            <a:pPr algn="ctr"/>
            <a:r>
              <a:rPr lang="en-US" sz="2400" dirty="0" smtClean="0"/>
              <a:t>Improving school and classroom</a:t>
            </a:r>
            <a:endParaRPr lang="en-US" sz="2400" dirty="0"/>
          </a:p>
        </p:txBody>
      </p:sp>
      <p:sp>
        <p:nvSpPr>
          <p:cNvPr id="9" name="TextBox 8"/>
          <p:cNvSpPr txBox="1"/>
          <p:nvPr/>
        </p:nvSpPr>
        <p:spPr>
          <a:xfrm>
            <a:off x="4114800" y="1143000"/>
            <a:ext cx="1295400" cy="461665"/>
          </a:xfrm>
          <a:prstGeom prst="rect">
            <a:avLst/>
          </a:prstGeom>
          <a:noFill/>
        </p:spPr>
        <p:txBody>
          <a:bodyPr wrap="square" rtlCol="0">
            <a:spAutoFit/>
          </a:bodyPr>
          <a:lstStyle/>
          <a:p>
            <a:r>
              <a:rPr lang="en-US" sz="2400" dirty="0" smtClean="0"/>
              <a:t>climate</a:t>
            </a:r>
            <a:endParaRPr lang="en-US" sz="2400" dirty="0"/>
          </a:p>
        </p:txBody>
      </p:sp>
      <p:sp>
        <p:nvSpPr>
          <p:cNvPr id="10" name="TextBox 9"/>
          <p:cNvSpPr txBox="1"/>
          <p:nvPr/>
        </p:nvSpPr>
        <p:spPr>
          <a:xfrm>
            <a:off x="6096000" y="1905000"/>
            <a:ext cx="2133600" cy="830997"/>
          </a:xfrm>
          <a:prstGeom prst="rect">
            <a:avLst/>
          </a:prstGeom>
          <a:noFill/>
        </p:spPr>
        <p:txBody>
          <a:bodyPr wrap="square" rtlCol="0">
            <a:spAutoFit/>
          </a:bodyPr>
          <a:lstStyle/>
          <a:p>
            <a:r>
              <a:rPr lang="en-US" sz="2400" dirty="0" smtClean="0"/>
              <a:t>Decreasing reactive</a:t>
            </a:r>
            <a:endParaRPr lang="en-US" sz="2400" dirty="0"/>
          </a:p>
        </p:txBody>
      </p:sp>
      <p:sp>
        <p:nvSpPr>
          <p:cNvPr id="11" name="TextBox 10"/>
          <p:cNvSpPr txBox="1"/>
          <p:nvPr/>
        </p:nvSpPr>
        <p:spPr>
          <a:xfrm>
            <a:off x="6096000" y="2590800"/>
            <a:ext cx="2057400" cy="461665"/>
          </a:xfrm>
          <a:prstGeom prst="rect">
            <a:avLst/>
          </a:prstGeom>
          <a:noFill/>
        </p:spPr>
        <p:txBody>
          <a:bodyPr wrap="square" rtlCol="0">
            <a:spAutoFit/>
          </a:bodyPr>
          <a:lstStyle/>
          <a:p>
            <a:r>
              <a:rPr lang="en-US" sz="2400" dirty="0" smtClean="0"/>
              <a:t>management</a:t>
            </a:r>
            <a:endParaRPr lang="en-US" sz="2400" dirty="0"/>
          </a:p>
        </p:txBody>
      </p:sp>
      <p:sp>
        <p:nvSpPr>
          <p:cNvPr id="12" name="TextBox 11"/>
          <p:cNvSpPr txBox="1"/>
          <p:nvPr/>
        </p:nvSpPr>
        <p:spPr>
          <a:xfrm>
            <a:off x="5486400" y="4343400"/>
            <a:ext cx="2667000" cy="830997"/>
          </a:xfrm>
          <a:prstGeom prst="rect">
            <a:avLst/>
          </a:prstGeom>
          <a:noFill/>
        </p:spPr>
        <p:txBody>
          <a:bodyPr wrap="square" rtlCol="0">
            <a:spAutoFit/>
          </a:bodyPr>
          <a:lstStyle/>
          <a:p>
            <a:r>
              <a:rPr lang="en-US" sz="2400" dirty="0" smtClean="0"/>
              <a:t>Maximizing academic</a:t>
            </a:r>
            <a:endParaRPr lang="en-US" sz="2400" dirty="0"/>
          </a:p>
        </p:txBody>
      </p:sp>
      <p:sp>
        <p:nvSpPr>
          <p:cNvPr id="13" name="TextBox 12"/>
          <p:cNvSpPr txBox="1"/>
          <p:nvPr/>
        </p:nvSpPr>
        <p:spPr>
          <a:xfrm>
            <a:off x="5486400" y="5029200"/>
            <a:ext cx="2209800" cy="461665"/>
          </a:xfrm>
          <a:prstGeom prst="rect">
            <a:avLst/>
          </a:prstGeom>
          <a:noFill/>
        </p:spPr>
        <p:txBody>
          <a:bodyPr wrap="square" rtlCol="0">
            <a:spAutoFit/>
          </a:bodyPr>
          <a:lstStyle/>
          <a:p>
            <a:r>
              <a:rPr lang="en-US" sz="2400" dirty="0" smtClean="0"/>
              <a:t>achievement</a:t>
            </a:r>
            <a:endParaRPr lang="en-US" sz="2400" dirty="0"/>
          </a:p>
        </p:txBody>
      </p:sp>
      <p:sp>
        <p:nvSpPr>
          <p:cNvPr id="14" name="TextBox 13"/>
          <p:cNvSpPr txBox="1"/>
          <p:nvPr/>
        </p:nvSpPr>
        <p:spPr>
          <a:xfrm>
            <a:off x="2209800" y="4191000"/>
            <a:ext cx="1600200" cy="461665"/>
          </a:xfrm>
          <a:prstGeom prst="rect">
            <a:avLst/>
          </a:prstGeom>
          <a:noFill/>
        </p:spPr>
        <p:txBody>
          <a:bodyPr wrap="square" rtlCol="0">
            <a:spAutoFit/>
          </a:bodyPr>
          <a:lstStyle/>
          <a:p>
            <a:r>
              <a:rPr lang="en-US" sz="2400" dirty="0" smtClean="0"/>
              <a:t>Improving </a:t>
            </a:r>
            <a:endParaRPr lang="en-US" sz="2400" dirty="0"/>
          </a:p>
        </p:txBody>
      </p:sp>
      <p:sp>
        <p:nvSpPr>
          <p:cNvPr id="15" name="TextBox 14"/>
          <p:cNvSpPr txBox="1"/>
          <p:nvPr/>
        </p:nvSpPr>
        <p:spPr>
          <a:xfrm>
            <a:off x="2209800" y="4495800"/>
            <a:ext cx="1524000" cy="461665"/>
          </a:xfrm>
          <a:prstGeom prst="rect">
            <a:avLst/>
          </a:prstGeom>
          <a:noFill/>
        </p:spPr>
        <p:txBody>
          <a:bodyPr wrap="square" rtlCol="0">
            <a:spAutoFit/>
          </a:bodyPr>
          <a:lstStyle/>
          <a:p>
            <a:r>
              <a:rPr lang="en-US" sz="2400" dirty="0" smtClean="0"/>
              <a:t>support</a:t>
            </a:r>
            <a:endParaRPr lang="en-US" sz="2400" dirty="0"/>
          </a:p>
        </p:txBody>
      </p:sp>
      <p:sp>
        <p:nvSpPr>
          <p:cNvPr id="16" name="TextBox 15"/>
          <p:cNvSpPr txBox="1"/>
          <p:nvPr/>
        </p:nvSpPr>
        <p:spPr>
          <a:xfrm>
            <a:off x="2209800" y="4876800"/>
            <a:ext cx="2057400" cy="830997"/>
          </a:xfrm>
          <a:prstGeom prst="rect">
            <a:avLst/>
          </a:prstGeom>
          <a:noFill/>
        </p:spPr>
        <p:txBody>
          <a:bodyPr wrap="square" rtlCol="0">
            <a:spAutoFit/>
          </a:bodyPr>
          <a:lstStyle/>
          <a:p>
            <a:r>
              <a:rPr lang="en-US" sz="2400" dirty="0" smtClean="0"/>
              <a:t>for students with EBD</a:t>
            </a:r>
            <a:endParaRPr lang="en-US" sz="2400" dirty="0"/>
          </a:p>
        </p:txBody>
      </p:sp>
      <p:sp>
        <p:nvSpPr>
          <p:cNvPr id="17" name="TextBox 16"/>
          <p:cNvSpPr txBox="1"/>
          <p:nvPr/>
        </p:nvSpPr>
        <p:spPr>
          <a:xfrm flipH="1">
            <a:off x="1480130" y="2209800"/>
            <a:ext cx="1644069" cy="461665"/>
          </a:xfrm>
          <a:prstGeom prst="rect">
            <a:avLst/>
          </a:prstGeom>
          <a:noFill/>
        </p:spPr>
        <p:txBody>
          <a:bodyPr wrap="square" rtlCol="0">
            <a:spAutoFit/>
          </a:bodyPr>
          <a:lstStyle/>
          <a:p>
            <a:r>
              <a:rPr lang="en-US" sz="2400" dirty="0" smtClean="0"/>
              <a:t>Integrating</a:t>
            </a:r>
            <a:endParaRPr lang="en-US" sz="2400" dirty="0"/>
          </a:p>
        </p:txBody>
      </p:sp>
      <p:sp>
        <p:nvSpPr>
          <p:cNvPr id="19" name="TextBox 18"/>
          <p:cNvSpPr txBox="1"/>
          <p:nvPr/>
        </p:nvSpPr>
        <p:spPr>
          <a:xfrm>
            <a:off x="1524000" y="2514600"/>
            <a:ext cx="1981200" cy="1200329"/>
          </a:xfrm>
          <a:prstGeom prst="rect">
            <a:avLst/>
          </a:prstGeom>
          <a:noFill/>
        </p:spPr>
        <p:txBody>
          <a:bodyPr wrap="square" rtlCol="0">
            <a:spAutoFit/>
          </a:bodyPr>
          <a:lstStyle/>
          <a:p>
            <a:r>
              <a:rPr lang="en-US" sz="2400" dirty="0" smtClean="0"/>
              <a:t>academic &amp; behavioral initiatives</a:t>
            </a:r>
            <a:endParaRPr lang="en-US" sz="2400" dirty="0"/>
          </a:p>
        </p:txBody>
      </p:sp>
      <p:sp>
        <p:nvSpPr>
          <p:cNvPr id="18" name="Text Placeholder 17"/>
          <p:cNvSpPr>
            <a:spLocks noGrp="1"/>
          </p:cNvSpPr>
          <p:nvPr>
            <p:ph type="body" idx="1"/>
          </p:nvPr>
        </p:nvSpPr>
        <p:spPr/>
        <p:txBody>
          <a:bodyPr/>
          <a:lstStyle/>
          <a:p>
            <a:endParaRPr lang="en-US"/>
          </a:p>
        </p:txBody>
      </p:sp>
      <p:sp>
        <p:nvSpPr>
          <p:cNvPr id="3" name="Title 2"/>
          <p:cNvSpPr>
            <a:spLocks noGrp="1"/>
          </p:cNvSpPr>
          <p:nvPr>
            <p:ph type="title"/>
          </p:nvPr>
        </p:nvSpPr>
        <p:spPr>
          <a:xfrm>
            <a:off x="1095375" y="609601"/>
            <a:ext cx="6964362" cy="304800"/>
          </a:xfrm>
        </p:spPr>
        <p:txBody>
          <a:bodyPr/>
          <a:lstStyle/>
          <a:p>
            <a:pPr algn="l"/>
            <a:r>
              <a:rPr lang="en-US" dirty="0" smtClean="0"/>
              <a:t>PBIS is about…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Shape 134"/>
          <p:cNvSpPr txBox="1">
            <a:spLocks noGrp="1"/>
          </p:cNvSpPr>
          <p:nvPr>
            <p:ph type="body" idx="1"/>
          </p:nvPr>
        </p:nvSpPr>
        <p:spPr>
          <a:xfrm>
            <a:off x="1463675" y="2119311"/>
            <a:ext cx="6196012" cy="3603625"/>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chemeClr val="dk1"/>
              </a:buClr>
              <a:buSzPct val="25000"/>
              <a:buFont typeface="Arial"/>
              <a:buNone/>
            </a:pPr>
            <a:r>
              <a:rPr lang="en-US" sz="3500" b="0" i="1" u="none" strike="noStrike" cap="none" baseline="0">
                <a:solidFill>
                  <a:schemeClr val="dk1"/>
                </a:solidFill>
                <a:latin typeface="Arial"/>
                <a:ea typeface="Arial"/>
                <a:cs typeface="Arial"/>
                <a:sym typeface="Arial"/>
              </a:rPr>
              <a:t>	Successful individual student behavior support is linked to </a:t>
            </a:r>
            <a:r>
              <a:rPr lang="en-US" sz="3500" b="0" i="1" u="none" strike="noStrike" cap="none" baseline="0">
                <a:solidFill>
                  <a:srgbClr val="FF0000"/>
                </a:solidFill>
                <a:latin typeface="Arial"/>
                <a:ea typeface="Arial"/>
                <a:cs typeface="Arial"/>
                <a:sym typeface="Arial"/>
              </a:rPr>
              <a:t>host environments</a:t>
            </a:r>
            <a:r>
              <a:rPr lang="en-US" sz="3500" b="0" i="1" u="none" strike="noStrike" cap="none" baseline="0">
                <a:solidFill>
                  <a:schemeClr val="dk1"/>
                </a:solidFill>
                <a:latin typeface="Arial"/>
                <a:ea typeface="Arial"/>
                <a:cs typeface="Arial"/>
                <a:sym typeface="Arial"/>
              </a:rPr>
              <a:t> or school  climates that are </a:t>
            </a:r>
            <a:r>
              <a:rPr lang="en-US" sz="3500" b="0" i="1" u="none" strike="noStrike" cap="none" baseline="0">
                <a:solidFill>
                  <a:srgbClr val="FF0000"/>
                </a:solidFill>
                <a:latin typeface="Arial"/>
                <a:ea typeface="Arial"/>
                <a:cs typeface="Arial"/>
                <a:sym typeface="Arial"/>
              </a:rPr>
              <a:t>effective, efficient, relevant, &amp; durable</a:t>
            </a:r>
          </a:p>
          <a:p>
            <a:pPr marL="273050" marR="0" lvl="0" indent="-273050" algn="l" rtl="0">
              <a:lnSpc>
                <a:spcPct val="90000"/>
              </a:lnSpc>
              <a:spcBef>
                <a:spcPts val="340"/>
              </a:spcBef>
              <a:spcAft>
                <a:spcPts val="0"/>
              </a:spcAft>
              <a:buClr>
                <a:schemeClr val="dk1"/>
              </a:buClr>
              <a:buSzPct val="25000"/>
              <a:buFont typeface="Arial"/>
              <a:buNone/>
            </a:pPr>
            <a:r>
              <a:rPr lang="en-US" sz="1700" b="0" i="0" u="none" strike="noStrike" cap="none" baseline="0">
                <a:solidFill>
                  <a:schemeClr val="dk1"/>
                </a:solidFill>
                <a:latin typeface="Arial"/>
                <a:ea typeface="Arial"/>
                <a:cs typeface="Arial"/>
                <a:sym typeface="Arial"/>
              </a:rPr>
              <a:t>	(Zins &amp; Ponti, 1990)</a:t>
            </a:r>
          </a:p>
        </p:txBody>
      </p:sp>
      <p:pic>
        <p:nvPicPr>
          <p:cNvPr id="136" name="Shape 136" title="PBIS Logic model"/>
          <p:cNvPicPr preferRelativeResize="0"/>
          <p:nvPr/>
        </p:nvPicPr>
        <p:blipFill rotWithShape="1">
          <a:blip r:embed="rId3">
            <a:alphaModFix/>
          </a:blip>
          <a:srcRect/>
          <a:stretch/>
        </p:blipFill>
        <p:spPr>
          <a:xfrm>
            <a:off x="762000" y="1981200"/>
            <a:ext cx="7543800" cy="4197349"/>
          </a:xfrm>
          <a:prstGeom prst="rect">
            <a:avLst/>
          </a:prstGeom>
          <a:solidFill>
            <a:srgbClr val="CCFFFF"/>
          </a:solidFill>
          <a:ln>
            <a:noFill/>
          </a:ln>
        </p:spPr>
      </p:pic>
      <p:sp>
        <p:nvSpPr>
          <p:cNvPr id="133" name="Shape 133"/>
          <p:cNvSpPr txBox="1">
            <a:spLocks noGrp="1"/>
          </p:cNvSpPr>
          <p:nvPr>
            <p:ph type="title"/>
          </p:nvPr>
        </p:nvSpPr>
        <p:spPr>
          <a:xfrm>
            <a:off x="1095375" y="817562"/>
            <a:ext cx="6964362" cy="120173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6000" b="0" i="0" u="none" strike="noStrike" cap="none" baseline="0">
                <a:solidFill>
                  <a:schemeClr val="dk1"/>
                </a:solidFill>
                <a:latin typeface="Arial"/>
                <a:ea typeface="Arial"/>
                <a:cs typeface="Arial"/>
                <a:sym typeface="Arial"/>
              </a:rPr>
              <a:t>SW-PBIS Logic!</a:t>
            </a:r>
          </a:p>
        </p:txBody>
      </p:sp>
    </p:spTree>
    <p:extLst>
      <p:ext uri="{BB962C8B-B14F-4D97-AF65-F5344CB8AC3E}">
        <p14:creationId xmlns:p14="http://schemas.microsoft.com/office/powerpoint/2010/main" val="4006032031"/>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descr="Outcomes is large circle that encompasses systems, practices and data which overlap in equal parts.&#10;" title="Integrated elements graphic"/>
          <p:cNvSpPr/>
          <p:nvPr/>
        </p:nvSpPr>
        <p:spPr>
          <a:xfrm>
            <a:off x="3048000" y="1981200"/>
            <a:ext cx="3352799" cy="3368674"/>
          </a:xfrm>
          <a:prstGeom prst="ellipse">
            <a:avLst/>
          </a:prstGeom>
          <a:solidFill>
            <a:schemeClr val="lt1">
              <a:alpha val="49803"/>
            </a:schemeClr>
          </a:solidFill>
          <a:ln w="63500" cap="rnd" cmpd="sng">
            <a:solidFill>
              <a:srgbClr val="333399"/>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156" name="Shape 156" title="practices circle"/>
          <p:cNvSpPr/>
          <p:nvPr/>
        </p:nvSpPr>
        <p:spPr>
          <a:xfrm>
            <a:off x="3810000" y="3429000"/>
            <a:ext cx="1873249" cy="1768474"/>
          </a:xfrm>
          <a:prstGeom prst="ellipse">
            <a:avLst/>
          </a:prstGeom>
          <a:noFill/>
          <a:ln w="63500" cap="rnd" cmpd="sng">
            <a:solidFill>
              <a:srgbClr val="99CC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157" name="Shape 157" title="data circle"/>
          <p:cNvSpPr/>
          <p:nvPr/>
        </p:nvSpPr>
        <p:spPr>
          <a:xfrm>
            <a:off x="4495800" y="2667000"/>
            <a:ext cx="1828800" cy="1828800"/>
          </a:xfrm>
          <a:prstGeom prst="ellipse">
            <a:avLst/>
          </a:prstGeom>
          <a:noFill/>
          <a:ln w="63500" cap="rnd" cmpd="sng">
            <a:solidFill>
              <a:srgbClr val="FF99CC"/>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158" name="Shape 158" title="systems circle"/>
          <p:cNvSpPr/>
          <p:nvPr/>
        </p:nvSpPr>
        <p:spPr>
          <a:xfrm>
            <a:off x="3079750" y="2667000"/>
            <a:ext cx="1949450" cy="1920875"/>
          </a:xfrm>
          <a:prstGeom prst="ellipse">
            <a:avLst/>
          </a:prstGeom>
          <a:noFill/>
          <a:ln w="63500" cap="rnd" cmpd="sng">
            <a:solidFill>
              <a:srgbClr val="00FFCC"/>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159" name="Shape 159"/>
          <p:cNvSpPr txBox="1"/>
          <p:nvPr/>
        </p:nvSpPr>
        <p:spPr>
          <a:xfrm rot="-3300000">
            <a:off x="2988467" y="3309142"/>
            <a:ext cx="1411286" cy="4000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b="0" i="0" u="none" strike="noStrike" cap="none" baseline="0" dirty="0">
                <a:solidFill>
                  <a:schemeClr val="dk1"/>
                </a:solidFill>
                <a:latin typeface="Arial"/>
                <a:ea typeface="Arial"/>
                <a:cs typeface="Arial"/>
                <a:sym typeface="Arial"/>
              </a:rPr>
              <a:t>SYSTEMS</a:t>
            </a:r>
          </a:p>
        </p:txBody>
      </p:sp>
      <p:sp>
        <p:nvSpPr>
          <p:cNvPr id="160" name="Shape 160"/>
          <p:cNvSpPr txBox="1"/>
          <p:nvPr/>
        </p:nvSpPr>
        <p:spPr>
          <a:xfrm>
            <a:off x="3910012" y="4495800"/>
            <a:ext cx="1652586" cy="4000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b="0" i="0" u="none" strike="noStrike" cap="none" baseline="0">
                <a:solidFill>
                  <a:schemeClr val="dk1"/>
                </a:solidFill>
                <a:latin typeface="Arial"/>
                <a:ea typeface="Arial"/>
                <a:cs typeface="Arial"/>
                <a:sym typeface="Arial"/>
              </a:rPr>
              <a:t>PRACTICES</a:t>
            </a:r>
          </a:p>
        </p:txBody>
      </p:sp>
      <p:sp>
        <p:nvSpPr>
          <p:cNvPr id="161" name="Shape 161"/>
          <p:cNvSpPr txBox="1"/>
          <p:nvPr/>
        </p:nvSpPr>
        <p:spPr>
          <a:xfrm rot="2879999">
            <a:off x="5092655" y="3148576"/>
            <a:ext cx="1024665" cy="4000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b="0" i="0" u="none" strike="noStrike" cap="none" baseline="0" dirty="0">
                <a:solidFill>
                  <a:schemeClr val="dk1"/>
                </a:solidFill>
                <a:latin typeface="Arial"/>
                <a:ea typeface="Arial"/>
                <a:cs typeface="Arial"/>
                <a:sym typeface="Arial"/>
              </a:rPr>
              <a:t>DATA</a:t>
            </a:r>
          </a:p>
        </p:txBody>
      </p:sp>
      <p:sp>
        <p:nvSpPr>
          <p:cNvPr id="162" name="Shape 162"/>
          <p:cNvSpPr txBox="1"/>
          <p:nvPr/>
        </p:nvSpPr>
        <p:spPr>
          <a:xfrm>
            <a:off x="3819525" y="2209800"/>
            <a:ext cx="1666875" cy="4000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b="0" i="0" u="none" strike="noStrike" cap="none" baseline="0">
                <a:solidFill>
                  <a:schemeClr val="dk1"/>
                </a:solidFill>
                <a:latin typeface="Arial"/>
                <a:ea typeface="Arial"/>
                <a:cs typeface="Arial"/>
                <a:sym typeface="Arial"/>
              </a:rPr>
              <a:t>OUTCOMES</a:t>
            </a:r>
          </a:p>
        </p:txBody>
      </p:sp>
      <p:sp>
        <p:nvSpPr>
          <p:cNvPr id="164" name="Shape 164"/>
          <p:cNvSpPr txBox="1"/>
          <p:nvPr/>
        </p:nvSpPr>
        <p:spPr>
          <a:xfrm>
            <a:off x="8001000" y="6248400"/>
            <a:ext cx="990599" cy="457200"/>
          </a:xfrm>
          <a:prstGeom prst="rect">
            <a:avLst/>
          </a:prstGeom>
          <a:solidFill>
            <a:srgbClr val="FFFF00"/>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dirty="0" smtClean="0">
                <a:solidFill>
                  <a:schemeClr val="dk1"/>
                </a:solidFill>
                <a:latin typeface="Times New Roman"/>
                <a:ea typeface="Times New Roman"/>
                <a:cs typeface="Times New Roman"/>
                <a:sym typeface="Times New Roman"/>
              </a:rPr>
              <a:t>16</a:t>
            </a:r>
            <a:endParaRPr lang="en-US" sz="2400" dirty="0">
              <a:solidFill>
                <a:schemeClr val="dk1"/>
              </a:solidFill>
              <a:latin typeface="Times New Roman"/>
              <a:ea typeface="Times New Roman"/>
              <a:cs typeface="Times New Roman"/>
              <a:sym typeface="Times New Roman"/>
            </a:endParaRPr>
          </a:p>
        </p:txBody>
      </p:sp>
      <p:sp>
        <p:nvSpPr>
          <p:cNvPr id="165" name="Shape 165"/>
          <p:cNvSpPr txBox="1"/>
          <p:nvPr/>
        </p:nvSpPr>
        <p:spPr>
          <a:xfrm>
            <a:off x="6553200" y="2962275"/>
            <a:ext cx="1981199" cy="9239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DATA: What do we currently see and know?</a:t>
            </a:r>
          </a:p>
        </p:txBody>
      </p:sp>
      <p:sp>
        <p:nvSpPr>
          <p:cNvPr id="166" name="Shape 166"/>
          <p:cNvSpPr txBox="1"/>
          <p:nvPr/>
        </p:nvSpPr>
        <p:spPr>
          <a:xfrm>
            <a:off x="3048000" y="1306512"/>
            <a:ext cx="45720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dirty="0">
                <a:solidFill>
                  <a:schemeClr val="dk1"/>
                </a:solidFill>
                <a:latin typeface="Times New Roman"/>
                <a:ea typeface="Times New Roman"/>
                <a:cs typeface="Times New Roman"/>
                <a:sym typeface="Times New Roman"/>
              </a:rPr>
              <a:t>OUTCOMES: What do we want to see?</a:t>
            </a:r>
          </a:p>
        </p:txBody>
      </p:sp>
      <p:sp>
        <p:nvSpPr>
          <p:cNvPr id="167" name="Shape 167"/>
          <p:cNvSpPr txBox="1"/>
          <p:nvPr/>
        </p:nvSpPr>
        <p:spPr>
          <a:xfrm>
            <a:off x="2743200" y="5324475"/>
            <a:ext cx="4572000" cy="9239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PRACTICES: What practice could effectively, efficiently, and relevantly achieve what we want to see?</a:t>
            </a:r>
          </a:p>
        </p:txBody>
      </p:sp>
      <p:sp>
        <p:nvSpPr>
          <p:cNvPr id="168" name="Shape 168"/>
          <p:cNvSpPr txBox="1"/>
          <p:nvPr/>
        </p:nvSpPr>
        <p:spPr>
          <a:xfrm>
            <a:off x="990600" y="2362200"/>
            <a:ext cx="2133599" cy="28622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SYSTEMS: What needs to be in place to support (a) practice adoption that is informed and (b) full implementation that is contextualized, accurate, and sustainable?</a:t>
            </a:r>
          </a:p>
        </p:txBody>
      </p:sp>
      <p:sp>
        <p:nvSpPr>
          <p:cNvPr id="3" name="Text Placeholder 2"/>
          <p:cNvSpPr>
            <a:spLocks noGrp="1"/>
          </p:cNvSpPr>
          <p:nvPr>
            <p:ph type="body" idx="1"/>
          </p:nvPr>
        </p:nvSpPr>
        <p:spPr/>
        <p:txBody>
          <a:bodyPr/>
          <a:lstStyle/>
          <a:p>
            <a:endParaRPr lang="en-US"/>
          </a:p>
        </p:txBody>
      </p:sp>
      <p:sp>
        <p:nvSpPr>
          <p:cNvPr id="2" name="Title 1"/>
          <p:cNvSpPr>
            <a:spLocks noGrp="1"/>
          </p:cNvSpPr>
          <p:nvPr>
            <p:ph type="title"/>
          </p:nvPr>
        </p:nvSpPr>
        <p:spPr>
          <a:xfrm>
            <a:off x="381000" y="817563"/>
            <a:ext cx="7678737" cy="488950"/>
          </a:xfrm>
        </p:spPr>
        <p:txBody>
          <a:bodyPr/>
          <a:lstStyle/>
          <a:p>
            <a:pPr algn="l"/>
            <a:r>
              <a:rPr lang="en-US" dirty="0" smtClean="0"/>
              <a:t>Integrated Elements</a:t>
            </a:r>
            <a:endParaRPr lang="en-US" dirty="0"/>
          </a:p>
        </p:txBody>
      </p:sp>
      <p:sp>
        <p:nvSpPr>
          <p:cNvPr id="163" name="Shape 163"/>
          <p:cNvSpPr txBox="1"/>
          <p:nvPr/>
        </p:nvSpPr>
        <p:spPr>
          <a:xfrm>
            <a:off x="0" y="0"/>
            <a:ext cx="2666999" cy="1600199"/>
          </a:xfrm>
          <a:prstGeom prst="rect">
            <a:avLst/>
          </a:prstGeom>
          <a:solidFill>
            <a:srgbClr val="CCFFCC"/>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b="0" i="0" u="none" strike="noStrike" cap="none" baseline="0" dirty="0">
                <a:solidFill>
                  <a:schemeClr val="dk1"/>
                </a:solidFill>
                <a:latin typeface="Arial"/>
                <a:ea typeface="Arial"/>
                <a:cs typeface="Arial"/>
                <a:sym typeface="Arial"/>
              </a:rPr>
              <a:t>Integrated</a:t>
            </a:r>
          </a:p>
          <a:p>
            <a:pPr marL="0" marR="0" lvl="0" indent="0" algn="ctr" rtl="0">
              <a:lnSpc>
                <a:spcPct val="100000"/>
              </a:lnSpc>
              <a:spcBef>
                <a:spcPts val="0"/>
              </a:spcBef>
              <a:spcAft>
                <a:spcPts val="0"/>
              </a:spcAft>
              <a:buClr>
                <a:schemeClr val="dk1"/>
              </a:buClr>
              <a:buSzPct val="25000"/>
              <a:buFont typeface="Arial"/>
              <a:buNone/>
            </a:pPr>
            <a:r>
              <a:rPr lang="en-US" sz="3600" b="0" i="0" u="none" strike="noStrike" cap="none" baseline="0" dirty="0">
                <a:solidFill>
                  <a:schemeClr val="dk1"/>
                </a:solidFill>
                <a:latin typeface="Arial"/>
                <a:ea typeface="Arial"/>
                <a:cs typeface="Arial"/>
                <a:sym typeface="Arial"/>
              </a:rPr>
              <a:t>Elements</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Shape 752" descr="Outcomes is large circle that encompasses systems, practices and data which overlap in equal parts." title="Integrated elements graphis"/>
          <p:cNvSpPr/>
          <p:nvPr/>
        </p:nvSpPr>
        <p:spPr>
          <a:xfrm>
            <a:off x="2743200" y="1600200"/>
            <a:ext cx="4038761" cy="3859689"/>
          </a:xfrm>
          <a:prstGeom prst="ellipse">
            <a:avLst/>
          </a:prstGeom>
          <a:solidFill>
            <a:schemeClr val="lt1">
              <a:alpha val="98431"/>
            </a:schemeClr>
          </a:solidFill>
          <a:ln w="63500" cap="flat">
            <a:solidFill>
              <a:srgbClr val="333399"/>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Arial"/>
              <a:ea typeface="Arial"/>
              <a:cs typeface="Arial"/>
              <a:sym typeface="Arial"/>
            </a:endParaRPr>
          </a:p>
        </p:txBody>
      </p:sp>
      <p:sp>
        <p:nvSpPr>
          <p:cNvPr id="753" name="Shape 753" title="practices circle"/>
          <p:cNvSpPr/>
          <p:nvPr/>
        </p:nvSpPr>
        <p:spPr>
          <a:xfrm>
            <a:off x="3778782" y="3507442"/>
            <a:ext cx="1965073" cy="1890460"/>
          </a:xfrm>
          <a:prstGeom prst="ellipse">
            <a:avLst/>
          </a:prstGeom>
          <a:noFill/>
          <a:ln w="63500" cap="flat">
            <a:solidFill>
              <a:srgbClr val="99CC00"/>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Arial"/>
              <a:ea typeface="Arial"/>
              <a:cs typeface="Arial"/>
              <a:sym typeface="Arial"/>
            </a:endParaRPr>
          </a:p>
        </p:txBody>
      </p:sp>
      <p:sp>
        <p:nvSpPr>
          <p:cNvPr id="754" name="Shape 754" title="data circle"/>
          <p:cNvSpPr/>
          <p:nvPr/>
        </p:nvSpPr>
        <p:spPr>
          <a:xfrm>
            <a:off x="4394998" y="2364441"/>
            <a:ext cx="1901684" cy="1890460"/>
          </a:xfrm>
          <a:prstGeom prst="ellipse">
            <a:avLst/>
          </a:prstGeom>
          <a:noFill/>
          <a:ln w="63500" cap="flat">
            <a:solidFill>
              <a:srgbClr val="FF99CC"/>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Arial"/>
              <a:ea typeface="Arial"/>
              <a:cs typeface="Arial"/>
              <a:sym typeface="Arial"/>
            </a:endParaRPr>
          </a:p>
        </p:txBody>
      </p:sp>
      <p:sp>
        <p:nvSpPr>
          <p:cNvPr id="755" name="Shape 755" title="systems circle"/>
          <p:cNvSpPr/>
          <p:nvPr/>
        </p:nvSpPr>
        <p:spPr>
          <a:xfrm>
            <a:off x="3169182" y="2364441"/>
            <a:ext cx="1838295" cy="1890460"/>
          </a:xfrm>
          <a:prstGeom prst="ellipse">
            <a:avLst/>
          </a:prstGeom>
          <a:noFill/>
          <a:ln w="63500" cap="flat">
            <a:solidFill>
              <a:srgbClr val="00FFCC"/>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Arial"/>
              <a:ea typeface="Arial"/>
              <a:cs typeface="Arial"/>
              <a:sym typeface="Arial"/>
            </a:endParaRPr>
          </a:p>
        </p:txBody>
      </p:sp>
      <p:sp>
        <p:nvSpPr>
          <p:cNvPr id="756" name="Shape 756"/>
          <p:cNvSpPr txBox="1"/>
          <p:nvPr/>
        </p:nvSpPr>
        <p:spPr>
          <a:xfrm rot="-3258863">
            <a:off x="3121161" y="2919177"/>
            <a:ext cx="1531319" cy="430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200" b="0" i="0" u="none" strike="noStrike" cap="none" baseline="0">
                <a:solidFill>
                  <a:srgbClr val="000000"/>
                </a:solidFill>
                <a:latin typeface="Arial"/>
                <a:ea typeface="Arial"/>
                <a:cs typeface="Arial"/>
                <a:sym typeface="Arial"/>
              </a:rPr>
              <a:t>SYSTEMS</a:t>
            </a:r>
          </a:p>
        </p:txBody>
      </p:sp>
      <p:sp>
        <p:nvSpPr>
          <p:cNvPr id="757" name="Shape 757"/>
          <p:cNvSpPr txBox="1"/>
          <p:nvPr/>
        </p:nvSpPr>
        <p:spPr>
          <a:xfrm>
            <a:off x="3831253" y="4401107"/>
            <a:ext cx="1820866" cy="430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200" b="0" i="0" u="none" strike="noStrike" cap="none" baseline="0">
                <a:solidFill>
                  <a:srgbClr val="000000"/>
                </a:solidFill>
                <a:latin typeface="Arial"/>
                <a:ea typeface="Arial"/>
                <a:cs typeface="Arial"/>
                <a:sym typeface="Arial"/>
              </a:rPr>
              <a:t>PRACTICES</a:t>
            </a:r>
          </a:p>
        </p:txBody>
      </p:sp>
      <p:sp>
        <p:nvSpPr>
          <p:cNvPr id="758" name="Shape 758"/>
          <p:cNvSpPr txBox="1"/>
          <p:nvPr/>
        </p:nvSpPr>
        <p:spPr>
          <a:xfrm rot="3135343">
            <a:off x="5095996" y="2896564"/>
            <a:ext cx="1014562" cy="4308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200" b="0" i="0" u="none" strike="noStrike" cap="none" baseline="0">
                <a:solidFill>
                  <a:srgbClr val="000000"/>
                </a:solidFill>
                <a:latin typeface="Arial"/>
                <a:ea typeface="Arial"/>
                <a:cs typeface="Arial"/>
                <a:sym typeface="Arial"/>
              </a:rPr>
              <a:t>DATA</a:t>
            </a:r>
          </a:p>
        </p:txBody>
      </p:sp>
      <p:sp>
        <p:nvSpPr>
          <p:cNvPr id="759" name="Shape 759"/>
          <p:cNvSpPr txBox="1"/>
          <p:nvPr/>
        </p:nvSpPr>
        <p:spPr>
          <a:xfrm>
            <a:off x="3887923" y="1808818"/>
            <a:ext cx="1800198" cy="430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200" b="0" i="0" u="none" strike="noStrike" cap="none" baseline="0">
                <a:solidFill>
                  <a:srgbClr val="000000"/>
                </a:solidFill>
                <a:latin typeface="Arial"/>
                <a:ea typeface="Arial"/>
                <a:cs typeface="Arial"/>
                <a:sym typeface="Arial"/>
              </a:rPr>
              <a:t>OUTCOMES</a:t>
            </a:r>
          </a:p>
        </p:txBody>
      </p:sp>
      <p:sp>
        <p:nvSpPr>
          <p:cNvPr id="761" name="Shape 761"/>
          <p:cNvSpPr/>
          <p:nvPr/>
        </p:nvSpPr>
        <p:spPr>
          <a:xfrm>
            <a:off x="2555775" y="224642"/>
            <a:ext cx="4572506" cy="1260138"/>
          </a:xfrm>
          <a:prstGeom prst="roundRect">
            <a:avLst>
              <a:gd name="adj" fmla="val 16667"/>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rgbClr val="FF0000"/>
              </a:buClr>
              <a:buSzPct val="25000"/>
              <a:buFont typeface="Arial"/>
              <a:buNone/>
            </a:pPr>
            <a:r>
              <a:rPr lang="en-US" sz="2200" b="1" i="1" u="none" strike="noStrike" cap="none" baseline="0">
                <a:solidFill>
                  <a:srgbClr val="FF0000"/>
                </a:solidFill>
                <a:latin typeface="Arial"/>
                <a:ea typeface="Arial"/>
                <a:cs typeface="Arial"/>
                <a:sym typeface="Arial"/>
              </a:rPr>
              <a:t>Culturally Equitable</a:t>
            </a:r>
            <a:r>
              <a:rPr lang="en-US" sz="2200" b="0" i="1" u="none" strike="noStrike" cap="none" baseline="0">
                <a:solidFill>
                  <a:srgbClr val="000000"/>
                </a:solidFill>
                <a:latin typeface="Arial"/>
                <a:ea typeface="Arial"/>
                <a:cs typeface="Arial"/>
                <a:sym typeface="Arial"/>
              </a:rPr>
              <a:t> </a:t>
            </a:r>
            <a:r>
              <a:rPr lang="en-US" sz="2200" b="0" i="0" u="none" strike="noStrike" cap="none" baseline="0">
                <a:solidFill>
                  <a:srgbClr val="000000"/>
                </a:solidFill>
                <a:latin typeface="Arial"/>
                <a:ea typeface="Arial"/>
                <a:cs typeface="Arial"/>
                <a:sym typeface="Arial"/>
              </a:rPr>
              <a:t>Academic &amp; Social Behavior Expectations</a:t>
            </a:r>
          </a:p>
        </p:txBody>
      </p:sp>
      <p:sp>
        <p:nvSpPr>
          <p:cNvPr id="762" name="Shape 762"/>
          <p:cNvSpPr/>
          <p:nvPr/>
        </p:nvSpPr>
        <p:spPr>
          <a:xfrm>
            <a:off x="2555775" y="5105400"/>
            <a:ext cx="4572506" cy="1527956"/>
          </a:xfrm>
          <a:prstGeom prst="roundRect">
            <a:avLst>
              <a:gd name="adj" fmla="val 16667"/>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rgbClr val="FF0000"/>
              </a:buClr>
              <a:buSzPct val="25000"/>
              <a:buFont typeface="Arial"/>
              <a:buNone/>
            </a:pPr>
            <a:r>
              <a:rPr lang="en-US" sz="2200" b="1" i="1" u="none" strike="noStrike" cap="none" baseline="0" dirty="0">
                <a:solidFill>
                  <a:srgbClr val="FF0000"/>
                </a:solidFill>
                <a:latin typeface="Arial"/>
                <a:ea typeface="Arial"/>
                <a:cs typeface="Arial"/>
                <a:sym typeface="Arial"/>
              </a:rPr>
              <a:t>Culturally Relevant </a:t>
            </a:r>
            <a:r>
              <a:rPr lang="en-US" sz="2200" b="0" i="0" u="none" strike="noStrike" cap="none" baseline="0" dirty="0">
                <a:solidFill>
                  <a:srgbClr val="000000"/>
                </a:solidFill>
                <a:latin typeface="Arial"/>
                <a:ea typeface="Arial"/>
                <a:cs typeface="Arial"/>
                <a:sym typeface="Arial"/>
              </a:rPr>
              <a:t>&amp; Effective Instruction</a:t>
            </a:r>
          </a:p>
        </p:txBody>
      </p:sp>
      <p:sp>
        <p:nvSpPr>
          <p:cNvPr id="763" name="Shape 763"/>
          <p:cNvSpPr/>
          <p:nvPr/>
        </p:nvSpPr>
        <p:spPr>
          <a:xfrm>
            <a:off x="457200" y="2456891"/>
            <a:ext cx="2819399" cy="1944216"/>
          </a:xfrm>
          <a:prstGeom prst="roundRect">
            <a:avLst>
              <a:gd name="adj" fmla="val 16667"/>
            </a:avLst>
          </a:prstGeom>
          <a:noFill/>
          <a:ln>
            <a:noFill/>
          </a:ln>
        </p:spPr>
        <p:txBody>
          <a:bodyPr lIns="91425" tIns="45700" rIns="91425" bIns="45700" anchor="ctr" anchorCtr="1">
            <a:noAutofit/>
          </a:bodyPr>
          <a:lstStyle/>
          <a:p>
            <a:pPr marL="0" marR="0" lvl="0" indent="0" algn="l" rtl="0">
              <a:lnSpc>
                <a:spcPct val="100000"/>
              </a:lnSpc>
              <a:spcBef>
                <a:spcPts val="0"/>
              </a:spcBef>
              <a:spcAft>
                <a:spcPts val="0"/>
              </a:spcAft>
              <a:buClr>
                <a:srgbClr val="FF0000"/>
              </a:buClr>
              <a:buSzPct val="25000"/>
              <a:buFont typeface="Arial"/>
              <a:buNone/>
            </a:pPr>
            <a:r>
              <a:rPr lang="en-US" sz="2200" b="1" i="1" u="none" strike="noStrike" cap="none" baseline="0" dirty="0">
                <a:solidFill>
                  <a:srgbClr val="FF0000"/>
                </a:solidFill>
                <a:latin typeface="Arial"/>
                <a:ea typeface="Arial"/>
                <a:cs typeface="Arial"/>
                <a:sym typeface="Arial"/>
              </a:rPr>
              <a:t>Culturally Knowledgeable </a:t>
            </a:r>
            <a:r>
              <a:rPr lang="en-US" sz="2200" b="0" i="0" u="none" strike="noStrike" cap="none" baseline="0" dirty="0">
                <a:solidFill>
                  <a:srgbClr val="000000"/>
                </a:solidFill>
                <a:latin typeface="Arial"/>
                <a:ea typeface="Arial"/>
                <a:cs typeface="Arial"/>
                <a:sym typeface="Arial"/>
              </a:rPr>
              <a:t>Staff</a:t>
            </a:r>
          </a:p>
        </p:txBody>
      </p:sp>
      <p:sp>
        <p:nvSpPr>
          <p:cNvPr id="764" name="Shape 764"/>
          <p:cNvSpPr/>
          <p:nvPr/>
        </p:nvSpPr>
        <p:spPr>
          <a:xfrm>
            <a:off x="6172201" y="2384883"/>
            <a:ext cx="1981199" cy="1944216"/>
          </a:xfrm>
          <a:prstGeom prst="roundRect">
            <a:avLst>
              <a:gd name="adj" fmla="val 16667"/>
            </a:avLst>
          </a:prstGeom>
          <a:noFill/>
          <a:ln>
            <a:noFill/>
          </a:ln>
        </p:spPr>
        <p:txBody>
          <a:bodyPr lIns="91425" tIns="45700" rIns="91425" bIns="45700" anchor="ctr" anchorCtr="1">
            <a:noAutofit/>
          </a:bodyPr>
          <a:lstStyle/>
          <a:p>
            <a:pPr marL="0" marR="0" lvl="0" indent="0" algn="r" rtl="0">
              <a:lnSpc>
                <a:spcPct val="100000"/>
              </a:lnSpc>
              <a:spcBef>
                <a:spcPts val="0"/>
              </a:spcBef>
              <a:spcAft>
                <a:spcPts val="0"/>
              </a:spcAft>
              <a:buClr>
                <a:srgbClr val="FF0000"/>
              </a:buClr>
              <a:buSzPct val="25000"/>
              <a:buFont typeface="Arial"/>
              <a:buNone/>
            </a:pPr>
            <a:r>
              <a:rPr lang="en-US" sz="2200" b="1" i="1" u="none" strike="noStrike" cap="none" baseline="0" dirty="0">
                <a:solidFill>
                  <a:srgbClr val="FF0000"/>
                </a:solidFill>
                <a:latin typeface="Arial"/>
                <a:ea typeface="Arial"/>
                <a:cs typeface="Arial"/>
                <a:sym typeface="Arial"/>
              </a:rPr>
              <a:t>Culturally Valid </a:t>
            </a:r>
            <a:r>
              <a:rPr lang="en-US" sz="2200" b="0" i="0" u="none" strike="noStrike" cap="none" baseline="0" dirty="0">
                <a:solidFill>
                  <a:srgbClr val="000000"/>
                </a:solidFill>
                <a:latin typeface="Arial"/>
                <a:ea typeface="Arial"/>
                <a:cs typeface="Arial"/>
                <a:sym typeface="Arial"/>
              </a:rPr>
              <a:t>Information for Decisions</a:t>
            </a:r>
          </a:p>
        </p:txBody>
      </p:sp>
      <p:sp>
        <p:nvSpPr>
          <p:cNvPr id="765" name="Shape 765" title="red star at the point systems, practices and data circle overlap"/>
          <p:cNvSpPr/>
          <p:nvPr/>
        </p:nvSpPr>
        <p:spPr>
          <a:xfrm>
            <a:off x="4319971" y="3212975"/>
            <a:ext cx="791578" cy="828090"/>
          </a:xfrm>
          <a:prstGeom prst="star5">
            <a:avLst>
              <a:gd name="adj" fmla="val 19098"/>
              <a:gd name="hf" fmla="val 105146"/>
              <a:gd name="vf" fmla="val 110557"/>
            </a:avLst>
          </a:prstGeom>
          <a:solidFill>
            <a:srgbClr val="FF0000"/>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2" name="TextBox 1"/>
          <p:cNvSpPr txBox="1"/>
          <p:nvPr/>
        </p:nvSpPr>
        <p:spPr>
          <a:xfrm>
            <a:off x="7162800" y="5869378"/>
            <a:ext cx="990600" cy="461665"/>
          </a:xfrm>
          <a:prstGeom prst="rect">
            <a:avLst/>
          </a:prstGeom>
          <a:solidFill>
            <a:srgbClr val="FFFF00"/>
          </a:solidFill>
        </p:spPr>
        <p:txBody>
          <a:bodyPr wrap="square" rtlCol="0">
            <a:spAutoFit/>
          </a:bodyPr>
          <a:lstStyle/>
          <a:p>
            <a:pPr algn="ctr"/>
            <a:r>
              <a:rPr lang="en-US" sz="2400" dirty="0" smtClean="0"/>
              <a:t>16</a:t>
            </a:r>
            <a:endParaRPr lang="en-US" sz="2400" dirty="0"/>
          </a:p>
        </p:txBody>
      </p:sp>
      <p:sp>
        <p:nvSpPr>
          <p:cNvPr id="4" name="Text Placeholder 3"/>
          <p:cNvSpPr>
            <a:spLocks noGrp="1"/>
          </p:cNvSpPr>
          <p:nvPr>
            <p:ph type="body" idx="1"/>
          </p:nvPr>
        </p:nvSpPr>
        <p:spPr/>
        <p:txBody>
          <a:bodyPr/>
          <a:lstStyle/>
          <a:p>
            <a:endParaRPr lang="en-US"/>
          </a:p>
        </p:txBody>
      </p:sp>
      <p:sp>
        <p:nvSpPr>
          <p:cNvPr id="760" name="Shape 760"/>
          <p:cNvSpPr/>
          <p:nvPr/>
        </p:nvSpPr>
        <p:spPr>
          <a:xfrm>
            <a:off x="53752" y="28075"/>
            <a:ext cx="2286000"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600" b="0" i="0" u="none" strike="noStrike" cap="none" baseline="0" dirty="0">
                <a:solidFill>
                  <a:srgbClr val="000000"/>
                </a:solidFill>
                <a:latin typeface="Arial"/>
                <a:ea typeface="Arial"/>
                <a:cs typeface="Arial"/>
                <a:sym typeface="Arial"/>
              </a:rPr>
              <a:t>Vincent, Randall, </a:t>
            </a:r>
            <a:r>
              <a:rPr lang="en-US" sz="1600" b="0" i="0" u="none" strike="noStrike" cap="none" baseline="0" dirty="0" err="1">
                <a:solidFill>
                  <a:srgbClr val="000000"/>
                </a:solidFill>
                <a:latin typeface="Arial"/>
                <a:ea typeface="Arial"/>
                <a:cs typeface="Arial"/>
                <a:sym typeface="Arial"/>
              </a:rPr>
              <a:t>Cartledge</a:t>
            </a:r>
            <a:r>
              <a:rPr lang="en-US" sz="1600" b="0" i="0" u="none" strike="noStrike" cap="none" baseline="0" dirty="0">
                <a:solidFill>
                  <a:srgbClr val="000000"/>
                </a:solidFill>
                <a:latin typeface="Arial"/>
                <a:ea typeface="Arial"/>
                <a:cs typeface="Arial"/>
                <a:sym typeface="Arial"/>
              </a:rPr>
              <a:t>, Tobin, &amp; Swain-</a:t>
            </a:r>
            <a:r>
              <a:rPr lang="en-US" sz="1600" b="0" i="0" u="none" strike="noStrike" cap="none" baseline="0" dirty="0" err="1">
                <a:solidFill>
                  <a:srgbClr val="000000"/>
                </a:solidFill>
                <a:latin typeface="Arial"/>
                <a:ea typeface="Arial"/>
                <a:cs typeface="Arial"/>
                <a:sym typeface="Arial"/>
              </a:rPr>
              <a:t>Bradway</a:t>
            </a:r>
            <a:r>
              <a:rPr lang="en-US" sz="1600" b="0" i="0" u="none" strike="noStrike" cap="none" baseline="0" dirty="0">
                <a:solidFill>
                  <a:srgbClr val="000000"/>
                </a:solidFill>
                <a:latin typeface="Arial"/>
                <a:ea typeface="Arial"/>
                <a:cs typeface="Arial"/>
                <a:sym typeface="Arial"/>
              </a:rPr>
              <a:t> 2011; </a:t>
            </a:r>
            <a:r>
              <a:rPr lang="en-US" sz="1600" b="0" i="0" u="none" strike="noStrike" cap="none" baseline="0" dirty="0" err="1">
                <a:solidFill>
                  <a:srgbClr val="000000"/>
                </a:solidFill>
                <a:latin typeface="Arial"/>
                <a:ea typeface="Arial"/>
                <a:cs typeface="Arial"/>
                <a:sym typeface="Arial"/>
              </a:rPr>
              <a:t>Sugai</a:t>
            </a:r>
            <a:r>
              <a:rPr lang="en-US" sz="1600" b="0" i="0" u="none" strike="noStrike" cap="none" baseline="0" dirty="0">
                <a:solidFill>
                  <a:srgbClr val="000000"/>
                </a:solidFill>
                <a:latin typeface="Arial"/>
                <a:ea typeface="Arial"/>
                <a:cs typeface="Arial"/>
                <a:sym typeface="Arial"/>
              </a:rPr>
              <a:t>, O’Keeffe, &amp; Fallon, 2012ab</a:t>
            </a:r>
          </a:p>
        </p:txBody>
      </p:sp>
      <p:sp>
        <p:nvSpPr>
          <p:cNvPr id="3" name="Title 2"/>
          <p:cNvSpPr>
            <a:spLocks noGrp="1"/>
          </p:cNvSpPr>
          <p:nvPr>
            <p:ph type="title"/>
          </p:nvPr>
        </p:nvSpPr>
        <p:spPr>
          <a:xfrm>
            <a:off x="6629400" y="817563"/>
            <a:ext cx="2362200" cy="667218"/>
          </a:xfrm>
        </p:spPr>
        <p:txBody>
          <a:bodyPr/>
          <a:lstStyle/>
          <a:p>
            <a:pPr algn="r"/>
            <a:r>
              <a:rPr lang="en-US" dirty="0" smtClean="0"/>
              <a:t>Integrated Elements and </a:t>
            </a:r>
            <a:br>
              <a:rPr lang="en-US" dirty="0" smtClean="0"/>
            </a:br>
            <a:r>
              <a:rPr lang="en-US" dirty="0" smtClean="0"/>
              <a:t>Cultural Considerations</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ushpin">
  <a:themeElements>
    <a:clrScheme name="Pushpin">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ushpin">
  <a:themeElements>
    <a:clrScheme name="Pushpin">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TotalTime>
  <Words>2736</Words>
  <Application>Microsoft Office PowerPoint</Application>
  <PresentationFormat>On-screen Show (4:3)</PresentationFormat>
  <Paragraphs>340</Paragraphs>
  <Slides>46</Slides>
  <Notes>16</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Pushpin</vt:lpstr>
      <vt:lpstr>1_Pushpin</vt:lpstr>
      <vt:lpstr>Review &amp; Re-establish School-Wide PBIS: Tier 1</vt:lpstr>
      <vt:lpstr>Objectives</vt:lpstr>
      <vt:lpstr>The Minnesota Website</vt:lpstr>
      <vt:lpstr>Resources for Today</vt:lpstr>
      <vt:lpstr>Ready, Set…</vt:lpstr>
      <vt:lpstr>PBIS is about…</vt:lpstr>
      <vt:lpstr>SW-PBIS Logic!</vt:lpstr>
      <vt:lpstr>Integrated Elements</vt:lpstr>
      <vt:lpstr>Integrated Elements and  Cultural Considerations</vt:lpstr>
      <vt:lpstr>Guidelines for Outcomes</vt:lpstr>
      <vt:lpstr>Outcomes 2017-18</vt:lpstr>
      <vt:lpstr>SWPBIS</vt:lpstr>
      <vt:lpstr> School-Wide Review</vt:lpstr>
      <vt:lpstr>School-wide </vt:lpstr>
      <vt:lpstr>Establish Leadership Team Membership </vt:lpstr>
      <vt:lpstr>Team 2017-18</vt:lpstr>
      <vt:lpstr>Develop Brief Statement of  Behavior Purpose</vt:lpstr>
      <vt:lpstr>Behavior Purpose 2017-18</vt:lpstr>
      <vt:lpstr>Identify Positive School-Wide Behavioral Expectations</vt:lpstr>
      <vt:lpstr>Behavioral Expectations 2017-18</vt:lpstr>
      <vt:lpstr>Develop Procedures for Teaching School-Wide Behavior Expectations</vt:lpstr>
      <vt:lpstr>Teaching Matrix 2017-18</vt:lpstr>
      <vt:lpstr>Develop Procedures for Teaching School-Wide Behavior Expectations - 2</vt:lpstr>
      <vt:lpstr>Non-classroom </vt:lpstr>
      <vt:lpstr>Lessons 2017-18</vt:lpstr>
      <vt:lpstr>Develop Procedures for Teaching Classroom-Wide Behavior Expectations</vt:lpstr>
      <vt:lpstr>Classroom </vt:lpstr>
      <vt:lpstr>Classroom Expectations 2017-18</vt:lpstr>
      <vt:lpstr>Develop Continuum of Procedures for Encouraging and Strengthening Student Use of School-Wide Behavior Expectations</vt:lpstr>
      <vt:lpstr>Encouraging &amp; Strengthening Student Use of School-wide Expectations 2017-18 </vt:lpstr>
      <vt:lpstr>Develop Continuum of Procedures for Discouraging Student Behavior Violations of School-Wide Behavior Expectations</vt:lpstr>
      <vt:lpstr>Discouraging Student Behavior Violations 2017-18</vt:lpstr>
      <vt:lpstr>Develop Data-Based Procedures for Monitoring Implementation of SWPBIS</vt:lpstr>
      <vt:lpstr>Evaluation Questions</vt:lpstr>
      <vt:lpstr>Evaluation Questions 2017-18</vt:lpstr>
      <vt:lpstr>TFI TIME! </vt:lpstr>
      <vt:lpstr>WHY Take the TFI?</vt:lpstr>
      <vt:lpstr>Taking the TFI Review</vt:lpstr>
      <vt:lpstr>pbisapps.org</vt:lpstr>
      <vt:lpstr>PBIS Assessment</vt:lpstr>
      <vt:lpstr>Open Surveys</vt:lpstr>
      <vt:lpstr>Take Survey!</vt:lpstr>
      <vt:lpstr>Action Planning</vt:lpstr>
      <vt:lpstr>TFI Action Plan</vt:lpstr>
      <vt:lpstr>SWPBIS Action Plan</vt:lpstr>
      <vt:lpstr>Only competition is yourself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&amp; Re-establish SW PBIS</dc:title>
  <dc:creator>laptopuser</dc:creator>
  <cp:lastModifiedBy>laptopuser</cp:lastModifiedBy>
  <cp:revision>81</cp:revision>
  <dcterms:modified xsi:type="dcterms:W3CDTF">2017-08-01T02:14:23Z</dcterms:modified>
</cp:coreProperties>
</file>