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25"/>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331601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3395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ftr" idx="11"/>
          </p:nvPr>
        </p:nvSpPr>
        <p:spPr>
          <a:xfrm>
            <a:off x="0" y="8685213"/>
            <a:ext cx="2971799" cy="457200"/>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SzPct val="25000"/>
              <a:buNone/>
            </a:pPr>
            <a:r>
              <a:rPr lang="en" sz="1200" b="0" i="0" u="none" strike="noStrike" cap="none" baseline="0">
                <a:solidFill>
                  <a:schemeClr val="dk1"/>
                </a:solidFill>
                <a:latin typeface="Calibri"/>
                <a:ea typeface="Calibri"/>
                <a:cs typeface="Calibri"/>
                <a:sym typeface="Calibri"/>
              </a:rPr>
              <a:t>From Hawken, Pettersson, Mootz, and Anderson (2005). Copyright by The Guilford Press. Permission to reproduce this handout is granted to purchasers of the DVD for personal use only (see License to Reproduce Downloadable Files for details).  </a:t>
            </a:r>
          </a:p>
        </p:txBody>
      </p:sp>
      <p:sp>
        <p:nvSpPr>
          <p:cNvPr id="151" name="Shape 15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10</a:t>
            </a:fld>
            <a:endParaRPr lang="en" sz="1200" b="0" i="0" u="none" strike="noStrike" cap="none" baseline="0">
              <a:solidFill>
                <a:schemeClr val="dk1"/>
              </a:solidFill>
              <a:latin typeface="Calibri"/>
              <a:ea typeface="Calibri"/>
              <a:cs typeface="Calibri"/>
              <a:sym typeface="Calibri"/>
            </a:endParaRPr>
          </a:p>
        </p:txBody>
      </p:sp>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buClr>
                <a:schemeClr val="dk1"/>
              </a:buClr>
              <a:buSzPct val="100000"/>
              <a:buFont typeface="Calibri"/>
              <a:buAutoNum type="arabicParenR"/>
            </a:pPr>
            <a:r>
              <a:rPr lang="en" sz="800" b="0" i="0" u="none" strike="noStrike" cap="none" baseline="0">
                <a:solidFill>
                  <a:schemeClr val="dk1"/>
                </a:solidFill>
                <a:latin typeface="Calibri"/>
                <a:ea typeface="Calibri"/>
                <a:cs typeface="Calibri"/>
                <a:sym typeface="Calibri"/>
              </a:rPr>
              <a:t>Student recommended for BEP by Teacher, parent, other school personnel?</a:t>
            </a:r>
          </a:p>
          <a:p>
            <a:pPr marL="228600" marR="0" lvl="0" indent="-228600" algn="l" rtl="0">
              <a:lnSpc>
                <a:spcPct val="80000"/>
              </a:lnSpc>
              <a:spcBef>
                <a:spcPts val="0"/>
              </a:spcBef>
              <a:buClr>
                <a:schemeClr val="dk1"/>
              </a:buClr>
              <a:buSzPct val="100000"/>
              <a:buFont typeface="Calibri"/>
              <a:buAutoNum type="arabicParenR"/>
            </a:pPr>
            <a:r>
              <a:rPr lang="en" sz="800" b="0" i="0" u="none" strike="noStrike" cap="none" baseline="0">
                <a:solidFill>
                  <a:schemeClr val="dk1"/>
                </a:solidFill>
                <a:latin typeface="Calibri"/>
                <a:ea typeface="Calibri"/>
                <a:cs typeface="Calibri"/>
                <a:sym typeface="Calibri"/>
              </a:rPr>
              <a:t> Prior to BEP implementation- meeting with Counselor, parent and student</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Go over expectations for each party (parent, school, and student)</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Set goal</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Sometimes contract is signed (I don’t know if you this was ever used Kelly)</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3) BEP Implemented</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4) Morning check-in</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What did you check for?  Pencil, binder, agenda, BEP form from day before</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Gave students supplies if they did not have them to help them be successful</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BEP Daily progress report given (can flip to next slide to show)</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Teacher Feedback</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Student carries card to teachers</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Teachers have been trained to provide some sort of positive interaction upon 	receiving the card</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-Teachers have also been trained not to use the system as punishment- no 	nagging</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Afternoon check-out</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BEP coordinator checks for goal</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Reinforcement for checking out (High 5)</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Bigger reinforcement for checking out and meeting goal (snack)</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Parent Feedback</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Send home- student gets feedback from parent</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Student brings back form signed the next day</a:t>
            </a:r>
          </a:p>
          <a:p>
            <a:pPr marL="228600" marR="0" lvl="0" indent="-228600" algn="l" rtl="0">
              <a:lnSpc>
                <a:spcPct val="80000"/>
              </a:lnSpc>
              <a:spcBef>
                <a:spcPts val="0"/>
              </a:spcBef>
              <a:buNone/>
            </a:pPr>
            <a:endParaRPr sz="800" b="0" i="0" u="none" strike="noStrike" cap="none" baseline="0">
              <a:solidFill>
                <a:schemeClr val="dk1"/>
              </a:solidFill>
              <a:latin typeface="Calibri"/>
              <a:ea typeface="Calibri"/>
              <a:cs typeface="Calibri"/>
              <a:sym typeface="Calibri"/>
            </a:endParaRP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BEP Coordinator Summarizes Data for Decision Making</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Using Quattro pro Spread sheet program- graphs data</a:t>
            </a:r>
          </a:p>
          <a:p>
            <a:pPr marL="228600" marR="0" lvl="0" indent="-228600" algn="l" rtl="0">
              <a:lnSpc>
                <a:spcPct val="80000"/>
              </a:lnSpc>
              <a:spcBef>
                <a:spcPts val="0"/>
              </a:spcBef>
              <a:buNone/>
            </a:pPr>
            <a:endParaRPr sz="800" b="0" i="0" u="none" strike="noStrike" cap="none" baseline="0">
              <a:solidFill>
                <a:schemeClr val="dk1"/>
              </a:solidFill>
              <a:latin typeface="Calibri"/>
              <a:ea typeface="Calibri"/>
              <a:cs typeface="Calibri"/>
              <a:sym typeface="Calibri"/>
            </a:endParaRP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Weekly BEP Meeting</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½ hour to assess progress</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who attends meeting</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decisions made in meeting</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a:t>
            </a:r>
          </a:p>
          <a:p>
            <a:pPr marL="228600" marR="0" lvl="0" indent="-228600" algn="l" rtl="0">
              <a:lnSpc>
                <a:spcPct val="80000"/>
              </a:lnSpc>
              <a:spcBef>
                <a:spcPts val="0"/>
              </a:spcBef>
              <a:buSzPct val="25000"/>
              <a:buNone/>
            </a:pPr>
            <a:r>
              <a:rPr lang="en" sz="800" b="0" i="0" u="none" strike="noStrike" cap="none" baseline="0">
                <a:solidFill>
                  <a:schemeClr val="dk1"/>
                </a:solidFill>
                <a:latin typeface="Calibri"/>
                <a:ea typeface="Calibri"/>
                <a:cs typeface="Calibri"/>
                <a:sym typeface="Calibri"/>
              </a:rPr>
              <a:t>	</a:t>
            </a:r>
          </a:p>
          <a:p>
            <a:pPr marL="228600" marR="0" lvl="0" indent="-177800" algn="l" rtl="0">
              <a:lnSpc>
                <a:spcPct val="80000"/>
              </a:lnSpc>
              <a:spcBef>
                <a:spcPts val="0"/>
              </a:spcBef>
              <a:buClr>
                <a:schemeClr val="dk1"/>
              </a:buClr>
              <a:buFont typeface="Calibri"/>
              <a:buNone/>
            </a:pPr>
            <a:endParaRPr sz="800" b="0" i="0" u="none" strike="noStrike" cap="none" baseline="0">
              <a:solidFill>
                <a:schemeClr val="dk1"/>
              </a:solidFill>
              <a:latin typeface="Calibri"/>
              <a:ea typeface="Calibri"/>
              <a:cs typeface="Calibri"/>
              <a:sym typeface="Calibri"/>
            </a:endParaRPr>
          </a:p>
          <a:p>
            <a:pPr marL="228600" marR="0" lvl="0" indent="-177800" algn="l" rtl="0">
              <a:lnSpc>
                <a:spcPct val="80000"/>
              </a:lnSpc>
              <a:spcBef>
                <a:spcPts val="0"/>
              </a:spcBef>
              <a:buClr>
                <a:schemeClr val="dk1"/>
              </a:buClr>
              <a:buFont typeface="Calibri"/>
              <a:buNone/>
            </a:pPr>
            <a:endParaRPr sz="8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21418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54865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58769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00561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50132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37418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34000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60140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Please be prepared to share things that you learned or things you might change for other students: </a:t>
            </a:r>
          </a:p>
        </p:txBody>
      </p:sp>
    </p:spTree>
    <p:extLst>
      <p:ext uri="{BB962C8B-B14F-4D97-AF65-F5344CB8AC3E}">
        <p14:creationId xmlns:p14="http://schemas.microsoft.com/office/powerpoint/2010/main" val="3779600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Please be prepared to share things that you learned or things you might change for other students: </a:t>
            </a:r>
          </a:p>
        </p:txBody>
      </p:sp>
    </p:spTree>
    <p:extLst>
      <p:ext uri="{BB962C8B-B14F-4D97-AF65-F5344CB8AC3E}">
        <p14:creationId xmlns:p14="http://schemas.microsoft.com/office/powerpoint/2010/main" val="178171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383825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Please be prepared to share things that you learned or things you might change for other students: </a:t>
            </a:r>
          </a:p>
        </p:txBody>
      </p:sp>
    </p:spTree>
    <p:extLst>
      <p:ext uri="{BB962C8B-B14F-4D97-AF65-F5344CB8AC3E}">
        <p14:creationId xmlns:p14="http://schemas.microsoft.com/office/powerpoint/2010/main" val="50892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745105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32590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68493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33489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24484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259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7" name="Shape 97"/>
          <p:cNvSpPr txBox="1">
            <a:spLocks noGrp="1"/>
          </p:cNvSpPr>
          <p:nvPr>
            <p:ph type="sldNum" idx="12"/>
          </p:nvPr>
        </p:nvSpPr>
        <p:spPr>
          <a:xfrm>
            <a:off x="3884612" y="8685211"/>
            <a:ext cx="2971799" cy="457200"/>
          </a:xfrm>
          <a:prstGeom prst="rect">
            <a:avLst/>
          </a:prstGeom>
          <a:noFill/>
          <a:ln>
            <a:noFill/>
          </a:ln>
        </p:spPr>
        <p:txBody>
          <a:bodyPr lIns="91425" tIns="91425" rIns="91425" bIns="91425" anchor="ctr" anchorCtr="0">
            <a:noAutofit/>
          </a:bodyPr>
          <a:lstStyle/>
          <a:p>
            <a:pPr lvl="0">
              <a:spcBef>
                <a:spcPts val="0"/>
              </a:spcBef>
              <a:buClr>
                <a:srgbClr val="000000"/>
              </a:buClr>
              <a:buSzPct val="25000"/>
              <a:buFont typeface="Arial"/>
              <a:buNone/>
            </a:pPr>
            <a:fld id="{00000000-1234-1234-1234-123412341234}" type="slidenum">
              <a:rPr lang="en"/>
              <a:t>6</a:t>
            </a:fld>
            <a:endParaRPr lang="en"/>
          </a:p>
        </p:txBody>
      </p:sp>
    </p:spTree>
    <p:extLst>
      <p:ext uri="{BB962C8B-B14F-4D97-AF65-F5344CB8AC3E}">
        <p14:creationId xmlns:p14="http://schemas.microsoft.com/office/powerpoint/2010/main" val="1988372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3" name="Shape 103"/>
          <p:cNvSpPr txBox="1">
            <a:spLocks noGrp="1"/>
          </p:cNvSpPr>
          <p:nvPr>
            <p:ph type="sldNum" idx="12"/>
          </p:nvPr>
        </p:nvSpPr>
        <p:spPr>
          <a:xfrm>
            <a:off x="3884612" y="8685211"/>
            <a:ext cx="2971799" cy="457200"/>
          </a:xfrm>
          <a:prstGeom prst="rect">
            <a:avLst/>
          </a:prstGeom>
          <a:noFill/>
          <a:ln>
            <a:noFill/>
          </a:ln>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Tree>
    <p:extLst>
      <p:ext uri="{BB962C8B-B14F-4D97-AF65-F5344CB8AC3E}">
        <p14:creationId xmlns:p14="http://schemas.microsoft.com/office/powerpoint/2010/main" val="2653570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25311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89371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cmpd="sng">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9" name="Shape 39"/>
          <p:cNvSpPr txBox="1">
            <a:spLocks noGrp="1"/>
          </p:cNvSpPr>
          <p:nvPr>
            <p:ph type="body" idx="1"/>
          </p:nvPr>
        </p:nvSpPr>
        <p:spPr>
          <a:xfrm>
            <a:off x="457200" y="1200150"/>
            <a:ext cx="8229600" cy="3394575"/>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40" name="Shape 40"/>
          <p:cNvSpPr txBox="1">
            <a:spLocks noGrp="1"/>
          </p:cNvSpPr>
          <p:nvPr>
            <p:ph type="dt" idx="10"/>
          </p:nvPr>
        </p:nvSpPr>
        <p:spPr>
          <a:xfrm>
            <a:off x="457200" y="4683918"/>
            <a:ext cx="2133599" cy="35707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ftr" idx="11"/>
          </p:nvPr>
        </p:nvSpPr>
        <p:spPr>
          <a:xfrm>
            <a:off x="3124200" y="4683918"/>
            <a:ext cx="2895600" cy="35707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6553200" y="4683918"/>
            <a:ext cx="2133599" cy="357075"/>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7"/>
            <a:ext cx="8229600" cy="85725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45" name="Shape 45"/>
          <p:cNvSpPr txBox="1">
            <a:spLocks noGrp="1"/>
          </p:cNvSpPr>
          <p:nvPr>
            <p:ph type="body" idx="1"/>
          </p:nvPr>
        </p:nvSpPr>
        <p:spPr>
          <a:xfrm>
            <a:off x="457200" y="1200150"/>
            <a:ext cx="4038599" cy="339457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2"/>
          </p:nvPr>
        </p:nvSpPr>
        <p:spPr>
          <a:xfrm>
            <a:off x="4648200" y="1200150"/>
            <a:ext cx="4038599" cy="3394575"/>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457200" y="4683918"/>
            <a:ext cx="2133599" cy="35707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4683918"/>
            <a:ext cx="2895600" cy="35707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6553200" y="4683918"/>
            <a:ext cx="2133599" cy="357075"/>
          </a:xfrm>
          <a:prstGeom prst="rect">
            <a:avLst/>
          </a:prstGeom>
          <a:noFill/>
          <a:ln>
            <a:noFill/>
          </a:ln>
        </p:spPr>
        <p:txBody>
          <a:bodyPr lIns="91425" tIns="45700" rIns="91425" bIns="45700" anchor="t" anchorCtr="0">
            <a:noAutofit/>
          </a:bodyPr>
          <a:lstStyle>
            <a:lvl1pPr marL="0" marR="0" indent="0" algn="r" rtl="0">
              <a:lnSpc>
                <a:spcPct val="100000"/>
              </a:lnSpc>
              <a:spcBef>
                <a:spcPts val="0"/>
              </a:spcBef>
              <a:spcAft>
                <a:spcPts val="0"/>
              </a:spcAft>
              <a:buNone/>
              <a:defRPr sz="1400" b="0" i="0" u="none" strike="noStrike" cap="none" baseline="0">
                <a:solidFill>
                  <a:schemeClr val="dk1"/>
                </a:solidFill>
                <a:latin typeface="Arial"/>
                <a:ea typeface="Arial"/>
                <a:cs typeface="Arial"/>
                <a:sym typeface="Arial"/>
              </a:defRPr>
            </a:lvl1pPr>
          </a:lstStyle>
          <a:p>
            <a:pPr marL="0" lvl="0" indent="0">
              <a:spcBef>
                <a:spcPts val="0"/>
              </a:spcBef>
              <a:buClr>
                <a:schemeClr val="dk1"/>
              </a:buClr>
              <a:buSzPct val="25000"/>
              <a:buFont typeface="Arial"/>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cmpd="sng">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f8Jhy_LxWDk"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pdmI40aOWt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skillstreaming.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nterventioncentral.com"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rive.google.com/open?id=1-RXw280U3eaJHbVKyq86AFqPvZTWACEZ-OuM0kEYsnY"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checkandconnect.um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rtl="0">
              <a:spcBef>
                <a:spcPts val="0"/>
              </a:spcBef>
              <a:buNone/>
            </a:pPr>
            <a:r>
              <a:rPr lang="en" sz="6000"/>
              <a:t>Sustainability:</a:t>
            </a:r>
          </a:p>
          <a:p>
            <a:pPr>
              <a:spcBef>
                <a:spcPts val="0"/>
              </a:spcBef>
              <a:buNone/>
            </a:pPr>
            <a:r>
              <a:rPr lang="en" sz="6000"/>
              <a:t>Tier II Interventions</a:t>
            </a:r>
          </a:p>
        </p:txBody>
      </p:sp>
      <p:sp>
        <p:nvSpPr>
          <p:cNvPr id="2" name="Subtitle 1"/>
          <p:cNvSpPr>
            <a:spLocks noGrp="1"/>
          </p:cNvSpPr>
          <p:nvPr>
            <p:ph type="subTitle" idx="1"/>
          </p:nvPr>
        </p:nvSpPr>
        <p:spPr/>
        <p:txBody>
          <a:bodyPr/>
          <a:lstStyle/>
          <a:p>
            <a:endParaRPr lang="en-US"/>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1371600" y="1485900"/>
            <a:ext cx="7772400" cy="3086099"/>
          </a:xfrm>
          <a:prstGeom prst="rect">
            <a:avLst/>
          </a:prstGeom>
          <a:noFill/>
          <a:ln>
            <a:noFill/>
          </a:ln>
        </p:spPr>
        <p:txBody>
          <a:bodyPr lIns="91425" tIns="45700" rIns="91425" bIns="45700" anchor="t" anchorCtr="0">
            <a:noAutofit/>
          </a:bodyPr>
          <a:lstStyle/>
          <a:p>
            <a:pPr marL="342900" marR="0" lvl="0" indent="-144272" algn="l" rtl="0">
              <a:spcBef>
                <a:spcPts val="0"/>
              </a:spcBef>
              <a:buClr>
                <a:schemeClr val="accent1"/>
              </a:buClr>
              <a:buFont typeface="Noto Symbol"/>
              <a:buNone/>
            </a:pPr>
            <a:endParaRPr sz="2800" b="0" i="0" u="none" strike="noStrike" cap="none" baseline="0">
              <a:solidFill>
                <a:schemeClr val="dk2"/>
              </a:solidFill>
              <a:latin typeface="Questrial"/>
              <a:ea typeface="Questrial"/>
              <a:cs typeface="Questrial"/>
              <a:sym typeface="Questrial"/>
            </a:endParaRPr>
          </a:p>
          <a:p>
            <a:pPr marL="342900" marR="0" lvl="0" indent="-163576" algn="l" rtl="0">
              <a:spcBef>
                <a:spcPts val="480"/>
              </a:spcBef>
              <a:buClr>
                <a:schemeClr val="accent1"/>
              </a:buClr>
              <a:buFont typeface="Noto Symbol"/>
              <a:buNone/>
            </a:pPr>
            <a:endParaRPr sz="2400" b="0" i="0" u="none" strike="noStrike" cap="none" baseline="0">
              <a:solidFill>
                <a:schemeClr val="dk2"/>
              </a:solidFill>
              <a:latin typeface="Questrial"/>
              <a:ea typeface="Questrial"/>
              <a:cs typeface="Questrial"/>
              <a:sym typeface="Questrial"/>
            </a:endParaRPr>
          </a:p>
          <a:p>
            <a:pPr marL="342900" marR="0" lvl="0" indent="-163576" algn="l" rtl="0">
              <a:spcBef>
                <a:spcPts val="480"/>
              </a:spcBef>
              <a:buClr>
                <a:schemeClr val="accent1"/>
              </a:buClr>
              <a:buFont typeface="Noto Symbol"/>
              <a:buNone/>
            </a:pPr>
            <a:endParaRPr sz="2400" b="0" i="0" u="none" strike="noStrike" cap="none" baseline="0">
              <a:solidFill>
                <a:schemeClr val="dk2"/>
              </a:solidFill>
              <a:latin typeface="Questrial"/>
              <a:ea typeface="Questrial"/>
              <a:cs typeface="Questrial"/>
              <a:sym typeface="Questrial"/>
            </a:endParaRPr>
          </a:p>
        </p:txBody>
      </p:sp>
      <p:sp>
        <p:nvSpPr>
          <p:cNvPr id="122" name="Shape 122"/>
          <p:cNvSpPr txBox="1"/>
          <p:nvPr/>
        </p:nvSpPr>
        <p:spPr>
          <a:xfrm>
            <a:off x="914400" y="285750"/>
            <a:ext cx="2209799" cy="205978"/>
          </a:xfrm>
          <a:prstGeom prst="rect">
            <a:avLst/>
          </a:prstGeom>
          <a:noFill/>
          <a:ln>
            <a:noFill/>
          </a:ln>
        </p:spPr>
        <p:txBody>
          <a:bodyPr lIns="91425" tIns="45700" rIns="91425" bIns="45700" anchor="t" anchorCtr="0">
            <a:noAutofit/>
          </a:bodyPr>
          <a:lstStyle/>
          <a:p>
            <a:pPr marL="0" marR="0" lvl="0" indent="0" algn="ctr" rtl="0">
              <a:spcBef>
                <a:spcPts val="0"/>
              </a:spcBef>
              <a:buNone/>
            </a:pPr>
            <a:endParaRPr sz="1200" b="0" i="0" u="none" strike="noStrike" cap="none" baseline="0">
              <a:solidFill>
                <a:schemeClr val="dk1"/>
              </a:solidFill>
              <a:latin typeface="Tahoma"/>
              <a:ea typeface="Tahoma"/>
              <a:cs typeface="Tahoma"/>
              <a:sym typeface="Tahoma"/>
            </a:endParaRPr>
          </a:p>
        </p:txBody>
      </p:sp>
      <p:sp>
        <p:nvSpPr>
          <p:cNvPr id="123" name="Shape 123"/>
          <p:cNvSpPr/>
          <p:nvPr/>
        </p:nvSpPr>
        <p:spPr>
          <a:xfrm>
            <a:off x="1066800" y="228600"/>
            <a:ext cx="3809999" cy="400049"/>
          </a:xfrm>
          <a:prstGeom prst="rect">
            <a:avLst/>
          </a:prstGeom>
          <a:solidFill>
            <a:srgbClr val="CC99FF"/>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1" i="0" u="none" strike="noStrike" cap="none" baseline="0">
                <a:solidFill>
                  <a:srgbClr val="000000"/>
                </a:solidFill>
                <a:latin typeface="Tahoma"/>
                <a:ea typeface="Tahoma"/>
                <a:cs typeface="Tahoma"/>
                <a:sym typeface="Tahoma"/>
              </a:rPr>
              <a:t>Student Recommended for CICO</a:t>
            </a:r>
          </a:p>
        </p:txBody>
      </p:sp>
      <p:sp>
        <p:nvSpPr>
          <p:cNvPr id="124" name="Shape 124"/>
          <p:cNvSpPr/>
          <p:nvPr/>
        </p:nvSpPr>
        <p:spPr>
          <a:xfrm>
            <a:off x="1066800" y="971550"/>
            <a:ext cx="3886200" cy="457200"/>
          </a:xfrm>
          <a:prstGeom prst="rect">
            <a:avLst/>
          </a:prstGeom>
          <a:solidFill>
            <a:srgbClr val="CC99FF"/>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1" i="0" u="none" strike="noStrike" cap="none" baseline="0">
                <a:solidFill>
                  <a:srgbClr val="000000"/>
                </a:solidFill>
                <a:latin typeface="Tahoma"/>
                <a:ea typeface="Tahoma"/>
                <a:cs typeface="Tahoma"/>
                <a:sym typeface="Tahoma"/>
              </a:rPr>
              <a:t>CICO Implemented</a:t>
            </a:r>
          </a:p>
        </p:txBody>
      </p:sp>
      <p:sp>
        <p:nvSpPr>
          <p:cNvPr id="125" name="Shape 125"/>
          <p:cNvSpPr/>
          <p:nvPr/>
        </p:nvSpPr>
        <p:spPr>
          <a:xfrm>
            <a:off x="609600" y="2857500"/>
            <a:ext cx="1676399" cy="742949"/>
          </a:xfrm>
          <a:prstGeom prst="ellipse">
            <a:avLst/>
          </a:prstGeom>
          <a:solidFill>
            <a:srgbClr val="FFFF99"/>
          </a:solidFill>
          <a:ln w="127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Parent</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Feedback</a:t>
            </a:r>
          </a:p>
        </p:txBody>
      </p:sp>
      <p:sp>
        <p:nvSpPr>
          <p:cNvPr id="126" name="Shape 126"/>
          <p:cNvSpPr/>
          <p:nvPr/>
        </p:nvSpPr>
        <p:spPr>
          <a:xfrm>
            <a:off x="3810000" y="2857500"/>
            <a:ext cx="1676399" cy="742949"/>
          </a:xfrm>
          <a:prstGeom prst="ellipse">
            <a:avLst/>
          </a:prstGeom>
          <a:solidFill>
            <a:srgbClr val="FFFF99"/>
          </a:solidFill>
          <a:ln w="127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Regular Teacher </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Feedback</a:t>
            </a:r>
          </a:p>
        </p:txBody>
      </p:sp>
      <p:sp>
        <p:nvSpPr>
          <p:cNvPr id="127" name="Shape 127"/>
          <p:cNvSpPr/>
          <p:nvPr/>
        </p:nvSpPr>
        <p:spPr>
          <a:xfrm>
            <a:off x="2362200" y="3714750"/>
            <a:ext cx="1676399" cy="742949"/>
          </a:xfrm>
          <a:prstGeom prst="ellipse">
            <a:avLst/>
          </a:prstGeom>
          <a:solidFill>
            <a:srgbClr val="FFFF99"/>
          </a:solidFill>
          <a:ln w="127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Afternoon</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Check-Out</a:t>
            </a:r>
          </a:p>
        </p:txBody>
      </p:sp>
      <p:sp>
        <p:nvSpPr>
          <p:cNvPr id="128" name="Shape 128"/>
          <p:cNvSpPr/>
          <p:nvPr/>
        </p:nvSpPr>
        <p:spPr>
          <a:xfrm>
            <a:off x="2362200" y="2000250"/>
            <a:ext cx="1676399" cy="742949"/>
          </a:xfrm>
          <a:prstGeom prst="ellipse">
            <a:avLst/>
          </a:prstGeom>
          <a:solidFill>
            <a:srgbClr val="FFFF99"/>
          </a:solidFill>
          <a:ln w="12700"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Morning </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Check-In</a:t>
            </a:r>
          </a:p>
        </p:txBody>
      </p:sp>
      <p:cxnSp>
        <p:nvCxnSpPr>
          <p:cNvPr id="129" name="Shape 129"/>
          <p:cNvCxnSpPr/>
          <p:nvPr/>
        </p:nvCxnSpPr>
        <p:spPr>
          <a:xfrm>
            <a:off x="3124200" y="628650"/>
            <a:ext cx="0" cy="285750"/>
          </a:xfrm>
          <a:prstGeom prst="straightConnector1">
            <a:avLst/>
          </a:prstGeom>
          <a:noFill/>
          <a:ln w="19050" cap="flat" cmpd="sng">
            <a:solidFill>
              <a:schemeClr val="dk1"/>
            </a:solidFill>
            <a:prstDash val="solid"/>
            <a:round/>
            <a:headEnd type="none" w="med" len="med"/>
            <a:tailEnd type="triangle" w="med" len="med"/>
          </a:ln>
        </p:spPr>
      </p:cxnSp>
      <p:cxnSp>
        <p:nvCxnSpPr>
          <p:cNvPr id="130" name="Shape 130"/>
          <p:cNvCxnSpPr/>
          <p:nvPr/>
        </p:nvCxnSpPr>
        <p:spPr>
          <a:xfrm>
            <a:off x="3124200" y="1428750"/>
            <a:ext cx="0" cy="514349"/>
          </a:xfrm>
          <a:prstGeom prst="straightConnector1">
            <a:avLst/>
          </a:prstGeom>
          <a:noFill/>
          <a:ln w="19050" cap="flat" cmpd="sng">
            <a:solidFill>
              <a:schemeClr val="dk1"/>
            </a:solidFill>
            <a:prstDash val="solid"/>
            <a:round/>
            <a:headEnd type="none" w="med" len="med"/>
            <a:tailEnd type="triangle" w="med" len="med"/>
          </a:ln>
        </p:spPr>
      </p:cxnSp>
      <p:cxnSp>
        <p:nvCxnSpPr>
          <p:cNvPr id="131" name="Shape 131"/>
          <p:cNvCxnSpPr/>
          <p:nvPr/>
        </p:nvCxnSpPr>
        <p:spPr>
          <a:xfrm rot="-418537" flipH="1">
            <a:off x="3887716" y="3599017"/>
            <a:ext cx="530366" cy="288616"/>
          </a:xfrm>
          <a:prstGeom prst="straightConnector1">
            <a:avLst/>
          </a:prstGeom>
          <a:noFill/>
          <a:ln w="19050" cap="flat" cmpd="sng">
            <a:solidFill>
              <a:schemeClr val="dk1"/>
            </a:solidFill>
            <a:prstDash val="solid"/>
            <a:round/>
            <a:headEnd type="none" w="med" len="med"/>
            <a:tailEnd type="triangle" w="lg" len="lg"/>
          </a:ln>
        </p:spPr>
      </p:cxnSp>
      <p:cxnSp>
        <p:nvCxnSpPr>
          <p:cNvPr id="132" name="Shape 132"/>
          <p:cNvCxnSpPr/>
          <p:nvPr/>
        </p:nvCxnSpPr>
        <p:spPr>
          <a:xfrm rot="10800000">
            <a:off x="1981199" y="3543300"/>
            <a:ext cx="457200" cy="342899"/>
          </a:xfrm>
          <a:prstGeom prst="straightConnector1">
            <a:avLst/>
          </a:prstGeom>
          <a:noFill/>
          <a:ln w="19050" cap="flat" cmpd="sng">
            <a:solidFill>
              <a:schemeClr val="dk1"/>
            </a:solidFill>
            <a:prstDash val="solid"/>
            <a:round/>
            <a:headEnd type="none" w="med" len="med"/>
            <a:tailEnd type="triangle" w="lg" len="lg"/>
          </a:ln>
        </p:spPr>
      </p:cxnSp>
      <p:cxnSp>
        <p:nvCxnSpPr>
          <p:cNvPr id="133" name="Shape 133"/>
          <p:cNvCxnSpPr/>
          <p:nvPr/>
        </p:nvCxnSpPr>
        <p:spPr>
          <a:xfrm rot="10800000" flipH="1">
            <a:off x="1905000" y="2628899"/>
            <a:ext cx="609599" cy="285750"/>
          </a:xfrm>
          <a:prstGeom prst="straightConnector1">
            <a:avLst/>
          </a:prstGeom>
          <a:noFill/>
          <a:ln w="19050" cap="flat" cmpd="sng">
            <a:solidFill>
              <a:schemeClr val="dk1"/>
            </a:solidFill>
            <a:prstDash val="solid"/>
            <a:round/>
            <a:headEnd type="none" w="med" len="med"/>
            <a:tailEnd type="triangle" w="lg" len="lg"/>
          </a:ln>
        </p:spPr>
      </p:cxnSp>
      <p:sp>
        <p:nvSpPr>
          <p:cNvPr id="134" name="Shape 134"/>
          <p:cNvSpPr/>
          <p:nvPr/>
        </p:nvSpPr>
        <p:spPr>
          <a:xfrm>
            <a:off x="6172200" y="1943100"/>
            <a:ext cx="2133599" cy="685799"/>
          </a:xfrm>
          <a:prstGeom prst="rect">
            <a:avLst/>
          </a:prstGeom>
          <a:solidFill>
            <a:srgbClr val="00FFFF"/>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CICO Coordinator</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Summarizes Data </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for Decision Making</a:t>
            </a:r>
          </a:p>
        </p:txBody>
      </p:sp>
      <p:sp>
        <p:nvSpPr>
          <p:cNvPr id="135" name="Shape 135"/>
          <p:cNvSpPr/>
          <p:nvPr/>
        </p:nvSpPr>
        <p:spPr>
          <a:xfrm>
            <a:off x="6248400" y="3028950"/>
            <a:ext cx="2057400" cy="628649"/>
          </a:xfrm>
          <a:prstGeom prst="rect">
            <a:avLst/>
          </a:prstGeom>
          <a:solidFill>
            <a:srgbClr val="00FFFF"/>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Biweekly Meeting</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to Assess Student </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Progress</a:t>
            </a:r>
          </a:p>
        </p:txBody>
      </p:sp>
      <p:sp>
        <p:nvSpPr>
          <p:cNvPr id="136" name="Shape 136"/>
          <p:cNvSpPr/>
          <p:nvPr/>
        </p:nvSpPr>
        <p:spPr>
          <a:xfrm>
            <a:off x="7696200" y="4457700"/>
            <a:ext cx="1219199" cy="514349"/>
          </a:xfrm>
          <a:prstGeom prst="rect">
            <a:avLst/>
          </a:prstGeom>
          <a:solidFill>
            <a:srgbClr val="99FF99"/>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Graduate </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Program</a:t>
            </a:r>
          </a:p>
        </p:txBody>
      </p:sp>
      <p:sp>
        <p:nvSpPr>
          <p:cNvPr id="137" name="Shape 137"/>
          <p:cNvSpPr/>
          <p:nvPr/>
        </p:nvSpPr>
        <p:spPr>
          <a:xfrm>
            <a:off x="6172200" y="4457700"/>
            <a:ext cx="1219199" cy="514349"/>
          </a:xfrm>
          <a:prstGeom prst="rect">
            <a:avLst/>
          </a:prstGeom>
          <a:solidFill>
            <a:srgbClr val="99FF99"/>
          </a:solidFill>
          <a:ln w="12700"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Revise</a:t>
            </a:r>
          </a:p>
          <a:p>
            <a:pPr marL="0" marR="0" lvl="0" indent="0" algn="ctr" rtl="0">
              <a:spcBef>
                <a:spcPts val="0"/>
              </a:spcBef>
              <a:buSzPct val="25000"/>
              <a:buNone/>
            </a:pPr>
            <a:r>
              <a:rPr lang="en" sz="1600" b="0" i="0" u="none" strike="noStrike" cap="none" baseline="0">
                <a:solidFill>
                  <a:srgbClr val="000000"/>
                </a:solidFill>
                <a:latin typeface="Tahoma"/>
                <a:ea typeface="Tahoma"/>
                <a:cs typeface="Tahoma"/>
                <a:sym typeface="Tahoma"/>
              </a:rPr>
              <a:t>Program</a:t>
            </a:r>
          </a:p>
        </p:txBody>
      </p:sp>
      <p:cxnSp>
        <p:nvCxnSpPr>
          <p:cNvPr id="138" name="Shape 138"/>
          <p:cNvCxnSpPr/>
          <p:nvPr/>
        </p:nvCxnSpPr>
        <p:spPr>
          <a:xfrm>
            <a:off x="7239000" y="2628900"/>
            <a:ext cx="0" cy="400049"/>
          </a:xfrm>
          <a:prstGeom prst="straightConnector1">
            <a:avLst/>
          </a:prstGeom>
          <a:noFill/>
          <a:ln w="19050" cap="flat" cmpd="sng">
            <a:solidFill>
              <a:schemeClr val="dk1"/>
            </a:solidFill>
            <a:prstDash val="solid"/>
            <a:round/>
            <a:headEnd type="none" w="med" len="med"/>
            <a:tailEnd type="triangle" w="lg" len="lg"/>
          </a:ln>
        </p:spPr>
      </p:cxnSp>
      <p:cxnSp>
        <p:nvCxnSpPr>
          <p:cNvPr id="139" name="Shape 139"/>
          <p:cNvCxnSpPr/>
          <p:nvPr/>
        </p:nvCxnSpPr>
        <p:spPr>
          <a:xfrm>
            <a:off x="7391400" y="3657600"/>
            <a:ext cx="990599" cy="742949"/>
          </a:xfrm>
          <a:prstGeom prst="straightConnector1">
            <a:avLst/>
          </a:prstGeom>
          <a:noFill/>
          <a:ln w="19050" cap="flat" cmpd="sng">
            <a:solidFill>
              <a:schemeClr val="dk1"/>
            </a:solidFill>
            <a:prstDash val="solid"/>
            <a:round/>
            <a:headEnd type="none" w="med" len="med"/>
            <a:tailEnd type="triangle" w="lg" len="lg"/>
          </a:ln>
        </p:spPr>
      </p:cxnSp>
      <p:cxnSp>
        <p:nvCxnSpPr>
          <p:cNvPr id="140" name="Shape 140"/>
          <p:cNvCxnSpPr/>
          <p:nvPr/>
        </p:nvCxnSpPr>
        <p:spPr>
          <a:xfrm>
            <a:off x="6934200" y="3714750"/>
            <a:ext cx="0" cy="742949"/>
          </a:xfrm>
          <a:prstGeom prst="straightConnector1">
            <a:avLst/>
          </a:prstGeom>
          <a:noFill/>
          <a:ln w="19050" cap="flat" cmpd="sng">
            <a:solidFill>
              <a:schemeClr val="dk1"/>
            </a:solidFill>
            <a:prstDash val="solid"/>
            <a:round/>
            <a:headEnd type="none" w="med" len="med"/>
            <a:tailEnd type="triangle" w="lg" len="lg"/>
          </a:ln>
        </p:spPr>
      </p:cxnSp>
      <p:cxnSp>
        <p:nvCxnSpPr>
          <p:cNvPr id="141" name="Shape 141"/>
          <p:cNvCxnSpPr/>
          <p:nvPr/>
        </p:nvCxnSpPr>
        <p:spPr>
          <a:xfrm rot="10800000">
            <a:off x="304799" y="4743450"/>
            <a:ext cx="5181600" cy="0"/>
          </a:xfrm>
          <a:prstGeom prst="straightConnector1">
            <a:avLst/>
          </a:prstGeom>
          <a:noFill/>
          <a:ln w="19050" cap="flat" cmpd="sng">
            <a:solidFill>
              <a:schemeClr val="dk1"/>
            </a:solidFill>
            <a:prstDash val="solid"/>
            <a:round/>
            <a:headEnd type="none" w="med" len="med"/>
            <a:tailEnd type="triangle" w="lg" len="lg"/>
          </a:ln>
        </p:spPr>
      </p:cxnSp>
      <p:cxnSp>
        <p:nvCxnSpPr>
          <p:cNvPr id="142" name="Shape 142"/>
          <p:cNvCxnSpPr/>
          <p:nvPr/>
        </p:nvCxnSpPr>
        <p:spPr>
          <a:xfrm rot="10800000">
            <a:off x="304800" y="1200149"/>
            <a:ext cx="0" cy="3486150"/>
          </a:xfrm>
          <a:prstGeom prst="straightConnector1">
            <a:avLst/>
          </a:prstGeom>
          <a:noFill/>
          <a:ln w="19050" cap="flat" cmpd="sng">
            <a:solidFill>
              <a:schemeClr val="dk1"/>
            </a:solidFill>
            <a:prstDash val="solid"/>
            <a:round/>
            <a:headEnd type="none" w="med" len="med"/>
            <a:tailEnd type="triangle" w="lg" len="lg"/>
          </a:ln>
        </p:spPr>
      </p:cxnSp>
      <p:cxnSp>
        <p:nvCxnSpPr>
          <p:cNvPr id="143" name="Shape 143"/>
          <p:cNvCxnSpPr/>
          <p:nvPr/>
        </p:nvCxnSpPr>
        <p:spPr>
          <a:xfrm>
            <a:off x="304800" y="1200150"/>
            <a:ext cx="762000" cy="0"/>
          </a:xfrm>
          <a:prstGeom prst="straightConnector1">
            <a:avLst/>
          </a:prstGeom>
          <a:noFill/>
          <a:ln w="19050" cap="flat" cmpd="sng">
            <a:solidFill>
              <a:schemeClr val="dk1"/>
            </a:solidFill>
            <a:prstDash val="solid"/>
            <a:round/>
            <a:headEnd type="none" w="med" len="med"/>
            <a:tailEnd type="triangle" w="lg" len="lg"/>
          </a:ln>
        </p:spPr>
      </p:cxnSp>
      <p:cxnSp>
        <p:nvCxnSpPr>
          <p:cNvPr id="144" name="Shape 144"/>
          <p:cNvCxnSpPr/>
          <p:nvPr/>
        </p:nvCxnSpPr>
        <p:spPr>
          <a:xfrm flipH="1">
            <a:off x="5486399" y="3657600"/>
            <a:ext cx="762000" cy="971550"/>
          </a:xfrm>
          <a:prstGeom prst="straightConnector1">
            <a:avLst/>
          </a:prstGeom>
          <a:noFill/>
          <a:ln w="19050" cap="flat" cmpd="sng">
            <a:solidFill>
              <a:schemeClr val="dk1"/>
            </a:solidFill>
            <a:prstDash val="solid"/>
            <a:round/>
            <a:headEnd type="none" w="med" len="med"/>
            <a:tailEnd type="triangle" w="lg" len="lg"/>
          </a:ln>
        </p:spPr>
      </p:cxnSp>
      <p:cxnSp>
        <p:nvCxnSpPr>
          <p:cNvPr id="145" name="Shape 145"/>
          <p:cNvCxnSpPr/>
          <p:nvPr/>
        </p:nvCxnSpPr>
        <p:spPr>
          <a:xfrm>
            <a:off x="3886200" y="2628900"/>
            <a:ext cx="381000" cy="228600"/>
          </a:xfrm>
          <a:prstGeom prst="straightConnector1">
            <a:avLst/>
          </a:prstGeom>
          <a:noFill/>
          <a:ln w="19050" cap="flat" cmpd="sng">
            <a:solidFill>
              <a:schemeClr val="dk1"/>
            </a:solidFill>
            <a:prstDash val="solid"/>
            <a:round/>
            <a:headEnd type="none" w="med" len="med"/>
            <a:tailEnd type="triangle" w="lg" len="lg"/>
          </a:ln>
        </p:spPr>
      </p:cxnSp>
      <p:cxnSp>
        <p:nvCxnSpPr>
          <p:cNvPr id="146" name="Shape 146"/>
          <p:cNvCxnSpPr/>
          <p:nvPr/>
        </p:nvCxnSpPr>
        <p:spPr>
          <a:xfrm>
            <a:off x="4114800" y="2400300"/>
            <a:ext cx="1981199" cy="0"/>
          </a:xfrm>
          <a:prstGeom prst="straightConnector1">
            <a:avLst/>
          </a:prstGeom>
          <a:noFill/>
          <a:ln w="19050" cap="flat" cmpd="sng">
            <a:solidFill>
              <a:schemeClr val="dk1"/>
            </a:solidFill>
            <a:prstDash val="solid"/>
            <a:round/>
            <a:headEnd type="none" w="med" len="med"/>
            <a:tailEnd type="triangle" w="lg" len="lg"/>
          </a:ln>
        </p:spPr>
      </p:cxnSp>
      <p:cxnSp>
        <p:nvCxnSpPr>
          <p:cNvPr id="147" name="Shape 147"/>
          <p:cNvCxnSpPr/>
          <p:nvPr/>
        </p:nvCxnSpPr>
        <p:spPr>
          <a:xfrm rot="10800000">
            <a:off x="5562600" y="4743450"/>
            <a:ext cx="533399" cy="0"/>
          </a:xfrm>
          <a:prstGeom prst="straightConnector1">
            <a:avLst/>
          </a:prstGeom>
          <a:noFill/>
          <a:ln w="19050" cap="flat" cmpd="sng">
            <a:solidFill>
              <a:schemeClr val="dk1"/>
            </a:solidFill>
            <a:prstDash val="solid"/>
            <a:round/>
            <a:headEnd type="none" w="med" len="med"/>
            <a:tailEnd type="triangle" w="lg" len="lg"/>
          </a:ln>
        </p:spPr>
      </p:cxnSp>
      <p:sp>
        <p:nvSpPr>
          <p:cNvPr id="148" name="Shape 148"/>
          <p:cNvSpPr txBox="1"/>
          <p:nvPr/>
        </p:nvSpPr>
        <p:spPr>
          <a:xfrm>
            <a:off x="5161125" y="228600"/>
            <a:ext cx="3886200" cy="10848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 sz="3600" b="1">
                <a:solidFill>
                  <a:srgbClr val="DA0002"/>
                </a:solidFill>
              </a:rPr>
              <a:t>Check-In/ Check-Out</a:t>
            </a:r>
          </a:p>
          <a:p>
            <a:pPr marL="0" marR="0" lvl="0" indent="0" algn="l" rtl="0">
              <a:spcBef>
                <a:spcPts val="0"/>
              </a:spcBef>
              <a:buSzPct val="25000"/>
              <a:buNone/>
            </a:pPr>
            <a:r>
              <a:rPr lang="en" sz="1200" b="1" u="sng">
                <a:solidFill>
                  <a:schemeClr val="hlink"/>
                </a:solidFill>
                <a:hlinkClick r:id="rId3"/>
              </a:rPr>
              <a:t>https://www.youtube.com/watch?v=f8Jhy_LxWDk</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Safe Seat (Reflection Desk)</a:t>
            </a:r>
          </a:p>
        </p:txBody>
      </p:sp>
      <p:sp>
        <p:nvSpPr>
          <p:cNvPr id="156" name="Shape 1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342900" lvl="0" indent="-342900" rtl="0">
              <a:spcBef>
                <a:spcPts val="480"/>
              </a:spcBef>
              <a:buClr>
                <a:schemeClr val="dk1"/>
              </a:buClr>
              <a:buSzPct val="100000"/>
              <a:buFont typeface="Arial"/>
              <a:buChar char="•"/>
            </a:pPr>
            <a:r>
              <a:rPr lang="en" sz="2400"/>
              <a:t>The Reflection Desk is placed in the room to allow for limited distractions (no interactions with the class is allowed)</a:t>
            </a:r>
          </a:p>
          <a:p>
            <a:pPr marL="342900" lvl="0" indent="-342900" rtl="0">
              <a:spcBef>
                <a:spcPts val="480"/>
              </a:spcBef>
              <a:buClr>
                <a:schemeClr val="dk1"/>
              </a:buClr>
              <a:buSzPct val="100000"/>
              <a:buFont typeface="Arial"/>
              <a:buChar char="•"/>
            </a:pPr>
            <a:r>
              <a:rPr lang="en" sz="2400"/>
              <a:t>Students completes Reflection Sheet</a:t>
            </a:r>
          </a:p>
          <a:p>
            <a:pPr marL="342900" lvl="0" indent="-342900" rtl="0">
              <a:spcBef>
                <a:spcPts val="480"/>
              </a:spcBef>
              <a:buClr>
                <a:schemeClr val="dk1"/>
              </a:buClr>
              <a:buSzPct val="100000"/>
              <a:buFont typeface="Arial"/>
              <a:buChar char="•"/>
            </a:pPr>
            <a:r>
              <a:rPr lang="en" sz="2400"/>
              <a:t>Process with the teacher</a:t>
            </a:r>
          </a:p>
          <a:p>
            <a:pPr marL="342900" lvl="0" indent="-342900" rtl="0">
              <a:spcBef>
                <a:spcPts val="480"/>
              </a:spcBef>
              <a:buClr>
                <a:schemeClr val="dk1"/>
              </a:buClr>
              <a:buSzPct val="100000"/>
              <a:buFont typeface="Arial"/>
              <a:buChar char="•"/>
            </a:pPr>
            <a:r>
              <a:rPr lang="en" sz="2400"/>
              <a:t>Return to their normal seat</a:t>
            </a:r>
          </a:p>
          <a:p>
            <a:pPr marL="342900" lvl="0" indent="-342900" rtl="0">
              <a:spcBef>
                <a:spcPts val="480"/>
              </a:spcBef>
              <a:buClr>
                <a:schemeClr val="dk1"/>
              </a:buClr>
              <a:buSzPct val="100000"/>
              <a:buFont typeface="Arial"/>
              <a:buChar char="•"/>
            </a:pPr>
            <a:r>
              <a:rPr lang="en" sz="2400"/>
              <a:t>Or...Go to Buddy Room</a:t>
            </a:r>
          </a:p>
          <a:p>
            <a:pPr marL="342900" lvl="0" indent="-342900">
              <a:spcBef>
                <a:spcPts val="480"/>
              </a:spcBef>
              <a:buClr>
                <a:schemeClr val="dk1"/>
              </a:buClr>
              <a:buSzPct val="100000"/>
              <a:buFont typeface="Arial"/>
              <a:buChar char="•"/>
            </a:pPr>
            <a:r>
              <a:rPr lang="en" sz="2400"/>
              <a:t>Then...office</a:t>
            </a:r>
          </a:p>
        </p:txBody>
      </p:sp>
      <p:pic>
        <p:nvPicPr>
          <p:cNvPr id="157" name="Shape 157"/>
          <p:cNvPicPr preferRelativeResize="0"/>
          <p:nvPr/>
        </p:nvPicPr>
        <p:blipFill>
          <a:blip r:embed="rId3">
            <a:alphaModFix/>
          </a:blip>
          <a:stretch>
            <a:fillRect/>
          </a:stretch>
        </p:blipFill>
        <p:spPr>
          <a:xfrm>
            <a:off x="5612698" y="2963773"/>
            <a:ext cx="2862424" cy="1962074"/>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Second Step</a:t>
            </a:r>
          </a:p>
        </p:txBody>
      </p:sp>
      <p:sp>
        <p:nvSpPr>
          <p:cNvPr id="163" name="Shape 163"/>
          <p:cNvSpPr txBox="1">
            <a:spLocks noGrp="1"/>
          </p:cNvSpPr>
          <p:nvPr>
            <p:ph type="body" idx="1"/>
          </p:nvPr>
        </p:nvSpPr>
        <p:spPr>
          <a:xfrm>
            <a:off x="4504500" y="598825"/>
            <a:ext cx="4490999" cy="407100"/>
          </a:xfrm>
          <a:prstGeom prst="rect">
            <a:avLst/>
          </a:prstGeom>
        </p:spPr>
        <p:txBody>
          <a:bodyPr lIns="91425" tIns="91425" rIns="91425" bIns="91425" anchor="t" anchorCtr="0">
            <a:noAutofit/>
          </a:bodyPr>
          <a:lstStyle/>
          <a:p>
            <a:pPr lvl="0" rtl="0">
              <a:spcBef>
                <a:spcPts val="0"/>
              </a:spcBef>
              <a:buClr>
                <a:schemeClr val="dk1"/>
              </a:buClr>
              <a:buSzPct val="25000"/>
              <a:buFont typeface="Arial"/>
              <a:buNone/>
            </a:pPr>
            <a:r>
              <a:rPr lang="en" sz="1800"/>
              <a:t>http://www.secondstep.org</a:t>
            </a:r>
          </a:p>
          <a:p>
            <a:pPr lvl="0" rtl="0">
              <a:spcBef>
                <a:spcPts val="0"/>
              </a:spcBef>
              <a:buNone/>
            </a:pPr>
            <a:endParaRPr/>
          </a:p>
        </p:txBody>
      </p:sp>
      <p:pic>
        <p:nvPicPr>
          <p:cNvPr id="164" name="Shape 164"/>
          <p:cNvPicPr preferRelativeResize="0">
            <a:picLocks noGrp="1"/>
          </p:cNvPicPr>
          <p:nvPr>
            <p:ph type="body" idx="2"/>
          </p:nvPr>
        </p:nvPicPr>
        <p:blipFill rotWithShape="1">
          <a:blip r:embed="rId3">
            <a:alphaModFix/>
          </a:blip>
          <a:srcRect/>
          <a:stretch/>
        </p:blipFill>
        <p:spPr>
          <a:xfrm>
            <a:off x="4504492" y="3943500"/>
            <a:ext cx="2343900" cy="1200000"/>
          </a:xfrm>
          <a:prstGeom prst="rect">
            <a:avLst/>
          </a:prstGeom>
          <a:noFill/>
          <a:ln>
            <a:noFill/>
          </a:ln>
        </p:spPr>
      </p:pic>
      <p:pic>
        <p:nvPicPr>
          <p:cNvPr id="165" name="Shape 165"/>
          <p:cNvPicPr preferRelativeResize="0"/>
          <p:nvPr/>
        </p:nvPicPr>
        <p:blipFill rotWithShape="1">
          <a:blip r:embed="rId4">
            <a:alphaModFix/>
          </a:blip>
          <a:srcRect/>
          <a:stretch/>
        </p:blipFill>
        <p:spPr>
          <a:xfrm>
            <a:off x="2790025" y="4050449"/>
            <a:ext cx="1496099" cy="986100"/>
          </a:xfrm>
          <a:prstGeom prst="rect">
            <a:avLst/>
          </a:prstGeom>
          <a:noFill/>
          <a:ln>
            <a:noFill/>
          </a:ln>
        </p:spPr>
      </p:pic>
      <p:grpSp>
        <p:nvGrpSpPr>
          <p:cNvPr id="166" name="Shape 166"/>
          <p:cNvGrpSpPr/>
          <p:nvPr/>
        </p:nvGrpSpPr>
        <p:grpSpPr>
          <a:xfrm>
            <a:off x="2790025" y="1856183"/>
            <a:ext cx="2925900" cy="2825324"/>
            <a:chOff x="2762250" y="2474911"/>
            <a:chExt cx="2925900" cy="3767099"/>
          </a:xfrm>
        </p:grpSpPr>
        <p:pic>
          <p:nvPicPr>
            <p:cNvPr id="167" name="Shape 167"/>
            <p:cNvPicPr preferRelativeResize="0"/>
            <p:nvPr/>
          </p:nvPicPr>
          <p:blipFill rotWithShape="1">
            <a:blip r:embed="rId5">
              <a:alphaModFix/>
            </a:blip>
            <a:srcRect/>
            <a:stretch/>
          </p:blipFill>
          <p:spPr>
            <a:xfrm>
              <a:off x="2762250" y="2474911"/>
              <a:ext cx="2925900" cy="3767099"/>
            </a:xfrm>
            <a:prstGeom prst="rect">
              <a:avLst/>
            </a:prstGeom>
            <a:noFill/>
            <a:ln>
              <a:noFill/>
            </a:ln>
          </p:spPr>
        </p:pic>
        <p:sp>
          <p:nvSpPr>
            <p:cNvPr id="168" name="Shape 168"/>
            <p:cNvSpPr txBox="1"/>
            <p:nvPr/>
          </p:nvSpPr>
          <p:spPr>
            <a:xfrm>
              <a:off x="3517900" y="2503486"/>
              <a:ext cx="1409700" cy="29529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n" sz="2000" b="1" i="0" u="none" strike="noStrike" cap="none" baseline="0">
                  <a:solidFill>
                    <a:schemeClr val="dk1"/>
                  </a:solidFill>
                  <a:latin typeface="Calibri"/>
                  <a:ea typeface="Calibri"/>
                  <a:cs typeface="Calibri"/>
                  <a:sym typeface="Calibri"/>
                </a:rPr>
                <a:t>Decrease problem behaviors</a:t>
              </a:r>
            </a:p>
          </p:txBody>
        </p:sp>
      </p:grpSp>
      <p:grpSp>
        <p:nvGrpSpPr>
          <p:cNvPr id="169" name="Shape 169"/>
          <p:cNvGrpSpPr/>
          <p:nvPr/>
        </p:nvGrpSpPr>
        <p:grpSpPr>
          <a:xfrm>
            <a:off x="319875" y="1814512"/>
            <a:ext cx="2927399" cy="2826449"/>
            <a:chOff x="292100" y="2419350"/>
            <a:chExt cx="2927399" cy="3768599"/>
          </a:xfrm>
        </p:grpSpPr>
        <p:pic>
          <p:nvPicPr>
            <p:cNvPr id="170" name="Shape 170"/>
            <p:cNvPicPr preferRelativeResize="0"/>
            <p:nvPr/>
          </p:nvPicPr>
          <p:blipFill rotWithShape="1">
            <a:blip r:embed="rId6">
              <a:alphaModFix/>
            </a:blip>
            <a:srcRect/>
            <a:stretch/>
          </p:blipFill>
          <p:spPr>
            <a:xfrm>
              <a:off x="292100" y="2419350"/>
              <a:ext cx="2927399" cy="3768599"/>
            </a:xfrm>
            <a:prstGeom prst="rect">
              <a:avLst/>
            </a:prstGeom>
            <a:noFill/>
            <a:ln>
              <a:noFill/>
            </a:ln>
          </p:spPr>
        </p:pic>
        <p:sp>
          <p:nvSpPr>
            <p:cNvPr id="171" name="Shape 171"/>
            <p:cNvSpPr txBox="1"/>
            <p:nvPr/>
          </p:nvSpPr>
          <p:spPr>
            <a:xfrm>
              <a:off x="1049337" y="3154361"/>
              <a:ext cx="1409700" cy="29529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n" sz="2000" b="1" i="0" u="none" strike="noStrike" cap="none" baseline="0">
                  <a:solidFill>
                    <a:schemeClr val="dk1"/>
                  </a:solidFill>
                  <a:latin typeface="Calibri"/>
                  <a:ea typeface="Calibri"/>
                  <a:cs typeface="Calibri"/>
                  <a:sym typeface="Calibri"/>
                </a:rPr>
                <a:t>Increase students' school success</a:t>
              </a:r>
            </a:p>
          </p:txBody>
        </p:sp>
      </p:grpSp>
      <p:grpSp>
        <p:nvGrpSpPr>
          <p:cNvPr id="172" name="Shape 172"/>
          <p:cNvGrpSpPr/>
          <p:nvPr/>
        </p:nvGrpSpPr>
        <p:grpSpPr>
          <a:xfrm>
            <a:off x="5661287" y="2055671"/>
            <a:ext cx="3236999" cy="2537324"/>
            <a:chOff x="7702512" y="3110595"/>
            <a:chExt cx="3236999" cy="3383099"/>
          </a:xfrm>
        </p:grpSpPr>
        <p:pic>
          <p:nvPicPr>
            <p:cNvPr id="173" name="Shape 173"/>
            <p:cNvPicPr preferRelativeResize="0"/>
            <p:nvPr/>
          </p:nvPicPr>
          <p:blipFill rotWithShape="1">
            <a:blip r:embed="rId7">
              <a:alphaModFix/>
            </a:blip>
            <a:srcRect/>
            <a:stretch/>
          </p:blipFill>
          <p:spPr>
            <a:xfrm>
              <a:off x="7702512" y="3110595"/>
              <a:ext cx="3236999" cy="3383099"/>
            </a:xfrm>
            <a:prstGeom prst="rect">
              <a:avLst/>
            </a:prstGeom>
            <a:noFill/>
            <a:ln>
              <a:noFill/>
            </a:ln>
          </p:spPr>
        </p:pic>
        <p:sp>
          <p:nvSpPr>
            <p:cNvPr id="174" name="Shape 174"/>
            <p:cNvSpPr txBox="1"/>
            <p:nvPr/>
          </p:nvSpPr>
          <p:spPr>
            <a:xfrm>
              <a:off x="8539950" y="3163820"/>
              <a:ext cx="1562099" cy="32766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strike="noStrike" cap="none" baseline="0">
                <a:solidFill>
                  <a:schemeClr val="dk1"/>
                </a:solidFill>
                <a:latin typeface="Arial"/>
                <a:ea typeface="Arial"/>
                <a:cs typeface="Arial"/>
                <a:sym typeface="Arial"/>
              </a:endParaRPr>
            </a:p>
          </p:txBody>
        </p:sp>
      </p:grpSp>
      <p:sp>
        <p:nvSpPr>
          <p:cNvPr id="175" name="Shape 175"/>
          <p:cNvSpPr txBox="1"/>
          <p:nvPr/>
        </p:nvSpPr>
        <p:spPr>
          <a:xfrm>
            <a:off x="6101550" y="2600325"/>
            <a:ext cx="2438399" cy="1200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 sz="2000" b="1">
                <a:solidFill>
                  <a:schemeClr val="dk1"/>
                </a:solidFill>
                <a:latin typeface="Calibri"/>
                <a:ea typeface="Calibri"/>
                <a:cs typeface="Calibri"/>
                <a:sym typeface="Calibri"/>
              </a:rPr>
              <a:t>Empathy Training</a:t>
            </a:r>
          </a:p>
          <a:p>
            <a:pPr marL="0" marR="0" lvl="0" indent="0" algn="ctr" rtl="0">
              <a:lnSpc>
                <a:spcPct val="100000"/>
              </a:lnSpc>
              <a:spcBef>
                <a:spcPts val="0"/>
              </a:spcBef>
              <a:spcAft>
                <a:spcPts val="0"/>
              </a:spcAft>
              <a:buClr>
                <a:schemeClr val="dk1"/>
              </a:buClr>
              <a:buSzPct val="25000"/>
              <a:buFont typeface="Calibri"/>
              <a:buNone/>
            </a:pPr>
            <a:r>
              <a:rPr lang="en" sz="2000" b="1">
                <a:solidFill>
                  <a:schemeClr val="dk1"/>
                </a:solidFill>
                <a:latin typeface="Calibri"/>
                <a:ea typeface="Calibri"/>
                <a:cs typeface="Calibri"/>
                <a:sym typeface="Calibri"/>
              </a:rPr>
              <a:t>Impulse Control &amp; Problem Solving</a:t>
            </a:r>
          </a:p>
          <a:p>
            <a:pPr marL="0" marR="0" lvl="0" indent="0" algn="ctr" rtl="0">
              <a:lnSpc>
                <a:spcPct val="100000"/>
              </a:lnSpc>
              <a:spcBef>
                <a:spcPts val="0"/>
              </a:spcBef>
              <a:spcAft>
                <a:spcPts val="0"/>
              </a:spcAft>
              <a:buClr>
                <a:schemeClr val="dk1"/>
              </a:buClr>
              <a:buSzPct val="25000"/>
              <a:buFont typeface="Calibri"/>
              <a:buNone/>
            </a:pPr>
            <a:r>
              <a:rPr lang="en" sz="2000" b="1">
                <a:solidFill>
                  <a:schemeClr val="dk1"/>
                </a:solidFill>
                <a:latin typeface="Calibri"/>
                <a:ea typeface="Calibri"/>
                <a:cs typeface="Calibri"/>
                <a:sym typeface="Calibri"/>
              </a:rPr>
              <a:t>Anger Management</a:t>
            </a:r>
          </a:p>
          <a:p>
            <a:pPr marL="0" marR="0" lvl="0" indent="0" algn="l" rtl="0">
              <a:lnSpc>
                <a:spcPct val="100000"/>
              </a:lnSpc>
              <a:spcBef>
                <a:spcPts val="0"/>
              </a:spcBef>
              <a:spcAft>
                <a:spcPts val="0"/>
              </a:spcAft>
              <a:buNone/>
            </a:pPr>
            <a:endParaRPr sz="2000" b="1" i="0" u="none" strike="noStrike" cap="none" baseline="0">
              <a:solidFill>
                <a:schemeClr val="dk1"/>
              </a:solidFill>
              <a:latin typeface="Calibri"/>
              <a:ea typeface="Calibri"/>
              <a:cs typeface="Calibri"/>
              <a:sym typeface="Calibri"/>
            </a:endParaRPr>
          </a:p>
        </p:txBody>
      </p:sp>
      <p:sp>
        <p:nvSpPr>
          <p:cNvPr id="176" name="Shape 176"/>
          <p:cNvSpPr txBox="1">
            <a:spLocks noGrp="1"/>
          </p:cNvSpPr>
          <p:nvPr>
            <p:ph type="body" idx="3"/>
          </p:nvPr>
        </p:nvSpPr>
        <p:spPr>
          <a:xfrm>
            <a:off x="476250" y="1485900"/>
            <a:ext cx="8229600" cy="482099"/>
          </a:xfrm>
          <a:prstGeom prst="rect">
            <a:avLst/>
          </a:prstGeom>
          <a:noFill/>
          <a:ln>
            <a:noFill/>
          </a:ln>
        </p:spPr>
        <p:txBody>
          <a:bodyPr lIns="91425" tIns="45700" rIns="91425" bIns="45700" anchor="t" anchorCtr="0">
            <a:noAutofit/>
          </a:bodyPr>
          <a:lstStyle/>
          <a:p>
            <a:pPr marL="342900" marR="0" lvl="0" indent="-342900" algn="ctr" rtl="0">
              <a:lnSpc>
                <a:spcPct val="90000"/>
              </a:lnSpc>
              <a:spcBef>
                <a:spcPts val="0"/>
              </a:spcBef>
              <a:spcAft>
                <a:spcPts val="0"/>
              </a:spcAft>
              <a:buClr>
                <a:schemeClr val="dk1"/>
              </a:buClr>
              <a:buSzPct val="25000"/>
              <a:buFont typeface="Arial"/>
              <a:buNone/>
            </a:pPr>
            <a:r>
              <a:rPr lang="en" sz="2200" b="1" i="0" u="none" strike="noStrike" cap="none" baseline="0">
                <a:solidFill>
                  <a:schemeClr val="dk1"/>
                </a:solidFill>
                <a:latin typeface="Arial"/>
                <a:ea typeface="Arial"/>
                <a:cs typeface="Arial"/>
                <a:sym typeface="Arial"/>
              </a:rPr>
              <a:t>It is a universal, classroom-based program designed to:</a:t>
            </a:r>
          </a:p>
          <a:p>
            <a:pPr marL="0" marR="0" lvl="0" indent="0" algn="l" rtl="0">
              <a:spcBef>
                <a:spcPts val="0"/>
              </a:spcBef>
              <a:buNone/>
            </a:pPr>
            <a:endParaRPr sz="2200" b="1"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Second Step</a:t>
            </a:r>
          </a:p>
        </p:txBody>
      </p:sp>
      <p:sp>
        <p:nvSpPr>
          <p:cNvPr id="182" name="Shape 1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u="sng">
                <a:solidFill>
                  <a:schemeClr val="hlink"/>
                </a:solidFill>
                <a:hlinkClick r:id="rId3"/>
              </a:rPr>
              <a:t>https://www.youtube.com/watch?v=pdmI40aOWts</a:t>
            </a:r>
          </a:p>
        </p:txBody>
      </p:sp>
      <p:pic>
        <p:nvPicPr>
          <p:cNvPr id="183" name="Shape 183"/>
          <p:cNvPicPr preferRelativeResize="0"/>
          <p:nvPr/>
        </p:nvPicPr>
        <p:blipFill>
          <a:blip r:embed="rId4">
            <a:alphaModFix/>
          </a:blip>
          <a:stretch>
            <a:fillRect/>
          </a:stretch>
        </p:blipFill>
        <p:spPr>
          <a:xfrm>
            <a:off x="4896100" y="2258175"/>
            <a:ext cx="2090134" cy="2423674"/>
          </a:xfrm>
          <a:prstGeom prst="rect">
            <a:avLst/>
          </a:prstGeom>
          <a:noFill/>
          <a:ln>
            <a:noFill/>
          </a:ln>
        </p:spPr>
      </p:pic>
      <p:pic>
        <p:nvPicPr>
          <p:cNvPr id="184" name="Shape 184"/>
          <p:cNvPicPr preferRelativeResize="0"/>
          <p:nvPr/>
        </p:nvPicPr>
        <p:blipFill>
          <a:blip r:embed="rId5">
            <a:alphaModFix/>
          </a:blip>
          <a:stretch>
            <a:fillRect/>
          </a:stretch>
        </p:blipFill>
        <p:spPr>
          <a:xfrm>
            <a:off x="1571047" y="2158422"/>
            <a:ext cx="2045800" cy="2523424"/>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Skillstreaming</a:t>
            </a:r>
          </a:p>
        </p:txBody>
      </p:sp>
      <p:sp>
        <p:nvSpPr>
          <p:cNvPr id="190" name="Shape 19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342900" lvl="0" indent="-342900" rtl="0">
              <a:spcBef>
                <a:spcPts val="480"/>
              </a:spcBef>
              <a:buClr>
                <a:schemeClr val="dk1"/>
              </a:buClr>
              <a:buSzPct val="100000"/>
              <a:buFont typeface="Arial"/>
              <a:buChar char="•"/>
            </a:pPr>
            <a:r>
              <a:rPr lang="en" sz="2400"/>
              <a:t>Four-part training approach—</a:t>
            </a:r>
          </a:p>
          <a:p>
            <a:pPr marL="342900" lvl="0" rtl="0">
              <a:spcBef>
                <a:spcPts val="480"/>
              </a:spcBef>
              <a:buNone/>
            </a:pPr>
            <a:r>
              <a:rPr lang="en" sz="2400"/>
              <a:t>	modeling, role-playing, </a:t>
            </a:r>
          </a:p>
          <a:p>
            <a:pPr marL="342900" lvl="0" rtl="0">
              <a:spcBef>
                <a:spcPts val="480"/>
              </a:spcBef>
              <a:buNone/>
            </a:pPr>
            <a:r>
              <a:rPr lang="en" sz="2400"/>
              <a:t>	performance feedback, </a:t>
            </a:r>
          </a:p>
          <a:p>
            <a:pPr marL="342900" lvl="0" rtl="0">
              <a:spcBef>
                <a:spcPts val="480"/>
              </a:spcBef>
              <a:buNone/>
            </a:pPr>
            <a:r>
              <a:rPr lang="en" sz="2400"/>
              <a:t>	and generalization</a:t>
            </a:r>
          </a:p>
        </p:txBody>
      </p:sp>
      <p:pic>
        <p:nvPicPr>
          <p:cNvPr id="191" name="Shape 191"/>
          <p:cNvPicPr preferRelativeResize="0"/>
          <p:nvPr/>
        </p:nvPicPr>
        <p:blipFill rotWithShape="1">
          <a:blip r:embed="rId3">
            <a:alphaModFix/>
          </a:blip>
          <a:srcRect/>
          <a:stretch/>
        </p:blipFill>
        <p:spPr>
          <a:xfrm>
            <a:off x="5843550" y="1414500"/>
            <a:ext cx="2381099" cy="2314499"/>
          </a:xfrm>
          <a:prstGeom prst="rect">
            <a:avLst/>
          </a:prstGeom>
          <a:noFill/>
          <a:ln>
            <a:noFill/>
          </a:ln>
        </p:spPr>
      </p:pic>
      <p:sp>
        <p:nvSpPr>
          <p:cNvPr id="192" name="Shape 192"/>
          <p:cNvSpPr txBox="1"/>
          <p:nvPr/>
        </p:nvSpPr>
        <p:spPr>
          <a:xfrm>
            <a:off x="1408650" y="3949225"/>
            <a:ext cx="6326700" cy="1013700"/>
          </a:xfrm>
          <a:prstGeom prst="rect">
            <a:avLst/>
          </a:prstGeom>
          <a:noFill/>
          <a:ln>
            <a:noFill/>
          </a:ln>
        </p:spPr>
        <p:txBody>
          <a:bodyPr lIns="91425" tIns="91425" rIns="91425" bIns="91425" anchor="ctr" anchorCtr="0">
            <a:noAutofit/>
          </a:bodyPr>
          <a:lstStyle/>
          <a:p>
            <a:pPr lvl="0" rtl="0">
              <a:spcBef>
                <a:spcPts val="0"/>
              </a:spcBef>
              <a:buNone/>
            </a:pPr>
            <a:r>
              <a:rPr lang="en" sz="3200" u="sng">
                <a:solidFill>
                  <a:schemeClr val="hlink"/>
                </a:solidFill>
                <a:hlinkClick r:id="rId4"/>
              </a:rPr>
              <a:t>http://www.skillstreaming.com</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Externalizing Behaviors</a:t>
            </a:r>
          </a:p>
        </p:txBody>
      </p:sp>
      <p:sp>
        <p:nvSpPr>
          <p:cNvPr id="198" name="Shape 19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sz="1100"/>
              <a:t>		 	 	 		</a:t>
            </a:r>
          </a:p>
          <a:p>
            <a:pPr lvl="0" rtl="0">
              <a:spcBef>
                <a:spcPts val="0"/>
              </a:spcBef>
              <a:buClr>
                <a:schemeClr val="dk1"/>
              </a:buClr>
              <a:buSzPct val="45833"/>
              <a:buFont typeface="Arial"/>
              <a:buNone/>
            </a:pPr>
            <a:r>
              <a:rPr lang="en" sz="2400"/>
              <a:t>Disrupting  class </a:t>
            </a:r>
          </a:p>
          <a:p>
            <a:pPr lvl="0" rtl="0">
              <a:spcBef>
                <a:spcPts val="0"/>
              </a:spcBef>
              <a:buClr>
                <a:schemeClr val="dk1"/>
              </a:buClr>
              <a:buSzPct val="45833"/>
              <a:buFont typeface="Arial"/>
              <a:buNone/>
            </a:pPr>
            <a:r>
              <a:rPr lang="en" sz="2400"/>
              <a:t>Refuse  to  do  work </a:t>
            </a:r>
          </a:p>
          <a:p>
            <a:pPr lvl="0" rtl="0">
              <a:spcBef>
                <a:spcPts val="0"/>
              </a:spcBef>
              <a:buClr>
                <a:schemeClr val="dk1"/>
              </a:buClr>
              <a:buSzPct val="45833"/>
              <a:buFont typeface="Arial"/>
              <a:buNone/>
            </a:pPr>
            <a:r>
              <a:rPr lang="en" sz="2400"/>
              <a:t>Refuse  to  follow  directions  or Minor  physical  contact </a:t>
            </a:r>
          </a:p>
          <a:p>
            <a:pPr lvl="0" rtl="0">
              <a:spcBef>
                <a:spcPts val="0"/>
              </a:spcBef>
              <a:buClr>
                <a:schemeClr val="dk1"/>
              </a:buClr>
              <a:buSzPct val="45833"/>
              <a:buFont typeface="Arial"/>
              <a:buNone/>
            </a:pPr>
            <a:r>
              <a:rPr lang="en" sz="2400"/>
              <a:t>Property  misuse </a:t>
            </a:r>
          </a:p>
          <a:p>
            <a:pPr lvl="0" rtl="0">
              <a:spcBef>
                <a:spcPts val="0"/>
              </a:spcBef>
              <a:buClr>
                <a:schemeClr val="dk1"/>
              </a:buClr>
              <a:buSzPct val="45833"/>
              <a:buFont typeface="Arial"/>
              <a:buNone/>
            </a:pPr>
            <a:r>
              <a:rPr lang="en" sz="2400"/>
              <a:t>Inappropriate verbal  language </a:t>
            </a:r>
          </a:p>
          <a:p>
            <a:pPr lvl="0" rtl="0">
              <a:spcBef>
                <a:spcPts val="0"/>
              </a:spcBef>
              <a:buClr>
                <a:schemeClr val="dk1"/>
              </a:buClr>
              <a:buSzPct val="45833"/>
              <a:buFont typeface="Arial"/>
              <a:buNone/>
            </a:pPr>
            <a:r>
              <a:rPr lang="en" sz="2400"/>
              <a:t>Poor  task  completion  </a:t>
            </a:r>
          </a:p>
          <a:p>
            <a:pPr lvl="0" rtl="0">
              <a:spcBef>
                <a:spcPts val="0"/>
              </a:spcBef>
              <a:buClr>
                <a:schemeClr val="dk1"/>
              </a:buClr>
              <a:buSzPct val="100000"/>
              <a:buFont typeface="Arial"/>
              <a:buNone/>
            </a:pPr>
            <a:r>
              <a:rPr lang="en" sz="1100"/>
              <a:t>				</a:t>
            </a:r>
          </a:p>
          <a:p>
            <a:pPr lvl="0" rtl="0">
              <a:spcBef>
                <a:spcPts val="0"/>
              </a:spcBef>
              <a:buClr>
                <a:schemeClr val="dk1"/>
              </a:buClr>
              <a:buSzPct val="100000"/>
              <a:buFont typeface="Arial"/>
              <a:buNone/>
            </a:pPr>
            <a:r>
              <a:rPr lang="en" sz="1100"/>
              <a:t>			</a:t>
            </a:r>
          </a:p>
          <a:p>
            <a:pPr lvl="0" rtl="0">
              <a:spcBef>
                <a:spcPts val="0"/>
              </a:spcBef>
              <a:buClr>
                <a:schemeClr val="dk1"/>
              </a:buClr>
              <a:buSzPct val="100000"/>
              <a:buFont typeface="Arial"/>
              <a:buNone/>
            </a:pPr>
            <a:r>
              <a:rPr lang="en" sz="1100"/>
              <a:t>		</a:t>
            </a:r>
          </a:p>
          <a:p>
            <a:pPr>
              <a:spcBef>
                <a:spcPts val="0"/>
              </a:spcBef>
              <a:buNone/>
            </a:pP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Internalizing Behaviors</a:t>
            </a:r>
          </a:p>
        </p:txBody>
      </p:sp>
      <p:sp>
        <p:nvSpPr>
          <p:cNvPr id="204" name="Shape 2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t>Exhibits  sadness  or  depression  </a:t>
            </a:r>
          </a:p>
          <a:p>
            <a:pPr lvl="0" rtl="0">
              <a:spcBef>
                <a:spcPts val="0"/>
              </a:spcBef>
              <a:buClr>
                <a:schemeClr val="dk1"/>
              </a:buClr>
              <a:buSzPct val="45833"/>
              <a:buFont typeface="Arial"/>
              <a:buNone/>
            </a:pPr>
            <a:r>
              <a:rPr lang="en" sz="2400"/>
              <a:t>Sleeps  a  lot </a:t>
            </a:r>
          </a:p>
          <a:p>
            <a:pPr lvl="0" rtl="0">
              <a:spcBef>
                <a:spcPts val="0"/>
              </a:spcBef>
              <a:buClr>
                <a:schemeClr val="dk1"/>
              </a:buClr>
              <a:buSzPct val="45833"/>
              <a:buFont typeface="Arial"/>
              <a:buNone/>
            </a:pPr>
            <a:r>
              <a:rPr lang="en" sz="2400"/>
              <a:t>Appears  unmotivated </a:t>
            </a:r>
          </a:p>
          <a:p>
            <a:pPr lvl="0" rtl="0">
              <a:spcBef>
                <a:spcPts val="0"/>
              </a:spcBef>
              <a:buNone/>
            </a:pPr>
            <a:r>
              <a:rPr lang="en" sz="2400"/>
              <a:t>Does  not  participate  in  games </a:t>
            </a:r>
          </a:p>
          <a:p>
            <a:pPr lvl="0" rtl="0">
              <a:spcBef>
                <a:spcPts val="0"/>
              </a:spcBef>
              <a:buClr>
                <a:schemeClr val="dk1"/>
              </a:buClr>
              <a:buSzPct val="45833"/>
              <a:buFont typeface="Arial"/>
              <a:buNone/>
            </a:pPr>
            <a:r>
              <a:rPr lang="en" sz="2400"/>
              <a:t>Very  shy  or  timid </a:t>
            </a:r>
          </a:p>
          <a:p>
            <a:pPr lvl="0" rtl="0">
              <a:spcBef>
                <a:spcPts val="0"/>
              </a:spcBef>
              <a:buClr>
                <a:schemeClr val="dk1"/>
              </a:buClr>
              <a:buSzPct val="45833"/>
              <a:buFont typeface="Arial"/>
              <a:buNone/>
            </a:pPr>
            <a:r>
              <a:rPr lang="en" sz="2400"/>
              <a:t>Acts fearful </a:t>
            </a:r>
          </a:p>
          <a:p>
            <a:pPr lvl="0" rtl="0">
              <a:spcBef>
                <a:spcPts val="0"/>
              </a:spcBef>
              <a:buClr>
                <a:schemeClr val="dk1"/>
              </a:buClr>
              <a:buSzPct val="45833"/>
              <a:buFont typeface="Arial"/>
              <a:buNone/>
            </a:pPr>
            <a:r>
              <a:rPr lang="en" sz="2400"/>
              <a:t>Does  not  stand  up  for self </a:t>
            </a:r>
          </a:p>
          <a:p>
            <a:pPr lvl="0" rtl="0">
              <a:spcBef>
                <a:spcPts val="0"/>
              </a:spcBef>
              <a:buClr>
                <a:schemeClr val="dk1"/>
              </a:buClr>
              <a:buSzPct val="45833"/>
              <a:buFont typeface="Arial"/>
              <a:buNone/>
            </a:pPr>
            <a:r>
              <a:rPr lang="en" sz="2400"/>
              <a:t>Self‐injury  (cutting, head banging)   </a:t>
            </a:r>
          </a:p>
          <a:p>
            <a:pPr lvl="0" rtl="0">
              <a:spcBef>
                <a:spcPts val="0"/>
              </a:spcBef>
              <a:buClr>
                <a:schemeClr val="dk1"/>
              </a:buClr>
              <a:buSzPct val="100000"/>
              <a:buFont typeface="Arial"/>
              <a:buNone/>
            </a:pPr>
            <a:r>
              <a:rPr lang="en" sz="1100"/>
              <a:t>				</a:t>
            </a:r>
          </a:p>
          <a:p>
            <a:pPr lvl="0" rtl="0">
              <a:spcBef>
                <a:spcPts val="0"/>
              </a:spcBef>
              <a:buClr>
                <a:schemeClr val="dk1"/>
              </a:buClr>
              <a:buSzPct val="100000"/>
              <a:buFont typeface="Arial"/>
              <a:buNone/>
            </a:pPr>
            <a:r>
              <a:rPr lang="en" sz="1100"/>
              <a:t>			</a:t>
            </a:r>
          </a:p>
          <a:p>
            <a:pPr lvl="0" rtl="0">
              <a:spcBef>
                <a:spcPts val="0"/>
              </a:spcBef>
              <a:buClr>
                <a:schemeClr val="dk1"/>
              </a:buClr>
              <a:buSzPct val="100000"/>
              <a:buFont typeface="Arial"/>
              <a:buNone/>
            </a:pPr>
            <a:r>
              <a:rPr lang="en" sz="1100"/>
              <a:t>		</a:t>
            </a:r>
          </a:p>
          <a:p>
            <a:pPr>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Local Examples</a:t>
            </a:r>
          </a:p>
        </p:txBody>
      </p:sp>
      <p:sp>
        <p:nvSpPr>
          <p:cNvPr id="210" name="Shape 21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lgn="ctr">
              <a:spcBef>
                <a:spcPts val="0"/>
              </a:spcBef>
              <a:buNone/>
            </a:pPr>
            <a:r>
              <a:rPr lang="en" sz="6000">
                <a:latin typeface="Covered By Your Grace"/>
                <a:ea typeface="Covered By Your Grace"/>
                <a:cs typeface="Covered By Your Grace"/>
                <a:sym typeface="Covered By Your Grace"/>
              </a:rPr>
              <a:t>Tier II “homemade” interventions that work!</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p:nvPr/>
        </p:nvSpPr>
        <p:spPr>
          <a:xfrm>
            <a:off x="263525" y="281512"/>
            <a:ext cx="5153400" cy="1268699"/>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16" name="Shape 216"/>
          <p:cNvSpPr txBox="1">
            <a:spLocks noGrp="1"/>
          </p:cNvSpPr>
          <p:nvPr>
            <p:ph type="title"/>
          </p:nvPr>
        </p:nvSpPr>
        <p:spPr>
          <a:xfrm>
            <a:off x="457200" y="186887"/>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Name &amp; description of intervention</a:t>
            </a:r>
            <a:r>
              <a:rPr lang="en" sz="1600" b="0">
                <a:solidFill>
                  <a:srgbClr val="434343"/>
                </a:solidFill>
              </a:rPr>
              <a:t>:</a:t>
            </a:r>
          </a:p>
          <a:p>
            <a:pPr lvl="0" rtl="0">
              <a:spcBef>
                <a:spcPts val="0"/>
              </a:spcBef>
              <a:buNone/>
            </a:pPr>
            <a:r>
              <a:rPr lang="en" sz="1000" b="0">
                <a:solidFill>
                  <a:srgbClr val="434343"/>
                </a:solidFill>
              </a:rPr>
              <a:t>Non-verbal self-monitoring system.  Student has a laminated card on desk in each class.  This card is used as a self-monitoring system, teacher supported.  Teachers mark when student is showing positive behaviors and  inappropriate behaviors.  Once student gets to determined level (i.e. 3 marks) student is moved to next process (break, office, reward system, etc.)</a:t>
            </a:r>
          </a:p>
        </p:txBody>
      </p:sp>
      <p:sp>
        <p:nvSpPr>
          <p:cNvPr id="217" name="Shape 217"/>
          <p:cNvSpPr txBox="1">
            <a:spLocks noGrp="1"/>
          </p:cNvSpPr>
          <p:nvPr>
            <p:ph type="body" idx="1"/>
          </p:nvPr>
        </p:nvSpPr>
        <p:spPr>
          <a:xfrm>
            <a:off x="457200" y="1691850"/>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Who is involved</a:t>
            </a:r>
            <a:r>
              <a:rPr lang="en" sz="1600">
                <a:solidFill>
                  <a:srgbClr val="434343"/>
                </a:solidFill>
              </a:rPr>
              <a:t>?  Classroom Teachers, iTeam member (s), Student, Parents, Dean</a:t>
            </a:r>
          </a:p>
        </p:txBody>
      </p:sp>
      <p:sp>
        <p:nvSpPr>
          <p:cNvPr id="218" name="Shape 218"/>
          <p:cNvSpPr txBox="1">
            <a:spLocks noGrp="1"/>
          </p:cNvSpPr>
          <p:nvPr>
            <p:ph type="title" idx="2"/>
          </p:nvPr>
        </p:nvSpPr>
        <p:spPr>
          <a:xfrm>
            <a:off x="4635000" y="186887"/>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Targeted behavior &amp; students who may see most success with this intervention</a:t>
            </a:r>
            <a:r>
              <a:rPr lang="en" sz="1600" b="0">
                <a:solidFill>
                  <a:srgbClr val="434343"/>
                </a:solidFill>
              </a:rPr>
              <a:t>: </a:t>
            </a:r>
          </a:p>
          <a:p>
            <a:pPr lvl="0" rtl="0">
              <a:spcBef>
                <a:spcPts val="0"/>
              </a:spcBef>
              <a:buNone/>
            </a:pPr>
            <a:r>
              <a:rPr lang="en" sz="1400" b="0">
                <a:solidFill>
                  <a:srgbClr val="434343"/>
                </a:solidFill>
              </a:rPr>
              <a:t>Students who are unable to self-manage their behaviors.  Students who tend to show outbursts are easily distracted in the classroom setting. </a:t>
            </a:r>
          </a:p>
        </p:txBody>
      </p:sp>
      <p:sp>
        <p:nvSpPr>
          <p:cNvPr id="219" name="Shape 219"/>
          <p:cNvSpPr txBox="1">
            <a:spLocks noGrp="1"/>
          </p:cNvSpPr>
          <p:nvPr>
            <p:ph type="body" idx="3"/>
          </p:nvPr>
        </p:nvSpPr>
        <p:spPr>
          <a:xfrm>
            <a:off x="4635000" y="1691962"/>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Time required</a:t>
            </a:r>
            <a:r>
              <a:rPr lang="en" sz="1600">
                <a:solidFill>
                  <a:srgbClr val="434343"/>
                </a:solidFill>
              </a:rPr>
              <a:t>:</a:t>
            </a:r>
            <a:r>
              <a:rPr lang="en" sz="1300">
                <a:solidFill>
                  <a:srgbClr val="434343"/>
                </a:solidFill>
              </a:rPr>
              <a:t> </a:t>
            </a:r>
            <a:r>
              <a:rPr lang="en" sz="1200">
                <a:solidFill>
                  <a:srgbClr val="434343"/>
                </a:solidFill>
              </a:rPr>
              <a:t>Minimal - time for making copies, laminating, and communicating with stakeholders. Teachers monitor throughout class.</a:t>
            </a:r>
          </a:p>
        </p:txBody>
      </p:sp>
      <p:sp>
        <p:nvSpPr>
          <p:cNvPr id="220" name="Shape 220"/>
          <p:cNvSpPr txBox="1">
            <a:spLocks noGrp="1"/>
          </p:cNvSpPr>
          <p:nvPr>
            <p:ph type="body" idx="4"/>
          </p:nvPr>
        </p:nvSpPr>
        <p:spPr>
          <a:xfrm>
            <a:off x="457200" y="2586537"/>
            <a:ext cx="4051800" cy="9645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Data collected</a:t>
            </a:r>
            <a:r>
              <a:rPr lang="en" sz="1600">
                <a:solidFill>
                  <a:srgbClr val="434343"/>
                </a:solidFill>
              </a:rPr>
              <a:t>:</a:t>
            </a:r>
          </a:p>
          <a:p>
            <a:pPr lvl="0" rtl="0">
              <a:spcBef>
                <a:spcPts val="0"/>
              </a:spcBef>
              <a:buNone/>
            </a:pPr>
            <a:r>
              <a:rPr lang="en" sz="1600">
                <a:solidFill>
                  <a:srgbClr val="434343"/>
                </a:solidFill>
              </a:rPr>
              <a:t>Each card is collected by the teacher and tallied at the end of the class period.</a:t>
            </a:r>
          </a:p>
          <a:p>
            <a:pPr lvl="0" rtl="0">
              <a:spcBef>
                <a:spcPts val="0"/>
              </a:spcBef>
              <a:buNone/>
            </a:pPr>
            <a:endParaRPr sz="1600">
              <a:solidFill>
                <a:srgbClr val="434343"/>
              </a:solidFill>
            </a:endParaRPr>
          </a:p>
          <a:p>
            <a:pPr lvl="0" rtl="0">
              <a:spcBef>
                <a:spcPts val="0"/>
              </a:spcBef>
              <a:buNone/>
            </a:pPr>
            <a:endParaRPr sz="1600">
              <a:solidFill>
                <a:srgbClr val="434343"/>
              </a:solidFill>
            </a:endParaRPr>
          </a:p>
        </p:txBody>
      </p:sp>
      <p:sp>
        <p:nvSpPr>
          <p:cNvPr id="221" name="Shape 221"/>
          <p:cNvSpPr txBox="1">
            <a:spLocks noGrp="1"/>
          </p:cNvSpPr>
          <p:nvPr>
            <p:ph type="body" idx="5"/>
          </p:nvPr>
        </p:nvSpPr>
        <p:spPr>
          <a:xfrm>
            <a:off x="4635000" y="2586537"/>
            <a:ext cx="4051800" cy="9645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Indicators of success</a:t>
            </a:r>
            <a:r>
              <a:rPr lang="en" sz="1600">
                <a:solidFill>
                  <a:srgbClr val="434343"/>
                </a:solidFill>
              </a:rPr>
              <a:t>: </a:t>
            </a:r>
          </a:p>
          <a:p>
            <a:pPr lvl="0" rtl="0">
              <a:spcBef>
                <a:spcPts val="0"/>
              </a:spcBef>
              <a:buNone/>
            </a:pPr>
            <a:r>
              <a:rPr lang="en" sz="1400">
                <a:solidFill>
                  <a:srgbClr val="434343"/>
                </a:solidFill>
              </a:rPr>
              <a:t>Student receives more positive reinforcements, less demerits . Remains in class. </a:t>
            </a:r>
          </a:p>
        </p:txBody>
      </p:sp>
      <p:sp>
        <p:nvSpPr>
          <p:cNvPr id="222" name="Shape 222"/>
          <p:cNvSpPr txBox="1"/>
          <p:nvPr/>
        </p:nvSpPr>
        <p:spPr>
          <a:xfrm>
            <a:off x="457200" y="3687912"/>
            <a:ext cx="8229600" cy="12686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en" sz="1600" b="1">
                <a:solidFill>
                  <a:srgbClr val="434343"/>
                </a:solidFill>
                <a:latin typeface="Didact Gothic"/>
                <a:ea typeface="Didact Gothic"/>
                <a:cs typeface="Didact Gothic"/>
                <a:sym typeface="Didact Gothic"/>
              </a:rPr>
              <a:t>Data collection process</a:t>
            </a:r>
            <a:r>
              <a:rPr lang="en" sz="1600">
                <a:solidFill>
                  <a:srgbClr val="434343"/>
                </a:solidFill>
                <a:latin typeface="Didact Gothic"/>
                <a:ea typeface="Didact Gothic"/>
                <a:cs typeface="Didact Gothic"/>
                <a:sym typeface="Didact Gothic"/>
              </a:rPr>
              <a:t>: </a:t>
            </a:r>
          </a:p>
          <a:p>
            <a:pPr lvl="0" rtl="0">
              <a:spcBef>
                <a:spcPts val="600"/>
              </a:spcBef>
              <a:buNone/>
            </a:pPr>
            <a:r>
              <a:rPr lang="en" sz="1600">
                <a:solidFill>
                  <a:srgbClr val="434343"/>
                </a:solidFill>
                <a:latin typeface="Didact Gothic"/>
                <a:ea typeface="Didact Gothic"/>
                <a:cs typeface="Didact Gothic"/>
                <a:sym typeface="Didact Gothic"/>
              </a:rPr>
              <a:t>Teachers collect day-to-day data.  They are given a summary sheet to tally on.  Each week, the teacher gives data to iTeam member responsible for case.  Data is compiled and brought to the next iTeam meeting for discussion and planning.</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p:nvPr/>
        </p:nvSpPr>
        <p:spPr>
          <a:xfrm>
            <a:off x="263525" y="300600"/>
            <a:ext cx="5153400" cy="1268699"/>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28" name="Shape 228"/>
          <p:cNvSpPr txBox="1">
            <a:spLocks noGrp="1"/>
          </p:cNvSpPr>
          <p:nvPr>
            <p:ph type="title"/>
          </p:nvPr>
        </p:nvSpPr>
        <p:spPr>
          <a:xfrm>
            <a:off x="457200" y="205975"/>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Name &amp; description of intervention</a:t>
            </a:r>
            <a:r>
              <a:rPr lang="en" sz="1600" b="0">
                <a:solidFill>
                  <a:srgbClr val="434343"/>
                </a:solidFill>
              </a:rPr>
              <a:t>:  </a:t>
            </a:r>
            <a:r>
              <a:rPr lang="en" sz="1200" b="0">
                <a:solidFill>
                  <a:srgbClr val="434343"/>
                </a:solidFill>
              </a:rPr>
              <a:t>Recess Leadership Team:  Reteaching- select students will join the Recess Leadership Team.  Students will be taught lessons targeting self regulation and a game to play at recess that minimizes competition and physical contact.  Students will then have an end product to share with their class. </a:t>
            </a:r>
          </a:p>
        </p:txBody>
      </p:sp>
      <p:sp>
        <p:nvSpPr>
          <p:cNvPr id="229" name="Shape 229"/>
          <p:cNvSpPr txBox="1">
            <a:spLocks noGrp="1"/>
          </p:cNvSpPr>
          <p:nvPr>
            <p:ph type="body" idx="1"/>
          </p:nvPr>
        </p:nvSpPr>
        <p:spPr>
          <a:xfrm>
            <a:off x="457200" y="1710937"/>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Who is involved</a:t>
            </a:r>
            <a:r>
              <a:rPr lang="en" sz="1600">
                <a:solidFill>
                  <a:srgbClr val="434343"/>
                </a:solidFill>
              </a:rPr>
              <a:t>?</a:t>
            </a:r>
          </a:p>
          <a:p>
            <a:pPr lvl="0" rtl="0">
              <a:spcBef>
                <a:spcPts val="0"/>
              </a:spcBef>
              <a:buNone/>
            </a:pPr>
            <a:r>
              <a:rPr lang="en" sz="1600">
                <a:solidFill>
                  <a:srgbClr val="434343"/>
                </a:solidFill>
              </a:rPr>
              <a:t>select 3rd grade students</a:t>
            </a:r>
          </a:p>
        </p:txBody>
      </p:sp>
      <p:sp>
        <p:nvSpPr>
          <p:cNvPr id="230" name="Shape 230"/>
          <p:cNvSpPr txBox="1">
            <a:spLocks noGrp="1"/>
          </p:cNvSpPr>
          <p:nvPr>
            <p:ph type="title" idx="2"/>
          </p:nvPr>
        </p:nvSpPr>
        <p:spPr>
          <a:xfrm>
            <a:off x="4635000" y="205975"/>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Targeted behavior &amp; students who may see most success with this intervention</a:t>
            </a:r>
            <a:r>
              <a:rPr lang="en" sz="1600" b="0">
                <a:solidFill>
                  <a:srgbClr val="434343"/>
                </a:solidFill>
              </a:rPr>
              <a:t>: </a:t>
            </a:r>
          </a:p>
          <a:p>
            <a:pPr lvl="0" rtl="0">
              <a:spcBef>
                <a:spcPts val="0"/>
              </a:spcBef>
              <a:buNone/>
            </a:pPr>
            <a:r>
              <a:rPr lang="en" sz="1600" b="0">
                <a:solidFill>
                  <a:srgbClr val="434343"/>
                </a:solidFill>
              </a:rPr>
              <a:t>Physical Aggression - Students who are struggling with self- regulation </a:t>
            </a:r>
          </a:p>
        </p:txBody>
      </p:sp>
      <p:sp>
        <p:nvSpPr>
          <p:cNvPr id="231" name="Shape 231"/>
          <p:cNvSpPr txBox="1">
            <a:spLocks noGrp="1"/>
          </p:cNvSpPr>
          <p:nvPr>
            <p:ph type="body" idx="3"/>
          </p:nvPr>
        </p:nvSpPr>
        <p:spPr>
          <a:xfrm>
            <a:off x="4635000" y="1711050"/>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Time required</a:t>
            </a:r>
            <a:r>
              <a:rPr lang="en" sz="1600">
                <a:solidFill>
                  <a:srgbClr val="434343"/>
                </a:solidFill>
              </a:rPr>
              <a:t>:</a:t>
            </a:r>
          </a:p>
          <a:p>
            <a:pPr lvl="0" rtl="0">
              <a:spcBef>
                <a:spcPts val="0"/>
              </a:spcBef>
              <a:buNone/>
            </a:pPr>
            <a:r>
              <a:rPr lang="en" sz="1600">
                <a:solidFill>
                  <a:srgbClr val="434343"/>
                </a:solidFill>
              </a:rPr>
              <a:t>25 minutes 2 times a week for 2 weeks </a:t>
            </a:r>
          </a:p>
        </p:txBody>
      </p:sp>
      <p:sp>
        <p:nvSpPr>
          <p:cNvPr id="232" name="Shape 232"/>
          <p:cNvSpPr txBox="1">
            <a:spLocks noGrp="1"/>
          </p:cNvSpPr>
          <p:nvPr>
            <p:ph type="body" idx="4"/>
          </p:nvPr>
        </p:nvSpPr>
        <p:spPr>
          <a:xfrm>
            <a:off x="457200" y="2605625"/>
            <a:ext cx="4051800" cy="9645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Data collected</a:t>
            </a:r>
            <a:r>
              <a:rPr lang="en" sz="1600">
                <a:solidFill>
                  <a:srgbClr val="434343"/>
                </a:solidFill>
              </a:rPr>
              <a:t>:  ODR</a:t>
            </a:r>
          </a:p>
          <a:p>
            <a:pPr lvl="0" rtl="0">
              <a:spcBef>
                <a:spcPts val="0"/>
              </a:spcBef>
              <a:buNone/>
            </a:pPr>
            <a:endParaRPr sz="1600">
              <a:solidFill>
                <a:srgbClr val="434343"/>
              </a:solidFill>
            </a:endParaRPr>
          </a:p>
          <a:p>
            <a:pPr lvl="0" rtl="0">
              <a:spcBef>
                <a:spcPts val="0"/>
              </a:spcBef>
              <a:buNone/>
            </a:pPr>
            <a:endParaRPr sz="1600">
              <a:solidFill>
                <a:srgbClr val="434343"/>
              </a:solidFill>
            </a:endParaRPr>
          </a:p>
        </p:txBody>
      </p:sp>
      <p:sp>
        <p:nvSpPr>
          <p:cNvPr id="233" name="Shape 233"/>
          <p:cNvSpPr txBox="1">
            <a:spLocks noGrp="1"/>
          </p:cNvSpPr>
          <p:nvPr>
            <p:ph type="body" idx="5"/>
          </p:nvPr>
        </p:nvSpPr>
        <p:spPr>
          <a:xfrm>
            <a:off x="4635000" y="2605625"/>
            <a:ext cx="4051800" cy="9645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Indicators of success</a:t>
            </a:r>
            <a:r>
              <a:rPr lang="en" sz="1600">
                <a:solidFill>
                  <a:srgbClr val="434343"/>
                </a:solidFill>
              </a:rPr>
              <a:t>: Students demonstrating problem solving skills</a:t>
            </a:r>
          </a:p>
        </p:txBody>
      </p:sp>
      <p:sp>
        <p:nvSpPr>
          <p:cNvPr id="234" name="Shape 234"/>
          <p:cNvSpPr txBox="1"/>
          <p:nvPr/>
        </p:nvSpPr>
        <p:spPr>
          <a:xfrm>
            <a:off x="457200" y="3707000"/>
            <a:ext cx="8229600" cy="12686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en" sz="1600" b="1">
                <a:solidFill>
                  <a:srgbClr val="434343"/>
                </a:solidFill>
                <a:latin typeface="Didact Gothic"/>
                <a:ea typeface="Didact Gothic"/>
                <a:cs typeface="Didact Gothic"/>
                <a:sym typeface="Didact Gothic"/>
              </a:rPr>
              <a:t>Data collection process</a:t>
            </a:r>
            <a:r>
              <a:rPr lang="en" sz="1600">
                <a:solidFill>
                  <a:srgbClr val="434343"/>
                </a:solidFill>
                <a:latin typeface="Didact Gothic"/>
                <a:ea typeface="Didact Gothic"/>
                <a:cs typeface="Didact Gothic"/>
                <a:sym typeface="Didact Gothic"/>
              </a:rPr>
              <a:t>:  Behavior data will be reviewed 4 weeks following the classes.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Overview of Session</a:t>
            </a:r>
          </a:p>
        </p:txBody>
      </p:sp>
      <p:sp>
        <p:nvSpPr>
          <p:cNvPr id="70" name="Shape 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342900" lvl="0" indent="-381000" rtl="0">
              <a:spcBef>
                <a:spcPts val="0"/>
              </a:spcBef>
              <a:buClr>
                <a:schemeClr val="dk1"/>
              </a:buClr>
              <a:buSzPct val="100000"/>
              <a:buFont typeface="Arial"/>
              <a:buAutoNum type="arabicPeriod"/>
            </a:pPr>
            <a:r>
              <a:rPr lang="en"/>
              <a:t>Essential Features of Tier II </a:t>
            </a:r>
            <a:r>
              <a:rPr lang="en" sz="2000"/>
              <a:t>(10min)</a:t>
            </a:r>
          </a:p>
          <a:p>
            <a:pPr marL="342900" lvl="0" indent="-381000" rtl="0">
              <a:spcBef>
                <a:spcPts val="0"/>
              </a:spcBef>
              <a:buClr>
                <a:schemeClr val="dk1"/>
              </a:buClr>
              <a:buSzPct val="100000"/>
              <a:buFont typeface="Arial"/>
              <a:buAutoNum type="arabicPeriod"/>
            </a:pPr>
            <a:r>
              <a:rPr lang="en"/>
              <a:t>Review of Common Tier II Interventions </a:t>
            </a:r>
            <a:r>
              <a:rPr lang="en" sz="2000"/>
              <a:t>(10min)</a:t>
            </a:r>
          </a:p>
          <a:p>
            <a:pPr marL="342900" lvl="0" indent="-381000" rtl="0">
              <a:spcBef>
                <a:spcPts val="0"/>
              </a:spcBef>
              <a:buClr>
                <a:schemeClr val="dk1"/>
              </a:buClr>
              <a:buSzPct val="100000"/>
              <a:buFont typeface="Arial"/>
              <a:buAutoNum type="arabicPeriod"/>
            </a:pPr>
            <a:r>
              <a:rPr lang="en"/>
              <a:t>Tier II Around the World </a:t>
            </a:r>
            <a:r>
              <a:rPr lang="en" sz="2000"/>
              <a:t>(35 min)</a:t>
            </a:r>
          </a:p>
          <a:p>
            <a:pPr lvl="0" algn="ctr" rtl="0">
              <a:spcBef>
                <a:spcPts val="0"/>
              </a:spcBef>
              <a:buNone/>
            </a:pPr>
            <a:r>
              <a:rPr lang="en" sz="2000"/>
              <a:t>-Break (10 min)-</a:t>
            </a:r>
          </a:p>
          <a:p>
            <a:pPr marL="342900" lvl="0" indent="-381000" rtl="0">
              <a:spcBef>
                <a:spcPts val="0"/>
              </a:spcBef>
              <a:buClr>
                <a:schemeClr val="dk1"/>
              </a:buClr>
              <a:buSzPct val="100000"/>
              <a:buFont typeface="Arial"/>
              <a:buAutoNum type="arabicPeriod"/>
            </a:pPr>
            <a:r>
              <a:rPr lang="en"/>
              <a:t>Tier II Action Planning with Teams </a:t>
            </a:r>
            <a:r>
              <a:rPr lang="en" sz="2000"/>
              <a:t>(40 min)</a:t>
            </a:r>
          </a:p>
          <a:p>
            <a:pPr marL="342900" lvl="0" indent="-381000">
              <a:spcBef>
                <a:spcPts val="0"/>
              </a:spcBef>
              <a:buClr>
                <a:schemeClr val="dk1"/>
              </a:buClr>
              <a:buSzPct val="100000"/>
              <a:buFont typeface="Arial"/>
              <a:buAutoNum type="arabicPeriod"/>
            </a:pPr>
            <a:r>
              <a:rPr lang="en"/>
              <a:t>Intervention Sharing </a:t>
            </a:r>
            <a:r>
              <a:rPr lang="en" sz="2000"/>
              <a:t>(30 min)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p:nvPr/>
        </p:nvSpPr>
        <p:spPr>
          <a:xfrm>
            <a:off x="263525" y="300600"/>
            <a:ext cx="5153400" cy="1268699"/>
          </a:xfrm>
          <a:prstGeom prst="rect">
            <a:avLst/>
          </a:prstGeom>
          <a:noFill/>
          <a:ln>
            <a:noFill/>
          </a:ln>
        </p:spPr>
        <p:txBody>
          <a:bodyPr lIns="91425" tIns="91425" rIns="91425" bIns="91425" anchor="t" anchorCtr="0">
            <a:noAutofit/>
          </a:bodyPr>
          <a:lstStyle/>
          <a:p>
            <a:pPr lvl="0" rtl="0">
              <a:spcBef>
                <a:spcPts val="0"/>
              </a:spcBef>
              <a:buNone/>
            </a:pPr>
            <a:endParaRPr/>
          </a:p>
        </p:txBody>
      </p:sp>
      <p:sp>
        <p:nvSpPr>
          <p:cNvPr id="240" name="Shape 240"/>
          <p:cNvSpPr txBox="1">
            <a:spLocks noGrp="1"/>
          </p:cNvSpPr>
          <p:nvPr>
            <p:ph type="title"/>
          </p:nvPr>
        </p:nvSpPr>
        <p:spPr>
          <a:xfrm>
            <a:off x="457200" y="205975"/>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Name &amp; description of intervention</a:t>
            </a:r>
            <a:r>
              <a:rPr lang="en" sz="1600" b="0">
                <a:solidFill>
                  <a:srgbClr val="434343"/>
                </a:solidFill>
              </a:rPr>
              <a:t>: </a:t>
            </a:r>
          </a:p>
          <a:p>
            <a:pPr lvl="0" rtl="0">
              <a:spcBef>
                <a:spcPts val="0"/>
              </a:spcBef>
              <a:buNone/>
            </a:pPr>
            <a:r>
              <a:rPr lang="en" sz="1600" b="0">
                <a:solidFill>
                  <a:srgbClr val="434343"/>
                </a:solidFill>
              </a:rPr>
              <a:t>Tier II tool box for grade levels - all supplies needed and directions included for 3 different interventions (rubber band, mystery motivator, talk tickets)</a:t>
            </a:r>
          </a:p>
        </p:txBody>
      </p:sp>
      <p:sp>
        <p:nvSpPr>
          <p:cNvPr id="241" name="Shape 241"/>
          <p:cNvSpPr txBox="1">
            <a:spLocks noGrp="1"/>
          </p:cNvSpPr>
          <p:nvPr>
            <p:ph type="body" idx="1"/>
          </p:nvPr>
        </p:nvSpPr>
        <p:spPr>
          <a:xfrm>
            <a:off x="457200" y="1710937"/>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Who is involved</a:t>
            </a:r>
            <a:r>
              <a:rPr lang="en" sz="1600">
                <a:solidFill>
                  <a:srgbClr val="434343"/>
                </a:solidFill>
              </a:rPr>
              <a:t>?  PBIS team created and trained grade level teachers</a:t>
            </a:r>
          </a:p>
        </p:txBody>
      </p:sp>
      <p:sp>
        <p:nvSpPr>
          <p:cNvPr id="242" name="Shape 242"/>
          <p:cNvSpPr txBox="1">
            <a:spLocks noGrp="1"/>
          </p:cNvSpPr>
          <p:nvPr>
            <p:ph type="title" idx="2"/>
          </p:nvPr>
        </p:nvSpPr>
        <p:spPr>
          <a:xfrm>
            <a:off x="4635000" y="205975"/>
            <a:ext cx="4051800" cy="14120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solidFill>
                  <a:srgbClr val="434343"/>
                </a:solidFill>
              </a:rPr>
              <a:t>Targeted behavior &amp; students who may see most success with this intervention</a:t>
            </a:r>
            <a:r>
              <a:rPr lang="en" sz="1600" b="0">
                <a:solidFill>
                  <a:srgbClr val="434343"/>
                </a:solidFill>
              </a:rPr>
              <a:t>: many behaviors that disrupt the learning environment - elementary aged students</a:t>
            </a:r>
          </a:p>
        </p:txBody>
      </p:sp>
      <p:sp>
        <p:nvSpPr>
          <p:cNvPr id="243" name="Shape 243"/>
          <p:cNvSpPr txBox="1">
            <a:spLocks noGrp="1"/>
          </p:cNvSpPr>
          <p:nvPr>
            <p:ph type="body" idx="3"/>
          </p:nvPr>
        </p:nvSpPr>
        <p:spPr>
          <a:xfrm>
            <a:off x="4635000" y="1711050"/>
            <a:ext cx="4051800" cy="7578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Time required</a:t>
            </a:r>
            <a:r>
              <a:rPr lang="en" sz="1600">
                <a:solidFill>
                  <a:srgbClr val="434343"/>
                </a:solidFill>
              </a:rPr>
              <a:t>: Minimal to get started - actual daily time to implement varies</a:t>
            </a:r>
          </a:p>
        </p:txBody>
      </p:sp>
      <p:sp>
        <p:nvSpPr>
          <p:cNvPr id="244" name="Shape 244"/>
          <p:cNvSpPr txBox="1">
            <a:spLocks noGrp="1"/>
          </p:cNvSpPr>
          <p:nvPr>
            <p:ph type="body" idx="4"/>
          </p:nvPr>
        </p:nvSpPr>
        <p:spPr>
          <a:xfrm>
            <a:off x="457200" y="2605625"/>
            <a:ext cx="4051800" cy="964500"/>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b="1">
                <a:solidFill>
                  <a:srgbClr val="434343"/>
                </a:solidFill>
              </a:rPr>
              <a:t>Data collected</a:t>
            </a:r>
            <a:r>
              <a:rPr lang="en" sz="1600">
                <a:solidFill>
                  <a:srgbClr val="434343"/>
                </a:solidFill>
              </a:rPr>
              <a:t>:  Individual data collected when a teacher implements one of the interventions</a:t>
            </a:r>
          </a:p>
          <a:p>
            <a:pPr lvl="0" rtl="0">
              <a:spcBef>
                <a:spcPts val="0"/>
              </a:spcBef>
              <a:buNone/>
            </a:pPr>
            <a:endParaRPr sz="1600">
              <a:solidFill>
                <a:srgbClr val="434343"/>
              </a:solidFill>
            </a:endParaRPr>
          </a:p>
          <a:p>
            <a:pPr lvl="0" rtl="0">
              <a:spcBef>
                <a:spcPts val="0"/>
              </a:spcBef>
              <a:buNone/>
            </a:pPr>
            <a:endParaRPr sz="1600">
              <a:solidFill>
                <a:srgbClr val="434343"/>
              </a:solidFill>
            </a:endParaRPr>
          </a:p>
        </p:txBody>
      </p:sp>
      <p:sp>
        <p:nvSpPr>
          <p:cNvPr id="245" name="Shape 245"/>
          <p:cNvSpPr txBox="1">
            <a:spLocks noGrp="1"/>
          </p:cNvSpPr>
          <p:nvPr>
            <p:ph type="body" idx="5"/>
          </p:nvPr>
        </p:nvSpPr>
        <p:spPr>
          <a:xfrm>
            <a:off x="4635000" y="2555150"/>
            <a:ext cx="4051800" cy="10148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400" b="1">
                <a:solidFill>
                  <a:srgbClr val="434343"/>
                </a:solidFill>
              </a:rPr>
              <a:t>Indicators of success</a:t>
            </a:r>
            <a:r>
              <a:rPr lang="en" sz="1400">
                <a:solidFill>
                  <a:srgbClr val="434343"/>
                </a:solidFill>
              </a:rPr>
              <a:t>:   When used with fidelity we have had success with individual students (reduced behaviors)- getting teachers to use the intervention consistently  w/fidelity---less success</a:t>
            </a:r>
          </a:p>
        </p:txBody>
      </p:sp>
      <p:sp>
        <p:nvSpPr>
          <p:cNvPr id="246" name="Shape 246"/>
          <p:cNvSpPr txBox="1"/>
          <p:nvPr/>
        </p:nvSpPr>
        <p:spPr>
          <a:xfrm>
            <a:off x="457200" y="3707000"/>
            <a:ext cx="8229600" cy="12686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600"/>
              </a:spcBef>
              <a:buNone/>
            </a:pPr>
            <a:r>
              <a:rPr lang="en" sz="1600" b="1">
                <a:solidFill>
                  <a:srgbClr val="434343"/>
                </a:solidFill>
                <a:latin typeface="Didact Gothic"/>
                <a:ea typeface="Didact Gothic"/>
                <a:cs typeface="Didact Gothic"/>
                <a:sym typeface="Didact Gothic"/>
              </a:rPr>
              <a:t>Data collection process</a:t>
            </a:r>
            <a:r>
              <a:rPr lang="en" sz="1600">
                <a:solidFill>
                  <a:srgbClr val="434343"/>
                </a:solidFill>
                <a:latin typeface="Didact Gothic"/>
                <a:ea typeface="Didact Gothic"/>
                <a:cs typeface="Didact Gothic"/>
                <a:sym typeface="Didact Gothic"/>
              </a:rPr>
              <a:t>: Varies for each intervention</a:t>
            </a:r>
          </a:p>
          <a:p>
            <a:pPr lvl="0" rtl="0">
              <a:spcBef>
                <a:spcPts val="600"/>
              </a:spcBef>
              <a:buNone/>
            </a:pPr>
            <a:endParaRPr sz="1600">
              <a:solidFill>
                <a:srgbClr val="434343"/>
              </a:solidFill>
              <a:latin typeface="Didact Gothic"/>
              <a:ea typeface="Didact Gothic"/>
              <a:cs typeface="Didact Gothic"/>
              <a:sym typeface="Didact Gothic"/>
            </a:endParaRPr>
          </a:p>
          <a:p>
            <a:pPr lvl="0" rtl="0">
              <a:spcBef>
                <a:spcPts val="600"/>
              </a:spcBef>
              <a:buNone/>
            </a:pPr>
            <a:r>
              <a:rPr lang="en" sz="1600">
                <a:solidFill>
                  <a:srgbClr val="434343"/>
                </a:solidFill>
                <a:latin typeface="Didact Gothic"/>
                <a:ea typeface="Didact Gothic"/>
                <a:cs typeface="Didact Gothic"/>
                <a:sym typeface="Didact Gothic"/>
              </a:rPr>
              <a:t>** Directions for the interventions can be found on </a:t>
            </a:r>
            <a:r>
              <a:rPr lang="en" sz="1600" u="sng">
                <a:solidFill>
                  <a:schemeClr val="hlink"/>
                </a:solidFill>
                <a:latin typeface="Didact Gothic"/>
                <a:ea typeface="Didact Gothic"/>
                <a:cs typeface="Didact Gothic"/>
                <a:sym typeface="Didact Gothic"/>
                <a:hlinkClick r:id="rId3"/>
              </a:rPr>
              <a:t>www.interventioncentral.com</a:t>
            </a:r>
            <a:r>
              <a:rPr lang="en" sz="1600">
                <a:solidFill>
                  <a:srgbClr val="434343"/>
                </a:solidFill>
                <a:latin typeface="Didact Gothic"/>
                <a:ea typeface="Didact Gothic"/>
                <a:cs typeface="Didact Gothic"/>
                <a:sym typeface="Didact Gothic"/>
              </a:rPr>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Tier II Around the World</a:t>
            </a:r>
          </a:p>
        </p:txBody>
      </p:sp>
      <p:sp>
        <p:nvSpPr>
          <p:cNvPr id="252" name="Shape 2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AutoNum type="arabicPeriod"/>
            </a:pPr>
            <a:r>
              <a:rPr lang="en" sz="2400"/>
              <a:t>You will see stations around the room with a poster and interventions listed.</a:t>
            </a:r>
          </a:p>
          <a:p>
            <a:pPr marL="457200" lvl="0" indent="-381000" rtl="0">
              <a:spcBef>
                <a:spcPts val="0"/>
              </a:spcBef>
              <a:buClr>
                <a:schemeClr val="dk1"/>
              </a:buClr>
              <a:buSzPct val="100000"/>
              <a:buFont typeface="Arial"/>
              <a:buAutoNum type="arabicPeriod"/>
            </a:pPr>
            <a:r>
              <a:rPr lang="en" sz="2400"/>
              <a:t>When dismissed, you will head to one of the stations.</a:t>
            </a:r>
          </a:p>
          <a:p>
            <a:pPr marL="457200" lvl="0" indent="-381000" rtl="0">
              <a:spcBef>
                <a:spcPts val="0"/>
              </a:spcBef>
              <a:buClr>
                <a:schemeClr val="dk1"/>
              </a:buClr>
              <a:buSzPct val="100000"/>
              <a:buFont typeface="Arial"/>
              <a:buAutoNum type="arabicPeriod"/>
            </a:pPr>
            <a:r>
              <a:rPr lang="en" sz="2400"/>
              <a:t>At that station, you will discuss your success, failures, and questions with other schools.</a:t>
            </a:r>
          </a:p>
          <a:p>
            <a:pPr marL="457200" lvl="0" indent="-381000" rtl="0">
              <a:spcBef>
                <a:spcPts val="0"/>
              </a:spcBef>
              <a:buClr>
                <a:schemeClr val="dk1"/>
              </a:buClr>
              <a:buSzPct val="100000"/>
              <a:buFont typeface="Arial"/>
              <a:buAutoNum type="arabicPeriod"/>
            </a:pPr>
            <a:r>
              <a:rPr lang="en" sz="2400"/>
              <a:t>When time is called, move to another station.</a:t>
            </a:r>
          </a:p>
          <a:p>
            <a:pPr marL="457200" lvl="0" indent="-381000" rtl="0">
              <a:spcBef>
                <a:spcPts val="0"/>
              </a:spcBef>
              <a:buClr>
                <a:schemeClr val="dk1"/>
              </a:buClr>
              <a:buSzPct val="100000"/>
              <a:buFont typeface="Arial"/>
              <a:buAutoNum type="arabicPeriod"/>
            </a:pPr>
            <a:r>
              <a:rPr lang="en" sz="2400"/>
              <a:t>Repeat. </a:t>
            </a:r>
          </a:p>
          <a:p>
            <a:pPr marL="457200" lvl="0" indent="-381000" rtl="0">
              <a:spcBef>
                <a:spcPts val="0"/>
              </a:spcBef>
              <a:buClr>
                <a:schemeClr val="dk1"/>
              </a:buClr>
              <a:buSzPct val="100000"/>
              <a:buFont typeface="Arial"/>
              <a:buAutoNum type="arabicPeriod"/>
            </a:pPr>
            <a:r>
              <a:rPr lang="en" sz="2400"/>
              <a:t>You will end up at 3 stations.</a:t>
            </a:r>
          </a:p>
          <a:p>
            <a:pPr marL="457200" lvl="0" indent="-381000" rtl="0">
              <a:spcBef>
                <a:spcPts val="0"/>
              </a:spcBef>
              <a:buClr>
                <a:schemeClr val="dk1"/>
              </a:buClr>
              <a:buSzPct val="100000"/>
              <a:buFont typeface="Arial"/>
              <a:buAutoNum type="arabicPeriod"/>
            </a:pPr>
            <a:r>
              <a:rPr lang="en" sz="2400"/>
              <a:t>After the 3rd station, you will head back to your team to discuss and action plan.</a:t>
            </a:r>
          </a:p>
          <a:p>
            <a:pPr lvl="0" rtl="0">
              <a:spcBef>
                <a:spcPts val="0"/>
              </a:spcBef>
              <a:buNone/>
            </a:pP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Tier II Around the World</a:t>
            </a:r>
          </a:p>
        </p:txBody>
      </p:sp>
      <p:sp>
        <p:nvSpPr>
          <p:cNvPr id="258" name="Shape 2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AutoNum type="arabicPeriod"/>
            </a:pPr>
            <a:r>
              <a:rPr lang="en" sz="2400"/>
              <a:t>At each station, please start discussion around the following:</a:t>
            </a:r>
          </a:p>
          <a:p>
            <a:pPr marL="914400" lvl="1" indent="-381000" rtl="0">
              <a:spcBef>
                <a:spcPts val="0"/>
              </a:spcBef>
              <a:buClr>
                <a:schemeClr val="dk1"/>
              </a:buClr>
              <a:buSzPct val="80000"/>
              <a:buFont typeface="Arial"/>
              <a:buAutoNum type="alphaLcPeriod"/>
            </a:pPr>
            <a:r>
              <a:rPr lang="en"/>
              <a:t>Age-group you have used the intervention with.</a:t>
            </a:r>
          </a:p>
          <a:p>
            <a:pPr marL="914400" lvl="1" indent="-381000" rtl="0">
              <a:spcBef>
                <a:spcPts val="0"/>
              </a:spcBef>
              <a:buClr>
                <a:schemeClr val="dk1"/>
              </a:buClr>
              <a:buSzPct val="80000"/>
              <a:buFont typeface="Arial"/>
              <a:buAutoNum type="alphaLcPeriod"/>
            </a:pPr>
            <a:r>
              <a:rPr lang="en"/>
              <a:t>Things that went well.</a:t>
            </a:r>
          </a:p>
          <a:p>
            <a:pPr marL="914400" lvl="1" indent="-381000" rtl="0">
              <a:spcBef>
                <a:spcPts val="0"/>
              </a:spcBef>
              <a:buClr>
                <a:schemeClr val="dk1"/>
              </a:buClr>
              <a:buSzPct val="80000"/>
              <a:buFont typeface="Arial"/>
              <a:buAutoNum type="alphaLcPeriod"/>
            </a:pPr>
            <a:r>
              <a:rPr lang="en"/>
              <a:t>Obstacles you’ve faced.</a:t>
            </a:r>
          </a:p>
          <a:p>
            <a:pPr marL="914400" lvl="1" indent="-381000" rtl="0">
              <a:spcBef>
                <a:spcPts val="0"/>
              </a:spcBef>
              <a:buClr>
                <a:schemeClr val="dk1"/>
              </a:buClr>
              <a:buSzPct val="80000"/>
              <a:buFont typeface="Arial"/>
              <a:buAutoNum type="alphaLcPeriod"/>
            </a:pPr>
            <a:r>
              <a:rPr lang="en"/>
              <a:t>Recommendations for others who are looking to start the intervention.</a:t>
            </a:r>
          </a:p>
          <a:p>
            <a:pPr lvl="0" rtl="0">
              <a:spcBef>
                <a:spcPts val="0"/>
              </a:spcBef>
              <a:buNone/>
            </a:pPr>
            <a:endParaRPr/>
          </a:p>
        </p:txBody>
      </p:sp>
      <p:pic>
        <p:nvPicPr>
          <p:cNvPr id="259" name="Shape 259"/>
          <p:cNvPicPr preferRelativeResize="0"/>
          <p:nvPr/>
        </p:nvPicPr>
        <p:blipFill>
          <a:blip r:embed="rId3">
            <a:alphaModFix/>
          </a:blip>
          <a:stretch>
            <a:fillRect/>
          </a:stretch>
        </p:blipFill>
        <p:spPr>
          <a:xfrm>
            <a:off x="7528625" y="3650325"/>
            <a:ext cx="1445874" cy="1445874"/>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rtl="0">
              <a:spcBef>
                <a:spcPts val="0"/>
              </a:spcBef>
              <a:buNone/>
            </a:pPr>
            <a:r>
              <a:rPr lang="en" sz="3000"/>
              <a:t>Tier II Around the World- </a:t>
            </a:r>
          </a:p>
          <a:p>
            <a:pPr lvl="0" rtl="0">
              <a:spcBef>
                <a:spcPts val="0"/>
              </a:spcBef>
              <a:buNone/>
            </a:pPr>
            <a:r>
              <a:rPr lang="en" sz="3000"/>
              <a:t>Reflection with Team</a:t>
            </a:r>
          </a:p>
        </p:txBody>
      </p:sp>
      <p:sp>
        <p:nvSpPr>
          <p:cNvPr id="265" name="Shape 2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AutoNum type="arabicPeriod"/>
            </a:pPr>
            <a:r>
              <a:rPr lang="en" sz="2400"/>
              <a:t>Back with your teams:</a:t>
            </a:r>
          </a:p>
          <a:p>
            <a:pPr marL="914400" lvl="1" indent="-381000" rtl="0">
              <a:spcBef>
                <a:spcPts val="0"/>
              </a:spcBef>
              <a:buClr>
                <a:schemeClr val="dk1"/>
              </a:buClr>
              <a:buSzPct val="80000"/>
              <a:buFont typeface="Arial"/>
              <a:buAutoNum type="alphaLcPeriod"/>
            </a:pPr>
            <a:r>
              <a:rPr lang="en"/>
              <a:t>Give everyone a chance to share what they learned.</a:t>
            </a:r>
          </a:p>
          <a:p>
            <a:pPr marL="914400" lvl="1" indent="-381000" rtl="0">
              <a:spcBef>
                <a:spcPts val="0"/>
              </a:spcBef>
              <a:buClr>
                <a:schemeClr val="dk1"/>
              </a:buClr>
              <a:buSzPct val="80000"/>
              <a:buFont typeface="Arial"/>
              <a:buAutoNum type="alphaLcPeriod"/>
            </a:pPr>
            <a:r>
              <a:rPr lang="en"/>
              <a:t>Think about programming at your school that could piggy-back off these interventions. </a:t>
            </a:r>
          </a:p>
          <a:p>
            <a:pPr marL="914400" lvl="1" indent="-381000" rtl="0">
              <a:spcBef>
                <a:spcPts val="0"/>
              </a:spcBef>
              <a:buClr>
                <a:schemeClr val="dk1"/>
              </a:buClr>
              <a:buSzPct val="80000"/>
              <a:buFont typeface="Arial"/>
              <a:buAutoNum type="alphaLcPeriod"/>
            </a:pPr>
            <a:r>
              <a:rPr lang="en"/>
              <a:t>Start prioritizing which interventions may work at your school.</a:t>
            </a:r>
          </a:p>
          <a:p>
            <a:pPr marL="914400" lvl="1" indent="-381000" rtl="0">
              <a:spcBef>
                <a:spcPts val="0"/>
              </a:spcBef>
              <a:buClr>
                <a:schemeClr val="dk1"/>
              </a:buClr>
              <a:buSzPct val="80000"/>
              <a:buFont typeface="Arial"/>
              <a:buAutoNum type="alphaLcPeriod"/>
            </a:pPr>
            <a:r>
              <a:rPr lang="en" u="sng">
                <a:solidFill>
                  <a:schemeClr val="hlink"/>
                </a:solidFill>
                <a:hlinkClick r:id="rId3"/>
              </a:rPr>
              <a:t>Intervention Guide Map </a:t>
            </a:r>
          </a:p>
          <a:p>
            <a:pPr marL="1371600" lvl="2" indent="-381000" rtl="0">
              <a:spcBef>
                <a:spcPts val="0"/>
              </a:spcBef>
              <a:buClr>
                <a:schemeClr val="dk1"/>
              </a:buClr>
              <a:buSzPct val="80000"/>
              <a:buFont typeface="Arial"/>
              <a:buAutoNum type="romanLcPeriod"/>
            </a:pPr>
            <a:r>
              <a:rPr lang="en"/>
              <a:t>Make a copy &amp; save to your drive</a:t>
            </a:r>
          </a:p>
          <a:p>
            <a:pPr marL="914400" lvl="1" indent="-381000" rtl="0">
              <a:spcBef>
                <a:spcPts val="0"/>
              </a:spcBef>
              <a:buClr>
                <a:schemeClr val="dk1"/>
              </a:buClr>
              <a:buSzPct val="80000"/>
              <a:buFont typeface="Arial"/>
              <a:buAutoNum type="alphaLcPeriod"/>
            </a:pPr>
            <a:r>
              <a:rPr lang="en"/>
              <a:t>Next steps?</a:t>
            </a:r>
          </a:p>
          <a:p>
            <a:pPr lvl="0" rtl="0">
              <a:spcBef>
                <a:spcPts val="0"/>
              </a:spcBef>
              <a:buNone/>
            </a:pPr>
            <a:endParaRPr/>
          </a:p>
        </p:txBody>
      </p:sp>
      <p:pic>
        <p:nvPicPr>
          <p:cNvPr id="266" name="Shape 266"/>
          <p:cNvPicPr preferRelativeResize="0"/>
          <p:nvPr/>
        </p:nvPicPr>
        <p:blipFill>
          <a:blip r:embed="rId4">
            <a:alphaModFix/>
          </a:blip>
          <a:stretch>
            <a:fillRect/>
          </a:stretch>
        </p:blipFill>
        <p:spPr>
          <a:xfrm>
            <a:off x="7528625" y="3574125"/>
            <a:ext cx="1445874" cy="144587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24503"/>
            <a:ext cx="8229600" cy="857400"/>
          </a:xfrm>
          <a:prstGeom prst="rect">
            <a:avLst/>
          </a:prstGeom>
        </p:spPr>
        <p:txBody>
          <a:bodyPr lIns="91425" tIns="91425" rIns="91425" bIns="91425" anchor="b" anchorCtr="0">
            <a:noAutofit/>
          </a:bodyPr>
          <a:lstStyle/>
          <a:p>
            <a:pPr marL="0" lvl="0" indent="0" algn="l" rtl="0">
              <a:spcBef>
                <a:spcPts val="0"/>
              </a:spcBef>
              <a:buNone/>
            </a:pPr>
            <a:r>
              <a:rPr lang="en" sz="3000">
                <a:solidFill>
                  <a:schemeClr val="accent1"/>
                </a:solidFill>
              </a:rPr>
              <a:t>Basic Steps Towards Tier II Interventions</a:t>
            </a:r>
          </a:p>
        </p:txBody>
      </p:sp>
      <p:sp>
        <p:nvSpPr>
          <p:cNvPr id="76" name="Shape 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640"/>
              </a:spcBef>
              <a:buClr>
                <a:schemeClr val="dk1"/>
              </a:buClr>
              <a:buSzPct val="100000"/>
              <a:buFont typeface="Arial"/>
              <a:buAutoNum type="arabicPeriod"/>
            </a:pPr>
            <a:r>
              <a:rPr lang="en" sz="2400"/>
              <a:t>School-Wide, including classrooms, universal systems in place (Tier I).</a:t>
            </a:r>
          </a:p>
          <a:p>
            <a:pPr marL="457200" lvl="0" indent="-381000" rtl="0">
              <a:spcBef>
                <a:spcPts val="640"/>
              </a:spcBef>
              <a:buClr>
                <a:schemeClr val="dk1"/>
              </a:buClr>
              <a:buSzPct val="100000"/>
              <a:buFont typeface="Arial"/>
              <a:buAutoNum type="arabicPeriod"/>
            </a:pPr>
            <a:r>
              <a:rPr lang="en" sz="2400"/>
              <a:t>Identify students who need additional supports</a:t>
            </a:r>
          </a:p>
          <a:p>
            <a:pPr marL="457200" lvl="0" indent="-381000" rtl="0">
              <a:spcBef>
                <a:spcPts val="640"/>
              </a:spcBef>
              <a:buClr>
                <a:schemeClr val="dk1"/>
              </a:buClr>
              <a:buSzPct val="100000"/>
              <a:buFont typeface="Arial"/>
              <a:buAutoNum type="arabicPeriod"/>
            </a:pPr>
            <a:r>
              <a:rPr lang="en" sz="2400"/>
              <a:t>Identify what supports the students need</a:t>
            </a:r>
          </a:p>
          <a:p>
            <a:pPr marL="914400" lvl="1" indent="-381000" rtl="0">
              <a:spcBef>
                <a:spcPts val="560"/>
              </a:spcBef>
              <a:buClr>
                <a:schemeClr val="dk1"/>
              </a:buClr>
              <a:buSzPct val="80000"/>
              <a:buFont typeface="Arial"/>
              <a:buAutoNum type="alphaLcPeriod"/>
            </a:pPr>
            <a:r>
              <a:rPr lang="en"/>
              <a:t>Environment</a:t>
            </a:r>
          </a:p>
          <a:p>
            <a:pPr marL="914400" lvl="1" indent="-381000" rtl="0">
              <a:spcBef>
                <a:spcPts val="560"/>
              </a:spcBef>
              <a:buClr>
                <a:schemeClr val="dk1"/>
              </a:buClr>
              <a:buSzPct val="80000"/>
              <a:buFont typeface="Arial"/>
              <a:buAutoNum type="alphaLcPeriod"/>
            </a:pPr>
            <a:r>
              <a:rPr lang="en"/>
              <a:t>Intervention</a:t>
            </a:r>
          </a:p>
          <a:p>
            <a:pPr marL="457200" lvl="0" indent="-381000">
              <a:spcBef>
                <a:spcPts val="640"/>
              </a:spcBef>
              <a:buClr>
                <a:schemeClr val="dk1"/>
              </a:buClr>
              <a:buSzPct val="100000"/>
              <a:buFont typeface="Arial"/>
              <a:buAutoNum type="arabicPeriod"/>
            </a:pPr>
            <a:r>
              <a:rPr lang="en" sz="2400"/>
              <a:t>Monitor and Evaluate Progress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000">
                <a:solidFill>
                  <a:schemeClr val="accent1"/>
                </a:solidFill>
              </a:rPr>
              <a:t>Starting Point</a:t>
            </a:r>
          </a:p>
        </p:txBody>
      </p:sp>
      <p:sp>
        <p:nvSpPr>
          <p:cNvPr id="82" name="Shape 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640"/>
              </a:spcBef>
              <a:buClr>
                <a:schemeClr val="dk1"/>
              </a:buClr>
              <a:buSzPct val="100000"/>
              <a:buFont typeface="Arial"/>
              <a:buAutoNum type="arabicPeriod"/>
            </a:pPr>
            <a:r>
              <a:rPr lang="en" sz="2400"/>
              <a:t>Work within current formal and informal systems</a:t>
            </a:r>
          </a:p>
          <a:p>
            <a:pPr marL="457200" lvl="0" indent="-381000" rtl="0">
              <a:spcBef>
                <a:spcPts val="640"/>
              </a:spcBef>
              <a:buClr>
                <a:schemeClr val="dk1"/>
              </a:buClr>
              <a:buSzPct val="100000"/>
              <a:buFont typeface="Arial"/>
              <a:buAutoNum type="arabicPeriod"/>
            </a:pPr>
            <a:r>
              <a:rPr lang="en" sz="2400"/>
              <a:t>Develop missing steps of efficient process</a:t>
            </a:r>
          </a:p>
          <a:p>
            <a:pPr marL="457200" lvl="0" indent="-381000" rtl="0">
              <a:spcBef>
                <a:spcPts val="640"/>
              </a:spcBef>
              <a:buClr>
                <a:schemeClr val="dk1"/>
              </a:buClr>
              <a:buSzPct val="100000"/>
              <a:buFont typeface="Arial"/>
              <a:buAutoNum type="arabicPeriod"/>
            </a:pPr>
            <a:r>
              <a:rPr lang="en" sz="2400"/>
              <a:t>Provide training and technical assistance to facilitators</a:t>
            </a:r>
          </a:p>
          <a:p>
            <a:pPr marL="914400" lvl="1" indent="-381000" rtl="0">
              <a:spcBef>
                <a:spcPts val="560"/>
              </a:spcBef>
              <a:buClr>
                <a:schemeClr val="dk1"/>
              </a:buClr>
              <a:buSzPct val="80000"/>
              <a:buFont typeface="Arial"/>
              <a:buAutoNum type="alphaLcPeriod"/>
            </a:pPr>
            <a:r>
              <a:rPr lang="en"/>
              <a:t>Classroom problem solving teams</a:t>
            </a:r>
          </a:p>
          <a:p>
            <a:pPr marL="914400" lvl="1" indent="-381000" rtl="0">
              <a:spcBef>
                <a:spcPts val="560"/>
              </a:spcBef>
              <a:buClr>
                <a:schemeClr val="dk1"/>
              </a:buClr>
              <a:buSzPct val="80000"/>
              <a:buFont typeface="Arial"/>
              <a:buAutoNum type="alphaLcPeriod"/>
            </a:pPr>
            <a:r>
              <a:rPr lang="en"/>
              <a:t>Tier II team</a:t>
            </a:r>
          </a:p>
          <a:p>
            <a:pPr marL="457200" lvl="0" indent="-381000" rtl="0">
              <a:spcBef>
                <a:spcPts val="640"/>
              </a:spcBef>
              <a:buClr>
                <a:schemeClr val="dk1"/>
              </a:buClr>
              <a:buSzPct val="100000"/>
              <a:buFont typeface="Arial"/>
              <a:buAutoNum type="arabicPeriod"/>
            </a:pPr>
            <a:r>
              <a:rPr lang="en" sz="2400"/>
              <a:t>Guided Process with templates for environmental modifications and interventions</a:t>
            </a:r>
          </a:p>
          <a:p>
            <a:pPr marL="457200" lvl="0" indent="-381000" rtl="0">
              <a:spcBef>
                <a:spcPts val="640"/>
              </a:spcBef>
              <a:buClr>
                <a:schemeClr val="dk1"/>
              </a:buClr>
              <a:buSzPct val="100000"/>
              <a:buFont typeface="Arial"/>
              <a:buAutoNum type="arabicPeriod"/>
            </a:pPr>
            <a:r>
              <a:rPr lang="en" sz="2400"/>
              <a:t>Goal = fluency among all staff members</a:t>
            </a:r>
          </a:p>
          <a:p>
            <a:pPr lvl="0" rt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solidFill>
                  <a:schemeClr val="accent1"/>
                </a:solidFill>
              </a:rPr>
              <a:t>The ABCs of Behavior Function</a:t>
            </a:r>
          </a:p>
        </p:txBody>
      </p:sp>
      <p:sp>
        <p:nvSpPr>
          <p:cNvPr id="88" name="Shape 8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lnSpc>
                <a:spcPct val="150000"/>
              </a:lnSpc>
              <a:spcBef>
                <a:spcPts val="0"/>
              </a:spcBef>
              <a:buClr>
                <a:srgbClr val="383431"/>
              </a:buClr>
              <a:buSzPct val="100000"/>
              <a:buFont typeface="Arial"/>
              <a:buAutoNum type="arabicPeriod"/>
            </a:pPr>
            <a:r>
              <a:rPr lang="en" sz="2400" b="1">
                <a:solidFill>
                  <a:srgbClr val="383431"/>
                </a:solidFill>
              </a:rPr>
              <a:t>A</a:t>
            </a:r>
            <a:r>
              <a:rPr lang="en" sz="2400">
                <a:solidFill>
                  <a:srgbClr val="383431"/>
                </a:solidFill>
              </a:rPr>
              <a:t>ntecedent- the events, action, or circumstances that occur before a behavior.</a:t>
            </a:r>
          </a:p>
          <a:p>
            <a:pPr marL="457200" lvl="0" indent="-381000" rtl="0">
              <a:lnSpc>
                <a:spcPct val="150000"/>
              </a:lnSpc>
              <a:spcBef>
                <a:spcPts val="0"/>
              </a:spcBef>
              <a:buClr>
                <a:srgbClr val="383431"/>
              </a:buClr>
              <a:buSzPct val="100000"/>
              <a:buFont typeface="Arial"/>
              <a:buAutoNum type="arabicPeriod"/>
            </a:pPr>
            <a:r>
              <a:rPr lang="en" sz="2400" b="1">
                <a:solidFill>
                  <a:srgbClr val="383431"/>
                </a:solidFill>
              </a:rPr>
              <a:t>B</a:t>
            </a:r>
            <a:r>
              <a:rPr lang="en" sz="2400">
                <a:solidFill>
                  <a:srgbClr val="383431"/>
                </a:solidFill>
              </a:rPr>
              <a:t>ehavior- The behavior.</a:t>
            </a:r>
          </a:p>
          <a:p>
            <a:pPr marL="457200" lvl="0" indent="-381000">
              <a:lnSpc>
                <a:spcPct val="150000"/>
              </a:lnSpc>
              <a:spcBef>
                <a:spcPts val="0"/>
              </a:spcBef>
              <a:buClr>
                <a:srgbClr val="383431"/>
              </a:buClr>
              <a:buSzPct val="100000"/>
              <a:buFont typeface="Arial"/>
              <a:buAutoNum type="arabicPeriod"/>
            </a:pPr>
            <a:r>
              <a:rPr lang="en" sz="2400" b="1">
                <a:solidFill>
                  <a:srgbClr val="383431"/>
                </a:solidFill>
              </a:rPr>
              <a:t>C</a:t>
            </a:r>
            <a:r>
              <a:rPr lang="en" sz="2400">
                <a:solidFill>
                  <a:srgbClr val="383431"/>
                </a:solidFill>
              </a:rPr>
              <a:t>onsequences (outCome)- The action or response that follows the behavior.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Shape 93"/>
          <p:cNvPicPr preferRelativeResize="0"/>
          <p:nvPr/>
        </p:nvPicPr>
        <p:blipFill>
          <a:blip r:embed="rId3">
            <a:alphaModFix/>
          </a:blip>
          <a:stretch>
            <a:fillRect/>
          </a:stretch>
        </p:blipFill>
        <p:spPr>
          <a:xfrm>
            <a:off x="847262" y="360325"/>
            <a:ext cx="7263424" cy="42182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a:blip r:embed="rId3">
            <a:alphaModFix/>
          </a:blip>
          <a:stretch>
            <a:fillRect/>
          </a:stretch>
        </p:blipFill>
        <p:spPr>
          <a:xfrm>
            <a:off x="671174" y="225287"/>
            <a:ext cx="7499375" cy="44324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Common Tier II Interventions</a:t>
            </a:r>
          </a:p>
        </p:txBody>
      </p:sp>
      <p:sp>
        <p:nvSpPr>
          <p:cNvPr id="106" name="Shape 10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31800" rtl="0">
              <a:spcBef>
                <a:spcPts val="640"/>
              </a:spcBef>
              <a:buClr>
                <a:schemeClr val="dk1"/>
              </a:buClr>
              <a:buSzPct val="100000"/>
              <a:buFont typeface="Arial"/>
              <a:buChar char="•"/>
            </a:pPr>
            <a:r>
              <a:rPr lang="en" sz="3200"/>
              <a:t>Check &amp; Connect</a:t>
            </a:r>
          </a:p>
          <a:p>
            <a:pPr marL="457200" lvl="0" indent="-431800" rtl="0">
              <a:spcBef>
                <a:spcPts val="640"/>
              </a:spcBef>
              <a:buClr>
                <a:schemeClr val="dk1"/>
              </a:buClr>
              <a:buSzPct val="100000"/>
              <a:buFont typeface="Arial"/>
              <a:buChar char="•"/>
            </a:pPr>
            <a:r>
              <a:rPr lang="en" sz="3200"/>
              <a:t>Check-In/Check-Out </a:t>
            </a:r>
          </a:p>
          <a:p>
            <a:pPr marL="457200" lvl="0" indent="-431800" rtl="0">
              <a:spcBef>
                <a:spcPts val="640"/>
              </a:spcBef>
              <a:buClr>
                <a:schemeClr val="dk1"/>
              </a:buClr>
              <a:buSzPct val="100000"/>
              <a:buFont typeface="Arial"/>
              <a:buChar char="•"/>
            </a:pPr>
            <a:r>
              <a:rPr lang="en" sz="3200"/>
              <a:t>Second Step </a:t>
            </a:r>
          </a:p>
          <a:p>
            <a:pPr marL="457200" lvl="0" indent="-431800" rtl="0">
              <a:spcBef>
                <a:spcPts val="640"/>
              </a:spcBef>
              <a:buClr>
                <a:schemeClr val="dk1"/>
              </a:buClr>
              <a:buSzPct val="100000"/>
              <a:buFont typeface="Arial"/>
              <a:buChar char="•"/>
            </a:pPr>
            <a:r>
              <a:rPr lang="en" sz="3200"/>
              <a:t>Safe Seat </a:t>
            </a:r>
          </a:p>
          <a:p>
            <a:pPr marL="457200" lvl="0" indent="-431800">
              <a:spcBef>
                <a:spcPts val="640"/>
              </a:spcBef>
              <a:buClr>
                <a:schemeClr val="dk1"/>
              </a:buClr>
              <a:buSzPct val="100000"/>
              <a:buFont typeface="Arial"/>
              <a:buChar char="•"/>
            </a:pPr>
            <a:r>
              <a:rPr lang="en" sz="3200"/>
              <a:t>Skillstreaming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139527"/>
            <a:ext cx="8229600" cy="857400"/>
          </a:xfrm>
          <a:prstGeom prst="rect">
            <a:avLst/>
          </a:prstGeom>
        </p:spPr>
        <p:txBody>
          <a:bodyPr lIns="91425" tIns="91425" rIns="91425" bIns="91425" anchor="b" anchorCtr="0">
            <a:noAutofit/>
          </a:bodyPr>
          <a:lstStyle/>
          <a:p>
            <a:pPr>
              <a:spcBef>
                <a:spcPts val="0"/>
              </a:spcBef>
              <a:buNone/>
            </a:pPr>
            <a:r>
              <a:rPr lang="en" sz="3000"/>
              <a:t>Check &amp; Connect Mentorship Program</a:t>
            </a:r>
          </a:p>
        </p:txBody>
      </p:sp>
      <p:sp>
        <p:nvSpPr>
          <p:cNvPr id="112" name="Shape 112"/>
          <p:cNvSpPr txBox="1">
            <a:spLocks noGrp="1"/>
          </p:cNvSpPr>
          <p:nvPr>
            <p:ph type="body" idx="1"/>
          </p:nvPr>
        </p:nvSpPr>
        <p:spPr>
          <a:xfrm>
            <a:off x="457200" y="1149325"/>
            <a:ext cx="8229600" cy="3725699"/>
          </a:xfrm>
          <a:prstGeom prst="rect">
            <a:avLst/>
          </a:prstGeom>
        </p:spPr>
        <p:txBody>
          <a:bodyPr lIns="91425" tIns="91425" rIns="91425" bIns="91425" anchor="t" anchorCtr="0">
            <a:noAutofit/>
          </a:bodyPr>
          <a:lstStyle/>
          <a:p>
            <a:pPr rtl="0">
              <a:spcBef>
                <a:spcPts val="0"/>
              </a:spcBef>
              <a:buNone/>
            </a:pPr>
            <a:r>
              <a:rPr lang="en"/>
              <a:t>It’s all about </a:t>
            </a:r>
          </a:p>
          <a:p>
            <a:pPr rtl="0">
              <a:spcBef>
                <a:spcPts val="0"/>
              </a:spcBef>
              <a:buNone/>
            </a:pPr>
            <a:r>
              <a:rPr lang="en"/>
              <a:t>student </a:t>
            </a:r>
          </a:p>
          <a:p>
            <a:pPr>
              <a:spcBef>
                <a:spcPts val="0"/>
              </a:spcBef>
              <a:buNone/>
            </a:pPr>
            <a:r>
              <a:rPr lang="en"/>
              <a:t>engagement!</a:t>
            </a:r>
          </a:p>
        </p:txBody>
      </p:sp>
      <p:pic>
        <p:nvPicPr>
          <p:cNvPr id="113" name="Shape 113"/>
          <p:cNvPicPr preferRelativeResize="0"/>
          <p:nvPr/>
        </p:nvPicPr>
        <p:blipFill>
          <a:blip r:embed="rId3">
            <a:alphaModFix/>
          </a:blip>
          <a:stretch>
            <a:fillRect/>
          </a:stretch>
        </p:blipFill>
        <p:spPr>
          <a:xfrm>
            <a:off x="2908600" y="1236590"/>
            <a:ext cx="4152337" cy="3652818"/>
          </a:xfrm>
          <a:prstGeom prst="rect">
            <a:avLst/>
          </a:prstGeom>
          <a:noFill/>
          <a:ln>
            <a:noFill/>
          </a:ln>
        </p:spPr>
      </p:pic>
      <p:sp>
        <p:nvSpPr>
          <p:cNvPr id="114" name="Shape 114"/>
          <p:cNvSpPr txBox="1">
            <a:spLocks noGrp="1"/>
          </p:cNvSpPr>
          <p:nvPr>
            <p:ph type="title" idx="2"/>
          </p:nvPr>
        </p:nvSpPr>
        <p:spPr>
          <a:xfrm rot="-1272475">
            <a:off x="1831288" y="2955684"/>
            <a:ext cx="2215872" cy="857289"/>
          </a:xfrm>
          <a:prstGeom prst="rect">
            <a:avLst/>
          </a:prstGeom>
        </p:spPr>
        <p:txBody>
          <a:bodyPr lIns="91425" tIns="91425" rIns="91425" bIns="91425" anchor="b" anchorCtr="0">
            <a:noAutofit/>
          </a:bodyPr>
          <a:lstStyle/>
          <a:p>
            <a:pPr lvl="0" rtl="0">
              <a:spcBef>
                <a:spcPts val="0"/>
              </a:spcBef>
              <a:buNone/>
            </a:pPr>
            <a:r>
              <a:rPr lang="en"/>
              <a:t>Check	</a:t>
            </a:r>
          </a:p>
        </p:txBody>
      </p:sp>
      <p:sp>
        <p:nvSpPr>
          <p:cNvPr id="115" name="Shape 115"/>
          <p:cNvSpPr txBox="1">
            <a:spLocks noGrp="1"/>
          </p:cNvSpPr>
          <p:nvPr>
            <p:ph type="title" idx="3"/>
          </p:nvPr>
        </p:nvSpPr>
        <p:spPr>
          <a:xfrm rot="-1495878">
            <a:off x="6065222" y="3173865"/>
            <a:ext cx="2559952" cy="857376"/>
          </a:xfrm>
          <a:prstGeom prst="rect">
            <a:avLst/>
          </a:prstGeom>
        </p:spPr>
        <p:txBody>
          <a:bodyPr lIns="91425" tIns="91425" rIns="91425" bIns="91425" anchor="b" anchorCtr="0">
            <a:noAutofit/>
          </a:bodyPr>
          <a:lstStyle/>
          <a:p>
            <a:pPr lvl="0" rtl="0">
              <a:spcBef>
                <a:spcPts val="0"/>
              </a:spcBef>
              <a:buNone/>
            </a:pPr>
            <a:r>
              <a:rPr lang="en"/>
              <a:t>Connect	</a:t>
            </a:r>
          </a:p>
        </p:txBody>
      </p:sp>
      <p:sp>
        <p:nvSpPr>
          <p:cNvPr id="116" name="Shape 116"/>
          <p:cNvSpPr txBox="1"/>
          <p:nvPr/>
        </p:nvSpPr>
        <p:spPr>
          <a:xfrm>
            <a:off x="370425" y="4288550"/>
            <a:ext cx="3277499" cy="538499"/>
          </a:xfrm>
          <a:prstGeom prst="rect">
            <a:avLst/>
          </a:prstGeom>
          <a:noFill/>
          <a:ln>
            <a:noFill/>
          </a:ln>
        </p:spPr>
        <p:txBody>
          <a:bodyPr lIns="91425" tIns="91425" rIns="91425" bIns="91425" anchor="t" anchorCtr="0">
            <a:noAutofit/>
          </a:bodyPr>
          <a:lstStyle/>
          <a:p>
            <a:pPr>
              <a:spcBef>
                <a:spcPts val="0"/>
              </a:spcBef>
              <a:buNone/>
            </a:pPr>
            <a:r>
              <a:rPr lang="en" u="sng">
                <a:solidFill>
                  <a:schemeClr val="hlink"/>
                </a:solidFill>
                <a:hlinkClick r:id="rId4"/>
              </a:rPr>
              <a:t>http://checkandconnect.umn.edu/</a:t>
            </a:r>
          </a:p>
        </p:txBody>
      </p:sp>
    </p:spTree>
  </p:cSld>
  <p:clrMapOvr>
    <a:masterClrMapping/>
  </p:clrMapOvr>
  <p:transition spd="slow">
    <p:cut/>
  </p:transition>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1218</Words>
  <Application>Microsoft Office PowerPoint</Application>
  <PresentationFormat>On-screen Show (16:9)</PresentationFormat>
  <Paragraphs>211</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Covered By Your Grace</vt:lpstr>
      <vt:lpstr>Didact Gothic</vt:lpstr>
      <vt:lpstr>Noto Symbol</vt:lpstr>
      <vt:lpstr>Questrial</vt:lpstr>
      <vt:lpstr>Tahoma</vt:lpstr>
      <vt:lpstr>swiss</vt:lpstr>
      <vt:lpstr>Sustainability: Tier II Interventions</vt:lpstr>
      <vt:lpstr>Overview of Session</vt:lpstr>
      <vt:lpstr>Basic Steps Towards Tier II Interventions</vt:lpstr>
      <vt:lpstr>Starting Point</vt:lpstr>
      <vt:lpstr>The ABCs of Behavior Function</vt:lpstr>
      <vt:lpstr>PowerPoint Presentation</vt:lpstr>
      <vt:lpstr>PowerPoint Presentation</vt:lpstr>
      <vt:lpstr>Common Tier II Interventions</vt:lpstr>
      <vt:lpstr>Check &amp; Connect Mentorship Program</vt:lpstr>
      <vt:lpstr>PowerPoint Presentation</vt:lpstr>
      <vt:lpstr>Safe Seat (Reflection Desk)</vt:lpstr>
      <vt:lpstr>Second Step</vt:lpstr>
      <vt:lpstr>Second Step</vt:lpstr>
      <vt:lpstr>Skillstreaming</vt:lpstr>
      <vt:lpstr>Externalizing Behaviors</vt:lpstr>
      <vt:lpstr>Internalizing Behaviors</vt:lpstr>
      <vt:lpstr>Local Examples</vt:lpstr>
      <vt:lpstr>Name &amp; description of intervention: Non-verbal self-monitoring system.  Student has a laminated card on desk in each class.  This card is used as a self-monitoring system, teacher supported.  Teachers mark when student is showing positive behaviors and  inappropriate behaviors.  Once student gets to determined level (i.e. 3 marks) student is moved to next process (break, office, reward system, etc.)</vt:lpstr>
      <vt:lpstr>Name &amp; description of intervention:  Recess Leadership Team:  Reteaching- select students will join the Recess Leadership Team.  Students will be taught lessons targeting self regulation and a game to play at recess that minimizes competition and physical contact.  Students will then have an end product to share with their class. </vt:lpstr>
      <vt:lpstr>Name &amp; description of intervention:  Tier II tool box for grade levels - all supplies needed and directions included for 3 different interventions (rubber band, mystery motivator, talk tickets)</vt:lpstr>
      <vt:lpstr>Tier II Around the World</vt:lpstr>
      <vt:lpstr>Tier II Around the World</vt:lpstr>
      <vt:lpstr>Tier II Around the World-  Reflection with Team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Tier II Interventions</dc:title>
  <cp:lastModifiedBy>Megan Gruis</cp:lastModifiedBy>
  <cp:revision>1</cp:revision>
  <dcterms:modified xsi:type="dcterms:W3CDTF">2015-06-07T23:44:41Z</dcterms:modified>
</cp:coreProperties>
</file>