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13" r:id="rId2"/>
    <p:sldId id="420" r:id="rId3"/>
    <p:sldId id="259" r:id="rId4"/>
    <p:sldId id="414" r:id="rId5"/>
    <p:sldId id="415" r:id="rId6"/>
    <p:sldId id="417" r:id="rId7"/>
    <p:sldId id="418" r:id="rId8"/>
    <p:sldId id="419" r:id="rId9"/>
    <p:sldId id="422" r:id="rId10"/>
    <p:sldId id="425" r:id="rId11"/>
    <p:sldId id="424" r:id="rId12"/>
    <p:sldId id="421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 snapToGrid="0">
      <p:cViewPr varScale="1">
        <p:scale>
          <a:sx n="52" d="100"/>
          <a:sy n="52" d="100"/>
        </p:scale>
        <p:origin x="9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1" d="100"/>
        <a:sy n="81" d="100"/>
      </p:scale>
      <p:origin x="0" y="-106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cap="none" dirty="0" smtClean="0"/>
              <a:t>Percentage</a:t>
            </a:r>
            <a:r>
              <a:rPr lang="en-US" sz="2000" b="0" cap="none" baseline="0" dirty="0" smtClean="0"/>
              <a:t> Of District Grantee Schools Assessing PBIS Fidelity In FY17</a:t>
            </a:r>
            <a:endParaRPr lang="en-US" sz="2000" b="0" cap="non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4.4444444444444342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7798242-7EC3-4AB9-BDE1-18A7E96C3AC8}" type="CATEGORYNAME">
                      <a:rPr lang="en-US" sz="180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/>
                      <a:t>: </a:t>
                    </a:r>
                    <a:fld id="{25119628-0818-4DAF-B0D3-D99AF0C1EBEE}" type="PERCENTAGE">
                      <a:rPr lang="en-US" sz="1800" baseline="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8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1666666666666664E-2"/>
                  <c:y val="-5.05085878961008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ABB4DD-ADD4-4B93-9775-F02F3BD2D422}" type="CATEGORYNAME">
                      <a:rPr lang="en-US" sz="180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/>
                      <a:t>: </a:t>
                    </a:r>
                    <a:fld id="{5D0E2CA0-F4E0-48F7-883D-1BF4B7F66B91}" type="PERCENTAGE">
                      <a:rPr lang="en-US" sz="1800" baseline="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8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17283950617287"/>
                      <c:h val="0.124587850143715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7993766404199473E-2"/>
                  <c:y val="1.82370028212780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8CDF94-58CF-45B3-83FA-E2E3F8AD6254}" type="CATEGORYNAME">
                      <a:rPr lang="en-US" sz="180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/>
                      <a:t>: </a:t>
                    </a:r>
                    <a:fld id="{BBAE3868-4721-4D62-B3BF-4843762A529F}" type="PERCENTAGE">
                      <a:rPr lang="en-US" sz="1800" baseline="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52777777777778"/>
                      <c:h val="0.1268981481481481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PowerPoint]Sheet1'!$F$6:$F$8</c:f>
              <c:strCache>
                <c:ptCount val="3"/>
                <c:pt idx="0">
                  <c:v>No TFI</c:v>
                </c:pt>
                <c:pt idx="1">
                  <c:v>TFI,Trained</c:v>
                </c:pt>
                <c:pt idx="2">
                  <c:v>TFI,Not Trained</c:v>
                </c:pt>
              </c:strCache>
            </c:strRef>
          </c:cat>
          <c:val>
            <c:numRef>
              <c:f>'[Chart in Microsoft PowerPoint]Sheet1'!$G$6:$G$8</c:f>
              <c:numCache>
                <c:formatCode>0.00%</c:formatCode>
                <c:ptCount val="3"/>
                <c:pt idx="0">
                  <c:v>0.3804034582132565</c:v>
                </c:pt>
                <c:pt idx="1">
                  <c:v>0.43804034582132567</c:v>
                </c:pt>
                <c:pt idx="2">
                  <c:v>0.18155619596541786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Percentage of District Grantee Schools with TFI Tier 1 at 70% Fidelity in FY17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Tier 1 Fall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Tier 1 Spring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PowerPoint]Sheet1'!$C$2</c:f>
              <c:numCache>
                <c:formatCode>0%</c:formatCode>
                <c:ptCount val="1"/>
                <c:pt idx="0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774536"/>
        <c:axId val="56975152"/>
      </c:barChart>
      <c:catAx>
        <c:axId val="106774536"/>
        <c:scaling>
          <c:orientation val="minMax"/>
        </c:scaling>
        <c:delete val="1"/>
        <c:axPos val="b"/>
        <c:majorTickMark val="none"/>
        <c:minorTickMark val="none"/>
        <c:tickLblPos val="nextTo"/>
        <c:crossAx val="56975152"/>
        <c:crosses val="autoZero"/>
        <c:auto val="1"/>
        <c:lblAlgn val="ctr"/>
        <c:lblOffset val="100"/>
        <c:noMultiLvlLbl val="0"/>
      </c:catAx>
      <c:valAx>
        <c:axId val="56975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77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800021872265966"/>
          <c:y val="0.89409667541557303"/>
          <c:w val="0.4278884514435695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TFI Tier 1 Averages of District Grantee Schools in FY17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Tier 1 Fall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Tier 1 Spring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PowerPoint]Sheet1'!$C$2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857336"/>
        <c:axId val="55856944"/>
      </c:barChart>
      <c:catAx>
        <c:axId val="55857336"/>
        <c:scaling>
          <c:orientation val="minMax"/>
        </c:scaling>
        <c:delete val="1"/>
        <c:axPos val="b"/>
        <c:majorTickMark val="out"/>
        <c:minorTickMark val="none"/>
        <c:tickLblPos val="nextTo"/>
        <c:crossAx val="55856944"/>
        <c:crosses val="autoZero"/>
        <c:auto val="1"/>
        <c:lblAlgn val="ctr"/>
        <c:lblOffset val="100"/>
        <c:noMultiLvlLbl val="0"/>
      </c:catAx>
      <c:valAx>
        <c:axId val="55856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5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800021872265966"/>
          <c:y val="0.89409667541557303"/>
          <c:w val="0.4278884514435695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F8D7FE0-3DA8-4965-BA3E-9AF8011B82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969D9958-A393-4D1E-A40A-6E08BDDEB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6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10F8DA65-09CD-43DF-8C78-94FB40615460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F11D63D8-F513-463F-9AE1-10845930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63D8-F513-463F-9AE1-10845930BF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4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63D8-F513-463F-9AE1-10845930BF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63D8-F513-463F-9AE1-10845930BF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A31D-C538-43EF-A08A-E6EBAD13A3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10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A4746C2-F4BC-46A9-BA0B-3EA3A2BEA17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6/20/2017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411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9" y="1918741"/>
            <a:ext cx="8453817" cy="4257206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en-US" sz="3200" b="1" dirty="0" smtClean="0"/>
              <a:t>State-Level</a:t>
            </a:r>
            <a:r>
              <a:rPr lang="en-US" sz="3200" b="1" baseline="0" dirty="0" smtClean="0"/>
              <a:t> and Local Perspectives</a:t>
            </a:r>
            <a:br>
              <a:rPr lang="en-US" sz="3200" b="1" baseline="0" dirty="0" smtClean="0"/>
            </a:br>
            <a:r>
              <a:rPr lang="en-US" sz="3200" b="1" baseline="0" dirty="0" smtClean="0"/>
              <a:t>on the 2017 PBIS Competitive</a:t>
            </a:r>
            <a:br>
              <a:rPr lang="en-US" sz="3200" b="1" baseline="0" dirty="0" smtClean="0"/>
            </a:br>
            <a:r>
              <a:rPr lang="en-US" sz="3200" b="1" baseline="0" dirty="0" smtClean="0"/>
              <a:t>State Grant Program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400" b="1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Clayton Keller</a:t>
            </a:r>
            <a:r>
              <a:rPr lang="en-US" sz="2400" b="0" kern="12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Minnesota Department of Education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Kathy Lombardi, Erin Metz,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and </a:t>
            </a:r>
            <a:r>
              <a:rPr lang="en-US" sz="2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Kristi Kohn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St. Paul Public Schools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1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 Ziebarth</a:t>
            </a:r>
            <a:r>
              <a:rPr lang="en-US" sz="2400" b="0" kern="12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</a:t>
            </a:r>
            <a:r>
              <a:rPr lang="en-US" sz="2400" dirty="0" smtClean="0"/>
              <a:t> 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Cambridge-Isanti School District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1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Christine Kasak 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and </a:t>
            </a:r>
            <a:r>
              <a:rPr lang="en-US" sz="2400" b="1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Sarah Heller</a:t>
            </a:r>
            <a:r>
              <a:rPr lang="en-US" sz="2400" b="0" kern="12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</a:rPr>
              <a:t>Austin Public Schools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1" kern="1200" baseline="0" dirty="0" smtClean="0">
                <a:solidFill>
                  <a:schemeClr val="tx1"/>
                </a:solidFill>
                <a:effectLst/>
              </a:rPr>
              <a:t>Minnesota</a:t>
            </a:r>
            <a:r>
              <a:rPr lang="en-US" sz="2400" b="1" kern="1200" dirty="0" smtClean="0">
                <a:solidFill>
                  <a:schemeClr val="tx1"/>
                </a:solidFill>
                <a:effectLst/>
              </a:rPr>
              <a:t> PBIS Summer Institute</a:t>
            </a:r>
            <a:endParaRPr lang="en-US" sz="2400" b="1" dirty="0" smtClean="0">
              <a:effectLst/>
            </a:endParaRPr>
          </a:p>
          <a:p>
            <a:pPr rtl="0" eaLnBrk="1" latinLnBrk="0" hangingPunct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June 21, 2017</a:t>
            </a:r>
            <a:endParaRPr lang="en-US" sz="2000" dirty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366" y="599607"/>
            <a:ext cx="6655633" cy="81803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Many Schools Assessed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Their PBIS Fidelity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 title="Percentage of District Grantee Schools Assessing PBIS Fidelity in FY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49570"/>
              </p:ext>
            </p:extLst>
          </p:nvPr>
        </p:nvGraphicFramePr>
        <p:xfrm>
          <a:off x="457200" y="1600200"/>
          <a:ext cx="82296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39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386" y="644577"/>
            <a:ext cx="6685613" cy="77306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PBIS Was Implemented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With</a:t>
            </a:r>
            <a:r>
              <a:rPr lang="en-US" sz="3200" baseline="0" dirty="0" smtClean="0">
                <a:solidFill>
                  <a:schemeClr val="bg1"/>
                </a:solidFill>
              </a:rPr>
              <a:t> Fidelity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 title="Percentage of District Grantee Schools with TFI Tier 1 at 70% Fidel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799845"/>
              </p:ext>
            </p:extLst>
          </p:nvPr>
        </p:nvGraphicFramePr>
        <p:xfrm>
          <a:off x="457200" y="1600200"/>
          <a:ext cx="3410262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 title="TFI Tier 1 Averages of District Grantee Schools in FY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110686"/>
              </p:ext>
            </p:extLst>
          </p:nvPr>
        </p:nvGraphicFramePr>
        <p:xfrm>
          <a:off x="4601981" y="1768839"/>
          <a:ext cx="3441882" cy="4587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1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386" y="644576"/>
            <a:ext cx="6685613" cy="77306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Local Perspectives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for Other Outcomes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897"/>
            <a:ext cx="8229600" cy="504257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600" kern="1200" dirty="0" smtClean="0">
                <a:solidFill>
                  <a:schemeClr val="tx1"/>
                </a:solidFill>
                <a:effectLst/>
              </a:rPr>
              <a:t>What were the </a:t>
            </a:r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needs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 related to PBIS implementation or student behavior that you were seeing in your district that you felt needed addressing, especially through a more flexible funding source like this PBIS grant?</a:t>
            </a:r>
          </a:p>
          <a:p>
            <a:pPr lvl="0"/>
            <a:r>
              <a:rPr lang="en-US" sz="3600" kern="1200" dirty="0" smtClean="0">
                <a:solidFill>
                  <a:schemeClr val="tx1"/>
                </a:solidFill>
                <a:effectLst/>
              </a:rPr>
              <a:t>What were the </a:t>
            </a:r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goals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 you targeted with your project to meet those needs?</a:t>
            </a:r>
          </a:p>
          <a:p>
            <a:pPr lvl="0"/>
            <a:r>
              <a:rPr lang="en-US" sz="3600" kern="1200" dirty="0" smtClean="0">
                <a:solidFill>
                  <a:schemeClr val="tx1"/>
                </a:solidFill>
                <a:effectLst/>
              </a:rPr>
              <a:t>What </a:t>
            </a:r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activities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 did you undertake to achieve those goals?</a:t>
            </a:r>
          </a:p>
          <a:p>
            <a:pPr lvl="0"/>
            <a:r>
              <a:rPr lang="en-US" sz="3600" kern="1200" dirty="0" smtClean="0">
                <a:solidFill>
                  <a:schemeClr val="tx1"/>
                </a:solidFill>
                <a:effectLst/>
              </a:rPr>
              <a:t>How did you </a:t>
            </a:r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use data 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from sources like the TFI to support planning and improvement activities?</a:t>
            </a:r>
          </a:p>
          <a:p>
            <a:pPr lvl="0"/>
            <a:r>
              <a:rPr lang="en-US" sz="3600" dirty="0" smtClean="0"/>
              <a:t>How did you </a:t>
            </a:r>
            <a:r>
              <a:rPr lang="en-US" sz="3600" b="1" dirty="0" smtClean="0"/>
              <a:t>differentiate support </a:t>
            </a:r>
            <a:r>
              <a:rPr lang="en-US" sz="3600" dirty="0" smtClean="0"/>
              <a:t>for schools based on their PBIS experience?</a:t>
            </a:r>
          </a:p>
          <a:p>
            <a:pPr lvl="0"/>
            <a:r>
              <a:rPr lang="en-US" sz="3600" kern="1200" dirty="0" smtClean="0">
                <a:solidFill>
                  <a:schemeClr val="tx1"/>
                </a:solidFill>
                <a:effectLst/>
              </a:rPr>
              <a:t>What </a:t>
            </a:r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outcomes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 did you achieve in terms of (a) PBIS implementation, (b) student outcomes, and (c) any others you collected?</a:t>
            </a:r>
          </a:p>
          <a:p>
            <a:pPr lvl="0"/>
            <a:r>
              <a:rPr lang="en-US" sz="3600" kern="1200" dirty="0" smtClean="0">
                <a:solidFill>
                  <a:schemeClr val="tx1"/>
                </a:solidFill>
                <a:effectLst/>
              </a:rPr>
              <a:t>What’s your </a:t>
            </a:r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evaluation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 of your project, and why?  E.g., successful for these components, jury’s still out until we implement some parts in 2017-18, etc.?</a:t>
            </a:r>
          </a:p>
          <a:p>
            <a:pPr lvl="0"/>
            <a:r>
              <a:rPr lang="en-US" sz="3600" b="1" kern="1200" dirty="0" smtClean="0">
                <a:solidFill>
                  <a:schemeClr val="tx1"/>
                </a:solidFill>
                <a:effectLst/>
              </a:rPr>
              <a:t>What’s next </a:t>
            </a:r>
            <a:r>
              <a:rPr lang="en-US" sz="3600" kern="1200" dirty="0" smtClean="0">
                <a:solidFill>
                  <a:schemeClr val="tx1"/>
                </a:solidFill>
                <a:effectLst/>
              </a:rPr>
              <a:t>in 2017-18 as a result of your project?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376" y="599606"/>
            <a:ext cx="6670623" cy="81803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5531"/>
          </a:xfrm>
        </p:spPr>
        <p:txBody>
          <a:bodyPr>
            <a:noAutofit/>
          </a:bodyPr>
          <a:lstStyle/>
          <a:p>
            <a:r>
              <a:rPr lang="en-US" sz="2800" dirty="0" smtClean="0"/>
              <a:t>Minnesota Laws of 2016 authorized a onetime appropriation</a:t>
            </a:r>
            <a:r>
              <a:rPr lang="en-US" sz="2800" baseline="0" dirty="0" smtClean="0"/>
              <a:t> of $2,750,000 to MDE in 2017 for implementation of schoolwide PBIS in schools and districts throughout Minnesota to reduce the use of restrictive procedures and increase use of positive practices.</a:t>
            </a:r>
          </a:p>
          <a:p>
            <a:r>
              <a:rPr lang="en-US" sz="2800" baseline="0" dirty="0" smtClean="0"/>
              <a:t>Approximately $2,000,000 was set aside for the PBIS Competitive State Grant Program.</a:t>
            </a:r>
          </a:p>
          <a:p>
            <a:r>
              <a:rPr lang="en-US" sz="2800" baseline="0" dirty="0" smtClean="0"/>
              <a:t>Grants ranging from $2,050 to $160,000 were awarded to 68 districts to support PBIS efforts in 347 schools.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366" y="604434"/>
            <a:ext cx="6550701" cy="81320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68 PBIS Grants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292"/>
            <a:ext cx="8229600" cy="4219871"/>
          </a:xfrm>
        </p:spPr>
        <p:txBody>
          <a:bodyPr>
            <a:normAutofit fontScale="92500" lnSpcReduction="10000"/>
          </a:bodyPr>
          <a:lstStyle/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region</a:t>
            </a:r>
            <a:endParaRPr lang="en-US" sz="3200" dirty="0" smtClean="0">
              <a:effectLst/>
            </a:endParaRPr>
          </a:p>
          <a:p>
            <a:pPr lvl="1" rtl="0" eaLnBrk="1" latinLnBrk="0" hangingPunct="1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North: 26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Metro: 18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South: 24</a:t>
            </a:r>
            <a:endParaRPr lang="en-US" dirty="0" smtClean="0"/>
          </a:p>
          <a:p>
            <a:r>
              <a:rPr lang="en-US" baseline="0" dirty="0" smtClean="0"/>
              <a:t>B</a:t>
            </a:r>
            <a:r>
              <a:rPr lang="en-US" dirty="0" smtClean="0"/>
              <a:t>y PBIS experience in districts</a:t>
            </a:r>
            <a:endParaRPr lang="en-US" dirty="0"/>
          </a:p>
          <a:p>
            <a:pPr lvl="1"/>
            <a:r>
              <a:rPr lang="en-US" dirty="0"/>
              <a:t>&gt; 60% of the schools: 18</a:t>
            </a:r>
          </a:p>
          <a:p>
            <a:pPr lvl="1"/>
            <a:r>
              <a:rPr lang="en-US" dirty="0"/>
              <a:t>1-59% of the schools: 29</a:t>
            </a:r>
          </a:p>
          <a:p>
            <a:pPr lvl="1"/>
            <a:r>
              <a:rPr lang="en-US" dirty="0"/>
              <a:t>No schools: </a:t>
            </a:r>
            <a:r>
              <a:rPr lang="en-US" dirty="0" smtClean="0"/>
              <a:t>9</a:t>
            </a:r>
          </a:p>
          <a:p>
            <a:pPr lvl="1"/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Charters: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318" y="569626"/>
            <a:ext cx="6475751" cy="8480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PBIS Grants + PBIS Districts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4" descr="Districts that are PBIS " title="Map of Minnesot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5512"/>
            <a:ext cx="4145471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state map of Minnesota with districts that have 1-59% of schools implementing PBIS shaded light green and districts with more than 60% of schools implementing PBIS shaded dark green."/>
          <p:cNvPicPr/>
          <p:nvPr/>
        </p:nvPicPr>
        <p:blipFill rotWithShape="1">
          <a:blip r:embed="rId3"/>
          <a:srcRect l="27484" t="32845" r="54599" b="31343"/>
          <a:stretch/>
        </p:blipFill>
        <p:spPr>
          <a:xfrm>
            <a:off x="5186596" y="2443396"/>
            <a:ext cx="3440243" cy="391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348" y="659566"/>
            <a:ext cx="6625652" cy="75807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PBIS Experience</a:t>
            </a: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baseline="0" dirty="0" smtClean="0">
                <a:solidFill>
                  <a:schemeClr val="bg1"/>
                </a:solidFill>
              </a:rPr>
              <a:t>in the Grants’ Schools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761"/>
            <a:ext cx="8229600" cy="4237402"/>
          </a:xfrm>
        </p:spPr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347 schools</a:t>
            </a:r>
            <a:endParaRPr lang="en-US" sz="3200" dirty="0" smtClean="0">
              <a:effectLst/>
            </a:endParaRPr>
          </a:p>
          <a:p>
            <a:pPr lvl="1" rtl="0" eaLnBrk="1" latinLnBrk="0" hangingPunct="1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56.2% (195) have received PBIS training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Cohorts 1-12</a:t>
            </a:r>
            <a:endParaRPr lang="en-US" dirty="0" smtClean="0">
              <a:effectLst/>
            </a:endParaRPr>
          </a:p>
          <a:p>
            <a:pPr lvl="1" rtl="0" eaLnBrk="1" latinLnBrk="0" hangingPunct="1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43.8% have NOT received PBIS training</a:t>
            </a:r>
            <a:endParaRPr lang="en-US" dirty="0" smtClean="0">
              <a:effectLst/>
            </a:endParaRPr>
          </a:p>
          <a:p>
            <a:pPr lvl="2"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6.3% (22) accepted for Cohort 13</a:t>
            </a:r>
            <a:endParaRPr lang="en-US" dirty="0" smtClean="0">
              <a:effectLst/>
            </a:endParaRPr>
          </a:p>
          <a:p>
            <a:pPr lvl="2" rtl="0" eaLnBrk="1" latinLnBrk="0" hangingPunct="1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37.5%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(130) have neither received nor are signed up for PBIS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366" y="644576"/>
            <a:ext cx="6655633" cy="77306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Well-Represented</a:t>
            </a:r>
            <a:r>
              <a:rPr lang="en-US" sz="3200" b="1" baseline="0" dirty="0" smtClean="0">
                <a:solidFill>
                  <a:schemeClr val="bg1"/>
                </a:solidFill>
              </a:rPr>
              <a:t> in 2017 Exemplar Districts and Schools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 descr="St Paul&#10;St Cloud&#10;Eastern Carver County" title="3 Exemplar PBIS Distric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175690"/>
              </p:ext>
            </p:extLst>
          </p:nvPr>
        </p:nvGraphicFramePr>
        <p:xfrm>
          <a:off x="457200" y="2515235"/>
          <a:ext cx="8425542" cy="4206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08514"/>
                <a:gridCol w="2808514"/>
                <a:gridCol w="2808514"/>
              </a:tblGrid>
              <a:tr h="483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South Education Center Academy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Heritage E-STEM Magnet</a:t>
                      </a:r>
                      <a:r>
                        <a:rPr lang="en-US" sz="1400" baseline="0" dirty="0" smtClean="0"/>
                        <a:t>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Farnsworth Aerospace PK-4 Magnet</a:t>
                      </a:r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Lincoln Park Middle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Chanhassen High</a:t>
                      </a:r>
                      <a:r>
                        <a:rPr lang="en-US" sz="1400" baseline="0" dirty="0" smtClean="0"/>
                        <a:t>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Kennedy Community</a:t>
                      </a:r>
                      <a:r>
                        <a:rPr lang="en-US" sz="1400" baseline="0" dirty="0" smtClean="0"/>
                        <a:t> School</a:t>
                      </a:r>
                      <a:endParaRPr lang="en-US" sz="1400" dirty="0"/>
                    </a:p>
                  </a:txBody>
                  <a:tcPr/>
                </a:tc>
              </a:tr>
              <a:tr h="48314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Pleasantview</a:t>
                      </a:r>
                      <a:r>
                        <a:rPr lang="en-US" sz="1400" baseline="0" dirty="0" smtClean="0"/>
                        <a:t> Elementary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North Education Center Academy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Linwood Monroe Arts Plus (Lower Campus)</a:t>
                      </a:r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Oak Hill Community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Apollo High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St.</a:t>
                      </a:r>
                      <a:r>
                        <a:rPr lang="en-US" sz="1400" baseline="0" dirty="0" smtClean="0"/>
                        <a:t> Paul Music Academy</a:t>
                      </a:r>
                      <a:endParaRPr lang="en-US" sz="1400" dirty="0"/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Technical High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Murray</a:t>
                      </a:r>
                      <a:r>
                        <a:rPr lang="en-US" sz="1400" baseline="0" dirty="0" smtClean="0"/>
                        <a:t> Middle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 Intermediate</a:t>
                      </a:r>
                      <a:endParaRPr lang="en-US" sz="1400" dirty="0"/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Westwood Elementary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Battle Creek Middle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Madison Elementary School</a:t>
                      </a:r>
                      <a:endParaRPr lang="en-US" sz="1400" dirty="0"/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Highland</a:t>
                      </a:r>
                      <a:r>
                        <a:rPr lang="en-US" sz="1400" baseline="0" dirty="0" smtClean="0"/>
                        <a:t> Park Middle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Talahi</a:t>
                      </a:r>
                      <a:r>
                        <a:rPr lang="en-US" sz="1400" dirty="0" smtClean="0"/>
                        <a:t> Community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Wyoming Elementary School</a:t>
                      </a:r>
                      <a:endParaRPr lang="en-US" sz="1400" dirty="0"/>
                    </a:p>
                  </a:txBody>
                  <a:tcPr/>
                </a:tc>
              </a:tr>
              <a:tr h="483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Linwood Monroe Arts Plus (Upper</a:t>
                      </a:r>
                      <a:r>
                        <a:rPr lang="en-US" sz="1400" baseline="0" dirty="0" smtClean="0"/>
                        <a:t> Campus)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Phalen</a:t>
                      </a:r>
                      <a:r>
                        <a:rPr lang="en-US" sz="1400" baseline="0" dirty="0" smtClean="0"/>
                        <a:t> Lake Hmong Studies Magnet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Lake Park Audubon Elementary School</a:t>
                      </a:r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South Junior High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West Education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Washington</a:t>
                      </a:r>
                      <a:r>
                        <a:rPr lang="en-US" sz="1400" baseline="0" dirty="0" smtClean="0"/>
                        <a:t> Technology Magnet</a:t>
                      </a:r>
                      <a:endParaRPr lang="en-US" sz="1400" dirty="0"/>
                    </a:p>
                  </a:txBody>
                  <a:tcPr/>
                </a:tc>
              </a:tr>
              <a:tr h="2842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Epsilon</a:t>
                      </a:r>
                      <a:r>
                        <a:rPr lang="en-US" sz="1400" baseline="0" dirty="0" smtClean="0"/>
                        <a:t> School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Chaska Middle School 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Como</a:t>
                      </a:r>
                      <a:r>
                        <a:rPr lang="en-US" sz="1400" baseline="0" dirty="0" smtClean="0"/>
                        <a:t> Park Elementary School</a:t>
                      </a:r>
                      <a:endParaRPr lang="en-US" sz="1400" dirty="0"/>
                    </a:p>
                  </a:txBody>
                  <a:tcPr/>
                </a:tc>
              </a:tr>
              <a:tr h="483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Farnsworth Aerospace Upper Campus 5-8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Highwood Hills Elementary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Rice Lake Elementary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 3 Exemplar</a:t>
            </a:r>
            <a:r>
              <a:rPr lang="en-US" sz="2000" baseline="0" dirty="0" smtClean="0"/>
              <a:t> PBIS Districts: St. Paul, St. Cloud, Eastern Carver</a:t>
            </a:r>
          </a:p>
          <a:p>
            <a:r>
              <a:rPr lang="en-US" sz="2000" baseline="0" dirty="0" smtClean="0"/>
              <a:t>80.5% (33/41) of the Exemplar Sustaining PBIS Schools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25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356" y="569626"/>
            <a:ext cx="6640643" cy="848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Goals of</a:t>
            </a:r>
            <a:r>
              <a:rPr lang="en-US" b="1" baseline="0" dirty="0" smtClean="0">
                <a:solidFill>
                  <a:schemeClr val="bg1"/>
                </a:solidFill>
              </a:rPr>
              <a:t> the PBIS Grants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755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Begin, develop PBIS (6)</a:t>
            </a:r>
          </a:p>
          <a:p>
            <a:r>
              <a:rPr lang="en-US" sz="2800" dirty="0" smtClean="0"/>
              <a:t>Implement, improve,</a:t>
            </a:r>
            <a:r>
              <a:rPr lang="en-US" sz="2800" baseline="0" dirty="0" smtClean="0"/>
              <a:t> advance PBIS (26)</a:t>
            </a:r>
          </a:p>
          <a:p>
            <a:r>
              <a:rPr lang="en-US" sz="2800" baseline="0" dirty="0" smtClean="0"/>
              <a:t>Tiers II and III (11)</a:t>
            </a:r>
          </a:p>
          <a:p>
            <a:r>
              <a:rPr lang="en-US" sz="2800" baseline="0" dirty="0" smtClean="0"/>
              <a:t>Improve student outcomes (9)</a:t>
            </a:r>
          </a:p>
          <a:p>
            <a:r>
              <a:rPr lang="en-US" sz="2800" baseline="0" dirty="0" smtClean="0"/>
              <a:t>Improve use of data (5)</a:t>
            </a:r>
          </a:p>
          <a:p>
            <a:r>
              <a:rPr lang="en-US" sz="2800" baseline="0" dirty="0" smtClean="0"/>
              <a:t>Add interventions to complement, enhance PBIS (15)</a:t>
            </a:r>
          </a:p>
          <a:p>
            <a:r>
              <a:rPr lang="en-US" sz="2800" baseline="0" dirty="0" smtClean="0"/>
              <a:t>Community, parents, environment (9)</a:t>
            </a:r>
          </a:p>
          <a:p>
            <a:r>
              <a:rPr lang="en-US" sz="2800" baseline="0" dirty="0" smtClean="0"/>
              <a:t>Disproportionality, cultural responsiveness (4)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356" y="614596"/>
            <a:ext cx="6640643" cy="80304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Approaches Used</a:t>
            </a: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baseline="0" dirty="0" smtClean="0">
                <a:solidFill>
                  <a:schemeClr val="bg1"/>
                </a:solidFill>
              </a:rPr>
              <a:t>in the PBIS Grants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13810"/>
            <a:ext cx="8686799" cy="45425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Incentives, recognition, rewards,</a:t>
            </a:r>
            <a:r>
              <a:rPr lang="en-US" sz="2800" baseline="0" dirty="0" smtClean="0"/>
              <a:t> celebrations, materials, room (22)</a:t>
            </a:r>
          </a:p>
          <a:p>
            <a:r>
              <a:rPr lang="en-US" sz="2800" baseline="0" dirty="0" smtClean="0"/>
              <a:t>Professional development (18)</a:t>
            </a:r>
          </a:p>
          <a:p>
            <a:r>
              <a:rPr lang="en-US" sz="2800" baseline="0" dirty="0" smtClean="0"/>
              <a:t>Planning, meetings, development (14)</a:t>
            </a:r>
          </a:p>
          <a:p>
            <a:r>
              <a:rPr lang="en-US" sz="2800" baseline="0" dirty="0" smtClean="0"/>
              <a:t>Videos, online modules (5)</a:t>
            </a:r>
          </a:p>
          <a:p>
            <a:r>
              <a:rPr lang="en-US" sz="2800" baseline="0" dirty="0" smtClean="0"/>
              <a:t>Coaching (4)</a:t>
            </a:r>
          </a:p>
          <a:p>
            <a:r>
              <a:rPr lang="en-US" sz="2800" baseline="0" dirty="0" smtClean="0"/>
              <a:t>Training for staff, paraprofessionals, bus drivers (3)</a:t>
            </a:r>
          </a:p>
          <a:p>
            <a:r>
              <a:rPr lang="en-US" sz="2800" baseline="0" dirty="0" smtClean="0"/>
              <a:t>Leadership team (3)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376" y="674556"/>
            <a:ext cx="6670623" cy="7430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Initial Outcomes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3711"/>
            <a:ext cx="8229600" cy="4757763"/>
          </a:xfrm>
        </p:spPr>
        <p:txBody>
          <a:bodyPr>
            <a:normAutofit/>
          </a:bodyPr>
          <a:lstStyle/>
          <a:p>
            <a:r>
              <a:rPr lang="en-US" sz="2800" smtClean="0"/>
              <a:t>Good progress</a:t>
            </a:r>
            <a:r>
              <a:rPr lang="en-US" sz="2800" baseline="0" smtClean="0"/>
              <a:t> </a:t>
            </a:r>
            <a:r>
              <a:rPr lang="en-US" sz="2800" baseline="0" dirty="0" smtClean="0"/>
              <a:t>on o</a:t>
            </a:r>
            <a:r>
              <a:rPr lang="en-US" sz="2800" dirty="0" smtClean="0"/>
              <a:t>ne of the goals of the funding</a:t>
            </a:r>
          </a:p>
          <a:p>
            <a:pPr lvl="1"/>
            <a:r>
              <a:rPr lang="en-US" sz="2400" dirty="0" smtClean="0"/>
              <a:t>Increase the use of positive</a:t>
            </a:r>
            <a:r>
              <a:rPr lang="en-US" sz="2400" baseline="0" dirty="0" smtClean="0"/>
              <a:t> practices</a:t>
            </a:r>
          </a:p>
          <a:p>
            <a:pPr lvl="0"/>
            <a:r>
              <a:rPr lang="en-US" sz="2800" dirty="0" smtClean="0"/>
              <a:t>How do we know?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1B7D-C029-4984-93A8-48FA0A3C6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MDEPPT</Template>
  <TotalTime>16079</TotalTime>
  <Words>674</Words>
  <Application>Microsoft Office PowerPoint</Application>
  <PresentationFormat>On-screen Show (4:3)</PresentationFormat>
  <Paragraphs>113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2_Office Theme</vt:lpstr>
      <vt:lpstr>State-Level and Local Perspectives on the 2017 PBIS Competitive State Grant Program  Clayton Keller: Minnesota Department of Education Kathy Lombardi, Erin Metz, and Kristi Kohn: St. Paul Public Schools Mark Ziebarth: Cambridge-Isanti School District Christine Kasak and Sarah Heller: Austin Public Schools  Minnesota PBIS Summer Institute June 21, 2017</vt:lpstr>
      <vt:lpstr>Background</vt:lpstr>
      <vt:lpstr>68 PBIS Grants</vt:lpstr>
      <vt:lpstr>PBIS Grants + PBIS Districts</vt:lpstr>
      <vt:lpstr>PBIS Experience in the Grants’ Schools</vt:lpstr>
      <vt:lpstr>Well-Represented in 2017 Exemplar Districts and Schools</vt:lpstr>
      <vt:lpstr>Goals of the PBIS Grants</vt:lpstr>
      <vt:lpstr>Approaches Used in the PBIS Grants</vt:lpstr>
      <vt:lpstr>Initial Outcomes</vt:lpstr>
      <vt:lpstr>Many Schools Assessed Their PBIS Fidelity</vt:lpstr>
      <vt:lpstr>PBIS Was Implemented With Fidelity</vt:lpstr>
      <vt:lpstr>Local Perspectives for Other Outcomes</vt:lpstr>
    </vt:vector>
  </TitlesOfParts>
  <Company>Minnesota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SEAP PBIS 1/20/17</dc:title>
  <dc:creator>Eric Kloos, Becky Nies</dc:creator>
  <dc:description>Minnesota PBIS Updates</dc:description>
  <cp:lastModifiedBy>Jackelen, Tamarah (MDE)</cp:lastModifiedBy>
  <cp:revision>432</cp:revision>
  <cp:lastPrinted>2017-06-19T19:45:51Z</cp:lastPrinted>
  <dcterms:created xsi:type="dcterms:W3CDTF">2013-04-10T14:54:49Z</dcterms:created>
  <dcterms:modified xsi:type="dcterms:W3CDTF">2017-06-20T18:11:30Z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Cohort 9 and 10 MDE PBIS November Training</vt:lpwstr>
  </property>
  <property fmtid="{D5CDD505-2E9C-101B-9397-08002B2CF9AE}" pid="3" name="SlideDescription">
    <vt:lpwstr>Minnesota PBIS Updates</vt:lpwstr>
  </property>
</Properties>
</file>