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3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59" r:id="rId5"/>
  </p:sldMasterIdLst>
  <p:notesMasterIdLst>
    <p:notesMasterId r:id="rId100"/>
  </p:notesMasterIdLst>
  <p:sldIdLst>
    <p:sldId id="350"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357" r:id="rId20"/>
    <p:sldId id="354" r:id="rId21"/>
    <p:sldId id="355" r:id="rId22"/>
    <p:sldId id="356"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351"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52"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Lst>
  <p:sldSz cx="12192000" cy="6858000"/>
  <p:notesSz cx="7010400" cy="9296400"/>
  <p:embeddedFontLst>
    <p:embeddedFont>
      <p:font typeface="Crimson Text SemiBold" panose="020B0604020202020204" charset="0"/>
      <p:regular r:id="rId101"/>
      <p:bold r:id="rId102"/>
      <p:italic r:id="rId103"/>
      <p:boldItalic r:id="rId104"/>
    </p:embeddedFont>
    <p:embeddedFont>
      <p:font typeface="Roboto" panose="020B0604020202020204" charset="0"/>
      <p:regular r:id="rId105"/>
      <p:bold r:id="rId106"/>
      <p:italic r:id="rId107"/>
      <p:boldItalic r:id="rId108"/>
    </p:embeddedFont>
    <p:embeddedFont>
      <p:font typeface="Montserrat" panose="020B0604020202020204" charset="0"/>
      <p:regular r:id="rId109"/>
      <p:bold r:id="rId110"/>
      <p:italic r:id="rId111"/>
      <p:boldItalic r:id="rId112"/>
    </p:embeddedFont>
    <p:embeddedFont>
      <p:font typeface="Calibri" panose="020F050202020403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8" roundtripDataSignature="AMtx7mht9W0/4yNdlWzdtj+9VvYo6bPn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C9C1E7-C1EC-47AB-91A5-6484B8DE52B7}">
  <a:tblStyle styleId="{44C9C1E7-C1EC-47AB-91A5-6484B8DE52B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6524A94-E5D6-4F93-B290-58952EEE0E9D}"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24" autoAdjust="0"/>
  </p:normalViewPr>
  <p:slideViewPr>
    <p:cSldViewPr snapToGrid="0">
      <p:cViewPr varScale="1">
        <p:scale>
          <a:sx n="93" d="100"/>
          <a:sy n="93" d="100"/>
        </p:scale>
        <p:origin x="12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12.fntdata"/><Relationship Id="rId16" Type="http://schemas.openxmlformats.org/officeDocument/2006/relationships/slide" Target="slides/slide11.xml"/><Relationship Id="rId107" Type="http://schemas.openxmlformats.org/officeDocument/2006/relationships/font" Target="fonts/font7.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2.fntdata"/><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font" Target="fonts/font5.fntdata"/><Relationship Id="rId113" Type="http://schemas.openxmlformats.org/officeDocument/2006/relationships/font" Target="fonts/font13.fntdata"/><Relationship Id="rId118" Type="http://customschemas.google.com/relationships/presentationmetadata" Target="meta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6.fntdata"/><Relationship Id="rId114" Type="http://schemas.openxmlformats.org/officeDocument/2006/relationships/font" Target="fonts/font14.fntdata"/><Relationship Id="rId119"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font" Target="fonts/font1.fntdata"/><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9.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font" Target="fonts/font4.fntdata"/><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0.fntdata"/><Relationship Id="rId115"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mn365-my.sharepoint.com/personal/garrett_petrie_state_mn_us/Documents/PBIS/SWIS%20Facilitation/DIRS/2019%20DIRS%20Trends%20Q3%20-%20n%20of%20students%202020-02-2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57158540278626E-2"/>
          <c:y val="3.7796710958005249E-2"/>
          <c:w val="0.92581042306152406"/>
          <c:h val="0.87554163383402761"/>
        </c:manualLayout>
      </c:layout>
      <c:barChart>
        <c:barDir val="col"/>
        <c:grouping val="stacked"/>
        <c:varyColors val="0"/>
        <c:ser>
          <c:idx val="0"/>
          <c:order val="0"/>
          <c:tx>
            <c:strRef>
              <c:f>Sheet1!$B$1</c:f>
              <c:strCache>
                <c:ptCount val="1"/>
                <c:pt idx="0">
                  <c:v>Sustaining</c:v>
                </c:pt>
              </c:strCache>
            </c:strRef>
          </c:tx>
          <c:spPr>
            <a:solidFill>
              <a:schemeClr val="tx1"/>
            </a:solidFill>
            <a:ln>
              <a:solidFill>
                <a:srgbClr val="000000"/>
              </a:solidFill>
            </a:ln>
            <a:effectLst/>
          </c:spPr>
          <c:invertIfNegative val="0"/>
          <c:cat>
            <c:strRef>
              <c:f>Sheet1!$A$2:$A$17</c:f>
              <c:strCache>
                <c:ptCount val="16"/>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pt idx="14">
                  <c:v>19-20</c:v>
                </c:pt>
                <c:pt idx="15">
                  <c:v>20-21</c:v>
                </c:pt>
              </c:strCache>
            </c:strRef>
          </c:cat>
          <c:val>
            <c:numRef>
              <c:f>Sheet1!$B$2:$B$17</c:f>
              <c:numCache>
                <c:formatCode>General</c:formatCode>
                <c:ptCount val="16"/>
                <c:pt idx="2" formatCode="0">
                  <c:v>9</c:v>
                </c:pt>
                <c:pt idx="3" formatCode="0">
                  <c:v>19</c:v>
                </c:pt>
                <c:pt idx="4" formatCode="0">
                  <c:v>60</c:v>
                </c:pt>
                <c:pt idx="5" formatCode="0">
                  <c:v>92</c:v>
                </c:pt>
                <c:pt idx="6" formatCode="0">
                  <c:v>138</c:v>
                </c:pt>
                <c:pt idx="7" formatCode="0">
                  <c:v>214</c:v>
                </c:pt>
                <c:pt idx="8" formatCode="0">
                  <c:v>290</c:v>
                </c:pt>
                <c:pt idx="9" formatCode="0">
                  <c:v>367</c:v>
                </c:pt>
                <c:pt idx="10" formatCode="0">
                  <c:v>424</c:v>
                </c:pt>
                <c:pt idx="11" formatCode="0">
                  <c:v>480</c:v>
                </c:pt>
                <c:pt idx="12" formatCode="0">
                  <c:v>533</c:v>
                </c:pt>
                <c:pt idx="13" formatCode="0">
                  <c:v>585</c:v>
                </c:pt>
                <c:pt idx="14" formatCode="0">
                  <c:v>645</c:v>
                </c:pt>
                <c:pt idx="15" formatCode="0">
                  <c:v>680</c:v>
                </c:pt>
              </c:numCache>
            </c:numRef>
          </c:val>
          <c:extLst>
            <c:ext xmlns:c16="http://schemas.microsoft.com/office/drawing/2014/chart" uri="{C3380CC4-5D6E-409C-BE32-E72D297353CC}">
              <c16:uniqueId val="{00000000-8B57-47EC-9F74-5DE5E6749DE1}"/>
            </c:ext>
          </c:extLst>
        </c:ser>
        <c:ser>
          <c:idx val="1"/>
          <c:order val="1"/>
          <c:tx>
            <c:strRef>
              <c:f>Sheet1!$C$1</c:f>
              <c:strCache>
                <c:ptCount val="1"/>
                <c:pt idx="0">
                  <c:v>Second Year</c:v>
                </c:pt>
              </c:strCache>
            </c:strRef>
          </c:tx>
          <c:spPr>
            <a:solidFill>
              <a:schemeClr val="accent3"/>
            </a:solidFill>
            <a:ln>
              <a:solidFill>
                <a:srgbClr val="000000"/>
              </a:solidFill>
            </a:ln>
            <a:effectLst/>
          </c:spPr>
          <c:invertIfNegative val="0"/>
          <c:cat>
            <c:strRef>
              <c:f>Sheet1!$A$2:$A$17</c:f>
              <c:strCache>
                <c:ptCount val="16"/>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pt idx="14">
                  <c:v>19-20</c:v>
                </c:pt>
                <c:pt idx="15">
                  <c:v>20-21</c:v>
                </c:pt>
              </c:strCache>
            </c:strRef>
          </c:cat>
          <c:val>
            <c:numRef>
              <c:f>Sheet1!$C$2:$C$17</c:f>
              <c:numCache>
                <c:formatCode>0</c:formatCode>
                <c:ptCount val="16"/>
                <c:pt idx="1">
                  <c:v>9</c:v>
                </c:pt>
                <c:pt idx="2">
                  <c:v>10</c:v>
                </c:pt>
                <c:pt idx="3">
                  <c:v>41</c:v>
                </c:pt>
                <c:pt idx="4">
                  <c:v>32</c:v>
                </c:pt>
                <c:pt idx="5">
                  <c:v>46</c:v>
                </c:pt>
                <c:pt idx="6">
                  <c:v>76</c:v>
                </c:pt>
                <c:pt idx="7">
                  <c:v>76</c:v>
                </c:pt>
                <c:pt idx="8">
                  <c:v>77</c:v>
                </c:pt>
                <c:pt idx="9">
                  <c:v>57</c:v>
                </c:pt>
                <c:pt idx="10">
                  <c:v>56</c:v>
                </c:pt>
                <c:pt idx="11">
                  <c:v>53</c:v>
                </c:pt>
                <c:pt idx="12">
                  <c:v>52</c:v>
                </c:pt>
                <c:pt idx="13">
                  <c:v>60</c:v>
                </c:pt>
                <c:pt idx="14">
                  <c:v>43</c:v>
                </c:pt>
                <c:pt idx="15">
                  <c:v>72</c:v>
                </c:pt>
              </c:numCache>
            </c:numRef>
          </c:val>
          <c:extLst>
            <c:ext xmlns:c16="http://schemas.microsoft.com/office/drawing/2014/chart" uri="{C3380CC4-5D6E-409C-BE32-E72D297353CC}">
              <c16:uniqueId val="{00000001-8B57-47EC-9F74-5DE5E6749DE1}"/>
            </c:ext>
          </c:extLst>
        </c:ser>
        <c:ser>
          <c:idx val="2"/>
          <c:order val="2"/>
          <c:tx>
            <c:strRef>
              <c:f>Sheet1!$D$1</c:f>
              <c:strCache>
                <c:ptCount val="1"/>
                <c:pt idx="0">
                  <c:v>First Year</c:v>
                </c:pt>
              </c:strCache>
            </c:strRef>
          </c:tx>
          <c:spPr>
            <a:solidFill>
              <a:schemeClr val="accent2"/>
            </a:solidFill>
            <a:ln>
              <a:solidFill>
                <a:srgbClr val="000000"/>
              </a:solidFill>
            </a:ln>
            <a:effectLst/>
          </c:spPr>
          <c:invertIfNegative val="0"/>
          <c:cat>
            <c:strRef>
              <c:f>Sheet1!$A$2:$A$17</c:f>
              <c:strCache>
                <c:ptCount val="16"/>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pt idx="14">
                  <c:v>19-20</c:v>
                </c:pt>
                <c:pt idx="15">
                  <c:v>20-21</c:v>
                </c:pt>
              </c:strCache>
            </c:strRef>
          </c:cat>
          <c:val>
            <c:numRef>
              <c:f>Sheet1!$D$2:$D$17</c:f>
              <c:numCache>
                <c:formatCode>0</c:formatCode>
                <c:ptCount val="16"/>
                <c:pt idx="0">
                  <c:v>9</c:v>
                </c:pt>
                <c:pt idx="1">
                  <c:v>10</c:v>
                </c:pt>
                <c:pt idx="2">
                  <c:v>41</c:v>
                </c:pt>
                <c:pt idx="3">
                  <c:v>32</c:v>
                </c:pt>
                <c:pt idx="4">
                  <c:v>46</c:v>
                </c:pt>
                <c:pt idx="5">
                  <c:v>76</c:v>
                </c:pt>
                <c:pt idx="6">
                  <c:v>76</c:v>
                </c:pt>
                <c:pt idx="7">
                  <c:v>77</c:v>
                </c:pt>
                <c:pt idx="8">
                  <c:v>57</c:v>
                </c:pt>
                <c:pt idx="9">
                  <c:v>56</c:v>
                </c:pt>
                <c:pt idx="10">
                  <c:v>53</c:v>
                </c:pt>
                <c:pt idx="11">
                  <c:v>46</c:v>
                </c:pt>
                <c:pt idx="12">
                  <c:v>60</c:v>
                </c:pt>
                <c:pt idx="13">
                  <c:v>43</c:v>
                </c:pt>
                <c:pt idx="14">
                  <c:v>72</c:v>
                </c:pt>
                <c:pt idx="15">
                  <c:v>49</c:v>
                </c:pt>
              </c:numCache>
            </c:numRef>
          </c:val>
          <c:extLst>
            <c:ext xmlns:c16="http://schemas.microsoft.com/office/drawing/2014/chart" uri="{C3380CC4-5D6E-409C-BE32-E72D297353CC}">
              <c16:uniqueId val="{00000002-8B57-47EC-9F74-5DE5E6749DE1}"/>
            </c:ext>
          </c:extLst>
        </c:ser>
        <c:dLbls>
          <c:showLegendKey val="0"/>
          <c:showVal val="0"/>
          <c:showCatName val="0"/>
          <c:showSerName val="0"/>
          <c:showPercent val="0"/>
          <c:showBubbleSize val="0"/>
        </c:dLbls>
        <c:gapWidth val="150"/>
        <c:overlap val="100"/>
        <c:axId val="417479376"/>
        <c:axId val="417480160"/>
      </c:barChart>
      <c:catAx>
        <c:axId val="417479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crossAx val="417480160"/>
        <c:crosses val="autoZero"/>
        <c:auto val="1"/>
        <c:lblAlgn val="ctr"/>
        <c:lblOffset val="100"/>
        <c:noMultiLvlLbl val="0"/>
      </c:catAx>
      <c:valAx>
        <c:axId val="417480160"/>
        <c:scaling>
          <c:orientation val="minMax"/>
          <c:max val="9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crossAx val="417479376"/>
        <c:crosses val="autoZero"/>
        <c:crossBetween val="between"/>
      </c:valAx>
      <c:spPr>
        <a:noFill/>
        <a:ln>
          <a:noFill/>
        </a:ln>
        <a:effectLst/>
      </c:spPr>
    </c:plotArea>
    <c:legend>
      <c:legendPos val="b"/>
      <c:layout>
        <c:manualLayout>
          <c:xMode val="edge"/>
          <c:yMode val="edge"/>
          <c:x val="9.0205130438569744E-2"/>
          <c:y val="3.6251230314960629E-2"/>
          <c:w val="0.11222913066969778"/>
          <c:h val="0.22700725885826772"/>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800" b="1" i="0" u="none" strike="noStrike" kern="1200" baseline="0">
          <a:solidFill>
            <a:schemeClr val="tx1">
              <a:lumMod val="65000"/>
              <a:lumOff val="35000"/>
            </a:schemeClr>
          </a:solidFill>
          <a:latin typeface="+mn-lt"/>
          <a:ea typeface="+mn-ea"/>
          <a:cs typeface="+mn-cs"/>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American Indian</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'Districts Ed Type, Race'!$B$68:$C$68</c:f>
              <c:strCache>
                <c:ptCount val="2"/>
                <c:pt idx="0">
                  <c:v>General Education</c:v>
                </c:pt>
                <c:pt idx="1">
                  <c:v>American Indian</c:v>
                </c:pt>
              </c:strCache>
            </c:strRef>
          </c:tx>
          <c:spPr>
            <a:ln w="28575" cap="rnd">
              <a:solidFill>
                <a:schemeClr val="tx1"/>
              </a:solidFill>
              <a:prstDash val="sysDot"/>
              <a:round/>
            </a:ln>
            <a:effectLst/>
          </c:spPr>
          <c:marker>
            <c:symbol val="x"/>
            <c:size val="5"/>
            <c:spPr>
              <a:solidFill>
                <a:schemeClr val="tx1"/>
              </a:solidFill>
              <a:ln w="12700">
                <a:solidFill>
                  <a:schemeClr val="tx1"/>
                </a:solidFill>
              </a:ln>
              <a:effectLst/>
            </c:spPr>
          </c:marker>
          <c:cat>
            <c:numRef>
              <c:f>'Districts Ed Type, Race'!$D$67:$L$67</c:f>
              <c:numCache>
                <c:formatCode>General</c:formatCode>
                <c:ptCount val="9"/>
                <c:pt idx="0">
                  <c:v>2011</c:v>
                </c:pt>
                <c:pt idx="8">
                  <c:v>2019</c:v>
                </c:pt>
              </c:numCache>
            </c:numRef>
          </c:cat>
          <c:val>
            <c:numRef>
              <c:f>'Districts Ed Type, Race'!$D$68:$L$68</c:f>
              <c:numCache>
                <c:formatCode>0.000</c:formatCode>
                <c:ptCount val="9"/>
                <c:pt idx="0">
                  <c:v>5.23691</c:v>
                </c:pt>
                <c:pt idx="1">
                  <c:v>9.8143200000000004</c:v>
                </c:pt>
                <c:pt idx="2">
                  <c:v>6.0518700000000001</c:v>
                </c:pt>
                <c:pt idx="3">
                  <c:v>8.0691600000000001</c:v>
                </c:pt>
                <c:pt idx="4">
                  <c:v>9.3294499999999996</c:v>
                </c:pt>
                <c:pt idx="5">
                  <c:v>11.50442</c:v>
                </c:pt>
                <c:pt idx="6">
                  <c:v>8.9701000000000004</c:v>
                </c:pt>
                <c:pt idx="7">
                  <c:v>8.3940000000000001</c:v>
                </c:pt>
                <c:pt idx="8">
                  <c:v>9.2527000000000008</c:v>
                </c:pt>
              </c:numCache>
            </c:numRef>
          </c:val>
          <c:smooth val="0"/>
          <c:extLst>
            <c:ext xmlns:c16="http://schemas.microsoft.com/office/drawing/2014/chart" uri="{C3380CC4-5D6E-409C-BE32-E72D297353CC}">
              <c16:uniqueId val="{00000000-941F-467E-B1A8-1F3A79847AAC}"/>
            </c:ext>
          </c:extLst>
        </c:ser>
        <c:ser>
          <c:idx val="7"/>
          <c:order val="7"/>
          <c:tx>
            <c:strRef>
              <c:f>'Districts Ed Type, Race'!$B$75:$C$75</c:f>
              <c:strCache>
                <c:ptCount val="2"/>
                <c:pt idx="0">
                  <c:v>Special Education</c:v>
                </c:pt>
                <c:pt idx="1">
                  <c:v>American Indian</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Race'!$D$67:$L$67</c:f>
              <c:numCache>
                <c:formatCode>General</c:formatCode>
                <c:ptCount val="9"/>
                <c:pt idx="0">
                  <c:v>2011</c:v>
                </c:pt>
                <c:pt idx="8">
                  <c:v>2019</c:v>
                </c:pt>
              </c:numCache>
            </c:numRef>
          </c:cat>
          <c:val>
            <c:numRef>
              <c:f>'Districts Ed Type, Race'!$D$75:$L$75</c:f>
              <c:numCache>
                <c:formatCode>0.000</c:formatCode>
                <c:ptCount val="9"/>
                <c:pt idx="0">
                  <c:v>44.508670000000002</c:v>
                </c:pt>
                <c:pt idx="1">
                  <c:v>43.312100000000001</c:v>
                </c:pt>
                <c:pt idx="2">
                  <c:v>34.558819999999997</c:v>
                </c:pt>
                <c:pt idx="3">
                  <c:v>32.592590000000001</c:v>
                </c:pt>
                <c:pt idx="4">
                  <c:v>38.461539999999999</c:v>
                </c:pt>
                <c:pt idx="5">
                  <c:v>33.571429999999999</c:v>
                </c:pt>
                <c:pt idx="6">
                  <c:v>26.271190000000001</c:v>
                </c:pt>
                <c:pt idx="7">
                  <c:v>20.175000000000001</c:v>
                </c:pt>
                <c:pt idx="8">
                  <c:v>23.711300000000001</c:v>
                </c:pt>
              </c:numCache>
            </c:numRef>
          </c:val>
          <c:smooth val="0"/>
          <c:extLst>
            <c:ext xmlns:c16="http://schemas.microsoft.com/office/drawing/2014/chart" uri="{C3380CC4-5D6E-409C-BE32-E72D297353CC}">
              <c16:uniqueId val="{00000001-941F-467E-B1A8-1F3A79847AAC}"/>
            </c:ext>
          </c:extLst>
        </c:ser>
        <c:dLbls>
          <c:showLegendKey val="0"/>
          <c:showVal val="0"/>
          <c:showCatName val="0"/>
          <c:showSerName val="0"/>
          <c:showPercent val="0"/>
          <c:showBubbleSize val="0"/>
        </c:dLbls>
        <c:marker val="1"/>
        <c:smooth val="0"/>
        <c:axId val="271024864"/>
        <c:axId val="271025256"/>
        <c:extLst>
          <c:ext xmlns:c15="http://schemas.microsoft.com/office/drawing/2012/chart" uri="{02D57815-91ED-43cb-92C2-25804820EDAC}">
            <c15:filteredLineSeries>
              <c15:ser>
                <c:idx val="1"/>
                <c:order val="1"/>
                <c:tx>
                  <c:strRef>
                    <c:extLst>
                      <c:ext uri="{02D57815-91ED-43cb-92C2-25804820EDAC}">
                        <c15:formulaRef>
                          <c15:sqref>'Districts Ed Type, Race'!$B$69:$C$69</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'Districts Ed Type, Race'!$D$67:$L$67</c15:sqref>
                        </c15:formulaRef>
                      </c:ext>
                    </c:extLst>
                    <c:numCache>
                      <c:formatCode>General</c:formatCode>
                      <c:ptCount val="9"/>
                      <c:pt idx="0">
                        <c:v>2011</c:v>
                      </c:pt>
                      <c:pt idx="8">
                        <c:v>2019</c:v>
                      </c:pt>
                    </c:numCache>
                  </c:numRef>
                </c:cat>
                <c:val>
                  <c:numRef>
                    <c:extLst>
                      <c:ext uri="{02D57815-91ED-43cb-92C2-25804820EDAC}">
                        <c15:formulaRef>
                          <c15:sqref>'Districts Ed Type, Race'!$D$69:$L$69</c15:sqref>
                        </c15:formulaRef>
                      </c:ext>
                    </c:extLst>
                    <c:numCache>
                      <c:formatCode>0.000</c:formatCode>
                      <c:ptCount val="9"/>
                      <c:pt idx="0">
                        <c:v>1.4981599999999999</c:v>
                      </c:pt>
                      <c:pt idx="1">
                        <c:v>1.2183299999999999</c:v>
                      </c:pt>
                      <c:pt idx="2">
                        <c:v>1.0138100000000001</c:v>
                      </c:pt>
                      <c:pt idx="3">
                        <c:v>0.66503999999999996</c:v>
                      </c:pt>
                      <c:pt idx="4">
                        <c:v>0.73316999999999999</c:v>
                      </c:pt>
                      <c:pt idx="5">
                        <c:v>1.00806</c:v>
                      </c:pt>
                      <c:pt idx="6">
                        <c:v>0.77839999999999998</c:v>
                      </c:pt>
                      <c:pt idx="7">
                        <c:v>0.94699999999999995</c:v>
                      </c:pt>
                      <c:pt idx="8">
                        <c:v>1.0468999999999999</c:v>
                      </c:pt>
                    </c:numCache>
                  </c:numRef>
                </c:val>
                <c:smooth val="0"/>
                <c:extLst>
                  <c:ext xmlns:c16="http://schemas.microsoft.com/office/drawing/2014/chart" uri="{C3380CC4-5D6E-409C-BE32-E72D297353CC}">
                    <c16:uniqueId val="{00000002-941F-467E-B1A8-1F3A79847AAC}"/>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Race'!$B$70:$C$70</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Race'!$D$70:$L$70</c15:sqref>
                        </c15:formulaRef>
                      </c:ext>
                    </c:extLst>
                    <c:numCache>
                      <c:formatCode>0.000</c:formatCode>
                      <c:ptCount val="9"/>
                      <c:pt idx="0">
                        <c:v>14.79383</c:v>
                      </c:pt>
                      <c:pt idx="1">
                        <c:v>12.38927</c:v>
                      </c:pt>
                      <c:pt idx="2">
                        <c:v>9.5279600000000002</c:v>
                      </c:pt>
                      <c:pt idx="3">
                        <c:v>9.9681200000000008</c:v>
                      </c:pt>
                      <c:pt idx="4">
                        <c:v>10.713850000000001</c:v>
                      </c:pt>
                      <c:pt idx="5">
                        <c:v>12.37575</c:v>
                      </c:pt>
                      <c:pt idx="6">
                        <c:v>12.42507</c:v>
                      </c:pt>
                      <c:pt idx="7">
                        <c:v>12.465</c:v>
                      </c:pt>
                      <c:pt idx="8">
                        <c:v>11.9491</c:v>
                      </c:pt>
                    </c:numCache>
                  </c:numRef>
                </c:val>
                <c:smooth val="0"/>
                <c:extLst xmlns:c15="http://schemas.microsoft.com/office/drawing/2012/chart">
                  <c:ext xmlns:c16="http://schemas.microsoft.com/office/drawing/2014/chart" uri="{C3380CC4-5D6E-409C-BE32-E72D297353CC}">
                    <c16:uniqueId val="{00000003-941F-467E-B1A8-1F3A79847AAC}"/>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Race'!$B$71:$C$71</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Race'!$D$71:$L$71</c15:sqref>
                        </c15:formulaRef>
                      </c:ext>
                    </c:extLst>
                    <c:numCache>
                      <c:formatCode>0.000</c:formatCode>
                      <c:ptCount val="9"/>
                      <c:pt idx="0">
                        <c:v>6.0508100000000002</c:v>
                      </c:pt>
                      <c:pt idx="1">
                        <c:v>5.1493099999999998</c:v>
                      </c:pt>
                      <c:pt idx="2">
                        <c:v>3.8035999999999999</c:v>
                      </c:pt>
                      <c:pt idx="3">
                        <c:v>3.4762499999999998</c:v>
                      </c:pt>
                      <c:pt idx="4">
                        <c:v>3.5738500000000002</c:v>
                      </c:pt>
                      <c:pt idx="5">
                        <c:v>3.9891200000000002</c:v>
                      </c:pt>
                      <c:pt idx="6">
                        <c:v>4.6160899999999998</c:v>
                      </c:pt>
                      <c:pt idx="7">
                        <c:v>4.9219999999999997</c:v>
                      </c:pt>
                      <c:pt idx="8">
                        <c:v>4.5948000000000002</c:v>
                      </c:pt>
                    </c:numCache>
                  </c:numRef>
                </c:val>
                <c:smooth val="0"/>
                <c:extLst xmlns:c15="http://schemas.microsoft.com/office/drawing/2012/chart">
                  <c:ext xmlns:c16="http://schemas.microsoft.com/office/drawing/2014/chart" uri="{C3380CC4-5D6E-409C-BE32-E72D297353CC}">
                    <c16:uniqueId val="{00000004-941F-467E-B1A8-1F3A79847AAC}"/>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Race'!$B$72:$C$72</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Race'!$D$72:$L$72</c15:sqref>
                        </c15:formulaRef>
                      </c:ext>
                    </c:extLst>
                    <c:numCache>
                      <c:formatCode>0.000</c:formatCode>
                      <c:ptCount val="9"/>
                      <c:pt idx="0">
                        <c:v>11.11111</c:v>
                      </c:pt>
                      <c:pt idx="1">
                        <c:v>7.7557799999999997</c:v>
                      </c:pt>
                      <c:pt idx="2">
                        <c:v>4.6803699999999999</c:v>
                      </c:pt>
                      <c:pt idx="3">
                        <c:v>4.3230000000000004</c:v>
                      </c:pt>
                      <c:pt idx="4">
                        <c:v>4.2134799999999997</c:v>
                      </c:pt>
                      <c:pt idx="5">
                        <c:v>5.7215499999999997</c:v>
                      </c:pt>
                      <c:pt idx="6">
                        <c:v>6.89445</c:v>
                      </c:pt>
                      <c:pt idx="7">
                        <c:v>6.6239999999999997</c:v>
                      </c:pt>
                      <c:pt idx="8">
                        <c:v>6.8521999999999998</c:v>
                      </c:pt>
                    </c:numCache>
                  </c:numRef>
                </c:val>
                <c:smooth val="0"/>
                <c:extLst xmlns:c15="http://schemas.microsoft.com/office/drawing/2012/chart">
                  <c:ext xmlns:c16="http://schemas.microsoft.com/office/drawing/2014/chart" uri="{C3380CC4-5D6E-409C-BE32-E72D297353CC}">
                    <c16:uniqueId val="{00000005-941F-467E-B1A8-1F3A79847AAC}"/>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Race'!$B$73:$C$73</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Race'!$D$73:$L$73</c15:sqref>
                        </c15:formulaRef>
                      </c:ext>
                    </c:extLst>
                    <c:numCache>
                      <c:formatCode>0.000</c:formatCode>
                      <c:ptCount val="9"/>
                      <c:pt idx="0">
                        <c:v>0</c:v>
                      </c:pt>
                      <c:pt idx="1">
                        <c:v>0</c:v>
                      </c:pt>
                      <c:pt idx="2">
                        <c:v>0</c:v>
                      </c:pt>
                      <c:pt idx="3">
                        <c:v>0</c:v>
                      </c:pt>
                      <c:pt idx="4">
                        <c:v>0</c:v>
                      </c:pt>
                      <c:pt idx="5">
                        <c:v>0</c:v>
                      </c:pt>
                      <c:pt idx="6">
                        <c:v>5.5555599999999998</c:v>
                      </c:pt>
                      <c:pt idx="7">
                        <c:v>0</c:v>
                      </c:pt>
                      <c:pt idx="8">
                        <c:v>0</c:v>
                      </c:pt>
                    </c:numCache>
                  </c:numRef>
                </c:val>
                <c:smooth val="0"/>
                <c:extLst xmlns:c15="http://schemas.microsoft.com/office/drawing/2012/chart">
                  <c:ext xmlns:c16="http://schemas.microsoft.com/office/drawing/2014/chart" uri="{C3380CC4-5D6E-409C-BE32-E72D297353CC}">
                    <c16:uniqueId val="{00000006-941F-467E-B1A8-1F3A79847AAC}"/>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Race'!$B$74:$C$74</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Race'!$D$74:$L$74</c15:sqref>
                        </c15:formulaRef>
                      </c:ext>
                    </c:extLst>
                    <c:numCache>
                      <c:formatCode>0.000</c:formatCode>
                      <c:ptCount val="9"/>
                      <c:pt idx="0">
                        <c:v>2.5033300000000001</c:v>
                      </c:pt>
                      <c:pt idx="1">
                        <c:v>1.8511</c:v>
                      </c:pt>
                      <c:pt idx="2">
                        <c:v>1.36036</c:v>
                      </c:pt>
                      <c:pt idx="3">
                        <c:v>1.42561</c:v>
                      </c:pt>
                      <c:pt idx="4">
                        <c:v>1.40252</c:v>
                      </c:pt>
                      <c:pt idx="5">
                        <c:v>1.7440199999999999</c:v>
                      </c:pt>
                      <c:pt idx="6">
                        <c:v>1.7900100000000001</c:v>
                      </c:pt>
                      <c:pt idx="7">
                        <c:v>1.597</c:v>
                      </c:pt>
                      <c:pt idx="8">
                        <c:v>1.9434</c:v>
                      </c:pt>
                    </c:numCache>
                  </c:numRef>
                </c:val>
                <c:smooth val="0"/>
                <c:extLst xmlns:c15="http://schemas.microsoft.com/office/drawing/2012/chart">
                  <c:ext xmlns:c16="http://schemas.microsoft.com/office/drawing/2014/chart" uri="{C3380CC4-5D6E-409C-BE32-E72D297353CC}">
                    <c16:uniqueId val="{00000007-941F-467E-B1A8-1F3A79847AAC}"/>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Race'!$B$76:$C$76</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Race'!$D$76:$L$76</c15:sqref>
                        </c15:formulaRef>
                      </c:ext>
                    </c:extLst>
                    <c:numCache>
                      <c:formatCode>0.000</c:formatCode>
                      <c:ptCount val="9"/>
                      <c:pt idx="0">
                        <c:v>6.8449999999999998</c:v>
                      </c:pt>
                      <c:pt idx="1">
                        <c:v>6.9858700000000002</c:v>
                      </c:pt>
                      <c:pt idx="2">
                        <c:v>5.7882699999999998</c:v>
                      </c:pt>
                      <c:pt idx="3">
                        <c:v>4.1373899999999999</c:v>
                      </c:pt>
                      <c:pt idx="4">
                        <c:v>3.9279899999999999</c:v>
                      </c:pt>
                      <c:pt idx="5">
                        <c:v>4.6025099999999997</c:v>
                      </c:pt>
                      <c:pt idx="6">
                        <c:v>3.0514399999999999</c:v>
                      </c:pt>
                      <c:pt idx="7">
                        <c:v>3.202</c:v>
                      </c:pt>
                      <c:pt idx="8">
                        <c:v>2.9197000000000002</c:v>
                      </c:pt>
                    </c:numCache>
                  </c:numRef>
                </c:val>
                <c:smooth val="0"/>
                <c:extLst xmlns:c15="http://schemas.microsoft.com/office/drawing/2012/chart">
                  <c:ext xmlns:c16="http://schemas.microsoft.com/office/drawing/2014/chart" uri="{C3380CC4-5D6E-409C-BE32-E72D297353CC}">
                    <c16:uniqueId val="{00000008-941F-467E-B1A8-1F3A79847AAC}"/>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Race'!$B$77:$C$77</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Race'!$D$77:$L$77</c15:sqref>
                        </c15:formulaRef>
                      </c:ext>
                    </c:extLst>
                    <c:numCache>
                      <c:formatCode>0.000</c:formatCode>
                      <c:ptCount val="9"/>
                      <c:pt idx="0">
                        <c:v>47.033230000000003</c:v>
                      </c:pt>
                      <c:pt idx="1">
                        <c:v>47.286819999999999</c:v>
                      </c:pt>
                      <c:pt idx="2">
                        <c:v>38.262709999999998</c:v>
                      </c:pt>
                      <c:pt idx="3">
                        <c:v>38.645420000000001</c:v>
                      </c:pt>
                      <c:pt idx="4">
                        <c:v>43.247199999999999</c:v>
                      </c:pt>
                      <c:pt idx="5">
                        <c:v>43.545960000000001</c:v>
                      </c:pt>
                      <c:pt idx="6">
                        <c:v>36.338949999999997</c:v>
                      </c:pt>
                      <c:pt idx="7">
                        <c:v>33.905999999999999</c:v>
                      </c:pt>
                      <c:pt idx="8">
                        <c:v>34.259799999999998</c:v>
                      </c:pt>
                    </c:numCache>
                  </c:numRef>
                </c:val>
                <c:smooth val="0"/>
                <c:extLst xmlns:c15="http://schemas.microsoft.com/office/drawing/2012/chart">
                  <c:ext xmlns:c16="http://schemas.microsoft.com/office/drawing/2014/chart" uri="{C3380CC4-5D6E-409C-BE32-E72D297353CC}">
                    <c16:uniqueId val="{00000009-941F-467E-B1A8-1F3A79847AAC}"/>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Race'!$B$78:$C$78</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Race'!$D$78:$L$78</c15:sqref>
                        </c15:formulaRef>
                      </c:ext>
                    </c:extLst>
                    <c:numCache>
                      <c:formatCode>0.000</c:formatCode>
                      <c:ptCount val="9"/>
                      <c:pt idx="0">
                        <c:v>20.282889999999998</c:v>
                      </c:pt>
                      <c:pt idx="1">
                        <c:v>20.300750000000001</c:v>
                      </c:pt>
                      <c:pt idx="2">
                        <c:v>16.505890000000001</c:v>
                      </c:pt>
                      <c:pt idx="3">
                        <c:v>15.87125</c:v>
                      </c:pt>
                      <c:pt idx="4">
                        <c:v>16.959060000000001</c:v>
                      </c:pt>
                      <c:pt idx="5">
                        <c:v>16.200469999999999</c:v>
                      </c:pt>
                      <c:pt idx="6">
                        <c:v>14.462300000000001</c:v>
                      </c:pt>
                      <c:pt idx="7">
                        <c:v>15.439</c:v>
                      </c:pt>
                      <c:pt idx="8">
                        <c:v>15.3935</c:v>
                      </c:pt>
                    </c:numCache>
                  </c:numRef>
                </c:val>
                <c:smooth val="0"/>
                <c:extLst xmlns:c15="http://schemas.microsoft.com/office/drawing/2012/chart">
                  <c:ext xmlns:c16="http://schemas.microsoft.com/office/drawing/2014/chart" uri="{C3380CC4-5D6E-409C-BE32-E72D297353CC}">
                    <c16:uniqueId val="{0000000A-941F-467E-B1A8-1F3A79847AAC}"/>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Race'!$B$79:$C$79</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Race'!$D$79:$L$79</c15:sqref>
                        </c15:formulaRef>
                      </c:ext>
                    </c:extLst>
                    <c:numCache>
                      <c:formatCode>0.000</c:formatCode>
                      <c:ptCount val="9"/>
                      <c:pt idx="0">
                        <c:v>46.478870000000001</c:v>
                      </c:pt>
                      <c:pt idx="1">
                        <c:v>39.423079999999999</c:v>
                      </c:pt>
                      <c:pt idx="2">
                        <c:v>33.333329999999997</c:v>
                      </c:pt>
                      <c:pt idx="3">
                        <c:v>26.57658</c:v>
                      </c:pt>
                      <c:pt idx="4">
                        <c:v>26.356590000000001</c:v>
                      </c:pt>
                      <c:pt idx="5">
                        <c:v>30.33708</c:v>
                      </c:pt>
                      <c:pt idx="6">
                        <c:v>27.205880000000001</c:v>
                      </c:pt>
                      <c:pt idx="7">
                        <c:v>27.913</c:v>
                      </c:pt>
                      <c:pt idx="8">
                        <c:v>27.423200000000001</c:v>
                      </c:pt>
                    </c:numCache>
                  </c:numRef>
                </c:val>
                <c:smooth val="0"/>
                <c:extLst xmlns:c15="http://schemas.microsoft.com/office/drawing/2012/chart">
                  <c:ext xmlns:c16="http://schemas.microsoft.com/office/drawing/2014/chart" uri="{C3380CC4-5D6E-409C-BE32-E72D297353CC}">
                    <c16:uniqueId val="{0000000B-941F-467E-B1A8-1F3A79847AAC}"/>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Race'!$B$80:$C$80</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Race'!$D$80:$L$80</c15:sqref>
                        </c15:formulaRef>
                      </c:ext>
                    </c:extLst>
                    <c:numCache>
                      <c:formatCode>0.000</c:formatCode>
                      <c:ptCount val="9"/>
                      <c:pt idx="0">
                        <c:v>0</c:v>
                      </c:pt>
                      <c:pt idx="1">
                        <c:v>0</c:v>
                      </c:pt>
                      <c:pt idx="2">
                        <c:v>50</c:v>
                      </c:pt>
                      <c:pt idx="3">
                        <c:v>100</c:v>
                      </c:pt>
                      <c:pt idx="4">
                        <c:v>0</c:v>
                      </c:pt>
                      <c:pt idx="5">
                        <c:v>100</c:v>
                      </c:pt>
                      <c:pt idx="7">
                        <c:v>0</c:v>
                      </c:pt>
                      <c:pt idx="8">
                        <c:v>0</c:v>
                      </c:pt>
                    </c:numCache>
                  </c:numRef>
                </c:val>
                <c:smooth val="0"/>
                <c:extLst xmlns:c15="http://schemas.microsoft.com/office/drawing/2012/chart">
                  <c:ext xmlns:c16="http://schemas.microsoft.com/office/drawing/2014/chart" uri="{C3380CC4-5D6E-409C-BE32-E72D297353CC}">
                    <c16:uniqueId val="{0000000C-941F-467E-B1A8-1F3A79847AAC}"/>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Race'!$B$81:$C$81</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Race'!$D$81:$L$81</c15:sqref>
                        </c15:formulaRef>
                      </c:ext>
                    </c:extLst>
                    <c:numCache>
                      <c:formatCode>0.000</c:formatCode>
                      <c:ptCount val="9"/>
                      <c:pt idx="0">
                        <c:v>18.42784</c:v>
                      </c:pt>
                      <c:pt idx="1">
                        <c:v>16.15635</c:v>
                      </c:pt>
                      <c:pt idx="2">
                        <c:v>12.53444</c:v>
                      </c:pt>
                      <c:pt idx="3">
                        <c:v>12.561489999999999</c:v>
                      </c:pt>
                      <c:pt idx="4">
                        <c:v>14.74465</c:v>
                      </c:pt>
                      <c:pt idx="5">
                        <c:v>14.48793</c:v>
                      </c:pt>
                      <c:pt idx="6">
                        <c:v>11.827959999999999</c:v>
                      </c:pt>
                      <c:pt idx="7">
                        <c:v>10.369</c:v>
                      </c:pt>
                      <c:pt idx="8">
                        <c:v>9.6774000000000004</c:v>
                      </c:pt>
                    </c:numCache>
                  </c:numRef>
                </c:val>
                <c:smooth val="0"/>
                <c:extLst xmlns:c15="http://schemas.microsoft.com/office/drawing/2012/chart">
                  <c:ext xmlns:c16="http://schemas.microsoft.com/office/drawing/2014/chart" uri="{C3380CC4-5D6E-409C-BE32-E72D297353CC}">
                    <c16:uniqueId val="{0000000D-941F-467E-B1A8-1F3A79847AAC}"/>
                  </c:ext>
                </c:extLst>
              </c15:ser>
            </c15:filteredLineSeries>
          </c:ext>
        </c:extLst>
      </c:lineChart>
      <c:catAx>
        <c:axId val="2710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71025256"/>
        <c:crosses val="autoZero"/>
        <c:auto val="1"/>
        <c:lblAlgn val="ctr"/>
        <c:lblOffset val="100"/>
        <c:noMultiLvlLbl val="0"/>
      </c:catAx>
      <c:valAx>
        <c:axId val="271025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710248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600" b="1" i="0" u="none" strike="noStrike" kern="1200" spc="0" baseline="0" dirty="0">
                <a:solidFill>
                  <a:sysClr val="windowText" lastClr="000000"/>
                </a:solidFill>
                <a:latin typeface="+mn-lt"/>
                <a:ea typeface="+mn-ea"/>
                <a:cs typeface="+mn-cs"/>
              </a:rPr>
              <a:t>Asian</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1"/>
          <c:order val="1"/>
          <c:tx>
            <c:strRef>
              <c:f>'Districts Ed Type, Race'!$B$69:$C$69</c:f>
              <c:strCache>
                <c:ptCount val="2"/>
                <c:pt idx="0">
                  <c:v>General Education</c:v>
                </c:pt>
                <c:pt idx="1">
                  <c:v>Asian</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Race'!$D$67:$L$67</c:f>
              <c:numCache>
                <c:formatCode>General</c:formatCode>
                <c:ptCount val="9"/>
                <c:pt idx="0">
                  <c:v>2011</c:v>
                </c:pt>
                <c:pt idx="8">
                  <c:v>2019</c:v>
                </c:pt>
              </c:numCache>
            </c:numRef>
          </c:cat>
          <c:val>
            <c:numRef>
              <c:f>'Districts Ed Type, Race'!$D$69:$L$69</c:f>
              <c:numCache>
                <c:formatCode>0.000</c:formatCode>
                <c:ptCount val="9"/>
                <c:pt idx="0">
                  <c:v>1.4981599999999999</c:v>
                </c:pt>
                <c:pt idx="1">
                  <c:v>1.2183299999999999</c:v>
                </c:pt>
                <c:pt idx="2">
                  <c:v>1.0138100000000001</c:v>
                </c:pt>
                <c:pt idx="3">
                  <c:v>0.66503999999999996</c:v>
                </c:pt>
                <c:pt idx="4">
                  <c:v>0.73316999999999999</c:v>
                </c:pt>
                <c:pt idx="5">
                  <c:v>1.00806</c:v>
                </c:pt>
                <c:pt idx="6">
                  <c:v>0.77839999999999998</c:v>
                </c:pt>
                <c:pt idx="7">
                  <c:v>0.94699999999999995</c:v>
                </c:pt>
                <c:pt idx="8">
                  <c:v>1.0468999999999999</c:v>
                </c:pt>
              </c:numCache>
            </c:numRef>
          </c:val>
          <c:smooth val="0"/>
          <c:extLst>
            <c:ext xmlns:c16="http://schemas.microsoft.com/office/drawing/2014/chart" uri="{C3380CC4-5D6E-409C-BE32-E72D297353CC}">
              <c16:uniqueId val="{00000000-7CB4-47C2-B49F-12D2FACFB36F}"/>
            </c:ext>
          </c:extLst>
        </c:ser>
        <c:ser>
          <c:idx val="8"/>
          <c:order val="8"/>
          <c:tx>
            <c:strRef>
              <c:f>'Districts Ed Type, Race'!$B$76:$C$76</c:f>
              <c:strCache>
                <c:ptCount val="2"/>
                <c:pt idx="0">
                  <c:v>Special Education</c:v>
                </c:pt>
                <c:pt idx="1">
                  <c:v>Asian</c:v>
                </c:pt>
              </c:strCache>
            </c:strRef>
          </c:tx>
          <c:spPr>
            <a:ln w="28575" cap="rnd">
              <a:solidFill>
                <a:schemeClr val="accent3">
                  <a:lumMod val="60000"/>
                </a:schemeClr>
              </a:solidFill>
              <a:round/>
            </a:ln>
            <a:effectLst/>
          </c:spPr>
          <c:marker>
            <c:symbol val="x"/>
            <c:size val="5"/>
            <c:spPr>
              <a:solidFill>
                <a:schemeClr val="accent3">
                  <a:lumMod val="60000"/>
                </a:schemeClr>
              </a:solidFill>
              <a:ln w="9525">
                <a:solidFill>
                  <a:schemeClr val="accent3">
                    <a:lumMod val="60000"/>
                  </a:schemeClr>
                </a:solidFill>
              </a:ln>
              <a:effectLst/>
            </c:spPr>
          </c:marker>
          <c:cat>
            <c:numRef>
              <c:f>'Districts Ed Type, Race'!$D$67:$L$67</c:f>
              <c:numCache>
                <c:formatCode>General</c:formatCode>
                <c:ptCount val="9"/>
                <c:pt idx="0">
                  <c:v>2011</c:v>
                </c:pt>
                <c:pt idx="8">
                  <c:v>2019</c:v>
                </c:pt>
              </c:numCache>
            </c:numRef>
          </c:cat>
          <c:val>
            <c:numRef>
              <c:f>'Districts Ed Type, Race'!$D$76:$L$76</c:f>
              <c:numCache>
                <c:formatCode>0.000</c:formatCode>
                <c:ptCount val="9"/>
                <c:pt idx="0">
                  <c:v>6.8449999999999998</c:v>
                </c:pt>
                <c:pt idx="1">
                  <c:v>6.9858700000000002</c:v>
                </c:pt>
                <c:pt idx="2">
                  <c:v>5.7882699999999998</c:v>
                </c:pt>
                <c:pt idx="3">
                  <c:v>4.1373899999999999</c:v>
                </c:pt>
                <c:pt idx="4">
                  <c:v>3.9279899999999999</c:v>
                </c:pt>
                <c:pt idx="5">
                  <c:v>4.6025099999999997</c:v>
                </c:pt>
                <c:pt idx="6">
                  <c:v>3.0514399999999999</c:v>
                </c:pt>
                <c:pt idx="7">
                  <c:v>3.202</c:v>
                </c:pt>
                <c:pt idx="8">
                  <c:v>2.9197000000000002</c:v>
                </c:pt>
              </c:numCache>
            </c:numRef>
          </c:val>
          <c:smooth val="0"/>
          <c:extLst>
            <c:ext xmlns:c16="http://schemas.microsoft.com/office/drawing/2014/chart" uri="{C3380CC4-5D6E-409C-BE32-E72D297353CC}">
              <c16:uniqueId val="{00000001-7CB4-47C2-B49F-12D2FACFB36F}"/>
            </c:ext>
          </c:extLst>
        </c:ser>
        <c:dLbls>
          <c:showLegendKey val="0"/>
          <c:showVal val="0"/>
          <c:showCatName val="0"/>
          <c:showSerName val="0"/>
          <c:showPercent val="0"/>
          <c:showBubbleSize val="0"/>
        </c:dLbls>
        <c:marker val="1"/>
        <c:smooth val="0"/>
        <c:axId val="271026040"/>
        <c:axId val="125321072"/>
        <c:extLst>
          <c:ext xmlns:c15="http://schemas.microsoft.com/office/drawing/2012/chart" uri="{02D57815-91ED-43cb-92C2-25804820EDAC}">
            <c15:filteredLineSeries>
              <c15:ser>
                <c:idx val="0"/>
                <c:order val="0"/>
                <c:tx>
                  <c:strRef>
                    <c:extLst>
                      <c:ext uri="{02D57815-91ED-43cb-92C2-25804820EDAC}">
                        <c15:formulaRef>
                          <c15:sqref>'Districts Ed Type, Race'!$B$68:$C$68</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Race'!$D$67:$L$67</c15:sqref>
                        </c15:formulaRef>
                      </c:ext>
                    </c:extLst>
                    <c:numCache>
                      <c:formatCode>General</c:formatCode>
                      <c:ptCount val="9"/>
                      <c:pt idx="0">
                        <c:v>2011</c:v>
                      </c:pt>
                      <c:pt idx="8">
                        <c:v>2019</c:v>
                      </c:pt>
                    </c:numCache>
                  </c:numRef>
                </c:cat>
                <c:val>
                  <c:numRef>
                    <c:extLst>
                      <c:ext uri="{02D57815-91ED-43cb-92C2-25804820EDAC}">
                        <c15:formulaRef>
                          <c15:sqref>'Districts Ed Type, Race'!$D$68:$L$68</c15:sqref>
                        </c15:formulaRef>
                      </c:ext>
                    </c:extLst>
                    <c:numCache>
                      <c:formatCode>0.000</c:formatCode>
                      <c:ptCount val="9"/>
                      <c:pt idx="0">
                        <c:v>5.23691</c:v>
                      </c:pt>
                      <c:pt idx="1">
                        <c:v>9.8143200000000004</c:v>
                      </c:pt>
                      <c:pt idx="2">
                        <c:v>6.0518700000000001</c:v>
                      </c:pt>
                      <c:pt idx="3">
                        <c:v>8.0691600000000001</c:v>
                      </c:pt>
                      <c:pt idx="4">
                        <c:v>9.3294499999999996</c:v>
                      </c:pt>
                      <c:pt idx="5">
                        <c:v>11.50442</c:v>
                      </c:pt>
                      <c:pt idx="6">
                        <c:v>8.9701000000000004</c:v>
                      </c:pt>
                      <c:pt idx="7">
                        <c:v>8.3940000000000001</c:v>
                      </c:pt>
                      <c:pt idx="8">
                        <c:v>9.2527000000000008</c:v>
                      </c:pt>
                    </c:numCache>
                  </c:numRef>
                </c:val>
                <c:smooth val="0"/>
                <c:extLst>
                  <c:ext xmlns:c16="http://schemas.microsoft.com/office/drawing/2014/chart" uri="{C3380CC4-5D6E-409C-BE32-E72D297353CC}">
                    <c16:uniqueId val="{00000002-7CB4-47C2-B49F-12D2FACFB36F}"/>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Race'!$B$70:$C$70</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Race'!$D$70:$L$70</c15:sqref>
                        </c15:formulaRef>
                      </c:ext>
                    </c:extLst>
                    <c:numCache>
                      <c:formatCode>0.000</c:formatCode>
                      <c:ptCount val="9"/>
                      <c:pt idx="0">
                        <c:v>14.79383</c:v>
                      </c:pt>
                      <c:pt idx="1">
                        <c:v>12.38927</c:v>
                      </c:pt>
                      <c:pt idx="2">
                        <c:v>9.5279600000000002</c:v>
                      </c:pt>
                      <c:pt idx="3">
                        <c:v>9.9681200000000008</c:v>
                      </c:pt>
                      <c:pt idx="4">
                        <c:v>10.713850000000001</c:v>
                      </c:pt>
                      <c:pt idx="5">
                        <c:v>12.37575</c:v>
                      </c:pt>
                      <c:pt idx="6">
                        <c:v>12.42507</c:v>
                      </c:pt>
                      <c:pt idx="7">
                        <c:v>12.465</c:v>
                      </c:pt>
                      <c:pt idx="8">
                        <c:v>11.9491</c:v>
                      </c:pt>
                    </c:numCache>
                  </c:numRef>
                </c:val>
                <c:smooth val="0"/>
                <c:extLst xmlns:c15="http://schemas.microsoft.com/office/drawing/2012/chart">
                  <c:ext xmlns:c16="http://schemas.microsoft.com/office/drawing/2014/chart" uri="{C3380CC4-5D6E-409C-BE32-E72D297353CC}">
                    <c16:uniqueId val="{00000003-7CB4-47C2-B49F-12D2FACFB36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Race'!$B$71:$C$71</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Race'!$D$71:$L$71</c15:sqref>
                        </c15:formulaRef>
                      </c:ext>
                    </c:extLst>
                    <c:numCache>
                      <c:formatCode>0.000</c:formatCode>
                      <c:ptCount val="9"/>
                      <c:pt idx="0">
                        <c:v>6.0508100000000002</c:v>
                      </c:pt>
                      <c:pt idx="1">
                        <c:v>5.1493099999999998</c:v>
                      </c:pt>
                      <c:pt idx="2">
                        <c:v>3.8035999999999999</c:v>
                      </c:pt>
                      <c:pt idx="3">
                        <c:v>3.4762499999999998</c:v>
                      </c:pt>
                      <c:pt idx="4">
                        <c:v>3.5738500000000002</c:v>
                      </c:pt>
                      <c:pt idx="5">
                        <c:v>3.9891200000000002</c:v>
                      </c:pt>
                      <c:pt idx="6">
                        <c:v>4.6160899999999998</c:v>
                      </c:pt>
                      <c:pt idx="7">
                        <c:v>4.9219999999999997</c:v>
                      </c:pt>
                      <c:pt idx="8">
                        <c:v>4.5948000000000002</c:v>
                      </c:pt>
                    </c:numCache>
                  </c:numRef>
                </c:val>
                <c:smooth val="0"/>
                <c:extLst xmlns:c15="http://schemas.microsoft.com/office/drawing/2012/chart">
                  <c:ext xmlns:c16="http://schemas.microsoft.com/office/drawing/2014/chart" uri="{C3380CC4-5D6E-409C-BE32-E72D297353CC}">
                    <c16:uniqueId val="{00000004-7CB4-47C2-B49F-12D2FACFB36F}"/>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Race'!$B$72:$C$72</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Race'!$D$72:$L$72</c15:sqref>
                        </c15:formulaRef>
                      </c:ext>
                    </c:extLst>
                    <c:numCache>
                      <c:formatCode>0.000</c:formatCode>
                      <c:ptCount val="9"/>
                      <c:pt idx="0">
                        <c:v>11.11111</c:v>
                      </c:pt>
                      <c:pt idx="1">
                        <c:v>7.7557799999999997</c:v>
                      </c:pt>
                      <c:pt idx="2">
                        <c:v>4.6803699999999999</c:v>
                      </c:pt>
                      <c:pt idx="3">
                        <c:v>4.3230000000000004</c:v>
                      </c:pt>
                      <c:pt idx="4">
                        <c:v>4.2134799999999997</c:v>
                      </c:pt>
                      <c:pt idx="5">
                        <c:v>5.7215499999999997</c:v>
                      </c:pt>
                      <c:pt idx="6">
                        <c:v>6.89445</c:v>
                      </c:pt>
                      <c:pt idx="7">
                        <c:v>6.6239999999999997</c:v>
                      </c:pt>
                      <c:pt idx="8">
                        <c:v>6.8521999999999998</c:v>
                      </c:pt>
                    </c:numCache>
                  </c:numRef>
                </c:val>
                <c:smooth val="0"/>
                <c:extLst xmlns:c15="http://schemas.microsoft.com/office/drawing/2012/chart">
                  <c:ext xmlns:c16="http://schemas.microsoft.com/office/drawing/2014/chart" uri="{C3380CC4-5D6E-409C-BE32-E72D297353CC}">
                    <c16:uniqueId val="{00000005-7CB4-47C2-B49F-12D2FACFB36F}"/>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Race'!$B$73:$C$73</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Race'!$D$73:$L$73</c15:sqref>
                        </c15:formulaRef>
                      </c:ext>
                    </c:extLst>
                    <c:numCache>
                      <c:formatCode>0.000</c:formatCode>
                      <c:ptCount val="9"/>
                      <c:pt idx="0">
                        <c:v>0</c:v>
                      </c:pt>
                      <c:pt idx="1">
                        <c:v>0</c:v>
                      </c:pt>
                      <c:pt idx="2">
                        <c:v>0</c:v>
                      </c:pt>
                      <c:pt idx="3">
                        <c:v>0</c:v>
                      </c:pt>
                      <c:pt idx="4">
                        <c:v>0</c:v>
                      </c:pt>
                      <c:pt idx="5">
                        <c:v>0</c:v>
                      </c:pt>
                      <c:pt idx="6">
                        <c:v>5.5555599999999998</c:v>
                      </c:pt>
                      <c:pt idx="7">
                        <c:v>0</c:v>
                      </c:pt>
                      <c:pt idx="8">
                        <c:v>0</c:v>
                      </c:pt>
                    </c:numCache>
                  </c:numRef>
                </c:val>
                <c:smooth val="0"/>
                <c:extLst xmlns:c15="http://schemas.microsoft.com/office/drawing/2012/chart">
                  <c:ext xmlns:c16="http://schemas.microsoft.com/office/drawing/2014/chart" uri="{C3380CC4-5D6E-409C-BE32-E72D297353CC}">
                    <c16:uniqueId val="{00000006-7CB4-47C2-B49F-12D2FACFB36F}"/>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Race'!$B$74:$C$74</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Race'!$D$74:$L$74</c15:sqref>
                        </c15:formulaRef>
                      </c:ext>
                    </c:extLst>
                    <c:numCache>
                      <c:formatCode>0.000</c:formatCode>
                      <c:ptCount val="9"/>
                      <c:pt idx="0">
                        <c:v>2.5033300000000001</c:v>
                      </c:pt>
                      <c:pt idx="1">
                        <c:v>1.8511</c:v>
                      </c:pt>
                      <c:pt idx="2">
                        <c:v>1.36036</c:v>
                      </c:pt>
                      <c:pt idx="3">
                        <c:v>1.42561</c:v>
                      </c:pt>
                      <c:pt idx="4">
                        <c:v>1.40252</c:v>
                      </c:pt>
                      <c:pt idx="5">
                        <c:v>1.7440199999999999</c:v>
                      </c:pt>
                      <c:pt idx="6">
                        <c:v>1.7900100000000001</c:v>
                      </c:pt>
                      <c:pt idx="7">
                        <c:v>1.597</c:v>
                      </c:pt>
                      <c:pt idx="8">
                        <c:v>1.9434</c:v>
                      </c:pt>
                    </c:numCache>
                  </c:numRef>
                </c:val>
                <c:smooth val="0"/>
                <c:extLst xmlns:c15="http://schemas.microsoft.com/office/drawing/2012/chart">
                  <c:ext xmlns:c16="http://schemas.microsoft.com/office/drawing/2014/chart" uri="{C3380CC4-5D6E-409C-BE32-E72D297353CC}">
                    <c16:uniqueId val="{00000007-7CB4-47C2-B49F-12D2FACFB36F}"/>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Race'!$B$75:$C$75</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Race'!$D$75:$L$75</c15:sqref>
                        </c15:formulaRef>
                      </c:ext>
                    </c:extLst>
                    <c:numCache>
                      <c:formatCode>0.000</c:formatCode>
                      <c:ptCount val="9"/>
                      <c:pt idx="0">
                        <c:v>44.508670000000002</c:v>
                      </c:pt>
                      <c:pt idx="1">
                        <c:v>43.312100000000001</c:v>
                      </c:pt>
                      <c:pt idx="2">
                        <c:v>34.558819999999997</c:v>
                      </c:pt>
                      <c:pt idx="3">
                        <c:v>32.592590000000001</c:v>
                      </c:pt>
                      <c:pt idx="4">
                        <c:v>38.461539999999999</c:v>
                      </c:pt>
                      <c:pt idx="5">
                        <c:v>33.571429999999999</c:v>
                      </c:pt>
                      <c:pt idx="6">
                        <c:v>26.271190000000001</c:v>
                      </c:pt>
                      <c:pt idx="7">
                        <c:v>20.175000000000001</c:v>
                      </c:pt>
                      <c:pt idx="8">
                        <c:v>23.711300000000001</c:v>
                      </c:pt>
                    </c:numCache>
                  </c:numRef>
                </c:val>
                <c:smooth val="0"/>
                <c:extLst xmlns:c15="http://schemas.microsoft.com/office/drawing/2012/chart">
                  <c:ext xmlns:c16="http://schemas.microsoft.com/office/drawing/2014/chart" uri="{C3380CC4-5D6E-409C-BE32-E72D297353CC}">
                    <c16:uniqueId val="{00000008-7CB4-47C2-B49F-12D2FACFB36F}"/>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Race'!$B$77:$C$77</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Race'!$D$77:$L$77</c15:sqref>
                        </c15:formulaRef>
                      </c:ext>
                    </c:extLst>
                    <c:numCache>
                      <c:formatCode>0.000</c:formatCode>
                      <c:ptCount val="9"/>
                      <c:pt idx="0">
                        <c:v>47.033230000000003</c:v>
                      </c:pt>
                      <c:pt idx="1">
                        <c:v>47.286819999999999</c:v>
                      </c:pt>
                      <c:pt idx="2">
                        <c:v>38.262709999999998</c:v>
                      </c:pt>
                      <c:pt idx="3">
                        <c:v>38.645420000000001</c:v>
                      </c:pt>
                      <c:pt idx="4">
                        <c:v>43.247199999999999</c:v>
                      </c:pt>
                      <c:pt idx="5">
                        <c:v>43.545960000000001</c:v>
                      </c:pt>
                      <c:pt idx="6">
                        <c:v>36.338949999999997</c:v>
                      </c:pt>
                      <c:pt idx="7">
                        <c:v>33.905999999999999</c:v>
                      </c:pt>
                      <c:pt idx="8">
                        <c:v>34.259799999999998</c:v>
                      </c:pt>
                    </c:numCache>
                  </c:numRef>
                </c:val>
                <c:smooth val="0"/>
                <c:extLst xmlns:c15="http://schemas.microsoft.com/office/drawing/2012/chart">
                  <c:ext xmlns:c16="http://schemas.microsoft.com/office/drawing/2014/chart" uri="{C3380CC4-5D6E-409C-BE32-E72D297353CC}">
                    <c16:uniqueId val="{00000009-7CB4-47C2-B49F-12D2FACFB36F}"/>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Race'!$B$78:$C$78</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Race'!$D$78:$L$78</c15:sqref>
                        </c15:formulaRef>
                      </c:ext>
                    </c:extLst>
                    <c:numCache>
                      <c:formatCode>0.000</c:formatCode>
                      <c:ptCount val="9"/>
                      <c:pt idx="0">
                        <c:v>20.282889999999998</c:v>
                      </c:pt>
                      <c:pt idx="1">
                        <c:v>20.300750000000001</c:v>
                      </c:pt>
                      <c:pt idx="2">
                        <c:v>16.505890000000001</c:v>
                      </c:pt>
                      <c:pt idx="3">
                        <c:v>15.87125</c:v>
                      </c:pt>
                      <c:pt idx="4">
                        <c:v>16.959060000000001</c:v>
                      </c:pt>
                      <c:pt idx="5">
                        <c:v>16.200469999999999</c:v>
                      </c:pt>
                      <c:pt idx="6">
                        <c:v>14.462300000000001</c:v>
                      </c:pt>
                      <c:pt idx="7">
                        <c:v>15.439</c:v>
                      </c:pt>
                      <c:pt idx="8">
                        <c:v>15.3935</c:v>
                      </c:pt>
                    </c:numCache>
                  </c:numRef>
                </c:val>
                <c:smooth val="0"/>
                <c:extLst xmlns:c15="http://schemas.microsoft.com/office/drawing/2012/chart">
                  <c:ext xmlns:c16="http://schemas.microsoft.com/office/drawing/2014/chart" uri="{C3380CC4-5D6E-409C-BE32-E72D297353CC}">
                    <c16:uniqueId val="{0000000A-7CB4-47C2-B49F-12D2FACFB36F}"/>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Race'!$B$79:$C$79</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Race'!$D$79:$L$79</c15:sqref>
                        </c15:formulaRef>
                      </c:ext>
                    </c:extLst>
                    <c:numCache>
                      <c:formatCode>0.000</c:formatCode>
                      <c:ptCount val="9"/>
                      <c:pt idx="0">
                        <c:v>46.478870000000001</c:v>
                      </c:pt>
                      <c:pt idx="1">
                        <c:v>39.423079999999999</c:v>
                      </c:pt>
                      <c:pt idx="2">
                        <c:v>33.333329999999997</c:v>
                      </c:pt>
                      <c:pt idx="3">
                        <c:v>26.57658</c:v>
                      </c:pt>
                      <c:pt idx="4">
                        <c:v>26.356590000000001</c:v>
                      </c:pt>
                      <c:pt idx="5">
                        <c:v>30.33708</c:v>
                      </c:pt>
                      <c:pt idx="6">
                        <c:v>27.205880000000001</c:v>
                      </c:pt>
                      <c:pt idx="7">
                        <c:v>27.913</c:v>
                      </c:pt>
                      <c:pt idx="8">
                        <c:v>27.423200000000001</c:v>
                      </c:pt>
                    </c:numCache>
                  </c:numRef>
                </c:val>
                <c:smooth val="0"/>
                <c:extLst xmlns:c15="http://schemas.microsoft.com/office/drawing/2012/chart">
                  <c:ext xmlns:c16="http://schemas.microsoft.com/office/drawing/2014/chart" uri="{C3380CC4-5D6E-409C-BE32-E72D297353CC}">
                    <c16:uniqueId val="{0000000B-7CB4-47C2-B49F-12D2FACFB36F}"/>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Race'!$B$80:$C$80</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Race'!$D$80:$L$80</c15:sqref>
                        </c15:formulaRef>
                      </c:ext>
                    </c:extLst>
                    <c:numCache>
                      <c:formatCode>0.000</c:formatCode>
                      <c:ptCount val="9"/>
                      <c:pt idx="0">
                        <c:v>0</c:v>
                      </c:pt>
                      <c:pt idx="1">
                        <c:v>0</c:v>
                      </c:pt>
                      <c:pt idx="2">
                        <c:v>50</c:v>
                      </c:pt>
                      <c:pt idx="3">
                        <c:v>100</c:v>
                      </c:pt>
                      <c:pt idx="4">
                        <c:v>0</c:v>
                      </c:pt>
                      <c:pt idx="5">
                        <c:v>100</c:v>
                      </c:pt>
                      <c:pt idx="7">
                        <c:v>0</c:v>
                      </c:pt>
                      <c:pt idx="8">
                        <c:v>0</c:v>
                      </c:pt>
                    </c:numCache>
                  </c:numRef>
                </c:val>
                <c:smooth val="0"/>
                <c:extLst xmlns:c15="http://schemas.microsoft.com/office/drawing/2012/chart">
                  <c:ext xmlns:c16="http://schemas.microsoft.com/office/drawing/2014/chart" uri="{C3380CC4-5D6E-409C-BE32-E72D297353CC}">
                    <c16:uniqueId val="{0000000C-7CB4-47C2-B49F-12D2FACFB36F}"/>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Race'!$B$81:$C$81</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Race'!$D$81:$L$81</c15:sqref>
                        </c15:formulaRef>
                      </c:ext>
                    </c:extLst>
                    <c:numCache>
                      <c:formatCode>0.000</c:formatCode>
                      <c:ptCount val="9"/>
                      <c:pt idx="0">
                        <c:v>18.42784</c:v>
                      </c:pt>
                      <c:pt idx="1">
                        <c:v>16.15635</c:v>
                      </c:pt>
                      <c:pt idx="2">
                        <c:v>12.53444</c:v>
                      </c:pt>
                      <c:pt idx="3">
                        <c:v>12.561489999999999</c:v>
                      </c:pt>
                      <c:pt idx="4">
                        <c:v>14.74465</c:v>
                      </c:pt>
                      <c:pt idx="5">
                        <c:v>14.48793</c:v>
                      </c:pt>
                      <c:pt idx="6">
                        <c:v>11.827959999999999</c:v>
                      </c:pt>
                      <c:pt idx="7">
                        <c:v>10.369</c:v>
                      </c:pt>
                      <c:pt idx="8">
                        <c:v>9.6774000000000004</c:v>
                      </c:pt>
                    </c:numCache>
                  </c:numRef>
                </c:val>
                <c:smooth val="0"/>
                <c:extLst xmlns:c15="http://schemas.microsoft.com/office/drawing/2012/chart">
                  <c:ext xmlns:c16="http://schemas.microsoft.com/office/drawing/2014/chart" uri="{C3380CC4-5D6E-409C-BE32-E72D297353CC}">
                    <c16:uniqueId val="{0000000D-7CB4-47C2-B49F-12D2FACFB36F}"/>
                  </c:ext>
                </c:extLst>
              </c15:ser>
            </c15:filteredLineSeries>
          </c:ext>
        </c:extLst>
      </c:lineChart>
      <c:catAx>
        <c:axId val="271026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25321072"/>
        <c:crosses val="autoZero"/>
        <c:auto val="1"/>
        <c:lblAlgn val="ctr"/>
        <c:lblOffset val="100"/>
        <c:noMultiLvlLbl val="0"/>
      </c:catAx>
      <c:valAx>
        <c:axId val="125321072"/>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2710260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r>
              <a:rPr lang="en-US" sz="1600" b="1" i="0" u="none" strike="noStrike" kern="1200" spc="0" baseline="0" dirty="0">
                <a:solidFill>
                  <a:sysClr val="windowText" lastClr="000000"/>
                </a:solidFill>
                <a:latin typeface="+mn-lt"/>
                <a:ea typeface="+mn-ea"/>
                <a:cs typeface="+mn-cs"/>
              </a:rPr>
              <a:t>Black</a:t>
            </a:r>
          </a:p>
        </c:rich>
      </c:tx>
      <c:overlay val="0"/>
      <c:spPr>
        <a:noFill/>
        <a:ln>
          <a:noFill/>
        </a:ln>
        <a:effectLst/>
      </c:spPr>
      <c:txPr>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2"/>
          <c:order val="2"/>
          <c:tx>
            <c:strRef>
              <c:f>'Districts Ed Type, Race'!$B$70:$C$70</c:f>
              <c:strCache>
                <c:ptCount val="2"/>
                <c:pt idx="0">
                  <c:v>General Education</c:v>
                </c:pt>
                <c:pt idx="1">
                  <c:v>Black</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Race'!$D$67:$L$67</c:f>
              <c:numCache>
                <c:formatCode>General</c:formatCode>
                <c:ptCount val="9"/>
                <c:pt idx="0">
                  <c:v>2011</c:v>
                </c:pt>
                <c:pt idx="8">
                  <c:v>2019</c:v>
                </c:pt>
              </c:numCache>
            </c:numRef>
          </c:cat>
          <c:val>
            <c:numRef>
              <c:f>'Districts Ed Type, Race'!$D$70:$L$70</c:f>
              <c:numCache>
                <c:formatCode>0.000</c:formatCode>
                <c:ptCount val="9"/>
                <c:pt idx="0">
                  <c:v>14.79383</c:v>
                </c:pt>
                <c:pt idx="1">
                  <c:v>12.38927</c:v>
                </c:pt>
                <c:pt idx="2">
                  <c:v>9.5279600000000002</c:v>
                </c:pt>
                <c:pt idx="3">
                  <c:v>9.9681200000000008</c:v>
                </c:pt>
                <c:pt idx="4">
                  <c:v>10.713850000000001</c:v>
                </c:pt>
                <c:pt idx="5">
                  <c:v>12.37575</c:v>
                </c:pt>
                <c:pt idx="6">
                  <c:v>12.42507</c:v>
                </c:pt>
                <c:pt idx="7">
                  <c:v>12.465</c:v>
                </c:pt>
                <c:pt idx="8">
                  <c:v>11.9491</c:v>
                </c:pt>
              </c:numCache>
            </c:numRef>
          </c:val>
          <c:smooth val="0"/>
          <c:extLst>
            <c:ext xmlns:c16="http://schemas.microsoft.com/office/drawing/2014/chart" uri="{C3380CC4-5D6E-409C-BE32-E72D297353CC}">
              <c16:uniqueId val="{00000000-1BA1-43C8-BBEC-AA9062390868}"/>
            </c:ext>
          </c:extLst>
        </c:ser>
        <c:ser>
          <c:idx val="9"/>
          <c:order val="9"/>
          <c:tx>
            <c:strRef>
              <c:f>'Districts Ed Type, Race'!$B$77:$C$77</c:f>
              <c:strCache>
                <c:ptCount val="2"/>
                <c:pt idx="0">
                  <c:v>Special Education</c:v>
                </c:pt>
                <c:pt idx="1">
                  <c:v>Black</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Race'!$D$67:$L$67</c:f>
              <c:numCache>
                <c:formatCode>General</c:formatCode>
                <c:ptCount val="9"/>
                <c:pt idx="0">
                  <c:v>2011</c:v>
                </c:pt>
                <c:pt idx="8">
                  <c:v>2019</c:v>
                </c:pt>
              </c:numCache>
            </c:numRef>
          </c:cat>
          <c:val>
            <c:numRef>
              <c:f>'Districts Ed Type, Race'!$D$77:$L$77</c:f>
              <c:numCache>
                <c:formatCode>0.000</c:formatCode>
                <c:ptCount val="9"/>
                <c:pt idx="0">
                  <c:v>47.033230000000003</c:v>
                </c:pt>
                <c:pt idx="1">
                  <c:v>47.286819999999999</c:v>
                </c:pt>
                <c:pt idx="2">
                  <c:v>38.262709999999998</c:v>
                </c:pt>
                <c:pt idx="3">
                  <c:v>38.645420000000001</c:v>
                </c:pt>
                <c:pt idx="4">
                  <c:v>43.247199999999999</c:v>
                </c:pt>
                <c:pt idx="5">
                  <c:v>43.545960000000001</c:v>
                </c:pt>
                <c:pt idx="6">
                  <c:v>36.338949999999997</c:v>
                </c:pt>
                <c:pt idx="7">
                  <c:v>33.905999999999999</c:v>
                </c:pt>
                <c:pt idx="8">
                  <c:v>34.259799999999998</c:v>
                </c:pt>
              </c:numCache>
            </c:numRef>
          </c:val>
          <c:smooth val="0"/>
          <c:extLst>
            <c:ext xmlns:c16="http://schemas.microsoft.com/office/drawing/2014/chart" uri="{C3380CC4-5D6E-409C-BE32-E72D297353CC}">
              <c16:uniqueId val="{00000001-1BA1-43C8-BBEC-AA9062390868}"/>
            </c:ext>
          </c:extLst>
        </c:ser>
        <c:dLbls>
          <c:showLegendKey val="0"/>
          <c:showVal val="0"/>
          <c:showCatName val="0"/>
          <c:showSerName val="0"/>
          <c:showPercent val="0"/>
          <c:showBubbleSize val="0"/>
        </c:dLbls>
        <c:marker val="1"/>
        <c:smooth val="0"/>
        <c:axId val="125321856"/>
        <c:axId val="125322248"/>
        <c:extLst>
          <c:ext xmlns:c15="http://schemas.microsoft.com/office/drawing/2012/chart" uri="{02D57815-91ED-43cb-92C2-25804820EDAC}">
            <c15:filteredLineSeries>
              <c15:ser>
                <c:idx val="0"/>
                <c:order val="0"/>
                <c:tx>
                  <c:strRef>
                    <c:extLst>
                      <c:ext uri="{02D57815-91ED-43cb-92C2-25804820EDAC}">
                        <c15:formulaRef>
                          <c15:sqref>'Districts Ed Type, Race'!$B$68:$C$68</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Race'!$D$67:$L$67</c15:sqref>
                        </c15:formulaRef>
                      </c:ext>
                    </c:extLst>
                    <c:numCache>
                      <c:formatCode>General</c:formatCode>
                      <c:ptCount val="9"/>
                      <c:pt idx="0">
                        <c:v>2011</c:v>
                      </c:pt>
                      <c:pt idx="8">
                        <c:v>2019</c:v>
                      </c:pt>
                    </c:numCache>
                  </c:numRef>
                </c:cat>
                <c:val>
                  <c:numRef>
                    <c:extLst>
                      <c:ext uri="{02D57815-91ED-43cb-92C2-25804820EDAC}">
                        <c15:formulaRef>
                          <c15:sqref>'Districts Ed Type, Race'!$D$68:$L$68</c15:sqref>
                        </c15:formulaRef>
                      </c:ext>
                    </c:extLst>
                    <c:numCache>
                      <c:formatCode>0.000</c:formatCode>
                      <c:ptCount val="9"/>
                      <c:pt idx="0">
                        <c:v>5.23691</c:v>
                      </c:pt>
                      <c:pt idx="1">
                        <c:v>9.8143200000000004</c:v>
                      </c:pt>
                      <c:pt idx="2">
                        <c:v>6.0518700000000001</c:v>
                      </c:pt>
                      <c:pt idx="3">
                        <c:v>8.0691600000000001</c:v>
                      </c:pt>
                      <c:pt idx="4">
                        <c:v>9.3294499999999996</c:v>
                      </c:pt>
                      <c:pt idx="5">
                        <c:v>11.50442</c:v>
                      </c:pt>
                      <c:pt idx="6">
                        <c:v>8.9701000000000004</c:v>
                      </c:pt>
                      <c:pt idx="7">
                        <c:v>8.3940000000000001</c:v>
                      </c:pt>
                      <c:pt idx="8">
                        <c:v>9.2527000000000008</c:v>
                      </c:pt>
                    </c:numCache>
                  </c:numRef>
                </c:val>
                <c:smooth val="0"/>
                <c:extLst>
                  <c:ext xmlns:c16="http://schemas.microsoft.com/office/drawing/2014/chart" uri="{C3380CC4-5D6E-409C-BE32-E72D297353CC}">
                    <c16:uniqueId val="{00000002-1BA1-43C8-BBEC-AA906239086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Race'!$B$69:$C$69</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Race'!$D$69:$L$69</c15:sqref>
                        </c15:formulaRef>
                      </c:ext>
                    </c:extLst>
                    <c:numCache>
                      <c:formatCode>0.000</c:formatCode>
                      <c:ptCount val="9"/>
                      <c:pt idx="0">
                        <c:v>1.4981599999999999</c:v>
                      </c:pt>
                      <c:pt idx="1">
                        <c:v>1.2183299999999999</c:v>
                      </c:pt>
                      <c:pt idx="2">
                        <c:v>1.0138100000000001</c:v>
                      </c:pt>
                      <c:pt idx="3">
                        <c:v>0.66503999999999996</c:v>
                      </c:pt>
                      <c:pt idx="4">
                        <c:v>0.73316999999999999</c:v>
                      </c:pt>
                      <c:pt idx="5">
                        <c:v>1.00806</c:v>
                      </c:pt>
                      <c:pt idx="6">
                        <c:v>0.77839999999999998</c:v>
                      </c:pt>
                      <c:pt idx="7">
                        <c:v>0.94699999999999995</c:v>
                      </c:pt>
                      <c:pt idx="8">
                        <c:v>1.0468999999999999</c:v>
                      </c:pt>
                    </c:numCache>
                  </c:numRef>
                </c:val>
                <c:smooth val="0"/>
                <c:extLst xmlns:c15="http://schemas.microsoft.com/office/drawing/2012/chart">
                  <c:ext xmlns:c16="http://schemas.microsoft.com/office/drawing/2014/chart" uri="{C3380CC4-5D6E-409C-BE32-E72D297353CC}">
                    <c16:uniqueId val="{00000003-1BA1-43C8-BBEC-AA906239086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Race'!$B$71:$C$71</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Race'!$D$71:$L$71</c15:sqref>
                        </c15:formulaRef>
                      </c:ext>
                    </c:extLst>
                    <c:numCache>
                      <c:formatCode>0.000</c:formatCode>
                      <c:ptCount val="9"/>
                      <c:pt idx="0">
                        <c:v>6.0508100000000002</c:v>
                      </c:pt>
                      <c:pt idx="1">
                        <c:v>5.1493099999999998</c:v>
                      </c:pt>
                      <c:pt idx="2">
                        <c:v>3.8035999999999999</c:v>
                      </c:pt>
                      <c:pt idx="3">
                        <c:v>3.4762499999999998</c:v>
                      </c:pt>
                      <c:pt idx="4">
                        <c:v>3.5738500000000002</c:v>
                      </c:pt>
                      <c:pt idx="5">
                        <c:v>3.9891200000000002</c:v>
                      </c:pt>
                      <c:pt idx="6">
                        <c:v>4.6160899999999998</c:v>
                      </c:pt>
                      <c:pt idx="7">
                        <c:v>4.9219999999999997</c:v>
                      </c:pt>
                      <c:pt idx="8">
                        <c:v>4.5948000000000002</c:v>
                      </c:pt>
                    </c:numCache>
                  </c:numRef>
                </c:val>
                <c:smooth val="0"/>
                <c:extLst xmlns:c15="http://schemas.microsoft.com/office/drawing/2012/chart">
                  <c:ext xmlns:c16="http://schemas.microsoft.com/office/drawing/2014/chart" uri="{C3380CC4-5D6E-409C-BE32-E72D297353CC}">
                    <c16:uniqueId val="{00000004-1BA1-43C8-BBEC-AA9062390868}"/>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Race'!$B$72:$C$72</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Race'!$D$72:$L$72</c15:sqref>
                        </c15:formulaRef>
                      </c:ext>
                    </c:extLst>
                    <c:numCache>
                      <c:formatCode>0.000</c:formatCode>
                      <c:ptCount val="9"/>
                      <c:pt idx="0">
                        <c:v>11.11111</c:v>
                      </c:pt>
                      <c:pt idx="1">
                        <c:v>7.7557799999999997</c:v>
                      </c:pt>
                      <c:pt idx="2">
                        <c:v>4.6803699999999999</c:v>
                      </c:pt>
                      <c:pt idx="3">
                        <c:v>4.3230000000000004</c:v>
                      </c:pt>
                      <c:pt idx="4">
                        <c:v>4.2134799999999997</c:v>
                      </c:pt>
                      <c:pt idx="5">
                        <c:v>5.7215499999999997</c:v>
                      </c:pt>
                      <c:pt idx="6">
                        <c:v>6.89445</c:v>
                      </c:pt>
                      <c:pt idx="7">
                        <c:v>6.6239999999999997</c:v>
                      </c:pt>
                      <c:pt idx="8">
                        <c:v>6.8521999999999998</c:v>
                      </c:pt>
                    </c:numCache>
                  </c:numRef>
                </c:val>
                <c:smooth val="0"/>
                <c:extLst xmlns:c15="http://schemas.microsoft.com/office/drawing/2012/chart">
                  <c:ext xmlns:c16="http://schemas.microsoft.com/office/drawing/2014/chart" uri="{C3380CC4-5D6E-409C-BE32-E72D297353CC}">
                    <c16:uniqueId val="{00000005-1BA1-43C8-BBEC-AA906239086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Race'!$B$73:$C$73</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Race'!$D$73:$L$73</c15:sqref>
                        </c15:formulaRef>
                      </c:ext>
                    </c:extLst>
                    <c:numCache>
                      <c:formatCode>0.000</c:formatCode>
                      <c:ptCount val="9"/>
                      <c:pt idx="0">
                        <c:v>0</c:v>
                      </c:pt>
                      <c:pt idx="1">
                        <c:v>0</c:v>
                      </c:pt>
                      <c:pt idx="2">
                        <c:v>0</c:v>
                      </c:pt>
                      <c:pt idx="3">
                        <c:v>0</c:v>
                      </c:pt>
                      <c:pt idx="4">
                        <c:v>0</c:v>
                      </c:pt>
                      <c:pt idx="5">
                        <c:v>0</c:v>
                      </c:pt>
                      <c:pt idx="6">
                        <c:v>5.5555599999999998</c:v>
                      </c:pt>
                      <c:pt idx="7">
                        <c:v>0</c:v>
                      </c:pt>
                      <c:pt idx="8">
                        <c:v>0</c:v>
                      </c:pt>
                    </c:numCache>
                  </c:numRef>
                </c:val>
                <c:smooth val="0"/>
                <c:extLst xmlns:c15="http://schemas.microsoft.com/office/drawing/2012/chart">
                  <c:ext xmlns:c16="http://schemas.microsoft.com/office/drawing/2014/chart" uri="{C3380CC4-5D6E-409C-BE32-E72D297353CC}">
                    <c16:uniqueId val="{00000006-1BA1-43C8-BBEC-AA9062390868}"/>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Race'!$B$74:$C$74</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Race'!$D$74:$L$74</c15:sqref>
                        </c15:formulaRef>
                      </c:ext>
                    </c:extLst>
                    <c:numCache>
                      <c:formatCode>0.000</c:formatCode>
                      <c:ptCount val="9"/>
                      <c:pt idx="0">
                        <c:v>2.5033300000000001</c:v>
                      </c:pt>
                      <c:pt idx="1">
                        <c:v>1.8511</c:v>
                      </c:pt>
                      <c:pt idx="2">
                        <c:v>1.36036</c:v>
                      </c:pt>
                      <c:pt idx="3">
                        <c:v>1.42561</c:v>
                      </c:pt>
                      <c:pt idx="4">
                        <c:v>1.40252</c:v>
                      </c:pt>
                      <c:pt idx="5">
                        <c:v>1.7440199999999999</c:v>
                      </c:pt>
                      <c:pt idx="6">
                        <c:v>1.7900100000000001</c:v>
                      </c:pt>
                      <c:pt idx="7">
                        <c:v>1.597</c:v>
                      </c:pt>
                      <c:pt idx="8">
                        <c:v>1.9434</c:v>
                      </c:pt>
                    </c:numCache>
                  </c:numRef>
                </c:val>
                <c:smooth val="0"/>
                <c:extLst xmlns:c15="http://schemas.microsoft.com/office/drawing/2012/chart">
                  <c:ext xmlns:c16="http://schemas.microsoft.com/office/drawing/2014/chart" uri="{C3380CC4-5D6E-409C-BE32-E72D297353CC}">
                    <c16:uniqueId val="{00000007-1BA1-43C8-BBEC-AA9062390868}"/>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Race'!$B$75:$C$75</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Race'!$D$75:$L$75</c15:sqref>
                        </c15:formulaRef>
                      </c:ext>
                    </c:extLst>
                    <c:numCache>
                      <c:formatCode>0.000</c:formatCode>
                      <c:ptCount val="9"/>
                      <c:pt idx="0">
                        <c:v>44.508670000000002</c:v>
                      </c:pt>
                      <c:pt idx="1">
                        <c:v>43.312100000000001</c:v>
                      </c:pt>
                      <c:pt idx="2">
                        <c:v>34.558819999999997</c:v>
                      </c:pt>
                      <c:pt idx="3">
                        <c:v>32.592590000000001</c:v>
                      </c:pt>
                      <c:pt idx="4">
                        <c:v>38.461539999999999</c:v>
                      </c:pt>
                      <c:pt idx="5">
                        <c:v>33.571429999999999</c:v>
                      </c:pt>
                      <c:pt idx="6">
                        <c:v>26.271190000000001</c:v>
                      </c:pt>
                      <c:pt idx="7">
                        <c:v>20.175000000000001</c:v>
                      </c:pt>
                      <c:pt idx="8">
                        <c:v>23.711300000000001</c:v>
                      </c:pt>
                    </c:numCache>
                  </c:numRef>
                </c:val>
                <c:smooth val="0"/>
                <c:extLst xmlns:c15="http://schemas.microsoft.com/office/drawing/2012/chart">
                  <c:ext xmlns:c16="http://schemas.microsoft.com/office/drawing/2014/chart" uri="{C3380CC4-5D6E-409C-BE32-E72D297353CC}">
                    <c16:uniqueId val="{00000008-1BA1-43C8-BBEC-AA9062390868}"/>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Race'!$B$76:$C$76</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Race'!$D$76:$L$76</c15:sqref>
                        </c15:formulaRef>
                      </c:ext>
                    </c:extLst>
                    <c:numCache>
                      <c:formatCode>0.000</c:formatCode>
                      <c:ptCount val="9"/>
                      <c:pt idx="0">
                        <c:v>6.8449999999999998</c:v>
                      </c:pt>
                      <c:pt idx="1">
                        <c:v>6.9858700000000002</c:v>
                      </c:pt>
                      <c:pt idx="2">
                        <c:v>5.7882699999999998</c:v>
                      </c:pt>
                      <c:pt idx="3">
                        <c:v>4.1373899999999999</c:v>
                      </c:pt>
                      <c:pt idx="4">
                        <c:v>3.9279899999999999</c:v>
                      </c:pt>
                      <c:pt idx="5">
                        <c:v>4.6025099999999997</c:v>
                      </c:pt>
                      <c:pt idx="6">
                        <c:v>3.0514399999999999</c:v>
                      </c:pt>
                      <c:pt idx="7">
                        <c:v>3.202</c:v>
                      </c:pt>
                      <c:pt idx="8">
                        <c:v>2.9197000000000002</c:v>
                      </c:pt>
                    </c:numCache>
                  </c:numRef>
                </c:val>
                <c:smooth val="0"/>
                <c:extLst xmlns:c15="http://schemas.microsoft.com/office/drawing/2012/chart">
                  <c:ext xmlns:c16="http://schemas.microsoft.com/office/drawing/2014/chart" uri="{C3380CC4-5D6E-409C-BE32-E72D297353CC}">
                    <c16:uniqueId val="{00000009-1BA1-43C8-BBEC-AA9062390868}"/>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Race'!$B$78:$C$78</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Race'!$D$78:$L$78</c15:sqref>
                        </c15:formulaRef>
                      </c:ext>
                    </c:extLst>
                    <c:numCache>
                      <c:formatCode>0.000</c:formatCode>
                      <c:ptCount val="9"/>
                      <c:pt idx="0">
                        <c:v>20.282889999999998</c:v>
                      </c:pt>
                      <c:pt idx="1">
                        <c:v>20.300750000000001</c:v>
                      </c:pt>
                      <c:pt idx="2">
                        <c:v>16.505890000000001</c:v>
                      </c:pt>
                      <c:pt idx="3">
                        <c:v>15.87125</c:v>
                      </c:pt>
                      <c:pt idx="4">
                        <c:v>16.959060000000001</c:v>
                      </c:pt>
                      <c:pt idx="5">
                        <c:v>16.200469999999999</c:v>
                      </c:pt>
                      <c:pt idx="6">
                        <c:v>14.462300000000001</c:v>
                      </c:pt>
                      <c:pt idx="7">
                        <c:v>15.439</c:v>
                      </c:pt>
                      <c:pt idx="8">
                        <c:v>15.3935</c:v>
                      </c:pt>
                    </c:numCache>
                  </c:numRef>
                </c:val>
                <c:smooth val="0"/>
                <c:extLst xmlns:c15="http://schemas.microsoft.com/office/drawing/2012/chart">
                  <c:ext xmlns:c16="http://schemas.microsoft.com/office/drawing/2014/chart" uri="{C3380CC4-5D6E-409C-BE32-E72D297353CC}">
                    <c16:uniqueId val="{0000000A-1BA1-43C8-BBEC-AA9062390868}"/>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Race'!$B$79:$C$79</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Race'!$D$79:$L$79</c15:sqref>
                        </c15:formulaRef>
                      </c:ext>
                    </c:extLst>
                    <c:numCache>
                      <c:formatCode>0.000</c:formatCode>
                      <c:ptCount val="9"/>
                      <c:pt idx="0">
                        <c:v>46.478870000000001</c:v>
                      </c:pt>
                      <c:pt idx="1">
                        <c:v>39.423079999999999</c:v>
                      </c:pt>
                      <c:pt idx="2">
                        <c:v>33.333329999999997</c:v>
                      </c:pt>
                      <c:pt idx="3">
                        <c:v>26.57658</c:v>
                      </c:pt>
                      <c:pt idx="4">
                        <c:v>26.356590000000001</c:v>
                      </c:pt>
                      <c:pt idx="5">
                        <c:v>30.33708</c:v>
                      </c:pt>
                      <c:pt idx="6">
                        <c:v>27.205880000000001</c:v>
                      </c:pt>
                      <c:pt idx="7">
                        <c:v>27.913</c:v>
                      </c:pt>
                      <c:pt idx="8">
                        <c:v>27.423200000000001</c:v>
                      </c:pt>
                    </c:numCache>
                  </c:numRef>
                </c:val>
                <c:smooth val="0"/>
                <c:extLst xmlns:c15="http://schemas.microsoft.com/office/drawing/2012/chart">
                  <c:ext xmlns:c16="http://schemas.microsoft.com/office/drawing/2014/chart" uri="{C3380CC4-5D6E-409C-BE32-E72D297353CC}">
                    <c16:uniqueId val="{0000000B-1BA1-43C8-BBEC-AA9062390868}"/>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Race'!$B$80:$C$80</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Race'!$D$80:$L$80</c15:sqref>
                        </c15:formulaRef>
                      </c:ext>
                    </c:extLst>
                    <c:numCache>
                      <c:formatCode>0.000</c:formatCode>
                      <c:ptCount val="9"/>
                      <c:pt idx="0">
                        <c:v>0</c:v>
                      </c:pt>
                      <c:pt idx="1">
                        <c:v>0</c:v>
                      </c:pt>
                      <c:pt idx="2">
                        <c:v>50</c:v>
                      </c:pt>
                      <c:pt idx="3">
                        <c:v>100</c:v>
                      </c:pt>
                      <c:pt idx="4">
                        <c:v>0</c:v>
                      </c:pt>
                      <c:pt idx="5">
                        <c:v>100</c:v>
                      </c:pt>
                      <c:pt idx="7">
                        <c:v>0</c:v>
                      </c:pt>
                      <c:pt idx="8">
                        <c:v>0</c:v>
                      </c:pt>
                    </c:numCache>
                  </c:numRef>
                </c:val>
                <c:smooth val="0"/>
                <c:extLst xmlns:c15="http://schemas.microsoft.com/office/drawing/2012/chart">
                  <c:ext xmlns:c16="http://schemas.microsoft.com/office/drawing/2014/chart" uri="{C3380CC4-5D6E-409C-BE32-E72D297353CC}">
                    <c16:uniqueId val="{0000000C-1BA1-43C8-BBEC-AA9062390868}"/>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Race'!$B$81:$C$81</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Race'!$D$81:$L$81</c15:sqref>
                        </c15:formulaRef>
                      </c:ext>
                    </c:extLst>
                    <c:numCache>
                      <c:formatCode>0.000</c:formatCode>
                      <c:ptCount val="9"/>
                      <c:pt idx="0">
                        <c:v>18.42784</c:v>
                      </c:pt>
                      <c:pt idx="1">
                        <c:v>16.15635</c:v>
                      </c:pt>
                      <c:pt idx="2">
                        <c:v>12.53444</c:v>
                      </c:pt>
                      <c:pt idx="3">
                        <c:v>12.561489999999999</c:v>
                      </c:pt>
                      <c:pt idx="4">
                        <c:v>14.74465</c:v>
                      </c:pt>
                      <c:pt idx="5">
                        <c:v>14.48793</c:v>
                      </c:pt>
                      <c:pt idx="6">
                        <c:v>11.827959999999999</c:v>
                      </c:pt>
                      <c:pt idx="7">
                        <c:v>10.369</c:v>
                      </c:pt>
                      <c:pt idx="8">
                        <c:v>9.6774000000000004</c:v>
                      </c:pt>
                    </c:numCache>
                  </c:numRef>
                </c:val>
                <c:smooth val="0"/>
                <c:extLst xmlns:c15="http://schemas.microsoft.com/office/drawing/2012/chart">
                  <c:ext xmlns:c16="http://schemas.microsoft.com/office/drawing/2014/chart" uri="{C3380CC4-5D6E-409C-BE32-E72D297353CC}">
                    <c16:uniqueId val="{0000000D-1BA1-43C8-BBEC-AA9062390868}"/>
                  </c:ext>
                </c:extLst>
              </c15:ser>
            </c15:filteredLineSeries>
          </c:ext>
        </c:extLst>
      </c:lineChart>
      <c:catAx>
        <c:axId val="12532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25322248"/>
        <c:crosses val="autoZero"/>
        <c:auto val="1"/>
        <c:lblAlgn val="ctr"/>
        <c:lblOffset val="100"/>
        <c:noMultiLvlLbl val="0"/>
      </c:catAx>
      <c:valAx>
        <c:axId val="12532224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253218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a:t>Hispanic</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3"/>
          <c:order val="3"/>
          <c:tx>
            <c:strRef>
              <c:f>'Districts Ed Type, Race'!$B$71:$C$71</c:f>
              <c:strCache>
                <c:ptCount val="2"/>
                <c:pt idx="0">
                  <c:v>General Education</c:v>
                </c:pt>
                <c:pt idx="1">
                  <c:v>Hispanic</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Race'!$D$67:$L$67</c:f>
              <c:numCache>
                <c:formatCode>General</c:formatCode>
                <c:ptCount val="9"/>
                <c:pt idx="0">
                  <c:v>2011</c:v>
                </c:pt>
                <c:pt idx="8">
                  <c:v>2019</c:v>
                </c:pt>
              </c:numCache>
            </c:numRef>
          </c:cat>
          <c:val>
            <c:numRef>
              <c:f>'Districts Ed Type, Race'!$D$71:$L$71</c:f>
              <c:numCache>
                <c:formatCode>0.000</c:formatCode>
                <c:ptCount val="9"/>
                <c:pt idx="0">
                  <c:v>6.0508100000000002</c:v>
                </c:pt>
                <c:pt idx="1">
                  <c:v>5.1493099999999998</c:v>
                </c:pt>
                <c:pt idx="2">
                  <c:v>3.8035999999999999</c:v>
                </c:pt>
                <c:pt idx="3">
                  <c:v>3.4762499999999998</c:v>
                </c:pt>
                <c:pt idx="4">
                  <c:v>3.5738500000000002</c:v>
                </c:pt>
                <c:pt idx="5">
                  <c:v>3.9891200000000002</c:v>
                </c:pt>
                <c:pt idx="6">
                  <c:v>4.6160899999999998</c:v>
                </c:pt>
                <c:pt idx="7">
                  <c:v>4.9219999999999997</c:v>
                </c:pt>
                <c:pt idx="8">
                  <c:v>4.5948000000000002</c:v>
                </c:pt>
              </c:numCache>
            </c:numRef>
          </c:val>
          <c:smooth val="0"/>
          <c:extLst>
            <c:ext xmlns:c16="http://schemas.microsoft.com/office/drawing/2014/chart" uri="{C3380CC4-5D6E-409C-BE32-E72D297353CC}">
              <c16:uniqueId val="{00000000-74B1-4F74-BEF7-E1455D61D163}"/>
            </c:ext>
          </c:extLst>
        </c:ser>
        <c:ser>
          <c:idx val="10"/>
          <c:order val="10"/>
          <c:tx>
            <c:strRef>
              <c:f>'Districts Ed Type, Race'!$B$78:$C$78</c:f>
              <c:strCache>
                <c:ptCount val="2"/>
                <c:pt idx="0">
                  <c:v>Special Education</c:v>
                </c:pt>
                <c:pt idx="1">
                  <c:v>Hispanic</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Race'!$D$67:$L$67</c:f>
              <c:numCache>
                <c:formatCode>General</c:formatCode>
                <c:ptCount val="9"/>
                <c:pt idx="0">
                  <c:v>2011</c:v>
                </c:pt>
                <c:pt idx="8">
                  <c:v>2019</c:v>
                </c:pt>
              </c:numCache>
            </c:numRef>
          </c:cat>
          <c:val>
            <c:numRef>
              <c:f>'Districts Ed Type, Race'!$D$78:$L$78</c:f>
              <c:numCache>
                <c:formatCode>0.000</c:formatCode>
                <c:ptCount val="9"/>
                <c:pt idx="0">
                  <c:v>20.282889999999998</c:v>
                </c:pt>
                <c:pt idx="1">
                  <c:v>20.300750000000001</c:v>
                </c:pt>
                <c:pt idx="2">
                  <c:v>16.505890000000001</c:v>
                </c:pt>
                <c:pt idx="3">
                  <c:v>15.87125</c:v>
                </c:pt>
                <c:pt idx="4">
                  <c:v>16.959060000000001</c:v>
                </c:pt>
                <c:pt idx="5">
                  <c:v>16.200469999999999</c:v>
                </c:pt>
                <c:pt idx="6">
                  <c:v>14.462300000000001</c:v>
                </c:pt>
                <c:pt idx="7">
                  <c:v>15.439</c:v>
                </c:pt>
                <c:pt idx="8">
                  <c:v>15.3935</c:v>
                </c:pt>
              </c:numCache>
            </c:numRef>
          </c:val>
          <c:smooth val="0"/>
          <c:extLst>
            <c:ext xmlns:c16="http://schemas.microsoft.com/office/drawing/2014/chart" uri="{C3380CC4-5D6E-409C-BE32-E72D297353CC}">
              <c16:uniqueId val="{00000001-74B1-4F74-BEF7-E1455D61D163}"/>
            </c:ext>
          </c:extLst>
        </c:ser>
        <c:dLbls>
          <c:showLegendKey val="0"/>
          <c:showVal val="0"/>
          <c:showCatName val="0"/>
          <c:showSerName val="0"/>
          <c:showPercent val="0"/>
          <c:showBubbleSize val="0"/>
        </c:dLbls>
        <c:marker val="1"/>
        <c:smooth val="0"/>
        <c:axId val="77355712"/>
        <c:axId val="77356104"/>
        <c:extLst>
          <c:ext xmlns:c15="http://schemas.microsoft.com/office/drawing/2012/chart" uri="{02D57815-91ED-43cb-92C2-25804820EDAC}">
            <c15:filteredLineSeries>
              <c15:ser>
                <c:idx val="0"/>
                <c:order val="0"/>
                <c:tx>
                  <c:strRef>
                    <c:extLst>
                      <c:ext uri="{02D57815-91ED-43cb-92C2-25804820EDAC}">
                        <c15:formulaRef>
                          <c15:sqref>'Districts Ed Type, Race'!$B$68:$C$68</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Race'!$D$67:$L$67</c15:sqref>
                        </c15:formulaRef>
                      </c:ext>
                    </c:extLst>
                    <c:numCache>
                      <c:formatCode>General</c:formatCode>
                      <c:ptCount val="9"/>
                      <c:pt idx="0">
                        <c:v>2011</c:v>
                      </c:pt>
                      <c:pt idx="8">
                        <c:v>2019</c:v>
                      </c:pt>
                    </c:numCache>
                  </c:numRef>
                </c:cat>
                <c:val>
                  <c:numRef>
                    <c:extLst>
                      <c:ext uri="{02D57815-91ED-43cb-92C2-25804820EDAC}">
                        <c15:formulaRef>
                          <c15:sqref>'Districts Ed Type, Race'!$D$68:$L$68</c15:sqref>
                        </c15:formulaRef>
                      </c:ext>
                    </c:extLst>
                    <c:numCache>
                      <c:formatCode>0.000</c:formatCode>
                      <c:ptCount val="9"/>
                      <c:pt idx="0">
                        <c:v>5.23691</c:v>
                      </c:pt>
                      <c:pt idx="1">
                        <c:v>9.8143200000000004</c:v>
                      </c:pt>
                      <c:pt idx="2">
                        <c:v>6.0518700000000001</c:v>
                      </c:pt>
                      <c:pt idx="3">
                        <c:v>8.0691600000000001</c:v>
                      </c:pt>
                      <c:pt idx="4">
                        <c:v>9.3294499999999996</c:v>
                      </c:pt>
                      <c:pt idx="5">
                        <c:v>11.50442</c:v>
                      </c:pt>
                      <c:pt idx="6">
                        <c:v>8.9701000000000004</c:v>
                      </c:pt>
                      <c:pt idx="7">
                        <c:v>8.3940000000000001</c:v>
                      </c:pt>
                      <c:pt idx="8">
                        <c:v>9.2527000000000008</c:v>
                      </c:pt>
                    </c:numCache>
                  </c:numRef>
                </c:val>
                <c:smooth val="0"/>
                <c:extLst>
                  <c:ext xmlns:c16="http://schemas.microsoft.com/office/drawing/2014/chart" uri="{C3380CC4-5D6E-409C-BE32-E72D297353CC}">
                    <c16:uniqueId val="{00000002-74B1-4F74-BEF7-E1455D61D16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Race'!$B$69:$C$69</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Race'!$D$69:$L$69</c15:sqref>
                        </c15:formulaRef>
                      </c:ext>
                    </c:extLst>
                    <c:numCache>
                      <c:formatCode>0.000</c:formatCode>
                      <c:ptCount val="9"/>
                      <c:pt idx="0">
                        <c:v>1.4981599999999999</c:v>
                      </c:pt>
                      <c:pt idx="1">
                        <c:v>1.2183299999999999</c:v>
                      </c:pt>
                      <c:pt idx="2">
                        <c:v>1.0138100000000001</c:v>
                      </c:pt>
                      <c:pt idx="3">
                        <c:v>0.66503999999999996</c:v>
                      </c:pt>
                      <c:pt idx="4">
                        <c:v>0.73316999999999999</c:v>
                      </c:pt>
                      <c:pt idx="5">
                        <c:v>1.00806</c:v>
                      </c:pt>
                      <c:pt idx="6">
                        <c:v>0.77839999999999998</c:v>
                      </c:pt>
                      <c:pt idx="7">
                        <c:v>0.94699999999999995</c:v>
                      </c:pt>
                      <c:pt idx="8">
                        <c:v>1.0468999999999999</c:v>
                      </c:pt>
                    </c:numCache>
                  </c:numRef>
                </c:val>
                <c:smooth val="0"/>
                <c:extLst xmlns:c15="http://schemas.microsoft.com/office/drawing/2012/chart">
                  <c:ext xmlns:c16="http://schemas.microsoft.com/office/drawing/2014/chart" uri="{C3380CC4-5D6E-409C-BE32-E72D297353CC}">
                    <c16:uniqueId val="{00000003-74B1-4F74-BEF7-E1455D61D163}"/>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Race'!$B$70:$C$70</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Race'!$D$70:$L$70</c15:sqref>
                        </c15:formulaRef>
                      </c:ext>
                    </c:extLst>
                    <c:numCache>
                      <c:formatCode>0.000</c:formatCode>
                      <c:ptCount val="9"/>
                      <c:pt idx="0">
                        <c:v>14.79383</c:v>
                      </c:pt>
                      <c:pt idx="1">
                        <c:v>12.38927</c:v>
                      </c:pt>
                      <c:pt idx="2">
                        <c:v>9.5279600000000002</c:v>
                      </c:pt>
                      <c:pt idx="3">
                        <c:v>9.9681200000000008</c:v>
                      </c:pt>
                      <c:pt idx="4">
                        <c:v>10.713850000000001</c:v>
                      </c:pt>
                      <c:pt idx="5">
                        <c:v>12.37575</c:v>
                      </c:pt>
                      <c:pt idx="6">
                        <c:v>12.42507</c:v>
                      </c:pt>
                      <c:pt idx="7">
                        <c:v>12.465</c:v>
                      </c:pt>
                      <c:pt idx="8">
                        <c:v>11.9491</c:v>
                      </c:pt>
                    </c:numCache>
                  </c:numRef>
                </c:val>
                <c:smooth val="0"/>
                <c:extLst xmlns:c15="http://schemas.microsoft.com/office/drawing/2012/chart">
                  <c:ext xmlns:c16="http://schemas.microsoft.com/office/drawing/2014/chart" uri="{C3380CC4-5D6E-409C-BE32-E72D297353CC}">
                    <c16:uniqueId val="{00000004-74B1-4F74-BEF7-E1455D61D163}"/>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Race'!$B$72:$C$72</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Race'!$D$72:$L$72</c15:sqref>
                        </c15:formulaRef>
                      </c:ext>
                    </c:extLst>
                    <c:numCache>
                      <c:formatCode>0.000</c:formatCode>
                      <c:ptCount val="9"/>
                      <c:pt idx="0">
                        <c:v>11.11111</c:v>
                      </c:pt>
                      <c:pt idx="1">
                        <c:v>7.7557799999999997</c:v>
                      </c:pt>
                      <c:pt idx="2">
                        <c:v>4.6803699999999999</c:v>
                      </c:pt>
                      <c:pt idx="3">
                        <c:v>4.3230000000000004</c:v>
                      </c:pt>
                      <c:pt idx="4">
                        <c:v>4.2134799999999997</c:v>
                      </c:pt>
                      <c:pt idx="5">
                        <c:v>5.7215499999999997</c:v>
                      </c:pt>
                      <c:pt idx="6">
                        <c:v>6.89445</c:v>
                      </c:pt>
                      <c:pt idx="7">
                        <c:v>6.6239999999999997</c:v>
                      </c:pt>
                      <c:pt idx="8">
                        <c:v>6.8521999999999998</c:v>
                      </c:pt>
                    </c:numCache>
                  </c:numRef>
                </c:val>
                <c:smooth val="0"/>
                <c:extLst xmlns:c15="http://schemas.microsoft.com/office/drawing/2012/chart">
                  <c:ext xmlns:c16="http://schemas.microsoft.com/office/drawing/2014/chart" uri="{C3380CC4-5D6E-409C-BE32-E72D297353CC}">
                    <c16:uniqueId val="{00000005-74B1-4F74-BEF7-E1455D61D163}"/>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Race'!$B$73:$C$73</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Race'!$D$73:$L$73</c15:sqref>
                        </c15:formulaRef>
                      </c:ext>
                    </c:extLst>
                    <c:numCache>
                      <c:formatCode>0.000</c:formatCode>
                      <c:ptCount val="9"/>
                      <c:pt idx="0">
                        <c:v>0</c:v>
                      </c:pt>
                      <c:pt idx="1">
                        <c:v>0</c:v>
                      </c:pt>
                      <c:pt idx="2">
                        <c:v>0</c:v>
                      </c:pt>
                      <c:pt idx="3">
                        <c:v>0</c:v>
                      </c:pt>
                      <c:pt idx="4">
                        <c:v>0</c:v>
                      </c:pt>
                      <c:pt idx="5">
                        <c:v>0</c:v>
                      </c:pt>
                      <c:pt idx="6">
                        <c:v>5.5555599999999998</c:v>
                      </c:pt>
                      <c:pt idx="7">
                        <c:v>0</c:v>
                      </c:pt>
                      <c:pt idx="8">
                        <c:v>0</c:v>
                      </c:pt>
                    </c:numCache>
                  </c:numRef>
                </c:val>
                <c:smooth val="0"/>
                <c:extLst xmlns:c15="http://schemas.microsoft.com/office/drawing/2012/chart">
                  <c:ext xmlns:c16="http://schemas.microsoft.com/office/drawing/2014/chart" uri="{C3380CC4-5D6E-409C-BE32-E72D297353CC}">
                    <c16:uniqueId val="{00000006-74B1-4F74-BEF7-E1455D61D163}"/>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Race'!$B$74:$C$74</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Race'!$D$74:$L$74</c15:sqref>
                        </c15:formulaRef>
                      </c:ext>
                    </c:extLst>
                    <c:numCache>
                      <c:formatCode>0.000</c:formatCode>
                      <c:ptCount val="9"/>
                      <c:pt idx="0">
                        <c:v>2.5033300000000001</c:v>
                      </c:pt>
                      <c:pt idx="1">
                        <c:v>1.8511</c:v>
                      </c:pt>
                      <c:pt idx="2">
                        <c:v>1.36036</c:v>
                      </c:pt>
                      <c:pt idx="3">
                        <c:v>1.42561</c:v>
                      </c:pt>
                      <c:pt idx="4">
                        <c:v>1.40252</c:v>
                      </c:pt>
                      <c:pt idx="5">
                        <c:v>1.7440199999999999</c:v>
                      </c:pt>
                      <c:pt idx="6">
                        <c:v>1.7900100000000001</c:v>
                      </c:pt>
                      <c:pt idx="7">
                        <c:v>1.597</c:v>
                      </c:pt>
                      <c:pt idx="8">
                        <c:v>1.9434</c:v>
                      </c:pt>
                    </c:numCache>
                  </c:numRef>
                </c:val>
                <c:smooth val="0"/>
                <c:extLst xmlns:c15="http://schemas.microsoft.com/office/drawing/2012/chart">
                  <c:ext xmlns:c16="http://schemas.microsoft.com/office/drawing/2014/chart" uri="{C3380CC4-5D6E-409C-BE32-E72D297353CC}">
                    <c16:uniqueId val="{00000007-74B1-4F74-BEF7-E1455D61D163}"/>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Race'!$B$75:$C$75</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Race'!$D$75:$L$75</c15:sqref>
                        </c15:formulaRef>
                      </c:ext>
                    </c:extLst>
                    <c:numCache>
                      <c:formatCode>0.000</c:formatCode>
                      <c:ptCount val="9"/>
                      <c:pt idx="0">
                        <c:v>44.508670000000002</c:v>
                      </c:pt>
                      <c:pt idx="1">
                        <c:v>43.312100000000001</c:v>
                      </c:pt>
                      <c:pt idx="2">
                        <c:v>34.558819999999997</c:v>
                      </c:pt>
                      <c:pt idx="3">
                        <c:v>32.592590000000001</c:v>
                      </c:pt>
                      <c:pt idx="4">
                        <c:v>38.461539999999999</c:v>
                      </c:pt>
                      <c:pt idx="5">
                        <c:v>33.571429999999999</c:v>
                      </c:pt>
                      <c:pt idx="6">
                        <c:v>26.271190000000001</c:v>
                      </c:pt>
                      <c:pt idx="7">
                        <c:v>20.175000000000001</c:v>
                      </c:pt>
                      <c:pt idx="8">
                        <c:v>23.711300000000001</c:v>
                      </c:pt>
                    </c:numCache>
                  </c:numRef>
                </c:val>
                <c:smooth val="0"/>
                <c:extLst xmlns:c15="http://schemas.microsoft.com/office/drawing/2012/chart">
                  <c:ext xmlns:c16="http://schemas.microsoft.com/office/drawing/2014/chart" uri="{C3380CC4-5D6E-409C-BE32-E72D297353CC}">
                    <c16:uniqueId val="{00000008-74B1-4F74-BEF7-E1455D61D163}"/>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Race'!$B$76:$C$76</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Race'!$D$76:$L$76</c15:sqref>
                        </c15:formulaRef>
                      </c:ext>
                    </c:extLst>
                    <c:numCache>
                      <c:formatCode>0.000</c:formatCode>
                      <c:ptCount val="9"/>
                      <c:pt idx="0">
                        <c:v>6.8449999999999998</c:v>
                      </c:pt>
                      <c:pt idx="1">
                        <c:v>6.9858700000000002</c:v>
                      </c:pt>
                      <c:pt idx="2">
                        <c:v>5.7882699999999998</c:v>
                      </c:pt>
                      <c:pt idx="3">
                        <c:v>4.1373899999999999</c:v>
                      </c:pt>
                      <c:pt idx="4">
                        <c:v>3.9279899999999999</c:v>
                      </c:pt>
                      <c:pt idx="5">
                        <c:v>4.6025099999999997</c:v>
                      </c:pt>
                      <c:pt idx="6">
                        <c:v>3.0514399999999999</c:v>
                      </c:pt>
                      <c:pt idx="7">
                        <c:v>3.202</c:v>
                      </c:pt>
                      <c:pt idx="8">
                        <c:v>2.9197000000000002</c:v>
                      </c:pt>
                    </c:numCache>
                  </c:numRef>
                </c:val>
                <c:smooth val="0"/>
                <c:extLst xmlns:c15="http://schemas.microsoft.com/office/drawing/2012/chart">
                  <c:ext xmlns:c16="http://schemas.microsoft.com/office/drawing/2014/chart" uri="{C3380CC4-5D6E-409C-BE32-E72D297353CC}">
                    <c16:uniqueId val="{00000009-74B1-4F74-BEF7-E1455D61D163}"/>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Race'!$B$77:$C$77</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Race'!$D$77:$L$77</c15:sqref>
                        </c15:formulaRef>
                      </c:ext>
                    </c:extLst>
                    <c:numCache>
                      <c:formatCode>0.000</c:formatCode>
                      <c:ptCount val="9"/>
                      <c:pt idx="0">
                        <c:v>47.033230000000003</c:v>
                      </c:pt>
                      <c:pt idx="1">
                        <c:v>47.286819999999999</c:v>
                      </c:pt>
                      <c:pt idx="2">
                        <c:v>38.262709999999998</c:v>
                      </c:pt>
                      <c:pt idx="3">
                        <c:v>38.645420000000001</c:v>
                      </c:pt>
                      <c:pt idx="4">
                        <c:v>43.247199999999999</c:v>
                      </c:pt>
                      <c:pt idx="5">
                        <c:v>43.545960000000001</c:v>
                      </c:pt>
                      <c:pt idx="6">
                        <c:v>36.338949999999997</c:v>
                      </c:pt>
                      <c:pt idx="7">
                        <c:v>33.905999999999999</c:v>
                      </c:pt>
                      <c:pt idx="8">
                        <c:v>34.259799999999998</c:v>
                      </c:pt>
                    </c:numCache>
                  </c:numRef>
                </c:val>
                <c:smooth val="0"/>
                <c:extLst xmlns:c15="http://schemas.microsoft.com/office/drawing/2012/chart">
                  <c:ext xmlns:c16="http://schemas.microsoft.com/office/drawing/2014/chart" uri="{C3380CC4-5D6E-409C-BE32-E72D297353CC}">
                    <c16:uniqueId val="{0000000A-74B1-4F74-BEF7-E1455D61D163}"/>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Race'!$B$79:$C$79</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Race'!$D$79:$L$79</c15:sqref>
                        </c15:formulaRef>
                      </c:ext>
                    </c:extLst>
                    <c:numCache>
                      <c:formatCode>0.000</c:formatCode>
                      <c:ptCount val="9"/>
                      <c:pt idx="0">
                        <c:v>46.478870000000001</c:v>
                      </c:pt>
                      <c:pt idx="1">
                        <c:v>39.423079999999999</c:v>
                      </c:pt>
                      <c:pt idx="2">
                        <c:v>33.333329999999997</c:v>
                      </c:pt>
                      <c:pt idx="3">
                        <c:v>26.57658</c:v>
                      </c:pt>
                      <c:pt idx="4">
                        <c:v>26.356590000000001</c:v>
                      </c:pt>
                      <c:pt idx="5">
                        <c:v>30.33708</c:v>
                      </c:pt>
                      <c:pt idx="6">
                        <c:v>27.205880000000001</c:v>
                      </c:pt>
                      <c:pt idx="7">
                        <c:v>27.913</c:v>
                      </c:pt>
                      <c:pt idx="8">
                        <c:v>27.423200000000001</c:v>
                      </c:pt>
                    </c:numCache>
                  </c:numRef>
                </c:val>
                <c:smooth val="0"/>
                <c:extLst xmlns:c15="http://schemas.microsoft.com/office/drawing/2012/chart">
                  <c:ext xmlns:c16="http://schemas.microsoft.com/office/drawing/2014/chart" uri="{C3380CC4-5D6E-409C-BE32-E72D297353CC}">
                    <c16:uniqueId val="{0000000B-74B1-4F74-BEF7-E1455D61D163}"/>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Race'!$B$80:$C$80</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Race'!$D$80:$L$80</c15:sqref>
                        </c15:formulaRef>
                      </c:ext>
                    </c:extLst>
                    <c:numCache>
                      <c:formatCode>0.000</c:formatCode>
                      <c:ptCount val="9"/>
                      <c:pt idx="0">
                        <c:v>0</c:v>
                      </c:pt>
                      <c:pt idx="1">
                        <c:v>0</c:v>
                      </c:pt>
                      <c:pt idx="2">
                        <c:v>50</c:v>
                      </c:pt>
                      <c:pt idx="3">
                        <c:v>100</c:v>
                      </c:pt>
                      <c:pt idx="4">
                        <c:v>0</c:v>
                      </c:pt>
                      <c:pt idx="5">
                        <c:v>100</c:v>
                      </c:pt>
                      <c:pt idx="7">
                        <c:v>0</c:v>
                      </c:pt>
                      <c:pt idx="8">
                        <c:v>0</c:v>
                      </c:pt>
                    </c:numCache>
                  </c:numRef>
                </c:val>
                <c:smooth val="0"/>
                <c:extLst xmlns:c15="http://schemas.microsoft.com/office/drawing/2012/chart">
                  <c:ext xmlns:c16="http://schemas.microsoft.com/office/drawing/2014/chart" uri="{C3380CC4-5D6E-409C-BE32-E72D297353CC}">
                    <c16:uniqueId val="{0000000C-74B1-4F74-BEF7-E1455D61D163}"/>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Race'!$B$81:$C$81</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Race'!$D$81:$L$81</c15:sqref>
                        </c15:formulaRef>
                      </c:ext>
                    </c:extLst>
                    <c:numCache>
                      <c:formatCode>0.000</c:formatCode>
                      <c:ptCount val="9"/>
                      <c:pt idx="0">
                        <c:v>18.42784</c:v>
                      </c:pt>
                      <c:pt idx="1">
                        <c:v>16.15635</c:v>
                      </c:pt>
                      <c:pt idx="2">
                        <c:v>12.53444</c:v>
                      </c:pt>
                      <c:pt idx="3">
                        <c:v>12.561489999999999</c:v>
                      </c:pt>
                      <c:pt idx="4">
                        <c:v>14.74465</c:v>
                      </c:pt>
                      <c:pt idx="5">
                        <c:v>14.48793</c:v>
                      </c:pt>
                      <c:pt idx="6">
                        <c:v>11.827959999999999</c:v>
                      </c:pt>
                      <c:pt idx="7">
                        <c:v>10.369</c:v>
                      </c:pt>
                      <c:pt idx="8">
                        <c:v>9.6774000000000004</c:v>
                      </c:pt>
                    </c:numCache>
                  </c:numRef>
                </c:val>
                <c:smooth val="0"/>
                <c:extLst xmlns:c15="http://schemas.microsoft.com/office/drawing/2012/chart">
                  <c:ext xmlns:c16="http://schemas.microsoft.com/office/drawing/2014/chart" uri="{C3380CC4-5D6E-409C-BE32-E72D297353CC}">
                    <c16:uniqueId val="{0000000D-74B1-4F74-BEF7-E1455D61D163}"/>
                  </c:ext>
                </c:extLst>
              </c15:ser>
            </c15:filteredLineSeries>
          </c:ext>
        </c:extLst>
      </c:lineChart>
      <c:catAx>
        <c:axId val="7735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7356104"/>
        <c:crosses val="autoZero"/>
        <c:auto val="1"/>
        <c:lblAlgn val="ctr"/>
        <c:lblOffset val="100"/>
        <c:noMultiLvlLbl val="0"/>
      </c:catAx>
      <c:valAx>
        <c:axId val="77356104"/>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73557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r>
              <a:rPr lang="en-US" sz="1600" b="1"/>
              <a:t>Two or More</a:t>
            </a:r>
          </a:p>
        </c:rich>
      </c:tx>
      <c:overlay val="0"/>
      <c:spPr>
        <a:noFill/>
        <a:ln>
          <a:noFill/>
        </a:ln>
        <a:effectLst/>
      </c:spPr>
      <c:txPr>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4"/>
          <c:order val="4"/>
          <c:tx>
            <c:strRef>
              <c:f>'Districts Ed Type, Race'!$B$72:$C$72</c:f>
              <c:strCache>
                <c:ptCount val="2"/>
                <c:pt idx="0">
                  <c:v>General Education</c:v>
                </c:pt>
                <c:pt idx="1">
                  <c:v>Multiracial</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Race'!$D$67:$L$67</c:f>
              <c:numCache>
                <c:formatCode>General</c:formatCode>
                <c:ptCount val="9"/>
                <c:pt idx="0">
                  <c:v>2011</c:v>
                </c:pt>
                <c:pt idx="8">
                  <c:v>2019</c:v>
                </c:pt>
              </c:numCache>
            </c:numRef>
          </c:cat>
          <c:val>
            <c:numRef>
              <c:f>'Districts Ed Type, Race'!$D$72:$L$72</c:f>
              <c:numCache>
                <c:formatCode>0.000</c:formatCode>
                <c:ptCount val="9"/>
                <c:pt idx="0">
                  <c:v>11.11111</c:v>
                </c:pt>
                <c:pt idx="1">
                  <c:v>7.7557799999999997</c:v>
                </c:pt>
                <c:pt idx="2">
                  <c:v>4.6803699999999999</c:v>
                </c:pt>
                <c:pt idx="3">
                  <c:v>4.3230000000000004</c:v>
                </c:pt>
                <c:pt idx="4">
                  <c:v>4.2134799999999997</c:v>
                </c:pt>
                <c:pt idx="5">
                  <c:v>5.7215499999999997</c:v>
                </c:pt>
                <c:pt idx="6">
                  <c:v>6.89445</c:v>
                </c:pt>
                <c:pt idx="7">
                  <c:v>6.6239999999999997</c:v>
                </c:pt>
                <c:pt idx="8">
                  <c:v>6.8521999999999998</c:v>
                </c:pt>
              </c:numCache>
            </c:numRef>
          </c:val>
          <c:smooth val="0"/>
          <c:extLst>
            <c:ext xmlns:c16="http://schemas.microsoft.com/office/drawing/2014/chart" uri="{C3380CC4-5D6E-409C-BE32-E72D297353CC}">
              <c16:uniqueId val="{00000000-3EBE-4B74-BFF6-306833A89BBA}"/>
            </c:ext>
          </c:extLst>
        </c:ser>
        <c:ser>
          <c:idx val="11"/>
          <c:order val="11"/>
          <c:tx>
            <c:strRef>
              <c:f>'Districts Ed Type, Race'!$B$79:$C$79</c:f>
              <c:strCache>
                <c:ptCount val="2"/>
                <c:pt idx="0">
                  <c:v>Special Education</c:v>
                </c:pt>
                <c:pt idx="1">
                  <c:v>Multiracial</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Race'!$D$67:$L$67</c:f>
              <c:numCache>
                <c:formatCode>General</c:formatCode>
                <c:ptCount val="9"/>
                <c:pt idx="0">
                  <c:v>2011</c:v>
                </c:pt>
                <c:pt idx="8">
                  <c:v>2019</c:v>
                </c:pt>
              </c:numCache>
            </c:numRef>
          </c:cat>
          <c:val>
            <c:numRef>
              <c:f>'Districts Ed Type, Race'!$D$79:$L$79</c:f>
              <c:numCache>
                <c:formatCode>0.000</c:formatCode>
                <c:ptCount val="9"/>
                <c:pt idx="0">
                  <c:v>46.478870000000001</c:v>
                </c:pt>
                <c:pt idx="1">
                  <c:v>39.423079999999999</c:v>
                </c:pt>
                <c:pt idx="2">
                  <c:v>33.333329999999997</c:v>
                </c:pt>
                <c:pt idx="3">
                  <c:v>26.57658</c:v>
                </c:pt>
                <c:pt idx="4">
                  <c:v>26.356590000000001</c:v>
                </c:pt>
                <c:pt idx="5">
                  <c:v>30.33708</c:v>
                </c:pt>
                <c:pt idx="6">
                  <c:v>27.205880000000001</c:v>
                </c:pt>
                <c:pt idx="7">
                  <c:v>27.913</c:v>
                </c:pt>
                <c:pt idx="8">
                  <c:v>27.423200000000001</c:v>
                </c:pt>
              </c:numCache>
            </c:numRef>
          </c:val>
          <c:smooth val="0"/>
          <c:extLst>
            <c:ext xmlns:c16="http://schemas.microsoft.com/office/drawing/2014/chart" uri="{C3380CC4-5D6E-409C-BE32-E72D297353CC}">
              <c16:uniqueId val="{00000001-3EBE-4B74-BFF6-306833A89BBA}"/>
            </c:ext>
          </c:extLst>
        </c:ser>
        <c:dLbls>
          <c:showLegendKey val="0"/>
          <c:showVal val="0"/>
          <c:showCatName val="0"/>
          <c:showSerName val="0"/>
          <c:showPercent val="0"/>
          <c:showBubbleSize val="0"/>
        </c:dLbls>
        <c:marker val="1"/>
        <c:smooth val="0"/>
        <c:axId val="77356888"/>
        <c:axId val="77357280"/>
        <c:extLst>
          <c:ext xmlns:c15="http://schemas.microsoft.com/office/drawing/2012/chart" uri="{02D57815-91ED-43cb-92C2-25804820EDAC}">
            <c15:filteredLineSeries>
              <c15:ser>
                <c:idx val="0"/>
                <c:order val="0"/>
                <c:tx>
                  <c:strRef>
                    <c:extLst>
                      <c:ext uri="{02D57815-91ED-43cb-92C2-25804820EDAC}">
                        <c15:formulaRef>
                          <c15:sqref>'Districts Ed Type, Race'!$B$68:$C$68</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Race'!$D$67:$L$67</c15:sqref>
                        </c15:formulaRef>
                      </c:ext>
                    </c:extLst>
                    <c:numCache>
                      <c:formatCode>General</c:formatCode>
                      <c:ptCount val="9"/>
                      <c:pt idx="0">
                        <c:v>2011</c:v>
                      </c:pt>
                      <c:pt idx="8">
                        <c:v>2019</c:v>
                      </c:pt>
                    </c:numCache>
                  </c:numRef>
                </c:cat>
                <c:val>
                  <c:numRef>
                    <c:extLst>
                      <c:ext uri="{02D57815-91ED-43cb-92C2-25804820EDAC}">
                        <c15:formulaRef>
                          <c15:sqref>'Districts Ed Type, Race'!$D$68:$L$68</c15:sqref>
                        </c15:formulaRef>
                      </c:ext>
                    </c:extLst>
                    <c:numCache>
                      <c:formatCode>0.000</c:formatCode>
                      <c:ptCount val="9"/>
                      <c:pt idx="0">
                        <c:v>5.23691</c:v>
                      </c:pt>
                      <c:pt idx="1">
                        <c:v>9.8143200000000004</c:v>
                      </c:pt>
                      <c:pt idx="2">
                        <c:v>6.0518700000000001</c:v>
                      </c:pt>
                      <c:pt idx="3">
                        <c:v>8.0691600000000001</c:v>
                      </c:pt>
                      <c:pt idx="4">
                        <c:v>9.3294499999999996</c:v>
                      </c:pt>
                      <c:pt idx="5">
                        <c:v>11.50442</c:v>
                      </c:pt>
                      <c:pt idx="6">
                        <c:v>8.9701000000000004</c:v>
                      </c:pt>
                      <c:pt idx="7">
                        <c:v>8.3940000000000001</c:v>
                      </c:pt>
                      <c:pt idx="8">
                        <c:v>9.2527000000000008</c:v>
                      </c:pt>
                    </c:numCache>
                  </c:numRef>
                </c:val>
                <c:smooth val="0"/>
                <c:extLst>
                  <c:ext xmlns:c16="http://schemas.microsoft.com/office/drawing/2014/chart" uri="{C3380CC4-5D6E-409C-BE32-E72D297353CC}">
                    <c16:uniqueId val="{00000002-3EBE-4B74-BFF6-306833A89BB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Race'!$B$69:$C$69</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Race'!$D$69:$L$69</c15:sqref>
                        </c15:formulaRef>
                      </c:ext>
                    </c:extLst>
                    <c:numCache>
                      <c:formatCode>0.000</c:formatCode>
                      <c:ptCount val="9"/>
                      <c:pt idx="0">
                        <c:v>1.4981599999999999</c:v>
                      </c:pt>
                      <c:pt idx="1">
                        <c:v>1.2183299999999999</c:v>
                      </c:pt>
                      <c:pt idx="2">
                        <c:v>1.0138100000000001</c:v>
                      </c:pt>
                      <c:pt idx="3">
                        <c:v>0.66503999999999996</c:v>
                      </c:pt>
                      <c:pt idx="4">
                        <c:v>0.73316999999999999</c:v>
                      </c:pt>
                      <c:pt idx="5">
                        <c:v>1.00806</c:v>
                      </c:pt>
                      <c:pt idx="6">
                        <c:v>0.77839999999999998</c:v>
                      </c:pt>
                      <c:pt idx="7">
                        <c:v>0.94699999999999995</c:v>
                      </c:pt>
                      <c:pt idx="8">
                        <c:v>1.0468999999999999</c:v>
                      </c:pt>
                    </c:numCache>
                  </c:numRef>
                </c:val>
                <c:smooth val="0"/>
                <c:extLst xmlns:c15="http://schemas.microsoft.com/office/drawing/2012/chart">
                  <c:ext xmlns:c16="http://schemas.microsoft.com/office/drawing/2014/chart" uri="{C3380CC4-5D6E-409C-BE32-E72D297353CC}">
                    <c16:uniqueId val="{00000003-3EBE-4B74-BFF6-306833A89BB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Race'!$B$70:$C$70</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Race'!$D$70:$L$70</c15:sqref>
                        </c15:formulaRef>
                      </c:ext>
                    </c:extLst>
                    <c:numCache>
                      <c:formatCode>0.000</c:formatCode>
                      <c:ptCount val="9"/>
                      <c:pt idx="0">
                        <c:v>14.79383</c:v>
                      </c:pt>
                      <c:pt idx="1">
                        <c:v>12.38927</c:v>
                      </c:pt>
                      <c:pt idx="2">
                        <c:v>9.5279600000000002</c:v>
                      </c:pt>
                      <c:pt idx="3">
                        <c:v>9.9681200000000008</c:v>
                      </c:pt>
                      <c:pt idx="4">
                        <c:v>10.713850000000001</c:v>
                      </c:pt>
                      <c:pt idx="5">
                        <c:v>12.37575</c:v>
                      </c:pt>
                      <c:pt idx="6">
                        <c:v>12.42507</c:v>
                      </c:pt>
                      <c:pt idx="7">
                        <c:v>12.465</c:v>
                      </c:pt>
                      <c:pt idx="8">
                        <c:v>11.9491</c:v>
                      </c:pt>
                    </c:numCache>
                  </c:numRef>
                </c:val>
                <c:smooth val="0"/>
                <c:extLst xmlns:c15="http://schemas.microsoft.com/office/drawing/2012/chart">
                  <c:ext xmlns:c16="http://schemas.microsoft.com/office/drawing/2014/chart" uri="{C3380CC4-5D6E-409C-BE32-E72D297353CC}">
                    <c16:uniqueId val="{00000004-3EBE-4B74-BFF6-306833A89BB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Race'!$B$71:$C$71</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Race'!$D$71:$L$71</c15:sqref>
                        </c15:formulaRef>
                      </c:ext>
                    </c:extLst>
                    <c:numCache>
                      <c:formatCode>0.000</c:formatCode>
                      <c:ptCount val="9"/>
                      <c:pt idx="0">
                        <c:v>6.0508100000000002</c:v>
                      </c:pt>
                      <c:pt idx="1">
                        <c:v>5.1493099999999998</c:v>
                      </c:pt>
                      <c:pt idx="2">
                        <c:v>3.8035999999999999</c:v>
                      </c:pt>
                      <c:pt idx="3">
                        <c:v>3.4762499999999998</c:v>
                      </c:pt>
                      <c:pt idx="4">
                        <c:v>3.5738500000000002</c:v>
                      </c:pt>
                      <c:pt idx="5">
                        <c:v>3.9891200000000002</c:v>
                      </c:pt>
                      <c:pt idx="6">
                        <c:v>4.6160899999999998</c:v>
                      </c:pt>
                      <c:pt idx="7">
                        <c:v>4.9219999999999997</c:v>
                      </c:pt>
                      <c:pt idx="8">
                        <c:v>4.5948000000000002</c:v>
                      </c:pt>
                    </c:numCache>
                  </c:numRef>
                </c:val>
                <c:smooth val="0"/>
                <c:extLst xmlns:c15="http://schemas.microsoft.com/office/drawing/2012/chart">
                  <c:ext xmlns:c16="http://schemas.microsoft.com/office/drawing/2014/chart" uri="{C3380CC4-5D6E-409C-BE32-E72D297353CC}">
                    <c16:uniqueId val="{00000005-3EBE-4B74-BFF6-306833A89BB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Race'!$B$73:$C$73</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Race'!$D$73:$L$73</c15:sqref>
                        </c15:formulaRef>
                      </c:ext>
                    </c:extLst>
                    <c:numCache>
                      <c:formatCode>0.000</c:formatCode>
                      <c:ptCount val="9"/>
                      <c:pt idx="0">
                        <c:v>0</c:v>
                      </c:pt>
                      <c:pt idx="1">
                        <c:v>0</c:v>
                      </c:pt>
                      <c:pt idx="2">
                        <c:v>0</c:v>
                      </c:pt>
                      <c:pt idx="3">
                        <c:v>0</c:v>
                      </c:pt>
                      <c:pt idx="4">
                        <c:v>0</c:v>
                      </c:pt>
                      <c:pt idx="5">
                        <c:v>0</c:v>
                      </c:pt>
                      <c:pt idx="6">
                        <c:v>5.5555599999999998</c:v>
                      </c:pt>
                      <c:pt idx="7">
                        <c:v>0</c:v>
                      </c:pt>
                      <c:pt idx="8">
                        <c:v>0</c:v>
                      </c:pt>
                    </c:numCache>
                  </c:numRef>
                </c:val>
                <c:smooth val="0"/>
                <c:extLst xmlns:c15="http://schemas.microsoft.com/office/drawing/2012/chart">
                  <c:ext xmlns:c16="http://schemas.microsoft.com/office/drawing/2014/chart" uri="{C3380CC4-5D6E-409C-BE32-E72D297353CC}">
                    <c16:uniqueId val="{00000006-3EBE-4B74-BFF6-306833A89BBA}"/>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Race'!$B$74:$C$74</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Race'!$D$74:$L$74</c15:sqref>
                        </c15:formulaRef>
                      </c:ext>
                    </c:extLst>
                    <c:numCache>
                      <c:formatCode>0.000</c:formatCode>
                      <c:ptCount val="9"/>
                      <c:pt idx="0">
                        <c:v>2.5033300000000001</c:v>
                      </c:pt>
                      <c:pt idx="1">
                        <c:v>1.8511</c:v>
                      </c:pt>
                      <c:pt idx="2">
                        <c:v>1.36036</c:v>
                      </c:pt>
                      <c:pt idx="3">
                        <c:v>1.42561</c:v>
                      </c:pt>
                      <c:pt idx="4">
                        <c:v>1.40252</c:v>
                      </c:pt>
                      <c:pt idx="5">
                        <c:v>1.7440199999999999</c:v>
                      </c:pt>
                      <c:pt idx="6">
                        <c:v>1.7900100000000001</c:v>
                      </c:pt>
                      <c:pt idx="7">
                        <c:v>1.597</c:v>
                      </c:pt>
                      <c:pt idx="8">
                        <c:v>1.9434</c:v>
                      </c:pt>
                    </c:numCache>
                  </c:numRef>
                </c:val>
                <c:smooth val="0"/>
                <c:extLst xmlns:c15="http://schemas.microsoft.com/office/drawing/2012/chart">
                  <c:ext xmlns:c16="http://schemas.microsoft.com/office/drawing/2014/chart" uri="{C3380CC4-5D6E-409C-BE32-E72D297353CC}">
                    <c16:uniqueId val="{00000007-3EBE-4B74-BFF6-306833A89BBA}"/>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Race'!$B$75:$C$75</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Race'!$D$75:$L$75</c15:sqref>
                        </c15:formulaRef>
                      </c:ext>
                    </c:extLst>
                    <c:numCache>
                      <c:formatCode>0.000</c:formatCode>
                      <c:ptCount val="9"/>
                      <c:pt idx="0">
                        <c:v>44.508670000000002</c:v>
                      </c:pt>
                      <c:pt idx="1">
                        <c:v>43.312100000000001</c:v>
                      </c:pt>
                      <c:pt idx="2">
                        <c:v>34.558819999999997</c:v>
                      </c:pt>
                      <c:pt idx="3">
                        <c:v>32.592590000000001</c:v>
                      </c:pt>
                      <c:pt idx="4">
                        <c:v>38.461539999999999</c:v>
                      </c:pt>
                      <c:pt idx="5">
                        <c:v>33.571429999999999</c:v>
                      </c:pt>
                      <c:pt idx="6">
                        <c:v>26.271190000000001</c:v>
                      </c:pt>
                      <c:pt idx="7">
                        <c:v>20.175000000000001</c:v>
                      </c:pt>
                      <c:pt idx="8">
                        <c:v>23.711300000000001</c:v>
                      </c:pt>
                    </c:numCache>
                  </c:numRef>
                </c:val>
                <c:smooth val="0"/>
                <c:extLst xmlns:c15="http://schemas.microsoft.com/office/drawing/2012/chart">
                  <c:ext xmlns:c16="http://schemas.microsoft.com/office/drawing/2014/chart" uri="{C3380CC4-5D6E-409C-BE32-E72D297353CC}">
                    <c16:uniqueId val="{00000008-3EBE-4B74-BFF6-306833A89BBA}"/>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Race'!$B$76:$C$76</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Race'!$D$76:$L$76</c15:sqref>
                        </c15:formulaRef>
                      </c:ext>
                    </c:extLst>
                    <c:numCache>
                      <c:formatCode>0.000</c:formatCode>
                      <c:ptCount val="9"/>
                      <c:pt idx="0">
                        <c:v>6.8449999999999998</c:v>
                      </c:pt>
                      <c:pt idx="1">
                        <c:v>6.9858700000000002</c:v>
                      </c:pt>
                      <c:pt idx="2">
                        <c:v>5.7882699999999998</c:v>
                      </c:pt>
                      <c:pt idx="3">
                        <c:v>4.1373899999999999</c:v>
                      </c:pt>
                      <c:pt idx="4">
                        <c:v>3.9279899999999999</c:v>
                      </c:pt>
                      <c:pt idx="5">
                        <c:v>4.6025099999999997</c:v>
                      </c:pt>
                      <c:pt idx="6">
                        <c:v>3.0514399999999999</c:v>
                      </c:pt>
                      <c:pt idx="7">
                        <c:v>3.202</c:v>
                      </c:pt>
                      <c:pt idx="8">
                        <c:v>2.9197000000000002</c:v>
                      </c:pt>
                    </c:numCache>
                  </c:numRef>
                </c:val>
                <c:smooth val="0"/>
                <c:extLst xmlns:c15="http://schemas.microsoft.com/office/drawing/2012/chart">
                  <c:ext xmlns:c16="http://schemas.microsoft.com/office/drawing/2014/chart" uri="{C3380CC4-5D6E-409C-BE32-E72D297353CC}">
                    <c16:uniqueId val="{00000009-3EBE-4B74-BFF6-306833A89BBA}"/>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Race'!$B$77:$C$77</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Race'!$D$77:$L$77</c15:sqref>
                        </c15:formulaRef>
                      </c:ext>
                    </c:extLst>
                    <c:numCache>
                      <c:formatCode>0.000</c:formatCode>
                      <c:ptCount val="9"/>
                      <c:pt idx="0">
                        <c:v>47.033230000000003</c:v>
                      </c:pt>
                      <c:pt idx="1">
                        <c:v>47.286819999999999</c:v>
                      </c:pt>
                      <c:pt idx="2">
                        <c:v>38.262709999999998</c:v>
                      </c:pt>
                      <c:pt idx="3">
                        <c:v>38.645420000000001</c:v>
                      </c:pt>
                      <c:pt idx="4">
                        <c:v>43.247199999999999</c:v>
                      </c:pt>
                      <c:pt idx="5">
                        <c:v>43.545960000000001</c:v>
                      </c:pt>
                      <c:pt idx="6">
                        <c:v>36.338949999999997</c:v>
                      </c:pt>
                      <c:pt idx="7">
                        <c:v>33.905999999999999</c:v>
                      </c:pt>
                      <c:pt idx="8">
                        <c:v>34.259799999999998</c:v>
                      </c:pt>
                    </c:numCache>
                  </c:numRef>
                </c:val>
                <c:smooth val="0"/>
                <c:extLst xmlns:c15="http://schemas.microsoft.com/office/drawing/2012/chart">
                  <c:ext xmlns:c16="http://schemas.microsoft.com/office/drawing/2014/chart" uri="{C3380CC4-5D6E-409C-BE32-E72D297353CC}">
                    <c16:uniqueId val="{0000000A-3EBE-4B74-BFF6-306833A89BBA}"/>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Race'!$B$78:$C$78</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Race'!$D$78:$L$78</c15:sqref>
                        </c15:formulaRef>
                      </c:ext>
                    </c:extLst>
                    <c:numCache>
                      <c:formatCode>0.000</c:formatCode>
                      <c:ptCount val="9"/>
                      <c:pt idx="0">
                        <c:v>20.282889999999998</c:v>
                      </c:pt>
                      <c:pt idx="1">
                        <c:v>20.300750000000001</c:v>
                      </c:pt>
                      <c:pt idx="2">
                        <c:v>16.505890000000001</c:v>
                      </c:pt>
                      <c:pt idx="3">
                        <c:v>15.87125</c:v>
                      </c:pt>
                      <c:pt idx="4">
                        <c:v>16.959060000000001</c:v>
                      </c:pt>
                      <c:pt idx="5">
                        <c:v>16.200469999999999</c:v>
                      </c:pt>
                      <c:pt idx="6">
                        <c:v>14.462300000000001</c:v>
                      </c:pt>
                      <c:pt idx="7">
                        <c:v>15.439</c:v>
                      </c:pt>
                      <c:pt idx="8">
                        <c:v>15.3935</c:v>
                      </c:pt>
                    </c:numCache>
                  </c:numRef>
                </c:val>
                <c:smooth val="0"/>
                <c:extLst xmlns:c15="http://schemas.microsoft.com/office/drawing/2012/chart">
                  <c:ext xmlns:c16="http://schemas.microsoft.com/office/drawing/2014/chart" uri="{C3380CC4-5D6E-409C-BE32-E72D297353CC}">
                    <c16:uniqueId val="{0000000B-3EBE-4B74-BFF6-306833A89BBA}"/>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Race'!$B$80:$C$80</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Race'!$D$80:$L$80</c15:sqref>
                        </c15:formulaRef>
                      </c:ext>
                    </c:extLst>
                    <c:numCache>
                      <c:formatCode>0.000</c:formatCode>
                      <c:ptCount val="9"/>
                      <c:pt idx="0">
                        <c:v>0</c:v>
                      </c:pt>
                      <c:pt idx="1">
                        <c:v>0</c:v>
                      </c:pt>
                      <c:pt idx="2">
                        <c:v>50</c:v>
                      </c:pt>
                      <c:pt idx="3">
                        <c:v>100</c:v>
                      </c:pt>
                      <c:pt idx="4">
                        <c:v>0</c:v>
                      </c:pt>
                      <c:pt idx="5">
                        <c:v>100</c:v>
                      </c:pt>
                      <c:pt idx="7">
                        <c:v>0</c:v>
                      </c:pt>
                      <c:pt idx="8">
                        <c:v>0</c:v>
                      </c:pt>
                    </c:numCache>
                  </c:numRef>
                </c:val>
                <c:smooth val="0"/>
                <c:extLst xmlns:c15="http://schemas.microsoft.com/office/drawing/2012/chart">
                  <c:ext xmlns:c16="http://schemas.microsoft.com/office/drawing/2014/chart" uri="{C3380CC4-5D6E-409C-BE32-E72D297353CC}">
                    <c16:uniqueId val="{0000000C-3EBE-4B74-BFF6-306833A89BBA}"/>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Race'!$B$81:$C$81</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Race'!$D$81:$L$81</c15:sqref>
                        </c15:formulaRef>
                      </c:ext>
                    </c:extLst>
                    <c:numCache>
                      <c:formatCode>0.000</c:formatCode>
                      <c:ptCount val="9"/>
                      <c:pt idx="0">
                        <c:v>18.42784</c:v>
                      </c:pt>
                      <c:pt idx="1">
                        <c:v>16.15635</c:v>
                      </c:pt>
                      <c:pt idx="2">
                        <c:v>12.53444</c:v>
                      </c:pt>
                      <c:pt idx="3">
                        <c:v>12.561489999999999</c:v>
                      </c:pt>
                      <c:pt idx="4">
                        <c:v>14.74465</c:v>
                      </c:pt>
                      <c:pt idx="5">
                        <c:v>14.48793</c:v>
                      </c:pt>
                      <c:pt idx="6">
                        <c:v>11.827959999999999</c:v>
                      </c:pt>
                      <c:pt idx="7">
                        <c:v>10.369</c:v>
                      </c:pt>
                      <c:pt idx="8">
                        <c:v>9.6774000000000004</c:v>
                      </c:pt>
                    </c:numCache>
                  </c:numRef>
                </c:val>
                <c:smooth val="0"/>
                <c:extLst xmlns:c15="http://schemas.microsoft.com/office/drawing/2012/chart">
                  <c:ext xmlns:c16="http://schemas.microsoft.com/office/drawing/2014/chart" uri="{C3380CC4-5D6E-409C-BE32-E72D297353CC}">
                    <c16:uniqueId val="{0000000D-3EBE-4B74-BFF6-306833A89BBA}"/>
                  </c:ext>
                </c:extLst>
              </c15:ser>
            </c15:filteredLineSeries>
          </c:ext>
        </c:extLst>
      </c:lineChart>
      <c:catAx>
        <c:axId val="77356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7357280"/>
        <c:crosses val="autoZero"/>
        <c:auto val="1"/>
        <c:lblAlgn val="ctr"/>
        <c:lblOffset val="100"/>
        <c:noMultiLvlLbl val="0"/>
      </c:catAx>
      <c:valAx>
        <c:axId val="77357280"/>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73568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600" b="1" i="0" u="none" strike="noStrike" kern="1200" spc="0" baseline="0" dirty="0">
                <a:solidFill>
                  <a:sysClr val="windowText" lastClr="000000"/>
                </a:solidFill>
                <a:latin typeface="+mn-lt"/>
                <a:ea typeface="+mn-ea"/>
                <a:cs typeface="+mn-cs"/>
              </a:rPr>
              <a:t>White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6"/>
          <c:order val="6"/>
          <c:tx>
            <c:strRef>
              <c:f>'Districts Ed Type, Race'!$B$74:$C$74</c:f>
              <c:strCache>
                <c:ptCount val="2"/>
                <c:pt idx="0">
                  <c:v>General Education</c:v>
                </c:pt>
                <c:pt idx="1">
                  <c:v>White</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Race'!$D$67:$L$67</c:f>
              <c:numCache>
                <c:formatCode>General</c:formatCode>
                <c:ptCount val="9"/>
                <c:pt idx="0">
                  <c:v>2011</c:v>
                </c:pt>
                <c:pt idx="8">
                  <c:v>2019</c:v>
                </c:pt>
              </c:numCache>
            </c:numRef>
          </c:cat>
          <c:val>
            <c:numRef>
              <c:f>'Districts Ed Type, Race'!$D$74:$L$74</c:f>
              <c:numCache>
                <c:formatCode>0.000</c:formatCode>
                <c:ptCount val="9"/>
                <c:pt idx="0">
                  <c:v>2.5033300000000001</c:v>
                </c:pt>
                <c:pt idx="1">
                  <c:v>1.8511</c:v>
                </c:pt>
                <c:pt idx="2">
                  <c:v>1.36036</c:v>
                </c:pt>
                <c:pt idx="3">
                  <c:v>1.42561</c:v>
                </c:pt>
                <c:pt idx="4">
                  <c:v>1.40252</c:v>
                </c:pt>
                <c:pt idx="5">
                  <c:v>1.7440199999999999</c:v>
                </c:pt>
                <c:pt idx="6">
                  <c:v>1.7900100000000001</c:v>
                </c:pt>
                <c:pt idx="7">
                  <c:v>1.597</c:v>
                </c:pt>
                <c:pt idx="8">
                  <c:v>1.9434</c:v>
                </c:pt>
              </c:numCache>
            </c:numRef>
          </c:val>
          <c:smooth val="0"/>
          <c:extLst>
            <c:ext xmlns:c16="http://schemas.microsoft.com/office/drawing/2014/chart" uri="{C3380CC4-5D6E-409C-BE32-E72D297353CC}">
              <c16:uniqueId val="{00000000-1BB1-47F5-A32B-AAF481815AA2}"/>
            </c:ext>
          </c:extLst>
        </c:ser>
        <c:ser>
          <c:idx val="13"/>
          <c:order val="13"/>
          <c:tx>
            <c:strRef>
              <c:f>'Districts Ed Type, Race'!$B$81:$C$81</c:f>
              <c:strCache>
                <c:ptCount val="2"/>
                <c:pt idx="0">
                  <c:v>Special Education</c:v>
                </c:pt>
                <c:pt idx="1">
                  <c:v>White</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Race'!$D$67:$L$67</c:f>
              <c:numCache>
                <c:formatCode>General</c:formatCode>
                <c:ptCount val="9"/>
                <c:pt idx="0">
                  <c:v>2011</c:v>
                </c:pt>
                <c:pt idx="8">
                  <c:v>2019</c:v>
                </c:pt>
              </c:numCache>
            </c:numRef>
          </c:cat>
          <c:val>
            <c:numRef>
              <c:f>'Districts Ed Type, Race'!$D$81:$L$81</c:f>
              <c:numCache>
                <c:formatCode>0.000</c:formatCode>
                <c:ptCount val="9"/>
                <c:pt idx="0">
                  <c:v>18.42784</c:v>
                </c:pt>
                <c:pt idx="1">
                  <c:v>16.15635</c:v>
                </c:pt>
                <c:pt idx="2">
                  <c:v>12.53444</c:v>
                </c:pt>
                <c:pt idx="3">
                  <c:v>12.561489999999999</c:v>
                </c:pt>
                <c:pt idx="4">
                  <c:v>14.74465</c:v>
                </c:pt>
                <c:pt idx="5">
                  <c:v>14.48793</c:v>
                </c:pt>
                <c:pt idx="6">
                  <c:v>11.827959999999999</c:v>
                </c:pt>
                <c:pt idx="7">
                  <c:v>10.369</c:v>
                </c:pt>
                <c:pt idx="8">
                  <c:v>9.6774000000000004</c:v>
                </c:pt>
              </c:numCache>
            </c:numRef>
          </c:val>
          <c:smooth val="0"/>
          <c:extLst>
            <c:ext xmlns:c16="http://schemas.microsoft.com/office/drawing/2014/chart" uri="{C3380CC4-5D6E-409C-BE32-E72D297353CC}">
              <c16:uniqueId val="{00000001-1BB1-47F5-A32B-AAF481815AA2}"/>
            </c:ext>
          </c:extLst>
        </c:ser>
        <c:dLbls>
          <c:showLegendKey val="0"/>
          <c:showVal val="0"/>
          <c:showCatName val="0"/>
          <c:showSerName val="0"/>
          <c:showPercent val="0"/>
          <c:showBubbleSize val="0"/>
        </c:dLbls>
        <c:marker val="1"/>
        <c:smooth val="0"/>
        <c:axId val="553284968"/>
        <c:axId val="550516568"/>
        <c:extLst>
          <c:ext xmlns:c15="http://schemas.microsoft.com/office/drawing/2012/chart" uri="{02D57815-91ED-43cb-92C2-25804820EDAC}">
            <c15:filteredLineSeries>
              <c15:ser>
                <c:idx val="0"/>
                <c:order val="0"/>
                <c:tx>
                  <c:strRef>
                    <c:extLst>
                      <c:ext uri="{02D57815-91ED-43cb-92C2-25804820EDAC}">
                        <c15:formulaRef>
                          <c15:sqref>'Districts Ed Type, Race'!$B$68:$C$68</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Race'!$D$67:$L$67</c15:sqref>
                        </c15:formulaRef>
                      </c:ext>
                    </c:extLst>
                    <c:numCache>
                      <c:formatCode>General</c:formatCode>
                      <c:ptCount val="9"/>
                      <c:pt idx="0">
                        <c:v>2011</c:v>
                      </c:pt>
                      <c:pt idx="8">
                        <c:v>2019</c:v>
                      </c:pt>
                    </c:numCache>
                  </c:numRef>
                </c:cat>
                <c:val>
                  <c:numRef>
                    <c:extLst>
                      <c:ext uri="{02D57815-91ED-43cb-92C2-25804820EDAC}">
                        <c15:formulaRef>
                          <c15:sqref>'Districts Ed Type, Race'!$D$68:$L$68</c15:sqref>
                        </c15:formulaRef>
                      </c:ext>
                    </c:extLst>
                    <c:numCache>
                      <c:formatCode>0.000</c:formatCode>
                      <c:ptCount val="9"/>
                      <c:pt idx="0">
                        <c:v>5.23691</c:v>
                      </c:pt>
                      <c:pt idx="1">
                        <c:v>9.8143200000000004</c:v>
                      </c:pt>
                      <c:pt idx="2">
                        <c:v>6.0518700000000001</c:v>
                      </c:pt>
                      <c:pt idx="3">
                        <c:v>8.0691600000000001</c:v>
                      </c:pt>
                      <c:pt idx="4">
                        <c:v>9.3294499999999996</c:v>
                      </c:pt>
                      <c:pt idx="5">
                        <c:v>11.50442</c:v>
                      </c:pt>
                      <c:pt idx="6">
                        <c:v>8.9701000000000004</c:v>
                      </c:pt>
                      <c:pt idx="7">
                        <c:v>8.3940000000000001</c:v>
                      </c:pt>
                      <c:pt idx="8">
                        <c:v>9.2527000000000008</c:v>
                      </c:pt>
                    </c:numCache>
                  </c:numRef>
                </c:val>
                <c:smooth val="0"/>
                <c:extLst>
                  <c:ext xmlns:c16="http://schemas.microsoft.com/office/drawing/2014/chart" uri="{C3380CC4-5D6E-409C-BE32-E72D297353CC}">
                    <c16:uniqueId val="{00000002-1BB1-47F5-A32B-AAF481815AA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Race'!$B$69:$C$69</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Race'!$D$69:$L$69</c15:sqref>
                        </c15:formulaRef>
                      </c:ext>
                    </c:extLst>
                    <c:numCache>
                      <c:formatCode>0.000</c:formatCode>
                      <c:ptCount val="9"/>
                      <c:pt idx="0">
                        <c:v>1.4981599999999999</c:v>
                      </c:pt>
                      <c:pt idx="1">
                        <c:v>1.2183299999999999</c:v>
                      </c:pt>
                      <c:pt idx="2">
                        <c:v>1.0138100000000001</c:v>
                      </c:pt>
                      <c:pt idx="3">
                        <c:v>0.66503999999999996</c:v>
                      </c:pt>
                      <c:pt idx="4">
                        <c:v>0.73316999999999999</c:v>
                      </c:pt>
                      <c:pt idx="5">
                        <c:v>1.00806</c:v>
                      </c:pt>
                      <c:pt idx="6">
                        <c:v>0.77839999999999998</c:v>
                      </c:pt>
                      <c:pt idx="7">
                        <c:v>0.94699999999999995</c:v>
                      </c:pt>
                      <c:pt idx="8">
                        <c:v>1.0468999999999999</c:v>
                      </c:pt>
                    </c:numCache>
                  </c:numRef>
                </c:val>
                <c:smooth val="0"/>
                <c:extLst xmlns:c15="http://schemas.microsoft.com/office/drawing/2012/chart">
                  <c:ext xmlns:c16="http://schemas.microsoft.com/office/drawing/2014/chart" uri="{C3380CC4-5D6E-409C-BE32-E72D297353CC}">
                    <c16:uniqueId val="{00000003-1BB1-47F5-A32B-AAF481815AA2}"/>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Race'!$B$70:$C$70</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Race'!$D$70:$L$70</c15:sqref>
                        </c15:formulaRef>
                      </c:ext>
                    </c:extLst>
                    <c:numCache>
                      <c:formatCode>0.000</c:formatCode>
                      <c:ptCount val="9"/>
                      <c:pt idx="0">
                        <c:v>14.79383</c:v>
                      </c:pt>
                      <c:pt idx="1">
                        <c:v>12.38927</c:v>
                      </c:pt>
                      <c:pt idx="2">
                        <c:v>9.5279600000000002</c:v>
                      </c:pt>
                      <c:pt idx="3">
                        <c:v>9.9681200000000008</c:v>
                      </c:pt>
                      <c:pt idx="4">
                        <c:v>10.713850000000001</c:v>
                      </c:pt>
                      <c:pt idx="5">
                        <c:v>12.37575</c:v>
                      </c:pt>
                      <c:pt idx="6">
                        <c:v>12.42507</c:v>
                      </c:pt>
                      <c:pt idx="7">
                        <c:v>12.465</c:v>
                      </c:pt>
                      <c:pt idx="8">
                        <c:v>11.9491</c:v>
                      </c:pt>
                    </c:numCache>
                  </c:numRef>
                </c:val>
                <c:smooth val="0"/>
                <c:extLst xmlns:c15="http://schemas.microsoft.com/office/drawing/2012/chart">
                  <c:ext xmlns:c16="http://schemas.microsoft.com/office/drawing/2014/chart" uri="{C3380CC4-5D6E-409C-BE32-E72D297353CC}">
                    <c16:uniqueId val="{00000004-1BB1-47F5-A32B-AAF481815AA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Race'!$B$71:$C$71</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Race'!$D$71:$L$71</c15:sqref>
                        </c15:formulaRef>
                      </c:ext>
                    </c:extLst>
                    <c:numCache>
                      <c:formatCode>0.000</c:formatCode>
                      <c:ptCount val="9"/>
                      <c:pt idx="0">
                        <c:v>6.0508100000000002</c:v>
                      </c:pt>
                      <c:pt idx="1">
                        <c:v>5.1493099999999998</c:v>
                      </c:pt>
                      <c:pt idx="2">
                        <c:v>3.8035999999999999</c:v>
                      </c:pt>
                      <c:pt idx="3">
                        <c:v>3.4762499999999998</c:v>
                      </c:pt>
                      <c:pt idx="4">
                        <c:v>3.5738500000000002</c:v>
                      </c:pt>
                      <c:pt idx="5">
                        <c:v>3.9891200000000002</c:v>
                      </c:pt>
                      <c:pt idx="6">
                        <c:v>4.6160899999999998</c:v>
                      </c:pt>
                      <c:pt idx="7">
                        <c:v>4.9219999999999997</c:v>
                      </c:pt>
                      <c:pt idx="8">
                        <c:v>4.5948000000000002</c:v>
                      </c:pt>
                    </c:numCache>
                  </c:numRef>
                </c:val>
                <c:smooth val="0"/>
                <c:extLst xmlns:c15="http://schemas.microsoft.com/office/drawing/2012/chart">
                  <c:ext xmlns:c16="http://schemas.microsoft.com/office/drawing/2014/chart" uri="{C3380CC4-5D6E-409C-BE32-E72D297353CC}">
                    <c16:uniqueId val="{00000005-1BB1-47F5-A32B-AAF481815AA2}"/>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Race'!$B$72:$C$72</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Race'!$D$72:$L$72</c15:sqref>
                        </c15:formulaRef>
                      </c:ext>
                    </c:extLst>
                    <c:numCache>
                      <c:formatCode>0.000</c:formatCode>
                      <c:ptCount val="9"/>
                      <c:pt idx="0">
                        <c:v>11.11111</c:v>
                      </c:pt>
                      <c:pt idx="1">
                        <c:v>7.7557799999999997</c:v>
                      </c:pt>
                      <c:pt idx="2">
                        <c:v>4.6803699999999999</c:v>
                      </c:pt>
                      <c:pt idx="3">
                        <c:v>4.3230000000000004</c:v>
                      </c:pt>
                      <c:pt idx="4">
                        <c:v>4.2134799999999997</c:v>
                      </c:pt>
                      <c:pt idx="5">
                        <c:v>5.7215499999999997</c:v>
                      </c:pt>
                      <c:pt idx="6">
                        <c:v>6.89445</c:v>
                      </c:pt>
                      <c:pt idx="7">
                        <c:v>6.6239999999999997</c:v>
                      </c:pt>
                      <c:pt idx="8">
                        <c:v>6.8521999999999998</c:v>
                      </c:pt>
                    </c:numCache>
                  </c:numRef>
                </c:val>
                <c:smooth val="0"/>
                <c:extLst xmlns:c15="http://schemas.microsoft.com/office/drawing/2012/chart">
                  <c:ext xmlns:c16="http://schemas.microsoft.com/office/drawing/2014/chart" uri="{C3380CC4-5D6E-409C-BE32-E72D297353CC}">
                    <c16:uniqueId val="{00000006-1BB1-47F5-A32B-AAF481815AA2}"/>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Race'!$B$73:$C$73</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Race'!$D$73:$L$73</c15:sqref>
                        </c15:formulaRef>
                      </c:ext>
                    </c:extLst>
                    <c:numCache>
                      <c:formatCode>0.000</c:formatCode>
                      <c:ptCount val="9"/>
                      <c:pt idx="0">
                        <c:v>0</c:v>
                      </c:pt>
                      <c:pt idx="1">
                        <c:v>0</c:v>
                      </c:pt>
                      <c:pt idx="2">
                        <c:v>0</c:v>
                      </c:pt>
                      <c:pt idx="3">
                        <c:v>0</c:v>
                      </c:pt>
                      <c:pt idx="4">
                        <c:v>0</c:v>
                      </c:pt>
                      <c:pt idx="5">
                        <c:v>0</c:v>
                      </c:pt>
                      <c:pt idx="6">
                        <c:v>5.5555599999999998</c:v>
                      </c:pt>
                      <c:pt idx="7">
                        <c:v>0</c:v>
                      </c:pt>
                      <c:pt idx="8">
                        <c:v>0</c:v>
                      </c:pt>
                    </c:numCache>
                  </c:numRef>
                </c:val>
                <c:smooth val="0"/>
                <c:extLst xmlns:c15="http://schemas.microsoft.com/office/drawing/2012/chart">
                  <c:ext xmlns:c16="http://schemas.microsoft.com/office/drawing/2014/chart" uri="{C3380CC4-5D6E-409C-BE32-E72D297353CC}">
                    <c16:uniqueId val="{00000007-1BB1-47F5-A32B-AAF481815AA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Race'!$B$75:$C$75</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Race'!$D$75:$L$75</c15:sqref>
                        </c15:formulaRef>
                      </c:ext>
                    </c:extLst>
                    <c:numCache>
                      <c:formatCode>0.000</c:formatCode>
                      <c:ptCount val="9"/>
                      <c:pt idx="0">
                        <c:v>44.508670000000002</c:v>
                      </c:pt>
                      <c:pt idx="1">
                        <c:v>43.312100000000001</c:v>
                      </c:pt>
                      <c:pt idx="2">
                        <c:v>34.558819999999997</c:v>
                      </c:pt>
                      <c:pt idx="3">
                        <c:v>32.592590000000001</c:v>
                      </c:pt>
                      <c:pt idx="4">
                        <c:v>38.461539999999999</c:v>
                      </c:pt>
                      <c:pt idx="5">
                        <c:v>33.571429999999999</c:v>
                      </c:pt>
                      <c:pt idx="6">
                        <c:v>26.271190000000001</c:v>
                      </c:pt>
                      <c:pt idx="7">
                        <c:v>20.175000000000001</c:v>
                      </c:pt>
                      <c:pt idx="8">
                        <c:v>23.711300000000001</c:v>
                      </c:pt>
                    </c:numCache>
                  </c:numRef>
                </c:val>
                <c:smooth val="0"/>
                <c:extLst xmlns:c15="http://schemas.microsoft.com/office/drawing/2012/chart">
                  <c:ext xmlns:c16="http://schemas.microsoft.com/office/drawing/2014/chart" uri="{C3380CC4-5D6E-409C-BE32-E72D297353CC}">
                    <c16:uniqueId val="{00000008-1BB1-47F5-A32B-AAF481815AA2}"/>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Race'!$B$76:$C$76</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Race'!$D$76:$L$76</c15:sqref>
                        </c15:formulaRef>
                      </c:ext>
                    </c:extLst>
                    <c:numCache>
                      <c:formatCode>0.000</c:formatCode>
                      <c:ptCount val="9"/>
                      <c:pt idx="0">
                        <c:v>6.8449999999999998</c:v>
                      </c:pt>
                      <c:pt idx="1">
                        <c:v>6.9858700000000002</c:v>
                      </c:pt>
                      <c:pt idx="2">
                        <c:v>5.7882699999999998</c:v>
                      </c:pt>
                      <c:pt idx="3">
                        <c:v>4.1373899999999999</c:v>
                      </c:pt>
                      <c:pt idx="4">
                        <c:v>3.9279899999999999</c:v>
                      </c:pt>
                      <c:pt idx="5">
                        <c:v>4.6025099999999997</c:v>
                      </c:pt>
                      <c:pt idx="6">
                        <c:v>3.0514399999999999</c:v>
                      </c:pt>
                      <c:pt idx="7">
                        <c:v>3.202</c:v>
                      </c:pt>
                      <c:pt idx="8">
                        <c:v>2.9197000000000002</c:v>
                      </c:pt>
                    </c:numCache>
                  </c:numRef>
                </c:val>
                <c:smooth val="0"/>
                <c:extLst xmlns:c15="http://schemas.microsoft.com/office/drawing/2012/chart">
                  <c:ext xmlns:c16="http://schemas.microsoft.com/office/drawing/2014/chart" uri="{C3380CC4-5D6E-409C-BE32-E72D297353CC}">
                    <c16:uniqueId val="{00000009-1BB1-47F5-A32B-AAF481815AA2}"/>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Race'!$B$77:$C$77</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Race'!$D$77:$L$77</c15:sqref>
                        </c15:formulaRef>
                      </c:ext>
                    </c:extLst>
                    <c:numCache>
                      <c:formatCode>0.000</c:formatCode>
                      <c:ptCount val="9"/>
                      <c:pt idx="0">
                        <c:v>47.033230000000003</c:v>
                      </c:pt>
                      <c:pt idx="1">
                        <c:v>47.286819999999999</c:v>
                      </c:pt>
                      <c:pt idx="2">
                        <c:v>38.262709999999998</c:v>
                      </c:pt>
                      <c:pt idx="3">
                        <c:v>38.645420000000001</c:v>
                      </c:pt>
                      <c:pt idx="4">
                        <c:v>43.247199999999999</c:v>
                      </c:pt>
                      <c:pt idx="5">
                        <c:v>43.545960000000001</c:v>
                      </c:pt>
                      <c:pt idx="6">
                        <c:v>36.338949999999997</c:v>
                      </c:pt>
                      <c:pt idx="7">
                        <c:v>33.905999999999999</c:v>
                      </c:pt>
                      <c:pt idx="8">
                        <c:v>34.259799999999998</c:v>
                      </c:pt>
                    </c:numCache>
                  </c:numRef>
                </c:val>
                <c:smooth val="0"/>
                <c:extLst xmlns:c15="http://schemas.microsoft.com/office/drawing/2012/chart">
                  <c:ext xmlns:c16="http://schemas.microsoft.com/office/drawing/2014/chart" uri="{C3380CC4-5D6E-409C-BE32-E72D297353CC}">
                    <c16:uniqueId val="{0000000A-1BB1-47F5-A32B-AAF481815AA2}"/>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Race'!$B$78:$C$78</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Race'!$D$78:$L$78</c15:sqref>
                        </c15:formulaRef>
                      </c:ext>
                    </c:extLst>
                    <c:numCache>
                      <c:formatCode>0.000</c:formatCode>
                      <c:ptCount val="9"/>
                      <c:pt idx="0">
                        <c:v>20.282889999999998</c:v>
                      </c:pt>
                      <c:pt idx="1">
                        <c:v>20.300750000000001</c:v>
                      </c:pt>
                      <c:pt idx="2">
                        <c:v>16.505890000000001</c:v>
                      </c:pt>
                      <c:pt idx="3">
                        <c:v>15.87125</c:v>
                      </c:pt>
                      <c:pt idx="4">
                        <c:v>16.959060000000001</c:v>
                      </c:pt>
                      <c:pt idx="5">
                        <c:v>16.200469999999999</c:v>
                      </c:pt>
                      <c:pt idx="6">
                        <c:v>14.462300000000001</c:v>
                      </c:pt>
                      <c:pt idx="7">
                        <c:v>15.439</c:v>
                      </c:pt>
                      <c:pt idx="8">
                        <c:v>15.3935</c:v>
                      </c:pt>
                    </c:numCache>
                  </c:numRef>
                </c:val>
                <c:smooth val="0"/>
                <c:extLst xmlns:c15="http://schemas.microsoft.com/office/drawing/2012/chart">
                  <c:ext xmlns:c16="http://schemas.microsoft.com/office/drawing/2014/chart" uri="{C3380CC4-5D6E-409C-BE32-E72D297353CC}">
                    <c16:uniqueId val="{0000000B-1BB1-47F5-A32B-AAF481815AA2}"/>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Race'!$B$79:$C$79</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Race'!$D$79:$L$79</c15:sqref>
                        </c15:formulaRef>
                      </c:ext>
                    </c:extLst>
                    <c:numCache>
                      <c:formatCode>0.000</c:formatCode>
                      <c:ptCount val="9"/>
                      <c:pt idx="0">
                        <c:v>46.478870000000001</c:v>
                      </c:pt>
                      <c:pt idx="1">
                        <c:v>39.423079999999999</c:v>
                      </c:pt>
                      <c:pt idx="2">
                        <c:v>33.333329999999997</c:v>
                      </c:pt>
                      <c:pt idx="3">
                        <c:v>26.57658</c:v>
                      </c:pt>
                      <c:pt idx="4">
                        <c:v>26.356590000000001</c:v>
                      </c:pt>
                      <c:pt idx="5">
                        <c:v>30.33708</c:v>
                      </c:pt>
                      <c:pt idx="6">
                        <c:v>27.205880000000001</c:v>
                      </c:pt>
                      <c:pt idx="7">
                        <c:v>27.913</c:v>
                      </c:pt>
                      <c:pt idx="8">
                        <c:v>27.423200000000001</c:v>
                      </c:pt>
                    </c:numCache>
                  </c:numRef>
                </c:val>
                <c:smooth val="0"/>
                <c:extLst xmlns:c15="http://schemas.microsoft.com/office/drawing/2012/chart">
                  <c:ext xmlns:c16="http://schemas.microsoft.com/office/drawing/2014/chart" uri="{C3380CC4-5D6E-409C-BE32-E72D297353CC}">
                    <c16:uniqueId val="{0000000C-1BB1-47F5-A32B-AAF481815AA2}"/>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Race'!$B$80:$C$80</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Race'!$D$67:$L$67</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Race'!$D$80:$L$80</c15:sqref>
                        </c15:formulaRef>
                      </c:ext>
                    </c:extLst>
                    <c:numCache>
                      <c:formatCode>0.000</c:formatCode>
                      <c:ptCount val="9"/>
                      <c:pt idx="0">
                        <c:v>0</c:v>
                      </c:pt>
                      <c:pt idx="1">
                        <c:v>0</c:v>
                      </c:pt>
                      <c:pt idx="2">
                        <c:v>50</c:v>
                      </c:pt>
                      <c:pt idx="3">
                        <c:v>100</c:v>
                      </c:pt>
                      <c:pt idx="4">
                        <c:v>0</c:v>
                      </c:pt>
                      <c:pt idx="5">
                        <c:v>100</c:v>
                      </c:pt>
                      <c:pt idx="7">
                        <c:v>0</c:v>
                      </c:pt>
                      <c:pt idx="8">
                        <c:v>0</c:v>
                      </c:pt>
                    </c:numCache>
                  </c:numRef>
                </c:val>
                <c:smooth val="0"/>
                <c:extLst xmlns:c15="http://schemas.microsoft.com/office/drawing/2012/chart">
                  <c:ext xmlns:c16="http://schemas.microsoft.com/office/drawing/2014/chart" uri="{C3380CC4-5D6E-409C-BE32-E72D297353CC}">
                    <c16:uniqueId val="{0000000D-1BB1-47F5-A32B-AAF481815AA2}"/>
                  </c:ext>
                </c:extLst>
              </c15:ser>
            </c15:filteredLineSeries>
          </c:ext>
        </c:extLst>
      </c:lineChart>
      <c:catAx>
        <c:axId val="553284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550516568"/>
        <c:crosses val="autoZero"/>
        <c:auto val="1"/>
        <c:lblAlgn val="ctr"/>
        <c:lblOffset val="100"/>
        <c:noMultiLvlLbl val="0"/>
      </c:catAx>
      <c:valAx>
        <c:axId val="550516568"/>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532849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752894104922257E-2"/>
          <c:y val="3.3441735878905497E-2"/>
          <c:w val="0.86222283691392665"/>
          <c:h val="0.86147089490525997"/>
        </c:manualLayout>
      </c:layout>
      <c:barChart>
        <c:barDir val="col"/>
        <c:grouping val="clustered"/>
        <c:varyColors val="0"/>
        <c:ser>
          <c:idx val="0"/>
          <c:order val="0"/>
          <c:tx>
            <c:strRef>
              <c:f>Sheet1!$B$1</c:f>
              <c:strCache>
                <c:ptCount val="1"/>
                <c:pt idx="0">
                  <c:v>Fall</c:v>
                </c:pt>
              </c:strCache>
            </c:strRef>
          </c:tx>
          <c:spPr>
            <a:solidFill>
              <a:srgbClr val="8EB4E3"/>
            </a:solidFill>
          </c:spPr>
          <c:invertIfNegative val="0"/>
          <c:dPt>
            <c:idx val="0"/>
            <c:invertIfNegative val="0"/>
            <c:bubble3D val="0"/>
            <c:extLst>
              <c:ext xmlns:c16="http://schemas.microsoft.com/office/drawing/2014/chart" uri="{C3380CC4-5D6E-409C-BE32-E72D297353CC}">
                <c16:uniqueId val="{00000000-2B28-4639-8F2A-7138C249F1AE}"/>
              </c:ext>
            </c:extLst>
          </c:dPt>
          <c:cat>
            <c:strRef>
              <c:f>Sheet1!$A$2:$A$7</c:f>
              <c:strCache>
                <c:ptCount val="6"/>
                <c:pt idx="0">
                  <c:v>Cohort 11</c:v>
                </c:pt>
                <c:pt idx="1">
                  <c:v>Cohort 12</c:v>
                </c:pt>
                <c:pt idx="2">
                  <c:v>Cohort 13</c:v>
                </c:pt>
                <c:pt idx="3">
                  <c:v>Cohort 14</c:v>
                </c:pt>
                <c:pt idx="4">
                  <c:v>Cohort 15</c:v>
                </c:pt>
                <c:pt idx="5">
                  <c:v>Cohort 16</c:v>
                </c:pt>
              </c:strCache>
            </c:strRef>
          </c:cat>
          <c:val>
            <c:numRef>
              <c:f>Sheet1!$B$2:$B$7</c:f>
              <c:numCache>
                <c:formatCode>General</c:formatCode>
                <c:ptCount val="6"/>
                <c:pt idx="0">
                  <c:v>22</c:v>
                </c:pt>
                <c:pt idx="1">
                  <c:v>19</c:v>
                </c:pt>
                <c:pt idx="2">
                  <c:v>20</c:v>
                </c:pt>
                <c:pt idx="3">
                  <c:v>19</c:v>
                </c:pt>
                <c:pt idx="4">
                  <c:v>23</c:v>
                </c:pt>
                <c:pt idx="5">
                  <c:v>25</c:v>
                </c:pt>
              </c:numCache>
            </c:numRef>
          </c:val>
          <c:extLst>
            <c:ext xmlns:c16="http://schemas.microsoft.com/office/drawing/2014/chart" uri="{C3380CC4-5D6E-409C-BE32-E72D297353CC}">
              <c16:uniqueId val="{00000000-76E1-9E43-8043-B0CBAFDAFF5D}"/>
            </c:ext>
          </c:extLst>
        </c:ser>
        <c:ser>
          <c:idx val="1"/>
          <c:order val="1"/>
          <c:tx>
            <c:strRef>
              <c:f>Sheet1!$C$1</c:f>
              <c:strCache>
                <c:ptCount val="1"/>
                <c:pt idx="0">
                  <c:v>Winter</c:v>
                </c:pt>
              </c:strCache>
            </c:strRef>
          </c:tx>
          <c:spPr>
            <a:solidFill>
              <a:srgbClr val="558ED5"/>
            </a:solidFill>
          </c:spPr>
          <c:invertIfNegative val="0"/>
          <c:cat>
            <c:strRef>
              <c:f>Sheet1!$A$2:$A$7</c:f>
              <c:strCache>
                <c:ptCount val="6"/>
                <c:pt idx="0">
                  <c:v>Cohort 11</c:v>
                </c:pt>
                <c:pt idx="1">
                  <c:v>Cohort 12</c:v>
                </c:pt>
                <c:pt idx="2">
                  <c:v>Cohort 13</c:v>
                </c:pt>
                <c:pt idx="3">
                  <c:v>Cohort 14</c:v>
                </c:pt>
                <c:pt idx="4">
                  <c:v>Cohort 15</c:v>
                </c:pt>
                <c:pt idx="5">
                  <c:v>Cohort 16</c:v>
                </c:pt>
              </c:strCache>
            </c:strRef>
          </c:cat>
          <c:val>
            <c:numRef>
              <c:f>Sheet1!$C$2:$C$7</c:f>
              <c:numCache>
                <c:formatCode>General</c:formatCode>
                <c:ptCount val="6"/>
                <c:pt idx="0">
                  <c:v>39</c:v>
                </c:pt>
                <c:pt idx="1">
                  <c:v>37</c:v>
                </c:pt>
                <c:pt idx="2">
                  <c:v>37</c:v>
                </c:pt>
                <c:pt idx="3">
                  <c:v>42</c:v>
                </c:pt>
                <c:pt idx="4">
                  <c:v>40</c:v>
                </c:pt>
                <c:pt idx="5">
                  <c:v>41</c:v>
                </c:pt>
              </c:numCache>
            </c:numRef>
          </c:val>
          <c:extLst>
            <c:ext xmlns:c16="http://schemas.microsoft.com/office/drawing/2014/chart" uri="{C3380CC4-5D6E-409C-BE32-E72D297353CC}">
              <c16:uniqueId val="{00000001-76E1-9E43-8043-B0CBAFDAFF5D}"/>
            </c:ext>
          </c:extLst>
        </c:ser>
        <c:ser>
          <c:idx val="2"/>
          <c:order val="2"/>
          <c:tx>
            <c:strRef>
              <c:f>Sheet1!$D$1</c:f>
              <c:strCache>
                <c:ptCount val="1"/>
                <c:pt idx="0">
                  <c:v>Column1</c:v>
                </c:pt>
              </c:strCache>
            </c:strRef>
          </c:tx>
          <c:spPr>
            <a:solidFill>
              <a:srgbClr val="2962A7"/>
            </a:solidFill>
          </c:spPr>
          <c:invertIfNegative val="0"/>
          <c:cat>
            <c:strRef>
              <c:f>Sheet1!$A$2:$A$7</c:f>
              <c:strCache>
                <c:ptCount val="6"/>
                <c:pt idx="0">
                  <c:v>Cohort 11</c:v>
                </c:pt>
                <c:pt idx="1">
                  <c:v>Cohort 12</c:v>
                </c:pt>
                <c:pt idx="2">
                  <c:v>Cohort 13</c:v>
                </c:pt>
                <c:pt idx="3">
                  <c:v>Cohort 14</c:v>
                </c:pt>
                <c:pt idx="4">
                  <c:v>Cohort 15</c:v>
                </c:pt>
                <c:pt idx="5">
                  <c:v>Cohort 16</c:v>
                </c:pt>
              </c:strCache>
            </c:strRef>
          </c:cat>
          <c:val>
            <c:numRef>
              <c:f>Sheet1!$D$2:$D$7</c:f>
            </c:numRef>
          </c:val>
          <c:extLst>
            <c:ext xmlns:c16="http://schemas.microsoft.com/office/drawing/2014/chart" uri="{C3380CC4-5D6E-409C-BE32-E72D297353CC}">
              <c16:uniqueId val="{00000002-76E1-9E43-8043-B0CBAFDAFF5D}"/>
            </c:ext>
          </c:extLst>
        </c:ser>
        <c:ser>
          <c:idx val="3"/>
          <c:order val="3"/>
          <c:tx>
            <c:strRef>
              <c:f>Sheet1!$E$1</c:f>
              <c:strCache>
                <c:ptCount val="1"/>
                <c:pt idx="0">
                  <c:v>Spring</c:v>
                </c:pt>
              </c:strCache>
            </c:strRef>
          </c:tx>
          <c:spPr>
            <a:solidFill>
              <a:srgbClr val="254061"/>
            </a:solidFill>
          </c:spPr>
          <c:invertIfNegative val="0"/>
          <c:dLbls>
            <c:spPr>
              <a:noFill/>
              <a:ln>
                <a:noFill/>
              </a:ln>
              <a:effectLst/>
            </c:spPr>
            <c:txPr>
              <a:bodyPr rot="-5400000" vert="horz" wrap="square" lIns="38100" tIns="19050" rIns="38100" bIns="19050" anchor="ctr">
                <a:spAutoFit/>
              </a:bodyPr>
              <a:lstStyle/>
              <a:p>
                <a:pPr>
                  <a:defRPr b="1">
                    <a:solidFill>
                      <a:schemeClr val="bg1"/>
                    </a:solidFill>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Sheet1!$A$2:$A$7</c:f>
              <c:strCache>
                <c:ptCount val="6"/>
                <c:pt idx="0">
                  <c:v>Cohort 11</c:v>
                </c:pt>
                <c:pt idx="1">
                  <c:v>Cohort 12</c:v>
                </c:pt>
                <c:pt idx="2">
                  <c:v>Cohort 13</c:v>
                </c:pt>
                <c:pt idx="3">
                  <c:v>Cohort 14</c:v>
                </c:pt>
                <c:pt idx="4">
                  <c:v>Cohort 15</c:v>
                </c:pt>
                <c:pt idx="5">
                  <c:v>Cohort 16</c:v>
                </c:pt>
              </c:strCache>
            </c:strRef>
          </c:cat>
          <c:val>
            <c:numRef>
              <c:f>Sheet1!$E$2:$E$7</c:f>
              <c:numCache>
                <c:formatCode>General</c:formatCode>
                <c:ptCount val="6"/>
                <c:pt idx="0">
                  <c:v>61</c:v>
                </c:pt>
                <c:pt idx="1">
                  <c:v>59</c:v>
                </c:pt>
                <c:pt idx="2">
                  <c:v>57</c:v>
                </c:pt>
                <c:pt idx="3">
                  <c:v>57</c:v>
                </c:pt>
                <c:pt idx="4">
                  <c:v>57</c:v>
                </c:pt>
              </c:numCache>
            </c:numRef>
          </c:val>
          <c:extLst>
            <c:ext xmlns:c16="http://schemas.microsoft.com/office/drawing/2014/chart" uri="{C3380CC4-5D6E-409C-BE32-E72D297353CC}">
              <c16:uniqueId val="{00000001-2B28-4639-8F2A-7138C249F1AE}"/>
            </c:ext>
          </c:extLst>
        </c:ser>
        <c:ser>
          <c:idx val="4"/>
          <c:order val="4"/>
          <c:tx>
            <c:strRef>
              <c:f>Sheet1!$F$1</c:f>
              <c:strCache>
                <c:ptCount val="1"/>
                <c:pt idx="0">
                  <c:v>Fall Year 2</c:v>
                </c:pt>
              </c:strCache>
            </c:strRef>
          </c:tx>
          <c:spPr>
            <a:solidFill>
              <a:srgbClr val="8EB4E3"/>
            </a:solidFill>
          </c:spPr>
          <c:invertIfNegative val="0"/>
          <c:cat>
            <c:strRef>
              <c:f>Sheet1!$A$2:$A$7</c:f>
              <c:strCache>
                <c:ptCount val="6"/>
                <c:pt idx="0">
                  <c:v>Cohort 11</c:v>
                </c:pt>
                <c:pt idx="1">
                  <c:v>Cohort 12</c:v>
                </c:pt>
                <c:pt idx="2">
                  <c:v>Cohort 13</c:v>
                </c:pt>
                <c:pt idx="3">
                  <c:v>Cohort 14</c:v>
                </c:pt>
                <c:pt idx="4">
                  <c:v>Cohort 15</c:v>
                </c:pt>
                <c:pt idx="5">
                  <c:v>Cohort 16</c:v>
                </c:pt>
              </c:strCache>
            </c:strRef>
          </c:cat>
          <c:val>
            <c:numRef>
              <c:f>Sheet1!$F$2:$F$7</c:f>
              <c:numCache>
                <c:formatCode>General</c:formatCode>
                <c:ptCount val="6"/>
                <c:pt idx="0">
                  <c:v>66</c:v>
                </c:pt>
                <c:pt idx="1">
                  <c:v>61</c:v>
                </c:pt>
                <c:pt idx="2">
                  <c:v>60</c:v>
                </c:pt>
                <c:pt idx="3">
                  <c:v>62</c:v>
                </c:pt>
                <c:pt idx="4">
                  <c:v>55</c:v>
                </c:pt>
              </c:numCache>
            </c:numRef>
          </c:val>
          <c:extLst>
            <c:ext xmlns:c16="http://schemas.microsoft.com/office/drawing/2014/chart" uri="{C3380CC4-5D6E-409C-BE32-E72D297353CC}">
              <c16:uniqueId val="{00000002-2B28-4639-8F2A-7138C249F1AE}"/>
            </c:ext>
          </c:extLst>
        </c:ser>
        <c:ser>
          <c:idx val="5"/>
          <c:order val="5"/>
          <c:tx>
            <c:strRef>
              <c:f>Sheet1!$G$1</c:f>
              <c:strCache>
                <c:ptCount val="1"/>
                <c:pt idx="0">
                  <c:v>Winter Y2</c:v>
                </c:pt>
              </c:strCache>
            </c:strRef>
          </c:tx>
          <c:spPr>
            <a:solidFill>
              <a:srgbClr val="558ED5"/>
            </a:solidFill>
          </c:spPr>
          <c:invertIfNegative val="0"/>
          <c:cat>
            <c:strRef>
              <c:f>Sheet1!$A$2:$A$7</c:f>
              <c:strCache>
                <c:ptCount val="6"/>
                <c:pt idx="0">
                  <c:v>Cohort 11</c:v>
                </c:pt>
                <c:pt idx="1">
                  <c:v>Cohort 12</c:v>
                </c:pt>
                <c:pt idx="2">
                  <c:v>Cohort 13</c:v>
                </c:pt>
                <c:pt idx="3">
                  <c:v>Cohort 14</c:v>
                </c:pt>
                <c:pt idx="4">
                  <c:v>Cohort 15</c:v>
                </c:pt>
                <c:pt idx="5">
                  <c:v>Cohort 16</c:v>
                </c:pt>
              </c:strCache>
            </c:strRef>
          </c:cat>
          <c:val>
            <c:numRef>
              <c:f>Sheet1!$G$2:$G$7</c:f>
              <c:numCache>
                <c:formatCode>General</c:formatCode>
                <c:ptCount val="6"/>
                <c:pt idx="0">
                  <c:v>74</c:v>
                </c:pt>
                <c:pt idx="1">
                  <c:v>73</c:v>
                </c:pt>
                <c:pt idx="2">
                  <c:v>72</c:v>
                </c:pt>
                <c:pt idx="3">
                  <c:v>68</c:v>
                </c:pt>
                <c:pt idx="4">
                  <c:v>66</c:v>
                </c:pt>
              </c:numCache>
            </c:numRef>
          </c:val>
          <c:extLst>
            <c:ext xmlns:c16="http://schemas.microsoft.com/office/drawing/2014/chart" uri="{C3380CC4-5D6E-409C-BE32-E72D297353CC}">
              <c16:uniqueId val="{00000003-2B28-4639-8F2A-7138C249F1AE}"/>
            </c:ext>
          </c:extLst>
        </c:ser>
        <c:ser>
          <c:idx val="6"/>
          <c:order val="6"/>
          <c:tx>
            <c:strRef>
              <c:f>Sheet1!$H$1</c:f>
              <c:strCache>
                <c:ptCount val="1"/>
                <c:pt idx="0">
                  <c:v>Column2</c:v>
                </c:pt>
              </c:strCache>
            </c:strRef>
          </c:tx>
          <c:spPr>
            <a:solidFill>
              <a:srgbClr val="2962A7"/>
            </a:solidFill>
          </c:spPr>
          <c:invertIfNegative val="0"/>
          <c:cat>
            <c:strRef>
              <c:f>Sheet1!$A$2:$A$7</c:f>
              <c:strCache>
                <c:ptCount val="6"/>
                <c:pt idx="0">
                  <c:v>Cohort 11</c:v>
                </c:pt>
                <c:pt idx="1">
                  <c:v>Cohort 12</c:v>
                </c:pt>
                <c:pt idx="2">
                  <c:v>Cohort 13</c:v>
                </c:pt>
                <c:pt idx="3">
                  <c:v>Cohort 14</c:v>
                </c:pt>
                <c:pt idx="4">
                  <c:v>Cohort 15</c:v>
                </c:pt>
                <c:pt idx="5">
                  <c:v>Cohort 16</c:v>
                </c:pt>
              </c:strCache>
            </c:strRef>
          </c:cat>
          <c:val>
            <c:numRef>
              <c:f>Sheet1!$H$2:$H$7</c:f>
            </c:numRef>
          </c:val>
          <c:extLst>
            <c:ext xmlns:c16="http://schemas.microsoft.com/office/drawing/2014/chart" uri="{C3380CC4-5D6E-409C-BE32-E72D297353CC}">
              <c16:uniqueId val="{00000004-2B28-4639-8F2A-7138C249F1AE}"/>
            </c:ext>
          </c:extLst>
        </c:ser>
        <c:ser>
          <c:idx val="7"/>
          <c:order val="7"/>
          <c:tx>
            <c:strRef>
              <c:f>Sheet1!$I$1</c:f>
              <c:strCache>
                <c:ptCount val="1"/>
                <c:pt idx="0">
                  <c:v>Spring Y2</c:v>
                </c:pt>
              </c:strCache>
            </c:strRef>
          </c:tx>
          <c:spPr>
            <a:solidFill>
              <a:srgbClr val="254061"/>
            </a:solidFill>
          </c:spPr>
          <c:invertIfNegative val="0"/>
          <c:dLbls>
            <c:spPr>
              <a:noFill/>
              <a:ln>
                <a:noFill/>
              </a:ln>
              <a:effectLst/>
            </c:spPr>
            <c:txPr>
              <a:bodyPr rot="-5400000" vert="horz" wrap="square" lIns="38100" tIns="19050" rIns="38100" bIns="19050" anchor="ctr">
                <a:spAutoFit/>
              </a:bodyPr>
              <a:lstStyle/>
              <a:p>
                <a:pPr>
                  <a:defRPr b="1">
                    <a:solidFill>
                      <a:schemeClr val="bg1"/>
                    </a:solidFill>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Sheet1!$A$2:$A$7</c:f>
              <c:strCache>
                <c:ptCount val="6"/>
                <c:pt idx="0">
                  <c:v>Cohort 11</c:v>
                </c:pt>
                <c:pt idx="1">
                  <c:v>Cohort 12</c:v>
                </c:pt>
                <c:pt idx="2">
                  <c:v>Cohort 13</c:v>
                </c:pt>
                <c:pt idx="3">
                  <c:v>Cohort 14</c:v>
                </c:pt>
                <c:pt idx="4">
                  <c:v>Cohort 15</c:v>
                </c:pt>
                <c:pt idx="5">
                  <c:v>Cohort 16</c:v>
                </c:pt>
              </c:strCache>
            </c:strRef>
          </c:cat>
          <c:val>
            <c:numRef>
              <c:f>Sheet1!$I$2:$I$7</c:f>
              <c:numCache>
                <c:formatCode>General</c:formatCode>
                <c:ptCount val="6"/>
                <c:pt idx="0">
                  <c:v>79</c:v>
                </c:pt>
                <c:pt idx="1">
                  <c:v>79</c:v>
                </c:pt>
                <c:pt idx="2">
                  <c:v>77</c:v>
                </c:pt>
                <c:pt idx="3">
                  <c:v>78</c:v>
                </c:pt>
              </c:numCache>
            </c:numRef>
          </c:val>
          <c:extLst>
            <c:ext xmlns:c16="http://schemas.microsoft.com/office/drawing/2014/chart" uri="{C3380CC4-5D6E-409C-BE32-E72D297353CC}">
              <c16:uniqueId val="{00000005-2B28-4639-8F2A-7138C249F1AE}"/>
            </c:ext>
          </c:extLst>
        </c:ser>
        <c:dLbls>
          <c:showLegendKey val="0"/>
          <c:showVal val="0"/>
          <c:showCatName val="0"/>
          <c:showSerName val="0"/>
          <c:showPercent val="0"/>
          <c:showBubbleSize val="0"/>
        </c:dLbls>
        <c:gapWidth val="150"/>
        <c:axId val="315575448"/>
        <c:axId val="315575840"/>
      </c:barChart>
      <c:catAx>
        <c:axId val="315575448"/>
        <c:scaling>
          <c:orientation val="minMax"/>
        </c:scaling>
        <c:delete val="0"/>
        <c:axPos val="b"/>
        <c:numFmt formatCode="General" sourceLinked="0"/>
        <c:majorTickMark val="none"/>
        <c:minorTickMark val="none"/>
        <c:tickLblPos val="nextTo"/>
        <c:txPr>
          <a:bodyPr/>
          <a:lstStyle/>
          <a:p>
            <a:pPr>
              <a:defRPr sz="1800" b="1"/>
            </a:pPr>
            <a:endParaRPr lang="en-US"/>
          </a:p>
        </c:txPr>
        <c:crossAx val="315575840"/>
        <c:crosses val="autoZero"/>
        <c:auto val="1"/>
        <c:lblAlgn val="ctr"/>
        <c:lblOffset val="100"/>
        <c:noMultiLvlLbl val="0"/>
      </c:catAx>
      <c:valAx>
        <c:axId val="315575840"/>
        <c:scaling>
          <c:orientation val="minMax"/>
          <c:max val="100"/>
          <c:min val="0"/>
        </c:scaling>
        <c:delete val="0"/>
        <c:axPos val="l"/>
        <c:minorGridlines>
          <c:spPr>
            <a:ln>
              <a:noFill/>
            </a:ln>
          </c:spPr>
        </c:minorGridlines>
        <c:numFmt formatCode="General" sourceLinked="1"/>
        <c:majorTickMark val="none"/>
        <c:minorTickMark val="none"/>
        <c:tickLblPos val="nextTo"/>
        <c:txPr>
          <a:bodyPr/>
          <a:lstStyle/>
          <a:p>
            <a:pPr>
              <a:defRPr sz="1800" b="1"/>
            </a:pPr>
            <a:endParaRPr lang="en-US"/>
          </a:p>
        </c:txPr>
        <c:crossAx val="315575448"/>
        <c:crosses val="autoZero"/>
        <c:crossBetween val="between"/>
      </c:valAx>
    </c:plotArea>
    <c:legend>
      <c:legendPos val="r"/>
      <c:legendEntry>
        <c:idx val="3"/>
        <c:delete val="1"/>
      </c:legendEntry>
      <c:legendEntry>
        <c:idx val="4"/>
        <c:delete val="1"/>
      </c:legendEntry>
      <c:legendEntry>
        <c:idx val="5"/>
        <c:delete val="1"/>
      </c:legendEntry>
      <c:layout>
        <c:manualLayout>
          <c:xMode val="edge"/>
          <c:yMode val="edge"/>
          <c:x val="0.90753315741469176"/>
          <c:y val="0.18551152712697394"/>
          <c:w val="8.0736296323137072E-2"/>
          <c:h val="0.32803005788659978"/>
        </c:manualLayout>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885607156947326E-2"/>
          <c:y val="0.2045636352258445"/>
          <c:w val="0.80385126603338464"/>
          <c:h val="0.71933383327084099"/>
        </c:manualLayout>
      </c:layout>
      <c:areaChart>
        <c:grouping val="stacked"/>
        <c:varyColors val="0"/>
        <c:ser>
          <c:idx val="3"/>
          <c:order val="3"/>
          <c:tx>
            <c:strRef>
              <c:f>'Districts Ed Type'!$A$43</c:f>
              <c:strCache>
                <c:ptCount val="1"/>
                <c:pt idx="0">
                  <c:v>State - All -25%</c:v>
                </c:pt>
              </c:strCache>
            </c:strRef>
          </c:tx>
          <c:spPr>
            <a:noFill/>
            <a:ln>
              <a:noFill/>
            </a:ln>
            <a:effectLst/>
          </c:spPr>
          <c:cat>
            <c:numRef>
              <c:f>'Districts Ed Type'!$B$35:$J$35</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'Districts Ed Type'!$B$43:$J$43</c:f>
              <c:numCache>
                <c:formatCode>0.000</c:formatCode>
                <c:ptCount val="9"/>
                <c:pt idx="0">
                  <c:v>3.161505</c:v>
                </c:pt>
                <c:pt idx="1">
                  <c:v>3.0963449999999995</c:v>
                </c:pt>
                <c:pt idx="2">
                  <c:v>2.7768375000000001</c:v>
                </c:pt>
                <c:pt idx="3">
                  <c:v>2.6114549999999999</c:v>
                </c:pt>
                <c:pt idx="4">
                  <c:v>2.4755624999999997</c:v>
                </c:pt>
                <c:pt idx="5">
                  <c:v>2.6412149999999999</c:v>
                </c:pt>
                <c:pt idx="6">
                  <c:v>2.6689350000000003</c:v>
                </c:pt>
                <c:pt idx="7">
                  <c:v>2.8620000000000001</c:v>
                </c:pt>
                <c:pt idx="8">
                  <c:v>3.57165</c:v>
                </c:pt>
              </c:numCache>
            </c:numRef>
          </c:val>
          <c:extLst>
            <c:ext xmlns:c16="http://schemas.microsoft.com/office/drawing/2014/chart" uri="{C3380CC4-5D6E-409C-BE32-E72D297353CC}">
              <c16:uniqueId val="{00000000-EEB5-45E5-A2D6-E9570CA42403}"/>
            </c:ext>
          </c:extLst>
        </c:ser>
        <c:ser>
          <c:idx val="4"/>
          <c:order val="4"/>
          <c:tx>
            <c:strRef>
              <c:f>'Districts Ed Type'!$A$44</c:f>
              <c:strCache>
                <c:ptCount val="1"/>
                <c:pt idx="0">
                  <c:v>full range</c:v>
                </c:pt>
              </c:strCache>
            </c:strRef>
          </c:tx>
          <c:spPr>
            <a:solidFill>
              <a:schemeClr val="bg1">
                <a:lumMod val="85000"/>
              </a:schemeClr>
            </a:solidFill>
            <a:ln>
              <a:noFill/>
            </a:ln>
            <a:effectLst/>
          </c:spPr>
          <c:cat>
            <c:numRef>
              <c:f>'Districts Ed Type'!$B$35:$J$35</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'Districts Ed Type'!$B$44:$J$44</c:f>
              <c:numCache>
                <c:formatCode>0.000</c:formatCode>
                <c:ptCount val="9"/>
                <c:pt idx="0">
                  <c:v>2.1076700000000006</c:v>
                </c:pt>
                <c:pt idx="1">
                  <c:v>2.0642300000000002</c:v>
                </c:pt>
                <c:pt idx="2">
                  <c:v>1.8512249999999995</c:v>
                </c:pt>
                <c:pt idx="3">
                  <c:v>1.7409700000000004</c:v>
                </c:pt>
                <c:pt idx="4">
                  <c:v>1.6503750000000004</c:v>
                </c:pt>
                <c:pt idx="5">
                  <c:v>1.7608100000000002</c:v>
                </c:pt>
                <c:pt idx="6">
                  <c:v>1.7792899999999996</c:v>
                </c:pt>
                <c:pt idx="7">
                  <c:v>1.9079999999999995</c:v>
                </c:pt>
                <c:pt idx="8">
                  <c:v>2.3811</c:v>
                </c:pt>
              </c:numCache>
            </c:numRef>
          </c:val>
          <c:extLst>
            <c:ext xmlns:c16="http://schemas.microsoft.com/office/drawing/2014/chart" uri="{C3380CC4-5D6E-409C-BE32-E72D297353CC}">
              <c16:uniqueId val="{00000001-EEB5-45E5-A2D6-E9570CA42403}"/>
            </c:ext>
          </c:extLst>
        </c:ser>
        <c:dLbls>
          <c:showLegendKey val="0"/>
          <c:showVal val="0"/>
          <c:showCatName val="0"/>
          <c:showSerName val="0"/>
          <c:showPercent val="0"/>
          <c:showBubbleSize val="0"/>
        </c:dLbls>
        <c:axId val="673200856"/>
        <c:axId val="673200072"/>
      </c:areaChart>
      <c:lineChart>
        <c:grouping val="standard"/>
        <c:varyColors val="0"/>
        <c:ser>
          <c:idx val="0"/>
          <c:order val="0"/>
          <c:tx>
            <c:strRef>
              <c:f>'Districts Ed Type'!$A$36</c:f>
              <c:strCache>
                <c:ptCount val="1"/>
                <c:pt idx="0">
                  <c:v>General Education</c:v>
                </c:pt>
              </c:strCache>
            </c:strRef>
          </c:tx>
          <c:spPr>
            <a:ln w="28575" cap="rnd">
              <a:solidFill>
                <a:srgbClr val="008EAA"/>
              </a:solidFill>
              <a:round/>
            </a:ln>
            <a:effectLst/>
          </c:spPr>
          <c:marker>
            <c:symbol val="x"/>
            <c:size val="6"/>
            <c:spPr>
              <a:solidFill>
                <a:srgbClr val="008EAA"/>
              </a:solidFill>
              <a:ln w="9525">
                <a:solidFill>
                  <a:srgbClr val="008EAA"/>
                </a:solidFill>
              </a:ln>
              <a:effectLst/>
            </c:spPr>
          </c:marker>
          <c:dLbls>
            <c:dLbl>
              <c:idx val="8"/>
              <c:layout>
                <c:manualLayout>
                  <c:x val="0"/>
                  <c:y val="1.252013881580693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EEB5-45E5-A2D6-E9570CA4240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'Districts Ed Type'!$B$35:$J$35</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'Districts Ed Type'!$B$36:$J$36</c:f>
              <c:numCache>
                <c:formatCode>0.000</c:formatCode>
                <c:ptCount val="9"/>
                <c:pt idx="0">
                  <c:v>3.3721100000000002</c:v>
                </c:pt>
                <c:pt idx="1">
                  <c:v>2.9798</c:v>
                </c:pt>
                <c:pt idx="2">
                  <c:v>3.1304699999999999</c:v>
                </c:pt>
                <c:pt idx="3">
                  <c:v>2.4199899999999999</c:v>
                </c:pt>
                <c:pt idx="4">
                  <c:v>1.4670799999999999</c:v>
                </c:pt>
                <c:pt idx="5">
                  <c:v>2.2534299999999998</c:v>
                </c:pt>
                <c:pt idx="6">
                  <c:v>2.3757899999999998</c:v>
                </c:pt>
                <c:pt idx="7">
                  <c:v>2.8650000000000002</c:v>
                </c:pt>
                <c:pt idx="8">
                  <c:v>2.8391999999999999</c:v>
                </c:pt>
              </c:numCache>
            </c:numRef>
          </c:val>
          <c:smooth val="0"/>
          <c:extLst>
            <c:ext xmlns:c16="http://schemas.microsoft.com/office/drawing/2014/chart" uri="{C3380CC4-5D6E-409C-BE32-E72D297353CC}">
              <c16:uniqueId val="{00000003-EEB5-45E5-A2D6-E9570CA42403}"/>
            </c:ext>
          </c:extLst>
        </c:ser>
        <c:ser>
          <c:idx val="1"/>
          <c:order val="1"/>
          <c:tx>
            <c:strRef>
              <c:f>'Districts Ed Type'!$A$37</c:f>
              <c:strCache>
                <c:ptCount val="1"/>
                <c:pt idx="0">
                  <c:v>Special Education</c:v>
                </c:pt>
              </c:strCache>
            </c:strRef>
          </c:tx>
          <c:spPr>
            <a:ln w="28575" cap="rnd">
              <a:solidFill>
                <a:srgbClr val="003865"/>
              </a:solidFill>
              <a:round/>
            </a:ln>
            <a:effectLst/>
          </c:spPr>
          <c:marker>
            <c:symbol val="x"/>
            <c:size val="6"/>
            <c:spPr>
              <a:solidFill>
                <a:srgbClr val="003865"/>
              </a:solidFill>
              <a:ln w="9525">
                <a:solidFill>
                  <a:srgbClr val="003865"/>
                </a:solidFill>
              </a:ln>
              <a:effectLst/>
            </c:spPr>
          </c:marker>
          <c:dLbls>
            <c:dLbl>
              <c:idx val="8"/>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EEB5-45E5-A2D6-E9570CA4240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'Districts Ed Type'!$B$35:$J$35</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'Districts Ed Type'!$B$37:$J$37</c:f>
              <c:numCache>
                <c:formatCode>0.000</c:formatCode>
                <c:ptCount val="9"/>
                <c:pt idx="0">
                  <c:v>19.54834</c:v>
                </c:pt>
                <c:pt idx="1">
                  <c:v>16.83203</c:v>
                </c:pt>
                <c:pt idx="2">
                  <c:v>15.16014</c:v>
                </c:pt>
                <c:pt idx="3">
                  <c:v>14.30636</c:v>
                </c:pt>
                <c:pt idx="4">
                  <c:v>10.89959</c:v>
                </c:pt>
                <c:pt idx="5">
                  <c:v>8.9601799999999994</c:v>
                </c:pt>
                <c:pt idx="6">
                  <c:v>8.1841399999999993</c:v>
                </c:pt>
                <c:pt idx="7">
                  <c:v>9.7420000000000009</c:v>
                </c:pt>
                <c:pt idx="8">
                  <c:v>9.5287000000000006</c:v>
                </c:pt>
              </c:numCache>
            </c:numRef>
          </c:val>
          <c:smooth val="0"/>
          <c:extLst>
            <c:ext xmlns:c16="http://schemas.microsoft.com/office/drawing/2014/chart" uri="{C3380CC4-5D6E-409C-BE32-E72D297353CC}">
              <c16:uniqueId val="{00000005-EEB5-45E5-A2D6-E9570CA42403}"/>
            </c:ext>
          </c:extLst>
        </c:ser>
        <c:ser>
          <c:idx val="2"/>
          <c:order val="2"/>
          <c:tx>
            <c:strRef>
              <c:f>'Districts Ed Type'!$A$38</c:f>
              <c:strCache>
                <c:ptCount val="1"/>
                <c:pt idx="0">
                  <c:v>All Students</c:v>
                </c:pt>
              </c:strCache>
            </c:strRef>
          </c:tx>
          <c:spPr>
            <a:ln w="28575" cap="rnd">
              <a:solidFill>
                <a:schemeClr val="accent3"/>
              </a:solidFill>
              <a:round/>
            </a:ln>
            <a:effectLst/>
          </c:spPr>
          <c:marker>
            <c:symbol val="x"/>
            <c:size val="5"/>
            <c:spPr>
              <a:solidFill>
                <a:schemeClr val="accent3"/>
              </a:solidFill>
              <a:ln w="9525">
                <a:solidFill>
                  <a:schemeClr val="accent3"/>
                </a:solidFill>
              </a:ln>
              <a:effectLst/>
            </c:spPr>
          </c:marker>
          <c:dLbls>
            <c:dLbl>
              <c:idx val="8"/>
              <c:layout>
                <c:manualLayout>
                  <c:x val="0"/>
                  <c:y val="-1.878020822371023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EEB5-45E5-A2D6-E9570CA4240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'Districts Ed Type'!$B$35:$J$35</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'Districts Ed Type'!$B$38:$J$38</c:f>
              <c:numCache>
                <c:formatCode>0.000</c:formatCode>
                <c:ptCount val="9"/>
                <c:pt idx="0">
                  <c:v>5.5850600000000004</c:v>
                </c:pt>
                <c:pt idx="1">
                  <c:v>4.8559799999999997</c:v>
                </c:pt>
                <c:pt idx="2">
                  <c:v>4.7788599999999999</c:v>
                </c:pt>
                <c:pt idx="3">
                  <c:v>4.0188600000000001</c:v>
                </c:pt>
                <c:pt idx="4">
                  <c:v>2.7140399999999998</c:v>
                </c:pt>
                <c:pt idx="5">
                  <c:v>3.1461700000000001</c:v>
                </c:pt>
                <c:pt idx="6">
                  <c:v>3.1434099999999998</c:v>
                </c:pt>
                <c:pt idx="7">
                  <c:v>3.7989999999999999</c:v>
                </c:pt>
                <c:pt idx="8">
                  <c:v>3.7509000000000001</c:v>
                </c:pt>
              </c:numCache>
            </c:numRef>
          </c:val>
          <c:smooth val="0"/>
          <c:extLst>
            <c:ext xmlns:c16="http://schemas.microsoft.com/office/drawing/2014/chart" uri="{C3380CC4-5D6E-409C-BE32-E72D297353CC}">
              <c16:uniqueId val="{00000007-EEB5-45E5-A2D6-E9570CA42403}"/>
            </c:ext>
          </c:extLst>
        </c:ser>
        <c:dLbls>
          <c:showLegendKey val="0"/>
          <c:showVal val="0"/>
          <c:showCatName val="0"/>
          <c:showSerName val="0"/>
          <c:showPercent val="0"/>
          <c:showBubbleSize val="0"/>
        </c:dLbls>
        <c:marker val="1"/>
        <c:smooth val="0"/>
        <c:axId val="550009104"/>
        <c:axId val="694435672"/>
      </c:lineChart>
      <c:catAx>
        <c:axId val="55000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694435672"/>
        <c:crosses val="autoZero"/>
        <c:auto val="1"/>
        <c:lblAlgn val="ctr"/>
        <c:lblOffset val="100"/>
        <c:noMultiLvlLbl val="0"/>
      </c:catAx>
      <c:valAx>
        <c:axId val="694435672"/>
        <c:scaling>
          <c:orientation val="minMax"/>
        </c:scaling>
        <c:delete val="0"/>
        <c:axPos val="l"/>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Rate per 100</a:t>
                </a:r>
              </a:p>
            </c:rich>
          </c:tx>
          <c:layout>
            <c:manualLayout>
              <c:xMode val="edge"/>
              <c:yMode val="edge"/>
              <c:x val="9.6836085710599405E-3"/>
              <c:y val="0.4564428767134649"/>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crossAx val="550009104"/>
        <c:crosses val="autoZero"/>
        <c:crossBetween val="between"/>
      </c:valAx>
      <c:valAx>
        <c:axId val="673200072"/>
        <c:scaling>
          <c:orientation val="minMax"/>
          <c:max val="25"/>
        </c:scaling>
        <c:delete val="0"/>
        <c:axPos val="r"/>
        <c:numFmt formatCode="0.00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73200856"/>
        <c:crosses val="max"/>
        <c:crossBetween val="between"/>
      </c:valAx>
      <c:catAx>
        <c:axId val="673200856"/>
        <c:scaling>
          <c:orientation val="minMax"/>
        </c:scaling>
        <c:delete val="1"/>
        <c:axPos val="b"/>
        <c:numFmt formatCode="General" sourceLinked="1"/>
        <c:majorTickMark val="out"/>
        <c:minorTickMark val="none"/>
        <c:tickLblPos val="nextTo"/>
        <c:crossAx val="673200072"/>
        <c:crosses val="autoZero"/>
        <c:auto val="1"/>
        <c:lblAlgn val="ctr"/>
        <c:lblOffset val="100"/>
        <c:noMultiLvlLbl val="0"/>
      </c:cat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American Indian</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'Districts Ed Type, Race'!$B$39:$C$39</c:f>
              <c:strCache>
                <c:ptCount val="2"/>
                <c:pt idx="0">
                  <c:v>General Education</c:v>
                </c:pt>
                <c:pt idx="1">
                  <c:v>American Indian</c:v>
                </c:pt>
              </c:strCache>
            </c:strRef>
          </c:tx>
          <c:spPr>
            <a:ln w="28575" cap="rnd">
              <a:solidFill>
                <a:schemeClr val="tx1"/>
              </a:solidFill>
              <a:prstDash val="sysDot"/>
              <a:round/>
            </a:ln>
            <a:effectLst/>
          </c:spPr>
          <c:marker>
            <c:symbol val="x"/>
            <c:size val="5"/>
            <c:spPr>
              <a:solidFill>
                <a:schemeClr val="tx1"/>
              </a:solidFill>
              <a:ln w="12700">
                <a:solidFill>
                  <a:schemeClr val="tx1"/>
                </a:solidFill>
              </a:ln>
              <a:effectLst/>
            </c:spPr>
          </c:marker>
          <c:cat>
            <c:numRef>
              <c:f>'Districts Ed Type, Race'!$D$38:$L$38</c:f>
              <c:numCache>
                <c:formatCode>General</c:formatCode>
                <c:ptCount val="9"/>
                <c:pt idx="0">
                  <c:v>2011</c:v>
                </c:pt>
                <c:pt idx="8">
                  <c:v>2019</c:v>
                </c:pt>
              </c:numCache>
            </c:numRef>
          </c:cat>
          <c:val>
            <c:numRef>
              <c:f>'Districts Ed Type, Race'!$D$39:$L$39</c:f>
              <c:numCache>
                <c:formatCode>0.000</c:formatCode>
                <c:ptCount val="9"/>
                <c:pt idx="0">
                  <c:v>5.7471300000000003</c:v>
                </c:pt>
                <c:pt idx="1">
                  <c:v>6.7567599999999999</c:v>
                </c:pt>
                <c:pt idx="2">
                  <c:v>0</c:v>
                </c:pt>
                <c:pt idx="3">
                  <c:v>4.61538</c:v>
                </c:pt>
                <c:pt idx="4">
                  <c:v>1.6667000000000001</c:v>
                </c:pt>
                <c:pt idx="5">
                  <c:v>8.6956500000000005</c:v>
                </c:pt>
                <c:pt idx="6">
                  <c:v>6.1224499999999997</c:v>
                </c:pt>
                <c:pt idx="7">
                  <c:v>6.5220000000000002</c:v>
                </c:pt>
                <c:pt idx="8">
                  <c:v>3.0303</c:v>
                </c:pt>
              </c:numCache>
            </c:numRef>
          </c:val>
          <c:smooth val="0"/>
          <c:extLst>
            <c:ext xmlns:c16="http://schemas.microsoft.com/office/drawing/2014/chart" uri="{C3380CC4-5D6E-409C-BE32-E72D297353CC}">
              <c16:uniqueId val="{00000000-941F-467E-B1A8-1F3A79847AAC}"/>
            </c:ext>
          </c:extLst>
        </c:ser>
        <c:ser>
          <c:idx val="7"/>
          <c:order val="7"/>
          <c:tx>
            <c:strRef>
              <c:f>'Districts Ed Type, Race'!$B$46:$C$46</c:f>
              <c:strCache>
                <c:ptCount val="2"/>
                <c:pt idx="0">
                  <c:v>Special Education</c:v>
                </c:pt>
                <c:pt idx="1">
                  <c:v>American Indian</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Race'!$D$38:$L$38</c:f>
              <c:numCache>
                <c:formatCode>General</c:formatCode>
                <c:ptCount val="9"/>
                <c:pt idx="0">
                  <c:v>2011</c:v>
                </c:pt>
                <c:pt idx="8">
                  <c:v>2019</c:v>
                </c:pt>
              </c:numCache>
            </c:numRef>
          </c:cat>
          <c:val>
            <c:numRef>
              <c:f>'Districts Ed Type, Race'!$D$46:$L$46</c:f>
              <c:numCache>
                <c:formatCode>0.000</c:formatCode>
                <c:ptCount val="9"/>
                <c:pt idx="0">
                  <c:v>27.272729999999999</c:v>
                </c:pt>
                <c:pt idx="1">
                  <c:v>19.23077</c:v>
                </c:pt>
                <c:pt idx="2">
                  <c:v>31.57985</c:v>
                </c:pt>
                <c:pt idx="3">
                  <c:v>12.5</c:v>
                </c:pt>
                <c:pt idx="4">
                  <c:v>36.842109999999998</c:v>
                </c:pt>
                <c:pt idx="5">
                  <c:v>42.857140000000001</c:v>
                </c:pt>
                <c:pt idx="6">
                  <c:v>6.25</c:v>
                </c:pt>
                <c:pt idx="7">
                  <c:v>18.181999999999999</c:v>
                </c:pt>
                <c:pt idx="8">
                  <c:v>8.8234999999999992</c:v>
                </c:pt>
              </c:numCache>
            </c:numRef>
          </c:val>
          <c:smooth val="0"/>
          <c:extLst>
            <c:ext xmlns:c16="http://schemas.microsoft.com/office/drawing/2014/chart" uri="{C3380CC4-5D6E-409C-BE32-E72D297353CC}">
              <c16:uniqueId val="{00000001-941F-467E-B1A8-1F3A79847AAC}"/>
            </c:ext>
          </c:extLst>
        </c:ser>
        <c:dLbls>
          <c:showLegendKey val="0"/>
          <c:showVal val="0"/>
          <c:showCatName val="0"/>
          <c:showSerName val="0"/>
          <c:showPercent val="0"/>
          <c:showBubbleSize val="0"/>
        </c:dLbls>
        <c:marker val="1"/>
        <c:smooth val="0"/>
        <c:axId val="271024864"/>
        <c:axId val="271025256"/>
        <c:extLst>
          <c:ext xmlns:c15="http://schemas.microsoft.com/office/drawing/2012/chart" uri="{02D57815-91ED-43cb-92C2-25804820EDAC}">
            <c15:filteredLineSeries>
              <c15:ser>
                <c:idx val="1"/>
                <c:order val="1"/>
                <c:tx>
                  <c:strRef>
                    <c:extLst>
                      <c:ext uri="{02D57815-91ED-43cb-92C2-25804820EDAC}">
                        <c15:formulaRef>
                          <c15:sqref>'Districts Ed Type, Race'!$B$40:$C$40</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'Districts Ed Type, Race'!$D$38:$L$38</c15:sqref>
                        </c15:formulaRef>
                      </c:ext>
                    </c:extLst>
                    <c:numCache>
                      <c:formatCode>General</c:formatCode>
                      <c:ptCount val="9"/>
                      <c:pt idx="0">
                        <c:v>2011</c:v>
                      </c:pt>
                      <c:pt idx="8">
                        <c:v>2019</c:v>
                      </c:pt>
                    </c:numCache>
                  </c:numRef>
                </c:cat>
                <c:val>
                  <c:numRef>
                    <c:extLst>
                      <c:ext uri="{02D57815-91ED-43cb-92C2-25804820EDAC}">
                        <c15:formulaRef>
                          <c15:sqref>'Districts Ed Type, Race'!$D$40:$L$40</c15:sqref>
                        </c15:formulaRef>
                      </c:ext>
                    </c:extLst>
                    <c:numCache>
                      <c:formatCode>0.000</c:formatCode>
                      <c:ptCount val="9"/>
                      <c:pt idx="0">
                        <c:v>0.99929000000000001</c:v>
                      </c:pt>
                      <c:pt idx="1">
                        <c:v>0.87658000000000003</c:v>
                      </c:pt>
                      <c:pt idx="2">
                        <c:v>1.00604</c:v>
                      </c:pt>
                      <c:pt idx="3">
                        <c:v>0.5</c:v>
                      </c:pt>
                      <c:pt idx="4">
                        <c:v>0.26578000000000002</c:v>
                      </c:pt>
                      <c:pt idx="5">
                        <c:v>0.33145999999999998</c:v>
                      </c:pt>
                      <c:pt idx="6">
                        <c:v>0.29841000000000001</c:v>
                      </c:pt>
                      <c:pt idx="7">
                        <c:v>0.19800000000000001</c:v>
                      </c:pt>
                      <c:pt idx="8">
                        <c:v>0.5232</c:v>
                      </c:pt>
                    </c:numCache>
                  </c:numRef>
                </c:val>
                <c:smooth val="0"/>
                <c:extLst>
                  <c:ext xmlns:c16="http://schemas.microsoft.com/office/drawing/2014/chart" uri="{C3380CC4-5D6E-409C-BE32-E72D297353CC}">
                    <c16:uniqueId val="{00000002-941F-467E-B1A8-1F3A79847AAC}"/>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Race'!$B$41:$C$41</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Race'!$D$41:$L$41</c15:sqref>
                        </c15:formulaRef>
                      </c:ext>
                    </c:extLst>
                    <c:numCache>
                      <c:formatCode>0.000</c:formatCode>
                      <c:ptCount val="9"/>
                      <c:pt idx="0">
                        <c:v>9.7008700000000001</c:v>
                      </c:pt>
                      <c:pt idx="1">
                        <c:v>8.3427000000000007</c:v>
                      </c:pt>
                      <c:pt idx="2">
                        <c:v>8.8852100000000007</c:v>
                      </c:pt>
                      <c:pt idx="3">
                        <c:v>7.4658800000000003</c:v>
                      </c:pt>
                      <c:pt idx="4">
                        <c:v>4.6579699999999997</c:v>
                      </c:pt>
                      <c:pt idx="5">
                        <c:v>7.5628000000000002</c:v>
                      </c:pt>
                      <c:pt idx="6">
                        <c:v>7.4808000000000003</c:v>
                      </c:pt>
                      <c:pt idx="7">
                        <c:v>8.5440000000000005</c:v>
                      </c:pt>
                      <c:pt idx="8">
                        <c:v>7.8315999999999999</c:v>
                      </c:pt>
                    </c:numCache>
                  </c:numRef>
                </c:val>
                <c:smooth val="0"/>
                <c:extLst xmlns:c15="http://schemas.microsoft.com/office/drawing/2012/chart">
                  <c:ext xmlns:c16="http://schemas.microsoft.com/office/drawing/2014/chart" uri="{C3380CC4-5D6E-409C-BE32-E72D297353CC}">
                    <c16:uniqueId val="{00000003-941F-467E-B1A8-1F3A79847AAC}"/>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Race'!$B$42:$C$42</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Race'!$D$42:$L$42</c15:sqref>
                        </c15:formulaRef>
                      </c:ext>
                    </c:extLst>
                    <c:numCache>
                      <c:formatCode>0.000</c:formatCode>
                      <c:ptCount val="9"/>
                      <c:pt idx="0">
                        <c:v>3.04487</c:v>
                      </c:pt>
                      <c:pt idx="1">
                        <c:v>3.28789</c:v>
                      </c:pt>
                      <c:pt idx="2">
                        <c:v>4.1990699999999999</c:v>
                      </c:pt>
                      <c:pt idx="3">
                        <c:v>2.28782</c:v>
                      </c:pt>
                      <c:pt idx="4">
                        <c:v>0.87977000000000005</c:v>
                      </c:pt>
                      <c:pt idx="5">
                        <c:v>1.23882</c:v>
                      </c:pt>
                      <c:pt idx="6">
                        <c:v>1.59257</c:v>
                      </c:pt>
                      <c:pt idx="7">
                        <c:v>2.492</c:v>
                      </c:pt>
                      <c:pt idx="8">
                        <c:v>2.8378000000000001</c:v>
                      </c:pt>
                    </c:numCache>
                  </c:numRef>
                </c:val>
                <c:smooth val="0"/>
                <c:extLst xmlns:c15="http://schemas.microsoft.com/office/drawing/2012/chart">
                  <c:ext xmlns:c16="http://schemas.microsoft.com/office/drawing/2014/chart" uri="{C3380CC4-5D6E-409C-BE32-E72D297353CC}">
                    <c16:uniqueId val="{00000004-941F-467E-B1A8-1F3A79847AAC}"/>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Race'!$B$43:$C$43</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Race'!$D$43:$L$43</c15:sqref>
                        </c15:formulaRef>
                      </c:ext>
                    </c:extLst>
                    <c:numCache>
                      <c:formatCode>0.000</c:formatCode>
                      <c:ptCount val="9"/>
                      <c:pt idx="0">
                        <c:v>6.9131799999999997</c:v>
                      </c:pt>
                      <c:pt idx="1">
                        <c:v>5.4739699999999996</c:v>
                      </c:pt>
                      <c:pt idx="2">
                        <c:v>5.2805299999999997</c:v>
                      </c:pt>
                      <c:pt idx="3">
                        <c:v>3.7411500000000002</c:v>
                      </c:pt>
                      <c:pt idx="4">
                        <c:v>2.8826999999999998</c:v>
                      </c:pt>
                      <c:pt idx="5">
                        <c:v>3.76492</c:v>
                      </c:pt>
                      <c:pt idx="6">
                        <c:v>2.8277600000000001</c:v>
                      </c:pt>
                      <c:pt idx="7">
                        <c:v>4.2110000000000003</c:v>
                      </c:pt>
                      <c:pt idx="8">
                        <c:v>3.8860000000000001</c:v>
                      </c:pt>
                    </c:numCache>
                  </c:numRef>
                </c:val>
                <c:smooth val="0"/>
                <c:extLst xmlns:c15="http://schemas.microsoft.com/office/drawing/2012/chart">
                  <c:ext xmlns:c16="http://schemas.microsoft.com/office/drawing/2014/chart" uri="{C3380CC4-5D6E-409C-BE32-E72D297353CC}">
                    <c16:uniqueId val="{00000005-941F-467E-B1A8-1F3A79847AAC}"/>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Race'!$B$44:$C$44</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Race'!$D$44:$L$44</c15:sqref>
                        </c15:formulaRef>
                      </c:ext>
                    </c:extLst>
                    <c:numCache>
                      <c:formatCode>0.000</c:formatCode>
                      <c:ptCount val="9"/>
                      <c:pt idx="0">
                        <c:v>25</c:v>
                      </c:pt>
                      <c:pt idx="1">
                        <c:v>20</c:v>
                      </c:pt>
                      <c:pt idx="2">
                        <c:v>0</c:v>
                      </c:pt>
                      <c:pt idx="3">
                        <c:v>0</c:v>
                      </c:pt>
                      <c:pt idx="4">
                        <c:v>0</c:v>
                      </c:pt>
                      <c:pt idx="5">
                        <c:v>0</c:v>
                      </c:pt>
                      <c:pt idx="6">
                        <c:v>0</c:v>
                      </c:pt>
                      <c:pt idx="7">
                        <c:v>0</c:v>
                      </c:pt>
                      <c:pt idx="8">
                        <c:v>0</c:v>
                      </c:pt>
                    </c:numCache>
                  </c:numRef>
                </c:val>
                <c:smooth val="0"/>
                <c:extLst xmlns:c15="http://schemas.microsoft.com/office/drawing/2012/chart">
                  <c:ext xmlns:c16="http://schemas.microsoft.com/office/drawing/2014/chart" uri="{C3380CC4-5D6E-409C-BE32-E72D297353CC}">
                    <c16:uniqueId val="{00000006-941F-467E-B1A8-1F3A79847AAC}"/>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Race'!$B$45:$C$45</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Race'!$D$45:$L$45</c15:sqref>
                        </c15:formulaRef>
                      </c:ext>
                    </c:extLst>
                    <c:numCache>
                      <c:formatCode>0.000</c:formatCode>
                      <c:ptCount val="9"/>
                      <c:pt idx="0">
                        <c:v>1.4776800000000001</c:v>
                      </c:pt>
                      <c:pt idx="1">
                        <c:v>1.22255</c:v>
                      </c:pt>
                      <c:pt idx="2">
                        <c:v>1.13314</c:v>
                      </c:pt>
                      <c:pt idx="3">
                        <c:v>0.76212000000000002</c:v>
                      </c:pt>
                      <c:pt idx="4">
                        <c:v>0.39361000000000002</c:v>
                      </c:pt>
                      <c:pt idx="5">
                        <c:v>0.50534999999999997</c:v>
                      </c:pt>
                      <c:pt idx="6">
                        <c:v>0.68359000000000003</c:v>
                      </c:pt>
                      <c:pt idx="7">
                        <c:v>0.66200000000000003</c:v>
                      </c:pt>
                      <c:pt idx="8">
                        <c:v>0.81310000000000004</c:v>
                      </c:pt>
                    </c:numCache>
                  </c:numRef>
                </c:val>
                <c:smooth val="0"/>
                <c:extLst xmlns:c15="http://schemas.microsoft.com/office/drawing/2012/chart">
                  <c:ext xmlns:c16="http://schemas.microsoft.com/office/drawing/2014/chart" uri="{C3380CC4-5D6E-409C-BE32-E72D297353CC}">
                    <c16:uniqueId val="{00000007-941F-467E-B1A8-1F3A79847AAC}"/>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Race'!$B$47:$C$47</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Race'!$D$47:$L$47</c15:sqref>
                        </c15:formulaRef>
                      </c:ext>
                    </c:extLst>
                    <c:numCache>
                      <c:formatCode>0.000</c:formatCode>
                      <c:ptCount val="9"/>
                      <c:pt idx="0">
                        <c:v>5.2845500000000003</c:v>
                      </c:pt>
                      <c:pt idx="1">
                        <c:v>2.34375</c:v>
                      </c:pt>
                      <c:pt idx="2">
                        <c:v>3.6629999999999998</c:v>
                      </c:pt>
                      <c:pt idx="3">
                        <c:v>3.6789299999999998</c:v>
                      </c:pt>
                      <c:pt idx="4">
                        <c:v>0.65573999999999999</c:v>
                      </c:pt>
                      <c:pt idx="5">
                        <c:v>1.2539199999999999</c:v>
                      </c:pt>
                      <c:pt idx="6">
                        <c:v>1.45773</c:v>
                      </c:pt>
                      <c:pt idx="7">
                        <c:v>0.875</c:v>
                      </c:pt>
                      <c:pt idx="8">
                        <c:v>0.28410000000000002</c:v>
                      </c:pt>
                    </c:numCache>
                  </c:numRef>
                </c:val>
                <c:smooth val="0"/>
                <c:extLst xmlns:c15="http://schemas.microsoft.com/office/drawing/2012/chart">
                  <c:ext xmlns:c16="http://schemas.microsoft.com/office/drawing/2014/chart" uri="{C3380CC4-5D6E-409C-BE32-E72D297353CC}">
                    <c16:uniqueId val="{00000008-941F-467E-B1A8-1F3A79847AAC}"/>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Race'!$B$48:$C$48</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Race'!$D$48:$L$48</c15:sqref>
                        </c15:formulaRef>
                      </c:ext>
                    </c:extLst>
                    <c:numCache>
                      <c:formatCode>0.000</c:formatCode>
                      <c:ptCount val="9"/>
                      <c:pt idx="0">
                        <c:v>40.24803</c:v>
                      </c:pt>
                      <c:pt idx="1">
                        <c:v>32.055750000000003</c:v>
                      </c:pt>
                      <c:pt idx="2">
                        <c:v>30.324069999999999</c:v>
                      </c:pt>
                      <c:pt idx="3">
                        <c:v>31.07798</c:v>
                      </c:pt>
                      <c:pt idx="4">
                        <c:v>21.506679999999999</c:v>
                      </c:pt>
                      <c:pt idx="5">
                        <c:v>19.520959999999999</c:v>
                      </c:pt>
                      <c:pt idx="6">
                        <c:v>17.208179999999999</c:v>
                      </c:pt>
                      <c:pt idx="7">
                        <c:v>20.686</c:v>
                      </c:pt>
                      <c:pt idx="8">
                        <c:v>19.325800000000001</c:v>
                      </c:pt>
                    </c:numCache>
                  </c:numRef>
                </c:val>
                <c:smooth val="0"/>
                <c:extLst xmlns:c15="http://schemas.microsoft.com/office/drawing/2012/chart">
                  <c:ext xmlns:c16="http://schemas.microsoft.com/office/drawing/2014/chart" uri="{C3380CC4-5D6E-409C-BE32-E72D297353CC}">
                    <c16:uniqueId val="{00000009-941F-467E-B1A8-1F3A79847AAC}"/>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Race'!$B$49:$C$49</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Race'!$D$49:$L$49</c15:sqref>
                        </c15:formulaRef>
                      </c:ext>
                    </c:extLst>
                    <c:numCache>
                      <c:formatCode>0.000</c:formatCode>
                      <c:ptCount val="9"/>
                      <c:pt idx="0">
                        <c:v>12.5</c:v>
                      </c:pt>
                      <c:pt idx="1">
                        <c:v>10.727969999999999</c:v>
                      </c:pt>
                      <c:pt idx="2">
                        <c:v>7.3684200000000004</c:v>
                      </c:pt>
                      <c:pt idx="3">
                        <c:v>8.6142299999999992</c:v>
                      </c:pt>
                      <c:pt idx="4">
                        <c:v>7.0038900000000002</c:v>
                      </c:pt>
                      <c:pt idx="5">
                        <c:v>7.1684599999999996</c:v>
                      </c:pt>
                      <c:pt idx="6">
                        <c:v>5.6105600000000004</c:v>
                      </c:pt>
                      <c:pt idx="7">
                        <c:v>5.6959999999999997</c:v>
                      </c:pt>
                      <c:pt idx="8">
                        <c:v>5.8823999999999996</c:v>
                      </c:pt>
                    </c:numCache>
                  </c:numRef>
                </c:val>
                <c:smooth val="0"/>
                <c:extLst xmlns:c15="http://schemas.microsoft.com/office/drawing/2012/chart">
                  <c:ext xmlns:c16="http://schemas.microsoft.com/office/drawing/2014/chart" uri="{C3380CC4-5D6E-409C-BE32-E72D297353CC}">
                    <c16:uniqueId val="{0000000A-941F-467E-B1A8-1F3A79847AAC}"/>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Race'!$B$50:$C$50</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Race'!$D$50:$L$50</c15:sqref>
                        </c15:formulaRef>
                      </c:ext>
                    </c:extLst>
                    <c:numCache>
                      <c:formatCode>0.000</c:formatCode>
                      <c:ptCount val="9"/>
                      <c:pt idx="0">
                        <c:v>23.770489999999999</c:v>
                      </c:pt>
                      <c:pt idx="1">
                        <c:v>23.026319999999998</c:v>
                      </c:pt>
                      <c:pt idx="2">
                        <c:v>17.307690000000001</c:v>
                      </c:pt>
                      <c:pt idx="3">
                        <c:v>18.867920000000002</c:v>
                      </c:pt>
                      <c:pt idx="4">
                        <c:v>18.644069999999999</c:v>
                      </c:pt>
                      <c:pt idx="5">
                        <c:v>11.940300000000001</c:v>
                      </c:pt>
                      <c:pt idx="6">
                        <c:v>10.798120000000001</c:v>
                      </c:pt>
                      <c:pt idx="7">
                        <c:v>13.1</c:v>
                      </c:pt>
                      <c:pt idx="8">
                        <c:v>15.348800000000001</c:v>
                      </c:pt>
                    </c:numCache>
                  </c:numRef>
                </c:val>
                <c:smooth val="0"/>
                <c:extLst xmlns:c15="http://schemas.microsoft.com/office/drawing/2012/chart">
                  <c:ext xmlns:c16="http://schemas.microsoft.com/office/drawing/2014/chart" uri="{C3380CC4-5D6E-409C-BE32-E72D297353CC}">
                    <c16:uniqueId val="{0000000B-941F-467E-B1A8-1F3A79847AAC}"/>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Race'!$B$51:$C$51</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Race'!$D$51:$L$51</c15:sqref>
                        </c15:formulaRef>
                      </c:ext>
                    </c:extLst>
                    <c:numCache>
                      <c:formatCode>General</c:formatCode>
                      <c:ptCount val="9"/>
                      <c:pt idx="2" formatCode="0.000">
                        <c:v>0</c:v>
                      </c:pt>
                      <c:pt idx="3" formatCode="0.000">
                        <c:v>0</c:v>
                      </c:pt>
                      <c:pt idx="4" formatCode="0.000">
                        <c:v>0</c:v>
                      </c:pt>
                      <c:pt idx="5" formatCode="0.000">
                        <c:v>0</c:v>
                      </c:pt>
                      <c:pt idx="6" formatCode="0.000">
                        <c:v>0</c:v>
                      </c:pt>
                      <c:pt idx="7" formatCode="0.000">
                        <c:v>0</c:v>
                      </c:pt>
                      <c:pt idx="8" formatCode="0.000">
                        <c:v>0</c:v>
                      </c:pt>
                    </c:numCache>
                  </c:numRef>
                </c:val>
                <c:smooth val="0"/>
                <c:extLst xmlns:c15="http://schemas.microsoft.com/office/drawing/2012/chart">
                  <c:ext xmlns:c16="http://schemas.microsoft.com/office/drawing/2014/chart" uri="{C3380CC4-5D6E-409C-BE32-E72D297353CC}">
                    <c16:uniqueId val="{0000000C-941F-467E-B1A8-1F3A79847AAC}"/>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Race'!$B$52:$C$52</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Race'!$D$52:$L$52</c15:sqref>
                        </c15:formulaRef>
                      </c:ext>
                    </c:extLst>
                    <c:numCache>
                      <c:formatCode>0.000</c:formatCode>
                      <c:ptCount val="9"/>
                      <c:pt idx="0">
                        <c:v>9.0565999999999995</c:v>
                      </c:pt>
                      <c:pt idx="1">
                        <c:v>9.8736200000000007</c:v>
                      </c:pt>
                      <c:pt idx="2">
                        <c:v>8.2576400000000003</c:v>
                      </c:pt>
                      <c:pt idx="3">
                        <c:v>5.1170900000000001</c:v>
                      </c:pt>
                      <c:pt idx="4">
                        <c:v>5.0274200000000002</c:v>
                      </c:pt>
                      <c:pt idx="5">
                        <c:v>2.71536</c:v>
                      </c:pt>
                      <c:pt idx="6">
                        <c:v>3.4013599999999999</c:v>
                      </c:pt>
                      <c:pt idx="7">
                        <c:v>4.1360000000000001</c:v>
                      </c:pt>
                      <c:pt idx="8">
                        <c:v>4.4871999999999996</c:v>
                      </c:pt>
                    </c:numCache>
                  </c:numRef>
                </c:val>
                <c:smooth val="0"/>
                <c:extLst xmlns:c15="http://schemas.microsoft.com/office/drawing/2012/chart">
                  <c:ext xmlns:c16="http://schemas.microsoft.com/office/drawing/2014/chart" uri="{C3380CC4-5D6E-409C-BE32-E72D297353CC}">
                    <c16:uniqueId val="{0000000D-941F-467E-B1A8-1F3A79847AAC}"/>
                  </c:ext>
                </c:extLst>
              </c15:ser>
            </c15:filteredLineSeries>
          </c:ext>
        </c:extLst>
      </c:lineChart>
      <c:catAx>
        <c:axId val="2710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71025256"/>
        <c:crosses val="autoZero"/>
        <c:auto val="1"/>
        <c:lblAlgn val="ctr"/>
        <c:lblOffset val="100"/>
        <c:noMultiLvlLbl val="0"/>
      </c:catAx>
      <c:valAx>
        <c:axId val="271025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710248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600" b="1" i="0" u="none" strike="noStrike" kern="1200" spc="0" baseline="0" dirty="0">
                <a:solidFill>
                  <a:sysClr val="windowText" lastClr="000000"/>
                </a:solidFill>
                <a:latin typeface="+mn-lt"/>
                <a:ea typeface="+mn-ea"/>
                <a:cs typeface="+mn-cs"/>
              </a:rPr>
              <a:t>Asian</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1"/>
          <c:order val="1"/>
          <c:tx>
            <c:strRef>
              <c:f>'Districts Ed Type, Race'!$B$40:$C$40</c:f>
              <c:strCache>
                <c:ptCount val="2"/>
                <c:pt idx="0">
                  <c:v>General Education</c:v>
                </c:pt>
                <c:pt idx="1">
                  <c:v>Asian</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Race'!$D$38:$L$38</c:f>
              <c:numCache>
                <c:formatCode>General</c:formatCode>
                <c:ptCount val="9"/>
                <c:pt idx="0">
                  <c:v>2011</c:v>
                </c:pt>
                <c:pt idx="8">
                  <c:v>2019</c:v>
                </c:pt>
              </c:numCache>
            </c:numRef>
          </c:cat>
          <c:val>
            <c:numRef>
              <c:f>'Districts Ed Type, Race'!$D$40:$L$40</c:f>
              <c:numCache>
                <c:formatCode>0.000</c:formatCode>
                <c:ptCount val="9"/>
                <c:pt idx="0">
                  <c:v>0.99929000000000001</c:v>
                </c:pt>
                <c:pt idx="1">
                  <c:v>0.87658000000000003</c:v>
                </c:pt>
                <c:pt idx="2">
                  <c:v>1.00604</c:v>
                </c:pt>
                <c:pt idx="3">
                  <c:v>0.5</c:v>
                </c:pt>
                <c:pt idx="4">
                  <c:v>0.26578000000000002</c:v>
                </c:pt>
                <c:pt idx="5">
                  <c:v>0.33145999999999998</c:v>
                </c:pt>
                <c:pt idx="6">
                  <c:v>0.29841000000000001</c:v>
                </c:pt>
                <c:pt idx="7">
                  <c:v>0.19800000000000001</c:v>
                </c:pt>
                <c:pt idx="8">
                  <c:v>0.5232</c:v>
                </c:pt>
              </c:numCache>
            </c:numRef>
          </c:val>
          <c:smooth val="0"/>
          <c:extLst>
            <c:ext xmlns:c16="http://schemas.microsoft.com/office/drawing/2014/chart" uri="{C3380CC4-5D6E-409C-BE32-E72D297353CC}">
              <c16:uniqueId val="{00000000-7CB4-47C2-B49F-12D2FACFB36F}"/>
            </c:ext>
          </c:extLst>
        </c:ser>
        <c:ser>
          <c:idx val="8"/>
          <c:order val="8"/>
          <c:tx>
            <c:strRef>
              <c:f>'Districts Ed Type, Race'!$B$47:$C$47</c:f>
              <c:strCache>
                <c:ptCount val="2"/>
                <c:pt idx="0">
                  <c:v>Special Education</c:v>
                </c:pt>
                <c:pt idx="1">
                  <c:v>Asian</c:v>
                </c:pt>
              </c:strCache>
            </c:strRef>
          </c:tx>
          <c:spPr>
            <a:ln w="28575" cap="rnd">
              <a:solidFill>
                <a:schemeClr val="accent3">
                  <a:lumMod val="60000"/>
                </a:schemeClr>
              </a:solidFill>
              <a:round/>
            </a:ln>
            <a:effectLst/>
          </c:spPr>
          <c:marker>
            <c:symbol val="x"/>
            <c:size val="5"/>
            <c:spPr>
              <a:solidFill>
                <a:schemeClr val="accent3">
                  <a:lumMod val="60000"/>
                </a:schemeClr>
              </a:solidFill>
              <a:ln w="9525">
                <a:solidFill>
                  <a:schemeClr val="accent3">
                    <a:lumMod val="60000"/>
                  </a:schemeClr>
                </a:solidFill>
              </a:ln>
              <a:effectLst/>
            </c:spPr>
          </c:marker>
          <c:cat>
            <c:numRef>
              <c:f>'Districts Ed Type, Race'!$D$38:$L$38</c:f>
              <c:numCache>
                <c:formatCode>General</c:formatCode>
                <c:ptCount val="9"/>
                <c:pt idx="0">
                  <c:v>2011</c:v>
                </c:pt>
                <c:pt idx="8">
                  <c:v>2019</c:v>
                </c:pt>
              </c:numCache>
            </c:numRef>
          </c:cat>
          <c:val>
            <c:numRef>
              <c:f>'Districts Ed Type, Race'!$D$47:$L$47</c:f>
              <c:numCache>
                <c:formatCode>0.000</c:formatCode>
                <c:ptCount val="9"/>
                <c:pt idx="0">
                  <c:v>5.2845500000000003</c:v>
                </c:pt>
                <c:pt idx="1">
                  <c:v>2.34375</c:v>
                </c:pt>
                <c:pt idx="2">
                  <c:v>3.6629999999999998</c:v>
                </c:pt>
                <c:pt idx="3">
                  <c:v>3.6789299999999998</c:v>
                </c:pt>
                <c:pt idx="4">
                  <c:v>0.65573999999999999</c:v>
                </c:pt>
                <c:pt idx="5">
                  <c:v>1.2539199999999999</c:v>
                </c:pt>
                <c:pt idx="6">
                  <c:v>1.45773</c:v>
                </c:pt>
                <c:pt idx="7">
                  <c:v>0.875</c:v>
                </c:pt>
                <c:pt idx="8">
                  <c:v>0.28410000000000002</c:v>
                </c:pt>
              </c:numCache>
            </c:numRef>
          </c:val>
          <c:smooth val="0"/>
          <c:extLst>
            <c:ext xmlns:c16="http://schemas.microsoft.com/office/drawing/2014/chart" uri="{C3380CC4-5D6E-409C-BE32-E72D297353CC}">
              <c16:uniqueId val="{00000001-7CB4-47C2-B49F-12D2FACFB36F}"/>
            </c:ext>
          </c:extLst>
        </c:ser>
        <c:dLbls>
          <c:showLegendKey val="0"/>
          <c:showVal val="0"/>
          <c:showCatName val="0"/>
          <c:showSerName val="0"/>
          <c:showPercent val="0"/>
          <c:showBubbleSize val="0"/>
        </c:dLbls>
        <c:marker val="1"/>
        <c:smooth val="0"/>
        <c:axId val="271026040"/>
        <c:axId val="125321072"/>
        <c:extLst>
          <c:ext xmlns:c15="http://schemas.microsoft.com/office/drawing/2012/chart" uri="{02D57815-91ED-43cb-92C2-25804820EDAC}">
            <c15:filteredLineSeries>
              <c15:ser>
                <c:idx val="0"/>
                <c:order val="0"/>
                <c:tx>
                  <c:strRef>
                    <c:extLst>
                      <c:ext uri="{02D57815-91ED-43cb-92C2-25804820EDAC}">
                        <c15:formulaRef>
                          <c15:sqref>'Districts Ed Type, Race'!$B$39:$C$39</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Race'!$D$38:$L$38</c15:sqref>
                        </c15:formulaRef>
                      </c:ext>
                    </c:extLst>
                    <c:numCache>
                      <c:formatCode>General</c:formatCode>
                      <c:ptCount val="9"/>
                      <c:pt idx="0">
                        <c:v>2011</c:v>
                      </c:pt>
                      <c:pt idx="8">
                        <c:v>2019</c:v>
                      </c:pt>
                    </c:numCache>
                  </c:numRef>
                </c:cat>
                <c:val>
                  <c:numRef>
                    <c:extLst>
                      <c:ext uri="{02D57815-91ED-43cb-92C2-25804820EDAC}">
                        <c15:formulaRef>
                          <c15:sqref>'Districts Ed Type, Race'!$D$39:$L$39</c15:sqref>
                        </c15:formulaRef>
                      </c:ext>
                    </c:extLst>
                    <c:numCache>
                      <c:formatCode>0.000</c:formatCode>
                      <c:ptCount val="9"/>
                      <c:pt idx="0">
                        <c:v>5.7471300000000003</c:v>
                      </c:pt>
                      <c:pt idx="1">
                        <c:v>6.7567599999999999</c:v>
                      </c:pt>
                      <c:pt idx="2">
                        <c:v>0</c:v>
                      </c:pt>
                      <c:pt idx="3">
                        <c:v>4.61538</c:v>
                      </c:pt>
                      <c:pt idx="4">
                        <c:v>1.6667000000000001</c:v>
                      </c:pt>
                      <c:pt idx="5">
                        <c:v>8.6956500000000005</c:v>
                      </c:pt>
                      <c:pt idx="6">
                        <c:v>6.1224499999999997</c:v>
                      </c:pt>
                      <c:pt idx="7">
                        <c:v>6.5220000000000002</c:v>
                      </c:pt>
                      <c:pt idx="8">
                        <c:v>3.0303</c:v>
                      </c:pt>
                    </c:numCache>
                  </c:numRef>
                </c:val>
                <c:smooth val="0"/>
                <c:extLst>
                  <c:ext xmlns:c16="http://schemas.microsoft.com/office/drawing/2014/chart" uri="{C3380CC4-5D6E-409C-BE32-E72D297353CC}">
                    <c16:uniqueId val="{00000002-7CB4-47C2-B49F-12D2FACFB36F}"/>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Race'!$B$41:$C$41</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Race'!$D$41:$L$41</c15:sqref>
                        </c15:formulaRef>
                      </c:ext>
                    </c:extLst>
                    <c:numCache>
                      <c:formatCode>0.000</c:formatCode>
                      <c:ptCount val="9"/>
                      <c:pt idx="0">
                        <c:v>9.7008700000000001</c:v>
                      </c:pt>
                      <c:pt idx="1">
                        <c:v>8.3427000000000007</c:v>
                      </c:pt>
                      <c:pt idx="2">
                        <c:v>8.8852100000000007</c:v>
                      </c:pt>
                      <c:pt idx="3">
                        <c:v>7.4658800000000003</c:v>
                      </c:pt>
                      <c:pt idx="4">
                        <c:v>4.6579699999999997</c:v>
                      </c:pt>
                      <c:pt idx="5">
                        <c:v>7.5628000000000002</c:v>
                      </c:pt>
                      <c:pt idx="6">
                        <c:v>7.4808000000000003</c:v>
                      </c:pt>
                      <c:pt idx="7">
                        <c:v>8.5440000000000005</c:v>
                      </c:pt>
                      <c:pt idx="8">
                        <c:v>7.8315999999999999</c:v>
                      </c:pt>
                    </c:numCache>
                  </c:numRef>
                </c:val>
                <c:smooth val="0"/>
                <c:extLst xmlns:c15="http://schemas.microsoft.com/office/drawing/2012/chart">
                  <c:ext xmlns:c16="http://schemas.microsoft.com/office/drawing/2014/chart" uri="{C3380CC4-5D6E-409C-BE32-E72D297353CC}">
                    <c16:uniqueId val="{00000003-7CB4-47C2-B49F-12D2FACFB36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Race'!$B$42:$C$42</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Race'!$D$42:$L$42</c15:sqref>
                        </c15:formulaRef>
                      </c:ext>
                    </c:extLst>
                    <c:numCache>
                      <c:formatCode>0.000</c:formatCode>
                      <c:ptCount val="9"/>
                      <c:pt idx="0">
                        <c:v>3.04487</c:v>
                      </c:pt>
                      <c:pt idx="1">
                        <c:v>3.28789</c:v>
                      </c:pt>
                      <c:pt idx="2">
                        <c:v>4.1990699999999999</c:v>
                      </c:pt>
                      <c:pt idx="3">
                        <c:v>2.28782</c:v>
                      </c:pt>
                      <c:pt idx="4">
                        <c:v>0.87977000000000005</c:v>
                      </c:pt>
                      <c:pt idx="5">
                        <c:v>1.23882</c:v>
                      </c:pt>
                      <c:pt idx="6">
                        <c:v>1.59257</c:v>
                      </c:pt>
                      <c:pt idx="7">
                        <c:v>2.492</c:v>
                      </c:pt>
                      <c:pt idx="8">
                        <c:v>2.8378000000000001</c:v>
                      </c:pt>
                    </c:numCache>
                  </c:numRef>
                </c:val>
                <c:smooth val="0"/>
                <c:extLst xmlns:c15="http://schemas.microsoft.com/office/drawing/2012/chart">
                  <c:ext xmlns:c16="http://schemas.microsoft.com/office/drawing/2014/chart" uri="{C3380CC4-5D6E-409C-BE32-E72D297353CC}">
                    <c16:uniqueId val="{00000004-7CB4-47C2-B49F-12D2FACFB36F}"/>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Race'!$B$43:$C$43</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Race'!$D$43:$L$43</c15:sqref>
                        </c15:formulaRef>
                      </c:ext>
                    </c:extLst>
                    <c:numCache>
                      <c:formatCode>0.000</c:formatCode>
                      <c:ptCount val="9"/>
                      <c:pt idx="0">
                        <c:v>6.9131799999999997</c:v>
                      </c:pt>
                      <c:pt idx="1">
                        <c:v>5.4739699999999996</c:v>
                      </c:pt>
                      <c:pt idx="2">
                        <c:v>5.2805299999999997</c:v>
                      </c:pt>
                      <c:pt idx="3">
                        <c:v>3.7411500000000002</c:v>
                      </c:pt>
                      <c:pt idx="4">
                        <c:v>2.8826999999999998</c:v>
                      </c:pt>
                      <c:pt idx="5">
                        <c:v>3.76492</c:v>
                      </c:pt>
                      <c:pt idx="6">
                        <c:v>2.8277600000000001</c:v>
                      </c:pt>
                      <c:pt idx="7">
                        <c:v>4.2110000000000003</c:v>
                      </c:pt>
                      <c:pt idx="8">
                        <c:v>3.8860000000000001</c:v>
                      </c:pt>
                    </c:numCache>
                  </c:numRef>
                </c:val>
                <c:smooth val="0"/>
                <c:extLst xmlns:c15="http://schemas.microsoft.com/office/drawing/2012/chart">
                  <c:ext xmlns:c16="http://schemas.microsoft.com/office/drawing/2014/chart" uri="{C3380CC4-5D6E-409C-BE32-E72D297353CC}">
                    <c16:uniqueId val="{00000005-7CB4-47C2-B49F-12D2FACFB36F}"/>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Race'!$B$44:$C$44</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Race'!$D$44:$L$44</c15:sqref>
                        </c15:formulaRef>
                      </c:ext>
                    </c:extLst>
                    <c:numCache>
                      <c:formatCode>0.000</c:formatCode>
                      <c:ptCount val="9"/>
                      <c:pt idx="0">
                        <c:v>25</c:v>
                      </c:pt>
                      <c:pt idx="1">
                        <c:v>20</c:v>
                      </c:pt>
                      <c:pt idx="2">
                        <c:v>0</c:v>
                      </c:pt>
                      <c:pt idx="3">
                        <c:v>0</c:v>
                      </c:pt>
                      <c:pt idx="4">
                        <c:v>0</c:v>
                      </c:pt>
                      <c:pt idx="5">
                        <c:v>0</c:v>
                      </c:pt>
                      <c:pt idx="6">
                        <c:v>0</c:v>
                      </c:pt>
                      <c:pt idx="7">
                        <c:v>0</c:v>
                      </c:pt>
                      <c:pt idx="8">
                        <c:v>0</c:v>
                      </c:pt>
                    </c:numCache>
                  </c:numRef>
                </c:val>
                <c:smooth val="0"/>
                <c:extLst xmlns:c15="http://schemas.microsoft.com/office/drawing/2012/chart">
                  <c:ext xmlns:c16="http://schemas.microsoft.com/office/drawing/2014/chart" uri="{C3380CC4-5D6E-409C-BE32-E72D297353CC}">
                    <c16:uniqueId val="{00000006-7CB4-47C2-B49F-12D2FACFB36F}"/>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Race'!$B$45:$C$45</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Race'!$D$45:$L$45</c15:sqref>
                        </c15:formulaRef>
                      </c:ext>
                    </c:extLst>
                    <c:numCache>
                      <c:formatCode>0.000</c:formatCode>
                      <c:ptCount val="9"/>
                      <c:pt idx="0">
                        <c:v>1.4776800000000001</c:v>
                      </c:pt>
                      <c:pt idx="1">
                        <c:v>1.22255</c:v>
                      </c:pt>
                      <c:pt idx="2">
                        <c:v>1.13314</c:v>
                      </c:pt>
                      <c:pt idx="3">
                        <c:v>0.76212000000000002</c:v>
                      </c:pt>
                      <c:pt idx="4">
                        <c:v>0.39361000000000002</c:v>
                      </c:pt>
                      <c:pt idx="5">
                        <c:v>0.50534999999999997</c:v>
                      </c:pt>
                      <c:pt idx="6">
                        <c:v>0.68359000000000003</c:v>
                      </c:pt>
                      <c:pt idx="7">
                        <c:v>0.66200000000000003</c:v>
                      </c:pt>
                      <c:pt idx="8">
                        <c:v>0.81310000000000004</c:v>
                      </c:pt>
                    </c:numCache>
                  </c:numRef>
                </c:val>
                <c:smooth val="0"/>
                <c:extLst xmlns:c15="http://schemas.microsoft.com/office/drawing/2012/chart">
                  <c:ext xmlns:c16="http://schemas.microsoft.com/office/drawing/2014/chart" uri="{C3380CC4-5D6E-409C-BE32-E72D297353CC}">
                    <c16:uniqueId val="{00000007-7CB4-47C2-B49F-12D2FACFB36F}"/>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Race'!$B$46:$C$46</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Race'!$D$46:$L$46</c15:sqref>
                        </c15:formulaRef>
                      </c:ext>
                    </c:extLst>
                    <c:numCache>
                      <c:formatCode>0.000</c:formatCode>
                      <c:ptCount val="9"/>
                      <c:pt idx="0">
                        <c:v>27.272729999999999</c:v>
                      </c:pt>
                      <c:pt idx="1">
                        <c:v>19.23077</c:v>
                      </c:pt>
                      <c:pt idx="2">
                        <c:v>31.57985</c:v>
                      </c:pt>
                      <c:pt idx="3">
                        <c:v>12.5</c:v>
                      </c:pt>
                      <c:pt idx="4">
                        <c:v>36.842109999999998</c:v>
                      </c:pt>
                      <c:pt idx="5">
                        <c:v>42.857140000000001</c:v>
                      </c:pt>
                      <c:pt idx="6">
                        <c:v>6.25</c:v>
                      </c:pt>
                      <c:pt idx="7">
                        <c:v>18.181999999999999</c:v>
                      </c:pt>
                      <c:pt idx="8">
                        <c:v>8.8234999999999992</c:v>
                      </c:pt>
                    </c:numCache>
                  </c:numRef>
                </c:val>
                <c:smooth val="0"/>
                <c:extLst xmlns:c15="http://schemas.microsoft.com/office/drawing/2012/chart">
                  <c:ext xmlns:c16="http://schemas.microsoft.com/office/drawing/2014/chart" uri="{C3380CC4-5D6E-409C-BE32-E72D297353CC}">
                    <c16:uniqueId val="{00000008-7CB4-47C2-B49F-12D2FACFB36F}"/>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Race'!$B$48:$C$48</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Race'!$D$48:$L$48</c15:sqref>
                        </c15:formulaRef>
                      </c:ext>
                    </c:extLst>
                    <c:numCache>
                      <c:formatCode>0.000</c:formatCode>
                      <c:ptCount val="9"/>
                      <c:pt idx="0">
                        <c:v>40.24803</c:v>
                      </c:pt>
                      <c:pt idx="1">
                        <c:v>32.055750000000003</c:v>
                      </c:pt>
                      <c:pt idx="2">
                        <c:v>30.324069999999999</c:v>
                      </c:pt>
                      <c:pt idx="3">
                        <c:v>31.07798</c:v>
                      </c:pt>
                      <c:pt idx="4">
                        <c:v>21.506679999999999</c:v>
                      </c:pt>
                      <c:pt idx="5">
                        <c:v>19.520959999999999</c:v>
                      </c:pt>
                      <c:pt idx="6">
                        <c:v>17.208179999999999</c:v>
                      </c:pt>
                      <c:pt idx="7">
                        <c:v>20.686</c:v>
                      </c:pt>
                      <c:pt idx="8">
                        <c:v>19.325800000000001</c:v>
                      </c:pt>
                    </c:numCache>
                  </c:numRef>
                </c:val>
                <c:smooth val="0"/>
                <c:extLst xmlns:c15="http://schemas.microsoft.com/office/drawing/2012/chart">
                  <c:ext xmlns:c16="http://schemas.microsoft.com/office/drawing/2014/chart" uri="{C3380CC4-5D6E-409C-BE32-E72D297353CC}">
                    <c16:uniqueId val="{00000009-7CB4-47C2-B49F-12D2FACFB36F}"/>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Race'!$B$49:$C$49</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Race'!$D$49:$L$49</c15:sqref>
                        </c15:formulaRef>
                      </c:ext>
                    </c:extLst>
                    <c:numCache>
                      <c:formatCode>0.000</c:formatCode>
                      <c:ptCount val="9"/>
                      <c:pt idx="0">
                        <c:v>12.5</c:v>
                      </c:pt>
                      <c:pt idx="1">
                        <c:v>10.727969999999999</c:v>
                      </c:pt>
                      <c:pt idx="2">
                        <c:v>7.3684200000000004</c:v>
                      </c:pt>
                      <c:pt idx="3">
                        <c:v>8.6142299999999992</c:v>
                      </c:pt>
                      <c:pt idx="4">
                        <c:v>7.0038900000000002</c:v>
                      </c:pt>
                      <c:pt idx="5">
                        <c:v>7.1684599999999996</c:v>
                      </c:pt>
                      <c:pt idx="6">
                        <c:v>5.6105600000000004</c:v>
                      </c:pt>
                      <c:pt idx="7">
                        <c:v>5.6959999999999997</c:v>
                      </c:pt>
                      <c:pt idx="8">
                        <c:v>5.8823999999999996</c:v>
                      </c:pt>
                    </c:numCache>
                  </c:numRef>
                </c:val>
                <c:smooth val="0"/>
                <c:extLst xmlns:c15="http://schemas.microsoft.com/office/drawing/2012/chart">
                  <c:ext xmlns:c16="http://schemas.microsoft.com/office/drawing/2014/chart" uri="{C3380CC4-5D6E-409C-BE32-E72D297353CC}">
                    <c16:uniqueId val="{0000000A-7CB4-47C2-B49F-12D2FACFB36F}"/>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Race'!$B$50:$C$50</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Race'!$D$50:$L$50</c15:sqref>
                        </c15:formulaRef>
                      </c:ext>
                    </c:extLst>
                    <c:numCache>
                      <c:formatCode>0.000</c:formatCode>
                      <c:ptCount val="9"/>
                      <c:pt idx="0">
                        <c:v>23.770489999999999</c:v>
                      </c:pt>
                      <c:pt idx="1">
                        <c:v>23.026319999999998</c:v>
                      </c:pt>
                      <c:pt idx="2">
                        <c:v>17.307690000000001</c:v>
                      </c:pt>
                      <c:pt idx="3">
                        <c:v>18.867920000000002</c:v>
                      </c:pt>
                      <c:pt idx="4">
                        <c:v>18.644069999999999</c:v>
                      </c:pt>
                      <c:pt idx="5">
                        <c:v>11.940300000000001</c:v>
                      </c:pt>
                      <c:pt idx="6">
                        <c:v>10.798120000000001</c:v>
                      </c:pt>
                      <c:pt idx="7">
                        <c:v>13.1</c:v>
                      </c:pt>
                      <c:pt idx="8">
                        <c:v>15.348800000000001</c:v>
                      </c:pt>
                    </c:numCache>
                  </c:numRef>
                </c:val>
                <c:smooth val="0"/>
                <c:extLst xmlns:c15="http://schemas.microsoft.com/office/drawing/2012/chart">
                  <c:ext xmlns:c16="http://schemas.microsoft.com/office/drawing/2014/chart" uri="{C3380CC4-5D6E-409C-BE32-E72D297353CC}">
                    <c16:uniqueId val="{0000000B-7CB4-47C2-B49F-12D2FACFB36F}"/>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Race'!$B$51:$C$51</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Race'!$D$51:$L$51</c15:sqref>
                        </c15:formulaRef>
                      </c:ext>
                    </c:extLst>
                    <c:numCache>
                      <c:formatCode>General</c:formatCode>
                      <c:ptCount val="9"/>
                      <c:pt idx="2" formatCode="0.000">
                        <c:v>0</c:v>
                      </c:pt>
                      <c:pt idx="3" formatCode="0.000">
                        <c:v>0</c:v>
                      </c:pt>
                      <c:pt idx="4" formatCode="0.000">
                        <c:v>0</c:v>
                      </c:pt>
                      <c:pt idx="5" formatCode="0.000">
                        <c:v>0</c:v>
                      </c:pt>
                      <c:pt idx="6" formatCode="0.000">
                        <c:v>0</c:v>
                      </c:pt>
                      <c:pt idx="7" formatCode="0.000">
                        <c:v>0</c:v>
                      </c:pt>
                      <c:pt idx="8" formatCode="0.000">
                        <c:v>0</c:v>
                      </c:pt>
                    </c:numCache>
                  </c:numRef>
                </c:val>
                <c:smooth val="0"/>
                <c:extLst xmlns:c15="http://schemas.microsoft.com/office/drawing/2012/chart">
                  <c:ext xmlns:c16="http://schemas.microsoft.com/office/drawing/2014/chart" uri="{C3380CC4-5D6E-409C-BE32-E72D297353CC}">
                    <c16:uniqueId val="{0000000C-7CB4-47C2-B49F-12D2FACFB36F}"/>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Race'!$B$52:$C$52</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Race'!$D$52:$L$52</c15:sqref>
                        </c15:formulaRef>
                      </c:ext>
                    </c:extLst>
                    <c:numCache>
                      <c:formatCode>0.000</c:formatCode>
                      <c:ptCount val="9"/>
                      <c:pt idx="0">
                        <c:v>9.0565999999999995</c:v>
                      </c:pt>
                      <c:pt idx="1">
                        <c:v>9.8736200000000007</c:v>
                      </c:pt>
                      <c:pt idx="2">
                        <c:v>8.2576400000000003</c:v>
                      </c:pt>
                      <c:pt idx="3">
                        <c:v>5.1170900000000001</c:v>
                      </c:pt>
                      <c:pt idx="4">
                        <c:v>5.0274200000000002</c:v>
                      </c:pt>
                      <c:pt idx="5">
                        <c:v>2.71536</c:v>
                      </c:pt>
                      <c:pt idx="6">
                        <c:v>3.4013599999999999</c:v>
                      </c:pt>
                      <c:pt idx="7">
                        <c:v>4.1360000000000001</c:v>
                      </c:pt>
                      <c:pt idx="8">
                        <c:v>4.4871999999999996</c:v>
                      </c:pt>
                    </c:numCache>
                  </c:numRef>
                </c:val>
                <c:smooth val="0"/>
                <c:extLst xmlns:c15="http://schemas.microsoft.com/office/drawing/2012/chart">
                  <c:ext xmlns:c16="http://schemas.microsoft.com/office/drawing/2014/chart" uri="{C3380CC4-5D6E-409C-BE32-E72D297353CC}">
                    <c16:uniqueId val="{0000000D-7CB4-47C2-B49F-12D2FACFB36F}"/>
                  </c:ext>
                </c:extLst>
              </c15:ser>
            </c15:filteredLineSeries>
          </c:ext>
        </c:extLst>
      </c:lineChart>
      <c:catAx>
        <c:axId val="271026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25321072"/>
        <c:crosses val="autoZero"/>
        <c:auto val="1"/>
        <c:lblAlgn val="ctr"/>
        <c:lblOffset val="100"/>
        <c:noMultiLvlLbl val="0"/>
      </c:catAx>
      <c:valAx>
        <c:axId val="125321072"/>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2710260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r>
              <a:rPr lang="en-US" sz="1600" b="1" i="0" u="none" strike="noStrike" kern="1200" spc="0" baseline="0" dirty="0">
                <a:solidFill>
                  <a:sysClr val="windowText" lastClr="000000"/>
                </a:solidFill>
                <a:latin typeface="+mn-lt"/>
                <a:ea typeface="+mn-ea"/>
                <a:cs typeface="+mn-cs"/>
              </a:rPr>
              <a:t>Black</a:t>
            </a:r>
          </a:p>
        </c:rich>
      </c:tx>
      <c:overlay val="0"/>
      <c:spPr>
        <a:noFill/>
        <a:ln>
          <a:noFill/>
        </a:ln>
        <a:effectLst/>
      </c:spPr>
      <c:txPr>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2"/>
          <c:order val="2"/>
          <c:tx>
            <c:strRef>
              <c:f>'Districts Ed Type, Race'!$B$41:$C$41</c:f>
              <c:strCache>
                <c:ptCount val="2"/>
                <c:pt idx="0">
                  <c:v>General Education</c:v>
                </c:pt>
                <c:pt idx="1">
                  <c:v>Black</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Race'!$D$38:$L$38</c:f>
              <c:numCache>
                <c:formatCode>General</c:formatCode>
                <c:ptCount val="9"/>
                <c:pt idx="0">
                  <c:v>2011</c:v>
                </c:pt>
                <c:pt idx="8">
                  <c:v>2019</c:v>
                </c:pt>
              </c:numCache>
            </c:numRef>
          </c:cat>
          <c:val>
            <c:numRef>
              <c:f>'Districts Ed Type, Race'!$D$41:$L$41</c:f>
              <c:numCache>
                <c:formatCode>0.000</c:formatCode>
                <c:ptCount val="9"/>
                <c:pt idx="0">
                  <c:v>9.7008700000000001</c:v>
                </c:pt>
                <c:pt idx="1">
                  <c:v>8.3427000000000007</c:v>
                </c:pt>
                <c:pt idx="2">
                  <c:v>8.8852100000000007</c:v>
                </c:pt>
                <c:pt idx="3">
                  <c:v>7.4658800000000003</c:v>
                </c:pt>
                <c:pt idx="4">
                  <c:v>4.6579699999999997</c:v>
                </c:pt>
                <c:pt idx="5">
                  <c:v>7.5628000000000002</c:v>
                </c:pt>
                <c:pt idx="6">
                  <c:v>7.4808000000000003</c:v>
                </c:pt>
                <c:pt idx="7">
                  <c:v>8.5440000000000005</c:v>
                </c:pt>
                <c:pt idx="8">
                  <c:v>7.8315999999999999</c:v>
                </c:pt>
              </c:numCache>
            </c:numRef>
          </c:val>
          <c:smooth val="0"/>
          <c:extLst>
            <c:ext xmlns:c16="http://schemas.microsoft.com/office/drawing/2014/chart" uri="{C3380CC4-5D6E-409C-BE32-E72D297353CC}">
              <c16:uniqueId val="{00000000-1BA1-43C8-BBEC-AA9062390868}"/>
            </c:ext>
          </c:extLst>
        </c:ser>
        <c:ser>
          <c:idx val="9"/>
          <c:order val="9"/>
          <c:tx>
            <c:strRef>
              <c:f>'Districts Ed Type, Race'!$B$48:$C$48</c:f>
              <c:strCache>
                <c:ptCount val="2"/>
                <c:pt idx="0">
                  <c:v>Special Education</c:v>
                </c:pt>
                <c:pt idx="1">
                  <c:v>Black</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Race'!$D$38:$L$38</c:f>
              <c:numCache>
                <c:formatCode>General</c:formatCode>
                <c:ptCount val="9"/>
                <c:pt idx="0">
                  <c:v>2011</c:v>
                </c:pt>
                <c:pt idx="8">
                  <c:v>2019</c:v>
                </c:pt>
              </c:numCache>
            </c:numRef>
          </c:cat>
          <c:val>
            <c:numRef>
              <c:f>'Districts Ed Type, Race'!$D$48:$L$48</c:f>
              <c:numCache>
                <c:formatCode>0.000</c:formatCode>
                <c:ptCount val="9"/>
                <c:pt idx="0">
                  <c:v>40.24803</c:v>
                </c:pt>
                <c:pt idx="1">
                  <c:v>32.055750000000003</c:v>
                </c:pt>
                <c:pt idx="2">
                  <c:v>30.324069999999999</c:v>
                </c:pt>
                <c:pt idx="3">
                  <c:v>31.07798</c:v>
                </c:pt>
                <c:pt idx="4">
                  <c:v>21.506679999999999</c:v>
                </c:pt>
                <c:pt idx="5">
                  <c:v>19.520959999999999</c:v>
                </c:pt>
                <c:pt idx="6">
                  <c:v>17.208179999999999</c:v>
                </c:pt>
                <c:pt idx="7">
                  <c:v>20.686</c:v>
                </c:pt>
                <c:pt idx="8">
                  <c:v>19.325800000000001</c:v>
                </c:pt>
              </c:numCache>
            </c:numRef>
          </c:val>
          <c:smooth val="0"/>
          <c:extLst>
            <c:ext xmlns:c16="http://schemas.microsoft.com/office/drawing/2014/chart" uri="{C3380CC4-5D6E-409C-BE32-E72D297353CC}">
              <c16:uniqueId val="{00000001-1BA1-43C8-BBEC-AA9062390868}"/>
            </c:ext>
          </c:extLst>
        </c:ser>
        <c:dLbls>
          <c:showLegendKey val="0"/>
          <c:showVal val="0"/>
          <c:showCatName val="0"/>
          <c:showSerName val="0"/>
          <c:showPercent val="0"/>
          <c:showBubbleSize val="0"/>
        </c:dLbls>
        <c:marker val="1"/>
        <c:smooth val="0"/>
        <c:axId val="125321856"/>
        <c:axId val="125322248"/>
        <c:extLst>
          <c:ext xmlns:c15="http://schemas.microsoft.com/office/drawing/2012/chart" uri="{02D57815-91ED-43cb-92C2-25804820EDAC}">
            <c15:filteredLineSeries>
              <c15:ser>
                <c:idx val="0"/>
                <c:order val="0"/>
                <c:tx>
                  <c:strRef>
                    <c:extLst>
                      <c:ext uri="{02D57815-91ED-43cb-92C2-25804820EDAC}">
                        <c15:formulaRef>
                          <c15:sqref>'Districts Ed Type, Race'!$B$39:$C$39</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Race'!$D$38:$L$38</c15:sqref>
                        </c15:formulaRef>
                      </c:ext>
                    </c:extLst>
                    <c:numCache>
                      <c:formatCode>General</c:formatCode>
                      <c:ptCount val="9"/>
                      <c:pt idx="0">
                        <c:v>2011</c:v>
                      </c:pt>
                      <c:pt idx="8">
                        <c:v>2019</c:v>
                      </c:pt>
                    </c:numCache>
                  </c:numRef>
                </c:cat>
                <c:val>
                  <c:numRef>
                    <c:extLst>
                      <c:ext uri="{02D57815-91ED-43cb-92C2-25804820EDAC}">
                        <c15:formulaRef>
                          <c15:sqref>'Districts Ed Type, Race'!$D$39:$L$39</c15:sqref>
                        </c15:formulaRef>
                      </c:ext>
                    </c:extLst>
                    <c:numCache>
                      <c:formatCode>0.000</c:formatCode>
                      <c:ptCount val="9"/>
                      <c:pt idx="0">
                        <c:v>5.7471300000000003</c:v>
                      </c:pt>
                      <c:pt idx="1">
                        <c:v>6.7567599999999999</c:v>
                      </c:pt>
                      <c:pt idx="2">
                        <c:v>0</c:v>
                      </c:pt>
                      <c:pt idx="3">
                        <c:v>4.61538</c:v>
                      </c:pt>
                      <c:pt idx="4">
                        <c:v>1.6667000000000001</c:v>
                      </c:pt>
                      <c:pt idx="5">
                        <c:v>8.6956500000000005</c:v>
                      </c:pt>
                      <c:pt idx="6">
                        <c:v>6.1224499999999997</c:v>
                      </c:pt>
                      <c:pt idx="7">
                        <c:v>6.5220000000000002</c:v>
                      </c:pt>
                      <c:pt idx="8">
                        <c:v>3.0303</c:v>
                      </c:pt>
                    </c:numCache>
                  </c:numRef>
                </c:val>
                <c:smooth val="0"/>
                <c:extLst>
                  <c:ext xmlns:c16="http://schemas.microsoft.com/office/drawing/2014/chart" uri="{C3380CC4-5D6E-409C-BE32-E72D297353CC}">
                    <c16:uniqueId val="{00000002-1BA1-43C8-BBEC-AA906239086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Race'!$B$40:$C$40</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Race'!$D$40:$L$40</c15:sqref>
                        </c15:formulaRef>
                      </c:ext>
                    </c:extLst>
                    <c:numCache>
                      <c:formatCode>0.000</c:formatCode>
                      <c:ptCount val="9"/>
                      <c:pt idx="0">
                        <c:v>0.99929000000000001</c:v>
                      </c:pt>
                      <c:pt idx="1">
                        <c:v>0.87658000000000003</c:v>
                      </c:pt>
                      <c:pt idx="2">
                        <c:v>1.00604</c:v>
                      </c:pt>
                      <c:pt idx="3">
                        <c:v>0.5</c:v>
                      </c:pt>
                      <c:pt idx="4">
                        <c:v>0.26578000000000002</c:v>
                      </c:pt>
                      <c:pt idx="5">
                        <c:v>0.33145999999999998</c:v>
                      </c:pt>
                      <c:pt idx="6">
                        <c:v>0.29841000000000001</c:v>
                      </c:pt>
                      <c:pt idx="7">
                        <c:v>0.19800000000000001</c:v>
                      </c:pt>
                      <c:pt idx="8">
                        <c:v>0.5232</c:v>
                      </c:pt>
                    </c:numCache>
                  </c:numRef>
                </c:val>
                <c:smooth val="0"/>
                <c:extLst xmlns:c15="http://schemas.microsoft.com/office/drawing/2012/chart">
                  <c:ext xmlns:c16="http://schemas.microsoft.com/office/drawing/2014/chart" uri="{C3380CC4-5D6E-409C-BE32-E72D297353CC}">
                    <c16:uniqueId val="{00000003-1BA1-43C8-BBEC-AA906239086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Race'!$B$42:$C$42</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Race'!$D$42:$L$42</c15:sqref>
                        </c15:formulaRef>
                      </c:ext>
                    </c:extLst>
                    <c:numCache>
                      <c:formatCode>0.000</c:formatCode>
                      <c:ptCount val="9"/>
                      <c:pt idx="0">
                        <c:v>3.04487</c:v>
                      </c:pt>
                      <c:pt idx="1">
                        <c:v>3.28789</c:v>
                      </c:pt>
                      <c:pt idx="2">
                        <c:v>4.1990699999999999</c:v>
                      </c:pt>
                      <c:pt idx="3">
                        <c:v>2.28782</c:v>
                      </c:pt>
                      <c:pt idx="4">
                        <c:v>0.87977000000000005</c:v>
                      </c:pt>
                      <c:pt idx="5">
                        <c:v>1.23882</c:v>
                      </c:pt>
                      <c:pt idx="6">
                        <c:v>1.59257</c:v>
                      </c:pt>
                      <c:pt idx="7">
                        <c:v>2.492</c:v>
                      </c:pt>
                      <c:pt idx="8">
                        <c:v>2.8378000000000001</c:v>
                      </c:pt>
                    </c:numCache>
                  </c:numRef>
                </c:val>
                <c:smooth val="0"/>
                <c:extLst xmlns:c15="http://schemas.microsoft.com/office/drawing/2012/chart">
                  <c:ext xmlns:c16="http://schemas.microsoft.com/office/drawing/2014/chart" uri="{C3380CC4-5D6E-409C-BE32-E72D297353CC}">
                    <c16:uniqueId val="{00000004-1BA1-43C8-BBEC-AA9062390868}"/>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Race'!$B$43:$C$43</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Race'!$D$43:$L$43</c15:sqref>
                        </c15:formulaRef>
                      </c:ext>
                    </c:extLst>
                    <c:numCache>
                      <c:formatCode>0.000</c:formatCode>
                      <c:ptCount val="9"/>
                      <c:pt idx="0">
                        <c:v>6.9131799999999997</c:v>
                      </c:pt>
                      <c:pt idx="1">
                        <c:v>5.4739699999999996</c:v>
                      </c:pt>
                      <c:pt idx="2">
                        <c:v>5.2805299999999997</c:v>
                      </c:pt>
                      <c:pt idx="3">
                        <c:v>3.7411500000000002</c:v>
                      </c:pt>
                      <c:pt idx="4">
                        <c:v>2.8826999999999998</c:v>
                      </c:pt>
                      <c:pt idx="5">
                        <c:v>3.76492</c:v>
                      </c:pt>
                      <c:pt idx="6">
                        <c:v>2.8277600000000001</c:v>
                      </c:pt>
                      <c:pt idx="7">
                        <c:v>4.2110000000000003</c:v>
                      </c:pt>
                      <c:pt idx="8">
                        <c:v>3.8860000000000001</c:v>
                      </c:pt>
                    </c:numCache>
                  </c:numRef>
                </c:val>
                <c:smooth val="0"/>
                <c:extLst xmlns:c15="http://schemas.microsoft.com/office/drawing/2012/chart">
                  <c:ext xmlns:c16="http://schemas.microsoft.com/office/drawing/2014/chart" uri="{C3380CC4-5D6E-409C-BE32-E72D297353CC}">
                    <c16:uniqueId val="{00000005-1BA1-43C8-BBEC-AA906239086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Race'!$B$44:$C$44</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Race'!$D$44:$L$44</c15:sqref>
                        </c15:formulaRef>
                      </c:ext>
                    </c:extLst>
                    <c:numCache>
                      <c:formatCode>0.000</c:formatCode>
                      <c:ptCount val="9"/>
                      <c:pt idx="0">
                        <c:v>25</c:v>
                      </c:pt>
                      <c:pt idx="1">
                        <c:v>20</c:v>
                      </c:pt>
                      <c:pt idx="2">
                        <c:v>0</c:v>
                      </c:pt>
                      <c:pt idx="3">
                        <c:v>0</c:v>
                      </c:pt>
                      <c:pt idx="4">
                        <c:v>0</c:v>
                      </c:pt>
                      <c:pt idx="5">
                        <c:v>0</c:v>
                      </c:pt>
                      <c:pt idx="6">
                        <c:v>0</c:v>
                      </c:pt>
                      <c:pt idx="7">
                        <c:v>0</c:v>
                      </c:pt>
                      <c:pt idx="8">
                        <c:v>0</c:v>
                      </c:pt>
                    </c:numCache>
                  </c:numRef>
                </c:val>
                <c:smooth val="0"/>
                <c:extLst xmlns:c15="http://schemas.microsoft.com/office/drawing/2012/chart">
                  <c:ext xmlns:c16="http://schemas.microsoft.com/office/drawing/2014/chart" uri="{C3380CC4-5D6E-409C-BE32-E72D297353CC}">
                    <c16:uniqueId val="{00000006-1BA1-43C8-BBEC-AA9062390868}"/>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Race'!$B$45:$C$45</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Race'!$D$45:$L$45</c15:sqref>
                        </c15:formulaRef>
                      </c:ext>
                    </c:extLst>
                    <c:numCache>
                      <c:formatCode>0.000</c:formatCode>
                      <c:ptCount val="9"/>
                      <c:pt idx="0">
                        <c:v>1.4776800000000001</c:v>
                      </c:pt>
                      <c:pt idx="1">
                        <c:v>1.22255</c:v>
                      </c:pt>
                      <c:pt idx="2">
                        <c:v>1.13314</c:v>
                      </c:pt>
                      <c:pt idx="3">
                        <c:v>0.76212000000000002</c:v>
                      </c:pt>
                      <c:pt idx="4">
                        <c:v>0.39361000000000002</c:v>
                      </c:pt>
                      <c:pt idx="5">
                        <c:v>0.50534999999999997</c:v>
                      </c:pt>
                      <c:pt idx="6">
                        <c:v>0.68359000000000003</c:v>
                      </c:pt>
                      <c:pt idx="7">
                        <c:v>0.66200000000000003</c:v>
                      </c:pt>
                      <c:pt idx="8">
                        <c:v>0.81310000000000004</c:v>
                      </c:pt>
                    </c:numCache>
                  </c:numRef>
                </c:val>
                <c:smooth val="0"/>
                <c:extLst xmlns:c15="http://schemas.microsoft.com/office/drawing/2012/chart">
                  <c:ext xmlns:c16="http://schemas.microsoft.com/office/drawing/2014/chart" uri="{C3380CC4-5D6E-409C-BE32-E72D297353CC}">
                    <c16:uniqueId val="{00000007-1BA1-43C8-BBEC-AA9062390868}"/>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Race'!$B$46:$C$46</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Race'!$D$46:$L$46</c15:sqref>
                        </c15:formulaRef>
                      </c:ext>
                    </c:extLst>
                    <c:numCache>
                      <c:formatCode>0.000</c:formatCode>
                      <c:ptCount val="9"/>
                      <c:pt idx="0">
                        <c:v>27.272729999999999</c:v>
                      </c:pt>
                      <c:pt idx="1">
                        <c:v>19.23077</c:v>
                      </c:pt>
                      <c:pt idx="2">
                        <c:v>31.57985</c:v>
                      </c:pt>
                      <c:pt idx="3">
                        <c:v>12.5</c:v>
                      </c:pt>
                      <c:pt idx="4">
                        <c:v>36.842109999999998</c:v>
                      </c:pt>
                      <c:pt idx="5">
                        <c:v>42.857140000000001</c:v>
                      </c:pt>
                      <c:pt idx="6">
                        <c:v>6.25</c:v>
                      </c:pt>
                      <c:pt idx="7">
                        <c:v>18.181999999999999</c:v>
                      </c:pt>
                      <c:pt idx="8">
                        <c:v>8.8234999999999992</c:v>
                      </c:pt>
                    </c:numCache>
                  </c:numRef>
                </c:val>
                <c:smooth val="0"/>
                <c:extLst xmlns:c15="http://schemas.microsoft.com/office/drawing/2012/chart">
                  <c:ext xmlns:c16="http://schemas.microsoft.com/office/drawing/2014/chart" uri="{C3380CC4-5D6E-409C-BE32-E72D297353CC}">
                    <c16:uniqueId val="{00000008-1BA1-43C8-BBEC-AA9062390868}"/>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Race'!$B$47:$C$47</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Race'!$D$47:$L$47</c15:sqref>
                        </c15:formulaRef>
                      </c:ext>
                    </c:extLst>
                    <c:numCache>
                      <c:formatCode>0.000</c:formatCode>
                      <c:ptCount val="9"/>
                      <c:pt idx="0">
                        <c:v>5.2845500000000003</c:v>
                      </c:pt>
                      <c:pt idx="1">
                        <c:v>2.34375</c:v>
                      </c:pt>
                      <c:pt idx="2">
                        <c:v>3.6629999999999998</c:v>
                      </c:pt>
                      <c:pt idx="3">
                        <c:v>3.6789299999999998</c:v>
                      </c:pt>
                      <c:pt idx="4">
                        <c:v>0.65573999999999999</c:v>
                      </c:pt>
                      <c:pt idx="5">
                        <c:v>1.2539199999999999</c:v>
                      </c:pt>
                      <c:pt idx="6">
                        <c:v>1.45773</c:v>
                      </c:pt>
                      <c:pt idx="7">
                        <c:v>0.875</c:v>
                      </c:pt>
                      <c:pt idx="8">
                        <c:v>0.28410000000000002</c:v>
                      </c:pt>
                    </c:numCache>
                  </c:numRef>
                </c:val>
                <c:smooth val="0"/>
                <c:extLst xmlns:c15="http://schemas.microsoft.com/office/drawing/2012/chart">
                  <c:ext xmlns:c16="http://schemas.microsoft.com/office/drawing/2014/chart" uri="{C3380CC4-5D6E-409C-BE32-E72D297353CC}">
                    <c16:uniqueId val="{00000009-1BA1-43C8-BBEC-AA9062390868}"/>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Race'!$B$49:$C$49</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Race'!$D$49:$L$49</c15:sqref>
                        </c15:formulaRef>
                      </c:ext>
                    </c:extLst>
                    <c:numCache>
                      <c:formatCode>0.000</c:formatCode>
                      <c:ptCount val="9"/>
                      <c:pt idx="0">
                        <c:v>12.5</c:v>
                      </c:pt>
                      <c:pt idx="1">
                        <c:v>10.727969999999999</c:v>
                      </c:pt>
                      <c:pt idx="2">
                        <c:v>7.3684200000000004</c:v>
                      </c:pt>
                      <c:pt idx="3">
                        <c:v>8.6142299999999992</c:v>
                      </c:pt>
                      <c:pt idx="4">
                        <c:v>7.0038900000000002</c:v>
                      </c:pt>
                      <c:pt idx="5">
                        <c:v>7.1684599999999996</c:v>
                      </c:pt>
                      <c:pt idx="6">
                        <c:v>5.6105600000000004</c:v>
                      </c:pt>
                      <c:pt idx="7">
                        <c:v>5.6959999999999997</c:v>
                      </c:pt>
                      <c:pt idx="8">
                        <c:v>5.8823999999999996</c:v>
                      </c:pt>
                    </c:numCache>
                  </c:numRef>
                </c:val>
                <c:smooth val="0"/>
                <c:extLst xmlns:c15="http://schemas.microsoft.com/office/drawing/2012/chart">
                  <c:ext xmlns:c16="http://schemas.microsoft.com/office/drawing/2014/chart" uri="{C3380CC4-5D6E-409C-BE32-E72D297353CC}">
                    <c16:uniqueId val="{0000000A-1BA1-43C8-BBEC-AA9062390868}"/>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Race'!$B$50:$C$50</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Race'!$D$50:$L$50</c15:sqref>
                        </c15:formulaRef>
                      </c:ext>
                    </c:extLst>
                    <c:numCache>
                      <c:formatCode>0.000</c:formatCode>
                      <c:ptCount val="9"/>
                      <c:pt idx="0">
                        <c:v>23.770489999999999</c:v>
                      </c:pt>
                      <c:pt idx="1">
                        <c:v>23.026319999999998</c:v>
                      </c:pt>
                      <c:pt idx="2">
                        <c:v>17.307690000000001</c:v>
                      </c:pt>
                      <c:pt idx="3">
                        <c:v>18.867920000000002</c:v>
                      </c:pt>
                      <c:pt idx="4">
                        <c:v>18.644069999999999</c:v>
                      </c:pt>
                      <c:pt idx="5">
                        <c:v>11.940300000000001</c:v>
                      </c:pt>
                      <c:pt idx="6">
                        <c:v>10.798120000000001</c:v>
                      </c:pt>
                      <c:pt idx="7">
                        <c:v>13.1</c:v>
                      </c:pt>
                      <c:pt idx="8">
                        <c:v>15.348800000000001</c:v>
                      </c:pt>
                    </c:numCache>
                  </c:numRef>
                </c:val>
                <c:smooth val="0"/>
                <c:extLst xmlns:c15="http://schemas.microsoft.com/office/drawing/2012/chart">
                  <c:ext xmlns:c16="http://schemas.microsoft.com/office/drawing/2014/chart" uri="{C3380CC4-5D6E-409C-BE32-E72D297353CC}">
                    <c16:uniqueId val="{0000000B-1BA1-43C8-BBEC-AA9062390868}"/>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Race'!$B$51:$C$51</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Race'!$D$51:$L$51</c15:sqref>
                        </c15:formulaRef>
                      </c:ext>
                    </c:extLst>
                    <c:numCache>
                      <c:formatCode>General</c:formatCode>
                      <c:ptCount val="9"/>
                      <c:pt idx="2" formatCode="0.000">
                        <c:v>0</c:v>
                      </c:pt>
                      <c:pt idx="3" formatCode="0.000">
                        <c:v>0</c:v>
                      </c:pt>
                      <c:pt idx="4" formatCode="0.000">
                        <c:v>0</c:v>
                      </c:pt>
                      <c:pt idx="5" formatCode="0.000">
                        <c:v>0</c:v>
                      </c:pt>
                      <c:pt idx="6" formatCode="0.000">
                        <c:v>0</c:v>
                      </c:pt>
                      <c:pt idx="7" formatCode="0.000">
                        <c:v>0</c:v>
                      </c:pt>
                      <c:pt idx="8" formatCode="0.000">
                        <c:v>0</c:v>
                      </c:pt>
                    </c:numCache>
                  </c:numRef>
                </c:val>
                <c:smooth val="0"/>
                <c:extLst xmlns:c15="http://schemas.microsoft.com/office/drawing/2012/chart">
                  <c:ext xmlns:c16="http://schemas.microsoft.com/office/drawing/2014/chart" uri="{C3380CC4-5D6E-409C-BE32-E72D297353CC}">
                    <c16:uniqueId val="{0000000C-1BA1-43C8-BBEC-AA9062390868}"/>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Race'!$B$52:$C$52</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Race'!$D$52:$L$52</c15:sqref>
                        </c15:formulaRef>
                      </c:ext>
                    </c:extLst>
                    <c:numCache>
                      <c:formatCode>0.000</c:formatCode>
                      <c:ptCount val="9"/>
                      <c:pt idx="0">
                        <c:v>9.0565999999999995</c:v>
                      </c:pt>
                      <c:pt idx="1">
                        <c:v>9.8736200000000007</c:v>
                      </c:pt>
                      <c:pt idx="2">
                        <c:v>8.2576400000000003</c:v>
                      </c:pt>
                      <c:pt idx="3">
                        <c:v>5.1170900000000001</c:v>
                      </c:pt>
                      <c:pt idx="4">
                        <c:v>5.0274200000000002</c:v>
                      </c:pt>
                      <c:pt idx="5">
                        <c:v>2.71536</c:v>
                      </c:pt>
                      <c:pt idx="6">
                        <c:v>3.4013599999999999</c:v>
                      </c:pt>
                      <c:pt idx="7">
                        <c:v>4.1360000000000001</c:v>
                      </c:pt>
                      <c:pt idx="8">
                        <c:v>4.4871999999999996</c:v>
                      </c:pt>
                    </c:numCache>
                  </c:numRef>
                </c:val>
                <c:smooth val="0"/>
                <c:extLst xmlns:c15="http://schemas.microsoft.com/office/drawing/2012/chart">
                  <c:ext xmlns:c16="http://schemas.microsoft.com/office/drawing/2014/chart" uri="{C3380CC4-5D6E-409C-BE32-E72D297353CC}">
                    <c16:uniqueId val="{0000000D-1BA1-43C8-BBEC-AA9062390868}"/>
                  </c:ext>
                </c:extLst>
              </c15:ser>
            </c15:filteredLineSeries>
          </c:ext>
        </c:extLst>
      </c:lineChart>
      <c:catAx>
        <c:axId val="12532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25322248"/>
        <c:crosses val="autoZero"/>
        <c:auto val="1"/>
        <c:lblAlgn val="ctr"/>
        <c:lblOffset val="100"/>
        <c:noMultiLvlLbl val="0"/>
      </c:catAx>
      <c:valAx>
        <c:axId val="12532224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253218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a:t>Hispanic</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3"/>
          <c:order val="3"/>
          <c:tx>
            <c:strRef>
              <c:f>'Districts Ed Type, Race'!$B$42:$C$42</c:f>
              <c:strCache>
                <c:ptCount val="2"/>
                <c:pt idx="0">
                  <c:v>General Education</c:v>
                </c:pt>
                <c:pt idx="1">
                  <c:v>Hispanic</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Race'!$D$38:$L$38</c:f>
              <c:numCache>
                <c:formatCode>General</c:formatCode>
                <c:ptCount val="9"/>
                <c:pt idx="0">
                  <c:v>2011</c:v>
                </c:pt>
                <c:pt idx="8">
                  <c:v>2019</c:v>
                </c:pt>
              </c:numCache>
            </c:numRef>
          </c:cat>
          <c:val>
            <c:numRef>
              <c:f>'Districts Ed Type, Race'!$D$42:$L$42</c:f>
              <c:numCache>
                <c:formatCode>0.000</c:formatCode>
                <c:ptCount val="9"/>
                <c:pt idx="0">
                  <c:v>3.04487</c:v>
                </c:pt>
                <c:pt idx="1">
                  <c:v>3.28789</c:v>
                </c:pt>
                <c:pt idx="2">
                  <c:v>4.1990699999999999</c:v>
                </c:pt>
                <c:pt idx="3">
                  <c:v>2.28782</c:v>
                </c:pt>
                <c:pt idx="4">
                  <c:v>0.87977000000000005</c:v>
                </c:pt>
                <c:pt idx="5">
                  <c:v>1.23882</c:v>
                </c:pt>
                <c:pt idx="6">
                  <c:v>1.59257</c:v>
                </c:pt>
                <c:pt idx="7">
                  <c:v>2.492</c:v>
                </c:pt>
                <c:pt idx="8">
                  <c:v>2.8378000000000001</c:v>
                </c:pt>
              </c:numCache>
            </c:numRef>
          </c:val>
          <c:smooth val="0"/>
          <c:extLst>
            <c:ext xmlns:c16="http://schemas.microsoft.com/office/drawing/2014/chart" uri="{C3380CC4-5D6E-409C-BE32-E72D297353CC}">
              <c16:uniqueId val="{00000000-74B1-4F74-BEF7-E1455D61D163}"/>
            </c:ext>
          </c:extLst>
        </c:ser>
        <c:ser>
          <c:idx val="10"/>
          <c:order val="10"/>
          <c:tx>
            <c:strRef>
              <c:f>'Districts Ed Type, Race'!$B$49:$C$49</c:f>
              <c:strCache>
                <c:ptCount val="2"/>
                <c:pt idx="0">
                  <c:v>Special Education</c:v>
                </c:pt>
                <c:pt idx="1">
                  <c:v>Hispanic</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Race'!$D$38:$L$38</c:f>
              <c:numCache>
                <c:formatCode>General</c:formatCode>
                <c:ptCount val="9"/>
                <c:pt idx="0">
                  <c:v>2011</c:v>
                </c:pt>
                <c:pt idx="8">
                  <c:v>2019</c:v>
                </c:pt>
              </c:numCache>
            </c:numRef>
          </c:cat>
          <c:val>
            <c:numRef>
              <c:f>'Districts Ed Type, Race'!$D$49:$L$49</c:f>
              <c:numCache>
                <c:formatCode>0.000</c:formatCode>
                <c:ptCount val="9"/>
                <c:pt idx="0">
                  <c:v>12.5</c:v>
                </c:pt>
                <c:pt idx="1">
                  <c:v>10.727969999999999</c:v>
                </c:pt>
                <c:pt idx="2">
                  <c:v>7.3684200000000004</c:v>
                </c:pt>
                <c:pt idx="3">
                  <c:v>8.6142299999999992</c:v>
                </c:pt>
                <c:pt idx="4">
                  <c:v>7.0038900000000002</c:v>
                </c:pt>
                <c:pt idx="5">
                  <c:v>7.1684599999999996</c:v>
                </c:pt>
                <c:pt idx="6">
                  <c:v>5.6105600000000004</c:v>
                </c:pt>
                <c:pt idx="7">
                  <c:v>5.6959999999999997</c:v>
                </c:pt>
                <c:pt idx="8">
                  <c:v>5.8823999999999996</c:v>
                </c:pt>
              </c:numCache>
            </c:numRef>
          </c:val>
          <c:smooth val="0"/>
          <c:extLst>
            <c:ext xmlns:c16="http://schemas.microsoft.com/office/drawing/2014/chart" uri="{C3380CC4-5D6E-409C-BE32-E72D297353CC}">
              <c16:uniqueId val="{00000001-74B1-4F74-BEF7-E1455D61D163}"/>
            </c:ext>
          </c:extLst>
        </c:ser>
        <c:dLbls>
          <c:showLegendKey val="0"/>
          <c:showVal val="0"/>
          <c:showCatName val="0"/>
          <c:showSerName val="0"/>
          <c:showPercent val="0"/>
          <c:showBubbleSize val="0"/>
        </c:dLbls>
        <c:marker val="1"/>
        <c:smooth val="0"/>
        <c:axId val="77355712"/>
        <c:axId val="77356104"/>
        <c:extLst>
          <c:ext xmlns:c15="http://schemas.microsoft.com/office/drawing/2012/chart" uri="{02D57815-91ED-43cb-92C2-25804820EDAC}">
            <c15:filteredLineSeries>
              <c15:ser>
                <c:idx val="0"/>
                <c:order val="0"/>
                <c:tx>
                  <c:strRef>
                    <c:extLst>
                      <c:ext uri="{02D57815-91ED-43cb-92C2-25804820EDAC}">
                        <c15:formulaRef>
                          <c15:sqref>'Districts Ed Type, Race'!$B$39:$C$39</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Race'!$D$38:$L$38</c15:sqref>
                        </c15:formulaRef>
                      </c:ext>
                    </c:extLst>
                    <c:numCache>
                      <c:formatCode>General</c:formatCode>
                      <c:ptCount val="9"/>
                      <c:pt idx="0">
                        <c:v>2011</c:v>
                      </c:pt>
                      <c:pt idx="8">
                        <c:v>2019</c:v>
                      </c:pt>
                    </c:numCache>
                  </c:numRef>
                </c:cat>
                <c:val>
                  <c:numRef>
                    <c:extLst>
                      <c:ext uri="{02D57815-91ED-43cb-92C2-25804820EDAC}">
                        <c15:formulaRef>
                          <c15:sqref>'Districts Ed Type, Race'!$D$39:$L$39</c15:sqref>
                        </c15:formulaRef>
                      </c:ext>
                    </c:extLst>
                    <c:numCache>
                      <c:formatCode>0.000</c:formatCode>
                      <c:ptCount val="9"/>
                      <c:pt idx="0">
                        <c:v>5.7471300000000003</c:v>
                      </c:pt>
                      <c:pt idx="1">
                        <c:v>6.7567599999999999</c:v>
                      </c:pt>
                      <c:pt idx="2">
                        <c:v>0</c:v>
                      </c:pt>
                      <c:pt idx="3">
                        <c:v>4.61538</c:v>
                      </c:pt>
                      <c:pt idx="4">
                        <c:v>1.6667000000000001</c:v>
                      </c:pt>
                      <c:pt idx="5">
                        <c:v>8.6956500000000005</c:v>
                      </c:pt>
                      <c:pt idx="6">
                        <c:v>6.1224499999999997</c:v>
                      </c:pt>
                      <c:pt idx="7">
                        <c:v>6.5220000000000002</c:v>
                      </c:pt>
                      <c:pt idx="8">
                        <c:v>3.0303</c:v>
                      </c:pt>
                    </c:numCache>
                  </c:numRef>
                </c:val>
                <c:smooth val="0"/>
                <c:extLst>
                  <c:ext xmlns:c16="http://schemas.microsoft.com/office/drawing/2014/chart" uri="{C3380CC4-5D6E-409C-BE32-E72D297353CC}">
                    <c16:uniqueId val="{00000002-74B1-4F74-BEF7-E1455D61D16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Race'!$B$40:$C$40</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Race'!$D$40:$L$40</c15:sqref>
                        </c15:formulaRef>
                      </c:ext>
                    </c:extLst>
                    <c:numCache>
                      <c:formatCode>0.000</c:formatCode>
                      <c:ptCount val="9"/>
                      <c:pt idx="0">
                        <c:v>0.99929000000000001</c:v>
                      </c:pt>
                      <c:pt idx="1">
                        <c:v>0.87658000000000003</c:v>
                      </c:pt>
                      <c:pt idx="2">
                        <c:v>1.00604</c:v>
                      </c:pt>
                      <c:pt idx="3">
                        <c:v>0.5</c:v>
                      </c:pt>
                      <c:pt idx="4">
                        <c:v>0.26578000000000002</c:v>
                      </c:pt>
                      <c:pt idx="5">
                        <c:v>0.33145999999999998</c:v>
                      </c:pt>
                      <c:pt idx="6">
                        <c:v>0.29841000000000001</c:v>
                      </c:pt>
                      <c:pt idx="7">
                        <c:v>0.19800000000000001</c:v>
                      </c:pt>
                      <c:pt idx="8">
                        <c:v>0.5232</c:v>
                      </c:pt>
                    </c:numCache>
                  </c:numRef>
                </c:val>
                <c:smooth val="0"/>
                <c:extLst xmlns:c15="http://schemas.microsoft.com/office/drawing/2012/chart">
                  <c:ext xmlns:c16="http://schemas.microsoft.com/office/drawing/2014/chart" uri="{C3380CC4-5D6E-409C-BE32-E72D297353CC}">
                    <c16:uniqueId val="{00000003-74B1-4F74-BEF7-E1455D61D163}"/>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Race'!$B$41:$C$41</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Race'!$D$41:$L$41</c15:sqref>
                        </c15:formulaRef>
                      </c:ext>
                    </c:extLst>
                    <c:numCache>
                      <c:formatCode>0.000</c:formatCode>
                      <c:ptCount val="9"/>
                      <c:pt idx="0">
                        <c:v>9.7008700000000001</c:v>
                      </c:pt>
                      <c:pt idx="1">
                        <c:v>8.3427000000000007</c:v>
                      </c:pt>
                      <c:pt idx="2">
                        <c:v>8.8852100000000007</c:v>
                      </c:pt>
                      <c:pt idx="3">
                        <c:v>7.4658800000000003</c:v>
                      </c:pt>
                      <c:pt idx="4">
                        <c:v>4.6579699999999997</c:v>
                      </c:pt>
                      <c:pt idx="5">
                        <c:v>7.5628000000000002</c:v>
                      </c:pt>
                      <c:pt idx="6">
                        <c:v>7.4808000000000003</c:v>
                      </c:pt>
                      <c:pt idx="7">
                        <c:v>8.5440000000000005</c:v>
                      </c:pt>
                      <c:pt idx="8">
                        <c:v>7.8315999999999999</c:v>
                      </c:pt>
                    </c:numCache>
                  </c:numRef>
                </c:val>
                <c:smooth val="0"/>
                <c:extLst xmlns:c15="http://schemas.microsoft.com/office/drawing/2012/chart">
                  <c:ext xmlns:c16="http://schemas.microsoft.com/office/drawing/2014/chart" uri="{C3380CC4-5D6E-409C-BE32-E72D297353CC}">
                    <c16:uniqueId val="{00000004-74B1-4F74-BEF7-E1455D61D163}"/>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Race'!$B$43:$C$43</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Race'!$D$43:$L$43</c15:sqref>
                        </c15:formulaRef>
                      </c:ext>
                    </c:extLst>
                    <c:numCache>
                      <c:formatCode>0.000</c:formatCode>
                      <c:ptCount val="9"/>
                      <c:pt idx="0">
                        <c:v>6.9131799999999997</c:v>
                      </c:pt>
                      <c:pt idx="1">
                        <c:v>5.4739699999999996</c:v>
                      </c:pt>
                      <c:pt idx="2">
                        <c:v>5.2805299999999997</c:v>
                      </c:pt>
                      <c:pt idx="3">
                        <c:v>3.7411500000000002</c:v>
                      </c:pt>
                      <c:pt idx="4">
                        <c:v>2.8826999999999998</c:v>
                      </c:pt>
                      <c:pt idx="5">
                        <c:v>3.76492</c:v>
                      </c:pt>
                      <c:pt idx="6">
                        <c:v>2.8277600000000001</c:v>
                      </c:pt>
                      <c:pt idx="7">
                        <c:v>4.2110000000000003</c:v>
                      </c:pt>
                      <c:pt idx="8">
                        <c:v>3.8860000000000001</c:v>
                      </c:pt>
                    </c:numCache>
                  </c:numRef>
                </c:val>
                <c:smooth val="0"/>
                <c:extLst xmlns:c15="http://schemas.microsoft.com/office/drawing/2012/chart">
                  <c:ext xmlns:c16="http://schemas.microsoft.com/office/drawing/2014/chart" uri="{C3380CC4-5D6E-409C-BE32-E72D297353CC}">
                    <c16:uniqueId val="{00000005-74B1-4F74-BEF7-E1455D61D163}"/>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Race'!$B$44:$C$44</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Race'!$D$44:$L$44</c15:sqref>
                        </c15:formulaRef>
                      </c:ext>
                    </c:extLst>
                    <c:numCache>
                      <c:formatCode>0.000</c:formatCode>
                      <c:ptCount val="9"/>
                      <c:pt idx="0">
                        <c:v>25</c:v>
                      </c:pt>
                      <c:pt idx="1">
                        <c:v>20</c:v>
                      </c:pt>
                      <c:pt idx="2">
                        <c:v>0</c:v>
                      </c:pt>
                      <c:pt idx="3">
                        <c:v>0</c:v>
                      </c:pt>
                      <c:pt idx="4">
                        <c:v>0</c:v>
                      </c:pt>
                      <c:pt idx="5">
                        <c:v>0</c:v>
                      </c:pt>
                      <c:pt idx="6">
                        <c:v>0</c:v>
                      </c:pt>
                      <c:pt idx="7">
                        <c:v>0</c:v>
                      </c:pt>
                      <c:pt idx="8">
                        <c:v>0</c:v>
                      </c:pt>
                    </c:numCache>
                  </c:numRef>
                </c:val>
                <c:smooth val="0"/>
                <c:extLst xmlns:c15="http://schemas.microsoft.com/office/drawing/2012/chart">
                  <c:ext xmlns:c16="http://schemas.microsoft.com/office/drawing/2014/chart" uri="{C3380CC4-5D6E-409C-BE32-E72D297353CC}">
                    <c16:uniqueId val="{00000006-74B1-4F74-BEF7-E1455D61D163}"/>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Race'!$B$45:$C$45</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Race'!$D$45:$L$45</c15:sqref>
                        </c15:formulaRef>
                      </c:ext>
                    </c:extLst>
                    <c:numCache>
                      <c:formatCode>0.000</c:formatCode>
                      <c:ptCount val="9"/>
                      <c:pt idx="0">
                        <c:v>1.4776800000000001</c:v>
                      </c:pt>
                      <c:pt idx="1">
                        <c:v>1.22255</c:v>
                      </c:pt>
                      <c:pt idx="2">
                        <c:v>1.13314</c:v>
                      </c:pt>
                      <c:pt idx="3">
                        <c:v>0.76212000000000002</c:v>
                      </c:pt>
                      <c:pt idx="4">
                        <c:v>0.39361000000000002</c:v>
                      </c:pt>
                      <c:pt idx="5">
                        <c:v>0.50534999999999997</c:v>
                      </c:pt>
                      <c:pt idx="6">
                        <c:v>0.68359000000000003</c:v>
                      </c:pt>
                      <c:pt idx="7">
                        <c:v>0.66200000000000003</c:v>
                      </c:pt>
                      <c:pt idx="8">
                        <c:v>0.81310000000000004</c:v>
                      </c:pt>
                    </c:numCache>
                  </c:numRef>
                </c:val>
                <c:smooth val="0"/>
                <c:extLst xmlns:c15="http://schemas.microsoft.com/office/drawing/2012/chart">
                  <c:ext xmlns:c16="http://schemas.microsoft.com/office/drawing/2014/chart" uri="{C3380CC4-5D6E-409C-BE32-E72D297353CC}">
                    <c16:uniqueId val="{00000007-74B1-4F74-BEF7-E1455D61D163}"/>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Race'!$B$46:$C$46</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Race'!$D$46:$L$46</c15:sqref>
                        </c15:formulaRef>
                      </c:ext>
                    </c:extLst>
                    <c:numCache>
                      <c:formatCode>0.000</c:formatCode>
                      <c:ptCount val="9"/>
                      <c:pt idx="0">
                        <c:v>27.272729999999999</c:v>
                      </c:pt>
                      <c:pt idx="1">
                        <c:v>19.23077</c:v>
                      </c:pt>
                      <c:pt idx="2">
                        <c:v>31.57985</c:v>
                      </c:pt>
                      <c:pt idx="3">
                        <c:v>12.5</c:v>
                      </c:pt>
                      <c:pt idx="4">
                        <c:v>36.842109999999998</c:v>
                      </c:pt>
                      <c:pt idx="5">
                        <c:v>42.857140000000001</c:v>
                      </c:pt>
                      <c:pt idx="6">
                        <c:v>6.25</c:v>
                      </c:pt>
                      <c:pt idx="7">
                        <c:v>18.181999999999999</c:v>
                      </c:pt>
                      <c:pt idx="8">
                        <c:v>8.8234999999999992</c:v>
                      </c:pt>
                    </c:numCache>
                  </c:numRef>
                </c:val>
                <c:smooth val="0"/>
                <c:extLst xmlns:c15="http://schemas.microsoft.com/office/drawing/2012/chart">
                  <c:ext xmlns:c16="http://schemas.microsoft.com/office/drawing/2014/chart" uri="{C3380CC4-5D6E-409C-BE32-E72D297353CC}">
                    <c16:uniqueId val="{00000008-74B1-4F74-BEF7-E1455D61D163}"/>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Race'!$B$47:$C$47</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Race'!$D$47:$L$47</c15:sqref>
                        </c15:formulaRef>
                      </c:ext>
                    </c:extLst>
                    <c:numCache>
                      <c:formatCode>0.000</c:formatCode>
                      <c:ptCount val="9"/>
                      <c:pt idx="0">
                        <c:v>5.2845500000000003</c:v>
                      </c:pt>
                      <c:pt idx="1">
                        <c:v>2.34375</c:v>
                      </c:pt>
                      <c:pt idx="2">
                        <c:v>3.6629999999999998</c:v>
                      </c:pt>
                      <c:pt idx="3">
                        <c:v>3.6789299999999998</c:v>
                      </c:pt>
                      <c:pt idx="4">
                        <c:v>0.65573999999999999</c:v>
                      </c:pt>
                      <c:pt idx="5">
                        <c:v>1.2539199999999999</c:v>
                      </c:pt>
                      <c:pt idx="6">
                        <c:v>1.45773</c:v>
                      </c:pt>
                      <c:pt idx="7">
                        <c:v>0.875</c:v>
                      </c:pt>
                      <c:pt idx="8">
                        <c:v>0.28410000000000002</c:v>
                      </c:pt>
                    </c:numCache>
                  </c:numRef>
                </c:val>
                <c:smooth val="0"/>
                <c:extLst xmlns:c15="http://schemas.microsoft.com/office/drawing/2012/chart">
                  <c:ext xmlns:c16="http://schemas.microsoft.com/office/drawing/2014/chart" uri="{C3380CC4-5D6E-409C-BE32-E72D297353CC}">
                    <c16:uniqueId val="{00000009-74B1-4F74-BEF7-E1455D61D163}"/>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Race'!$B$48:$C$48</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Race'!$D$48:$L$48</c15:sqref>
                        </c15:formulaRef>
                      </c:ext>
                    </c:extLst>
                    <c:numCache>
                      <c:formatCode>0.000</c:formatCode>
                      <c:ptCount val="9"/>
                      <c:pt idx="0">
                        <c:v>40.24803</c:v>
                      </c:pt>
                      <c:pt idx="1">
                        <c:v>32.055750000000003</c:v>
                      </c:pt>
                      <c:pt idx="2">
                        <c:v>30.324069999999999</c:v>
                      </c:pt>
                      <c:pt idx="3">
                        <c:v>31.07798</c:v>
                      </c:pt>
                      <c:pt idx="4">
                        <c:v>21.506679999999999</c:v>
                      </c:pt>
                      <c:pt idx="5">
                        <c:v>19.520959999999999</c:v>
                      </c:pt>
                      <c:pt idx="6">
                        <c:v>17.208179999999999</c:v>
                      </c:pt>
                      <c:pt idx="7">
                        <c:v>20.686</c:v>
                      </c:pt>
                      <c:pt idx="8">
                        <c:v>19.325800000000001</c:v>
                      </c:pt>
                    </c:numCache>
                  </c:numRef>
                </c:val>
                <c:smooth val="0"/>
                <c:extLst xmlns:c15="http://schemas.microsoft.com/office/drawing/2012/chart">
                  <c:ext xmlns:c16="http://schemas.microsoft.com/office/drawing/2014/chart" uri="{C3380CC4-5D6E-409C-BE32-E72D297353CC}">
                    <c16:uniqueId val="{0000000A-74B1-4F74-BEF7-E1455D61D163}"/>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Race'!$B$50:$C$50</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Race'!$D$50:$L$50</c15:sqref>
                        </c15:formulaRef>
                      </c:ext>
                    </c:extLst>
                    <c:numCache>
                      <c:formatCode>0.000</c:formatCode>
                      <c:ptCount val="9"/>
                      <c:pt idx="0">
                        <c:v>23.770489999999999</c:v>
                      </c:pt>
                      <c:pt idx="1">
                        <c:v>23.026319999999998</c:v>
                      </c:pt>
                      <c:pt idx="2">
                        <c:v>17.307690000000001</c:v>
                      </c:pt>
                      <c:pt idx="3">
                        <c:v>18.867920000000002</c:v>
                      </c:pt>
                      <c:pt idx="4">
                        <c:v>18.644069999999999</c:v>
                      </c:pt>
                      <c:pt idx="5">
                        <c:v>11.940300000000001</c:v>
                      </c:pt>
                      <c:pt idx="6">
                        <c:v>10.798120000000001</c:v>
                      </c:pt>
                      <c:pt idx="7">
                        <c:v>13.1</c:v>
                      </c:pt>
                      <c:pt idx="8">
                        <c:v>15.348800000000001</c:v>
                      </c:pt>
                    </c:numCache>
                  </c:numRef>
                </c:val>
                <c:smooth val="0"/>
                <c:extLst xmlns:c15="http://schemas.microsoft.com/office/drawing/2012/chart">
                  <c:ext xmlns:c16="http://schemas.microsoft.com/office/drawing/2014/chart" uri="{C3380CC4-5D6E-409C-BE32-E72D297353CC}">
                    <c16:uniqueId val="{0000000B-74B1-4F74-BEF7-E1455D61D163}"/>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Race'!$B$51:$C$51</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Race'!$D$51:$L$51</c15:sqref>
                        </c15:formulaRef>
                      </c:ext>
                    </c:extLst>
                    <c:numCache>
                      <c:formatCode>General</c:formatCode>
                      <c:ptCount val="9"/>
                      <c:pt idx="2" formatCode="0.000">
                        <c:v>0</c:v>
                      </c:pt>
                      <c:pt idx="3" formatCode="0.000">
                        <c:v>0</c:v>
                      </c:pt>
                      <c:pt idx="4" formatCode="0.000">
                        <c:v>0</c:v>
                      </c:pt>
                      <c:pt idx="5" formatCode="0.000">
                        <c:v>0</c:v>
                      </c:pt>
                      <c:pt idx="6" formatCode="0.000">
                        <c:v>0</c:v>
                      </c:pt>
                      <c:pt idx="7" formatCode="0.000">
                        <c:v>0</c:v>
                      </c:pt>
                      <c:pt idx="8" formatCode="0.000">
                        <c:v>0</c:v>
                      </c:pt>
                    </c:numCache>
                  </c:numRef>
                </c:val>
                <c:smooth val="0"/>
                <c:extLst xmlns:c15="http://schemas.microsoft.com/office/drawing/2012/chart">
                  <c:ext xmlns:c16="http://schemas.microsoft.com/office/drawing/2014/chart" uri="{C3380CC4-5D6E-409C-BE32-E72D297353CC}">
                    <c16:uniqueId val="{0000000C-74B1-4F74-BEF7-E1455D61D163}"/>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Race'!$B$52:$C$52</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Race'!$D$52:$L$52</c15:sqref>
                        </c15:formulaRef>
                      </c:ext>
                    </c:extLst>
                    <c:numCache>
                      <c:formatCode>0.000</c:formatCode>
                      <c:ptCount val="9"/>
                      <c:pt idx="0">
                        <c:v>9.0565999999999995</c:v>
                      </c:pt>
                      <c:pt idx="1">
                        <c:v>9.8736200000000007</c:v>
                      </c:pt>
                      <c:pt idx="2">
                        <c:v>8.2576400000000003</c:v>
                      </c:pt>
                      <c:pt idx="3">
                        <c:v>5.1170900000000001</c:v>
                      </c:pt>
                      <c:pt idx="4">
                        <c:v>5.0274200000000002</c:v>
                      </c:pt>
                      <c:pt idx="5">
                        <c:v>2.71536</c:v>
                      </c:pt>
                      <c:pt idx="6">
                        <c:v>3.4013599999999999</c:v>
                      </c:pt>
                      <c:pt idx="7">
                        <c:v>4.1360000000000001</c:v>
                      </c:pt>
                      <c:pt idx="8">
                        <c:v>4.4871999999999996</c:v>
                      </c:pt>
                    </c:numCache>
                  </c:numRef>
                </c:val>
                <c:smooth val="0"/>
                <c:extLst xmlns:c15="http://schemas.microsoft.com/office/drawing/2012/chart">
                  <c:ext xmlns:c16="http://schemas.microsoft.com/office/drawing/2014/chart" uri="{C3380CC4-5D6E-409C-BE32-E72D297353CC}">
                    <c16:uniqueId val="{0000000D-74B1-4F74-BEF7-E1455D61D163}"/>
                  </c:ext>
                </c:extLst>
              </c15:ser>
            </c15:filteredLineSeries>
          </c:ext>
        </c:extLst>
      </c:lineChart>
      <c:catAx>
        <c:axId val="7735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7356104"/>
        <c:crosses val="autoZero"/>
        <c:auto val="1"/>
        <c:lblAlgn val="ctr"/>
        <c:lblOffset val="100"/>
        <c:noMultiLvlLbl val="0"/>
      </c:catAx>
      <c:valAx>
        <c:axId val="77356104"/>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73557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r>
              <a:rPr lang="en-US" sz="1600" b="1"/>
              <a:t>Two or More</a:t>
            </a:r>
          </a:p>
        </c:rich>
      </c:tx>
      <c:overlay val="0"/>
      <c:spPr>
        <a:noFill/>
        <a:ln>
          <a:noFill/>
        </a:ln>
        <a:effectLst/>
      </c:spPr>
      <c:txPr>
        <a:bodyPr rot="0" spcFirstLastPara="1" vertOverflow="ellipsis" vert="horz" wrap="square" anchor="ctr" anchorCtr="1"/>
        <a:lstStyle/>
        <a:p>
          <a:pPr algn="ctr" rtl="0">
            <a:defRPr sz="16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4"/>
          <c:order val="4"/>
          <c:tx>
            <c:strRef>
              <c:f>'Districts Ed Type, Race'!$B$43:$C$43</c:f>
              <c:strCache>
                <c:ptCount val="2"/>
                <c:pt idx="0">
                  <c:v>General Education</c:v>
                </c:pt>
                <c:pt idx="1">
                  <c:v>Multiracial</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Race'!$D$38:$L$38</c:f>
              <c:numCache>
                <c:formatCode>General</c:formatCode>
                <c:ptCount val="9"/>
                <c:pt idx="0">
                  <c:v>2011</c:v>
                </c:pt>
                <c:pt idx="8">
                  <c:v>2019</c:v>
                </c:pt>
              </c:numCache>
            </c:numRef>
          </c:cat>
          <c:val>
            <c:numRef>
              <c:f>'Districts Ed Type, Race'!$D$43:$L$43</c:f>
              <c:numCache>
                <c:formatCode>0.000</c:formatCode>
                <c:ptCount val="9"/>
                <c:pt idx="0">
                  <c:v>6.9131799999999997</c:v>
                </c:pt>
                <c:pt idx="1">
                  <c:v>5.4739699999999996</c:v>
                </c:pt>
                <c:pt idx="2">
                  <c:v>5.2805299999999997</c:v>
                </c:pt>
                <c:pt idx="3">
                  <c:v>3.7411500000000002</c:v>
                </c:pt>
                <c:pt idx="4">
                  <c:v>2.8826999999999998</c:v>
                </c:pt>
                <c:pt idx="5">
                  <c:v>3.76492</c:v>
                </c:pt>
                <c:pt idx="6">
                  <c:v>2.8277600000000001</c:v>
                </c:pt>
                <c:pt idx="7">
                  <c:v>4.2110000000000003</c:v>
                </c:pt>
                <c:pt idx="8">
                  <c:v>3.8860000000000001</c:v>
                </c:pt>
              </c:numCache>
            </c:numRef>
          </c:val>
          <c:smooth val="0"/>
          <c:extLst>
            <c:ext xmlns:c16="http://schemas.microsoft.com/office/drawing/2014/chart" uri="{C3380CC4-5D6E-409C-BE32-E72D297353CC}">
              <c16:uniqueId val="{00000000-3EBE-4B74-BFF6-306833A89BBA}"/>
            </c:ext>
          </c:extLst>
        </c:ser>
        <c:ser>
          <c:idx val="11"/>
          <c:order val="11"/>
          <c:tx>
            <c:strRef>
              <c:f>'Districts Ed Type, Race'!$B$50:$C$50</c:f>
              <c:strCache>
                <c:ptCount val="2"/>
                <c:pt idx="0">
                  <c:v>Special Education</c:v>
                </c:pt>
                <c:pt idx="1">
                  <c:v>Multiracial</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Race'!$D$38:$L$38</c:f>
              <c:numCache>
                <c:formatCode>General</c:formatCode>
                <c:ptCount val="9"/>
                <c:pt idx="0">
                  <c:v>2011</c:v>
                </c:pt>
                <c:pt idx="8">
                  <c:v>2019</c:v>
                </c:pt>
              </c:numCache>
            </c:numRef>
          </c:cat>
          <c:val>
            <c:numRef>
              <c:f>'Districts Ed Type, Race'!$D$50:$L$50</c:f>
              <c:numCache>
                <c:formatCode>0.000</c:formatCode>
                <c:ptCount val="9"/>
                <c:pt idx="0">
                  <c:v>23.770489999999999</c:v>
                </c:pt>
                <c:pt idx="1">
                  <c:v>23.026319999999998</c:v>
                </c:pt>
                <c:pt idx="2">
                  <c:v>17.307690000000001</c:v>
                </c:pt>
                <c:pt idx="3">
                  <c:v>18.867920000000002</c:v>
                </c:pt>
                <c:pt idx="4">
                  <c:v>18.644069999999999</c:v>
                </c:pt>
                <c:pt idx="5">
                  <c:v>11.940300000000001</c:v>
                </c:pt>
                <c:pt idx="6">
                  <c:v>10.798120000000001</c:v>
                </c:pt>
                <c:pt idx="7">
                  <c:v>13.1</c:v>
                </c:pt>
                <c:pt idx="8">
                  <c:v>15.348800000000001</c:v>
                </c:pt>
              </c:numCache>
            </c:numRef>
          </c:val>
          <c:smooth val="0"/>
          <c:extLst>
            <c:ext xmlns:c16="http://schemas.microsoft.com/office/drawing/2014/chart" uri="{C3380CC4-5D6E-409C-BE32-E72D297353CC}">
              <c16:uniqueId val="{00000001-3EBE-4B74-BFF6-306833A89BBA}"/>
            </c:ext>
          </c:extLst>
        </c:ser>
        <c:dLbls>
          <c:showLegendKey val="0"/>
          <c:showVal val="0"/>
          <c:showCatName val="0"/>
          <c:showSerName val="0"/>
          <c:showPercent val="0"/>
          <c:showBubbleSize val="0"/>
        </c:dLbls>
        <c:marker val="1"/>
        <c:smooth val="0"/>
        <c:axId val="77356888"/>
        <c:axId val="77357280"/>
        <c:extLst>
          <c:ext xmlns:c15="http://schemas.microsoft.com/office/drawing/2012/chart" uri="{02D57815-91ED-43cb-92C2-25804820EDAC}">
            <c15:filteredLineSeries>
              <c15:ser>
                <c:idx val="0"/>
                <c:order val="0"/>
                <c:tx>
                  <c:strRef>
                    <c:extLst>
                      <c:ext uri="{02D57815-91ED-43cb-92C2-25804820EDAC}">
                        <c15:formulaRef>
                          <c15:sqref>'Districts Ed Type, Race'!$B$39:$C$39</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Race'!$D$38:$L$38</c15:sqref>
                        </c15:formulaRef>
                      </c:ext>
                    </c:extLst>
                    <c:numCache>
                      <c:formatCode>General</c:formatCode>
                      <c:ptCount val="9"/>
                      <c:pt idx="0">
                        <c:v>2011</c:v>
                      </c:pt>
                      <c:pt idx="8">
                        <c:v>2019</c:v>
                      </c:pt>
                    </c:numCache>
                  </c:numRef>
                </c:cat>
                <c:val>
                  <c:numRef>
                    <c:extLst>
                      <c:ext uri="{02D57815-91ED-43cb-92C2-25804820EDAC}">
                        <c15:formulaRef>
                          <c15:sqref>'Districts Ed Type, Race'!$D$39:$L$39</c15:sqref>
                        </c15:formulaRef>
                      </c:ext>
                    </c:extLst>
                    <c:numCache>
                      <c:formatCode>0.000</c:formatCode>
                      <c:ptCount val="9"/>
                      <c:pt idx="0">
                        <c:v>5.7471300000000003</c:v>
                      </c:pt>
                      <c:pt idx="1">
                        <c:v>6.7567599999999999</c:v>
                      </c:pt>
                      <c:pt idx="2">
                        <c:v>0</c:v>
                      </c:pt>
                      <c:pt idx="3">
                        <c:v>4.61538</c:v>
                      </c:pt>
                      <c:pt idx="4">
                        <c:v>1.6667000000000001</c:v>
                      </c:pt>
                      <c:pt idx="5">
                        <c:v>8.6956500000000005</c:v>
                      </c:pt>
                      <c:pt idx="6">
                        <c:v>6.1224499999999997</c:v>
                      </c:pt>
                      <c:pt idx="7">
                        <c:v>6.5220000000000002</c:v>
                      </c:pt>
                      <c:pt idx="8">
                        <c:v>3.0303</c:v>
                      </c:pt>
                    </c:numCache>
                  </c:numRef>
                </c:val>
                <c:smooth val="0"/>
                <c:extLst>
                  <c:ext xmlns:c16="http://schemas.microsoft.com/office/drawing/2014/chart" uri="{C3380CC4-5D6E-409C-BE32-E72D297353CC}">
                    <c16:uniqueId val="{00000002-3EBE-4B74-BFF6-306833A89BB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Race'!$B$40:$C$40</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Race'!$D$40:$L$40</c15:sqref>
                        </c15:formulaRef>
                      </c:ext>
                    </c:extLst>
                    <c:numCache>
                      <c:formatCode>0.000</c:formatCode>
                      <c:ptCount val="9"/>
                      <c:pt idx="0">
                        <c:v>0.99929000000000001</c:v>
                      </c:pt>
                      <c:pt idx="1">
                        <c:v>0.87658000000000003</c:v>
                      </c:pt>
                      <c:pt idx="2">
                        <c:v>1.00604</c:v>
                      </c:pt>
                      <c:pt idx="3">
                        <c:v>0.5</c:v>
                      </c:pt>
                      <c:pt idx="4">
                        <c:v>0.26578000000000002</c:v>
                      </c:pt>
                      <c:pt idx="5">
                        <c:v>0.33145999999999998</c:v>
                      </c:pt>
                      <c:pt idx="6">
                        <c:v>0.29841000000000001</c:v>
                      </c:pt>
                      <c:pt idx="7">
                        <c:v>0.19800000000000001</c:v>
                      </c:pt>
                      <c:pt idx="8">
                        <c:v>0.5232</c:v>
                      </c:pt>
                    </c:numCache>
                  </c:numRef>
                </c:val>
                <c:smooth val="0"/>
                <c:extLst xmlns:c15="http://schemas.microsoft.com/office/drawing/2012/chart">
                  <c:ext xmlns:c16="http://schemas.microsoft.com/office/drawing/2014/chart" uri="{C3380CC4-5D6E-409C-BE32-E72D297353CC}">
                    <c16:uniqueId val="{00000003-3EBE-4B74-BFF6-306833A89BB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Race'!$B$41:$C$41</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Race'!$D$41:$L$41</c15:sqref>
                        </c15:formulaRef>
                      </c:ext>
                    </c:extLst>
                    <c:numCache>
                      <c:formatCode>0.000</c:formatCode>
                      <c:ptCount val="9"/>
                      <c:pt idx="0">
                        <c:v>9.7008700000000001</c:v>
                      </c:pt>
                      <c:pt idx="1">
                        <c:v>8.3427000000000007</c:v>
                      </c:pt>
                      <c:pt idx="2">
                        <c:v>8.8852100000000007</c:v>
                      </c:pt>
                      <c:pt idx="3">
                        <c:v>7.4658800000000003</c:v>
                      </c:pt>
                      <c:pt idx="4">
                        <c:v>4.6579699999999997</c:v>
                      </c:pt>
                      <c:pt idx="5">
                        <c:v>7.5628000000000002</c:v>
                      </c:pt>
                      <c:pt idx="6">
                        <c:v>7.4808000000000003</c:v>
                      </c:pt>
                      <c:pt idx="7">
                        <c:v>8.5440000000000005</c:v>
                      </c:pt>
                      <c:pt idx="8">
                        <c:v>7.8315999999999999</c:v>
                      </c:pt>
                    </c:numCache>
                  </c:numRef>
                </c:val>
                <c:smooth val="0"/>
                <c:extLst xmlns:c15="http://schemas.microsoft.com/office/drawing/2012/chart">
                  <c:ext xmlns:c16="http://schemas.microsoft.com/office/drawing/2014/chart" uri="{C3380CC4-5D6E-409C-BE32-E72D297353CC}">
                    <c16:uniqueId val="{00000004-3EBE-4B74-BFF6-306833A89BB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Race'!$B$42:$C$42</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Race'!$D$42:$L$42</c15:sqref>
                        </c15:formulaRef>
                      </c:ext>
                    </c:extLst>
                    <c:numCache>
                      <c:formatCode>0.000</c:formatCode>
                      <c:ptCount val="9"/>
                      <c:pt idx="0">
                        <c:v>3.04487</c:v>
                      </c:pt>
                      <c:pt idx="1">
                        <c:v>3.28789</c:v>
                      </c:pt>
                      <c:pt idx="2">
                        <c:v>4.1990699999999999</c:v>
                      </c:pt>
                      <c:pt idx="3">
                        <c:v>2.28782</c:v>
                      </c:pt>
                      <c:pt idx="4">
                        <c:v>0.87977000000000005</c:v>
                      </c:pt>
                      <c:pt idx="5">
                        <c:v>1.23882</c:v>
                      </c:pt>
                      <c:pt idx="6">
                        <c:v>1.59257</c:v>
                      </c:pt>
                      <c:pt idx="7">
                        <c:v>2.492</c:v>
                      </c:pt>
                      <c:pt idx="8">
                        <c:v>2.8378000000000001</c:v>
                      </c:pt>
                    </c:numCache>
                  </c:numRef>
                </c:val>
                <c:smooth val="0"/>
                <c:extLst xmlns:c15="http://schemas.microsoft.com/office/drawing/2012/chart">
                  <c:ext xmlns:c16="http://schemas.microsoft.com/office/drawing/2014/chart" uri="{C3380CC4-5D6E-409C-BE32-E72D297353CC}">
                    <c16:uniqueId val="{00000005-3EBE-4B74-BFF6-306833A89BB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Race'!$B$44:$C$44</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Race'!$D$44:$L$44</c15:sqref>
                        </c15:formulaRef>
                      </c:ext>
                    </c:extLst>
                    <c:numCache>
                      <c:formatCode>0.000</c:formatCode>
                      <c:ptCount val="9"/>
                      <c:pt idx="0">
                        <c:v>25</c:v>
                      </c:pt>
                      <c:pt idx="1">
                        <c:v>20</c:v>
                      </c:pt>
                      <c:pt idx="2">
                        <c:v>0</c:v>
                      </c:pt>
                      <c:pt idx="3">
                        <c:v>0</c:v>
                      </c:pt>
                      <c:pt idx="4">
                        <c:v>0</c:v>
                      </c:pt>
                      <c:pt idx="5">
                        <c:v>0</c:v>
                      </c:pt>
                      <c:pt idx="6">
                        <c:v>0</c:v>
                      </c:pt>
                      <c:pt idx="7">
                        <c:v>0</c:v>
                      </c:pt>
                      <c:pt idx="8">
                        <c:v>0</c:v>
                      </c:pt>
                    </c:numCache>
                  </c:numRef>
                </c:val>
                <c:smooth val="0"/>
                <c:extLst xmlns:c15="http://schemas.microsoft.com/office/drawing/2012/chart">
                  <c:ext xmlns:c16="http://schemas.microsoft.com/office/drawing/2014/chart" uri="{C3380CC4-5D6E-409C-BE32-E72D297353CC}">
                    <c16:uniqueId val="{00000006-3EBE-4B74-BFF6-306833A89BBA}"/>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'Districts Ed Type, Race'!$B$45:$C$45</c15:sqref>
                        </c15:formulaRef>
                      </c:ext>
                    </c:extLst>
                    <c:strCache>
                      <c:ptCount val="2"/>
                      <c:pt idx="0">
                        <c:v>General Education</c:v>
                      </c:pt>
                      <c:pt idx="1">
                        <c:v>White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Race'!$D$45:$L$45</c15:sqref>
                        </c15:formulaRef>
                      </c:ext>
                    </c:extLst>
                    <c:numCache>
                      <c:formatCode>0.000</c:formatCode>
                      <c:ptCount val="9"/>
                      <c:pt idx="0">
                        <c:v>1.4776800000000001</c:v>
                      </c:pt>
                      <c:pt idx="1">
                        <c:v>1.22255</c:v>
                      </c:pt>
                      <c:pt idx="2">
                        <c:v>1.13314</c:v>
                      </c:pt>
                      <c:pt idx="3">
                        <c:v>0.76212000000000002</c:v>
                      </c:pt>
                      <c:pt idx="4">
                        <c:v>0.39361000000000002</c:v>
                      </c:pt>
                      <c:pt idx="5">
                        <c:v>0.50534999999999997</c:v>
                      </c:pt>
                      <c:pt idx="6">
                        <c:v>0.68359000000000003</c:v>
                      </c:pt>
                      <c:pt idx="7">
                        <c:v>0.66200000000000003</c:v>
                      </c:pt>
                      <c:pt idx="8">
                        <c:v>0.81310000000000004</c:v>
                      </c:pt>
                    </c:numCache>
                  </c:numRef>
                </c:val>
                <c:smooth val="0"/>
                <c:extLst xmlns:c15="http://schemas.microsoft.com/office/drawing/2012/chart">
                  <c:ext xmlns:c16="http://schemas.microsoft.com/office/drawing/2014/chart" uri="{C3380CC4-5D6E-409C-BE32-E72D297353CC}">
                    <c16:uniqueId val="{00000007-3EBE-4B74-BFF6-306833A89BBA}"/>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Race'!$B$46:$C$46</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Race'!$D$46:$L$46</c15:sqref>
                        </c15:formulaRef>
                      </c:ext>
                    </c:extLst>
                    <c:numCache>
                      <c:formatCode>0.000</c:formatCode>
                      <c:ptCount val="9"/>
                      <c:pt idx="0">
                        <c:v>27.272729999999999</c:v>
                      </c:pt>
                      <c:pt idx="1">
                        <c:v>19.23077</c:v>
                      </c:pt>
                      <c:pt idx="2">
                        <c:v>31.57985</c:v>
                      </c:pt>
                      <c:pt idx="3">
                        <c:v>12.5</c:v>
                      </c:pt>
                      <c:pt idx="4">
                        <c:v>36.842109999999998</c:v>
                      </c:pt>
                      <c:pt idx="5">
                        <c:v>42.857140000000001</c:v>
                      </c:pt>
                      <c:pt idx="6">
                        <c:v>6.25</c:v>
                      </c:pt>
                      <c:pt idx="7">
                        <c:v>18.181999999999999</c:v>
                      </c:pt>
                      <c:pt idx="8">
                        <c:v>8.8234999999999992</c:v>
                      </c:pt>
                    </c:numCache>
                  </c:numRef>
                </c:val>
                <c:smooth val="0"/>
                <c:extLst xmlns:c15="http://schemas.microsoft.com/office/drawing/2012/chart">
                  <c:ext xmlns:c16="http://schemas.microsoft.com/office/drawing/2014/chart" uri="{C3380CC4-5D6E-409C-BE32-E72D297353CC}">
                    <c16:uniqueId val="{00000008-3EBE-4B74-BFF6-306833A89BBA}"/>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Race'!$B$47:$C$47</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Race'!$D$47:$L$47</c15:sqref>
                        </c15:formulaRef>
                      </c:ext>
                    </c:extLst>
                    <c:numCache>
                      <c:formatCode>0.000</c:formatCode>
                      <c:ptCount val="9"/>
                      <c:pt idx="0">
                        <c:v>5.2845500000000003</c:v>
                      </c:pt>
                      <c:pt idx="1">
                        <c:v>2.34375</c:v>
                      </c:pt>
                      <c:pt idx="2">
                        <c:v>3.6629999999999998</c:v>
                      </c:pt>
                      <c:pt idx="3">
                        <c:v>3.6789299999999998</c:v>
                      </c:pt>
                      <c:pt idx="4">
                        <c:v>0.65573999999999999</c:v>
                      </c:pt>
                      <c:pt idx="5">
                        <c:v>1.2539199999999999</c:v>
                      </c:pt>
                      <c:pt idx="6">
                        <c:v>1.45773</c:v>
                      </c:pt>
                      <c:pt idx="7">
                        <c:v>0.875</c:v>
                      </c:pt>
                      <c:pt idx="8">
                        <c:v>0.28410000000000002</c:v>
                      </c:pt>
                    </c:numCache>
                  </c:numRef>
                </c:val>
                <c:smooth val="0"/>
                <c:extLst xmlns:c15="http://schemas.microsoft.com/office/drawing/2012/chart">
                  <c:ext xmlns:c16="http://schemas.microsoft.com/office/drawing/2014/chart" uri="{C3380CC4-5D6E-409C-BE32-E72D297353CC}">
                    <c16:uniqueId val="{00000009-3EBE-4B74-BFF6-306833A89BBA}"/>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Race'!$B$48:$C$48</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Race'!$D$48:$L$48</c15:sqref>
                        </c15:formulaRef>
                      </c:ext>
                    </c:extLst>
                    <c:numCache>
                      <c:formatCode>0.000</c:formatCode>
                      <c:ptCount val="9"/>
                      <c:pt idx="0">
                        <c:v>40.24803</c:v>
                      </c:pt>
                      <c:pt idx="1">
                        <c:v>32.055750000000003</c:v>
                      </c:pt>
                      <c:pt idx="2">
                        <c:v>30.324069999999999</c:v>
                      </c:pt>
                      <c:pt idx="3">
                        <c:v>31.07798</c:v>
                      </c:pt>
                      <c:pt idx="4">
                        <c:v>21.506679999999999</c:v>
                      </c:pt>
                      <c:pt idx="5">
                        <c:v>19.520959999999999</c:v>
                      </c:pt>
                      <c:pt idx="6">
                        <c:v>17.208179999999999</c:v>
                      </c:pt>
                      <c:pt idx="7">
                        <c:v>20.686</c:v>
                      </c:pt>
                      <c:pt idx="8">
                        <c:v>19.325800000000001</c:v>
                      </c:pt>
                    </c:numCache>
                  </c:numRef>
                </c:val>
                <c:smooth val="0"/>
                <c:extLst xmlns:c15="http://schemas.microsoft.com/office/drawing/2012/chart">
                  <c:ext xmlns:c16="http://schemas.microsoft.com/office/drawing/2014/chart" uri="{C3380CC4-5D6E-409C-BE32-E72D297353CC}">
                    <c16:uniqueId val="{0000000A-3EBE-4B74-BFF6-306833A89BBA}"/>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Race'!$B$49:$C$49</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Race'!$D$49:$L$49</c15:sqref>
                        </c15:formulaRef>
                      </c:ext>
                    </c:extLst>
                    <c:numCache>
                      <c:formatCode>0.000</c:formatCode>
                      <c:ptCount val="9"/>
                      <c:pt idx="0">
                        <c:v>12.5</c:v>
                      </c:pt>
                      <c:pt idx="1">
                        <c:v>10.727969999999999</c:v>
                      </c:pt>
                      <c:pt idx="2">
                        <c:v>7.3684200000000004</c:v>
                      </c:pt>
                      <c:pt idx="3">
                        <c:v>8.6142299999999992</c:v>
                      </c:pt>
                      <c:pt idx="4">
                        <c:v>7.0038900000000002</c:v>
                      </c:pt>
                      <c:pt idx="5">
                        <c:v>7.1684599999999996</c:v>
                      </c:pt>
                      <c:pt idx="6">
                        <c:v>5.6105600000000004</c:v>
                      </c:pt>
                      <c:pt idx="7">
                        <c:v>5.6959999999999997</c:v>
                      </c:pt>
                      <c:pt idx="8">
                        <c:v>5.8823999999999996</c:v>
                      </c:pt>
                    </c:numCache>
                  </c:numRef>
                </c:val>
                <c:smooth val="0"/>
                <c:extLst xmlns:c15="http://schemas.microsoft.com/office/drawing/2012/chart">
                  <c:ext xmlns:c16="http://schemas.microsoft.com/office/drawing/2014/chart" uri="{C3380CC4-5D6E-409C-BE32-E72D297353CC}">
                    <c16:uniqueId val="{0000000B-3EBE-4B74-BFF6-306833A89BBA}"/>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Race'!$B$51:$C$51</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Race'!$D$51:$L$51</c15:sqref>
                        </c15:formulaRef>
                      </c:ext>
                    </c:extLst>
                    <c:numCache>
                      <c:formatCode>General</c:formatCode>
                      <c:ptCount val="9"/>
                      <c:pt idx="2" formatCode="0.000">
                        <c:v>0</c:v>
                      </c:pt>
                      <c:pt idx="3" formatCode="0.000">
                        <c:v>0</c:v>
                      </c:pt>
                      <c:pt idx="4" formatCode="0.000">
                        <c:v>0</c:v>
                      </c:pt>
                      <c:pt idx="5" formatCode="0.000">
                        <c:v>0</c:v>
                      </c:pt>
                      <c:pt idx="6" formatCode="0.000">
                        <c:v>0</c:v>
                      </c:pt>
                      <c:pt idx="7" formatCode="0.000">
                        <c:v>0</c:v>
                      </c:pt>
                      <c:pt idx="8" formatCode="0.000">
                        <c:v>0</c:v>
                      </c:pt>
                    </c:numCache>
                  </c:numRef>
                </c:val>
                <c:smooth val="0"/>
                <c:extLst xmlns:c15="http://schemas.microsoft.com/office/drawing/2012/chart">
                  <c:ext xmlns:c16="http://schemas.microsoft.com/office/drawing/2014/chart" uri="{C3380CC4-5D6E-409C-BE32-E72D297353CC}">
                    <c16:uniqueId val="{0000000C-3EBE-4B74-BFF6-306833A89BBA}"/>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'Districts Ed Type, Race'!$B$52:$C$52</c15:sqref>
                        </c15:formulaRef>
                      </c:ext>
                    </c:extLst>
                    <c:strCache>
                      <c:ptCount val="2"/>
                      <c:pt idx="0">
                        <c:v>Special Education</c:v>
                      </c:pt>
                      <c:pt idx="1">
                        <c:v>White</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Race'!$D$52:$L$52</c15:sqref>
                        </c15:formulaRef>
                      </c:ext>
                    </c:extLst>
                    <c:numCache>
                      <c:formatCode>0.000</c:formatCode>
                      <c:ptCount val="9"/>
                      <c:pt idx="0">
                        <c:v>9.0565999999999995</c:v>
                      </c:pt>
                      <c:pt idx="1">
                        <c:v>9.8736200000000007</c:v>
                      </c:pt>
                      <c:pt idx="2">
                        <c:v>8.2576400000000003</c:v>
                      </c:pt>
                      <c:pt idx="3">
                        <c:v>5.1170900000000001</c:v>
                      </c:pt>
                      <c:pt idx="4">
                        <c:v>5.0274200000000002</c:v>
                      </c:pt>
                      <c:pt idx="5">
                        <c:v>2.71536</c:v>
                      </c:pt>
                      <c:pt idx="6">
                        <c:v>3.4013599999999999</c:v>
                      </c:pt>
                      <c:pt idx="7">
                        <c:v>4.1360000000000001</c:v>
                      </c:pt>
                      <c:pt idx="8">
                        <c:v>4.4871999999999996</c:v>
                      </c:pt>
                    </c:numCache>
                  </c:numRef>
                </c:val>
                <c:smooth val="0"/>
                <c:extLst xmlns:c15="http://schemas.microsoft.com/office/drawing/2012/chart">
                  <c:ext xmlns:c16="http://schemas.microsoft.com/office/drawing/2014/chart" uri="{C3380CC4-5D6E-409C-BE32-E72D297353CC}">
                    <c16:uniqueId val="{0000000D-3EBE-4B74-BFF6-306833A89BBA}"/>
                  </c:ext>
                </c:extLst>
              </c15:ser>
            </c15:filteredLineSeries>
          </c:ext>
        </c:extLst>
      </c:lineChart>
      <c:catAx>
        <c:axId val="77356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7357280"/>
        <c:crosses val="autoZero"/>
        <c:auto val="1"/>
        <c:lblAlgn val="ctr"/>
        <c:lblOffset val="100"/>
        <c:noMultiLvlLbl val="0"/>
      </c:catAx>
      <c:valAx>
        <c:axId val="77357280"/>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73568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600" b="1" i="0" u="none" strike="noStrike" kern="1200" spc="0" baseline="0" dirty="0">
                <a:solidFill>
                  <a:sysClr val="windowText" lastClr="000000"/>
                </a:solidFill>
                <a:latin typeface="+mn-lt"/>
                <a:ea typeface="+mn-ea"/>
                <a:cs typeface="+mn-cs"/>
              </a:rPr>
              <a:t>White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6"/>
          <c:order val="6"/>
          <c:tx>
            <c:strRef>
              <c:f>'Districts Ed Type, Race'!$B$45:$C$45</c:f>
              <c:strCache>
                <c:ptCount val="2"/>
                <c:pt idx="0">
                  <c:v>General Education</c:v>
                </c:pt>
                <c:pt idx="1">
                  <c:v>White</c:v>
                </c:pt>
              </c:strCache>
            </c:strRef>
          </c:tx>
          <c:spPr>
            <a:ln w="28575" cap="rnd">
              <a:solidFill>
                <a:schemeClr val="tx1"/>
              </a:solidFill>
              <a:prstDash val="sysDot"/>
              <a:round/>
            </a:ln>
            <a:effectLst/>
          </c:spPr>
          <c:marker>
            <c:symbol val="x"/>
            <c:size val="5"/>
            <c:spPr>
              <a:solidFill>
                <a:schemeClr val="tx1"/>
              </a:solidFill>
              <a:ln w="9525">
                <a:solidFill>
                  <a:schemeClr val="tx1"/>
                </a:solidFill>
              </a:ln>
              <a:effectLst/>
            </c:spPr>
          </c:marker>
          <c:cat>
            <c:numRef>
              <c:f>'Districts Ed Type, Race'!$D$38:$L$38</c:f>
              <c:numCache>
                <c:formatCode>General</c:formatCode>
                <c:ptCount val="9"/>
                <c:pt idx="0">
                  <c:v>2011</c:v>
                </c:pt>
                <c:pt idx="8">
                  <c:v>2019</c:v>
                </c:pt>
              </c:numCache>
            </c:numRef>
          </c:cat>
          <c:val>
            <c:numRef>
              <c:f>'Districts Ed Type, Race'!$D$45:$L$45</c:f>
              <c:numCache>
                <c:formatCode>0.000</c:formatCode>
                <c:ptCount val="9"/>
                <c:pt idx="0">
                  <c:v>1.4776800000000001</c:v>
                </c:pt>
                <c:pt idx="1">
                  <c:v>1.22255</c:v>
                </c:pt>
                <c:pt idx="2">
                  <c:v>1.13314</c:v>
                </c:pt>
                <c:pt idx="3">
                  <c:v>0.76212000000000002</c:v>
                </c:pt>
                <c:pt idx="4">
                  <c:v>0.39361000000000002</c:v>
                </c:pt>
                <c:pt idx="5">
                  <c:v>0.50534999999999997</c:v>
                </c:pt>
                <c:pt idx="6">
                  <c:v>0.68359000000000003</c:v>
                </c:pt>
                <c:pt idx="7">
                  <c:v>0.66200000000000003</c:v>
                </c:pt>
                <c:pt idx="8">
                  <c:v>0.81310000000000004</c:v>
                </c:pt>
              </c:numCache>
            </c:numRef>
          </c:val>
          <c:smooth val="0"/>
          <c:extLst>
            <c:ext xmlns:c16="http://schemas.microsoft.com/office/drawing/2014/chart" uri="{C3380CC4-5D6E-409C-BE32-E72D297353CC}">
              <c16:uniqueId val="{00000000-1BB1-47F5-A32B-AAF481815AA2}"/>
            </c:ext>
          </c:extLst>
        </c:ser>
        <c:ser>
          <c:idx val="13"/>
          <c:order val="13"/>
          <c:tx>
            <c:strRef>
              <c:f>'Districts Ed Type, Race'!$B$52:$C$52</c:f>
              <c:strCache>
                <c:ptCount val="2"/>
                <c:pt idx="0">
                  <c:v>Special Education</c:v>
                </c:pt>
                <c:pt idx="1">
                  <c:v>White</c:v>
                </c:pt>
              </c:strCache>
            </c:strRef>
          </c:tx>
          <c:spPr>
            <a:ln w="28575" cap="rnd">
              <a:solidFill>
                <a:schemeClr val="bg1">
                  <a:lumMod val="50000"/>
                </a:schemeClr>
              </a:solidFill>
              <a:round/>
            </a:ln>
            <a:effectLst/>
          </c:spPr>
          <c:marker>
            <c:symbol val="x"/>
            <c:size val="5"/>
            <c:spPr>
              <a:solidFill>
                <a:schemeClr val="bg1">
                  <a:lumMod val="50000"/>
                </a:schemeClr>
              </a:solidFill>
              <a:ln w="9525">
                <a:solidFill>
                  <a:schemeClr val="bg1">
                    <a:lumMod val="50000"/>
                  </a:schemeClr>
                </a:solidFill>
              </a:ln>
              <a:effectLst/>
            </c:spPr>
          </c:marker>
          <c:cat>
            <c:numRef>
              <c:f>'Districts Ed Type, Race'!$D$38:$L$38</c:f>
              <c:numCache>
                <c:formatCode>General</c:formatCode>
                <c:ptCount val="9"/>
                <c:pt idx="0">
                  <c:v>2011</c:v>
                </c:pt>
                <c:pt idx="8">
                  <c:v>2019</c:v>
                </c:pt>
              </c:numCache>
            </c:numRef>
          </c:cat>
          <c:val>
            <c:numRef>
              <c:f>'Districts Ed Type, Race'!$D$52:$L$52</c:f>
              <c:numCache>
                <c:formatCode>0.000</c:formatCode>
                <c:ptCount val="9"/>
                <c:pt idx="0">
                  <c:v>9.0565999999999995</c:v>
                </c:pt>
                <c:pt idx="1">
                  <c:v>9.8736200000000007</c:v>
                </c:pt>
                <c:pt idx="2">
                  <c:v>8.2576400000000003</c:v>
                </c:pt>
                <c:pt idx="3">
                  <c:v>5.1170900000000001</c:v>
                </c:pt>
                <c:pt idx="4">
                  <c:v>5.0274200000000002</c:v>
                </c:pt>
                <c:pt idx="5">
                  <c:v>2.71536</c:v>
                </c:pt>
                <c:pt idx="6">
                  <c:v>3.4013599999999999</c:v>
                </c:pt>
                <c:pt idx="7">
                  <c:v>4.1360000000000001</c:v>
                </c:pt>
                <c:pt idx="8">
                  <c:v>4.4871999999999996</c:v>
                </c:pt>
              </c:numCache>
            </c:numRef>
          </c:val>
          <c:smooth val="0"/>
          <c:extLst>
            <c:ext xmlns:c16="http://schemas.microsoft.com/office/drawing/2014/chart" uri="{C3380CC4-5D6E-409C-BE32-E72D297353CC}">
              <c16:uniqueId val="{00000001-1BB1-47F5-A32B-AAF481815AA2}"/>
            </c:ext>
          </c:extLst>
        </c:ser>
        <c:dLbls>
          <c:showLegendKey val="0"/>
          <c:showVal val="0"/>
          <c:showCatName val="0"/>
          <c:showSerName val="0"/>
          <c:showPercent val="0"/>
          <c:showBubbleSize val="0"/>
        </c:dLbls>
        <c:marker val="1"/>
        <c:smooth val="0"/>
        <c:axId val="553284968"/>
        <c:axId val="550516568"/>
        <c:extLst>
          <c:ext xmlns:c15="http://schemas.microsoft.com/office/drawing/2012/chart" uri="{02D57815-91ED-43cb-92C2-25804820EDAC}">
            <c15:filteredLineSeries>
              <c15:ser>
                <c:idx val="0"/>
                <c:order val="0"/>
                <c:tx>
                  <c:strRef>
                    <c:extLst>
                      <c:ext uri="{02D57815-91ED-43cb-92C2-25804820EDAC}">
                        <c15:formulaRef>
                          <c15:sqref>'Districts Ed Type, Race'!$B$39:$C$39</c15:sqref>
                        </c15:formulaRef>
                      </c:ext>
                    </c:extLst>
                    <c:strCache>
                      <c:ptCount val="2"/>
                      <c:pt idx="0">
                        <c:v>General Education</c:v>
                      </c:pt>
                      <c:pt idx="1">
                        <c:v>American Indian</c:v>
                      </c:pt>
                    </c:strCache>
                  </c:strRef>
                </c:tx>
                <c:spPr>
                  <a:ln w="28575" cap="rnd">
                    <a:solidFill>
                      <a:schemeClr val="accent1"/>
                    </a:solidFill>
                    <a:round/>
                  </a:ln>
                  <a:effectLst/>
                </c:spPr>
                <c:marker>
                  <c:symbol val="circle"/>
                  <c:size val="5"/>
                  <c:spPr>
                    <a:solidFill>
                      <a:schemeClr val="tx1"/>
                    </a:solidFill>
                    <a:ln w="12700">
                      <a:solidFill>
                        <a:schemeClr val="tx1"/>
                      </a:solidFill>
                    </a:ln>
                    <a:effectLst/>
                  </c:spPr>
                </c:marker>
                <c:cat>
                  <c:numRef>
                    <c:extLst>
                      <c:ext uri="{02D57815-91ED-43cb-92C2-25804820EDAC}">
                        <c15:formulaRef>
                          <c15:sqref>'Districts Ed Type, Race'!$D$38:$L$38</c15:sqref>
                        </c15:formulaRef>
                      </c:ext>
                    </c:extLst>
                    <c:numCache>
                      <c:formatCode>General</c:formatCode>
                      <c:ptCount val="9"/>
                      <c:pt idx="0">
                        <c:v>2011</c:v>
                      </c:pt>
                      <c:pt idx="8">
                        <c:v>2019</c:v>
                      </c:pt>
                    </c:numCache>
                  </c:numRef>
                </c:cat>
                <c:val>
                  <c:numRef>
                    <c:extLst>
                      <c:ext uri="{02D57815-91ED-43cb-92C2-25804820EDAC}">
                        <c15:formulaRef>
                          <c15:sqref>'Districts Ed Type, Race'!$D$39:$L$39</c15:sqref>
                        </c15:formulaRef>
                      </c:ext>
                    </c:extLst>
                    <c:numCache>
                      <c:formatCode>0.000</c:formatCode>
                      <c:ptCount val="9"/>
                      <c:pt idx="0">
                        <c:v>5.7471300000000003</c:v>
                      </c:pt>
                      <c:pt idx="1">
                        <c:v>6.7567599999999999</c:v>
                      </c:pt>
                      <c:pt idx="2">
                        <c:v>0</c:v>
                      </c:pt>
                      <c:pt idx="3">
                        <c:v>4.61538</c:v>
                      </c:pt>
                      <c:pt idx="4">
                        <c:v>1.6667000000000001</c:v>
                      </c:pt>
                      <c:pt idx="5">
                        <c:v>8.6956500000000005</c:v>
                      </c:pt>
                      <c:pt idx="6">
                        <c:v>6.1224499999999997</c:v>
                      </c:pt>
                      <c:pt idx="7">
                        <c:v>6.5220000000000002</c:v>
                      </c:pt>
                      <c:pt idx="8">
                        <c:v>3.0303</c:v>
                      </c:pt>
                    </c:numCache>
                  </c:numRef>
                </c:val>
                <c:smooth val="0"/>
                <c:extLst>
                  <c:ext xmlns:c16="http://schemas.microsoft.com/office/drawing/2014/chart" uri="{C3380CC4-5D6E-409C-BE32-E72D297353CC}">
                    <c16:uniqueId val="{00000002-1BB1-47F5-A32B-AAF481815AA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'Districts Ed Type, Race'!$B$40:$C$40</c15:sqref>
                        </c15:formulaRef>
                      </c:ext>
                    </c:extLst>
                    <c:strCache>
                      <c:ptCount val="2"/>
                      <c:pt idx="0">
                        <c:v>General Education</c:v>
                      </c:pt>
                      <c:pt idx="1">
                        <c:v>Asian</c:v>
                      </c:pt>
                    </c:strCache>
                  </c:strRef>
                </c:tx>
                <c:spPr>
                  <a:ln w="28575" cap="rnd">
                    <a:solidFill>
                      <a:schemeClr val="accent2"/>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Race'!$D$40:$L$40</c15:sqref>
                        </c15:formulaRef>
                      </c:ext>
                    </c:extLst>
                    <c:numCache>
                      <c:formatCode>0.000</c:formatCode>
                      <c:ptCount val="9"/>
                      <c:pt idx="0">
                        <c:v>0.99929000000000001</c:v>
                      </c:pt>
                      <c:pt idx="1">
                        <c:v>0.87658000000000003</c:v>
                      </c:pt>
                      <c:pt idx="2">
                        <c:v>1.00604</c:v>
                      </c:pt>
                      <c:pt idx="3">
                        <c:v>0.5</c:v>
                      </c:pt>
                      <c:pt idx="4">
                        <c:v>0.26578000000000002</c:v>
                      </c:pt>
                      <c:pt idx="5">
                        <c:v>0.33145999999999998</c:v>
                      </c:pt>
                      <c:pt idx="6">
                        <c:v>0.29841000000000001</c:v>
                      </c:pt>
                      <c:pt idx="7">
                        <c:v>0.19800000000000001</c:v>
                      </c:pt>
                      <c:pt idx="8">
                        <c:v>0.5232</c:v>
                      </c:pt>
                    </c:numCache>
                  </c:numRef>
                </c:val>
                <c:smooth val="0"/>
                <c:extLst xmlns:c15="http://schemas.microsoft.com/office/drawing/2012/chart">
                  <c:ext xmlns:c16="http://schemas.microsoft.com/office/drawing/2014/chart" uri="{C3380CC4-5D6E-409C-BE32-E72D297353CC}">
                    <c16:uniqueId val="{00000003-1BB1-47F5-A32B-AAF481815AA2}"/>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'Districts Ed Type, Race'!$B$41:$C$41</c15:sqref>
                        </c15:formulaRef>
                      </c:ext>
                    </c:extLst>
                    <c:strCache>
                      <c:ptCount val="2"/>
                      <c:pt idx="0">
                        <c:v>General Education</c:v>
                      </c:pt>
                      <c:pt idx="1">
                        <c:v>Black</c:v>
                      </c:pt>
                    </c:strCache>
                  </c:strRef>
                </c:tx>
                <c:spPr>
                  <a:ln w="28575" cap="rnd">
                    <a:solidFill>
                      <a:schemeClr val="accent3"/>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Race'!$D$41:$L$41</c15:sqref>
                        </c15:formulaRef>
                      </c:ext>
                    </c:extLst>
                    <c:numCache>
                      <c:formatCode>0.000</c:formatCode>
                      <c:ptCount val="9"/>
                      <c:pt idx="0">
                        <c:v>9.7008700000000001</c:v>
                      </c:pt>
                      <c:pt idx="1">
                        <c:v>8.3427000000000007</c:v>
                      </c:pt>
                      <c:pt idx="2">
                        <c:v>8.8852100000000007</c:v>
                      </c:pt>
                      <c:pt idx="3">
                        <c:v>7.4658800000000003</c:v>
                      </c:pt>
                      <c:pt idx="4">
                        <c:v>4.6579699999999997</c:v>
                      </c:pt>
                      <c:pt idx="5">
                        <c:v>7.5628000000000002</c:v>
                      </c:pt>
                      <c:pt idx="6">
                        <c:v>7.4808000000000003</c:v>
                      </c:pt>
                      <c:pt idx="7">
                        <c:v>8.5440000000000005</c:v>
                      </c:pt>
                      <c:pt idx="8">
                        <c:v>7.8315999999999999</c:v>
                      </c:pt>
                    </c:numCache>
                  </c:numRef>
                </c:val>
                <c:smooth val="0"/>
                <c:extLst xmlns:c15="http://schemas.microsoft.com/office/drawing/2012/chart">
                  <c:ext xmlns:c16="http://schemas.microsoft.com/office/drawing/2014/chart" uri="{C3380CC4-5D6E-409C-BE32-E72D297353CC}">
                    <c16:uniqueId val="{00000004-1BB1-47F5-A32B-AAF481815AA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'Districts Ed Type, Race'!$B$42:$C$42</c15:sqref>
                        </c15:formulaRef>
                      </c:ext>
                    </c:extLst>
                    <c:strCache>
                      <c:ptCount val="2"/>
                      <c:pt idx="0">
                        <c:v>General Education</c:v>
                      </c:pt>
                      <c:pt idx="1">
                        <c:v>Hispanic</c:v>
                      </c:pt>
                    </c:strCache>
                  </c:strRef>
                </c:tx>
                <c:spPr>
                  <a:ln w="28575" cap="rnd">
                    <a:solidFill>
                      <a:schemeClr val="accent4"/>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Race'!$D$42:$L$42</c15:sqref>
                        </c15:formulaRef>
                      </c:ext>
                    </c:extLst>
                    <c:numCache>
                      <c:formatCode>0.000</c:formatCode>
                      <c:ptCount val="9"/>
                      <c:pt idx="0">
                        <c:v>3.04487</c:v>
                      </c:pt>
                      <c:pt idx="1">
                        <c:v>3.28789</c:v>
                      </c:pt>
                      <c:pt idx="2">
                        <c:v>4.1990699999999999</c:v>
                      </c:pt>
                      <c:pt idx="3">
                        <c:v>2.28782</c:v>
                      </c:pt>
                      <c:pt idx="4">
                        <c:v>0.87977000000000005</c:v>
                      </c:pt>
                      <c:pt idx="5">
                        <c:v>1.23882</c:v>
                      </c:pt>
                      <c:pt idx="6">
                        <c:v>1.59257</c:v>
                      </c:pt>
                      <c:pt idx="7">
                        <c:v>2.492</c:v>
                      </c:pt>
                      <c:pt idx="8">
                        <c:v>2.8378000000000001</c:v>
                      </c:pt>
                    </c:numCache>
                  </c:numRef>
                </c:val>
                <c:smooth val="0"/>
                <c:extLst xmlns:c15="http://schemas.microsoft.com/office/drawing/2012/chart">
                  <c:ext xmlns:c16="http://schemas.microsoft.com/office/drawing/2014/chart" uri="{C3380CC4-5D6E-409C-BE32-E72D297353CC}">
                    <c16:uniqueId val="{00000005-1BB1-47F5-A32B-AAF481815AA2}"/>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'Districts Ed Type, Race'!$B$43:$C$43</c15:sqref>
                        </c15:formulaRef>
                      </c:ext>
                    </c:extLst>
                    <c:strCache>
                      <c:ptCount val="2"/>
                      <c:pt idx="0">
                        <c:v>General Education</c:v>
                      </c:pt>
                      <c:pt idx="1">
                        <c:v>Multiracial</c:v>
                      </c:pt>
                    </c:strCache>
                  </c:strRef>
                </c:tx>
                <c:spPr>
                  <a:ln w="28575" cap="rnd">
                    <a:solidFill>
                      <a:schemeClr val="accent5"/>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Race'!$D$43:$L$43</c15:sqref>
                        </c15:formulaRef>
                      </c:ext>
                    </c:extLst>
                    <c:numCache>
                      <c:formatCode>0.000</c:formatCode>
                      <c:ptCount val="9"/>
                      <c:pt idx="0">
                        <c:v>6.9131799999999997</c:v>
                      </c:pt>
                      <c:pt idx="1">
                        <c:v>5.4739699999999996</c:v>
                      </c:pt>
                      <c:pt idx="2">
                        <c:v>5.2805299999999997</c:v>
                      </c:pt>
                      <c:pt idx="3">
                        <c:v>3.7411500000000002</c:v>
                      </c:pt>
                      <c:pt idx="4">
                        <c:v>2.8826999999999998</c:v>
                      </c:pt>
                      <c:pt idx="5">
                        <c:v>3.76492</c:v>
                      </c:pt>
                      <c:pt idx="6">
                        <c:v>2.8277600000000001</c:v>
                      </c:pt>
                      <c:pt idx="7">
                        <c:v>4.2110000000000003</c:v>
                      </c:pt>
                      <c:pt idx="8">
                        <c:v>3.8860000000000001</c:v>
                      </c:pt>
                    </c:numCache>
                  </c:numRef>
                </c:val>
                <c:smooth val="0"/>
                <c:extLst xmlns:c15="http://schemas.microsoft.com/office/drawing/2012/chart">
                  <c:ext xmlns:c16="http://schemas.microsoft.com/office/drawing/2014/chart" uri="{C3380CC4-5D6E-409C-BE32-E72D297353CC}">
                    <c16:uniqueId val="{00000006-1BB1-47F5-A32B-AAF481815AA2}"/>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'Districts Ed Type, Race'!$B$44:$C$44</c15:sqref>
                        </c15:formulaRef>
                      </c:ext>
                    </c:extLst>
                    <c:strCache>
                      <c:ptCount val="2"/>
                      <c:pt idx="0">
                        <c:v>General Education</c:v>
                      </c:pt>
                      <c:pt idx="1">
                        <c:v>Native Hawaiian</c:v>
                      </c:pt>
                    </c:strCache>
                  </c:strRef>
                </c:tx>
                <c:spPr>
                  <a:ln w="28575" cap="rnd">
                    <a:solidFill>
                      <a:schemeClr val="accent6"/>
                    </a:solidFill>
                    <a:round/>
                  </a:ln>
                  <a:effectLst/>
                </c:spPr>
                <c:marker>
                  <c:symbol val="circle"/>
                  <c:size val="5"/>
                  <c:spPr>
                    <a:solidFill>
                      <a:schemeClr val="tx1"/>
                    </a:solidFill>
                    <a:ln w="9525">
                      <a:solidFill>
                        <a:schemeClr val="tx1"/>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Race'!$D$44:$L$44</c15:sqref>
                        </c15:formulaRef>
                      </c:ext>
                    </c:extLst>
                    <c:numCache>
                      <c:formatCode>0.000</c:formatCode>
                      <c:ptCount val="9"/>
                      <c:pt idx="0">
                        <c:v>25</c:v>
                      </c:pt>
                      <c:pt idx="1">
                        <c:v>20</c:v>
                      </c:pt>
                      <c:pt idx="2">
                        <c:v>0</c:v>
                      </c:pt>
                      <c:pt idx="3">
                        <c:v>0</c:v>
                      </c:pt>
                      <c:pt idx="4">
                        <c:v>0</c:v>
                      </c:pt>
                      <c:pt idx="5">
                        <c:v>0</c:v>
                      </c:pt>
                      <c:pt idx="6">
                        <c:v>0</c:v>
                      </c:pt>
                      <c:pt idx="7">
                        <c:v>0</c:v>
                      </c:pt>
                      <c:pt idx="8">
                        <c:v>0</c:v>
                      </c:pt>
                    </c:numCache>
                  </c:numRef>
                </c:val>
                <c:smooth val="0"/>
                <c:extLst xmlns:c15="http://schemas.microsoft.com/office/drawing/2012/chart">
                  <c:ext xmlns:c16="http://schemas.microsoft.com/office/drawing/2014/chart" uri="{C3380CC4-5D6E-409C-BE32-E72D297353CC}">
                    <c16:uniqueId val="{00000007-1BB1-47F5-A32B-AAF481815AA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'Districts Ed Type, Race'!$B$46:$C$46</c15:sqref>
                        </c15:formulaRef>
                      </c:ext>
                    </c:extLst>
                    <c:strCache>
                      <c:ptCount val="2"/>
                      <c:pt idx="0">
                        <c:v>Special Education</c:v>
                      </c:pt>
                      <c:pt idx="1">
                        <c:v>American Indian</c:v>
                      </c:pt>
                    </c:strCache>
                  </c:strRef>
                </c:tx>
                <c:spPr>
                  <a:ln w="28575" cap="rnd">
                    <a:solidFill>
                      <a:schemeClr val="accent2">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Race'!$D$46:$L$46</c15:sqref>
                        </c15:formulaRef>
                      </c:ext>
                    </c:extLst>
                    <c:numCache>
                      <c:formatCode>0.000</c:formatCode>
                      <c:ptCount val="9"/>
                      <c:pt idx="0">
                        <c:v>27.272729999999999</c:v>
                      </c:pt>
                      <c:pt idx="1">
                        <c:v>19.23077</c:v>
                      </c:pt>
                      <c:pt idx="2">
                        <c:v>31.57985</c:v>
                      </c:pt>
                      <c:pt idx="3">
                        <c:v>12.5</c:v>
                      </c:pt>
                      <c:pt idx="4">
                        <c:v>36.842109999999998</c:v>
                      </c:pt>
                      <c:pt idx="5">
                        <c:v>42.857140000000001</c:v>
                      </c:pt>
                      <c:pt idx="6">
                        <c:v>6.25</c:v>
                      </c:pt>
                      <c:pt idx="7">
                        <c:v>18.181999999999999</c:v>
                      </c:pt>
                      <c:pt idx="8">
                        <c:v>8.8234999999999992</c:v>
                      </c:pt>
                    </c:numCache>
                  </c:numRef>
                </c:val>
                <c:smooth val="0"/>
                <c:extLst xmlns:c15="http://schemas.microsoft.com/office/drawing/2012/chart">
                  <c:ext xmlns:c16="http://schemas.microsoft.com/office/drawing/2014/chart" uri="{C3380CC4-5D6E-409C-BE32-E72D297353CC}">
                    <c16:uniqueId val="{00000008-1BB1-47F5-A32B-AAF481815AA2}"/>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'Districts Ed Type, Race'!$B$47:$C$47</c15:sqref>
                        </c15:formulaRef>
                      </c:ext>
                    </c:extLst>
                    <c:strCache>
                      <c:ptCount val="2"/>
                      <c:pt idx="0">
                        <c:v>Special Education</c:v>
                      </c:pt>
                      <c:pt idx="1">
                        <c:v>Asian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Race'!$D$47:$L$47</c15:sqref>
                        </c15:formulaRef>
                      </c:ext>
                    </c:extLst>
                    <c:numCache>
                      <c:formatCode>0.000</c:formatCode>
                      <c:ptCount val="9"/>
                      <c:pt idx="0">
                        <c:v>5.2845500000000003</c:v>
                      </c:pt>
                      <c:pt idx="1">
                        <c:v>2.34375</c:v>
                      </c:pt>
                      <c:pt idx="2">
                        <c:v>3.6629999999999998</c:v>
                      </c:pt>
                      <c:pt idx="3">
                        <c:v>3.6789299999999998</c:v>
                      </c:pt>
                      <c:pt idx="4">
                        <c:v>0.65573999999999999</c:v>
                      </c:pt>
                      <c:pt idx="5">
                        <c:v>1.2539199999999999</c:v>
                      </c:pt>
                      <c:pt idx="6">
                        <c:v>1.45773</c:v>
                      </c:pt>
                      <c:pt idx="7">
                        <c:v>0.875</c:v>
                      </c:pt>
                      <c:pt idx="8">
                        <c:v>0.28410000000000002</c:v>
                      </c:pt>
                    </c:numCache>
                  </c:numRef>
                </c:val>
                <c:smooth val="0"/>
                <c:extLst xmlns:c15="http://schemas.microsoft.com/office/drawing/2012/chart">
                  <c:ext xmlns:c16="http://schemas.microsoft.com/office/drawing/2014/chart" uri="{C3380CC4-5D6E-409C-BE32-E72D297353CC}">
                    <c16:uniqueId val="{00000009-1BB1-47F5-A32B-AAF481815AA2}"/>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'Districts Ed Type, Race'!$B$48:$C$48</c15:sqref>
                        </c15:formulaRef>
                      </c:ext>
                    </c:extLst>
                    <c:strCache>
                      <c:ptCount val="2"/>
                      <c:pt idx="0">
                        <c:v>Special Education</c:v>
                      </c:pt>
                      <c:pt idx="1">
                        <c:v>Black</c:v>
                      </c:pt>
                    </c:strCache>
                  </c:strRef>
                </c:tx>
                <c:spPr>
                  <a:ln w="28575" cap="rnd">
                    <a:solidFill>
                      <a:schemeClr val="accent4">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Race'!$D$48:$L$48</c15:sqref>
                        </c15:formulaRef>
                      </c:ext>
                    </c:extLst>
                    <c:numCache>
                      <c:formatCode>0.000</c:formatCode>
                      <c:ptCount val="9"/>
                      <c:pt idx="0">
                        <c:v>40.24803</c:v>
                      </c:pt>
                      <c:pt idx="1">
                        <c:v>32.055750000000003</c:v>
                      </c:pt>
                      <c:pt idx="2">
                        <c:v>30.324069999999999</c:v>
                      </c:pt>
                      <c:pt idx="3">
                        <c:v>31.07798</c:v>
                      </c:pt>
                      <c:pt idx="4">
                        <c:v>21.506679999999999</c:v>
                      </c:pt>
                      <c:pt idx="5">
                        <c:v>19.520959999999999</c:v>
                      </c:pt>
                      <c:pt idx="6">
                        <c:v>17.208179999999999</c:v>
                      </c:pt>
                      <c:pt idx="7">
                        <c:v>20.686</c:v>
                      </c:pt>
                      <c:pt idx="8">
                        <c:v>19.325800000000001</c:v>
                      </c:pt>
                    </c:numCache>
                  </c:numRef>
                </c:val>
                <c:smooth val="0"/>
                <c:extLst xmlns:c15="http://schemas.microsoft.com/office/drawing/2012/chart">
                  <c:ext xmlns:c16="http://schemas.microsoft.com/office/drawing/2014/chart" uri="{C3380CC4-5D6E-409C-BE32-E72D297353CC}">
                    <c16:uniqueId val="{0000000A-1BB1-47F5-A32B-AAF481815AA2}"/>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'Districts Ed Type, Race'!$B$49:$C$49</c15:sqref>
                        </c15:formulaRef>
                      </c:ext>
                    </c:extLst>
                    <c:strCache>
                      <c:ptCount val="2"/>
                      <c:pt idx="0">
                        <c:v>Special Education</c:v>
                      </c:pt>
                      <c:pt idx="1">
                        <c:v>Hispanic</c:v>
                      </c:pt>
                    </c:strCache>
                  </c:strRef>
                </c:tx>
                <c:spPr>
                  <a:ln w="28575" cap="rnd">
                    <a:solidFill>
                      <a:schemeClr val="accent5">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Race'!$D$49:$L$49</c15:sqref>
                        </c15:formulaRef>
                      </c:ext>
                    </c:extLst>
                    <c:numCache>
                      <c:formatCode>0.000</c:formatCode>
                      <c:ptCount val="9"/>
                      <c:pt idx="0">
                        <c:v>12.5</c:v>
                      </c:pt>
                      <c:pt idx="1">
                        <c:v>10.727969999999999</c:v>
                      </c:pt>
                      <c:pt idx="2">
                        <c:v>7.3684200000000004</c:v>
                      </c:pt>
                      <c:pt idx="3">
                        <c:v>8.6142299999999992</c:v>
                      </c:pt>
                      <c:pt idx="4">
                        <c:v>7.0038900000000002</c:v>
                      </c:pt>
                      <c:pt idx="5">
                        <c:v>7.1684599999999996</c:v>
                      </c:pt>
                      <c:pt idx="6">
                        <c:v>5.6105600000000004</c:v>
                      </c:pt>
                      <c:pt idx="7">
                        <c:v>5.6959999999999997</c:v>
                      </c:pt>
                      <c:pt idx="8">
                        <c:v>5.8823999999999996</c:v>
                      </c:pt>
                    </c:numCache>
                  </c:numRef>
                </c:val>
                <c:smooth val="0"/>
                <c:extLst xmlns:c15="http://schemas.microsoft.com/office/drawing/2012/chart">
                  <c:ext xmlns:c16="http://schemas.microsoft.com/office/drawing/2014/chart" uri="{C3380CC4-5D6E-409C-BE32-E72D297353CC}">
                    <c16:uniqueId val="{0000000B-1BB1-47F5-A32B-AAF481815AA2}"/>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'Districts Ed Type, Race'!$B$50:$C$50</c15:sqref>
                        </c15:formulaRef>
                      </c:ext>
                    </c:extLst>
                    <c:strCache>
                      <c:ptCount val="2"/>
                      <c:pt idx="0">
                        <c:v>Special Education</c:v>
                      </c:pt>
                      <c:pt idx="1">
                        <c:v>Multiracial</c:v>
                      </c:pt>
                    </c:strCache>
                  </c:strRef>
                </c:tx>
                <c:spPr>
                  <a:ln w="28575" cap="rnd">
                    <a:solidFill>
                      <a:schemeClr val="accent6">
                        <a:lumMod val="6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Race'!$D$50:$L$50</c15:sqref>
                        </c15:formulaRef>
                      </c:ext>
                    </c:extLst>
                    <c:numCache>
                      <c:formatCode>0.000</c:formatCode>
                      <c:ptCount val="9"/>
                      <c:pt idx="0">
                        <c:v>23.770489999999999</c:v>
                      </c:pt>
                      <c:pt idx="1">
                        <c:v>23.026319999999998</c:v>
                      </c:pt>
                      <c:pt idx="2">
                        <c:v>17.307690000000001</c:v>
                      </c:pt>
                      <c:pt idx="3">
                        <c:v>18.867920000000002</c:v>
                      </c:pt>
                      <c:pt idx="4">
                        <c:v>18.644069999999999</c:v>
                      </c:pt>
                      <c:pt idx="5">
                        <c:v>11.940300000000001</c:v>
                      </c:pt>
                      <c:pt idx="6">
                        <c:v>10.798120000000001</c:v>
                      </c:pt>
                      <c:pt idx="7">
                        <c:v>13.1</c:v>
                      </c:pt>
                      <c:pt idx="8">
                        <c:v>15.348800000000001</c:v>
                      </c:pt>
                    </c:numCache>
                  </c:numRef>
                </c:val>
                <c:smooth val="0"/>
                <c:extLst xmlns:c15="http://schemas.microsoft.com/office/drawing/2012/chart">
                  <c:ext xmlns:c16="http://schemas.microsoft.com/office/drawing/2014/chart" uri="{C3380CC4-5D6E-409C-BE32-E72D297353CC}">
                    <c16:uniqueId val="{0000000C-1BB1-47F5-A32B-AAF481815AA2}"/>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'Districts Ed Type, Race'!$B$51:$C$51</c15:sqref>
                        </c15:formulaRef>
                      </c:ext>
                    </c:extLst>
                    <c:strCache>
                      <c:ptCount val="2"/>
                      <c:pt idx="0">
                        <c:v>Special Education</c:v>
                      </c:pt>
                      <c:pt idx="1">
                        <c:v>Native Hawaiian</c:v>
                      </c:pt>
                    </c:strCache>
                  </c:strRef>
                </c:tx>
                <c:spPr>
                  <a:ln w="28575" cap="rnd">
                    <a:solidFill>
                      <a:schemeClr val="accent1">
                        <a:lumMod val="80000"/>
                        <a:lumOff val="2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extLst xmlns:c15="http://schemas.microsoft.com/office/drawing/2012/chart">
                      <c:ext xmlns:c15="http://schemas.microsoft.com/office/drawing/2012/chart" uri="{02D57815-91ED-43cb-92C2-25804820EDAC}">
                        <c15:formulaRef>
                          <c15:sqref>'Districts Ed Type, Race'!$D$38:$L$38</c15:sqref>
                        </c15:formulaRef>
                      </c:ext>
                    </c:extLst>
                    <c:numCache>
                      <c:formatCode>General</c:formatCode>
                      <c:ptCount val="9"/>
                      <c:pt idx="0">
                        <c:v>2011</c:v>
                      </c:pt>
                      <c:pt idx="8">
                        <c:v>2019</c:v>
                      </c:pt>
                    </c:numCache>
                  </c:numRef>
                </c:cat>
                <c:val>
                  <c:numRef>
                    <c:extLst xmlns:c15="http://schemas.microsoft.com/office/drawing/2012/chart">
                      <c:ext xmlns:c15="http://schemas.microsoft.com/office/drawing/2012/chart" uri="{02D57815-91ED-43cb-92C2-25804820EDAC}">
                        <c15:formulaRef>
                          <c15:sqref>'Districts Ed Type, Race'!$D$51:$L$51</c15:sqref>
                        </c15:formulaRef>
                      </c:ext>
                    </c:extLst>
                    <c:numCache>
                      <c:formatCode>General</c:formatCode>
                      <c:ptCount val="9"/>
                      <c:pt idx="2" formatCode="0.000">
                        <c:v>0</c:v>
                      </c:pt>
                      <c:pt idx="3" formatCode="0.000">
                        <c:v>0</c:v>
                      </c:pt>
                      <c:pt idx="4" formatCode="0.000">
                        <c:v>0</c:v>
                      </c:pt>
                      <c:pt idx="5" formatCode="0.000">
                        <c:v>0</c:v>
                      </c:pt>
                      <c:pt idx="6" formatCode="0.000">
                        <c:v>0</c:v>
                      </c:pt>
                      <c:pt idx="7" formatCode="0.000">
                        <c:v>0</c:v>
                      </c:pt>
                      <c:pt idx="8" formatCode="0.000">
                        <c:v>0</c:v>
                      </c:pt>
                    </c:numCache>
                  </c:numRef>
                </c:val>
                <c:smooth val="0"/>
                <c:extLst xmlns:c15="http://schemas.microsoft.com/office/drawing/2012/chart">
                  <c:ext xmlns:c16="http://schemas.microsoft.com/office/drawing/2014/chart" uri="{C3380CC4-5D6E-409C-BE32-E72D297353CC}">
                    <c16:uniqueId val="{0000000D-1BB1-47F5-A32B-AAF481815AA2}"/>
                  </c:ext>
                </c:extLst>
              </c15:ser>
            </c15:filteredLineSeries>
          </c:ext>
        </c:extLst>
      </c:lineChart>
      <c:catAx>
        <c:axId val="553284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550516568"/>
        <c:crosses val="autoZero"/>
        <c:auto val="1"/>
        <c:lblAlgn val="ctr"/>
        <c:lblOffset val="100"/>
        <c:noMultiLvlLbl val="0"/>
      </c:catAx>
      <c:valAx>
        <c:axId val="550516568"/>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532849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0.05371</cdr:x>
      <cdr:y>0.28382</cdr:y>
    </cdr:from>
    <cdr:to>
      <cdr:x>0.90494</cdr:x>
      <cdr:y>0.29196</cdr:y>
    </cdr:to>
    <cdr:cxnSp macro="">
      <cdr:nvCxnSpPr>
        <cdr:cNvPr id="11" name="Straight Connector 10" descr="Red line marking the 80% score" title="Red line">
          <a:extLst xmlns:a="http://schemas.openxmlformats.org/drawingml/2006/main">
            <a:ext uri="{FF2B5EF4-FFF2-40B4-BE49-F238E27FC236}">
              <a16:creationId xmlns:a16="http://schemas.microsoft.com/office/drawing/2014/main" id="{E3751384-50DA-754F-ADCF-1D4600C0B7CE}"/>
            </a:ext>
          </a:extLst>
        </cdr:cNvPr>
        <cdr:cNvCxnSpPr/>
      </cdr:nvCxnSpPr>
      <cdr:spPr>
        <a:xfrm xmlns:a="http://schemas.openxmlformats.org/drawingml/2006/main" flipH="1">
          <a:off x="631387" y="1437691"/>
          <a:ext cx="10007584" cy="41204"/>
        </a:xfrm>
        <a:prstGeom xmlns:a="http://schemas.openxmlformats.org/drawingml/2006/main" prst="line">
          <a:avLst/>
        </a:prstGeom>
        <a:ln xmlns:a="http://schemas.openxmlformats.org/drawingml/2006/main" w="3810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4.16615E-7</cdr:y>
    </cdr:from>
    <cdr:to>
      <cdr:x>0.9974</cdr:x>
      <cdr:y>0.17064</cdr:y>
    </cdr:to>
    <cdr:sp macro="" textlink="">
      <cdr:nvSpPr>
        <cdr:cNvPr id="2" name="TextBox 1"/>
        <cdr:cNvSpPr txBox="1"/>
      </cdr:nvSpPr>
      <cdr:spPr>
        <a:xfrm xmlns:a="http://schemas.openxmlformats.org/drawingml/2006/main">
          <a:off x="0" y="2"/>
          <a:ext cx="7296150" cy="819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t>OSSEO: Rates per 100 of students who</a:t>
          </a:r>
          <a:r>
            <a:rPr lang="en-US" sz="2400" b="1" baseline="0" dirty="0"/>
            <a:t> were disciplined </a:t>
          </a:r>
          <a:r>
            <a:rPr lang="en-US" sz="2400" b="1" dirty="0"/>
            <a:t>for </a:t>
          </a:r>
          <a:r>
            <a:rPr lang="en-US" sz="2400" b="1" dirty="0">
              <a:solidFill>
                <a:srgbClr val="008EAA"/>
              </a:solidFill>
            </a:rPr>
            <a:t>General Education</a:t>
          </a:r>
          <a:r>
            <a:rPr lang="en-US" sz="2400" b="1" dirty="0"/>
            <a:t>, </a:t>
          </a:r>
          <a:r>
            <a:rPr lang="en-US" sz="2400" b="1" dirty="0">
              <a:solidFill>
                <a:srgbClr val="003865"/>
              </a:solidFill>
            </a:rPr>
            <a:t>Special Education</a:t>
          </a:r>
          <a:r>
            <a:rPr lang="en-US" sz="2400" b="1" dirty="0"/>
            <a:t>, and </a:t>
          </a:r>
          <a:r>
            <a:rPr lang="en-US" sz="2400" b="1" dirty="0">
              <a:solidFill>
                <a:srgbClr val="97999B"/>
              </a:solidFill>
            </a:rPr>
            <a:t>All Students</a:t>
          </a:r>
          <a:endParaRPr lang="en-US" sz="1600" b="1" dirty="0">
            <a:solidFill>
              <a:srgbClr val="97999B"/>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visor.mn.gov/statutes/?id=121a.0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evisor.mn.gov/statutes/?id=121a.0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revisor.mn.gov/statutes/?id=121a.06"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KBEW_(AM)" TargetMode="External"/><Relationship Id="rId3" Type="http://schemas.openxmlformats.org/officeDocument/2006/relationships/hyperlink" Target="https://en.wikipedia.org/wiki/Minnesota_River" TargetMode="External"/><Relationship Id="rId7" Type="http://schemas.openxmlformats.org/officeDocument/2006/relationships/hyperlink" Target="https://tools.wmflabs.org/geohack/geohack.php?pagename=Green_Giant&amp;params=43_39_02_N_94_5_46_W_region:US_type:landmark&amp;title=Jolly+Green+Giant+statue+%28Blue+Earth%2C+Minnesota%29"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Blue_Earth,_Minnesota" TargetMode="External"/><Relationship Id="rId5" Type="http://schemas.openxmlformats.org/officeDocument/2006/relationships/hyperlink" Target="https://en.wikipedia.org/wiki/U.S._Route_169_in_Minnesota" TargetMode="External"/><Relationship Id="rId4" Type="http://schemas.openxmlformats.org/officeDocument/2006/relationships/hyperlink" Target="https://en.wikipedia.org/wiki/Le_Sueur,_Minnesota"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3" name="Google Shape;25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4228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821 school teams participating, 18 come back through twice, how rare to do it, but still an option if that’s the way to reteach and retrain these teams.</a:t>
            </a:r>
            <a:endParaRPr/>
          </a:p>
        </p:txBody>
      </p:sp>
      <p:sp>
        <p:nvSpPr>
          <p:cNvPr id="346" name="Google Shape;346;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10</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8f7ecb52d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55" name="Google Shape;355;gc8f7ecb52d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4" name="Google Shape;364;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0"/>
              <a:t>Each cohort represents about 45-60 schools, and each bar shows the average fidelity score across fall, winter, spring plus a fidelity walk-though at the end of the school year. The “stair step” profile shows that teams take information from the fidelity assessment to action plan and implement over the 3-4 month period. They celebrate the implementation growth, then find another 2-3 items that they can improve until they reach fidelity, when students can receive the full benefits of school-wide PBIS implementation.</a:t>
            </a:r>
            <a:endParaRPr/>
          </a:p>
        </p:txBody>
      </p:sp>
      <p:sp>
        <p:nvSpPr>
          <p:cNvPr id="373" name="Google Shape;373;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86" name="Google Shape;386;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0"/>
              <a:t>STATEWIDE:  What is the rate per hundred of all disciplinary incidents (regardless of incident type or disciplinary action) for general and special ed students in the state?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These statewide data show that there were more disciplinary incidents in 2011 for students receiving special education than students that are not receiving special education services or supports.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While the gaps are not closing overnight, there is a decreasing trend that is closing the gaps. As PBIS continues to scale, it gives us information for team-based supports that schools, districts, regions and the state can provide to continue to close this gap.</a:t>
            </a:r>
            <a:endParaRPr/>
          </a:p>
        </p:txBody>
      </p:sp>
      <p:sp>
        <p:nvSpPr>
          <p:cNvPr id="399" name="Google Shape;399;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863382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0"/>
              <a:t>STATEWIDE:  What is the rate per hundred of all disciplinary incidents (regardless of incident type or disciplinary action) for general and special ed students in the state?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These statewide data show that there were more disciplinary incidents in 2011 for students receiving special education than students that are not receiving special education services or supports.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While the gaps are not closing overnight, there is a decreasing trend that is closing the gaps. As PBIS continues to scale, it gives us information for team-based supports that schools, districts, regions and the state can provide to continue to close this gap.</a:t>
            </a:r>
            <a:endParaRPr/>
          </a:p>
        </p:txBody>
      </p:sp>
      <p:sp>
        <p:nvSpPr>
          <p:cNvPr id="409" name="Google Shape;409;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624515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0"/>
              <a:t>What is the rate per hundred of all disciplinary incidents (regardless of incident type or disciplinary action) for general and special ed students in the state?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These district-level data show that there were more disciplinary incidents in 2011 for students receiving special education than students that are not receiving special education services or supports.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While the gaps are not closing overnight, there is a decreasing trend that is closing the gaps. As PBIS continues to scale, it gives us information for team-based supports that schools, districts, regions and the state can provide to continue to close this gap.</a:t>
            </a:r>
            <a:endParaRPr/>
          </a:p>
        </p:txBody>
      </p:sp>
      <p:sp>
        <p:nvSpPr>
          <p:cNvPr id="419" name="Google Shape;419;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91663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0"/>
              <a:t>What is the rate per hundred of all disciplinary incidents (regardless of incident type or disciplinary action) for general and special ed students in the state?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These district-level data show that there were more disciplinary incidents in 2011 for students receiving special education than students that are not receiving special education services or supports.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While the gaps are not closing overnight, there is a decreasing trend that is closing the gaps. As PBIS continues to scale, it gives us information for team-based supports that schools, districts, regions and the state can provide to continue to close this gap.</a:t>
            </a:r>
            <a:endParaRPr/>
          </a:p>
        </p:txBody>
      </p:sp>
      <p:sp>
        <p:nvSpPr>
          <p:cNvPr id="428" name="Google Shape;428;p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848922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0d43934e5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80d43934e5_1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37" name="Google Shape;437;g80d43934e5_1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7" name="Google Shape;447;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Kate</a:t>
            </a:r>
            <a:endParaRPr/>
          </a:p>
        </p:txBody>
      </p:sp>
      <p:sp>
        <p:nvSpPr>
          <p:cNvPr id="454" name="Google Shape;454;p18: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SzPts val="1400"/>
              <a:buNone/>
            </a:pPr>
            <a:endParaRPr/>
          </a:p>
        </p:txBody>
      </p:sp>
      <p:sp>
        <p:nvSpPr>
          <p:cNvPr id="455" name="Google Shape;455;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10fe34eab_3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810fe34eab_3_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64" name="Google Shape;464;g810fe34eab_3_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70eebb49a1_6_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70eebb49a1_6_4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72" name="Google Shape;472;g70eebb49a1_6_4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strategic priority comes with expectation to move system along</a:t>
            </a:r>
            <a:endParaRPr/>
          </a:p>
          <a:p>
            <a:pPr marL="0" lvl="0" indent="0" algn="l" rtl="0">
              <a:lnSpc>
                <a:spcPct val="100000"/>
              </a:lnSpc>
              <a:spcBef>
                <a:spcPts val="0"/>
              </a:spcBef>
              <a:spcAft>
                <a:spcPts val="0"/>
              </a:spcAft>
              <a:buSzPts val="1400"/>
              <a:buNone/>
            </a:pPr>
            <a:r>
              <a:rPr lang="en-US"/>
              <a:t>don’t pull staff from schools indiscriminately</a:t>
            </a:r>
            <a:endParaRPr/>
          </a:p>
          <a:p>
            <a:pPr marL="0" lvl="0" indent="0" algn="l" rtl="0">
              <a:lnSpc>
                <a:spcPct val="100000"/>
              </a:lnSpc>
              <a:spcBef>
                <a:spcPts val="0"/>
              </a:spcBef>
              <a:spcAft>
                <a:spcPts val="0"/>
              </a:spcAft>
              <a:buSzPts val="1400"/>
              <a:buNone/>
            </a:pPr>
            <a:r>
              <a:rPr lang="en-US"/>
              <a:t>expectations and tools to meet those expectations</a:t>
            </a:r>
            <a:endParaRPr/>
          </a:p>
        </p:txBody>
      </p:sp>
      <p:sp>
        <p:nvSpPr>
          <p:cNvPr id="480" name="Google Shape;480;p42: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e8603906e_2_1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where we started--so excited to actually be tied to evidence based intervention--started slow--no data! didn’t even think about data...</a:t>
            </a:r>
            <a:endParaRPr/>
          </a:p>
        </p:txBody>
      </p:sp>
      <p:sp>
        <p:nvSpPr>
          <p:cNvPr id="488" name="Google Shape;488;g7e8603906e_2_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1246e7a21_0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81246e7a21_0_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98" name="Google Shape;498;g81246e7a21_0_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Partnership with MDE key to success</a:t>
            </a:r>
            <a:endParaRPr/>
          </a:p>
          <a:p>
            <a:pPr marL="0" lvl="0" indent="0" algn="l" rtl="0">
              <a:lnSpc>
                <a:spcPct val="100000"/>
              </a:lnSpc>
              <a:spcBef>
                <a:spcPts val="0"/>
              </a:spcBef>
              <a:spcAft>
                <a:spcPts val="0"/>
              </a:spcAft>
              <a:buSzPts val="1400"/>
              <a:buNone/>
            </a:pPr>
            <a:r>
              <a:rPr lang="en-US"/>
              <a:t>Implementation science</a:t>
            </a:r>
            <a:endParaRPr/>
          </a:p>
          <a:p>
            <a:pPr marL="0" lvl="0" indent="0" algn="l" rtl="0">
              <a:lnSpc>
                <a:spcPct val="100000"/>
              </a:lnSpc>
              <a:spcBef>
                <a:spcPts val="0"/>
              </a:spcBef>
              <a:spcAft>
                <a:spcPts val="0"/>
              </a:spcAft>
              <a:buSzPts val="1400"/>
              <a:buNone/>
            </a:pPr>
            <a:r>
              <a:rPr lang="en-US"/>
              <a:t>partnered with MDE staff so willing to give of time and talents to support our district efforts</a:t>
            </a:r>
            <a:endParaRPr/>
          </a:p>
        </p:txBody>
      </p:sp>
      <p:sp>
        <p:nvSpPr>
          <p:cNvPr id="506" name="Google Shape;506;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14" name="Google Shape;514;p4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81246e7a21_0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81246e7a21_0_1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23" name="Google Shape;523;g81246e7a21_0_1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104fa725f_0_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7104fa725f_0_3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73" name="Google Shape;273;g7104fa725f_0_3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81246e7a21_0_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81246e7a21_0_1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31" name="Google Shape;531;g81246e7a21_0_1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started requiring all sites to take the TFI in 2015--only 2 schools reported-- 16-17 data more representative --most likely overreporting</a:t>
            </a:r>
            <a:endParaRPr/>
          </a:p>
          <a:p>
            <a:pPr marL="0" lvl="0" indent="0" algn="l" rtl="0">
              <a:lnSpc>
                <a:spcPct val="100000"/>
              </a:lnSpc>
              <a:spcBef>
                <a:spcPts val="0"/>
              </a:spcBef>
              <a:spcAft>
                <a:spcPts val="0"/>
              </a:spcAft>
              <a:buSzPts val="1400"/>
              <a:buNone/>
            </a:pPr>
            <a:r>
              <a:rPr lang="en-US"/>
              <a:t>but actually starting to consider data</a:t>
            </a:r>
            <a:endParaRPr/>
          </a:p>
        </p:txBody>
      </p:sp>
      <p:sp>
        <p:nvSpPr>
          <p:cNvPr id="538" name="Google Shape;53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results over time </a:t>
            </a:r>
            <a:endParaRPr/>
          </a:p>
        </p:txBody>
      </p:sp>
      <p:sp>
        <p:nvSpPr>
          <p:cNvPr id="544" name="Google Shape;544;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Disciplinary Incident Reporting System</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Disciplinary Incident Reporting System (DIRS) enables both the Minnesota Department of Education (MDE) and school districts to comply with state and federal reporting requirements for suspensions, expulsions, special education and dangerous weapons. DIRS is a web-based, password-protected system where all public school districts must report disciplinary incidents that result in suspension or expulsion.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State law requires us to annually report on disciplinary incidents and incidents involving dangerous weapons that occur in Minnesota public schools (</a:t>
            </a:r>
            <a:r>
              <a:rPr lang="en-US" sz="1200" b="0" i="0" u="sng" strike="noStrike" cap="none">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Minn. Stat. § 121A.06, subd. 3</a:t>
            </a:r>
            <a:r>
              <a:rPr lang="en-US" sz="1200" b="0" i="0" u="none" strike="noStrike" cap="none">
                <a:solidFill>
                  <a:schemeClr val="dk1"/>
                </a:solidFill>
                <a:latin typeface="Calibri"/>
                <a:ea typeface="Calibri"/>
                <a:cs typeface="Calibri"/>
                <a:sym typeface="Calibri"/>
              </a:rPr>
              <a:t>). Data for this report is obtained from DIRS. Copies of past reports are available below.</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“What is the rate per hundred of all students who were disciplined (regardless of incident type or disciplinary action) for general and special ed students in the state, and by districts?”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51" name="Google Shape;551;p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Disciplinary Incident Reporting System</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Disciplinary Incident Reporting System (DIRS) enables both the Minnesota Department of Education (MDE) and school districts to comply with state and federal reporting requirements for suspensions, expulsions, special education and dangerous weapons. DIRS is a web-based, password-protected system where all public school districts must report disciplinary incidents that result in suspension or expulsion.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State law requires us to annually report on disciplinary incidents and incidents involving dangerous weapons that occur in Minnesota public schools (</a:t>
            </a:r>
            <a:r>
              <a:rPr lang="en-US" sz="1200" b="0" i="0" u="sng" strike="noStrike" cap="none">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Minn. Stat. § 121A.06, subd. 3</a:t>
            </a:r>
            <a:r>
              <a:rPr lang="en-US" sz="1200" b="0" i="0" u="none" strike="noStrike" cap="none">
                <a:solidFill>
                  <a:schemeClr val="dk1"/>
                </a:solidFill>
                <a:latin typeface="Calibri"/>
                <a:ea typeface="Calibri"/>
                <a:cs typeface="Calibri"/>
                <a:sym typeface="Calibri"/>
              </a:rPr>
              <a:t>). Data for this report is obtained from DIRS. Copies of past reports are available below.</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“What is the rate per hundred of all students who were disciplined (regardless of incident type or disciplinary action) in the state disaggregated by education type (general vs. special ed) and federal race/ethnicity?”</a:t>
            </a:r>
            <a:endParaRPr/>
          </a:p>
          <a:p>
            <a:pPr marL="0" lvl="0" indent="0" algn="l" rtl="0">
              <a:lnSpc>
                <a:spcPct val="100000"/>
              </a:lnSpc>
              <a:spcBef>
                <a:spcPts val="0"/>
              </a:spcBef>
              <a:spcAft>
                <a:spcPts val="0"/>
              </a:spcAft>
              <a:buSzPts val="1400"/>
              <a:buNone/>
            </a:pPr>
            <a:endParaRPr/>
          </a:p>
        </p:txBody>
      </p:sp>
      <p:sp>
        <p:nvSpPr>
          <p:cNvPr id="558" name="Google Shape;558;p1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10d2ca394_0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810d2ca394_0_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strategic priority comes with expectation to move system along</a:t>
            </a:r>
            <a:endParaRPr/>
          </a:p>
          <a:p>
            <a:pPr marL="0" lvl="0" indent="0" algn="l" rtl="0">
              <a:lnSpc>
                <a:spcPct val="100000"/>
              </a:lnSpc>
              <a:spcBef>
                <a:spcPts val="0"/>
              </a:spcBef>
              <a:spcAft>
                <a:spcPts val="0"/>
              </a:spcAft>
              <a:buSzPts val="1400"/>
              <a:buNone/>
            </a:pPr>
            <a:r>
              <a:rPr lang="en-US"/>
              <a:t>don’t pull staff from schools indiscriminately</a:t>
            </a:r>
            <a:endParaRPr/>
          </a:p>
          <a:p>
            <a:pPr marL="0" lvl="0" indent="0" algn="l" rtl="0">
              <a:lnSpc>
                <a:spcPct val="100000"/>
              </a:lnSpc>
              <a:spcBef>
                <a:spcPts val="0"/>
              </a:spcBef>
              <a:spcAft>
                <a:spcPts val="0"/>
              </a:spcAft>
              <a:buSzPts val="1400"/>
              <a:buNone/>
            </a:pPr>
            <a:r>
              <a:rPr lang="en-US"/>
              <a:t>expectations and tools to meet those expectations</a:t>
            </a:r>
            <a:endParaRPr/>
          </a:p>
        </p:txBody>
      </p:sp>
      <p:sp>
        <p:nvSpPr>
          <p:cNvPr id="573" name="Google Shape;573;g810d2ca394_0_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70eebb49a1_6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70eebb49a1_6_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82" name="Google Shape;582;g70eebb49a1_6_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70eebb49a1_6_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70eebb49a1_6_3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mind sets need to be explored --suspensions aren’t a solution and that is well documented</a:t>
            </a:r>
            <a:endParaRPr/>
          </a:p>
          <a:p>
            <a:pPr marL="0" lvl="0" indent="0" algn="l" rtl="0">
              <a:lnSpc>
                <a:spcPct val="100000"/>
              </a:lnSpc>
              <a:spcBef>
                <a:spcPts val="0"/>
              </a:spcBef>
              <a:spcAft>
                <a:spcPts val="0"/>
              </a:spcAft>
              <a:buSzPts val="1400"/>
              <a:buNone/>
            </a:pPr>
            <a:r>
              <a:rPr lang="en-US"/>
              <a:t>what are we about?</a:t>
            </a:r>
            <a:endParaRPr/>
          </a:p>
          <a:p>
            <a:pPr marL="0" lvl="0" indent="0" algn="l" rtl="0">
              <a:lnSpc>
                <a:spcPct val="100000"/>
              </a:lnSpc>
              <a:spcBef>
                <a:spcPts val="0"/>
              </a:spcBef>
              <a:spcAft>
                <a:spcPts val="0"/>
              </a:spcAft>
              <a:buSzPts val="1400"/>
              <a:buNone/>
            </a:pPr>
            <a:r>
              <a:rPr lang="en-US"/>
              <a:t>system tools to work with </a:t>
            </a:r>
            <a:endParaRPr/>
          </a:p>
        </p:txBody>
      </p:sp>
      <p:sp>
        <p:nvSpPr>
          <p:cNvPr id="590" name="Google Shape;590;g70eebb49a1_6_3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c7796b6434_0_3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c7796b6434_0_35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98" name="Google Shape;598;gc7796b6434_0_35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c7796b6434_0_6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c7796b6434_0_62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06" name="Google Shape;606;gc7796b6434_0_62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The supports needed to scale-up PBIS at a district level.</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Leadership team</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Policy supports </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School improvement plans: district policy to include PBIS for culture-building and action planning.</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Intersected with other priority work at Osseo and SPPS  as part of strategic plan. </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Implementation efforts in Tier 1, schools learning to navigate support for students with more intensive needs</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Access to training and external coaching to support teams with capacity and fidelity data to differentiate and provide support</a:t>
            </a:r>
            <a:endParaRPr/>
          </a:p>
          <a:p>
            <a:pPr marL="0" lvl="0" indent="0" algn="l" rtl="0">
              <a:lnSpc>
                <a:spcPct val="100000"/>
              </a:lnSpc>
              <a:spcBef>
                <a:spcPts val="0"/>
              </a:spcBef>
              <a:spcAft>
                <a:spcPts val="0"/>
              </a:spcAft>
              <a:buSzPts val="1400"/>
              <a:buNone/>
            </a:pPr>
            <a:r>
              <a:rPr lang="en-US" b="0"/>
              <a:t/>
            </a:r>
            <a:br>
              <a:rPr lang="en-US" b="0"/>
            </a:br>
            <a:r>
              <a:rPr lang="en-US" sz="1200" b="1" i="0" u="none" strike="noStrike">
                <a:solidFill>
                  <a:schemeClr val="dk1"/>
                </a:solidFill>
                <a:latin typeface="Calibri"/>
                <a:ea typeface="Calibri"/>
                <a:cs typeface="Calibri"/>
                <a:sym typeface="Calibri"/>
              </a:rPr>
              <a:t>How building local capacity in others has allowed implementation to sustain and scale, despite predictable changes that occur at school and district levels.</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For districts larger than 15 schools, we don’t have examples where implementation happens in a year or two</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Osseo and Saint Paul are two real examples of district systems that can consistently grow and scale. </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Don’t have examples of 0-25 (or 0-75) schools in two years.</a:t>
            </a:r>
            <a:endParaRPr/>
          </a:p>
          <a:p>
            <a:pPr marL="457200" lvl="1" indent="0" algn="l" rtl="0">
              <a:lnSpc>
                <a:spcPct val="100000"/>
              </a:lnSpc>
              <a:spcBef>
                <a:spcPts val="0"/>
              </a:spcBef>
              <a:spcAft>
                <a:spcPts val="0"/>
              </a:spcAft>
              <a:buSzPts val="1400"/>
              <a:buNone/>
            </a:pPr>
            <a:endParaRPr sz="1200" b="0" i="1"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Implementation doesn’t have to be perfect, it just has to be real</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It’s fluid and is a constant work-in-progress - might feel it more during years where turnover is highest, but it is to be expected</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Worked hard to get Tier 1 in place first, in both districts</a:t>
            </a:r>
            <a:endParaRPr/>
          </a:p>
          <a:p>
            <a:pPr marL="0" lvl="0" indent="0" algn="l" rtl="0">
              <a:lnSpc>
                <a:spcPct val="100000"/>
              </a:lnSpc>
              <a:spcBef>
                <a:spcPts val="0"/>
              </a:spcBef>
              <a:spcAft>
                <a:spcPts val="0"/>
              </a:spcAft>
              <a:buSzPts val="1400"/>
              <a:buNone/>
            </a:pPr>
            <a:r>
              <a:rPr lang="en-US" b="0"/>
              <a:t/>
            </a:r>
            <a:br>
              <a:rPr lang="en-US" b="0"/>
            </a:br>
            <a:r>
              <a:rPr lang="en-US" sz="1200" b="1" i="0" u="none" strike="noStrike">
                <a:solidFill>
                  <a:schemeClr val="dk1"/>
                </a:solidFill>
                <a:latin typeface="Calibri"/>
                <a:ea typeface="Calibri"/>
                <a:cs typeface="Calibri"/>
                <a:sym typeface="Calibri"/>
              </a:rPr>
              <a:t>The importance of regularly measuring and using implementation data.</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Ties to the second-day keynote with Caryn Ward</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The TFI made a big difference at the district level - easier for schools to use and easier for district's to use. Going from requiring tier 1, and the number of schools finding value in Tiers 2 and 3 as a way to go and action plan</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Learned that, especially with Tier 2, it’s not just jumping to interventions, but finding those systems we need to have in place in order to pick the right interventions. TFI has been an essential tool.</a:t>
            </a:r>
            <a:endParaRPr/>
          </a:p>
          <a:p>
            <a:pPr marL="457200" lvl="1"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Understand implementation of practices within a multi-tiered framework</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Restorative Practices</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SEL</a:t>
            </a:r>
            <a:endParaRPr/>
          </a:p>
          <a:p>
            <a:pPr marL="914400" lvl="2" indent="0" algn="l" rtl="0">
              <a:lnSpc>
                <a:spcPct val="100000"/>
              </a:lnSpc>
              <a:spcBef>
                <a:spcPts val="0"/>
              </a:spcBef>
              <a:spcAft>
                <a:spcPts val="0"/>
              </a:spcAft>
              <a:buSzPts val="1400"/>
              <a:buNone/>
            </a:pPr>
            <a:r>
              <a:rPr lang="en-US" sz="1200" b="0" i="1" u="none" strike="noStrike">
                <a:solidFill>
                  <a:schemeClr val="dk1"/>
                </a:solidFill>
                <a:latin typeface="Calibri"/>
                <a:ea typeface="Calibri"/>
                <a:cs typeface="Calibri"/>
                <a:sym typeface="Calibri"/>
              </a:rPr>
              <a:t>Value of being able to add other things into it. Important for people to hear</a:t>
            </a:r>
            <a:endParaRPr/>
          </a:p>
          <a:p>
            <a:pPr marL="0" lvl="0" indent="0" algn="l" rtl="0">
              <a:lnSpc>
                <a:spcPct val="100000"/>
              </a:lnSpc>
              <a:spcBef>
                <a:spcPts val="0"/>
              </a:spcBef>
              <a:spcAft>
                <a:spcPts val="0"/>
              </a:spcAft>
              <a:buSzPts val="1400"/>
              <a:buNone/>
            </a:pPr>
            <a:endParaRPr/>
          </a:p>
        </p:txBody>
      </p:sp>
      <p:sp>
        <p:nvSpPr>
          <p:cNvPr id="281" name="Google Shape;281;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c7796b6434_0_18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13" name="Google Shape;613;gc7796b6434_0_18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0346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c7796b6434_0_6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c7796b6434_0_60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23" name="Google Shape;623;gc7796b6434_0_60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c706499775_3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631" name="Google Shape;631;gc706499775_3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c706499775_3_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p>
        </p:txBody>
      </p:sp>
      <p:sp>
        <p:nvSpPr>
          <p:cNvPr id="640" name="Google Shape;640;gc706499775_3_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c706499775_3_1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648" name="Google Shape;648;gc706499775_3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c706499775_3_2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57" name="Google Shape;657;gc706499775_3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c706499775_3_4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676" name="Google Shape;676;gc706499775_3_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c706499775_3_4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685" name="Google Shape;685;gc706499775_3_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c706499775_3_6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99" name="Google Shape;699;gc706499775_3_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c706499775_3_8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18" name="Google Shape;718;gc706499775_3_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3: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SzPts val="1400"/>
              <a:buNone/>
            </a:pPr>
            <a:endParaRPr/>
          </a:p>
        </p:txBody>
      </p:sp>
      <p:sp>
        <p:nvSpPr>
          <p:cNvPr id="292" name="Google Shape;292;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c706499775_3_8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Clr>
                <a:schemeClr val="dk1"/>
              </a:buClr>
              <a:buSzPts val="1000"/>
              <a:buFont typeface="Roboto"/>
              <a:buNone/>
            </a:pPr>
            <a:endParaRPr/>
          </a:p>
        </p:txBody>
      </p:sp>
      <p:sp>
        <p:nvSpPr>
          <p:cNvPr id="726" name="Google Shape;726;gc706499775_3_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c706499775_3_13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706499775_3_1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c706499775_3_14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43" name="Google Shape;743;gc706499775_3_1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c706499775_3_14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50" name="Google Shape;750;gc706499775_3_1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c706499775_3_15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59" name="Google Shape;759;gc706499775_3_1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c706499775_3_16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71" name="Google Shape;771;gc706499775_3_1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c706499775_3_17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85" name="Google Shape;785;gc706499775_3_1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c706499775_3_18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92" name="Google Shape;792;gc706499775_3_1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c706499775_3_19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99" name="Google Shape;799;gc706499775_3_1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c706499775_3_19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06" name="Google Shape;806;gc706499775_3_1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2" name="Google Shape;302;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c706499775_3_20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13" name="Google Shape;813;gc706499775_3_2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c706499775_3_20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20" name="Google Shape;820;gc706499775_3_2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c706499775_3_21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27" name="Google Shape;827;gc706499775_3_2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c706499775_3_22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34" name="Google Shape;834;gc706499775_3_2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70eebb49a1_6_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70eebb49a1_6_2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42" name="Google Shape;842;g70eebb49a1_6_2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0eebb49a1_6_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70eebb49a1_6_6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Eye on results-- with fidelity measures along the way</a:t>
            </a:r>
            <a:endParaRPr/>
          </a:p>
        </p:txBody>
      </p:sp>
      <p:sp>
        <p:nvSpPr>
          <p:cNvPr id="850" name="Google Shape;850;g70eebb49a1_6_65: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58" name="Google Shape;858;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Rochelle</a:t>
            </a:r>
            <a:endParaRPr/>
          </a:p>
        </p:txBody>
      </p:sp>
      <p:sp>
        <p:nvSpPr>
          <p:cNvPr id="865" name="Google Shape;865;p24: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SzPts val="1400"/>
              <a:buNone/>
            </a:pPr>
            <a:endParaRPr/>
          </a:p>
        </p:txBody>
      </p:sp>
      <p:sp>
        <p:nvSpPr>
          <p:cNvPr id="866" name="Google Shape;866;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8115d17b51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8115d17b51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74" name="Google Shape;874;g8115d17b51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82" name="Google Shape;882;p4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69</a:t>
            </a:fld>
            <a:endParaRPr/>
          </a:p>
        </p:txBody>
      </p:sp>
    </p:spTree>
    <p:extLst>
      <p:ext uri="{BB962C8B-B14F-4D97-AF65-F5344CB8AC3E}">
        <p14:creationId xmlns:p14="http://schemas.microsoft.com/office/powerpoint/2010/main" val="407952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1" name="Google Shape;311;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7e8603906e_2_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 Journey, road map, winding road...</a:t>
            </a:r>
            <a:endParaRPr/>
          </a:p>
        </p:txBody>
      </p:sp>
      <p:sp>
        <p:nvSpPr>
          <p:cNvPr id="889" name="Google Shape;889;g7e8603906e_2_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Partnership &amp; funding opportunity from our MN Department of Education made it possible for us to create tools...</a:t>
            </a:r>
            <a:endParaRPr/>
          </a:p>
          <a:p>
            <a:pPr marL="0" lvl="0" indent="0" algn="l" rtl="0">
              <a:lnSpc>
                <a:spcPct val="100000"/>
              </a:lnSpc>
              <a:spcBef>
                <a:spcPts val="0"/>
              </a:spcBef>
              <a:spcAft>
                <a:spcPts val="0"/>
              </a:spcAft>
              <a:buSzPts val="1400"/>
              <a:buNone/>
            </a:pPr>
            <a:r>
              <a:rPr lang="en-US"/>
              <a:t>“Required” viewing opening week across district - we were strategic in the development of the video to increase support and understanding of what PBIS is (and is not) by emphasizing our own school communities, data driven framework, integration with other it. SEL, RP, equity, myths about PBIS</a:t>
            </a:r>
            <a:endParaRPr/>
          </a:p>
        </p:txBody>
      </p:sp>
      <p:sp>
        <p:nvSpPr>
          <p:cNvPr id="898" name="Google Shape;898;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7112cc11fd_0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g7112cc11fd_0_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Looks like a straight line..</a:t>
            </a:r>
            <a:endParaRPr/>
          </a:p>
        </p:txBody>
      </p:sp>
      <p:sp>
        <p:nvSpPr>
          <p:cNvPr id="908" name="Google Shape;908;g7112cc11fd_0_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7112cc11fd_0_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g7112cc11fd_0_1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Schools putting in a lot of effort/work...</a:t>
            </a:r>
            <a:endParaRPr/>
          </a:p>
        </p:txBody>
      </p:sp>
      <p:sp>
        <p:nvSpPr>
          <p:cNvPr id="918" name="Google Shape;918;g7112cc11fd_0_1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7112cc11fd_0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7112cc11fd_0_1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Backed up  - what was missing?</a:t>
            </a:r>
            <a:endParaRPr/>
          </a:p>
        </p:txBody>
      </p:sp>
      <p:sp>
        <p:nvSpPr>
          <p:cNvPr id="929" name="Google Shape;929;g7112cc11fd_0_1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7115b9da93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7115b9da93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Practice profile - implementation science - aligned with PP wor across the district</a:t>
            </a:r>
            <a:endParaRPr/>
          </a:p>
        </p:txBody>
      </p:sp>
      <p:sp>
        <p:nvSpPr>
          <p:cNvPr id="937" name="Google Shape;937;g7115b9da93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7112cc11fd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7112cc11fd_0_5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46" name="Google Shape;946;g7112cc11fd_0_5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6f41db8610_1_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g6f41db8610_1_10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Linking the TFI to as much as possible..Principles’ Updates, Playbook, Rights &amp; Responsibilities Handbook, implementation science focus in other departments, measuring adult practices emphasis across district - TFI became better understood as a tool/measure that focused on adult behavior rather than just student outcomes</a:t>
            </a:r>
            <a:endParaRPr/>
          </a:p>
          <a:p>
            <a:pPr marL="0" lvl="0" indent="0" algn="l" rtl="0">
              <a:lnSpc>
                <a:spcPct val="100000"/>
              </a:lnSpc>
              <a:spcBef>
                <a:spcPts val="0"/>
              </a:spcBef>
              <a:spcAft>
                <a:spcPts val="0"/>
              </a:spcAft>
              <a:buSzPts val="1400"/>
              <a:buNone/>
            </a:pPr>
            <a:endParaRPr/>
          </a:p>
        </p:txBody>
      </p:sp>
      <p:sp>
        <p:nvSpPr>
          <p:cNvPr id="956" name="Google Shape;956;g6f41db8610_1_10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8135cb08ae_0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g8135cb08ae_0_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eliminating the guessing - moved from talking about teams by name, but rather teams that are doing the work of Tier 1, Tier 2 etc..</a:t>
            </a:r>
            <a:endParaRPr/>
          </a:p>
        </p:txBody>
      </p:sp>
      <p:sp>
        <p:nvSpPr>
          <p:cNvPr id="964" name="Google Shape;964;g8135cb08ae_0_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c836693487_0_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c836693487_0_2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3" name="Google Shape;973;gc836693487_0_25: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6f41db8610_1_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6f41db8610_1_11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3 areas of professional development that has give implementation a huge lift: All new staff hired - </a:t>
            </a:r>
            <a:endParaRPr/>
          </a:p>
        </p:txBody>
      </p:sp>
      <p:sp>
        <p:nvSpPr>
          <p:cNvPr id="983" name="Google Shape;983;g6f41db8610_1_11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6f41db8610_1_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6f41db8610_1_10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93" name="Google Shape;993;g6f41db8610_1_102: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7115b9da93_0_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7115b9da93_0_2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Highlight strategic plan &amp; tiered framework</a:t>
            </a:r>
            <a:endParaRPr/>
          </a:p>
        </p:txBody>
      </p:sp>
      <p:sp>
        <p:nvSpPr>
          <p:cNvPr id="1005" name="Google Shape;1005;g7115b9da93_0_2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8135cb0a84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8135cb0a84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A mindshift in using a culturally responsive lens for all of our work in schools -  lens on ourselves, adult practices, policies, systems, curricula, a lens on how we are asking,  listening to and responding to the culturals in our community...</a:t>
            </a:r>
            <a:endParaRPr/>
          </a:p>
        </p:txBody>
      </p:sp>
      <p:sp>
        <p:nvSpPr>
          <p:cNvPr id="1014" name="Google Shape;1014;g8135cb0a84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1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Disciplinary Incident Reporting System</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Disciplinary Incident Reporting System (DIRS) enables both the Minnesota Department of Education (MDE) and school districts to comply with state and federal reporting requirements for suspensions, expulsions, special education and dangerous weapons. DIRS is a web-based, password-protected system where all public school districts must report disciplinary incidents that result in suspension or expulsion.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State law requires us to annually report on disciplinary incidents and incidents involving dangerous weapons that occur in Minnesota public schools (</a:t>
            </a:r>
            <a:r>
              <a:rPr lang="en-US" sz="1200" b="0" i="0" u="sng" strike="noStrike" cap="none">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Minn. Stat. § 121A.06, subd. 3</a:t>
            </a:r>
            <a:r>
              <a:rPr lang="en-US" sz="1200" b="0" i="0" u="none" strike="noStrike" cap="none">
                <a:solidFill>
                  <a:schemeClr val="dk1"/>
                </a:solidFill>
                <a:latin typeface="Calibri"/>
                <a:ea typeface="Calibri"/>
                <a:cs typeface="Calibri"/>
                <a:sym typeface="Calibri"/>
              </a:rPr>
              <a:t>). Data for this report is obtained from DIRS. Copies of past reports are available below.</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“What is the rate per hundred of all students who were disciplined (regardless of incident type or disciplinary action) in the state disaggregated by education type (general vs. special ed) and federal race/ethnicity?”</a:t>
            </a:r>
            <a:endParaRPr/>
          </a:p>
          <a:p>
            <a:pPr marL="0" lvl="0" indent="0" algn="l" rtl="0">
              <a:lnSpc>
                <a:spcPct val="100000"/>
              </a:lnSpc>
              <a:spcBef>
                <a:spcPts val="0"/>
              </a:spcBef>
              <a:spcAft>
                <a:spcPts val="0"/>
              </a:spcAft>
              <a:buSzPts val="1400"/>
              <a:buNone/>
            </a:pPr>
            <a:endParaRPr/>
          </a:p>
        </p:txBody>
      </p:sp>
      <p:sp>
        <p:nvSpPr>
          <p:cNvPr id="1023" name="Google Shape;1023;p1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7e5e473e51_0_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g7e5e473e51_0_10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strengths mentioned - </a:t>
            </a:r>
            <a:r>
              <a:rPr lang="en-US" sz="1000">
                <a:solidFill>
                  <a:srgbClr val="003865"/>
                </a:solidFill>
              </a:rPr>
              <a:t>Collaboration across departments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Common language &amp; practices across schools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Support and communication across stakeholders (schools, principals, Asst. Superintendents, School Board)</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Stronger emphasis on data and alignment with academics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Implementation science</a:t>
            </a:r>
            <a:endParaRPr sz="1000">
              <a:solidFill>
                <a:srgbClr val="003865"/>
              </a:solidFill>
            </a:endParaRPr>
          </a:p>
          <a:p>
            <a:pPr marL="0" lvl="0" indent="0" algn="l" rtl="0">
              <a:lnSpc>
                <a:spcPct val="100000"/>
              </a:lnSpc>
              <a:spcBef>
                <a:spcPts val="0"/>
              </a:spcBef>
              <a:spcAft>
                <a:spcPts val="0"/>
              </a:spcAft>
              <a:buSzPts val="1400"/>
              <a:buNone/>
            </a:pPr>
            <a:endParaRPr/>
          </a:p>
        </p:txBody>
      </p:sp>
      <p:sp>
        <p:nvSpPr>
          <p:cNvPr id="1038" name="Google Shape;1038;g7e5e473e51_0_10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c678707214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gc678707214_1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strengths mentioned - </a:t>
            </a:r>
            <a:r>
              <a:rPr lang="en-US" sz="1000">
                <a:solidFill>
                  <a:srgbClr val="003865"/>
                </a:solidFill>
              </a:rPr>
              <a:t>Collaboration across departments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Common language &amp; practices across schools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Support and communication across stakeholders (schools, principals, Asst. Superintendents, School Board)</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Stronger emphasis on data and alignment with academics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Implementation science</a:t>
            </a:r>
            <a:endParaRPr sz="1000">
              <a:solidFill>
                <a:srgbClr val="003865"/>
              </a:solidFill>
            </a:endParaRPr>
          </a:p>
          <a:p>
            <a:pPr marL="0" lvl="0" indent="0" algn="l" rtl="0">
              <a:lnSpc>
                <a:spcPct val="100000"/>
              </a:lnSpc>
              <a:spcBef>
                <a:spcPts val="0"/>
              </a:spcBef>
              <a:spcAft>
                <a:spcPts val="0"/>
              </a:spcAft>
              <a:buSzPts val="1400"/>
              <a:buNone/>
            </a:pPr>
            <a:endParaRPr/>
          </a:p>
        </p:txBody>
      </p:sp>
      <p:sp>
        <p:nvSpPr>
          <p:cNvPr id="1047" name="Google Shape;1047;gc678707214_1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c8d8b57d76_1_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c8d8b57d76_1_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7" name="Google Shape;1057;gc8d8b57d76_1_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c678707214_1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gc678707214_1_1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strengths mentioned - </a:t>
            </a:r>
            <a:r>
              <a:rPr lang="en-US" sz="1000">
                <a:solidFill>
                  <a:srgbClr val="003865"/>
                </a:solidFill>
              </a:rPr>
              <a:t>Collaboration across departments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Common language &amp; practices across schools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Support and communication across stakeholders (schools, principals, Asst. Superintendents, School Board)</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Stronger emphasis on data and alignment with academics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Implementation science</a:t>
            </a:r>
            <a:endParaRPr sz="1000">
              <a:solidFill>
                <a:srgbClr val="003865"/>
              </a:solidFill>
            </a:endParaRPr>
          </a:p>
          <a:p>
            <a:pPr marL="0" lvl="0" indent="0" algn="l" rtl="0">
              <a:lnSpc>
                <a:spcPct val="100000"/>
              </a:lnSpc>
              <a:spcBef>
                <a:spcPts val="0"/>
              </a:spcBef>
              <a:spcAft>
                <a:spcPts val="0"/>
              </a:spcAft>
              <a:buSzPts val="1400"/>
              <a:buNone/>
            </a:pPr>
            <a:endParaRPr/>
          </a:p>
        </p:txBody>
      </p:sp>
      <p:sp>
        <p:nvSpPr>
          <p:cNvPr id="1065" name="Google Shape;1065;gc678707214_1_1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c8d8b57d76_5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c8d8b57d76_5_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4" name="Google Shape;1074;gc8d8b57d76_5_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769 </a:t>
            </a:r>
            <a:r>
              <a:rPr lang="en-US" sz="1200" b="0" i="0" u="none" strike="noStrike" cap="none">
                <a:solidFill>
                  <a:srgbClr val="000000"/>
                </a:solidFill>
                <a:latin typeface="Calibri"/>
                <a:ea typeface="Calibri"/>
                <a:cs typeface="Calibri"/>
                <a:sym typeface="Calibri"/>
              </a:rPr>
              <a:t>schools have been or are in cohort training</a:t>
            </a:r>
            <a:r>
              <a:rPr lang="en-US" sz="1200" b="1"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Approximately 20 schools have</a:t>
            </a:r>
            <a:r>
              <a:rPr lang="en-US" sz="1200" b="0" i="0" u="none" strike="noStrike" cap="none">
                <a:solidFill>
                  <a:srgbClr val="000000"/>
                </a:solidFill>
                <a:latin typeface="Calibri"/>
                <a:ea typeface="Calibri"/>
                <a:cs typeface="Calibri"/>
                <a:sym typeface="Calibri"/>
              </a:rPr>
              <a:t> been through training more than once.  </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The parentages of school types were determined using the numbers at the end of the current list.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Out of </a:t>
            </a:r>
            <a:r>
              <a:rPr lang="en-US" sz="1200" b="1" i="0" u="none" strike="noStrike" cap="none">
                <a:solidFill>
                  <a:srgbClr val="000000"/>
                </a:solidFill>
                <a:latin typeface="Calibri"/>
                <a:ea typeface="Calibri"/>
                <a:cs typeface="Calibri"/>
                <a:sym typeface="Calibri"/>
              </a:rPr>
              <a:t>754</a:t>
            </a:r>
            <a:r>
              <a:rPr lang="en-US" sz="1200" b="0" i="0" u="none" strike="noStrike" cap="none">
                <a:solidFill>
                  <a:srgbClr val="000000"/>
                </a:solidFill>
                <a:latin typeface="Calibri"/>
                <a:ea typeface="Calibri"/>
                <a:cs typeface="Calibri"/>
                <a:sym typeface="Calibri"/>
              </a:rPr>
              <a:t> on list</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a:t>
            </a:r>
            <a:r>
              <a:rPr lang="en-US" sz="1200" b="1" i="0" u="none" strike="noStrike" cap="none">
                <a:solidFill>
                  <a:srgbClr val="000000"/>
                </a:solidFill>
                <a:latin typeface="Calibri"/>
                <a:ea typeface="Calibri"/>
                <a:cs typeface="Calibri"/>
                <a:sym typeface="Calibri"/>
              </a:rPr>
              <a:t>452 (60%</a:t>
            </a:r>
            <a:r>
              <a:rPr lang="en-US" sz="1200" b="0" i="0" u="none" strike="noStrike" cap="none">
                <a:solidFill>
                  <a:srgbClr val="000000"/>
                </a:solidFill>
                <a:latin typeface="Calibri"/>
                <a:ea typeface="Calibri"/>
                <a:cs typeface="Calibri"/>
                <a:sym typeface="Calibri"/>
              </a:rPr>
              <a:t>) were EC and Elementary</a:t>
            </a:r>
            <a:endParaRPr/>
          </a:p>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115 (15%) </a:t>
            </a:r>
            <a:r>
              <a:rPr lang="en-US" sz="1200" b="0" i="0" u="none" strike="noStrike" cap="none">
                <a:solidFill>
                  <a:srgbClr val="000000"/>
                </a:solidFill>
                <a:latin typeface="Calibri"/>
                <a:ea typeface="Calibri"/>
                <a:cs typeface="Calibri"/>
                <a:sym typeface="Calibri"/>
              </a:rPr>
              <a:t>were MS</a:t>
            </a:r>
            <a:endParaRPr/>
          </a:p>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186 (25%) </a:t>
            </a:r>
            <a:r>
              <a:rPr lang="en-US" sz="1200" b="0" i="0" u="none" strike="noStrike" cap="none">
                <a:solidFill>
                  <a:srgbClr val="000000"/>
                </a:solidFill>
                <a:latin typeface="Calibri"/>
                <a:ea typeface="Calibri"/>
                <a:cs typeface="Calibri"/>
                <a:sym typeface="Calibri"/>
              </a:rPr>
              <a:t>were HS or ALC</a:t>
            </a:r>
            <a:endParaRPr sz="1200" b="1" i="0" u="none" strike="noStrike" cap="non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Valley of the Jolly Green Giant" refers to the </a:t>
            </a:r>
            <a:r>
              <a:rPr lang="en-US" sz="1200" b="0" i="0" u="sng" strike="noStrike" cap="none">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Minnesota River</a:t>
            </a:r>
            <a:r>
              <a:rPr lang="en-US" sz="1200" b="0" i="0" u="none" strike="noStrike" cap="none">
                <a:solidFill>
                  <a:schemeClr val="dk1"/>
                </a:solidFill>
                <a:latin typeface="Calibri"/>
                <a:ea typeface="Calibri"/>
                <a:cs typeface="Calibri"/>
                <a:sym typeface="Calibri"/>
              </a:rPr>
              <a:t> valley around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Le Sueur</a:t>
            </a:r>
            <a:r>
              <a:rPr lang="en-US" sz="1200" b="0" i="0" u="none" strike="noStrike" cap="none">
                <a:solidFill>
                  <a:schemeClr val="dk1"/>
                </a:solidFill>
                <a:latin typeface="Calibri"/>
                <a:ea typeface="Calibri"/>
                <a:cs typeface="Calibri"/>
                <a:sym typeface="Calibri"/>
              </a:rPr>
              <a:t>. Today, just before dropping down into the valley heading south on </a:t>
            </a:r>
            <a:r>
              <a:rPr lang="en-US" sz="1200" b="0" i="0" u="sng" strike="noStrike" cap="none">
                <a:solidFill>
                  <a:schemeClr val="dk1"/>
                </a:solidFill>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U.S. Route 169</a:t>
            </a:r>
            <a:r>
              <a:rPr lang="en-US" sz="1200" b="0" i="0" u="none" strike="noStrike" cap="none">
                <a:solidFill>
                  <a:schemeClr val="dk1"/>
                </a:solidFill>
                <a:latin typeface="Calibri"/>
                <a:ea typeface="Calibri"/>
                <a:cs typeface="Calibri"/>
                <a:sym typeface="Calibri"/>
              </a:rPr>
              <a:t> an enormous wooden sign of the Jolly Green Giant, along with the Little Green Sprout, is visible with the caption "Welcome to the Valley."</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Sixty miles (97 km) further south on US 169, in the city of </a:t>
            </a:r>
            <a:r>
              <a:rPr lang="en-US" sz="1200" b="0" i="0" u="sng" strike="noStrike" cap="none">
                <a:solidFill>
                  <a:schemeClr val="dk1"/>
                </a:solidFill>
                <a:latin typeface="Calibri"/>
                <a:ea typeface="Calibri"/>
                <a:cs typeface="Calibri"/>
                <a:sym typeface="Calibri"/>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Blue Earth, Minnesota</a:t>
            </a:r>
            <a:r>
              <a:rPr lang="en-US" sz="1200" b="0" i="0" u="none" strike="noStrike" cap="none">
                <a:solidFill>
                  <a:schemeClr val="dk1"/>
                </a:solidFill>
                <a:latin typeface="Calibri"/>
                <a:ea typeface="Calibri"/>
                <a:cs typeface="Calibri"/>
                <a:sym typeface="Calibri"/>
              </a:rPr>
              <a:t>, stands a 55-foot (17 m) fiberglass statue of the Jolly Green Giant. The statue was first unveiled in 1978 and was set on its permanent base on July 6, 1979, at </a:t>
            </a:r>
            <a:r>
              <a:rPr lang="en-US" sz="1200" b="0" i="0" u="sng" strike="noStrike" cap="none">
                <a:solidFill>
                  <a:schemeClr val="dk1"/>
                </a:solidFill>
                <a:latin typeface="Calibri"/>
                <a:ea typeface="Calibri"/>
                <a:cs typeface="Calibri"/>
                <a:sym typeface="Calibri"/>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43°39′02″N 94°5′46″W</a:t>
            </a:r>
            <a:r>
              <a:rPr lang="en-US" sz="1200" b="0" i="0" u="none" strike="noStrike" cap="none">
                <a:solidFill>
                  <a:schemeClr val="dk1"/>
                </a:solidFill>
                <a:latin typeface="Calibri"/>
                <a:ea typeface="Calibri"/>
                <a:cs typeface="Calibri"/>
                <a:sym typeface="Calibri"/>
              </a:rPr>
              <a:t>. The statue attracts over 10,000 visitors a year.</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statue was the idea of Paul Hedberg, the founding owner of local radio station </a:t>
            </a:r>
            <a:r>
              <a:rPr lang="en-US" sz="1200" b="0" i="0" u="sng" strike="noStrike" cap="none">
                <a:solidFill>
                  <a:schemeClr val="dk1"/>
                </a:solidFill>
                <a:latin typeface="Calibri"/>
                <a:ea typeface="Calibri"/>
                <a:cs typeface="Calibri"/>
                <a:sym typeface="Calibri"/>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KBEW</a:t>
            </a:r>
            <a:r>
              <a:rPr lang="en-US" sz="1200" b="0" i="0" u="none" strike="noStrike" cap="none">
                <a:solidFill>
                  <a:schemeClr val="dk1"/>
                </a:solidFill>
                <a:latin typeface="Calibri"/>
                <a:ea typeface="Calibri"/>
                <a:cs typeface="Calibri"/>
                <a:sym typeface="Calibri"/>
              </a:rPr>
              <a:t>. During weekdays in the summertime Hedberg would interview people passing through Blue Earth on U.S. Highway 169 for his popular radio program </a:t>
            </a:r>
            <a:r>
              <a:rPr lang="en-US" sz="1200" b="0" i="1" u="none" strike="noStrike" cap="none">
                <a:solidFill>
                  <a:schemeClr val="dk1"/>
                </a:solidFill>
                <a:latin typeface="Calibri"/>
                <a:ea typeface="Calibri"/>
                <a:cs typeface="Calibri"/>
                <a:sym typeface="Calibri"/>
              </a:rPr>
              <a:t>Welcome Travellers</a:t>
            </a:r>
            <a:r>
              <a:rPr lang="en-US" sz="1200" b="0" i="0" u="none" strike="noStrike" cap="none">
                <a:solidFill>
                  <a:schemeClr val="dk1"/>
                </a:solidFill>
                <a:latin typeface="Calibri"/>
                <a:ea typeface="Calibri"/>
                <a:cs typeface="Calibri"/>
                <a:sym typeface="Calibri"/>
              </a:rPr>
              <a:t>. At the end of each interview, Hedberg presented guests with a sample of the peas and corn which had been produced by the town's Green Giant canning plant, along with a sample of what passed for the blue riverbed clay that gave the town its name. A common theme arising in these interviews was a desire to "see the Green Giant."</a:t>
            </a:r>
            <a:endParaRPr/>
          </a:p>
          <a:p>
            <a:pPr marL="0" lvl="0" indent="0" algn="l" rtl="0">
              <a:lnSpc>
                <a:spcPct val="100000"/>
              </a:lnSpc>
              <a:spcBef>
                <a:spcPts val="0"/>
              </a:spcBef>
              <a:spcAft>
                <a:spcPts val="0"/>
              </a:spcAft>
              <a:buSzPts val="1400"/>
              <a:buNone/>
            </a:pPr>
            <a:endParaRPr/>
          </a:p>
        </p:txBody>
      </p:sp>
      <p:sp>
        <p:nvSpPr>
          <p:cNvPr id="331" name="Google Shape;331;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c678707214_1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gc678707214_1_1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strengths mentioned - </a:t>
            </a:r>
            <a:r>
              <a:rPr lang="en-US" sz="1000">
                <a:solidFill>
                  <a:srgbClr val="003865"/>
                </a:solidFill>
              </a:rPr>
              <a:t>Collaboration across departments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Common language &amp; practices across schools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Support and communication across stakeholders (schools, principals, Asst. Superintendents, School Board)</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Stronger emphasis on data and alignment with academics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Implementation science</a:t>
            </a:r>
            <a:endParaRPr sz="1000">
              <a:solidFill>
                <a:srgbClr val="003865"/>
              </a:solidFill>
            </a:endParaRPr>
          </a:p>
          <a:p>
            <a:pPr marL="0" lvl="0" indent="0" algn="l" rtl="0">
              <a:lnSpc>
                <a:spcPct val="100000"/>
              </a:lnSpc>
              <a:spcBef>
                <a:spcPts val="0"/>
              </a:spcBef>
              <a:spcAft>
                <a:spcPts val="0"/>
              </a:spcAft>
              <a:buSzPts val="1400"/>
              <a:buNone/>
            </a:pPr>
            <a:endParaRPr/>
          </a:p>
        </p:txBody>
      </p:sp>
      <p:sp>
        <p:nvSpPr>
          <p:cNvPr id="1085" name="Google Shape;1085;gc678707214_1_1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c678707214_1_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gc678707214_1_2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strengths mentioned - </a:t>
            </a:r>
            <a:r>
              <a:rPr lang="en-US" sz="1000">
                <a:solidFill>
                  <a:srgbClr val="003865"/>
                </a:solidFill>
              </a:rPr>
              <a:t>Collaboration across departments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Common language &amp; practices across schools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Support and communication across stakeholders (schools, principals, Asst. Superintendents, School Board)</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Stronger emphasis on data and alignment with academics</a:t>
            </a:r>
            <a:endParaRPr sz="1000">
              <a:solidFill>
                <a:srgbClr val="003865"/>
              </a:solidFill>
            </a:endParaRPr>
          </a:p>
          <a:p>
            <a:pPr marL="457200" lvl="0" indent="-292100" algn="l" rtl="0">
              <a:lnSpc>
                <a:spcPct val="100000"/>
              </a:lnSpc>
              <a:spcBef>
                <a:spcPts val="1000"/>
              </a:spcBef>
              <a:spcAft>
                <a:spcPts val="0"/>
              </a:spcAft>
              <a:buClr>
                <a:srgbClr val="003865"/>
              </a:buClr>
              <a:buSzPts val="1000"/>
              <a:buChar char="•"/>
            </a:pPr>
            <a:r>
              <a:rPr lang="en-US" sz="1000">
                <a:solidFill>
                  <a:srgbClr val="003865"/>
                </a:solidFill>
              </a:rPr>
              <a:t>Implementation science</a:t>
            </a:r>
            <a:endParaRPr sz="1000">
              <a:solidFill>
                <a:srgbClr val="003865"/>
              </a:solidFill>
            </a:endParaRPr>
          </a:p>
          <a:p>
            <a:pPr marL="0" lvl="0" indent="0" algn="l" rtl="0">
              <a:lnSpc>
                <a:spcPct val="100000"/>
              </a:lnSpc>
              <a:spcBef>
                <a:spcPts val="0"/>
              </a:spcBef>
              <a:spcAft>
                <a:spcPts val="0"/>
              </a:spcAft>
              <a:buSzPts val="1400"/>
              <a:buNone/>
            </a:pPr>
            <a:endParaRPr/>
          </a:p>
        </p:txBody>
      </p:sp>
      <p:sp>
        <p:nvSpPr>
          <p:cNvPr id="1094" name="Google Shape;1094;gc678707214_1_2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04" name="Google Shape;1104;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14" name="Google Shape;1114;p29: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SzPts val="1400"/>
              <a:buNone/>
            </a:pPr>
            <a:endParaRPr/>
          </a:p>
        </p:txBody>
      </p:sp>
      <p:sp>
        <p:nvSpPr>
          <p:cNvPr id="1115" name="Google Shape;1115;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28" name="Google Shape;1128;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og indholdsobjekt">
  <p:cSld name="Titel og indholdsobjekt">
    <p:spTree>
      <p:nvGrpSpPr>
        <p:cNvPr id="1" name="Shape 86"/>
        <p:cNvGrpSpPr/>
        <p:nvPr/>
      </p:nvGrpSpPr>
      <p:grpSpPr>
        <a:xfrm>
          <a:off x="0" y="0"/>
          <a:ext cx="0" cy="0"/>
          <a:chOff x="0" y="0"/>
          <a:chExt cx="0" cy="0"/>
        </a:xfrm>
      </p:grpSpPr>
      <p:sp>
        <p:nvSpPr>
          <p:cNvPr id="87" name="Google Shape;87;p31"/>
          <p:cNvSpPr txBox="1">
            <a:spLocks noGrp="1"/>
          </p:cNvSpPr>
          <p:nvPr>
            <p:ph type="body" idx="1"/>
          </p:nvPr>
        </p:nvSpPr>
        <p:spPr>
          <a:xfrm>
            <a:off x="609600" y="2298701"/>
            <a:ext cx="10972800" cy="3827463"/>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SzPts val="2500"/>
              <a:buFont typeface="Arial"/>
              <a:buChar char="•"/>
              <a:defRPr>
                <a:solidFill>
                  <a:srgbClr val="000000"/>
                </a:solidFill>
                <a:latin typeface="Arial"/>
                <a:ea typeface="Arial"/>
                <a:cs typeface="Arial"/>
                <a:sym typeface="Arial"/>
              </a:defRPr>
            </a:lvl1pPr>
            <a:lvl2pPr marL="914400" lvl="1" indent="-361950" algn="l">
              <a:lnSpc>
                <a:spcPct val="100000"/>
              </a:lnSpc>
              <a:spcBef>
                <a:spcPts val="1000"/>
              </a:spcBef>
              <a:spcAft>
                <a:spcPts val="0"/>
              </a:spcAft>
              <a:buSzPts val="2100"/>
              <a:buChar char="•"/>
              <a:defRPr>
                <a:solidFill>
                  <a:srgbClr val="000000"/>
                </a:solidFill>
                <a:latin typeface="Arial"/>
                <a:ea typeface="Arial"/>
                <a:cs typeface="Arial"/>
                <a:sym typeface="Arial"/>
              </a:defRPr>
            </a:lvl2pPr>
            <a:lvl3pPr marL="1371600" lvl="2" indent="-336550" algn="l">
              <a:lnSpc>
                <a:spcPct val="100000"/>
              </a:lnSpc>
              <a:spcBef>
                <a:spcPts val="1000"/>
              </a:spcBef>
              <a:spcAft>
                <a:spcPts val="0"/>
              </a:spcAft>
              <a:buSzPts val="1700"/>
              <a:buChar char="•"/>
              <a:defRPr>
                <a:solidFill>
                  <a:srgbClr val="000000"/>
                </a:solidFill>
                <a:latin typeface="Arial"/>
                <a:ea typeface="Arial"/>
                <a:cs typeface="Arial"/>
                <a:sym typeface="Arial"/>
              </a:defRPr>
            </a:lvl3pPr>
            <a:lvl4pPr marL="1828800" lvl="3" indent="-336550" algn="l">
              <a:lnSpc>
                <a:spcPct val="100000"/>
              </a:lnSpc>
              <a:spcBef>
                <a:spcPts val="1000"/>
              </a:spcBef>
              <a:spcAft>
                <a:spcPts val="0"/>
              </a:spcAft>
              <a:buSzPts val="1700"/>
              <a:buChar char="•"/>
              <a:defRPr>
                <a:solidFill>
                  <a:srgbClr val="000000"/>
                </a:solidFill>
                <a:latin typeface="Arial"/>
                <a:ea typeface="Arial"/>
                <a:cs typeface="Arial"/>
                <a:sym typeface="Arial"/>
              </a:defRPr>
            </a:lvl4pPr>
            <a:lvl5pPr marL="2286000" lvl="4" indent="-336550" algn="l">
              <a:lnSpc>
                <a:spcPct val="100000"/>
              </a:lnSpc>
              <a:spcBef>
                <a:spcPts val="1000"/>
              </a:spcBef>
              <a:spcAft>
                <a:spcPts val="0"/>
              </a:spcAft>
              <a:buSzPts val="1700"/>
              <a:buChar char="•"/>
              <a:defRPr>
                <a:solidFill>
                  <a:srgbClr val="000000"/>
                </a:solidFill>
                <a:latin typeface="Arial"/>
                <a:ea typeface="Arial"/>
                <a:cs typeface="Arial"/>
                <a:sym typeface="Aria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1"/>
          <p:cNvSpPr txBox="1">
            <a:spLocks noGrp="1"/>
          </p:cNvSpPr>
          <p:nvPr>
            <p:ph type="title"/>
          </p:nvPr>
        </p:nvSpPr>
        <p:spPr>
          <a:xfrm>
            <a:off x="237067" y="833438"/>
            <a:ext cx="6112933" cy="563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1"/>
          <p:cNvSpPr txBox="1">
            <a:spLocks noGrp="1"/>
          </p:cNvSpPr>
          <p:nvPr>
            <p:ph type="body" idx="2"/>
          </p:nvPr>
        </p:nvSpPr>
        <p:spPr>
          <a:xfrm>
            <a:off x="237067" y="1447801"/>
            <a:ext cx="7159413" cy="441959"/>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000"/>
              <a:buNone/>
              <a:defRPr sz="2000" b="1">
                <a:latin typeface="Arial"/>
                <a:ea typeface="Arial"/>
                <a:cs typeface="Arial"/>
                <a:sym typeface="Arial"/>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Boxed)" type="obj">
  <p:cSld name="OBJECT">
    <p:bg>
      <p:bgPr>
        <a:solidFill>
          <a:srgbClr val="E8E8E8"/>
        </a:solidFill>
        <a:effectLst/>
      </p:bgPr>
    </p:bg>
    <p:spTree>
      <p:nvGrpSpPr>
        <p:cNvPr id="1" name="Shape 90"/>
        <p:cNvGrpSpPr/>
        <p:nvPr/>
      </p:nvGrpSpPr>
      <p:grpSpPr>
        <a:xfrm>
          <a:off x="0" y="0"/>
          <a:ext cx="0" cy="0"/>
          <a:chOff x="0" y="0"/>
          <a:chExt cx="0" cy="0"/>
        </a:xfrm>
      </p:grpSpPr>
      <p:sp>
        <p:nvSpPr>
          <p:cNvPr id="91" name="Google Shape;91;p3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 name="Google Shape;92;p32"/>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2"/>
          <p:cNvSpPr txBox="1">
            <a:spLocks noGrp="1"/>
          </p:cNvSpPr>
          <p:nvPr>
            <p:ph type="body" idx="1"/>
          </p:nvPr>
        </p:nvSpPr>
        <p:spPr>
          <a:xfrm>
            <a:off x="838200" y="1335281"/>
            <a:ext cx="10515600" cy="4841682"/>
          </a:xfrm>
          <a:prstGeom prst="rect">
            <a:avLst/>
          </a:prstGeom>
          <a:solidFill>
            <a:schemeClr val="lt1"/>
          </a:solidFill>
          <a:ln>
            <a:noFill/>
          </a:ln>
        </p:spPr>
        <p:txBody>
          <a:bodyPr spcFirstLastPara="1" wrap="square" lIns="228600" tIns="548625" rIns="274300" bIns="45700" anchor="t" anchorCtr="0">
            <a:normAutofit/>
          </a:bodyPr>
          <a:lstStyle>
            <a:lvl1pPr marL="457200" lvl="0" indent="-387350" algn="l">
              <a:lnSpc>
                <a:spcPct val="100000"/>
              </a:lnSpc>
              <a:spcBef>
                <a:spcPts val="1000"/>
              </a:spcBef>
              <a:spcAft>
                <a:spcPts val="0"/>
              </a:spcAft>
              <a:buClr>
                <a:schemeClr val="accent1"/>
              </a:buClr>
              <a:buSzPts val="2500"/>
              <a:buFont typeface="Arial"/>
              <a:buChar char="•"/>
              <a:defRPr sz="2500"/>
            </a:lvl1pPr>
            <a:lvl2pPr marL="914400" lvl="1" indent="-361950" algn="l">
              <a:lnSpc>
                <a:spcPct val="100000"/>
              </a:lnSpc>
              <a:spcBef>
                <a:spcPts val="1000"/>
              </a:spcBef>
              <a:spcAft>
                <a:spcPts val="0"/>
              </a:spcAft>
              <a:buClr>
                <a:schemeClr val="accent1"/>
              </a:buClr>
              <a:buSzPts val="2100"/>
              <a:buFont typeface="Arial"/>
              <a:buChar char="•"/>
              <a:defRPr sz="2100"/>
            </a:lvl2pPr>
            <a:lvl3pPr marL="1371600" lvl="2" indent="-336550" algn="l">
              <a:lnSpc>
                <a:spcPct val="100000"/>
              </a:lnSpc>
              <a:spcBef>
                <a:spcPts val="1000"/>
              </a:spcBef>
              <a:spcAft>
                <a:spcPts val="0"/>
              </a:spcAft>
              <a:buClr>
                <a:schemeClr val="accent1"/>
              </a:buClr>
              <a:buSzPts val="1700"/>
              <a:buFont typeface="Arial"/>
              <a:buChar char="•"/>
              <a:defRPr sz="1700"/>
            </a:lvl3pPr>
            <a:lvl4pPr marL="1828800" lvl="3" indent="-336550" algn="l">
              <a:lnSpc>
                <a:spcPct val="100000"/>
              </a:lnSpc>
              <a:spcBef>
                <a:spcPts val="1000"/>
              </a:spcBef>
              <a:spcAft>
                <a:spcPts val="0"/>
              </a:spcAft>
              <a:buClr>
                <a:schemeClr val="accent1"/>
              </a:buClr>
              <a:buSzPts val="1700"/>
              <a:buFont typeface="Arial"/>
              <a:buChar char="•"/>
              <a:defRPr sz="1700"/>
            </a:lvl4pPr>
            <a:lvl5pPr marL="2286000" lvl="4" indent="-336550" algn="l">
              <a:lnSpc>
                <a:spcPct val="100000"/>
              </a:lnSpc>
              <a:spcBef>
                <a:spcPts val="1000"/>
              </a:spcBef>
              <a:spcAft>
                <a:spcPts val="0"/>
              </a:spcAft>
              <a:buClr>
                <a:schemeClr val="accent1"/>
              </a:buClr>
              <a:buSzPts val="1700"/>
              <a:buFont typeface="Arial"/>
              <a:buChar char="•"/>
              <a:defRPr sz="17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3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 name="Google Shape;97;p32"/>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8" name="Google Shape;98;p32" descr="08E63123-0EA5-48C1-AA21-28EADA3137E5"/>
          <p:cNvPicPr preferRelativeResize="0"/>
          <p:nvPr/>
        </p:nvPicPr>
        <p:blipFill rotWithShape="1">
          <a:blip r:embed="rId2">
            <a:alphaModFix/>
          </a:blip>
          <a:srcRect/>
          <a:stretch/>
        </p:blipFill>
        <p:spPr>
          <a:xfrm>
            <a:off x="164946" y="155960"/>
            <a:ext cx="2034105" cy="94398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Boxed)">
  <p:cSld name="Section Title (Boxed)">
    <p:bg>
      <p:bgPr>
        <a:solidFill>
          <a:srgbClr val="E8E8E8"/>
        </a:solidFill>
        <a:effectLst/>
      </p:bgPr>
    </p:bg>
    <p:spTree>
      <p:nvGrpSpPr>
        <p:cNvPr id="1" name="Shape 99"/>
        <p:cNvGrpSpPr/>
        <p:nvPr/>
      </p:nvGrpSpPr>
      <p:grpSpPr>
        <a:xfrm>
          <a:off x="0" y="0"/>
          <a:ext cx="0" cy="0"/>
          <a:chOff x="0" y="0"/>
          <a:chExt cx="0" cy="0"/>
        </a:xfrm>
      </p:grpSpPr>
      <p:sp>
        <p:nvSpPr>
          <p:cNvPr id="100" name="Google Shape;100;p33"/>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 name="Google Shape;101;p33"/>
          <p:cNvSpPr txBox="1">
            <a:spLocks noGrp="1"/>
          </p:cNvSpPr>
          <p:nvPr>
            <p:ph type="title"/>
          </p:nvPr>
        </p:nvSpPr>
        <p:spPr>
          <a:xfrm>
            <a:off x="838200" y="1335281"/>
            <a:ext cx="10515600" cy="4841682"/>
          </a:xfrm>
          <a:prstGeom prst="rect">
            <a:avLst/>
          </a:prstGeom>
          <a:solidFill>
            <a:schemeClr val="lt1"/>
          </a:solidFill>
          <a:ln>
            <a:noFill/>
          </a:ln>
        </p:spPr>
        <p:txBody>
          <a:bodyPr spcFirstLastPara="1" wrap="square" lIns="182875" tIns="91425" rIns="182875" bIns="274300" anchor="b" anchorCtr="0">
            <a:normAutofit/>
          </a:bodyPr>
          <a:lstStyle>
            <a:lvl1pPr lvl="0" algn="l">
              <a:lnSpc>
                <a:spcPct val="90000"/>
              </a:lnSpc>
              <a:spcBef>
                <a:spcPts val="0"/>
              </a:spcBef>
              <a:spcAft>
                <a:spcPts val="0"/>
              </a:spcAft>
              <a:buClr>
                <a:schemeClr val="dk1"/>
              </a:buClr>
              <a:buSzPts val="7200"/>
              <a:buFont typeface="Calibri"/>
              <a:buNone/>
              <a:defRPr sz="7200"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3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 name="Google Shape;105;p33"/>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6" name="Google Shape;106;p33" descr="08E63123-0EA5-48C1-AA21-28EADA3137E5"/>
          <p:cNvPicPr preferRelativeResize="0"/>
          <p:nvPr/>
        </p:nvPicPr>
        <p:blipFill rotWithShape="1">
          <a:blip r:embed="rId2">
            <a:alphaModFix/>
          </a:blip>
          <a:srcRect/>
          <a:stretch/>
        </p:blipFill>
        <p:spPr>
          <a:xfrm>
            <a:off x="164946" y="155960"/>
            <a:ext cx="2034105" cy="94398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107"/>
        <p:cNvGrpSpPr/>
        <p:nvPr/>
      </p:nvGrpSpPr>
      <p:grpSpPr>
        <a:xfrm>
          <a:off x="0" y="0"/>
          <a:ext cx="0" cy="0"/>
          <a:chOff x="0" y="0"/>
          <a:chExt cx="0" cy="0"/>
        </a:xfrm>
      </p:grpSpPr>
      <p:sp>
        <p:nvSpPr>
          <p:cNvPr id="108" name="Google Shape;108;p34"/>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4"/>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4"/>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34"/>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14" name="Google Shape;114;p34"/>
          <p:cNvPicPr preferRelativeResize="0"/>
          <p:nvPr/>
        </p:nvPicPr>
        <p:blipFill rotWithShape="1">
          <a:blip r:embed="rId2">
            <a:alphaModFix/>
          </a:blip>
          <a:srcRect/>
          <a:stretch/>
        </p:blipFill>
        <p:spPr>
          <a:xfrm>
            <a:off x="7867176" y="594061"/>
            <a:ext cx="3486624" cy="463258"/>
          </a:xfrm>
          <a:prstGeom prst="rect">
            <a:avLst/>
          </a:prstGeom>
          <a:noFill/>
          <a:ln>
            <a:noFill/>
          </a:ln>
        </p:spPr>
      </p:pic>
      <p:pic>
        <p:nvPicPr>
          <p:cNvPr id="115" name="Google Shape;115;p34" descr="08E63123-0EA5-48C1-AA21-28EADA3137E5"/>
          <p:cNvPicPr preferRelativeResize="0"/>
          <p:nvPr/>
        </p:nvPicPr>
        <p:blipFill rotWithShape="1">
          <a:blip r:embed="rId3">
            <a:alphaModFix/>
          </a:blip>
          <a:srcRect/>
          <a:stretch/>
        </p:blipFill>
        <p:spPr>
          <a:xfrm>
            <a:off x="500443" y="353698"/>
            <a:ext cx="1696348" cy="7872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White)">
  <p:cSld name="Title and Content (White)">
    <p:spTree>
      <p:nvGrpSpPr>
        <p:cNvPr id="1" name="Shape 116"/>
        <p:cNvGrpSpPr/>
        <p:nvPr/>
      </p:nvGrpSpPr>
      <p:grpSpPr>
        <a:xfrm>
          <a:off x="0" y="0"/>
          <a:ext cx="0" cy="0"/>
          <a:chOff x="0" y="0"/>
          <a:chExt cx="0" cy="0"/>
        </a:xfrm>
      </p:grpSpPr>
      <p:sp>
        <p:nvSpPr>
          <p:cNvPr id="117" name="Google Shape;117;p3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8" name="Google Shape;118;p35"/>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3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 name="Google Shape;123;p35"/>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4" name="Google Shape;124;p35" descr="08E63123-0EA5-48C1-AA21-28EADA3137E5"/>
          <p:cNvPicPr preferRelativeResize="0"/>
          <p:nvPr/>
        </p:nvPicPr>
        <p:blipFill rotWithShape="1">
          <a:blip r:embed="rId2">
            <a:alphaModFix/>
          </a:blip>
          <a:srcRect/>
          <a:stretch/>
        </p:blipFill>
        <p:spPr>
          <a:xfrm>
            <a:off x="164946" y="155960"/>
            <a:ext cx="2034105" cy="94398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sseo Title and Content (White)">
  <p:cSld name="Osseo Title and Content (White)">
    <p:spTree>
      <p:nvGrpSpPr>
        <p:cNvPr id="1" name="Shape 125"/>
        <p:cNvGrpSpPr/>
        <p:nvPr/>
      </p:nvGrpSpPr>
      <p:grpSpPr>
        <a:xfrm>
          <a:off x="0" y="0"/>
          <a:ext cx="0" cy="0"/>
          <a:chOff x="0" y="0"/>
          <a:chExt cx="0" cy="0"/>
        </a:xfrm>
      </p:grpSpPr>
      <p:sp>
        <p:nvSpPr>
          <p:cNvPr id="126" name="Google Shape;126;p3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27" name="Google Shape;127;p37"/>
          <p:cNvPicPr preferRelativeResize="0"/>
          <p:nvPr/>
        </p:nvPicPr>
        <p:blipFill rotWithShape="1">
          <a:blip r:embed="rId2">
            <a:alphaModFix/>
          </a:blip>
          <a:srcRect/>
          <a:stretch/>
        </p:blipFill>
        <p:spPr>
          <a:xfrm>
            <a:off x="164946" y="180689"/>
            <a:ext cx="2031844" cy="894523"/>
          </a:xfrm>
          <a:prstGeom prst="rect">
            <a:avLst/>
          </a:prstGeom>
          <a:noFill/>
          <a:ln>
            <a:noFill/>
          </a:ln>
        </p:spPr>
      </p:pic>
      <p:sp>
        <p:nvSpPr>
          <p:cNvPr id="128" name="Google Shape;128;p37"/>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rgbClr val="0038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9" name="Google Shape;129;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3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 name="Google Shape;133;p37"/>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sseo Title and Content (White)" preserve="1">
  <p:cSld name="1_Osseo Title and Content (White)">
    <p:spTree>
      <p:nvGrpSpPr>
        <p:cNvPr id="1" name="Shape 125"/>
        <p:cNvGrpSpPr/>
        <p:nvPr/>
      </p:nvGrpSpPr>
      <p:grpSpPr>
        <a:xfrm>
          <a:off x="0" y="0"/>
          <a:ext cx="0" cy="0"/>
          <a:chOff x="0" y="0"/>
          <a:chExt cx="0" cy="0"/>
        </a:xfrm>
      </p:grpSpPr>
      <p:pic>
        <p:nvPicPr>
          <p:cNvPr id="127" name="Google Shape;127;p37"/>
          <p:cNvPicPr preferRelativeResize="0"/>
          <p:nvPr/>
        </p:nvPicPr>
        <p:blipFill rotWithShape="1">
          <a:blip r:embed="rId2">
            <a:alphaModFix/>
          </a:blip>
          <a:srcRect/>
          <a:stretch/>
        </p:blipFill>
        <p:spPr>
          <a:xfrm>
            <a:off x="164946" y="180689"/>
            <a:ext cx="2031844" cy="894523"/>
          </a:xfrm>
          <a:prstGeom prst="rect">
            <a:avLst/>
          </a:prstGeom>
          <a:noFill/>
          <a:ln>
            <a:noFill/>
          </a:ln>
        </p:spPr>
      </p:pic>
      <p:sp>
        <p:nvSpPr>
          <p:cNvPr id="128" name="Google Shape;128;p37"/>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rgbClr val="0038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9" name="Google Shape;129;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37"/>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33637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PPS Title and Content (White)">
  <p:cSld name="SPPS Title and Content (White)">
    <p:spTree>
      <p:nvGrpSpPr>
        <p:cNvPr id="1" name="Shape 134"/>
        <p:cNvGrpSpPr/>
        <p:nvPr/>
      </p:nvGrpSpPr>
      <p:grpSpPr>
        <a:xfrm>
          <a:off x="0" y="0"/>
          <a:ext cx="0" cy="0"/>
          <a:chOff x="0" y="0"/>
          <a:chExt cx="0" cy="0"/>
        </a:xfrm>
      </p:grpSpPr>
      <p:sp>
        <p:nvSpPr>
          <p:cNvPr id="135" name="Google Shape;135;p3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6" name="Google Shape;136;p38"/>
          <p:cNvPicPr preferRelativeResize="0"/>
          <p:nvPr/>
        </p:nvPicPr>
        <p:blipFill rotWithShape="1">
          <a:blip r:embed="rId2">
            <a:alphaModFix/>
          </a:blip>
          <a:srcRect t="5501" b="5795"/>
          <a:stretch/>
        </p:blipFill>
        <p:spPr>
          <a:xfrm>
            <a:off x="207231" y="155646"/>
            <a:ext cx="1949535" cy="944297"/>
          </a:xfrm>
          <a:prstGeom prst="rect">
            <a:avLst/>
          </a:prstGeom>
          <a:noFill/>
          <a:ln>
            <a:noFill/>
          </a:ln>
        </p:spPr>
      </p:pic>
      <p:sp>
        <p:nvSpPr>
          <p:cNvPr id="137" name="Google Shape;137;p38"/>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3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2" name="Google Shape;142;p38"/>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6"/>
          <p:cNvSpPr txBox="1">
            <a:spLocks noGrp="1"/>
          </p:cNvSpPr>
          <p:nvPr>
            <p:ph type="title"/>
          </p:nvPr>
        </p:nvSpPr>
        <p:spPr>
          <a:xfrm>
            <a:off x="1473201" y="63505"/>
            <a:ext cx="9428709" cy="788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6"/>
          <p:cNvSpPr txBox="1">
            <a:spLocks noGrp="1"/>
          </p:cNvSpPr>
          <p:nvPr>
            <p:ph type="ftr" idx="11"/>
          </p:nvPr>
        </p:nvSpPr>
        <p:spPr>
          <a:xfrm>
            <a:off x="4165600" y="6583680"/>
            <a:ext cx="3860800" cy="27432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solidFill>
                  <a:schemeClr val="lt1"/>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46" name="Google Shape;146;p36"/>
          <p:cNvSpPr txBox="1">
            <a:spLocks noGrp="1"/>
          </p:cNvSpPr>
          <p:nvPr>
            <p:ph type="sldNum" idx="12"/>
          </p:nvPr>
        </p:nvSpPr>
        <p:spPr>
          <a:xfrm>
            <a:off x="9296400" y="6583681"/>
            <a:ext cx="2844800" cy="27432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PPS Title and Content (White)">
  <p:cSld name="1_SPPS Title and Content (White)">
    <p:spTree>
      <p:nvGrpSpPr>
        <p:cNvPr id="1" name="Shape 147"/>
        <p:cNvGrpSpPr/>
        <p:nvPr/>
      </p:nvGrpSpPr>
      <p:grpSpPr>
        <a:xfrm>
          <a:off x="0" y="0"/>
          <a:ext cx="0" cy="0"/>
          <a:chOff x="0" y="0"/>
          <a:chExt cx="0" cy="0"/>
        </a:xfrm>
      </p:grpSpPr>
      <p:pic>
        <p:nvPicPr>
          <p:cNvPr id="148" name="Google Shape;148;p55"/>
          <p:cNvPicPr preferRelativeResize="0"/>
          <p:nvPr/>
        </p:nvPicPr>
        <p:blipFill rotWithShape="1">
          <a:blip r:embed="rId2">
            <a:alphaModFix/>
          </a:blip>
          <a:srcRect t="5501" b="5795"/>
          <a:stretch/>
        </p:blipFill>
        <p:spPr>
          <a:xfrm>
            <a:off x="207231" y="155646"/>
            <a:ext cx="1949535" cy="944297"/>
          </a:xfrm>
          <a:prstGeom prst="rect">
            <a:avLst/>
          </a:prstGeom>
          <a:noFill/>
          <a:ln>
            <a:noFill/>
          </a:ln>
        </p:spPr>
      </p:pic>
      <p:sp>
        <p:nvSpPr>
          <p:cNvPr id="149" name="Google Shape;149;p55"/>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rgbClr val="0038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0" name="Google Shape;150;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5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55"/>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154"/>
        <p:cNvGrpSpPr/>
        <p:nvPr/>
      </p:nvGrpSpPr>
      <p:grpSpPr>
        <a:xfrm>
          <a:off x="0" y="0"/>
          <a:ext cx="0" cy="0"/>
          <a:chOff x="0" y="0"/>
          <a:chExt cx="0" cy="0"/>
        </a:xfrm>
      </p:grpSpPr>
      <p:sp>
        <p:nvSpPr>
          <p:cNvPr id="155" name="Google Shape;155;p39"/>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norm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9"/>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7" name="Google Shape;157;p39"/>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1" name="Google Shape;161;p39"/>
          <p:cNvPicPr preferRelativeResize="0"/>
          <p:nvPr/>
        </p:nvPicPr>
        <p:blipFill rotWithShape="1">
          <a:blip r:embed="rId2">
            <a:alphaModFix/>
          </a:blip>
          <a:srcRect/>
          <a:stretch/>
        </p:blipFill>
        <p:spPr>
          <a:xfrm>
            <a:off x="3372377" y="1803811"/>
            <a:ext cx="5447246" cy="723760"/>
          </a:xfrm>
          <a:prstGeom prst="rect">
            <a:avLst/>
          </a:prstGeom>
          <a:noFill/>
          <a:ln>
            <a:noFill/>
          </a:ln>
        </p:spPr>
      </p:pic>
      <p:pic>
        <p:nvPicPr>
          <p:cNvPr id="162" name="Google Shape;162;p39" descr="08E63123-0EA5-48C1-AA21-28EADA3137E5"/>
          <p:cNvPicPr preferRelativeResize="0"/>
          <p:nvPr/>
        </p:nvPicPr>
        <p:blipFill rotWithShape="1">
          <a:blip r:embed="rId3">
            <a:alphaModFix/>
          </a:blip>
          <a:srcRect/>
          <a:stretch/>
        </p:blipFill>
        <p:spPr>
          <a:xfrm>
            <a:off x="4703809" y="2722866"/>
            <a:ext cx="2784382" cy="129217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3"/>
        <p:cNvGrpSpPr/>
        <p:nvPr/>
      </p:nvGrpSpPr>
      <p:grpSpPr>
        <a:xfrm>
          <a:off x="0" y="0"/>
          <a:ext cx="0" cy="0"/>
          <a:chOff x="0" y="0"/>
          <a:chExt cx="0" cy="0"/>
        </a:xfrm>
      </p:grpSpPr>
      <p:sp>
        <p:nvSpPr>
          <p:cNvPr id="164" name="Google Shape;164;g7e5e473e51_0_9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7e5e473e51_0_9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SzPts val="2500"/>
              <a:buChar char="•"/>
              <a:defRPr/>
            </a:lvl1pPr>
            <a:lvl2pPr marL="914400" lvl="1" indent="-361950" algn="l">
              <a:lnSpc>
                <a:spcPct val="100000"/>
              </a:lnSpc>
              <a:spcBef>
                <a:spcPts val="1000"/>
              </a:spcBef>
              <a:spcAft>
                <a:spcPts val="0"/>
              </a:spcAft>
              <a:buSzPts val="2100"/>
              <a:buChar char="•"/>
              <a:defRPr/>
            </a:lvl2pPr>
            <a:lvl3pPr marL="1371600" lvl="2" indent="-336550" algn="l">
              <a:lnSpc>
                <a:spcPct val="100000"/>
              </a:lnSpc>
              <a:spcBef>
                <a:spcPts val="1000"/>
              </a:spcBef>
              <a:spcAft>
                <a:spcPts val="0"/>
              </a:spcAft>
              <a:buSzPts val="1700"/>
              <a:buChar char="•"/>
              <a:defRPr/>
            </a:lvl3pPr>
            <a:lvl4pPr marL="1828800" lvl="3" indent="-336550" algn="l">
              <a:lnSpc>
                <a:spcPct val="100000"/>
              </a:lnSpc>
              <a:spcBef>
                <a:spcPts val="1000"/>
              </a:spcBef>
              <a:spcAft>
                <a:spcPts val="0"/>
              </a:spcAft>
              <a:buSzPts val="1700"/>
              <a:buChar char="•"/>
              <a:defRPr/>
            </a:lvl4pPr>
            <a:lvl5pPr marL="2286000" lvl="4" indent="-336550" algn="l">
              <a:lnSpc>
                <a:spcPct val="100000"/>
              </a:lnSpc>
              <a:spcBef>
                <a:spcPts val="1000"/>
              </a:spcBef>
              <a:spcAft>
                <a:spcPts val="0"/>
              </a:spcAft>
              <a:buSzPts val="17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66" name="Google Shape;166;g7e5e473e51_0_9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67"/>
        <p:cNvGrpSpPr/>
        <p:nvPr/>
      </p:nvGrpSpPr>
      <p:grpSpPr>
        <a:xfrm>
          <a:off x="0" y="0"/>
          <a:ext cx="0" cy="0"/>
          <a:chOff x="0" y="0"/>
          <a:chExt cx="0" cy="0"/>
        </a:xfrm>
      </p:grpSpPr>
      <p:sp>
        <p:nvSpPr>
          <p:cNvPr id="168" name="Google Shape;168;p5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SzPts val="4400"/>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2"/>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SzPts val="2500"/>
              <a:buChar char="•"/>
              <a:defRPr>
                <a:solidFill>
                  <a:schemeClr val="lt2"/>
                </a:solidFill>
              </a:defRPr>
            </a:lvl1pPr>
            <a:lvl2pPr marL="914400" lvl="1" indent="-361950" algn="l">
              <a:lnSpc>
                <a:spcPct val="100000"/>
              </a:lnSpc>
              <a:spcBef>
                <a:spcPts val="1000"/>
              </a:spcBef>
              <a:spcAft>
                <a:spcPts val="0"/>
              </a:spcAft>
              <a:buSzPts val="2100"/>
              <a:buChar char="•"/>
              <a:defRPr>
                <a:solidFill>
                  <a:schemeClr val="lt2"/>
                </a:solidFill>
              </a:defRPr>
            </a:lvl2pPr>
            <a:lvl3pPr marL="1371600" lvl="2" indent="-336550" algn="l">
              <a:lnSpc>
                <a:spcPct val="100000"/>
              </a:lnSpc>
              <a:spcBef>
                <a:spcPts val="1000"/>
              </a:spcBef>
              <a:spcAft>
                <a:spcPts val="0"/>
              </a:spcAft>
              <a:buSzPts val="1700"/>
              <a:buChar char="•"/>
              <a:defRPr>
                <a:solidFill>
                  <a:schemeClr val="lt2"/>
                </a:solidFill>
              </a:defRPr>
            </a:lvl3pPr>
            <a:lvl4pPr marL="1828800" lvl="3" indent="-336550" algn="l">
              <a:lnSpc>
                <a:spcPct val="100000"/>
              </a:lnSpc>
              <a:spcBef>
                <a:spcPts val="1000"/>
              </a:spcBef>
              <a:spcAft>
                <a:spcPts val="0"/>
              </a:spcAft>
              <a:buSzPts val="1700"/>
              <a:buChar char="•"/>
              <a:defRPr>
                <a:solidFill>
                  <a:schemeClr val="lt2"/>
                </a:solidFill>
              </a:defRPr>
            </a:lvl4pPr>
            <a:lvl5pPr marL="2286000" lvl="4" indent="-336550" algn="l">
              <a:lnSpc>
                <a:spcPct val="100000"/>
              </a:lnSpc>
              <a:spcBef>
                <a:spcPts val="1000"/>
              </a:spcBef>
              <a:spcAft>
                <a:spcPts val="0"/>
              </a:spcAft>
              <a:buSzPts val="1700"/>
              <a:buChar char="•"/>
              <a:defRPr>
                <a:solidFill>
                  <a:schemeClr val="lt2"/>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70" name="Google Shape;170;p5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5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5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6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6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84"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https://www.pbisapps.org/Applications/Pages/PBIS-Assessment-Surveys.aspx#s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implementation.fpg.unc.edu/module-1"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61.png"/><Relationship Id="rId4" Type="http://schemas.openxmlformats.org/officeDocument/2006/relationships/image" Target="../media/image55.jpg"/><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hyperlink" Target="https://storyboardfilmsmn.wistia.com/medias/m0jzj58ljz" TargetMode="External"/><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73.jp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hyperlink" Target="https://drive.google.com/a/stpaul.k12.mn.us/file/d/1BzqRMsrXLgrbu7J9CvQ-Li7sg3sx0qlZ/view?usp=sharing" TargetMode="External"/><Relationship Id="rId2" Type="http://schemas.openxmlformats.org/officeDocument/2006/relationships/notesSlide" Target="../notesSlides/notesSlide75.xml"/><Relationship Id="rId1" Type="http://schemas.openxmlformats.org/officeDocument/2006/relationships/slideLayout" Target="../slideLayouts/slideLayout18.xml"/><Relationship Id="rId4" Type="http://schemas.openxmlformats.org/officeDocument/2006/relationships/image" Target="../media/image75.jp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5.xml"/><Relationship Id="rId5" Type="http://schemas.openxmlformats.org/officeDocument/2006/relationships/image" Target="../media/image78.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0.xml"/><Relationship Id="rId5" Type="http://schemas.openxmlformats.org/officeDocument/2006/relationships/image" Target="../media/image84.pn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hyperlink" Target="https://www.pbis.org/resource/using-discipline-data-within-swpbis-to-identify-and-address-disproportionality-a-guide-for-school-teams"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hyperlink" Target="https://www.pbis.org/resource/pbis-cultural-responsiveness-field-guide-resources-for-trainers-and-coaches" TargetMode="External"/></Relationships>
</file>

<file path=ppt/slides/_rels/slide84.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84.xml"/><Relationship Id="rId1" Type="http://schemas.openxmlformats.org/officeDocument/2006/relationships/slideLayout" Target="../slideLayouts/slideLayout18.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hyperlink" Target="http://www.youtube.com/watch?v=SwoUbVnwAIs" TargetMode="External"/><Relationship Id="rId2" Type="http://schemas.openxmlformats.org/officeDocument/2006/relationships/notesSlide" Target="../notesSlides/notesSlide87.xml"/><Relationship Id="rId1" Type="http://schemas.openxmlformats.org/officeDocument/2006/relationships/slideLayout" Target="../slideLayouts/slideLayout20.xml"/><Relationship Id="rId4" Type="http://schemas.openxmlformats.org/officeDocument/2006/relationships/image" Target="../media/image89.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hyperlink" Target="http://bit.ly/PBISBC" TargetMode="External"/><Relationship Id="rId7"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1.xml"/><Relationship Id="rId1" Type="http://schemas.openxmlformats.org/officeDocument/2006/relationships/slideLayout" Target="../slideLayouts/slideLayout20.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 name="Title 1"/>
          <p:cNvSpPr>
            <a:spLocks noGrp="1"/>
          </p:cNvSpPr>
          <p:nvPr>
            <p:ph type="ctrTitle"/>
          </p:nvPr>
        </p:nvSpPr>
        <p:spPr>
          <a:xfrm>
            <a:off x="0" y="1122363"/>
            <a:ext cx="12192000" cy="2154991"/>
          </a:xfrm>
        </p:spPr>
        <p:txBody>
          <a:bodyPr>
            <a:normAutofit/>
          </a:bodyPr>
          <a:lstStyle/>
          <a:p>
            <a:pPr lvl="0">
              <a:lnSpc>
                <a:spcPct val="100000"/>
              </a:lnSpc>
            </a:pPr>
            <a:r>
              <a:rPr lang="en-US" sz="4400" b="1" dirty="0">
                <a:solidFill>
                  <a:srgbClr val="FFFFFF"/>
                </a:solidFill>
              </a:rPr>
              <a:t>F10 </a:t>
            </a:r>
            <a:br>
              <a:rPr lang="en-US" sz="4400" b="1" dirty="0">
                <a:solidFill>
                  <a:srgbClr val="FFFFFF"/>
                </a:solidFill>
              </a:rPr>
            </a:br>
            <a:r>
              <a:rPr lang="en-US" sz="2400" b="1" dirty="0">
                <a:solidFill>
                  <a:srgbClr val="FFFFFF"/>
                </a:solidFill>
              </a:rPr>
              <a:t>Scaling-up PBIS in Big Ways: Stories from Two Large Urban School </a:t>
            </a:r>
            <a:r>
              <a:rPr lang="en-US" sz="2400" b="1" dirty="0" smtClean="0">
                <a:solidFill>
                  <a:srgbClr val="FFFFFF"/>
                </a:solidFill>
              </a:rPr>
              <a:t>Districts</a:t>
            </a:r>
            <a:endParaRPr lang="en-US" sz="8800" dirty="0"/>
          </a:p>
        </p:txBody>
      </p:sp>
      <p:sp>
        <p:nvSpPr>
          <p:cNvPr id="3" name="Subtitle 2"/>
          <p:cNvSpPr>
            <a:spLocks noGrp="1"/>
          </p:cNvSpPr>
          <p:nvPr>
            <p:ph type="subTitle" idx="1"/>
          </p:nvPr>
        </p:nvSpPr>
        <p:spPr>
          <a:xfrm>
            <a:off x="841972" y="3348541"/>
            <a:ext cx="10339058" cy="1857202"/>
          </a:xfrm>
        </p:spPr>
        <p:txBody>
          <a:bodyPr>
            <a:normAutofit fontScale="92500" lnSpcReduction="20000"/>
          </a:bodyPr>
          <a:lstStyle/>
          <a:p>
            <a:pPr marL="0" lvl="0" indent="0" algn="l">
              <a:lnSpc>
                <a:spcPct val="100000"/>
              </a:lnSpc>
              <a:spcBef>
                <a:spcPts val="0"/>
              </a:spcBef>
              <a:buClr>
                <a:srgbClr val="000000"/>
              </a:buClr>
              <a:buSzTx/>
            </a:pPr>
            <a:r>
              <a:rPr lang="en-US" dirty="0" smtClean="0">
                <a:solidFill>
                  <a:srgbClr val="FFFFFF"/>
                </a:solidFill>
              </a:rPr>
              <a:t>This </a:t>
            </a:r>
            <a:r>
              <a:rPr lang="en-US" dirty="0">
                <a:solidFill>
                  <a:srgbClr val="FFFFFF"/>
                </a:solidFill>
              </a:rPr>
              <a:t>presentation will examine the ways in which district teams, informed by data, evolve and support the capacity of schools to manage implementation and move toward both improved PBIS fidelity and student outcomes</a:t>
            </a:r>
            <a:r>
              <a:rPr lang="en-US" dirty="0" smtClean="0">
                <a:solidFill>
                  <a:srgbClr val="FFFFFF"/>
                </a:solidFill>
              </a:rPr>
              <a:t>.</a:t>
            </a:r>
          </a:p>
          <a:p>
            <a:pPr marL="0" lvl="0" indent="0" algn="l">
              <a:lnSpc>
                <a:spcPct val="100000"/>
              </a:lnSpc>
              <a:spcBef>
                <a:spcPts val="0"/>
              </a:spcBef>
              <a:buClr>
                <a:srgbClr val="000000"/>
              </a:buClr>
              <a:buSzTx/>
            </a:pPr>
            <a:endParaRPr lang="en-US" sz="1400" dirty="0">
              <a:solidFill>
                <a:srgbClr val="000000"/>
              </a:solidFill>
              <a:latin typeface="Arial"/>
              <a:cs typeface="Arial"/>
              <a:sym typeface="Arial"/>
            </a:endParaRPr>
          </a:p>
          <a:p>
            <a:pPr marL="0" lvl="0" indent="0">
              <a:lnSpc>
                <a:spcPct val="100000"/>
              </a:lnSpc>
              <a:spcBef>
                <a:spcPts val="0"/>
              </a:spcBef>
              <a:buClr>
                <a:srgbClr val="000000"/>
              </a:buClr>
              <a:buSzTx/>
            </a:pPr>
            <a:r>
              <a:rPr lang="en-US" sz="2000" b="1" i="1" dirty="0">
                <a:solidFill>
                  <a:srgbClr val="FFFFFF"/>
                </a:solidFill>
              </a:rPr>
              <a:t>Kate Emmons, Diana Bledsoe and Alex Berg, Osseo Area Schools, Osseo, MN;</a:t>
            </a:r>
            <a:endParaRPr lang="en-US" sz="1400" dirty="0">
              <a:solidFill>
                <a:srgbClr val="000000"/>
              </a:solidFill>
              <a:latin typeface="Arial"/>
              <a:cs typeface="Arial"/>
              <a:sym typeface="Arial"/>
            </a:endParaRPr>
          </a:p>
          <a:p>
            <a:pPr marL="0" lvl="0" indent="0">
              <a:lnSpc>
                <a:spcPct val="100000"/>
              </a:lnSpc>
              <a:spcBef>
                <a:spcPts val="0"/>
              </a:spcBef>
              <a:buClr>
                <a:srgbClr val="000000"/>
              </a:buClr>
              <a:buSzTx/>
            </a:pPr>
            <a:r>
              <a:rPr lang="en-US" sz="2000" b="1" i="1" dirty="0">
                <a:solidFill>
                  <a:srgbClr val="FFFFFF"/>
                </a:solidFill>
              </a:rPr>
              <a:t>Erin Metz, LaNisha Paddock and Paul Richardson, Saint Paul Public Schools, Saint Paul, MN; </a:t>
            </a:r>
          </a:p>
          <a:p>
            <a:pPr marL="0" lvl="0" indent="0">
              <a:lnSpc>
                <a:spcPct val="100000"/>
              </a:lnSpc>
              <a:spcBef>
                <a:spcPts val="0"/>
              </a:spcBef>
              <a:buClr>
                <a:srgbClr val="000000"/>
              </a:buClr>
              <a:buSzTx/>
            </a:pPr>
            <a:r>
              <a:rPr lang="en-US" sz="2000" b="1" i="1" dirty="0">
                <a:solidFill>
                  <a:srgbClr val="FFFFFF"/>
                </a:solidFill>
              </a:rPr>
              <a:t>Eric Kloos, Minnesota Department of Education, Roseville, MN</a:t>
            </a:r>
            <a:endParaRPr lang="en-US" sz="1400" dirty="0">
              <a:solidFill>
                <a:srgbClr val="000000"/>
              </a:solidFill>
              <a:latin typeface="Arial"/>
              <a:cs typeface="Arial"/>
              <a:sym typeface="Arial"/>
            </a:endParaRPr>
          </a:p>
          <a:p>
            <a:endParaRPr lang="en-US" dirty="0"/>
          </a:p>
        </p:txBody>
      </p:sp>
    </p:spTree>
    <p:extLst>
      <p:ext uri="{BB962C8B-B14F-4D97-AF65-F5344CB8AC3E}">
        <p14:creationId xmlns:p14="http://schemas.microsoft.com/office/powerpoint/2010/main" val="1970897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aphicFrame>
        <p:nvGraphicFramePr>
          <p:cNvPr id="348" name="Google Shape;348;p8" descr="First year schools are in blue at bottom bar, next stack is Second Year schools in Maroon, then at the top of stacked bar are First Year schools in green." title="Growth of PBIS in Minnesota Chart"/>
          <p:cNvGraphicFramePr/>
          <p:nvPr/>
        </p:nvGraphicFramePr>
        <p:xfrm>
          <a:off x="231111" y="1479550"/>
          <a:ext cx="1159530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349" name="Google Shape;349;p8"/>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3600"/>
              <a:buFont typeface="Calibri"/>
              <a:buNone/>
            </a:pPr>
            <a:r>
              <a:rPr lang="en-US">
                <a:solidFill>
                  <a:srgbClr val="FFFFFF"/>
                </a:solidFill>
              </a:rPr>
              <a:t>Growth of PBIS </a:t>
            </a:r>
            <a:r>
              <a:rPr lang="en-US"/>
              <a:t>in Minnesota</a:t>
            </a:r>
            <a:r>
              <a:rPr lang="en-US" sz="2400"/>
              <a:t/>
            </a:r>
            <a:br>
              <a:rPr lang="en-US" sz="2400"/>
            </a:br>
            <a:r>
              <a:rPr lang="en-US" sz="2000">
                <a:solidFill>
                  <a:schemeClr val="dk1"/>
                </a:solidFill>
              </a:rPr>
              <a:t>(Cohort 15 highlighted) </a:t>
            </a:r>
            <a:r>
              <a:rPr lang="en-US" sz="2000"/>
              <a:t>2005 – 2021</a:t>
            </a:r>
            <a:endParaRPr/>
          </a:p>
        </p:txBody>
      </p:sp>
      <p:sp>
        <p:nvSpPr>
          <p:cNvPr id="350" name="Google Shape;350;p8"/>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a:p>
        </p:txBody>
      </p:sp>
      <p:sp>
        <p:nvSpPr>
          <p:cNvPr id="351" name="Google Shape;351;p8"/>
          <p:cNvSpPr txBox="1"/>
          <p:nvPr/>
        </p:nvSpPr>
        <p:spPr>
          <a:xfrm>
            <a:off x="4062142" y="1547306"/>
            <a:ext cx="1708727" cy="1015622"/>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Calibri"/>
                <a:ea typeface="Calibri"/>
                <a:cs typeface="Calibri"/>
                <a:sym typeface="Calibri"/>
              </a:rPr>
              <a:t>821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School teams</a:t>
            </a:r>
            <a:endParaRPr sz="1400" b="0" i="0" u="none" strike="noStrike" cap="none">
              <a:solidFill>
                <a:srgbClr val="000000"/>
              </a:solidFill>
              <a:latin typeface="Arial"/>
              <a:ea typeface="Arial"/>
              <a:cs typeface="Arial"/>
              <a:sym typeface="Arial"/>
            </a:endParaRPr>
          </a:p>
        </p:txBody>
      </p:sp>
      <p:sp>
        <p:nvSpPr>
          <p:cNvPr id="352" name="Google Shape;352;p8" descr="Red Arrow pointing to Cohort 12 in the second year of PBIS implementation for 2017-2018" title="Red Arrow"/>
          <p:cNvSpPr/>
          <p:nvPr/>
        </p:nvSpPr>
        <p:spPr>
          <a:xfrm rot="807210">
            <a:off x="9001180" y="1364307"/>
            <a:ext cx="2266712" cy="1005840"/>
          </a:xfrm>
          <a:prstGeom prst="rightArrow">
            <a:avLst>
              <a:gd name="adj1" fmla="val 70690"/>
              <a:gd name="adj2" fmla="val 82450"/>
            </a:avLst>
          </a:prstGeom>
          <a:solidFill>
            <a:srgbClr val="78BE2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Cohort 16</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49 more teams!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c8f7ecb52d_0_0"/>
          <p:cNvSpPr txBox="1">
            <a:spLocks noGrp="1"/>
          </p:cNvSpPr>
          <p:nvPr>
            <p:ph type="title"/>
          </p:nvPr>
        </p:nvSpPr>
        <p:spPr>
          <a:xfrm>
            <a:off x="838200" y="1335281"/>
            <a:ext cx="10515600" cy="4841700"/>
          </a:xfrm>
          <a:prstGeom prst="rect">
            <a:avLst/>
          </a:prstGeom>
          <a:solidFill>
            <a:schemeClr val="lt1"/>
          </a:solidFill>
          <a:ln>
            <a:noFill/>
          </a:ln>
        </p:spPr>
        <p:txBody>
          <a:bodyPr spcFirstLastPara="1" wrap="square" lIns="182875" tIns="91425" rIns="182875" bIns="274300" anchor="b" anchorCtr="0">
            <a:normAutofit/>
          </a:bodyPr>
          <a:lstStyle/>
          <a:p>
            <a:pPr marL="0" lvl="0" indent="0" algn="l" rtl="0">
              <a:lnSpc>
                <a:spcPct val="90000"/>
              </a:lnSpc>
              <a:spcBef>
                <a:spcPts val="0"/>
              </a:spcBef>
              <a:spcAft>
                <a:spcPts val="0"/>
              </a:spcAft>
              <a:buClr>
                <a:schemeClr val="accent2"/>
              </a:buClr>
              <a:buSzPts val="3600"/>
              <a:buFont typeface="Calibri"/>
              <a:buNone/>
            </a:pPr>
            <a:r>
              <a:rPr lang="en-US" sz="3600" dirty="0" smtClean="0">
                <a:solidFill>
                  <a:schemeClr val="accent2"/>
                </a:solidFill>
              </a:rPr>
              <a:t>Keeping </a:t>
            </a:r>
            <a:r>
              <a:rPr lang="en-US" sz="3600" dirty="0">
                <a:solidFill>
                  <a:schemeClr val="accent2"/>
                </a:solidFill>
              </a:rPr>
              <a:t>the outcomes in mind,</a:t>
            </a:r>
            <a:r>
              <a:rPr lang="en-US" dirty="0"/>
              <a:t/>
            </a:r>
            <a:br>
              <a:rPr lang="en-US" dirty="0"/>
            </a:br>
            <a:r>
              <a:rPr lang="en-US" sz="6600" dirty="0"/>
              <a:t>Fidelity Directs Improvement</a:t>
            </a:r>
            <a:endParaRPr sz="6600" dirty="0"/>
          </a:p>
        </p:txBody>
      </p:sp>
      <p:sp>
        <p:nvSpPr>
          <p:cNvPr id="358" name="Google Shape;358;gc8f7ecb52d_0_0"/>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000000"/>
                </a:solidFill>
              </a:rPr>
              <a:t>3/19/2021</a:t>
            </a:r>
            <a:endParaRPr>
              <a:solidFill>
                <a:srgbClr val="000000"/>
              </a:solidFill>
            </a:endParaRPr>
          </a:p>
        </p:txBody>
      </p:sp>
      <p:sp>
        <p:nvSpPr>
          <p:cNvPr id="359" name="Google Shape;359;gc8f7ecb52d_0_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11</a:t>
            </a:fld>
            <a:endParaRPr>
              <a:solidFill>
                <a:srgbClr val="000000"/>
              </a:solidFill>
            </a:endParaRPr>
          </a:p>
        </p:txBody>
      </p:sp>
      <p:sp>
        <p:nvSpPr>
          <p:cNvPr id="360" name="Google Shape;360;gc8f7ecb52d_0_0"/>
          <p:cNvSpPr txBox="1">
            <a:spLocks noGrp="1"/>
          </p:cNvSpPr>
          <p:nvPr>
            <p:ph type="ftr" idx="11"/>
          </p:nvPr>
        </p:nvSpPr>
        <p:spPr>
          <a:xfrm>
            <a:off x="2885256" y="6356350"/>
            <a:ext cx="6421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2"/>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Fidelity Directs Improvement</a:t>
            </a:r>
            <a:endParaRPr/>
          </a:p>
        </p:txBody>
      </p:sp>
      <p:sp>
        <p:nvSpPr>
          <p:cNvPr id="367" name="Google Shape;36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1"/>
              </a:buClr>
              <a:buSzPts val="2500"/>
              <a:buChar char="•"/>
            </a:pPr>
            <a:r>
              <a:rPr lang="en-US"/>
              <a:t>A fidelity assessment that is ready-to-use gives Implementation Teams progress monitoring at startup</a:t>
            </a:r>
            <a:endParaRPr/>
          </a:p>
          <a:p>
            <a:pPr marL="228600" lvl="0" indent="-228600" algn="l" rtl="0">
              <a:lnSpc>
                <a:spcPct val="100000"/>
              </a:lnSpc>
              <a:spcBef>
                <a:spcPts val="2000"/>
              </a:spcBef>
              <a:spcAft>
                <a:spcPts val="0"/>
              </a:spcAft>
              <a:buClr>
                <a:schemeClr val="accent1"/>
              </a:buClr>
              <a:buSzPts val="2500"/>
              <a:buChar char="•"/>
            </a:pPr>
            <a:r>
              <a:rPr lang="en-US"/>
              <a:t>While getting started, it gives patience for improvement in outcomes</a:t>
            </a:r>
            <a:endParaRPr/>
          </a:p>
          <a:p>
            <a:pPr marL="228600" lvl="0" indent="-228600" algn="l" rtl="0">
              <a:lnSpc>
                <a:spcPct val="100000"/>
              </a:lnSpc>
              <a:spcBef>
                <a:spcPts val="2000"/>
              </a:spcBef>
              <a:spcAft>
                <a:spcPts val="0"/>
              </a:spcAft>
              <a:buClr>
                <a:schemeClr val="accent1"/>
              </a:buClr>
              <a:buSzPts val="2500"/>
              <a:buChar char="•"/>
            </a:pPr>
            <a:r>
              <a:rPr lang="en-US"/>
              <a:t>Provides a road map for action planning at school, district, regional and state levels</a:t>
            </a:r>
            <a:endParaRPr/>
          </a:p>
        </p:txBody>
      </p:sp>
      <p:sp>
        <p:nvSpPr>
          <p:cNvPr id="368" name="Google Shape;368;p12"/>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a:p>
        </p:txBody>
      </p:sp>
      <p:sp>
        <p:nvSpPr>
          <p:cNvPr id="369" name="Google Shape;369;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3/19/2021</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3"/>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3240"/>
              <a:buFont typeface="Calibri"/>
              <a:buNone/>
            </a:pPr>
            <a:r>
              <a:rPr lang="en-US" sz="3240">
                <a:solidFill>
                  <a:srgbClr val="FFFFFF"/>
                </a:solidFill>
              </a:rPr>
              <a:t>Average School Fidelity Data For New PBIS Schools</a:t>
            </a:r>
            <a:br>
              <a:rPr lang="en-US" sz="3240">
                <a:solidFill>
                  <a:srgbClr val="FFFFFF"/>
                </a:solidFill>
              </a:rPr>
            </a:br>
            <a:r>
              <a:rPr lang="en-US" sz="2160">
                <a:solidFill>
                  <a:srgbClr val="FFFFFF"/>
                </a:solidFill>
              </a:rPr>
              <a:t>Tiered Fidelity Inventory (TFI) Tier 1 – 2015-present </a:t>
            </a:r>
            <a:endParaRPr sz="3240"/>
          </a:p>
        </p:txBody>
      </p:sp>
      <p:graphicFrame>
        <p:nvGraphicFramePr>
          <p:cNvPr id="376" name="Google Shape;376;p13" descr="Graph depicting the SET Results for Cohorts 5 - 9 during training. Blue bars represent the baseline, red bars represent the end of year one, and the green bars represent the end of year two.&#10;&#10;Cohort 5 had a baseline of 51, first year score of 71, second year score of 86. Cohort 6 had a baseline of 71, first year score of 84, second year score of 91. Cohort 7 had a baseline of 71, first year score of 82, second year score of 91. C8 had a baseline of 73, first year score of 85, second year score of 92. C9 had a baseline of 69, first year score of 80, and has not yet completed its second year. &#10;" title="Cohorts 5 - 9 SET Result Graph"/>
          <p:cNvGraphicFramePr/>
          <p:nvPr/>
        </p:nvGraphicFramePr>
        <p:xfrm>
          <a:off x="203200" y="1640114"/>
          <a:ext cx="11756571" cy="5065486"/>
        </p:xfrm>
        <a:graphic>
          <a:graphicData uri="http://schemas.openxmlformats.org/drawingml/2006/chart">
            <c:chart xmlns:c="http://schemas.openxmlformats.org/drawingml/2006/chart" xmlns:r="http://schemas.openxmlformats.org/officeDocument/2006/relationships" r:id="rId3"/>
          </a:graphicData>
        </a:graphic>
      </p:graphicFrame>
      <p:sp>
        <p:nvSpPr>
          <p:cNvPr id="377" name="Google Shape;377;p13"/>
          <p:cNvSpPr txBox="1"/>
          <p:nvPr/>
        </p:nvSpPr>
        <p:spPr>
          <a:xfrm>
            <a:off x="1136629" y="1935695"/>
            <a:ext cx="1367889" cy="58473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2015-2017</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n=53</a:t>
            </a:r>
            <a:endParaRPr sz="1400" b="0" i="0" u="none" strike="noStrike" cap="none">
              <a:solidFill>
                <a:schemeClr val="dk1"/>
              </a:solidFill>
              <a:latin typeface="Arial"/>
              <a:ea typeface="Arial"/>
              <a:cs typeface="Arial"/>
              <a:sym typeface="Arial"/>
            </a:endParaRPr>
          </a:p>
        </p:txBody>
      </p:sp>
      <p:sp>
        <p:nvSpPr>
          <p:cNvPr id="378" name="Google Shape;378;p13"/>
          <p:cNvSpPr txBox="1"/>
          <p:nvPr/>
        </p:nvSpPr>
        <p:spPr>
          <a:xfrm>
            <a:off x="2800166" y="1936650"/>
            <a:ext cx="1371600" cy="58473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2016-2018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n=49</a:t>
            </a:r>
            <a:endParaRPr sz="1600" b="1" i="0" u="none" strike="noStrike" cap="none">
              <a:solidFill>
                <a:schemeClr val="dk1"/>
              </a:solidFill>
              <a:latin typeface="Calibri"/>
              <a:ea typeface="Calibri"/>
              <a:cs typeface="Calibri"/>
              <a:sym typeface="Calibri"/>
            </a:endParaRPr>
          </a:p>
        </p:txBody>
      </p:sp>
      <p:sp>
        <p:nvSpPr>
          <p:cNvPr id="379" name="Google Shape;379;p13"/>
          <p:cNvSpPr txBox="1"/>
          <p:nvPr/>
        </p:nvSpPr>
        <p:spPr>
          <a:xfrm>
            <a:off x="4463704" y="1935695"/>
            <a:ext cx="1371600" cy="58473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2017-2019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n=60</a:t>
            </a:r>
            <a:endParaRPr sz="1600" b="1" i="0" u="none" strike="noStrike" cap="none">
              <a:solidFill>
                <a:schemeClr val="dk1"/>
              </a:solidFill>
              <a:latin typeface="Calibri"/>
              <a:ea typeface="Calibri"/>
              <a:cs typeface="Calibri"/>
              <a:sym typeface="Calibri"/>
            </a:endParaRPr>
          </a:p>
        </p:txBody>
      </p:sp>
      <p:sp>
        <p:nvSpPr>
          <p:cNvPr id="380" name="Google Shape;380;p13"/>
          <p:cNvSpPr txBox="1"/>
          <p:nvPr/>
        </p:nvSpPr>
        <p:spPr>
          <a:xfrm>
            <a:off x="6130952" y="1935695"/>
            <a:ext cx="1371600" cy="58473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2018-2020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n=47</a:t>
            </a:r>
            <a:endParaRPr sz="1600" b="1" i="0" u="none" strike="noStrike" cap="none">
              <a:solidFill>
                <a:schemeClr val="dk1"/>
              </a:solidFill>
              <a:latin typeface="Calibri"/>
              <a:ea typeface="Calibri"/>
              <a:cs typeface="Calibri"/>
              <a:sym typeface="Calibri"/>
            </a:endParaRPr>
          </a:p>
        </p:txBody>
      </p:sp>
      <p:sp>
        <p:nvSpPr>
          <p:cNvPr id="381" name="Google Shape;381;p13"/>
          <p:cNvSpPr txBox="1"/>
          <p:nvPr/>
        </p:nvSpPr>
        <p:spPr>
          <a:xfrm>
            <a:off x="7794490" y="1924603"/>
            <a:ext cx="1371600" cy="58473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2019-present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n≈68</a:t>
            </a:r>
            <a:endParaRPr sz="1600" b="1" i="0" u="none" strike="noStrike" cap="none">
              <a:solidFill>
                <a:schemeClr val="dk1"/>
              </a:solidFill>
              <a:latin typeface="Calibri"/>
              <a:ea typeface="Calibri"/>
              <a:cs typeface="Calibri"/>
              <a:sym typeface="Calibri"/>
            </a:endParaRPr>
          </a:p>
        </p:txBody>
      </p:sp>
      <p:sp>
        <p:nvSpPr>
          <p:cNvPr id="382" name="Google Shape;382;p13"/>
          <p:cNvSpPr txBox="1"/>
          <p:nvPr/>
        </p:nvSpPr>
        <p:spPr>
          <a:xfrm>
            <a:off x="9458028" y="1924603"/>
            <a:ext cx="1371600" cy="58473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2020-present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n≈52</a:t>
            </a:r>
            <a:endParaRPr sz="16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4"/>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Sustaining PBIS in Minnesota </a:t>
            </a:r>
            <a:endParaRPr/>
          </a:p>
        </p:txBody>
      </p:sp>
      <p:sp>
        <p:nvSpPr>
          <p:cNvPr id="389" name="Google Shape;389;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000000"/>
                </a:solidFill>
              </a:rPr>
              <a:t>3/19/2021</a:t>
            </a:r>
            <a:endParaRPr>
              <a:solidFill>
                <a:srgbClr val="000000"/>
              </a:solidFill>
            </a:endParaRPr>
          </a:p>
        </p:txBody>
      </p:sp>
      <p:sp>
        <p:nvSpPr>
          <p:cNvPr id="390" name="Google Shape;390;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14</a:t>
            </a:fld>
            <a:endParaRPr>
              <a:solidFill>
                <a:srgbClr val="000000"/>
              </a:solidFill>
            </a:endParaRPr>
          </a:p>
        </p:txBody>
      </p:sp>
      <p:sp>
        <p:nvSpPr>
          <p:cNvPr id="391" name="Google Shape;391;p14"/>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a:p>
        </p:txBody>
      </p:sp>
      <p:sp>
        <p:nvSpPr>
          <p:cNvPr id="392" name="Google Shape;392;p14"/>
          <p:cNvSpPr txBox="1"/>
          <p:nvPr/>
        </p:nvSpPr>
        <p:spPr>
          <a:xfrm>
            <a:off x="479685" y="4563627"/>
            <a:ext cx="11144044" cy="120032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smtClean="0">
                <a:solidFill>
                  <a:srgbClr val="003865"/>
                </a:solidFill>
                <a:latin typeface="Calibri"/>
                <a:ea typeface="Calibri"/>
                <a:cs typeface="Calibri"/>
                <a:sym typeface="Calibri"/>
              </a:rPr>
              <a:t>330 </a:t>
            </a:r>
            <a:r>
              <a:rPr lang="en-US" sz="3600" b="1" i="0" u="none" strike="noStrike" cap="none" dirty="0">
                <a:solidFill>
                  <a:srgbClr val="003865"/>
                </a:solidFill>
                <a:latin typeface="Calibri"/>
                <a:ea typeface="Calibri"/>
                <a:cs typeface="Calibri"/>
                <a:sym typeface="Calibri"/>
              </a:rPr>
              <a:t>schools in Minnesota used a</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3865"/>
                </a:solidFill>
                <a:latin typeface="Calibri"/>
                <a:ea typeface="Calibri"/>
                <a:cs typeface="Calibri"/>
                <a:sym typeface="Calibri"/>
              </a:rPr>
              <a:t>fidelity assessment last year!</a:t>
            </a:r>
            <a:endParaRPr sz="3600" b="0" i="0" u="none" strike="noStrike" cap="none" dirty="0">
              <a:solidFill>
                <a:srgbClr val="003865"/>
              </a:solidFill>
              <a:latin typeface="Calibri"/>
              <a:ea typeface="Calibri"/>
              <a:cs typeface="Calibri"/>
              <a:sym typeface="Calibri"/>
            </a:endParaRPr>
          </a:p>
        </p:txBody>
      </p:sp>
      <p:sp>
        <p:nvSpPr>
          <p:cNvPr id="393" name="Google Shape;393;p14"/>
          <p:cNvSpPr txBox="1"/>
          <p:nvPr/>
        </p:nvSpPr>
        <p:spPr>
          <a:xfrm>
            <a:off x="838200" y="1825625"/>
            <a:ext cx="10515599" cy="268346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80000"/>
              </a:lnSpc>
              <a:spcBef>
                <a:spcPts val="0"/>
              </a:spcBef>
              <a:spcAft>
                <a:spcPts val="0"/>
              </a:spcAft>
              <a:buClr>
                <a:schemeClr val="accent1"/>
              </a:buClr>
              <a:buSzPts val="2945"/>
              <a:buFont typeface="Arial"/>
              <a:buNone/>
            </a:pPr>
            <a:r>
              <a:rPr lang="en-US" sz="2945" b="1" i="0" u="none" strike="noStrike" cap="none" dirty="0">
                <a:solidFill>
                  <a:schemeClr val="dk1"/>
                </a:solidFill>
                <a:latin typeface="Calibri"/>
                <a:ea typeface="Calibri"/>
                <a:cs typeface="Calibri"/>
                <a:sym typeface="Calibri"/>
              </a:rPr>
              <a:t>Minnesota Quick Facts</a:t>
            </a:r>
            <a:endParaRPr sz="1400" b="0" i="0" u="none" strike="noStrike" cap="none" dirty="0">
              <a:solidFill>
                <a:srgbClr val="000000"/>
              </a:solidFill>
              <a:latin typeface="Arial"/>
              <a:ea typeface="Arial"/>
              <a:cs typeface="Arial"/>
              <a:sym typeface="Arial"/>
            </a:endParaRPr>
          </a:p>
          <a:p>
            <a:pPr marL="228600" marR="0" lvl="0" indent="-228600" algn="l" rtl="0">
              <a:lnSpc>
                <a:spcPct val="80000"/>
              </a:lnSpc>
              <a:spcBef>
                <a:spcPts val="2000"/>
              </a:spcBef>
              <a:spcAft>
                <a:spcPts val="0"/>
              </a:spcAft>
              <a:buClr>
                <a:schemeClr val="accent1"/>
              </a:buClr>
              <a:buSzPts val="2327"/>
              <a:buFont typeface="Arial"/>
              <a:buChar char="•"/>
            </a:pPr>
            <a:r>
              <a:rPr lang="en-US" sz="2327" b="0" i="0" u="none" strike="noStrike" cap="none" dirty="0">
                <a:solidFill>
                  <a:schemeClr val="dk1"/>
                </a:solidFill>
                <a:latin typeface="Calibri"/>
                <a:ea typeface="Calibri"/>
                <a:cs typeface="Calibri"/>
                <a:sym typeface="Calibri"/>
              </a:rPr>
              <a:t>Evidence shows that a lot of schools are using a fidelity assessment including the TFI, SAS, BoQ and SET</a:t>
            </a:r>
            <a:endParaRPr sz="1400" b="0" i="0" u="none" strike="noStrike" cap="none" dirty="0">
              <a:solidFill>
                <a:srgbClr val="000000"/>
              </a:solidFill>
              <a:latin typeface="Arial"/>
              <a:ea typeface="Arial"/>
              <a:cs typeface="Arial"/>
              <a:sym typeface="Arial"/>
            </a:endParaRPr>
          </a:p>
          <a:p>
            <a:pPr marL="685800" marR="0" lvl="1" indent="-228600" algn="l" rtl="0">
              <a:lnSpc>
                <a:spcPct val="80000"/>
              </a:lnSpc>
              <a:spcBef>
                <a:spcPts val="1500"/>
              </a:spcBef>
              <a:spcAft>
                <a:spcPts val="0"/>
              </a:spcAft>
              <a:buClr>
                <a:schemeClr val="accent1"/>
              </a:buClr>
              <a:buSzPts val="2137"/>
              <a:buFont typeface="Arial"/>
              <a:buChar char="•"/>
            </a:pPr>
            <a:r>
              <a:rPr lang="en-US" sz="2137" b="1" i="0" u="none" strike="noStrike" cap="none" dirty="0" smtClean="0">
                <a:solidFill>
                  <a:schemeClr val="dk1"/>
                </a:solidFill>
                <a:latin typeface="Calibri"/>
                <a:ea typeface="Calibri"/>
                <a:cs typeface="Calibri"/>
                <a:sym typeface="Calibri"/>
              </a:rPr>
              <a:t>216 </a:t>
            </a:r>
            <a:r>
              <a:rPr lang="en-US" sz="2137" b="1" i="0" u="none" strike="noStrike" cap="none" dirty="0">
                <a:solidFill>
                  <a:schemeClr val="dk1"/>
                </a:solidFill>
                <a:latin typeface="Calibri"/>
                <a:ea typeface="Calibri"/>
                <a:cs typeface="Calibri"/>
                <a:sym typeface="Calibri"/>
              </a:rPr>
              <a:t>schools independently used a fidelity assessment</a:t>
            </a:r>
            <a:r>
              <a:rPr lang="en-US" sz="2137" b="0" i="0" u="none" strike="noStrike" cap="none" dirty="0">
                <a:solidFill>
                  <a:schemeClr val="dk1"/>
                </a:solidFill>
                <a:latin typeface="Calibri"/>
                <a:ea typeface="Calibri"/>
                <a:cs typeface="Calibri"/>
                <a:sym typeface="Calibri"/>
              </a:rPr>
              <a:t> – Cohort 1-13 schools </a:t>
            </a:r>
            <a:r>
              <a:rPr lang="en-US" sz="2137" b="0" i="0" u="none" strike="noStrike" cap="none" dirty="0" smtClean="0">
                <a:solidFill>
                  <a:schemeClr val="dk1"/>
                </a:solidFill>
                <a:latin typeface="Calibri"/>
                <a:ea typeface="Calibri"/>
                <a:cs typeface="Calibri"/>
                <a:sym typeface="Calibri"/>
              </a:rPr>
              <a:t>(n=162) </a:t>
            </a:r>
            <a:r>
              <a:rPr lang="en-US" sz="2137" b="0" i="0" u="none" strike="noStrike" cap="none" dirty="0">
                <a:solidFill>
                  <a:schemeClr val="dk1"/>
                </a:solidFill>
                <a:latin typeface="Calibri"/>
                <a:ea typeface="Calibri"/>
                <a:cs typeface="Calibri"/>
                <a:sym typeface="Calibri"/>
              </a:rPr>
              <a:t>and non-cohort schools </a:t>
            </a:r>
            <a:r>
              <a:rPr lang="en-US" sz="2137" b="0" i="0" u="none" strike="noStrike" cap="none" dirty="0" smtClean="0">
                <a:solidFill>
                  <a:schemeClr val="dk1"/>
                </a:solidFill>
                <a:latin typeface="Calibri"/>
                <a:ea typeface="Calibri"/>
                <a:cs typeface="Calibri"/>
                <a:sym typeface="Calibri"/>
              </a:rPr>
              <a:t>(n=54)</a:t>
            </a:r>
            <a:endParaRPr sz="1400" b="0" i="0" u="none" strike="noStrike" cap="none" dirty="0">
              <a:solidFill>
                <a:srgbClr val="000000"/>
              </a:solidFill>
              <a:latin typeface="Arial"/>
              <a:ea typeface="Arial"/>
              <a:cs typeface="Arial"/>
              <a:sym typeface="Arial"/>
            </a:endParaRPr>
          </a:p>
          <a:p>
            <a:pPr marL="228600" marR="0" lvl="0" indent="-228600" algn="l" rtl="0">
              <a:lnSpc>
                <a:spcPct val="80000"/>
              </a:lnSpc>
              <a:spcBef>
                <a:spcPts val="2000"/>
              </a:spcBef>
              <a:spcAft>
                <a:spcPts val="0"/>
              </a:spcAft>
              <a:buClr>
                <a:schemeClr val="accent1"/>
              </a:buClr>
              <a:buSzPts val="2327"/>
              <a:buFont typeface="Arial"/>
              <a:buChar char="•"/>
            </a:pPr>
            <a:r>
              <a:rPr lang="en-US" sz="2327" b="0" i="0" u="none" strike="noStrike" cap="none" dirty="0">
                <a:solidFill>
                  <a:schemeClr val="dk1"/>
                </a:solidFill>
                <a:latin typeface="Calibri"/>
                <a:ea typeface="Calibri"/>
                <a:cs typeface="Calibri"/>
                <a:sym typeface="Calibri"/>
              </a:rPr>
              <a:t>In 2019-2020, </a:t>
            </a:r>
            <a:r>
              <a:rPr lang="en-US" sz="2327" b="1" i="0" u="none" strike="noStrike" cap="none" dirty="0">
                <a:solidFill>
                  <a:schemeClr val="dk1"/>
                </a:solidFill>
                <a:latin typeface="Calibri"/>
                <a:ea typeface="Calibri"/>
                <a:cs typeface="Calibri"/>
                <a:sym typeface="Calibri"/>
              </a:rPr>
              <a:t>321 schools completed a TFI </a:t>
            </a:r>
            <a:r>
              <a:rPr lang="en-US" sz="2327" b="0" i="0" u="none" strike="noStrike" cap="none" dirty="0">
                <a:solidFill>
                  <a:schemeClr val="dk1"/>
                </a:solidFill>
                <a:latin typeface="Calibri"/>
                <a:ea typeface="Calibri"/>
                <a:cs typeface="Calibri"/>
                <a:sym typeface="Calibri"/>
              </a:rPr>
              <a:t>(n=321), both cohort (n=268) and non-cohort trained (n=53)</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3" name="Google Shape;403;p16"/>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2800"/>
              <a:buFont typeface="Calibri"/>
              <a:buNone/>
            </a:pPr>
            <a:r>
              <a:rPr lang="en-US" sz="2800">
                <a:solidFill>
                  <a:srgbClr val="FFFFFF"/>
                </a:solidFill>
              </a:rPr>
              <a:t>Statewide Outcomes</a:t>
            </a:r>
            <a:r>
              <a:rPr lang="en-US" sz="3200"/>
              <a:t>:</a:t>
            </a:r>
            <a:br>
              <a:rPr lang="en-US" sz="3200"/>
            </a:br>
            <a:r>
              <a:rPr lang="en-US" sz="2200"/>
              <a:t>State Rates per 100 Students for General Ed, Special Ed and All Students</a:t>
            </a:r>
            <a:endParaRPr sz="2000"/>
          </a:p>
        </p:txBody>
      </p:sp>
      <p:sp>
        <p:nvSpPr>
          <p:cNvPr id="404" name="Google Shape;404;p16"/>
          <p:cNvSpPr txBox="1"/>
          <p:nvPr/>
        </p:nvSpPr>
        <p:spPr>
          <a:xfrm>
            <a:off x="10868167" y="2299138"/>
            <a:ext cx="1282890"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State-Level</a:t>
            </a:r>
            <a:endParaRPr sz="1600" b="1" i="0" u="none" strike="noStrike" cap="none">
              <a:solidFill>
                <a:schemeClr val="dk1"/>
              </a:solidFill>
              <a:latin typeface="Calibri"/>
              <a:ea typeface="Calibri"/>
              <a:cs typeface="Calibri"/>
              <a:sym typeface="Calibri"/>
            </a:endParaRPr>
          </a:p>
        </p:txBody>
      </p:sp>
      <p:pic>
        <p:nvPicPr>
          <p:cNvPr id="405" name="Google Shape;405;p16" descr="This is a map showing the extent to which PBIS is being implemented in districts' schools, from 0% to 1%-59% to 60% or more." title="A Map of the Extent to which PBIS is Used in Districts in Minnesota"/>
          <p:cNvPicPr preferRelativeResize="0"/>
          <p:nvPr/>
        </p:nvPicPr>
        <p:blipFill rotWithShape="1">
          <a:blip r:embed="rId3">
            <a:alphaModFix/>
          </a:blip>
          <a:srcRect/>
          <a:stretch/>
        </p:blipFill>
        <p:spPr>
          <a:xfrm>
            <a:off x="11064110" y="1376271"/>
            <a:ext cx="891004" cy="999397"/>
          </a:xfrm>
          <a:prstGeom prst="rect">
            <a:avLst/>
          </a:prstGeom>
          <a:noFill/>
          <a:ln>
            <a:noFill/>
          </a:ln>
        </p:spPr>
      </p:pic>
      <p:pic>
        <p:nvPicPr>
          <p:cNvPr id="7" name="Picture 6" descr="Disciplinary Incidents Rate per hundred students chart - statewide"/>
          <p:cNvPicPr>
            <a:picLocks noChangeAspect="1"/>
          </p:cNvPicPr>
          <p:nvPr/>
        </p:nvPicPr>
        <p:blipFill>
          <a:blip r:embed="rId4"/>
          <a:stretch>
            <a:fillRect/>
          </a:stretch>
        </p:blipFill>
        <p:spPr>
          <a:xfrm>
            <a:off x="423446" y="1536192"/>
            <a:ext cx="11473666" cy="5163760"/>
          </a:xfrm>
          <a:prstGeom prst="rect">
            <a:avLst/>
          </a:prstGeom>
        </p:spPr>
      </p:pic>
    </p:spTree>
    <p:extLst>
      <p:ext uri="{BB962C8B-B14F-4D97-AF65-F5344CB8AC3E}">
        <p14:creationId xmlns:p14="http://schemas.microsoft.com/office/powerpoint/2010/main" val="3541209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3" name="Google Shape;413;p26"/>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2800"/>
              <a:buFont typeface="Calibri"/>
              <a:buNone/>
            </a:pPr>
            <a:r>
              <a:rPr lang="en-US" sz="2800">
                <a:solidFill>
                  <a:srgbClr val="FFFFFF"/>
                </a:solidFill>
              </a:rPr>
              <a:t>Increased Axis to Show Impact on Statewide Outcomes</a:t>
            </a:r>
            <a:r>
              <a:rPr lang="en-US" sz="3200"/>
              <a:t>:</a:t>
            </a:r>
            <a:br>
              <a:rPr lang="en-US" sz="3200"/>
            </a:br>
            <a:r>
              <a:rPr lang="en-US" sz="2200"/>
              <a:t>State Rates per 100 Students for General Ed, Special Ed and All Students</a:t>
            </a:r>
            <a:endParaRPr sz="2000"/>
          </a:p>
        </p:txBody>
      </p:sp>
      <p:sp>
        <p:nvSpPr>
          <p:cNvPr id="414" name="Google Shape;414;p26"/>
          <p:cNvSpPr txBox="1"/>
          <p:nvPr/>
        </p:nvSpPr>
        <p:spPr>
          <a:xfrm>
            <a:off x="10868167" y="2299138"/>
            <a:ext cx="1282890"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State-Level</a:t>
            </a:r>
            <a:endParaRPr sz="1600" b="1" i="0" u="none" strike="noStrike" cap="none">
              <a:solidFill>
                <a:schemeClr val="dk1"/>
              </a:solidFill>
              <a:latin typeface="Calibri"/>
              <a:ea typeface="Calibri"/>
              <a:cs typeface="Calibri"/>
              <a:sym typeface="Calibri"/>
            </a:endParaRPr>
          </a:p>
        </p:txBody>
      </p:sp>
      <p:pic>
        <p:nvPicPr>
          <p:cNvPr id="415" name="Google Shape;415;p26" descr="This is a map showing the extent to which PBIS is being implemented in districts' schools, from 0% to 1%-59% to 60% or more." title="A Map of the Extent to which PBIS is Used in Districts in Minnesota"/>
          <p:cNvPicPr preferRelativeResize="0"/>
          <p:nvPr/>
        </p:nvPicPr>
        <p:blipFill rotWithShape="1">
          <a:blip r:embed="rId3">
            <a:alphaModFix/>
          </a:blip>
          <a:srcRect/>
          <a:stretch/>
        </p:blipFill>
        <p:spPr>
          <a:xfrm>
            <a:off x="11064110" y="1376271"/>
            <a:ext cx="891004" cy="999397"/>
          </a:xfrm>
          <a:prstGeom prst="rect">
            <a:avLst/>
          </a:prstGeom>
          <a:noFill/>
          <a:ln>
            <a:noFill/>
          </a:ln>
        </p:spPr>
      </p:pic>
      <p:pic>
        <p:nvPicPr>
          <p:cNvPr id="2" name="Picture 1" descr="Disciplinary Incidents Rate per hundred students chart - statewide with 120 as the y axis"/>
          <p:cNvPicPr>
            <a:picLocks noChangeAspect="1"/>
          </p:cNvPicPr>
          <p:nvPr/>
        </p:nvPicPr>
        <p:blipFill>
          <a:blip r:embed="rId4"/>
          <a:stretch>
            <a:fillRect/>
          </a:stretch>
        </p:blipFill>
        <p:spPr>
          <a:xfrm>
            <a:off x="329184" y="1536192"/>
            <a:ext cx="11473666" cy="5163760"/>
          </a:xfrm>
          <a:prstGeom prst="rect">
            <a:avLst/>
          </a:prstGeom>
        </p:spPr>
      </p:pic>
    </p:spTree>
    <p:extLst>
      <p:ext uri="{BB962C8B-B14F-4D97-AF65-F5344CB8AC3E}">
        <p14:creationId xmlns:p14="http://schemas.microsoft.com/office/powerpoint/2010/main" val="395809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2" name="Google Shape;422;p28"/>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2800"/>
              <a:buFont typeface="Calibri"/>
              <a:buNone/>
            </a:pPr>
            <a:r>
              <a:rPr lang="en-US" sz="2800">
                <a:solidFill>
                  <a:srgbClr val="FFFFFF"/>
                </a:solidFill>
              </a:rPr>
              <a:t>Osseo Area Schools District-Wide Outcomes</a:t>
            </a:r>
            <a:r>
              <a:rPr lang="en-US" sz="3200"/>
              <a:t>:</a:t>
            </a:r>
            <a:br>
              <a:rPr lang="en-US" sz="3200"/>
            </a:br>
            <a:r>
              <a:rPr lang="en-US" sz="2200"/>
              <a:t>District Rates per 100 Students for General Ed, Special Ed and All Students</a:t>
            </a:r>
            <a:endParaRPr sz="2000"/>
          </a:p>
        </p:txBody>
      </p:sp>
      <p:sp>
        <p:nvSpPr>
          <p:cNvPr id="423" name="Google Shape;423;p28"/>
          <p:cNvSpPr txBox="1"/>
          <p:nvPr/>
        </p:nvSpPr>
        <p:spPr>
          <a:xfrm>
            <a:off x="10669136" y="2168289"/>
            <a:ext cx="1369326"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District-Level</a:t>
            </a:r>
            <a:endParaRPr sz="1600" b="1" i="0" u="none" strike="noStrike" cap="none">
              <a:solidFill>
                <a:schemeClr val="dk1"/>
              </a:solidFill>
              <a:latin typeface="Calibri"/>
              <a:ea typeface="Calibri"/>
              <a:cs typeface="Calibri"/>
              <a:sym typeface="Calibri"/>
            </a:endParaRPr>
          </a:p>
        </p:txBody>
      </p:sp>
      <p:pic>
        <p:nvPicPr>
          <p:cNvPr id="424" name="Google Shape;424;p28" descr="Osseo Area Schools Logo" title="Osseo Area Schools Logo"/>
          <p:cNvPicPr preferRelativeResize="0"/>
          <p:nvPr/>
        </p:nvPicPr>
        <p:blipFill rotWithShape="1">
          <a:blip r:embed="rId3">
            <a:alphaModFix/>
          </a:blip>
          <a:srcRect/>
          <a:stretch/>
        </p:blipFill>
        <p:spPr>
          <a:xfrm>
            <a:off x="10568801" y="1642642"/>
            <a:ext cx="1582256" cy="501650"/>
          </a:xfrm>
          <a:prstGeom prst="rect">
            <a:avLst/>
          </a:prstGeom>
          <a:noFill/>
          <a:ln>
            <a:noFill/>
          </a:ln>
        </p:spPr>
      </p:pic>
      <p:pic>
        <p:nvPicPr>
          <p:cNvPr id="2" name="Picture 1" descr="Disciplinary Incidents Rate per hundred students chart - Osseo"/>
          <p:cNvPicPr>
            <a:picLocks noChangeAspect="1"/>
          </p:cNvPicPr>
          <p:nvPr/>
        </p:nvPicPr>
        <p:blipFill>
          <a:blip r:embed="rId4"/>
          <a:stretch>
            <a:fillRect/>
          </a:stretch>
        </p:blipFill>
        <p:spPr>
          <a:xfrm>
            <a:off x="329184" y="1536192"/>
            <a:ext cx="11473666" cy="5163760"/>
          </a:xfrm>
          <a:prstGeom prst="rect">
            <a:avLst/>
          </a:prstGeom>
        </p:spPr>
      </p:pic>
    </p:spTree>
    <p:extLst>
      <p:ext uri="{BB962C8B-B14F-4D97-AF65-F5344CB8AC3E}">
        <p14:creationId xmlns:p14="http://schemas.microsoft.com/office/powerpoint/2010/main" val="2716240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40"/>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2800"/>
              <a:buFont typeface="Calibri"/>
              <a:buNone/>
            </a:pPr>
            <a:r>
              <a:rPr lang="en-US" sz="2800">
                <a:solidFill>
                  <a:srgbClr val="FFFFFF"/>
                </a:solidFill>
              </a:rPr>
              <a:t>Saint Paul Public Schools District-Wide Outcomes</a:t>
            </a:r>
            <a:r>
              <a:rPr lang="en-US" sz="3200"/>
              <a:t>:</a:t>
            </a:r>
            <a:br>
              <a:rPr lang="en-US" sz="3200"/>
            </a:br>
            <a:r>
              <a:rPr lang="en-US" sz="2200"/>
              <a:t>District Rates per 100 Students for General Ed, Special Ed and All Students</a:t>
            </a:r>
            <a:endParaRPr sz="2000"/>
          </a:p>
        </p:txBody>
      </p:sp>
      <p:sp>
        <p:nvSpPr>
          <p:cNvPr id="432" name="Google Shape;432;p40"/>
          <p:cNvSpPr txBox="1"/>
          <p:nvPr/>
        </p:nvSpPr>
        <p:spPr>
          <a:xfrm>
            <a:off x="10669136" y="2168289"/>
            <a:ext cx="1369326"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District-Level</a:t>
            </a:r>
            <a:endParaRPr sz="1600" b="1" i="0" u="none" strike="noStrike" cap="none">
              <a:solidFill>
                <a:schemeClr val="dk1"/>
              </a:solidFill>
              <a:latin typeface="Calibri"/>
              <a:ea typeface="Calibri"/>
              <a:cs typeface="Calibri"/>
              <a:sym typeface="Calibri"/>
            </a:endParaRPr>
          </a:p>
        </p:txBody>
      </p:sp>
      <p:pic>
        <p:nvPicPr>
          <p:cNvPr id="433" name="Google Shape;433;p40" descr="Logo for Saint Paul Public Schools"/>
          <p:cNvPicPr preferRelativeResize="0"/>
          <p:nvPr/>
        </p:nvPicPr>
        <p:blipFill rotWithShape="1">
          <a:blip r:embed="rId3">
            <a:alphaModFix/>
          </a:blip>
          <a:srcRect/>
          <a:stretch/>
        </p:blipFill>
        <p:spPr>
          <a:xfrm>
            <a:off x="10696375" y="1505039"/>
            <a:ext cx="1314847" cy="717976"/>
          </a:xfrm>
          <a:prstGeom prst="rect">
            <a:avLst/>
          </a:prstGeom>
          <a:noFill/>
          <a:ln>
            <a:noFill/>
          </a:ln>
        </p:spPr>
      </p:pic>
      <p:pic>
        <p:nvPicPr>
          <p:cNvPr id="2" name="Picture 1" descr="Disciplinary Incidents Rate per hundred students chart - Satin Paul"/>
          <p:cNvPicPr>
            <a:picLocks noChangeAspect="1"/>
          </p:cNvPicPr>
          <p:nvPr/>
        </p:nvPicPr>
        <p:blipFill>
          <a:blip r:embed="rId4"/>
          <a:stretch>
            <a:fillRect/>
          </a:stretch>
        </p:blipFill>
        <p:spPr>
          <a:xfrm>
            <a:off x="329184" y="1536192"/>
            <a:ext cx="11473666" cy="5163760"/>
          </a:xfrm>
          <a:prstGeom prst="rect">
            <a:avLst/>
          </a:prstGeom>
        </p:spPr>
      </p:pic>
    </p:spTree>
    <p:extLst>
      <p:ext uri="{BB962C8B-B14F-4D97-AF65-F5344CB8AC3E}">
        <p14:creationId xmlns:p14="http://schemas.microsoft.com/office/powerpoint/2010/main" val="25099581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80d43934e5_1_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 District and School Implementation Stories</a:t>
            </a:r>
            <a:endParaRPr/>
          </a:p>
        </p:txBody>
      </p:sp>
      <p:sp>
        <p:nvSpPr>
          <p:cNvPr id="440" name="Google Shape;440;g80d43934e5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SzPts val="2500"/>
              <a:buChar char="•"/>
            </a:pPr>
            <a:r>
              <a:rPr lang="en-US"/>
              <a:t>Information that has helped inform measurable progress indicators with implementation over time</a:t>
            </a:r>
            <a:endParaRPr/>
          </a:p>
          <a:p>
            <a:pPr marL="457200" lvl="0" indent="-387350" algn="l" rtl="0">
              <a:lnSpc>
                <a:spcPct val="100000"/>
              </a:lnSpc>
              <a:spcBef>
                <a:spcPts val="1000"/>
              </a:spcBef>
              <a:spcAft>
                <a:spcPts val="0"/>
              </a:spcAft>
              <a:buSzPts val="2500"/>
              <a:buChar char="•"/>
            </a:pPr>
            <a:r>
              <a:rPr lang="en-US"/>
              <a:t>The stories of the work of these two (2) districts and school exemplars emphasizes</a:t>
            </a:r>
            <a:endParaRPr/>
          </a:p>
          <a:p>
            <a:pPr marL="914400" lvl="1" indent="-387350" algn="l" rtl="0">
              <a:lnSpc>
                <a:spcPct val="100000"/>
              </a:lnSpc>
              <a:spcBef>
                <a:spcPts val="1000"/>
              </a:spcBef>
              <a:spcAft>
                <a:spcPts val="0"/>
              </a:spcAft>
              <a:buSzPts val="2500"/>
              <a:buChar char="•"/>
            </a:pPr>
            <a:r>
              <a:rPr lang="en-US"/>
              <a:t>Focus on equity</a:t>
            </a:r>
            <a:endParaRPr/>
          </a:p>
          <a:p>
            <a:pPr marL="914400" lvl="1" indent="-387350" algn="l" rtl="0">
              <a:lnSpc>
                <a:spcPct val="100000"/>
              </a:lnSpc>
              <a:spcBef>
                <a:spcPts val="1000"/>
              </a:spcBef>
              <a:spcAft>
                <a:spcPts val="0"/>
              </a:spcAft>
              <a:buSzPts val="2500"/>
              <a:buChar char="•"/>
            </a:pPr>
            <a:r>
              <a:rPr lang="en-US"/>
              <a:t>Use of fidelity and outcome data</a:t>
            </a:r>
            <a:endParaRPr/>
          </a:p>
          <a:p>
            <a:pPr marL="914400" lvl="1" indent="-387350" algn="l" rtl="0">
              <a:lnSpc>
                <a:spcPct val="100000"/>
              </a:lnSpc>
              <a:spcBef>
                <a:spcPts val="1000"/>
              </a:spcBef>
              <a:spcAft>
                <a:spcPts val="0"/>
              </a:spcAft>
              <a:buSzPts val="2500"/>
              <a:buChar char="•"/>
            </a:pPr>
            <a:r>
              <a:rPr lang="en-US"/>
              <a:t>Integration with district initiatives resulting in better coordinated district supports</a:t>
            </a:r>
            <a:endParaRPr/>
          </a:p>
          <a:p>
            <a:pPr marL="457200" lvl="0" indent="-387350" algn="l" rtl="0">
              <a:lnSpc>
                <a:spcPct val="100000"/>
              </a:lnSpc>
              <a:spcBef>
                <a:spcPts val="1000"/>
              </a:spcBef>
              <a:spcAft>
                <a:spcPts val="0"/>
              </a:spcAft>
              <a:buClr>
                <a:schemeClr val="accent1"/>
              </a:buClr>
              <a:buSzPts val="2500"/>
              <a:buChar char="•"/>
            </a:pPr>
            <a:r>
              <a:rPr lang="en-US"/>
              <a:t>Similarities and differences of these two (2) districts</a:t>
            </a:r>
            <a:endParaRPr/>
          </a:p>
          <a:p>
            <a:pPr marL="457200" lvl="0" indent="-387350" algn="l" rtl="0">
              <a:lnSpc>
                <a:spcPct val="100000"/>
              </a:lnSpc>
              <a:spcBef>
                <a:spcPts val="1000"/>
              </a:spcBef>
              <a:spcAft>
                <a:spcPts val="0"/>
              </a:spcAft>
              <a:buClr>
                <a:schemeClr val="accent1"/>
              </a:buClr>
              <a:buSzPts val="2500"/>
              <a:buChar char="•"/>
            </a:pPr>
            <a:r>
              <a:rPr lang="en-US"/>
              <a:t>Linked Teams to support staff to get to more equitable student outcomes</a:t>
            </a:r>
            <a:endParaRPr/>
          </a:p>
          <a:p>
            <a:pPr marL="457200" lvl="0" indent="-228600" algn="l" rtl="0">
              <a:lnSpc>
                <a:spcPct val="100000"/>
              </a:lnSpc>
              <a:spcBef>
                <a:spcPts val="1000"/>
              </a:spcBef>
              <a:spcAft>
                <a:spcPts val="0"/>
              </a:spcAft>
              <a:buClr>
                <a:schemeClr val="accent1"/>
              </a:buClr>
              <a:buSzPts val="2500"/>
              <a:buNone/>
            </a:pPr>
            <a:endParaRPr/>
          </a:p>
          <a:p>
            <a:pPr marL="914400" lvl="1" indent="-228600" algn="l" rtl="0">
              <a:lnSpc>
                <a:spcPct val="100000"/>
              </a:lnSpc>
              <a:spcBef>
                <a:spcPts val="1000"/>
              </a:spcBef>
              <a:spcAft>
                <a:spcPts val="0"/>
              </a:spcAft>
              <a:buSzPts val="2500"/>
              <a:buNone/>
            </a:pPr>
            <a:endParaRPr/>
          </a:p>
          <a:p>
            <a:pPr marL="457200" lvl="0" indent="-228600" algn="l" rtl="0">
              <a:lnSpc>
                <a:spcPct val="100000"/>
              </a:lnSpc>
              <a:spcBef>
                <a:spcPts val="1000"/>
              </a:spcBef>
              <a:spcAft>
                <a:spcPts val="0"/>
              </a:spcAft>
              <a:buSzPts val="2500"/>
              <a:buNone/>
            </a:pPr>
            <a:endParaRPr/>
          </a:p>
          <a:p>
            <a:pPr marL="457200" lvl="0" indent="-228600" algn="l" rtl="0">
              <a:lnSpc>
                <a:spcPct val="100000"/>
              </a:lnSpc>
              <a:spcBef>
                <a:spcPts val="1000"/>
              </a:spcBef>
              <a:spcAft>
                <a:spcPts val="0"/>
              </a:spcAft>
              <a:buSzPts val="2500"/>
              <a:buNone/>
            </a:pPr>
            <a:endParaRPr/>
          </a:p>
        </p:txBody>
      </p:sp>
      <p:sp>
        <p:nvSpPr>
          <p:cNvPr id="441" name="Google Shape;441;g80d43934e5_1_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
        <p:nvSpPr>
          <p:cNvPr id="442" name="Google Shape;442;g80d43934e5_1_0"/>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dk1"/>
                </a:solidFill>
              </a:rPr>
              <a:t>Leading for educational excellence and equity, every day for every one. </a:t>
            </a:r>
            <a:r>
              <a:rPr lang="en-US">
                <a:solidFill>
                  <a:schemeClr val="accent2"/>
                </a:solidFill>
              </a:rPr>
              <a:t>|</a:t>
            </a:r>
            <a:r>
              <a:rPr lang="en-US">
                <a:solidFill>
                  <a:schemeClr val="dk1"/>
                </a:solidFill>
              </a:rPr>
              <a:t> education.mn.gov</a:t>
            </a:r>
            <a:endParaRPr>
              <a:solidFill>
                <a:schemeClr val="dk1"/>
              </a:solidFill>
            </a:endParaRPr>
          </a:p>
        </p:txBody>
      </p:sp>
      <p:sp>
        <p:nvSpPr>
          <p:cNvPr id="443" name="Google Shape;443;g80d43934e5_1_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3/19/2021</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 descr="Logo for Saint Paul Public Schools"/>
          <p:cNvPicPr preferRelativeResize="0"/>
          <p:nvPr/>
        </p:nvPicPr>
        <p:blipFill rotWithShape="1">
          <a:blip r:embed="rId3">
            <a:alphaModFix/>
          </a:blip>
          <a:srcRect/>
          <a:stretch/>
        </p:blipFill>
        <p:spPr>
          <a:xfrm>
            <a:off x="370535" y="257877"/>
            <a:ext cx="2895600" cy="1581150"/>
          </a:xfrm>
          <a:prstGeom prst="rect">
            <a:avLst/>
          </a:prstGeom>
          <a:noFill/>
          <a:ln>
            <a:noFill/>
          </a:ln>
        </p:spPr>
      </p:pic>
      <p:sp>
        <p:nvSpPr>
          <p:cNvPr id="261" name="Google Shape;261;p1"/>
          <p:cNvSpPr txBox="1"/>
          <p:nvPr/>
        </p:nvSpPr>
        <p:spPr>
          <a:xfrm>
            <a:off x="0" y="4804998"/>
            <a:ext cx="6253316" cy="165712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800"/>
              <a:buFont typeface="Calibri"/>
              <a:buNone/>
            </a:pPr>
            <a:r>
              <a:rPr lang="en-US" sz="1800" b="1" i="0" u="none" strike="noStrike" cap="none" dirty="0">
                <a:solidFill>
                  <a:srgbClr val="000000"/>
                </a:solidFill>
                <a:latin typeface="Calibri"/>
                <a:ea typeface="Calibri"/>
                <a:cs typeface="Calibri"/>
                <a:sym typeface="Calibri"/>
              </a:rPr>
              <a:t>Saint Paul Public Schools – St. Paul, MN</a:t>
            </a:r>
            <a:endParaRPr sz="1600" b="1"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1800"/>
              <a:buFont typeface="Calibri"/>
              <a:buNone/>
            </a:pPr>
            <a:r>
              <a:rPr lang="en-US" sz="1600" b="1" i="0" u="none" strike="noStrike" cap="none" dirty="0">
                <a:solidFill>
                  <a:srgbClr val="000000"/>
                </a:solidFill>
                <a:latin typeface="Calibri"/>
                <a:ea typeface="Calibri"/>
                <a:cs typeface="Calibri"/>
                <a:sym typeface="Calibri"/>
              </a:rPr>
              <a:t>Erin Metz</a:t>
            </a:r>
            <a:r>
              <a:rPr lang="en-US" sz="1600" b="0" i="0" u="none" strike="noStrike" cap="none" dirty="0">
                <a:solidFill>
                  <a:srgbClr val="000000"/>
                </a:solidFill>
                <a:latin typeface="Calibri"/>
                <a:ea typeface="Calibri"/>
                <a:cs typeface="Calibri"/>
                <a:sym typeface="Calibri"/>
              </a:rPr>
              <a:t>, District PBIS Coordinator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LaNisha Paddock</a:t>
            </a:r>
            <a:r>
              <a:rPr lang="en-US" sz="1600" b="0" i="0" u="none" strike="noStrike" cap="none" dirty="0">
                <a:solidFill>
                  <a:srgbClr val="000000"/>
                </a:solidFill>
                <a:latin typeface="Calibri"/>
                <a:ea typeface="Calibri"/>
                <a:cs typeface="Calibri"/>
                <a:sym typeface="Calibri"/>
              </a:rPr>
              <a:t>, Principal </a:t>
            </a:r>
            <a:r>
              <a:rPr lang="en-US" sz="1600" b="1" i="0" u="none" strike="noStrike" cap="none" dirty="0">
                <a:solidFill>
                  <a:schemeClr val="accent2"/>
                </a:solidFill>
                <a:latin typeface="Calibri"/>
                <a:ea typeface="Calibri"/>
                <a:cs typeface="Calibri"/>
                <a:sym typeface="Calibri"/>
              </a:rPr>
              <a:t>|</a:t>
            </a:r>
            <a:r>
              <a:rPr lang="en-US" sz="1600" b="0" i="0" u="none" strike="noStrike" cap="none" dirty="0">
                <a:solidFill>
                  <a:srgbClr val="000000"/>
                </a:solidFill>
                <a:latin typeface="Calibri"/>
                <a:ea typeface="Calibri"/>
                <a:cs typeface="Calibri"/>
                <a:sym typeface="Calibri"/>
              </a:rPr>
              <a:t> Battle Creek Middle School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Paul Richardson</a:t>
            </a:r>
            <a:r>
              <a:rPr lang="en-US" sz="1600" b="0" i="0" u="none" strike="noStrike" cap="none" dirty="0">
                <a:solidFill>
                  <a:srgbClr val="000000"/>
                </a:solidFill>
                <a:latin typeface="Calibri"/>
                <a:ea typeface="Calibri"/>
                <a:cs typeface="Calibri"/>
                <a:sym typeface="Calibri"/>
              </a:rPr>
              <a:t>, Assistant Principal </a:t>
            </a:r>
            <a:r>
              <a:rPr lang="en-US" sz="1600" b="1" i="0" u="none" strike="noStrike" cap="none" dirty="0">
                <a:solidFill>
                  <a:schemeClr val="accent2"/>
                </a:solidFill>
                <a:latin typeface="Calibri"/>
                <a:ea typeface="Calibri"/>
                <a:cs typeface="Calibri"/>
                <a:sym typeface="Calibri"/>
              </a:rPr>
              <a:t>|</a:t>
            </a:r>
            <a:r>
              <a:rPr lang="en-US" sz="1600" b="0" i="0" u="none" strike="noStrike" cap="none" dirty="0">
                <a:solidFill>
                  <a:schemeClr val="accent2"/>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Battle Creek Middle School</a:t>
            </a:r>
            <a:endParaRPr sz="1400" b="0" i="0" u="none" strike="noStrike" cap="none" dirty="0">
              <a:solidFill>
                <a:srgbClr val="000000"/>
              </a:solidFill>
              <a:latin typeface="Arial"/>
              <a:ea typeface="Arial"/>
              <a:cs typeface="Arial"/>
              <a:sym typeface="Arial"/>
            </a:endParaRPr>
          </a:p>
        </p:txBody>
      </p:sp>
      <p:pic>
        <p:nvPicPr>
          <p:cNvPr id="262" name="Google Shape;262;p1" descr="Osseo Area Schools Logo" title="Osseo Area Schools Logo"/>
          <p:cNvPicPr preferRelativeResize="0"/>
          <p:nvPr/>
        </p:nvPicPr>
        <p:blipFill rotWithShape="1">
          <a:blip r:embed="rId4">
            <a:alphaModFix/>
          </a:blip>
          <a:srcRect/>
          <a:stretch/>
        </p:blipFill>
        <p:spPr>
          <a:xfrm>
            <a:off x="8240646" y="586911"/>
            <a:ext cx="3512436" cy="1113609"/>
          </a:xfrm>
          <a:prstGeom prst="rect">
            <a:avLst/>
          </a:prstGeom>
          <a:noFill/>
          <a:ln>
            <a:noFill/>
          </a:ln>
        </p:spPr>
      </p:pic>
      <p:pic>
        <p:nvPicPr>
          <p:cNvPr id="263" name="Google Shape;263;p1" descr="Minnesota Department of Education Logo" title="Minnesota Department of Education Logo"/>
          <p:cNvPicPr preferRelativeResize="0"/>
          <p:nvPr/>
        </p:nvPicPr>
        <p:blipFill rotWithShape="1">
          <a:blip r:embed="rId5">
            <a:alphaModFix/>
          </a:blip>
          <a:srcRect/>
          <a:stretch/>
        </p:blipFill>
        <p:spPr>
          <a:xfrm>
            <a:off x="3909651" y="219071"/>
            <a:ext cx="3693496" cy="855660"/>
          </a:xfrm>
          <a:prstGeom prst="rect">
            <a:avLst/>
          </a:prstGeom>
          <a:noFill/>
          <a:ln>
            <a:noFill/>
          </a:ln>
        </p:spPr>
      </p:pic>
      <p:sp>
        <p:nvSpPr>
          <p:cNvPr id="264" name="Google Shape;264;p1"/>
          <p:cNvSpPr txBox="1">
            <a:spLocks noGrp="1"/>
          </p:cNvSpPr>
          <p:nvPr>
            <p:ph type="title"/>
          </p:nvPr>
        </p:nvSpPr>
        <p:spPr>
          <a:xfrm>
            <a:off x="0" y="267523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355F"/>
              </a:buClr>
              <a:buSzPts val="4400"/>
              <a:buFont typeface="Arial"/>
              <a:buNone/>
            </a:pPr>
            <a:r>
              <a:rPr lang="en-US" sz="4400" b="1">
                <a:solidFill>
                  <a:srgbClr val="3A5469"/>
                </a:solidFill>
              </a:rPr>
              <a:t>Scaling-up</a:t>
            </a:r>
            <a:r>
              <a:rPr lang="en-US" sz="4400" b="1">
                <a:solidFill>
                  <a:srgbClr val="00355F"/>
                </a:solidFill>
              </a:rPr>
              <a:t> PBIS in Big Ways:</a:t>
            </a:r>
            <a:r>
              <a:rPr lang="en-US" sz="4000" b="1">
                <a:solidFill>
                  <a:srgbClr val="00355F"/>
                </a:solidFill>
              </a:rPr>
              <a:t/>
            </a:r>
            <a:br>
              <a:rPr lang="en-US" sz="4000" b="1">
                <a:solidFill>
                  <a:srgbClr val="00355F"/>
                </a:solidFill>
              </a:rPr>
            </a:br>
            <a:r>
              <a:rPr lang="en-US" b="1">
                <a:solidFill>
                  <a:srgbClr val="00355F"/>
                </a:solidFill>
              </a:rPr>
              <a:t>Stories from Two Large Urban School Districts</a:t>
            </a:r>
            <a:endParaRPr sz="4000" b="1">
              <a:solidFill>
                <a:srgbClr val="00355F"/>
              </a:solidFill>
            </a:endParaRPr>
          </a:p>
        </p:txBody>
      </p:sp>
      <p:pic>
        <p:nvPicPr>
          <p:cNvPr id="265" name="Google Shape;265;p1" descr="08E63123-0EA5-48C1-AA21-28EADA3137E5"/>
          <p:cNvPicPr preferRelativeResize="0"/>
          <p:nvPr/>
        </p:nvPicPr>
        <p:blipFill rotWithShape="1">
          <a:blip r:embed="rId6">
            <a:alphaModFix/>
          </a:blip>
          <a:srcRect/>
          <a:stretch/>
        </p:blipFill>
        <p:spPr>
          <a:xfrm>
            <a:off x="4446763" y="1094143"/>
            <a:ext cx="2613255" cy="1212754"/>
          </a:xfrm>
          <a:prstGeom prst="rect">
            <a:avLst/>
          </a:prstGeom>
          <a:noFill/>
          <a:ln>
            <a:noFill/>
          </a:ln>
        </p:spPr>
      </p:pic>
      <p:sp>
        <p:nvSpPr>
          <p:cNvPr id="266" name="Google Shape;266;p1"/>
          <p:cNvSpPr txBox="1"/>
          <p:nvPr/>
        </p:nvSpPr>
        <p:spPr>
          <a:xfrm>
            <a:off x="0" y="4014729"/>
            <a:ext cx="12192000" cy="832517"/>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accent1"/>
              </a:buClr>
              <a:buSzPts val="1800"/>
              <a:buFont typeface="Arial"/>
              <a:buNone/>
            </a:pPr>
            <a:r>
              <a:rPr lang="en-US" sz="2000" b="1" i="0" u="none" strike="noStrike" cap="none">
                <a:solidFill>
                  <a:srgbClr val="000000"/>
                </a:solidFill>
                <a:latin typeface="Arial"/>
                <a:ea typeface="Arial"/>
                <a:cs typeface="Arial"/>
                <a:sym typeface="Arial"/>
              </a:rPr>
              <a:t>APBS 18</a:t>
            </a:r>
            <a:r>
              <a:rPr lang="en-US" sz="2000" b="1" i="0" u="none" strike="noStrike" cap="none" baseline="30000">
                <a:solidFill>
                  <a:srgbClr val="000000"/>
                </a:solidFill>
                <a:latin typeface="Arial"/>
                <a:ea typeface="Arial"/>
                <a:cs typeface="Arial"/>
                <a:sym typeface="Arial"/>
              </a:rPr>
              <a:t>th</a:t>
            </a:r>
            <a:r>
              <a:rPr lang="en-US" sz="2000" b="1" i="0" u="none" strike="noStrike" cap="none">
                <a:solidFill>
                  <a:srgbClr val="000000"/>
                </a:solidFill>
                <a:latin typeface="Arial"/>
                <a:ea typeface="Arial"/>
                <a:cs typeface="Arial"/>
                <a:sym typeface="Arial"/>
              </a:rPr>
              <a:t> International Virtual Conference on Positive Behavior Support</a:t>
            </a: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1800"/>
              <a:buFont typeface="Arial"/>
              <a:buNone/>
            </a:pPr>
            <a:r>
              <a:rPr lang="en-US" sz="2000" b="1" i="0" u="none" strike="noStrike" cap="none">
                <a:solidFill>
                  <a:srgbClr val="000000"/>
                </a:solidFill>
                <a:latin typeface="Arial"/>
                <a:ea typeface="Arial"/>
                <a:cs typeface="Arial"/>
                <a:sym typeface="Arial"/>
              </a:rPr>
              <a:t>March 19, 2021</a:t>
            </a:r>
            <a:endParaRPr sz="1400" b="0" i="0" u="none" strike="noStrike" cap="none">
              <a:solidFill>
                <a:srgbClr val="000000"/>
              </a:solidFill>
              <a:latin typeface="Arial"/>
              <a:ea typeface="Arial"/>
              <a:cs typeface="Arial"/>
              <a:sym typeface="Arial"/>
            </a:endParaRPr>
          </a:p>
        </p:txBody>
      </p:sp>
      <p:sp>
        <p:nvSpPr>
          <p:cNvPr id="267" name="Google Shape;267;p1"/>
          <p:cNvSpPr txBox="1"/>
          <p:nvPr/>
        </p:nvSpPr>
        <p:spPr>
          <a:xfrm>
            <a:off x="6253316" y="4804998"/>
            <a:ext cx="5938684" cy="165712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800"/>
              <a:buFont typeface="Calibri"/>
              <a:buNone/>
            </a:pPr>
            <a:r>
              <a:rPr lang="en-US" sz="1800" b="1" i="0" u="none" strike="noStrike" cap="none" dirty="0">
                <a:solidFill>
                  <a:srgbClr val="000000"/>
                </a:solidFill>
                <a:latin typeface="Calibri"/>
                <a:ea typeface="Calibri"/>
                <a:cs typeface="Calibri"/>
                <a:sym typeface="Calibri"/>
              </a:rPr>
              <a:t>Osseo Area Schools – Osseo, MN</a:t>
            </a:r>
            <a:endParaRPr sz="1600" b="1"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Kate Emmons</a:t>
            </a:r>
            <a:r>
              <a:rPr lang="en-US" sz="1600" b="0" i="0" u="none" strike="noStrike" cap="none" dirty="0">
                <a:solidFill>
                  <a:srgbClr val="000000"/>
                </a:solidFill>
                <a:latin typeface="Calibri"/>
                <a:ea typeface="Calibri"/>
                <a:cs typeface="Calibri"/>
                <a:sym typeface="Calibri"/>
              </a:rPr>
              <a:t>, Special Education Director</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100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Diana Bledsoe</a:t>
            </a:r>
            <a:r>
              <a:rPr lang="en-US" sz="1600" b="0" i="0" u="none" strike="noStrike" cap="none" dirty="0">
                <a:solidFill>
                  <a:srgbClr val="000000"/>
                </a:solidFill>
                <a:latin typeface="Calibri"/>
                <a:ea typeface="Calibri"/>
                <a:cs typeface="Calibri"/>
                <a:sym typeface="Calibri"/>
              </a:rPr>
              <a:t>, Principal </a:t>
            </a:r>
            <a:r>
              <a:rPr lang="en-US" sz="1600" b="1" i="0" u="none" strike="noStrike" cap="none" dirty="0">
                <a:solidFill>
                  <a:schemeClr val="accent2"/>
                </a:solidFill>
                <a:latin typeface="Calibri"/>
                <a:ea typeface="Calibri"/>
                <a:cs typeface="Calibri"/>
                <a:sym typeface="Calibri"/>
              </a:rPr>
              <a:t>|</a:t>
            </a:r>
            <a:r>
              <a:rPr lang="en-US" sz="1600" b="0" i="0" u="none" strike="noStrike" cap="none" dirty="0">
                <a:solidFill>
                  <a:schemeClr val="accent2"/>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North View Middle School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Alex Berg</a:t>
            </a:r>
            <a:r>
              <a:rPr lang="en-US" sz="1600" b="0" i="0" u="none" strike="noStrike" cap="none" dirty="0">
                <a:solidFill>
                  <a:srgbClr val="000000"/>
                </a:solidFill>
                <a:latin typeface="Calibri"/>
                <a:ea typeface="Calibri"/>
                <a:cs typeface="Calibri"/>
                <a:sym typeface="Calibri"/>
              </a:rPr>
              <a:t>, Assistant Principal</a:t>
            </a:r>
            <a:r>
              <a:rPr lang="en-US" sz="1600" b="0" i="0" u="none" strike="noStrike" cap="none" dirty="0">
                <a:solidFill>
                  <a:schemeClr val="accent2"/>
                </a:solidFill>
                <a:latin typeface="Calibri"/>
                <a:ea typeface="Calibri"/>
                <a:cs typeface="Calibri"/>
                <a:sym typeface="Calibri"/>
              </a:rPr>
              <a:t> </a:t>
            </a:r>
            <a:r>
              <a:rPr lang="en-US" sz="1600" b="1" i="0" u="none" strike="noStrike" cap="none" dirty="0">
                <a:solidFill>
                  <a:schemeClr val="accent2"/>
                </a:solidFill>
                <a:latin typeface="Calibri"/>
                <a:ea typeface="Calibri"/>
                <a:cs typeface="Calibri"/>
                <a:sym typeface="Calibri"/>
              </a:rPr>
              <a:t>|</a:t>
            </a:r>
            <a:r>
              <a:rPr lang="en-US" sz="1600" b="0" i="0" u="none" strike="noStrike" cap="none" dirty="0">
                <a:solidFill>
                  <a:schemeClr val="accent2"/>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North View Middle School</a:t>
            </a:r>
            <a:endParaRPr sz="1400" b="0" i="0" u="none" strike="noStrike" cap="none" dirty="0">
              <a:solidFill>
                <a:srgbClr val="000000"/>
              </a:solidFill>
              <a:latin typeface="Arial"/>
              <a:ea typeface="Arial"/>
              <a:cs typeface="Arial"/>
              <a:sym typeface="Arial"/>
            </a:endParaRPr>
          </a:p>
        </p:txBody>
      </p:sp>
      <p:sp>
        <p:nvSpPr>
          <p:cNvPr id="268" name="Google Shape;268;p1"/>
          <p:cNvSpPr txBox="1"/>
          <p:nvPr/>
        </p:nvSpPr>
        <p:spPr>
          <a:xfrm>
            <a:off x="0" y="6303992"/>
            <a:ext cx="1219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Eric Kloos</a:t>
            </a:r>
            <a:r>
              <a:rPr lang="en-US" sz="1600" b="0" i="0" u="none" strike="noStrike" cap="none">
                <a:solidFill>
                  <a:srgbClr val="000000"/>
                </a:solidFill>
                <a:latin typeface="Calibri"/>
                <a:ea typeface="Calibri"/>
                <a:cs typeface="Calibri"/>
                <a:sym typeface="Calibri"/>
              </a:rPr>
              <a:t>, Assistant Director of Special Education </a:t>
            </a:r>
            <a:r>
              <a:rPr lang="en-US" sz="1600" b="1" i="0" u="none" strike="noStrike" cap="none">
                <a:solidFill>
                  <a:schemeClr val="accent2"/>
                </a:solidFill>
                <a:latin typeface="Calibri"/>
                <a:ea typeface="Calibri"/>
                <a:cs typeface="Calibri"/>
                <a:sym typeface="Calibri"/>
              </a:rPr>
              <a:t>|</a:t>
            </a:r>
            <a:r>
              <a:rPr lang="en-US" sz="1600" b="0" i="0" u="none" strike="noStrike" cap="none">
                <a:solidFill>
                  <a:srgbClr val="000000"/>
                </a:solidFill>
                <a:latin typeface="Calibri"/>
                <a:ea typeface="Calibri"/>
                <a:cs typeface="Calibri"/>
                <a:sym typeface="Calibri"/>
              </a:rPr>
              <a:t> Minnesota Department of Education</a:t>
            </a:r>
            <a:endParaRPr sz="1600" b="0" i="0" u="none" strike="noStrike" cap="none">
              <a:solidFill>
                <a:srgbClr val="000000"/>
              </a:solidFill>
              <a:latin typeface="Arial"/>
              <a:ea typeface="Arial"/>
              <a:cs typeface="Arial"/>
              <a:sym typeface="Arial"/>
            </a:endParaRPr>
          </a:p>
        </p:txBody>
      </p:sp>
      <p:sp>
        <p:nvSpPr>
          <p:cNvPr id="269" name="Google Shape;269;p1"/>
          <p:cNvSpPr txBox="1"/>
          <p:nvPr/>
        </p:nvSpPr>
        <p:spPr>
          <a:xfrm>
            <a:off x="6813396" y="2342554"/>
            <a:ext cx="5265537" cy="430857"/>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Download presentation at </a:t>
            </a:r>
            <a:r>
              <a:rPr lang="en-US" sz="1600" b="1" i="0" u="none" strike="noStrike" cap="none">
                <a:solidFill>
                  <a:srgbClr val="000000"/>
                </a:solidFill>
                <a:latin typeface="Calibri"/>
                <a:ea typeface="Calibri"/>
                <a:cs typeface="Calibri"/>
                <a:sym typeface="Calibri"/>
              </a:rPr>
              <a:t>http://pbisMN.org/school-teams</a:t>
            </a:r>
            <a:endParaRPr sz="16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7"/>
          <p:cNvSpPr txBox="1">
            <a:spLocks noGrp="1"/>
          </p:cNvSpPr>
          <p:nvPr>
            <p:ph type="title"/>
          </p:nvPr>
        </p:nvSpPr>
        <p:spPr>
          <a:xfrm>
            <a:off x="0" y="0"/>
            <a:ext cx="12192000" cy="1704153"/>
          </a:xfrm>
          <a:prstGeom prst="rect">
            <a:avLst/>
          </a:prstGeom>
          <a:solidFill>
            <a:srgbClr val="002644"/>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US" sz="4800"/>
              <a:t>Welcome to Osseo</a:t>
            </a:r>
            <a:endParaRPr sz="4800"/>
          </a:p>
        </p:txBody>
      </p:sp>
      <p:pic>
        <p:nvPicPr>
          <p:cNvPr id="450" name="Google Shape;450;p17" descr="Downtown Osseo with historic water tower"/>
          <p:cNvPicPr preferRelativeResize="0"/>
          <p:nvPr/>
        </p:nvPicPr>
        <p:blipFill rotWithShape="1">
          <a:blip r:embed="rId3">
            <a:alphaModFix/>
          </a:blip>
          <a:srcRect/>
          <a:stretch/>
        </p:blipFill>
        <p:spPr>
          <a:xfrm>
            <a:off x="2359008" y="1452424"/>
            <a:ext cx="7473983" cy="496426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18" title="Osseo Area Schools Logo"/>
          <p:cNvPicPr preferRelativeResize="0"/>
          <p:nvPr/>
        </p:nvPicPr>
        <p:blipFill rotWithShape="1">
          <a:blip r:embed="rId3">
            <a:alphaModFix/>
          </a:blip>
          <a:srcRect/>
          <a:stretch/>
        </p:blipFill>
        <p:spPr>
          <a:xfrm>
            <a:off x="3424841" y="560097"/>
            <a:ext cx="5328459" cy="2149852"/>
          </a:xfrm>
          <a:prstGeom prst="rect">
            <a:avLst/>
          </a:prstGeom>
          <a:noFill/>
          <a:ln>
            <a:noFill/>
          </a:ln>
        </p:spPr>
      </p:pic>
      <p:sp>
        <p:nvSpPr>
          <p:cNvPr id="458" name="Google Shape;458;p18"/>
          <p:cNvSpPr txBox="1">
            <a:spLocks noGrp="1"/>
          </p:cNvSpPr>
          <p:nvPr>
            <p:ph type="title"/>
          </p:nvPr>
        </p:nvSpPr>
        <p:spPr>
          <a:xfrm>
            <a:off x="521200" y="3209025"/>
            <a:ext cx="10515600" cy="31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1">
                <a:latin typeface="Calibri"/>
                <a:ea typeface="Calibri"/>
                <a:cs typeface="Calibri"/>
                <a:sym typeface="Calibri"/>
              </a:rPr>
              <a:t/>
            </a:r>
            <a:br>
              <a:rPr lang="en-US" sz="4400" b="1">
                <a:latin typeface="Calibri"/>
                <a:ea typeface="Calibri"/>
                <a:cs typeface="Calibri"/>
                <a:sym typeface="Calibri"/>
              </a:rPr>
            </a:br>
            <a:r>
              <a:rPr lang="en-US" sz="3800" b="1">
                <a:latin typeface="Calibri"/>
                <a:ea typeface="Calibri"/>
                <a:cs typeface="Calibri"/>
                <a:sym typeface="Calibri"/>
              </a:rPr>
              <a:t>Kate Emmons, Director of Student Services</a:t>
            </a:r>
            <a:br>
              <a:rPr lang="en-US" sz="3800" b="1">
                <a:latin typeface="Calibri"/>
                <a:ea typeface="Calibri"/>
                <a:cs typeface="Calibri"/>
                <a:sym typeface="Calibri"/>
              </a:rPr>
            </a:br>
            <a:r>
              <a:rPr lang="en-US" sz="3800" b="1">
                <a:latin typeface="Calibri"/>
                <a:ea typeface="Calibri"/>
                <a:cs typeface="Calibri"/>
                <a:sym typeface="Calibri"/>
              </a:rPr>
              <a:t>Osseo Area Schools </a:t>
            </a:r>
            <a:endParaRPr sz="3800" b="1">
              <a:latin typeface="Calibri"/>
              <a:ea typeface="Calibri"/>
              <a:cs typeface="Calibri"/>
              <a:sym typeface="Calibri"/>
            </a:endParaRPr>
          </a:p>
          <a:p>
            <a:pPr marL="0" lvl="0" indent="0" algn="l" rtl="0">
              <a:lnSpc>
                <a:spcPct val="90000"/>
              </a:lnSpc>
              <a:spcBef>
                <a:spcPts val="0"/>
              </a:spcBef>
              <a:spcAft>
                <a:spcPts val="0"/>
              </a:spcAft>
              <a:buClr>
                <a:schemeClr val="dk1"/>
              </a:buClr>
              <a:buSzPts val="4400"/>
              <a:buFont typeface="Calibri"/>
              <a:buNone/>
            </a:pPr>
            <a:r>
              <a:rPr lang="en-US" sz="3800" b="1">
                <a:latin typeface="Calibri"/>
                <a:ea typeface="Calibri"/>
                <a:cs typeface="Calibri"/>
                <a:sym typeface="Calibri"/>
              </a:rPr>
              <a:t>Diana Bledsoe, Principal, North View Middle School</a:t>
            </a:r>
            <a:endParaRPr sz="3800" b="1">
              <a:latin typeface="Calibri"/>
              <a:ea typeface="Calibri"/>
              <a:cs typeface="Calibri"/>
              <a:sym typeface="Calibri"/>
            </a:endParaRPr>
          </a:p>
          <a:p>
            <a:pPr marL="0" lvl="0" indent="0" algn="l" rtl="0">
              <a:lnSpc>
                <a:spcPct val="90000"/>
              </a:lnSpc>
              <a:spcBef>
                <a:spcPts val="0"/>
              </a:spcBef>
              <a:spcAft>
                <a:spcPts val="0"/>
              </a:spcAft>
              <a:buClr>
                <a:schemeClr val="dk1"/>
              </a:buClr>
              <a:buSzPts val="4400"/>
              <a:buFont typeface="Calibri"/>
              <a:buNone/>
            </a:pPr>
            <a:r>
              <a:rPr lang="en-US" sz="3800" b="1">
                <a:latin typeface="Calibri"/>
                <a:ea typeface="Calibri"/>
                <a:cs typeface="Calibri"/>
                <a:sym typeface="Calibri"/>
              </a:rPr>
              <a:t>Alex Berg, Assistant Principal, North View Middle School</a:t>
            </a:r>
            <a:endParaRPr sz="3800" b="1">
              <a:latin typeface="Calibri"/>
              <a:ea typeface="Calibri"/>
              <a:cs typeface="Calibri"/>
              <a:sym typeface="Calibri"/>
            </a:endParaRPr>
          </a:p>
        </p:txBody>
      </p:sp>
      <p:sp>
        <p:nvSpPr>
          <p:cNvPr id="459" name="Google Shape;459;p18"/>
          <p:cNvSpPr txBox="1"/>
          <p:nvPr/>
        </p:nvSpPr>
        <p:spPr>
          <a:xfrm>
            <a:off x="3848223" y="3554269"/>
            <a:ext cx="1858451" cy="4184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Saint Paul</a:t>
            </a:r>
            <a:endParaRPr sz="1400" b="0" i="0" u="none" strike="noStrike" cap="none">
              <a:solidFill>
                <a:srgbClr val="000000"/>
              </a:solidFill>
              <a:latin typeface="Arial"/>
              <a:ea typeface="Arial"/>
              <a:cs typeface="Arial"/>
              <a:sym typeface="Arial"/>
            </a:endParaRPr>
          </a:p>
        </p:txBody>
      </p:sp>
      <p:pic>
        <p:nvPicPr>
          <p:cNvPr id="460" name="Google Shape;460;p18" descr="Green map of MN showing location of Osseo"/>
          <p:cNvPicPr preferRelativeResize="0"/>
          <p:nvPr/>
        </p:nvPicPr>
        <p:blipFill rotWithShape="1">
          <a:blip r:embed="rId4">
            <a:alphaModFix/>
          </a:blip>
          <a:srcRect/>
          <a:stretch/>
        </p:blipFill>
        <p:spPr>
          <a:xfrm>
            <a:off x="9569143" y="390407"/>
            <a:ext cx="2392485" cy="2319542"/>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810fe34eab_3_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 District Profile</a:t>
            </a:r>
            <a:endParaRPr/>
          </a:p>
        </p:txBody>
      </p:sp>
      <p:sp>
        <p:nvSpPr>
          <p:cNvPr id="467" name="Google Shape;467;g810fe34eab_3_7"/>
          <p:cNvSpPr txBox="1">
            <a:spLocks noGrp="1"/>
          </p:cNvSpPr>
          <p:nvPr>
            <p:ph type="body" idx="1"/>
          </p:nvPr>
        </p:nvSpPr>
        <p:spPr>
          <a:xfrm>
            <a:off x="838200" y="1377400"/>
            <a:ext cx="10515600" cy="51183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1000"/>
              </a:spcBef>
              <a:spcAft>
                <a:spcPts val="0"/>
              </a:spcAft>
              <a:buSzPts val="3000"/>
              <a:buChar char="•"/>
            </a:pPr>
            <a:r>
              <a:rPr lang="en-US" sz="3000"/>
              <a:t>Osseo School District ISD 279</a:t>
            </a:r>
            <a:endParaRPr sz="3000"/>
          </a:p>
          <a:p>
            <a:pPr marL="914400" lvl="1" indent="-381000" algn="l" rtl="0">
              <a:lnSpc>
                <a:spcPct val="100000"/>
              </a:lnSpc>
              <a:spcBef>
                <a:spcPts val="0"/>
              </a:spcBef>
              <a:spcAft>
                <a:spcPts val="0"/>
              </a:spcAft>
              <a:buSzPts val="2400"/>
              <a:buChar char="•"/>
            </a:pPr>
            <a:r>
              <a:rPr lang="en-US" sz="2400"/>
              <a:t>Fifth largest school district in Minnesota</a:t>
            </a:r>
            <a:endParaRPr sz="2400"/>
          </a:p>
          <a:p>
            <a:pPr marL="914400" lvl="1" indent="-381000" algn="l" rtl="0">
              <a:lnSpc>
                <a:spcPct val="100000"/>
              </a:lnSpc>
              <a:spcBef>
                <a:spcPts val="0"/>
              </a:spcBef>
              <a:spcAft>
                <a:spcPts val="0"/>
              </a:spcAft>
              <a:buSzPts val="2400"/>
              <a:buChar char="•"/>
            </a:pPr>
            <a:r>
              <a:rPr lang="en-US" sz="2400"/>
              <a:t>20,480 students</a:t>
            </a:r>
            <a:endParaRPr sz="2400"/>
          </a:p>
          <a:p>
            <a:pPr marL="914400" lvl="1" indent="-381000" algn="l" rtl="0">
              <a:lnSpc>
                <a:spcPct val="100000"/>
              </a:lnSpc>
              <a:spcBef>
                <a:spcPts val="0"/>
              </a:spcBef>
              <a:spcAft>
                <a:spcPts val="0"/>
              </a:spcAft>
              <a:buSzPts val="2400"/>
              <a:buChar char="•"/>
            </a:pPr>
            <a:r>
              <a:rPr lang="en-US" sz="2400"/>
              <a:t>80 dialects and languages spoken</a:t>
            </a:r>
            <a:endParaRPr sz="2400"/>
          </a:p>
          <a:p>
            <a:pPr marL="457200" lvl="0" indent="-419100" algn="l" rtl="0">
              <a:lnSpc>
                <a:spcPct val="100000"/>
              </a:lnSpc>
              <a:spcBef>
                <a:spcPts val="0"/>
              </a:spcBef>
              <a:spcAft>
                <a:spcPts val="0"/>
              </a:spcAft>
              <a:buSzPts val="3000"/>
              <a:buChar char="•"/>
            </a:pPr>
            <a:r>
              <a:rPr lang="en-US" sz="3000"/>
              <a:t>Schools</a:t>
            </a:r>
            <a:endParaRPr sz="3000"/>
          </a:p>
          <a:p>
            <a:pPr marL="914400" lvl="1" indent="-381000" algn="l" rtl="0">
              <a:lnSpc>
                <a:spcPct val="100000"/>
              </a:lnSpc>
              <a:spcBef>
                <a:spcPts val="0"/>
              </a:spcBef>
              <a:spcAft>
                <a:spcPts val="0"/>
              </a:spcAft>
              <a:buSzPts val="2400"/>
              <a:buChar char="•"/>
            </a:pPr>
            <a:r>
              <a:rPr lang="en-US" sz="2400"/>
              <a:t>17 elementary schools</a:t>
            </a:r>
            <a:endParaRPr sz="2400"/>
          </a:p>
          <a:p>
            <a:pPr marL="914400" lvl="1" indent="-381000" algn="l" rtl="0">
              <a:lnSpc>
                <a:spcPct val="100000"/>
              </a:lnSpc>
              <a:spcBef>
                <a:spcPts val="0"/>
              </a:spcBef>
              <a:spcAft>
                <a:spcPts val="0"/>
              </a:spcAft>
              <a:buSzPts val="2400"/>
              <a:buChar char="•"/>
            </a:pPr>
            <a:r>
              <a:rPr lang="en-US" sz="2400"/>
              <a:t>4 middle schools</a:t>
            </a:r>
            <a:endParaRPr sz="2400"/>
          </a:p>
          <a:p>
            <a:pPr marL="914400" lvl="1" indent="-381000" algn="l" rtl="0">
              <a:lnSpc>
                <a:spcPct val="100000"/>
              </a:lnSpc>
              <a:spcBef>
                <a:spcPts val="0"/>
              </a:spcBef>
              <a:spcAft>
                <a:spcPts val="0"/>
              </a:spcAft>
              <a:buSzPts val="2400"/>
              <a:buChar char="•"/>
            </a:pPr>
            <a:r>
              <a:rPr lang="en-US" sz="2400"/>
              <a:t>3 senior high schools</a:t>
            </a:r>
            <a:endParaRPr sz="2400"/>
          </a:p>
          <a:p>
            <a:pPr marL="914400" lvl="1" indent="-381000" algn="l" rtl="0">
              <a:lnSpc>
                <a:spcPct val="100000"/>
              </a:lnSpc>
              <a:spcBef>
                <a:spcPts val="0"/>
              </a:spcBef>
              <a:spcAft>
                <a:spcPts val="0"/>
              </a:spcAft>
              <a:buSzPts val="2400"/>
              <a:buChar char="•"/>
            </a:pPr>
            <a:r>
              <a:rPr lang="en-US" sz="2400"/>
              <a:t>1 area learning center</a:t>
            </a:r>
            <a:endParaRPr sz="2400"/>
          </a:p>
          <a:p>
            <a:pPr marL="914400" lvl="1" indent="-381000" algn="l" rtl="0">
              <a:lnSpc>
                <a:spcPct val="100000"/>
              </a:lnSpc>
              <a:spcBef>
                <a:spcPts val="0"/>
              </a:spcBef>
              <a:spcAft>
                <a:spcPts val="0"/>
              </a:spcAft>
              <a:buSzPts val="2400"/>
              <a:buChar char="•"/>
            </a:pPr>
            <a:r>
              <a:rPr lang="en-US" sz="2400"/>
              <a:t>2 early childhood centers</a:t>
            </a:r>
            <a:endParaRPr sz="2400"/>
          </a:p>
          <a:p>
            <a:pPr marL="914400" lvl="1" indent="-381000" algn="l" rtl="0">
              <a:lnSpc>
                <a:spcPct val="100000"/>
              </a:lnSpc>
              <a:spcBef>
                <a:spcPts val="0"/>
              </a:spcBef>
              <a:spcAft>
                <a:spcPts val="0"/>
              </a:spcAft>
              <a:buSzPts val="2400"/>
              <a:buChar char="•"/>
            </a:pPr>
            <a:r>
              <a:rPr lang="en-US" sz="2400"/>
              <a:t>2 special program sites</a:t>
            </a:r>
            <a:endParaRPr sz="2400"/>
          </a:p>
          <a:p>
            <a:pPr marL="914400" lvl="1" indent="-381000" algn="l" rtl="0">
              <a:lnSpc>
                <a:spcPct val="100000"/>
              </a:lnSpc>
              <a:spcBef>
                <a:spcPts val="0"/>
              </a:spcBef>
              <a:spcAft>
                <a:spcPts val="0"/>
              </a:spcAft>
              <a:buSzPts val="2400"/>
              <a:buChar char="•"/>
            </a:pPr>
            <a:r>
              <a:rPr lang="en-US" sz="2400"/>
              <a:t>1 adult education/enrollment center</a:t>
            </a:r>
            <a:endParaRPr sz="2400"/>
          </a:p>
          <a:p>
            <a:pPr marL="914400" lvl="1" indent="-381000" algn="l" rtl="0">
              <a:lnSpc>
                <a:spcPct val="100000"/>
              </a:lnSpc>
              <a:spcBef>
                <a:spcPts val="0"/>
              </a:spcBef>
              <a:spcAft>
                <a:spcPts val="0"/>
              </a:spcAft>
              <a:buSzPts val="2400"/>
              <a:buChar char="•"/>
            </a:pPr>
            <a:r>
              <a:rPr lang="en-US" sz="2400"/>
              <a:t>B-21 Distance Learning Academy</a:t>
            </a:r>
            <a:endParaRPr sz="2400"/>
          </a:p>
          <a:p>
            <a:pPr marL="914400" lvl="0" indent="0" algn="l" rtl="0">
              <a:lnSpc>
                <a:spcPct val="100000"/>
              </a:lnSpc>
              <a:spcBef>
                <a:spcPts val="0"/>
              </a:spcBef>
              <a:spcAft>
                <a:spcPts val="0"/>
              </a:spcAft>
              <a:buSzPts val="2500"/>
              <a:buNone/>
            </a:pPr>
            <a:endParaRPr sz="2400"/>
          </a:p>
          <a:p>
            <a:pPr marL="914400" lvl="0" indent="0" algn="l" rtl="0">
              <a:lnSpc>
                <a:spcPct val="100000"/>
              </a:lnSpc>
              <a:spcBef>
                <a:spcPts val="1000"/>
              </a:spcBef>
              <a:spcAft>
                <a:spcPts val="1000"/>
              </a:spcAft>
              <a:buSzPts val="2500"/>
              <a:buNone/>
            </a:pPr>
            <a:endParaRPr sz="3000"/>
          </a:p>
        </p:txBody>
      </p:sp>
      <p:sp>
        <p:nvSpPr>
          <p:cNvPr id="468" name="Google Shape;468;g810fe34eab_3_7"/>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70eebb49a1_6_49"/>
          <p:cNvSpPr txBox="1">
            <a:spLocks noGrp="1"/>
          </p:cNvSpPr>
          <p:nvPr>
            <p:ph type="title"/>
          </p:nvPr>
        </p:nvSpPr>
        <p:spPr>
          <a:xfrm>
            <a:off x="8286749" y="152405"/>
            <a:ext cx="3286501" cy="78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None/>
            </a:pPr>
            <a:r>
              <a:rPr lang="en-US" sz="4000">
                <a:solidFill>
                  <a:schemeClr val="dk1"/>
                </a:solidFill>
              </a:rPr>
              <a:t>Demographics</a:t>
            </a:r>
            <a:endParaRPr sz="4000">
              <a:solidFill>
                <a:schemeClr val="dk1"/>
              </a:solidFill>
            </a:endParaRPr>
          </a:p>
        </p:txBody>
      </p:sp>
      <p:pic>
        <p:nvPicPr>
          <p:cNvPr id="475" name="Google Shape;475;g70eebb49a1_6_49" descr="Logo for Osseo Area Schools"/>
          <p:cNvPicPr preferRelativeResize="0"/>
          <p:nvPr/>
        </p:nvPicPr>
        <p:blipFill rotWithShape="1">
          <a:blip r:embed="rId3">
            <a:alphaModFix/>
          </a:blip>
          <a:srcRect l="19427" t="88354" r="22631"/>
          <a:stretch/>
        </p:blipFill>
        <p:spPr>
          <a:xfrm>
            <a:off x="8449225" y="1021275"/>
            <a:ext cx="3011125" cy="846675"/>
          </a:xfrm>
          <a:prstGeom prst="rect">
            <a:avLst/>
          </a:prstGeom>
          <a:noFill/>
          <a:ln>
            <a:noFill/>
          </a:ln>
        </p:spPr>
      </p:pic>
      <p:graphicFrame>
        <p:nvGraphicFramePr>
          <p:cNvPr id="476" name="Google Shape;476;g70eebb49a1_6_49" descr="Demographics table of Osseo Area Schools"/>
          <p:cNvGraphicFramePr/>
          <p:nvPr>
            <p:extLst>
              <p:ext uri="{D42A27DB-BD31-4B8C-83A1-F6EECF244321}">
                <p14:modId xmlns:p14="http://schemas.microsoft.com/office/powerpoint/2010/main" val="3284063192"/>
              </p:ext>
            </p:extLst>
          </p:nvPr>
        </p:nvGraphicFramePr>
        <p:xfrm>
          <a:off x="552450" y="546605"/>
          <a:ext cx="7353300" cy="5939650"/>
        </p:xfrm>
        <a:graphic>
          <a:graphicData uri="http://schemas.openxmlformats.org/drawingml/2006/table">
            <a:tbl>
              <a:tblPr firstRow="1">
                <a:noFill/>
                <a:tableStyleId>{44C9C1E7-C1EC-47AB-91A5-6484B8DE52B7}</a:tableStyleId>
              </a:tblPr>
              <a:tblGrid>
                <a:gridCol w="4158350">
                  <a:extLst>
                    <a:ext uri="{9D8B030D-6E8A-4147-A177-3AD203B41FA5}">
                      <a16:colId xmlns:a16="http://schemas.microsoft.com/office/drawing/2014/main" val="20000"/>
                    </a:ext>
                  </a:extLst>
                </a:gridCol>
                <a:gridCol w="163055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tblGrid>
              <a:tr h="5755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Demographic</a:t>
                      </a:r>
                      <a:endParaRPr sz="2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Osseo </a:t>
                      </a:r>
                      <a:endParaRPr sz="2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dirty="0"/>
                        <a:t>State</a:t>
                      </a:r>
                      <a:endParaRPr sz="2400" b="1" u="none" strike="noStrike" cap="none" dirty="0"/>
                    </a:p>
                  </a:txBody>
                  <a:tcPr marL="91425" marR="91425" marT="91425" marB="91425"/>
                </a:tc>
                <a:extLst>
                  <a:ext uri="{0D108BD9-81ED-4DB2-BD59-A6C34878D82A}">
                    <a16:rowId xmlns:a16="http://schemas.microsoft.com/office/drawing/2014/main" val="10000"/>
                  </a:ext>
                </a:extLst>
              </a:tr>
              <a:tr h="3916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American Indian / Alaskan Native</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1.9</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1.67%</a:t>
                      </a:r>
                      <a:endParaRPr sz="2000" u="none" strike="noStrike" cap="none"/>
                    </a:p>
                  </a:txBody>
                  <a:tcPr marL="91425" marR="91425" marT="91425" marB="91425"/>
                </a:tc>
                <a:extLst>
                  <a:ext uri="{0D108BD9-81ED-4DB2-BD59-A6C34878D82A}">
                    <a16:rowId xmlns:a16="http://schemas.microsoft.com/office/drawing/2014/main" val="10001"/>
                  </a:ext>
                </a:extLst>
              </a:tr>
              <a:tr h="407075">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Asian</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16.6%</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6.90%</a:t>
                      </a:r>
                      <a:endParaRPr sz="2000" u="none" strike="noStrike" cap="none"/>
                    </a:p>
                  </a:txBody>
                  <a:tcPr marL="91425" marR="91425" marT="91425" marB="91425"/>
                </a:tc>
                <a:extLst>
                  <a:ext uri="{0D108BD9-81ED-4DB2-BD59-A6C34878D82A}">
                    <a16:rowId xmlns:a16="http://schemas.microsoft.com/office/drawing/2014/main" val="10002"/>
                  </a:ext>
                </a:extLst>
              </a:tr>
              <a:tr h="3594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Native Hawaiian / Pacific Islander</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.04%</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.09%</a:t>
                      </a:r>
                      <a:endParaRPr sz="2000" u="none" strike="noStrike" cap="none"/>
                    </a:p>
                  </a:txBody>
                  <a:tcPr marL="91425" marR="91425" marT="91425" marB="91425"/>
                </a:tc>
                <a:extLst>
                  <a:ext uri="{0D108BD9-81ED-4DB2-BD59-A6C34878D82A}">
                    <a16:rowId xmlns:a16="http://schemas.microsoft.com/office/drawing/2014/main" val="10003"/>
                  </a:ext>
                </a:extLst>
              </a:tr>
              <a:tr h="3697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Hispanic / Latino</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9.2%</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9.85%</a:t>
                      </a:r>
                      <a:endParaRPr sz="2000" u="none" strike="noStrike" cap="none"/>
                    </a:p>
                  </a:txBody>
                  <a:tcPr marL="91425" marR="91425" marT="91425" marB="91425"/>
                </a:tc>
                <a:extLst>
                  <a:ext uri="{0D108BD9-81ED-4DB2-BD59-A6C34878D82A}">
                    <a16:rowId xmlns:a16="http://schemas.microsoft.com/office/drawing/2014/main" val="10004"/>
                  </a:ext>
                </a:extLst>
              </a:tr>
              <a:tr h="380025">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Black / African American</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25.1%</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11.28%</a:t>
                      </a:r>
                      <a:endParaRPr sz="2000" u="none" strike="noStrike" cap="none"/>
                    </a:p>
                  </a:txBody>
                  <a:tcPr marL="91425" marR="91425" marT="91425" marB="91425"/>
                </a:tc>
                <a:extLst>
                  <a:ext uri="{0D108BD9-81ED-4DB2-BD59-A6C34878D82A}">
                    <a16:rowId xmlns:a16="http://schemas.microsoft.com/office/drawing/2014/main" val="10005"/>
                  </a:ext>
                </a:extLst>
              </a:tr>
              <a:tr h="338775">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White </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40.4%</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64.77%</a:t>
                      </a:r>
                      <a:endParaRPr sz="2000" u="none" strike="noStrike" cap="none"/>
                    </a:p>
                  </a:txBody>
                  <a:tcPr marL="91425" marR="91425" marT="91425" marB="91425"/>
                </a:tc>
                <a:extLst>
                  <a:ext uri="{0D108BD9-81ED-4DB2-BD59-A6C34878D82A}">
                    <a16:rowId xmlns:a16="http://schemas.microsoft.com/office/drawing/2014/main" val="10006"/>
                  </a:ext>
                </a:extLst>
              </a:tr>
              <a:tr h="3181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2 or More</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6.8%</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3.56%</a:t>
                      </a:r>
                      <a:endParaRPr sz="2000" u="none" strike="noStrike" cap="none"/>
                    </a:p>
                  </a:txBody>
                  <a:tcPr marL="91425" marR="91425" marT="91425" marB="91425"/>
                </a:tc>
                <a:extLst>
                  <a:ext uri="{0D108BD9-81ED-4DB2-BD59-A6C34878D82A}">
                    <a16:rowId xmlns:a16="http://schemas.microsoft.com/office/drawing/2014/main" val="10007"/>
                  </a:ext>
                </a:extLst>
              </a:tr>
              <a:tr h="4831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English Learner</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10.67%</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8.55%</a:t>
                      </a:r>
                      <a:endParaRPr sz="2000" u="none" strike="noStrike" cap="none"/>
                    </a:p>
                  </a:txBody>
                  <a:tcPr marL="91425" marR="91425" marT="91425" marB="91425"/>
                </a:tc>
                <a:extLst>
                  <a:ext uri="{0D108BD9-81ED-4DB2-BD59-A6C34878D82A}">
                    <a16:rowId xmlns:a16="http://schemas.microsoft.com/office/drawing/2014/main" val="10008"/>
                  </a:ext>
                </a:extLst>
              </a:tr>
              <a:tr h="4831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Special Education</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14.39%</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16.65%</a:t>
                      </a:r>
                      <a:endParaRPr sz="2000" u="none" strike="noStrike" cap="none"/>
                    </a:p>
                  </a:txBody>
                  <a:tcPr marL="91425" marR="91425" marT="91425" marB="91425"/>
                </a:tc>
                <a:extLst>
                  <a:ext uri="{0D108BD9-81ED-4DB2-BD59-A6C34878D82A}">
                    <a16:rowId xmlns:a16="http://schemas.microsoft.com/office/drawing/2014/main" val="10009"/>
                  </a:ext>
                </a:extLst>
              </a:tr>
              <a:tr h="390325">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Homelessness</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1.34%</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1.01%</a:t>
                      </a:r>
                      <a:endParaRPr sz="2000" u="none" strike="noStrike" cap="none"/>
                    </a:p>
                  </a:txBody>
                  <a:tcPr marL="91425" marR="91425" marT="91425" marB="91425"/>
                </a:tc>
                <a:extLst>
                  <a:ext uri="{0D108BD9-81ED-4DB2-BD59-A6C34878D82A}">
                    <a16:rowId xmlns:a16="http://schemas.microsoft.com/office/drawing/2014/main" val="10010"/>
                  </a:ext>
                </a:extLst>
              </a:tr>
              <a:tr h="4831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Free  or Reduced Lunch</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39.07%</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35.82</a:t>
                      </a:r>
                      <a:endParaRPr sz="2000" u="none" strike="noStrike" cap="none" dirty="0"/>
                    </a:p>
                  </a:txBody>
                  <a:tcPr marL="91425" marR="91425" marT="91425" marB="91425"/>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2"/>
          <p:cNvSpPr txBox="1">
            <a:spLocks noGrp="1"/>
          </p:cNvSpPr>
          <p:nvPr>
            <p:ph type="title"/>
          </p:nvPr>
        </p:nvSpPr>
        <p:spPr>
          <a:xfrm>
            <a:off x="2144551" y="152405"/>
            <a:ext cx="9428700" cy="788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solidFill>
                  <a:schemeClr val="dk1"/>
                </a:solidFill>
              </a:rPr>
              <a:t>Strategic Plan</a:t>
            </a:r>
            <a:endParaRPr>
              <a:solidFill>
                <a:schemeClr val="dk1"/>
              </a:solidFill>
            </a:endParaRPr>
          </a:p>
        </p:txBody>
      </p:sp>
      <p:sp>
        <p:nvSpPr>
          <p:cNvPr id="483" name="Google Shape;483;p42"/>
          <p:cNvSpPr txBox="1">
            <a:spLocks noGrp="1"/>
          </p:cNvSpPr>
          <p:nvPr>
            <p:ph type="sldNum" idx="12"/>
          </p:nvPr>
        </p:nvSpPr>
        <p:spPr>
          <a:xfrm>
            <a:off x="9296400" y="6583681"/>
            <a:ext cx="28449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600"/>
              <a:buFont typeface="Calibri"/>
              <a:buNone/>
            </a:pPr>
            <a:fld id="{00000000-1234-1234-1234-123412341234}" type="slidenum">
              <a:rPr lang="en-US" sz="1600" b="1">
                <a:solidFill>
                  <a:schemeClr val="lt1"/>
                </a:solidFill>
              </a:rPr>
              <a:t>24</a:t>
            </a:fld>
            <a:endParaRPr sz="1600" b="1">
              <a:solidFill>
                <a:schemeClr val="lt1"/>
              </a:solidFill>
            </a:endParaRPr>
          </a:p>
        </p:txBody>
      </p:sp>
      <p:pic>
        <p:nvPicPr>
          <p:cNvPr id="484" name="Google Shape;484;p42" descr="Strategic plan for Osseo Area Schools"/>
          <p:cNvPicPr preferRelativeResize="0"/>
          <p:nvPr/>
        </p:nvPicPr>
        <p:blipFill rotWithShape="1">
          <a:blip r:embed="rId3">
            <a:alphaModFix/>
          </a:blip>
          <a:srcRect b="10722"/>
          <a:stretch/>
        </p:blipFill>
        <p:spPr>
          <a:xfrm>
            <a:off x="1499450" y="100025"/>
            <a:ext cx="5330350" cy="6657950"/>
          </a:xfrm>
          <a:prstGeom prst="rect">
            <a:avLst/>
          </a:prstGeom>
          <a:noFill/>
          <a:ln>
            <a:noFill/>
          </a:ln>
          <a:effectLst>
            <a:outerShdw blurRad="57150" dist="19050" dir="5400000" algn="bl" rotWithShape="0">
              <a:srgbClr val="000000">
                <a:alpha val="48627"/>
              </a:srgbClr>
            </a:outerShdw>
          </a:effectLst>
        </p:spPr>
      </p:pic>
      <p:pic>
        <p:nvPicPr>
          <p:cNvPr id="485" name="Google Shape;485;p42" descr="Disciplinary Incidents Rate per hundred students chart - Osseo"/>
          <p:cNvPicPr preferRelativeResize="0"/>
          <p:nvPr/>
        </p:nvPicPr>
        <p:blipFill rotWithShape="1">
          <a:blip r:embed="rId3">
            <a:alphaModFix/>
          </a:blip>
          <a:srcRect l="19427" t="88354" r="22631"/>
          <a:stretch/>
        </p:blipFill>
        <p:spPr>
          <a:xfrm>
            <a:off x="8449225" y="1021275"/>
            <a:ext cx="3011125" cy="84667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7e8603906e_2_1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2013 Results Statement</a:t>
            </a:r>
            <a:endParaRPr/>
          </a:p>
        </p:txBody>
      </p:sp>
      <p:sp>
        <p:nvSpPr>
          <p:cNvPr id="491" name="Google Shape;491;g7e8603906e_2_17"/>
          <p:cNvSpPr txBox="1">
            <a:spLocks noGrp="1"/>
          </p:cNvSpPr>
          <p:nvPr>
            <p:ph type="body" idx="1"/>
          </p:nvPr>
        </p:nvSpPr>
        <p:spPr>
          <a:xfrm>
            <a:off x="838200" y="18371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2"/>
              </a:buClr>
              <a:buSzPts val="1100"/>
              <a:buFont typeface="Arial"/>
              <a:buNone/>
            </a:pPr>
            <a:r>
              <a:rPr lang="en-US" sz="2400" b="1">
                <a:solidFill>
                  <a:schemeClr val="dk2"/>
                </a:solidFill>
                <a:latin typeface="Calibri"/>
                <a:ea typeface="Calibri"/>
                <a:cs typeface="Calibri"/>
                <a:sym typeface="Calibri"/>
              </a:rPr>
              <a:t>Result Statement:</a:t>
            </a:r>
            <a:endParaRPr sz="2400" b="1">
              <a:solidFill>
                <a:schemeClr val="dk2"/>
              </a:solidFill>
              <a:latin typeface="Calibri"/>
              <a:ea typeface="Calibri"/>
              <a:cs typeface="Calibri"/>
              <a:sym typeface="Calibri"/>
            </a:endParaRPr>
          </a:p>
          <a:p>
            <a:pPr marL="0" lvl="0" indent="0" algn="l" rtl="0">
              <a:lnSpc>
                <a:spcPct val="115000"/>
              </a:lnSpc>
              <a:spcBef>
                <a:spcPts val="1200"/>
              </a:spcBef>
              <a:spcAft>
                <a:spcPts val="0"/>
              </a:spcAft>
              <a:buClr>
                <a:schemeClr val="dk2"/>
              </a:buClr>
              <a:buSzPts val="1100"/>
              <a:buFont typeface="Arial"/>
              <a:buNone/>
            </a:pPr>
            <a:r>
              <a:rPr lang="en-US" sz="2200">
                <a:solidFill>
                  <a:schemeClr val="dk2"/>
                </a:solidFill>
                <a:latin typeface="Calibri"/>
                <a:ea typeface="Calibri"/>
                <a:cs typeface="Calibri"/>
                <a:sym typeface="Calibri"/>
              </a:rPr>
              <a:t>Ensure all sites have implemented research-based positive behavior intervention practices that promote equitable student achievement by mid-April 2013 which include: </a:t>
            </a:r>
            <a:endParaRPr sz="2200">
              <a:solidFill>
                <a:schemeClr val="dk2"/>
              </a:solidFill>
              <a:latin typeface="Calibri"/>
              <a:ea typeface="Calibri"/>
              <a:cs typeface="Calibri"/>
              <a:sym typeface="Calibri"/>
            </a:endParaRPr>
          </a:p>
          <a:p>
            <a:pPr marL="457200" lvl="0" indent="-355600" algn="l" rtl="0">
              <a:lnSpc>
                <a:spcPct val="115000"/>
              </a:lnSpc>
              <a:spcBef>
                <a:spcPts val="1200"/>
              </a:spcBef>
              <a:spcAft>
                <a:spcPts val="0"/>
              </a:spcAft>
              <a:buClr>
                <a:schemeClr val="dk2"/>
              </a:buClr>
              <a:buSzPts val="2000"/>
              <a:buChar char="●"/>
            </a:pPr>
            <a:r>
              <a:rPr lang="en-US" sz="2200">
                <a:solidFill>
                  <a:schemeClr val="dk2"/>
                </a:solidFill>
                <a:latin typeface="Calibri"/>
                <a:ea typeface="Calibri"/>
                <a:cs typeface="Calibri"/>
                <a:sym typeface="Calibri"/>
              </a:rPr>
              <a:t>Agreed-upon school-wide positive behavior expectations that are clearly and positively stated and posted throughout the building;</a:t>
            </a:r>
            <a:endParaRPr sz="2200">
              <a:solidFill>
                <a:schemeClr val="dk2"/>
              </a:solidFill>
              <a:latin typeface="Calibri"/>
              <a:ea typeface="Calibri"/>
              <a:cs typeface="Calibri"/>
              <a:sym typeface="Calibri"/>
            </a:endParaRPr>
          </a:p>
          <a:p>
            <a:pPr marL="457200" lvl="0" indent="-355600" algn="l" rtl="0">
              <a:lnSpc>
                <a:spcPct val="115000"/>
              </a:lnSpc>
              <a:spcBef>
                <a:spcPts val="0"/>
              </a:spcBef>
              <a:spcAft>
                <a:spcPts val="0"/>
              </a:spcAft>
              <a:buClr>
                <a:schemeClr val="dk2"/>
              </a:buClr>
              <a:buSzPts val="2000"/>
              <a:buChar char="●"/>
            </a:pPr>
            <a:r>
              <a:rPr lang="en-US" sz="2200">
                <a:solidFill>
                  <a:schemeClr val="dk2"/>
                </a:solidFill>
                <a:latin typeface="Calibri"/>
                <a:ea typeface="Calibri"/>
                <a:cs typeface="Calibri"/>
                <a:sym typeface="Calibri"/>
              </a:rPr>
              <a:t>Expectations taught like any academic subject, including guided practice and review throughout school year, and</a:t>
            </a:r>
            <a:endParaRPr sz="2200">
              <a:solidFill>
                <a:schemeClr val="dk2"/>
              </a:solidFill>
              <a:latin typeface="Calibri"/>
              <a:ea typeface="Calibri"/>
              <a:cs typeface="Calibri"/>
              <a:sym typeface="Calibri"/>
            </a:endParaRPr>
          </a:p>
          <a:p>
            <a:pPr marL="457200" lvl="0" indent="-355600" algn="l" rtl="0">
              <a:lnSpc>
                <a:spcPct val="115000"/>
              </a:lnSpc>
              <a:spcBef>
                <a:spcPts val="0"/>
              </a:spcBef>
              <a:spcAft>
                <a:spcPts val="0"/>
              </a:spcAft>
              <a:buClr>
                <a:schemeClr val="dk2"/>
              </a:buClr>
              <a:buSzPts val="2000"/>
              <a:buChar char="●"/>
            </a:pPr>
            <a:r>
              <a:rPr lang="en-US" sz="2200">
                <a:solidFill>
                  <a:schemeClr val="dk2"/>
                </a:solidFill>
                <a:latin typeface="Calibri"/>
                <a:ea typeface="Calibri"/>
                <a:cs typeface="Calibri"/>
                <a:sym typeface="Calibri"/>
              </a:rPr>
              <a:t>A system to recognize or acknowledge students when they display expected behaviors.</a:t>
            </a:r>
            <a:endParaRPr sz="2200">
              <a:solidFill>
                <a:schemeClr val="dk2"/>
              </a:solidFill>
              <a:latin typeface="Calibri"/>
              <a:ea typeface="Calibri"/>
              <a:cs typeface="Calibri"/>
              <a:sym typeface="Calibri"/>
            </a:endParaRPr>
          </a:p>
        </p:txBody>
      </p:sp>
      <p:sp>
        <p:nvSpPr>
          <p:cNvPr id="492" name="Google Shape;492;g7e8603906e_2_17"/>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000000"/>
                </a:solidFill>
              </a:rPr>
              <a:t>3/19/2021</a:t>
            </a:r>
            <a:endParaRPr>
              <a:solidFill>
                <a:srgbClr val="000000"/>
              </a:solidFill>
            </a:endParaRPr>
          </a:p>
        </p:txBody>
      </p:sp>
      <p:sp>
        <p:nvSpPr>
          <p:cNvPr id="493" name="Google Shape;493;g7e8603906e_2_17"/>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25</a:t>
            </a:fld>
            <a:endParaRPr>
              <a:solidFill>
                <a:srgbClr val="000000"/>
              </a:solidFill>
            </a:endParaRPr>
          </a:p>
        </p:txBody>
      </p:sp>
      <p:sp>
        <p:nvSpPr>
          <p:cNvPr id="494" name="Google Shape;494;g7e8603906e_2_17"/>
          <p:cNvSpPr txBox="1">
            <a:spLocks noGrp="1"/>
          </p:cNvSpPr>
          <p:nvPr>
            <p:ph type="ftr" idx="11"/>
          </p:nvPr>
        </p:nvSpPr>
        <p:spPr>
          <a:xfrm>
            <a:off x="2885256" y="6356350"/>
            <a:ext cx="6421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a:solidFill>
                <a:srgbClr val="003865"/>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81246e7a21_0_1"/>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dirty="0">
                <a:solidFill>
                  <a:srgbClr val="FFFFFF"/>
                </a:solidFill>
              </a:rPr>
              <a:t>2011 Osseo PBIS </a:t>
            </a:r>
            <a:r>
              <a:rPr lang="en-US" dirty="0" smtClean="0">
                <a:solidFill>
                  <a:srgbClr val="FFFFFF"/>
                </a:solidFill>
              </a:rPr>
              <a:t>Implementation</a:t>
            </a:r>
            <a:br>
              <a:rPr lang="en-US" dirty="0" smtClean="0">
                <a:solidFill>
                  <a:srgbClr val="FFFFFF"/>
                </a:solidFill>
              </a:rPr>
            </a:br>
            <a:r>
              <a:rPr lang="en-US" dirty="0" smtClean="0">
                <a:solidFill>
                  <a:srgbClr val="FFFFFF"/>
                </a:solidFill>
              </a:rPr>
              <a:t>Across </a:t>
            </a:r>
            <a:r>
              <a:rPr lang="en-US" dirty="0">
                <a:solidFill>
                  <a:srgbClr val="FFFFFF"/>
                </a:solidFill>
              </a:rPr>
              <a:t>Schools</a:t>
            </a:r>
            <a:endParaRPr dirty="0"/>
          </a:p>
        </p:txBody>
      </p:sp>
      <p:sp>
        <p:nvSpPr>
          <p:cNvPr id="501" name="Google Shape;501;g81246e7a21_0_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pic>
        <p:nvPicPr>
          <p:cNvPr id="502" name="Google Shape;502;g81246e7a21_0_1" descr="Chart showing SET evaluations in 2011"/>
          <p:cNvPicPr preferRelativeResize="0"/>
          <p:nvPr/>
        </p:nvPicPr>
        <p:blipFill rotWithShape="1">
          <a:blip r:embed="rId3">
            <a:alphaModFix/>
          </a:blip>
          <a:srcRect/>
          <a:stretch/>
        </p:blipFill>
        <p:spPr>
          <a:xfrm>
            <a:off x="838200" y="1562100"/>
            <a:ext cx="10515600" cy="4343400"/>
          </a:xfrm>
          <a:prstGeom prst="rect">
            <a:avLst/>
          </a:prstGeom>
          <a:noFill/>
          <a:ln>
            <a:noFill/>
          </a:ln>
        </p:spPr>
      </p:pic>
      <p:sp>
        <p:nvSpPr>
          <p:cNvPr id="503" name="Google Shape;503;g81246e7a21_0_1"/>
          <p:cNvSpPr txBox="1"/>
          <p:nvPr/>
        </p:nvSpPr>
        <p:spPr>
          <a:xfrm>
            <a:off x="1524000" y="6202461"/>
            <a:ext cx="51244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SET = </a:t>
            </a:r>
            <a:r>
              <a:rPr lang="en-US" sz="1400" b="0" i="0" u="sng" strike="noStrike" cap="none">
                <a:solidFill>
                  <a:srgbClr val="000000"/>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School-wide Evaluation Tool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0"/>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MDE and Osseo Partnership: Give/Get</a:t>
            </a:r>
            <a:endParaRPr/>
          </a:p>
        </p:txBody>
      </p:sp>
      <p:graphicFrame>
        <p:nvGraphicFramePr>
          <p:cNvPr id="509" name="Google Shape;509;p20" descr="Give Get Chart for Osseo Area Schools and Minnesota Department of Education"/>
          <p:cNvGraphicFramePr/>
          <p:nvPr>
            <p:extLst>
              <p:ext uri="{D42A27DB-BD31-4B8C-83A1-F6EECF244321}">
                <p14:modId xmlns:p14="http://schemas.microsoft.com/office/powerpoint/2010/main" val="2441649523"/>
              </p:ext>
            </p:extLst>
          </p:nvPr>
        </p:nvGraphicFramePr>
        <p:xfrm>
          <a:off x="158743" y="1377975"/>
          <a:ext cx="11873600" cy="10270260"/>
        </p:xfrm>
        <a:graphic>
          <a:graphicData uri="http://schemas.openxmlformats.org/drawingml/2006/table">
            <a:tbl>
              <a:tblPr firstRow="1">
                <a:noFill/>
                <a:tableStyleId>{26524A94-E5D6-4F93-B290-58952EEE0E9D}</a:tableStyleId>
              </a:tblPr>
              <a:tblGrid>
                <a:gridCol w="1852725">
                  <a:extLst>
                    <a:ext uri="{9D8B030D-6E8A-4147-A177-3AD203B41FA5}">
                      <a16:colId xmlns:a16="http://schemas.microsoft.com/office/drawing/2014/main" val="20000"/>
                    </a:ext>
                  </a:extLst>
                </a:gridCol>
                <a:gridCol w="2004175">
                  <a:extLst>
                    <a:ext uri="{9D8B030D-6E8A-4147-A177-3AD203B41FA5}">
                      <a16:colId xmlns:a16="http://schemas.microsoft.com/office/drawing/2014/main" val="20001"/>
                    </a:ext>
                  </a:extLst>
                </a:gridCol>
                <a:gridCol w="2004175">
                  <a:extLst>
                    <a:ext uri="{9D8B030D-6E8A-4147-A177-3AD203B41FA5}">
                      <a16:colId xmlns:a16="http://schemas.microsoft.com/office/drawing/2014/main" val="20002"/>
                    </a:ext>
                  </a:extLst>
                </a:gridCol>
                <a:gridCol w="2004175">
                  <a:extLst>
                    <a:ext uri="{9D8B030D-6E8A-4147-A177-3AD203B41FA5}">
                      <a16:colId xmlns:a16="http://schemas.microsoft.com/office/drawing/2014/main" val="20003"/>
                    </a:ext>
                  </a:extLst>
                </a:gridCol>
                <a:gridCol w="2004175">
                  <a:extLst>
                    <a:ext uri="{9D8B030D-6E8A-4147-A177-3AD203B41FA5}">
                      <a16:colId xmlns:a16="http://schemas.microsoft.com/office/drawing/2014/main" val="20004"/>
                    </a:ext>
                  </a:extLst>
                </a:gridCol>
                <a:gridCol w="2004175">
                  <a:extLst>
                    <a:ext uri="{9D8B030D-6E8A-4147-A177-3AD203B41FA5}">
                      <a16:colId xmlns:a16="http://schemas.microsoft.com/office/drawing/2014/main" val="20005"/>
                    </a:ext>
                  </a:extLst>
                </a:gridCol>
              </a:tblGrid>
              <a:tr h="575300">
                <a:tc gridSpan="6">
                  <a:txBody>
                    <a:bodyPr/>
                    <a:lstStyle/>
                    <a:p>
                      <a:pPr marL="88900" marR="88900" lvl="0" indent="0" algn="ctr" rtl="0">
                        <a:lnSpc>
                          <a:spcPct val="115000"/>
                        </a:lnSpc>
                        <a:spcBef>
                          <a:spcPts val="0"/>
                        </a:spcBef>
                        <a:spcAft>
                          <a:spcPts val="0"/>
                        </a:spcAft>
                        <a:buClr>
                          <a:srgbClr val="000000"/>
                        </a:buClr>
                        <a:buSzPts val="1800"/>
                        <a:buFont typeface="Arial"/>
                        <a:buNone/>
                      </a:pPr>
                      <a:r>
                        <a:rPr lang="en-US" sz="1800" b="1" u="none" strike="noStrike" cap="none" dirty="0">
                          <a:solidFill>
                            <a:srgbClr val="FFFFFF"/>
                          </a:solidFill>
                        </a:rPr>
                        <a:t>Osseo and MDE Agreement to Actively Manage District-wide PBIS Implementation</a:t>
                      </a:r>
                      <a:endParaRPr sz="1800" b="1" u="none" strike="noStrike" cap="none" dirty="0">
                        <a:solidFill>
                          <a:srgbClr val="FFFFFF"/>
                        </a:solidFill>
                      </a:endParaRPr>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7950" cap="flat" cmpd="sng">
                      <a:solidFill>
                        <a:srgbClr val="FFFFFF"/>
                      </a:solidFill>
                      <a:prstDash val="solid"/>
                      <a:round/>
                      <a:headEnd type="none" w="sm" len="sm"/>
                      <a:tailEnd type="none" w="sm" len="sm"/>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8750">
                <a:tc>
                  <a:txBody>
                    <a:bodyPr/>
                    <a:lstStyle/>
                    <a:p>
                      <a:pPr marL="88900" marR="88900" lvl="0" indent="0" algn="l" rtl="0">
                        <a:lnSpc>
                          <a:spcPct val="115000"/>
                        </a:lnSpc>
                        <a:spcBef>
                          <a:spcPts val="0"/>
                        </a:spcBef>
                        <a:spcAft>
                          <a:spcPts val="0"/>
                        </a:spcAft>
                        <a:buClr>
                          <a:srgbClr val="000000"/>
                        </a:buClr>
                        <a:buSzPts val="1600"/>
                        <a:buFont typeface="Arial"/>
                        <a:buNone/>
                      </a:pPr>
                      <a:r>
                        <a:rPr lang="en-US" sz="1600" b="1" u="none" strike="noStrike" cap="none">
                          <a:solidFill>
                            <a:srgbClr val="FFFFFF"/>
                          </a:solidFill>
                        </a:rPr>
                        <a:t>Priority</a:t>
                      </a:r>
                      <a:endParaRPr sz="1600" b="1" u="none" strike="noStrike" cap="none">
                        <a:solidFill>
                          <a:srgbClr val="FFFFFF"/>
                        </a:solidFill>
                      </a:endParaRPr>
                    </a:p>
                  </a:txBody>
                  <a:tcPr marL="68575" marR="68575" marT="91425" marB="91425">
                    <a:lnL w="12650" cap="flat" cmpd="sng">
                      <a:solidFill>
                        <a:srgbClr val="FFFFFF"/>
                      </a:solidFill>
                      <a:prstDash val="solid"/>
                      <a:round/>
                      <a:headEnd type="none" w="sm" len="sm"/>
                      <a:tailEnd type="none" w="sm" len="sm"/>
                    </a:lnL>
                    <a:lnR w="37950" cap="flat" cmpd="sng">
                      <a:solidFill>
                        <a:srgbClr val="FFFFFF"/>
                      </a:solidFill>
                      <a:prstDash val="solid"/>
                      <a:round/>
                      <a:headEnd type="none" w="sm" len="sm"/>
                      <a:tailEnd type="none" w="sm" len="sm"/>
                    </a:lnR>
                    <a:lnT w="37950" cap="flat" cmpd="sng">
                      <a:solidFill>
                        <a:srgbClr val="FFFFFF"/>
                      </a:solidFill>
                      <a:prstDash val="solid"/>
                      <a:round/>
                      <a:headEnd type="none" w="sm" len="sm"/>
                      <a:tailEnd type="none" w="sm" len="sm"/>
                    </a:lnT>
                    <a:lnB w="12700" cap="flat" cmpd="sng">
                      <a:solidFill>
                        <a:schemeClr val="lt1"/>
                      </a:solidFill>
                      <a:prstDash val="solid"/>
                      <a:round/>
                      <a:headEnd type="none" w="sm" len="sm"/>
                      <a:tailEnd type="none" w="sm" len="sm"/>
                    </a:lnB>
                    <a:solidFill>
                      <a:srgbClr val="4F81BD"/>
                    </a:solidFill>
                  </a:tcPr>
                </a:tc>
                <a:tc>
                  <a:txBody>
                    <a:bodyPr/>
                    <a:lstStyle/>
                    <a:p>
                      <a:pPr marL="88900" marR="88900" lvl="0" indent="0" algn="l" rtl="0">
                        <a:lnSpc>
                          <a:spcPct val="115000"/>
                        </a:lnSpc>
                        <a:spcBef>
                          <a:spcPts val="0"/>
                        </a:spcBef>
                        <a:spcAft>
                          <a:spcPts val="0"/>
                        </a:spcAft>
                        <a:buClr>
                          <a:srgbClr val="000000"/>
                        </a:buClr>
                        <a:buSzPts val="1400"/>
                        <a:buFont typeface="Arial"/>
                        <a:buNone/>
                      </a:pPr>
                      <a:r>
                        <a:rPr lang="en-US" sz="1400" b="1" u="none" strike="noStrike" cap="none"/>
                        <a:t>Osseo Get</a:t>
                      </a:r>
                      <a:endParaRPr sz="1400" b="1" u="none" strike="noStrike" cap="none"/>
                    </a:p>
                  </a:txBody>
                  <a:tcPr marL="68575" marR="68575" marT="91425" marB="91425">
                    <a:lnL w="379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79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400"/>
                        <a:buFont typeface="Arial"/>
                        <a:buNone/>
                      </a:pPr>
                      <a:r>
                        <a:rPr lang="en-US" sz="1400" b="1" u="none" strike="noStrike" cap="none"/>
                        <a:t>MDE &amp; Partners Get</a:t>
                      </a:r>
                      <a:endParaRPr sz="1400" b="1"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79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400"/>
                        <a:buFont typeface="Arial"/>
                        <a:buNone/>
                      </a:pPr>
                      <a:r>
                        <a:rPr lang="en-US" sz="1400" b="1" u="none" strike="noStrike" cap="none"/>
                        <a:t>Osseo Give</a:t>
                      </a:r>
                      <a:endParaRPr sz="1400" b="1"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79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400"/>
                        <a:buFont typeface="Arial"/>
                        <a:buNone/>
                      </a:pPr>
                      <a:r>
                        <a:rPr lang="en-US" sz="1400" b="1" u="none" strike="noStrike" cap="none"/>
                        <a:t>MDE &amp; Partners Give</a:t>
                      </a:r>
                      <a:endParaRPr sz="1400" b="1"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79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400"/>
                        <a:buFont typeface="Arial"/>
                        <a:buNone/>
                      </a:pPr>
                      <a:r>
                        <a:rPr lang="en-US" sz="1400" b="1" u="none" strike="noStrike" cap="none"/>
                        <a:t>Shared Outcomes</a:t>
                      </a:r>
                      <a:endParaRPr sz="1400" b="1"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79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extLst>
                  <a:ext uri="{0D108BD9-81ED-4DB2-BD59-A6C34878D82A}">
                    <a16:rowId xmlns:a16="http://schemas.microsoft.com/office/drawing/2014/main" val="10001"/>
                  </a:ext>
                </a:extLst>
              </a:tr>
              <a:tr h="1413350">
                <a:tc>
                  <a:txBody>
                    <a:bodyPr/>
                    <a:lstStyle/>
                    <a:p>
                      <a:pPr marL="88900" marR="88900" lvl="0" indent="0" algn="l" rtl="0">
                        <a:lnSpc>
                          <a:spcPct val="115000"/>
                        </a:lnSpc>
                        <a:spcBef>
                          <a:spcPts val="0"/>
                        </a:spcBef>
                        <a:spcAft>
                          <a:spcPts val="0"/>
                        </a:spcAft>
                        <a:buClr>
                          <a:srgbClr val="000000"/>
                        </a:buClr>
                        <a:buSzPts val="1600"/>
                        <a:buFont typeface="Arial"/>
                        <a:buNone/>
                      </a:pPr>
                      <a:r>
                        <a:rPr lang="en-US" sz="1600" b="1" u="none" strike="noStrike" cap="none">
                          <a:solidFill>
                            <a:srgbClr val="FFFFFF"/>
                          </a:solidFill>
                        </a:rPr>
                        <a:t>Improve District-wide PBIS Implementation</a:t>
                      </a:r>
                      <a:endParaRPr sz="1600" b="1" u="none" strike="noStrike" cap="none">
                        <a:solidFill>
                          <a:srgbClr val="FFFFFF"/>
                        </a:solidFill>
                      </a:endParaRPr>
                    </a:p>
                  </a:txBody>
                  <a:tcPr marL="68575" marR="68575" marT="91425" marB="91425">
                    <a:lnL w="12650" cap="flat" cmpd="sng">
                      <a:solidFill>
                        <a:srgbClr val="FFFFFF"/>
                      </a:solidFill>
                      <a:prstDash val="solid"/>
                      <a:round/>
                      <a:headEnd type="none" w="sm" len="sm"/>
                      <a:tailEnd type="none" w="sm" len="sm"/>
                    </a:lnL>
                    <a:lnR w="37950" cap="flat" cmpd="sng">
                      <a:solidFill>
                        <a:srgbClr val="FFFFFF"/>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4F81BD"/>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Integration of implementation frameworks and tools into Osseo’s management of PBIS implementation district-wide (see</a:t>
                      </a:r>
                      <a:r>
                        <a:rPr lang="en-US" sz="1000" u="none" strike="noStrike" cap="none">
                          <a:solidFill>
                            <a:schemeClr val="hlink"/>
                          </a:solidFill>
                          <a:uFill>
                            <a:noFill/>
                          </a:uFill>
                          <a:hlinkClick r:id="rId3"/>
                        </a:rPr>
                        <a:t> </a:t>
                      </a:r>
                      <a:r>
                        <a:rPr lang="en-US" sz="1000" u="sng" strike="noStrike" cap="none">
                          <a:solidFill>
                            <a:schemeClr val="hlink"/>
                          </a:solidFill>
                          <a:hlinkClick r:id="rId3"/>
                        </a:rPr>
                        <a:t>http://implementation.fpg.unc.edu/module-1</a:t>
                      </a:r>
                      <a:r>
                        <a:rPr lang="en-US" sz="1000" u="none" strike="noStrike" cap="none"/>
                        <a:t>)</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379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Model of district-wide PBIS implementation using implementation frameworks and tools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Staff time at Osseo monthly PBIS meetings to learn about implementation frameworks and tools associated with PBIS</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Staff time preparing for, participating in, and meeting needs emerging from Osseo district PBIS meetings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Osseo, MDE and Partners understand what it takes to manage PBIS implementation and scale-up across a large urban district</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extLst>
                  <a:ext uri="{0D108BD9-81ED-4DB2-BD59-A6C34878D82A}">
                    <a16:rowId xmlns:a16="http://schemas.microsoft.com/office/drawing/2014/main" val="10002"/>
                  </a:ext>
                </a:extLst>
              </a:tr>
              <a:tr h="1413350">
                <a:tc>
                  <a:txBody>
                    <a:bodyPr/>
                    <a:lstStyle/>
                    <a:p>
                      <a:pPr marL="88900" marR="88900" lvl="0" indent="0" algn="l" rtl="0">
                        <a:lnSpc>
                          <a:spcPct val="115000"/>
                        </a:lnSpc>
                        <a:spcBef>
                          <a:spcPts val="0"/>
                        </a:spcBef>
                        <a:spcAft>
                          <a:spcPts val="0"/>
                        </a:spcAft>
                        <a:buClr>
                          <a:srgbClr val="000000"/>
                        </a:buClr>
                        <a:buSzPts val="1600"/>
                        <a:buFont typeface="Arial"/>
                        <a:buNone/>
                      </a:pPr>
                      <a:r>
                        <a:rPr lang="en-US" sz="1600" b="1" u="none" strike="noStrike" cap="none">
                          <a:solidFill>
                            <a:srgbClr val="FFFFFF"/>
                          </a:solidFill>
                        </a:rPr>
                        <a:t>Data-based decision making</a:t>
                      </a:r>
                      <a:endParaRPr sz="1600" b="1" u="none" strike="noStrike" cap="none">
                        <a:solidFill>
                          <a:srgbClr val="FFFFFF"/>
                        </a:solidFill>
                      </a:endParaRPr>
                    </a:p>
                  </a:txBody>
                  <a:tcPr marL="68575" marR="68575" marT="91425" marB="91425">
                    <a:lnL w="12650" cap="flat" cmpd="sng">
                      <a:solidFill>
                        <a:srgbClr val="FFFFFF"/>
                      </a:solidFill>
                      <a:prstDash val="solid"/>
                      <a:round/>
                      <a:headEnd type="none" w="sm" len="sm"/>
                      <a:tailEnd type="none" w="sm" len="sm"/>
                    </a:lnL>
                    <a:lnR w="37950" cap="flat" cmpd="sng">
                      <a:solidFill>
                        <a:srgbClr val="FFFFFF"/>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4F81BD"/>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Access to customized Osseo PBIS district-wide implementation data from MDE and Wilder Research, including regular and ongoing effort, fidelity, and outcome data reports</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379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Experience learning which data are most helpful to districts in actively managing PBIS implementation</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Agreement to share and review Osseo’s PBIS implementation data on a regular basis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Osseo district-wide PBIS implementation data in a actionable format</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A district-wide data-based decision making process is developed to implement and scale-up PBIS in Osseo</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extLst>
                  <a:ext uri="{0D108BD9-81ED-4DB2-BD59-A6C34878D82A}">
                    <a16:rowId xmlns:a16="http://schemas.microsoft.com/office/drawing/2014/main" val="10003"/>
                  </a:ext>
                </a:extLst>
              </a:tr>
              <a:tr h="2092875">
                <a:tc>
                  <a:txBody>
                    <a:bodyPr/>
                    <a:lstStyle/>
                    <a:p>
                      <a:pPr marL="88900" marR="88900" lvl="0" indent="0" algn="l" rtl="0">
                        <a:lnSpc>
                          <a:spcPct val="115000"/>
                        </a:lnSpc>
                        <a:spcBef>
                          <a:spcPts val="0"/>
                        </a:spcBef>
                        <a:spcAft>
                          <a:spcPts val="0"/>
                        </a:spcAft>
                        <a:buClr>
                          <a:srgbClr val="000000"/>
                        </a:buClr>
                        <a:buSzPts val="1600"/>
                        <a:buFont typeface="Arial"/>
                        <a:buNone/>
                      </a:pPr>
                      <a:r>
                        <a:rPr lang="en-US" sz="1600" b="1" u="none" strike="noStrike" cap="none">
                          <a:solidFill>
                            <a:srgbClr val="FFFFFF"/>
                          </a:solidFill>
                        </a:rPr>
                        <a:t>Professional Development</a:t>
                      </a:r>
                      <a:endParaRPr sz="1600" b="1" u="none" strike="noStrike" cap="none">
                        <a:solidFill>
                          <a:srgbClr val="FFFFFF"/>
                        </a:solidFill>
                      </a:endParaRPr>
                    </a:p>
                  </a:txBody>
                  <a:tcPr marL="68575" marR="68575" marT="91425" marB="91425">
                    <a:lnL w="12650" cap="flat" cmpd="sng">
                      <a:solidFill>
                        <a:srgbClr val="FFFFFF"/>
                      </a:solidFill>
                      <a:prstDash val="solid"/>
                      <a:round/>
                      <a:headEnd type="none" w="sm" len="sm"/>
                      <a:tailEnd type="none" w="sm" len="sm"/>
                    </a:lnL>
                    <a:lnR w="37950" cap="flat" cmpd="sng">
                      <a:solidFill>
                        <a:srgbClr val="FFFFFF"/>
                      </a:solidFill>
                      <a:prstDash val="solid"/>
                      <a:round/>
                      <a:headEnd type="none" w="sm" len="sm"/>
                      <a:tailEnd type="none" w="sm" len="sm"/>
                    </a:lnR>
                    <a:lnT w="12700" cap="flat" cmpd="sng">
                      <a:solidFill>
                        <a:schemeClr val="lt1"/>
                      </a:solidFill>
                      <a:prstDash val="solid"/>
                      <a:round/>
                      <a:headEnd type="none" w="sm" len="sm"/>
                      <a:tailEnd type="none" w="sm" len="sm"/>
                    </a:lnT>
                    <a:solidFill>
                      <a:srgbClr val="4F81BD"/>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Knowledge about PBIS implementation through participation in a Community of Practice with other selected districts actively managing PBIS implementation</a:t>
                      </a:r>
                      <a:endParaRPr sz="1000" u="none" strike="noStrike" cap="none"/>
                    </a:p>
                  </a:txBody>
                  <a:tcPr marL="68575" marR="68575" marT="91425" marB="91425">
                    <a:lnL w="379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MDE &amp; Partner staffs learn from Community of Practice discussions and data review cycles about how best to meet the PBIS professional development needs of participating districts and schools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Staff dedicated time to participate in the Community of Practice and other professional development opportunities provided by MDE &amp; Partners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Data-informed district-wide professional development (provided by MDE staff, George Sugai, Karen Blase, and others) and reserved space at MDE Implementation Forums and content-specific PBIS trainings or capacity building sessions (such as SWIS facilitator training, TIPS training, PBIS trainer training etc.)</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Increased competence of Osseo, MDE and Partner staff to implement, manage and evaluate district level PBIS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extLst>
                  <a:ext uri="{0D108BD9-81ED-4DB2-BD59-A6C34878D82A}">
                    <a16:rowId xmlns:a16="http://schemas.microsoft.com/office/drawing/2014/main" val="10004"/>
                  </a:ext>
                </a:extLst>
              </a:tr>
              <a:tr h="1420900">
                <a:tc>
                  <a:txBody>
                    <a:bodyPr/>
                    <a:lstStyle/>
                    <a:p>
                      <a:pPr marL="88900" marR="88900" lvl="0" indent="0" algn="l" rtl="0">
                        <a:lnSpc>
                          <a:spcPct val="115000"/>
                        </a:lnSpc>
                        <a:spcBef>
                          <a:spcPts val="0"/>
                        </a:spcBef>
                        <a:spcAft>
                          <a:spcPts val="0"/>
                        </a:spcAft>
                        <a:buClr>
                          <a:srgbClr val="000000"/>
                        </a:buClr>
                        <a:buSzPts val="1600"/>
                        <a:buFont typeface="Arial"/>
                        <a:buNone/>
                      </a:pPr>
                      <a:r>
                        <a:rPr lang="en-US" sz="1600" b="1" u="none" strike="noStrike" cap="none">
                          <a:solidFill>
                            <a:srgbClr val="FFFFFF"/>
                          </a:solidFill>
                        </a:rPr>
                        <a:t>Strategic PBIS meeting calendar and agenda planning</a:t>
                      </a:r>
                      <a:endParaRPr sz="1600" b="1" u="none" strike="noStrike" cap="none">
                        <a:solidFill>
                          <a:srgbClr val="FFFFFF"/>
                        </a:solidFill>
                      </a:endParaRPr>
                    </a:p>
                  </a:txBody>
                  <a:tcPr marL="68575" marR="68575" marT="91425" marB="91425">
                    <a:lnL w="12650" cap="flat" cmpd="sng">
                      <a:solidFill>
                        <a:srgbClr val="FFFFFF"/>
                      </a:solidFill>
                      <a:prstDash val="solid"/>
                      <a:round/>
                      <a:headEnd type="none" w="sm" len="sm"/>
                      <a:tailEnd type="none" w="sm" len="sm"/>
                    </a:lnL>
                    <a:lnR w="37950" cap="flat" cmpd="sng">
                      <a:solidFill>
                        <a:srgbClr val="FFFFFF"/>
                      </a:solidFill>
                      <a:prstDash val="solid"/>
                      <a:round/>
                      <a:headEnd type="none" w="sm" len="sm"/>
                      <a:tailEnd type="none" w="sm" len="sm"/>
                    </a:lnR>
                    <a:solidFill>
                      <a:srgbClr val="4F81BD"/>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Assistance with planning PBIS district meeting calendar and customize agenda items based on available data and associated implementation frameworks</a:t>
                      </a:r>
                      <a:endParaRPr sz="1000" u="none" strike="noStrike" cap="none"/>
                    </a:p>
                  </a:txBody>
                  <a:tcPr marL="68575" marR="68575" marT="91425" marB="91425">
                    <a:lnL w="379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Feedback on the efficiency and effectiveness of pre-planning district PBIS meeting calendar and agendas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Share responsibility for district PBIS meeting calendar and agenda planning with MDE staff</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Staff time to help with pre-planning and meeting needs emerging from Osseo PBIS meeting calendar and agendas.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Osseo and MDE develop a model for meeting calendar and agenda planning to improve the efficiency and effectiveness of PBIS implementation and scale-up</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A7BFDE"/>
                    </a:solidFill>
                  </a:tcPr>
                </a:tc>
                <a:extLst>
                  <a:ext uri="{0D108BD9-81ED-4DB2-BD59-A6C34878D82A}">
                    <a16:rowId xmlns:a16="http://schemas.microsoft.com/office/drawing/2014/main" val="10005"/>
                  </a:ext>
                </a:extLst>
              </a:tr>
              <a:tr h="1549250">
                <a:tc>
                  <a:txBody>
                    <a:bodyPr/>
                    <a:lstStyle/>
                    <a:p>
                      <a:pPr marL="88900" marR="88900" lvl="0" indent="0" algn="l" rtl="0">
                        <a:lnSpc>
                          <a:spcPct val="115000"/>
                        </a:lnSpc>
                        <a:spcBef>
                          <a:spcPts val="0"/>
                        </a:spcBef>
                        <a:spcAft>
                          <a:spcPts val="0"/>
                        </a:spcAft>
                        <a:buClr>
                          <a:srgbClr val="000000"/>
                        </a:buClr>
                        <a:buSzPts val="1600"/>
                        <a:buFont typeface="Arial"/>
                        <a:buNone/>
                      </a:pPr>
                      <a:r>
                        <a:rPr lang="en-US" sz="1600" u="none" strike="noStrike" cap="none">
                          <a:solidFill>
                            <a:srgbClr val="FFFFFF"/>
                          </a:solidFill>
                        </a:rPr>
                        <a:t>Transfer Implementation Frameworks and tools to other Osseo initiatives</a:t>
                      </a:r>
                      <a:endParaRPr sz="1600" u="none" strike="noStrike" cap="none">
                        <a:solidFill>
                          <a:srgbClr val="FFFFFF"/>
                        </a:solidFill>
                      </a:endParaRPr>
                    </a:p>
                  </a:txBody>
                  <a:tcPr marL="68575" marR="68575" marT="91425" marB="91425">
                    <a:lnL w="12650" cap="flat" cmpd="sng">
                      <a:solidFill>
                        <a:srgbClr val="FFFFFF"/>
                      </a:solidFill>
                      <a:prstDash val="solid"/>
                      <a:round/>
                      <a:headEnd type="none" w="sm" len="sm"/>
                      <a:tailEnd type="none" w="sm" len="sm"/>
                    </a:lnL>
                    <a:lnR w="37950" cap="flat" cmpd="sng">
                      <a:solidFill>
                        <a:srgbClr val="FFFFFF"/>
                      </a:solidFill>
                      <a:prstDash val="solid"/>
                      <a:round/>
                      <a:headEnd type="none" w="sm" len="sm"/>
                      <a:tailEnd type="none" w="sm" len="sm"/>
                    </a:lnR>
                    <a:lnB w="12650" cap="flat" cmpd="sng">
                      <a:solidFill>
                        <a:srgbClr val="FFFFFF"/>
                      </a:solidFill>
                      <a:prstDash val="solid"/>
                      <a:round/>
                      <a:headEnd type="none" w="sm" len="sm"/>
                      <a:tailEnd type="none" w="sm" len="sm"/>
                    </a:lnB>
                    <a:solidFill>
                      <a:srgbClr val="4F81BD"/>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Understanding of Implementation Frameworks, tools, and processes (such as the District Capacity Assessment) and how they can be used to implement other Osseo district-wide initiatives</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379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Experience in helping a district team learn about Implementation Frameworks and tools to transfer those frameworks and tools to other district initiatives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Staff time to reflect on how the Implementation Frameworks and tools used to actively manage PBIS implementation and scale-up can be applied to implement other Osseo initiatives</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a:t>Systems coaching to explicitly highlight when and how to apply Implementation Frameworks and tools to other Osseo initiatives</a:t>
                      </a:r>
                      <a:endParaRPr sz="1000" u="none" strike="noStrike" cap="none"/>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tc>
                  <a:txBody>
                    <a:bodyPr/>
                    <a:lstStyle/>
                    <a:p>
                      <a:pPr marL="88900" marR="88900" lvl="0" indent="0" algn="l" rtl="0">
                        <a:lnSpc>
                          <a:spcPct val="115000"/>
                        </a:lnSpc>
                        <a:spcBef>
                          <a:spcPts val="0"/>
                        </a:spcBef>
                        <a:spcAft>
                          <a:spcPts val="0"/>
                        </a:spcAft>
                        <a:buClr>
                          <a:srgbClr val="000000"/>
                        </a:buClr>
                        <a:buSzPts val="1000"/>
                        <a:buFont typeface="Arial"/>
                        <a:buNone/>
                      </a:pPr>
                      <a:r>
                        <a:rPr lang="en-US" sz="1000" u="none" strike="noStrike" cap="none" dirty="0"/>
                        <a:t>Osseo PBIS Team, MDE and Partners understand how to successfully use and transfer Implementation Frameworks and tools to other district initiatives</a:t>
                      </a:r>
                      <a:endParaRPr sz="1000" u="none" strike="noStrike" cap="none" dirty="0"/>
                    </a:p>
                  </a:txBody>
                  <a:tcPr marL="68575" marR="68575" marT="91425" marB="914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D3DFEE"/>
                    </a:solidFill>
                  </a:tcPr>
                </a:tc>
                <a:extLst>
                  <a:ext uri="{0D108BD9-81ED-4DB2-BD59-A6C34878D82A}">
                    <a16:rowId xmlns:a16="http://schemas.microsoft.com/office/drawing/2014/main" val="10006"/>
                  </a:ext>
                </a:extLst>
              </a:tr>
            </a:tbl>
          </a:graphicData>
        </a:graphic>
      </p:graphicFrame>
      <p:sp>
        <p:nvSpPr>
          <p:cNvPr id="510" name="Google Shape;510;p20" descr="Red oval highlighting shared outcomes in Give Get"/>
          <p:cNvSpPr/>
          <p:nvPr/>
        </p:nvSpPr>
        <p:spPr>
          <a:xfrm>
            <a:off x="9927771" y="1727200"/>
            <a:ext cx="2104572" cy="1001486"/>
          </a:xfrm>
          <a:prstGeom prst="ellipse">
            <a:avLst/>
          </a:prstGeom>
          <a:noFill/>
          <a:ln w="762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44" descr="Early tool developed to measure stage-based implementation of PBIS implementation at schools in Osseo"/>
          <p:cNvPicPr preferRelativeResize="0"/>
          <p:nvPr/>
        </p:nvPicPr>
        <p:blipFill rotWithShape="1">
          <a:blip r:embed="rId3">
            <a:alphaModFix/>
          </a:blip>
          <a:srcRect/>
          <a:stretch/>
        </p:blipFill>
        <p:spPr>
          <a:xfrm>
            <a:off x="867429" y="152405"/>
            <a:ext cx="6594391" cy="6705595"/>
          </a:xfrm>
          <a:prstGeom prst="rect">
            <a:avLst/>
          </a:prstGeom>
          <a:noFill/>
          <a:ln>
            <a:noFill/>
          </a:ln>
        </p:spPr>
      </p:pic>
      <p:sp>
        <p:nvSpPr>
          <p:cNvPr id="517" name="Google Shape;517;p44"/>
          <p:cNvSpPr txBox="1">
            <a:spLocks noGrp="1"/>
          </p:cNvSpPr>
          <p:nvPr>
            <p:ph type="title"/>
          </p:nvPr>
        </p:nvSpPr>
        <p:spPr>
          <a:xfrm>
            <a:off x="8449225" y="152405"/>
            <a:ext cx="3124026" cy="78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None/>
            </a:pPr>
            <a:r>
              <a:rPr lang="en-US" sz="2800">
                <a:solidFill>
                  <a:schemeClr val="dk1"/>
                </a:solidFill>
              </a:rPr>
              <a:t>Stage-Based</a:t>
            </a:r>
            <a:br>
              <a:rPr lang="en-US" sz="2800">
                <a:solidFill>
                  <a:schemeClr val="dk1"/>
                </a:solidFill>
              </a:rPr>
            </a:br>
            <a:r>
              <a:rPr lang="en-US" sz="2800">
                <a:solidFill>
                  <a:schemeClr val="dk1"/>
                </a:solidFill>
              </a:rPr>
              <a:t>Assessment 2014</a:t>
            </a:r>
            <a:endParaRPr sz="2800">
              <a:solidFill>
                <a:schemeClr val="dk1"/>
              </a:solidFill>
            </a:endParaRPr>
          </a:p>
        </p:txBody>
      </p:sp>
      <p:sp>
        <p:nvSpPr>
          <p:cNvPr id="518" name="Google Shape;518;p44"/>
          <p:cNvSpPr txBox="1">
            <a:spLocks noGrp="1"/>
          </p:cNvSpPr>
          <p:nvPr>
            <p:ph type="sldNum" idx="12"/>
          </p:nvPr>
        </p:nvSpPr>
        <p:spPr>
          <a:xfrm>
            <a:off x="9296400" y="6583681"/>
            <a:ext cx="28449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600"/>
              <a:buFont typeface="Calibri"/>
              <a:buNone/>
            </a:pPr>
            <a:fld id="{00000000-1234-1234-1234-123412341234}" type="slidenum">
              <a:rPr lang="en-US" sz="1600" b="1">
                <a:solidFill>
                  <a:schemeClr val="lt1"/>
                </a:solidFill>
              </a:rPr>
              <a:t>28</a:t>
            </a:fld>
            <a:endParaRPr sz="1600" b="1">
              <a:solidFill>
                <a:schemeClr val="lt1"/>
              </a:solidFill>
            </a:endParaRPr>
          </a:p>
        </p:txBody>
      </p:sp>
      <p:pic>
        <p:nvPicPr>
          <p:cNvPr id="519" name="Google Shape;519;p44" descr="Logo for Osseo Area Schools"/>
          <p:cNvPicPr preferRelativeResize="0"/>
          <p:nvPr/>
        </p:nvPicPr>
        <p:blipFill rotWithShape="1">
          <a:blip r:embed="rId4">
            <a:alphaModFix/>
          </a:blip>
          <a:srcRect l="19427" t="88354" r="22631"/>
          <a:stretch/>
        </p:blipFill>
        <p:spPr>
          <a:xfrm>
            <a:off x="8449225" y="1021275"/>
            <a:ext cx="3011125" cy="84667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81246e7a21_0_1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dirty="0">
                <a:solidFill>
                  <a:srgbClr val="FFFFFF"/>
                </a:solidFill>
              </a:rPr>
              <a:t>2018 Tier I Osseo PBIS </a:t>
            </a:r>
            <a:r>
              <a:rPr lang="en-US" dirty="0" smtClean="0">
                <a:solidFill>
                  <a:srgbClr val="FFFFFF"/>
                </a:solidFill>
              </a:rPr>
              <a:t>Implementation</a:t>
            </a:r>
            <a:br>
              <a:rPr lang="en-US" dirty="0" smtClean="0">
                <a:solidFill>
                  <a:srgbClr val="FFFFFF"/>
                </a:solidFill>
              </a:rPr>
            </a:br>
            <a:r>
              <a:rPr lang="en-US" dirty="0" smtClean="0">
                <a:solidFill>
                  <a:srgbClr val="FFFFFF"/>
                </a:solidFill>
              </a:rPr>
              <a:t>Across Schools</a:t>
            </a:r>
            <a:endParaRPr dirty="0"/>
          </a:p>
        </p:txBody>
      </p:sp>
      <p:sp>
        <p:nvSpPr>
          <p:cNvPr id="526" name="Google Shape;526;g81246e7a21_0_1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pic>
        <p:nvPicPr>
          <p:cNvPr id="527" name="Google Shape;527;g81246e7a21_0_10" descr="Chart showing TFI evalutations of Tier 1 in 2018 for Osseo"/>
          <p:cNvPicPr preferRelativeResize="0"/>
          <p:nvPr/>
        </p:nvPicPr>
        <p:blipFill rotWithShape="1">
          <a:blip r:embed="rId3">
            <a:alphaModFix/>
          </a:blip>
          <a:srcRect/>
          <a:stretch/>
        </p:blipFill>
        <p:spPr>
          <a:xfrm>
            <a:off x="833438" y="1485900"/>
            <a:ext cx="10525125" cy="43434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74"/>
        <p:cNvGrpSpPr/>
        <p:nvPr/>
      </p:nvGrpSpPr>
      <p:grpSpPr>
        <a:xfrm>
          <a:off x="0" y="0"/>
          <a:ext cx="0" cy="0"/>
          <a:chOff x="0" y="0"/>
          <a:chExt cx="0" cy="0"/>
        </a:xfrm>
      </p:grpSpPr>
      <p:sp>
        <p:nvSpPr>
          <p:cNvPr id="275" name="Google Shape;275;g7104fa725f_0_31"/>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You Are Here</a:t>
            </a:r>
            <a:endParaRPr/>
          </a:p>
        </p:txBody>
      </p:sp>
      <p:sp>
        <p:nvSpPr>
          <p:cNvPr id="276" name="Google Shape;276;g7104fa725f_0_31"/>
          <p:cNvSpPr txBox="1">
            <a:spLocks noGrp="1"/>
          </p:cNvSpPr>
          <p:nvPr>
            <p:ph type="body" idx="1"/>
          </p:nvPr>
        </p:nvSpPr>
        <p:spPr>
          <a:xfrm>
            <a:off x="232775" y="1460450"/>
            <a:ext cx="11638800" cy="5261100"/>
          </a:xfrm>
          <a:prstGeom prst="rect">
            <a:avLst/>
          </a:prstGeom>
          <a:solidFill>
            <a:schemeClr val="lt1"/>
          </a:solidFill>
          <a:ln>
            <a:noFill/>
          </a:ln>
        </p:spPr>
        <p:txBody>
          <a:bodyPr spcFirstLastPara="1" wrap="square" lIns="228600" tIns="548625" rIns="274300" bIns="45700" anchor="t" anchorCtr="0">
            <a:noAutofit/>
          </a:bodyPr>
          <a:lstStyle/>
          <a:p>
            <a:pPr marL="0" lvl="0" indent="0" algn="l" rtl="0">
              <a:lnSpc>
                <a:spcPct val="115000"/>
              </a:lnSpc>
              <a:spcBef>
                <a:spcPts val="0"/>
              </a:spcBef>
              <a:spcAft>
                <a:spcPts val="0"/>
              </a:spcAft>
              <a:buSzPts val="2500"/>
              <a:buNone/>
            </a:pPr>
            <a:r>
              <a:rPr lang="en-US" sz="3000" b="1"/>
              <a:t>F10: Scaling-up PBIS in Big Ways: Stories from Two Large Urban School Districts </a:t>
            </a:r>
            <a:endParaRPr sz="3000"/>
          </a:p>
          <a:p>
            <a:pPr marL="495300" lvl="1" indent="0" algn="l" rtl="0">
              <a:lnSpc>
                <a:spcPct val="100000"/>
              </a:lnSpc>
              <a:spcBef>
                <a:spcPts val="1000"/>
              </a:spcBef>
              <a:spcAft>
                <a:spcPts val="0"/>
              </a:spcAft>
              <a:buSzPts val="3000"/>
              <a:buNone/>
            </a:pPr>
            <a:r>
              <a:rPr lang="en-US" sz="3000" i="1"/>
              <a:t>This presentation will examine the ways in which district teams, informed by data, evolve and support the capacity of schools to manage implementation and move toward both improved PBIS fidelity and student outcomes.</a:t>
            </a:r>
            <a:endParaRPr sz="3000" i="1"/>
          </a:p>
        </p:txBody>
      </p:sp>
      <p:sp>
        <p:nvSpPr>
          <p:cNvPr id="277" name="Google Shape;277;g7104fa725f_0_3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81246e7a21_0_1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solidFill>
                  <a:srgbClr val="FFFFFF"/>
                </a:solidFill>
              </a:rPr>
              <a:t>2018-19 Tier II Osseo PBIS Implementation Across Schools </a:t>
            </a:r>
            <a:endParaRPr/>
          </a:p>
        </p:txBody>
      </p:sp>
      <p:sp>
        <p:nvSpPr>
          <p:cNvPr id="534" name="Google Shape;534;g81246e7a21_0_1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pic>
        <p:nvPicPr>
          <p:cNvPr id="535" name="Google Shape;535;g81246e7a21_0_19" descr="Chart showing TFI evaluations across schools for tier 2 in Osseo"/>
          <p:cNvPicPr preferRelativeResize="0"/>
          <p:nvPr/>
        </p:nvPicPr>
        <p:blipFill rotWithShape="1">
          <a:blip r:embed="rId3">
            <a:alphaModFix/>
          </a:blip>
          <a:srcRect/>
          <a:stretch/>
        </p:blipFill>
        <p:spPr>
          <a:xfrm>
            <a:off x="985838" y="1638300"/>
            <a:ext cx="10525125" cy="43434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1"/>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Tiered Fidelity Inventory (TFI) 2016-2017</a:t>
            </a:r>
            <a:endParaRPr/>
          </a:p>
        </p:txBody>
      </p:sp>
      <p:pic>
        <p:nvPicPr>
          <p:cNvPr id="541" name="Google Shape;541;p21" descr="Chart showing tiered reports in Osseo"/>
          <p:cNvPicPr preferRelativeResize="0"/>
          <p:nvPr/>
        </p:nvPicPr>
        <p:blipFill rotWithShape="1">
          <a:blip r:embed="rId3">
            <a:alphaModFix/>
          </a:blip>
          <a:srcRect/>
          <a:stretch/>
        </p:blipFill>
        <p:spPr>
          <a:xfrm>
            <a:off x="2364000" y="1193325"/>
            <a:ext cx="7547749" cy="5664676"/>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5"/>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Tiered Fidelity Inventory (TFI) 2018-2019</a:t>
            </a:r>
            <a:endParaRPr/>
          </a:p>
        </p:txBody>
      </p:sp>
      <p:pic>
        <p:nvPicPr>
          <p:cNvPr id="547" name="Google Shape;547;p45" descr="Chart showing tiered implementation in Osseo"/>
          <p:cNvPicPr preferRelativeResize="0"/>
          <p:nvPr/>
        </p:nvPicPr>
        <p:blipFill rotWithShape="1">
          <a:blip r:embed="rId3">
            <a:alphaModFix/>
          </a:blip>
          <a:srcRect/>
          <a:stretch/>
        </p:blipFill>
        <p:spPr>
          <a:xfrm>
            <a:off x="3154375" y="1371600"/>
            <a:ext cx="6399337" cy="54864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sz="3200"/>
              <a:t>Disciplinary Incident Reporting System (DIRS) Data</a:t>
            </a:r>
            <a:r>
              <a:rPr lang="en-US"/>
              <a:t/>
            </a:r>
            <a:br>
              <a:rPr lang="en-US"/>
            </a:br>
            <a:r>
              <a:rPr lang="en-US" sz="2800"/>
              <a:t>Osseo Area Schools</a:t>
            </a:r>
            <a:endParaRPr/>
          </a:p>
        </p:txBody>
      </p:sp>
      <p:graphicFrame>
        <p:nvGraphicFramePr>
          <p:cNvPr id="554" name="Google Shape;554;p7" descr="Chart showing Disciplinary Incidents in district by rates per hundred for dicipine over time by disability compared to all, and students without disabilities. Also a band that shows All students is below the middle 50% in district"/>
          <p:cNvGraphicFramePr/>
          <p:nvPr>
            <p:extLst>
              <p:ext uri="{D42A27DB-BD31-4B8C-83A1-F6EECF244321}">
                <p14:modId xmlns:p14="http://schemas.microsoft.com/office/powerpoint/2010/main" val="99497861"/>
              </p:ext>
            </p:extLst>
          </p:nvPr>
        </p:nvGraphicFramePr>
        <p:xfrm>
          <a:off x="323850" y="1400268"/>
          <a:ext cx="11525249" cy="530533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560" name="Google Shape;560;p10" descr="Chart showing Disciplinary Incidents in district by rates per hundred for rae and ethnicity over time"/>
          <p:cNvGrpSpPr/>
          <p:nvPr/>
        </p:nvGrpSpPr>
        <p:grpSpPr>
          <a:xfrm>
            <a:off x="323848" y="1543236"/>
            <a:ext cx="11761840" cy="4712421"/>
            <a:chOff x="-1" y="0"/>
            <a:chExt cx="9390032" cy="3911249"/>
          </a:xfrm>
        </p:grpSpPr>
        <p:graphicFrame>
          <p:nvGraphicFramePr>
            <p:cNvPr id="561" name="Google Shape;561;p10"/>
            <p:cNvGraphicFramePr/>
            <p:nvPr/>
          </p:nvGraphicFramePr>
          <p:xfrm>
            <a:off x="-1" y="276226"/>
            <a:ext cx="1728687" cy="3635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62" name="Google Shape;562;p10"/>
            <p:cNvGraphicFramePr/>
            <p:nvPr/>
          </p:nvGraphicFramePr>
          <p:xfrm>
            <a:off x="1719792" y="262914"/>
            <a:ext cx="1533018" cy="36350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63" name="Google Shape;563;p10"/>
            <p:cNvGraphicFramePr/>
            <p:nvPr/>
          </p:nvGraphicFramePr>
          <p:xfrm>
            <a:off x="3257491" y="262914"/>
            <a:ext cx="1533018" cy="36350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64" name="Google Shape;564;p10"/>
            <p:cNvGraphicFramePr/>
            <p:nvPr/>
          </p:nvGraphicFramePr>
          <p:xfrm>
            <a:off x="4795191" y="262914"/>
            <a:ext cx="1533018" cy="36350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65" name="Google Shape;565;p10"/>
            <p:cNvGraphicFramePr/>
            <p:nvPr/>
          </p:nvGraphicFramePr>
          <p:xfrm>
            <a:off x="6323528" y="276225"/>
            <a:ext cx="1533018" cy="363502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66" name="Google Shape;566;p10"/>
            <p:cNvGraphicFramePr/>
            <p:nvPr/>
          </p:nvGraphicFramePr>
          <p:xfrm>
            <a:off x="7857013" y="262914"/>
            <a:ext cx="1533018" cy="3635023"/>
          </p:xfrm>
          <a:graphic>
            <a:graphicData uri="http://schemas.openxmlformats.org/drawingml/2006/chart">
              <c:chart xmlns:c="http://schemas.openxmlformats.org/drawingml/2006/chart" xmlns:r="http://schemas.openxmlformats.org/officeDocument/2006/relationships" r:id="rId8"/>
            </a:graphicData>
          </a:graphic>
        </p:graphicFrame>
        <p:sp>
          <p:nvSpPr>
            <p:cNvPr id="567" name="Google Shape;567;p10"/>
            <p:cNvSpPr txBox="1"/>
            <p:nvPr/>
          </p:nvSpPr>
          <p:spPr>
            <a:xfrm>
              <a:off x="0" y="0"/>
              <a:ext cx="9105900" cy="2762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Osseo Area Schools: Rate per Hundred for unique students disciplined by race/ethnicity, general ed compared to SpEd</a:t>
              </a:r>
              <a:endParaRPr sz="1800" b="1" i="0" u="none" strike="noStrike" cap="none">
                <a:solidFill>
                  <a:srgbClr val="000000"/>
                </a:solidFill>
                <a:latin typeface="Calibri"/>
                <a:ea typeface="Calibri"/>
                <a:cs typeface="Calibri"/>
                <a:sym typeface="Calibri"/>
              </a:endParaRPr>
            </a:p>
          </p:txBody>
        </p:sp>
      </p:grpSp>
      <p:sp>
        <p:nvSpPr>
          <p:cNvPr id="568" name="Google Shape;568;p1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sz="3200"/>
              <a:t>DIRS Data Disaggregated by Race/Ethnicity</a:t>
            </a:r>
            <a:r>
              <a:rPr lang="en-US"/>
              <a:t/>
            </a:r>
            <a:br>
              <a:rPr lang="en-US"/>
            </a:br>
            <a:r>
              <a:rPr lang="en-US" sz="2800"/>
              <a:t>Osseo Area Schools</a:t>
            </a:r>
            <a:endParaRPr/>
          </a:p>
        </p:txBody>
      </p:sp>
      <p:pic>
        <p:nvPicPr>
          <p:cNvPr id="569" name="Google Shape;569;p10" descr="Chart showing lables for general education compared to special education"/>
          <p:cNvPicPr preferRelativeResize="0"/>
          <p:nvPr/>
        </p:nvPicPr>
        <p:blipFill rotWithShape="1">
          <a:blip r:embed="rId9">
            <a:alphaModFix/>
          </a:blip>
          <a:srcRect/>
          <a:stretch/>
        </p:blipFill>
        <p:spPr>
          <a:xfrm>
            <a:off x="3305169" y="6387362"/>
            <a:ext cx="5432941" cy="33805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810d2ca394_0_9"/>
          <p:cNvSpPr txBox="1">
            <a:spLocks noGrp="1"/>
          </p:cNvSpPr>
          <p:nvPr>
            <p:ph type="title"/>
          </p:nvPr>
        </p:nvSpPr>
        <p:spPr>
          <a:xfrm>
            <a:off x="8449225" y="152405"/>
            <a:ext cx="3124026" cy="78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None/>
            </a:pPr>
            <a:r>
              <a:rPr lang="en-US">
                <a:solidFill>
                  <a:schemeClr val="dk1"/>
                </a:solidFill>
              </a:rPr>
              <a:t>We Meet!</a:t>
            </a:r>
            <a:endParaRPr>
              <a:solidFill>
                <a:schemeClr val="dk1"/>
              </a:solidFill>
            </a:endParaRPr>
          </a:p>
        </p:txBody>
      </p:sp>
      <p:sp>
        <p:nvSpPr>
          <p:cNvPr id="576" name="Google Shape;576;g810d2ca394_0_9"/>
          <p:cNvSpPr txBox="1">
            <a:spLocks noGrp="1"/>
          </p:cNvSpPr>
          <p:nvPr>
            <p:ph type="sldNum" idx="12"/>
          </p:nvPr>
        </p:nvSpPr>
        <p:spPr>
          <a:xfrm>
            <a:off x="9296400" y="6583681"/>
            <a:ext cx="28449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sz="1600" b="1">
                <a:solidFill>
                  <a:schemeClr val="lt1"/>
                </a:solidFill>
              </a:rPr>
              <a:t>35</a:t>
            </a:fld>
            <a:endParaRPr sz="1600" b="1">
              <a:solidFill>
                <a:schemeClr val="lt1"/>
              </a:solidFill>
            </a:endParaRPr>
          </a:p>
        </p:txBody>
      </p:sp>
      <p:pic>
        <p:nvPicPr>
          <p:cNvPr id="577" name="Google Shape;577;g810d2ca394_0_9" descr="Osseo Area Schools District team meeting agenda"/>
          <p:cNvPicPr preferRelativeResize="0"/>
          <p:nvPr/>
        </p:nvPicPr>
        <p:blipFill rotWithShape="1">
          <a:blip r:embed="rId3">
            <a:alphaModFix/>
          </a:blip>
          <a:srcRect/>
          <a:stretch/>
        </p:blipFill>
        <p:spPr>
          <a:xfrm>
            <a:off x="530479" y="100025"/>
            <a:ext cx="7499447" cy="6657950"/>
          </a:xfrm>
          <a:prstGeom prst="rect">
            <a:avLst/>
          </a:prstGeom>
          <a:noFill/>
          <a:ln>
            <a:noFill/>
          </a:ln>
          <a:effectLst>
            <a:outerShdw blurRad="57150" dist="19050" dir="5400000" algn="bl" rotWithShape="0">
              <a:srgbClr val="000000">
                <a:alpha val="48627"/>
              </a:srgbClr>
            </a:outerShdw>
          </a:effectLst>
        </p:spPr>
      </p:pic>
      <p:pic>
        <p:nvPicPr>
          <p:cNvPr id="578" name="Google Shape;578;g810d2ca394_0_9" descr="Logo for Osseo Area Schools"/>
          <p:cNvPicPr preferRelativeResize="0"/>
          <p:nvPr/>
        </p:nvPicPr>
        <p:blipFill rotWithShape="1">
          <a:blip r:embed="rId4">
            <a:alphaModFix/>
          </a:blip>
          <a:srcRect l="19427" t="88354" r="22631"/>
          <a:stretch/>
        </p:blipFill>
        <p:spPr>
          <a:xfrm>
            <a:off x="8449225" y="1021275"/>
            <a:ext cx="3011125" cy="84667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70eebb49a1_6_4"/>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Tools</a:t>
            </a:r>
            <a:endParaRPr/>
          </a:p>
        </p:txBody>
      </p:sp>
      <p:sp>
        <p:nvSpPr>
          <p:cNvPr id="585" name="Google Shape;585;g70eebb49a1_6_4"/>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pic>
        <p:nvPicPr>
          <p:cNvPr id="586" name="Google Shape;586;g70eebb49a1_6_4" descr="Improvement cycle in use with dates for the plan, do, study and act"/>
          <p:cNvPicPr preferRelativeResize="0"/>
          <p:nvPr/>
        </p:nvPicPr>
        <p:blipFill rotWithShape="1">
          <a:blip r:embed="rId3">
            <a:alphaModFix/>
          </a:blip>
          <a:srcRect/>
          <a:stretch/>
        </p:blipFill>
        <p:spPr>
          <a:xfrm>
            <a:off x="2786743" y="1478404"/>
            <a:ext cx="6647543" cy="5060496"/>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70eebb49a1_6_34"/>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Equity at the Center</a:t>
            </a:r>
            <a:endParaRPr/>
          </a:p>
        </p:txBody>
      </p:sp>
      <p:sp>
        <p:nvSpPr>
          <p:cNvPr id="593" name="Google Shape;593;g70eebb49a1_6_34"/>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pic>
        <p:nvPicPr>
          <p:cNvPr id="594" name="Google Shape;594;g70eebb49a1_6_34" descr="Mindset exploration graphic"/>
          <p:cNvPicPr preferRelativeResize="0"/>
          <p:nvPr/>
        </p:nvPicPr>
        <p:blipFill rotWithShape="1">
          <a:blip r:embed="rId3">
            <a:alphaModFix/>
          </a:blip>
          <a:srcRect/>
          <a:stretch/>
        </p:blipFill>
        <p:spPr>
          <a:xfrm>
            <a:off x="686900" y="1535975"/>
            <a:ext cx="11153908" cy="518547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c7796b6434_0_35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990"/>
              <a:buNone/>
            </a:pPr>
            <a:r>
              <a:rPr lang="en-US" sz="2690"/>
              <a:t>   Distance Learning Academy,  Ryan Bisson, Assistant Principal</a:t>
            </a:r>
            <a:endParaRPr sz="2690"/>
          </a:p>
        </p:txBody>
      </p:sp>
      <p:sp>
        <p:nvSpPr>
          <p:cNvPr id="601" name="Google Shape;601;gc7796b6434_0_3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2500"/>
              <a:buNone/>
            </a:pPr>
            <a:endParaRPr/>
          </a:p>
        </p:txBody>
      </p:sp>
      <p:pic>
        <p:nvPicPr>
          <p:cNvPr id="602" name="Google Shape;602;gc7796b6434_0_350" descr="We ROCK expectations at Distance Learning Academy (DLA)"/>
          <p:cNvPicPr preferRelativeResize="0"/>
          <p:nvPr/>
        </p:nvPicPr>
        <p:blipFill rotWithShape="1">
          <a:blip r:embed="rId3">
            <a:alphaModFix/>
          </a:blip>
          <a:srcRect/>
          <a:stretch/>
        </p:blipFill>
        <p:spPr>
          <a:xfrm>
            <a:off x="838200" y="1501000"/>
            <a:ext cx="10515600" cy="5357001"/>
          </a:xfrm>
          <a:prstGeom prst="rect">
            <a:avLst/>
          </a:prstGeom>
          <a:noFill/>
          <a:ln w="2857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c7796b6434_0_62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2743200" lvl="0" indent="457200" algn="ctr" rtl="0">
              <a:lnSpc>
                <a:spcPct val="90000"/>
              </a:lnSpc>
              <a:spcBef>
                <a:spcPts val="0"/>
              </a:spcBef>
              <a:spcAft>
                <a:spcPts val="0"/>
              </a:spcAft>
              <a:buSzPts val="3600"/>
              <a:buNone/>
            </a:pPr>
            <a:r>
              <a:rPr lang="en-US"/>
              <a:t>Distance Learning Academy</a:t>
            </a:r>
            <a:endParaRPr/>
          </a:p>
        </p:txBody>
      </p:sp>
      <p:sp>
        <p:nvSpPr>
          <p:cNvPr id="609" name="Google Shape;609;gc7796b6434_0_6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0"/>
              </a:spcBef>
              <a:spcAft>
                <a:spcPts val="0"/>
              </a:spcAft>
              <a:buClr>
                <a:srgbClr val="331470"/>
              </a:buClr>
              <a:buSzPts val="2400"/>
              <a:buFont typeface="Merriweather Sans"/>
              <a:buChar char="►"/>
            </a:pPr>
            <a:r>
              <a:rPr lang="en-US" sz="3700">
                <a:solidFill>
                  <a:srgbClr val="595959"/>
                </a:solidFill>
                <a:latin typeface="Crimson Text SemiBold"/>
                <a:ea typeface="Crimson Text SemiBold"/>
                <a:cs typeface="Crimson Text SemiBold"/>
                <a:sym typeface="Crimson Text SemiBold"/>
              </a:rPr>
              <a:t>Staff Survey								</a:t>
            </a:r>
            <a:endParaRPr sz="3700">
              <a:solidFill>
                <a:srgbClr val="595959"/>
              </a:solidFill>
              <a:latin typeface="Crimson Text SemiBold"/>
              <a:ea typeface="Crimson Text SemiBold"/>
              <a:cs typeface="Crimson Text SemiBold"/>
              <a:sym typeface="Crimson Text SemiBold"/>
            </a:endParaRPr>
          </a:p>
          <a:p>
            <a:pPr marL="457200" lvl="0" indent="-381000" algn="l" rtl="0">
              <a:lnSpc>
                <a:spcPct val="100000"/>
              </a:lnSpc>
              <a:spcBef>
                <a:spcPts val="0"/>
              </a:spcBef>
              <a:spcAft>
                <a:spcPts val="0"/>
              </a:spcAft>
              <a:buClr>
                <a:srgbClr val="331470"/>
              </a:buClr>
              <a:buSzPts val="2400"/>
              <a:buFont typeface="Merriweather Sans"/>
              <a:buChar char="►"/>
            </a:pPr>
            <a:r>
              <a:rPr lang="en-US" sz="3700">
                <a:solidFill>
                  <a:srgbClr val="595959"/>
                </a:solidFill>
                <a:latin typeface="Crimson Text SemiBold"/>
                <a:ea typeface="Crimson Text SemiBold"/>
                <a:cs typeface="Crimson Text SemiBold"/>
                <a:sym typeface="Crimson Text SemiBold"/>
              </a:rPr>
              <a:t>PBIS Team</a:t>
            </a:r>
            <a:endParaRPr sz="3700">
              <a:solidFill>
                <a:srgbClr val="595959"/>
              </a:solidFill>
              <a:latin typeface="Crimson Text SemiBold"/>
              <a:ea typeface="Crimson Text SemiBold"/>
              <a:cs typeface="Crimson Text SemiBold"/>
              <a:sym typeface="Crimson Text SemiBold"/>
            </a:endParaRPr>
          </a:p>
          <a:p>
            <a:pPr marL="457200" lvl="0" indent="-381000" algn="l" rtl="0">
              <a:lnSpc>
                <a:spcPct val="100000"/>
              </a:lnSpc>
              <a:spcBef>
                <a:spcPts val="0"/>
              </a:spcBef>
              <a:spcAft>
                <a:spcPts val="0"/>
              </a:spcAft>
              <a:buClr>
                <a:srgbClr val="331470"/>
              </a:buClr>
              <a:buSzPts val="2400"/>
              <a:buFont typeface="Merriweather Sans"/>
              <a:buChar char="►"/>
            </a:pPr>
            <a:r>
              <a:rPr lang="en-US" sz="3700">
                <a:solidFill>
                  <a:srgbClr val="595959"/>
                </a:solidFill>
                <a:latin typeface="Crimson Text SemiBold"/>
                <a:ea typeface="Crimson Text SemiBold"/>
                <a:cs typeface="Crimson Text SemiBold"/>
                <a:sym typeface="Crimson Text SemiBold"/>
              </a:rPr>
              <a:t>Parent Survey</a:t>
            </a:r>
            <a:endParaRPr sz="3700">
              <a:solidFill>
                <a:srgbClr val="595959"/>
              </a:solidFill>
              <a:latin typeface="Crimson Text SemiBold"/>
              <a:ea typeface="Crimson Text SemiBold"/>
              <a:cs typeface="Crimson Text SemiBold"/>
              <a:sym typeface="Crimson Text SemiBold"/>
            </a:endParaRPr>
          </a:p>
          <a:p>
            <a:pPr marL="457200" lvl="0" indent="-381000" algn="l" rtl="0">
              <a:lnSpc>
                <a:spcPct val="100000"/>
              </a:lnSpc>
              <a:spcBef>
                <a:spcPts val="0"/>
              </a:spcBef>
              <a:spcAft>
                <a:spcPts val="0"/>
              </a:spcAft>
              <a:buClr>
                <a:srgbClr val="331470"/>
              </a:buClr>
              <a:buSzPts val="2400"/>
              <a:buFont typeface="Merriweather Sans"/>
              <a:buChar char="►"/>
            </a:pPr>
            <a:r>
              <a:rPr lang="en-US" sz="3700">
                <a:solidFill>
                  <a:srgbClr val="595959"/>
                </a:solidFill>
                <a:latin typeface="Crimson Text SemiBold"/>
                <a:ea typeface="Crimson Text SemiBold"/>
                <a:cs typeface="Crimson Text SemiBold"/>
                <a:sym typeface="Crimson Text SemiBold"/>
              </a:rPr>
              <a:t>Student Feedback</a:t>
            </a:r>
            <a:endParaRPr sz="3700">
              <a:solidFill>
                <a:srgbClr val="595959"/>
              </a:solidFill>
              <a:latin typeface="Crimson Text SemiBold"/>
              <a:ea typeface="Crimson Text SemiBold"/>
              <a:cs typeface="Crimson Text SemiBold"/>
              <a:sym typeface="Crimson Text SemiBold"/>
            </a:endParaRPr>
          </a:p>
          <a:p>
            <a:pPr marL="0" lvl="0" indent="0" algn="ctr" rtl="0">
              <a:lnSpc>
                <a:spcPct val="90000"/>
              </a:lnSpc>
              <a:spcBef>
                <a:spcPts val="0"/>
              </a:spcBef>
              <a:spcAft>
                <a:spcPts val="0"/>
              </a:spcAft>
              <a:buClr>
                <a:srgbClr val="331470"/>
              </a:buClr>
              <a:buSzPts val="4800"/>
              <a:buFont typeface="Montserrat"/>
              <a:buNone/>
            </a:pPr>
            <a:r>
              <a:rPr lang="en-US" sz="3600">
                <a:solidFill>
                  <a:schemeClr val="lt1"/>
                </a:solidFill>
              </a:rPr>
              <a:t>Native Voices PBIS--Ethan Neerdaels, Coordinator</a:t>
            </a:r>
            <a:endParaRPr/>
          </a:p>
        </p:txBody>
      </p:sp>
      <p:pic>
        <p:nvPicPr>
          <p:cNvPr id="610" name="Google Shape;610;gc7796b6434_0_620" descr="Wordle from Distance Learning Academy (DLA)"/>
          <p:cNvPicPr preferRelativeResize="0"/>
          <p:nvPr/>
        </p:nvPicPr>
        <p:blipFill rotWithShape="1">
          <a:blip r:embed="rId3">
            <a:alphaModFix/>
          </a:blip>
          <a:srcRect/>
          <a:stretch/>
        </p:blipFill>
        <p:spPr>
          <a:xfrm>
            <a:off x="5335127" y="1825625"/>
            <a:ext cx="6856875" cy="4677029"/>
          </a:xfrm>
          <a:prstGeom prst="rect">
            <a:avLst/>
          </a:prstGeom>
          <a:noFill/>
          <a:ln w="2857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100"/>
              <a:buFont typeface="Calibri"/>
              <a:buNone/>
            </a:pPr>
            <a:r>
              <a:rPr lang="en-US" sz="3100"/>
              <a:t>Takeaways</a:t>
            </a:r>
            <a:endParaRPr sz="3100"/>
          </a:p>
        </p:txBody>
      </p:sp>
      <p:sp>
        <p:nvSpPr>
          <p:cNvPr id="284" name="Google Shape;284;p2"/>
          <p:cNvSpPr txBox="1">
            <a:spLocks noGrp="1"/>
          </p:cNvSpPr>
          <p:nvPr>
            <p:ph type="body" idx="1"/>
          </p:nvPr>
        </p:nvSpPr>
        <p:spPr>
          <a:xfrm>
            <a:off x="838200" y="1335281"/>
            <a:ext cx="10515600" cy="4841682"/>
          </a:xfrm>
          <a:prstGeom prst="rect">
            <a:avLst/>
          </a:prstGeom>
          <a:solidFill>
            <a:schemeClr val="lt1"/>
          </a:solidFill>
          <a:ln>
            <a:noFill/>
          </a:ln>
        </p:spPr>
        <p:txBody>
          <a:bodyPr spcFirstLastPara="1" wrap="square" lIns="228600" tIns="548625" rIns="274300" bIns="45700" anchor="t" anchorCtr="0">
            <a:normAutofit/>
          </a:bodyPr>
          <a:lstStyle/>
          <a:p>
            <a:pPr marL="457200" lvl="0" indent="-457200" algn="l" rtl="0">
              <a:lnSpc>
                <a:spcPct val="100000"/>
              </a:lnSpc>
              <a:spcBef>
                <a:spcPts val="0"/>
              </a:spcBef>
              <a:spcAft>
                <a:spcPts val="0"/>
              </a:spcAft>
              <a:buSzPts val="2400"/>
              <a:buFont typeface="Calibri"/>
              <a:buAutoNum type="arabicPeriod"/>
            </a:pPr>
            <a:r>
              <a:rPr lang="en-US" sz="2400"/>
              <a:t>The supports needed to scale-up PBIS at a district level.</a:t>
            </a:r>
            <a:endParaRPr/>
          </a:p>
          <a:p>
            <a:pPr marL="457200" lvl="0" indent="-457200" algn="l" rtl="0">
              <a:lnSpc>
                <a:spcPct val="100000"/>
              </a:lnSpc>
              <a:spcBef>
                <a:spcPts val="2200"/>
              </a:spcBef>
              <a:spcAft>
                <a:spcPts val="0"/>
              </a:spcAft>
              <a:buSzPts val="2500"/>
              <a:buFont typeface="Calibri"/>
              <a:buAutoNum type="arabicPeriod"/>
            </a:pPr>
            <a:r>
              <a:rPr lang="en-US"/>
              <a:t>Building local capacity in others has allowed implementation to sustain and scale…</a:t>
            </a:r>
            <a:endParaRPr/>
          </a:p>
          <a:p>
            <a:pPr marL="457200" lvl="1" indent="0" algn="r" rtl="0">
              <a:lnSpc>
                <a:spcPct val="100000"/>
              </a:lnSpc>
              <a:spcBef>
                <a:spcPts val="1500"/>
              </a:spcBef>
              <a:spcAft>
                <a:spcPts val="0"/>
              </a:spcAft>
              <a:buSzPts val="1800"/>
              <a:buNone/>
            </a:pPr>
            <a:r>
              <a:rPr lang="en-US" sz="1800"/>
              <a:t>…despite predictable changes that occur at school and district levels.</a:t>
            </a:r>
            <a:endParaRPr/>
          </a:p>
          <a:p>
            <a:pPr marL="457200" lvl="0" indent="-457200" algn="l" rtl="0">
              <a:lnSpc>
                <a:spcPct val="100000"/>
              </a:lnSpc>
              <a:spcBef>
                <a:spcPts val="2200"/>
              </a:spcBef>
              <a:spcAft>
                <a:spcPts val="0"/>
              </a:spcAft>
              <a:buSzPts val="2500"/>
              <a:buFont typeface="Calibri"/>
              <a:buAutoNum type="arabicPeriod"/>
            </a:pPr>
            <a:r>
              <a:rPr lang="en-US"/>
              <a:t>The importance of regularly measuring and using implementation data.</a:t>
            </a:r>
            <a:endParaRPr/>
          </a:p>
        </p:txBody>
      </p:sp>
      <p:sp>
        <p:nvSpPr>
          <p:cNvPr id="285" name="Google Shape;285;p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3/19/2021</a:t>
            </a:r>
            <a:endParaRPr sz="1200" b="0" i="0" u="none" strike="noStrike" cap="none">
              <a:solidFill>
                <a:srgbClr val="000000"/>
              </a:solidFill>
              <a:latin typeface="Calibri"/>
              <a:ea typeface="Calibri"/>
              <a:cs typeface="Calibri"/>
              <a:sym typeface="Calibri"/>
            </a:endParaRPr>
          </a:p>
        </p:txBody>
      </p:sp>
      <p:sp>
        <p:nvSpPr>
          <p:cNvPr id="286" name="Google Shape;286;p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
        <p:nvSpPr>
          <p:cNvPr id="287" name="Google Shape;287;p2"/>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865"/>
              </a:buClr>
              <a:buSzPts val="1200"/>
              <a:buFont typeface="Calibri"/>
              <a:buNone/>
            </a:pPr>
            <a:r>
              <a:rPr lang="en-US" sz="1600" b="0" i="0" u="none" strike="noStrike" cap="none">
                <a:solidFill>
                  <a:schemeClr val="dk2"/>
                </a:solidFill>
              </a:rPr>
              <a:t>Presentation available at </a:t>
            </a:r>
            <a:r>
              <a:rPr lang="en-US" sz="1600" b="1" i="0" u="none" strike="noStrike" cap="none">
                <a:solidFill>
                  <a:schemeClr val="dk2"/>
                </a:solidFill>
              </a:rPr>
              <a:t>http://pbisMN.org/school-teams</a:t>
            </a:r>
            <a:endParaRPr sz="1600" b="1">
              <a:solidFill>
                <a:schemeClr val="dk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7" name="Google Shape;617;gc7796b6434_0_180" descr="Child drawing of the Lion and expectations at Distance Learning Academy (DLA)"/>
          <p:cNvPicPr preferRelativeResize="0"/>
          <p:nvPr/>
        </p:nvPicPr>
        <p:blipFill rotWithShape="1">
          <a:blip r:embed="rId3">
            <a:alphaModFix/>
          </a:blip>
          <a:srcRect/>
          <a:stretch/>
        </p:blipFill>
        <p:spPr>
          <a:xfrm>
            <a:off x="614267" y="3213933"/>
            <a:ext cx="5186733" cy="3502734"/>
          </a:xfrm>
          <a:prstGeom prst="rect">
            <a:avLst/>
          </a:prstGeom>
          <a:noFill/>
          <a:ln w="28575" cap="flat" cmpd="sng">
            <a:solidFill>
              <a:srgbClr val="FFFFFF"/>
            </a:solidFill>
            <a:prstDash val="solid"/>
            <a:round/>
            <a:headEnd type="none" w="sm" len="sm"/>
            <a:tailEnd type="none" w="sm" len="sm"/>
          </a:ln>
        </p:spPr>
      </p:pic>
      <p:pic>
        <p:nvPicPr>
          <p:cNvPr id="618" name="Google Shape;618;gc7796b6434_0_180" descr="Pictures from online classrooms paired with the expectations, including American Sign Language for Distance Learning Academy (DLA)"/>
          <p:cNvPicPr preferRelativeResize="0"/>
          <p:nvPr/>
        </p:nvPicPr>
        <p:blipFill rotWithShape="1">
          <a:blip r:embed="rId4">
            <a:alphaModFix/>
          </a:blip>
          <a:srcRect/>
          <a:stretch/>
        </p:blipFill>
        <p:spPr>
          <a:xfrm>
            <a:off x="6457333" y="1261817"/>
            <a:ext cx="5608665" cy="4334358"/>
          </a:xfrm>
          <a:prstGeom prst="rect">
            <a:avLst/>
          </a:prstGeom>
          <a:noFill/>
          <a:ln w="28575" cap="flat" cmpd="sng">
            <a:solidFill>
              <a:srgbClr val="FFFFFF"/>
            </a:solidFill>
            <a:prstDash val="solid"/>
            <a:round/>
            <a:headEnd type="none" w="sm" len="sm"/>
            <a:tailEnd type="none" w="sm" len="sm"/>
          </a:ln>
        </p:spPr>
      </p:pic>
      <p:pic>
        <p:nvPicPr>
          <p:cNvPr id="619" name="Google Shape;619;gc7796b6434_0_180" descr="Tangram lions and artwork celbrating Distance Learning Academy (DLA) mascot and school climate and expectations of We ROCK"/>
          <p:cNvPicPr preferRelativeResize="0"/>
          <p:nvPr/>
        </p:nvPicPr>
        <p:blipFill rotWithShape="1">
          <a:blip r:embed="rId5">
            <a:alphaModFix/>
          </a:blip>
          <a:srcRect/>
          <a:stretch/>
        </p:blipFill>
        <p:spPr>
          <a:xfrm>
            <a:off x="98967" y="111600"/>
            <a:ext cx="6217337" cy="2922401"/>
          </a:xfrm>
          <a:prstGeom prst="rect">
            <a:avLst/>
          </a:prstGeom>
          <a:noFill/>
          <a:ln w="28575" cap="flat" cmpd="sng">
            <a:solidFill>
              <a:srgbClr val="FFFFFF"/>
            </a:solidFill>
            <a:prstDash val="solid"/>
            <a:round/>
            <a:headEnd type="none" w="sm" len="sm"/>
            <a:tailEnd type="none" w="sm" len="sm"/>
          </a:ln>
        </p:spPr>
      </p:pic>
      <p:sp>
        <p:nvSpPr>
          <p:cNvPr id="5" name="Title 4"/>
          <p:cNvSpPr>
            <a:spLocks noGrp="1"/>
          </p:cNvSpPr>
          <p:nvPr>
            <p:ph type="title"/>
          </p:nvPr>
        </p:nvSpPr>
        <p:spPr/>
        <p:txBody>
          <a:bodyPr>
            <a:normAutofit/>
          </a:bodyPr>
          <a:lstStyle/>
          <a:p>
            <a:r>
              <a:rPr lang="en-US" sz="2700" dirty="0" smtClean="0"/>
              <a:t>Distance Learning Academy</a:t>
            </a:r>
            <a:r>
              <a:rPr lang="en-US" sz="3200" dirty="0" smtClean="0"/>
              <a:t/>
            </a:r>
            <a:br>
              <a:rPr lang="en-US" sz="3200" dirty="0" smtClean="0"/>
            </a:br>
            <a:r>
              <a:rPr lang="en-US" sz="3200" dirty="0" smtClean="0"/>
              <a:t>We R.O.C.K.</a:t>
            </a:r>
            <a:endParaRPr lang="en-US" sz="3200" dirty="0"/>
          </a:p>
        </p:txBody>
      </p:sp>
    </p:spTree>
    <p:extLst>
      <p:ext uri="{BB962C8B-B14F-4D97-AF65-F5344CB8AC3E}">
        <p14:creationId xmlns:p14="http://schemas.microsoft.com/office/powerpoint/2010/main" val="3192254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c7796b6434_0_60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31470"/>
              </a:buClr>
              <a:buSzPct val="133333"/>
              <a:buFont typeface="Montserrat"/>
              <a:buNone/>
            </a:pPr>
            <a:r>
              <a:rPr lang="en-US"/>
              <a:t>Native Voices PBIS--Ethan Neerdaels, Coordinator</a:t>
            </a:r>
            <a:endParaRPr/>
          </a:p>
        </p:txBody>
      </p:sp>
      <p:sp>
        <p:nvSpPr>
          <p:cNvPr id="626" name="Google Shape;626;gc7796b6434_0_609"/>
          <p:cNvSpPr txBox="1">
            <a:spLocks noGrp="1"/>
          </p:cNvSpPr>
          <p:nvPr>
            <p:ph type="body" idx="1"/>
          </p:nvPr>
        </p:nvSpPr>
        <p:spPr>
          <a:xfrm>
            <a:off x="838200" y="1825625"/>
            <a:ext cx="7216739" cy="4351200"/>
          </a:xfrm>
          <a:prstGeom prst="rect">
            <a:avLst/>
          </a:prstGeom>
          <a:noFill/>
          <a:ln>
            <a:noFill/>
          </a:ln>
        </p:spPr>
        <p:txBody>
          <a:bodyPr spcFirstLastPara="1" wrap="square" lIns="91425" tIns="45700" rIns="91425" bIns="45700" anchor="t" anchorCtr="0">
            <a:normAutofit/>
          </a:bodyPr>
          <a:lstStyle/>
          <a:p>
            <a:pPr marL="609600" lvl="0" indent="-406400" algn="l" rtl="0">
              <a:lnSpc>
                <a:spcPct val="90000"/>
              </a:lnSpc>
              <a:spcBef>
                <a:spcPts val="1000"/>
              </a:spcBef>
              <a:spcAft>
                <a:spcPts val="0"/>
              </a:spcAft>
              <a:buClr>
                <a:schemeClr val="dk1"/>
              </a:buClr>
              <a:buSzPts val="1600"/>
              <a:buChar char="•"/>
            </a:pPr>
            <a:r>
              <a:rPr lang="en-US" sz="1600" dirty="0"/>
              <a:t>Osseo Area Schools Indian Education staff continue to participate in the </a:t>
            </a:r>
            <a:r>
              <a:rPr lang="en-US" sz="1600" dirty="0" smtClean="0"/>
              <a:t>inaugural </a:t>
            </a:r>
            <a:r>
              <a:rPr lang="en-US" sz="1600" dirty="0"/>
              <a:t>Minnesota Department of Education’s Native Voice for PBIS Cohort.</a:t>
            </a:r>
            <a:endParaRPr sz="1600" dirty="0"/>
          </a:p>
          <a:p>
            <a:pPr marL="609600" lvl="0" indent="0" algn="l" rtl="0">
              <a:lnSpc>
                <a:spcPct val="90000"/>
              </a:lnSpc>
              <a:spcBef>
                <a:spcPts val="1000"/>
              </a:spcBef>
              <a:spcAft>
                <a:spcPts val="0"/>
              </a:spcAft>
              <a:buClr>
                <a:schemeClr val="dk2"/>
              </a:buClr>
              <a:buSzPts val="1100"/>
              <a:buFont typeface="Arial"/>
              <a:buNone/>
            </a:pPr>
            <a:endParaRPr sz="1600" dirty="0"/>
          </a:p>
          <a:p>
            <a:pPr marL="609600" lvl="0" indent="-406400" algn="l" rtl="0">
              <a:lnSpc>
                <a:spcPct val="90000"/>
              </a:lnSpc>
              <a:spcBef>
                <a:spcPts val="1000"/>
              </a:spcBef>
              <a:spcAft>
                <a:spcPts val="0"/>
              </a:spcAft>
              <a:buClr>
                <a:schemeClr val="dk1"/>
              </a:buClr>
              <a:buSzPts val="1600"/>
              <a:buChar char="•"/>
            </a:pPr>
            <a:r>
              <a:rPr lang="en-US" sz="1600" dirty="0"/>
              <a:t>413 Indigenous students participating in Indigenized PBIS model through </a:t>
            </a:r>
            <a:endParaRPr sz="1600" dirty="0"/>
          </a:p>
          <a:p>
            <a:pPr marL="609600" lvl="0" indent="0" algn="l" rtl="0">
              <a:lnSpc>
                <a:spcPct val="90000"/>
              </a:lnSpc>
              <a:spcBef>
                <a:spcPts val="1000"/>
              </a:spcBef>
              <a:spcAft>
                <a:spcPts val="0"/>
              </a:spcAft>
              <a:buSzPts val="2500"/>
              <a:buNone/>
            </a:pPr>
            <a:r>
              <a:rPr lang="en-US" sz="1600" dirty="0"/>
              <a:t>the 2020/2021 School Year</a:t>
            </a:r>
            <a:endParaRPr sz="1600" dirty="0"/>
          </a:p>
          <a:p>
            <a:pPr marL="609600" lvl="0" indent="0" algn="l" rtl="0">
              <a:lnSpc>
                <a:spcPct val="90000"/>
              </a:lnSpc>
              <a:spcBef>
                <a:spcPts val="1000"/>
              </a:spcBef>
              <a:spcAft>
                <a:spcPts val="0"/>
              </a:spcAft>
              <a:buSzPts val="2500"/>
              <a:buNone/>
            </a:pPr>
            <a:endParaRPr sz="1600" dirty="0"/>
          </a:p>
          <a:p>
            <a:pPr marL="609600" lvl="0" indent="-406400" algn="l" rtl="0">
              <a:lnSpc>
                <a:spcPct val="90000"/>
              </a:lnSpc>
              <a:spcBef>
                <a:spcPts val="1000"/>
              </a:spcBef>
              <a:spcAft>
                <a:spcPts val="0"/>
              </a:spcAft>
              <a:buClr>
                <a:schemeClr val="dk1"/>
              </a:buClr>
              <a:buSzPts val="1600"/>
              <a:buChar char="•"/>
            </a:pPr>
            <a:r>
              <a:rPr lang="en-US" sz="1600" dirty="0"/>
              <a:t>Culturally Responsive Framework for centering student &amp; community voice</a:t>
            </a:r>
            <a:endParaRPr dirty="0"/>
          </a:p>
        </p:txBody>
      </p:sp>
      <p:pic>
        <p:nvPicPr>
          <p:cNvPr id="627" name="Google Shape;627;gc7796b6434_0_609" descr="Culturally responsive framework MTSS for Osseo Area Schools"/>
          <p:cNvPicPr preferRelativeResize="0"/>
          <p:nvPr/>
        </p:nvPicPr>
        <p:blipFill rotWithShape="1">
          <a:blip r:embed="rId3">
            <a:alphaModFix/>
          </a:blip>
          <a:srcRect/>
          <a:stretch/>
        </p:blipFill>
        <p:spPr>
          <a:xfrm>
            <a:off x="2081258" y="4196192"/>
            <a:ext cx="4904601" cy="2661800"/>
          </a:xfrm>
          <a:prstGeom prst="rect">
            <a:avLst/>
          </a:prstGeom>
          <a:noFill/>
          <a:ln>
            <a:noFill/>
          </a:ln>
        </p:spPr>
      </p:pic>
      <p:pic>
        <p:nvPicPr>
          <p:cNvPr id="628" name="Google Shape;628;gc7796b6434_0_609" descr="PBIS with a Native Voice graphic organizer"/>
          <p:cNvPicPr preferRelativeResize="0"/>
          <p:nvPr/>
        </p:nvPicPr>
        <p:blipFill rotWithShape="1">
          <a:blip r:embed="rId4">
            <a:alphaModFix/>
          </a:blip>
          <a:srcRect/>
          <a:stretch/>
        </p:blipFill>
        <p:spPr>
          <a:xfrm>
            <a:off x="7974775" y="1563388"/>
            <a:ext cx="4217224" cy="4875673"/>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c706499775_3_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North View Middle School</a:t>
            </a:r>
            <a:endParaRPr/>
          </a:p>
        </p:txBody>
      </p:sp>
      <p:sp>
        <p:nvSpPr>
          <p:cNvPr id="634" name="Google Shape;634;gc706499775_3_0"/>
          <p:cNvSpPr txBox="1">
            <a:spLocks noGrp="1"/>
          </p:cNvSpPr>
          <p:nvPr>
            <p:ph type="body" idx="1"/>
          </p:nvPr>
        </p:nvSpPr>
        <p:spPr>
          <a:xfrm>
            <a:off x="838200" y="1547447"/>
            <a:ext cx="10515600" cy="4629600"/>
          </a:xfrm>
          <a:prstGeom prst="rect">
            <a:avLst/>
          </a:prstGeom>
          <a:noFill/>
          <a:ln>
            <a:noFill/>
          </a:ln>
        </p:spPr>
        <p:txBody>
          <a:bodyPr spcFirstLastPara="1" wrap="square" lIns="91425" tIns="45700" rIns="91425" bIns="45700" anchor="t" anchorCtr="0">
            <a:normAutofit/>
          </a:bodyPr>
          <a:lstStyle/>
          <a:p>
            <a:pPr marL="69850" lvl="0" indent="0" algn="l" rtl="0">
              <a:lnSpc>
                <a:spcPct val="100000"/>
              </a:lnSpc>
              <a:spcBef>
                <a:spcPts val="1000"/>
              </a:spcBef>
              <a:spcAft>
                <a:spcPts val="0"/>
              </a:spcAft>
              <a:buSzPts val="2500"/>
              <a:buNone/>
            </a:pPr>
            <a:r>
              <a:rPr lang="en-US"/>
              <a:t> </a:t>
            </a:r>
            <a:endParaRPr/>
          </a:p>
        </p:txBody>
      </p:sp>
      <p:sp>
        <p:nvSpPr>
          <p:cNvPr id="635" name="Google Shape;635;gc706499775_3_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
        <p:nvSpPr>
          <p:cNvPr id="636" name="Google Shape;636;gc706499775_3_0" descr="Assembly for North View Middle School"/>
          <p:cNvSpPr/>
          <p:nvPr/>
        </p:nvSpPr>
        <p:spPr>
          <a:xfrm>
            <a:off x="5978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37" name="Google Shape;637;gc706499775_3_0" descr="A group of people standing in front of a crowd&#10;&#10;Description generated with very high confidence"/>
          <p:cNvPicPr preferRelativeResize="0"/>
          <p:nvPr/>
        </p:nvPicPr>
        <p:blipFill rotWithShape="1">
          <a:blip r:embed="rId3">
            <a:alphaModFix/>
          </a:blip>
          <a:srcRect/>
          <a:stretch/>
        </p:blipFill>
        <p:spPr>
          <a:xfrm>
            <a:off x="854242" y="1621505"/>
            <a:ext cx="10062300" cy="4868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313"/>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c706499775_3_8"/>
          <p:cNvSpPr txBox="1">
            <a:spLocks noGrp="1"/>
          </p:cNvSpPr>
          <p:nvPr>
            <p:ph type="title"/>
          </p:nvPr>
        </p:nvSpPr>
        <p:spPr>
          <a:xfrm>
            <a:off x="2363996" y="273878"/>
            <a:ext cx="9597300" cy="7929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sz="3200" b="1"/>
              <a:t>PDSA Goal:</a:t>
            </a:r>
            <a:r>
              <a:rPr lang="en-US" sz="3200"/>
              <a:t> Revitalize climate and culture.</a:t>
            </a:r>
            <a:endParaRPr/>
          </a:p>
        </p:txBody>
      </p:sp>
      <p:sp>
        <p:nvSpPr>
          <p:cNvPr id="643" name="Google Shape;643;gc706499775_3_8"/>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pic>
        <p:nvPicPr>
          <p:cNvPr id="644" name="Google Shape;644;gc706499775_3_8" descr="A close up of text on a white background&#10;&#10;Description generated with high confidence"/>
          <p:cNvPicPr preferRelativeResize="0"/>
          <p:nvPr/>
        </p:nvPicPr>
        <p:blipFill rotWithShape="1">
          <a:blip r:embed="rId3">
            <a:alphaModFix/>
          </a:blip>
          <a:srcRect l="6448" t="8163" r="8587" b="3472"/>
          <a:stretch/>
        </p:blipFill>
        <p:spPr>
          <a:xfrm>
            <a:off x="2698067" y="1542884"/>
            <a:ext cx="6082780" cy="5225595"/>
          </a:xfrm>
          <a:prstGeom prst="rect">
            <a:avLst/>
          </a:prstGeom>
          <a:noFill/>
          <a:ln>
            <a:noFill/>
          </a:ln>
        </p:spPr>
      </p:pic>
      <p:sp>
        <p:nvSpPr>
          <p:cNvPr id="645" name="Google Shape;645;gc706499775_3_8" descr="Yellow star for Study"/>
          <p:cNvSpPr/>
          <p:nvPr/>
        </p:nvSpPr>
        <p:spPr>
          <a:xfrm>
            <a:off x="4876800" y="4208670"/>
            <a:ext cx="474900" cy="486000"/>
          </a:xfrm>
          <a:prstGeom prst="star5">
            <a:avLst>
              <a:gd name="adj" fmla="val 19098"/>
              <a:gd name="hf" fmla="val 105146"/>
              <a:gd name="vf" fmla="val 110557"/>
            </a:avLst>
          </a:prstGeom>
          <a:solidFill>
            <a:srgbClr val="FFFF00"/>
          </a:solidFill>
          <a:ln w="25400" cap="flat" cmpd="sng">
            <a:solidFill>
              <a:srgbClr val="0028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3865"/>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c706499775_3_15"/>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Study</a:t>
            </a:r>
            <a:r>
              <a:rPr lang="en-US"/>
              <a:t>: 2016-2017</a:t>
            </a:r>
            <a:endParaRPr/>
          </a:p>
        </p:txBody>
      </p:sp>
      <p:sp>
        <p:nvSpPr>
          <p:cNvPr id="651" name="Google Shape;651;gc706499775_3_15"/>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pic>
        <p:nvPicPr>
          <p:cNvPr id="652" name="Google Shape;652;gc706499775_3_15" descr="A close up of a logo&#10;&#10;Description generated with very high confidence"/>
          <p:cNvPicPr preferRelativeResize="0"/>
          <p:nvPr/>
        </p:nvPicPr>
        <p:blipFill rotWithShape="1">
          <a:blip r:embed="rId3">
            <a:alphaModFix/>
          </a:blip>
          <a:srcRect/>
          <a:stretch/>
        </p:blipFill>
        <p:spPr>
          <a:xfrm>
            <a:off x="4155344" y="1726347"/>
            <a:ext cx="5600700" cy="4995111"/>
          </a:xfrm>
          <a:prstGeom prst="rect">
            <a:avLst/>
          </a:prstGeom>
          <a:noFill/>
          <a:ln w="57150" cap="flat" cmpd="sng">
            <a:solidFill>
              <a:schemeClr val="dk1"/>
            </a:solidFill>
            <a:prstDash val="solid"/>
            <a:round/>
            <a:headEnd type="none" w="sm" len="sm"/>
            <a:tailEnd type="none" w="sm" len="sm"/>
          </a:ln>
        </p:spPr>
      </p:pic>
      <p:sp>
        <p:nvSpPr>
          <p:cNvPr id="653" name="Google Shape;653;gc706499775_3_15" descr="Green arrow pointing down to go deeper in self-examination"/>
          <p:cNvSpPr/>
          <p:nvPr/>
        </p:nvSpPr>
        <p:spPr>
          <a:xfrm>
            <a:off x="1876592" y="2516346"/>
            <a:ext cx="401100" cy="3840000"/>
          </a:xfrm>
          <a:prstGeom prst="downArrow">
            <a:avLst>
              <a:gd name="adj1" fmla="val 50000"/>
              <a:gd name="adj2" fmla="val 50000"/>
            </a:avLst>
          </a:prstGeom>
          <a:solidFill>
            <a:srgbClr val="598E18"/>
          </a:solidFill>
          <a:ln w="25400" cap="flat" cmpd="sng">
            <a:solidFill>
              <a:srgbClr val="0028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4" name="Google Shape;654;gc706499775_3_15"/>
          <p:cNvSpPr txBox="1"/>
          <p:nvPr/>
        </p:nvSpPr>
        <p:spPr>
          <a:xfrm>
            <a:off x="429849" y="1839911"/>
            <a:ext cx="32946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oboto"/>
                <a:ea typeface="Roboto"/>
                <a:cs typeface="Roboto"/>
                <a:sym typeface="Roboto"/>
              </a:rPr>
              <a:t>Self-Examination</a:t>
            </a: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c706499775_3_23"/>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The Pillars of our Work</a:t>
            </a:r>
            <a:endParaRPr/>
          </a:p>
        </p:txBody>
      </p:sp>
      <p:sp>
        <p:nvSpPr>
          <p:cNvPr id="660" name="Google Shape;660;gc706499775_3_23"/>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grpSp>
        <p:nvGrpSpPr>
          <p:cNvPr id="661" name="Google Shape;661;gc706499775_3_23" descr="Values and features at North View Middle School"/>
          <p:cNvGrpSpPr/>
          <p:nvPr/>
        </p:nvGrpSpPr>
        <p:grpSpPr>
          <a:xfrm>
            <a:off x="2707106" y="1570121"/>
            <a:ext cx="7188946" cy="5041145"/>
            <a:chOff x="0" y="0"/>
            <a:chExt cx="7188946" cy="5041145"/>
          </a:xfrm>
        </p:grpSpPr>
        <p:sp>
          <p:nvSpPr>
            <p:cNvPr id="662" name="Google Shape;662;gc706499775_3_23"/>
            <p:cNvSpPr/>
            <p:nvPr/>
          </p:nvSpPr>
          <p:spPr>
            <a:xfrm>
              <a:off x="2875546" y="0"/>
              <a:ext cx="4313400" cy="1575300"/>
            </a:xfrm>
            <a:prstGeom prst="rightArrow">
              <a:avLst>
                <a:gd name="adj1" fmla="val 75000"/>
                <a:gd name="adj2" fmla="val 50000"/>
              </a:avLst>
            </a:prstGeom>
            <a:solidFill>
              <a:srgbClr val="D4E8CA">
                <a:alpha val="8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gc706499775_3_23"/>
            <p:cNvSpPr txBox="1"/>
            <p:nvPr/>
          </p:nvSpPr>
          <p:spPr>
            <a:xfrm>
              <a:off x="2875546" y="196923"/>
              <a:ext cx="3722700" cy="1181400"/>
            </a:xfrm>
            <a:prstGeom prst="rect">
              <a:avLst/>
            </a:prstGeom>
            <a:noFill/>
            <a:ln>
              <a:noFill/>
            </a:ln>
          </p:spPr>
          <p:txBody>
            <a:bodyPr spcFirstLastPara="1" wrap="square" lIns="17775" tIns="17775" rIns="17775" bIns="17775" anchor="t" anchorCtr="0">
              <a:noAutofit/>
            </a:bodyPr>
            <a:lstStyle/>
            <a:p>
              <a:pPr marL="285750" marR="0" lvl="1" indent="-28575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Clear Priorities</a:t>
              </a:r>
              <a:endParaRPr sz="2800" b="0" i="0" u="none" strike="noStrike" cap="none">
                <a:solidFill>
                  <a:srgbClr val="000000"/>
                </a:solidFill>
                <a:latin typeface="Arial"/>
                <a:ea typeface="Arial"/>
                <a:cs typeface="Arial"/>
                <a:sym typeface="Arial"/>
              </a:endParaRPr>
            </a:p>
            <a:p>
              <a:pPr marL="285750" marR="0" lvl="1" indent="-285750" algn="l" rtl="0">
                <a:lnSpc>
                  <a:spcPct val="90000"/>
                </a:lnSpc>
                <a:spcBef>
                  <a:spcPts val="42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Robust Evaluation Process</a:t>
              </a:r>
              <a:endParaRPr sz="2800" b="0" i="0" u="none" strike="noStrike" cap="none">
                <a:solidFill>
                  <a:srgbClr val="000000"/>
                </a:solidFill>
                <a:latin typeface="Arial"/>
                <a:ea typeface="Arial"/>
                <a:cs typeface="Arial"/>
                <a:sym typeface="Arial"/>
              </a:endParaRPr>
            </a:p>
          </p:txBody>
        </p:sp>
        <p:sp>
          <p:nvSpPr>
            <p:cNvPr id="664" name="Google Shape;664;gc706499775_3_23"/>
            <p:cNvSpPr/>
            <p:nvPr/>
          </p:nvSpPr>
          <p:spPr>
            <a:xfrm>
              <a:off x="0" y="0"/>
              <a:ext cx="2875500" cy="1575300"/>
            </a:xfrm>
            <a:prstGeom prst="roundRect">
              <a:avLst>
                <a:gd name="adj" fmla="val 16667"/>
              </a:avLst>
            </a:prstGeom>
            <a:solidFill>
              <a:srgbClr val="76BD1F"/>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gc706499775_3_23"/>
            <p:cNvSpPr txBox="1"/>
            <p:nvPr/>
          </p:nvSpPr>
          <p:spPr>
            <a:xfrm>
              <a:off x="76904" y="76904"/>
              <a:ext cx="2721600" cy="1421700"/>
            </a:xfrm>
            <a:prstGeom prst="rect">
              <a:avLst/>
            </a:prstGeom>
            <a:noFill/>
            <a:ln>
              <a:noFill/>
            </a:ln>
          </p:spPr>
          <p:txBody>
            <a:bodyPr spcFirstLastPara="1" wrap="square" lIns="125725" tIns="62850" rIns="125725" bIns="62850"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en-US" sz="3300" b="0" i="0" u="none" strike="noStrike" cap="none">
                  <a:solidFill>
                    <a:schemeClr val="lt1"/>
                  </a:solidFill>
                  <a:latin typeface="Arial"/>
                  <a:ea typeface="Arial"/>
                  <a:cs typeface="Arial"/>
                  <a:sym typeface="Arial"/>
                </a:rPr>
                <a:t>Honest Self Study</a:t>
              </a:r>
              <a:endParaRPr sz="3300" b="0" i="0" u="none" strike="noStrike" cap="none">
                <a:solidFill>
                  <a:schemeClr val="lt1"/>
                </a:solidFill>
                <a:latin typeface="Arial"/>
                <a:ea typeface="Arial"/>
                <a:cs typeface="Arial"/>
                <a:sym typeface="Arial"/>
              </a:endParaRPr>
            </a:p>
          </p:txBody>
        </p:sp>
        <p:sp>
          <p:nvSpPr>
            <p:cNvPr id="666" name="Google Shape;666;gc706499775_3_23"/>
            <p:cNvSpPr/>
            <p:nvPr/>
          </p:nvSpPr>
          <p:spPr>
            <a:xfrm>
              <a:off x="2875546" y="1732922"/>
              <a:ext cx="4313400" cy="1575300"/>
            </a:xfrm>
            <a:prstGeom prst="rightArrow">
              <a:avLst>
                <a:gd name="adj1" fmla="val 75000"/>
                <a:gd name="adj2" fmla="val 50000"/>
              </a:avLst>
            </a:prstGeom>
            <a:solidFill>
              <a:srgbClr val="CADAE2">
                <a:alpha val="8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c706499775_3_23"/>
            <p:cNvSpPr txBox="1"/>
            <p:nvPr/>
          </p:nvSpPr>
          <p:spPr>
            <a:xfrm>
              <a:off x="2875546" y="1929845"/>
              <a:ext cx="3722700" cy="1181400"/>
            </a:xfrm>
            <a:prstGeom prst="rect">
              <a:avLst/>
            </a:prstGeom>
            <a:noFill/>
            <a:ln>
              <a:noFill/>
            </a:ln>
          </p:spPr>
          <p:txBody>
            <a:bodyPr spcFirstLastPara="1" wrap="square" lIns="17775" tIns="17775" rIns="17775" bIns="17775" anchor="t" anchorCtr="0">
              <a:noAutofit/>
            </a:bodyPr>
            <a:lstStyle/>
            <a:p>
              <a:pPr marL="285750" marR="0" lvl="1" indent="-28575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Committed Staff</a:t>
              </a:r>
              <a:endParaRPr sz="2800" b="0" i="0" u="none" strike="noStrike" cap="none">
                <a:solidFill>
                  <a:srgbClr val="000000"/>
                </a:solidFill>
                <a:latin typeface="Arial"/>
                <a:ea typeface="Arial"/>
                <a:cs typeface="Arial"/>
                <a:sym typeface="Arial"/>
              </a:endParaRPr>
            </a:p>
            <a:p>
              <a:pPr marL="285750" marR="0" lvl="1" indent="-285750" algn="l" rtl="0">
                <a:lnSpc>
                  <a:spcPct val="90000"/>
                </a:lnSpc>
                <a:spcBef>
                  <a:spcPts val="42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Improved Outcomes</a:t>
              </a:r>
              <a:endParaRPr sz="2800" b="0" i="0" u="none" strike="noStrike" cap="none">
                <a:solidFill>
                  <a:srgbClr val="000000"/>
                </a:solidFill>
                <a:latin typeface="Arial"/>
                <a:ea typeface="Arial"/>
                <a:cs typeface="Arial"/>
                <a:sym typeface="Arial"/>
              </a:endParaRPr>
            </a:p>
          </p:txBody>
        </p:sp>
        <p:sp>
          <p:nvSpPr>
            <p:cNvPr id="668" name="Google Shape;668;gc706499775_3_23"/>
            <p:cNvSpPr/>
            <p:nvPr/>
          </p:nvSpPr>
          <p:spPr>
            <a:xfrm>
              <a:off x="0" y="1732922"/>
              <a:ext cx="2875500" cy="1575300"/>
            </a:xfrm>
            <a:prstGeom prst="roundRect">
              <a:avLst>
                <a:gd name="adj" fmla="val 16667"/>
              </a:avLst>
            </a:prstGeom>
            <a:solidFill>
              <a:schemeClr val="accent3"/>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gc706499775_3_23"/>
            <p:cNvSpPr txBox="1"/>
            <p:nvPr/>
          </p:nvSpPr>
          <p:spPr>
            <a:xfrm>
              <a:off x="76904" y="1809826"/>
              <a:ext cx="2721600" cy="1421700"/>
            </a:xfrm>
            <a:prstGeom prst="rect">
              <a:avLst/>
            </a:prstGeom>
            <a:noFill/>
            <a:ln>
              <a:noFill/>
            </a:ln>
          </p:spPr>
          <p:txBody>
            <a:bodyPr spcFirstLastPara="1" wrap="square" lIns="125725" tIns="62850" rIns="125725" bIns="62850"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en-US" sz="3300" b="0" i="0" u="none" strike="noStrike" cap="none">
                  <a:solidFill>
                    <a:schemeClr val="lt1"/>
                  </a:solidFill>
                  <a:latin typeface="Arial"/>
                  <a:ea typeface="Arial"/>
                  <a:cs typeface="Arial"/>
                  <a:sym typeface="Arial"/>
                </a:rPr>
                <a:t>Inclusive Decision Making</a:t>
              </a:r>
              <a:endParaRPr sz="3300" b="0" i="0" u="none" strike="noStrike" cap="none">
                <a:solidFill>
                  <a:schemeClr val="lt1"/>
                </a:solidFill>
                <a:latin typeface="Arial"/>
                <a:ea typeface="Arial"/>
                <a:cs typeface="Arial"/>
                <a:sym typeface="Arial"/>
              </a:endParaRPr>
            </a:p>
          </p:txBody>
        </p:sp>
        <p:sp>
          <p:nvSpPr>
            <p:cNvPr id="670" name="Google Shape;670;gc706499775_3_23"/>
            <p:cNvSpPr/>
            <p:nvPr/>
          </p:nvSpPr>
          <p:spPr>
            <a:xfrm>
              <a:off x="2875546" y="3465845"/>
              <a:ext cx="4313400" cy="1575300"/>
            </a:xfrm>
            <a:prstGeom prst="rightArrow">
              <a:avLst>
                <a:gd name="adj1" fmla="val 75000"/>
                <a:gd name="adj2" fmla="val 50000"/>
              </a:avLst>
            </a:prstGeom>
            <a:solidFill>
              <a:srgbClr val="DACDCB">
                <a:alpha val="8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c706499775_3_23"/>
            <p:cNvSpPr txBox="1"/>
            <p:nvPr/>
          </p:nvSpPr>
          <p:spPr>
            <a:xfrm>
              <a:off x="2875546" y="3662768"/>
              <a:ext cx="3722700" cy="1181400"/>
            </a:xfrm>
            <a:prstGeom prst="rect">
              <a:avLst/>
            </a:prstGeom>
            <a:noFill/>
            <a:ln>
              <a:noFill/>
            </a:ln>
          </p:spPr>
          <p:txBody>
            <a:bodyPr spcFirstLastPara="1" wrap="square" lIns="17775" tIns="17775" rIns="17775" bIns="17775" anchor="t" anchorCtr="0">
              <a:noAutofit/>
            </a:bodyPr>
            <a:lstStyle/>
            <a:p>
              <a:pPr marL="285750" marR="0" lvl="1" indent="-28575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Trust</a:t>
              </a:r>
              <a:endParaRPr sz="2800" b="0" i="0" u="none" strike="noStrike" cap="none">
                <a:solidFill>
                  <a:srgbClr val="000000"/>
                </a:solidFill>
                <a:latin typeface="Arial"/>
                <a:ea typeface="Arial"/>
                <a:cs typeface="Arial"/>
                <a:sym typeface="Arial"/>
              </a:endParaRPr>
            </a:p>
            <a:p>
              <a:pPr marL="285750" marR="0" lvl="1" indent="-285750" algn="l" rtl="0">
                <a:lnSpc>
                  <a:spcPct val="90000"/>
                </a:lnSpc>
                <a:spcBef>
                  <a:spcPts val="42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Supportive Culture</a:t>
              </a:r>
              <a:endParaRPr sz="1400" b="0" i="0" u="none" strike="noStrike" cap="none">
                <a:solidFill>
                  <a:srgbClr val="000000"/>
                </a:solidFill>
                <a:latin typeface="Arial"/>
                <a:ea typeface="Arial"/>
                <a:cs typeface="Arial"/>
                <a:sym typeface="Arial"/>
              </a:endParaRPr>
            </a:p>
          </p:txBody>
        </p:sp>
        <p:sp>
          <p:nvSpPr>
            <p:cNvPr id="672" name="Google Shape;672;gc706499775_3_23"/>
            <p:cNvSpPr/>
            <p:nvPr/>
          </p:nvSpPr>
          <p:spPr>
            <a:xfrm>
              <a:off x="0" y="3465845"/>
              <a:ext cx="2875500" cy="1575300"/>
            </a:xfrm>
            <a:prstGeom prst="roundRect">
              <a:avLst>
                <a:gd name="adj" fmla="val 16667"/>
              </a:avLst>
            </a:prstGeom>
            <a:solidFill>
              <a:srgbClr val="8D3C2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c706499775_3_23"/>
            <p:cNvSpPr txBox="1"/>
            <p:nvPr/>
          </p:nvSpPr>
          <p:spPr>
            <a:xfrm>
              <a:off x="76904" y="3542749"/>
              <a:ext cx="2721600" cy="1421700"/>
            </a:xfrm>
            <a:prstGeom prst="rect">
              <a:avLst/>
            </a:prstGeom>
            <a:noFill/>
            <a:ln>
              <a:noFill/>
            </a:ln>
          </p:spPr>
          <p:txBody>
            <a:bodyPr spcFirstLastPara="1" wrap="square" lIns="125725" tIns="62850" rIns="125725" bIns="62850"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en-US" sz="3300" b="0" i="0" u="none" strike="noStrike" cap="none">
                  <a:solidFill>
                    <a:schemeClr val="lt1"/>
                  </a:solidFill>
                  <a:latin typeface="Arial"/>
                  <a:ea typeface="Arial"/>
                  <a:cs typeface="Arial"/>
                  <a:sym typeface="Arial"/>
                </a:rPr>
                <a:t>Transparent Leadership</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c706499775_3_41"/>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Action</a:t>
            </a:r>
            <a:r>
              <a:rPr lang="en-US"/>
              <a:t>: 2017-2018</a:t>
            </a:r>
            <a:endParaRPr/>
          </a:p>
        </p:txBody>
      </p:sp>
      <p:sp>
        <p:nvSpPr>
          <p:cNvPr id="679" name="Google Shape;679;gc706499775_3_4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pic>
        <p:nvPicPr>
          <p:cNvPr id="680" name="Google Shape;680;gc706499775_3_41" descr="A close up of a logo&#10;&#10;Description generated with very high confidence"/>
          <p:cNvPicPr preferRelativeResize="0"/>
          <p:nvPr/>
        </p:nvPicPr>
        <p:blipFill rotWithShape="1">
          <a:blip r:embed="rId3">
            <a:alphaModFix/>
          </a:blip>
          <a:srcRect/>
          <a:stretch/>
        </p:blipFill>
        <p:spPr>
          <a:xfrm>
            <a:off x="2065900" y="1597104"/>
            <a:ext cx="5600700" cy="4995111"/>
          </a:xfrm>
          <a:prstGeom prst="rect">
            <a:avLst/>
          </a:prstGeom>
          <a:noFill/>
          <a:ln w="57150" cap="flat" cmpd="sng">
            <a:solidFill>
              <a:schemeClr val="dk1"/>
            </a:solidFill>
            <a:prstDash val="solid"/>
            <a:round/>
            <a:headEnd type="none" w="sm" len="sm"/>
            <a:tailEnd type="none" w="sm" len="sm"/>
          </a:ln>
        </p:spPr>
      </p:pic>
      <p:sp>
        <p:nvSpPr>
          <p:cNvPr id="681" name="Google Shape;681;gc706499775_3_41" descr="Green arrow pointing up to go to planning the events"/>
          <p:cNvSpPr/>
          <p:nvPr/>
        </p:nvSpPr>
        <p:spPr>
          <a:xfrm rot="10800000">
            <a:off x="9011925" y="2699243"/>
            <a:ext cx="401100" cy="3840000"/>
          </a:xfrm>
          <a:prstGeom prst="downArrow">
            <a:avLst>
              <a:gd name="adj1" fmla="val 50000"/>
              <a:gd name="adj2" fmla="val 50000"/>
            </a:avLst>
          </a:prstGeom>
          <a:solidFill>
            <a:srgbClr val="598E18"/>
          </a:solidFill>
          <a:ln w="25400" cap="flat" cmpd="sng">
            <a:solidFill>
              <a:srgbClr val="0028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2" name="Google Shape;682;gc706499775_3_41"/>
          <p:cNvSpPr txBox="1"/>
          <p:nvPr/>
        </p:nvSpPr>
        <p:spPr>
          <a:xfrm>
            <a:off x="7727523" y="1957136"/>
            <a:ext cx="32946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oboto"/>
                <a:ea typeface="Roboto"/>
                <a:cs typeface="Roboto"/>
                <a:sym typeface="Roboto"/>
              </a:rPr>
              <a:t>Strategic Planning</a:t>
            </a: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c706499775_3_4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Action</a:t>
            </a:r>
            <a:r>
              <a:rPr lang="en-US" dirty="0"/>
              <a:t>: </a:t>
            </a:r>
            <a:r>
              <a:rPr lang="en-US" dirty="0" smtClean="0"/>
              <a:t>2017-2018</a:t>
            </a:r>
            <a:endParaRPr dirty="0"/>
          </a:p>
        </p:txBody>
      </p:sp>
      <p:sp>
        <p:nvSpPr>
          <p:cNvPr id="688" name="Google Shape;688;gc706499775_3_4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pic>
        <p:nvPicPr>
          <p:cNvPr id="689" name="Google Shape;689;gc706499775_3_49" descr="Change ahead on a road sign"/>
          <p:cNvPicPr preferRelativeResize="0"/>
          <p:nvPr/>
        </p:nvPicPr>
        <p:blipFill rotWithShape="1">
          <a:blip r:embed="rId3">
            <a:alphaModFix/>
          </a:blip>
          <a:srcRect/>
          <a:stretch/>
        </p:blipFill>
        <p:spPr>
          <a:xfrm>
            <a:off x="503321" y="2525072"/>
            <a:ext cx="2993858" cy="3251643"/>
          </a:xfrm>
          <a:prstGeom prst="rect">
            <a:avLst/>
          </a:prstGeom>
          <a:noFill/>
          <a:ln w="28575" cap="flat" cmpd="sng">
            <a:solidFill>
              <a:schemeClr val="dk1"/>
            </a:solidFill>
            <a:prstDash val="solid"/>
            <a:round/>
            <a:headEnd type="none" w="sm" len="sm"/>
            <a:tailEnd type="none" w="sm" len="sm"/>
          </a:ln>
        </p:spPr>
      </p:pic>
      <p:pic>
        <p:nvPicPr>
          <p:cNvPr id="690" name="Google Shape;690;gc706499775_3_49" descr="A blue and white clock&#10;&#10;Description generated with high confidence"/>
          <p:cNvPicPr preferRelativeResize="0"/>
          <p:nvPr/>
        </p:nvPicPr>
        <p:blipFill rotWithShape="1">
          <a:blip r:embed="rId4">
            <a:alphaModFix/>
          </a:blip>
          <a:srcRect/>
          <a:stretch/>
        </p:blipFill>
        <p:spPr>
          <a:xfrm>
            <a:off x="8543674" y="2377490"/>
            <a:ext cx="3246019" cy="3306176"/>
          </a:xfrm>
          <a:prstGeom prst="rect">
            <a:avLst/>
          </a:prstGeom>
          <a:noFill/>
          <a:ln w="28575" cap="flat" cmpd="sng">
            <a:solidFill>
              <a:schemeClr val="dk1"/>
            </a:solidFill>
            <a:prstDash val="solid"/>
            <a:round/>
            <a:headEnd type="none" w="sm" len="sm"/>
            <a:tailEnd type="none" w="sm" len="sm"/>
          </a:ln>
        </p:spPr>
      </p:pic>
      <p:pic>
        <p:nvPicPr>
          <p:cNvPr id="691" name="Google Shape;691;gc706499775_3_49" descr="A picture containing device&#10;&#10;Description generated with very high confidence"/>
          <p:cNvPicPr preferRelativeResize="0"/>
          <p:nvPr/>
        </p:nvPicPr>
        <p:blipFill rotWithShape="1">
          <a:blip r:embed="rId5">
            <a:alphaModFix/>
          </a:blip>
          <a:srcRect/>
          <a:stretch/>
        </p:blipFill>
        <p:spPr>
          <a:xfrm>
            <a:off x="3952374" y="2300570"/>
            <a:ext cx="4156910" cy="3540226"/>
          </a:xfrm>
          <a:prstGeom prst="rect">
            <a:avLst/>
          </a:prstGeom>
          <a:noFill/>
          <a:ln>
            <a:noFill/>
          </a:ln>
        </p:spPr>
      </p:pic>
      <p:sp>
        <p:nvSpPr>
          <p:cNvPr id="692" name="Google Shape;692;gc706499775_3_49" descr="Blue arrow pointing right to connect trantion to beliefs and values"/>
          <p:cNvSpPr/>
          <p:nvPr/>
        </p:nvSpPr>
        <p:spPr>
          <a:xfrm>
            <a:off x="3601532" y="3798288"/>
            <a:ext cx="771900" cy="471300"/>
          </a:xfrm>
          <a:prstGeom prst="rightArrow">
            <a:avLst>
              <a:gd name="adj1" fmla="val 50000"/>
              <a:gd name="adj2" fmla="val 50000"/>
            </a:avLst>
          </a:prstGeom>
          <a:solidFill>
            <a:schemeClr val="accent1"/>
          </a:solidFill>
          <a:ln w="25400" cap="flat" cmpd="sng">
            <a:solidFill>
              <a:srgbClr val="0028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3" name="Google Shape;693;gc706499775_3_49" descr="Blue arrow pointing right to go from Belief and Values to visioning "/>
          <p:cNvSpPr/>
          <p:nvPr/>
        </p:nvSpPr>
        <p:spPr>
          <a:xfrm>
            <a:off x="7722347" y="3808314"/>
            <a:ext cx="771900" cy="471300"/>
          </a:xfrm>
          <a:prstGeom prst="rightArrow">
            <a:avLst>
              <a:gd name="adj1" fmla="val 50000"/>
              <a:gd name="adj2" fmla="val 50000"/>
            </a:avLst>
          </a:prstGeom>
          <a:solidFill>
            <a:schemeClr val="accent1"/>
          </a:solidFill>
          <a:ln w="25400" cap="flat" cmpd="sng">
            <a:solidFill>
              <a:srgbClr val="0028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4" name="Google Shape;694;gc706499775_3_49"/>
          <p:cNvSpPr txBox="1"/>
          <p:nvPr/>
        </p:nvSpPr>
        <p:spPr>
          <a:xfrm>
            <a:off x="633663" y="1646321"/>
            <a:ext cx="27432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Components of a successful transition </a:t>
            </a:r>
            <a:endParaRPr sz="1400" b="0" i="0" u="none" strike="noStrike" cap="none">
              <a:solidFill>
                <a:schemeClr val="dk1"/>
              </a:solidFill>
              <a:latin typeface="Arial"/>
              <a:ea typeface="Arial"/>
              <a:cs typeface="Arial"/>
              <a:sym typeface="Arial"/>
            </a:endParaRPr>
          </a:p>
        </p:txBody>
      </p:sp>
      <p:sp>
        <p:nvSpPr>
          <p:cNvPr id="695" name="Google Shape;695;gc706499775_3_49"/>
          <p:cNvSpPr txBox="1"/>
          <p:nvPr/>
        </p:nvSpPr>
        <p:spPr>
          <a:xfrm>
            <a:off x="4724400" y="1786689"/>
            <a:ext cx="2743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Beliefs and Values</a:t>
            </a:r>
            <a:endParaRPr sz="1400" b="0" i="0" u="none" strike="noStrike" cap="none">
              <a:solidFill>
                <a:schemeClr val="dk1"/>
              </a:solidFill>
              <a:latin typeface="Arial"/>
              <a:ea typeface="Arial"/>
              <a:cs typeface="Arial"/>
              <a:sym typeface="Arial"/>
            </a:endParaRPr>
          </a:p>
        </p:txBody>
      </p:sp>
      <p:sp>
        <p:nvSpPr>
          <p:cNvPr id="696" name="Google Shape;696;gc706499775_3_49"/>
          <p:cNvSpPr txBox="1"/>
          <p:nvPr/>
        </p:nvSpPr>
        <p:spPr>
          <a:xfrm>
            <a:off x="8865269" y="1786689"/>
            <a:ext cx="2743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Visioning </a:t>
            </a: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c706499775_3_62"/>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Plan</a:t>
            </a:r>
            <a:r>
              <a:rPr lang="en-US"/>
              <a:t>: 2018-2019</a:t>
            </a:r>
            <a:endParaRPr/>
          </a:p>
        </p:txBody>
      </p:sp>
      <p:sp>
        <p:nvSpPr>
          <p:cNvPr id="702" name="Google Shape;702;gc706499775_3_62"/>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grpSp>
        <p:nvGrpSpPr>
          <p:cNvPr id="703" name="Google Shape;703;gc706499775_3_62" descr="Feedback loop for North View Middle School between stakeholders, team analysis, and administrative"/>
          <p:cNvGrpSpPr/>
          <p:nvPr/>
        </p:nvGrpSpPr>
        <p:grpSpPr>
          <a:xfrm>
            <a:off x="2891943" y="1479526"/>
            <a:ext cx="5961128" cy="5068446"/>
            <a:chOff x="1171456" y="1663"/>
            <a:chExt cx="6800283" cy="6253481"/>
          </a:xfrm>
        </p:grpSpPr>
        <p:sp>
          <p:nvSpPr>
            <p:cNvPr id="704" name="Google Shape;704;gc706499775_3_62"/>
            <p:cNvSpPr/>
            <p:nvPr/>
          </p:nvSpPr>
          <p:spPr>
            <a:xfrm>
              <a:off x="3212148" y="1663"/>
              <a:ext cx="2718900" cy="2718900"/>
            </a:xfrm>
            <a:prstGeom prst="ellipse">
              <a:avLst/>
            </a:prstGeom>
            <a:solidFill>
              <a:schemeClr val="accent3"/>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c706499775_3_62"/>
            <p:cNvSpPr txBox="1"/>
            <p:nvPr/>
          </p:nvSpPr>
          <p:spPr>
            <a:xfrm>
              <a:off x="3610311" y="399826"/>
              <a:ext cx="1922400" cy="1922400"/>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Transition Team Analysis</a:t>
              </a:r>
              <a:endParaRPr sz="1700" b="0" i="0" u="none" strike="noStrike" cap="none">
                <a:solidFill>
                  <a:schemeClr val="lt1"/>
                </a:solidFill>
                <a:latin typeface="Arial"/>
                <a:ea typeface="Arial"/>
                <a:cs typeface="Arial"/>
                <a:sym typeface="Arial"/>
              </a:endParaRPr>
            </a:p>
          </p:txBody>
        </p:sp>
        <p:sp>
          <p:nvSpPr>
            <p:cNvPr id="706" name="Google Shape;706;gc706499775_3_62"/>
            <p:cNvSpPr/>
            <p:nvPr/>
          </p:nvSpPr>
          <p:spPr>
            <a:xfrm rot="3599722">
              <a:off x="5220586" y="2651876"/>
              <a:ext cx="722299" cy="917580"/>
            </a:xfrm>
            <a:prstGeom prst="rightArrow">
              <a:avLst>
                <a:gd name="adj1" fmla="val 60000"/>
                <a:gd name="adj2" fmla="val 50000"/>
              </a:avLst>
            </a:prstGeom>
            <a:solidFill>
              <a:schemeClr val="accent3"/>
            </a:solidFill>
            <a:ln w="9525" cap="flat" cmpd="sng">
              <a:solidFill>
                <a:schemeClr val="lt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c706499775_3_62"/>
            <p:cNvSpPr txBox="1"/>
            <p:nvPr/>
          </p:nvSpPr>
          <p:spPr>
            <a:xfrm rot="3598859">
              <a:off x="5274898" y="2741610"/>
              <a:ext cx="505509" cy="5505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8" name="Google Shape;708;gc706499775_3_62"/>
            <p:cNvSpPr/>
            <p:nvPr/>
          </p:nvSpPr>
          <p:spPr>
            <a:xfrm>
              <a:off x="5252839" y="3536244"/>
              <a:ext cx="2718900" cy="2718900"/>
            </a:xfrm>
            <a:prstGeom prst="ellipse">
              <a:avLst/>
            </a:prstGeom>
            <a:solidFill>
              <a:srgbClr val="3E9C13"/>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gc706499775_3_62"/>
            <p:cNvSpPr txBox="1"/>
            <p:nvPr/>
          </p:nvSpPr>
          <p:spPr>
            <a:xfrm>
              <a:off x="5451997" y="3899009"/>
              <a:ext cx="2320500" cy="1922400"/>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Administrative Recommendations</a:t>
              </a:r>
              <a:endParaRPr sz="1700" b="0" i="0" u="none" strike="noStrike" cap="none">
                <a:solidFill>
                  <a:schemeClr val="lt1"/>
                </a:solidFill>
                <a:latin typeface="Arial"/>
                <a:ea typeface="Arial"/>
                <a:cs typeface="Arial"/>
                <a:sym typeface="Arial"/>
              </a:endParaRPr>
            </a:p>
          </p:txBody>
        </p:sp>
        <p:sp>
          <p:nvSpPr>
            <p:cNvPr id="710" name="Google Shape;710;gc706499775_3_62"/>
            <p:cNvSpPr/>
            <p:nvPr/>
          </p:nvSpPr>
          <p:spPr>
            <a:xfrm rot="10800000">
              <a:off x="4230977" y="4436762"/>
              <a:ext cx="722100" cy="917700"/>
            </a:xfrm>
            <a:prstGeom prst="rightArrow">
              <a:avLst>
                <a:gd name="adj1" fmla="val 60000"/>
                <a:gd name="adj2" fmla="val 50000"/>
              </a:avLst>
            </a:prstGeom>
            <a:solidFill>
              <a:srgbClr val="3E9C13"/>
            </a:solidFill>
            <a:ln w="9525" cap="flat" cmpd="sng">
              <a:solidFill>
                <a:schemeClr val="lt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c706499775_3_62"/>
            <p:cNvSpPr txBox="1"/>
            <p:nvPr/>
          </p:nvSpPr>
          <p:spPr>
            <a:xfrm>
              <a:off x="4447570" y="4620378"/>
              <a:ext cx="505500" cy="550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2" name="Google Shape;712;gc706499775_3_62"/>
            <p:cNvSpPr/>
            <p:nvPr/>
          </p:nvSpPr>
          <p:spPr>
            <a:xfrm>
              <a:off x="1171456" y="3536244"/>
              <a:ext cx="2718900" cy="2718900"/>
            </a:xfrm>
            <a:prstGeom prst="ellipse">
              <a:avLst/>
            </a:prstGeom>
            <a:solidFill>
              <a:srgbClr val="8C3D2A"/>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c706499775_3_62"/>
            <p:cNvSpPr txBox="1"/>
            <p:nvPr/>
          </p:nvSpPr>
          <p:spPr>
            <a:xfrm>
              <a:off x="1569619" y="3934407"/>
              <a:ext cx="1922400" cy="1922400"/>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Stakeholder Feedback</a:t>
              </a:r>
              <a:endParaRPr sz="1700" b="0" i="0" u="none" strike="noStrike" cap="none">
                <a:solidFill>
                  <a:schemeClr val="lt1"/>
                </a:solidFill>
                <a:latin typeface="Arial"/>
                <a:ea typeface="Arial"/>
                <a:cs typeface="Arial"/>
                <a:sym typeface="Arial"/>
              </a:endParaRPr>
            </a:p>
          </p:txBody>
        </p:sp>
        <p:sp>
          <p:nvSpPr>
            <p:cNvPr id="714" name="Google Shape;714;gc706499775_3_62"/>
            <p:cNvSpPr/>
            <p:nvPr/>
          </p:nvSpPr>
          <p:spPr>
            <a:xfrm rot="-3599722">
              <a:off x="3179925" y="2687179"/>
              <a:ext cx="722299" cy="917580"/>
            </a:xfrm>
            <a:prstGeom prst="rightArrow">
              <a:avLst>
                <a:gd name="adj1" fmla="val 60000"/>
                <a:gd name="adj2" fmla="val 50000"/>
              </a:avLst>
            </a:prstGeom>
            <a:solidFill>
              <a:srgbClr val="8C3D2A"/>
            </a:solidFill>
            <a:ln w="9525" cap="flat" cmpd="sng">
              <a:solidFill>
                <a:schemeClr val="lt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c706499775_3_62"/>
            <p:cNvSpPr txBox="1"/>
            <p:nvPr/>
          </p:nvSpPr>
          <p:spPr>
            <a:xfrm rot="-3598859">
              <a:off x="3234104" y="2964711"/>
              <a:ext cx="505509" cy="5505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c706499775_3_8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Do</a:t>
            </a:r>
            <a:r>
              <a:rPr lang="en-US"/>
              <a:t>: 2019-2020</a:t>
            </a:r>
            <a:endParaRPr/>
          </a:p>
        </p:txBody>
      </p:sp>
      <p:sp>
        <p:nvSpPr>
          <p:cNvPr id="721" name="Google Shape;721;gc706499775_3_80"/>
          <p:cNvSpPr txBox="1">
            <a:spLocks noGrp="1"/>
          </p:cNvSpPr>
          <p:nvPr>
            <p:ph type="body" idx="1"/>
          </p:nvPr>
        </p:nvSpPr>
        <p:spPr>
          <a:xfrm>
            <a:off x="838200" y="1825625"/>
            <a:ext cx="6877200" cy="4351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2500"/>
              <a:buNone/>
            </a:pPr>
            <a:r>
              <a:rPr lang="en-US" sz="2800" b="1"/>
              <a:t>Change in Mindsets:</a:t>
            </a:r>
            <a:endParaRPr sz="2800" b="1"/>
          </a:p>
          <a:p>
            <a:pPr marL="457200" lvl="0" indent="-406400" algn="l" rtl="0">
              <a:lnSpc>
                <a:spcPct val="100000"/>
              </a:lnSpc>
              <a:spcBef>
                <a:spcPts val="1000"/>
              </a:spcBef>
              <a:spcAft>
                <a:spcPts val="0"/>
              </a:spcAft>
              <a:buSzPts val="2800"/>
              <a:buChar char="•"/>
            </a:pPr>
            <a:r>
              <a:rPr lang="en-US" sz="2800"/>
              <a:t>Established an identity.</a:t>
            </a:r>
            <a:endParaRPr sz="2100"/>
          </a:p>
          <a:p>
            <a:pPr marL="914400" lvl="1" indent="-406400" algn="l" rtl="0">
              <a:lnSpc>
                <a:spcPct val="100000"/>
              </a:lnSpc>
              <a:spcBef>
                <a:spcPts val="0"/>
              </a:spcBef>
              <a:spcAft>
                <a:spcPts val="0"/>
              </a:spcAft>
              <a:buSzPts val="2800"/>
              <a:buChar char="•"/>
            </a:pPr>
            <a:r>
              <a:rPr lang="en-US" sz="2800"/>
              <a:t>Who, How &amp; What</a:t>
            </a:r>
            <a:endParaRPr sz="1700"/>
          </a:p>
          <a:p>
            <a:pPr marL="457200" lvl="0" indent="-406400" algn="l" rtl="0">
              <a:lnSpc>
                <a:spcPct val="100000"/>
              </a:lnSpc>
              <a:spcBef>
                <a:spcPts val="0"/>
              </a:spcBef>
              <a:spcAft>
                <a:spcPts val="0"/>
              </a:spcAft>
              <a:buSzPts val="2800"/>
              <a:buChar char="•"/>
            </a:pPr>
            <a:r>
              <a:rPr lang="en-US" sz="2800"/>
              <a:t>Teamwork makes the dream work.</a:t>
            </a:r>
            <a:endParaRPr sz="2100"/>
          </a:p>
          <a:p>
            <a:pPr marL="457200" lvl="0" indent="-406400" algn="l" rtl="0">
              <a:lnSpc>
                <a:spcPct val="100000"/>
              </a:lnSpc>
              <a:spcBef>
                <a:spcPts val="0"/>
              </a:spcBef>
              <a:spcAft>
                <a:spcPts val="0"/>
              </a:spcAft>
              <a:buSzPts val="2800"/>
              <a:buChar char="•"/>
            </a:pPr>
            <a:r>
              <a:rPr lang="en-US" sz="2800"/>
              <a:t>Help each other be accountable.</a:t>
            </a:r>
            <a:endParaRPr sz="2100"/>
          </a:p>
          <a:p>
            <a:pPr marL="457200" lvl="0" indent="-406400" algn="l" rtl="0">
              <a:lnSpc>
                <a:spcPct val="100000"/>
              </a:lnSpc>
              <a:spcBef>
                <a:spcPts val="0"/>
              </a:spcBef>
              <a:spcAft>
                <a:spcPts val="0"/>
              </a:spcAft>
              <a:buSzPts val="2800"/>
              <a:buChar char="•"/>
            </a:pPr>
            <a:r>
              <a:rPr lang="en-US" sz="2800"/>
              <a:t>No significant learning can happen without a significant relationship.</a:t>
            </a:r>
            <a:endParaRPr sz="2100"/>
          </a:p>
          <a:p>
            <a:pPr marL="457200" lvl="0" indent="-406400" algn="l" rtl="0">
              <a:lnSpc>
                <a:spcPct val="100000"/>
              </a:lnSpc>
              <a:spcBef>
                <a:spcPts val="0"/>
              </a:spcBef>
              <a:spcAft>
                <a:spcPts val="0"/>
              </a:spcAft>
              <a:buSzPts val="2800"/>
              <a:buChar char="•"/>
            </a:pPr>
            <a:r>
              <a:rPr lang="en-US" sz="2800"/>
              <a:t>Our diversity is our strength.</a:t>
            </a:r>
            <a:endParaRPr sz="2100"/>
          </a:p>
          <a:p>
            <a:pPr marL="69850" lvl="0" indent="0" algn="l" rtl="0">
              <a:lnSpc>
                <a:spcPct val="100000"/>
              </a:lnSpc>
              <a:spcBef>
                <a:spcPts val="1000"/>
              </a:spcBef>
              <a:spcAft>
                <a:spcPts val="0"/>
              </a:spcAft>
              <a:buSzPts val="2500"/>
              <a:buNone/>
            </a:pPr>
            <a:endParaRPr/>
          </a:p>
        </p:txBody>
      </p:sp>
      <p:sp>
        <p:nvSpPr>
          <p:cNvPr id="722" name="Google Shape;722;gc706499775_3_8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pic>
        <p:nvPicPr>
          <p:cNvPr id="723" name="Google Shape;723;gc706499775_3_80" descr="A picture containing cake, birthday, table, colorful&#10;&#10;Description generated with very high confidence"/>
          <p:cNvPicPr preferRelativeResize="0"/>
          <p:nvPr/>
        </p:nvPicPr>
        <p:blipFill rotWithShape="1">
          <a:blip r:embed="rId3">
            <a:alphaModFix/>
          </a:blip>
          <a:srcRect/>
          <a:stretch/>
        </p:blipFill>
        <p:spPr>
          <a:xfrm>
            <a:off x="7545575" y="1863492"/>
            <a:ext cx="4388677" cy="361867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003865"/>
              </a:buClr>
              <a:buSzPts val="3600"/>
              <a:buFont typeface="Calibri"/>
              <a:buNone/>
            </a:pPr>
            <a:r>
              <a:rPr lang="en-US">
                <a:solidFill>
                  <a:srgbClr val="003865"/>
                </a:solidFill>
              </a:rPr>
              <a:t>Quote from Rob Horner</a:t>
            </a:r>
            <a:endParaRPr>
              <a:solidFill>
                <a:srgbClr val="003865"/>
              </a:solidFill>
            </a:endParaRPr>
          </a:p>
        </p:txBody>
      </p:sp>
      <p:sp>
        <p:nvSpPr>
          <p:cNvPr id="295" name="Google Shape;295;p3"/>
          <p:cNvSpPr txBox="1">
            <a:spLocks noGrp="1"/>
          </p:cNvSpPr>
          <p:nvPr>
            <p:ph type="body" idx="1"/>
          </p:nvPr>
        </p:nvSpPr>
        <p:spPr>
          <a:xfrm>
            <a:off x="838200" y="1335281"/>
            <a:ext cx="10515600" cy="4841682"/>
          </a:xfrm>
          <a:prstGeom prst="rect">
            <a:avLst/>
          </a:prstGeom>
          <a:solidFill>
            <a:schemeClr val="lt1"/>
          </a:solidFill>
          <a:ln>
            <a:noFill/>
          </a:ln>
        </p:spPr>
        <p:txBody>
          <a:bodyPr spcFirstLastPara="1" wrap="square" lIns="228600" tIns="548625" rIns="274300" bIns="45700" anchor="t" anchorCtr="0">
            <a:normAutofit/>
          </a:bodyPr>
          <a:lstStyle/>
          <a:p>
            <a:pPr marL="0" lvl="0" indent="0" algn="l" rtl="0">
              <a:lnSpc>
                <a:spcPct val="100000"/>
              </a:lnSpc>
              <a:spcBef>
                <a:spcPts val="0"/>
              </a:spcBef>
              <a:spcAft>
                <a:spcPts val="0"/>
              </a:spcAft>
              <a:buSzPts val="3200"/>
              <a:buNone/>
            </a:pPr>
            <a:r>
              <a:rPr lang="en-US" sz="3200" b="1"/>
              <a:t>“Never put something in place that won’t endure for a minimum of 10 years… </a:t>
            </a:r>
            <a:endParaRPr/>
          </a:p>
          <a:p>
            <a:pPr marL="0" lvl="0" indent="0" algn="r" rtl="0">
              <a:lnSpc>
                <a:spcPct val="100000"/>
              </a:lnSpc>
              <a:spcBef>
                <a:spcPts val="2000"/>
              </a:spcBef>
              <a:spcAft>
                <a:spcPts val="0"/>
              </a:spcAft>
              <a:buSzPts val="2400"/>
              <a:buNone/>
            </a:pPr>
            <a:r>
              <a:rPr lang="en-US" sz="2400"/>
              <a:t>…do it with a level of precision, with a level of fidelity, and with the organizational systems that will </a:t>
            </a:r>
            <a:r>
              <a:rPr lang="en-US" sz="2400" b="1"/>
              <a:t>go</a:t>
            </a:r>
            <a:r>
              <a:rPr lang="en-US" sz="2400"/>
              <a:t> </a:t>
            </a:r>
            <a:r>
              <a:rPr lang="en-US" sz="2400" b="1"/>
              <a:t>beyond just </a:t>
            </a:r>
            <a:r>
              <a:rPr lang="en-US" sz="2400" b="1" i="1"/>
              <a:t>you</a:t>
            </a:r>
            <a:r>
              <a:rPr lang="en-US" sz="2400" b="1"/>
              <a:t> </a:t>
            </a:r>
            <a:r>
              <a:rPr lang="en-US" sz="2400"/>
              <a:t>getting good at it.”</a:t>
            </a:r>
            <a:endParaRPr/>
          </a:p>
          <a:p>
            <a:pPr marL="0" lvl="0" indent="0" algn="r" rtl="0">
              <a:lnSpc>
                <a:spcPct val="100000"/>
              </a:lnSpc>
              <a:spcBef>
                <a:spcPts val="1000"/>
              </a:spcBef>
              <a:spcAft>
                <a:spcPts val="0"/>
              </a:spcAft>
              <a:buSzPts val="2500"/>
              <a:buNone/>
            </a:pPr>
            <a:r>
              <a:rPr lang="en-US" b="1"/>
              <a:t>- </a:t>
            </a:r>
            <a:r>
              <a:rPr lang="en-US" sz="2800" b="1"/>
              <a:t>Rob Horner</a:t>
            </a:r>
            <a:endParaRPr/>
          </a:p>
          <a:p>
            <a:pPr marL="0" lvl="0" indent="0" algn="r" rtl="0">
              <a:lnSpc>
                <a:spcPct val="100000"/>
              </a:lnSpc>
              <a:spcBef>
                <a:spcPts val="0"/>
              </a:spcBef>
              <a:spcAft>
                <a:spcPts val="0"/>
              </a:spcAft>
              <a:buSzPts val="2000"/>
              <a:buNone/>
            </a:pPr>
            <a:r>
              <a:rPr lang="en-US" sz="2000"/>
              <a:t>APBS 2018</a:t>
            </a:r>
            <a:endParaRPr sz="2000"/>
          </a:p>
        </p:txBody>
      </p:sp>
      <p:sp>
        <p:nvSpPr>
          <p:cNvPr id="296" name="Google Shape;296;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000000"/>
                </a:solidFill>
              </a:rPr>
              <a:t>3/19/2021</a:t>
            </a:r>
            <a:endParaRPr>
              <a:solidFill>
                <a:srgbClr val="000000"/>
              </a:solidFill>
            </a:endParaRPr>
          </a:p>
        </p:txBody>
      </p:sp>
      <p:sp>
        <p:nvSpPr>
          <p:cNvPr id="297" name="Google Shape;297;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5</a:t>
            </a:fld>
            <a:endParaRPr>
              <a:solidFill>
                <a:srgbClr val="000000"/>
              </a:solidFill>
            </a:endParaRPr>
          </a:p>
        </p:txBody>
      </p:sp>
      <p:sp>
        <p:nvSpPr>
          <p:cNvPr id="298" name="Google Shape;298;p3"/>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a:p>
        </p:txBody>
      </p:sp>
      <p:sp>
        <p:nvSpPr>
          <p:cNvPr id="299" name="Google Shape;299;p3"/>
          <p:cNvSpPr/>
          <p:nvPr/>
        </p:nvSpPr>
        <p:spPr>
          <a:xfrm>
            <a:off x="3438945" y="5758886"/>
            <a:ext cx="7836196" cy="33851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600" b="1" i="0" u="none" strike="noStrike" cap="none">
                <a:solidFill>
                  <a:srgbClr val="003865"/>
                </a:solidFill>
                <a:latin typeface="Calibri"/>
                <a:ea typeface="Calibri"/>
                <a:cs typeface="Calibri"/>
                <a:sym typeface="Calibri"/>
              </a:rPr>
              <a:t>Source:</a:t>
            </a:r>
            <a:r>
              <a:rPr lang="en-US" sz="1600" b="0" i="0" u="none" strike="noStrike" cap="none">
                <a:solidFill>
                  <a:srgbClr val="003865"/>
                </a:solidFill>
                <a:latin typeface="Calibri"/>
                <a:ea typeface="Calibri"/>
                <a:cs typeface="Calibri"/>
                <a:sym typeface="Calibri"/>
              </a:rPr>
              <a:t> https://www.apbs.org/play-video?v=263456934 </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 name="Picture 6" descr="Culturally responsive PBIS graphic"/>
          <p:cNvPicPr>
            <a:picLocks noChangeAspect="1"/>
          </p:cNvPicPr>
          <p:nvPr/>
        </p:nvPicPr>
        <p:blipFill>
          <a:blip r:embed="rId3"/>
          <a:stretch>
            <a:fillRect/>
          </a:stretch>
        </p:blipFill>
        <p:spPr>
          <a:xfrm>
            <a:off x="7394294" y="1591148"/>
            <a:ext cx="4517528" cy="4523624"/>
          </a:xfrm>
          <a:prstGeom prst="rect">
            <a:avLst/>
          </a:prstGeom>
        </p:spPr>
      </p:pic>
      <p:sp>
        <p:nvSpPr>
          <p:cNvPr id="728" name="Google Shape;728;gc706499775_3_8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Do</a:t>
            </a:r>
            <a:r>
              <a:rPr lang="en-US"/>
              <a:t>: 2019-2020 </a:t>
            </a:r>
            <a:endParaRPr/>
          </a:p>
        </p:txBody>
      </p:sp>
      <p:sp>
        <p:nvSpPr>
          <p:cNvPr id="729" name="Google Shape;729;gc706499775_3_87"/>
          <p:cNvSpPr txBox="1">
            <a:spLocks noGrp="1"/>
          </p:cNvSpPr>
          <p:nvPr>
            <p:ph type="body" idx="1"/>
          </p:nvPr>
        </p:nvSpPr>
        <p:spPr>
          <a:xfrm>
            <a:off x="838200" y="1825625"/>
            <a:ext cx="6407100" cy="4583400"/>
          </a:xfrm>
          <a:prstGeom prst="rect">
            <a:avLst/>
          </a:prstGeom>
          <a:noFill/>
          <a:ln>
            <a:noFill/>
          </a:ln>
        </p:spPr>
        <p:txBody>
          <a:bodyPr spcFirstLastPara="1" wrap="square" lIns="91425" tIns="45700" rIns="91425" bIns="45700" anchor="t" anchorCtr="0">
            <a:normAutofit/>
          </a:bodyPr>
          <a:lstStyle/>
          <a:p>
            <a:pPr marL="69850" lvl="0" indent="0" algn="l" rtl="0">
              <a:lnSpc>
                <a:spcPct val="100000"/>
              </a:lnSpc>
              <a:spcBef>
                <a:spcPts val="1000"/>
              </a:spcBef>
              <a:spcAft>
                <a:spcPts val="0"/>
              </a:spcAft>
              <a:buSzPts val="2500"/>
              <a:buNone/>
            </a:pPr>
            <a:r>
              <a:rPr lang="en-US" sz="3500" b="1"/>
              <a:t>Change in Instructional Culture</a:t>
            </a:r>
            <a:endParaRPr sz="3500" b="1"/>
          </a:p>
          <a:p>
            <a:pPr marL="457200" lvl="0" indent="-381000" algn="l" rtl="0">
              <a:lnSpc>
                <a:spcPct val="100000"/>
              </a:lnSpc>
              <a:spcBef>
                <a:spcPts val="1000"/>
              </a:spcBef>
              <a:spcAft>
                <a:spcPts val="0"/>
              </a:spcAft>
              <a:buClr>
                <a:schemeClr val="accent1"/>
              </a:buClr>
              <a:buSzPts val="2400"/>
              <a:buChar char="•"/>
            </a:pPr>
            <a:r>
              <a:rPr lang="en-US" sz="3500"/>
              <a:t>Grade Level Engagement Plan</a:t>
            </a:r>
            <a:endParaRPr sz="2400"/>
          </a:p>
          <a:p>
            <a:pPr marL="457200" lvl="0" indent="-381000" algn="l" rtl="0">
              <a:lnSpc>
                <a:spcPct val="100000"/>
              </a:lnSpc>
              <a:spcBef>
                <a:spcPts val="1000"/>
              </a:spcBef>
              <a:spcAft>
                <a:spcPts val="0"/>
              </a:spcAft>
              <a:buClr>
                <a:schemeClr val="accent1"/>
              </a:buClr>
              <a:buSzPts val="2400"/>
              <a:buChar char="•"/>
            </a:pPr>
            <a:r>
              <a:rPr lang="en-US" sz="3500"/>
              <a:t>Classroom Standards of Practice</a:t>
            </a:r>
            <a:endParaRPr sz="2400"/>
          </a:p>
          <a:p>
            <a:pPr marL="457200" lvl="0" indent="-381000" algn="l" rtl="0">
              <a:lnSpc>
                <a:spcPct val="100000"/>
              </a:lnSpc>
              <a:spcBef>
                <a:spcPts val="1000"/>
              </a:spcBef>
              <a:spcAft>
                <a:spcPts val="0"/>
              </a:spcAft>
              <a:buClr>
                <a:schemeClr val="accent1"/>
              </a:buClr>
              <a:buSzPts val="2400"/>
              <a:buChar char="•"/>
            </a:pPr>
            <a:r>
              <a:rPr lang="en-US" sz="3500"/>
              <a:t>Instructional Leadership Team Informal Observations</a:t>
            </a:r>
            <a:endParaRPr sz="2400"/>
          </a:p>
          <a:p>
            <a:pPr marL="457200" lvl="0" indent="-381000" algn="l" rtl="0">
              <a:lnSpc>
                <a:spcPct val="100000"/>
              </a:lnSpc>
              <a:spcBef>
                <a:spcPts val="1000"/>
              </a:spcBef>
              <a:spcAft>
                <a:spcPts val="0"/>
              </a:spcAft>
              <a:buClr>
                <a:schemeClr val="accent1"/>
              </a:buClr>
              <a:buSzPts val="2400"/>
              <a:buChar char="•"/>
            </a:pPr>
            <a:r>
              <a:rPr lang="en-US" sz="3500"/>
              <a:t>Peer observations</a:t>
            </a:r>
            <a:endParaRPr sz="2400"/>
          </a:p>
          <a:p>
            <a:pPr marL="457200" lvl="0" indent="-228600" algn="l" rtl="0">
              <a:lnSpc>
                <a:spcPct val="100000"/>
              </a:lnSpc>
              <a:spcBef>
                <a:spcPts val="1000"/>
              </a:spcBef>
              <a:spcAft>
                <a:spcPts val="0"/>
              </a:spcAft>
              <a:buClr>
                <a:schemeClr val="accent1"/>
              </a:buClr>
              <a:buSzPts val="2500"/>
              <a:buNone/>
            </a:pPr>
            <a:endParaRPr/>
          </a:p>
        </p:txBody>
      </p:sp>
      <p:sp>
        <p:nvSpPr>
          <p:cNvPr id="730" name="Google Shape;730;gc706499775_3_87"/>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c706499775_3_135"/>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Do</a:t>
            </a:r>
            <a:r>
              <a:rPr lang="en-US"/>
              <a:t>: Change in Practice</a:t>
            </a:r>
            <a:endParaRPr/>
          </a:p>
        </p:txBody>
      </p:sp>
      <p:sp>
        <p:nvSpPr>
          <p:cNvPr id="738" name="Google Shape;738;gc706499775_3_135"/>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
        <p:nvSpPr>
          <p:cNvPr id="739" name="Google Shape;739;gc706499775_3_135"/>
          <p:cNvSpPr txBox="1"/>
          <p:nvPr/>
        </p:nvSpPr>
        <p:spPr>
          <a:xfrm>
            <a:off x="965077" y="1537275"/>
            <a:ext cx="7557300" cy="501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Proactive Engagement</a:t>
            </a:r>
            <a:endParaRPr sz="2800" b="0" i="0" u="none" strike="noStrike" cap="none">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G</a:t>
            </a:r>
            <a:r>
              <a:rPr lang="en-US" sz="2500" b="0" i="0" u="none" strike="noStrike" cap="none">
                <a:solidFill>
                  <a:schemeClr val="dk1"/>
                </a:solidFill>
                <a:latin typeface="Calibri"/>
                <a:ea typeface="Calibri"/>
                <a:cs typeface="Calibri"/>
                <a:sym typeface="Calibri"/>
              </a:rPr>
              <a:t>rade Level Engagement Plan</a:t>
            </a:r>
            <a:endParaRPr sz="2500" b="0" i="0" u="none" strike="noStrike" cap="none">
              <a:solidFill>
                <a:schemeClr val="dk1"/>
              </a:solidFill>
              <a:latin typeface="Calibri"/>
              <a:ea typeface="Calibri"/>
              <a:cs typeface="Calibri"/>
              <a:sym typeface="Calibri"/>
            </a:endParaRPr>
          </a:p>
          <a:p>
            <a:pPr marL="342900" marR="0" lvl="0" indent="-323850" algn="l" rtl="0">
              <a:lnSpc>
                <a:spcPct val="150000"/>
              </a:lnSpc>
              <a:spcBef>
                <a:spcPts val="0"/>
              </a:spcBef>
              <a:spcAft>
                <a:spcPts val="0"/>
              </a:spcAft>
              <a:buClr>
                <a:srgbClr val="000000"/>
              </a:buClr>
              <a:buSzPts val="2500"/>
              <a:buFont typeface="Calibri"/>
              <a:buChar char="•"/>
            </a:pPr>
            <a:r>
              <a:rPr lang="en-US" sz="2500" b="0" i="0" u="none" strike="noStrike" cap="none">
                <a:solidFill>
                  <a:schemeClr val="dk1"/>
                </a:solidFill>
                <a:latin typeface="Calibri"/>
                <a:ea typeface="Calibri"/>
                <a:cs typeface="Calibri"/>
                <a:sym typeface="Calibri"/>
              </a:rPr>
              <a:t>Tiered responses to student behavior</a:t>
            </a:r>
            <a:endParaRPr sz="1100" b="0" i="0" u="none" strike="noStrike" cap="none">
              <a:solidFill>
                <a:srgbClr val="000000"/>
              </a:solidFill>
              <a:latin typeface="Calibri"/>
              <a:ea typeface="Calibri"/>
              <a:cs typeface="Calibri"/>
              <a:sym typeface="Calibri"/>
            </a:endParaRPr>
          </a:p>
          <a:p>
            <a:pPr marL="342900" marR="0" lvl="0" indent="-323850" algn="l" rtl="0">
              <a:lnSpc>
                <a:spcPct val="150000"/>
              </a:lnSpc>
              <a:spcBef>
                <a:spcPts val="0"/>
              </a:spcBef>
              <a:spcAft>
                <a:spcPts val="0"/>
              </a:spcAft>
              <a:buClr>
                <a:srgbClr val="000000"/>
              </a:buClr>
              <a:buSzPts val="2500"/>
              <a:buFont typeface="Calibri"/>
              <a:buChar char="•"/>
            </a:pPr>
            <a:r>
              <a:rPr lang="en-US" sz="2500">
                <a:solidFill>
                  <a:schemeClr val="dk1"/>
                </a:solidFill>
                <a:latin typeface="Calibri"/>
                <a:ea typeface="Calibri"/>
                <a:cs typeface="Calibri"/>
                <a:sym typeface="Calibri"/>
              </a:rPr>
              <a:t>Continuous data review</a:t>
            </a:r>
            <a:endParaRPr sz="1100" b="0" i="0" u="none" strike="noStrike" cap="none">
              <a:solidFill>
                <a:srgbClr val="000000"/>
              </a:solidFill>
              <a:latin typeface="Calibri"/>
              <a:ea typeface="Calibri"/>
              <a:cs typeface="Calibri"/>
              <a:sym typeface="Calibri"/>
            </a:endParaRPr>
          </a:p>
          <a:p>
            <a:pPr marL="342900" marR="0" lvl="0" indent="-323850" algn="l" rtl="0">
              <a:lnSpc>
                <a:spcPct val="150000"/>
              </a:lnSpc>
              <a:spcBef>
                <a:spcPts val="0"/>
              </a:spcBef>
              <a:spcAft>
                <a:spcPts val="0"/>
              </a:spcAft>
              <a:buClr>
                <a:srgbClr val="000000"/>
              </a:buClr>
              <a:buSzPts val="2500"/>
              <a:buFont typeface="Calibri"/>
              <a:buChar char="•"/>
            </a:pPr>
            <a:r>
              <a:rPr lang="en-US" sz="2500" b="0" i="0" u="none" strike="noStrike" cap="none">
                <a:solidFill>
                  <a:schemeClr val="dk1"/>
                </a:solidFill>
                <a:latin typeface="Calibri"/>
                <a:ea typeface="Calibri"/>
                <a:cs typeface="Calibri"/>
                <a:sym typeface="Calibri"/>
              </a:rPr>
              <a:t>Restorative Practices</a:t>
            </a:r>
            <a:endParaRPr sz="1100" b="0" i="0" u="none" strike="noStrike" cap="none">
              <a:solidFill>
                <a:srgbClr val="000000"/>
              </a:solidFill>
              <a:latin typeface="Calibri"/>
              <a:ea typeface="Calibri"/>
              <a:cs typeface="Calibri"/>
              <a:sym typeface="Calibri"/>
            </a:endParaRPr>
          </a:p>
          <a:p>
            <a:pPr marL="342900" marR="0" lvl="0" indent="-323850" algn="l" rtl="0">
              <a:lnSpc>
                <a:spcPct val="150000"/>
              </a:lnSpc>
              <a:spcBef>
                <a:spcPts val="0"/>
              </a:spcBef>
              <a:spcAft>
                <a:spcPts val="0"/>
              </a:spcAft>
              <a:buClr>
                <a:srgbClr val="000000"/>
              </a:buClr>
              <a:buSzPts val="2500"/>
              <a:buFont typeface="Calibri"/>
              <a:buChar char="•"/>
            </a:pPr>
            <a:r>
              <a:rPr lang="en-US" sz="2500" b="0" i="0" u="none" strike="noStrike" cap="none">
                <a:solidFill>
                  <a:schemeClr val="dk1"/>
                </a:solidFill>
                <a:latin typeface="Calibri"/>
                <a:ea typeface="Calibri"/>
                <a:cs typeface="Calibri"/>
                <a:sym typeface="Calibri"/>
              </a:rPr>
              <a:t>Opportunities for staff leadership</a:t>
            </a:r>
            <a:endParaRPr sz="1100" b="0" i="0" u="none" strike="noStrike" cap="none">
              <a:solidFill>
                <a:srgbClr val="000000"/>
              </a:solidFill>
              <a:latin typeface="Calibri"/>
              <a:ea typeface="Calibri"/>
              <a:cs typeface="Calibri"/>
              <a:sym typeface="Calibri"/>
            </a:endParaRPr>
          </a:p>
          <a:p>
            <a:pPr marL="342900" marR="0" lvl="0" indent="-323850" algn="l" rtl="0">
              <a:lnSpc>
                <a:spcPct val="150000"/>
              </a:lnSpc>
              <a:spcBef>
                <a:spcPts val="0"/>
              </a:spcBef>
              <a:spcAft>
                <a:spcPts val="0"/>
              </a:spcAft>
              <a:buClr>
                <a:srgbClr val="000000"/>
              </a:buClr>
              <a:buSzPts val="2500"/>
              <a:buFont typeface="Calibri"/>
              <a:buChar char="•"/>
            </a:pPr>
            <a:r>
              <a:rPr lang="en-US" sz="2500" b="0" i="0" u="none" strike="noStrike" cap="none">
                <a:solidFill>
                  <a:schemeClr val="dk1"/>
                </a:solidFill>
                <a:latin typeface="Calibri"/>
                <a:ea typeface="Calibri"/>
                <a:cs typeface="Calibri"/>
                <a:sym typeface="Calibri"/>
              </a:rPr>
              <a:t>All Hands-On Deck Approach</a:t>
            </a:r>
            <a:endParaRPr sz="2500" b="0" i="0" u="none" strike="noStrike" cap="none">
              <a:solidFill>
                <a:schemeClr val="dk1"/>
              </a:solidFill>
              <a:latin typeface="Calibri"/>
              <a:ea typeface="Calibri"/>
              <a:cs typeface="Calibri"/>
              <a:sym typeface="Calibri"/>
            </a:endParaRPr>
          </a:p>
          <a:p>
            <a:pPr marL="342900" marR="0" lvl="0" indent="-323850" algn="l" rtl="0">
              <a:lnSpc>
                <a:spcPct val="150000"/>
              </a:lnSpc>
              <a:spcBef>
                <a:spcPts val="0"/>
              </a:spcBef>
              <a:spcAft>
                <a:spcPts val="0"/>
              </a:spcAft>
              <a:buClr>
                <a:schemeClr val="dk1"/>
              </a:buClr>
              <a:buSzPts val="2500"/>
              <a:buFont typeface="Calibri"/>
              <a:buChar char="•"/>
            </a:pPr>
            <a:r>
              <a:rPr lang="en-US" sz="2500" b="1" i="1" u="none" strike="noStrike" cap="none">
                <a:solidFill>
                  <a:schemeClr val="dk1"/>
                </a:solidFill>
                <a:latin typeface="Calibri"/>
                <a:ea typeface="Calibri"/>
                <a:cs typeface="Calibri"/>
                <a:sym typeface="Calibri"/>
              </a:rPr>
              <a:t>Adapt to meet the needs of our new reality</a:t>
            </a:r>
            <a:endParaRPr sz="2500" b="1" i="1" u="none" strike="noStrike" cap="none">
              <a:solidFill>
                <a:schemeClr val="dk1"/>
              </a:solidFill>
              <a:latin typeface="Calibri"/>
              <a:ea typeface="Calibri"/>
              <a:cs typeface="Calibri"/>
              <a:sym typeface="Calibri"/>
            </a:endParaRPr>
          </a:p>
          <a:p>
            <a:pPr marL="457200" marR="0" lvl="0" indent="0" algn="l" rtl="0">
              <a:lnSpc>
                <a:spcPct val="150000"/>
              </a:lnSpc>
              <a:spcBef>
                <a:spcPts val="0"/>
              </a:spcBef>
              <a:spcAft>
                <a:spcPts val="0"/>
              </a:spcAft>
              <a:buClr>
                <a:srgbClr val="000000"/>
              </a:buClr>
              <a:buSzPts val="2500"/>
              <a:buFont typeface="Arial"/>
              <a:buNone/>
            </a:pPr>
            <a:endParaRPr sz="2500" b="1" i="1" u="none" strike="noStrike" cap="none">
              <a:solidFill>
                <a:schemeClr val="dk1"/>
              </a:solidFill>
              <a:latin typeface="Calibri"/>
              <a:ea typeface="Calibri"/>
              <a:cs typeface="Calibri"/>
              <a:sym typeface="Calibri"/>
            </a:endParaRPr>
          </a:p>
        </p:txBody>
      </p:sp>
      <p:pic>
        <p:nvPicPr>
          <p:cNvPr id="740" name="Google Shape;740;gc706499775_3_135" descr="A close up of a sign&#10;&#10;Description generated with high confidence"/>
          <p:cNvPicPr preferRelativeResize="0"/>
          <p:nvPr/>
        </p:nvPicPr>
        <p:blipFill rotWithShape="1">
          <a:blip r:embed="rId3">
            <a:alphaModFix/>
          </a:blip>
          <a:srcRect/>
          <a:stretch/>
        </p:blipFill>
        <p:spPr>
          <a:xfrm>
            <a:off x="7046906" y="2342466"/>
            <a:ext cx="4573696" cy="3095103"/>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c706499775_3_142"/>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Do</a:t>
            </a:r>
            <a:r>
              <a:rPr lang="en-US" dirty="0"/>
              <a:t>: Change in Practice</a:t>
            </a:r>
            <a:endParaRPr dirty="0"/>
          </a:p>
        </p:txBody>
      </p:sp>
      <p:sp>
        <p:nvSpPr>
          <p:cNvPr id="746" name="Google Shape;746;gc706499775_3_142"/>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
        <p:nvSpPr>
          <p:cNvPr id="747" name="Google Shape;747;gc706499775_3_142"/>
          <p:cNvSpPr txBox="1"/>
          <p:nvPr/>
        </p:nvSpPr>
        <p:spPr>
          <a:xfrm>
            <a:off x="965075" y="1537275"/>
            <a:ext cx="7619700" cy="444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Proactive Engagement</a:t>
            </a:r>
            <a:endParaRPr sz="2800" b="0" i="0" u="none" strike="noStrike" cap="none">
              <a:solidFill>
                <a:schemeClr val="dk1"/>
              </a:solidFill>
              <a:latin typeface="Calibri"/>
              <a:ea typeface="Calibri"/>
              <a:cs typeface="Calibri"/>
              <a:sym typeface="Calibri"/>
            </a:endParaRPr>
          </a:p>
          <a:p>
            <a:pPr marL="342900" marR="0" lvl="0" indent="-304800" algn="l" rtl="0">
              <a:lnSpc>
                <a:spcPct val="150000"/>
              </a:lnSpc>
              <a:spcBef>
                <a:spcPts val="0"/>
              </a:spcBef>
              <a:spcAft>
                <a:spcPts val="0"/>
              </a:spcAft>
              <a:buClr>
                <a:schemeClr val="dk1"/>
              </a:buClr>
              <a:buSzPts val="2200"/>
              <a:buFont typeface="Calibri"/>
              <a:buChar char="•"/>
            </a:pPr>
            <a:r>
              <a:rPr lang="en-US" sz="2500" b="0" i="0" u="none" strike="noStrike" cap="none">
                <a:solidFill>
                  <a:schemeClr val="dk1"/>
                </a:solidFill>
                <a:latin typeface="Calibri"/>
                <a:ea typeface="Calibri"/>
                <a:cs typeface="Calibri"/>
                <a:sym typeface="Calibri"/>
              </a:rPr>
              <a:t>Bi-weekly staff training on Trauma-Informed Practices.</a:t>
            </a:r>
            <a:endParaRPr sz="2500" b="0" i="0" u="none" strike="noStrike" cap="none">
              <a:solidFill>
                <a:schemeClr val="dk1"/>
              </a:solidFill>
              <a:latin typeface="Calibri"/>
              <a:ea typeface="Calibri"/>
              <a:cs typeface="Calibri"/>
              <a:sym typeface="Calibri"/>
            </a:endParaRPr>
          </a:p>
          <a:p>
            <a:pPr marL="342900" marR="0" lvl="0" indent="-323850" algn="l" rtl="0">
              <a:lnSpc>
                <a:spcPct val="15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Formation of Student Support Response Team.</a:t>
            </a:r>
            <a:endParaRPr sz="2500" b="0" i="0" u="none" strike="noStrike" cap="none">
              <a:solidFill>
                <a:schemeClr val="dk1"/>
              </a:solidFill>
              <a:latin typeface="Calibri"/>
              <a:ea typeface="Calibri"/>
              <a:cs typeface="Calibri"/>
              <a:sym typeface="Calibri"/>
            </a:endParaRPr>
          </a:p>
          <a:p>
            <a:pPr marL="342900" marR="0" lvl="0" indent="-323850" algn="l" rtl="0">
              <a:lnSpc>
                <a:spcPct val="15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Shifted resources to individual student support.</a:t>
            </a:r>
            <a:endParaRPr sz="2500" b="0" i="0" u="none" strike="noStrike" cap="none">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800"/>
              <a:buFont typeface="Calibri"/>
              <a:buChar char="•"/>
            </a:pPr>
            <a:r>
              <a:rPr lang="en-US" sz="2500" b="0" i="0" u="none" strike="noStrike" cap="none">
                <a:solidFill>
                  <a:schemeClr val="dk1"/>
                </a:solidFill>
                <a:latin typeface="Calibri"/>
                <a:ea typeface="Calibri"/>
                <a:cs typeface="Calibri"/>
                <a:sym typeface="Calibri"/>
              </a:rPr>
              <a:t>Modify positive recognitions.</a:t>
            </a:r>
            <a:r>
              <a:rPr lang="en-US" sz="2800" b="0" i="0" u="none" strike="noStrike" cap="none">
                <a:solidFill>
                  <a:schemeClr val="dk1"/>
                </a:solidFill>
                <a:latin typeface="Calibri"/>
                <a:ea typeface="Calibri"/>
                <a:cs typeface="Calibri"/>
                <a:sym typeface="Calibri"/>
              </a:rPr>
              <a:t> </a:t>
            </a:r>
            <a:endParaRPr sz="2800" b="0" i="0" u="none" strike="noStrike" cap="none">
              <a:solidFill>
                <a:schemeClr val="dk1"/>
              </a:solidFill>
              <a:latin typeface="Calibri"/>
              <a:ea typeface="Calibri"/>
              <a:cs typeface="Calibri"/>
              <a:sym typeface="Calibri"/>
            </a:endParaRPr>
          </a:p>
          <a:p>
            <a:pPr marL="342900" marR="0" lvl="0" indent="-323850" algn="l" rtl="0">
              <a:lnSpc>
                <a:spcPct val="15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Strategically engaged &amp; supported families. </a:t>
            </a:r>
            <a:endParaRPr sz="2500" b="0" i="0" u="none" strike="noStrike" cap="none">
              <a:solidFill>
                <a:schemeClr val="dk1"/>
              </a:solidFill>
              <a:latin typeface="Calibri"/>
              <a:ea typeface="Calibri"/>
              <a:cs typeface="Calibri"/>
              <a:sym typeface="Calibri"/>
            </a:endParaRPr>
          </a:p>
          <a:p>
            <a:pPr marL="342900" marR="0" lvl="0" indent="-323850" algn="l" rtl="0">
              <a:lnSpc>
                <a:spcPct val="15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Re-examined the way supports (counseling, SSW, admin, etc…) interact.</a:t>
            </a:r>
            <a:endParaRPr sz="25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c706499775_3_14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Do</a:t>
            </a:r>
            <a:r>
              <a:rPr lang="en-US" b="1" dirty="0"/>
              <a:t>: Change in Practice</a:t>
            </a:r>
            <a:endParaRPr dirty="0"/>
          </a:p>
        </p:txBody>
      </p:sp>
      <p:sp>
        <p:nvSpPr>
          <p:cNvPr id="753" name="Google Shape;753;gc706499775_3_14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
        <p:nvSpPr>
          <p:cNvPr id="754" name="Google Shape;754;gc706499775_3_149"/>
          <p:cNvSpPr txBox="1"/>
          <p:nvPr/>
        </p:nvSpPr>
        <p:spPr>
          <a:xfrm>
            <a:off x="975504" y="1505964"/>
            <a:ext cx="9798900" cy="153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900" b="1" i="0" u="none" strike="noStrike" cap="none">
                <a:solidFill>
                  <a:schemeClr val="dk1"/>
                </a:solidFill>
                <a:latin typeface="Calibri"/>
                <a:ea typeface="Calibri"/>
                <a:cs typeface="Calibri"/>
                <a:sym typeface="Calibri"/>
              </a:rPr>
              <a:t>Proactive Engagement</a:t>
            </a:r>
            <a:endParaRPr sz="2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700" b="1"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a:p>
            <a:pPr marL="342900" marR="0" lvl="0" indent="-323850" algn="l" rtl="0">
              <a:lnSpc>
                <a:spcPct val="100000"/>
              </a:lnSpc>
              <a:spcBef>
                <a:spcPts val="0"/>
              </a:spcBef>
              <a:spcAft>
                <a:spcPts val="0"/>
              </a:spcAft>
              <a:buClr>
                <a:srgbClr val="000000"/>
              </a:buClr>
              <a:buSzPts val="2900"/>
              <a:buFont typeface="Arial"/>
              <a:buChar char="•"/>
            </a:pPr>
            <a:r>
              <a:rPr lang="en-US" sz="2900" b="0" i="0" u="none" strike="noStrike" cap="none">
                <a:solidFill>
                  <a:schemeClr val="dk1"/>
                </a:solidFill>
                <a:latin typeface="Calibri"/>
                <a:ea typeface="Calibri"/>
                <a:cs typeface="Calibri"/>
                <a:sym typeface="Calibri"/>
              </a:rPr>
              <a:t>Implemented monthly incentives, recognitions &amp; rewards with academic, attendance &amp; behavior criteria.</a:t>
            </a:r>
            <a:endParaRPr sz="2900" b="0" i="0" u="none" strike="noStrike" cap="none">
              <a:solidFill>
                <a:schemeClr val="dk1"/>
              </a:solidFill>
              <a:latin typeface="Calibri"/>
              <a:ea typeface="Calibri"/>
              <a:cs typeface="Calibri"/>
              <a:sym typeface="Calibri"/>
            </a:endParaRPr>
          </a:p>
        </p:txBody>
      </p:sp>
      <p:pic>
        <p:nvPicPr>
          <p:cNvPr id="755" name="Google Shape;755;gc706499775_3_149" descr="A group of people standing in front of a crowd posing for the camera&#10;&#10;Description generated with very high confidence"/>
          <p:cNvPicPr preferRelativeResize="0"/>
          <p:nvPr/>
        </p:nvPicPr>
        <p:blipFill rotWithShape="1">
          <a:blip r:embed="rId3">
            <a:alphaModFix/>
          </a:blip>
          <a:srcRect/>
          <a:stretch/>
        </p:blipFill>
        <p:spPr>
          <a:xfrm>
            <a:off x="6498921" y="3387518"/>
            <a:ext cx="4736925" cy="2974388"/>
          </a:xfrm>
          <a:prstGeom prst="rect">
            <a:avLst/>
          </a:prstGeom>
          <a:noFill/>
          <a:ln>
            <a:noFill/>
          </a:ln>
        </p:spPr>
      </p:pic>
      <p:pic>
        <p:nvPicPr>
          <p:cNvPr id="756" name="Google Shape;756;gc706499775_3_149" descr="A group of people standing in front of a crowd&#10;&#10;Description generated with very high confidence"/>
          <p:cNvPicPr preferRelativeResize="0"/>
          <p:nvPr/>
        </p:nvPicPr>
        <p:blipFill rotWithShape="1">
          <a:blip r:embed="rId4">
            <a:alphaModFix/>
          </a:blip>
          <a:srcRect/>
          <a:stretch/>
        </p:blipFill>
        <p:spPr>
          <a:xfrm>
            <a:off x="799578" y="3428736"/>
            <a:ext cx="4862184" cy="2912827"/>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c706499775_3_15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Do</a:t>
            </a:r>
            <a:r>
              <a:rPr lang="en-US" b="1" dirty="0"/>
              <a:t>: Change in Practice</a:t>
            </a:r>
            <a:endParaRPr dirty="0"/>
          </a:p>
        </p:txBody>
      </p:sp>
      <p:sp>
        <p:nvSpPr>
          <p:cNvPr id="762" name="Google Shape;762;gc706499775_3_157"/>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pic>
        <p:nvPicPr>
          <p:cNvPr id="763" name="Google Shape;763;gc706499775_3_157" descr="A picture containing sitting, table, group, green&#10;&#10;Description generated with very high confidence"/>
          <p:cNvPicPr preferRelativeResize="0"/>
          <p:nvPr/>
        </p:nvPicPr>
        <p:blipFill rotWithShape="1">
          <a:blip r:embed="rId3">
            <a:alphaModFix/>
          </a:blip>
          <a:srcRect/>
          <a:stretch/>
        </p:blipFill>
        <p:spPr>
          <a:xfrm>
            <a:off x="444676" y="4122628"/>
            <a:ext cx="3682877" cy="2601623"/>
          </a:xfrm>
          <a:prstGeom prst="rect">
            <a:avLst/>
          </a:prstGeom>
          <a:noFill/>
          <a:ln>
            <a:noFill/>
          </a:ln>
        </p:spPr>
      </p:pic>
      <p:pic>
        <p:nvPicPr>
          <p:cNvPr id="764" name="Google Shape;764;gc706499775_3_157" descr="A group of people standing around a table&#10;&#10;Description generated with very high confidence"/>
          <p:cNvPicPr preferRelativeResize="0"/>
          <p:nvPr/>
        </p:nvPicPr>
        <p:blipFill rotWithShape="1">
          <a:blip r:embed="rId4">
            <a:alphaModFix/>
          </a:blip>
          <a:srcRect/>
          <a:stretch/>
        </p:blipFill>
        <p:spPr>
          <a:xfrm>
            <a:off x="444675" y="1460689"/>
            <a:ext cx="3682862" cy="2549588"/>
          </a:xfrm>
          <a:prstGeom prst="rect">
            <a:avLst/>
          </a:prstGeom>
          <a:noFill/>
          <a:ln>
            <a:noFill/>
          </a:ln>
        </p:spPr>
      </p:pic>
      <p:pic>
        <p:nvPicPr>
          <p:cNvPr id="765" name="Google Shape;765;gc706499775_3_157" descr="A group of people posing for the camera&#10;&#10;Description generated with very high confidence"/>
          <p:cNvPicPr preferRelativeResize="0"/>
          <p:nvPr/>
        </p:nvPicPr>
        <p:blipFill rotWithShape="1">
          <a:blip r:embed="rId5">
            <a:alphaModFix/>
          </a:blip>
          <a:srcRect/>
          <a:stretch/>
        </p:blipFill>
        <p:spPr>
          <a:xfrm>
            <a:off x="4254673" y="1439971"/>
            <a:ext cx="3682650" cy="2589756"/>
          </a:xfrm>
          <a:prstGeom prst="rect">
            <a:avLst/>
          </a:prstGeom>
          <a:noFill/>
          <a:ln>
            <a:noFill/>
          </a:ln>
        </p:spPr>
      </p:pic>
      <p:pic>
        <p:nvPicPr>
          <p:cNvPr id="766" name="Google Shape;766;gc706499775_3_157" descr="A group of people on a stage&#10;&#10;Description generated with high confidence"/>
          <p:cNvPicPr preferRelativeResize="0"/>
          <p:nvPr/>
        </p:nvPicPr>
        <p:blipFill rotWithShape="1">
          <a:blip r:embed="rId6">
            <a:alphaModFix/>
          </a:blip>
          <a:srcRect/>
          <a:stretch/>
        </p:blipFill>
        <p:spPr>
          <a:xfrm>
            <a:off x="4254674" y="4122298"/>
            <a:ext cx="3682649" cy="2548667"/>
          </a:xfrm>
          <a:prstGeom prst="rect">
            <a:avLst/>
          </a:prstGeom>
          <a:noFill/>
          <a:ln>
            <a:noFill/>
          </a:ln>
        </p:spPr>
      </p:pic>
      <p:pic>
        <p:nvPicPr>
          <p:cNvPr id="767" name="Google Shape;767;gc706499775_3_157" descr="A group of people posing for a photo&#10;&#10;Description generated with very high confidence"/>
          <p:cNvPicPr preferRelativeResize="0"/>
          <p:nvPr/>
        </p:nvPicPr>
        <p:blipFill rotWithShape="1">
          <a:blip r:embed="rId7">
            <a:alphaModFix/>
          </a:blip>
          <a:srcRect/>
          <a:stretch/>
        </p:blipFill>
        <p:spPr>
          <a:xfrm>
            <a:off x="8075112" y="1462021"/>
            <a:ext cx="3682652" cy="2535217"/>
          </a:xfrm>
          <a:prstGeom prst="rect">
            <a:avLst/>
          </a:prstGeom>
          <a:noFill/>
          <a:ln>
            <a:noFill/>
          </a:ln>
        </p:spPr>
      </p:pic>
      <p:pic>
        <p:nvPicPr>
          <p:cNvPr id="768" name="Google Shape;768;gc706499775_3_157" descr="A group of people in a room&#10;&#10;Description generated with very high confidence"/>
          <p:cNvPicPr preferRelativeResize="0"/>
          <p:nvPr/>
        </p:nvPicPr>
        <p:blipFill rotWithShape="1">
          <a:blip r:embed="rId8">
            <a:alphaModFix/>
          </a:blip>
          <a:srcRect/>
          <a:stretch/>
        </p:blipFill>
        <p:spPr>
          <a:xfrm>
            <a:off x="8075113" y="4123103"/>
            <a:ext cx="3682757" cy="2538308"/>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c706499775_3_168"/>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Do</a:t>
            </a:r>
            <a:r>
              <a:rPr lang="en-US" b="1" dirty="0"/>
              <a:t>: Change in Practice</a:t>
            </a:r>
            <a:endParaRPr dirty="0"/>
          </a:p>
        </p:txBody>
      </p:sp>
      <p:sp>
        <p:nvSpPr>
          <p:cNvPr id="774" name="Google Shape;774;gc706499775_3_168"/>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pic>
        <p:nvPicPr>
          <p:cNvPr id="775" name="Google Shape;775;gc706499775_3_168" descr="Online tickets for recognition tallied up for North View Middle School"/>
          <p:cNvPicPr preferRelativeResize="0"/>
          <p:nvPr/>
        </p:nvPicPr>
        <p:blipFill rotWithShape="1">
          <a:blip r:embed="rId3">
            <a:alphaModFix/>
          </a:blip>
          <a:srcRect/>
          <a:stretch/>
        </p:blipFill>
        <p:spPr>
          <a:xfrm>
            <a:off x="3170526" y="1557250"/>
            <a:ext cx="3640100" cy="2344368"/>
          </a:xfrm>
          <a:prstGeom prst="rect">
            <a:avLst/>
          </a:prstGeom>
          <a:noFill/>
          <a:ln>
            <a:noFill/>
          </a:ln>
        </p:spPr>
      </p:pic>
      <p:pic>
        <p:nvPicPr>
          <p:cNvPr id="776" name="Google Shape;776;gc706499775_3_168" descr="Pajama day at North View Middle School for school year 2020-21"/>
          <p:cNvPicPr preferRelativeResize="0"/>
          <p:nvPr/>
        </p:nvPicPr>
        <p:blipFill rotWithShape="1">
          <a:blip r:embed="rId4">
            <a:alphaModFix/>
          </a:blip>
          <a:srcRect l="-4833"/>
          <a:stretch/>
        </p:blipFill>
        <p:spPr>
          <a:xfrm>
            <a:off x="6971125" y="1468473"/>
            <a:ext cx="2192700" cy="2521926"/>
          </a:xfrm>
          <a:prstGeom prst="rect">
            <a:avLst/>
          </a:prstGeom>
          <a:noFill/>
          <a:ln>
            <a:noFill/>
          </a:ln>
        </p:spPr>
      </p:pic>
      <p:pic>
        <p:nvPicPr>
          <p:cNvPr id="777" name="Google Shape;777;gc706499775_3_168" descr="Physical education at North View Middle School for school year 2020-21"/>
          <p:cNvPicPr preferRelativeResize="0"/>
          <p:nvPr/>
        </p:nvPicPr>
        <p:blipFill rotWithShape="1">
          <a:blip r:embed="rId5">
            <a:alphaModFix/>
          </a:blip>
          <a:srcRect t="-2522"/>
          <a:stretch/>
        </p:blipFill>
        <p:spPr>
          <a:xfrm>
            <a:off x="692838" y="4146787"/>
            <a:ext cx="2347116" cy="2355849"/>
          </a:xfrm>
          <a:prstGeom prst="rect">
            <a:avLst/>
          </a:prstGeom>
          <a:noFill/>
          <a:ln>
            <a:noFill/>
          </a:ln>
        </p:spPr>
      </p:pic>
      <p:pic>
        <p:nvPicPr>
          <p:cNvPr id="778" name="Google Shape;778;gc706499775_3_168" descr="Student receiving recognition at North View Middle School for school year 2020-21"/>
          <p:cNvPicPr preferRelativeResize="0"/>
          <p:nvPr/>
        </p:nvPicPr>
        <p:blipFill rotWithShape="1">
          <a:blip r:embed="rId6">
            <a:alphaModFix/>
          </a:blip>
          <a:srcRect/>
          <a:stretch/>
        </p:blipFill>
        <p:spPr>
          <a:xfrm>
            <a:off x="9384400" y="1468475"/>
            <a:ext cx="2031150" cy="2521925"/>
          </a:xfrm>
          <a:prstGeom prst="rect">
            <a:avLst/>
          </a:prstGeom>
          <a:noFill/>
          <a:ln>
            <a:noFill/>
          </a:ln>
        </p:spPr>
      </p:pic>
      <p:pic>
        <p:nvPicPr>
          <p:cNvPr id="779" name="Google Shape;779;gc706499775_3_168" descr="One World Many Stories video from at North View Middle School for school year 2019-2020"/>
          <p:cNvPicPr preferRelativeResize="0"/>
          <p:nvPr/>
        </p:nvPicPr>
        <p:blipFill rotWithShape="1">
          <a:blip r:embed="rId7">
            <a:alphaModFix/>
          </a:blip>
          <a:srcRect/>
          <a:stretch/>
        </p:blipFill>
        <p:spPr>
          <a:xfrm>
            <a:off x="7676426" y="4119626"/>
            <a:ext cx="3640091" cy="2410149"/>
          </a:xfrm>
          <a:prstGeom prst="rect">
            <a:avLst/>
          </a:prstGeom>
          <a:noFill/>
          <a:ln>
            <a:noFill/>
          </a:ln>
        </p:spPr>
      </p:pic>
      <p:pic>
        <p:nvPicPr>
          <p:cNvPr id="780" name="Google Shape;780;gc706499775_3_168" descr="Online classroom for North View Middle School"/>
          <p:cNvPicPr preferRelativeResize="0"/>
          <p:nvPr/>
        </p:nvPicPr>
        <p:blipFill rotWithShape="1">
          <a:blip r:embed="rId8">
            <a:alphaModFix/>
          </a:blip>
          <a:srcRect/>
          <a:stretch/>
        </p:blipFill>
        <p:spPr>
          <a:xfrm>
            <a:off x="567700" y="1412550"/>
            <a:ext cx="2339893" cy="2633774"/>
          </a:xfrm>
          <a:prstGeom prst="rect">
            <a:avLst/>
          </a:prstGeom>
          <a:noFill/>
          <a:ln>
            <a:noFill/>
          </a:ln>
        </p:spPr>
      </p:pic>
      <p:pic>
        <p:nvPicPr>
          <p:cNvPr id="781" name="Google Shape;781;gc706499775_3_168" descr="Students in kitchen at North View Middle School for school year 2020-21"/>
          <p:cNvPicPr preferRelativeResize="0"/>
          <p:nvPr/>
        </p:nvPicPr>
        <p:blipFill rotWithShape="1">
          <a:blip r:embed="rId9">
            <a:alphaModFix/>
          </a:blip>
          <a:srcRect/>
          <a:stretch/>
        </p:blipFill>
        <p:spPr>
          <a:xfrm>
            <a:off x="5539375" y="4119625"/>
            <a:ext cx="1852313" cy="2410149"/>
          </a:xfrm>
          <a:prstGeom prst="rect">
            <a:avLst/>
          </a:prstGeom>
          <a:noFill/>
          <a:ln>
            <a:noFill/>
          </a:ln>
        </p:spPr>
      </p:pic>
      <p:pic>
        <p:nvPicPr>
          <p:cNvPr id="782" name="Google Shape;782;gc706499775_3_168" descr="Pajama day staff at North View Middle School for school year 2020-21"/>
          <p:cNvPicPr preferRelativeResize="0"/>
          <p:nvPr/>
        </p:nvPicPr>
        <p:blipFill rotWithShape="1">
          <a:blip r:embed="rId10">
            <a:alphaModFix/>
          </a:blip>
          <a:srcRect/>
          <a:stretch/>
        </p:blipFill>
        <p:spPr>
          <a:xfrm>
            <a:off x="3386600" y="4119625"/>
            <a:ext cx="1806117" cy="2410149"/>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c706499775_3_17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Study: Data Analysis</a:t>
            </a:r>
            <a:endParaRPr/>
          </a:p>
        </p:txBody>
      </p:sp>
      <p:sp>
        <p:nvSpPr>
          <p:cNvPr id="788" name="Google Shape;788;gc706499775_3_17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pic>
        <p:nvPicPr>
          <p:cNvPr id="789" name="Google Shape;789;gc706499775_3_179" descr="A close up of a map&#10;&#10;Description generated with high confidence"/>
          <p:cNvPicPr preferRelativeResize="0"/>
          <p:nvPr/>
        </p:nvPicPr>
        <p:blipFill rotWithShape="1">
          <a:blip r:embed="rId3">
            <a:alphaModFix/>
          </a:blip>
          <a:srcRect/>
          <a:stretch/>
        </p:blipFill>
        <p:spPr>
          <a:xfrm>
            <a:off x="2133325" y="1653250"/>
            <a:ext cx="7651824" cy="4439425"/>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c706499775_3_185"/>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Study</a:t>
            </a:r>
            <a:r>
              <a:rPr lang="en-US" b="1" dirty="0"/>
              <a:t>: Data Analysis</a:t>
            </a:r>
            <a:endParaRPr dirty="0"/>
          </a:p>
        </p:txBody>
      </p:sp>
      <p:sp>
        <p:nvSpPr>
          <p:cNvPr id="795" name="Google Shape;795;gc706499775_3_185"/>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pic>
        <p:nvPicPr>
          <p:cNvPr id="796" name="Google Shape;796;gc706499775_3_185" descr="A screenshot of a cell phone&#10;&#10;Description generated with high confidence"/>
          <p:cNvPicPr preferRelativeResize="0"/>
          <p:nvPr/>
        </p:nvPicPr>
        <p:blipFill rotWithShape="1">
          <a:blip r:embed="rId3">
            <a:alphaModFix/>
          </a:blip>
          <a:srcRect/>
          <a:stretch/>
        </p:blipFill>
        <p:spPr>
          <a:xfrm>
            <a:off x="2072675" y="1675821"/>
            <a:ext cx="7683975" cy="4502404"/>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c706499775_3_191"/>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Study</a:t>
            </a:r>
            <a:r>
              <a:rPr lang="en-US" b="1" dirty="0"/>
              <a:t>: Data Analysis</a:t>
            </a:r>
            <a:endParaRPr dirty="0"/>
          </a:p>
        </p:txBody>
      </p:sp>
      <p:sp>
        <p:nvSpPr>
          <p:cNvPr id="802" name="Google Shape;802;gc706499775_3_19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pic>
        <p:nvPicPr>
          <p:cNvPr id="803" name="Google Shape;803;gc706499775_3_191" descr="A close up of a map&#10;&#10;Description generated with very high confidence"/>
          <p:cNvPicPr preferRelativeResize="0"/>
          <p:nvPr/>
        </p:nvPicPr>
        <p:blipFill rotWithShape="1">
          <a:blip r:embed="rId3">
            <a:alphaModFix/>
          </a:blip>
          <a:srcRect/>
          <a:stretch/>
        </p:blipFill>
        <p:spPr>
          <a:xfrm>
            <a:off x="2104825" y="1622500"/>
            <a:ext cx="7786300" cy="4555875"/>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c706499775_3_19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Study</a:t>
            </a:r>
            <a:r>
              <a:rPr lang="en-US" b="1" dirty="0"/>
              <a:t>: Data Analysis</a:t>
            </a:r>
            <a:endParaRPr dirty="0"/>
          </a:p>
        </p:txBody>
      </p:sp>
      <p:sp>
        <p:nvSpPr>
          <p:cNvPr id="809" name="Google Shape;809;gc706499775_3_197"/>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pic>
        <p:nvPicPr>
          <p:cNvPr id="810" name="Google Shape;810;gc706499775_3_197" descr="Chart showing results of climate survey for PBIS and restorative practices"/>
          <p:cNvPicPr preferRelativeResize="0"/>
          <p:nvPr/>
        </p:nvPicPr>
        <p:blipFill rotWithShape="1">
          <a:blip r:embed="rId3">
            <a:alphaModFix/>
          </a:blip>
          <a:srcRect/>
          <a:stretch/>
        </p:blipFill>
        <p:spPr>
          <a:xfrm>
            <a:off x="2353487" y="1584650"/>
            <a:ext cx="7485025" cy="45657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
          <p:cNvSpPr txBox="1">
            <a:spLocks noGrp="1"/>
          </p:cNvSpPr>
          <p:nvPr>
            <p:ph type="title"/>
          </p:nvPr>
        </p:nvSpPr>
        <p:spPr>
          <a:xfrm>
            <a:off x="838200" y="1335281"/>
            <a:ext cx="10515600" cy="4841682"/>
          </a:xfrm>
          <a:prstGeom prst="rect">
            <a:avLst/>
          </a:prstGeom>
          <a:solidFill>
            <a:schemeClr val="lt1"/>
          </a:solidFill>
          <a:ln>
            <a:noFill/>
          </a:ln>
        </p:spPr>
        <p:txBody>
          <a:bodyPr spcFirstLastPara="1" wrap="square" lIns="182875" tIns="91425" rIns="182875" bIns="274300" anchor="b" anchorCtr="0">
            <a:normAutofit/>
          </a:bodyPr>
          <a:lstStyle/>
          <a:p>
            <a:pPr marL="0" lvl="0" indent="0" algn="l" rtl="0">
              <a:lnSpc>
                <a:spcPct val="90000"/>
              </a:lnSpc>
              <a:spcBef>
                <a:spcPts val="0"/>
              </a:spcBef>
              <a:spcAft>
                <a:spcPts val="0"/>
              </a:spcAft>
              <a:buClr>
                <a:schemeClr val="accent2"/>
              </a:buClr>
              <a:buSzPts val="3600"/>
              <a:buFont typeface="Calibri"/>
              <a:buNone/>
            </a:pPr>
            <a:r>
              <a:rPr lang="en-US" sz="3600">
                <a:solidFill>
                  <a:schemeClr val="accent2"/>
                </a:solidFill>
              </a:rPr>
              <a:t>Overview</a:t>
            </a:r>
            <a:r>
              <a:rPr lang="en-US"/>
              <a:t/>
            </a:r>
            <a:br>
              <a:rPr lang="en-US"/>
            </a:br>
            <a:r>
              <a:rPr lang="en-US"/>
              <a:t>PBIS in Minnesota</a:t>
            </a:r>
            <a:endParaRPr/>
          </a:p>
        </p:txBody>
      </p:sp>
      <p:sp>
        <p:nvSpPr>
          <p:cNvPr id="305" name="Google Shape;305;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000000"/>
                </a:solidFill>
              </a:rPr>
              <a:t>3/19/2021</a:t>
            </a:r>
            <a:endParaRPr>
              <a:solidFill>
                <a:srgbClr val="000000"/>
              </a:solidFill>
            </a:endParaRPr>
          </a:p>
        </p:txBody>
      </p:sp>
      <p:sp>
        <p:nvSpPr>
          <p:cNvPr id="306" name="Google Shape;306;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6</a:t>
            </a:fld>
            <a:endParaRPr>
              <a:solidFill>
                <a:srgbClr val="000000"/>
              </a:solidFill>
            </a:endParaRPr>
          </a:p>
        </p:txBody>
      </p:sp>
      <p:sp>
        <p:nvSpPr>
          <p:cNvPr id="307" name="Google Shape;307;p4"/>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c706499775_3_203"/>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Study</a:t>
            </a:r>
            <a:r>
              <a:rPr lang="en-US" b="1" dirty="0"/>
              <a:t>: Data Analysis</a:t>
            </a:r>
            <a:endParaRPr dirty="0"/>
          </a:p>
        </p:txBody>
      </p:sp>
      <p:sp>
        <p:nvSpPr>
          <p:cNvPr id="816" name="Google Shape;816;gc706499775_3_203"/>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pic>
        <p:nvPicPr>
          <p:cNvPr id="817" name="Google Shape;817;gc706499775_3_203" descr="Chart showing feelings of safety for school climate over time"/>
          <p:cNvPicPr preferRelativeResize="0"/>
          <p:nvPr/>
        </p:nvPicPr>
        <p:blipFill>
          <a:blip r:embed="rId3">
            <a:alphaModFix/>
          </a:blip>
          <a:stretch>
            <a:fillRect/>
          </a:stretch>
        </p:blipFill>
        <p:spPr>
          <a:xfrm>
            <a:off x="2253988" y="1497500"/>
            <a:ext cx="7684026" cy="4618175"/>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c706499775_3_20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dirty="0" smtClean="0"/>
              <a:t>     Study</a:t>
            </a:r>
            <a:r>
              <a:rPr lang="en-US" b="1" dirty="0"/>
              <a:t>: Data Analysis</a:t>
            </a:r>
            <a:endParaRPr dirty="0"/>
          </a:p>
        </p:txBody>
      </p:sp>
      <p:sp>
        <p:nvSpPr>
          <p:cNvPr id="823" name="Google Shape;823;gc706499775_3_20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pic>
        <p:nvPicPr>
          <p:cNvPr id="824" name="Google Shape;824;gc706499775_3_209" descr="A screenshot of a cell phone&#10;&#10;Description generated with very high confidence"/>
          <p:cNvPicPr preferRelativeResize="0"/>
          <p:nvPr/>
        </p:nvPicPr>
        <p:blipFill rotWithShape="1">
          <a:blip r:embed="rId3">
            <a:alphaModFix/>
          </a:blip>
          <a:srcRect/>
          <a:stretch/>
        </p:blipFill>
        <p:spPr>
          <a:xfrm>
            <a:off x="2290975" y="1706175"/>
            <a:ext cx="7490375" cy="4345775"/>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c706499775_3_215"/>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Future Work</a:t>
            </a:r>
            <a:endParaRPr/>
          </a:p>
        </p:txBody>
      </p:sp>
      <p:sp>
        <p:nvSpPr>
          <p:cNvPr id="830" name="Google Shape;830;gc706499775_3_215"/>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
        <p:nvSpPr>
          <p:cNvPr id="831" name="Google Shape;831;gc706499775_3_215"/>
          <p:cNvSpPr txBox="1"/>
          <p:nvPr/>
        </p:nvSpPr>
        <p:spPr>
          <a:xfrm>
            <a:off x="1027696" y="1808675"/>
            <a:ext cx="9798900" cy="4545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3200"/>
              <a:buFont typeface="Arial"/>
              <a:buChar char="•"/>
            </a:pPr>
            <a:r>
              <a:rPr lang="en-US" sz="3200" b="0" i="0" u="none" strike="noStrike" cap="none">
                <a:solidFill>
                  <a:schemeClr val="dk1"/>
                </a:solidFill>
                <a:latin typeface="Calibri"/>
                <a:ea typeface="Calibri"/>
                <a:cs typeface="Calibri"/>
                <a:sym typeface="Calibri"/>
              </a:rPr>
              <a:t>Continue to redefine PASS (ATS). </a:t>
            </a:r>
            <a:endParaRPr sz="3200" b="0" i="0" u="none" strike="noStrike" cap="none">
              <a:solidFill>
                <a:schemeClr val="dk1"/>
              </a:solidFill>
              <a:latin typeface="Arial"/>
              <a:ea typeface="Arial"/>
              <a:cs typeface="Arial"/>
              <a:sym typeface="Arial"/>
            </a:endParaRPr>
          </a:p>
          <a:p>
            <a:pPr marL="285750" marR="0" lvl="0" indent="-285750" algn="l" rtl="0">
              <a:lnSpc>
                <a:spcPct val="100000"/>
              </a:lnSpc>
              <a:spcBef>
                <a:spcPts val="1000"/>
              </a:spcBef>
              <a:spcAft>
                <a:spcPts val="0"/>
              </a:spcAft>
              <a:buClr>
                <a:srgbClr val="000000"/>
              </a:buClr>
              <a:buSzPts val="3200"/>
              <a:buFont typeface="Arial"/>
              <a:buChar char="•"/>
            </a:pPr>
            <a:r>
              <a:rPr lang="en-US" sz="3200" b="0" i="0" u="none" strike="noStrike" cap="none">
                <a:solidFill>
                  <a:schemeClr val="dk1"/>
                </a:solidFill>
                <a:latin typeface="Calibri"/>
                <a:ea typeface="Calibri"/>
                <a:cs typeface="Calibri"/>
                <a:sym typeface="Calibri"/>
              </a:rPr>
              <a:t>More responsive approach to Restorative Practices.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000"/>
              </a:spcBef>
              <a:spcAft>
                <a:spcPts val="0"/>
              </a:spcAft>
              <a:buClr>
                <a:srgbClr val="000000"/>
              </a:buClr>
              <a:buSzPts val="3200"/>
              <a:buFont typeface="Arial"/>
              <a:buChar char="•"/>
            </a:pPr>
            <a:r>
              <a:rPr lang="en-US" sz="3200" b="0" i="0" u="none" strike="noStrike" cap="none">
                <a:solidFill>
                  <a:schemeClr val="dk1"/>
                </a:solidFill>
                <a:latin typeface="Calibri"/>
                <a:ea typeface="Calibri"/>
                <a:cs typeface="Calibri"/>
                <a:sym typeface="Calibri"/>
              </a:rPr>
              <a:t>Better engage parents/families in the process.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000"/>
              </a:spcBef>
              <a:spcAft>
                <a:spcPts val="0"/>
              </a:spcAft>
              <a:buClr>
                <a:srgbClr val="000000"/>
              </a:buClr>
              <a:buSzPts val="3200"/>
              <a:buFont typeface="Arial"/>
              <a:buChar char="•"/>
            </a:pPr>
            <a:r>
              <a:rPr lang="en-US" sz="3200" b="0" i="0" u="none" strike="noStrike" cap="none">
                <a:solidFill>
                  <a:schemeClr val="dk1"/>
                </a:solidFill>
                <a:latin typeface="Calibri"/>
                <a:ea typeface="Calibri"/>
                <a:cs typeface="Calibri"/>
                <a:sym typeface="Calibri"/>
              </a:rPr>
              <a:t>Continue to refine and expand upon celebrations and recognitions.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000"/>
              </a:spcBef>
              <a:spcAft>
                <a:spcPts val="0"/>
              </a:spcAft>
              <a:buClr>
                <a:srgbClr val="000000"/>
              </a:buClr>
              <a:buSzPts val="3200"/>
              <a:buFont typeface="Arial"/>
              <a:buChar char="•"/>
            </a:pPr>
            <a:r>
              <a:rPr lang="en-US" sz="3200" b="0" i="0" u="none" strike="noStrike" cap="none">
                <a:solidFill>
                  <a:schemeClr val="dk1"/>
                </a:solidFill>
                <a:latin typeface="Calibri"/>
                <a:ea typeface="Calibri"/>
                <a:cs typeface="Calibri"/>
                <a:sym typeface="Calibri"/>
              </a:rPr>
              <a:t>How do we continue to elevate our practices and the support we provide?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c706499775_3_221"/>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b="1"/>
              <a:t>Thank you!</a:t>
            </a:r>
            <a:endParaRPr/>
          </a:p>
        </p:txBody>
      </p:sp>
      <p:sp>
        <p:nvSpPr>
          <p:cNvPr id="837" name="Google Shape;837;gc706499775_3_22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pic>
        <p:nvPicPr>
          <p:cNvPr id="838" name="Google Shape;838;gc706499775_3_221" descr="A close up of a sign&#10;&#10;Description generated with high confidence"/>
          <p:cNvPicPr preferRelativeResize="0"/>
          <p:nvPr/>
        </p:nvPicPr>
        <p:blipFill rotWithShape="1">
          <a:blip r:embed="rId3">
            <a:alphaModFix/>
          </a:blip>
          <a:srcRect/>
          <a:stretch/>
        </p:blipFill>
        <p:spPr>
          <a:xfrm>
            <a:off x="4071997" y="1836686"/>
            <a:ext cx="4047994" cy="4519666"/>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70eebb49a1_6_2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5943600" lvl="0" indent="457200" algn="l" rtl="0">
              <a:lnSpc>
                <a:spcPct val="90000"/>
              </a:lnSpc>
              <a:spcBef>
                <a:spcPts val="0"/>
              </a:spcBef>
              <a:spcAft>
                <a:spcPts val="0"/>
              </a:spcAft>
              <a:buSzPts val="3600"/>
              <a:buNone/>
            </a:pPr>
            <a:r>
              <a:rPr lang="en-US"/>
              <a:t>Hold Tight!</a:t>
            </a:r>
            <a:endParaRPr/>
          </a:p>
        </p:txBody>
      </p:sp>
      <p:sp>
        <p:nvSpPr>
          <p:cNvPr id="845" name="Google Shape;845;g70eebb49a1_6_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1000"/>
              </a:spcBef>
              <a:spcAft>
                <a:spcPts val="0"/>
              </a:spcAft>
              <a:buSzPts val="3000"/>
              <a:buChar char="•"/>
            </a:pPr>
            <a:r>
              <a:rPr lang="en-US" sz="3000"/>
              <a:t>Strategic work</a:t>
            </a:r>
            <a:endParaRPr sz="3000"/>
          </a:p>
          <a:p>
            <a:pPr marL="457200" lvl="0" indent="-419100" algn="l" rtl="0">
              <a:lnSpc>
                <a:spcPct val="100000"/>
              </a:lnSpc>
              <a:spcBef>
                <a:spcPts val="0"/>
              </a:spcBef>
              <a:spcAft>
                <a:spcPts val="0"/>
              </a:spcAft>
              <a:buSzPts val="3000"/>
              <a:buChar char="•"/>
            </a:pPr>
            <a:r>
              <a:rPr lang="en-US" sz="3000"/>
              <a:t>Implementation science--don’t give up </a:t>
            </a:r>
            <a:endParaRPr sz="3000"/>
          </a:p>
          <a:p>
            <a:pPr marL="914400" lvl="1" indent="-419100" algn="l" rtl="0">
              <a:lnSpc>
                <a:spcPct val="100000"/>
              </a:lnSpc>
              <a:spcBef>
                <a:spcPts val="0"/>
              </a:spcBef>
              <a:spcAft>
                <a:spcPts val="0"/>
              </a:spcAft>
              <a:buSzPts val="3000"/>
              <a:buChar char="•"/>
            </a:pPr>
            <a:r>
              <a:rPr lang="en-US" sz="3000"/>
              <a:t>(yes, you do need to conduct the TFI TWICE this year)</a:t>
            </a:r>
            <a:endParaRPr sz="3000"/>
          </a:p>
          <a:p>
            <a:pPr marL="457200" lvl="0" indent="-419100" algn="l" rtl="0">
              <a:lnSpc>
                <a:spcPct val="100000"/>
              </a:lnSpc>
              <a:spcBef>
                <a:spcPts val="0"/>
              </a:spcBef>
              <a:spcAft>
                <a:spcPts val="0"/>
              </a:spcAft>
              <a:buSzPts val="3000"/>
              <a:buChar char="•"/>
            </a:pPr>
            <a:r>
              <a:rPr lang="en-US" sz="3000"/>
              <a:t>Adhere to evidence base that intervention based on--no wild hairs! </a:t>
            </a:r>
            <a:endParaRPr sz="3000"/>
          </a:p>
          <a:p>
            <a:pPr marL="457200" lvl="0" indent="-419100" algn="l" rtl="0">
              <a:lnSpc>
                <a:spcPct val="100000"/>
              </a:lnSpc>
              <a:spcBef>
                <a:spcPts val="0"/>
              </a:spcBef>
              <a:spcAft>
                <a:spcPts val="0"/>
              </a:spcAft>
              <a:buSzPts val="3000"/>
              <a:buChar char="•"/>
            </a:pPr>
            <a:r>
              <a:rPr lang="en-US" sz="3000"/>
              <a:t>What do you believe about students?</a:t>
            </a:r>
            <a:endParaRPr sz="3000"/>
          </a:p>
        </p:txBody>
      </p:sp>
      <p:sp>
        <p:nvSpPr>
          <p:cNvPr id="846" name="Google Shape;846;g70eebb49a1_6_27"/>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70eebb49a1_6_65"/>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Let It Go!</a:t>
            </a:r>
            <a:endParaRPr/>
          </a:p>
        </p:txBody>
      </p:sp>
      <p:sp>
        <p:nvSpPr>
          <p:cNvPr id="853" name="Google Shape;853;g70eebb49a1_6_6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500"/>
              <a:buNone/>
            </a:pPr>
            <a:r>
              <a:rPr lang="en-US" sz="4800"/>
              <a:t>How</a:t>
            </a:r>
            <a:r>
              <a:rPr lang="en-US"/>
              <a:t> schools interpret positively stated behavior expectations... </a:t>
            </a:r>
            <a:endParaRPr/>
          </a:p>
          <a:p>
            <a:pPr marL="0" lvl="0" indent="0" algn="l" rtl="0">
              <a:lnSpc>
                <a:spcPct val="100000"/>
              </a:lnSpc>
              <a:spcBef>
                <a:spcPts val="1000"/>
              </a:spcBef>
              <a:spcAft>
                <a:spcPts val="0"/>
              </a:spcAft>
              <a:buSzPts val="2500"/>
              <a:buNone/>
            </a:pPr>
            <a:r>
              <a:rPr lang="en-US" sz="4800"/>
              <a:t>How</a:t>
            </a:r>
            <a:r>
              <a:rPr lang="en-US"/>
              <a:t> schools will engage student voice...</a:t>
            </a:r>
            <a:endParaRPr/>
          </a:p>
          <a:p>
            <a:pPr marL="2743200" lvl="0" indent="457200" algn="l" rtl="0">
              <a:lnSpc>
                <a:spcPct val="100000"/>
              </a:lnSpc>
              <a:spcBef>
                <a:spcPts val="1000"/>
              </a:spcBef>
              <a:spcAft>
                <a:spcPts val="0"/>
              </a:spcAft>
              <a:buSzPts val="2500"/>
              <a:buNone/>
            </a:pPr>
            <a:r>
              <a:rPr lang="en-US"/>
              <a:t>And most likely a lot more... </a:t>
            </a:r>
            <a:endParaRPr/>
          </a:p>
          <a:p>
            <a:pPr marL="0" lvl="0" indent="0" algn="l" rtl="0">
              <a:lnSpc>
                <a:spcPct val="100000"/>
              </a:lnSpc>
              <a:spcBef>
                <a:spcPts val="1000"/>
              </a:spcBef>
              <a:spcAft>
                <a:spcPts val="1000"/>
              </a:spcAft>
              <a:buSzPts val="2500"/>
              <a:buNone/>
            </a:pPr>
            <a:endParaRPr/>
          </a:p>
        </p:txBody>
      </p:sp>
      <p:sp>
        <p:nvSpPr>
          <p:cNvPr id="854" name="Google Shape;854;g70eebb49a1_6_65"/>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23"/>
          <p:cNvSpPr txBox="1">
            <a:spLocks noGrp="1"/>
          </p:cNvSpPr>
          <p:nvPr>
            <p:ph type="title"/>
          </p:nvPr>
        </p:nvSpPr>
        <p:spPr>
          <a:xfrm>
            <a:off x="0" y="0"/>
            <a:ext cx="12192000" cy="1704153"/>
          </a:xfrm>
          <a:prstGeom prst="rect">
            <a:avLst/>
          </a:prstGeom>
          <a:solidFill>
            <a:srgbClr val="002644"/>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US" sz="4800"/>
              <a:t>Welcome to Saint Paul</a:t>
            </a:r>
            <a:endParaRPr sz="4800"/>
          </a:p>
        </p:txBody>
      </p:sp>
      <p:pic>
        <p:nvPicPr>
          <p:cNvPr id="861" name="Google Shape;861;p23" descr="Picture of the Minnesota State Captitol in Sain Paul"/>
          <p:cNvPicPr preferRelativeResize="0"/>
          <p:nvPr/>
        </p:nvPicPr>
        <p:blipFill rotWithShape="1">
          <a:blip r:embed="rId3">
            <a:alphaModFix/>
          </a:blip>
          <a:srcRect/>
          <a:stretch/>
        </p:blipFill>
        <p:spPr>
          <a:xfrm>
            <a:off x="2285999" y="1472345"/>
            <a:ext cx="7620000" cy="4924425"/>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68" name="Google Shape;868;p24" descr="Green map of MN showing location of Saint Paul"/>
          <p:cNvPicPr preferRelativeResize="0"/>
          <p:nvPr/>
        </p:nvPicPr>
        <p:blipFill rotWithShape="1">
          <a:blip r:embed="rId3">
            <a:alphaModFix/>
          </a:blip>
          <a:srcRect/>
          <a:stretch/>
        </p:blipFill>
        <p:spPr>
          <a:xfrm>
            <a:off x="9471850" y="297711"/>
            <a:ext cx="2398939" cy="2396427"/>
          </a:xfrm>
          <a:prstGeom prst="rect">
            <a:avLst/>
          </a:prstGeom>
          <a:noFill/>
          <a:ln>
            <a:noFill/>
          </a:ln>
        </p:spPr>
      </p:pic>
      <p:sp>
        <p:nvSpPr>
          <p:cNvPr id="869" name="Google Shape;869;p24"/>
          <p:cNvSpPr txBox="1">
            <a:spLocks noGrp="1"/>
          </p:cNvSpPr>
          <p:nvPr>
            <p:ph type="title"/>
          </p:nvPr>
        </p:nvSpPr>
        <p:spPr>
          <a:xfrm>
            <a:off x="509015" y="3962400"/>
            <a:ext cx="10515600" cy="21214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1">
                <a:latin typeface="Calibri"/>
                <a:ea typeface="Calibri"/>
                <a:cs typeface="Calibri"/>
                <a:sym typeface="Calibri"/>
              </a:rPr>
              <a:t>Erin Metz, District PBIS Coordinator</a:t>
            </a:r>
            <a:br>
              <a:rPr lang="en-US" sz="4400" b="1">
                <a:latin typeface="Calibri"/>
                <a:ea typeface="Calibri"/>
                <a:cs typeface="Calibri"/>
                <a:sym typeface="Calibri"/>
              </a:rPr>
            </a:br>
            <a:r>
              <a:rPr lang="en-US" sz="4400" b="1">
                <a:latin typeface="Calibri"/>
                <a:ea typeface="Calibri"/>
                <a:cs typeface="Calibri"/>
                <a:sym typeface="Calibri"/>
              </a:rPr>
              <a:t>Saint Paul Public Schools</a:t>
            </a:r>
            <a:endParaRPr/>
          </a:p>
        </p:txBody>
      </p:sp>
      <p:pic>
        <p:nvPicPr>
          <p:cNvPr id="870" name="Google Shape;870;p24" descr="Logo for Saint Paul Public Schools"/>
          <p:cNvPicPr preferRelativeResize="0"/>
          <p:nvPr/>
        </p:nvPicPr>
        <p:blipFill rotWithShape="1">
          <a:blip r:embed="rId4">
            <a:alphaModFix/>
          </a:blip>
          <a:srcRect/>
          <a:stretch/>
        </p:blipFill>
        <p:spPr>
          <a:xfrm>
            <a:off x="3973484" y="571539"/>
            <a:ext cx="3887170" cy="2122599"/>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8115d17b51_0_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District Profile</a:t>
            </a:r>
            <a:endParaRPr/>
          </a:p>
        </p:txBody>
      </p:sp>
      <p:sp>
        <p:nvSpPr>
          <p:cNvPr id="877" name="Google Shape;877;g8115d17b51_0_0"/>
          <p:cNvSpPr txBox="1">
            <a:spLocks noGrp="1"/>
          </p:cNvSpPr>
          <p:nvPr>
            <p:ph type="body" idx="1"/>
          </p:nvPr>
        </p:nvSpPr>
        <p:spPr>
          <a:xfrm>
            <a:off x="838200" y="1439275"/>
            <a:ext cx="10515600" cy="50532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1000"/>
              </a:spcBef>
              <a:spcAft>
                <a:spcPts val="0"/>
              </a:spcAft>
              <a:buClr>
                <a:schemeClr val="dk1"/>
              </a:buClr>
              <a:buSzPts val="3000"/>
              <a:buChar char="•"/>
            </a:pPr>
            <a:r>
              <a:rPr lang="en-US" sz="3000"/>
              <a:t>Saint Paul Public Schools  ISD 625</a:t>
            </a:r>
            <a:endParaRPr sz="3000"/>
          </a:p>
          <a:p>
            <a:pPr marL="914400" lvl="1" indent="-381000" algn="l" rtl="0">
              <a:lnSpc>
                <a:spcPct val="100000"/>
              </a:lnSpc>
              <a:spcBef>
                <a:spcPts val="0"/>
              </a:spcBef>
              <a:spcAft>
                <a:spcPts val="0"/>
              </a:spcAft>
              <a:buClr>
                <a:schemeClr val="dk1"/>
              </a:buClr>
              <a:buSzPts val="2400"/>
              <a:buChar char="•"/>
            </a:pPr>
            <a:r>
              <a:rPr lang="en-US" sz="2400"/>
              <a:t> Second largest school district in Minnesota</a:t>
            </a:r>
            <a:endParaRPr sz="2400"/>
          </a:p>
          <a:p>
            <a:pPr marL="914400" lvl="1" indent="-381000" algn="l" rtl="0">
              <a:lnSpc>
                <a:spcPct val="100000"/>
              </a:lnSpc>
              <a:spcBef>
                <a:spcPts val="0"/>
              </a:spcBef>
              <a:spcAft>
                <a:spcPts val="0"/>
              </a:spcAft>
              <a:buClr>
                <a:schemeClr val="dk1"/>
              </a:buClr>
              <a:buSzPts val="2400"/>
              <a:buChar char="•"/>
            </a:pPr>
            <a:r>
              <a:rPr lang="en-US" sz="2400"/>
              <a:t> 37,000+ students</a:t>
            </a:r>
            <a:endParaRPr sz="2400"/>
          </a:p>
          <a:p>
            <a:pPr marL="914400" lvl="1" indent="-381000" algn="l" rtl="0">
              <a:lnSpc>
                <a:spcPct val="100000"/>
              </a:lnSpc>
              <a:spcBef>
                <a:spcPts val="0"/>
              </a:spcBef>
              <a:spcAft>
                <a:spcPts val="0"/>
              </a:spcAft>
              <a:buClr>
                <a:schemeClr val="dk1"/>
              </a:buClr>
              <a:buSzPts val="2400"/>
              <a:buChar char="•"/>
            </a:pPr>
            <a:r>
              <a:rPr lang="en-US" sz="2400"/>
              <a:t>125 dialects and languages spoken</a:t>
            </a:r>
            <a:endParaRPr sz="2400"/>
          </a:p>
          <a:p>
            <a:pPr marL="457200" lvl="0" indent="-419100" algn="l" rtl="0">
              <a:lnSpc>
                <a:spcPct val="100000"/>
              </a:lnSpc>
              <a:spcBef>
                <a:spcPts val="0"/>
              </a:spcBef>
              <a:spcAft>
                <a:spcPts val="0"/>
              </a:spcAft>
              <a:buClr>
                <a:schemeClr val="dk1"/>
              </a:buClr>
              <a:buSzPts val="3000"/>
              <a:buChar char="•"/>
            </a:pPr>
            <a:r>
              <a:rPr lang="en-US" sz="3000"/>
              <a:t>Schools</a:t>
            </a:r>
            <a:endParaRPr sz="3000"/>
          </a:p>
          <a:p>
            <a:pPr marL="914400" lvl="1" indent="-381000" algn="l" rtl="0">
              <a:lnSpc>
                <a:spcPct val="100000"/>
              </a:lnSpc>
              <a:spcBef>
                <a:spcPts val="0"/>
              </a:spcBef>
              <a:spcAft>
                <a:spcPts val="0"/>
              </a:spcAft>
              <a:buClr>
                <a:schemeClr val="dk1"/>
              </a:buClr>
              <a:buSzPts val="2400"/>
              <a:buChar char="•"/>
            </a:pPr>
            <a:r>
              <a:rPr lang="en-US" sz="2400"/>
              <a:t>30    preK - 5 schools</a:t>
            </a:r>
            <a:endParaRPr sz="2400"/>
          </a:p>
          <a:p>
            <a:pPr marL="914400" lvl="1" indent="-381000" algn="l" rtl="0">
              <a:lnSpc>
                <a:spcPct val="100000"/>
              </a:lnSpc>
              <a:spcBef>
                <a:spcPts val="0"/>
              </a:spcBef>
              <a:spcAft>
                <a:spcPts val="0"/>
              </a:spcAft>
              <a:buClr>
                <a:schemeClr val="dk1"/>
              </a:buClr>
              <a:buSzPts val="2400"/>
              <a:buChar char="•"/>
            </a:pPr>
            <a:r>
              <a:rPr lang="en-US" sz="2400"/>
              <a:t>4      preK - 8 schools</a:t>
            </a:r>
            <a:endParaRPr sz="2400"/>
          </a:p>
          <a:p>
            <a:pPr marL="914400" lvl="1" indent="-381000" algn="l" rtl="0">
              <a:lnSpc>
                <a:spcPct val="100000"/>
              </a:lnSpc>
              <a:spcBef>
                <a:spcPts val="0"/>
              </a:spcBef>
              <a:spcAft>
                <a:spcPts val="0"/>
              </a:spcAft>
              <a:buClr>
                <a:schemeClr val="dk1"/>
              </a:buClr>
              <a:buSzPts val="2400"/>
              <a:buChar char="•"/>
            </a:pPr>
            <a:r>
              <a:rPr lang="en-US" sz="2400"/>
              <a:t>7      K- 5  schools</a:t>
            </a:r>
            <a:endParaRPr sz="2400"/>
          </a:p>
          <a:p>
            <a:pPr marL="914400" lvl="1" indent="-381000" algn="l" rtl="0">
              <a:lnSpc>
                <a:spcPct val="100000"/>
              </a:lnSpc>
              <a:spcBef>
                <a:spcPts val="0"/>
              </a:spcBef>
              <a:spcAft>
                <a:spcPts val="0"/>
              </a:spcAft>
              <a:buClr>
                <a:schemeClr val="dk1"/>
              </a:buClr>
              <a:buSzPts val="2400"/>
              <a:buChar char="•"/>
            </a:pPr>
            <a:r>
              <a:rPr lang="en-US" sz="2400"/>
              <a:t>1      1-8 school</a:t>
            </a:r>
            <a:endParaRPr sz="2400"/>
          </a:p>
          <a:p>
            <a:pPr marL="914400" lvl="1" indent="-381000" algn="l" rtl="0">
              <a:lnSpc>
                <a:spcPct val="100000"/>
              </a:lnSpc>
              <a:spcBef>
                <a:spcPts val="0"/>
              </a:spcBef>
              <a:spcAft>
                <a:spcPts val="0"/>
              </a:spcAft>
              <a:buClr>
                <a:schemeClr val="dk1"/>
              </a:buClr>
              <a:buSzPts val="2400"/>
              <a:buChar char="•"/>
            </a:pPr>
            <a:r>
              <a:rPr lang="en-US" sz="2400"/>
              <a:t>4       Dual Campus Schools </a:t>
            </a:r>
            <a:endParaRPr sz="2400"/>
          </a:p>
          <a:p>
            <a:pPr marL="914400" lvl="1" indent="-381000" algn="l" rtl="0">
              <a:lnSpc>
                <a:spcPct val="100000"/>
              </a:lnSpc>
              <a:spcBef>
                <a:spcPts val="0"/>
              </a:spcBef>
              <a:spcAft>
                <a:spcPts val="0"/>
              </a:spcAft>
              <a:buClr>
                <a:schemeClr val="dk1"/>
              </a:buClr>
              <a:buSzPts val="2400"/>
              <a:buChar char="•"/>
            </a:pPr>
            <a:r>
              <a:rPr lang="en-US" sz="2400"/>
              <a:t>5       6-8 schools</a:t>
            </a:r>
            <a:endParaRPr sz="2400"/>
          </a:p>
          <a:p>
            <a:pPr marL="914400" lvl="1" indent="-381000" algn="l" rtl="0">
              <a:lnSpc>
                <a:spcPct val="100000"/>
              </a:lnSpc>
              <a:spcBef>
                <a:spcPts val="0"/>
              </a:spcBef>
              <a:spcAft>
                <a:spcPts val="0"/>
              </a:spcAft>
              <a:buClr>
                <a:schemeClr val="dk1"/>
              </a:buClr>
              <a:buSzPts val="2400"/>
              <a:buChar char="•"/>
            </a:pPr>
            <a:r>
              <a:rPr lang="en-US" sz="2400"/>
              <a:t>4       6-12 schools</a:t>
            </a:r>
            <a:endParaRPr sz="2400"/>
          </a:p>
          <a:p>
            <a:pPr marL="914400" lvl="1" indent="-381000" algn="l" rtl="0">
              <a:lnSpc>
                <a:spcPct val="100000"/>
              </a:lnSpc>
              <a:spcBef>
                <a:spcPts val="0"/>
              </a:spcBef>
              <a:spcAft>
                <a:spcPts val="0"/>
              </a:spcAft>
              <a:buClr>
                <a:schemeClr val="dk1"/>
              </a:buClr>
              <a:buSzPts val="2400"/>
              <a:buChar char="•"/>
            </a:pPr>
            <a:r>
              <a:rPr lang="en-US" sz="2400"/>
              <a:t>5       9-12 schools</a:t>
            </a:r>
            <a:endParaRPr sz="2400"/>
          </a:p>
          <a:p>
            <a:pPr marL="0" lvl="0" indent="0" algn="l" rtl="0">
              <a:lnSpc>
                <a:spcPct val="100000"/>
              </a:lnSpc>
              <a:spcBef>
                <a:spcPts val="1000"/>
              </a:spcBef>
              <a:spcAft>
                <a:spcPts val="1000"/>
              </a:spcAft>
              <a:buSzPts val="2500"/>
              <a:buNone/>
            </a:pPr>
            <a:endParaRPr/>
          </a:p>
        </p:txBody>
      </p:sp>
      <p:sp>
        <p:nvSpPr>
          <p:cNvPr id="878" name="Google Shape;878;g8115d17b51_0_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46"/>
          <p:cNvSpPr txBox="1">
            <a:spLocks noGrp="1"/>
          </p:cNvSpPr>
          <p:nvPr>
            <p:ph type="title"/>
          </p:nvPr>
        </p:nvSpPr>
        <p:spPr>
          <a:xfrm>
            <a:off x="8286749" y="254000"/>
            <a:ext cx="3286501" cy="135889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600"/>
              <a:buNone/>
            </a:pPr>
            <a:r>
              <a:rPr lang="en-US" sz="4000" dirty="0" smtClean="0">
                <a:solidFill>
                  <a:schemeClr val="dk1"/>
                </a:solidFill>
              </a:rPr>
              <a:t>Demographics</a:t>
            </a:r>
            <a:br>
              <a:rPr lang="en-US" sz="4000" dirty="0" smtClean="0">
                <a:solidFill>
                  <a:schemeClr val="dk1"/>
                </a:solidFill>
              </a:rPr>
            </a:br>
            <a:r>
              <a:rPr lang="en-US" sz="2400" dirty="0" smtClean="0">
                <a:solidFill>
                  <a:schemeClr val="bg1"/>
                </a:solidFill>
              </a:rPr>
              <a:t>Saint Paul Public Schools</a:t>
            </a:r>
            <a:r>
              <a:rPr lang="en-US" sz="4000" dirty="0" smtClean="0">
                <a:solidFill>
                  <a:schemeClr val="dk1"/>
                </a:solidFill>
              </a:rPr>
              <a:t/>
            </a:r>
            <a:br>
              <a:rPr lang="en-US" sz="4000" dirty="0" smtClean="0">
                <a:solidFill>
                  <a:schemeClr val="dk1"/>
                </a:solidFill>
              </a:rPr>
            </a:br>
            <a:endParaRPr sz="4000" dirty="0">
              <a:solidFill>
                <a:schemeClr val="dk1"/>
              </a:solidFill>
            </a:endParaRPr>
          </a:p>
        </p:txBody>
      </p:sp>
      <p:graphicFrame>
        <p:nvGraphicFramePr>
          <p:cNvPr id="885" name="Google Shape;885;p46" descr="Demographics table for Saint Paul Public Schools"/>
          <p:cNvGraphicFramePr/>
          <p:nvPr>
            <p:extLst>
              <p:ext uri="{D42A27DB-BD31-4B8C-83A1-F6EECF244321}">
                <p14:modId xmlns:p14="http://schemas.microsoft.com/office/powerpoint/2010/main" val="3226325668"/>
              </p:ext>
            </p:extLst>
          </p:nvPr>
        </p:nvGraphicFramePr>
        <p:xfrm>
          <a:off x="533399" y="546605"/>
          <a:ext cx="7353300" cy="6110550"/>
        </p:xfrm>
        <a:graphic>
          <a:graphicData uri="http://schemas.openxmlformats.org/drawingml/2006/table">
            <a:tbl>
              <a:tblPr firstRow="1">
                <a:noFill/>
                <a:tableStyleId>{44C9C1E7-C1EC-47AB-91A5-6484B8DE52B7}</a:tableStyleId>
              </a:tblPr>
              <a:tblGrid>
                <a:gridCol w="4158350">
                  <a:extLst>
                    <a:ext uri="{9D8B030D-6E8A-4147-A177-3AD203B41FA5}">
                      <a16:colId xmlns:a16="http://schemas.microsoft.com/office/drawing/2014/main" val="20000"/>
                    </a:ext>
                  </a:extLst>
                </a:gridCol>
                <a:gridCol w="163055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tblGrid>
              <a:tr h="6279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Demographic</a:t>
                      </a:r>
                      <a:endParaRPr sz="2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SPPS </a:t>
                      </a:r>
                      <a:endParaRPr sz="2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dirty="0"/>
                        <a:t>State</a:t>
                      </a:r>
                      <a:endParaRPr sz="2400" b="1" u="none" strike="noStrike" cap="none" dirty="0"/>
                    </a:p>
                  </a:txBody>
                  <a:tcPr marL="91425" marR="91425" marT="91425" marB="91425"/>
                </a:tc>
                <a:extLst>
                  <a:ext uri="{0D108BD9-81ED-4DB2-BD59-A6C34878D82A}">
                    <a16:rowId xmlns:a16="http://schemas.microsoft.com/office/drawing/2014/main" val="10000"/>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American Indian / Alaskan Native</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1.01%</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1.67%</a:t>
                      </a:r>
                      <a:endParaRPr sz="2000" u="none" strike="noStrike" cap="none"/>
                    </a:p>
                  </a:txBody>
                  <a:tcPr marL="91425" marR="91425" marT="91425" marB="91425"/>
                </a:tc>
                <a:extLst>
                  <a:ext uri="{0D108BD9-81ED-4DB2-BD59-A6C34878D82A}">
                    <a16:rowId xmlns:a16="http://schemas.microsoft.com/office/drawing/2014/main" val="10001"/>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Asian</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30.77%</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6.90%</a:t>
                      </a:r>
                      <a:endParaRPr sz="2000" u="none" strike="noStrike" cap="none"/>
                    </a:p>
                  </a:txBody>
                  <a:tcPr marL="91425" marR="91425" marT="91425" marB="91425"/>
                </a:tc>
                <a:extLst>
                  <a:ext uri="{0D108BD9-81ED-4DB2-BD59-A6C34878D82A}">
                    <a16:rowId xmlns:a16="http://schemas.microsoft.com/office/drawing/2014/main" val="10002"/>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Native Hawaiian / Pacific Islander</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.04%</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.09%</a:t>
                      </a:r>
                      <a:endParaRPr sz="2000" u="none" strike="noStrike" cap="none"/>
                    </a:p>
                  </a:txBody>
                  <a:tcPr marL="91425" marR="91425" marT="91425" marB="91425"/>
                </a:tc>
                <a:extLst>
                  <a:ext uri="{0D108BD9-81ED-4DB2-BD59-A6C34878D82A}">
                    <a16:rowId xmlns:a16="http://schemas.microsoft.com/office/drawing/2014/main" val="10003"/>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Hispanic / Latino</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13.88%</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9.85%</a:t>
                      </a:r>
                      <a:endParaRPr sz="2000" u="none" strike="noStrike" cap="none"/>
                    </a:p>
                  </a:txBody>
                  <a:tcPr marL="91425" marR="91425" marT="91425" marB="91425"/>
                </a:tc>
                <a:extLst>
                  <a:ext uri="{0D108BD9-81ED-4DB2-BD59-A6C34878D82A}">
                    <a16:rowId xmlns:a16="http://schemas.microsoft.com/office/drawing/2014/main" val="10004"/>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Black / African American</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25.81%</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11.28%</a:t>
                      </a:r>
                      <a:endParaRPr sz="2000" u="none" strike="noStrike" cap="none"/>
                    </a:p>
                  </a:txBody>
                  <a:tcPr marL="91425" marR="91425" marT="91425" marB="91425"/>
                </a:tc>
                <a:extLst>
                  <a:ext uri="{0D108BD9-81ED-4DB2-BD59-A6C34878D82A}">
                    <a16:rowId xmlns:a16="http://schemas.microsoft.com/office/drawing/2014/main" val="10005"/>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White </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21.34%</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64.77%</a:t>
                      </a:r>
                      <a:endParaRPr sz="2000" u="none" strike="noStrike" cap="none"/>
                    </a:p>
                  </a:txBody>
                  <a:tcPr marL="91425" marR="91425" marT="91425" marB="91425"/>
                </a:tc>
                <a:extLst>
                  <a:ext uri="{0D108BD9-81ED-4DB2-BD59-A6C34878D82A}">
                    <a16:rowId xmlns:a16="http://schemas.microsoft.com/office/drawing/2014/main" val="10006"/>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2 or More</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7.15%</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3.56%</a:t>
                      </a:r>
                      <a:endParaRPr sz="2000" u="none" strike="noStrike" cap="none"/>
                    </a:p>
                  </a:txBody>
                  <a:tcPr marL="91425" marR="91425" marT="91425" marB="91425"/>
                </a:tc>
                <a:extLst>
                  <a:ext uri="{0D108BD9-81ED-4DB2-BD59-A6C34878D82A}">
                    <a16:rowId xmlns:a16="http://schemas.microsoft.com/office/drawing/2014/main" val="10007"/>
                  </a:ext>
                </a:extLst>
              </a:tr>
              <a:tr h="5271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English Learner</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29.12%</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8.55%</a:t>
                      </a:r>
                      <a:endParaRPr sz="2000" u="none" strike="noStrike" cap="none"/>
                    </a:p>
                  </a:txBody>
                  <a:tcPr marL="91425" marR="91425" marT="91425" marB="91425"/>
                </a:tc>
                <a:extLst>
                  <a:ext uri="{0D108BD9-81ED-4DB2-BD59-A6C34878D82A}">
                    <a16:rowId xmlns:a16="http://schemas.microsoft.com/office/drawing/2014/main" val="10008"/>
                  </a:ext>
                </a:extLst>
              </a:tr>
              <a:tr h="5271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Special Education</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16.17%</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16.65%</a:t>
                      </a:r>
                      <a:endParaRPr sz="2000" u="none" strike="noStrike" cap="none"/>
                    </a:p>
                  </a:txBody>
                  <a:tcPr marL="91425" marR="91425" marT="91425" marB="91425"/>
                </a:tc>
                <a:extLst>
                  <a:ext uri="{0D108BD9-81ED-4DB2-BD59-A6C34878D82A}">
                    <a16:rowId xmlns:a16="http://schemas.microsoft.com/office/drawing/2014/main" val="10009"/>
                  </a:ext>
                </a:extLst>
              </a:tr>
              <a:tr h="46630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Homelessness</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1.4%</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1.01%</a:t>
                      </a:r>
                      <a:endParaRPr sz="2000" u="none" strike="noStrike" cap="none"/>
                    </a:p>
                  </a:txBody>
                  <a:tcPr marL="91425" marR="91425" marT="91425" marB="91425"/>
                </a:tc>
                <a:extLst>
                  <a:ext uri="{0D108BD9-81ED-4DB2-BD59-A6C34878D82A}">
                    <a16:rowId xmlns:a16="http://schemas.microsoft.com/office/drawing/2014/main" val="10010"/>
                  </a:ext>
                </a:extLst>
              </a:tr>
              <a:tr h="5271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Free  or Reduced Lunch</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t>66.28%</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35.82</a:t>
                      </a:r>
                      <a:endParaRPr sz="2000" u="none" strike="noStrike" cap="none" dirty="0"/>
                    </a:p>
                  </a:txBody>
                  <a:tcPr marL="91425" marR="91425" marT="91425" marB="91425"/>
                </a:tc>
                <a:extLst>
                  <a:ext uri="{0D108BD9-81ED-4DB2-BD59-A6C34878D82A}">
                    <a16:rowId xmlns:a16="http://schemas.microsoft.com/office/drawing/2014/main" val="10011"/>
                  </a:ext>
                </a:extLst>
              </a:tr>
            </a:tbl>
          </a:graphicData>
        </a:graphic>
      </p:graphicFrame>
      <p:pic>
        <p:nvPicPr>
          <p:cNvPr id="886" name="Google Shape;886;p46" descr="Logo for Saint Paul Public Schools"/>
          <p:cNvPicPr preferRelativeResize="0"/>
          <p:nvPr/>
        </p:nvPicPr>
        <p:blipFill rotWithShape="1">
          <a:blip r:embed="rId3">
            <a:alphaModFix/>
          </a:blip>
          <a:srcRect/>
          <a:stretch/>
        </p:blipFill>
        <p:spPr>
          <a:xfrm>
            <a:off x="8859017" y="859799"/>
            <a:ext cx="2141963" cy="1169625"/>
          </a:xfrm>
          <a:prstGeom prst="rect">
            <a:avLst/>
          </a:prstGeom>
          <a:noFill/>
          <a:ln>
            <a:noFill/>
          </a:ln>
        </p:spPr>
      </p:pic>
    </p:spTree>
    <p:extLst>
      <p:ext uri="{BB962C8B-B14F-4D97-AF65-F5344CB8AC3E}">
        <p14:creationId xmlns:p14="http://schemas.microsoft.com/office/powerpoint/2010/main" val="1368690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
          <p:cNvSpPr txBox="1">
            <a:spLocks noGrp="1"/>
          </p:cNvSpPr>
          <p:nvPr>
            <p:ph type="title"/>
          </p:nvPr>
        </p:nvSpPr>
        <p:spPr>
          <a:xfrm>
            <a:off x="0" y="0"/>
            <a:ext cx="12192000" cy="1704153"/>
          </a:xfrm>
          <a:prstGeom prst="rect">
            <a:avLst/>
          </a:prstGeom>
          <a:solidFill>
            <a:srgbClr val="002644"/>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US" sz="4800"/>
              <a:t>Welcome to Minnesota</a:t>
            </a:r>
            <a:endParaRPr sz="4800"/>
          </a:p>
        </p:txBody>
      </p:sp>
      <p:sp>
        <p:nvSpPr>
          <p:cNvPr id="314" name="Google Shape;314;p5" descr="Welsome to Minnesota sign on road in teh shapr of Minnesota&#10;" title="Welcome to Minnesota"/>
          <p:cNvSpPr/>
          <p:nvPr/>
        </p:nvSpPr>
        <p:spPr>
          <a:xfrm>
            <a:off x="1738008" y="1704153"/>
            <a:ext cx="8715983" cy="48347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7e8603906e_2_8"/>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Overview</a:t>
            </a:r>
            <a:endParaRPr/>
          </a:p>
        </p:txBody>
      </p:sp>
      <p:sp>
        <p:nvSpPr>
          <p:cNvPr id="892" name="Google Shape;892;g7e8603906e_2_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Clr>
                <a:schemeClr val="accent1"/>
              </a:buClr>
              <a:buSzPts val="2500"/>
              <a:buNone/>
            </a:pPr>
            <a:endParaRPr sz="3600" b="1"/>
          </a:p>
          <a:p>
            <a:pPr marL="457200" lvl="0" indent="-406400" algn="l" rtl="0">
              <a:lnSpc>
                <a:spcPct val="100000"/>
              </a:lnSpc>
              <a:spcBef>
                <a:spcPts val="0"/>
              </a:spcBef>
              <a:spcAft>
                <a:spcPts val="0"/>
              </a:spcAft>
              <a:buSzPts val="4000"/>
              <a:buChar char="•"/>
            </a:pPr>
            <a:r>
              <a:rPr lang="en-US" sz="4000"/>
              <a:t>PBIS District Infrastructure</a:t>
            </a:r>
            <a:endParaRPr sz="4000"/>
          </a:p>
          <a:p>
            <a:pPr marL="457200" lvl="0" indent="-406400" algn="l" rtl="0">
              <a:lnSpc>
                <a:spcPct val="100000"/>
              </a:lnSpc>
              <a:spcBef>
                <a:spcPts val="0"/>
              </a:spcBef>
              <a:spcAft>
                <a:spcPts val="0"/>
              </a:spcAft>
              <a:buSzPts val="4000"/>
              <a:buChar char="•"/>
            </a:pPr>
            <a:r>
              <a:rPr lang="en-US" sz="4000"/>
              <a:t>Tiered Fidelity Inventory</a:t>
            </a:r>
            <a:endParaRPr sz="4000"/>
          </a:p>
          <a:p>
            <a:pPr marL="457200" lvl="0" indent="-406400" algn="l" rtl="0">
              <a:lnSpc>
                <a:spcPct val="100000"/>
              </a:lnSpc>
              <a:spcBef>
                <a:spcPts val="0"/>
              </a:spcBef>
              <a:spcAft>
                <a:spcPts val="0"/>
              </a:spcAft>
              <a:buSzPts val="4000"/>
              <a:buChar char="•"/>
            </a:pPr>
            <a:r>
              <a:rPr lang="en-US" sz="4000"/>
              <a:t>Professional Development Model</a:t>
            </a:r>
            <a:endParaRPr sz="4000"/>
          </a:p>
          <a:p>
            <a:pPr marL="457200" lvl="0" indent="-406400" algn="l" rtl="0">
              <a:lnSpc>
                <a:spcPct val="100000"/>
              </a:lnSpc>
              <a:spcBef>
                <a:spcPts val="0"/>
              </a:spcBef>
              <a:spcAft>
                <a:spcPts val="0"/>
              </a:spcAft>
              <a:buSzPts val="4000"/>
              <a:buChar char="•"/>
            </a:pPr>
            <a:r>
              <a:rPr lang="en-US" sz="4000"/>
              <a:t>Successes &amp; Challenges </a:t>
            </a:r>
            <a:endParaRPr sz="4000"/>
          </a:p>
          <a:p>
            <a:pPr marL="0" lvl="0" indent="0" algn="l" rtl="0">
              <a:lnSpc>
                <a:spcPct val="100000"/>
              </a:lnSpc>
              <a:spcBef>
                <a:spcPts val="0"/>
              </a:spcBef>
              <a:spcAft>
                <a:spcPts val="0"/>
              </a:spcAft>
              <a:buSzPts val="2500"/>
              <a:buNone/>
            </a:pPr>
            <a:endParaRPr sz="4800" b="1"/>
          </a:p>
        </p:txBody>
      </p:sp>
      <p:sp>
        <p:nvSpPr>
          <p:cNvPr id="893" name="Google Shape;893;g7e8603906e_2_8"/>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000000"/>
                </a:solidFill>
              </a:rPr>
              <a:t>3/19/2021</a:t>
            </a:r>
            <a:endParaRPr>
              <a:solidFill>
                <a:srgbClr val="000000"/>
              </a:solidFill>
            </a:endParaRPr>
          </a:p>
        </p:txBody>
      </p:sp>
      <p:sp>
        <p:nvSpPr>
          <p:cNvPr id="894" name="Google Shape;894;g7e8603906e_2_8"/>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70</a:t>
            </a:fld>
            <a:endParaRPr>
              <a:solidFill>
                <a:srgbClr val="000000"/>
              </a:solidFill>
            </a:endParaRPr>
          </a:p>
        </p:txBody>
      </p:sp>
      <p:sp>
        <p:nvSpPr>
          <p:cNvPr id="895" name="Google Shape;895;g7e8603906e_2_8"/>
          <p:cNvSpPr txBox="1">
            <a:spLocks noGrp="1"/>
          </p:cNvSpPr>
          <p:nvPr>
            <p:ph type="ftr" idx="11"/>
          </p:nvPr>
        </p:nvSpPr>
        <p:spPr>
          <a:xfrm>
            <a:off x="2885256" y="6356350"/>
            <a:ext cx="6421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a:solidFill>
                <a:srgbClr val="003865"/>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27"/>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3600"/>
              <a:buNone/>
            </a:pPr>
            <a:r>
              <a:rPr lang="en-US">
                <a:solidFill>
                  <a:schemeClr val="dk1"/>
                </a:solidFill>
              </a:rPr>
              <a:t>A Framework for all Schools:</a:t>
            </a:r>
            <a:endParaRPr>
              <a:solidFill>
                <a:schemeClr val="dk1"/>
              </a:solidFill>
            </a:endParaRPr>
          </a:p>
        </p:txBody>
      </p:sp>
      <p:sp>
        <p:nvSpPr>
          <p:cNvPr id="901" name="Google Shape;90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69850" algn="l" rtl="0">
              <a:lnSpc>
                <a:spcPct val="100000"/>
              </a:lnSpc>
              <a:spcBef>
                <a:spcPts val="0"/>
              </a:spcBef>
              <a:spcAft>
                <a:spcPts val="0"/>
              </a:spcAft>
              <a:buClr>
                <a:schemeClr val="accent1"/>
              </a:buClr>
              <a:buSzPts val="2500"/>
              <a:buNone/>
            </a:pPr>
            <a:endParaRPr dirty="0"/>
          </a:p>
          <a:p>
            <a:pPr marL="228600" lvl="0" indent="-69850" algn="l" rtl="0">
              <a:lnSpc>
                <a:spcPct val="100000"/>
              </a:lnSpc>
              <a:spcBef>
                <a:spcPts val="0"/>
              </a:spcBef>
              <a:spcAft>
                <a:spcPts val="0"/>
              </a:spcAft>
              <a:buClr>
                <a:schemeClr val="accent1"/>
              </a:buClr>
              <a:buSzPts val="2500"/>
              <a:buNone/>
            </a:pPr>
            <a:r>
              <a:rPr lang="en-US" sz="4800" dirty="0"/>
              <a:t>A Framework for all Schools:</a:t>
            </a:r>
            <a:endParaRPr sz="4800" dirty="0"/>
          </a:p>
          <a:p>
            <a:pPr marL="228600" lvl="0" indent="-69850" algn="l" rtl="0">
              <a:lnSpc>
                <a:spcPct val="100000"/>
              </a:lnSpc>
              <a:spcBef>
                <a:spcPts val="0"/>
              </a:spcBef>
              <a:spcAft>
                <a:spcPts val="0"/>
              </a:spcAft>
              <a:buClr>
                <a:schemeClr val="accent1"/>
              </a:buClr>
              <a:buSzPts val="2500"/>
              <a:buNone/>
            </a:pPr>
            <a:endParaRPr dirty="0"/>
          </a:p>
          <a:p>
            <a:pPr marL="228600" lvl="0" indent="-69850" algn="l" rtl="0">
              <a:lnSpc>
                <a:spcPct val="100000"/>
              </a:lnSpc>
              <a:spcBef>
                <a:spcPts val="0"/>
              </a:spcBef>
              <a:spcAft>
                <a:spcPts val="0"/>
              </a:spcAft>
              <a:buClr>
                <a:schemeClr val="accent1"/>
              </a:buClr>
              <a:buSzPts val="2500"/>
              <a:buNone/>
            </a:pPr>
            <a:endParaRPr dirty="0"/>
          </a:p>
          <a:p>
            <a:pPr marL="0" lvl="0" indent="0" algn="l" rtl="0">
              <a:lnSpc>
                <a:spcPct val="100000"/>
              </a:lnSpc>
              <a:spcBef>
                <a:spcPts val="1000"/>
              </a:spcBef>
              <a:spcAft>
                <a:spcPts val="0"/>
              </a:spcAft>
              <a:buClr>
                <a:schemeClr val="dk1"/>
              </a:buClr>
              <a:buSzPts val="1500"/>
              <a:buFont typeface="Arial"/>
              <a:buNone/>
            </a:pPr>
            <a:r>
              <a:rPr lang="en-US" sz="3200" u="sng" dirty="0">
                <a:solidFill>
                  <a:schemeClr val="hlink"/>
                </a:solidFill>
                <a:latin typeface="Arial"/>
                <a:ea typeface="Arial"/>
                <a:cs typeface="Arial"/>
                <a:sym typeface="Arial"/>
                <a:hlinkClick r:id="rId3" tooltip="Link to a &quot;Framework for All Schools&quot; Video"/>
              </a:rPr>
              <a:t>https://storyboardfilmsmn.wistia.com/medias/m0jzj58ljz</a:t>
            </a:r>
            <a:endParaRPr sz="3200" u="sng" dirty="0">
              <a:solidFill>
                <a:schemeClr val="hlink"/>
              </a:solidFill>
              <a:latin typeface="Arial"/>
              <a:ea typeface="Arial"/>
              <a:cs typeface="Arial"/>
              <a:sym typeface="Arial"/>
              <a:hlinkClick r:id="rId3"/>
            </a:endParaRPr>
          </a:p>
          <a:p>
            <a:pPr marL="228600" lvl="0" indent="-69850" algn="l" rtl="0">
              <a:lnSpc>
                <a:spcPct val="100000"/>
              </a:lnSpc>
              <a:spcBef>
                <a:spcPts val="1000"/>
              </a:spcBef>
              <a:spcAft>
                <a:spcPts val="0"/>
              </a:spcAft>
              <a:buClr>
                <a:schemeClr val="accent1"/>
              </a:buClr>
              <a:buSzPts val="2500"/>
              <a:buNone/>
            </a:pPr>
            <a:endParaRPr dirty="0"/>
          </a:p>
          <a:p>
            <a:pPr marL="228600" lvl="0" indent="-69850" algn="l" rtl="0">
              <a:lnSpc>
                <a:spcPct val="100000"/>
              </a:lnSpc>
              <a:spcBef>
                <a:spcPts val="0"/>
              </a:spcBef>
              <a:spcAft>
                <a:spcPts val="0"/>
              </a:spcAft>
              <a:buClr>
                <a:schemeClr val="accent1"/>
              </a:buClr>
              <a:buSzPts val="2500"/>
              <a:buNone/>
            </a:pPr>
            <a:endParaRPr dirty="0"/>
          </a:p>
          <a:p>
            <a:pPr marL="228600" lvl="0" indent="-69850" algn="l" rtl="0">
              <a:lnSpc>
                <a:spcPct val="100000"/>
              </a:lnSpc>
              <a:spcBef>
                <a:spcPts val="0"/>
              </a:spcBef>
              <a:spcAft>
                <a:spcPts val="0"/>
              </a:spcAft>
              <a:buClr>
                <a:schemeClr val="accent1"/>
              </a:buClr>
              <a:buSzPts val="2500"/>
              <a:buNone/>
            </a:pPr>
            <a:r>
              <a:rPr lang="en-US" dirty="0">
                <a:solidFill>
                  <a:srgbClr val="0000FF"/>
                </a:solidFill>
              </a:rPr>
              <a:t>*</a:t>
            </a:r>
            <a:r>
              <a:rPr lang="en-US" i="1" dirty="0">
                <a:solidFill>
                  <a:srgbClr val="78BE21"/>
                </a:solidFill>
              </a:rPr>
              <a:t>Series of videos  made possible by MDE PBIS Grant Funds</a:t>
            </a:r>
            <a:endParaRPr i="1" dirty="0">
              <a:solidFill>
                <a:srgbClr val="78BE21"/>
              </a:solidFill>
            </a:endParaRPr>
          </a:p>
        </p:txBody>
      </p:sp>
      <p:sp>
        <p:nvSpPr>
          <p:cNvPr id="902" name="Google Shape;902;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000000"/>
                </a:solidFill>
              </a:rPr>
              <a:t>3/19/2021</a:t>
            </a:r>
            <a:endParaRPr>
              <a:solidFill>
                <a:srgbClr val="000000"/>
              </a:solidFill>
            </a:endParaRPr>
          </a:p>
        </p:txBody>
      </p:sp>
      <p:sp>
        <p:nvSpPr>
          <p:cNvPr id="903" name="Google Shape;903;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71</a:t>
            </a:fld>
            <a:endParaRPr>
              <a:solidFill>
                <a:srgbClr val="000000"/>
              </a:solidFill>
            </a:endParaRPr>
          </a:p>
        </p:txBody>
      </p:sp>
      <p:sp>
        <p:nvSpPr>
          <p:cNvPr id="904" name="Google Shape;904;p27"/>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a:solidFill>
                <a:srgbClr val="003865"/>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7112cc11fd_0_1"/>
          <p:cNvSpPr txBox="1">
            <a:spLocks noGrp="1"/>
          </p:cNvSpPr>
          <p:nvPr>
            <p:ph type="title"/>
          </p:nvPr>
        </p:nvSpPr>
        <p:spPr>
          <a:xfrm>
            <a:off x="2364000" y="152400"/>
            <a:ext cx="95973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sz="4300">
                <a:solidFill>
                  <a:srgbClr val="FFFFFF"/>
                </a:solidFill>
              </a:rPr>
              <a:t>PBIS Implementation Journey</a:t>
            </a:r>
            <a:endParaRPr/>
          </a:p>
        </p:txBody>
      </p:sp>
      <p:sp>
        <p:nvSpPr>
          <p:cNvPr id="911" name="Google Shape;911;g7112cc11fd_0_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500"/>
              <a:buNone/>
            </a:pPr>
            <a:endParaRPr/>
          </a:p>
        </p:txBody>
      </p:sp>
      <p:sp>
        <p:nvSpPr>
          <p:cNvPr id="912" name="Google Shape;912;g7112cc11fd_0_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pic>
        <p:nvPicPr>
          <p:cNvPr id="913" name="Google Shape;913;g7112cc11fd_0_1" descr="Chart showing timeline of PBIS implementation in Saint Paul"/>
          <p:cNvPicPr preferRelativeResize="0"/>
          <p:nvPr/>
        </p:nvPicPr>
        <p:blipFill rotWithShape="1">
          <a:blip r:embed="rId3">
            <a:alphaModFix/>
          </a:blip>
          <a:srcRect l="3130" r="-3127"/>
          <a:stretch/>
        </p:blipFill>
        <p:spPr>
          <a:xfrm>
            <a:off x="196100" y="1377150"/>
            <a:ext cx="11799801" cy="5093350"/>
          </a:xfrm>
          <a:prstGeom prst="rect">
            <a:avLst/>
          </a:prstGeom>
          <a:noFill/>
          <a:ln>
            <a:noFill/>
          </a:ln>
        </p:spPr>
      </p:pic>
      <p:cxnSp>
        <p:nvCxnSpPr>
          <p:cNvPr id="914" name="Google Shape;914;g7112cc11fd_0_1" descr="Red arrow pointing PBIS identied as a priority in 2019 strategic plan "/>
          <p:cNvCxnSpPr/>
          <p:nvPr/>
        </p:nvCxnSpPr>
        <p:spPr>
          <a:xfrm rot="10800000">
            <a:off x="9144001" y="4587497"/>
            <a:ext cx="548640" cy="822960"/>
          </a:xfrm>
          <a:prstGeom prst="straightConnector1">
            <a:avLst/>
          </a:prstGeom>
          <a:noFill/>
          <a:ln w="38100" cap="flat" cmpd="sng">
            <a:solidFill>
              <a:srgbClr val="C00000"/>
            </a:solidFill>
            <a:prstDash val="solid"/>
            <a:round/>
            <a:headEnd type="none" w="sm" len="sm"/>
            <a:tailEnd type="triangle" w="med" len="med"/>
          </a:ln>
          <a:effectLst>
            <a:outerShdw blurRad="40000" dist="23000" dir="5400000" rotWithShape="0">
              <a:srgbClr val="000000">
                <a:alpha val="34509"/>
              </a:srgbClr>
            </a:outerShdw>
          </a:effectLst>
        </p:spPr>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7112cc11fd_0_11"/>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3600"/>
              <a:buNone/>
            </a:pPr>
            <a:r>
              <a:rPr lang="en-US"/>
              <a:t>Where We Started</a:t>
            </a:r>
            <a:endParaRPr/>
          </a:p>
        </p:txBody>
      </p:sp>
      <p:sp>
        <p:nvSpPr>
          <p:cNvPr id="921" name="Google Shape;921;g7112cc11fd_0_11"/>
          <p:cNvSpPr txBox="1">
            <a:spLocks noGrp="1"/>
          </p:cNvSpPr>
          <p:nvPr>
            <p:ph type="body" idx="1"/>
          </p:nvPr>
        </p:nvSpPr>
        <p:spPr>
          <a:xfrm>
            <a:off x="436825" y="1882975"/>
            <a:ext cx="10515600" cy="4351200"/>
          </a:xfrm>
          <a:prstGeom prst="rect">
            <a:avLst/>
          </a:prstGeom>
          <a:noFill/>
          <a:ln>
            <a:noFill/>
          </a:ln>
        </p:spPr>
        <p:txBody>
          <a:bodyPr spcFirstLastPara="1" wrap="square" lIns="91425" tIns="45700" rIns="91425" bIns="45700" anchor="t" anchorCtr="0">
            <a:normAutofit/>
          </a:bodyPr>
          <a:lstStyle/>
          <a:p>
            <a:pPr marL="457200" lvl="0" indent="-387350" algn="l" rtl="0">
              <a:lnSpc>
                <a:spcPct val="100000"/>
              </a:lnSpc>
              <a:spcBef>
                <a:spcPts val="1000"/>
              </a:spcBef>
              <a:spcAft>
                <a:spcPts val="0"/>
              </a:spcAft>
              <a:buSzPts val="2500"/>
              <a:buChar char="•"/>
            </a:pPr>
            <a:r>
              <a:rPr lang="en-US" sz="3200"/>
              <a:t>Schools implementing independently</a:t>
            </a:r>
            <a:endParaRPr/>
          </a:p>
          <a:p>
            <a:pPr marL="457200" lvl="0" indent="-387350" algn="l" rtl="0">
              <a:lnSpc>
                <a:spcPct val="100000"/>
              </a:lnSpc>
              <a:spcBef>
                <a:spcPts val="1000"/>
              </a:spcBef>
              <a:spcAft>
                <a:spcPts val="0"/>
              </a:spcAft>
              <a:buSzPts val="2500"/>
              <a:buChar char="•"/>
            </a:pPr>
            <a:r>
              <a:rPr lang="en-US" sz="3200"/>
              <a:t>District behavior data collection system not in place</a:t>
            </a:r>
            <a:endParaRPr/>
          </a:p>
          <a:p>
            <a:pPr marL="457200" lvl="0" indent="-387350" algn="l" rtl="0">
              <a:lnSpc>
                <a:spcPct val="100000"/>
              </a:lnSpc>
              <a:spcBef>
                <a:spcPts val="1000"/>
              </a:spcBef>
              <a:spcAft>
                <a:spcPts val="0"/>
              </a:spcAft>
              <a:buSzPts val="2500"/>
              <a:buChar char="•"/>
            </a:pPr>
            <a:r>
              <a:rPr lang="en-US" sz="3200"/>
              <a:t>Schools lacked data for data-based PBIS framework</a:t>
            </a:r>
            <a:endParaRPr sz="3200"/>
          </a:p>
          <a:p>
            <a:pPr marL="0" lvl="0" indent="0" algn="l" rtl="0">
              <a:lnSpc>
                <a:spcPct val="100000"/>
              </a:lnSpc>
              <a:spcBef>
                <a:spcPts val="1000"/>
              </a:spcBef>
              <a:spcAft>
                <a:spcPts val="0"/>
              </a:spcAft>
              <a:buSzPts val="2500"/>
              <a:buNone/>
            </a:pPr>
            <a:endParaRPr sz="3200"/>
          </a:p>
          <a:p>
            <a:pPr marL="0" lvl="0" indent="0" algn="l" rtl="0">
              <a:lnSpc>
                <a:spcPct val="100000"/>
              </a:lnSpc>
              <a:spcBef>
                <a:spcPts val="1000"/>
              </a:spcBef>
              <a:spcAft>
                <a:spcPts val="0"/>
              </a:spcAft>
              <a:buSzPts val="2500"/>
              <a:buNone/>
            </a:pPr>
            <a:endParaRPr sz="3200"/>
          </a:p>
        </p:txBody>
      </p:sp>
      <p:sp>
        <p:nvSpPr>
          <p:cNvPr id="922" name="Google Shape;922;g7112cc11fd_0_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73</a:t>
            </a:fld>
            <a:endParaRPr/>
          </a:p>
        </p:txBody>
      </p:sp>
      <p:pic>
        <p:nvPicPr>
          <p:cNvPr id="923" name="Google Shape;923;g7112cc11fd_0_11" descr="Dead End on a road sign"/>
          <p:cNvPicPr preferRelativeResize="0"/>
          <p:nvPr/>
        </p:nvPicPr>
        <p:blipFill rotWithShape="1">
          <a:blip r:embed="rId3">
            <a:alphaModFix/>
          </a:blip>
          <a:srcRect/>
          <a:stretch/>
        </p:blipFill>
        <p:spPr>
          <a:xfrm>
            <a:off x="7162551" y="3697675"/>
            <a:ext cx="4535699" cy="3023800"/>
          </a:xfrm>
          <a:prstGeom prst="rect">
            <a:avLst/>
          </a:prstGeom>
          <a:noFill/>
          <a:ln>
            <a:noFill/>
          </a:ln>
        </p:spPr>
      </p:pic>
      <p:pic>
        <p:nvPicPr>
          <p:cNvPr id="924" name="Google Shape;924;g7112cc11fd_0_11" descr="A crossing set of arrows with many directions"/>
          <p:cNvPicPr preferRelativeResize="0"/>
          <p:nvPr/>
        </p:nvPicPr>
        <p:blipFill>
          <a:blip r:embed="rId4">
            <a:alphaModFix/>
          </a:blip>
          <a:stretch>
            <a:fillRect/>
          </a:stretch>
        </p:blipFill>
        <p:spPr>
          <a:xfrm>
            <a:off x="2027842" y="3697677"/>
            <a:ext cx="2561720" cy="3023798"/>
          </a:xfrm>
          <a:prstGeom prst="rect">
            <a:avLst/>
          </a:prstGeom>
          <a:noFill/>
          <a:ln>
            <a:noFill/>
          </a:ln>
        </p:spPr>
      </p:pic>
      <p:sp>
        <p:nvSpPr>
          <p:cNvPr id="925" name="Google Shape;925;g7112cc11fd_0_11" descr="Red arrow pointing to dead end when information was not in place at start "/>
          <p:cNvSpPr/>
          <p:nvPr/>
        </p:nvSpPr>
        <p:spPr>
          <a:xfrm>
            <a:off x="4732525" y="4614050"/>
            <a:ext cx="2144100" cy="5505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g7112cc11fd_0_18"/>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PBIS District Infrastructure</a:t>
            </a:r>
            <a:endParaRPr/>
          </a:p>
        </p:txBody>
      </p:sp>
      <p:sp>
        <p:nvSpPr>
          <p:cNvPr id="932" name="Google Shape;932;g7112cc11fd_0_18"/>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pic>
        <p:nvPicPr>
          <p:cNvPr id="933" name="Google Shape;933;g7112cc11fd_0_18" descr="Example schematic of the PBIS district infrastructure"/>
          <p:cNvPicPr preferRelativeResize="0"/>
          <p:nvPr/>
        </p:nvPicPr>
        <p:blipFill rotWithShape="1">
          <a:blip r:embed="rId3">
            <a:alphaModFix/>
          </a:blip>
          <a:srcRect/>
          <a:stretch/>
        </p:blipFill>
        <p:spPr>
          <a:xfrm>
            <a:off x="376250" y="1520125"/>
            <a:ext cx="11325225" cy="4671125"/>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7115b9da93_0_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PBIS Infrastructure</a:t>
            </a:r>
            <a:endParaRPr/>
          </a:p>
        </p:txBody>
      </p:sp>
      <p:sp>
        <p:nvSpPr>
          <p:cNvPr id="940" name="Google Shape;940;g7115b9da93_0_0"/>
          <p:cNvSpPr txBox="1">
            <a:spLocks noGrp="1"/>
          </p:cNvSpPr>
          <p:nvPr>
            <p:ph type="body" idx="1"/>
          </p:nvPr>
        </p:nvSpPr>
        <p:spPr>
          <a:xfrm>
            <a:off x="501375" y="1825625"/>
            <a:ext cx="108525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2"/>
              </a:buClr>
              <a:buSzPts val="1100"/>
              <a:buFont typeface="Arial"/>
              <a:buNone/>
            </a:pPr>
            <a:r>
              <a:rPr lang="en-US" sz="3600" b="1"/>
              <a:t>Required Elements:</a:t>
            </a:r>
            <a:endParaRPr sz="3600" b="1"/>
          </a:p>
          <a:p>
            <a:pPr marL="0" lvl="0" indent="0" algn="l" rtl="0">
              <a:lnSpc>
                <a:spcPct val="115000"/>
              </a:lnSpc>
              <a:spcBef>
                <a:spcPts val="0"/>
              </a:spcBef>
              <a:spcAft>
                <a:spcPts val="0"/>
              </a:spcAft>
              <a:buClr>
                <a:schemeClr val="dk2"/>
              </a:buClr>
              <a:buSzPts val="1100"/>
              <a:buFont typeface="Arial"/>
              <a:buNone/>
            </a:pPr>
            <a:r>
              <a:rPr lang="en-US">
                <a:latin typeface="Arial"/>
                <a:ea typeface="Arial"/>
                <a:cs typeface="Arial"/>
                <a:sym typeface="Arial"/>
              </a:rPr>
              <a:t>•</a:t>
            </a:r>
            <a:r>
              <a:rPr lang="en-US"/>
              <a:t> </a:t>
            </a:r>
            <a:r>
              <a:rPr lang="en-US" sz="3000"/>
              <a:t>Requiring the TFI (Tiered Fidelity Inventory ) 2x year for all schools</a:t>
            </a:r>
            <a:endParaRPr sz="3000"/>
          </a:p>
          <a:p>
            <a:pPr marL="0" lvl="0" indent="0" algn="l" rtl="0">
              <a:lnSpc>
                <a:spcPct val="115000"/>
              </a:lnSpc>
              <a:spcBef>
                <a:spcPts val="0"/>
              </a:spcBef>
              <a:spcAft>
                <a:spcPts val="0"/>
              </a:spcAft>
              <a:buClr>
                <a:schemeClr val="dk2"/>
              </a:buClr>
              <a:buSzPts val="1100"/>
              <a:buFont typeface="Arial"/>
              <a:buNone/>
            </a:pPr>
            <a:r>
              <a:rPr lang="en-US" sz="3000">
                <a:latin typeface="Arial"/>
                <a:ea typeface="Arial"/>
                <a:cs typeface="Arial"/>
                <a:sym typeface="Arial"/>
              </a:rPr>
              <a:t>•</a:t>
            </a:r>
            <a:r>
              <a:rPr lang="en-US" sz="3000"/>
              <a:t>Standardized School-wide Discipline Plan &amp; ODR</a:t>
            </a:r>
            <a:endParaRPr sz="3000"/>
          </a:p>
          <a:p>
            <a:pPr marL="0" lvl="0" indent="0" algn="l" rtl="0">
              <a:lnSpc>
                <a:spcPct val="115000"/>
              </a:lnSpc>
              <a:spcBef>
                <a:spcPts val="0"/>
              </a:spcBef>
              <a:spcAft>
                <a:spcPts val="0"/>
              </a:spcAft>
              <a:buClr>
                <a:schemeClr val="dk2"/>
              </a:buClr>
              <a:buSzPts val="1100"/>
              <a:buFont typeface="Arial"/>
              <a:buNone/>
            </a:pPr>
            <a:r>
              <a:rPr lang="en-US" sz="3000">
                <a:latin typeface="Arial"/>
                <a:ea typeface="Arial"/>
                <a:cs typeface="Arial"/>
                <a:sym typeface="Arial"/>
              </a:rPr>
              <a:t>•</a:t>
            </a:r>
            <a:r>
              <a:rPr lang="en-US" sz="3000"/>
              <a:t>SWIS DataLink for all schools &amp; programs</a:t>
            </a:r>
            <a:endParaRPr sz="3000"/>
          </a:p>
          <a:p>
            <a:pPr marL="0" lvl="0" indent="0" algn="l" rtl="0">
              <a:lnSpc>
                <a:spcPct val="115000"/>
              </a:lnSpc>
              <a:spcBef>
                <a:spcPts val="0"/>
              </a:spcBef>
              <a:spcAft>
                <a:spcPts val="0"/>
              </a:spcAft>
              <a:buClr>
                <a:schemeClr val="dk2"/>
              </a:buClr>
              <a:buSzPts val="1100"/>
              <a:buFont typeface="Arial"/>
              <a:buNone/>
            </a:pPr>
            <a:r>
              <a:rPr lang="en-US" sz="3000">
                <a:latin typeface="Arial"/>
                <a:ea typeface="Arial"/>
                <a:cs typeface="Arial"/>
                <a:sym typeface="Arial"/>
              </a:rPr>
              <a:t>•</a:t>
            </a:r>
            <a:r>
              <a:rPr lang="en-US" sz="3000"/>
              <a:t>PBIS Representative at every school</a:t>
            </a:r>
            <a:endParaRPr sz="3000"/>
          </a:p>
          <a:p>
            <a:pPr marL="0" lvl="0" indent="0" algn="l" rtl="0">
              <a:lnSpc>
                <a:spcPct val="115000"/>
              </a:lnSpc>
              <a:spcBef>
                <a:spcPts val="0"/>
              </a:spcBef>
              <a:spcAft>
                <a:spcPts val="0"/>
              </a:spcAft>
              <a:buClr>
                <a:schemeClr val="dk2"/>
              </a:buClr>
              <a:buSzPts val="1100"/>
              <a:buFont typeface="Arial"/>
              <a:buNone/>
            </a:pPr>
            <a:r>
              <a:rPr lang="en-US" sz="3000">
                <a:latin typeface="Arial"/>
                <a:ea typeface="Arial"/>
                <a:cs typeface="Arial"/>
                <a:sym typeface="Arial"/>
              </a:rPr>
              <a:t>•</a:t>
            </a:r>
            <a:r>
              <a:rPr lang="en-US" sz="3000"/>
              <a:t>PBIS Tier 1 team at every school</a:t>
            </a:r>
            <a:endParaRPr sz="3000"/>
          </a:p>
          <a:p>
            <a:pPr marL="0" lvl="0" indent="0" algn="l" rtl="0">
              <a:lnSpc>
                <a:spcPct val="115000"/>
              </a:lnSpc>
              <a:spcBef>
                <a:spcPts val="0"/>
              </a:spcBef>
              <a:spcAft>
                <a:spcPts val="0"/>
              </a:spcAft>
              <a:buClr>
                <a:schemeClr val="dk2"/>
              </a:buClr>
              <a:buSzPts val="1100"/>
              <a:buFont typeface="Arial"/>
              <a:buNone/>
            </a:pPr>
            <a:r>
              <a:rPr lang="en-US" sz="3000">
                <a:latin typeface="Arial"/>
                <a:ea typeface="Arial"/>
                <a:cs typeface="Arial"/>
                <a:sym typeface="Arial"/>
              </a:rPr>
              <a:t>•</a:t>
            </a:r>
            <a:r>
              <a:rPr lang="en-US" sz="3000"/>
              <a:t>Administrator on PBIS Tier 1 team</a:t>
            </a:r>
            <a:endParaRPr sz="3000"/>
          </a:p>
          <a:p>
            <a:pPr marL="0" lvl="0" indent="0" algn="l" rtl="0">
              <a:lnSpc>
                <a:spcPct val="115000"/>
              </a:lnSpc>
              <a:spcBef>
                <a:spcPts val="0"/>
              </a:spcBef>
              <a:spcAft>
                <a:spcPts val="0"/>
              </a:spcAft>
              <a:buClr>
                <a:schemeClr val="dk2"/>
              </a:buClr>
              <a:buSzPts val="1100"/>
              <a:buFont typeface="Arial"/>
              <a:buNone/>
            </a:pPr>
            <a:r>
              <a:rPr lang="en-US" sz="3000">
                <a:latin typeface="Arial"/>
                <a:ea typeface="Arial"/>
                <a:cs typeface="Arial"/>
                <a:sym typeface="Arial"/>
              </a:rPr>
              <a:t>•</a:t>
            </a:r>
            <a:r>
              <a:rPr lang="en-US" sz="3000" u="sng">
                <a:solidFill>
                  <a:schemeClr val="hlink"/>
                </a:solidFill>
                <a:hlinkClick r:id="rId3"/>
              </a:rPr>
              <a:t>SPPS PBIS Foundational Practice Profile</a:t>
            </a:r>
            <a:endParaRPr sz="3000" u="sng">
              <a:solidFill>
                <a:schemeClr val="hlink"/>
              </a:solidFill>
            </a:endParaRPr>
          </a:p>
          <a:p>
            <a:pPr marL="0" lvl="0" indent="0" algn="l" rtl="0">
              <a:lnSpc>
                <a:spcPct val="100000"/>
              </a:lnSpc>
              <a:spcBef>
                <a:spcPts val="1000"/>
              </a:spcBef>
              <a:spcAft>
                <a:spcPts val="0"/>
              </a:spcAft>
              <a:buSzPts val="2500"/>
              <a:buNone/>
            </a:pPr>
            <a:endParaRPr/>
          </a:p>
        </p:txBody>
      </p:sp>
      <p:sp>
        <p:nvSpPr>
          <p:cNvPr id="941" name="Google Shape;941;g7115b9da93_0_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pic>
        <p:nvPicPr>
          <p:cNvPr id="942" name="Google Shape;942;g7115b9da93_0_0" descr="Road sign showing a turning point"/>
          <p:cNvPicPr preferRelativeResize="0"/>
          <p:nvPr/>
        </p:nvPicPr>
        <p:blipFill rotWithShape="1">
          <a:blip r:embed="rId4">
            <a:alphaModFix/>
          </a:blip>
          <a:srcRect/>
          <a:stretch/>
        </p:blipFill>
        <p:spPr>
          <a:xfrm>
            <a:off x="8471200" y="3169050"/>
            <a:ext cx="2557404" cy="3333446"/>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7112cc11fd_0_5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TFI Road Map For All Schools</a:t>
            </a:r>
            <a:endParaRPr/>
          </a:p>
        </p:txBody>
      </p:sp>
      <p:sp>
        <p:nvSpPr>
          <p:cNvPr id="949" name="Google Shape;949;g7112cc11fd_0_5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pic>
        <p:nvPicPr>
          <p:cNvPr id="950" name="Google Shape;950;g7112cc11fd_0_50" descr="Features of the TFI"/>
          <p:cNvPicPr preferRelativeResize="0"/>
          <p:nvPr/>
        </p:nvPicPr>
        <p:blipFill rotWithShape="1">
          <a:blip r:embed="rId3">
            <a:alphaModFix/>
          </a:blip>
          <a:srcRect/>
          <a:stretch/>
        </p:blipFill>
        <p:spPr>
          <a:xfrm>
            <a:off x="268600" y="1629450"/>
            <a:ext cx="5479225" cy="4704675"/>
          </a:xfrm>
          <a:prstGeom prst="rect">
            <a:avLst/>
          </a:prstGeom>
          <a:noFill/>
          <a:ln>
            <a:noFill/>
          </a:ln>
        </p:spPr>
      </p:pic>
      <p:pic>
        <p:nvPicPr>
          <p:cNvPr id="951" name="Google Shape;951;g7112cc11fd_0_50" descr="Primary purpose of the TFI"/>
          <p:cNvPicPr preferRelativeResize="0"/>
          <p:nvPr/>
        </p:nvPicPr>
        <p:blipFill rotWithShape="1">
          <a:blip r:embed="rId4">
            <a:alphaModFix/>
          </a:blip>
          <a:srcRect/>
          <a:stretch/>
        </p:blipFill>
        <p:spPr>
          <a:xfrm>
            <a:off x="6786375" y="1825625"/>
            <a:ext cx="5103200" cy="4244500"/>
          </a:xfrm>
          <a:prstGeom prst="rect">
            <a:avLst/>
          </a:prstGeom>
          <a:noFill/>
          <a:ln>
            <a:noFill/>
          </a:ln>
        </p:spPr>
      </p:pic>
      <p:pic>
        <p:nvPicPr>
          <p:cNvPr id="952" name="Google Shape;952;g7112cc11fd_0_50" descr="Bracket connecting the purpose of TFI"/>
          <p:cNvPicPr preferRelativeResize="0"/>
          <p:nvPr/>
        </p:nvPicPr>
        <p:blipFill rotWithShape="1">
          <a:blip r:embed="rId5">
            <a:alphaModFix/>
          </a:blip>
          <a:srcRect/>
          <a:stretch/>
        </p:blipFill>
        <p:spPr>
          <a:xfrm>
            <a:off x="5686425" y="1743075"/>
            <a:ext cx="652300" cy="3981450"/>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6f41db8610_1_10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Tiered Fidelity Inventory (TFI)</a:t>
            </a:r>
            <a:endParaRPr/>
          </a:p>
        </p:txBody>
      </p:sp>
      <p:sp>
        <p:nvSpPr>
          <p:cNvPr id="959" name="Google Shape;959;g6f41db8610_1_109"/>
          <p:cNvSpPr txBox="1">
            <a:spLocks noGrp="1"/>
          </p:cNvSpPr>
          <p:nvPr>
            <p:ph type="body" idx="1"/>
          </p:nvPr>
        </p:nvSpPr>
        <p:spPr>
          <a:xfrm>
            <a:off x="838200" y="1294650"/>
            <a:ext cx="10515600" cy="5061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500"/>
              <a:buNone/>
            </a:pPr>
            <a:r>
              <a:rPr lang="en-US" sz="3600" b="1"/>
              <a:t>Leaning into the TFI to increase buy-in &amp; scale up implementation</a:t>
            </a:r>
            <a:endParaRPr sz="3600" b="1"/>
          </a:p>
          <a:p>
            <a:pPr marL="457200" lvl="0" indent="-419100" algn="l" rtl="0">
              <a:lnSpc>
                <a:spcPct val="100000"/>
              </a:lnSpc>
              <a:spcBef>
                <a:spcPts val="1000"/>
              </a:spcBef>
              <a:spcAft>
                <a:spcPts val="0"/>
              </a:spcAft>
              <a:buSzPts val="3000"/>
              <a:buChar char="•"/>
            </a:pPr>
            <a:r>
              <a:rPr lang="en-US" sz="3000"/>
              <a:t>Require TFI Tier 1 assessment fall &amp; spring each year</a:t>
            </a:r>
            <a:endParaRPr sz="3000"/>
          </a:p>
          <a:p>
            <a:pPr marL="457200" lvl="0" indent="-419100" algn="l" rtl="0">
              <a:lnSpc>
                <a:spcPct val="100000"/>
              </a:lnSpc>
              <a:spcBef>
                <a:spcPts val="0"/>
              </a:spcBef>
              <a:spcAft>
                <a:spcPts val="0"/>
              </a:spcAft>
              <a:buSzPts val="3000"/>
              <a:buChar char="•"/>
            </a:pPr>
            <a:r>
              <a:rPr lang="en-US" sz="3000"/>
              <a:t>Measure “adult” practices</a:t>
            </a:r>
            <a:endParaRPr sz="3000"/>
          </a:p>
          <a:p>
            <a:pPr marL="457200" lvl="0" indent="-419100" algn="l" rtl="0">
              <a:lnSpc>
                <a:spcPct val="100000"/>
              </a:lnSpc>
              <a:spcBef>
                <a:spcPts val="0"/>
              </a:spcBef>
              <a:spcAft>
                <a:spcPts val="0"/>
              </a:spcAft>
              <a:buSzPts val="3000"/>
              <a:buChar char="•"/>
            </a:pPr>
            <a:r>
              <a:rPr lang="en-US" sz="3000"/>
              <a:t>Provide a roadmap for school teams while allowing autonomy </a:t>
            </a:r>
            <a:endParaRPr sz="3000"/>
          </a:p>
          <a:p>
            <a:pPr marL="457200" lvl="0" indent="-419100" algn="l" rtl="0">
              <a:lnSpc>
                <a:spcPct val="100000"/>
              </a:lnSpc>
              <a:spcBef>
                <a:spcPts val="0"/>
              </a:spcBef>
              <a:spcAft>
                <a:spcPts val="0"/>
              </a:spcAft>
              <a:buSzPts val="3000"/>
              <a:buChar char="•"/>
            </a:pPr>
            <a:r>
              <a:rPr lang="en-US" sz="3000"/>
              <a:t>School Continuous Improvement Plan (SCIP) - all schools have a PBIS/Climate Culture Goal - TFI used as the measure year to year</a:t>
            </a:r>
            <a:endParaRPr sz="3000"/>
          </a:p>
          <a:p>
            <a:pPr marL="457200" lvl="0" indent="-419100" algn="l" rtl="0">
              <a:lnSpc>
                <a:spcPct val="100000"/>
              </a:lnSpc>
              <a:spcBef>
                <a:spcPts val="0"/>
              </a:spcBef>
              <a:spcAft>
                <a:spcPts val="0"/>
              </a:spcAft>
              <a:buSzPts val="3000"/>
              <a:buChar char="•"/>
            </a:pPr>
            <a:r>
              <a:rPr lang="en-US" sz="3000"/>
              <a:t>Schools self selected to take TFI Tier 2 - drove district-wide focus on developing Tier 2 systems</a:t>
            </a:r>
            <a:endParaRPr sz="3000"/>
          </a:p>
        </p:txBody>
      </p:sp>
      <p:sp>
        <p:nvSpPr>
          <p:cNvPr id="960" name="Google Shape;960;g6f41db8610_1_10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8135cb08ae_0_1"/>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Tier 2 Systems</a:t>
            </a:r>
            <a:endParaRPr/>
          </a:p>
        </p:txBody>
      </p:sp>
      <p:sp>
        <p:nvSpPr>
          <p:cNvPr id="967" name="Google Shape;967;g8135cb08ae_0_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
        <p:nvSpPr>
          <p:cNvPr id="968" name="Google Shape;968;g8135cb08ae_0_1"/>
          <p:cNvSpPr/>
          <p:nvPr/>
        </p:nvSpPr>
        <p:spPr>
          <a:xfrm>
            <a:off x="1018375" y="2578200"/>
            <a:ext cx="5233800" cy="24363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Tier 2 Systems </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before interventions!</a:t>
            </a:r>
            <a:endParaRPr sz="2400" b="1" i="0" u="none" strike="noStrike" cap="none">
              <a:solidFill>
                <a:srgbClr val="000000"/>
              </a:solidFill>
              <a:latin typeface="Arial"/>
              <a:ea typeface="Arial"/>
              <a:cs typeface="Arial"/>
              <a:sym typeface="Arial"/>
            </a:endParaRPr>
          </a:p>
        </p:txBody>
      </p:sp>
      <p:sp>
        <p:nvSpPr>
          <p:cNvPr id="969" name="Google Shape;969;g8135cb08ae_0_1"/>
          <p:cNvSpPr txBox="1"/>
          <p:nvPr/>
        </p:nvSpPr>
        <p:spPr>
          <a:xfrm>
            <a:off x="6651750" y="1825625"/>
            <a:ext cx="4550400" cy="43512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Focus on Tier 1 until 70% on TFI is reached</a:t>
            </a:r>
            <a:endParaRPr sz="2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Arial"/>
                <a:ea typeface="Arial"/>
                <a:cs typeface="Arial"/>
                <a:sym typeface="Arial"/>
              </a:rPr>
              <a:t>Take Tier 2 TFI</a:t>
            </a:r>
            <a:r>
              <a:rPr lang="en-US" sz="2400" b="0" i="0" u="none" strike="noStrike" cap="none">
                <a:solidFill>
                  <a:srgbClr val="000000"/>
                </a:solidFill>
                <a:latin typeface="Arial"/>
                <a:ea typeface="Arial"/>
                <a:cs typeface="Arial"/>
                <a:sym typeface="Arial"/>
              </a:rPr>
              <a:t> with team focused on Tier 2 work and external coach</a:t>
            </a: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Tier 2 Team trainings</a:t>
            </a:r>
            <a:endParaRPr sz="2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Four Tier 2 interventions supported district-wide</a:t>
            </a: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c836693487_0_25"/>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Clr>
                <a:schemeClr val="lt1"/>
              </a:buClr>
              <a:buSzPts val="3600"/>
              <a:buFont typeface="Calibri"/>
              <a:buNone/>
            </a:pPr>
            <a:r>
              <a:rPr lang="en-US" sz="2500"/>
              <a:t>SPPS PBIS Implementation Average Score Across Schools by Tier</a:t>
            </a:r>
            <a:br>
              <a:rPr lang="en-US" sz="2500"/>
            </a:br>
            <a:r>
              <a:rPr lang="en-US" sz="2000"/>
              <a:t>2015-current (as of March 6, 2020)</a:t>
            </a:r>
            <a:endParaRPr/>
          </a:p>
        </p:txBody>
      </p:sp>
      <p:sp>
        <p:nvSpPr>
          <p:cNvPr id="976" name="Google Shape;976;gc836693487_0_25"/>
          <p:cNvSpPr txBox="1">
            <a:spLocks noGrp="1"/>
          </p:cNvSpPr>
          <p:nvPr>
            <p:ph type="body" idx="1"/>
          </p:nvPr>
        </p:nvSpPr>
        <p:spPr>
          <a:xfrm>
            <a:off x="1074200" y="1666725"/>
            <a:ext cx="10149300" cy="4679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77" name="Google Shape;977;gc836693487_0_25" descr="Chart showing TFI implementation over time at Saint Paul Public Schools"/>
          <p:cNvPicPr preferRelativeResize="0"/>
          <p:nvPr/>
        </p:nvPicPr>
        <p:blipFill>
          <a:blip r:embed="rId3">
            <a:alphaModFix/>
          </a:blip>
          <a:stretch>
            <a:fillRect/>
          </a:stretch>
        </p:blipFill>
        <p:spPr>
          <a:xfrm>
            <a:off x="1074200" y="2251600"/>
            <a:ext cx="10279601" cy="4025350"/>
          </a:xfrm>
          <a:prstGeom prst="rect">
            <a:avLst/>
          </a:prstGeom>
          <a:noFill/>
          <a:ln>
            <a:noFill/>
          </a:ln>
        </p:spPr>
      </p:pic>
      <p:cxnSp>
        <p:nvCxnSpPr>
          <p:cNvPr id="978" name="Google Shape;978;gc836693487_0_25" descr="Red arrow pointing to 18 schools taking TFI for Tier 1 in 2015-16 "/>
          <p:cNvCxnSpPr/>
          <p:nvPr/>
        </p:nvCxnSpPr>
        <p:spPr>
          <a:xfrm rot="10800000" flipH="1">
            <a:off x="1223275" y="5462650"/>
            <a:ext cx="504600" cy="447300"/>
          </a:xfrm>
          <a:prstGeom prst="straightConnector1">
            <a:avLst/>
          </a:prstGeom>
          <a:noFill/>
          <a:ln w="38100" cap="flat" cmpd="sng">
            <a:solidFill>
              <a:srgbClr val="FF0000"/>
            </a:solidFill>
            <a:prstDash val="solid"/>
            <a:round/>
            <a:headEnd type="none" w="med" len="med"/>
            <a:tailEnd type="triangle" w="med" len="med"/>
          </a:ln>
        </p:spPr>
      </p:cxnSp>
      <p:cxnSp>
        <p:nvCxnSpPr>
          <p:cNvPr id="979" name="Google Shape;979;gc836693487_0_25" descr="Red arrow pointing 56 schools taking TFI in 2019-2020 "/>
          <p:cNvCxnSpPr/>
          <p:nvPr/>
        </p:nvCxnSpPr>
        <p:spPr>
          <a:xfrm rot="10800000" flipH="1">
            <a:off x="3757750" y="5463000"/>
            <a:ext cx="561900" cy="5043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9"/>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sz="3200">
                <a:solidFill>
                  <a:srgbClr val="FFFFFF"/>
                </a:solidFill>
              </a:rPr>
              <a:t> Purpose of Schoolwide PBIS and Initiative</a:t>
            </a:r>
            <a:r>
              <a:rPr lang="en-US" sz="2800">
                <a:solidFill>
                  <a:srgbClr val="FFFFFF"/>
                </a:solidFill>
              </a:rPr>
              <a:t/>
            </a:r>
            <a:br>
              <a:rPr lang="en-US" sz="2800">
                <a:solidFill>
                  <a:srgbClr val="FFFFFF"/>
                </a:solidFill>
              </a:rPr>
            </a:br>
            <a:r>
              <a:rPr lang="en-US" sz="2000">
                <a:solidFill>
                  <a:srgbClr val="FFFFFF"/>
                </a:solidFill>
              </a:rPr>
              <a:t>2005 – 2021</a:t>
            </a:r>
            <a:endParaRPr/>
          </a:p>
        </p:txBody>
      </p:sp>
      <p:sp>
        <p:nvSpPr>
          <p:cNvPr id="320" name="Google Shape;320;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321" name="Google Shape;321;p19" descr="This is an image of a Minnesota map, divided according to school district. The map is color coded to show the level of PBIS implementation throughout the state. &#10;School districts that have 1% to 59% of schools implementing PBIS are indicated in light green."/>
          <p:cNvPicPr preferRelativeResize="0"/>
          <p:nvPr/>
        </p:nvPicPr>
        <p:blipFill rotWithShape="1">
          <a:blip r:embed="rId3">
            <a:alphaModFix/>
          </a:blip>
          <a:srcRect/>
          <a:stretch/>
        </p:blipFill>
        <p:spPr>
          <a:xfrm>
            <a:off x="5954031" y="1465914"/>
            <a:ext cx="4558370" cy="5127677"/>
          </a:xfrm>
          <a:prstGeom prst="rect">
            <a:avLst/>
          </a:prstGeom>
          <a:noFill/>
          <a:ln>
            <a:noFill/>
          </a:ln>
        </p:spPr>
      </p:pic>
      <p:sp>
        <p:nvSpPr>
          <p:cNvPr id="322" name="Google Shape;322;p19"/>
          <p:cNvSpPr txBox="1"/>
          <p:nvPr/>
        </p:nvSpPr>
        <p:spPr>
          <a:xfrm>
            <a:off x="838200" y="1825625"/>
            <a:ext cx="5008448" cy="4351338"/>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00000"/>
              </a:lnSpc>
              <a:spcBef>
                <a:spcPts val="0"/>
              </a:spcBef>
              <a:spcAft>
                <a:spcPts val="0"/>
              </a:spcAft>
              <a:buClr>
                <a:srgbClr val="003865"/>
              </a:buClr>
              <a:buSzPct val="100000"/>
              <a:buFont typeface="Arial"/>
              <a:buNone/>
            </a:pPr>
            <a:r>
              <a:rPr lang="en-US" sz="2400" b="1" i="0" u="none" strike="noStrike" cap="none">
                <a:solidFill>
                  <a:srgbClr val="003865"/>
                </a:solidFill>
                <a:latin typeface="Calibri"/>
                <a:ea typeface="Calibri"/>
                <a:cs typeface="Calibri"/>
                <a:sym typeface="Calibri"/>
              </a:rPr>
              <a:t>PBIS – </a:t>
            </a:r>
            <a:r>
              <a:rPr lang="en-US" sz="2400" b="0" i="0" u="none" strike="noStrike" cap="none">
                <a:solidFill>
                  <a:srgbClr val="003865"/>
                </a:solidFill>
                <a:latin typeface="Calibri"/>
                <a:ea typeface="Calibri"/>
                <a:cs typeface="Calibri"/>
                <a:sym typeface="Calibri"/>
              </a:rPr>
              <a:t>Evidence-based framework for:</a:t>
            </a:r>
            <a:endParaRPr sz="2400" b="1" i="0" u="none" strike="noStrike" cap="none">
              <a:solidFill>
                <a:srgbClr val="003865"/>
              </a:solidFill>
              <a:latin typeface="Calibri"/>
              <a:ea typeface="Calibri"/>
              <a:cs typeface="Calibri"/>
              <a:sym typeface="Calibri"/>
            </a:endParaRPr>
          </a:p>
          <a:p>
            <a:pPr marL="228600" marR="0" lvl="0" indent="-228600" algn="l" rtl="0">
              <a:lnSpc>
                <a:spcPct val="100000"/>
              </a:lnSpc>
              <a:spcBef>
                <a:spcPts val="1000"/>
              </a:spcBef>
              <a:spcAft>
                <a:spcPts val="0"/>
              </a:spcAft>
              <a:buClr>
                <a:srgbClr val="003865"/>
              </a:buClr>
              <a:buSzPct val="100000"/>
              <a:buFont typeface="Arial"/>
              <a:buChar char="•"/>
            </a:pPr>
            <a:r>
              <a:rPr lang="en-US" sz="2100" b="0" i="0" u="none" strike="noStrike" cap="none">
                <a:solidFill>
                  <a:srgbClr val="003865"/>
                </a:solidFill>
                <a:latin typeface="Calibri"/>
                <a:ea typeface="Calibri"/>
                <a:cs typeface="Calibri"/>
                <a:sym typeface="Calibri"/>
              </a:rPr>
              <a:t>Preventing problem behavior</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rgbClr val="003865"/>
              </a:buClr>
              <a:buSzPct val="100000"/>
              <a:buFont typeface="Arial"/>
              <a:buChar char="•"/>
            </a:pPr>
            <a:r>
              <a:rPr lang="en-US" sz="2100" b="0" i="0" u="none" strike="noStrike" cap="none">
                <a:solidFill>
                  <a:srgbClr val="003865"/>
                </a:solidFill>
                <a:latin typeface="Calibri"/>
                <a:ea typeface="Calibri"/>
                <a:cs typeface="Calibri"/>
                <a:sym typeface="Calibri"/>
              </a:rPr>
              <a:t>Providing instruction and support for positive, prosocial behaviors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rgbClr val="003865"/>
              </a:buClr>
              <a:buSzPct val="100000"/>
              <a:buFont typeface="Arial"/>
              <a:buChar char="•"/>
            </a:pPr>
            <a:r>
              <a:rPr lang="en-US" sz="2100" b="0" i="0" u="none" strike="noStrike" cap="none">
                <a:solidFill>
                  <a:srgbClr val="003865"/>
                </a:solidFill>
                <a:latin typeface="Calibri"/>
                <a:ea typeface="Calibri"/>
                <a:cs typeface="Calibri"/>
                <a:sym typeface="Calibri"/>
              </a:rPr>
              <a:t>Supporting social, emotional and behavioral needs for all students</a:t>
            </a:r>
            <a:endParaRPr sz="2100" b="1" i="0" u="none" strike="noStrike" cap="none">
              <a:solidFill>
                <a:srgbClr val="003865"/>
              </a:solidFill>
              <a:latin typeface="Calibri"/>
              <a:ea typeface="Calibri"/>
              <a:cs typeface="Calibri"/>
              <a:sym typeface="Calibri"/>
            </a:endParaRPr>
          </a:p>
          <a:p>
            <a:pPr marL="0" marR="0" lvl="0" indent="0" algn="l" rtl="0">
              <a:lnSpc>
                <a:spcPct val="100000"/>
              </a:lnSpc>
              <a:spcBef>
                <a:spcPts val="4200"/>
              </a:spcBef>
              <a:spcAft>
                <a:spcPts val="0"/>
              </a:spcAft>
              <a:buClr>
                <a:srgbClr val="003865"/>
              </a:buClr>
              <a:buSzPct val="100000"/>
              <a:buFont typeface="Arial"/>
              <a:buNone/>
            </a:pPr>
            <a:r>
              <a:rPr lang="en-US" sz="2400" b="1" i="0" u="none" strike="noStrike" cap="none">
                <a:solidFill>
                  <a:srgbClr val="003865"/>
                </a:solidFill>
                <a:latin typeface="Calibri"/>
                <a:ea typeface="Calibri"/>
                <a:cs typeface="Calibri"/>
                <a:sym typeface="Calibri"/>
              </a:rPr>
              <a:t>PBIS initiative – </a:t>
            </a:r>
            <a:r>
              <a:rPr lang="en-US" sz="2400" b="0" i="0" u="none" strike="noStrike" cap="none">
                <a:solidFill>
                  <a:srgbClr val="003865"/>
                </a:solidFill>
                <a:latin typeface="Calibri"/>
                <a:ea typeface="Calibri"/>
                <a:cs typeface="Calibri"/>
                <a:sym typeface="Calibri"/>
              </a:rPr>
              <a:t>Evidence-based implementation for:</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rgbClr val="003865"/>
              </a:buClr>
              <a:buSzPct val="100000"/>
              <a:buFont typeface="Arial"/>
              <a:buChar char="•"/>
            </a:pPr>
            <a:r>
              <a:rPr lang="en-US" sz="2100" b="0" i="0" u="none" strike="noStrike" cap="none">
                <a:solidFill>
                  <a:srgbClr val="003865"/>
                </a:solidFill>
                <a:latin typeface="Calibri"/>
                <a:ea typeface="Calibri"/>
                <a:cs typeface="Calibri"/>
                <a:sym typeface="Calibri"/>
              </a:rPr>
              <a:t>Distributed, team-based implementation of PBIS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rgbClr val="003865"/>
              </a:buClr>
              <a:buSzPct val="100000"/>
              <a:buFont typeface="Arial"/>
              <a:buChar char="•"/>
            </a:pPr>
            <a:r>
              <a:rPr lang="en-US" sz="2100" b="0" i="0" u="none" strike="noStrike" cap="none">
                <a:solidFill>
                  <a:srgbClr val="003865"/>
                </a:solidFill>
                <a:latin typeface="Calibri"/>
                <a:ea typeface="Calibri"/>
                <a:cs typeface="Calibri"/>
                <a:sym typeface="Calibri"/>
              </a:rPr>
              <a:t>Building capacity, skills, competency and beliefs to sustain implementation beyond initial training</a:t>
            </a:r>
            <a:endParaRPr sz="2100" b="0" i="0" u="none" strike="noStrike" cap="none">
              <a:solidFill>
                <a:srgbClr val="003865"/>
              </a:solidFill>
              <a:latin typeface="Calibri"/>
              <a:ea typeface="Calibri"/>
              <a:cs typeface="Calibri"/>
              <a:sym typeface="Calibri"/>
            </a:endParaRPr>
          </a:p>
        </p:txBody>
      </p:sp>
      <p:sp>
        <p:nvSpPr>
          <p:cNvPr id="323" name="Google Shape;323;p19"/>
          <p:cNvSpPr/>
          <p:nvPr/>
        </p:nvSpPr>
        <p:spPr>
          <a:xfrm>
            <a:off x="7702062" y="1465914"/>
            <a:ext cx="4203834"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000" b="1" i="0" u="none" strike="noStrike" cap="none">
                <a:solidFill>
                  <a:srgbClr val="000000"/>
                </a:solidFill>
                <a:latin typeface="Calibri"/>
                <a:ea typeface="Calibri"/>
                <a:cs typeface="Calibri"/>
                <a:sym typeface="Calibri"/>
              </a:rPr>
              <a:t>Minnesota Regional Implementation Projects for SW-PBIS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a:solidFill>
                  <a:srgbClr val="000000"/>
                </a:solidFill>
                <a:latin typeface="Calibri"/>
                <a:ea typeface="Calibri"/>
                <a:cs typeface="Calibri"/>
                <a:sym typeface="Calibri"/>
              </a:rPr>
              <a:t>Cohorts 1- 16</a:t>
            </a:r>
            <a:endParaRPr sz="1050" b="0" i="0" u="none" strike="noStrike" cap="none">
              <a:solidFill>
                <a:srgbClr val="000000"/>
              </a:solidFill>
              <a:latin typeface="Arial"/>
              <a:ea typeface="Arial"/>
              <a:cs typeface="Arial"/>
              <a:sym typeface="Arial"/>
            </a:endParaRPr>
          </a:p>
        </p:txBody>
      </p:sp>
      <p:pic>
        <p:nvPicPr>
          <p:cNvPr id="324" name="Google Shape;324;p19" descr="Color Guided Key to Minnesota Regional Implementation Project Map for PBIS Cohorts 1 - 10. Dark green oval indicates the color that will show districts with 60% or more of schools implementing PBIS. Light green shows districts with 1% - 59% of schools implementing, and white shows no participating schools to date."/>
          <p:cNvPicPr preferRelativeResize="0"/>
          <p:nvPr/>
        </p:nvPicPr>
        <p:blipFill rotWithShape="1">
          <a:blip r:embed="rId4">
            <a:alphaModFix/>
          </a:blip>
          <a:srcRect/>
          <a:stretch/>
        </p:blipFill>
        <p:spPr>
          <a:xfrm>
            <a:off x="9072065" y="4006905"/>
            <a:ext cx="638562" cy="1846660"/>
          </a:xfrm>
          <a:prstGeom prst="rect">
            <a:avLst/>
          </a:prstGeom>
          <a:noFill/>
          <a:ln>
            <a:noFill/>
          </a:ln>
        </p:spPr>
      </p:pic>
      <p:sp>
        <p:nvSpPr>
          <p:cNvPr id="325" name="Google Shape;325;p19"/>
          <p:cNvSpPr txBox="1"/>
          <p:nvPr/>
        </p:nvSpPr>
        <p:spPr>
          <a:xfrm>
            <a:off x="9030869" y="3691198"/>
            <a:ext cx="296306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Districts Implementing SW-PBIS</a:t>
            </a:r>
            <a:endParaRPr sz="1400" b="0" i="0" u="none" strike="noStrike" cap="none">
              <a:solidFill>
                <a:srgbClr val="000000"/>
              </a:solidFill>
              <a:latin typeface="Arial"/>
              <a:ea typeface="Arial"/>
              <a:cs typeface="Arial"/>
              <a:sym typeface="Arial"/>
            </a:endParaRPr>
          </a:p>
        </p:txBody>
      </p:sp>
      <p:sp>
        <p:nvSpPr>
          <p:cNvPr id="326" name="Google Shape;326;p19"/>
          <p:cNvSpPr txBox="1"/>
          <p:nvPr/>
        </p:nvSpPr>
        <p:spPr>
          <a:xfrm>
            <a:off x="9626069" y="4006905"/>
            <a:ext cx="2367863"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Education districts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Charter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Other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Districts with 60% or more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Districts with 1% to 59%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No participating schools to date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Implementation regions</a:t>
            </a:r>
            <a:endParaRPr sz="1400" b="0" i="0" u="none" strike="noStrike" cap="none">
              <a:solidFill>
                <a:srgbClr val="000000"/>
              </a:solidFill>
              <a:latin typeface="Arial"/>
              <a:ea typeface="Arial"/>
              <a:cs typeface="Arial"/>
              <a:sym typeface="Arial"/>
            </a:endParaRPr>
          </a:p>
        </p:txBody>
      </p:sp>
      <p:sp>
        <p:nvSpPr>
          <p:cNvPr id="327" name="Google Shape;327;p19"/>
          <p:cNvSpPr txBox="1">
            <a:spLocks noGrp="1"/>
          </p:cNvSpPr>
          <p:nvPr>
            <p:ph type="ftr" idx="11"/>
          </p:nvPr>
        </p:nvSpPr>
        <p:spPr>
          <a:xfrm>
            <a:off x="205210" y="6345354"/>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sz="1600" b="1">
              <a:solidFill>
                <a:srgbClr val="0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6f41db8610_1_116"/>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PBIS District-wide Professional Development</a:t>
            </a:r>
            <a:endParaRPr/>
          </a:p>
        </p:txBody>
      </p:sp>
      <p:sp>
        <p:nvSpPr>
          <p:cNvPr id="986" name="Google Shape;986;g6f41db8610_1_116"/>
          <p:cNvSpPr txBox="1">
            <a:spLocks noGrp="1"/>
          </p:cNvSpPr>
          <p:nvPr>
            <p:ph type="body" idx="1"/>
          </p:nvPr>
        </p:nvSpPr>
        <p:spPr>
          <a:xfrm>
            <a:off x="838200" y="1825625"/>
            <a:ext cx="10515600" cy="46992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Char char="•"/>
            </a:pPr>
            <a:r>
              <a:rPr lang="en-US" sz="2400" b="1">
                <a:latin typeface="Arial"/>
                <a:ea typeface="Arial"/>
                <a:cs typeface="Arial"/>
                <a:sym typeface="Arial"/>
              </a:rPr>
              <a:t>Workshop Model for all Schools - TFI data drives content</a:t>
            </a:r>
            <a:endParaRPr sz="3000">
              <a:solidFill>
                <a:schemeClr val="dk2"/>
              </a:solidFill>
              <a:latin typeface="Arial"/>
              <a:ea typeface="Arial"/>
              <a:cs typeface="Arial"/>
              <a:sym typeface="Arial"/>
            </a:endParaRPr>
          </a:p>
          <a:p>
            <a:pPr marL="457200" lvl="0" indent="-381000" algn="l" rtl="0">
              <a:lnSpc>
                <a:spcPct val="100000"/>
              </a:lnSpc>
              <a:spcBef>
                <a:spcPts val="1000"/>
              </a:spcBef>
              <a:spcAft>
                <a:spcPts val="0"/>
              </a:spcAft>
              <a:buSzPts val="2400"/>
              <a:buChar char="•"/>
            </a:pPr>
            <a:r>
              <a:rPr lang="en-US" sz="2400" b="1">
                <a:latin typeface="Arial"/>
                <a:ea typeface="Arial"/>
                <a:cs typeface="Arial"/>
                <a:sym typeface="Arial"/>
              </a:rPr>
              <a:t>Schoology PBIS Modules developed with support of MDE</a:t>
            </a:r>
            <a:endParaRPr sz="2400" b="1">
              <a:latin typeface="Arial"/>
              <a:ea typeface="Arial"/>
              <a:cs typeface="Arial"/>
              <a:sym typeface="Arial"/>
            </a:endParaRPr>
          </a:p>
          <a:p>
            <a:pPr marL="457200" lvl="0" indent="-381000" algn="l" rtl="0">
              <a:lnSpc>
                <a:spcPct val="100000"/>
              </a:lnSpc>
              <a:spcBef>
                <a:spcPts val="0"/>
              </a:spcBef>
              <a:spcAft>
                <a:spcPts val="0"/>
              </a:spcAft>
              <a:buSzPts val="2400"/>
              <a:buChar char="•"/>
            </a:pPr>
            <a:r>
              <a:rPr lang="en-US" sz="2400" b="1">
                <a:latin typeface="Arial"/>
                <a:ea typeface="Arial"/>
                <a:cs typeface="Arial"/>
                <a:sym typeface="Arial"/>
              </a:rPr>
              <a:t>Integration into PD District-wide</a:t>
            </a:r>
            <a:endParaRPr sz="2400" b="1">
              <a:latin typeface="Arial"/>
              <a:ea typeface="Arial"/>
              <a:cs typeface="Arial"/>
              <a:sym typeface="Arial"/>
            </a:endParaRPr>
          </a:p>
          <a:p>
            <a:pPr marL="0" lvl="0" indent="0" algn="l" rtl="0">
              <a:lnSpc>
                <a:spcPct val="100000"/>
              </a:lnSpc>
              <a:spcBef>
                <a:spcPts val="1000"/>
              </a:spcBef>
              <a:spcAft>
                <a:spcPts val="1000"/>
              </a:spcAft>
              <a:buSzPts val="2500"/>
              <a:buNone/>
            </a:pPr>
            <a:endParaRPr/>
          </a:p>
        </p:txBody>
      </p:sp>
      <p:sp>
        <p:nvSpPr>
          <p:cNvPr id="987" name="Google Shape;987;g6f41db8610_1_116"/>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80</a:t>
            </a:fld>
            <a:endParaRPr/>
          </a:p>
        </p:txBody>
      </p:sp>
      <p:pic>
        <p:nvPicPr>
          <p:cNvPr id="988" name="Google Shape;988;g6f41db8610_1_116" descr="Workshop model for Saint Paul Public Schools"/>
          <p:cNvPicPr preferRelativeResize="0"/>
          <p:nvPr/>
        </p:nvPicPr>
        <p:blipFill rotWithShape="1">
          <a:blip r:embed="rId3">
            <a:alphaModFix/>
          </a:blip>
          <a:srcRect/>
          <a:stretch/>
        </p:blipFill>
        <p:spPr>
          <a:xfrm>
            <a:off x="7347325" y="2964675"/>
            <a:ext cx="4637400" cy="2965252"/>
          </a:xfrm>
          <a:prstGeom prst="rect">
            <a:avLst/>
          </a:prstGeom>
          <a:noFill/>
          <a:ln>
            <a:noFill/>
          </a:ln>
        </p:spPr>
      </p:pic>
      <p:pic>
        <p:nvPicPr>
          <p:cNvPr id="989" name="Google Shape;989;g6f41db8610_1_116" descr="Picture of participants in workshop model for Saint Paul Public Schools"/>
          <p:cNvPicPr preferRelativeResize="0"/>
          <p:nvPr/>
        </p:nvPicPr>
        <p:blipFill rotWithShape="1">
          <a:blip r:embed="rId4">
            <a:alphaModFix/>
          </a:blip>
          <a:srcRect/>
          <a:stretch/>
        </p:blipFill>
        <p:spPr>
          <a:xfrm>
            <a:off x="2655325" y="3327500"/>
            <a:ext cx="4267650" cy="3197325"/>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g6f41db8610_1_102"/>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sz="4300">
                <a:solidFill>
                  <a:schemeClr val="dk1"/>
                </a:solidFill>
              </a:rPr>
              <a:t>Schoology PBIS Modules</a:t>
            </a:r>
            <a:endParaRPr>
              <a:solidFill>
                <a:schemeClr val="dk1"/>
              </a:solidFill>
            </a:endParaRPr>
          </a:p>
        </p:txBody>
      </p:sp>
      <p:sp>
        <p:nvSpPr>
          <p:cNvPr id="996" name="Google Shape;996;g6f41db8610_1_1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000"/>
              </a:spcBef>
              <a:spcAft>
                <a:spcPts val="0"/>
              </a:spcAft>
              <a:buClr>
                <a:schemeClr val="accent1"/>
              </a:buClr>
              <a:buSzPts val="2500"/>
              <a:buNone/>
            </a:pPr>
            <a:endParaRPr/>
          </a:p>
        </p:txBody>
      </p:sp>
      <p:sp>
        <p:nvSpPr>
          <p:cNvPr id="997" name="Google Shape;997;g6f41db8610_1_10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81</a:t>
            </a:fld>
            <a:endParaRPr/>
          </a:p>
        </p:txBody>
      </p:sp>
      <p:pic>
        <p:nvPicPr>
          <p:cNvPr id="998" name="Google Shape;998;g6f41db8610_1_102" descr="Screenshot of the Schoology PBIS modules"/>
          <p:cNvPicPr preferRelativeResize="0"/>
          <p:nvPr/>
        </p:nvPicPr>
        <p:blipFill rotWithShape="1">
          <a:blip r:embed="rId3">
            <a:alphaModFix/>
          </a:blip>
          <a:srcRect/>
          <a:stretch/>
        </p:blipFill>
        <p:spPr>
          <a:xfrm>
            <a:off x="181050" y="1304550"/>
            <a:ext cx="3600450" cy="2667300"/>
          </a:xfrm>
          <a:prstGeom prst="rect">
            <a:avLst/>
          </a:prstGeom>
          <a:noFill/>
          <a:ln>
            <a:noFill/>
          </a:ln>
        </p:spPr>
      </p:pic>
      <p:sp>
        <p:nvSpPr>
          <p:cNvPr id="999" name="Google Shape;999;g6f41db8610_1_102"/>
          <p:cNvSpPr txBox="1"/>
          <p:nvPr/>
        </p:nvSpPr>
        <p:spPr>
          <a:xfrm>
            <a:off x="304538" y="1380047"/>
            <a:ext cx="3440100" cy="2667000"/>
          </a:xfrm>
          <a:prstGeom prst="rect">
            <a:avLst/>
          </a:prstGeom>
          <a:noFill/>
          <a:ln>
            <a:noFill/>
          </a:ln>
        </p:spPr>
        <p:txBody>
          <a:bodyPr spcFirstLastPara="1" wrap="square" lIns="91425" tIns="91425" rIns="91425" bIns="91425" anchor="t" anchorCtr="0">
            <a:noAutofit/>
          </a:bodyPr>
          <a:lstStyle/>
          <a:p>
            <a:pPr marL="88900" marR="0" lvl="0" indent="0" algn="l" rtl="0">
              <a:lnSpc>
                <a:spcPct val="115000"/>
              </a:lnSpc>
              <a:spcBef>
                <a:spcPts val="13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Schoology PBIS Modules Developed with support of MDE</a:t>
            </a:r>
            <a:endParaRPr sz="2400" b="0" i="0" u="none" strike="noStrike" cap="none">
              <a:solidFill>
                <a:srgbClr val="FFFFFF"/>
              </a:solidFill>
              <a:latin typeface="Calibri"/>
              <a:ea typeface="Calibri"/>
              <a:cs typeface="Calibri"/>
              <a:sym typeface="Calibri"/>
            </a:endParaRPr>
          </a:p>
        </p:txBody>
      </p:sp>
      <p:pic>
        <p:nvPicPr>
          <p:cNvPr id="1000" name="Google Shape;1000;g6f41db8610_1_102" descr="Screenshot of the module breakdown in Saint Paul for PBIS"/>
          <p:cNvPicPr preferRelativeResize="0"/>
          <p:nvPr/>
        </p:nvPicPr>
        <p:blipFill rotWithShape="1">
          <a:blip r:embed="rId4">
            <a:alphaModFix/>
          </a:blip>
          <a:srcRect/>
          <a:stretch/>
        </p:blipFill>
        <p:spPr>
          <a:xfrm>
            <a:off x="4082575" y="1304550"/>
            <a:ext cx="7896549" cy="5416900"/>
          </a:xfrm>
          <a:prstGeom prst="rect">
            <a:avLst/>
          </a:prstGeom>
          <a:noFill/>
          <a:ln>
            <a:noFill/>
          </a:ln>
        </p:spPr>
      </p:pic>
      <p:pic>
        <p:nvPicPr>
          <p:cNvPr id="1001" name="Google Shape;1001;g6f41db8610_1_102" descr="Screenshot of the Schoology PBIS models"/>
          <p:cNvPicPr preferRelativeResize="0"/>
          <p:nvPr/>
        </p:nvPicPr>
        <p:blipFill rotWithShape="1">
          <a:blip r:embed="rId5">
            <a:alphaModFix/>
          </a:blip>
          <a:srcRect/>
          <a:stretch/>
        </p:blipFill>
        <p:spPr>
          <a:xfrm>
            <a:off x="232775" y="3702125"/>
            <a:ext cx="4682925" cy="3155875"/>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7115b9da93_0_29"/>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District Wide Integration</a:t>
            </a:r>
            <a:endParaRPr/>
          </a:p>
        </p:txBody>
      </p:sp>
      <p:sp>
        <p:nvSpPr>
          <p:cNvPr id="1008" name="Google Shape;1008;g7115b9da93_0_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500"/>
              <a:buNone/>
            </a:pPr>
            <a:endParaRPr/>
          </a:p>
        </p:txBody>
      </p:sp>
      <p:sp>
        <p:nvSpPr>
          <p:cNvPr id="1009" name="Google Shape;1009;g7115b9da93_0_2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pic>
        <p:nvPicPr>
          <p:cNvPr id="1010" name="Google Shape;1010;g7115b9da93_0_29" descr="District wide integration of PBIS 101, Strategic Plan and Tiered Framework"/>
          <p:cNvPicPr preferRelativeResize="0"/>
          <p:nvPr/>
        </p:nvPicPr>
        <p:blipFill rotWithShape="1">
          <a:blip r:embed="rId3">
            <a:alphaModFix/>
          </a:blip>
          <a:srcRect/>
          <a:stretch/>
        </p:blipFill>
        <p:spPr>
          <a:xfrm>
            <a:off x="428625" y="1570450"/>
            <a:ext cx="11334750" cy="4861550"/>
          </a:xfrm>
          <a:prstGeom prst="rect">
            <a:avLst/>
          </a:prstGeom>
          <a:noFill/>
          <a:ln>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8135cb0a84_0_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PBIS &amp; Racial Equity </a:t>
            </a:r>
            <a:endParaRPr/>
          </a:p>
        </p:txBody>
      </p:sp>
      <p:sp>
        <p:nvSpPr>
          <p:cNvPr id="1017" name="Google Shape;1017;g8135cb0a84_0_0"/>
          <p:cNvSpPr txBox="1">
            <a:spLocks noGrp="1"/>
          </p:cNvSpPr>
          <p:nvPr>
            <p:ph type="body" idx="1"/>
          </p:nvPr>
        </p:nvSpPr>
        <p:spPr>
          <a:xfrm>
            <a:off x="102925" y="1659825"/>
            <a:ext cx="11991900" cy="4760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500"/>
              <a:buNone/>
            </a:pPr>
            <a:endParaRPr sz="3000" b="1" i="1">
              <a:latin typeface="Arial"/>
              <a:ea typeface="Arial"/>
              <a:cs typeface="Arial"/>
              <a:sym typeface="Arial"/>
            </a:endParaRPr>
          </a:p>
          <a:p>
            <a:pPr marL="0" lvl="0" indent="0" algn="l" rtl="0">
              <a:lnSpc>
                <a:spcPct val="115000"/>
              </a:lnSpc>
              <a:spcBef>
                <a:spcPts val="0"/>
              </a:spcBef>
              <a:spcAft>
                <a:spcPts val="0"/>
              </a:spcAft>
              <a:buSzPts val="2500"/>
              <a:buNone/>
            </a:pPr>
            <a:r>
              <a:rPr lang="en-US" sz="3000" b="1" i="1">
                <a:latin typeface="Arial"/>
                <a:ea typeface="Arial"/>
                <a:cs typeface="Arial"/>
                <a:sym typeface="Arial"/>
              </a:rPr>
              <a:t>“PBIS is not fully implemented until it is culturally responsive.”     </a:t>
            </a:r>
            <a:endParaRPr sz="3000" b="1" i="1">
              <a:latin typeface="Arial"/>
              <a:ea typeface="Arial"/>
              <a:cs typeface="Arial"/>
              <a:sym typeface="Arial"/>
            </a:endParaRPr>
          </a:p>
          <a:p>
            <a:pPr marL="0" lvl="0" indent="0" algn="l" rtl="0">
              <a:lnSpc>
                <a:spcPct val="115000"/>
              </a:lnSpc>
              <a:spcBef>
                <a:spcPts val="0"/>
              </a:spcBef>
              <a:spcAft>
                <a:spcPts val="0"/>
              </a:spcAft>
              <a:buSzPts val="2500"/>
              <a:buNone/>
            </a:pPr>
            <a:r>
              <a:rPr lang="en-US" sz="1800"/>
              <a:t>          ~Leverson, M., Smith, K., McIntosh, K., Rose, J., &amp; Pinkelman, S. (November 2016)</a:t>
            </a:r>
            <a:endParaRPr sz="1800"/>
          </a:p>
          <a:p>
            <a:pPr marL="0" lvl="0" indent="0" algn="l" rtl="0">
              <a:lnSpc>
                <a:spcPct val="115000"/>
              </a:lnSpc>
              <a:spcBef>
                <a:spcPts val="0"/>
              </a:spcBef>
              <a:spcAft>
                <a:spcPts val="0"/>
              </a:spcAft>
              <a:buSzPts val="2500"/>
              <a:buNone/>
            </a:pPr>
            <a:endParaRPr sz="3000" b="1" i="1">
              <a:latin typeface="Arial"/>
              <a:ea typeface="Arial"/>
              <a:cs typeface="Arial"/>
              <a:sym typeface="Arial"/>
            </a:endParaRPr>
          </a:p>
          <a:p>
            <a:pPr marL="0" lvl="0" indent="0" algn="l" rtl="0">
              <a:lnSpc>
                <a:spcPct val="115000"/>
              </a:lnSpc>
              <a:spcBef>
                <a:spcPts val="0"/>
              </a:spcBef>
              <a:spcAft>
                <a:spcPts val="0"/>
              </a:spcAft>
              <a:buSzPts val="2500"/>
              <a:buNone/>
            </a:pPr>
            <a:r>
              <a:rPr lang="en-US" sz="2400" u="sng">
                <a:solidFill>
                  <a:schemeClr val="hlink"/>
                </a:solidFill>
                <a:latin typeface="Arial"/>
                <a:ea typeface="Arial"/>
                <a:cs typeface="Arial"/>
                <a:sym typeface="Arial"/>
                <a:hlinkClick r:id="rId3"/>
              </a:rPr>
              <a:t>Using Discipline Data to Identify &amp; Address Disproportionality</a:t>
            </a:r>
            <a:endParaRPr sz="2400">
              <a:latin typeface="Arial"/>
              <a:ea typeface="Arial"/>
              <a:cs typeface="Arial"/>
              <a:sym typeface="Arial"/>
            </a:endParaRPr>
          </a:p>
          <a:p>
            <a:pPr marL="0" lvl="0" indent="0" algn="l" rtl="0">
              <a:lnSpc>
                <a:spcPct val="115000"/>
              </a:lnSpc>
              <a:spcBef>
                <a:spcPts val="0"/>
              </a:spcBef>
              <a:spcAft>
                <a:spcPts val="0"/>
              </a:spcAft>
              <a:buSzPts val="2500"/>
              <a:buNone/>
            </a:pPr>
            <a:endParaRPr sz="2400" b="1" i="1">
              <a:latin typeface="Arial"/>
              <a:ea typeface="Arial"/>
              <a:cs typeface="Arial"/>
              <a:sym typeface="Arial"/>
            </a:endParaRPr>
          </a:p>
          <a:p>
            <a:pPr marL="0" lvl="0" indent="0" algn="l" rtl="0">
              <a:lnSpc>
                <a:spcPct val="115000"/>
              </a:lnSpc>
              <a:spcBef>
                <a:spcPts val="0"/>
              </a:spcBef>
              <a:spcAft>
                <a:spcPts val="0"/>
              </a:spcAft>
              <a:buSzPts val="2500"/>
              <a:buNone/>
            </a:pPr>
            <a:r>
              <a:rPr lang="en-US" u="sng">
                <a:solidFill>
                  <a:schemeClr val="hlink"/>
                </a:solidFill>
                <a:hlinkClick r:id="rId4"/>
              </a:rPr>
              <a:t>PBIS Cultural Responsiveness Field Guide</a:t>
            </a:r>
            <a:endParaRPr/>
          </a:p>
          <a:p>
            <a:pPr marL="0" lvl="0" indent="0" algn="l" rtl="0">
              <a:lnSpc>
                <a:spcPct val="115000"/>
              </a:lnSpc>
              <a:spcBef>
                <a:spcPts val="0"/>
              </a:spcBef>
              <a:spcAft>
                <a:spcPts val="0"/>
              </a:spcAft>
              <a:buSzPts val="2500"/>
              <a:buNone/>
            </a:pPr>
            <a:endParaRPr/>
          </a:p>
          <a:p>
            <a:pPr marL="0" lvl="0" indent="0" algn="l" rtl="0">
              <a:lnSpc>
                <a:spcPct val="115000"/>
              </a:lnSpc>
              <a:spcBef>
                <a:spcPts val="0"/>
              </a:spcBef>
              <a:spcAft>
                <a:spcPts val="0"/>
              </a:spcAft>
              <a:buSzPts val="2500"/>
              <a:buNone/>
            </a:pPr>
            <a:endParaRPr/>
          </a:p>
          <a:p>
            <a:pPr marL="0" lvl="0" indent="0" algn="l" rtl="0">
              <a:lnSpc>
                <a:spcPct val="115000"/>
              </a:lnSpc>
              <a:spcBef>
                <a:spcPts val="0"/>
              </a:spcBef>
              <a:spcAft>
                <a:spcPts val="0"/>
              </a:spcAft>
              <a:buClr>
                <a:schemeClr val="dk2"/>
              </a:buClr>
              <a:buSzPts val="1100"/>
              <a:buFont typeface="Arial"/>
              <a:buNone/>
            </a:pPr>
            <a:endParaRPr/>
          </a:p>
        </p:txBody>
      </p:sp>
      <p:sp>
        <p:nvSpPr>
          <p:cNvPr id="1018" name="Google Shape;1018;g8135cb0a84_0_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83</a:t>
            </a:fld>
            <a:endParaRPr/>
          </a:p>
        </p:txBody>
      </p:sp>
      <p:pic>
        <p:nvPicPr>
          <p:cNvPr id="1019" name="Google Shape;1019;g8135cb0a84_0_0" descr="Culturally responsive PBIS graphic"/>
          <p:cNvPicPr preferRelativeResize="0"/>
          <p:nvPr/>
        </p:nvPicPr>
        <p:blipFill rotWithShape="1">
          <a:blip r:embed="rId5">
            <a:alphaModFix/>
          </a:blip>
          <a:srcRect/>
          <a:stretch/>
        </p:blipFill>
        <p:spPr>
          <a:xfrm>
            <a:off x="8447525" y="2781650"/>
            <a:ext cx="3744475" cy="3638875"/>
          </a:xfrm>
          <a:prstGeom prst="rect">
            <a:avLst/>
          </a:prstGeom>
          <a:noFill/>
          <a:ln>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grpSp>
        <p:nvGrpSpPr>
          <p:cNvPr id="1025" name="Google Shape;1025;p11" descr="Chart showing Disciplinary Incidents in district by rates per hundred for rae and ethnicity over time"/>
          <p:cNvGrpSpPr/>
          <p:nvPr/>
        </p:nvGrpSpPr>
        <p:grpSpPr>
          <a:xfrm>
            <a:off x="323848" y="1543236"/>
            <a:ext cx="11761840" cy="4712421"/>
            <a:chOff x="-1" y="0"/>
            <a:chExt cx="9390032" cy="3911249"/>
          </a:xfrm>
        </p:grpSpPr>
        <p:graphicFrame>
          <p:nvGraphicFramePr>
            <p:cNvPr id="1026" name="Google Shape;1026;p11"/>
            <p:cNvGraphicFramePr/>
            <p:nvPr/>
          </p:nvGraphicFramePr>
          <p:xfrm>
            <a:off x="-1" y="276226"/>
            <a:ext cx="1728687" cy="3635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27" name="Google Shape;1027;p11"/>
            <p:cNvGraphicFramePr/>
            <p:nvPr/>
          </p:nvGraphicFramePr>
          <p:xfrm>
            <a:off x="1719792" y="262914"/>
            <a:ext cx="1533018" cy="36350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28" name="Google Shape;1028;p11"/>
            <p:cNvGraphicFramePr/>
            <p:nvPr/>
          </p:nvGraphicFramePr>
          <p:xfrm>
            <a:off x="3257491" y="262914"/>
            <a:ext cx="1533018" cy="36350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29" name="Google Shape;1029;p11"/>
            <p:cNvGraphicFramePr/>
            <p:nvPr/>
          </p:nvGraphicFramePr>
          <p:xfrm>
            <a:off x="4795191" y="262914"/>
            <a:ext cx="1533018" cy="36350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30" name="Google Shape;1030;p11"/>
            <p:cNvGraphicFramePr/>
            <p:nvPr/>
          </p:nvGraphicFramePr>
          <p:xfrm>
            <a:off x="6323528" y="276225"/>
            <a:ext cx="1533018" cy="363502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31" name="Google Shape;1031;p11"/>
            <p:cNvGraphicFramePr/>
            <p:nvPr/>
          </p:nvGraphicFramePr>
          <p:xfrm>
            <a:off x="7857013" y="262914"/>
            <a:ext cx="1533018" cy="3635023"/>
          </p:xfrm>
          <a:graphic>
            <a:graphicData uri="http://schemas.openxmlformats.org/drawingml/2006/chart">
              <c:chart xmlns:c="http://schemas.openxmlformats.org/drawingml/2006/chart" xmlns:r="http://schemas.openxmlformats.org/officeDocument/2006/relationships" r:id="rId8"/>
            </a:graphicData>
          </a:graphic>
        </p:graphicFrame>
        <p:sp>
          <p:nvSpPr>
            <p:cNvPr id="1032" name="Google Shape;1032;p11"/>
            <p:cNvSpPr txBox="1"/>
            <p:nvPr/>
          </p:nvSpPr>
          <p:spPr>
            <a:xfrm>
              <a:off x="0" y="0"/>
              <a:ext cx="9105900" cy="2762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smtClean="0">
                  <a:solidFill>
                    <a:srgbClr val="000000"/>
                  </a:solidFill>
                  <a:latin typeface="Calibri"/>
                  <a:ea typeface="Calibri"/>
                  <a:cs typeface="Calibri"/>
                  <a:sym typeface="Calibri"/>
                </a:rPr>
                <a:t>SPPS: </a:t>
              </a:r>
              <a:r>
                <a:rPr lang="en-US" sz="1800" b="1" i="0" u="none" strike="noStrike" cap="none" dirty="0">
                  <a:solidFill>
                    <a:srgbClr val="000000"/>
                  </a:solidFill>
                  <a:latin typeface="Calibri"/>
                  <a:ea typeface="Calibri"/>
                  <a:cs typeface="Calibri"/>
                  <a:sym typeface="Calibri"/>
                </a:rPr>
                <a:t>Rate per Hundred for unique students disciplined by race/ethnicity, general </a:t>
              </a:r>
              <a:r>
                <a:rPr lang="en-US" sz="1800" b="1" i="0" u="none" strike="noStrike" cap="none" dirty="0" err="1">
                  <a:solidFill>
                    <a:srgbClr val="000000"/>
                  </a:solidFill>
                  <a:latin typeface="Calibri"/>
                  <a:ea typeface="Calibri"/>
                  <a:cs typeface="Calibri"/>
                  <a:sym typeface="Calibri"/>
                </a:rPr>
                <a:t>ed</a:t>
              </a:r>
              <a:r>
                <a:rPr lang="en-US" sz="1800" b="1" i="0" u="none" strike="noStrike" cap="none" dirty="0">
                  <a:solidFill>
                    <a:srgbClr val="000000"/>
                  </a:solidFill>
                  <a:latin typeface="Calibri"/>
                  <a:ea typeface="Calibri"/>
                  <a:cs typeface="Calibri"/>
                  <a:sym typeface="Calibri"/>
                </a:rPr>
                <a:t> compared to SpEd</a:t>
              </a:r>
              <a:endParaRPr sz="1800" b="1" i="0" u="none" strike="noStrike" cap="none" dirty="0">
                <a:solidFill>
                  <a:srgbClr val="000000"/>
                </a:solidFill>
                <a:latin typeface="Calibri"/>
                <a:ea typeface="Calibri"/>
                <a:cs typeface="Calibri"/>
                <a:sym typeface="Calibri"/>
              </a:endParaRPr>
            </a:p>
          </p:txBody>
        </p:sp>
      </p:grpSp>
      <p:sp>
        <p:nvSpPr>
          <p:cNvPr id="1033" name="Google Shape;1033;p11"/>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sz="3200"/>
              <a:t>DIRS Data Disaggregated by Race/Ethnicity</a:t>
            </a:r>
            <a:r>
              <a:rPr lang="en-US"/>
              <a:t/>
            </a:r>
            <a:br>
              <a:rPr lang="en-US"/>
            </a:br>
            <a:r>
              <a:rPr lang="en-US" sz="2800"/>
              <a:t>Saint Paul Public Schools</a:t>
            </a:r>
            <a:endParaRPr/>
          </a:p>
        </p:txBody>
      </p:sp>
      <p:pic>
        <p:nvPicPr>
          <p:cNvPr id="1034" name="Google Shape;1034;p11" descr="Chart showing labels for General Education and Special Education"/>
          <p:cNvPicPr preferRelativeResize="0"/>
          <p:nvPr/>
        </p:nvPicPr>
        <p:blipFill rotWithShape="1">
          <a:blip r:embed="rId9">
            <a:alphaModFix/>
          </a:blip>
          <a:srcRect/>
          <a:stretch/>
        </p:blipFill>
        <p:spPr>
          <a:xfrm>
            <a:off x="3305169" y="6387362"/>
            <a:ext cx="5432941" cy="338050"/>
          </a:xfrm>
          <a:prstGeom prst="rect">
            <a:avLst/>
          </a:prstGeom>
          <a:noFill/>
          <a:ln>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1" name="Google Shape;1041;g7e5e473e51_0_104"/>
          <p:cNvSpPr txBox="1">
            <a:spLocks noGrp="1"/>
          </p:cNvSpPr>
          <p:nvPr>
            <p:ph type="body" idx="1"/>
          </p:nvPr>
        </p:nvSpPr>
        <p:spPr>
          <a:xfrm>
            <a:off x="3608600" y="1247000"/>
            <a:ext cx="4954200" cy="4764900"/>
          </a:xfrm>
          <a:prstGeom prst="rect">
            <a:avLst/>
          </a:prstGeom>
          <a:noFill/>
          <a:ln>
            <a:noFill/>
          </a:ln>
        </p:spPr>
        <p:txBody>
          <a:bodyPr spcFirstLastPara="1" wrap="square" lIns="91425" tIns="45700" rIns="91425" bIns="45700" anchor="t" anchorCtr="0">
            <a:normAutofit/>
          </a:bodyPr>
          <a:lstStyle/>
          <a:p>
            <a:pPr marL="228600" lvl="0" indent="0" algn="l" rtl="0">
              <a:lnSpc>
                <a:spcPct val="100000"/>
              </a:lnSpc>
              <a:spcBef>
                <a:spcPts val="1000"/>
              </a:spcBef>
              <a:spcAft>
                <a:spcPts val="0"/>
              </a:spcAft>
              <a:buSzPts val="2500"/>
              <a:buNone/>
            </a:pPr>
            <a:endParaRPr/>
          </a:p>
        </p:txBody>
      </p:sp>
      <p:sp>
        <p:nvSpPr>
          <p:cNvPr id="1040" name="Google Shape;1040;g7e5e473e51_0_104"/>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111111"/>
              <a:buNone/>
            </a:pPr>
            <a:endParaRPr/>
          </a:p>
          <a:p>
            <a:pPr marL="0" lvl="0" indent="0" algn="r" rtl="0">
              <a:lnSpc>
                <a:spcPct val="90000"/>
              </a:lnSpc>
              <a:spcBef>
                <a:spcPts val="0"/>
              </a:spcBef>
              <a:spcAft>
                <a:spcPts val="0"/>
              </a:spcAft>
              <a:buSzPct val="90909"/>
              <a:buNone/>
            </a:pPr>
            <a:r>
              <a:rPr lang="en-US" sz="4400"/>
              <a:t>Our Journey Continues.. </a:t>
            </a:r>
            <a:endParaRPr/>
          </a:p>
          <a:p>
            <a:pPr marL="0" lvl="0" indent="0" algn="r" rtl="0">
              <a:lnSpc>
                <a:spcPct val="90000"/>
              </a:lnSpc>
              <a:spcBef>
                <a:spcPts val="0"/>
              </a:spcBef>
              <a:spcAft>
                <a:spcPts val="0"/>
              </a:spcAft>
              <a:buSzPct val="111111"/>
              <a:buNone/>
            </a:pPr>
            <a:endParaRPr/>
          </a:p>
        </p:txBody>
      </p:sp>
      <p:sp>
        <p:nvSpPr>
          <p:cNvPr id="1042" name="Google Shape;1042;g7e5e473e51_0_10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pic>
        <p:nvPicPr>
          <p:cNvPr id="1043" name="Google Shape;1043;g7e5e473e51_0_104" descr="Picture of a winding road"/>
          <p:cNvPicPr preferRelativeResize="0"/>
          <p:nvPr/>
        </p:nvPicPr>
        <p:blipFill>
          <a:blip r:embed="rId3">
            <a:alphaModFix/>
          </a:blip>
          <a:stretch>
            <a:fillRect/>
          </a:stretch>
        </p:blipFill>
        <p:spPr>
          <a:xfrm>
            <a:off x="3608674" y="1195950"/>
            <a:ext cx="4954270" cy="4866345"/>
          </a:xfrm>
          <a:prstGeom prst="rect">
            <a:avLst/>
          </a:prstGeom>
          <a:noFill/>
          <a:ln>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gc678707214_1_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111111"/>
              <a:buNone/>
            </a:pPr>
            <a:endParaRPr/>
          </a:p>
          <a:p>
            <a:pPr marL="0" lvl="0" indent="0" algn="r" rtl="0">
              <a:lnSpc>
                <a:spcPct val="90000"/>
              </a:lnSpc>
              <a:spcBef>
                <a:spcPts val="0"/>
              </a:spcBef>
              <a:spcAft>
                <a:spcPts val="0"/>
              </a:spcAft>
              <a:buSzPct val="90909"/>
              <a:buNone/>
            </a:pPr>
            <a:r>
              <a:rPr lang="en-US" sz="4400"/>
              <a:t>Battle Creek Middle School  </a:t>
            </a:r>
            <a:endParaRPr/>
          </a:p>
          <a:p>
            <a:pPr marL="0" lvl="0" indent="0" algn="r" rtl="0">
              <a:lnSpc>
                <a:spcPct val="90000"/>
              </a:lnSpc>
              <a:spcBef>
                <a:spcPts val="0"/>
              </a:spcBef>
              <a:spcAft>
                <a:spcPts val="0"/>
              </a:spcAft>
              <a:buSzPct val="111111"/>
              <a:buNone/>
            </a:pPr>
            <a:endParaRPr/>
          </a:p>
        </p:txBody>
      </p:sp>
      <p:sp>
        <p:nvSpPr>
          <p:cNvPr id="1050" name="Google Shape;1050;gc678707214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00000"/>
              </a:lnSpc>
              <a:spcBef>
                <a:spcPts val="1000"/>
              </a:spcBef>
              <a:spcAft>
                <a:spcPts val="0"/>
              </a:spcAft>
              <a:buClr>
                <a:schemeClr val="dk2"/>
              </a:buClr>
              <a:buSzPct val="31428"/>
              <a:buFont typeface="Arial"/>
              <a:buNone/>
            </a:pPr>
            <a:r>
              <a:rPr lang="en-US" sz="3500" b="1">
                <a:solidFill>
                  <a:schemeClr val="dk2"/>
                </a:solidFill>
                <a:highlight>
                  <a:srgbClr val="FFFFFF"/>
                </a:highlight>
              </a:rPr>
              <a:t>BCMS Story with PBIS </a:t>
            </a:r>
            <a:endParaRPr sz="3500" b="1">
              <a:solidFill>
                <a:schemeClr val="dk2"/>
              </a:solidFill>
              <a:highlight>
                <a:srgbClr val="FFFFFF"/>
              </a:highlight>
            </a:endParaRPr>
          </a:p>
          <a:p>
            <a:pPr marL="0" lvl="0" indent="0" algn="l" rtl="0">
              <a:lnSpc>
                <a:spcPct val="100000"/>
              </a:lnSpc>
              <a:spcBef>
                <a:spcPts val="1000"/>
              </a:spcBef>
              <a:spcAft>
                <a:spcPts val="0"/>
              </a:spcAft>
              <a:buClr>
                <a:schemeClr val="dk2"/>
              </a:buClr>
              <a:buSzPct val="91666"/>
              <a:buFont typeface="Arial"/>
              <a:buNone/>
            </a:pPr>
            <a:endParaRPr sz="1200">
              <a:solidFill>
                <a:schemeClr val="dk2"/>
              </a:solidFill>
              <a:highlight>
                <a:srgbClr val="FFFFFF"/>
              </a:highlight>
            </a:endParaRPr>
          </a:p>
          <a:p>
            <a:pPr marL="0" lvl="0" indent="0" algn="l" rtl="0">
              <a:lnSpc>
                <a:spcPct val="100000"/>
              </a:lnSpc>
              <a:spcBef>
                <a:spcPts val="1000"/>
              </a:spcBef>
              <a:spcAft>
                <a:spcPts val="0"/>
              </a:spcAft>
              <a:buNone/>
            </a:pPr>
            <a:r>
              <a:rPr lang="en-US" sz="3430" u="sng">
                <a:solidFill>
                  <a:schemeClr val="dk2"/>
                </a:solidFill>
                <a:highlight>
                  <a:srgbClr val="FFFFFF"/>
                </a:highlight>
              </a:rPr>
              <a:t>Our Beliefs</a:t>
            </a:r>
            <a:endParaRPr sz="3430" u="sng">
              <a:solidFill>
                <a:schemeClr val="dk2"/>
              </a:solidFill>
              <a:highlight>
                <a:srgbClr val="FFFFFF"/>
              </a:highlight>
            </a:endParaRPr>
          </a:p>
          <a:p>
            <a:pPr marL="457200" lvl="0" indent="-348406" algn="l" rtl="0">
              <a:lnSpc>
                <a:spcPct val="100000"/>
              </a:lnSpc>
              <a:spcBef>
                <a:spcPts val="1000"/>
              </a:spcBef>
              <a:spcAft>
                <a:spcPts val="0"/>
              </a:spcAft>
              <a:buClr>
                <a:schemeClr val="dk2"/>
              </a:buClr>
              <a:buSzPct val="100000"/>
              <a:buChar char="•"/>
            </a:pPr>
            <a:r>
              <a:rPr lang="en-US" sz="3430">
                <a:solidFill>
                  <a:schemeClr val="dk2"/>
                </a:solidFill>
                <a:highlight>
                  <a:srgbClr val="FFFFFF"/>
                </a:highlight>
              </a:rPr>
              <a:t>Relationships are the foundation of learning. </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Empowering students to have their voice heard.</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Proactive approach to social-emotional learning. </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Opportunities for students to show up as their authentic selves.</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Student Leadership that benefits the whole school community. </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Clarity of Expectations</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School Pride </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Restorative Practices in PBIS.</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Focus on Community Building.</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Intentionality in Reteaching Days.</a:t>
            </a:r>
            <a:endParaRPr sz="3430">
              <a:solidFill>
                <a:schemeClr val="dk2"/>
              </a:solidFill>
              <a:highlight>
                <a:srgbClr val="FFFFFF"/>
              </a:highlight>
            </a:endParaRPr>
          </a:p>
          <a:p>
            <a:pPr marL="457200" lvl="0" indent="-348406" algn="l" rtl="0">
              <a:lnSpc>
                <a:spcPct val="100000"/>
              </a:lnSpc>
              <a:spcBef>
                <a:spcPts val="0"/>
              </a:spcBef>
              <a:spcAft>
                <a:spcPts val="0"/>
              </a:spcAft>
              <a:buClr>
                <a:schemeClr val="dk2"/>
              </a:buClr>
              <a:buSzPct val="100000"/>
              <a:buChar char="•"/>
            </a:pPr>
            <a:r>
              <a:rPr lang="en-US" sz="3430">
                <a:solidFill>
                  <a:schemeClr val="dk2"/>
                </a:solidFill>
                <a:highlight>
                  <a:srgbClr val="FFFFFF"/>
                </a:highlight>
              </a:rPr>
              <a:t>SEL</a:t>
            </a:r>
            <a:endParaRPr sz="3430">
              <a:solidFill>
                <a:schemeClr val="dk2"/>
              </a:solidFill>
              <a:highlight>
                <a:srgbClr val="FFFFFF"/>
              </a:highlight>
            </a:endParaRPr>
          </a:p>
          <a:p>
            <a:pPr marL="457200" lvl="0" indent="-228600" algn="l" rtl="0">
              <a:lnSpc>
                <a:spcPct val="100000"/>
              </a:lnSpc>
              <a:spcBef>
                <a:spcPts val="1000"/>
              </a:spcBef>
              <a:spcAft>
                <a:spcPts val="0"/>
              </a:spcAft>
              <a:buClr>
                <a:schemeClr val="dk2"/>
              </a:buClr>
              <a:buSzPct val="51633"/>
              <a:buFont typeface="Arial"/>
              <a:buNone/>
            </a:pPr>
            <a:endParaRPr sz="2130">
              <a:solidFill>
                <a:schemeClr val="dk2"/>
              </a:solidFill>
              <a:highlight>
                <a:srgbClr val="FFFFFF"/>
              </a:highlight>
            </a:endParaRPr>
          </a:p>
          <a:p>
            <a:pPr marL="457200" lvl="0" indent="-228600" algn="l" rtl="0">
              <a:lnSpc>
                <a:spcPct val="100000"/>
              </a:lnSpc>
              <a:spcBef>
                <a:spcPts val="1000"/>
              </a:spcBef>
              <a:spcAft>
                <a:spcPts val="0"/>
              </a:spcAft>
              <a:buSzPct val="100000"/>
              <a:buNone/>
            </a:pPr>
            <a:endParaRPr/>
          </a:p>
        </p:txBody>
      </p:sp>
      <p:sp>
        <p:nvSpPr>
          <p:cNvPr id="1051" name="Google Shape;1051;gc678707214_1_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pic>
        <p:nvPicPr>
          <p:cNvPr id="1053" name="Google Shape;1053;gc678707214_1_0" descr="Logo for Battle Creek Middle School Panthers from Saint Paul Public Schools"/>
          <p:cNvPicPr preferRelativeResize="0"/>
          <p:nvPr/>
        </p:nvPicPr>
        <p:blipFill rotWithShape="1">
          <a:blip r:embed="rId3">
            <a:alphaModFix/>
          </a:blip>
          <a:srcRect/>
          <a:stretch/>
        </p:blipFill>
        <p:spPr>
          <a:xfrm>
            <a:off x="8030675" y="1066800"/>
            <a:ext cx="3652850" cy="2424450"/>
          </a:xfrm>
          <a:prstGeom prst="rect">
            <a:avLst/>
          </a:prstGeom>
          <a:noFill/>
          <a:ln>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c8d8b57d76_1_3"/>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lvl="0"/>
            <a:r>
              <a:rPr lang="en-US" sz="2800" dirty="0"/>
              <a:t>Paul Richardson, Assistant </a:t>
            </a:r>
            <a:r>
              <a:rPr lang="en-US" sz="2800" dirty="0" smtClean="0"/>
              <a:t>Principal</a:t>
            </a:r>
            <a:br>
              <a:rPr lang="en-US" sz="2800" dirty="0" smtClean="0"/>
            </a:br>
            <a:r>
              <a:rPr lang="en-US" sz="2400" dirty="0" smtClean="0"/>
              <a:t>Battle </a:t>
            </a:r>
            <a:r>
              <a:rPr lang="en-US" sz="2400" dirty="0"/>
              <a:t>Creek Middle School</a:t>
            </a:r>
            <a:endParaRPr lang="en-US" sz="2800" dirty="0"/>
          </a:p>
        </p:txBody>
      </p:sp>
      <p:pic>
        <p:nvPicPr>
          <p:cNvPr id="1061" name="Google Shape;1061;gc8d8b57d76_1_3" descr="BCMS PBIS 19-20 Recap" title="PBIS BCMS 19-20 Recap">
            <a:hlinkClick r:id="rId3"/>
          </p:cNvPr>
          <p:cNvPicPr preferRelativeResize="0"/>
          <p:nvPr/>
        </p:nvPicPr>
        <p:blipFill>
          <a:blip r:embed="rId4">
            <a:alphaModFix/>
          </a:blip>
          <a:stretch>
            <a:fillRect/>
          </a:stretch>
        </p:blipFill>
        <p:spPr>
          <a:xfrm>
            <a:off x="2522802" y="152400"/>
            <a:ext cx="8830994" cy="6623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animEffect transition="in" filter="fade">
                                      <p:cBhvr>
                                        <p:cTn id="7" dur="10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gc678707214_1_10"/>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111111"/>
              <a:buNone/>
            </a:pPr>
            <a:endParaRPr dirty="0"/>
          </a:p>
          <a:p>
            <a:pPr marL="0" lvl="0" indent="0" algn="r" rtl="0">
              <a:lnSpc>
                <a:spcPct val="90000"/>
              </a:lnSpc>
              <a:spcBef>
                <a:spcPts val="0"/>
              </a:spcBef>
              <a:spcAft>
                <a:spcPts val="0"/>
              </a:spcAft>
              <a:buSzPct val="90909"/>
              <a:buNone/>
            </a:pPr>
            <a:r>
              <a:rPr lang="en-US" sz="4400" dirty="0" smtClean="0"/>
              <a:t> Battle </a:t>
            </a:r>
            <a:r>
              <a:rPr lang="en-US" sz="4400" dirty="0"/>
              <a:t>Creek Middle School  </a:t>
            </a:r>
            <a:endParaRPr dirty="0"/>
          </a:p>
          <a:p>
            <a:pPr marL="0" lvl="0" indent="0" algn="r" rtl="0">
              <a:lnSpc>
                <a:spcPct val="90000"/>
              </a:lnSpc>
              <a:spcBef>
                <a:spcPts val="0"/>
              </a:spcBef>
              <a:spcAft>
                <a:spcPts val="0"/>
              </a:spcAft>
              <a:buSzPct val="111111"/>
              <a:buNone/>
            </a:pPr>
            <a:endParaRPr dirty="0"/>
          </a:p>
        </p:txBody>
      </p:sp>
      <p:sp>
        <p:nvSpPr>
          <p:cNvPr id="1068" name="Google Shape;1068;gc678707214_1_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1000"/>
              </a:spcBef>
              <a:spcAft>
                <a:spcPts val="0"/>
              </a:spcAft>
              <a:buSzPts val="231"/>
              <a:buNone/>
            </a:pPr>
            <a:r>
              <a:rPr lang="en-US" sz="7500" b="1" u="sng" dirty="0">
                <a:solidFill>
                  <a:schemeClr val="dk2"/>
                </a:solidFill>
                <a:highlight>
                  <a:srgbClr val="FFFFFF"/>
                </a:highlight>
              </a:rPr>
              <a:t>Successes</a:t>
            </a:r>
            <a:endParaRPr sz="7500" b="1" dirty="0">
              <a:solidFill>
                <a:schemeClr val="dk2"/>
              </a:solidFill>
              <a:highlight>
                <a:srgbClr val="FFFFFF"/>
              </a:highlight>
            </a:endParaRPr>
          </a:p>
          <a:p>
            <a:pPr marL="457200" lvl="0" indent="-347662" algn="l" rtl="0">
              <a:lnSpc>
                <a:spcPct val="100000"/>
              </a:lnSpc>
              <a:spcBef>
                <a:spcPts val="1000"/>
              </a:spcBef>
              <a:spcAft>
                <a:spcPts val="0"/>
              </a:spcAft>
              <a:buClr>
                <a:schemeClr val="dk2"/>
              </a:buClr>
              <a:buSzPct val="100000"/>
              <a:buChar char="•"/>
            </a:pPr>
            <a:r>
              <a:rPr lang="en-US" sz="7500" b="1" dirty="0">
                <a:solidFill>
                  <a:schemeClr val="dk2"/>
                </a:solidFill>
                <a:highlight>
                  <a:srgbClr val="FFFFFF"/>
                </a:highlight>
              </a:rPr>
              <a:t>PBIS / RP Committee was Prioritized During Distance Learning</a:t>
            </a:r>
            <a:endParaRPr sz="7500" b="1" dirty="0">
              <a:solidFill>
                <a:schemeClr val="dk2"/>
              </a:solidFill>
              <a:highlight>
                <a:srgbClr val="FFFFFF"/>
              </a:highlight>
            </a:endParaRPr>
          </a:p>
          <a:p>
            <a:pPr marL="914400" lvl="1" indent="-347662" algn="l" rtl="0">
              <a:lnSpc>
                <a:spcPct val="100000"/>
              </a:lnSpc>
              <a:spcBef>
                <a:spcPts val="0"/>
              </a:spcBef>
              <a:spcAft>
                <a:spcPts val="0"/>
              </a:spcAft>
              <a:buClr>
                <a:schemeClr val="dk2"/>
              </a:buClr>
              <a:buSzPct val="100000"/>
              <a:buChar char="•"/>
            </a:pPr>
            <a:r>
              <a:rPr lang="en-US" sz="7500" b="1" dirty="0">
                <a:solidFill>
                  <a:schemeClr val="dk2"/>
                </a:solidFill>
                <a:highlight>
                  <a:srgbClr val="FFFFFF"/>
                </a:highlight>
              </a:rPr>
              <a:t>SEL was prioritized</a:t>
            </a:r>
            <a:endParaRPr sz="7500" b="1" dirty="0">
              <a:solidFill>
                <a:schemeClr val="dk2"/>
              </a:solidFill>
              <a:highlight>
                <a:srgbClr val="FFFFFF"/>
              </a:highlight>
            </a:endParaRPr>
          </a:p>
          <a:p>
            <a:pPr marL="914400" lvl="1" indent="-347662" algn="l" rtl="0">
              <a:lnSpc>
                <a:spcPct val="100000"/>
              </a:lnSpc>
              <a:spcBef>
                <a:spcPts val="0"/>
              </a:spcBef>
              <a:spcAft>
                <a:spcPts val="0"/>
              </a:spcAft>
              <a:buClr>
                <a:schemeClr val="dk2"/>
              </a:buClr>
              <a:buSzPct val="100000"/>
              <a:buChar char="•"/>
            </a:pPr>
            <a:r>
              <a:rPr lang="en-US" sz="7500" b="1" dirty="0">
                <a:solidFill>
                  <a:schemeClr val="dk2"/>
                </a:solidFill>
                <a:highlight>
                  <a:srgbClr val="FFFFFF"/>
                </a:highlight>
              </a:rPr>
              <a:t>New Model for Distance Learning and On-Site Support</a:t>
            </a:r>
            <a:endParaRPr sz="7500" b="1" dirty="0">
              <a:solidFill>
                <a:schemeClr val="dk2"/>
              </a:solidFill>
              <a:highlight>
                <a:srgbClr val="FFFFFF"/>
              </a:highlight>
            </a:endParaRPr>
          </a:p>
          <a:p>
            <a:pPr marL="457200" lvl="0" indent="0" algn="l" rtl="0">
              <a:lnSpc>
                <a:spcPct val="100000"/>
              </a:lnSpc>
              <a:spcBef>
                <a:spcPts val="1000"/>
              </a:spcBef>
              <a:spcAft>
                <a:spcPts val="0"/>
              </a:spcAft>
              <a:buNone/>
            </a:pPr>
            <a:endParaRPr sz="7500" b="1" dirty="0">
              <a:solidFill>
                <a:schemeClr val="dk2"/>
              </a:solidFill>
              <a:highlight>
                <a:srgbClr val="FFFFFF"/>
              </a:highlight>
            </a:endParaRPr>
          </a:p>
          <a:p>
            <a:pPr marL="457200" lvl="0" indent="-347662" algn="l" rtl="0">
              <a:lnSpc>
                <a:spcPct val="100000"/>
              </a:lnSpc>
              <a:spcBef>
                <a:spcPts val="1000"/>
              </a:spcBef>
              <a:spcAft>
                <a:spcPts val="0"/>
              </a:spcAft>
              <a:buClr>
                <a:schemeClr val="dk2"/>
              </a:buClr>
              <a:buSzPct val="100000"/>
              <a:buChar char="•"/>
            </a:pPr>
            <a:r>
              <a:rPr lang="en-US" sz="7500" b="1" dirty="0">
                <a:solidFill>
                  <a:schemeClr val="dk2"/>
                </a:solidFill>
                <a:highlight>
                  <a:srgbClr val="FFFFFF"/>
                </a:highlight>
              </a:rPr>
              <a:t>DL Community Meetings and Activity Days</a:t>
            </a:r>
            <a:endParaRPr sz="7500" b="1" dirty="0">
              <a:solidFill>
                <a:schemeClr val="dk2"/>
              </a:solidFill>
              <a:highlight>
                <a:srgbClr val="FFFFFF"/>
              </a:highlight>
            </a:endParaRPr>
          </a:p>
          <a:p>
            <a:pPr marL="914400" lvl="1" indent="-347662" algn="l" rtl="0">
              <a:lnSpc>
                <a:spcPct val="100000"/>
              </a:lnSpc>
              <a:spcBef>
                <a:spcPts val="0"/>
              </a:spcBef>
              <a:spcAft>
                <a:spcPts val="0"/>
              </a:spcAft>
              <a:buClr>
                <a:schemeClr val="dk2"/>
              </a:buClr>
              <a:buSzPct val="100000"/>
              <a:buChar char="•"/>
            </a:pPr>
            <a:r>
              <a:rPr lang="en-US" sz="7500" b="1" dirty="0">
                <a:solidFill>
                  <a:schemeClr val="dk2"/>
                </a:solidFill>
                <a:highlight>
                  <a:srgbClr val="FFFFFF"/>
                </a:highlight>
              </a:rPr>
              <a:t>Prioritize PBIS, Relationships, Celebrate Successes</a:t>
            </a:r>
            <a:endParaRPr sz="7500" b="1" dirty="0">
              <a:solidFill>
                <a:schemeClr val="dk2"/>
              </a:solidFill>
              <a:highlight>
                <a:srgbClr val="FFFFFF"/>
              </a:highlight>
            </a:endParaRPr>
          </a:p>
          <a:p>
            <a:pPr marL="0" lvl="0" indent="0" algn="l" rtl="0">
              <a:lnSpc>
                <a:spcPct val="100000"/>
              </a:lnSpc>
              <a:spcBef>
                <a:spcPts val="1000"/>
              </a:spcBef>
              <a:spcAft>
                <a:spcPts val="0"/>
              </a:spcAft>
              <a:buSzPts val="275"/>
              <a:buNone/>
            </a:pPr>
            <a:endParaRPr sz="7500" b="1" dirty="0">
              <a:solidFill>
                <a:schemeClr val="dk2"/>
              </a:solidFill>
              <a:highlight>
                <a:srgbClr val="FFFFFF"/>
              </a:highlight>
            </a:endParaRPr>
          </a:p>
          <a:p>
            <a:pPr marL="457200" lvl="0" indent="-347662" algn="l" rtl="0">
              <a:lnSpc>
                <a:spcPct val="100000"/>
              </a:lnSpc>
              <a:spcBef>
                <a:spcPts val="1000"/>
              </a:spcBef>
              <a:spcAft>
                <a:spcPts val="0"/>
              </a:spcAft>
              <a:buClr>
                <a:schemeClr val="dk2"/>
              </a:buClr>
              <a:buSzPct val="100000"/>
              <a:buChar char="•"/>
            </a:pPr>
            <a:r>
              <a:rPr lang="en-US" sz="7500" b="1" dirty="0">
                <a:solidFill>
                  <a:schemeClr val="dk2"/>
                </a:solidFill>
                <a:highlight>
                  <a:srgbClr val="FFFFFF"/>
                </a:highlight>
              </a:rPr>
              <a:t>Responding to Student Needs to </a:t>
            </a:r>
            <a:r>
              <a:rPr lang="en-US" sz="7500" b="1" dirty="0" err="1">
                <a:solidFill>
                  <a:schemeClr val="dk2"/>
                </a:solidFill>
                <a:highlight>
                  <a:srgbClr val="FFFFFF"/>
                </a:highlight>
              </a:rPr>
              <a:t>ReTeach</a:t>
            </a:r>
            <a:r>
              <a:rPr lang="en-US" sz="7500" b="1" dirty="0">
                <a:solidFill>
                  <a:schemeClr val="dk2"/>
                </a:solidFill>
                <a:highlight>
                  <a:srgbClr val="FFFFFF"/>
                </a:highlight>
              </a:rPr>
              <a:t> Lessons</a:t>
            </a:r>
            <a:endParaRPr sz="7500" b="1" dirty="0">
              <a:solidFill>
                <a:schemeClr val="dk2"/>
              </a:solidFill>
              <a:highlight>
                <a:srgbClr val="FFFFFF"/>
              </a:highlight>
            </a:endParaRPr>
          </a:p>
          <a:p>
            <a:pPr marL="914400" lvl="1" indent="-347662" algn="l" rtl="0">
              <a:lnSpc>
                <a:spcPct val="100000"/>
              </a:lnSpc>
              <a:spcBef>
                <a:spcPts val="0"/>
              </a:spcBef>
              <a:spcAft>
                <a:spcPts val="0"/>
              </a:spcAft>
              <a:buClr>
                <a:schemeClr val="dk2"/>
              </a:buClr>
              <a:buSzPct val="100000"/>
              <a:buChar char="•"/>
            </a:pPr>
            <a:r>
              <a:rPr lang="en-US" sz="7500" b="1" dirty="0">
                <a:solidFill>
                  <a:schemeClr val="dk2"/>
                </a:solidFill>
                <a:highlight>
                  <a:srgbClr val="FFFFFF"/>
                </a:highlight>
              </a:rPr>
              <a:t>Student Surveys, Family Surveys </a:t>
            </a:r>
            <a:endParaRPr sz="7500" b="1" dirty="0">
              <a:solidFill>
                <a:schemeClr val="dk2"/>
              </a:solidFill>
              <a:highlight>
                <a:srgbClr val="FFFFFF"/>
              </a:highlight>
            </a:endParaRPr>
          </a:p>
          <a:p>
            <a:pPr marL="0" lvl="0" indent="0" algn="l" rtl="0">
              <a:lnSpc>
                <a:spcPct val="100000"/>
              </a:lnSpc>
              <a:spcBef>
                <a:spcPts val="1000"/>
              </a:spcBef>
              <a:spcAft>
                <a:spcPts val="0"/>
              </a:spcAft>
              <a:buSzPts val="275"/>
              <a:buNone/>
            </a:pPr>
            <a:endParaRPr sz="7500" b="1" dirty="0">
              <a:solidFill>
                <a:schemeClr val="dk2"/>
              </a:solidFill>
              <a:highlight>
                <a:srgbClr val="FFFFFF"/>
              </a:highlight>
            </a:endParaRPr>
          </a:p>
          <a:p>
            <a:pPr marL="457200" lvl="0" indent="-347662" algn="l" rtl="0">
              <a:lnSpc>
                <a:spcPct val="100000"/>
              </a:lnSpc>
              <a:spcBef>
                <a:spcPts val="1000"/>
              </a:spcBef>
              <a:spcAft>
                <a:spcPts val="0"/>
              </a:spcAft>
              <a:buClr>
                <a:schemeClr val="dk2"/>
              </a:buClr>
              <a:buSzPct val="100000"/>
              <a:buChar char="•"/>
            </a:pPr>
            <a:r>
              <a:rPr lang="en-US" sz="7500" b="1" dirty="0">
                <a:solidFill>
                  <a:schemeClr val="dk2"/>
                </a:solidFill>
                <a:highlight>
                  <a:srgbClr val="FFFFFF"/>
                </a:highlight>
              </a:rPr>
              <a:t>Intervention and Communication</a:t>
            </a:r>
            <a:endParaRPr sz="7500" b="1" dirty="0">
              <a:solidFill>
                <a:schemeClr val="dk2"/>
              </a:solidFill>
              <a:highlight>
                <a:srgbClr val="FFFFFF"/>
              </a:highlight>
            </a:endParaRPr>
          </a:p>
          <a:p>
            <a:pPr marL="914400" lvl="1" indent="-347662" algn="l" rtl="0">
              <a:lnSpc>
                <a:spcPct val="100000"/>
              </a:lnSpc>
              <a:spcBef>
                <a:spcPts val="0"/>
              </a:spcBef>
              <a:spcAft>
                <a:spcPts val="0"/>
              </a:spcAft>
              <a:buClr>
                <a:schemeClr val="dk2"/>
              </a:buClr>
              <a:buSzPct val="100000"/>
              <a:buChar char="•"/>
            </a:pPr>
            <a:r>
              <a:rPr lang="en-US" sz="7500" b="1" dirty="0">
                <a:solidFill>
                  <a:schemeClr val="dk2"/>
                </a:solidFill>
                <a:highlight>
                  <a:srgbClr val="FFFFFF"/>
                </a:highlight>
              </a:rPr>
              <a:t>Reaching Out to Families in Various Formats (i.e. social media)</a:t>
            </a:r>
            <a:endParaRPr sz="7500" b="1" dirty="0">
              <a:solidFill>
                <a:schemeClr val="dk2"/>
              </a:solidFill>
              <a:highlight>
                <a:srgbClr val="FFFFFF"/>
              </a:highlight>
            </a:endParaRPr>
          </a:p>
          <a:p>
            <a:pPr marL="914400" lvl="0" indent="0" algn="l" rtl="0">
              <a:lnSpc>
                <a:spcPct val="100000"/>
              </a:lnSpc>
              <a:spcBef>
                <a:spcPts val="1000"/>
              </a:spcBef>
              <a:spcAft>
                <a:spcPts val="0"/>
              </a:spcAft>
              <a:buNone/>
            </a:pPr>
            <a:endParaRPr sz="7500" b="1" dirty="0">
              <a:solidFill>
                <a:schemeClr val="dk2"/>
              </a:solidFill>
              <a:highlight>
                <a:srgbClr val="FFFFFF"/>
              </a:highlight>
            </a:endParaRPr>
          </a:p>
          <a:p>
            <a:pPr marL="228600" lvl="0" indent="0" algn="l" rtl="0">
              <a:lnSpc>
                <a:spcPct val="100000"/>
              </a:lnSpc>
              <a:spcBef>
                <a:spcPts val="1000"/>
              </a:spcBef>
              <a:spcAft>
                <a:spcPts val="0"/>
              </a:spcAft>
              <a:buSzPct val="91666"/>
              <a:buNone/>
            </a:pPr>
            <a:endParaRPr sz="1200" dirty="0">
              <a:solidFill>
                <a:schemeClr val="dk2"/>
              </a:solidFill>
              <a:highlight>
                <a:srgbClr val="FFFFFF"/>
              </a:highlight>
            </a:endParaRPr>
          </a:p>
          <a:p>
            <a:pPr marL="457200" lvl="0" indent="-228600" algn="l" rtl="0">
              <a:lnSpc>
                <a:spcPct val="100000"/>
              </a:lnSpc>
              <a:spcBef>
                <a:spcPts val="1000"/>
              </a:spcBef>
              <a:spcAft>
                <a:spcPts val="0"/>
              </a:spcAft>
              <a:buSzPct val="91666"/>
              <a:buNone/>
            </a:pPr>
            <a:endParaRPr sz="1200" dirty="0">
              <a:solidFill>
                <a:schemeClr val="dk2"/>
              </a:solidFill>
              <a:highlight>
                <a:srgbClr val="FFFFFF"/>
              </a:highlight>
            </a:endParaRPr>
          </a:p>
          <a:p>
            <a:pPr marL="457200" lvl="0" indent="-228600" algn="l" rtl="0">
              <a:lnSpc>
                <a:spcPct val="100000"/>
              </a:lnSpc>
              <a:spcBef>
                <a:spcPts val="1000"/>
              </a:spcBef>
              <a:spcAft>
                <a:spcPts val="0"/>
              </a:spcAft>
              <a:buSzPct val="91666"/>
              <a:buNone/>
            </a:pPr>
            <a:endParaRPr sz="1200" dirty="0">
              <a:solidFill>
                <a:schemeClr val="dk2"/>
              </a:solidFill>
              <a:highlight>
                <a:srgbClr val="FFFFFF"/>
              </a:highlight>
            </a:endParaRPr>
          </a:p>
          <a:p>
            <a:pPr marL="457200" lvl="0" indent="-228600" algn="l" rtl="0">
              <a:lnSpc>
                <a:spcPct val="100000"/>
              </a:lnSpc>
              <a:spcBef>
                <a:spcPts val="1000"/>
              </a:spcBef>
              <a:spcAft>
                <a:spcPts val="0"/>
              </a:spcAft>
              <a:buSzPct val="100000"/>
              <a:buNone/>
            </a:pPr>
            <a:endParaRPr dirty="0"/>
          </a:p>
        </p:txBody>
      </p:sp>
      <p:sp>
        <p:nvSpPr>
          <p:cNvPr id="1069" name="Google Shape;1069;gc678707214_1_10"/>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88</a:t>
            </a:fld>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gc8d8b57d76_5_0"/>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Battle Creek Middle School </a:t>
            </a:r>
            <a:endParaRPr/>
          </a:p>
        </p:txBody>
      </p:sp>
      <p:sp>
        <p:nvSpPr>
          <p:cNvPr id="1077" name="Google Shape;1077;gc8d8b57d76_5_0"/>
          <p:cNvSpPr txBox="1">
            <a:spLocks noGrp="1"/>
          </p:cNvSpPr>
          <p:nvPr>
            <p:ph type="body" idx="1"/>
          </p:nvPr>
        </p:nvSpPr>
        <p:spPr>
          <a:xfrm>
            <a:off x="838200" y="1974050"/>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b="1" dirty="0"/>
              <a:t>Reteaching Lessons for On-Site Support</a:t>
            </a:r>
            <a:endParaRPr sz="3000" b="1" dirty="0"/>
          </a:p>
          <a:p>
            <a:pPr marL="0" lvl="0" indent="0" algn="l" rtl="0">
              <a:spcBef>
                <a:spcPts val="1000"/>
              </a:spcBef>
              <a:spcAft>
                <a:spcPts val="0"/>
              </a:spcAft>
              <a:buNone/>
            </a:pPr>
            <a:r>
              <a:rPr lang="en-US" sz="3300" b="1" u="sng" dirty="0">
                <a:solidFill>
                  <a:schemeClr val="hlink"/>
                </a:solidFill>
                <a:hlinkClick r:id="rId3" tooltip="Link to examples of reteachhing lessons at BCMS"/>
              </a:rPr>
              <a:t>http://bit.ly/PBISBC</a:t>
            </a:r>
            <a:r>
              <a:rPr lang="en-US" sz="3300" b="1" dirty="0"/>
              <a:t> </a:t>
            </a:r>
            <a:endParaRPr sz="3300" b="1" dirty="0"/>
          </a:p>
          <a:p>
            <a:pPr marL="0" lvl="0" indent="0" algn="l" rtl="0">
              <a:spcBef>
                <a:spcPts val="1000"/>
              </a:spcBef>
              <a:spcAft>
                <a:spcPts val="0"/>
              </a:spcAft>
              <a:buNone/>
            </a:pPr>
            <a:endParaRPr dirty="0"/>
          </a:p>
        </p:txBody>
      </p:sp>
      <p:pic>
        <p:nvPicPr>
          <p:cNvPr id="1078" name="Google Shape;1078;gc8d8b57d76_5_0" descr="Topics lessons advanced organizer from Battle Creek Middle School"/>
          <p:cNvPicPr preferRelativeResize="0"/>
          <p:nvPr/>
        </p:nvPicPr>
        <p:blipFill>
          <a:blip r:embed="rId4">
            <a:alphaModFix/>
          </a:blip>
          <a:stretch>
            <a:fillRect/>
          </a:stretch>
        </p:blipFill>
        <p:spPr>
          <a:xfrm>
            <a:off x="578922" y="3508688"/>
            <a:ext cx="5585201" cy="3003975"/>
          </a:xfrm>
          <a:prstGeom prst="rect">
            <a:avLst/>
          </a:prstGeom>
          <a:noFill/>
          <a:ln>
            <a:noFill/>
          </a:ln>
        </p:spPr>
      </p:pic>
      <p:pic>
        <p:nvPicPr>
          <p:cNvPr id="1079" name="Google Shape;1079;gc8d8b57d76_5_0" descr="Reteaching lessons poster at Battle Creek Middle School for riding the bus"/>
          <p:cNvPicPr preferRelativeResize="0"/>
          <p:nvPr/>
        </p:nvPicPr>
        <p:blipFill>
          <a:blip r:embed="rId5">
            <a:alphaModFix/>
          </a:blip>
          <a:stretch>
            <a:fillRect/>
          </a:stretch>
        </p:blipFill>
        <p:spPr>
          <a:xfrm>
            <a:off x="8258818" y="860925"/>
            <a:ext cx="3185600" cy="1735275"/>
          </a:xfrm>
          <a:prstGeom prst="rect">
            <a:avLst/>
          </a:prstGeom>
          <a:noFill/>
          <a:ln>
            <a:noFill/>
          </a:ln>
        </p:spPr>
      </p:pic>
      <p:pic>
        <p:nvPicPr>
          <p:cNvPr id="1080" name="Google Shape;1080;gc8d8b57d76_5_0" descr="Reteaching lessons poster at Battle Creek Middle School for puncuality"/>
          <p:cNvPicPr preferRelativeResize="0"/>
          <p:nvPr/>
        </p:nvPicPr>
        <p:blipFill>
          <a:blip r:embed="rId6">
            <a:alphaModFix/>
          </a:blip>
          <a:stretch>
            <a:fillRect/>
          </a:stretch>
        </p:blipFill>
        <p:spPr>
          <a:xfrm>
            <a:off x="6605675" y="2715888"/>
            <a:ext cx="3515575" cy="1828475"/>
          </a:xfrm>
          <a:prstGeom prst="rect">
            <a:avLst/>
          </a:prstGeom>
          <a:noFill/>
          <a:ln>
            <a:noFill/>
          </a:ln>
        </p:spPr>
      </p:pic>
      <p:pic>
        <p:nvPicPr>
          <p:cNvPr id="1081" name="Google Shape;1081;gc8d8b57d76_5_0" descr="Reteaching lessons poster at Battle Creek Middle School for puncuality"/>
          <p:cNvPicPr preferRelativeResize="0"/>
          <p:nvPr/>
        </p:nvPicPr>
        <p:blipFill>
          <a:blip r:embed="rId7">
            <a:alphaModFix/>
          </a:blip>
          <a:stretch>
            <a:fillRect/>
          </a:stretch>
        </p:blipFill>
        <p:spPr>
          <a:xfrm>
            <a:off x="8093837" y="4753131"/>
            <a:ext cx="3515576" cy="19342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2"/>
          <p:cNvSpPr txBox="1"/>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pic>
        <p:nvPicPr>
          <p:cNvPr id="334" name="Google Shape;334;p22" descr="This is an image of a Minnesota map, divided according to school district. The map is color coded to show the level of PBIS implementation throughout the state. &#10;School districts that have 1% to 59% of schools implementing PBIS are indicated in light green."/>
          <p:cNvPicPr preferRelativeResize="0"/>
          <p:nvPr/>
        </p:nvPicPr>
        <p:blipFill rotWithShape="1">
          <a:blip r:embed="rId3">
            <a:alphaModFix/>
          </a:blip>
          <a:srcRect/>
          <a:stretch/>
        </p:blipFill>
        <p:spPr>
          <a:xfrm>
            <a:off x="5954031" y="1465914"/>
            <a:ext cx="4558370" cy="5127677"/>
          </a:xfrm>
          <a:prstGeom prst="rect">
            <a:avLst/>
          </a:prstGeom>
          <a:noFill/>
          <a:ln>
            <a:noFill/>
          </a:ln>
        </p:spPr>
      </p:pic>
      <p:sp>
        <p:nvSpPr>
          <p:cNvPr id="335" name="Google Shape;335;p22"/>
          <p:cNvSpPr/>
          <p:nvPr/>
        </p:nvSpPr>
        <p:spPr>
          <a:xfrm>
            <a:off x="7702062" y="1465914"/>
            <a:ext cx="4203834"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000" b="1" i="0" u="none" strike="noStrike" cap="none">
                <a:solidFill>
                  <a:srgbClr val="000000"/>
                </a:solidFill>
                <a:latin typeface="Calibri"/>
                <a:ea typeface="Calibri"/>
                <a:cs typeface="Calibri"/>
                <a:sym typeface="Calibri"/>
              </a:rPr>
              <a:t>Minnesota Regional Implementation Projects for SW-PBIS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a:solidFill>
                  <a:srgbClr val="000000"/>
                </a:solidFill>
                <a:latin typeface="Calibri"/>
                <a:ea typeface="Calibri"/>
                <a:cs typeface="Calibri"/>
                <a:sym typeface="Calibri"/>
              </a:rPr>
              <a:t>Cohorts 1- 16</a:t>
            </a:r>
            <a:endParaRPr sz="1050" b="0" i="0" u="none" strike="noStrike" cap="none">
              <a:solidFill>
                <a:srgbClr val="000000"/>
              </a:solidFill>
              <a:latin typeface="Arial"/>
              <a:ea typeface="Arial"/>
              <a:cs typeface="Arial"/>
              <a:sym typeface="Arial"/>
            </a:endParaRPr>
          </a:p>
        </p:txBody>
      </p:sp>
      <p:pic>
        <p:nvPicPr>
          <p:cNvPr id="336" name="Google Shape;336;p22" descr="Color Guided Key to Minnesota Regional Implementation Project Map for PBIS Cohorts 1 - 10. Dark green oval indicates the color that will show districts with 60% or more of schools implementing PBIS. Light green shows districts with 1% - 59% of schools implementing, and white shows no participating schools to date."/>
          <p:cNvPicPr preferRelativeResize="0"/>
          <p:nvPr/>
        </p:nvPicPr>
        <p:blipFill rotWithShape="1">
          <a:blip r:embed="rId4">
            <a:alphaModFix/>
          </a:blip>
          <a:srcRect/>
          <a:stretch/>
        </p:blipFill>
        <p:spPr>
          <a:xfrm>
            <a:off x="9072065" y="4006905"/>
            <a:ext cx="638562" cy="1846660"/>
          </a:xfrm>
          <a:prstGeom prst="rect">
            <a:avLst/>
          </a:prstGeom>
          <a:noFill/>
          <a:ln>
            <a:noFill/>
          </a:ln>
        </p:spPr>
      </p:pic>
      <p:sp>
        <p:nvSpPr>
          <p:cNvPr id="337" name="Google Shape;337;p22"/>
          <p:cNvSpPr txBox="1"/>
          <p:nvPr/>
        </p:nvSpPr>
        <p:spPr>
          <a:xfrm>
            <a:off x="9030869" y="3691198"/>
            <a:ext cx="296306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Districts Implementing SW-PBIS</a:t>
            </a:r>
            <a:endParaRPr sz="1400" b="0" i="0" u="none" strike="noStrike" cap="none">
              <a:solidFill>
                <a:srgbClr val="000000"/>
              </a:solidFill>
              <a:latin typeface="Arial"/>
              <a:ea typeface="Arial"/>
              <a:cs typeface="Arial"/>
              <a:sym typeface="Arial"/>
            </a:endParaRPr>
          </a:p>
        </p:txBody>
      </p:sp>
      <p:sp>
        <p:nvSpPr>
          <p:cNvPr id="338" name="Google Shape;338;p22"/>
          <p:cNvSpPr txBox="1"/>
          <p:nvPr/>
        </p:nvSpPr>
        <p:spPr>
          <a:xfrm>
            <a:off x="9626069" y="4006905"/>
            <a:ext cx="2367863"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Education districts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Charter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Other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Districts with 60% or more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Districts with 1% to 59%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No participating schools to date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Implementation regions</a:t>
            </a:r>
            <a:endParaRPr sz="1400" b="0" i="0" u="none" strike="noStrike" cap="none">
              <a:solidFill>
                <a:srgbClr val="000000"/>
              </a:solidFill>
              <a:latin typeface="Arial"/>
              <a:ea typeface="Arial"/>
              <a:cs typeface="Arial"/>
              <a:sym typeface="Arial"/>
            </a:endParaRPr>
          </a:p>
        </p:txBody>
      </p:sp>
      <p:sp>
        <p:nvSpPr>
          <p:cNvPr id="339" name="Google Shape;339;p22"/>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3600"/>
              <a:buFont typeface="Calibri"/>
              <a:buNone/>
            </a:pPr>
            <a:r>
              <a:rPr lang="en-US">
                <a:solidFill>
                  <a:srgbClr val="FFFFFF"/>
                </a:solidFill>
              </a:rPr>
              <a:t>PBIS Scale-Up in Minnesota</a:t>
            </a:r>
            <a:br>
              <a:rPr lang="en-US">
                <a:solidFill>
                  <a:srgbClr val="FFFFFF"/>
                </a:solidFill>
              </a:rPr>
            </a:br>
            <a:r>
              <a:rPr lang="en-US" sz="2400">
                <a:solidFill>
                  <a:srgbClr val="FFFFFF"/>
                </a:solidFill>
              </a:rPr>
              <a:t>2005 – 2021</a:t>
            </a:r>
            <a:endParaRPr/>
          </a:p>
        </p:txBody>
      </p:sp>
      <p:sp>
        <p:nvSpPr>
          <p:cNvPr id="340" name="Google Shape;340;p22"/>
          <p:cNvSpPr txBox="1">
            <a:spLocks noGrp="1"/>
          </p:cNvSpPr>
          <p:nvPr>
            <p:ph type="body" idx="1"/>
          </p:nvPr>
        </p:nvSpPr>
        <p:spPr>
          <a:xfrm>
            <a:off x="838200" y="1825625"/>
            <a:ext cx="5287297" cy="4351338"/>
          </a:xfrm>
          <a:prstGeom prst="rect">
            <a:avLst/>
          </a:prstGeom>
          <a:noFill/>
          <a:ln>
            <a:noFill/>
          </a:ln>
        </p:spPr>
        <p:txBody>
          <a:bodyPr spcFirstLastPara="1" wrap="square" lIns="91425" tIns="45700" rIns="91425" bIns="45700" anchor="t" anchorCtr="0">
            <a:normAutofit fontScale="92500"/>
          </a:bodyPr>
          <a:lstStyle/>
          <a:p>
            <a:pPr marL="228600" lvl="0" indent="-228615" algn="l" rtl="0">
              <a:lnSpc>
                <a:spcPct val="130000"/>
              </a:lnSpc>
              <a:spcBef>
                <a:spcPts val="0"/>
              </a:spcBef>
              <a:spcAft>
                <a:spcPts val="0"/>
              </a:spcAft>
              <a:buClr>
                <a:srgbClr val="003865"/>
              </a:buClr>
              <a:buSzPct val="108106"/>
              <a:buChar char="•"/>
            </a:pPr>
            <a:r>
              <a:rPr lang="en-US" sz="2557" b="1">
                <a:solidFill>
                  <a:srgbClr val="598E18"/>
                </a:solidFill>
              </a:rPr>
              <a:t>274 </a:t>
            </a:r>
            <a:r>
              <a:rPr lang="en-US" sz="2557">
                <a:solidFill>
                  <a:srgbClr val="003865"/>
                </a:solidFill>
              </a:rPr>
              <a:t>districts/charters</a:t>
            </a:r>
            <a:endParaRPr/>
          </a:p>
          <a:p>
            <a:pPr marL="228600" lvl="0" indent="-228615" algn="l" rtl="0">
              <a:lnSpc>
                <a:spcPct val="130000"/>
              </a:lnSpc>
              <a:spcBef>
                <a:spcPts val="511"/>
              </a:spcBef>
              <a:spcAft>
                <a:spcPts val="0"/>
              </a:spcAft>
              <a:buClr>
                <a:srgbClr val="003865"/>
              </a:buClr>
              <a:buSzPct val="108106"/>
              <a:buChar char="•"/>
            </a:pPr>
            <a:r>
              <a:rPr lang="en-US" sz="2557" b="1">
                <a:solidFill>
                  <a:srgbClr val="598E18"/>
                </a:solidFill>
              </a:rPr>
              <a:t>821 </a:t>
            </a:r>
            <a:r>
              <a:rPr lang="en-US" sz="2557">
                <a:solidFill>
                  <a:srgbClr val="003865"/>
                </a:solidFill>
              </a:rPr>
              <a:t>school teams</a:t>
            </a:r>
            <a:endParaRPr/>
          </a:p>
          <a:p>
            <a:pPr marL="685800" lvl="1" indent="-228600" algn="l" rtl="0">
              <a:lnSpc>
                <a:spcPct val="130000"/>
              </a:lnSpc>
              <a:spcBef>
                <a:spcPts val="465"/>
              </a:spcBef>
              <a:spcAft>
                <a:spcPts val="0"/>
              </a:spcAft>
              <a:buClr>
                <a:srgbClr val="003865"/>
              </a:buClr>
              <a:buSzPct val="114250"/>
              <a:buChar char="•"/>
            </a:pPr>
            <a:r>
              <a:rPr lang="en-US" sz="2200" b="1">
                <a:solidFill>
                  <a:srgbClr val="598E18"/>
                </a:solidFill>
              </a:rPr>
              <a:t>60%</a:t>
            </a:r>
            <a:r>
              <a:rPr lang="en-US" sz="2200">
                <a:solidFill>
                  <a:srgbClr val="003865"/>
                </a:solidFill>
              </a:rPr>
              <a:t> early childhood and/or elementary </a:t>
            </a:r>
            <a:endParaRPr sz="1900"/>
          </a:p>
          <a:p>
            <a:pPr marL="685800" lvl="1" indent="-228600" algn="l" rtl="0">
              <a:lnSpc>
                <a:spcPct val="130000"/>
              </a:lnSpc>
              <a:spcBef>
                <a:spcPts val="465"/>
              </a:spcBef>
              <a:spcAft>
                <a:spcPts val="0"/>
              </a:spcAft>
              <a:buClr>
                <a:srgbClr val="003865"/>
              </a:buClr>
              <a:buSzPct val="114250"/>
              <a:buChar char="•"/>
            </a:pPr>
            <a:r>
              <a:rPr lang="en-US" sz="2200" b="1">
                <a:solidFill>
                  <a:srgbClr val="598E18"/>
                </a:solidFill>
              </a:rPr>
              <a:t>15%</a:t>
            </a:r>
            <a:r>
              <a:rPr lang="en-US" sz="2200">
                <a:solidFill>
                  <a:srgbClr val="003865"/>
                </a:solidFill>
              </a:rPr>
              <a:t> middle school</a:t>
            </a:r>
            <a:endParaRPr sz="1900"/>
          </a:p>
          <a:p>
            <a:pPr marL="685800" lvl="1" indent="-228600" algn="l" rtl="0">
              <a:lnSpc>
                <a:spcPct val="130000"/>
              </a:lnSpc>
              <a:spcBef>
                <a:spcPts val="465"/>
              </a:spcBef>
              <a:spcAft>
                <a:spcPts val="0"/>
              </a:spcAft>
              <a:buClr>
                <a:srgbClr val="003865"/>
              </a:buClr>
              <a:buSzPct val="114250"/>
              <a:buChar char="•"/>
            </a:pPr>
            <a:r>
              <a:rPr lang="en-US" sz="2200" b="1">
                <a:solidFill>
                  <a:srgbClr val="598E18"/>
                </a:solidFill>
              </a:rPr>
              <a:t>25%</a:t>
            </a:r>
            <a:r>
              <a:rPr lang="en-US" sz="2200">
                <a:solidFill>
                  <a:srgbClr val="003865"/>
                </a:solidFill>
              </a:rPr>
              <a:t> high schools or ALCs</a:t>
            </a:r>
            <a:endParaRPr sz="1900"/>
          </a:p>
          <a:p>
            <a:pPr marL="228600" lvl="0" indent="-228615" algn="l" rtl="0">
              <a:lnSpc>
                <a:spcPct val="130000"/>
              </a:lnSpc>
              <a:spcBef>
                <a:spcPts val="527"/>
              </a:spcBef>
              <a:spcAft>
                <a:spcPts val="0"/>
              </a:spcAft>
              <a:buClr>
                <a:srgbClr val="003865"/>
              </a:buClr>
              <a:buSzPct val="111405"/>
              <a:buChar char="•"/>
            </a:pPr>
            <a:r>
              <a:rPr lang="en-US" sz="2557" b="1">
                <a:solidFill>
                  <a:srgbClr val="598E18"/>
                </a:solidFill>
              </a:rPr>
              <a:t>39%</a:t>
            </a:r>
            <a:r>
              <a:rPr lang="en-US" sz="2557" b="1">
                <a:solidFill>
                  <a:srgbClr val="003865"/>
                </a:solidFill>
              </a:rPr>
              <a:t> </a:t>
            </a:r>
            <a:r>
              <a:rPr lang="en-US" sz="2557">
                <a:solidFill>
                  <a:srgbClr val="003865"/>
                </a:solidFill>
              </a:rPr>
              <a:t>of schools in Minnesota</a:t>
            </a:r>
            <a:endParaRPr/>
          </a:p>
          <a:p>
            <a:pPr marL="228600" lvl="0" indent="-228615" algn="l" rtl="0">
              <a:lnSpc>
                <a:spcPct val="130000"/>
              </a:lnSpc>
              <a:spcBef>
                <a:spcPts val="527"/>
              </a:spcBef>
              <a:spcAft>
                <a:spcPts val="0"/>
              </a:spcAft>
              <a:buClr>
                <a:srgbClr val="003865"/>
              </a:buClr>
              <a:buSzPct val="111405"/>
              <a:buChar char="•"/>
            </a:pPr>
            <a:r>
              <a:rPr lang="en-US" sz="2557" b="1">
                <a:solidFill>
                  <a:srgbClr val="598E18"/>
                </a:solidFill>
              </a:rPr>
              <a:t>43%</a:t>
            </a:r>
            <a:r>
              <a:rPr lang="en-US" sz="2557" b="1">
                <a:solidFill>
                  <a:srgbClr val="003865"/>
                </a:solidFill>
              </a:rPr>
              <a:t> </a:t>
            </a:r>
            <a:r>
              <a:rPr lang="en-US" sz="2557">
                <a:solidFill>
                  <a:srgbClr val="003865"/>
                </a:solidFill>
              </a:rPr>
              <a:t>of students (approx. </a:t>
            </a:r>
            <a:r>
              <a:rPr lang="en-US" sz="2557" b="1">
                <a:solidFill>
                  <a:srgbClr val="598E18"/>
                </a:solidFill>
              </a:rPr>
              <a:t>378,097</a:t>
            </a:r>
            <a:r>
              <a:rPr lang="en-US" sz="2557">
                <a:solidFill>
                  <a:srgbClr val="003865"/>
                </a:solidFill>
              </a:rPr>
              <a:t>) in Minnesota</a:t>
            </a:r>
            <a:endParaRPr sz="852">
              <a:solidFill>
                <a:srgbClr val="598E18"/>
              </a:solidFill>
            </a:endParaRPr>
          </a:p>
        </p:txBody>
      </p:sp>
      <p:sp>
        <p:nvSpPr>
          <p:cNvPr id="341" name="Google Shape;341;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9</a:t>
            </a:fld>
            <a:endParaRPr>
              <a:solidFill>
                <a:srgbClr val="000000"/>
              </a:solidFill>
            </a:endParaRPr>
          </a:p>
        </p:txBody>
      </p:sp>
      <p:sp>
        <p:nvSpPr>
          <p:cNvPr id="342" name="Google Shape;342;p22"/>
          <p:cNvSpPr txBox="1">
            <a:spLocks noGrp="1"/>
          </p:cNvSpPr>
          <p:nvPr>
            <p:ph type="ftr" idx="11"/>
          </p:nvPr>
        </p:nvSpPr>
        <p:spPr>
          <a:xfrm>
            <a:off x="205210" y="6345354"/>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sz="1600" b="1">
              <a:solidFill>
                <a:srgbClr val="00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gc678707214_1_18"/>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111111"/>
              <a:buNone/>
            </a:pPr>
            <a:endParaRPr dirty="0"/>
          </a:p>
          <a:p>
            <a:pPr marL="0" lvl="0" indent="0" algn="r" rtl="0">
              <a:lnSpc>
                <a:spcPct val="90000"/>
              </a:lnSpc>
              <a:spcBef>
                <a:spcPts val="0"/>
              </a:spcBef>
              <a:spcAft>
                <a:spcPts val="0"/>
              </a:spcAft>
              <a:buSzPct val="90909"/>
              <a:buNone/>
            </a:pPr>
            <a:r>
              <a:rPr lang="en-US" sz="4400" dirty="0" smtClean="0"/>
              <a:t>  Battle </a:t>
            </a:r>
            <a:r>
              <a:rPr lang="en-US" sz="4400" dirty="0"/>
              <a:t>Creek Middle School  </a:t>
            </a:r>
            <a:endParaRPr dirty="0"/>
          </a:p>
          <a:p>
            <a:pPr marL="0" lvl="0" indent="0" algn="r" rtl="0">
              <a:lnSpc>
                <a:spcPct val="90000"/>
              </a:lnSpc>
              <a:spcBef>
                <a:spcPts val="0"/>
              </a:spcBef>
              <a:spcAft>
                <a:spcPts val="0"/>
              </a:spcAft>
              <a:buSzPct val="111111"/>
              <a:buNone/>
            </a:pPr>
            <a:endParaRPr dirty="0"/>
          </a:p>
        </p:txBody>
      </p:sp>
      <p:sp>
        <p:nvSpPr>
          <p:cNvPr id="1088" name="Google Shape;1088;gc678707214_1_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100"/>
              <a:buNone/>
            </a:pPr>
            <a:r>
              <a:rPr lang="en-US" sz="3500" b="1" u="sng">
                <a:solidFill>
                  <a:schemeClr val="dk2"/>
                </a:solidFill>
                <a:highlight>
                  <a:srgbClr val="FFFFFF"/>
                </a:highlight>
              </a:rPr>
              <a:t>Barriers</a:t>
            </a:r>
            <a:endParaRPr sz="3500" b="1" u="sng">
              <a:solidFill>
                <a:schemeClr val="dk2"/>
              </a:solidFill>
              <a:highlight>
                <a:srgbClr val="FFFFFF"/>
              </a:highlight>
            </a:endParaRPr>
          </a:p>
          <a:p>
            <a:pPr marL="0" lvl="0" indent="0" algn="l" rtl="0">
              <a:lnSpc>
                <a:spcPct val="100000"/>
              </a:lnSpc>
              <a:spcBef>
                <a:spcPts val="1000"/>
              </a:spcBef>
              <a:spcAft>
                <a:spcPts val="0"/>
              </a:spcAft>
              <a:buSzPts val="1100"/>
              <a:buNone/>
            </a:pPr>
            <a:r>
              <a:rPr lang="en-US" sz="3600" b="1">
                <a:solidFill>
                  <a:schemeClr val="dk2"/>
                </a:solidFill>
                <a:highlight>
                  <a:srgbClr val="FFFFFF"/>
                </a:highlight>
              </a:rPr>
              <a:t>Technology Issues</a:t>
            </a:r>
            <a:endParaRPr sz="3600" b="1">
              <a:solidFill>
                <a:schemeClr val="dk2"/>
              </a:solidFill>
              <a:highlight>
                <a:srgbClr val="FFFFFF"/>
              </a:highlight>
            </a:endParaRPr>
          </a:p>
          <a:p>
            <a:pPr marL="0" lvl="0" indent="0" algn="l" rtl="0">
              <a:lnSpc>
                <a:spcPct val="100000"/>
              </a:lnSpc>
              <a:spcBef>
                <a:spcPts val="1000"/>
              </a:spcBef>
              <a:spcAft>
                <a:spcPts val="0"/>
              </a:spcAft>
              <a:buSzPts val="1100"/>
              <a:buNone/>
            </a:pPr>
            <a:r>
              <a:rPr lang="en-US" sz="3600" b="1">
                <a:solidFill>
                  <a:schemeClr val="dk2"/>
                </a:solidFill>
                <a:highlight>
                  <a:srgbClr val="FFFFFF"/>
                </a:highlight>
              </a:rPr>
              <a:t>Maintaining Relationships</a:t>
            </a:r>
            <a:endParaRPr sz="3600" b="1">
              <a:solidFill>
                <a:schemeClr val="dk2"/>
              </a:solidFill>
              <a:highlight>
                <a:srgbClr val="FFFFFF"/>
              </a:highlight>
            </a:endParaRPr>
          </a:p>
          <a:p>
            <a:pPr marL="0" lvl="0" indent="0" algn="l" rtl="0">
              <a:lnSpc>
                <a:spcPct val="100000"/>
              </a:lnSpc>
              <a:spcBef>
                <a:spcPts val="1000"/>
              </a:spcBef>
              <a:spcAft>
                <a:spcPts val="0"/>
              </a:spcAft>
              <a:buSzPts val="1100"/>
              <a:buNone/>
            </a:pPr>
            <a:r>
              <a:rPr lang="en-US" sz="3600" b="1">
                <a:solidFill>
                  <a:schemeClr val="dk2"/>
                </a:solidFill>
                <a:highlight>
                  <a:srgbClr val="FFFFFF"/>
                </a:highlight>
              </a:rPr>
              <a:t>Building Relationships with New Students and Staff</a:t>
            </a:r>
            <a:endParaRPr sz="3600" b="1">
              <a:solidFill>
                <a:schemeClr val="dk2"/>
              </a:solidFill>
              <a:highlight>
                <a:srgbClr val="FFFFFF"/>
              </a:highlight>
            </a:endParaRPr>
          </a:p>
          <a:p>
            <a:pPr marL="0" lvl="0" indent="0" algn="l" rtl="0">
              <a:lnSpc>
                <a:spcPct val="100000"/>
              </a:lnSpc>
              <a:spcBef>
                <a:spcPts val="1000"/>
              </a:spcBef>
              <a:spcAft>
                <a:spcPts val="0"/>
              </a:spcAft>
              <a:buSzPts val="1100"/>
              <a:buNone/>
            </a:pPr>
            <a:r>
              <a:rPr lang="en-US" sz="3600" b="1">
                <a:solidFill>
                  <a:schemeClr val="dk2"/>
                </a:solidFill>
                <a:highlight>
                  <a:srgbClr val="FFFFFF"/>
                </a:highlight>
              </a:rPr>
              <a:t>Routines and Rituals in 5 Different Schedules in 12 Months and a Global Pandemic</a:t>
            </a:r>
            <a:endParaRPr sz="3600" b="1">
              <a:solidFill>
                <a:schemeClr val="dk2"/>
              </a:solidFill>
              <a:highlight>
                <a:srgbClr val="FFFFFF"/>
              </a:highlight>
            </a:endParaRPr>
          </a:p>
          <a:p>
            <a:pPr marL="457200" lvl="0" indent="-228600" algn="l" rtl="0">
              <a:lnSpc>
                <a:spcPct val="100000"/>
              </a:lnSpc>
              <a:spcBef>
                <a:spcPts val="1000"/>
              </a:spcBef>
              <a:spcAft>
                <a:spcPts val="0"/>
              </a:spcAft>
              <a:buSzPts val="1100"/>
              <a:buNone/>
            </a:pPr>
            <a:endParaRPr sz="1200">
              <a:solidFill>
                <a:schemeClr val="dk2"/>
              </a:solidFill>
              <a:highlight>
                <a:srgbClr val="FFFFFF"/>
              </a:highlight>
            </a:endParaRPr>
          </a:p>
          <a:p>
            <a:pPr marL="457200" lvl="0" indent="-228600" algn="l" rtl="0">
              <a:lnSpc>
                <a:spcPct val="100000"/>
              </a:lnSpc>
              <a:spcBef>
                <a:spcPts val="1000"/>
              </a:spcBef>
              <a:spcAft>
                <a:spcPts val="0"/>
              </a:spcAft>
              <a:buSzPts val="2500"/>
              <a:buNone/>
            </a:pPr>
            <a:endParaRPr/>
          </a:p>
        </p:txBody>
      </p:sp>
      <p:sp>
        <p:nvSpPr>
          <p:cNvPr id="1089" name="Google Shape;1089;gc678707214_1_18"/>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gc678707214_1_26"/>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111111"/>
              <a:buNone/>
            </a:pPr>
            <a:endParaRPr dirty="0"/>
          </a:p>
          <a:p>
            <a:pPr marL="0" lvl="0" indent="0" algn="r" rtl="0">
              <a:lnSpc>
                <a:spcPct val="90000"/>
              </a:lnSpc>
              <a:spcBef>
                <a:spcPts val="0"/>
              </a:spcBef>
              <a:spcAft>
                <a:spcPts val="0"/>
              </a:spcAft>
              <a:buSzPct val="90909"/>
              <a:buNone/>
            </a:pPr>
            <a:r>
              <a:rPr lang="en-US" sz="4400" dirty="0" smtClean="0"/>
              <a:t>   Battle </a:t>
            </a:r>
            <a:r>
              <a:rPr lang="en-US" sz="4400" dirty="0"/>
              <a:t>Creek Middle School  </a:t>
            </a:r>
            <a:endParaRPr dirty="0"/>
          </a:p>
          <a:p>
            <a:pPr marL="0" lvl="0" indent="0" algn="r" rtl="0">
              <a:lnSpc>
                <a:spcPct val="90000"/>
              </a:lnSpc>
              <a:spcBef>
                <a:spcPts val="0"/>
              </a:spcBef>
              <a:spcAft>
                <a:spcPts val="0"/>
              </a:spcAft>
              <a:buSzPct val="111111"/>
              <a:buNone/>
            </a:pPr>
            <a:endParaRPr dirty="0"/>
          </a:p>
        </p:txBody>
      </p:sp>
      <p:sp>
        <p:nvSpPr>
          <p:cNvPr id="1097" name="Google Shape;1097;gc678707214_1_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100"/>
              <a:buNone/>
            </a:pPr>
            <a:r>
              <a:rPr lang="en-US" sz="2900" b="1"/>
              <a:t>Racial Equity and Restorative Practices Connections</a:t>
            </a:r>
            <a:endParaRPr sz="2900" b="1"/>
          </a:p>
          <a:p>
            <a:pPr marL="0" lvl="0" indent="0" algn="l" rtl="0">
              <a:lnSpc>
                <a:spcPct val="100000"/>
              </a:lnSpc>
              <a:spcBef>
                <a:spcPts val="1000"/>
              </a:spcBef>
              <a:spcAft>
                <a:spcPts val="0"/>
              </a:spcAft>
              <a:buSzPts val="1100"/>
              <a:buNone/>
            </a:pPr>
            <a:endParaRPr/>
          </a:p>
          <a:p>
            <a:pPr marL="0" lvl="0" indent="0" algn="l" rtl="0">
              <a:lnSpc>
                <a:spcPct val="100000"/>
              </a:lnSpc>
              <a:spcBef>
                <a:spcPts val="1000"/>
              </a:spcBef>
              <a:spcAft>
                <a:spcPts val="0"/>
              </a:spcAft>
              <a:buSzPts val="1100"/>
              <a:buNone/>
            </a:pPr>
            <a:endParaRPr/>
          </a:p>
          <a:p>
            <a:pPr marL="0" lvl="0" indent="0" algn="l" rtl="0">
              <a:lnSpc>
                <a:spcPct val="100000"/>
              </a:lnSpc>
              <a:spcBef>
                <a:spcPts val="1000"/>
              </a:spcBef>
              <a:spcAft>
                <a:spcPts val="0"/>
              </a:spcAft>
              <a:buSzPts val="1100"/>
              <a:buNone/>
            </a:pPr>
            <a:endParaRPr/>
          </a:p>
          <a:p>
            <a:pPr marL="0" lvl="0" indent="0" algn="l" rtl="0">
              <a:lnSpc>
                <a:spcPct val="100000"/>
              </a:lnSpc>
              <a:spcBef>
                <a:spcPts val="1000"/>
              </a:spcBef>
              <a:spcAft>
                <a:spcPts val="0"/>
              </a:spcAft>
              <a:buSzPts val="1100"/>
              <a:buNone/>
            </a:pPr>
            <a:endParaRPr/>
          </a:p>
          <a:p>
            <a:pPr marL="457200" lvl="0" indent="-228600" algn="l" rtl="0">
              <a:lnSpc>
                <a:spcPct val="100000"/>
              </a:lnSpc>
              <a:spcBef>
                <a:spcPts val="1000"/>
              </a:spcBef>
              <a:spcAft>
                <a:spcPts val="0"/>
              </a:spcAft>
              <a:buSzPts val="1100"/>
              <a:buNone/>
            </a:pPr>
            <a:endParaRPr sz="1200">
              <a:solidFill>
                <a:schemeClr val="dk2"/>
              </a:solidFill>
              <a:highlight>
                <a:srgbClr val="FFFFFF"/>
              </a:highlight>
            </a:endParaRPr>
          </a:p>
          <a:p>
            <a:pPr marL="457200" lvl="0" indent="-228600" algn="l" rtl="0">
              <a:lnSpc>
                <a:spcPct val="100000"/>
              </a:lnSpc>
              <a:spcBef>
                <a:spcPts val="1000"/>
              </a:spcBef>
              <a:spcAft>
                <a:spcPts val="0"/>
              </a:spcAft>
              <a:buSzPts val="1100"/>
              <a:buNone/>
            </a:pPr>
            <a:endParaRPr sz="1200">
              <a:solidFill>
                <a:schemeClr val="dk2"/>
              </a:solidFill>
              <a:highlight>
                <a:srgbClr val="FFFFFF"/>
              </a:highlight>
            </a:endParaRPr>
          </a:p>
          <a:p>
            <a:pPr marL="457200" lvl="0" indent="-228600" algn="l" rtl="0">
              <a:lnSpc>
                <a:spcPct val="100000"/>
              </a:lnSpc>
              <a:spcBef>
                <a:spcPts val="1000"/>
              </a:spcBef>
              <a:spcAft>
                <a:spcPts val="0"/>
              </a:spcAft>
              <a:buSzPts val="2500"/>
              <a:buNone/>
            </a:pPr>
            <a:endParaRPr/>
          </a:p>
        </p:txBody>
      </p:sp>
      <p:sp>
        <p:nvSpPr>
          <p:cNvPr id="1098" name="Google Shape;1098;gc678707214_1_26"/>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pic>
        <p:nvPicPr>
          <p:cNvPr id="1100" name="Google Shape;1100;gc678707214_1_26" descr="Circle of students at Battle Creek Middle School"/>
          <p:cNvPicPr preferRelativeResize="0"/>
          <p:nvPr/>
        </p:nvPicPr>
        <p:blipFill rotWithShape="1">
          <a:blip r:embed="rId3">
            <a:alphaModFix/>
          </a:blip>
          <a:srcRect/>
          <a:stretch/>
        </p:blipFill>
        <p:spPr>
          <a:xfrm>
            <a:off x="330675" y="2431427"/>
            <a:ext cx="7646748" cy="3844700"/>
          </a:xfrm>
          <a:prstGeom prst="rect">
            <a:avLst/>
          </a:prstGeom>
          <a:noFill/>
          <a:ln>
            <a:noFill/>
          </a:ln>
        </p:spPr>
      </p:pic>
      <p:pic>
        <p:nvPicPr>
          <p:cNvPr id="1101" name="Google Shape;1101;gc678707214_1_26" descr="Battle Creek Middle School PBIS and Restorative Practices"/>
          <p:cNvPicPr preferRelativeResize="0"/>
          <p:nvPr/>
        </p:nvPicPr>
        <p:blipFill>
          <a:blip r:embed="rId4">
            <a:alphaModFix/>
          </a:blip>
          <a:stretch>
            <a:fillRect/>
          </a:stretch>
        </p:blipFill>
        <p:spPr>
          <a:xfrm>
            <a:off x="6914600" y="2587526"/>
            <a:ext cx="5174550" cy="3532500"/>
          </a:xfrm>
          <a:prstGeom prst="rect">
            <a:avLst/>
          </a:prstGeom>
          <a:noFill/>
          <a:ln>
            <a:no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51"/>
          <p:cNvSpPr txBox="1">
            <a:spLocks noGrp="1"/>
          </p:cNvSpPr>
          <p:nvPr>
            <p:ph type="title"/>
          </p:nvPr>
        </p:nvSpPr>
        <p:spPr>
          <a:xfrm>
            <a:off x="2363996" y="152400"/>
            <a:ext cx="8989803" cy="914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600"/>
              <a:buFont typeface="Calibri"/>
              <a:buNone/>
            </a:pPr>
            <a:r>
              <a:rPr lang="en-US"/>
              <a:t>Questions</a:t>
            </a:r>
            <a:endParaRPr/>
          </a:p>
        </p:txBody>
      </p:sp>
      <p:sp>
        <p:nvSpPr>
          <p:cNvPr id="1107" name="Google Shape;1107;p51"/>
          <p:cNvSpPr txBox="1">
            <a:spLocks noGrp="1"/>
          </p:cNvSpPr>
          <p:nvPr>
            <p:ph type="body" idx="1"/>
          </p:nvPr>
        </p:nvSpPr>
        <p:spPr>
          <a:xfrm>
            <a:off x="838200" y="1335281"/>
            <a:ext cx="10515600" cy="4841682"/>
          </a:xfrm>
          <a:prstGeom prst="rect">
            <a:avLst/>
          </a:prstGeom>
          <a:solidFill>
            <a:schemeClr val="lt1"/>
          </a:solidFill>
          <a:ln>
            <a:noFill/>
          </a:ln>
        </p:spPr>
        <p:txBody>
          <a:bodyPr spcFirstLastPara="1" wrap="square" lIns="228600" tIns="548625" rIns="274300" bIns="45700" anchor="t" anchorCtr="0">
            <a:normAutofit/>
          </a:bodyPr>
          <a:lstStyle/>
          <a:p>
            <a:pPr marL="457200" lvl="0" indent="-228600" algn="l" rtl="0">
              <a:lnSpc>
                <a:spcPct val="100000"/>
              </a:lnSpc>
              <a:spcBef>
                <a:spcPts val="1000"/>
              </a:spcBef>
              <a:spcAft>
                <a:spcPts val="0"/>
              </a:spcAft>
              <a:buClr>
                <a:schemeClr val="accent1"/>
              </a:buClr>
              <a:buSzPts val="2500"/>
              <a:buFont typeface="Arial"/>
              <a:buNone/>
            </a:pPr>
            <a:endParaRPr/>
          </a:p>
        </p:txBody>
      </p:sp>
      <p:sp>
        <p:nvSpPr>
          <p:cNvPr id="1108" name="Google Shape;1108;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92</a:t>
            </a:fld>
            <a:endParaRPr/>
          </a:p>
        </p:txBody>
      </p:sp>
      <p:sp>
        <p:nvSpPr>
          <p:cNvPr id="1109" name="Google Shape;1109;p51"/>
          <p:cNvSpPr txBox="1">
            <a:spLocks noGrp="1"/>
          </p:cNvSpPr>
          <p:nvPr>
            <p:ph type="ftr" idx="11"/>
          </p:nvPr>
        </p:nvSpPr>
        <p:spPr>
          <a:xfrm>
            <a:off x="2885256" y="6356350"/>
            <a:ext cx="642148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a:solidFill>
                  <a:srgbClr val="000000"/>
                </a:solidFill>
              </a:rPr>
              <a:t>Presentation available at </a:t>
            </a:r>
            <a:r>
              <a:rPr lang="en-US" sz="1600" b="1">
                <a:solidFill>
                  <a:srgbClr val="000000"/>
                </a:solidFill>
              </a:rPr>
              <a:t>http://pbisMN.org/school-teams</a:t>
            </a:r>
            <a:endParaRPr sz="1600" b="1">
              <a:solidFill>
                <a:srgbClr val="000000"/>
              </a:solidFill>
            </a:endParaRPr>
          </a:p>
        </p:txBody>
      </p:sp>
      <p:pic>
        <p:nvPicPr>
          <p:cNvPr id="1110" name="Google Shape;1110;p51" descr="Question mark on chalk board"/>
          <p:cNvPicPr preferRelativeResize="0"/>
          <p:nvPr/>
        </p:nvPicPr>
        <p:blipFill>
          <a:blip r:embed="rId3">
            <a:alphaModFix/>
          </a:blip>
          <a:stretch>
            <a:fillRect/>
          </a:stretch>
        </p:blipFill>
        <p:spPr>
          <a:xfrm>
            <a:off x="2885250" y="1864825"/>
            <a:ext cx="6258475" cy="3782600"/>
          </a:xfrm>
          <a:prstGeom prst="rect">
            <a:avLst/>
          </a:prstGeom>
          <a:noFill/>
          <a:ln>
            <a:noFill/>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29"/>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7000"/>
              <a:buFont typeface="Calibri"/>
              <a:buNone/>
            </a:pPr>
            <a:r>
              <a:rPr lang="en-US"/>
              <a:t>Thanks!</a:t>
            </a:r>
            <a:endParaRPr/>
          </a:p>
        </p:txBody>
      </p:sp>
      <p:sp>
        <p:nvSpPr>
          <p:cNvPr id="1118" name="Google Shape;1118;p29"/>
          <p:cNvSpPr txBox="1">
            <a:spLocks noGrp="1"/>
          </p:cNvSpPr>
          <p:nvPr>
            <p:ph type="body" idx="1"/>
          </p:nvPr>
        </p:nvSpPr>
        <p:spPr>
          <a:xfrm>
            <a:off x="0" y="3437172"/>
            <a:ext cx="6080760" cy="2517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800"/>
              <a:buNone/>
            </a:pPr>
            <a:r>
              <a:rPr lang="en-US" sz="1900" b="1" dirty="0"/>
              <a:t>Saint Paul Public Schools </a:t>
            </a:r>
            <a:r>
              <a:rPr lang="en-US" sz="1900" b="1" dirty="0">
                <a:solidFill>
                  <a:schemeClr val="accent2"/>
                </a:solidFill>
              </a:rPr>
              <a:t>|</a:t>
            </a:r>
            <a:r>
              <a:rPr lang="en-US" sz="1900" b="1" dirty="0"/>
              <a:t> http://spps.org</a:t>
            </a:r>
            <a:endParaRPr sz="2400" dirty="0"/>
          </a:p>
          <a:p>
            <a:pPr marL="0" lvl="0" indent="0" algn="ctr" rtl="0">
              <a:lnSpc>
                <a:spcPct val="100000"/>
              </a:lnSpc>
              <a:spcBef>
                <a:spcPts val="0"/>
              </a:spcBef>
              <a:spcAft>
                <a:spcPts val="0"/>
              </a:spcAft>
              <a:buSzPts val="1800"/>
              <a:buNone/>
            </a:pPr>
            <a:r>
              <a:rPr lang="en-US" sz="2000" b="1" dirty="0"/>
              <a:t>Erin Metz - </a:t>
            </a:r>
            <a:r>
              <a:rPr lang="en-US" sz="2000" dirty="0"/>
              <a:t>Erin.Metz@spps.org </a:t>
            </a:r>
            <a:endParaRPr dirty="0"/>
          </a:p>
          <a:p>
            <a:pPr marL="0" lvl="0" indent="0" algn="ctr" rtl="0">
              <a:lnSpc>
                <a:spcPct val="100000"/>
              </a:lnSpc>
              <a:spcBef>
                <a:spcPts val="2400"/>
              </a:spcBef>
              <a:spcAft>
                <a:spcPts val="0"/>
              </a:spcAft>
              <a:buSzPts val="1800"/>
              <a:buNone/>
            </a:pPr>
            <a:r>
              <a:rPr lang="en-US" sz="1900" b="1" dirty="0"/>
              <a:t>Battle Creek Middle School </a:t>
            </a:r>
            <a:r>
              <a:rPr lang="en-US" sz="1900" b="1" dirty="0">
                <a:solidFill>
                  <a:schemeClr val="accent2"/>
                </a:solidFill>
              </a:rPr>
              <a:t>|</a:t>
            </a:r>
            <a:r>
              <a:rPr lang="en-US" sz="1900" b="1" dirty="0"/>
              <a:t> https://spps.org/BCMS</a:t>
            </a:r>
            <a:endParaRPr sz="2400" dirty="0"/>
          </a:p>
          <a:p>
            <a:pPr marL="0" lvl="0" indent="0" algn="ctr" rtl="0">
              <a:lnSpc>
                <a:spcPct val="100000"/>
              </a:lnSpc>
              <a:spcBef>
                <a:spcPts val="0"/>
              </a:spcBef>
              <a:spcAft>
                <a:spcPts val="0"/>
              </a:spcAft>
              <a:buSzPts val="1800"/>
              <a:buNone/>
            </a:pPr>
            <a:r>
              <a:rPr lang="en-US" sz="2000" b="1" dirty="0"/>
              <a:t>LaNisha Paddock - </a:t>
            </a:r>
            <a:r>
              <a:rPr lang="en-US" sz="2000" dirty="0"/>
              <a:t>LaNisha.Paddock@spps.org</a:t>
            </a:r>
            <a:endParaRPr dirty="0"/>
          </a:p>
          <a:p>
            <a:pPr marL="0" lvl="0" indent="0" algn="ctr" rtl="0">
              <a:lnSpc>
                <a:spcPct val="100000"/>
              </a:lnSpc>
              <a:spcBef>
                <a:spcPts val="600"/>
              </a:spcBef>
              <a:spcAft>
                <a:spcPts val="0"/>
              </a:spcAft>
              <a:buSzPts val="1800"/>
              <a:buNone/>
            </a:pPr>
            <a:r>
              <a:rPr lang="en-US" sz="2000" b="1" dirty="0"/>
              <a:t>Paul Richardson - </a:t>
            </a:r>
            <a:r>
              <a:rPr lang="en-US" sz="2000" dirty="0"/>
              <a:t>paul.richardson@spps.org</a:t>
            </a:r>
            <a:endParaRPr sz="2000" dirty="0"/>
          </a:p>
        </p:txBody>
      </p:sp>
      <p:sp>
        <p:nvSpPr>
          <p:cNvPr id="1119" name="Google Shape;1119;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FFFFFF"/>
                </a:solidFill>
              </a:rPr>
              <a:t>3/19/2021</a:t>
            </a:r>
            <a:endParaRPr>
              <a:solidFill>
                <a:srgbClr val="FFFFFF"/>
              </a:solidFill>
            </a:endParaRPr>
          </a:p>
        </p:txBody>
      </p:sp>
      <p:sp>
        <p:nvSpPr>
          <p:cNvPr id="1120" name="Google Shape;1120;p29"/>
          <p:cNvSpPr txBox="1">
            <a:spLocks noGrp="1"/>
          </p:cNvSpPr>
          <p:nvPr>
            <p:ph type="ftr" idx="11"/>
          </p:nvPr>
        </p:nvSpPr>
        <p:spPr>
          <a:xfrm>
            <a:off x="2885256" y="6356350"/>
            <a:ext cx="6421487" cy="365125"/>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865"/>
              </a:buClr>
              <a:buSzPts val="1200"/>
              <a:buNone/>
            </a:pPr>
            <a:r>
              <a:rPr lang="en-US" sz="1600" dirty="0">
                <a:solidFill>
                  <a:schemeClr val="lt1"/>
                </a:solidFill>
              </a:rPr>
              <a:t>Presentation available at </a:t>
            </a:r>
            <a:r>
              <a:rPr lang="en-US" sz="1600" b="1" dirty="0">
                <a:solidFill>
                  <a:schemeClr val="lt1"/>
                </a:solidFill>
              </a:rPr>
              <a:t>http://pbisMN.org/school-teams</a:t>
            </a:r>
            <a:endParaRPr sz="1600" b="1" dirty="0">
              <a:solidFill>
                <a:schemeClr val="lt1"/>
              </a:solidFill>
            </a:endParaRPr>
          </a:p>
        </p:txBody>
      </p:sp>
      <p:sp>
        <p:nvSpPr>
          <p:cNvPr id="1121" name="Google Shape;1121;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FFFFFF"/>
                </a:solidFill>
              </a:rPr>
              <a:t>93</a:t>
            </a:fld>
            <a:endParaRPr>
              <a:solidFill>
                <a:srgbClr val="FFFFFF"/>
              </a:solidFill>
            </a:endParaRPr>
          </a:p>
        </p:txBody>
      </p:sp>
      <p:pic>
        <p:nvPicPr>
          <p:cNvPr id="1122" name="Google Shape;1122;p29" descr="Osseo Area Schools Logo" title="Osseo Area Schools Logo"/>
          <p:cNvPicPr preferRelativeResize="0"/>
          <p:nvPr/>
        </p:nvPicPr>
        <p:blipFill rotWithShape="1">
          <a:blip r:embed="rId3">
            <a:alphaModFix/>
          </a:blip>
          <a:srcRect/>
          <a:stretch/>
        </p:blipFill>
        <p:spPr>
          <a:xfrm>
            <a:off x="5125307" y="520841"/>
            <a:ext cx="2147363" cy="680816"/>
          </a:xfrm>
          <a:prstGeom prst="rect">
            <a:avLst/>
          </a:prstGeom>
          <a:noFill/>
          <a:ln>
            <a:noFill/>
          </a:ln>
        </p:spPr>
      </p:pic>
      <p:pic>
        <p:nvPicPr>
          <p:cNvPr id="1123" name="Google Shape;1123;p29" descr="Logo for Saint Paul Public Schools"/>
          <p:cNvPicPr preferRelativeResize="0"/>
          <p:nvPr/>
        </p:nvPicPr>
        <p:blipFill rotWithShape="1">
          <a:blip r:embed="rId4">
            <a:alphaModFix/>
          </a:blip>
          <a:srcRect/>
          <a:stretch/>
        </p:blipFill>
        <p:spPr>
          <a:xfrm>
            <a:off x="2885256" y="229589"/>
            <a:ext cx="1780172" cy="972068"/>
          </a:xfrm>
          <a:prstGeom prst="rect">
            <a:avLst/>
          </a:prstGeom>
          <a:noFill/>
          <a:ln>
            <a:noFill/>
          </a:ln>
        </p:spPr>
      </p:pic>
      <p:sp>
        <p:nvSpPr>
          <p:cNvPr id="1124" name="Google Shape;1124;p29"/>
          <p:cNvSpPr txBox="1"/>
          <p:nvPr/>
        </p:nvSpPr>
        <p:spPr>
          <a:xfrm>
            <a:off x="6111240" y="3437172"/>
            <a:ext cx="6080760" cy="25176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800"/>
              <a:buFont typeface="Arial"/>
              <a:buNone/>
            </a:pPr>
            <a:r>
              <a:rPr lang="en-US" sz="1900" b="1" i="0" u="none" strike="noStrike" cap="none">
                <a:solidFill>
                  <a:schemeClr val="lt1"/>
                </a:solidFill>
                <a:latin typeface="Calibri"/>
                <a:ea typeface="Calibri"/>
                <a:cs typeface="Calibri"/>
                <a:sym typeface="Calibri"/>
              </a:rPr>
              <a:t>Osseo Area Schools</a:t>
            </a:r>
            <a:r>
              <a:rPr lang="en-US" sz="1900" b="1" i="0" u="none" strike="noStrike" cap="none">
                <a:solidFill>
                  <a:schemeClr val="accent2"/>
                </a:solidFill>
                <a:latin typeface="Calibri"/>
                <a:ea typeface="Calibri"/>
                <a:cs typeface="Calibri"/>
                <a:sym typeface="Calibri"/>
              </a:rPr>
              <a:t> | </a:t>
            </a:r>
            <a:r>
              <a:rPr lang="en-US" sz="1900" b="1" i="0" u="none" strike="noStrike" cap="none">
                <a:solidFill>
                  <a:schemeClr val="lt1"/>
                </a:solidFill>
                <a:latin typeface="Calibri"/>
                <a:ea typeface="Calibri"/>
                <a:cs typeface="Calibri"/>
                <a:sym typeface="Calibri"/>
              </a:rPr>
              <a:t>https://www.district279.org</a:t>
            </a:r>
            <a:endParaRPr sz="1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1800"/>
              <a:buFont typeface="Arial"/>
              <a:buNone/>
            </a:pPr>
            <a:r>
              <a:rPr lang="en-US" sz="2000" b="1" i="0" u="none" strike="noStrike" cap="none">
                <a:solidFill>
                  <a:schemeClr val="lt1"/>
                </a:solidFill>
                <a:latin typeface="Calibri"/>
                <a:ea typeface="Calibri"/>
                <a:cs typeface="Calibri"/>
                <a:sym typeface="Calibri"/>
              </a:rPr>
              <a:t>Kate Emmons - </a:t>
            </a:r>
            <a:r>
              <a:rPr lang="en-US" sz="2000" b="0" i="0" u="none" strike="noStrike" cap="none">
                <a:solidFill>
                  <a:schemeClr val="lt1"/>
                </a:solidFill>
                <a:latin typeface="Calibri"/>
                <a:ea typeface="Calibri"/>
                <a:cs typeface="Calibri"/>
                <a:sym typeface="Calibri"/>
              </a:rPr>
              <a:t>EmmonsK@District279.org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400"/>
              </a:spcBef>
              <a:spcAft>
                <a:spcPts val="0"/>
              </a:spcAft>
              <a:buClr>
                <a:srgbClr val="003865"/>
              </a:buClr>
              <a:buSzPts val="1800"/>
              <a:buFont typeface="Arial"/>
              <a:buNone/>
            </a:pPr>
            <a:r>
              <a:rPr lang="en-US" sz="1900" b="1" i="0" u="none" strike="noStrike" cap="none">
                <a:solidFill>
                  <a:srgbClr val="FFFFFF"/>
                </a:solidFill>
                <a:latin typeface="Calibri"/>
                <a:ea typeface="Calibri"/>
                <a:cs typeface="Calibri"/>
                <a:sym typeface="Calibri"/>
              </a:rPr>
              <a:t>North View Middle School </a:t>
            </a:r>
            <a:r>
              <a:rPr lang="en-US" sz="1900" b="1" i="0" u="none" strike="noStrike" cap="none">
                <a:solidFill>
                  <a:srgbClr val="78BE21"/>
                </a:solidFill>
                <a:latin typeface="Calibri"/>
                <a:ea typeface="Calibri"/>
                <a:cs typeface="Calibri"/>
                <a:sym typeface="Calibri"/>
              </a:rPr>
              <a:t>|</a:t>
            </a:r>
            <a:r>
              <a:rPr lang="en-US" sz="1900" b="1" i="0" u="none" strike="noStrike" cap="none">
                <a:solidFill>
                  <a:srgbClr val="FFFFFF"/>
                </a:solidFill>
                <a:latin typeface="Calibri"/>
                <a:ea typeface="Calibri"/>
                <a:cs typeface="Calibri"/>
                <a:sym typeface="Calibri"/>
              </a:rPr>
              <a:t> http://NVMS.district279.org</a:t>
            </a:r>
            <a:endParaRPr sz="1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3865"/>
              </a:buClr>
              <a:buSzPts val="1800"/>
              <a:buFont typeface="Arial"/>
              <a:buNone/>
            </a:pPr>
            <a:r>
              <a:rPr lang="en-US" sz="2000" b="1" i="0" u="none" strike="noStrike" cap="none">
                <a:solidFill>
                  <a:srgbClr val="FFFFFF"/>
                </a:solidFill>
                <a:latin typeface="Calibri"/>
                <a:ea typeface="Calibri"/>
                <a:cs typeface="Calibri"/>
                <a:sym typeface="Calibri"/>
              </a:rPr>
              <a:t>Diana Bledsoe - </a:t>
            </a:r>
            <a:r>
              <a:rPr lang="en-US" sz="2000" b="0" i="0" u="none" strike="noStrike" cap="none">
                <a:solidFill>
                  <a:srgbClr val="FFFFFF"/>
                </a:solidFill>
                <a:latin typeface="Calibri"/>
                <a:ea typeface="Calibri"/>
                <a:cs typeface="Calibri"/>
                <a:sym typeface="Calibri"/>
              </a:rPr>
              <a:t>BledsoeD@district279.org</a:t>
            </a:r>
            <a:endParaRPr sz="2500" b="0" i="0" u="none" strike="noStrike" cap="none">
              <a:solidFill>
                <a:srgbClr val="FFFFFF"/>
              </a:solidFill>
              <a:latin typeface="Calibri"/>
              <a:ea typeface="Calibri"/>
              <a:cs typeface="Calibri"/>
              <a:sym typeface="Calibri"/>
            </a:endParaRPr>
          </a:p>
          <a:p>
            <a:pPr marL="0" marR="0" lvl="0" indent="0" algn="ctr" rtl="0">
              <a:lnSpc>
                <a:spcPct val="100000"/>
              </a:lnSpc>
              <a:spcBef>
                <a:spcPts val="600"/>
              </a:spcBef>
              <a:spcAft>
                <a:spcPts val="0"/>
              </a:spcAft>
              <a:buClr>
                <a:srgbClr val="003865"/>
              </a:buClr>
              <a:buSzPts val="1800"/>
              <a:buFont typeface="Arial"/>
              <a:buNone/>
            </a:pPr>
            <a:r>
              <a:rPr lang="en-US" sz="2000" b="1" i="0" u="none" strike="noStrike" cap="none">
                <a:solidFill>
                  <a:srgbClr val="FFFFFF"/>
                </a:solidFill>
                <a:latin typeface="Calibri"/>
                <a:ea typeface="Calibri"/>
                <a:cs typeface="Calibri"/>
                <a:sym typeface="Calibri"/>
              </a:rPr>
              <a:t>Alex Berg - </a:t>
            </a:r>
            <a:r>
              <a:rPr lang="en-US" sz="2000" b="0" i="0" u="none" strike="noStrike" cap="none">
                <a:solidFill>
                  <a:srgbClr val="FFFFFF"/>
                </a:solidFill>
                <a:latin typeface="Calibri"/>
                <a:ea typeface="Calibri"/>
                <a:cs typeface="Calibri"/>
                <a:sym typeface="Calibri"/>
              </a:rPr>
              <a:t>BergA@district279.org</a:t>
            </a:r>
            <a:endParaRPr sz="2000" b="0" i="0" u="none" strike="noStrike" cap="none">
              <a:solidFill>
                <a:srgbClr val="FFFFFF"/>
              </a:solidFill>
              <a:latin typeface="Calibri"/>
              <a:ea typeface="Calibri"/>
              <a:cs typeface="Calibri"/>
              <a:sym typeface="Calibri"/>
            </a:endParaRPr>
          </a:p>
        </p:txBody>
      </p:sp>
      <p:sp>
        <p:nvSpPr>
          <p:cNvPr id="1125" name="Google Shape;1125;p29"/>
          <p:cNvSpPr txBox="1"/>
          <p:nvPr/>
        </p:nvSpPr>
        <p:spPr>
          <a:xfrm>
            <a:off x="0" y="5702709"/>
            <a:ext cx="12192000" cy="471949"/>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100000"/>
              </a:lnSpc>
              <a:spcBef>
                <a:spcPts val="1000"/>
              </a:spcBef>
              <a:spcAft>
                <a:spcPts val="0"/>
              </a:spcAft>
              <a:buClr>
                <a:schemeClr val="accent1"/>
              </a:buClr>
              <a:buSzPct val="97297"/>
              <a:buFont typeface="Arial"/>
              <a:buNone/>
            </a:pPr>
            <a:r>
              <a:rPr lang="en-US" sz="2000" b="1" i="0" u="none" strike="noStrike" cap="none">
                <a:solidFill>
                  <a:schemeClr val="lt1"/>
                </a:solidFill>
                <a:latin typeface="Calibri"/>
                <a:ea typeface="Calibri"/>
                <a:cs typeface="Calibri"/>
                <a:sym typeface="Calibri"/>
              </a:rPr>
              <a:t>Eric Kloos - </a:t>
            </a:r>
            <a:r>
              <a:rPr lang="en-US" sz="2000" b="0" i="0" u="none" strike="noStrike" cap="none">
                <a:solidFill>
                  <a:schemeClr val="lt1"/>
                </a:solidFill>
                <a:latin typeface="Calibri"/>
                <a:ea typeface="Calibri"/>
                <a:cs typeface="Calibri"/>
                <a:sym typeface="Calibri"/>
              </a:rPr>
              <a:t>Eric.Kloos@state.mn.us</a:t>
            </a:r>
            <a:endParaRPr sz="20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9"/>
        <p:cNvGrpSpPr/>
        <p:nvPr/>
      </p:nvGrpSpPr>
      <p:grpSpPr>
        <a:xfrm>
          <a:off x="0" y="0"/>
          <a:ext cx="0" cy="0"/>
          <a:chOff x="0" y="0"/>
          <a:chExt cx="0" cy="0"/>
        </a:xfrm>
      </p:grpSpPr>
      <p:sp>
        <p:nvSpPr>
          <p:cNvPr id="1130" name="Google Shape;1130;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b="1">
                <a:solidFill>
                  <a:schemeClr val="lt1"/>
                </a:solidFill>
              </a:rPr>
              <a:t>This presentation is over</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8" ma:contentTypeDescription="Create a new document." ma:contentTypeScope="" ma:versionID="8c3fddde941db5e7d3e4c99c11fbb8be">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4dd50aa4bb19100da277d3ce7072f00f"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8EC29-8CB4-451F-AA20-3C9A33BB577D}">
  <ds:schemaRefs>
    <ds:schemaRef ds:uri="http://schemas.microsoft.com/sharepoint/v3/contenttype/forms"/>
  </ds:schemaRefs>
</ds:datastoreItem>
</file>

<file path=customXml/itemProps2.xml><?xml version="1.0" encoding="utf-8"?>
<ds:datastoreItem xmlns:ds="http://schemas.openxmlformats.org/officeDocument/2006/customXml" ds:itemID="{8EA9183C-A0F7-4E3A-AA94-64B404B49E79}">
  <ds:schemaRefs>
    <ds:schemaRef ds:uri="http://purl.org/dc/elements/1.1/"/>
    <ds:schemaRef ds:uri="http://schemas.openxmlformats.org/package/2006/metadata/core-properties"/>
    <ds:schemaRef ds:uri="ec5ffc2c-0589-4753-b34a-4c035d4e7b7e"/>
    <ds:schemaRef ds:uri="http://schemas.microsoft.com/office/infopath/2007/PartnerControls"/>
    <ds:schemaRef ds:uri="http://purl.org/dc/terms/"/>
    <ds:schemaRef ds:uri="http://schemas.microsoft.com/office/2006/metadata/properties"/>
    <ds:schemaRef ds:uri="http://schemas.microsoft.com/office/2006/documentManagement/types"/>
    <ds:schemaRef ds:uri="6ad98c6d-15f6-47b0-ade6-9078c6873b63"/>
    <ds:schemaRef ds:uri="http://www.w3.org/XML/1998/namespace"/>
    <ds:schemaRef ds:uri="http://purl.org/dc/dcmitype/"/>
  </ds:schemaRefs>
</ds:datastoreItem>
</file>

<file path=customXml/itemProps3.xml><?xml version="1.0" encoding="utf-8"?>
<ds:datastoreItem xmlns:ds="http://schemas.openxmlformats.org/officeDocument/2006/customXml" ds:itemID="{D958DF5A-6DD7-46D0-820C-44DF0200C0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112</TotalTime>
  <Words>5842</Words>
  <Application>Microsoft Office PowerPoint</Application>
  <PresentationFormat>Widescreen</PresentationFormat>
  <Paragraphs>817</Paragraphs>
  <Slides>94</Slides>
  <Notes>94</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94</vt:i4>
      </vt:variant>
    </vt:vector>
  </HeadingPairs>
  <TitlesOfParts>
    <vt:vector size="102" baseType="lpstr">
      <vt:lpstr>Merriweather Sans</vt:lpstr>
      <vt:lpstr>Crimson Text SemiBold</vt:lpstr>
      <vt:lpstr>Arial</vt:lpstr>
      <vt:lpstr>Roboto</vt:lpstr>
      <vt:lpstr>Montserrat</vt:lpstr>
      <vt:lpstr>Calibri</vt:lpstr>
      <vt:lpstr>Office Theme</vt:lpstr>
      <vt:lpstr>MDE &amp; PBISmn</vt:lpstr>
      <vt:lpstr>F10  Scaling-up PBIS in Big Ways: Stories from Two Large Urban School Districts</vt:lpstr>
      <vt:lpstr>Scaling-up PBIS in Big Ways: Stories from Two Large Urban School Districts</vt:lpstr>
      <vt:lpstr>You Are Here</vt:lpstr>
      <vt:lpstr>Takeaways</vt:lpstr>
      <vt:lpstr>Quote from Rob Horner</vt:lpstr>
      <vt:lpstr>Overview PBIS in Minnesota</vt:lpstr>
      <vt:lpstr>Welcome to Minnesota</vt:lpstr>
      <vt:lpstr> Purpose of Schoolwide PBIS and Initiative 2005 – 2021</vt:lpstr>
      <vt:lpstr>PBIS Scale-Up in Minnesota 2005 – 2021</vt:lpstr>
      <vt:lpstr>Growth of PBIS in Minnesota (Cohort 15 highlighted) 2005 – 2021</vt:lpstr>
      <vt:lpstr>Keeping the outcomes in mind, Fidelity Directs Improvement</vt:lpstr>
      <vt:lpstr>Fidelity Directs Improvement</vt:lpstr>
      <vt:lpstr>Average School Fidelity Data For New PBIS Schools Tiered Fidelity Inventory (TFI) Tier 1 – 2015-present </vt:lpstr>
      <vt:lpstr>Sustaining PBIS in Minnesota </vt:lpstr>
      <vt:lpstr>Statewide Outcomes: State Rates per 100 Students for General Ed, Special Ed and All Students</vt:lpstr>
      <vt:lpstr>Increased Axis to Show Impact on Statewide Outcomes: State Rates per 100 Students for General Ed, Special Ed and All Students</vt:lpstr>
      <vt:lpstr>Osseo Area Schools District-Wide Outcomes: District Rates per 100 Students for General Ed, Special Ed and All Students</vt:lpstr>
      <vt:lpstr>Saint Paul Public Schools District-Wide Outcomes: District Rates per 100 Students for General Ed, Special Ed and All Students</vt:lpstr>
      <vt:lpstr> District and School Implementation Stories</vt:lpstr>
      <vt:lpstr>Welcome to Osseo</vt:lpstr>
      <vt:lpstr> Kate Emmons, Director of Student Services Osseo Area Schools  Diana Bledsoe, Principal, North View Middle School Alex Berg, Assistant Principal, North View Middle School</vt:lpstr>
      <vt:lpstr> District Profile</vt:lpstr>
      <vt:lpstr>Demographics</vt:lpstr>
      <vt:lpstr>Strategic Plan</vt:lpstr>
      <vt:lpstr>2013 Results Statement</vt:lpstr>
      <vt:lpstr>2011 Osseo PBIS Implementation Across Schools</vt:lpstr>
      <vt:lpstr>MDE and Osseo Partnership: Give/Get</vt:lpstr>
      <vt:lpstr>Stage-Based Assessment 2014</vt:lpstr>
      <vt:lpstr>2018 Tier I Osseo PBIS Implementation Across Schools</vt:lpstr>
      <vt:lpstr>2018-19 Tier II Osseo PBIS Implementation Across Schools </vt:lpstr>
      <vt:lpstr>Tiered Fidelity Inventory (TFI) 2016-2017</vt:lpstr>
      <vt:lpstr>Tiered Fidelity Inventory (TFI) 2018-2019</vt:lpstr>
      <vt:lpstr>Disciplinary Incident Reporting System (DIRS) Data Osseo Area Schools</vt:lpstr>
      <vt:lpstr>DIRS Data Disaggregated by Race/Ethnicity Osseo Area Schools</vt:lpstr>
      <vt:lpstr>We Meet!</vt:lpstr>
      <vt:lpstr>Tools</vt:lpstr>
      <vt:lpstr>Equity at the Center</vt:lpstr>
      <vt:lpstr>   Distance Learning Academy,  Ryan Bisson, Assistant Principal</vt:lpstr>
      <vt:lpstr>Distance Learning Academy</vt:lpstr>
      <vt:lpstr>Distance Learning Academy We R.O.C.K.</vt:lpstr>
      <vt:lpstr>Native Voices PBIS--Ethan Neerdaels, Coordinator</vt:lpstr>
      <vt:lpstr>North View Middle School</vt:lpstr>
      <vt:lpstr>PDSA Goal: Revitalize climate and culture.</vt:lpstr>
      <vt:lpstr>Study: 2016-2017</vt:lpstr>
      <vt:lpstr>The Pillars of our Work</vt:lpstr>
      <vt:lpstr>Action: 2017-2018</vt:lpstr>
      <vt:lpstr> Action: 2017-2018</vt:lpstr>
      <vt:lpstr>Plan: 2018-2019</vt:lpstr>
      <vt:lpstr>Do: 2019-2020</vt:lpstr>
      <vt:lpstr>Do: 2019-2020 </vt:lpstr>
      <vt:lpstr>Do: Change in Practice</vt:lpstr>
      <vt:lpstr> Do: Change in Practice</vt:lpstr>
      <vt:lpstr>  Do: Change in Practice</vt:lpstr>
      <vt:lpstr>   Do: Change in Practice</vt:lpstr>
      <vt:lpstr>     Do: Change in Practice</vt:lpstr>
      <vt:lpstr>Study: Data Analysis</vt:lpstr>
      <vt:lpstr> Study: Data Analysis</vt:lpstr>
      <vt:lpstr>  Study: Data Analysis</vt:lpstr>
      <vt:lpstr>   Study: Data Analysis</vt:lpstr>
      <vt:lpstr>    Study: Data Analysis</vt:lpstr>
      <vt:lpstr>     Study: Data Analysis</vt:lpstr>
      <vt:lpstr>Future Work</vt:lpstr>
      <vt:lpstr>Thank you!</vt:lpstr>
      <vt:lpstr>Hold Tight!</vt:lpstr>
      <vt:lpstr>Let It Go!</vt:lpstr>
      <vt:lpstr>Welcome to Saint Paul</vt:lpstr>
      <vt:lpstr>Erin Metz, District PBIS Coordinator Saint Paul Public Schools</vt:lpstr>
      <vt:lpstr>District Profile</vt:lpstr>
      <vt:lpstr>Demographics Saint Paul Public Schools </vt:lpstr>
      <vt:lpstr>Overview</vt:lpstr>
      <vt:lpstr>A Framework for all Schools:</vt:lpstr>
      <vt:lpstr>PBIS Implementation Journey</vt:lpstr>
      <vt:lpstr>Where We Started</vt:lpstr>
      <vt:lpstr>PBIS District Infrastructure</vt:lpstr>
      <vt:lpstr>PBIS Infrastructure</vt:lpstr>
      <vt:lpstr>TFI Road Map For All Schools</vt:lpstr>
      <vt:lpstr>Tiered Fidelity Inventory (TFI)</vt:lpstr>
      <vt:lpstr>Tier 2 Systems</vt:lpstr>
      <vt:lpstr>SPPS PBIS Implementation Average Score Across Schools by Tier 2015-current (as of March 6, 2020)</vt:lpstr>
      <vt:lpstr>PBIS District-wide Professional Development</vt:lpstr>
      <vt:lpstr>Schoology PBIS Modules</vt:lpstr>
      <vt:lpstr>District Wide Integration</vt:lpstr>
      <vt:lpstr>PBIS &amp; Racial Equity </vt:lpstr>
      <vt:lpstr>DIRS Data Disaggregated by Race/Ethnicity Saint Paul Public Schools</vt:lpstr>
      <vt:lpstr> Our Journey Continues..  </vt:lpstr>
      <vt:lpstr> Battle Creek Middle School   </vt:lpstr>
      <vt:lpstr>Paul Richardson, Assistant Principal Battle Creek Middle School</vt:lpstr>
      <vt:lpstr>  Battle Creek Middle School   </vt:lpstr>
      <vt:lpstr>Battle Creek Middle School </vt:lpstr>
      <vt:lpstr>   Battle Creek Middle School   </vt:lpstr>
      <vt:lpstr>    Battle Creek Middle School   </vt:lpstr>
      <vt:lpstr>Questions</vt:lpstr>
      <vt:lpstr>Thanks!</vt:lpstr>
      <vt:lpstr>This presentation is over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mde.pbis@state.mn.us</dc:creator>
  <cp:lastModifiedBy>Petrie, Garrett (MDE)</cp:lastModifiedBy>
  <cp:revision>28</cp:revision>
  <dcterms:created xsi:type="dcterms:W3CDTF">2017-08-08T13:47:52Z</dcterms:created>
  <dcterms:modified xsi:type="dcterms:W3CDTF">2021-03-19T13:17:51Z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0x0101005284D9526CAB864C9DC248A6AA2C129E</vt:lpwstr>
  </property>
</Properties>
</file>