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05" r:id="rId4"/>
    <p:sldId id="298" r:id="rId5"/>
    <p:sldId id="307" r:id="rId6"/>
    <p:sldId id="259" r:id="rId7"/>
    <p:sldId id="324" r:id="rId8"/>
    <p:sldId id="309" r:id="rId9"/>
    <p:sldId id="284" r:id="rId10"/>
    <p:sldId id="319" r:id="rId11"/>
    <p:sldId id="330" r:id="rId12"/>
    <p:sldId id="326" r:id="rId13"/>
    <p:sldId id="327" r:id="rId14"/>
    <p:sldId id="325" r:id="rId15"/>
    <p:sldId id="261" r:id="rId16"/>
    <p:sldId id="328" r:id="rId17"/>
    <p:sldId id="331" r:id="rId18"/>
    <p:sldId id="275" r:id="rId19"/>
    <p:sldId id="32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343" autoAdjust="0"/>
  </p:normalViewPr>
  <p:slideViewPr>
    <p:cSldViewPr snapToGrid="0">
      <p:cViewPr varScale="1">
        <p:scale>
          <a:sx n="111" d="100"/>
          <a:sy n="111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EAA9-49FD-4803-8909-BE2767D01649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4D346-F490-48C8-AAB4-73E134CA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4FD8B-410A-45AD-95BA-308AEF991D36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A3C4B1-418A-42A0-B76C-EA8C683E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>
              <a:sym typeface="Times New Roman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4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3823-CA76-44D6-B800-E48364BF28F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4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3823-CA76-44D6-B800-E48364BF28F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3823-CA76-44D6-B800-E48364BF28F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3823-CA76-44D6-B800-E48364BF28F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93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logo consists of small green letters spelling Minnesota on top and the letters P, B, I in blue with the letter S transparent, in the shape of a waterway. There is a large green tree next to a medium sized yellow tree and a small red tree. Together, the three trees together resemble a triangle in it's side" title="Minnesota Positive Behavioral Interventions and Support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" y="0"/>
            <a:ext cx="11988828" cy="19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BB15-2C34-446B-A665-499D8538EB2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4F71-2F7E-4459-8F2E-8446587F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bit.ly/40waystoengagePBISstakeholde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.nea.org/wp-content/uploads/2016/06/FCE-in-ESSA-in-Brief.pdf" TargetMode="External"/><Relationship Id="rId2" Type="http://schemas.openxmlformats.org/officeDocument/2006/relationships/hyperlink" Target="http://partnersforeachandeverychild.org/wp-content/uploads/2017/07/LEA-and-SL-Handbook_7.25.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5vhyuoqigHQsds4RN4_inRr-VeP51JC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bismn.org/documents/dataCalendarAtAGlance_Sustaining2015_16.pdf" TargetMode="External"/><Relationship Id="rId4" Type="http://schemas.openxmlformats.org/officeDocument/2006/relationships/hyperlink" Target="http://pbismn.org/documents/dataCalendarAtAGlance_Training2015_1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DQSI0d5FnTaCBotyY5SGsDcgqAUeJPHwBUeEYupleQ/edit#slide=id.g346a835955_0_5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1zPnwnDZHklt4R9E7Xjg2289DQEWTWpx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SQHWXV3M3NCNloE8vslIdNjhFYRFwIqcZwlgcUQYp_U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3t.org/p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vde.state.wv.us/osp/ActionPlan_Sample_12_15_2015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1845" y="2305432"/>
            <a:ext cx="9813011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40 ways to engage your students, staff, 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and community PBIS stakeholders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1845" y="4734573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Teresa Hunt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Southern Regional PBIS State Coordinator</a:t>
            </a:r>
          </a:p>
          <a:p>
            <a:r>
              <a:rPr lang="en-US" sz="2400" b="1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en-US" sz="2400" b="1" dirty="0" smtClean="0">
                <a:solidFill>
                  <a:srgbClr val="C00000"/>
                </a:solidFill>
                <a:hlinkClick r:id="rId2"/>
              </a:rPr>
              <a:t>bit.ly/40waystoengagePBISstakeholders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The logo consists of small green letters spelling Minnesota on top and the letters P, B, I in blue with the letter S transparent, in the shape of a waterway. There is a large green tree next to a medium sized yellow tree and a small red tree. Together, the three trees together resemble a triangle in it's side" title="Minnesota Positive Behavioral Interventions and Support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35710"/>
            <a:ext cx="3657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 title="Charting showing different pla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15424"/>
              </p:ext>
            </p:extLst>
          </p:nvPr>
        </p:nvGraphicFramePr>
        <p:xfrm>
          <a:off x="2425602" y="1963833"/>
          <a:ext cx="790777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8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6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6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0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Instruction/</a:t>
                      </a:r>
                    </a:p>
                    <a:p>
                      <a:r>
                        <a:rPr lang="en-US" sz="1400" dirty="0" smtClean="0"/>
                        <a:t>SEL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Screeners</a:t>
                      </a:r>
                      <a:r>
                        <a:rPr lang="en-US" sz="1400" baseline="0" dirty="0" smtClean="0"/>
                        <a:t> or Diagnostic Assessments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Mindful Progress Monitoring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Behavior 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Formative/ Summative</a:t>
                      </a:r>
                      <a:r>
                        <a:rPr lang="en-US" sz="1400" baseline="0" dirty="0" smtClean="0"/>
                        <a:t> Assessment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MCA</a:t>
                      </a:r>
                      <a:r>
                        <a:rPr lang="en-US" sz="1400" baseline="0" dirty="0" smtClean="0"/>
                        <a:t> Results &amp; </a:t>
                      </a:r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Specs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Acknowledge</a:t>
                      </a:r>
                    </a:p>
                    <a:p>
                      <a:r>
                        <a:rPr lang="en-US" sz="1400" dirty="0" smtClean="0"/>
                        <a:t>Students &amp; </a:t>
                      </a:r>
                    </a:p>
                    <a:p>
                      <a:r>
                        <a:rPr lang="en-US" sz="1400" dirty="0" smtClean="0"/>
                        <a:t>Staff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*Sequence of work for Unpacking Standards *Standards Pacing</a:t>
                      </a:r>
                      <a:r>
                        <a:rPr lang="en-US" sz="1400" baseline="0" dirty="0" smtClean="0"/>
                        <a:t> Guides</a:t>
                      </a:r>
                    </a:p>
                    <a:p>
                      <a:r>
                        <a:rPr lang="en-US" sz="1400" baseline="0" dirty="0" smtClean="0"/>
                        <a:t>*Curriculum maps</a:t>
                      </a:r>
                    </a:p>
                    <a:p>
                      <a:r>
                        <a:rPr lang="en-US" sz="1400" baseline="0" dirty="0" smtClean="0"/>
                        <a:t>*SEL (Social Emotional Learning) Standards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Fountas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Pinnell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Dibbels</a:t>
                      </a:r>
                      <a:r>
                        <a:rPr lang="en-US" sz="1400" baseline="0" dirty="0" smtClean="0"/>
                        <a:t>, etc.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*FAST, *STAR, *</a:t>
                      </a:r>
                      <a:r>
                        <a:rPr lang="en-US" sz="1400" baseline="0" dirty="0" err="1" smtClean="0"/>
                        <a:t>Aimsweb</a:t>
                      </a:r>
                      <a:r>
                        <a:rPr lang="en-US" sz="1400" baseline="0" dirty="0" smtClean="0"/>
                        <a:t>, *AR</a:t>
                      </a:r>
                    </a:p>
                    <a:p>
                      <a:r>
                        <a:rPr lang="en-US" sz="1400" baseline="0" dirty="0" smtClean="0"/>
                        <a:t>*OLPA - discontinued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Office referrals</a:t>
                      </a:r>
                    </a:p>
                    <a:p>
                      <a:r>
                        <a:rPr lang="en-US" sz="1400" dirty="0" smtClean="0"/>
                        <a:t>SWIS behavior tracking on the big 7</a:t>
                      </a:r>
                    </a:p>
                    <a:p>
                      <a:r>
                        <a:rPr lang="en-US" sz="1400" dirty="0" smtClean="0"/>
                        <a:t>Where </a:t>
                      </a:r>
                    </a:p>
                    <a:p>
                      <a:r>
                        <a:rPr lang="en-US" sz="1400" dirty="0" smtClean="0"/>
                        <a:t>What </a:t>
                      </a:r>
                    </a:p>
                    <a:p>
                      <a:r>
                        <a:rPr lang="en-US" sz="1400" dirty="0" smtClean="0"/>
                        <a:t>Who When… MN Student Survey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*PBL</a:t>
                      </a:r>
                    </a:p>
                    <a:p>
                      <a:r>
                        <a:rPr lang="en-US" sz="1400" dirty="0" smtClean="0"/>
                        <a:t>*Workbooks</a:t>
                      </a:r>
                    </a:p>
                    <a:p>
                      <a:r>
                        <a:rPr lang="en-US" sz="1400" baseline="0" dirty="0" smtClean="0"/>
                        <a:t>*Quizzes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*Unit tests, </a:t>
                      </a:r>
                    </a:p>
                    <a:p>
                      <a:r>
                        <a:rPr lang="en-US" sz="1400" dirty="0" smtClean="0"/>
                        <a:t>*Exit tickets etc.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*Trend data</a:t>
                      </a:r>
                    </a:p>
                    <a:p>
                      <a:r>
                        <a:rPr lang="en-US" sz="1400" dirty="0" smtClean="0"/>
                        <a:t>*Section data</a:t>
                      </a:r>
                    </a:p>
                    <a:p>
                      <a:r>
                        <a:rPr lang="en-US" sz="1400" dirty="0" smtClean="0"/>
                        <a:t>*Cohort</a:t>
                      </a:r>
                      <a:r>
                        <a:rPr lang="en-US" sz="1400" baseline="0" dirty="0" smtClean="0"/>
                        <a:t> data</a:t>
                      </a:r>
                    </a:p>
                    <a:p>
                      <a:r>
                        <a:rPr lang="en-US" sz="1400" baseline="0" dirty="0" smtClean="0"/>
                        <a:t>*Student group info and gap analysis</a:t>
                      </a:r>
                    </a:p>
                    <a:p>
                      <a:r>
                        <a:rPr lang="en-US" sz="1400" baseline="0" dirty="0" smtClean="0"/>
                        <a:t>*Proficiency vs Growth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*Positive Behavior tracking-*Token/Ticket for great </a:t>
                      </a:r>
                    </a:p>
                    <a:p>
                      <a:r>
                        <a:rPr lang="en-US" sz="1400" dirty="0" smtClean="0"/>
                        <a:t>behavior</a:t>
                      </a:r>
                    </a:p>
                    <a:p>
                      <a:r>
                        <a:rPr lang="en-US" sz="1400" dirty="0" smtClean="0"/>
                        <a:t>*Kudo</a:t>
                      </a:r>
                      <a:r>
                        <a:rPr lang="en-US" sz="1400" baseline="0" dirty="0" smtClean="0"/>
                        <a:t> Cards</a:t>
                      </a:r>
                    </a:p>
                    <a:p>
                      <a:r>
                        <a:rPr lang="en-US" sz="1400" baseline="0" dirty="0" smtClean="0"/>
                        <a:t>*Staff Awards and etc.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 title="Systems Approaches - climate and culture - Implementation scien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33275"/>
              </p:ext>
            </p:extLst>
          </p:nvPr>
        </p:nvGraphicFramePr>
        <p:xfrm>
          <a:off x="3122865" y="5670933"/>
          <a:ext cx="6513243" cy="54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Systems</a:t>
                      </a:r>
                      <a:r>
                        <a:rPr lang="en-US" sz="1400" baseline="0" dirty="0" smtClean="0"/>
                        <a:t> Approaches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Climate &amp; Culture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Implementation Science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24849" y="901223"/>
            <a:ext cx="8467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Data and School Improvement Plans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1722" y="62120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7">
              <a:defRPr/>
            </a:pPr>
            <a:r>
              <a:rPr lang="en-US" dirty="0">
                <a:solidFill>
                  <a:srgbClr val="0099C6"/>
                </a:solidFill>
              </a:rPr>
              <a:t>What fidelity measurements/action plans are in place? </a:t>
            </a:r>
            <a:r>
              <a:rPr lang="en-US" dirty="0" smtClean="0">
                <a:solidFill>
                  <a:srgbClr val="0099C6"/>
                </a:solidFill>
              </a:rPr>
              <a:t>     Assess </a:t>
            </a:r>
            <a:r>
              <a:rPr lang="en-US" dirty="0">
                <a:solidFill>
                  <a:srgbClr val="0099C6"/>
                </a:solidFill>
              </a:rPr>
              <a:t>and applaud the great things you are doing too!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Data and School Improvement Plans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26877" y="896853"/>
            <a:ext cx="84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Engagement and ESSA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29" y="2051333"/>
            <a:ext cx="11625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Engaging stakeholders is not only required under the law, but is a strong best practice to effectively improve schools.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2228" y="2638954"/>
            <a:ext cx="30697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partnersforeachandeverychild.org/wp-content/uploads/2017/07/LEA-and-SL-Handbook_7.25.17.pdf</a:t>
            </a:r>
            <a:endParaRPr lang="en-US" sz="105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2371" y="5462735"/>
            <a:ext cx="2971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ra.nea.org/wp-content/uploads/2016/06/FCE-in-ESSA-in-Brief.pdf</a:t>
            </a:r>
            <a:endParaRPr lang="en-US" sz="1050" dirty="0" smtClean="0"/>
          </a:p>
          <a:p>
            <a:endParaRPr lang="en-US" dirty="0"/>
          </a:p>
        </p:txBody>
      </p:sp>
      <p:pic>
        <p:nvPicPr>
          <p:cNvPr id="5" name="Picture 4" descr="Importance of conducting outreach to all parents and family members" title="Family Engag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64" y="5032697"/>
            <a:ext cx="7677150" cy="15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720" y="4327194"/>
            <a:ext cx="1290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Title 1 Schools and (</a:t>
            </a:r>
            <a:r>
              <a:rPr lang="en-US" sz="2800" u="sng" dirty="0" smtClean="0">
                <a:solidFill>
                  <a:srgbClr val="0070C0"/>
                </a:solidFill>
              </a:rPr>
              <a:t>Family</a:t>
            </a:r>
            <a:r>
              <a:rPr lang="en-US" sz="2800" dirty="0" smtClean="0">
                <a:solidFill>
                  <a:srgbClr val="0070C0"/>
                </a:solidFill>
              </a:rPr>
              <a:t>) Engagement: (</a:t>
            </a:r>
            <a:r>
              <a:rPr lang="en-US" sz="2800" u="sng" dirty="0" smtClean="0">
                <a:solidFill>
                  <a:srgbClr val="0070C0"/>
                </a:solidFill>
              </a:rPr>
              <a:t>FAMILY</a:t>
            </a:r>
            <a:r>
              <a:rPr lang="en-US" sz="2800" dirty="0" smtClean="0">
                <a:solidFill>
                  <a:srgbClr val="0070C0"/>
                </a:solidFill>
              </a:rPr>
              <a:t> now replaces Parent)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 and ESSA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6980" y="924971"/>
            <a:ext cx="863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Engagement Ideas for System Practices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 descr="A graph with sugegstions for  family engagement in the fall , spring and throughout the year. " title="Enggement idea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96790"/>
              </p:ext>
            </p:extLst>
          </p:nvPr>
        </p:nvGraphicFramePr>
        <p:xfrm>
          <a:off x="761999" y="2015067"/>
          <a:ext cx="1039585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“</a:t>
                      </a:r>
                      <a:r>
                        <a:rPr lang="en-US" baseline="0" dirty="0" smtClean="0">
                          <a:hlinkClick r:id="rId3"/>
                        </a:rPr>
                        <a:t>We are Cedar Mountain</a:t>
                      </a:r>
                      <a:r>
                        <a:rPr lang="en-US" baseline="0" dirty="0" smtClean="0"/>
                        <a:t>” – Data and Demographics info presented via </a:t>
                      </a:r>
                      <a:r>
                        <a:rPr lang="en-US" baseline="0" dirty="0" err="1" smtClean="0"/>
                        <a:t>Quizizz</a:t>
                      </a:r>
                      <a:r>
                        <a:rPr lang="en-US" baseline="0" dirty="0" smtClean="0"/>
                        <a:t> game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Communications of all PBIS meetings sent out to all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Engagement/climate survey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</a:t>
                      </a:r>
                      <a:r>
                        <a:rPr lang="en-US" baseline="0" dirty="0" smtClean="0"/>
                        <a:t> out the SIP plan and school vision with leadership team; relay findings to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TFI in fall and spring;</a:t>
                      </a:r>
                      <a:r>
                        <a:rPr lang="en-US" baseline="0" dirty="0" smtClean="0"/>
                        <a:t> SAS yearly   Data at a Glance Calendar via MN PBIS (</a:t>
                      </a:r>
                      <a:r>
                        <a:rPr lang="en-US" baseline="0" dirty="0" smtClean="0">
                          <a:hlinkClick r:id="rId4"/>
                        </a:rPr>
                        <a:t>In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smtClean="0">
                          <a:hlinkClick r:id="rId5"/>
                        </a:rPr>
                        <a:t>out</a:t>
                      </a:r>
                      <a:r>
                        <a:rPr lang="en-US" baseline="0" dirty="0" smtClean="0"/>
                        <a:t> of training)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Revisit</a:t>
                      </a:r>
                      <a:r>
                        <a:rPr lang="en-US" baseline="0" dirty="0" smtClean="0"/>
                        <a:t> location expectations with all pertinent staff in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Planned and purposeful PLCs – map out the year with outcomes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PBIS/MTSS</a:t>
                      </a:r>
                      <a:r>
                        <a:rPr lang="en-US" baseline="0" dirty="0" smtClean="0"/>
                        <a:t> Protocols and Practices in place; PBIS Leadership Team and Problem Solving team are on same 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digs monthly; behavior</a:t>
                      </a:r>
                      <a:r>
                        <a:rPr lang="en-US" baseline="0" dirty="0" smtClean="0"/>
                        <a:t> (positive and negative behavior tracking); equity, attendance, ACEs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 Plans/Implementation Science/Logic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 Ideas for System Practices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8923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Engagement Ideas for the Community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 descr="A graph with sugegstions for  family engagement in the fall , spring and throughout the year. A graph with sugegstions for  family engagement in the fall , spring and throughout the year. Open house, parent walk throughs abdmiddle school showcas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75149"/>
              </p:ext>
            </p:extLst>
          </p:nvPr>
        </p:nvGraphicFramePr>
        <p:xfrm>
          <a:off x="870856" y="2406952"/>
          <a:ext cx="10395858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House/Orientation Nights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Parent walk-through tours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School Showcase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 Fund Run – one fundraiser for PBIS done during Homecoming</a:t>
                      </a:r>
                      <a:r>
                        <a:rPr lang="en-US" baseline="0" dirty="0" smtClean="0"/>
                        <a:t>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Parents as Leaders</a:t>
                      </a:r>
                      <a:r>
                        <a:rPr lang="en-US" baseline="0" dirty="0" smtClean="0">
                          <a:hlinkClick r:id="rId3"/>
                        </a:rPr>
                        <a:t> (PALS) reach one, teach one. Bakersfield,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Senior Art Show; Senior Essays</a:t>
                      </a:r>
                      <a:r>
                        <a:rPr lang="en-US" baseline="0" dirty="0" smtClean="0">
                          <a:hlinkClick r:id="rId4"/>
                        </a:rPr>
                        <a:t> and Academic Awards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SPED family 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Bring one, Play</a:t>
                      </a:r>
                      <a:r>
                        <a:rPr lang="en-US" baseline="0" dirty="0" smtClean="0"/>
                        <a:t> one – Community Game 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“Take your child to work day”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Love</a:t>
                      </a:r>
                      <a:r>
                        <a:rPr lang="en-US" baseline="0" dirty="0" smtClean="0"/>
                        <a:t> Literacy &amp; Movie 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SeeSaw</a:t>
                      </a:r>
                      <a:r>
                        <a:rPr lang="en-US" baseline="0" dirty="0" smtClean="0"/>
                        <a:t> electronic Newsletter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Kidz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Nite</a:t>
                      </a:r>
                      <a:r>
                        <a:rPr lang="en-US" dirty="0" smtClean="0"/>
                        <a:t> Out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Blandin</a:t>
                      </a:r>
                      <a:r>
                        <a:rPr lang="en-US" dirty="0" smtClean="0"/>
                        <a:t>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Bingo</a:t>
                      </a:r>
                      <a:r>
                        <a:rPr lang="en-US" baseline="0" dirty="0" smtClean="0"/>
                        <a:t> for Books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 Ideas for the Community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3038" y="892314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Engagement Ideas for Staff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 descr="A graph with sugegstions for  family engagement in the fall , spring and throughout the year. A graph with sugegstions for  family engagement in the fall , spring and throughout the year. Open house, parent walk throughs abdmiddle school showcase, kudos cards and live well bungo ca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74702"/>
              </p:ext>
            </p:extLst>
          </p:nvPr>
        </p:nvGraphicFramePr>
        <p:xfrm>
          <a:off x="870856" y="2406952"/>
          <a:ext cx="1039585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Year 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 open house with 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Kudos</a:t>
                      </a:r>
                      <a:r>
                        <a:rPr lang="en-US" baseline="0" dirty="0" smtClean="0"/>
                        <a:t> Cards/Love Note Fridays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 Well Bingo</a:t>
                      </a:r>
                      <a:r>
                        <a:rPr lang="en-US" baseline="0" dirty="0" smtClean="0"/>
                        <a:t> Cards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OREO trivia – Who am I?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Flipped</a:t>
                      </a:r>
                      <a:r>
                        <a:rPr lang="en-US" baseline="0" dirty="0" smtClean="0"/>
                        <a:t> Staff Meetings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Alternate Wednesdays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 PD – PD at different locations; PD during their prep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feature of the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lead and learn teaching strategies out of </a:t>
                      </a:r>
                      <a:r>
                        <a:rPr lang="en-US" dirty="0" smtClean="0">
                          <a:hlinkClick r:id="rId4"/>
                        </a:rPr>
                        <a:t>Ci3T.org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Mentor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Incentives such as Flee at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 Ideas for Staff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Sugegstions for elementary and High Schools "/>
          <p:cNvSpPr txBox="1"/>
          <p:nvPr/>
        </p:nvSpPr>
        <p:spPr>
          <a:xfrm>
            <a:off x="4123038" y="892314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Engagement Ideas for Students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 title="engagement iedas for studen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7883"/>
              </p:ext>
            </p:extLst>
          </p:nvPr>
        </p:nvGraphicFramePr>
        <p:xfrm>
          <a:off x="870856" y="2263140"/>
          <a:ext cx="1039585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H.S.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VIP Kid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Kid</a:t>
                      </a:r>
                      <a:r>
                        <a:rPr lang="en-US" baseline="0" dirty="0" smtClean="0"/>
                        <a:t> Cabinet for voice and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superpower is…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of the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TLC Box and Eating Me</a:t>
                      </a:r>
                      <a:r>
                        <a:rPr lang="en-US" baseline="0" dirty="0" smtClean="0"/>
                        <a:t> Alive 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out letter to School Board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 week and book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Passion</a:t>
                      </a:r>
                      <a:r>
                        <a:rPr lang="en-US" baseline="0" dirty="0" smtClean="0"/>
                        <a:t> Project or Genius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 Shadow experience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 Stanley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OREO Trivia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Career Fairs and Career Expo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Mindful 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Service - open hour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Wax Museum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Interactive/5 minute notebooks…”I wish my teacher knew…”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 your child to work and career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Reset and Regroup</a:t>
                      </a:r>
                      <a:r>
                        <a:rPr lang="en-US" baseline="0" dirty="0" smtClean="0"/>
                        <a:t> area for regulating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948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Patrol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OTRs (opportunities</a:t>
                      </a:r>
                      <a:r>
                        <a:rPr lang="en-US" baseline="0" dirty="0" smtClean="0"/>
                        <a:t> to respond)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 Ideas for Students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17574" y="920175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Logic Model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3180" y="2025225"/>
            <a:ext cx="10076305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Evaluation of inputs, outputs and outcomes is essential</a:t>
            </a:r>
          </a:p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99C6"/>
              </a:solidFill>
            </a:endParaRPr>
          </a:p>
        </p:txBody>
      </p:sp>
      <p:pic>
        <p:nvPicPr>
          <p:cNvPr id="2" name="Picture 1" descr="Example of a logic model" title="Logic Model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16888"/>
            <a:ext cx="6201455" cy="3941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Logic Model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17574" y="920175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Action Planning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3180" y="2025225"/>
            <a:ext cx="10076305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Action </a:t>
            </a:r>
            <a:r>
              <a:rPr lang="en-US" altLang="en-US" sz="3200" dirty="0">
                <a:solidFill>
                  <a:srgbClr val="0099C6"/>
                </a:solidFill>
              </a:rPr>
              <a:t>planning is essential </a:t>
            </a:r>
            <a:r>
              <a:rPr lang="en-US" altLang="en-US" sz="3200" dirty="0" smtClean="0">
                <a:solidFill>
                  <a:srgbClr val="0099C6"/>
                </a:solidFill>
              </a:rPr>
              <a:t>for leadership teams in order to evaluate engagement and PBIS implementation</a:t>
            </a:r>
          </a:p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99C6"/>
              </a:solidFill>
            </a:endParaRPr>
          </a:p>
        </p:txBody>
      </p:sp>
      <p:pic>
        <p:nvPicPr>
          <p:cNvPr id="3" name="Picture 2" descr="Action Plan graphic with the  words a goal without a plan is just a wish" title="Action Pl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81" y="3295111"/>
            <a:ext cx="5169501" cy="3479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8036" y="5329382"/>
            <a:ext cx="2133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wvde.state.wv.us/osp/ActionPlan_Sample_12_15_2015.pdf</a:t>
            </a:r>
            <a:endParaRPr lang="en-US" sz="1050" dirty="0" smtClean="0"/>
          </a:p>
          <a:p>
            <a:endParaRPr lang="en-US" dirty="0"/>
          </a:p>
        </p:txBody>
      </p:sp>
      <p:pic>
        <p:nvPicPr>
          <p:cNvPr id="5" name="Picture 4" descr="A goal without a plan is just a wish" title="pl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1" y="4432979"/>
            <a:ext cx="3268838" cy="210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Action Planning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17574" y="920175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Your engagement ideas…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3181" y="2025225"/>
            <a:ext cx="8305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Collaborative and movement activity</a:t>
            </a:r>
          </a:p>
          <a:p>
            <a:pPr marL="342900" indent="-342900" algn="l">
              <a:spcBef>
                <a:spcPts val="600"/>
              </a:spcBef>
              <a:buClr>
                <a:srgbClr val="003082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Add to the list</a:t>
            </a:r>
            <a:endParaRPr lang="en-US" altLang="en-US" sz="3200" dirty="0">
              <a:solidFill>
                <a:srgbClr val="0099C6"/>
              </a:solidFill>
            </a:endParaRPr>
          </a:p>
        </p:txBody>
      </p:sp>
      <p:pic>
        <p:nvPicPr>
          <p:cNvPr id="4" name="Picture 3" title="picture of people with thought bubb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74" y="2975533"/>
            <a:ext cx="5426526" cy="3615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Your engagement ideas…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RIP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3" y="608456"/>
            <a:ext cx="4424218" cy="1444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3276" y="976521"/>
            <a:ext cx="900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 title="Image with Teresa's contact inf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2" y="3285647"/>
            <a:ext cx="9458036" cy="1948253"/>
          </a:xfrm>
          <a:prstGeom prst="rect">
            <a:avLst/>
          </a:prstGeom>
        </p:spPr>
      </p:pic>
      <p:pic>
        <p:nvPicPr>
          <p:cNvPr id="3" name="Picture 2" title="Teresa Hu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4" y="3029906"/>
            <a:ext cx="1639824" cy="24597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Questions?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5004" y="2290619"/>
            <a:ext cx="11434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 smtClean="0"/>
              <a:t>Engagement and the tie to achievement and ESSA considerations</a:t>
            </a:r>
          </a:p>
          <a:p>
            <a:pPr marL="742950" indent="-742950">
              <a:buAutoNum type="arabicPeriod"/>
            </a:pPr>
            <a:endParaRPr lang="en-US" sz="2800" dirty="0" smtClean="0"/>
          </a:p>
          <a:p>
            <a:pPr marL="742950" indent="-742950">
              <a:buAutoNum type="arabicPeriod"/>
            </a:pPr>
            <a:r>
              <a:rPr lang="en-US" sz="2800" dirty="0" smtClean="0"/>
              <a:t>Engaging students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 smtClean="0"/>
              <a:t>Engaging staff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 smtClean="0"/>
              <a:t>Engaging other stakeholders in your community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 smtClean="0"/>
              <a:t>Action plan to progress monitor your work</a:t>
            </a:r>
          </a:p>
        </p:txBody>
      </p:sp>
      <p:sp>
        <p:nvSpPr>
          <p:cNvPr id="14" name="TextBox 13" descr="Objectives" title="Objectives"/>
          <p:cNvSpPr txBox="1"/>
          <p:nvPr/>
        </p:nvSpPr>
        <p:spPr>
          <a:xfrm>
            <a:off x="3970659" y="930788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OBJECTIVES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OBJECTIVES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94438" y="960095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“Why” for PBIS &amp; Engagement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 title="The kids who need the most love will as for it in the most unloving way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9" y="2238097"/>
            <a:ext cx="3441159" cy="4301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5915" y="2238097"/>
            <a:ext cx="7097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signals…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Behavior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 achievement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Frequent </a:t>
            </a:r>
            <a:r>
              <a:rPr lang="en-US" sz="2400" dirty="0" err="1" smtClean="0"/>
              <a:t>tardies</a:t>
            </a:r>
            <a:r>
              <a:rPr lang="en-US" sz="2400" dirty="0" smtClean="0"/>
              <a:t> and absences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Lack of motivation/affect/participation in school or extra-</a:t>
            </a:r>
            <a:r>
              <a:rPr lang="en-US" sz="2400" dirty="0" err="1" smtClean="0"/>
              <a:t>curriculars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Several ACEs (Adverse Childhood Experiences)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“Why” for PBIS &amp; Engagement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title="Quote from George Cour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5962" y="2115127"/>
            <a:ext cx="4442691" cy="445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561941" y="2408457"/>
            <a:ext cx="6383804" cy="391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2"/>
              </a:buClr>
              <a:buSzPts val="2000"/>
            </a:pPr>
            <a:r>
              <a:rPr lang="en-US" sz="2000" b="1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ACEs Study</a:t>
            </a:r>
            <a:endParaRPr b="1"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Split families</a:t>
            </a:r>
            <a:endParaRPr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TV Shows</a:t>
            </a:r>
            <a:endParaRPr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News Media</a:t>
            </a: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B050"/>
                </a:solidFill>
                <a:latin typeface="Calibri"/>
                <a:sym typeface="Calibri"/>
              </a:rPr>
              <a:t>Negative News</a:t>
            </a:r>
            <a:endParaRPr dirty="0">
              <a:solidFill>
                <a:srgbClr val="00B050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Fast Paced </a:t>
            </a:r>
            <a:r>
              <a:rPr lang="en-US" sz="2000" dirty="0" smtClean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Life – life 30 years ago to life now</a:t>
            </a:r>
          </a:p>
          <a:p>
            <a:pPr marL="342900" indent="-342900">
              <a:buClr>
                <a:schemeClr val="l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99C6"/>
                </a:solidFill>
                <a:latin typeface="Calibri"/>
                <a:sym typeface="Calibri"/>
              </a:rPr>
              <a:t>In 1988, AAU </a:t>
            </a:r>
            <a:r>
              <a:rPr lang="en-US" sz="2000" dirty="0" err="1" smtClean="0">
                <a:solidFill>
                  <a:srgbClr val="0099C6"/>
                </a:solidFill>
                <a:latin typeface="Calibri"/>
                <a:sym typeface="Calibri"/>
              </a:rPr>
              <a:t>bball</a:t>
            </a:r>
            <a:r>
              <a:rPr lang="en-US" sz="2000" dirty="0" smtClean="0">
                <a:solidFill>
                  <a:srgbClr val="0099C6"/>
                </a:solidFill>
                <a:latin typeface="Calibri"/>
                <a:sym typeface="Calibri"/>
              </a:rPr>
              <a:t> and JO </a:t>
            </a:r>
            <a:r>
              <a:rPr lang="en-US" sz="2000" dirty="0" err="1" smtClean="0">
                <a:solidFill>
                  <a:srgbClr val="0099C6"/>
                </a:solidFill>
                <a:latin typeface="Calibri"/>
                <a:sym typeface="Calibri"/>
              </a:rPr>
              <a:t>vball</a:t>
            </a:r>
            <a:r>
              <a:rPr lang="en-US" sz="2000" dirty="0" smtClean="0">
                <a:solidFill>
                  <a:srgbClr val="0099C6"/>
                </a:solidFill>
                <a:latin typeface="Calibri"/>
                <a:sym typeface="Calibri"/>
              </a:rPr>
              <a:t> didn’t exist</a:t>
            </a:r>
            <a:endParaRPr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People may change jobs up to 7 times in their life time</a:t>
            </a:r>
            <a:endParaRPr dirty="0">
              <a:solidFill>
                <a:srgbClr val="0099C6"/>
              </a:solidFill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Technology age and instant gratification</a:t>
            </a:r>
            <a:endParaRPr dirty="0">
              <a:solidFill>
                <a:srgbClr val="0099C6"/>
              </a:solidFill>
            </a:endParaRPr>
          </a:p>
          <a:p>
            <a:pPr marL="127000">
              <a:buClr>
                <a:schemeClr val="dk1"/>
              </a:buClr>
              <a:buSzPts val="2000"/>
            </a:pPr>
            <a:endParaRPr sz="2000" dirty="0">
              <a:solidFill>
                <a:srgbClr val="0099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lt2"/>
              </a:buClr>
              <a:buSzPts val="2000"/>
            </a:pPr>
            <a:r>
              <a:rPr lang="en-US" sz="2000" b="1" i="1" dirty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We cannot teach how we learned 25 years </a:t>
            </a:r>
            <a:r>
              <a:rPr lang="en-US" sz="2000" b="1" i="1" dirty="0" smtClean="0">
                <a:solidFill>
                  <a:srgbClr val="0099C6"/>
                </a:solidFill>
                <a:latin typeface="Calibri"/>
                <a:ea typeface="Calibri"/>
                <a:cs typeface="Calibri"/>
                <a:sym typeface="Calibri"/>
              </a:rPr>
              <a:t>ago</a:t>
            </a:r>
            <a:endParaRPr dirty="0">
              <a:solidFill>
                <a:srgbClr val="0099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419" y="952471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PBIS and Positive Practices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PBIS and Positive Practices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title="PBIS and Engagement"/>
          <p:cNvSpPr txBox="1"/>
          <p:nvPr/>
        </p:nvSpPr>
        <p:spPr>
          <a:xfrm>
            <a:off x="3929959" y="901702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PBIS and Engagement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title="You must first teach a child he is lov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4" y="2244435"/>
            <a:ext cx="3846866" cy="4231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PBIS and Engagement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26877" y="896853"/>
            <a:ext cx="84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Relationships= Engagement &amp; Achievement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 title="quote from James Co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52" y="2244437"/>
            <a:ext cx="2838965" cy="4203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Relationships= Engagement &amp; Achievement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94221" y="896853"/>
            <a:ext cx="84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Relationships= Engagement &amp; Achievement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joto of a t shirt wiht the words Teachers need lobe too." title="T shi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26" y="2416465"/>
            <a:ext cx="32766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Relationships= Engagement &amp; Achievement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19385" y="882984"/>
            <a:ext cx="84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Engagement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1974314882534764700900489" title="welcome message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64" y="2063958"/>
            <a:ext cx="5357091" cy="45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descr="Picture of a gold stick person holding a key with teh title Relationships +" title="picture"/>
          <p:cNvSpPr/>
          <p:nvPr/>
        </p:nvSpPr>
        <p:spPr>
          <a:xfrm>
            <a:off x="262890" y="2365111"/>
            <a:ext cx="3623310" cy="39090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944" y="2646154"/>
            <a:ext cx="358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C6"/>
                </a:solidFill>
              </a:rPr>
              <a:t>Relationships =</a:t>
            </a:r>
            <a:endParaRPr lang="en-US" sz="3600" b="1" dirty="0">
              <a:solidFill>
                <a:srgbClr val="0099C6"/>
              </a:solidFill>
            </a:endParaRPr>
          </a:p>
        </p:txBody>
      </p:sp>
      <p:pic>
        <p:nvPicPr>
          <p:cNvPr id="9" name="Picture 8" title="figure holding k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3787471"/>
            <a:ext cx="1990816" cy="1990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Engagement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13310" y="894089"/>
            <a:ext cx="80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PBIS and School Improvement Plans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4502" y="1989902"/>
            <a:ext cx="11350752" cy="52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99C6"/>
              </a:solidFill>
            </a:endParaRP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Review the SIP yearly and embed PBIS implementation</a:t>
            </a: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Familiarize and educate new staff annually</a:t>
            </a: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If plan is reviewed and discussed often, goals will be accomplished</a:t>
            </a: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Let the SIP guide all activities that occur in your school</a:t>
            </a: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99C6"/>
                </a:solidFill>
              </a:rPr>
              <a:t>Incorporate PBIS Implementation data (behavior and positive behavior tracking; team fidelity data), protocols, systems approaches just as you would implement SIP Practices</a:t>
            </a:r>
            <a:endParaRPr lang="en-US" altLang="en-US" sz="3200" dirty="0">
              <a:solidFill>
                <a:srgbClr val="009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PBIS and School Improvement Plans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201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40 ways to engage your students, staff,  and community PBIS stakeholders </vt:lpstr>
      <vt:lpstr>OBJECTIVES </vt:lpstr>
      <vt:lpstr>The “Why” for PBIS &amp; Engagement </vt:lpstr>
      <vt:lpstr>PBIS and Positive Practices </vt:lpstr>
      <vt:lpstr>PBIS and Engagement </vt:lpstr>
      <vt:lpstr>Relationships= Engagement &amp; Achievement </vt:lpstr>
      <vt:lpstr>Relationships= Engagement &amp; Achievement </vt:lpstr>
      <vt:lpstr>Engagement </vt:lpstr>
      <vt:lpstr>PBIS and School Improvement Plans </vt:lpstr>
      <vt:lpstr>Data and School Improvement Plans </vt:lpstr>
      <vt:lpstr>Engagement and ESSA </vt:lpstr>
      <vt:lpstr>Engagement Ideas for System Practices </vt:lpstr>
      <vt:lpstr>Engagement Ideas for the Community </vt:lpstr>
      <vt:lpstr>Engagement Ideas for Staff </vt:lpstr>
      <vt:lpstr>Engagement Ideas for Students </vt:lpstr>
      <vt:lpstr>Logic Model </vt:lpstr>
      <vt:lpstr>Action Planning </vt:lpstr>
      <vt:lpstr>Your engagement ideas… 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School Readiness</dc:title>
  <dc:creator/>
  <cp:lastModifiedBy/>
  <cp:revision>1</cp:revision>
  <dcterms:created xsi:type="dcterms:W3CDTF">2018-05-31T22:11:19Z</dcterms:created>
  <dcterms:modified xsi:type="dcterms:W3CDTF">2018-06-12T21:55:12Z</dcterms:modified>
</cp:coreProperties>
</file>