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E6D2"/>
          </a:solidFill>
        </a:fill>
      </a:tcStyle>
    </a:wholeTbl>
    <a:band2H>
      <a:tcTxStyle/>
      <a:tcStyle>
        <a:tcBdr/>
        <a:fill>
          <a:solidFill>
            <a:srgbClr val="F6F3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4EB"/>
          </a:solidFill>
        </a:fill>
      </a:tcStyle>
    </a:wholeTbl>
    <a:band2H>
      <a:tcTxStyle/>
      <a:tcStyle>
        <a:tcBdr/>
        <a:fill>
          <a:solidFill>
            <a:srgbClr val="EAF2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D6E7"/>
          </a:solidFill>
        </a:fill>
      </a:tcStyle>
    </a:wholeTbl>
    <a:band2H>
      <a:tcTxStyle/>
      <a:tcStyle>
        <a:tcBdr/>
        <a:fill>
          <a:solidFill>
            <a:srgbClr val="F0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520775"/>
      </p:ext>
    </p:extLst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22030" y="1371600"/>
            <a:ext cx="8229601" cy="182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800" cap="all"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331698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800">
                <a:solidFill>
                  <a:srgbClr val="DCC678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600200" y="2507786"/>
            <a:ext cx="7086600" cy="1509714"/>
          </a:xfrm>
          <a:prstGeom prst="rect">
            <a:avLst/>
          </a:prstGeom>
        </p:spPr>
        <p:txBody>
          <a:bodyPr/>
          <a:lstStyle>
            <a:lvl1pPr marL="0" indent="73152">
              <a:spcBef>
                <a:spcPts val="400"/>
              </a:spcBef>
              <a:buClrTx/>
              <a:buSzTx/>
              <a:buFontTx/>
              <a:buNone/>
              <a:defRPr sz="2000"/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892302" indent="-307086">
              <a:defRPr sz="2600"/>
            </a:lvl2pPr>
            <a:lvl3pPr marL="1202436" indent="-297180">
              <a:defRPr sz="2600"/>
            </a:lvl3pPr>
            <a:lvl4pPr marL="1434591" indent="-264159">
              <a:defRPr sz="2600"/>
            </a:lvl4pPr>
            <a:lvl5pPr marL="1626616" indent="-264160">
              <a:defRPr sz="26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75088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cap="all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75089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rgbClr val="F4DB8A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008315" cy="46021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r>
              <a:t>Click to edit Master title style</a:t>
            </a:r>
          </a:p>
        </p:txBody>
      </p:sp>
      <p:sp>
        <p:nvSpPr>
          <p:cNvPr id="82" name="Shape 82"/>
          <p:cNvSpPr>
            <a:spLocks noGrp="1"/>
          </p:cNvSpPr>
          <p:nvPr>
            <p:ph type="pic" sz="half" idx="13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ln w="44450" cap="sq">
            <a:solidFill>
              <a:srgbClr val="FFFFFF"/>
            </a:solidFill>
            <a:miter lim="800000"/>
          </a:ln>
          <a:effectLst>
            <a:outerShdw blurRad="190500" dist="228600" dir="2700000" rotWithShape="0">
              <a:srgbClr val="000000">
                <a:alpha val="2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521701" y="6604000"/>
            <a:ext cx="165101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BABABA"/>
                </a:solidFill>
                <a:latin typeface="+mn-lt"/>
                <a:ea typeface="+mn-ea"/>
                <a:cs typeface="+mn-cs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9pPr>
    </p:titleStyle>
    <p:bodyStyle>
      <a:lvl1pPr marL="548640" marR="0" indent="-4114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65000"/>
        <a:buFont typeface="Wingdings 2"/>
        <a:buChar char="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1pPr>
      <a:lvl2pPr marL="915924" marR="0" indent="-3307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80000"/>
        <a:buFont typeface="Wingdings 2"/>
        <a:buChar char="◼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2pPr>
      <a:lvl3pPr marL="1196201" marR="0" indent="-29094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95000"/>
        <a:buFont typeface="Wingdings 2"/>
        <a:buChar char="▫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3pPr>
      <a:lvl4pPr marL="1426463" marR="0" indent="-25603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 typeface="Wingdings 2"/>
        <a:buChar char="⬥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4pPr>
      <a:lvl5pPr marL="1618488" marR="0" indent="-25603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 typeface="Wingdings 2"/>
        <a:buChar char="◾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5pPr>
      <a:lvl6pPr marL="1866392" marR="0" indent="-2844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 typeface="Wingdings 2"/>
        <a:buChar char="⬥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6pPr>
      <a:lvl7pPr marL="2103120" marR="0" indent="-32003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 typeface="Wingdings 2"/>
        <a:buChar char="●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7pPr>
      <a:lvl8pPr marL="2350006" marR="0" indent="-3657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 typeface="Wingdings 2"/>
        <a:buChar char="●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8pPr>
      <a:lvl9pPr marL="2551175" marR="0" indent="-3657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 typeface="Wingdings 2"/>
        <a:buChar char="●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richter@clbs.k12.mn.us" TargetMode="External"/><Relationship Id="rId2" Type="http://schemas.openxmlformats.org/officeDocument/2006/relationships/hyperlink" Target="mailto:maery@clbs.k12.mn.us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86600" cy="2286000"/>
          </a:xfrm>
          <a:prstGeom prst="rect">
            <a:avLst/>
          </a:prstGeom>
        </p:spPr>
        <p:txBody>
          <a:bodyPr/>
          <a:lstStyle>
            <a:lvl1pPr defTabSz="841247">
              <a:defRPr sz="4900">
                <a:effectLst>
                  <a:outerShdw blurRad="101600" dist="93472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Cass Lake- Bena Middle School Portfolio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4495800" y="2438400"/>
            <a:ext cx="4038600" cy="2347912"/>
          </a:xfrm>
          <a:prstGeom prst="rect">
            <a:avLst/>
          </a:prstGeom>
        </p:spPr>
        <p:txBody>
          <a:bodyPr/>
          <a:lstStyle/>
          <a:p>
            <a:r>
              <a:t>Created 2018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Table of Contents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1524000" y="2507786"/>
            <a:ext cx="7162800" cy="20642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 u="sng"/>
            </a:pPr>
            <a:r>
              <a:t>Restorative Practices</a:t>
            </a:r>
          </a:p>
          <a:p>
            <a:pPr>
              <a:lnSpc>
                <a:spcPct val="90000"/>
              </a:lnSpc>
              <a:defRPr sz="2400" u="sng"/>
            </a:pPr>
            <a:endParaRPr/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Conflict  Resolution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Group Conference Agenda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Defining Restorative ( Restorative Practices</a:t>
            </a:r>
            <a:r>
              <a:rPr sz="2000"/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Table of Contents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1600200" y="2507786"/>
            <a:ext cx="7086600" cy="328341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 u="sng"/>
            </a:pPr>
            <a:r>
              <a:t>Social Emotional</a:t>
            </a:r>
          </a:p>
          <a:p>
            <a:pPr>
              <a:defRPr sz="2400" u="sng"/>
            </a:pPr>
            <a:endParaRPr/>
          </a:p>
          <a:p>
            <a:r>
              <a:t>7 Mindsets lessons</a:t>
            </a:r>
          </a:p>
          <a:p>
            <a:r>
              <a:t>Peacemakers/Social Emotional Lessons</a:t>
            </a:r>
          </a:p>
          <a:p>
            <a:r>
              <a:t>Students Teaching Attitudes of Respect ( STAR)-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School Portfolio</a:t>
            </a:r>
            <a:endParaRPr dirty="0"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1600200" y="2507786"/>
            <a:ext cx="7086600" cy="15097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6" name="image6.png" descr="School Portfolio - What is teh timeline ot complete the portfolio" title="School Portfoli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948" y="365760"/>
            <a:ext cx="8721969" cy="6147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Photo from Middle School Hallway</a:t>
            </a:r>
          </a:p>
        </p:txBody>
      </p:sp>
      <p:pic>
        <p:nvPicPr>
          <p:cNvPr id="149" name="image2.jpeg" descr="Sign that says stop bullying" title="Stop Bullyi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2209800"/>
            <a:ext cx="5537200" cy="3495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 descr="Photo from middle school hallway Be safe" title="Photo from middle school hallway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dirty="0"/>
              <a:t>Photo from middle school hallway</a:t>
            </a:r>
          </a:p>
        </p:txBody>
      </p:sp>
      <p:pic>
        <p:nvPicPr>
          <p:cNvPr id="152" name="image3.jpeg" descr="Photo from middle school hallway be safe" title="Photo from middle school hallwa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973260"/>
            <a:ext cx="8128000" cy="3962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Table of Contents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1600200" y="2507786"/>
            <a:ext cx="7086600" cy="15097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 u="sng"/>
            </a:pPr>
            <a:r>
              <a:t>Tier 2</a:t>
            </a:r>
          </a:p>
          <a:p>
            <a:pPr>
              <a:lnSpc>
                <a:spcPct val="90000"/>
              </a:lnSpc>
              <a:defRPr sz="2400" u="sng"/>
            </a:pPr>
            <a:endParaRPr/>
          </a:p>
          <a:p>
            <a:pPr>
              <a:lnSpc>
                <a:spcPct val="90000"/>
              </a:lnSpc>
            </a:pPr>
            <a:r>
              <a:t>Check In Check Out</a:t>
            </a:r>
          </a:p>
          <a:p>
            <a:pPr>
              <a:lnSpc>
                <a:spcPct val="90000"/>
              </a:lnSpc>
            </a:pPr>
            <a:r>
              <a:t>Photos of Curriculum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Table of Contents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half" idx="1"/>
          </p:nvPr>
        </p:nvSpPr>
        <p:spPr>
          <a:xfrm>
            <a:off x="1600200" y="2507786"/>
            <a:ext cx="7086600" cy="252141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 u="sng"/>
            </a:pPr>
            <a:r>
              <a:t>Cultural Awareness</a:t>
            </a:r>
          </a:p>
          <a:p>
            <a:pPr>
              <a:lnSpc>
                <a:spcPct val="90000"/>
              </a:lnSpc>
              <a:defRPr sz="2400" u="sng"/>
            </a:pPr>
            <a:endParaRPr/>
          </a:p>
          <a:p>
            <a:pPr>
              <a:lnSpc>
                <a:spcPct val="90000"/>
              </a:lnSpc>
            </a:pPr>
            <a:r>
              <a:t>Cultural Advisory Committee</a:t>
            </a:r>
          </a:p>
          <a:p>
            <a:pPr>
              <a:lnSpc>
                <a:spcPct val="90000"/>
              </a:lnSpc>
            </a:pPr>
            <a:r>
              <a:t>Pow Wow</a:t>
            </a:r>
          </a:p>
          <a:p>
            <a:pPr>
              <a:lnSpc>
                <a:spcPct val="90000"/>
              </a:lnSpc>
            </a:pPr>
            <a:r>
              <a:t>Drums</a:t>
            </a:r>
          </a:p>
          <a:p>
            <a:pPr>
              <a:lnSpc>
                <a:spcPct val="90000"/>
              </a:lnSpc>
            </a:pPr>
            <a:r>
              <a:t>Ojibwe Language class</a:t>
            </a:r>
          </a:p>
          <a:p>
            <a:pPr>
              <a:lnSpc>
                <a:spcPct val="90000"/>
              </a:lnSpc>
            </a:pPr>
            <a:r>
              <a:t>Smudging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 descr="photo of native american students in costume in gym" title="Cass Lake- Bena School Pow-wow"/>
          <p:cNvSpPr>
            <a:spLocks noGrp="1"/>
          </p:cNvSpPr>
          <p:nvPr>
            <p:ph type="title"/>
          </p:nvPr>
        </p:nvSpPr>
        <p:spPr>
          <a:xfrm>
            <a:off x="152400" y="68261"/>
            <a:ext cx="7467600" cy="2209801"/>
          </a:xfrm>
          <a:prstGeom prst="rect">
            <a:avLst/>
          </a:prstGeom>
        </p:spPr>
        <p:txBody>
          <a:bodyPr/>
          <a:lstStyle/>
          <a:p>
            <a:r>
              <a:rPr dirty="0"/>
              <a:t>Cass Lake- </a:t>
            </a:r>
            <a:r>
              <a:rPr dirty="0" err="1"/>
              <a:t>Bena</a:t>
            </a:r>
            <a:r>
              <a:rPr dirty="0"/>
              <a:t> School</a:t>
            </a:r>
            <a:br>
              <a:rPr dirty="0"/>
            </a:br>
            <a:r>
              <a:rPr dirty="0"/>
              <a:t>Pow Wow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1600200" y="2507786"/>
            <a:ext cx="7086600" cy="15097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2" name="image4.jpeg" descr="Cass Lake- Bena School&#10;Pow Wow pictures of students in a gym" title="Cass Lake- Bena Scho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78060"/>
            <a:ext cx="9144000" cy="2301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5.jpeg" descr="Keep Clam andBelieve in Yoursel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083" y="548640"/>
            <a:ext cx="8792307" cy="630936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72476"/>
          </a:xfrm>
        </p:spPr>
        <p:txBody>
          <a:bodyPr>
            <a:normAutofit/>
          </a:bodyPr>
          <a:lstStyle/>
          <a:p>
            <a:r>
              <a:rPr lang="en-US" sz="800" b="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KeepCalm</a:t>
            </a:r>
            <a:endParaRPr lang="en-US" sz="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6.jpeg" descr="Picture of 5 staff members " title="Sta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07142"/>
            <a:ext cx="9144000" cy="57609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Staff</a:t>
            </a:r>
            <a:endParaRPr lang="en-US" sz="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0843"/>
            <a:ext cx="8229600" cy="571851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ctrTitle"/>
          </p:nvPr>
        </p:nvSpPr>
        <p:spPr>
          <a:xfrm>
            <a:off x="457198" y="685800"/>
            <a:ext cx="8194434" cy="2514600"/>
          </a:xfrm>
          <a:prstGeom prst="rect">
            <a:avLst/>
          </a:prstGeom>
        </p:spPr>
        <p:txBody>
          <a:bodyPr/>
          <a:lstStyle/>
          <a:p>
            <a:pPr>
              <a:defRPr sz="4300"/>
            </a:pPr>
            <a:r>
              <a:t>	</a:t>
            </a:r>
            <a:r>
              <a:rPr sz="2700"/>
              <a:t>At Cass lake –Bena Middle School, we teach, model and celebrate positive behaviors and achievements that lead to success in school, home and community</a:t>
            </a:r>
            <a:r>
              <a:rPr sz="2100"/>
              <a:t>.</a:t>
            </a:r>
          </a:p>
        </p:txBody>
      </p:sp>
      <p:pic>
        <p:nvPicPr>
          <p:cNvPr id="116" name="image2.png" descr="Cass Lake Bena Schhols Panthers" title="Cass Lake Bena Schhol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200" y="3733800"/>
            <a:ext cx="2029108" cy="1924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86600" cy="1828800"/>
          </a:xfrm>
          <a:prstGeom prst="rect">
            <a:avLst/>
          </a:prstGeom>
        </p:spPr>
        <p:txBody>
          <a:bodyPr/>
          <a:lstStyle/>
          <a:p>
            <a:r>
              <a:t>This Portfolio has been created by: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half" idx="1"/>
          </p:nvPr>
        </p:nvSpPr>
        <p:spPr>
          <a:xfrm>
            <a:off x="152400" y="2507786"/>
            <a:ext cx="8534400" cy="2902416"/>
          </a:xfrm>
          <a:prstGeom prst="rect">
            <a:avLst/>
          </a:prstGeom>
        </p:spPr>
        <p:txBody>
          <a:bodyPr/>
          <a:lstStyle/>
          <a:p>
            <a:r>
              <a:t>Jake Richter, Assistant Principal, Middle School</a:t>
            </a:r>
          </a:p>
          <a:p>
            <a:r>
              <a:t>Missy Freeman, Behavioral Interventionist, Middle School</a:t>
            </a:r>
          </a:p>
          <a:p>
            <a:r>
              <a:t>Muriel Crawford, Social Worker, Middle School</a:t>
            </a:r>
          </a:p>
          <a:p>
            <a:r>
              <a:t>Mary Aery, Social Worker, Middle School</a:t>
            </a:r>
          </a:p>
          <a:p>
            <a:r>
              <a:t>Monica De La Cruz, Guidance Counselor ,Middle School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806575" y="2563811"/>
            <a:ext cx="5530850" cy="1273177"/>
          </a:xfrm>
          <a:prstGeom prst="rect">
            <a:avLst/>
          </a:prstGeom>
        </p:spPr>
        <p:txBody>
          <a:bodyPr/>
          <a:lstStyle/>
          <a:p>
            <a:pPr defTabSz="640079">
              <a:defRPr sz="1700">
                <a:effectLst>
                  <a:outerShdw blurRad="76200" dist="7112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Thanks for attending our presentation!</a:t>
            </a:r>
          </a:p>
          <a:p>
            <a:pPr defTabSz="640079">
              <a:defRPr sz="1600">
                <a:effectLst>
                  <a:outerShdw blurRad="76200" dist="7112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/>
          </a:p>
          <a:p>
            <a:pPr defTabSz="640079">
              <a:defRPr sz="1600" u="sng">
                <a:solidFill>
                  <a:srgbClr val="410082"/>
                </a:solidFill>
                <a:effectLst>
                  <a:outerShdw blurRad="76200" dist="7112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410082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maery@clbs.k12.mn.us</a:t>
            </a:r>
          </a:p>
          <a:p>
            <a:pPr defTabSz="640079">
              <a:defRPr sz="1600" u="sng">
                <a:solidFill>
                  <a:srgbClr val="410082"/>
                </a:solidFill>
                <a:effectLst>
                  <a:outerShdw blurRad="76200" dist="7112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410082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jrichter@clbs.k12.mn.us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838200" y="1205642"/>
            <a:ext cx="5486400" cy="530353"/>
          </a:xfrm>
          <a:prstGeom prst="rect">
            <a:avLst/>
          </a:prstGeom>
        </p:spPr>
        <p:txBody>
          <a:bodyPr/>
          <a:lstStyle/>
          <a:p>
            <a:pPr defTabSz="384047">
              <a:spcBef>
                <a:spcPts val="100"/>
              </a:spcBef>
              <a:defRPr sz="500"/>
            </a:pPr>
            <a:endParaRPr/>
          </a:p>
          <a:p>
            <a:pPr defTabSz="384047">
              <a:spcBef>
                <a:spcPts val="100"/>
              </a:spcBef>
              <a:defRPr sz="500"/>
            </a:pPr>
            <a:r>
              <a:t>M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905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Portfolio provides students, staff and families information about resources and programs provided at the middle school</a:t>
            </a:r>
          </a:p>
        </p:txBody>
      </p:sp>
      <p:pic>
        <p:nvPicPr>
          <p:cNvPr id="119" name="image1.jpeg" descr="C:\Users\AERYMARY\AppData\Local\Microsoft\Windows\Temporary Internet Files\Content.IE5\Q3QLO1MO\portfolio_front_cd_cover_by_cloverchanning[1].jpg" title="Prtfoloi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2743200"/>
            <a:ext cx="3429000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600200" y="1219200"/>
            <a:ext cx="6324600" cy="990600"/>
          </a:xfrm>
          <a:prstGeom prst="rect">
            <a:avLst/>
          </a:prstGeom>
        </p:spPr>
        <p:txBody>
          <a:bodyPr/>
          <a:lstStyle/>
          <a:p>
            <a:r>
              <a:t>Table of Contents 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1524000" y="2590800"/>
            <a:ext cx="7010400" cy="1890711"/>
          </a:xfrm>
          <a:prstGeom prst="rect">
            <a:avLst/>
          </a:prstGeom>
        </p:spPr>
        <p:txBody>
          <a:bodyPr/>
          <a:lstStyle/>
          <a:p>
            <a:pPr indent="65105" defTabSz="813816">
              <a:lnSpc>
                <a:spcPct val="80000"/>
              </a:lnSpc>
              <a:spcBef>
                <a:spcPts val="500"/>
              </a:spcBef>
              <a:defRPr sz="2400" b="1" u="sng"/>
            </a:pPr>
            <a:r>
              <a:t>Classroom Interventions</a:t>
            </a:r>
            <a:endParaRPr sz="400"/>
          </a:p>
          <a:p>
            <a:pPr indent="65105" defTabSz="813816">
              <a:lnSpc>
                <a:spcPct val="80000"/>
              </a:lnSpc>
              <a:spcBef>
                <a:spcPts val="100"/>
              </a:spcBef>
              <a:defRPr sz="2900" b="1"/>
            </a:pPr>
            <a:endParaRPr sz="400"/>
          </a:p>
          <a:p>
            <a:pPr indent="65105" defTabSz="813816">
              <a:lnSpc>
                <a:spcPct val="80000"/>
              </a:lnSpc>
              <a:defRPr sz="1700"/>
            </a:pPr>
            <a:r>
              <a:t>ROARS </a:t>
            </a:r>
            <a:endParaRPr sz="400"/>
          </a:p>
          <a:p>
            <a:pPr indent="65105" defTabSz="813816">
              <a:lnSpc>
                <a:spcPct val="80000"/>
              </a:lnSpc>
              <a:defRPr sz="1700"/>
            </a:pPr>
            <a:r>
              <a:t>Handbook</a:t>
            </a:r>
            <a:endParaRPr sz="400"/>
          </a:p>
          <a:p>
            <a:pPr indent="65105" defTabSz="813816">
              <a:lnSpc>
                <a:spcPct val="80000"/>
              </a:lnSpc>
              <a:defRPr sz="1700"/>
            </a:pPr>
            <a:r>
              <a:t>Spencer Henry</a:t>
            </a:r>
            <a:endParaRPr sz="400"/>
          </a:p>
          <a:p>
            <a:pPr indent="65105" defTabSz="813816">
              <a:lnSpc>
                <a:spcPct val="80000"/>
              </a:lnSpc>
              <a:defRPr sz="1700"/>
            </a:pPr>
            <a:r>
              <a:t>Positive Behavioral Interventions and Supports (PBIS)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152045" y="914400"/>
            <a:ext cx="7534755" cy="1143000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Positive Behavior Interventions &amp; Supports ( PBIS) </a:t>
            </a:r>
            <a:r>
              <a:rPr sz="2400"/>
              <a:t>matrix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914400" y="2295523"/>
            <a:ext cx="6477000" cy="4049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6" name="image3.png" descr="Panther ROARS Matrix " title="Panther ROAR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295524"/>
            <a:ext cx="6239355" cy="4049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10400" cy="1295400"/>
          </a:xfrm>
          <a:prstGeom prst="rect">
            <a:avLst/>
          </a:prstGeom>
        </p:spPr>
        <p:txBody>
          <a:bodyPr/>
          <a:lstStyle/>
          <a:p>
            <a:r>
              <a:t>Table of Contents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1600200" y="2133600"/>
            <a:ext cx="6781800" cy="4038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u="sng"/>
            </a:pPr>
            <a:r>
              <a:t>Wellness</a:t>
            </a:r>
          </a:p>
          <a:p>
            <a:r>
              <a:t>Wellness Committee</a:t>
            </a:r>
          </a:p>
          <a:p>
            <a:r>
              <a:t>7 Mindsets</a:t>
            </a:r>
          </a:p>
          <a:p>
            <a:r>
              <a:t>Restorative Practices</a:t>
            </a:r>
          </a:p>
          <a:p>
            <a:r>
              <a:t>Cultural Committee/Practices</a:t>
            </a:r>
          </a:p>
          <a:p>
            <a:r>
              <a:t>Risk Flow Chart ( assessment)</a:t>
            </a:r>
          </a:p>
          <a:p>
            <a:r>
              <a:t>Student Support Team ( SST) </a:t>
            </a:r>
          </a:p>
          <a:p>
            <a:r>
              <a:t>Wellness Referral</a:t>
            </a:r>
          </a:p>
          <a:p>
            <a:r>
              <a:t>Self-Injury Homelessness</a:t>
            </a:r>
          </a:p>
          <a:p>
            <a:r>
              <a:t>Drug Suspicion form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Table of Contents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half" idx="1"/>
          </p:nvPr>
        </p:nvSpPr>
        <p:spPr>
          <a:xfrm>
            <a:off x="1600200" y="2507786"/>
            <a:ext cx="7086600" cy="236901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u="sng"/>
            </a:pPr>
            <a:r>
              <a:t>Bullying</a:t>
            </a:r>
          </a:p>
          <a:p>
            <a:r>
              <a:t>Bully form</a:t>
            </a:r>
          </a:p>
          <a:p>
            <a:r>
              <a:t>Cease and Desist form</a:t>
            </a:r>
          </a:p>
          <a:p>
            <a:r>
              <a:t>School House training materials </a:t>
            </a:r>
          </a:p>
          <a:p>
            <a:r>
              <a:t>Bully survey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Action Plan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4" name="image4.png" descr="Action Plan" title="Action Pla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191" y="1429044"/>
            <a:ext cx="6973276" cy="38581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5.png" descr="School Portfolio &#10;Who will gather materials for teh portfoliio" title="School Portfoli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6520" y="1370314"/>
            <a:ext cx="4660889" cy="490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17639"/>
            <a:ext cx="7758332" cy="48917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" dirty="0" smtClean="0">
                <a:solidFill>
                  <a:schemeClr val="bg1">
                    <a:lumMod val="50000"/>
                  </a:schemeClr>
                </a:solidFill>
              </a:rPr>
              <a:t>School Portfolio</a:t>
            </a:r>
            <a:endParaRPr lang="en-US" sz="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ex">
  <a:themeElements>
    <a:clrScheme name="Apex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Apex">
      <a:majorFont>
        <a:latin typeface="Helvetica"/>
        <a:ea typeface="Helvetica"/>
        <a:cs typeface="Helvetica"/>
      </a:majorFont>
      <a:minorFont>
        <a:latin typeface="Book Antiqua"/>
        <a:ea typeface="Book Antiqua"/>
        <a:cs typeface="Book Antiqua"/>
      </a:minorFont>
    </a:fontScheme>
    <a:fmtScheme name="Apex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90500" dist="228600" dir="2700000" rotWithShape="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90500" dist="228600" dir="2700000" rotWithShape="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Apex">
      <a:majorFont>
        <a:latin typeface="Helvetica"/>
        <a:ea typeface="Helvetica"/>
        <a:cs typeface="Helvetica"/>
      </a:majorFont>
      <a:minorFont>
        <a:latin typeface="Book Antiqua"/>
        <a:ea typeface="Book Antiqua"/>
        <a:cs typeface="Book Antiqua"/>
      </a:minorFont>
    </a:fontScheme>
    <a:fmtScheme name="Apex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90500" dist="228600" dir="2700000" rotWithShape="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90500" dist="228600" dir="2700000" rotWithShape="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240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Book Antiqua</vt:lpstr>
      <vt:lpstr>Helvetica</vt:lpstr>
      <vt:lpstr>Lucida Sans</vt:lpstr>
      <vt:lpstr>Wingdings 2</vt:lpstr>
      <vt:lpstr>Apex</vt:lpstr>
      <vt:lpstr>Cass Lake- Bena Middle School Portfolio</vt:lpstr>
      <vt:lpstr> At Cass lake –Bena Middle School, we teach, model and celebrate positive behaviors and achievements that lead to success in school, home and community.</vt:lpstr>
      <vt:lpstr>Portfolio provides students, staff and families information about resources and programs provided at the middle school</vt:lpstr>
      <vt:lpstr>Table of Contents </vt:lpstr>
      <vt:lpstr>Positive Behavior Interventions &amp; Supports ( PBIS) matrix</vt:lpstr>
      <vt:lpstr>Table of Contents</vt:lpstr>
      <vt:lpstr>Table of Contents</vt:lpstr>
      <vt:lpstr>Action Plan</vt:lpstr>
      <vt:lpstr>School Portfolio</vt:lpstr>
      <vt:lpstr>Table of Contents</vt:lpstr>
      <vt:lpstr>Table of Contents</vt:lpstr>
      <vt:lpstr>School Portfolio</vt:lpstr>
      <vt:lpstr>Photo from Middle School Hallway</vt:lpstr>
      <vt:lpstr>Photo from middle school hallway</vt:lpstr>
      <vt:lpstr>Table of Contents</vt:lpstr>
      <vt:lpstr>Table of Contents</vt:lpstr>
      <vt:lpstr>Cass Lake- Bena School Pow Wow</vt:lpstr>
      <vt:lpstr>KeepCalm</vt:lpstr>
      <vt:lpstr>Staff</vt:lpstr>
      <vt:lpstr>This Portfolio has been created by:</vt:lpstr>
      <vt:lpstr>Thanks for attending our presentation!  maery@clbs.k12.mn.us jrichter@clbs.k12.mn.us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Cass Lake- Bena Middle School Portfolio</dc:title>
  <cp:lastModifiedBy>Petrie, Garrett (MDE)</cp:lastModifiedBy>
  <cp:revision>4</cp:revision>
  <dcterms:modified xsi:type="dcterms:W3CDTF">2018-06-12T21:50:16Z</dcterms:modified>
</cp:coreProperties>
</file>