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0" r:id="rId1"/>
  </p:sldMasterIdLst>
  <p:notesMasterIdLst>
    <p:notesMasterId r:id="rId44"/>
  </p:notesMasterIdLst>
  <p:sldIdLst>
    <p:sldId id="256" r:id="rId2"/>
    <p:sldId id="309" r:id="rId3"/>
    <p:sldId id="310" r:id="rId4"/>
    <p:sldId id="311" r:id="rId5"/>
    <p:sldId id="313" r:id="rId6"/>
    <p:sldId id="314" r:id="rId7"/>
    <p:sldId id="315" r:id="rId8"/>
    <p:sldId id="258" r:id="rId9"/>
    <p:sldId id="312" r:id="rId10"/>
    <p:sldId id="308" r:id="rId11"/>
    <p:sldId id="283" r:id="rId12"/>
    <p:sldId id="260" r:id="rId13"/>
    <p:sldId id="259" r:id="rId14"/>
    <p:sldId id="261" r:id="rId15"/>
    <p:sldId id="262" r:id="rId16"/>
    <p:sldId id="284" r:id="rId17"/>
    <p:sldId id="285" r:id="rId18"/>
    <p:sldId id="286" r:id="rId19"/>
    <p:sldId id="287" r:id="rId20"/>
    <p:sldId id="263" r:id="rId21"/>
    <p:sldId id="289" r:id="rId22"/>
    <p:sldId id="290" r:id="rId23"/>
    <p:sldId id="291" r:id="rId24"/>
    <p:sldId id="292" r:id="rId25"/>
    <p:sldId id="293" r:id="rId26"/>
    <p:sldId id="294" r:id="rId27"/>
    <p:sldId id="295" r:id="rId28"/>
    <p:sldId id="288"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1471" r:id="rId42"/>
    <p:sldId id="278" r:id="rId43"/>
  </p:sldIdLst>
  <p:sldSz cx="9144000" cy="5143500" type="screen16x9"/>
  <p:notesSz cx="6858000" cy="9144000"/>
  <p:embeddedFontLst>
    <p:embeddedFont>
      <p:font typeface="ＭＳ Ｐゴシック" panose="020B0600070205080204" pitchFamily="34" charset="-128"/>
      <p:regular r:id="rId45"/>
    </p:embeddedFont>
    <p:embeddedFont>
      <p:font typeface="Calisto MT" panose="02040603050505030304" pitchFamily="18" charset="0"/>
      <p:regular r:id="rId46"/>
      <p:bold r:id="rId47"/>
      <p:italic r:id="rId48"/>
      <p:boldItalic r:id="rId49"/>
    </p:embeddedFont>
    <p:embeddedFont>
      <p:font typeface="Poppins Light" panose="020B0604020202020204" charset="0"/>
      <p:regular r:id="rId50"/>
      <p:bold r:id="rId51"/>
      <p:italic r:id="rId52"/>
      <p:boldItalic r:id="rId53"/>
    </p:embeddedFont>
    <p:embeddedFont>
      <p:font typeface="Poppi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64CA64-DB36-491C-B241-A4E371122B77}">
  <a:tblStyle styleId="{6C64CA64-DB36-491C-B241-A4E371122B7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87850"/>
  </p:normalViewPr>
  <p:slideViewPr>
    <p:cSldViewPr snapToGrid="0" snapToObjects="1">
      <p:cViewPr varScale="1">
        <p:scale>
          <a:sx n="85" d="100"/>
          <a:sy n="85" d="100"/>
        </p:scale>
        <p:origin x="11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D77AC-A325-4851-B552-FB3F59508E15}"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6B8E0ABC-BD1F-4D7A-9EB1-85006A5B341A}">
      <dgm:prSet phldrT="[Text]"/>
      <dgm:spPr/>
      <dgm:t>
        <a:bodyPr/>
        <a:lstStyle/>
        <a:p>
          <a:r>
            <a:rPr lang="en-US" dirty="0"/>
            <a:t>Research</a:t>
          </a:r>
        </a:p>
      </dgm:t>
    </dgm:pt>
    <dgm:pt modelId="{1FD38731-ACC5-4ED7-9044-2801F1F50D5A}" type="parTrans" cxnId="{A2E61ECE-1345-480D-988F-7359C416724F}">
      <dgm:prSet/>
      <dgm:spPr/>
      <dgm:t>
        <a:bodyPr/>
        <a:lstStyle/>
        <a:p>
          <a:endParaRPr lang="en-US"/>
        </a:p>
      </dgm:t>
    </dgm:pt>
    <dgm:pt modelId="{4264DC54-9C9C-4DE6-8624-EAA4F903D09C}" type="sibTrans" cxnId="{A2E61ECE-1345-480D-988F-7359C416724F}">
      <dgm:prSet/>
      <dgm:spPr/>
      <dgm:t>
        <a:bodyPr/>
        <a:lstStyle/>
        <a:p>
          <a:endParaRPr lang="en-US"/>
        </a:p>
      </dgm:t>
    </dgm:pt>
    <dgm:pt modelId="{53EE680B-B74C-4D22-AB31-A88140724D63}">
      <dgm:prSet phldrT="[Text]"/>
      <dgm:spPr/>
      <dgm:t>
        <a:bodyPr/>
        <a:lstStyle/>
        <a:p>
          <a:r>
            <a:rPr lang="en-US" sz="1700" dirty="0"/>
            <a:t>Effective Interventions</a:t>
          </a:r>
        </a:p>
      </dgm:t>
    </dgm:pt>
    <dgm:pt modelId="{2205B2D6-F2FB-4BAC-9BE9-57A9E37F272F}" type="parTrans" cxnId="{343FF616-2666-48E4-A68A-512EC8468AEA}">
      <dgm:prSet/>
      <dgm:spPr/>
      <dgm:t>
        <a:bodyPr/>
        <a:lstStyle/>
        <a:p>
          <a:endParaRPr lang="en-US"/>
        </a:p>
      </dgm:t>
    </dgm:pt>
    <dgm:pt modelId="{520BDD15-3BA3-4BDF-8D5B-17C1BF71147A}" type="sibTrans" cxnId="{343FF616-2666-48E4-A68A-512EC8468AEA}">
      <dgm:prSet/>
      <dgm:spPr/>
      <dgm:t>
        <a:bodyPr/>
        <a:lstStyle/>
        <a:p>
          <a:endParaRPr lang="en-US"/>
        </a:p>
      </dgm:t>
    </dgm:pt>
    <dgm:pt modelId="{D7D83A51-05D0-4908-98A3-FDCD4CE08C7B}">
      <dgm:prSet phldrT="[Text]"/>
      <dgm:spPr/>
      <dgm:t>
        <a:bodyPr/>
        <a:lstStyle/>
        <a:p>
          <a:r>
            <a:rPr lang="en-US" sz="1700" dirty="0"/>
            <a:t>Multi-tiered systems of support</a:t>
          </a:r>
        </a:p>
      </dgm:t>
    </dgm:pt>
    <dgm:pt modelId="{3DCB282E-D13A-4CD9-9014-D7ED1AEBCDC0}" type="parTrans" cxnId="{4062A0A3-4485-43C2-A0D6-0CC24CC9D657}">
      <dgm:prSet/>
      <dgm:spPr/>
      <dgm:t>
        <a:bodyPr/>
        <a:lstStyle/>
        <a:p>
          <a:endParaRPr lang="en-US"/>
        </a:p>
      </dgm:t>
    </dgm:pt>
    <dgm:pt modelId="{4272131E-5925-400B-808F-2E961FFC3BD2}" type="sibTrans" cxnId="{4062A0A3-4485-43C2-A0D6-0CC24CC9D657}">
      <dgm:prSet/>
      <dgm:spPr/>
      <dgm:t>
        <a:bodyPr/>
        <a:lstStyle/>
        <a:p>
          <a:endParaRPr lang="en-US"/>
        </a:p>
      </dgm:t>
    </dgm:pt>
    <dgm:pt modelId="{EC89269B-1BDE-4C44-B463-E10AE82A7C17}">
      <dgm:prSet phldrT="[Text]"/>
      <dgm:spPr/>
      <dgm:t>
        <a:bodyPr/>
        <a:lstStyle/>
        <a:p>
          <a:r>
            <a:rPr lang="en-US" dirty="0"/>
            <a:t>Training</a:t>
          </a:r>
        </a:p>
      </dgm:t>
    </dgm:pt>
    <dgm:pt modelId="{9194C1AF-B3C5-4F36-B363-9A27CACD3FA9}" type="parTrans" cxnId="{DF629CA7-54AA-45EF-B1DC-CB7903C95FF3}">
      <dgm:prSet/>
      <dgm:spPr/>
      <dgm:t>
        <a:bodyPr/>
        <a:lstStyle/>
        <a:p>
          <a:endParaRPr lang="en-US"/>
        </a:p>
      </dgm:t>
    </dgm:pt>
    <dgm:pt modelId="{0DE58B28-D9CF-43EF-8937-7FBFDA41A788}" type="sibTrans" cxnId="{DF629CA7-54AA-45EF-B1DC-CB7903C95FF3}">
      <dgm:prSet/>
      <dgm:spPr/>
      <dgm:t>
        <a:bodyPr/>
        <a:lstStyle/>
        <a:p>
          <a:endParaRPr lang="en-US"/>
        </a:p>
      </dgm:t>
    </dgm:pt>
    <dgm:pt modelId="{1322A769-E8D8-4ACC-B970-733D46A7296C}">
      <dgm:prSet phldrT="[Text]" custT="1"/>
      <dgm:spPr/>
      <dgm:t>
        <a:bodyPr/>
        <a:lstStyle/>
        <a:p>
          <a:r>
            <a:rPr lang="en-US" sz="1700" dirty="0"/>
            <a:t>Pre-service level</a:t>
          </a:r>
        </a:p>
      </dgm:t>
    </dgm:pt>
    <dgm:pt modelId="{09BCF4A1-D37F-49EC-92B6-86BEFC06B94B}" type="parTrans" cxnId="{7983C6FA-2CA1-4815-BCC9-AD17E3A8AA80}">
      <dgm:prSet/>
      <dgm:spPr/>
      <dgm:t>
        <a:bodyPr/>
        <a:lstStyle/>
        <a:p>
          <a:endParaRPr lang="en-US"/>
        </a:p>
      </dgm:t>
    </dgm:pt>
    <dgm:pt modelId="{890385CC-0595-4287-9B9B-D9CAE39D8EE9}" type="sibTrans" cxnId="{7983C6FA-2CA1-4815-BCC9-AD17E3A8AA80}">
      <dgm:prSet/>
      <dgm:spPr/>
      <dgm:t>
        <a:bodyPr/>
        <a:lstStyle/>
        <a:p>
          <a:endParaRPr lang="en-US"/>
        </a:p>
      </dgm:t>
    </dgm:pt>
    <dgm:pt modelId="{A15081EE-D257-4B45-99CC-C157ADBAE384}">
      <dgm:prSet phldrT="[Text]" custT="1"/>
      <dgm:spPr/>
      <dgm:t>
        <a:bodyPr/>
        <a:lstStyle/>
        <a:p>
          <a:r>
            <a:rPr lang="en-US" sz="1700" dirty="0"/>
            <a:t>Professional development for current professionals</a:t>
          </a:r>
        </a:p>
      </dgm:t>
    </dgm:pt>
    <dgm:pt modelId="{814DA9E6-1B08-4A6B-92F0-7988F6C6B73C}" type="parTrans" cxnId="{7C0CFB26-C181-400B-9A7F-4F56D7F8C495}">
      <dgm:prSet/>
      <dgm:spPr/>
      <dgm:t>
        <a:bodyPr/>
        <a:lstStyle/>
        <a:p>
          <a:endParaRPr lang="en-US"/>
        </a:p>
      </dgm:t>
    </dgm:pt>
    <dgm:pt modelId="{32BA1C09-1759-472E-B4C7-0D6C29E9BBDE}" type="sibTrans" cxnId="{7C0CFB26-C181-400B-9A7F-4F56D7F8C495}">
      <dgm:prSet/>
      <dgm:spPr/>
      <dgm:t>
        <a:bodyPr/>
        <a:lstStyle/>
        <a:p>
          <a:endParaRPr lang="en-US"/>
        </a:p>
      </dgm:t>
    </dgm:pt>
    <dgm:pt modelId="{4ABBA68F-3D80-4ECE-89C2-344F77851C47}">
      <dgm:prSet phldrT="[Text]"/>
      <dgm:spPr/>
      <dgm:t>
        <a:bodyPr/>
        <a:lstStyle/>
        <a:p>
          <a:r>
            <a:rPr lang="en-US" dirty="0"/>
            <a:t>Practice</a:t>
          </a:r>
        </a:p>
      </dgm:t>
    </dgm:pt>
    <dgm:pt modelId="{EDC1A849-A8CD-400A-94CD-4E779BD7E5CE}" type="parTrans" cxnId="{813BCB5B-6515-4898-BDBC-AD5FAA994A4F}">
      <dgm:prSet/>
      <dgm:spPr/>
      <dgm:t>
        <a:bodyPr/>
        <a:lstStyle/>
        <a:p>
          <a:endParaRPr lang="en-US"/>
        </a:p>
      </dgm:t>
    </dgm:pt>
    <dgm:pt modelId="{A12F0A11-63E1-47A9-83BE-F5924B2E4677}" type="sibTrans" cxnId="{813BCB5B-6515-4898-BDBC-AD5FAA994A4F}">
      <dgm:prSet/>
      <dgm:spPr/>
      <dgm:t>
        <a:bodyPr/>
        <a:lstStyle/>
        <a:p>
          <a:endParaRPr lang="en-US"/>
        </a:p>
      </dgm:t>
    </dgm:pt>
    <dgm:pt modelId="{5042AB05-D065-4360-A0FD-2EC57706A2C3}">
      <dgm:prSet phldrT="[Text]" custT="1"/>
      <dgm:spPr/>
      <dgm:t>
        <a:bodyPr/>
        <a:lstStyle/>
        <a:p>
          <a:r>
            <a:rPr lang="en-US" sz="1700" dirty="0"/>
            <a:t>Ongoing support</a:t>
          </a:r>
        </a:p>
      </dgm:t>
    </dgm:pt>
    <dgm:pt modelId="{E6FAB3BC-AFCC-4BE4-A2B8-CD588A0EB748}" type="parTrans" cxnId="{BCBA5953-AFFB-4895-B374-B08F96B43D98}">
      <dgm:prSet/>
      <dgm:spPr/>
      <dgm:t>
        <a:bodyPr/>
        <a:lstStyle/>
        <a:p>
          <a:endParaRPr lang="en-US"/>
        </a:p>
      </dgm:t>
    </dgm:pt>
    <dgm:pt modelId="{5A813F5B-4580-479D-96FB-1465381D8660}" type="sibTrans" cxnId="{BCBA5953-AFFB-4895-B374-B08F96B43D98}">
      <dgm:prSet/>
      <dgm:spPr/>
      <dgm:t>
        <a:bodyPr/>
        <a:lstStyle/>
        <a:p>
          <a:endParaRPr lang="en-US"/>
        </a:p>
      </dgm:t>
    </dgm:pt>
    <dgm:pt modelId="{051A4082-9C82-4015-804E-194F859A5481}">
      <dgm:prSet phldrT="[Text]" custT="1"/>
      <dgm:spPr/>
      <dgm:t>
        <a:bodyPr/>
        <a:lstStyle/>
        <a:p>
          <a:r>
            <a:rPr lang="en-US" sz="1700" dirty="0"/>
            <a:t>Implementation with fidelity</a:t>
          </a:r>
        </a:p>
      </dgm:t>
    </dgm:pt>
    <dgm:pt modelId="{8A2FB1AC-7188-42ED-964F-E98A45645225}" type="parTrans" cxnId="{D61CBC4B-88E0-48D8-855F-9F8D384D6AA6}">
      <dgm:prSet/>
      <dgm:spPr/>
      <dgm:t>
        <a:bodyPr/>
        <a:lstStyle/>
        <a:p>
          <a:endParaRPr lang="en-US"/>
        </a:p>
      </dgm:t>
    </dgm:pt>
    <dgm:pt modelId="{6ADA3CE2-1836-4D03-AE9B-BE3D64A20B9A}" type="sibTrans" cxnId="{D61CBC4B-88E0-48D8-855F-9F8D384D6AA6}">
      <dgm:prSet/>
      <dgm:spPr/>
      <dgm:t>
        <a:bodyPr/>
        <a:lstStyle/>
        <a:p>
          <a:endParaRPr lang="en-US"/>
        </a:p>
      </dgm:t>
    </dgm:pt>
    <dgm:pt modelId="{9B4E2ADB-299A-413F-959E-04DD2A72D366}">
      <dgm:prSet phldrT="[Text]"/>
      <dgm:spPr/>
      <dgm:t>
        <a:bodyPr/>
        <a:lstStyle/>
        <a:p>
          <a:r>
            <a:rPr lang="en-US" sz="1700" dirty="0"/>
            <a:t>Assessment, incl. </a:t>
          </a:r>
        </a:p>
      </dgm:t>
    </dgm:pt>
    <dgm:pt modelId="{3D95C980-2C1A-4655-8EDC-C49D21DE5218}" type="parTrans" cxnId="{FDEE0B63-04FF-4BD8-AF6C-889AA39A1A54}">
      <dgm:prSet/>
      <dgm:spPr/>
      <dgm:t>
        <a:bodyPr/>
        <a:lstStyle/>
        <a:p>
          <a:endParaRPr lang="en-US"/>
        </a:p>
      </dgm:t>
    </dgm:pt>
    <dgm:pt modelId="{ECB3C5DC-8255-419A-ACB3-EB565F9FE6F0}" type="sibTrans" cxnId="{FDEE0B63-04FF-4BD8-AF6C-889AA39A1A54}">
      <dgm:prSet/>
      <dgm:spPr/>
      <dgm:t>
        <a:bodyPr/>
        <a:lstStyle/>
        <a:p>
          <a:endParaRPr lang="en-US"/>
        </a:p>
      </dgm:t>
    </dgm:pt>
    <dgm:pt modelId="{73644C05-2A22-4526-AB58-03E1B25FB880}">
      <dgm:prSet phldrT="[Text]" custT="1"/>
      <dgm:spPr/>
      <dgm:t>
        <a:bodyPr/>
        <a:lstStyle/>
        <a:p>
          <a:r>
            <a:rPr lang="en-US" sz="1600" dirty="0"/>
            <a:t>Screening</a:t>
          </a:r>
        </a:p>
      </dgm:t>
    </dgm:pt>
    <dgm:pt modelId="{48737CF3-EFC0-44A0-BE75-8EAFA2E894C7}" type="parTrans" cxnId="{EAA7F7D2-F2B1-4B97-9F12-04EAC43EFAEC}">
      <dgm:prSet/>
      <dgm:spPr/>
      <dgm:t>
        <a:bodyPr/>
        <a:lstStyle/>
        <a:p>
          <a:endParaRPr lang="en-US"/>
        </a:p>
      </dgm:t>
    </dgm:pt>
    <dgm:pt modelId="{72BF9AC0-E42F-49BD-BACB-E9D33BAB041C}" type="sibTrans" cxnId="{EAA7F7D2-F2B1-4B97-9F12-04EAC43EFAEC}">
      <dgm:prSet/>
      <dgm:spPr/>
      <dgm:t>
        <a:bodyPr/>
        <a:lstStyle/>
        <a:p>
          <a:endParaRPr lang="en-US"/>
        </a:p>
      </dgm:t>
    </dgm:pt>
    <dgm:pt modelId="{DF548AD9-D311-4242-A1E7-A59AAEE0FEC4}">
      <dgm:prSet phldrT="[Text]" custT="1"/>
      <dgm:spPr/>
      <dgm:t>
        <a:bodyPr/>
        <a:lstStyle/>
        <a:p>
          <a:r>
            <a:rPr lang="en-US" sz="1600" dirty="0"/>
            <a:t>Progress monitoring</a:t>
          </a:r>
        </a:p>
      </dgm:t>
    </dgm:pt>
    <dgm:pt modelId="{483D43F0-0C0E-43C2-A082-46415958B3E7}" type="parTrans" cxnId="{F902098E-E043-407D-8A23-01CFF2B061E6}">
      <dgm:prSet/>
      <dgm:spPr/>
      <dgm:t>
        <a:bodyPr/>
        <a:lstStyle/>
        <a:p>
          <a:endParaRPr lang="en-US"/>
        </a:p>
      </dgm:t>
    </dgm:pt>
    <dgm:pt modelId="{6D1B0758-0153-48B5-BA23-CB9FF94F52B7}" type="sibTrans" cxnId="{F902098E-E043-407D-8A23-01CFF2B061E6}">
      <dgm:prSet/>
      <dgm:spPr/>
      <dgm:t>
        <a:bodyPr/>
        <a:lstStyle/>
        <a:p>
          <a:endParaRPr lang="en-US"/>
        </a:p>
      </dgm:t>
    </dgm:pt>
    <dgm:pt modelId="{BB88C106-F1A8-41E9-8DEF-5336B9476C4D}" type="pres">
      <dgm:prSet presAssocID="{274D77AC-A325-4851-B552-FB3F59508E15}" presName="Name0" presStyleCnt="0">
        <dgm:presLayoutVars>
          <dgm:dir/>
          <dgm:animLvl val="lvl"/>
          <dgm:resizeHandles val="exact"/>
        </dgm:presLayoutVars>
      </dgm:prSet>
      <dgm:spPr/>
      <dgm:t>
        <a:bodyPr/>
        <a:lstStyle/>
        <a:p>
          <a:endParaRPr lang="en-US"/>
        </a:p>
      </dgm:t>
    </dgm:pt>
    <dgm:pt modelId="{8F3199BD-BC12-451F-BE67-6154CC774880}" type="pres">
      <dgm:prSet presAssocID="{274D77AC-A325-4851-B552-FB3F59508E15}" presName="tSp" presStyleCnt="0"/>
      <dgm:spPr/>
    </dgm:pt>
    <dgm:pt modelId="{A53CA4F8-6393-4AC1-8275-FB258F111166}" type="pres">
      <dgm:prSet presAssocID="{274D77AC-A325-4851-B552-FB3F59508E15}" presName="bSp" presStyleCnt="0"/>
      <dgm:spPr/>
    </dgm:pt>
    <dgm:pt modelId="{DE3AADB8-A565-425D-A36D-04FBEA557759}" type="pres">
      <dgm:prSet presAssocID="{274D77AC-A325-4851-B552-FB3F59508E15}" presName="process" presStyleCnt="0"/>
      <dgm:spPr/>
    </dgm:pt>
    <dgm:pt modelId="{A3A9F64F-26FD-40F0-B4CC-D82728BDCF3A}" type="pres">
      <dgm:prSet presAssocID="{6B8E0ABC-BD1F-4D7A-9EB1-85006A5B341A}" presName="composite1" presStyleCnt="0"/>
      <dgm:spPr/>
    </dgm:pt>
    <dgm:pt modelId="{A725873B-DA8E-41C1-B560-65104FFC134A}" type="pres">
      <dgm:prSet presAssocID="{6B8E0ABC-BD1F-4D7A-9EB1-85006A5B341A}" presName="dummyNode1" presStyleLbl="node1" presStyleIdx="0" presStyleCnt="3"/>
      <dgm:spPr/>
    </dgm:pt>
    <dgm:pt modelId="{79FD96AA-115B-4D6F-8FD9-1D801DBB8FC4}" type="pres">
      <dgm:prSet presAssocID="{6B8E0ABC-BD1F-4D7A-9EB1-85006A5B341A}" presName="childNode1" presStyleLbl="bgAcc1" presStyleIdx="0" presStyleCnt="3" custScaleY="128084" custLinFactNeighborX="-163" custLinFactNeighborY="-20589">
        <dgm:presLayoutVars>
          <dgm:bulletEnabled val="1"/>
        </dgm:presLayoutVars>
      </dgm:prSet>
      <dgm:spPr/>
      <dgm:t>
        <a:bodyPr/>
        <a:lstStyle/>
        <a:p>
          <a:endParaRPr lang="en-US"/>
        </a:p>
      </dgm:t>
    </dgm:pt>
    <dgm:pt modelId="{E2300483-4016-4712-9681-41A792059DC6}" type="pres">
      <dgm:prSet presAssocID="{6B8E0ABC-BD1F-4D7A-9EB1-85006A5B341A}" presName="childNode1tx" presStyleLbl="bgAcc1" presStyleIdx="0" presStyleCnt="3">
        <dgm:presLayoutVars>
          <dgm:bulletEnabled val="1"/>
        </dgm:presLayoutVars>
      </dgm:prSet>
      <dgm:spPr/>
      <dgm:t>
        <a:bodyPr/>
        <a:lstStyle/>
        <a:p>
          <a:endParaRPr lang="en-US"/>
        </a:p>
      </dgm:t>
    </dgm:pt>
    <dgm:pt modelId="{FDF621FC-C1E0-4966-8FFB-7994208FB9EA}" type="pres">
      <dgm:prSet presAssocID="{6B8E0ABC-BD1F-4D7A-9EB1-85006A5B341A}" presName="parentNode1" presStyleLbl="node1" presStyleIdx="0" presStyleCnt="3" custScaleY="65429">
        <dgm:presLayoutVars>
          <dgm:chMax val="1"/>
          <dgm:bulletEnabled val="1"/>
        </dgm:presLayoutVars>
      </dgm:prSet>
      <dgm:spPr/>
      <dgm:t>
        <a:bodyPr/>
        <a:lstStyle/>
        <a:p>
          <a:endParaRPr lang="en-US"/>
        </a:p>
      </dgm:t>
    </dgm:pt>
    <dgm:pt modelId="{60E0C551-4854-4CF3-941B-FAD3B40E9AF0}" type="pres">
      <dgm:prSet presAssocID="{6B8E0ABC-BD1F-4D7A-9EB1-85006A5B341A}" presName="connSite1" presStyleCnt="0"/>
      <dgm:spPr/>
    </dgm:pt>
    <dgm:pt modelId="{8ED25C8B-E614-4541-A7B8-359B7827A1D7}" type="pres">
      <dgm:prSet presAssocID="{4264DC54-9C9C-4DE6-8624-EAA4F903D09C}" presName="Name9" presStyleLbl="sibTrans2D1" presStyleIdx="0" presStyleCnt="2"/>
      <dgm:spPr/>
      <dgm:t>
        <a:bodyPr/>
        <a:lstStyle/>
        <a:p>
          <a:endParaRPr lang="en-US"/>
        </a:p>
      </dgm:t>
    </dgm:pt>
    <dgm:pt modelId="{DDBC9073-2E11-45B0-B48F-4C5B54EB4C9A}" type="pres">
      <dgm:prSet presAssocID="{EC89269B-1BDE-4C44-B463-E10AE82A7C17}" presName="composite2" presStyleCnt="0"/>
      <dgm:spPr/>
    </dgm:pt>
    <dgm:pt modelId="{172BC806-98E9-4D35-86DE-339859EDBD29}" type="pres">
      <dgm:prSet presAssocID="{EC89269B-1BDE-4C44-B463-E10AE82A7C17}" presName="dummyNode2" presStyleLbl="node1" presStyleIdx="0" presStyleCnt="3"/>
      <dgm:spPr/>
    </dgm:pt>
    <dgm:pt modelId="{C3BE757A-D3A3-4525-B998-16B7B47F93E5}" type="pres">
      <dgm:prSet presAssocID="{EC89269B-1BDE-4C44-B463-E10AE82A7C17}" presName="childNode2" presStyleLbl="bgAcc1" presStyleIdx="1" presStyleCnt="3">
        <dgm:presLayoutVars>
          <dgm:bulletEnabled val="1"/>
        </dgm:presLayoutVars>
      </dgm:prSet>
      <dgm:spPr/>
      <dgm:t>
        <a:bodyPr/>
        <a:lstStyle/>
        <a:p>
          <a:endParaRPr lang="en-US"/>
        </a:p>
      </dgm:t>
    </dgm:pt>
    <dgm:pt modelId="{3FB9BD16-EDEE-426F-BF7B-2CEAED1B3413}" type="pres">
      <dgm:prSet presAssocID="{EC89269B-1BDE-4C44-B463-E10AE82A7C17}" presName="childNode2tx" presStyleLbl="bgAcc1" presStyleIdx="1" presStyleCnt="3">
        <dgm:presLayoutVars>
          <dgm:bulletEnabled val="1"/>
        </dgm:presLayoutVars>
      </dgm:prSet>
      <dgm:spPr/>
      <dgm:t>
        <a:bodyPr/>
        <a:lstStyle/>
        <a:p>
          <a:endParaRPr lang="en-US"/>
        </a:p>
      </dgm:t>
    </dgm:pt>
    <dgm:pt modelId="{62B64F94-83A0-4D03-B774-AD3ABA256606}" type="pres">
      <dgm:prSet presAssocID="{EC89269B-1BDE-4C44-B463-E10AE82A7C17}" presName="parentNode2" presStyleLbl="node1" presStyleIdx="1" presStyleCnt="3">
        <dgm:presLayoutVars>
          <dgm:chMax val="0"/>
          <dgm:bulletEnabled val="1"/>
        </dgm:presLayoutVars>
      </dgm:prSet>
      <dgm:spPr/>
      <dgm:t>
        <a:bodyPr/>
        <a:lstStyle/>
        <a:p>
          <a:endParaRPr lang="en-US"/>
        </a:p>
      </dgm:t>
    </dgm:pt>
    <dgm:pt modelId="{C240D2B4-776D-496D-A5AF-7192BFEB5D3A}" type="pres">
      <dgm:prSet presAssocID="{EC89269B-1BDE-4C44-B463-E10AE82A7C17}" presName="connSite2" presStyleCnt="0"/>
      <dgm:spPr/>
    </dgm:pt>
    <dgm:pt modelId="{54FD1E3D-2E17-4D18-8815-6F5746F454F2}" type="pres">
      <dgm:prSet presAssocID="{0DE58B28-D9CF-43EF-8937-7FBFDA41A788}" presName="Name18" presStyleLbl="sibTrans2D1" presStyleIdx="1" presStyleCnt="2"/>
      <dgm:spPr/>
      <dgm:t>
        <a:bodyPr/>
        <a:lstStyle/>
        <a:p>
          <a:endParaRPr lang="en-US"/>
        </a:p>
      </dgm:t>
    </dgm:pt>
    <dgm:pt modelId="{08D318BA-0637-4DB0-A237-8815CCF3301D}" type="pres">
      <dgm:prSet presAssocID="{4ABBA68F-3D80-4ECE-89C2-344F77851C47}" presName="composite1" presStyleCnt="0"/>
      <dgm:spPr/>
    </dgm:pt>
    <dgm:pt modelId="{57E1F2B5-531E-4C39-A283-A211725D1C34}" type="pres">
      <dgm:prSet presAssocID="{4ABBA68F-3D80-4ECE-89C2-344F77851C47}" presName="dummyNode1" presStyleLbl="node1" presStyleIdx="1" presStyleCnt="3"/>
      <dgm:spPr/>
    </dgm:pt>
    <dgm:pt modelId="{AB883AD5-2F8D-4DED-9785-4478395EBEA0}" type="pres">
      <dgm:prSet presAssocID="{4ABBA68F-3D80-4ECE-89C2-344F77851C47}" presName="childNode1" presStyleLbl="bgAcc1" presStyleIdx="2" presStyleCnt="3">
        <dgm:presLayoutVars>
          <dgm:bulletEnabled val="1"/>
        </dgm:presLayoutVars>
      </dgm:prSet>
      <dgm:spPr/>
      <dgm:t>
        <a:bodyPr/>
        <a:lstStyle/>
        <a:p>
          <a:endParaRPr lang="en-US"/>
        </a:p>
      </dgm:t>
    </dgm:pt>
    <dgm:pt modelId="{EA8B676D-C3E5-49F9-B9F4-3A429FCBFA65}" type="pres">
      <dgm:prSet presAssocID="{4ABBA68F-3D80-4ECE-89C2-344F77851C47}" presName="childNode1tx" presStyleLbl="bgAcc1" presStyleIdx="2" presStyleCnt="3">
        <dgm:presLayoutVars>
          <dgm:bulletEnabled val="1"/>
        </dgm:presLayoutVars>
      </dgm:prSet>
      <dgm:spPr/>
      <dgm:t>
        <a:bodyPr/>
        <a:lstStyle/>
        <a:p>
          <a:endParaRPr lang="en-US"/>
        </a:p>
      </dgm:t>
    </dgm:pt>
    <dgm:pt modelId="{8CD678AA-CF28-4EA1-A5DF-21A9B1750FD7}" type="pres">
      <dgm:prSet presAssocID="{4ABBA68F-3D80-4ECE-89C2-344F77851C47}" presName="parentNode1" presStyleLbl="node1" presStyleIdx="2" presStyleCnt="3">
        <dgm:presLayoutVars>
          <dgm:chMax val="1"/>
          <dgm:bulletEnabled val="1"/>
        </dgm:presLayoutVars>
      </dgm:prSet>
      <dgm:spPr/>
      <dgm:t>
        <a:bodyPr/>
        <a:lstStyle/>
        <a:p>
          <a:endParaRPr lang="en-US"/>
        </a:p>
      </dgm:t>
    </dgm:pt>
    <dgm:pt modelId="{63074147-B1D3-440C-9D60-31A4FC1DC559}" type="pres">
      <dgm:prSet presAssocID="{4ABBA68F-3D80-4ECE-89C2-344F77851C47}" presName="connSite1" presStyleCnt="0"/>
      <dgm:spPr/>
    </dgm:pt>
  </dgm:ptLst>
  <dgm:cxnLst>
    <dgm:cxn modelId="{B6C315A9-7947-42A3-AEC0-BEB587589DB5}" type="presOf" srcId="{0DE58B28-D9CF-43EF-8937-7FBFDA41A788}" destId="{54FD1E3D-2E17-4D18-8815-6F5746F454F2}" srcOrd="0" destOrd="0" presId="urn:microsoft.com/office/officeart/2005/8/layout/hProcess4"/>
    <dgm:cxn modelId="{055188E0-4151-44DB-A32B-007F1BF16271}" type="presOf" srcId="{1322A769-E8D8-4ACC-B970-733D46A7296C}" destId="{C3BE757A-D3A3-4525-B998-16B7B47F93E5}" srcOrd="0" destOrd="0" presId="urn:microsoft.com/office/officeart/2005/8/layout/hProcess4"/>
    <dgm:cxn modelId="{98E5335C-11F6-46E5-990D-04FD4C75FEB8}" type="presOf" srcId="{5042AB05-D065-4360-A0FD-2EC57706A2C3}" destId="{AB883AD5-2F8D-4DED-9785-4478395EBEA0}" srcOrd="0" destOrd="0" presId="urn:microsoft.com/office/officeart/2005/8/layout/hProcess4"/>
    <dgm:cxn modelId="{7A97BBC3-0EB9-4025-9886-BB56F8C55F60}" type="presOf" srcId="{53EE680B-B74C-4D22-AB31-A88140724D63}" destId="{79FD96AA-115B-4D6F-8FD9-1D801DBB8FC4}" srcOrd="0" destOrd="0" presId="urn:microsoft.com/office/officeart/2005/8/layout/hProcess4"/>
    <dgm:cxn modelId="{EA5D5188-B4BB-4D8B-A742-A8FDE7A27F9F}" type="presOf" srcId="{274D77AC-A325-4851-B552-FB3F59508E15}" destId="{BB88C106-F1A8-41E9-8DEF-5336B9476C4D}" srcOrd="0" destOrd="0" presId="urn:microsoft.com/office/officeart/2005/8/layout/hProcess4"/>
    <dgm:cxn modelId="{5F907D78-A0B2-4866-98F8-3252198CAABC}" type="presOf" srcId="{73644C05-2A22-4526-AB58-03E1B25FB880}" destId="{E2300483-4016-4712-9681-41A792059DC6}" srcOrd="1" destOrd="3" presId="urn:microsoft.com/office/officeart/2005/8/layout/hProcess4"/>
    <dgm:cxn modelId="{813BCB5B-6515-4898-BDBC-AD5FAA994A4F}" srcId="{274D77AC-A325-4851-B552-FB3F59508E15}" destId="{4ABBA68F-3D80-4ECE-89C2-344F77851C47}" srcOrd="2" destOrd="0" parTransId="{EDC1A849-A8CD-400A-94CD-4E779BD7E5CE}" sibTransId="{A12F0A11-63E1-47A9-83BE-F5924B2E4677}"/>
    <dgm:cxn modelId="{A2E61ECE-1345-480D-988F-7359C416724F}" srcId="{274D77AC-A325-4851-B552-FB3F59508E15}" destId="{6B8E0ABC-BD1F-4D7A-9EB1-85006A5B341A}" srcOrd="0" destOrd="0" parTransId="{1FD38731-ACC5-4ED7-9044-2801F1F50D5A}" sibTransId="{4264DC54-9C9C-4DE6-8624-EAA4F903D09C}"/>
    <dgm:cxn modelId="{DF629CA7-54AA-45EF-B1DC-CB7903C95FF3}" srcId="{274D77AC-A325-4851-B552-FB3F59508E15}" destId="{EC89269B-1BDE-4C44-B463-E10AE82A7C17}" srcOrd="1" destOrd="0" parTransId="{9194C1AF-B3C5-4F36-B363-9A27CACD3FA9}" sibTransId="{0DE58B28-D9CF-43EF-8937-7FBFDA41A788}"/>
    <dgm:cxn modelId="{170214E2-980A-43D5-835B-15C00CCCD3E8}" type="presOf" srcId="{9B4E2ADB-299A-413F-959E-04DD2A72D366}" destId="{E2300483-4016-4712-9681-41A792059DC6}" srcOrd="1" destOrd="2" presId="urn:microsoft.com/office/officeart/2005/8/layout/hProcess4"/>
    <dgm:cxn modelId="{7892DFD0-6B9D-4F7D-917A-F94E22AD0C69}" type="presOf" srcId="{D7D83A51-05D0-4908-98A3-FDCD4CE08C7B}" destId="{79FD96AA-115B-4D6F-8FD9-1D801DBB8FC4}" srcOrd="0" destOrd="1" presId="urn:microsoft.com/office/officeart/2005/8/layout/hProcess4"/>
    <dgm:cxn modelId="{9D1208AB-3362-467E-9ADB-637E4BB58E62}" type="presOf" srcId="{EC89269B-1BDE-4C44-B463-E10AE82A7C17}" destId="{62B64F94-83A0-4D03-B774-AD3ABA256606}" srcOrd="0" destOrd="0" presId="urn:microsoft.com/office/officeart/2005/8/layout/hProcess4"/>
    <dgm:cxn modelId="{BD474933-8EA5-47FA-B7DF-925571A2200C}" type="presOf" srcId="{53EE680B-B74C-4D22-AB31-A88140724D63}" destId="{E2300483-4016-4712-9681-41A792059DC6}" srcOrd="1" destOrd="0" presId="urn:microsoft.com/office/officeart/2005/8/layout/hProcess4"/>
    <dgm:cxn modelId="{DE424C99-81B6-4FED-8667-F708297CFB22}" type="presOf" srcId="{4ABBA68F-3D80-4ECE-89C2-344F77851C47}" destId="{8CD678AA-CF28-4EA1-A5DF-21A9B1750FD7}" srcOrd="0" destOrd="0" presId="urn:microsoft.com/office/officeart/2005/8/layout/hProcess4"/>
    <dgm:cxn modelId="{7C0CFB26-C181-400B-9A7F-4F56D7F8C495}" srcId="{EC89269B-1BDE-4C44-B463-E10AE82A7C17}" destId="{A15081EE-D257-4B45-99CC-C157ADBAE384}" srcOrd="1" destOrd="0" parTransId="{814DA9E6-1B08-4A6B-92F0-7988F6C6B73C}" sibTransId="{32BA1C09-1759-472E-B4C7-0D6C29E9BBDE}"/>
    <dgm:cxn modelId="{D0C91E80-DED1-4157-982C-49957048D0FA}" type="presOf" srcId="{1322A769-E8D8-4ACC-B970-733D46A7296C}" destId="{3FB9BD16-EDEE-426F-BF7B-2CEAED1B3413}" srcOrd="1" destOrd="0" presId="urn:microsoft.com/office/officeart/2005/8/layout/hProcess4"/>
    <dgm:cxn modelId="{0B5924CA-B803-41C6-863D-B95B95A820B1}" type="presOf" srcId="{DF548AD9-D311-4242-A1E7-A59AAEE0FEC4}" destId="{79FD96AA-115B-4D6F-8FD9-1D801DBB8FC4}" srcOrd="0" destOrd="4" presId="urn:microsoft.com/office/officeart/2005/8/layout/hProcess4"/>
    <dgm:cxn modelId="{038D6581-05D1-4D5F-96EA-1DEBDBCE13D8}" type="presOf" srcId="{051A4082-9C82-4015-804E-194F859A5481}" destId="{EA8B676D-C3E5-49F9-B9F4-3A429FCBFA65}" srcOrd="1" destOrd="1" presId="urn:microsoft.com/office/officeart/2005/8/layout/hProcess4"/>
    <dgm:cxn modelId="{343FF616-2666-48E4-A68A-512EC8468AEA}" srcId="{6B8E0ABC-BD1F-4D7A-9EB1-85006A5B341A}" destId="{53EE680B-B74C-4D22-AB31-A88140724D63}" srcOrd="0" destOrd="0" parTransId="{2205B2D6-F2FB-4BAC-9BE9-57A9E37F272F}" sibTransId="{520BDD15-3BA3-4BDF-8D5B-17C1BF71147A}"/>
    <dgm:cxn modelId="{2DA45983-EAE1-48B1-84BA-C0EB0D973044}" type="presOf" srcId="{73644C05-2A22-4526-AB58-03E1B25FB880}" destId="{79FD96AA-115B-4D6F-8FD9-1D801DBB8FC4}" srcOrd="0" destOrd="3" presId="urn:microsoft.com/office/officeart/2005/8/layout/hProcess4"/>
    <dgm:cxn modelId="{BCBA5953-AFFB-4895-B374-B08F96B43D98}" srcId="{4ABBA68F-3D80-4ECE-89C2-344F77851C47}" destId="{5042AB05-D065-4360-A0FD-2EC57706A2C3}" srcOrd="0" destOrd="0" parTransId="{E6FAB3BC-AFCC-4BE4-A2B8-CD588A0EB748}" sibTransId="{5A813F5B-4580-479D-96FB-1465381D8660}"/>
    <dgm:cxn modelId="{4062A0A3-4485-43C2-A0D6-0CC24CC9D657}" srcId="{6B8E0ABC-BD1F-4D7A-9EB1-85006A5B341A}" destId="{D7D83A51-05D0-4908-98A3-FDCD4CE08C7B}" srcOrd="1" destOrd="0" parTransId="{3DCB282E-D13A-4CD9-9014-D7ED1AEBCDC0}" sibTransId="{4272131E-5925-400B-808F-2E961FFC3BD2}"/>
    <dgm:cxn modelId="{ED2DFA35-743E-407E-9E74-F4D296BD44F8}" type="presOf" srcId="{DF548AD9-D311-4242-A1E7-A59AAEE0FEC4}" destId="{E2300483-4016-4712-9681-41A792059DC6}" srcOrd="1" destOrd="4" presId="urn:microsoft.com/office/officeart/2005/8/layout/hProcess4"/>
    <dgm:cxn modelId="{7464BCCE-618C-4029-BA8C-114B408CA0D8}" type="presOf" srcId="{D7D83A51-05D0-4908-98A3-FDCD4CE08C7B}" destId="{E2300483-4016-4712-9681-41A792059DC6}" srcOrd="1" destOrd="1" presId="urn:microsoft.com/office/officeart/2005/8/layout/hProcess4"/>
    <dgm:cxn modelId="{EAA7F7D2-F2B1-4B97-9F12-04EAC43EFAEC}" srcId="{9B4E2ADB-299A-413F-959E-04DD2A72D366}" destId="{73644C05-2A22-4526-AB58-03E1B25FB880}" srcOrd="0" destOrd="0" parTransId="{48737CF3-EFC0-44A0-BE75-8EAFA2E894C7}" sibTransId="{72BF9AC0-E42F-49BD-BACB-E9D33BAB041C}"/>
    <dgm:cxn modelId="{AD82E322-466C-4328-AA31-B97DF734A7F8}" type="presOf" srcId="{6B8E0ABC-BD1F-4D7A-9EB1-85006A5B341A}" destId="{FDF621FC-C1E0-4966-8FFB-7994208FB9EA}" srcOrd="0" destOrd="0" presId="urn:microsoft.com/office/officeart/2005/8/layout/hProcess4"/>
    <dgm:cxn modelId="{FDEE0B63-04FF-4BD8-AF6C-889AA39A1A54}" srcId="{6B8E0ABC-BD1F-4D7A-9EB1-85006A5B341A}" destId="{9B4E2ADB-299A-413F-959E-04DD2A72D366}" srcOrd="2" destOrd="0" parTransId="{3D95C980-2C1A-4655-8EDC-C49D21DE5218}" sibTransId="{ECB3C5DC-8255-419A-ACB3-EB565F9FE6F0}"/>
    <dgm:cxn modelId="{67E345EA-0FDE-4046-BD69-83387284C8D9}" type="presOf" srcId="{A15081EE-D257-4B45-99CC-C157ADBAE384}" destId="{3FB9BD16-EDEE-426F-BF7B-2CEAED1B3413}" srcOrd="1" destOrd="1" presId="urn:microsoft.com/office/officeart/2005/8/layout/hProcess4"/>
    <dgm:cxn modelId="{7983C6FA-2CA1-4815-BCC9-AD17E3A8AA80}" srcId="{EC89269B-1BDE-4C44-B463-E10AE82A7C17}" destId="{1322A769-E8D8-4ACC-B970-733D46A7296C}" srcOrd="0" destOrd="0" parTransId="{09BCF4A1-D37F-49EC-92B6-86BEFC06B94B}" sibTransId="{890385CC-0595-4287-9B9B-D9CAE39D8EE9}"/>
    <dgm:cxn modelId="{13868432-4F22-4F93-B379-DA9A9BA53746}" type="presOf" srcId="{9B4E2ADB-299A-413F-959E-04DD2A72D366}" destId="{79FD96AA-115B-4D6F-8FD9-1D801DBB8FC4}" srcOrd="0" destOrd="2" presId="urn:microsoft.com/office/officeart/2005/8/layout/hProcess4"/>
    <dgm:cxn modelId="{856A75CB-5C7C-468D-9E83-F513E0F9A070}" type="presOf" srcId="{A15081EE-D257-4B45-99CC-C157ADBAE384}" destId="{C3BE757A-D3A3-4525-B998-16B7B47F93E5}" srcOrd="0" destOrd="1" presId="urn:microsoft.com/office/officeart/2005/8/layout/hProcess4"/>
    <dgm:cxn modelId="{A61261C2-E9A9-40DA-B352-96030B864445}" type="presOf" srcId="{051A4082-9C82-4015-804E-194F859A5481}" destId="{AB883AD5-2F8D-4DED-9785-4478395EBEA0}" srcOrd="0" destOrd="1" presId="urn:microsoft.com/office/officeart/2005/8/layout/hProcess4"/>
    <dgm:cxn modelId="{EB595CF2-CB94-4442-B706-EFBBF7B9B145}" type="presOf" srcId="{4264DC54-9C9C-4DE6-8624-EAA4F903D09C}" destId="{8ED25C8B-E614-4541-A7B8-359B7827A1D7}" srcOrd="0" destOrd="0" presId="urn:microsoft.com/office/officeart/2005/8/layout/hProcess4"/>
    <dgm:cxn modelId="{D61CBC4B-88E0-48D8-855F-9F8D384D6AA6}" srcId="{4ABBA68F-3D80-4ECE-89C2-344F77851C47}" destId="{051A4082-9C82-4015-804E-194F859A5481}" srcOrd="1" destOrd="0" parTransId="{8A2FB1AC-7188-42ED-964F-E98A45645225}" sibTransId="{6ADA3CE2-1836-4D03-AE9B-BE3D64A20B9A}"/>
    <dgm:cxn modelId="{F902098E-E043-407D-8A23-01CFF2B061E6}" srcId="{9B4E2ADB-299A-413F-959E-04DD2A72D366}" destId="{DF548AD9-D311-4242-A1E7-A59AAEE0FEC4}" srcOrd="1" destOrd="0" parTransId="{483D43F0-0C0E-43C2-A082-46415958B3E7}" sibTransId="{6D1B0758-0153-48B5-BA23-CB9FF94F52B7}"/>
    <dgm:cxn modelId="{686BDDBD-1B2A-47FE-8B9F-E3C8CF864BCD}" type="presOf" srcId="{5042AB05-D065-4360-A0FD-2EC57706A2C3}" destId="{EA8B676D-C3E5-49F9-B9F4-3A429FCBFA65}" srcOrd="1" destOrd="0" presId="urn:microsoft.com/office/officeart/2005/8/layout/hProcess4"/>
    <dgm:cxn modelId="{7A1A4F5D-F897-4881-BBA8-7E50AAEF7624}" type="presParOf" srcId="{BB88C106-F1A8-41E9-8DEF-5336B9476C4D}" destId="{8F3199BD-BC12-451F-BE67-6154CC774880}" srcOrd="0" destOrd="0" presId="urn:microsoft.com/office/officeart/2005/8/layout/hProcess4"/>
    <dgm:cxn modelId="{C1EF0128-F5BA-4D64-BC5C-9D42F51CB414}" type="presParOf" srcId="{BB88C106-F1A8-41E9-8DEF-5336B9476C4D}" destId="{A53CA4F8-6393-4AC1-8275-FB258F111166}" srcOrd="1" destOrd="0" presId="urn:microsoft.com/office/officeart/2005/8/layout/hProcess4"/>
    <dgm:cxn modelId="{0EF3FFDC-7A3D-43F3-B997-225A0E85EE8A}" type="presParOf" srcId="{BB88C106-F1A8-41E9-8DEF-5336B9476C4D}" destId="{DE3AADB8-A565-425D-A36D-04FBEA557759}" srcOrd="2" destOrd="0" presId="urn:microsoft.com/office/officeart/2005/8/layout/hProcess4"/>
    <dgm:cxn modelId="{08B8FD56-1E43-405C-882E-B9FF79BF6F3F}" type="presParOf" srcId="{DE3AADB8-A565-425D-A36D-04FBEA557759}" destId="{A3A9F64F-26FD-40F0-B4CC-D82728BDCF3A}" srcOrd="0" destOrd="0" presId="urn:microsoft.com/office/officeart/2005/8/layout/hProcess4"/>
    <dgm:cxn modelId="{7CBEF010-C69B-440D-B35D-C1406B76AAC8}" type="presParOf" srcId="{A3A9F64F-26FD-40F0-B4CC-D82728BDCF3A}" destId="{A725873B-DA8E-41C1-B560-65104FFC134A}" srcOrd="0" destOrd="0" presId="urn:microsoft.com/office/officeart/2005/8/layout/hProcess4"/>
    <dgm:cxn modelId="{D01EC0F6-79B3-44C1-BC88-F075933E2F89}" type="presParOf" srcId="{A3A9F64F-26FD-40F0-B4CC-D82728BDCF3A}" destId="{79FD96AA-115B-4D6F-8FD9-1D801DBB8FC4}" srcOrd="1" destOrd="0" presId="urn:microsoft.com/office/officeart/2005/8/layout/hProcess4"/>
    <dgm:cxn modelId="{68A11E5B-55CA-4E64-9ADE-DFFF7CFE8CA4}" type="presParOf" srcId="{A3A9F64F-26FD-40F0-B4CC-D82728BDCF3A}" destId="{E2300483-4016-4712-9681-41A792059DC6}" srcOrd="2" destOrd="0" presId="urn:microsoft.com/office/officeart/2005/8/layout/hProcess4"/>
    <dgm:cxn modelId="{330366C6-B33D-47D8-8100-DCADEF62299B}" type="presParOf" srcId="{A3A9F64F-26FD-40F0-B4CC-D82728BDCF3A}" destId="{FDF621FC-C1E0-4966-8FFB-7994208FB9EA}" srcOrd="3" destOrd="0" presId="urn:microsoft.com/office/officeart/2005/8/layout/hProcess4"/>
    <dgm:cxn modelId="{3623A799-312F-46C3-8B40-D9C5477B4594}" type="presParOf" srcId="{A3A9F64F-26FD-40F0-B4CC-D82728BDCF3A}" destId="{60E0C551-4854-4CF3-941B-FAD3B40E9AF0}" srcOrd="4" destOrd="0" presId="urn:microsoft.com/office/officeart/2005/8/layout/hProcess4"/>
    <dgm:cxn modelId="{A2E05F0E-4049-4EAD-B84C-E8FEADA16EC8}" type="presParOf" srcId="{DE3AADB8-A565-425D-A36D-04FBEA557759}" destId="{8ED25C8B-E614-4541-A7B8-359B7827A1D7}" srcOrd="1" destOrd="0" presId="urn:microsoft.com/office/officeart/2005/8/layout/hProcess4"/>
    <dgm:cxn modelId="{12A22CE7-5199-4EE1-A71A-EC3761282FD5}" type="presParOf" srcId="{DE3AADB8-A565-425D-A36D-04FBEA557759}" destId="{DDBC9073-2E11-45B0-B48F-4C5B54EB4C9A}" srcOrd="2" destOrd="0" presId="urn:microsoft.com/office/officeart/2005/8/layout/hProcess4"/>
    <dgm:cxn modelId="{15DF8247-7179-40EF-BC4E-AF610B8BA8F0}" type="presParOf" srcId="{DDBC9073-2E11-45B0-B48F-4C5B54EB4C9A}" destId="{172BC806-98E9-4D35-86DE-339859EDBD29}" srcOrd="0" destOrd="0" presId="urn:microsoft.com/office/officeart/2005/8/layout/hProcess4"/>
    <dgm:cxn modelId="{7E2E65EF-5B35-4AC4-88B8-F006AF1E1658}" type="presParOf" srcId="{DDBC9073-2E11-45B0-B48F-4C5B54EB4C9A}" destId="{C3BE757A-D3A3-4525-B998-16B7B47F93E5}" srcOrd="1" destOrd="0" presId="urn:microsoft.com/office/officeart/2005/8/layout/hProcess4"/>
    <dgm:cxn modelId="{D90B74E0-CED2-450A-A858-31BC8E34484D}" type="presParOf" srcId="{DDBC9073-2E11-45B0-B48F-4C5B54EB4C9A}" destId="{3FB9BD16-EDEE-426F-BF7B-2CEAED1B3413}" srcOrd="2" destOrd="0" presId="urn:microsoft.com/office/officeart/2005/8/layout/hProcess4"/>
    <dgm:cxn modelId="{D16750FD-03FB-4C41-AD6C-6277AA57567E}" type="presParOf" srcId="{DDBC9073-2E11-45B0-B48F-4C5B54EB4C9A}" destId="{62B64F94-83A0-4D03-B774-AD3ABA256606}" srcOrd="3" destOrd="0" presId="urn:microsoft.com/office/officeart/2005/8/layout/hProcess4"/>
    <dgm:cxn modelId="{12E713A3-7DD1-4C0B-8D91-E114008BCE20}" type="presParOf" srcId="{DDBC9073-2E11-45B0-B48F-4C5B54EB4C9A}" destId="{C240D2B4-776D-496D-A5AF-7192BFEB5D3A}" srcOrd="4" destOrd="0" presId="urn:microsoft.com/office/officeart/2005/8/layout/hProcess4"/>
    <dgm:cxn modelId="{0A2593B8-58EE-43DB-87CB-C85FD916D12D}" type="presParOf" srcId="{DE3AADB8-A565-425D-A36D-04FBEA557759}" destId="{54FD1E3D-2E17-4D18-8815-6F5746F454F2}" srcOrd="3" destOrd="0" presId="urn:microsoft.com/office/officeart/2005/8/layout/hProcess4"/>
    <dgm:cxn modelId="{CA0765B4-ACE2-4680-B6F5-E7F3CC54AE45}" type="presParOf" srcId="{DE3AADB8-A565-425D-A36D-04FBEA557759}" destId="{08D318BA-0637-4DB0-A237-8815CCF3301D}" srcOrd="4" destOrd="0" presId="urn:microsoft.com/office/officeart/2005/8/layout/hProcess4"/>
    <dgm:cxn modelId="{1A92536B-9794-495A-B02D-9E95006FE0FF}" type="presParOf" srcId="{08D318BA-0637-4DB0-A237-8815CCF3301D}" destId="{57E1F2B5-531E-4C39-A283-A211725D1C34}" srcOrd="0" destOrd="0" presId="urn:microsoft.com/office/officeart/2005/8/layout/hProcess4"/>
    <dgm:cxn modelId="{07B5983E-0056-42A7-AD04-4291104C64D7}" type="presParOf" srcId="{08D318BA-0637-4DB0-A237-8815CCF3301D}" destId="{AB883AD5-2F8D-4DED-9785-4478395EBEA0}" srcOrd="1" destOrd="0" presId="urn:microsoft.com/office/officeart/2005/8/layout/hProcess4"/>
    <dgm:cxn modelId="{C8CEA802-E9A4-4E39-9380-C9BABA376F83}" type="presParOf" srcId="{08D318BA-0637-4DB0-A237-8815CCF3301D}" destId="{EA8B676D-C3E5-49F9-B9F4-3A429FCBFA65}" srcOrd="2" destOrd="0" presId="urn:microsoft.com/office/officeart/2005/8/layout/hProcess4"/>
    <dgm:cxn modelId="{620BDA49-81CA-419C-A8BD-0A37D126017A}" type="presParOf" srcId="{08D318BA-0637-4DB0-A237-8815CCF3301D}" destId="{8CD678AA-CF28-4EA1-A5DF-21A9B1750FD7}" srcOrd="3" destOrd="0" presId="urn:microsoft.com/office/officeart/2005/8/layout/hProcess4"/>
    <dgm:cxn modelId="{0C1856E6-639C-4C0A-A087-883660581D60}" type="presParOf" srcId="{08D318BA-0637-4DB0-A237-8815CCF3301D}" destId="{63074147-B1D3-440C-9D60-31A4FC1DC55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D6265-1B0A-4C39-B520-CA5B1335CFA0}" type="doc">
      <dgm:prSet loTypeId="urn:microsoft.com/office/officeart/2005/8/layout/matrix1" loCatId="matrix" qsTypeId="urn:microsoft.com/office/officeart/2005/8/quickstyle/simple1" qsCatId="simple" csTypeId="urn:microsoft.com/office/officeart/2005/8/colors/accent4_5" csCatId="accent4" phldr="1"/>
      <dgm:spPr/>
      <dgm:t>
        <a:bodyPr/>
        <a:lstStyle/>
        <a:p>
          <a:endParaRPr lang="en-US"/>
        </a:p>
      </dgm:t>
    </dgm:pt>
    <dgm:pt modelId="{504D4D5D-B6C1-4284-8CE4-BB591C7294A5}">
      <dgm:prSet phldrT="[Text]"/>
      <dgm:spPr/>
      <dgm:t>
        <a:bodyPr/>
        <a:lstStyle/>
        <a:p>
          <a:r>
            <a:rPr lang="en-US" dirty="0">
              <a:solidFill>
                <a:schemeClr val="tx1"/>
              </a:solidFill>
            </a:rPr>
            <a:t>Targeted Coursework &amp; Field-Based Experiences </a:t>
          </a:r>
        </a:p>
      </dgm:t>
    </dgm:pt>
    <dgm:pt modelId="{87195F56-830E-46E0-B591-FD2F18DF02D4}" type="parTrans" cxnId="{63903098-1622-4CAE-9A19-F368B5D53B40}">
      <dgm:prSet/>
      <dgm:spPr/>
      <dgm:t>
        <a:bodyPr/>
        <a:lstStyle/>
        <a:p>
          <a:endParaRPr lang="en-US"/>
        </a:p>
      </dgm:t>
    </dgm:pt>
    <dgm:pt modelId="{A4537E1A-FD4F-4DB6-A484-DF5A10DB1800}" type="sibTrans" cxnId="{63903098-1622-4CAE-9A19-F368B5D53B40}">
      <dgm:prSet/>
      <dgm:spPr/>
      <dgm:t>
        <a:bodyPr/>
        <a:lstStyle/>
        <a:p>
          <a:endParaRPr lang="en-US"/>
        </a:p>
      </dgm:t>
    </dgm:pt>
    <dgm:pt modelId="{EE06DAF2-9363-456A-92E2-B083375464B1}">
      <dgm:prSet phldrT="[Text]" custT="1"/>
      <dgm:spPr/>
      <dgm:t>
        <a:bodyPr/>
        <a:lstStyle/>
        <a:p>
          <a:r>
            <a:rPr lang="en-US" sz="3300" dirty="0"/>
            <a:t>Interdisciplinary</a:t>
          </a:r>
        </a:p>
        <a:p>
          <a:r>
            <a:rPr lang="en-US" sz="2000" dirty="0"/>
            <a:t>Regular and special education, administrators, school psychologists</a:t>
          </a:r>
        </a:p>
      </dgm:t>
    </dgm:pt>
    <dgm:pt modelId="{2284BCF0-4234-43BE-AEFB-4D1CB8600231}" type="parTrans" cxnId="{9B2037FC-4237-41A5-A936-53F69DF85C25}">
      <dgm:prSet/>
      <dgm:spPr/>
      <dgm:t>
        <a:bodyPr/>
        <a:lstStyle/>
        <a:p>
          <a:endParaRPr lang="en-US"/>
        </a:p>
      </dgm:t>
    </dgm:pt>
    <dgm:pt modelId="{AF44CC52-85BE-4962-B1AE-A630BFFDF9F9}" type="sibTrans" cxnId="{9B2037FC-4237-41A5-A936-53F69DF85C25}">
      <dgm:prSet/>
      <dgm:spPr/>
      <dgm:t>
        <a:bodyPr/>
        <a:lstStyle/>
        <a:p>
          <a:endParaRPr lang="en-US"/>
        </a:p>
      </dgm:t>
    </dgm:pt>
    <dgm:pt modelId="{BA88D9BE-BF64-4D1F-94E0-DA3EB08B7041}">
      <dgm:prSet phldrT="[Text]" custT="1"/>
      <dgm:spPr/>
      <dgm:t>
        <a:bodyPr/>
        <a:lstStyle/>
        <a:p>
          <a:r>
            <a:rPr lang="en-US" sz="3300" dirty="0"/>
            <a:t>Data-Based Decision Making</a:t>
          </a:r>
        </a:p>
        <a:p>
          <a:r>
            <a:rPr lang="en-US" sz="2000" dirty="0"/>
            <a:t>Identifying students &amp; evaluating programs</a:t>
          </a:r>
        </a:p>
      </dgm:t>
    </dgm:pt>
    <dgm:pt modelId="{EF1FF61D-9800-4610-8834-9CF5D9E72F1C}" type="parTrans" cxnId="{CF728479-7AA2-482F-8FDF-6BA90CAA51A6}">
      <dgm:prSet/>
      <dgm:spPr/>
      <dgm:t>
        <a:bodyPr/>
        <a:lstStyle/>
        <a:p>
          <a:endParaRPr lang="en-US"/>
        </a:p>
      </dgm:t>
    </dgm:pt>
    <dgm:pt modelId="{5CAB6786-893E-48E9-8C04-C1B283BA7D24}" type="sibTrans" cxnId="{CF728479-7AA2-482F-8FDF-6BA90CAA51A6}">
      <dgm:prSet/>
      <dgm:spPr/>
      <dgm:t>
        <a:bodyPr/>
        <a:lstStyle/>
        <a:p>
          <a:endParaRPr lang="en-US"/>
        </a:p>
      </dgm:t>
    </dgm:pt>
    <dgm:pt modelId="{71C5DADB-7FAD-4D8F-8CD4-BD285E312470}">
      <dgm:prSet phldrT="[Text]" custT="1"/>
      <dgm:spPr/>
      <dgm:t>
        <a:bodyPr/>
        <a:lstStyle/>
        <a:p>
          <a:r>
            <a:rPr lang="en-US" sz="3300" dirty="0"/>
            <a:t>Research-Based Interventions</a:t>
          </a:r>
        </a:p>
        <a:p>
          <a:r>
            <a:rPr lang="en-US" sz="2000" dirty="0"/>
            <a:t>Selecting interventions based on student needs</a:t>
          </a:r>
        </a:p>
      </dgm:t>
    </dgm:pt>
    <dgm:pt modelId="{74B45708-287E-4A68-87E3-44D22062EF1D}" type="parTrans" cxnId="{00C83C04-D439-401C-A37B-64CF583300AC}">
      <dgm:prSet/>
      <dgm:spPr/>
      <dgm:t>
        <a:bodyPr/>
        <a:lstStyle/>
        <a:p>
          <a:endParaRPr lang="en-US"/>
        </a:p>
      </dgm:t>
    </dgm:pt>
    <dgm:pt modelId="{F86EA438-308F-4CAD-9383-5CE94BC57032}" type="sibTrans" cxnId="{00C83C04-D439-401C-A37B-64CF583300AC}">
      <dgm:prSet/>
      <dgm:spPr/>
      <dgm:t>
        <a:bodyPr/>
        <a:lstStyle/>
        <a:p>
          <a:endParaRPr lang="en-US"/>
        </a:p>
      </dgm:t>
    </dgm:pt>
    <dgm:pt modelId="{297DEF32-F09E-43C4-BCF2-C1245246094B}">
      <dgm:prSet phldrT="[Text]" custT="1"/>
      <dgm:spPr/>
      <dgm:t>
        <a:bodyPr/>
        <a:lstStyle/>
        <a:p>
          <a:r>
            <a:rPr lang="en-US" sz="3300" dirty="0"/>
            <a:t>Progress Monitoring</a:t>
          </a:r>
        </a:p>
        <a:p>
          <a:r>
            <a:rPr lang="en-US" sz="2000" dirty="0"/>
            <a:t>Changing interventions based on progress</a:t>
          </a:r>
        </a:p>
      </dgm:t>
    </dgm:pt>
    <dgm:pt modelId="{F94052F2-B94B-4300-BCA3-FCD13CDD743E}" type="parTrans" cxnId="{BDB63DE5-34D0-427C-9D4E-6DB8D816E1D1}">
      <dgm:prSet/>
      <dgm:spPr/>
      <dgm:t>
        <a:bodyPr/>
        <a:lstStyle/>
        <a:p>
          <a:endParaRPr lang="en-US"/>
        </a:p>
      </dgm:t>
    </dgm:pt>
    <dgm:pt modelId="{FA85CCBF-09F3-4AA0-B265-E876395CE1BE}" type="sibTrans" cxnId="{BDB63DE5-34D0-427C-9D4E-6DB8D816E1D1}">
      <dgm:prSet/>
      <dgm:spPr/>
      <dgm:t>
        <a:bodyPr/>
        <a:lstStyle/>
        <a:p>
          <a:endParaRPr lang="en-US"/>
        </a:p>
      </dgm:t>
    </dgm:pt>
    <dgm:pt modelId="{9DB3E0EF-5B68-4394-A077-013EDE94D90C}" type="pres">
      <dgm:prSet presAssocID="{1B9D6265-1B0A-4C39-B520-CA5B1335CFA0}" presName="diagram" presStyleCnt="0">
        <dgm:presLayoutVars>
          <dgm:chMax val="1"/>
          <dgm:dir/>
          <dgm:animLvl val="ctr"/>
          <dgm:resizeHandles val="exact"/>
        </dgm:presLayoutVars>
      </dgm:prSet>
      <dgm:spPr/>
      <dgm:t>
        <a:bodyPr/>
        <a:lstStyle/>
        <a:p>
          <a:endParaRPr lang="en-US"/>
        </a:p>
      </dgm:t>
    </dgm:pt>
    <dgm:pt modelId="{4680DF54-B4E2-4EB2-9E96-A0FFC912861B}" type="pres">
      <dgm:prSet presAssocID="{1B9D6265-1B0A-4C39-B520-CA5B1335CFA0}" presName="matrix" presStyleCnt="0"/>
      <dgm:spPr/>
    </dgm:pt>
    <dgm:pt modelId="{7887130C-0A7E-49D4-A82E-B2769B9492F3}" type="pres">
      <dgm:prSet presAssocID="{1B9D6265-1B0A-4C39-B520-CA5B1335CFA0}" presName="tile1" presStyleLbl="node1" presStyleIdx="0" presStyleCnt="4"/>
      <dgm:spPr/>
      <dgm:t>
        <a:bodyPr/>
        <a:lstStyle/>
        <a:p>
          <a:endParaRPr lang="en-US"/>
        </a:p>
      </dgm:t>
    </dgm:pt>
    <dgm:pt modelId="{17514E62-4985-4823-B291-D653C7EC1888}" type="pres">
      <dgm:prSet presAssocID="{1B9D6265-1B0A-4C39-B520-CA5B1335CFA0}" presName="tile1text" presStyleLbl="node1" presStyleIdx="0" presStyleCnt="4">
        <dgm:presLayoutVars>
          <dgm:chMax val="0"/>
          <dgm:chPref val="0"/>
          <dgm:bulletEnabled val="1"/>
        </dgm:presLayoutVars>
      </dgm:prSet>
      <dgm:spPr/>
      <dgm:t>
        <a:bodyPr/>
        <a:lstStyle/>
        <a:p>
          <a:endParaRPr lang="en-US"/>
        </a:p>
      </dgm:t>
    </dgm:pt>
    <dgm:pt modelId="{05B24A7C-DE2C-468B-AA46-6798063EE19B}" type="pres">
      <dgm:prSet presAssocID="{1B9D6265-1B0A-4C39-B520-CA5B1335CFA0}" presName="tile2" presStyleLbl="node1" presStyleIdx="1" presStyleCnt="4"/>
      <dgm:spPr/>
      <dgm:t>
        <a:bodyPr/>
        <a:lstStyle/>
        <a:p>
          <a:endParaRPr lang="en-US"/>
        </a:p>
      </dgm:t>
    </dgm:pt>
    <dgm:pt modelId="{1744FA37-11BD-40A2-BFDA-F7ACF023FC40}" type="pres">
      <dgm:prSet presAssocID="{1B9D6265-1B0A-4C39-B520-CA5B1335CFA0}" presName="tile2text" presStyleLbl="node1" presStyleIdx="1" presStyleCnt="4">
        <dgm:presLayoutVars>
          <dgm:chMax val="0"/>
          <dgm:chPref val="0"/>
          <dgm:bulletEnabled val="1"/>
        </dgm:presLayoutVars>
      </dgm:prSet>
      <dgm:spPr/>
      <dgm:t>
        <a:bodyPr/>
        <a:lstStyle/>
        <a:p>
          <a:endParaRPr lang="en-US"/>
        </a:p>
      </dgm:t>
    </dgm:pt>
    <dgm:pt modelId="{D0AADBC2-935F-4FCD-84F6-35228E078AA6}" type="pres">
      <dgm:prSet presAssocID="{1B9D6265-1B0A-4C39-B520-CA5B1335CFA0}" presName="tile3" presStyleLbl="node1" presStyleIdx="2" presStyleCnt="4"/>
      <dgm:spPr/>
      <dgm:t>
        <a:bodyPr/>
        <a:lstStyle/>
        <a:p>
          <a:endParaRPr lang="en-US"/>
        </a:p>
      </dgm:t>
    </dgm:pt>
    <dgm:pt modelId="{50DB2841-D1EB-461A-AC9E-5A76957DC19C}" type="pres">
      <dgm:prSet presAssocID="{1B9D6265-1B0A-4C39-B520-CA5B1335CFA0}" presName="tile3text" presStyleLbl="node1" presStyleIdx="2" presStyleCnt="4">
        <dgm:presLayoutVars>
          <dgm:chMax val="0"/>
          <dgm:chPref val="0"/>
          <dgm:bulletEnabled val="1"/>
        </dgm:presLayoutVars>
      </dgm:prSet>
      <dgm:spPr/>
      <dgm:t>
        <a:bodyPr/>
        <a:lstStyle/>
        <a:p>
          <a:endParaRPr lang="en-US"/>
        </a:p>
      </dgm:t>
    </dgm:pt>
    <dgm:pt modelId="{63391538-E6D8-4797-8C42-5384DC8DE580}" type="pres">
      <dgm:prSet presAssocID="{1B9D6265-1B0A-4C39-B520-CA5B1335CFA0}" presName="tile4" presStyleLbl="node1" presStyleIdx="3" presStyleCnt="4"/>
      <dgm:spPr/>
      <dgm:t>
        <a:bodyPr/>
        <a:lstStyle/>
        <a:p>
          <a:endParaRPr lang="en-US"/>
        </a:p>
      </dgm:t>
    </dgm:pt>
    <dgm:pt modelId="{B6475956-FF86-408A-B8A9-633870B313F2}" type="pres">
      <dgm:prSet presAssocID="{1B9D6265-1B0A-4C39-B520-CA5B1335CFA0}" presName="tile4text" presStyleLbl="node1" presStyleIdx="3" presStyleCnt="4">
        <dgm:presLayoutVars>
          <dgm:chMax val="0"/>
          <dgm:chPref val="0"/>
          <dgm:bulletEnabled val="1"/>
        </dgm:presLayoutVars>
      </dgm:prSet>
      <dgm:spPr/>
      <dgm:t>
        <a:bodyPr/>
        <a:lstStyle/>
        <a:p>
          <a:endParaRPr lang="en-US"/>
        </a:p>
      </dgm:t>
    </dgm:pt>
    <dgm:pt modelId="{9118A41C-EDE7-4ACF-9A82-1E80A3CD8AF0}" type="pres">
      <dgm:prSet presAssocID="{1B9D6265-1B0A-4C39-B520-CA5B1335CFA0}" presName="centerTile" presStyleLbl="fgShp" presStyleIdx="0" presStyleCnt="1">
        <dgm:presLayoutVars>
          <dgm:chMax val="0"/>
          <dgm:chPref val="0"/>
        </dgm:presLayoutVars>
      </dgm:prSet>
      <dgm:spPr/>
      <dgm:t>
        <a:bodyPr/>
        <a:lstStyle/>
        <a:p>
          <a:endParaRPr lang="en-US"/>
        </a:p>
      </dgm:t>
    </dgm:pt>
  </dgm:ptLst>
  <dgm:cxnLst>
    <dgm:cxn modelId="{10316506-9BF1-4603-B6D7-38C19C67A215}" type="presOf" srcId="{BA88D9BE-BF64-4D1F-94E0-DA3EB08B7041}" destId="{05B24A7C-DE2C-468B-AA46-6798063EE19B}" srcOrd="0" destOrd="0" presId="urn:microsoft.com/office/officeart/2005/8/layout/matrix1"/>
    <dgm:cxn modelId="{BA3F6210-0C34-4066-8877-C6E8DB1F819A}" type="presOf" srcId="{EE06DAF2-9363-456A-92E2-B083375464B1}" destId="{17514E62-4985-4823-B291-D653C7EC1888}" srcOrd="1" destOrd="0" presId="urn:microsoft.com/office/officeart/2005/8/layout/matrix1"/>
    <dgm:cxn modelId="{0A2D3791-FC84-4F5A-A54A-E0AE18F1F62A}" type="presOf" srcId="{297DEF32-F09E-43C4-BCF2-C1245246094B}" destId="{B6475956-FF86-408A-B8A9-633870B313F2}" srcOrd="1" destOrd="0" presId="urn:microsoft.com/office/officeart/2005/8/layout/matrix1"/>
    <dgm:cxn modelId="{705A72FE-55B7-413F-9175-A5F6BFE90C54}" type="presOf" srcId="{71C5DADB-7FAD-4D8F-8CD4-BD285E312470}" destId="{50DB2841-D1EB-461A-AC9E-5A76957DC19C}" srcOrd="1" destOrd="0" presId="urn:microsoft.com/office/officeart/2005/8/layout/matrix1"/>
    <dgm:cxn modelId="{07299DFF-3CEB-4BAA-9994-BECD7AA25850}" type="presOf" srcId="{71C5DADB-7FAD-4D8F-8CD4-BD285E312470}" destId="{D0AADBC2-935F-4FCD-84F6-35228E078AA6}" srcOrd="0" destOrd="0" presId="urn:microsoft.com/office/officeart/2005/8/layout/matrix1"/>
    <dgm:cxn modelId="{BDB63DE5-34D0-427C-9D4E-6DB8D816E1D1}" srcId="{504D4D5D-B6C1-4284-8CE4-BB591C7294A5}" destId="{297DEF32-F09E-43C4-BCF2-C1245246094B}" srcOrd="3" destOrd="0" parTransId="{F94052F2-B94B-4300-BCA3-FCD13CDD743E}" sibTransId="{FA85CCBF-09F3-4AA0-B265-E876395CE1BE}"/>
    <dgm:cxn modelId="{63903098-1622-4CAE-9A19-F368B5D53B40}" srcId="{1B9D6265-1B0A-4C39-B520-CA5B1335CFA0}" destId="{504D4D5D-B6C1-4284-8CE4-BB591C7294A5}" srcOrd="0" destOrd="0" parTransId="{87195F56-830E-46E0-B591-FD2F18DF02D4}" sibTransId="{A4537E1A-FD4F-4DB6-A484-DF5A10DB1800}"/>
    <dgm:cxn modelId="{B265998D-917A-461A-BD3C-252B313958D9}" type="presOf" srcId="{BA88D9BE-BF64-4D1F-94E0-DA3EB08B7041}" destId="{1744FA37-11BD-40A2-BFDA-F7ACF023FC40}" srcOrd="1" destOrd="0" presId="urn:microsoft.com/office/officeart/2005/8/layout/matrix1"/>
    <dgm:cxn modelId="{9B2037FC-4237-41A5-A936-53F69DF85C25}" srcId="{504D4D5D-B6C1-4284-8CE4-BB591C7294A5}" destId="{EE06DAF2-9363-456A-92E2-B083375464B1}" srcOrd="0" destOrd="0" parTransId="{2284BCF0-4234-43BE-AEFB-4D1CB8600231}" sibTransId="{AF44CC52-85BE-4962-B1AE-A630BFFDF9F9}"/>
    <dgm:cxn modelId="{2235488A-2DFE-40AA-A06C-D8B076E853C2}" type="presOf" srcId="{1B9D6265-1B0A-4C39-B520-CA5B1335CFA0}" destId="{9DB3E0EF-5B68-4394-A077-013EDE94D90C}" srcOrd="0" destOrd="0" presId="urn:microsoft.com/office/officeart/2005/8/layout/matrix1"/>
    <dgm:cxn modelId="{1F419506-7B29-4A3C-A671-14F780F4A03E}" type="presOf" srcId="{EE06DAF2-9363-456A-92E2-B083375464B1}" destId="{7887130C-0A7E-49D4-A82E-B2769B9492F3}" srcOrd="0" destOrd="0" presId="urn:microsoft.com/office/officeart/2005/8/layout/matrix1"/>
    <dgm:cxn modelId="{CF728479-7AA2-482F-8FDF-6BA90CAA51A6}" srcId="{504D4D5D-B6C1-4284-8CE4-BB591C7294A5}" destId="{BA88D9BE-BF64-4D1F-94E0-DA3EB08B7041}" srcOrd="1" destOrd="0" parTransId="{EF1FF61D-9800-4610-8834-9CF5D9E72F1C}" sibTransId="{5CAB6786-893E-48E9-8C04-C1B283BA7D24}"/>
    <dgm:cxn modelId="{123E7B04-A12F-46A5-91C5-7BC47D1B078D}" type="presOf" srcId="{297DEF32-F09E-43C4-BCF2-C1245246094B}" destId="{63391538-E6D8-4797-8C42-5384DC8DE580}" srcOrd="0" destOrd="0" presId="urn:microsoft.com/office/officeart/2005/8/layout/matrix1"/>
    <dgm:cxn modelId="{0F2192E6-872C-4DCC-8D0A-4C60AD114317}" type="presOf" srcId="{504D4D5D-B6C1-4284-8CE4-BB591C7294A5}" destId="{9118A41C-EDE7-4ACF-9A82-1E80A3CD8AF0}" srcOrd="0" destOrd="0" presId="urn:microsoft.com/office/officeart/2005/8/layout/matrix1"/>
    <dgm:cxn modelId="{00C83C04-D439-401C-A37B-64CF583300AC}" srcId="{504D4D5D-B6C1-4284-8CE4-BB591C7294A5}" destId="{71C5DADB-7FAD-4D8F-8CD4-BD285E312470}" srcOrd="2" destOrd="0" parTransId="{74B45708-287E-4A68-87E3-44D22062EF1D}" sibTransId="{F86EA438-308F-4CAD-9383-5CE94BC57032}"/>
    <dgm:cxn modelId="{922D003D-F3AD-4DA0-85EF-FDCCB19F0C1F}" type="presParOf" srcId="{9DB3E0EF-5B68-4394-A077-013EDE94D90C}" destId="{4680DF54-B4E2-4EB2-9E96-A0FFC912861B}" srcOrd="0" destOrd="0" presId="urn:microsoft.com/office/officeart/2005/8/layout/matrix1"/>
    <dgm:cxn modelId="{1A44A695-A6C0-4FF8-AC2F-773237EDD5A9}" type="presParOf" srcId="{4680DF54-B4E2-4EB2-9E96-A0FFC912861B}" destId="{7887130C-0A7E-49D4-A82E-B2769B9492F3}" srcOrd="0" destOrd="0" presId="urn:microsoft.com/office/officeart/2005/8/layout/matrix1"/>
    <dgm:cxn modelId="{7EC191D5-DF94-46CB-AA25-129D6AE884BC}" type="presParOf" srcId="{4680DF54-B4E2-4EB2-9E96-A0FFC912861B}" destId="{17514E62-4985-4823-B291-D653C7EC1888}" srcOrd="1" destOrd="0" presId="urn:microsoft.com/office/officeart/2005/8/layout/matrix1"/>
    <dgm:cxn modelId="{AB4F3A84-1047-41A1-BD46-7A51F89AAC90}" type="presParOf" srcId="{4680DF54-B4E2-4EB2-9E96-A0FFC912861B}" destId="{05B24A7C-DE2C-468B-AA46-6798063EE19B}" srcOrd="2" destOrd="0" presId="urn:microsoft.com/office/officeart/2005/8/layout/matrix1"/>
    <dgm:cxn modelId="{BB6EDCD4-D386-48EF-BDB8-2C69244FE2A1}" type="presParOf" srcId="{4680DF54-B4E2-4EB2-9E96-A0FFC912861B}" destId="{1744FA37-11BD-40A2-BFDA-F7ACF023FC40}" srcOrd="3" destOrd="0" presId="urn:microsoft.com/office/officeart/2005/8/layout/matrix1"/>
    <dgm:cxn modelId="{43E9F85F-F02B-417B-AFAA-B7E8C2429B89}" type="presParOf" srcId="{4680DF54-B4E2-4EB2-9E96-A0FFC912861B}" destId="{D0AADBC2-935F-4FCD-84F6-35228E078AA6}" srcOrd="4" destOrd="0" presId="urn:microsoft.com/office/officeart/2005/8/layout/matrix1"/>
    <dgm:cxn modelId="{311C6E08-FFDC-48E6-BEB0-B32FBE239048}" type="presParOf" srcId="{4680DF54-B4E2-4EB2-9E96-A0FFC912861B}" destId="{50DB2841-D1EB-461A-AC9E-5A76957DC19C}" srcOrd="5" destOrd="0" presId="urn:microsoft.com/office/officeart/2005/8/layout/matrix1"/>
    <dgm:cxn modelId="{4F77CFD2-4F74-4CB6-8B95-40436E95A71D}" type="presParOf" srcId="{4680DF54-B4E2-4EB2-9E96-A0FFC912861B}" destId="{63391538-E6D8-4797-8C42-5384DC8DE580}" srcOrd="6" destOrd="0" presId="urn:microsoft.com/office/officeart/2005/8/layout/matrix1"/>
    <dgm:cxn modelId="{A2EB4813-5B17-4E81-8C56-1AF046F9FD94}" type="presParOf" srcId="{4680DF54-B4E2-4EB2-9E96-A0FFC912861B}" destId="{B6475956-FF86-408A-B8A9-633870B313F2}" srcOrd="7" destOrd="0" presId="urn:microsoft.com/office/officeart/2005/8/layout/matrix1"/>
    <dgm:cxn modelId="{995216F1-3398-42D9-8777-962DABE6CD96}" type="presParOf" srcId="{9DB3E0EF-5B68-4394-A077-013EDE94D90C}" destId="{9118A41C-EDE7-4ACF-9A82-1E80A3CD8AF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D96AA-115B-4D6F-8FD9-1D801DBB8FC4}">
      <dsp:nvSpPr>
        <dsp:cNvPr id="0" name=""/>
        <dsp:cNvSpPr/>
      </dsp:nvSpPr>
      <dsp:spPr>
        <a:xfrm>
          <a:off x="0" y="349736"/>
          <a:ext cx="2315387" cy="244603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Effective Interventions</a:t>
          </a:r>
        </a:p>
        <a:p>
          <a:pPr marL="171450" lvl="1" indent="-171450" algn="l" defTabSz="755650">
            <a:lnSpc>
              <a:spcPct val="90000"/>
            </a:lnSpc>
            <a:spcBef>
              <a:spcPct val="0"/>
            </a:spcBef>
            <a:spcAft>
              <a:spcPct val="15000"/>
            </a:spcAft>
            <a:buChar char="••"/>
          </a:pPr>
          <a:r>
            <a:rPr lang="en-US" sz="1700" kern="1200" dirty="0"/>
            <a:t>Multi-tiered systems of support</a:t>
          </a:r>
        </a:p>
        <a:p>
          <a:pPr marL="171450" lvl="1" indent="-171450" algn="l" defTabSz="755650">
            <a:lnSpc>
              <a:spcPct val="90000"/>
            </a:lnSpc>
            <a:spcBef>
              <a:spcPct val="0"/>
            </a:spcBef>
            <a:spcAft>
              <a:spcPct val="15000"/>
            </a:spcAft>
            <a:buChar char="••"/>
          </a:pPr>
          <a:r>
            <a:rPr lang="en-US" sz="1700" kern="1200" dirty="0"/>
            <a:t>Assessment, incl. </a:t>
          </a:r>
        </a:p>
        <a:p>
          <a:pPr marL="342900" lvl="2" indent="-171450" algn="l" defTabSz="711200">
            <a:lnSpc>
              <a:spcPct val="90000"/>
            </a:lnSpc>
            <a:spcBef>
              <a:spcPct val="0"/>
            </a:spcBef>
            <a:spcAft>
              <a:spcPct val="15000"/>
            </a:spcAft>
            <a:buChar char="••"/>
          </a:pPr>
          <a:r>
            <a:rPr lang="en-US" sz="1600" kern="1200" dirty="0"/>
            <a:t>Screening</a:t>
          </a:r>
        </a:p>
        <a:p>
          <a:pPr marL="342900" lvl="2" indent="-171450" algn="l" defTabSz="711200">
            <a:lnSpc>
              <a:spcPct val="90000"/>
            </a:lnSpc>
            <a:spcBef>
              <a:spcPct val="0"/>
            </a:spcBef>
            <a:spcAft>
              <a:spcPct val="15000"/>
            </a:spcAft>
            <a:buChar char="••"/>
          </a:pPr>
          <a:r>
            <a:rPr lang="en-US" sz="1600" kern="1200" dirty="0"/>
            <a:t>Progress monitoring</a:t>
          </a:r>
        </a:p>
      </dsp:txBody>
      <dsp:txXfrm>
        <a:off x="56290" y="406026"/>
        <a:ext cx="2202807" cy="1809303"/>
      </dsp:txXfrm>
    </dsp:sp>
    <dsp:sp modelId="{8ED25C8B-E614-4541-A7B8-359B7827A1D7}">
      <dsp:nvSpPr>
        <dsp:cNvPr id="0" name=""/>
        <dsp:cNvSpPr/>
      </dsp:nvSpPr>
      <dsp:spPr>
        <a:xfrm>
          <a:off x="1327748" y="1346214"/>
          <a:ext cx="2625759" cy="2625759"/>
        </a:xfrm>
        <a:prstGeom prst="leftCircularArrow">
          <a:avLst>
            <a:gd name="adj1" fmla="val 3401"/>
            <a:gd name="adj2" fmla="val 421048"/>
            <a:gd name="adj3" fmla="val 2423562"/>
            <a:gd name="adj4" fmla="val 9251493"/>
            <a:gd name="adj5" fmla="val 396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F621FC-C1E0-4966-8FFB-7994208FB9EA}">
      <dsp:nvSpPr>
        <dsp:cNvPr id="0" name=""/>
        <dsp:cNvSpPr/>
      </dsp:nvSpPr>
      <dsp:spPr>
        <a:xfrm>
          <a:off x="516745" y="2653048"/>
          <a:ext cx="2058122" cy="5355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Research</a:t>
          </a:r>
        </a:p>
      </dsp:txBody>
      <dsp:txXfrm>
        <a:off x="532429" y="2668732"/>
        <a:ext cx="2026754" cy="504134"/>
      </dsp:txXfrm>
    </dsp:sp>
    <dsp:sp modelId="{C3BE757A-D3A3-4525-B998-16B7B47F93E5}">
      <dsp:nvSpPr>
        <dsp:cNvPr id="0" name=""/>
        <dsp:cNvSpPr/>
      </dsp:nvSpPr>
      <dsp:spPr>
        <a:xfrm>
          <a:off x="3000169" y="1009173"/>
          <a:ext cx="2315387" cy="190971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59558"/>
              <a:satOff val="945"/>
              <a:lumOff val="-1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Pre-service level</a:t>
          </a:r>
        </a:p>
        <a:p>
          <a:pPr marL="171450" lvl="1" indent="-171450" algn="l" defTabSz="755650">
            <a:lnSpc>
              <a:spcPct val="90000"/>
            </a:lnSpc>
            <a:spcBef>
              <a:spcPct val="0"/>
            </a:spcBef>
            <a:spcAft>
              <a:spcPct val="15000"/>
            </a:spcAft>
            <a:buChar char="••"/>
          </a:pPr>
          <a:r>
            <a:rPr lang="en-US" sz="1700" kern="1200" dirty="0"/>
            <a:t>Professional development for current professionals</a:t>
          </a:r>
        </a:p>
      </dsp:txBody>
      <dsp:txXfrm>
        <a:off x="3044117" y="1462344"/>
        <a:ext cx="2227491" cy="1412591"/>
      </dsp:txXfrm>
    </dsp:sp>
    <dsp:sp modelId="{54FD1E3D-2E17-4D18-8815-6F5746F454F2}">
      <dsp:nvSpPr>
        <dsp:cNvPr id="0" name=""/>
        <dsp:cNvSpPr/>
      </dsp:nvSpPr>
      <dsp:spPr>
        <a:xfrm>
          <a:off x="4269431" y="-185923"/>
          <a:ext cx="2916313" cy="2916313"/>
        </a:xfrm>
        <a:prstGeom prst="circularArrow">
          <a:avLst>
            <a:gd name="adj1" fmla="val 3063"/>
            <a:gd name="adj2" fmla="val 376070"/>
            <a:gd name="adj3" fmla="val 19448419"/>
            <a:gd name="adj4" fmla="val 12575511"/>
            <a:gd name="adj5" fmla="val 3573"/>
          </a:avLst>
        </a:prstGeom>
        <a:solidFill>
          <a:schemeClr val="accent5">
            <a:hueOff val="6719117"/>
            <a:satOff val="1889"/>
            <a:lumOff val="-270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64F94-83A0-4D03-B774-AD3ABA256606}">
      <dsp:nvSpPr>
        <dsp:cNvPr id="0" name=""/>
        <dsp:cNvSpPr/>
      </dsp:nvSpPr>
      <dsp:spPr>
        <a:xfrm>
          <a:off x="3514700" y="599949"/>
          <a:ext cx="2058122" cy="818447"/>
        </a:xfrm>
        <a:prstGeom prst="roundRect">
          <a:avLst>
            <a:gd name="adj" fmla="val 10000"/>
          </a:avLst>
        </a:prstGeom>
        <a:solidFill>
          <a:schemeClr val="accent5">
            <a:hueOff val="3359558"/>
            <a:satOff val="945"/>
            <a:lumOff val="-1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Training</a:t>
          </a:r>
        </a:p>
      </dsp:txBody>
      <dsp:txXfrm>
        <a:off x="3538671" y="623920"/>
        <a:ext cx="2010180" cy="770505"/>
      </dsp:txXfrm>
    </dsp:sp>
    <dsp:sp modelId="{AB883AD5-2F8D-4DED-9785-4478395EBEA0}">
      <dsp:nvSpPr>
        <dsp:cNvPr id="0" name=""/>
        <dsp:cNvSpPr/>
      </dsp:nvSpPr>
      <dsp:spPr>
        <a:xfrm>
          <a:off x="5998123" y="1009173"/>
          <a:ext cx="2315387" cy="190971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Ongoing support</a:t>
          </a:r>
        </a:p>
        <a:p>
          <a:pPr marL="171450" lvl="1" indent="-171450" algn="l" defTabSz="755650">
            <a:lnSpc>
              <a:spcPct val="90000"/>
            </a:lnSpc>
            <a:spcBef>
              <a:spcPct val="0"/>
            </a:spcBef>
            <a:spcAft>
              <a:spcPct val="15000"/>
            </a:spcAft>
            <a:buChar char="••"/>
          </a:pPr>
          <a:r>
            <a:rPr lang="en-US" sz="1700" kern="1200" dirty="0"/>
            <a:t>Implementation with fidelity</a:t>
          </a:r>
        </a:p>
      </dsp:txBody>
      <dsp:txXfrm>
        <a:off x="6042071" y="1053121"/>
        <a:ext cx="2227491" cy="1412591"/>
      </dsp:txXfrm>
    </dsp:sp>
    <dsp:sp modelId="{8CD678AA-CF28-4EA1-A5DF-21A9B1750FD7}">
      <dsp:nvSpPr>
        <dsp:cNvPr id="0" name=""/>
        <dsp:cNvSpPr/>
      </dsp:nvSpPr>
      <dsp:spPr>
        <a:xfrm>
          <a:off x="6512654" y="2509660"/>
          <a:ext cx="2058122" cy="818447"/>
        </a:xfrm>
        <a:prstGeom prst="roundRect">
          <a:avLst>
            <a:gd name="adj" fmla="val 10000"/>
          </a:avLst>
        </a:prstGeom>
        <a:solidFill>
          <a:schemeClr val="accent5">
            <a:hueOff val="6719117"/>
            <a:satOff val="1889"/>
            <a:lumOff val="-2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a:t>Practice</a:t>
          </a:r>
        </a:p>
      </dsp:txBody>
      <dsp:txXfrm>
        <a:off x="6536625" y="2533631"/>
        <a:ext cx="2010180" cy="77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7130C-0A7E-49D4-A82E-B2769B9492F3}">
      <dsp:nvSpPr>
        <dsp:cNvPr id="0" name=""/>
        <dsp:cNvSpPr/>
      </dsp:nvSpPr>
      <dsp:spPr>
        <a:xfrm rot="16200000">
          <a:off x="1066794" y="-1066794"/>
          <a:ext cx="2003749" cy="4137338"/>
        </a:xfrm>
        <a:prstGeom prst="round1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Interdisciplinary</a:t>
          </a:r>
        </a:p>
        <a:p>
          <a:pPr lvl="0" algn="ctr" defTabSz="1466850">
            <a:lnSpc>
              <a:spcPct val="90000"/>
            </a:lnSpc>
            <a:spcBef>
              <a:spcPct val="0"/>
            </a:spcBef>
            <a:spcAft>
              <a:spcPct val="35000"/>
            </a:spcAft>
          </a:pPr>
          <a:r>
            <a:rPr lang="en-US" sz="2000" kern="1200" dirty="0"/>
            <a:t>Regular and special education, administrators, school psychologists</a:t>
          </a:r>
        </a:p>
      </dsp:txBody>
      <dsp:txXfrm rot="5400000">
        <a:off x="0" y="0"/>
        <a:ext cx="4137338" cy="1502811"/>
      </dsp:txXfrm>
    </dsp:sp>
    <dsp:sp modelId="{05B24A7C-DE2C-468B-AA46-6798063EE19B}">
      <dsp:nvSpPr>
        <dsp:cNvPr id="0" name=""/>
        <dsp:cNvSpPr/>
      </dsp:nvSpPr>
      <dsp:spPr>
        <a:xfrm>
          <a:off x="4137338" y="0"/>
          <a:ext cx="4137338" cy="2003749"/>
        </a:xfrm>
        <a:prstGeom prst="round1Rect">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Data-Based Decision Making</a:t>
          </a:r>
        </a:p>
        <a:p>
          <a:pPr lvl="0" algn="ctr" defTabSz="1466850">
            <a:lnSpc>
              <a:spcPct val="90000"/>
            </a:lnSpc>
            <a:spcBef>
              <a:spcPct val="0"/>
            </a:spcBef>
            <a:spcAft>
              <a:spcPct val="35000"/>
            </a:spcAft>
          </a:pPr>
          <a:r>
            <a:rPr lang="en-US" sz="2000" kern="1200" dirty="0"/>
            <a:t>Identifying students &amp; evaluating programs</a:t>
          </a:r>
        </a:p>
      </dsp:txBody>
      <dsp:txXfrm>
        <a:off x="4137338" y="0"/>
        <a:ext cx="4137338" cy="1502811"/>
      </dsp:txXfrm>
    </dsp:sp>
    <dsp:sp modelId="{D0AADBC2-935F-4FCD-84F6-35228E078AA6}">
      <dsp:nvSpPr>
        <dsp:cNvPr id="0" name=""/>
        <dsp:cNvSpPr/>
      </dsp:nvSpPr>
      <dsp:spPr>
        <a:xfrm rot="10800000">
          <a:off x="0" y="2003749"/>
          <a:ext cx="4137338" cy="2003749"/>
        </a:xfrm>
        <a:prstGeom prst="round1Rect">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Research-Based Interventions</a:t>
          </a:r>
        </a:p>
        <a:p>
          <a:pPr lvl="0" algn="ctr" defTabSz="1466850">
            <a:lnSpc>
              <a:spcPct val="90000"/>
            </a:lnSpc>
            <a:spcBef>
              <a:spcPct val="0"/>
            </a:spcBef>
            <a:spcAft>
              <a:spcPct val="35000"/>
            </a:spcAft>
          </a:pPr>
          <a:r>
            <a:rPr lang="en-US" sz="2000" kern="1200" dirty="0"/>
            <a:t>Selecting interventions based on student needs</a:t>
          </a:r>
        </a:p>
      </dsp:txBody>
      <dsp:txXfrm rot="10800000">
        <a:off x="0" y="2504686"/>
        <a:ext cx="4137338" cy="1502811"/>
      </dsp:txXfrm>
    </dsp:sp>
    <dsp:sp modelId="{63391538-E6D8-4797-8C42-5384DC8DE580}">
      <dsp:nvSpPr>
        <dsp:cNvPr id="0" name=""/>
        <dsp:cNvSpPr/>
      </dsp:nvSpPr>
      <dsp:spPr>
        <a:xfrm rot="5400000">
          <a:off x="5204133" y="936954"/>
          <a:ext cx="2003749" cy="4137338"/>
        </a:xfrm>
        <a:prstGeom prst="round1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Progress Monitoring</a:t>
          </a:r>
        </a:p>
        <a:p>
          <a:pPr lvl="0" algn="ctr" defTabSz="1466850">
            <a:lnSpc>
              <a:spcPct val="90000"/>
            </a:lnSpc>
            <a:spcBef>
              <a:spcPct val="0"/>
            </a:spcBef>
            <a:spcAft>
              <a:spcPct val="35000"/>
            </a:spcAft>
          </a:pPr>
          <a:r>
            <a:rPr lang="en-US" sz="2000" kern="1200" dirty="0"/>
            <a:t>Changing interventions based on progress</a:t>
          </a:r>
        </a:p>
      </dsp:txBody>
      <dsp:txXfrm rot="-5400000">
        <a:off x="4137338" y="2504685"/>
        <a:ext cx="4137338" cy="1502811"/>
      </dsp:txXfrm>
    </dsp:sp>
    <dsp:sp modelId="{9118A41C-EDE7-4ACF-9A82-1E80A3CD8AF0}">
      <dsp:nvSpPr>
        <dsp:cNvPr id="0" name=""/>
        <dsp:cNvSpPr/>
      </dsp:nvSpPr>
      <dsp:spPr>
        <a:xfrm>
          <a:off x="2896136" y="1502811"/>
          <a:ext cx="2482403" cy="1001874"/>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rPr>
            <a:t>Targeted Coursework &amp; Field-Based Experiences </a:t>
          </a:r>
        </a:p>
      </dsp:txBody>
      <dsp:txXfrm>
        <a:off x="2945043" y="1551718"/>
        <a:ext cx="2384589" cy="9040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BYU course</a:t>
            </a:r>
          </a:p>
          <a:p>
            <a:pPr marL="0" lvl="0" indent="0" algn="l" rtl="0">
              <a:spcBef>
                <a:spcPts val="0"/>
              </a:spcBef>
              <a:spcAft>
                <a:spcPts val="0"/>
              </a:spcAft>
              <a:buNone/>
            </a:pPr>
            <a:r>
              <a:rPr lang="en-US" dirty="0"/>
              <a:t>Experience across the nation</a:t>
            </a:r>
          </a:p>
          <a:p>
            <a:pPr marL="0" lvl="0" indent="0" algn="l" rtl="0">
              <a:spcBef>
                <a:spcPts val="0"/>
              </a:spcBef>
              <a:spcAft>
                <a:spcPts val="0"/>
              </a:spcAft>
              <a:buNone/>
            </a:pPr>
            <a:r>
              <a:rPr lang="en-US" dirty="0"/>
              <a:t>UMN is unique</a:t>
            </a:r>
            <a:endParaRPr dirty="0"/>
          </a:p>
        </p:txBody>
      </p:sp>
    </p:spTree>
    <p:extLst>
      <p:ext uri="{BB962C8B-B14F-4D97-AF65-F5344CB8AC3E}">
        <p14:creationId xmlns:p14="http://schemas.microsoft.com/office/powerpoint/2010/main" val="335019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My experience with this text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Distribute Calendar to participants</a:t>
            </a:r>
            <a:endParaRPr dirty="0"/>
          </a:p>
        </p:txBody>
      </p:sp>
    </p:spTree>
    <p:extLst>
      <p:ext uri="{BB962C8B-B14F-4D97-AF65-F5344CB8AC3E}">
        <p14:creationId xmlns:p14="http://schemas.microsoft.com/office/powerpoint/2010/main" val="458925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54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 to course calendar:</a:t>
            </a:r>
          </a:p>
          <a:p>
            <a:pPr marL="0" lvl="0" indent="0" algn="l" rtl="0">
              <a:spcBef>
                <a:spcPts val="0"/>
              </a:spcBef>
              <a:spcAft>
                <a:spcPts val="0"/>
              </a:spcAft>
              <a:buNone/>
            </a:pPr>
            <a:r>
              <a:rPr lang="en-US" dirty="0"/>
              <a:t>Weeks 1-4: Universal</a:t>
            </a:r>
          </a:p>
          <a:p>
            <a:pPr marL="0" lvl="0" indent="0" algn="l" rtl="0">
              <a:spcBef>
                <a:spcPts val="0"/>
              </a:spcBef>
              <a:spcAft>
                <a:spcPts val="0"/>
              </a:spcAft>
              <a:buNone/>
            </a:pPr>
            <a:r>
              <a:rPr lang="en-US" dirty="0"/>
              <a:t>Weeks 5-14: Secondary &amp; Tertiary</a:t>
            </a:r>
            <a:endParaRPr dirty="0"/>
          </a:p>
        </p:txBody>
      </p:sp>
    </p:spTree>
    <p:extLst>
      <p:ext uri="{BB962C8B-B14F-4D97-AF65-F5344CB8AC3E}">
        <p14:creationId xmlns:p14="http://schemas.microsoft.com/office/powerpoint/2010/main" val="409540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36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Quick overview of what I will share in more details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aseline="0" dirty="0"/>
              <a:t>See Stormont &amp; Reinke (2009)  It is vital that schools ensure systematic instruction in social behavior.  Too often children are referred for evaluation/more intensive sources of support before simple behavioral supports and good teaching practices have been applied consistently </a:t>
            </a:r>
          </a:p>
          <a:p>
            <a:endParaRPr lang="en-US" baseline="0" dirty="0"/>
          </a:p>
          <a:p>
            <a:r>
              <a:rPr lang="en-US" baseline="0" dirty="0"/>
              <a:t>Selecting and implementing evidence-based practices to promote appropriate social behavior is tantamount to increasing children’s opportunities for success and the likelihood they will receive positive reinforcement in the school setting (Stormont &amp; Reinke, 2009).</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3257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Share study guide.</a:t>
            </a:r>
          </a:p>
          <a:p>
            <a:pPr marL="171450" lvl="0" indent="-171450" algn="l" rtl="0">
              <a:spcBef>
                <a:spcPts val="0"/>
              </a:spcBef>
              <a:spcAft>
                <a:spcPts val="0"/>
              </a:spcAft>
              <a:buFont typeface="Arial" panose="020B0604020202020204" pitchFamily="34" charset="0"/>
              <a:buChar char="•"/>
            </a:pPr>
            <a:r>
              <a:rPr lang="en-US" dirty="0"/>
              <a:t>Purpose is for TCs to learn more about the triangle and PBIS at large, as well as to explore what MN PBIS is doing.  </a:t>
            </a:r>
          </a:p>
          <a:p>
            <a:pPr marL="171450" lvl="0" indent="-171450" algn="l" rtl="0">
              <a:spcBef>
                <a:spcPts val="0"/>
              </a:spcBef>
              <a:spcAft>
                <a:spcPts val="0"/>
              </a:spcAft>
              <a:buFont typeface="Arial" panose="020B0604020202020204" pitchFamily="34" charset="0"/>
              <a:buChar char="•"/>
            </a:pPr>
            <a:r>
              <a:rPr lang="en-US" dirty="0"/>
              <a:t>Exploratory introduction to PBIS using the guided notes: purpose/goals, advantages, tiers, </a:t>
            </a:r>
          </a:p>
          <a:p>
            <a:pPr marL="171450" lvl="0" indent="-171450" algn="l" rtl="0">
              <a:spcBef>
                <a:spcPts val="0"/>
              </a:spcBef>
              <a:spcAft>
                <a:spcPts val="0"/>
              </a:spcAft>
              <a:buFont typeface="Arial" panose="020B0604020202020204" pitchFamily="34" charset="0"/>
              <a:buChar char="•"/>
            </a:pPr>
            <a:r>
              <a:rPr lang="en-US" dirty="0"/>
              <a:t>They look at PBIS at large and then identify a few areas that are of interest to them.</a:t>
            </a:r>
          </a:p>
          <a:p>
            <a:pPr marL="171450" lvl="0" indent="-171450" algn="l" rtl="0">
              <a:spcBef>
                <a:spcPts val="0"/>
              </a:spcBef>
              <a:spcAft>
                <a:spcPts val="0"/>
              </a:spcAft>
              <a:buFont typeface="Arial" panose="020B0604020202020204" pitchFamily="34" charset="0"/>
              <a:buChar char="•"/>
            </a:pPr>
            <a:r>
              <a:rPr lang="en-US" dirty="0"/>
              <a:t>I have them do this before I walk them through a </a:t>
            </a:r>
            <a:r>
              <a:rPr lang="en-US" dirty="0" err="1"/>
              <a:t>powerpoint</a:t>
            </a:r>
            <a:r>
              <a:rPr lang="en-US" dirty="0"/>
              <a:t> about PBIS as it allows for the </a:t>
            </a:r>
            <a:r>
              <a:rPr lang="en-US" dirty="0" err="1"/>
              <a:t>powerpoint</a:t>
            </a:r>
            <a:r>
              <a:rPr lang="en-US" dirty="0"/>
              <a:t> to be more interactive.</a:t>
            </a:r>
          </a:p>
        </p:txBody>
      </p:sp>
    </p:spTree>
    <p:extLst>
      <p:ext uri="{BB962C8B-B14F-4D97-AF65-F5344CB8AC3E}">
        <p14:creationId xmlns:p14="http://schemas.microsoft.com/office/powerpoint/2010/main" val="250828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end the PBIS </a:t>
            </a:r>
            <a:r>
              <a:rPr lang="en-US" dirty="0" err="1"/>
              <a:t>powerpoint</a:t>
            </a:r>
            <a:r>
              <a:rPr lang="en-US" dirty="0"/>
              <a:t> with a KWL. They submit their questions.</a:t>
            </a:r>
          </a:p>
          <a:p>
            <a:pPr marL="0" lvl="0" indent="0" algn="l" rtl="0">
              <a:spcBef>
                <a:spcPts val="0"/>
              </a:spcBef>
              <a:spcAft>
                <a:spcPts val="0"/>
              </a:spcAft>
              <a:buNone/>
            </a:pPr>
            <a:r>
              <a:rPr lang="en-US" dirty="0"/>
              <a:t>Clay Keller and Erin Farrell have presented to our classes the past two semesters.  They give an overview of PBIS, specifically as it relates to what is going on in the state and the opportunities that loom large for our TCs in schools.  This past semester they divided our classes into ”PBIS teams” and had them explore data together.</a:t>
            </a:r>
            <a:endParaRPr dirty="0"/>
          </a:p>
        </p:txBody>
      </p:sp>
    </p:spTree>
    <p:extLst>
      <p:ext uri="{BB962C8B-B14F-4D97-AF65-F5344CB8AC3E}">
        <p14:creationId xmlns:p14="http://schemas.microsoft.com/office/powerpoint/2010/main" val="3897977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Two modules regarding classroom management. #1 is to expose participants. #2 shows the content and is structured so that they develop their own plan along the way.  Very evidenced based.</a:t>
            </a:r>
          </a:p>
          <a:p>
            <a:pPr marL="0" lvl="0" indent="0" algn="l" rtl="0">
              <a:spcBef>
                <a:spcPts val="0"/>
              </a:spcBef>
              <a:spcAft>
                <a:spcPts val="0"/>
              </a:spcAft>
              <a:buNone/>
            </a:pPr>
            <a:r>
              <a:rPr lang="en-US" dirty="0"/>
              <a:t>Show video &amp; the perspectives and resources of the module to participants.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Management plan is submitted as one of the course assignments. </a:t>
            </a:r>
            <a:endParaRPr dirty="0"/>
          </a:p>
        </p:txBody>
      </p:sp>
    </p:spTree>
    <p:extLst>
      <p:ext uri="{BB962C8B-B14F-4D97-AF65-F5344CB8AC3E}">
        <p14:creationId xmlns:p14="http://schemas.microsoft.com/office/powerpoint/2010/main" val="156944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TCs do some of these Case Studies in class. This is a lead into Tier 2.</a:t>
            </a:r>
            <a:endParaRPr dirty="0"/>
          </a:p>
        </p:txBody>
      </p:sp>
    </p:spTree>
    <p:extLst>
      <p:ext uri="{BB962C8B-B14F-4D97-AF65-F5344CB8AC3E}">
        <p14:creationId xmlns:p14="http://schemas.microsoft.com/office/powerpoint/2010/main" val="1841558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TCs are required to explore the various behavior resources. I create a prompt on line that they are required to respond to. This helps them to “learn to fish” when it comes to behavior resources.</a:t>
            </a:r>
            <a:endParaRPr dirty="0"/>
          </a:p>
        </p:txBody>
      </p:sp>
    </p:spTree>
    <p:extLst>
      <p:ext uri="{BB962C8B-B14F-4D97-AF65-F5344CB8AC3E}">
        <p14:creationId xmlns:p14="http://schemas.microsoft.com/office/powerpoint/2010/main" val="207405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TCs are required to complete this survey with the school they are in for practicum OR a school from their past/current experience.   </a:t>
            </a:r>
          </a:p>
          <a:p>
            <a:pPr marL="171450" lvl="0" indent="-171450" algn="l" rtl="0">
              <a:spcBef>
                <a:spcPts val="0"/>
              </a:spcBef>
              <a:spcAft>
                <a:spcPts val="0"/>
              </a:spcAft>
            </a:pPr>
            <a:r>
              <a:rPr lang="en-US" dirty="0"/>
              <a:t>Complete survey individually</a:t>
            </a:r>
          </a:p>
          <a:p>
            <a:pPr marL="171450" lvl="0" indent="-171450" algn="l" rtl="0">
              <a:spcBef>
                <a:spcPts val="0"/>
              </a:spcBef>
              <a:spcAft>
                <a:spcPts val="0"/>
              </a:spcAft>
            </a:pPr>
            <a:r>
              <a:rPr lang="en-US" dirty="0"/>
              <a:t>Summarize outcomes</a:t>
            </a:r>
          </a:p>
          <a:p>
            <a:pPr marL="171450" lvl="0" indent="-171450" algn="l" rtl="0">
              <a:spcBef>
                <a:spcPts val="0"/>
              </a:spcBef>
              <a:spcAft>
                <a:spcPts val="0"/>
              </a:spcAft>
            </a:pPr>
            <a:r>
              <a:rPr lang="en-US" dirty="0"/>
              <a:t>Write a report:  Demographics of school—Strengths—Areas of Concern—Recommendations (3 to 4)—Aligned with survey outcomes</a:t>
            </a:r>
            <a:endParaRPr dirty="0"/>
          </a:p>
        </p:txBody>
      </p:sp>
    </p:spTree>
    <p:extLst>
      <p:ext uri="{BB962C8B-B14F-4D97-AF65-F5344CB8AC3E}">
        <p14:creationId xmlns:p14="http://schemas.microsoft.com/office/powerpoint/2010/main" val="1895825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SpEd</a:t>
            </a:r>
            <a:r>
              <a:rPr lang="en-US" dirty="0"/>
              <a:t> program requirement for all courses.  </a:t>
            </a:r>
          </a:p>
          <a:p>
            <a:pPr marL="0" lvl="0" indent="0" algn="l" rtl="0">
              <a:spcBef>
                <a:spcPts val="0"/>
              </a:spcBef>
              <a:spcAft>
                <a:spcPts val="0"/>
              </a:spcAft>
              <a:buNone/>
            </a:pPr>
            <a:r>
              <a:rPr lang="en-US" dirty="0"/>
              <a:t>Behavior sub-file:  TCs include assignments and resources from this course so that they have them as a resource when they are teachers of record.</a:t>
            </a:r>
          </a:p>
        </p:txBody>
      </p:sp>
    </p:spTree>
    <p:extLst>
      <p:ext uri="{BB962C8B-B14F-4D97-AF65-F5344CB8AC3E}">
        <p14:creationId xmlns:p14="http://schemas.microsoft.com/office/powerpoint/2010/main" val="293598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718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312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Share challenge video.</a:t>
            </a:r>
          </a:p>
          <a:p>
            <a:pPr marL="0" lvl="0" indent="0" algn="l" rtl="0">
              <a:spcBef>
                <a:spcPts val="0"/>
              </a:spcBef>
              <a:spcAft>
                <a:spcPts val="0"/>
              </a:spcAft>
              <a:buNone/>
            </a:pPr>
            <a:r>
              <a:rPr lang="en-US" dirty="0"/>
              <a:t>Show highpoints of pages 1-4</a:t>
            </a:r>
            <a:endParaRPr dirty="0"/>
          </a:p>
        </p:txBody>
      </p:sp>
    </p:spTree>
    <p:extLst>
      <p:ext uri="{BB962C8B-B14F-4D97-AF65-F5344CB8AC3E}">
        <p14:creationId xmlns:p14="http://schemas.microsoft.com/office/powerpoint/2010/main" val="401030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645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IRIS Module p. 5:  Talk through information and examples, complete activity</a:t>
            </a:r>
          </a:p>
          <a:p>
            <a:pPr marL="0" lvl="0" indent="0" algn="l" rtl="0">
              <a:spcBef>
                <a:spcPts val="0"/>
              </a:spcBef>
              <a:spcAft>
                <a:spcPts val="0"/>
              </a:spcAft>
              <a:buNone/>
            </a:pPr>
            <a:r>
              <a:rPr lang="en-US" dirty="0"/>
              <a:t>Group activities:  </a:t>
            </a:r>
          </a:p>
          <a:p>
            <a:pPr marL="171450" lvl="0" indent="-171450" algn="l" rtl="0">
              <a:spcBef>
                <a:spcPts val="0"/>
              </a:spcBef>
              <a:spcAft>
                <a:spcPts val="0"/>
              </a:spcAft>
            </a:pPr>
            <a:r>
              <a:rPr lang="en-US" dirty="0"/>
              <a:t>Use scenarios from Universal behavior info—allow groups to select their scenarios and design examples/non-examples of problem behavior &amp; target replacement behavior </a:t>
            </a:r>
          </a:p>
          <a:p>
            <a:pPr marL="171450" lvl="0" indent="-171450" algn="l" rtl="0">
              <a:spcBef>
                <a:spcPts val="0"/>
              </a:spcBef>
              <a:spcAft>
                <a:spcPts val="0"/>
              </a:spcAft>
            </a:pPr>
            <a:r>
              <a:rPr lang="en-US" dirty="0"/>
              <a:t>Teach behavioral objectives—create objectives that match with target replacement behavior</a:t>
            </a:r>
          </a:p>
          <a:p>
            <a:pPr marL="0" lvl="0" indent="0" algn="l" rtl="0">
              <a:spcBef>
                <a:spcPts val="0"/>
              </a:spcBef>
              <a:spcAft>
                <a:spcPts val="0"/>
              </a:spcAft>
              <a:buFontTx/>
              <a:buNone/>
            </a:pPr>
            <a:r>
              <a:rPr lang="en-US" dirty="0"/>
              <a:t>Handouts: Share operationalized behavior handouts</a:t>
            </a:r>
          </a:p>
          <a:p>
            <a:pPr marL="0" lvl="0" indent="0" algn="l" rtl="0">
              <a:spcBef>
                <a:spcPts val="0"/>
              </a:spcBef>
              <a:spcAft>
                <a:spcPts val="0"/>
              </a:spcAft>
              <a:buFontTx/>
              <a:buNone/>
            </a:pPr>
            <a:r>
              <a:rPr lang="en-US" dirty="0"/>
              <a:t>Discuss details of FBA #1 rubric--expectations</a:t>
            </a:r>
          </a:p>
        </p:txBody>
      </p:sp>
    </p:spTree>
    <p:extLst>
      <p:ext uri="{BB962C8B-B14F-4D97-AF65-F5344CB8AC3E}">
        <p14:creationId xmlns:p14="http://schemas.microsoft.com/office/powerpoint/2010/main" val="4143228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IRIS Module:  Discuss information and explore examples of forms—interviews &amp; behavior scales</a:t>
            </a:r>
          </a:p>
          <a:p>
            <a:pPr marL="0" lvl="0" indent="0" algn="l" rtl="0">
              <a:spcBef>
                <a:spcPts val="0"/>
              </a:spcBef>
              <a:spcAft>
                <a:spcPts val="0"/>
              </a:spcAft>
              <a:buNone/>
            </a:pPr>
            <a:r>
              <a:rPr lang="en-US" dirty="0"/>
              <a:t>Show interview form </a:t>
            </a:r>
          </a:p>
          <a:p>
            <a:pPr marL="0" lvl="0" indent="0" algn="l" rtl="0">
              <a:spcBef>
                <a:spcPts val="0"/>
              </a:spcBef>
              <a:spcAft>
                <a:spcPts val="0"/>
              </a:spcAft>
              <a:buNone/>
            </a:pPr>
            <a:r>
              <a:rPr lang="en-US" dirty="0"/>
              <a:t>Discuss details of FBA #2 assignment—interview/write-up</a:t>
            </a:r>
          </a:p>
        </p:txBody>
      </p:sp>
    </p:spTree>
    <p:extLst>
      <p:ext uri="{BB962C8B-B14F-4D97-AF65-F5344CB8AC3E}">
        <p14:creationId xmlns:p14="http://schemas.microsoft.com/office/powerpoint/2010/main" val="3847111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IRIS Module:  Discuss information, practice with video, view transcripts, complete activity</a:t>
            </a:r>
          </a:p>
          <a:p>
            <a:pPr marL="0" lvl="0" indent="0" algn="l" rtl="0">
              <a:spcBef>
                <a:spcPts val="0"/>
              </a:spcBef>
              <a:spcAft>
                <a:spcPts val="0"/>
              </a:spcAft>
              <a:buNone/>
            </a:pPr>
            <a:r>
              <a:rPr lang="en-US" dirty="0"/>
              <a:t>Practice ABC observations using various videos during class</a:t>
            </a:r>
          </a:p>
          <a:p>
            <a:pPr marL="0" lvl="0" indent="0" algn="l" rtl="0">
              <a:spcBef>
                <a:spcPts val="0"/>
              </a:spcBef>
              <a:spcAft>
                <a:spcPts val="0"/>
              </a:spcAft>
              <a:buNone/>
            </a:pPr>
            <a:r>
              <a:rPr lang="en-US" dirty="0"/>
              <a:t>Show ABC observation form—2 observations in same or different settings (20 minutes each)</a:t>
            </a:r>
          </a:p>
          <a:p>
            <a:pPr marL="0" lvl="0" indent="0" algn="l" rtl="0">
              <a:spcBef>
                <a:spcPts val="0"/>
              </a:spcBef>
              <a:spcAft>
                <a:spcPts val="0"/>
              </a:spcAft>
              <a:buNone/>
            </a:pPr>
            <a:r>
              <a:rPr lang="en-US" dirty="0"/>
              <a:t>Discuss details of FBA #3 assignment—observation, write up, preliminary hypothesis</a:t>
            </a:r>
          </a:p>
        </p:txBody>
      </p:sp>
    </p:spTree>
    <p:extLst>
      <p:ext uri="{BB962C8B-B14F-4D97-AF65-F5344CB8AC3E}">
        <p14:creationId xmlns:p14="http://schemas.microsoft.com/office/powerpoint/2010/main" val="3621126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a:t>IRIS Module:  </a:t>
            </a:r>
          </a:p>
          <a:p>
            <a:pPr marL="171450" lvl="0" indent="-171450" algn="l" rtl="0">
              <a:spcBef>
                <a:spcPts val="0"/>
              </a:spcBef>
              <a:spcAft>
                <a:spcPts val="0"/>
              </a:spcAft>
            </a:pPr>
            <a:r>
              <a:rPr lang="en-US" dirty="0"/>
              <a:t>Discuss information for Collecting Baseline</a:t>
            </a:r>
          </a:p>
          <a:p>
            <a:pPr marL="171450" lvl="0" indent="-171450" algn="l" rtl="0">
              <a:spcBef>
                <a:spcPts val="0"/>
              </a:spcBef>
              <a:spcAft>
                <a:spcPts val="0"/>
              </a:spcAft>
            </a:pPr>
            <a:r>
              <a:rPr lang="en-US" dirty="0"/>
              <a:t>Show examples and forms in the table</a:t>
            </a:r>
          </a:p>
          <a:p>
            <a:pPr marL="171450" lvl="0" indent="-171450" algn="l" rtl="0">
              <a:spcBef>
                <a:spcPts val="0"/>
              </a:spcBef>
              <a:spcAft>
                <a:spcPts val="0"/>
              </a:spcAft>
            </a:pPr>
            <a:r>
              <a:rPr lang="en-US" dirty="0"/>
              <a:t>Mention other information below the table</a:t>
            </a:r>
          </a:p>
          <a:p>
            <a:pPr marL="171450" lvl="0" indent="-171450" algn="l" rtl="0">
              <a:spcBef>
                <a:spcPts val="0"/>
              </a:spcBef>
              <a:spcAft>
                <a:spcPts val="0"/>
              </a:spcAft>
            </a:pPr>
            <a:r>
              <a:rPr lang="en-US" dirty="0"/>
              <a:t>Activity</a:t>
            </a:r>
          </a:p>
          <a:p>
            <a:pPr marL="0" lvl="0" indent="0" algn="l" rtl="0">
              <a:spcBef>
                <a:spcPts val="0"/>
              </a:spcBef>
              <a:spcAft>
                <a:spcPts val="0"/>
              </a:spcAft>
              <a:buFontTx/>
              <a:buNone/>
            </a:pPr>
            <a:r>
              <a:rPr lang="en-US" dirty="0"/>
              <a:t>Flow chart—next page</a:t>
            </a:r>
          </a:p>
          <a:p>
            <a:pPr marL="0" lvl="0" indent="0" algn="l" rtl="0">
              <a:spcBef>
                <a:spcPts val="0"/>
              </a:spcBef>
              <a:spcAft>
                <a:spcPts val="0"/>
              </a:spcAft>
              <a:buFontTx/>
              <a:buNone/>
            </a:pPr>
            <a:r>
              <a:rPr lang="en-US" dirty="0"/>
              <a:t>IRIS Case Studies—video activity to practice data collection</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999517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teacher candidate examples to walk through this flowchart</a:t>
            </a:r>
            <a:endParaRPr dirty="0"/>
          </a:p>
        </p:txBody>
      </p:sp>
    </p:spTree>
    <p:extLst>
      <p:ext uri="{BB962C8B-B14F-4D97-AF65-F5344CB8AC3E}">
        <p14:creationId xmlns:p14="http://schemas.microsoft.com/office/powerpoint/2010/main" val="3879092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err="1"/>
              <a:t>Powerpoint</a:t>
            </a:r>
            <a:r>
              <a:rPr lang="en-US" dirty="0"/>
              <a:t>, teacher candidate examples, case scenarios used to discuss how to move from observations to summarizing data so it can be graphed</a:t>
            </a:r>
          </a:p>
          <a:p>
            <a:pPr marL="0" lvl="0" indent="0" algn="l" rtl="0">
              <a:spcBef>
                <a:spcPts val="0"/>
              </a:spcBef>
              <a:spcAft>
                <a:spcPts val="0"/>
              </a:spcAft>
              <a:buFontTx/>
              <a:buNone/>
            </a:pPr>
            <a:r>
              <a:rPr lang="en-US" dirty="0"/>
              <a:t>Graphing activity: Show case scenario</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Discuss details of FBA #4 assignment using rubric—preliminary hypothesis, AGAIN!</a:t>
            </a:r>
          </a:p>
        </p:txBody>
      </p:sp>
    </p:spTree>
    <p:extLst>
      <p:ext uri="{BB962C8B-B14F-4D97-AF65-F5344CB8AC3E}">
        <p14:creationId xmlns:p14="http://schemas.microsoft.com/office/powerpoint/2010/main" val="1995461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b="1" dirty="0"/>
              <a:t>IRIS Module:</a:t>
            </a:r>
          </a:p>
          <a:p>
            <a:pPr marL="171450" lvl="0" indent="-171450" algn="l" rtl="0">
              <a:spcBef>
                <a:spcPts val="0"/>
              </a:spcBef>
              <a:spcAft>
                <a:spcPts val="0"/>
              </a:spcAft>
            </a:pPr>
            <a:r>
              <a:rPr lang="en-US" b="0" dirty="0"/>
              <a:t>Information from this page</a:t>
            </a:r>
          </a:p>
          <a:p>
            <a:pPr marL="171450" lvl="0" indent="-171450" algn="l" rtl="0">
              <a:spcBef>
                <a:spcPts val="0"/>
              </a:spcBef>
              <a:spcAft>
                <a:spcPts val="0"/>
              </a:spcAft>
            </a:pPr>
            <a:r>
              <a:rPr lang="en-US" b="0" dirty="0"/>
              <a:t>Matrix—play audios (Dr. Lane 1:52 min &amp; 3:29)</a:t>
            </a:r>
          </a:p>
          <a:p>
            <a:pPr marL="171450" lvl="0" indent="-171450" algn="l" rtl="0">
              <a:spcBef>
                <a:spcPts val="0"/>
              </a:spcBef>
              <a:spcAft>
                <a:spcPts val="0"/>
              </a:spcAft>
            </a:pPr>
            <a:r>
              <a:rPr lang="en-US" b="0" dirty="0"/>
              <a:t>Information about Analyzing the Functional Assessment Data</a:t>
            </a:r>
          </a:p>
          <a:p>
            <a:pPr marL="171450" lvl="0" indent="-171450" algn="l" rtl="0">
              <a:spcBef>
                <a:spcPts val="0"/>
              </a:spcBef>
              <a:spcAft>
                <a:spcPts val="0"/>
              </a:spcAft>
            </a:pPr>
            <a:r>
              <a:rPr lang="en-US" b="0" dirty="0"/>
              <a:t>Share the hypothesis template and how it is used</a:t>
            </a:r>
          </a:p>
          <a:p>
            <a:pPr marL="171450" lvl="0" indent="-171450" algn="l" rtl="0">
              <a:spcBef>
                <a:spcPts val="0"/>
              </a:spcBef>
              <a:spcAft>
                <a:spcPts val="0"/>
              </a:spcAft>
            </a:pPr>
            <a:r>
              <a:rPr lang="en-US" b="0" dirty="0"/>
              <a:t>Share the Utah FUBA/BIP form and how it is used for developing the hypothesis</a:t>
            </a:r>
          </a:p>
          <a:p>
            <a:pPr marL="171450" lvl="0" indent="-171450" algn="l" rtl="0">
              <a:spcBef>
                <a:spcPts val="0"/>
              </a:spcBef>
              <a:spcAft>
                <a:spcPts val="0"/>
              </a:spcAft>
            </a:pPr>
            <a:r>
              <a:rPr lang="en-US" b="0" dirty="0"/>
              <a:t>Discuss the details of FBA #5—HYPOTHESIS IS THE KEY FOCUS FOR THIS ASSIGNMENT. Up to this point, the TCs have been making an educated guess</a:t>
            </a:r>
          </a:p>
          <a:p>
            <a:pPr marL="171450" lvl="0" indent="-171450" algn="l" rtl="0">
              <a:spcBef>
                <a:spcPts val="0"/>
              </a:spcBef>
              <a:spcAft>
                <a:spcPts val="0"/>
              </a:spcAft>
            </a:pPr>
            <a:endParaRPr lang="en-US" b="0" dirty="0"/>
          </a:p>
          <a:p>
            <a:pPr marL="171450" lvl="0" indent="-171450" algn="l" rtl="0">
              <a:spcBef>
                <a:spcPts val="0"/>
              </a:spcBef>
              <a:spcAft>
                <a:spcPts val="0"/>
              </a:spcAft>
            </a:pPr>
            <a:endParaRPr lang="en-US" b="0" dirty="0"/>
          </a:p>
          <a:p>
            <a:pPr marL="0" lvl="0" indent="0" algn="l" rtl="0">
              <a:spcBef>
                <a:spcPts val="0"/>
              </a:spcBef>
              <a:spcAft>
                <a:spcPts val="0"/>
              </a:spcAft>
              <a:buFontTx/>
              <a:buNone/>
            </a:pPr>
            <a:endParaRPr lang="en-US" dirty="0"/>
          </a:p>
        </p:txBody>
      </p:sp>
    </p:spTree>
    <p:extLst>
      <p:ext uri="{BB962C8B-B14F-4D97-AF65-F5344CB8AC3E}">
        <p14:creationId xmlns:p14="http://schemas.microsoft.com/office/powerpoint/2010/main" val="3835137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a:t>Replacement behavior:</a:t>
            </a:r>
          </a:p>
          <a:p>
            <a:pPr marL="171450" lvl="0" indent="-171450" algn="l" rtl="0">
              <a:spcBef>
                <a:spcPts val="0"/>
              </a:spcBef>
              <a:spcAft>
                <a:spcPts val="0"/>
              </a:spcAft>
            </a:pPr>
            <a:r>
              <a:rPr lang="en-US" dirty="0"/>
              <a:t>FBA #1 introduced this by requiring TCs to write behavioral objectives</a:t>
            </a:r>
          </a:p>
          <a:p>
            <a:pPr marL="171450" lvl="0" indent="-171450" algn="l" rtl="0">
              <a:spcBef>
                <a:spcPts val="0"/>
              </a:spcBef>
              <a:spcAft>
                <a:spcPts val="0"/>
              </a:spcAft>
            </a:pPr>
            <a:r>
              <a:rPr lang="en-US" dirty="0"/>
              <a:t>FBA #5 requires TCs to identify a potential replacement behavior, with corresponding interventions</a:t>
            </a:r>
          </a:p>
          <a:p>
            <a:pPr marL="171450" lvl="0" indent="-171450" algn="l" rtl="0">
              <a:spcBef>
                <a:spcPts val="0"/>
              </a:spcBef>
              <a:spcAft>
                <a:spcPts val="0"/>
              </a:spcAft>
            </a:pPr>
            <a:r>
              <a:rPr lang="en-US" dirty="0"/>
              <a:t>In class:  I use Hypothesis Template, FBA/BIP (Utah) Form, and Successive Approximations worksheet to help them refine their replacement behavior.  I also begin to refer to IRIS FBA Module p. 9.</a:t>
            </a:r>
          </a:p>
          <a:p>
            <a:pPr marL="171450" lvl="0" indent="-171450" algn="l" rtl="0">
              <a:spcBef>
                <a:spcPts val="0"/>
              </a:spcBef>
              <a:spcAft>
                <a:spcPts val="0"/>
              </a:spcAft>
            </a:pPr>
            <a:r>
              <a:rPr lang="en-US" dirty="0"/>
              <a:t>They are required to submit the Hypothesis Template and the Function Matrix as part of FBA #5.</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All of this helps the TCs to begin to prepare for FBA #6</a:t>
            </a:r>
          </a:p>
        </p:txBody>
      </p:sp>
    </p:spTree>
    <p:extLst>
      <p:ext uri="{BB962C8B-B14F-4D97-AF65-F5344CB8AC3E}">
        <p14:creationId xmlns:p14="http://schemas.microsoft.com/office/powerpoint/2010/main" val="2731997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About half way through the class, I begin to teach various intervention strategies to support the development of their hypothetical BIPs.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Show Positive Reinforcement Folders and describe how the activity works in groups</a:t>
            </a:r>
          </a:p>
          <a:p>
            <a:pPr marL="0" lvl="0" indent="0" algn="l" rtl="0">
              <a:spcBef>
                <a:spcPts val="0"/>
              </a:spcBef>
              <a:spcAft>
                <a:spcPts val="0"/>
              </a:spcAft>
              <a:buNone/>
            </a:pPr>
            <a:r>
              <a:rPr lang="en-US" dirty="0"/>
              <a:t>Stimulus Control:  Sticky note activity with large pads of paper—Each group teaches one or two strategies</a:t>
            </a:r>
          </a:p>
          <a:p>
            <a:pPr marL="0" lvl="0" indent="0" algn="l" rtl="0">
              <a:spcBef>
                <a:spcPts val="0"/>
              </a:spcBef>
              <a:spcAft>
                <a:spcPts val="0"/>
              </a:spcAft>
              <a:buNone/>
            </a:pPr>
            <a:r>
              <a:rPr lang="en-US" dirty="0"/>
              <a:t>Decreasing Behavior/Differential Reinforcements—Videos &amp; Jigsaw Activity</a:t>
            </a:r>
          </a:p>
          <a:p>
            <a:pPr marL="0" lvl="0" indent="0" algn="l" rtl="0">
              <a:spcBef>
                <a:spcPts val="0"/>
              </a:spcBef>
              <a:spcAft>
                <a:spcPts val="0"/>
              </a:spcAft>
              <a:buNone/>
            </a:pPr>
            <a:r>
              <a:rPr lang="en-US" dirty="0"/>
              <a:t>Generalization &amp; Maintenance—skits, roleplays, songs, raps, artwork—Guess</a:t>
            </a:r>
          </a:p>
          <a:p>
            <a:pPr marL="0" lvl="0" indent="0" algn="l" rtl="0">
              <a:spcBef>
                <a:spcPts val="0"/>
              </a:spcBef>
              <a:spcAft>
                <a:spcPts val="0"/>
              </a:spcAft>
              <a:buNone/>
            </a:pPr>
            <a:r>
              <a:rPr lang="en-US" dirty="0"/>
              <a:t>Self-monitoring IRIS module</a:t>
            </a:r>
            <a:endParaRPr dirty="0"/>
          </a:p>
        </p:txBody>
      </p:sp>
    </p:spTree>
    <p:extLst>
      <p:ext uri="{BB962C8B-B14F-4D97-AF65-F5344CB8AC3E}">
        <p14:creationId xmlns:p14="http://schemas.microsoft.com/office/powerpoint/2010/main" val="3537906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a:t>Function-based interventions</a:t>
            </a:r>
          </a:p>
          <a:p>
            <a:pPr marL="171450" lvl="0" indent="-171450" algn="l" rtl="0">
              <a:spcBef>
                <a:spcPts val="0"/>
              </a:spcBef>
              <a:spcAft>
                <a:spcPts val="0"/>
              </a:spcAft>
            </a:pPr>
            <a:r>
              <a:rPr lang="en-US" dirty="0"/>
              <a:t>IRIS FBA Module p. 9:  Information, Table (Antecedent, Skill-based, Consequence Based interventions), David example, Joseph activity</a:t>
            </a:r>
          </a:p>
          <a:p>
            <a:pPr marL="171450" lvl="0" indent="-171450" algn="l" rtl="0">
              <a:spcBef>
                <a:spcPts val="0"/>
              </a:spcBef>
              <a:spcAft>
                <a:spcPts val="0"/>
              </a:spcAft>
            </a:pPr>
            <a:r>
              <a:rPr lang="en-US" dirty="0"/>
              <a:t>Quinn and Dexter from PSU</a:t>
            </a:r>
          </a:p>
          <a:p>
            <a:pPr marL="0" lvl="0" indent="0" algn="l" rtl="0">
              <a:spcBef>
                <a:spcPts val="0"/>
              </a:spcBef>
              <a:spcAft>
                <a:spcPts val="0"/>
              </a:spcAft>
              <a:buFontTx/>
              <a:buNone/>
            </a:pPr>
            <a:r>
              <a:rPr lang="en-US" dirty="0"/>
              <a:t>Show FBA #6</a:t>
            </a:r>
          </a:p>
        </p:txBody>
      </p:sp>
    </p:spTree>
    <p:extLst>
      <p:ext uri="{BB962C8B-B14F-4D97-AF65-F5344CB8AC3E}">
        <p14:creationId xmlns:p14="http://schemas.microsoft.com/office/powerpoint/2010/main" val="299634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Coalition for Psychology in the Schools (2006)</a:t>
            </a:r>
          </a:p>
          <a:p>
            <a:r>
              <a:rPr lang="en-US" dirty="0"/>
              <a:t>Oliver &amp; Reschly (2010)</a:t>
            </a:r>
          </a:p>
        </p:txBody>
      </p:sp>
      <p:sp>
        <p:nvSpPr>
          <p:cNvPr id="4" name="Slide Number Placeholder 3"/>
          <p:cNvSpPr>
            <a:spLocks noGrp="1"/>
          </p:cNvSpPr>
          <p:nvPr>
            <p:ph type="sldNum" sz="quarter" idx="10"/>
          </p:nvPr>
        </p:nvSpPr>
        <p:spPr/>
        <p:txBody>
          <a:bodyPr/>
          <a:lstStyle/>
          <a:p>
            <a:fld id="{B5D1D7EF-8D31-FA4C-A2A7-B9603CA3B3E2}" type="slidenum">
              <a:rPr lang="en-US" smtClean="0"/>
              <a:t>4</a:t>
            </a:fld>
            <a:endParaRPr lang="en-US" dirty="0"/>
          </a:p>
        </p:txBody>
      </p:sp>
    </p:spTree>
    <p:extLst>
      <p:ext uri="{BB962C8B-B14F-4D97-AF65-F5344CB8AC3E}">
        <p14:creationId xmlns:p14="http://schemas.microsoft.com/office/powerpoint/2010/main" val="2855716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7843639-80B7-4D44-8A68-70E1DF80A9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37931725" indent="-37474525" defTabSz="922338">
              <a:spcBef>
                <a:spcPct val="30000"/>
              </a:spcBef>
              <a:defRPr sz="1200">
                <a:solidFill>
                  <a:schemeClr val="tx1"/>
                </a:solidFill>
                <a:latin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4645D2-1FC8-644F-BE52-AFD7B9C21454}" type="slidenum">
              <a:rPr lang="en-US" altLang="en-US" smtClean="0">
                <a:ea typeface="ＭＳ Ｐゴシック" panose="020B0600070205080204" pitchFamily="34" charset="-128"/>
              </a:rPr>
              <a:pPr>
                <a:spcBef>
                  <a:spcPct val="0"/>
                </a:spcBef>
              </a:pPr>
              <a:t>41</a:t>
            </a:fld>
            <a:endParaRPr lang="en-US" altLang="en-US">
              <a:ea typeface="ＭＳ Ｐゴシック" panose="020B0600070205080204" pitchFamily="34" charset="-128"/>
            </a:endParaRPr>
          </a:p>
        </p:txBody>
      </p:sp>
      <p:sp>
        <p:nvSpPr>
          <p:cNvPr id="118786" name="Rectangle 1026">
            <a:extLst>
              <a:ext uri="{FF2B5EF4-FFF2-40B4-BE49-F238E27FC236}">
                <a16:creationId xmlns:a16="http://schemas.microsoft.com/office/drawing/2014/main" id="{31401A6E-EED8-F64A-9435-26BC422A579E}"/>
              </a:ext>
            </a:extLst>
          </p:cNvPr>
          <p:cNvSpPr>
            <a:spLocks noGrp="1" noRot="1" noChangeAspect="1" noChangeArrowheads="1" noTextEdit="1"/>
          </p:cNvSpPr>
          <p:nvPr>
            <p:ph type="sldImg"/>
          </p:nvPr>
        </p:nvSpPr>
        <p:spPr>
          <a:xfrm>
            <a:off x="381000" y="685800"/>
            <a:ext cx="6096000" cy="3429000"/>
          </a:xfrm>
          <a:ln/>
        </p:spPr>
      </p:sp>
      <p:sp>
        <p:nvSpPr>
          <p:cNvPr id="118787" name="Rectangle 1027">
            <a:extLst>
              <a:ext uri="{FF2B5EF4-FFF2-40B4-BE49-F238E27FC236}">
                <a16:creationId xmlns:a16="http://schemas.microsoft.com/office/drawing/2014/main" id="{B7620914-E1B5-1A4F-A18F-5886E2F356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33008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Key</a:t>
            </a:r>
            <a:r>
              <a:rPr lang="en-US" baseline="0" dirty="0"/>
              <a:t> elements to ensure successful and effective implementation of </a:t>
            </a:r>
            <a:r>
              <a:rPr lang="en-US" baseline="0" dirty="0" err="1"/>
              <a:t>RtI</a:t>
            </a:r>
            <a:endParaRPr lang="en-US" dirty="0"/>
          </a:p>
        </p:txBody>
      </p:sp>
      <p:sp>
        <p:nvSpPr>
          <p:cNvPr id="4" name="Slide Number Placeholder 3"/>
          <p:cNvSpPr>
            <a:spLocks noGrp="1"/>
          </p:cNvSpPr>
          <p:nvPr>
            <p:ph type="sldNum" sz="quarter" idx="10"/>
          </p:nvPr>
        </p:nvSpPr>
        <p:spPr/>
        <p:txBody>
          <a:bodyPr/>
          <a:lstStyle/>
          <a:p>
            <a:fld id="{7222DB2A-5372-4BA5-B6A1-498E669504D5}" type="slidenum">
              <a:rPr lang="en-US" smtClean="0"/>
              <a:pPr/>
              <a:t>5</a:t>
            </a:fld>
            <a:endParaRPr lang="en-US"/>
          </a:p>
        </p:txBody>
      </p:sp>
    </p:spTree>
    <p:extLst>
      <p:ext uri="{BB962C8B-B14F-4D97-AF65-F5344CB8AC3E}">
        <p14:creationId xmlns:p14="http://schemas.microsoft.com/office/powerpoint/2010/main" val="362525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dirty="0"/>
              <a:t>Within</a:t>
            </a:r>
            <a:r>
              <a:rPr lang="en-US" baseline="0" dirty="0"/>
              <a:t> any context there are challenges of turning research into practice. MTSS is no exception. </a:t>
            </a:r>
            <a:endParaRPr lang="en-US" dirty="0"/>
          </a:p>
        </p:txBody>
      </p:sp>
    </p:spTree>
    <p:extLst>
      <p:ext uri="{BB962C8B-B14F-4D97-AF65-F5344CB8AC3E}">
        <p14:creationId xmlns:p14="http://schemas.microsoft.com/office/powerpoint/2010/main" val="149798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Share this quote as is.  Emphasize the PBIS side of PBIS.</a:t>
            </a:r>
          </a:p>
        </p:txBody>
      </p:sp>
      <p:sp>
        <p:nvSpPr>
          <p:cNvPr id="4" name="Slide Number Placeholder 3"/>
          <p:cNvSpPr>
            <a:spLocks noGrp="1"/>
          </p:cNvSpPr>
          <p:nvPr>
            <p:ph type="sldNum" sz="quarter" idx="10"/>
          </p:nvPr>
        </p:nvSpPr>
        <p:spPr/>
        <p:txBody>
          <a:bodyPr/>
          <a:lstStyle/>
          <a:p>
            <a:fld id="{7222DB2A-5372-4BA5-B6A1-498E669504D5}" type="slidenum">
              <a:rPr lang="en-US" smtClean="0"/>
              <a:pPr/>
              <a:t>8</a:t>
            </a:fld>
            <a:endParaRPr lang="en-US"/>
          </a:p>
        </p:txBody>
      </p:sp>
    </p:spTree>
    <p:extLst>
      <p:ext uri="{BB962C8B-B14F-4D97-AF65-F5344CB8AC3E}">
        <p14:creationId xmlns:p14="http://schemas.microsoft.com/office/powerpoint/2010/main" val="255141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D1D7EF-8D31-FA4C-A2A7-B9603CA3B3E2}" type="slidenum">
              <a:rPr lang="en-US" smtClean="0"/>
              <a:t>9</a:t>
            </a:fld>
            <a:endParaRPr lang="en-US" dirty="0"/>
          </a:p>
        </p:txBody>
      </p:sp>
    </p:spTree>
    <p:extLst>
      <p:ext uri="{BB962C8B-B14F-4D97-AF65-F5344CB8AC3E}">
        <p14:creationId xmlns:p14="http://schemas.microsoft.com/office/powerpoint/2010/main" val="179739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Mention that others have developed in years past.</a:t>
            </a:r>
          </a:p>
          <a:p>
            <a:pPr marL="0" lvl="0" indent="0" algn="l" rtl="0">
              <a:spcBef>
                <a:spcPts val="0"/>
              </a:spcBef>
              <a:spcAft>
                <a:spcPts val="0"/>
              </a:spcAft>
              <a:buNone/>
            </a:pPr>
            <a:r>
              <a:rPr lang="en-US" dirty="0"/>
              <a:t>Mention my experience at BYU</a:t>
            </a:r>
            <a:endParaRPr dirty="0"/>
          </a:p>
        </p:txBody>
      </p:sp>
    </p:spTree>
    <p:extLst>
      <p:ext uri="{BB962C8B-B14F-4D97-AF65-F5344CB8AC3E}">
        <p14:creationId xmlns:p14="http://schemas.microsoft.com/office/powerpoint/2010/main" val="2264564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1002717"/>
          </a:xfrm>
        </p:spPr>
        <p:txBody>
          <a:bodyPr/>
          <a:lstStyle/>
          <a:p>
            <a:r>
              <a:rPr lang="en-US"/>
              <a:t>Click to edit Master title style</a:t>
            </a:r>
            <a:endParaRPr/>
          </a:p>
        </p:txBody>
      </p:sp>
      <p:sp>
        <p:nvSpPr>
          <p:cNvPr id="3" name="Content Placeholder 2"/>
          <p:cNvSpPr>
            <a:spLocks noGrp="1"/>
          </p:cNvSpPr>
          <p:nvPr>
            <p:ph sz="half" idx="1"/>
          </p:nvPr>
        </p:nvSpPr>
        <p:spPr>
          <a:xfrm>
            <a:off x="549275" y="1200151"/>
            <a:ext cx="3840480" cy="325755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200151"/>
            <a:ext cx="3840480" cy="325755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17895EF-ACE6-8044-A89E-9197EED998BF}"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989CF2-A078-0042-9FF3-80F1D75FFD08}" type="slidenum">
              <a:rPr lang="en-US" smtClean="0"/>
              <a:t>‹#›</a:t>
            </a:fld>
            <a:endParaRPr lang="en-US" dirty="0"/>
          </a:p>
        </p:txBody>
      </p:sp>
    </p:spTree>
    <p:extLst>
      <p:ext uri="{BB962C8B-B14F-4D97-AF65-F5344CB8AC3E}">
        <p14:creationId xmlns:p14="http://schemas.microsoft.com/office/powerpoint/2010/main" val="86089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17895EF-ACE6-8044-A89E-9197EED998BF}"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989CF2-A078-0042-9FF3-80F1D75FFD08}" type="slidenum">
              <a:rPr lang="en-US" smtClean="0"/>
              <a:t>‹#›</a:t>
            </a:fld>
            <a:endParaRPr lang="en-US" dirty="0"/>
          </a:p>
        </p:txBody>
      </p:sp>
    </p:spTree>
    <p:extLst>
      <p:ext uri="{BB962C8B-B14F-4D97-AF65-F5344CB8AC3E}">
        <p14:creationId xmlns:p14="http://schemas.microsoft.com/office/powerpoint/2010/main" val="124367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29"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a:spLocks noGrp="1"/>
          </p:cNvSpPr>
          <p:nvPr>
            <p:ph type="body" idx="1"/>
          </p:nvPr>
        </p:nvSpPr>
        <p:spPr>
          <a:xfrm>
            <a:off x="2385525" y="1310550"/>
            <a:ext cx="4777200" cy="3265800"/>
          </a:xfrm>
          <a:prstGeom prst="rect">
            <a:avLst/>
          </a:prstGeom>
        </p:spPr>
        <p:txBody>
          <a:bodyPr spcFirstLastPara="1" wrap="square" lIns="91425" tIns="91425" rIns="91425" bIns="91425" anchor="t" anchorCtr="0"/>
          <a:lstStyle>
            <a:lvl1pPr marL="457200" lvl="0" indent="-393700" rtl="0">
              <a:spcBef>
                <a:spcPts val="600"/>
              </a:spcBef>
              <a:spcAft>
                <a:spcPts val="0"/>
              </a:spcAft>
              <a:buSzPts val="2600"/>
              <a:buFont typeface="Poppins"/>
              <a:buChar char="￮"/>
              <a:defRPr sz="2600" b="1">
                <a:latin typeface="Poppins"/>
                <a:ea typeface="Poppins"/>
                <a:cs typeface="Poppins"/>
                <a:sym typeface="Poppins"/>
              </a:defRPr>
            </a:lvl1pPr>
            <a:lvl2pPr marL="914400" lvl="1" indent="-393700" rtl="0">
              <a:spcBef>
                <a:spcPts val="0"/>
              </a:spcBef>
              <a:spcAft>
                <a:spcPts val="0"/>
              </a:spcAft>
              <a:buSzPts val="2600"/>
              <a:buFont typeface="Poppins"/>
              <a:buChar char="￮"/>
              <a:defRPr sz="2600" b="1">
                <a:latin typeface="Poppins"/>
                <a:ea typeface="Poppins"/>
                <a:cs typeface="Poppins"/>
                <a:sym typeface="Poppins"/>
              </a:defRPr>
            </a:lvl2pPr>
            <a:lvl3pPr marL="1371600" lvl="2" indent="-393700" rtl="0">
              <a:spcBef>
                <a:spcPts val="0"/>
              </a:spcBef>
              <a:spcAft>
                <a:spcPts val="0"/>
              </a:spcAft>
              <a:buSzPts val="2600"/>
              <a:buFont typeface="Poppins"/>
              <a:buChar char="￮"/>
              <a:defRPr sz="2600" b="1">
                <a:latin typeface="Poppins"/>
                <a:ea typeface="Poppins"/>
                <a:cs typeface="Poppins"/>
                <a:sym typeface="Poppins"/>
              </a:defRPr>
            </a:lvl3pPr>
            <a:lvl4pPr marL="1828800" lvl="3" indent="-393700" rtl="0">
              <a:spcBef>
                <a:spcPts val="0"/>
              </a:spcBef>
              <a:spcAft>
                <a:spcPts val="0"/>
              </a:spcAft>
              <a:buSzPts val="2600"/>
              <a:buFont typeface="Poppins"/>
              <a:buChar char="●"/>
              <a:defRPr sz="2600" b="1">
                <a:latin typeface="Poppins"/>
                <a:ea typeface="Poppins"/>
                <a:cs typeface="Poppins"/>
                <a:sym typeface="Poppins"/>
              </a:defRPr>
            </a:lvl4pPr>
            <a:lvl5pPr marL="2286000" lvl="4" indent="-393700" rtl="0">
              <a:spcBef>
                <a:spcPts val="0"/>
              </a:spcBef>
              <a:spcAft>
                <a:spcPts val="0"/>
              </a:spcAft>
              <a:buSzPts val="2600"/>
              <a:buFont typeface="Poppins"/>
              <a:buChar char="○"/>
              <a:defRPr sz="2600" b="1">
                <a:latin typeface="Poppins"/>
                <a:ea typeface="Poppins"/>
                <a:cs typeface="Poppins"/>
                <a:sym typeface="Poppins"/>
              </a:defRPr>
            </a:lvl5pPr>
            <a:lvl6pPr marL="2743200" lvl="5" indent="-393700" rtl="0">
              <a:spcBef>
                <a:spcPts val="0"/>
              </a:spcBef>
              <a:spcAft>
                <a:spcPts val="0"/>
              </a:spcAft>
              <a:buSzPts val="2600"/>
              <a:buFont typeface="Poppins"/>
              <a:buChar char="■"/>
              <a:defRPr sz="2600" b="1">
                <a:latin typeface="Poppins"/>
                <a:ea typeface="Poppins"/>
                <a:cs typeface="Poppins"/>
                <a:sym typeface="Poppins"/>
              </a:defRPr>
            </a:lvl6pPr>
            <a:lvl7pPr marL="3200400" lvl="6" indent="-393700" rtl="0">
              <a:spcBef>
                <a:spcPts val="0"/>
              </a:spcBef>
              <a:spcAft>
                <a:spcPts val="0"/>
              </a:spcAft>
              <a:buSzPts val="2600"/>
              <a:buFont typeface="Poppins"/>
              <a:buChar char="●"/>
              <a:defRPr sz="2600" b="1">
                <a:latin typeface="Poppins"/>
                <a:ea typeface="Poppins"/>
                <a:cs typeface="Poppins"/>
                <a:sym typeface="Poppins"/>
              </a:defRPr>
            </a:lvl7pPr>
            <a:lvl8pPr marL="3657600" lvl="7" indent="-393700" rtl="0">
              <a:spcBef>
                <a:spcPts val="0"/>
              </a:spcBef>
              <a:spcAft>
                <a:spcPts val="0"/>
              </a:spcAft>
              <a:buSzPts val="2600"/>
              <a:buFont typeface="Poppins"/>
              <a:buChar char="○"/>
              <a:defRPr sz="2600" b="1">
                <a:latin typeface="Poppins"/>
                <a:ea typeface="Poppins"/>
                <a:cs typeface="Poppins"/>
                <a:sym typeface="Poppins"/>
              </a:defRPr>
            </a:lvl8pPr>
            <a:lvl9pPr marL="4114800" lvl="8" indent="-393700">
              <a:spcBef>
                <a:spcPts val="0"/>
              </a:spcBef>
              <a:spcAft>
                <a:spcPts val="0"/>
              </a:spcAft>
              <a:buSzPts val="2600"/>
              <a:buFont typeface="Poppins"/>
              <a:buChar char="■"/>
              <a:defRPr sz="2600" b="1">
                <a:latin typeface="Poppins"/>
                <a:ea typeface="Poppins"/>
                <a:cs typeface="Poppins"/>
                <a:sym typeface="Poppins"/>
              </a:defRPr>
            </a:lvl9pPr>
          </a:lstStyle>
          <a:p>
            <a:endParaRPr/>
          </a:p>
        </p:txBody>
      </p:sp>
      <p:sp>
        <p:nvSpPr>
          <p:cNvPr id="43" name="Google Shape;43;p4"/>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latin typeface="Poppins"/>
                <a:ea typeface="Poppins"/>
                <a:cs typeface="Poppins"/>
                <a:sym typeface="Poppins"/>
              </a:rPr>
              <a:t>“</a:t>
            </a:r>
            <a:endParaRPr sz="7200" b="1">
              <a:latin typeface="Poppins"/>
              <a:ea typeface="Poppins"/>
              <a:cs typeface="Poppins"/>
              <a:sym typeface="Poppins"/>
            </a:endParaRPr>
          </a:p>
        </p:txBody>
      </p:sp>
      <p:sp>
        <p:nvSpPr>
          <p:cNvPr id="44" name="Google Shape;44;p4"/>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Google Shape;54;p5"/>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5" name="Google Shape;55;p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big image">
  <p:cSld name="TITLE_AND_BODY_1">
    <p:spTree>
      <p:nvGrpSpPr>
        <p:cNvPr id="1"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txBox="1">
            <a:spLocks noGrp="1"/>
          </p:cNvSpPr>
          <p:nvPr>
            <p:ph type="title"/>
          </p:nvPr>
        </p:nvSpPr>
        <p:spPr>
          <a:xfrm>
            <a:off x="457200" y="1166125"/>
            <a:ext cx="45048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7" name="Google Shape;67;p6"/>
          <p:cNvSpPr txBox="1">
            <a:spLocks noGrp="1"/>
          </p:cNvSpPr>
          <p:nvPr>
            <p:ph type="body" idx="1"/>
          </p:nvPr>
        </p:nvSpPr>
        <p:spPr>
          <a:xfrm>
            <a:off x="985679" y="1958050"/>
            <a:ext cx="3976500" cy="2618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68" name="Google Shape;68;p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7" name="Google Shape;77;p7"/>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8" name="Google Shape;78;p7"/>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9" name="Google Shape;79;p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4" name="Google Shape;104;p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 A" type="blank">
  <p:cSld name="BLANK">
    <p:spTree>
      <p:nvGrpSpPr>
        <p:cNvPr id="1"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704850" y="-2705100"/>
            <a:ext cx="10553700" cy="10553700"/>
          </a:xfrm>
          <a:prstGeom prst="donut">
            <a:avLst>
              <a:gd name="adj" fmla="val 10467"/>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 B">
  <p:cSld name="BLANK_2">
    <p:spTree>
      <p:nvGrpSpPr>
        <p:cNvPr id="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2"/>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2"/>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61" r:id="rId10"/>
    <p:sldLayoutId id="214748366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pbis.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pbismn.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bismn.org/"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iris.peabody.vanderbilt.edu/module/beh2/"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iris.peabody.vanderbilt.edu/resources/iris-resource-locator/"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ris.peabody.vanderbilt.edu/resources/iris-resource-locator/"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pbis.org/blueprintbriefstool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iris.peabody.vanderbilt.edu/module/fba/"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iris.peabody.vanderbilt.edu/module/fba/cresource/q2/p05/#conten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iris.peabody.vanderbilt.edu/module/fba/cresource/q2/p06/#conten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iris.peabody.vanderbilt.edu/module/fba/cresource/q2/p07/#content"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iris.peabody.vanderbilt.edu/module/fba/cresource/q2/p07/#content"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iris.peabody.vanderbilt.edu/resources/iris-resource-locato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iris.peabody.vanderbilt.edu/module/fba/cresource/q2/p08/#content"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38.xml.rels><?xml version="1.0" encoding="UTF-8" standalone="yes"?>
<Relationships xmlns="http://schemas.openxmlformats.org/package/2006/relationships"><Relationship Id="rId3" Type="http://schemas.openxmlformats.org/officeDocument/2006/relationships/hyperlink" Target="https://iris.peabody.vanderbilt.edu/module/fba/cresource/q3/p09/#content"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hyperlink" Target="http://basicfba.gseweb.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iris.peabody.vanderbilt.edu/module/sr/"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414528" y="682752"/>
            <a:ext cx="9875520" cy="3901105"/>
          </a:xfrm>
          <a:prstGeom prst="rect">
            <a:avLst/>
          </a:prstGeom>
        </p:spPr>
        <p:txBody>
          <a:bodyPr spcFirstLastPara="1" wrap="square" lIns="91425" tIns="91425" rIns="91425" bIns="91425" anchor="ctr" anchorCtr="0">
            <a:noAutofit/>
          </a:bodyPr>
          <a:lstStyle/>
          <a:p>
            <a:pPr lvl="0"/>
            <a:r>
              <a:rPr lang="en" sz="5400" dirty="0">
                <a:solidFill>
                  <a:schemeClr val="accent6">
                    <a:lumMod val="75000"/>
                  </a:schemeClr>
                </a:solidFill>
              </a:rPr>
              <a:t>Behavior Savvy:</a:t>
            </a:r>
            <a:br>
              <a:rPr lang="en" sz="5400" dirty="0">
                <a:solidFill>
                  <a:schemeClr val="accent6">
                    <a:lumMod val="75000"/>
                  </a:schemeClr>
                </a:solidFill>
              </a:rPr>
            </a:br>
            <a:r>
              <a:rPr lang="en" sz="4000" dirty="0">
                <a:solidFill>
                  <a:schemeClr val="accent6">
                    <a:lumMod val="75000"/>
                  </a:schemeClr>
                </a:solidFill>
              </a:rPr>
              <a:t>Fostering Positive &amp; Responsive Behavior Tools in Future Teachers  </a:t>
            </a:r>
            <a:endParaRPr sz="4000" dirty="0">
              <a:solidFill>
                <a:schemeClr val="accent6">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997527" y="266008"/>
            <a:ext cx="6924502" cy="4877492"/>
          </a:xfrm>
          <a:prstGeom prst="rect">
            <a:avLst/>
          </a:prstGeom>
        </p:spPr>
        <p:txBody>
          <a:bodyPr spcFirstLastPara="1" wrap="square" lIns="91425" tIns="91425" rIns="91425" bIns="91425" anchor="b" anchorCtr="0">
            <a:noAutofit/>
          </a:bodyPr>
          <a:lstStyle/>
          <a:p>
            <a:pPr lvl="0"/>
            <a:r>
              <a:rPr lang="en" sz="3600" dirty="0">
                <a:solidFill>
                  <a:srgbClr val="C00000"/>
                </a:solidFill>
              </a:rPr>
              <a:t>Classroom Management &amp; Behavior Analytic Problem Solving</a:t>
            </a:r>
            <a:r>
              <a:rPr lang="en" sz="3900" dirty="0">
                <a:solidFill>
                  <a:srgbClr val="C00000"/>
                </a:solidFill>
              </a:rPr>
              <a:t/>
            </a:r>
            <a:br>
              <a:rPr lang="en" sz="3900" dirty="0">
                <a:solidFill>
                  <a:srgbClr val="C00000"/>
                </a:solidFill>
              </a:rPr>
            </a:br>
            <a:r>
              <a:rPr lang="en" sz="2500" dirty="0"/>
              <a:t>EPSY 5616</a:t>
            </a:r>
            <a:br>
              <a:rPr lang="en" sz="2500" dirty="0"/>
            </a:br>
            <a:r>
              <a:rPr lang="en" sz="2500" dirty="0"/>
              <a:t>University of Minnesota</a:t>
            </a:r>
            <a:br>
              <a:rPr lang="en" sz="2500" dirty="0"/>
            </a:br>
            <a:r>
              <a:rPr lang="en" sz="2000" dirty="0"/>
              <a:t>Department of Educational Psychology</a:t>
            </a:r>
            <a:r>
              <a:rPr lang="en" sz="2000" dirty="0">
                <a:solidFill>
                  <a:schemeClr val="bg2">
                    <a:lumMod val="75000"/>
                  </a:schemeClr>
                </a:solidFill>
              </a:rPr>
              <a:t/>
            </a:r>
            <a:br>
              <a:rPr lang="en" sz="2000" dirty="0">
                <a:solidFill>
                  <a:schemeClr val="bg2">
                    <a:lumMod val="75000"/>
                  </a:schemeClr>
                </a:solidFill>
              </a:rPr>
            </a:br>
            <a:r>
              <a:rPr lang="en" sz="2000" dirty="0">
                <a:solidFill>
                  <a:schemeClr val="bg2">
                    <a:lumMod val="75000"/>
                  </a:schemeClr>
                </a:solidFill>
              </a:rPr>
              <a:t>Amy Kunkel, PhD</a:t>
            </a:r>
            <a:br>
              <a:rPr lang="en" sz="2000" dirty="0">
                <a:solidFill>
                  <a:schemeClr val="bg2">
                    <a:lumMod val="75000"/>
                  </a:schemeClr>
                </a:solidFill>
              </a:rPr>
            </a:br>
            <a:r>
              <a:rPr lang="en" sz="2000" dirty="0">
                <a:solidFill>
                  <a:schemeClr val="bg2">
                    <a:lumMod val="75000"/>
                  </a:schemeClr>
                </a:solidFill>
              </a:rPr>
              <a:t>Rob </a:t>
            </a:r>
            <a:r>
              <a:rPr lang="en" sz="2000" dirty="0" err="1">
                <a:solidFill>
                  <a:schemeClr val="bg2">
                    <a:lumMod val="75000"/>
                  </a:schemeClr>
                </a:solidFill>
              </a:rPr>
              <a:t>Henery</a:t>
            </a:r>
            <a:r>
              <a:rPr lang="en" sz="2000" dirty="0">
                <a:solidFill>
                  <a:schemeClr val="bg2">
                    <a:lumMod val="75000"/>
                  </a:schemeClr>
                </a:solidFill>
              </a:rPr>
              <a:t>, PhD</a:t>
            </a:r>
            <a:br>
              <a:rPr lang="en" sz="2000" dirty="0">
                <a:solidFill>
                  <a:schemeClr val="bg2">
                    <a:lumMod val="75000"/>
                  </a:schemeClr>
                </a:solidFill>
              </a:rPr>
            </a:br>
            <a:r>
              <a:rPr lang="en" sz="2000" dirty="0">
                <a:solidFill>
                  <a:schemeClr val="bg2">
                    <a:lumMod val="75000"/>
                  </a:schemeClr>
                </a:solidFill>
              </a:rPr>
              <a:t>Michelle Marchant-Wood, PhD</a:t>
            </a:r>
            <a:br>
              <a:rPr lang="en" sz="2000" dirty="0">
                <a:solidFill>
                  <a:schemeClr val="bg2">
                    <a:lumMod val="75000"/>
                  </a:schemeClr>
                </a:solidFill>
              </a:rPr>
            </a:br>
            <a:r>
              <a:rPr lang="en" sz="1800" dirty="0">
                <a:solidFill>
                  <a:schemeClr val="bg2">
                    <a:lumMod val="75000"/>
                  </a:schemeClr>
                </a:solidFill>
              </a:rPr>
              <a:t>Special Education Program</a:t>
            </a:r>
            <a:r>
              <a:rPr lang="en" sz="2000" dirty="0">
                <a:solidFill>
                  <a:schemeClr val="bg2">
                    <a:lumMod val="75000"/>
                  </a:schemeClr>
                </a:solidFill>
              </a:rPr>
              <a:t/>
            </a:r>
            <a:br>
              <a:rPr lang="en" sz="2000" dirty="0">
                <a:solidFill>
                  <a:schemeClr val="bg2">
                    <a:lumMod val="75000"/>
                  </a:schemeClr>
                </a:solidFill>
              </a:rPr>
            </a:br>
            <a:endParaRPr sz="2000" dirty="0">
              <a:solidFill>
                <a:schemeClr val="bg2">
                  <a:lumMod val="75000"/>
                </a:schemeClr>
              </a:solidFill>
            </a:endParaRPr>
          </a:p>
        </p:txBody>
      </p:sp>
    </p:spTree>
    <p:extLst>
      <p:ext uri="{BB962C8B-B14F-4D97-AF65-F5344CB8AC3E}">
        <p14:creationId xmlns:p14="http://schemas.microsoft.com/office/powerpoint/2010/main" val="1691291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1450848" y="1113904"/>
            <a:ext cx="6376416" cy="36576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dirty="0"/>
              <a:t>AUDIENCE:</a:t>
            </a:r>
            <a:br>
              <a:rPr lang="en" sz="5000" dirty="0"/>
            </a:br>
            <a:r>
              <a:rPr lang="en" sz="3600" dirty="0">
                <a:solidFill>
                  <a:schemeClr val="accent6">
                    <a:lumMod val="75000"/>
                  </a:schemeClr>
                </a:solidFill>
              </a:rPr>
              <a:t>Special &amp; Elementary</a:t>
            </a:r>
            <a:br>
              <a:rPr lang="en" sz="3600" dirty="0">
                <a:solidFill>
                  <a:schemeClr val="accent6">
                    <a:lumMod val="75000"/>
                  </a:schemeClr>
                </a:solidFill>
              </a:rPr>
            </a:br>
            <a:r>
              <a:rPr lang="en" sz="3600" dirty="0">
                <a:solidFill>
                  <a:schemeClr val="accent6">
                    <a:lumMod val="75000"/>
                  </a:schemeClr>
                </a:solidFill>
              </a:rPr>
              <a:t>Education Teacher Candidates-</a:t>
            </a:r>
            <a:br>
              <a:rPr lang="en" sz="3600" dirty="0">
                <a:solidFill>
                  <a:schemeClr val="accent6">
                    <a:lumMod val="75000"/>
                  </a:schemeClr>
                </a:solidFill>
              </a:rPr>
            </a:br>
            <a:r>
              <a:rPr lang="en" sz="3600" dirty="0">
                <a:solidFill>
                  <a:schemeClr val="accent6">
                    <a:lumMod val="75000"/>
                  </a:schemeClr>
                </a:solidFill>
              </a:rPr>
              <a:t>Undergraduate &amp; Graduate Students</a:t>
            </a:r>
            <a:endParaRPr sz="3600" dirty="0">
              <a:solidFill>
                <a:schemeClr val="accent6">
                  <a:lumMod val="75000"/>
                </a:schemeClr>
              </a:solidFill>
            </a:endParaRPr>
          </a:p>
        </p:txBody>
      </p:sp>
      <p:sp>
        <p:nvSpPr>
          <p:cNvPr id="177" name="Google Shape;177;p17"/>
          <p:cNvSpPr txBox="1"/>
          <p:nvPr/>
        </p:nvSpPr>
        <p:spPr>
          <a:xfrm>
            <a:off x="1013338"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ea typeface="Poppins"/>
                <a:cs typeface="Poppins"/>
                <a:sym typeface="Poppins"/>
              </a:rPr>
              <a:t>1</a:t>
            </a:r>
            <a:endParaRPr sz="6000">
              <a:solidFill>
                <a:srgbClr val="FFFFFF"/>
              </a:solidFill>
            </a:endParaRPr>
          </a:p>
        </p:txBody>
      </p:sp>
    </p:spTree>
    <p:extLst>
      <p:ext uri="{BB962C8B-B14F-4D97-AF65-F5344CB8AC3E}">
        <p14:creationId xmlns:p14="http://schemas.microsoft.com/office/powerpoint/2010/main" val="176722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p:cNvSpPr>
            <a:spLocks noGrp="1"/>
          </p:cNvSpPr>
          <p:nvPr>
            <p:ph type="title"/>
          </p:nvPr>
        </p:nvSpPr>
        <p:spPr>
          <a:xfrm>
            <a:off x="457200" y="307663"/>
            <a:ext cx="5220300" cy="235676"/>
          </a:xfrm>
        </p:spPr>
        <p:txBody>
          <a:bodyPr/>
          <a:lstStyle/>
          <a:p>
            <a:r>
              <a:rPr lang="en-US" sz="400" dirty="0" smtClean="0">
                <a:solidFill>
                  <a:schemeClr val="bg1"/>
                </a:solidFill>
              </a:rPr>
              <a:t>Course Foci</a:t>
            </a:r>
            <a:endParaRPr lang="en-US" sz="400"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82" name="Google Shape;182;p18"/>
          <p:cNvSpPr txBox="1">
            <a:spLocks noGrp="1"/>
          </p:cNvSpPr>
          <p:nvPr>
            <p:ph type="body" idx="4294967295"/>
          </p:nvPr>
        </p:nvSpPr>
        <p:spPr>
          <a:xfrm>
            <a:off x="457200" y="742950"/>
            <a:ext cx="8686801" cy="3833813"/>
          </a:xfrm>
          <a:prstGeom prst="rect">
            <a:avLst/>
          </a:prstGeom>
        </p:spPr>
        <p:txBody>
          <a:bodyPr spcFirstLastPara="1" wrap="square" lIns="91425" tIns="91425" rIns="91425" bIns="91425" anchor="t" anchorCtr="0">
            <a:noAutofit/>
          </a:bodyPr>
          <a:lstStyle/>
          <a:p>
            <a:pPr marL="0" lvl="0" indent="0">
              <a:buNone/>
            </a:pPr>
            <a:r>
              <a:rPr lang="en-US" sz="2400" dirty="0"/>
              <a:t>Course Foci</a:t>
            </a:r>
            <a:r>
              <a:rPr lang="en-US" sz="2000" b="0" dirty="0"/>
              <a:t>: Principles of behavior analysis and procedures used in the assessment and management of classroom behavior.  </a:t>
            </a:r>
          </a:p>
          <a:p>
            <a:pPr marL="0" lvl="0" indent="0" algn="ctr">
              <a:buNone/>
            </a:pPr>
            <a:r>
              <a:rPr lang="en-US" sz="2400" dirty="0"/>
              <a:t>Central Purpose</a:t>
            </a:r>
            <a:r>
              <a:rPr lang="en-US" sz="2000" b="0" dirty="0"/>
              <a:t>: Application of behavioral principles in educational settings. </a:t>
            </a:r>
          </a:p>
          <a:p>
            <a:pPr marL="0" lvl="0" indent="0" algn="ctr">
              <a:buNone/>
            </a:pPr>
            <a:r>
              <a:rPr lang="en-US" sz="2400" dirty="0"/>
              <a:t>Complementary Issues</a:t>
            </a:r>
            <a:r>
              <a:rPr lang="en-US" sz="2000" dirty="0"/>
              <a:t>: </a:t>
            </a:r>
            <a:r>
              <a:rPr lang="en-US" sz="2000" b="0" dirty="0"/>
              <a:t>General classroom management strategies/tools</a:t>
            </a:r>
            <a:endParaRPr sz="20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865633" y="1414272"/>
            <a:ext cx="7510272" cy="19263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dirty="0"/>
              <a:t>Course</a:t>
            </a:r>
            <a:r>
              <a:rPr lang="en" dirty="0"/>
              <a:t> </a:t>
            </a:r>
            <a:br>
              <a:rPr lang="en" dirty="0"/>
            </a:br>
            <a:r>
              <a:rPr lang="en" sz="5000" dirty="0"/>
              <a:t>Goals &amp; Objectives</a:t>
            </a:r>
            <a:endParaRPr sz="5000" dirty="0"/>
          </a:p>
        </p:txBody>
      </p:sp>
      <p:sp>
        <p:nvSpPr>
          <p:cNvPr id="177" name="Google Shape;177;p17"/>
          <p:cNvSpPr txBox="1"/>
          <p:nvPr/>
        </p:nvSpPr>
        <p:spPr>
          <a:xfrm>
            <a:off x="1013338"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a:solidFill>
                  <a:srgbClr val="FFFFFF"/>
                </a:solidFill>
                <a:latin typeface="Poppins"/>
                <a:ea typeface="Poppins"/>
                <a:cs typeface="Poppins"/>
                <a:sym typeface="Poppins"/>
              </a:rPr>
              <a:t>1</a:t>
            </a:r>
            <a:endParaRPr sz="60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9" descr="pictue of a cofee mug, computer and notepa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72150" y="1054450"/>
            <a:ext cx="3034500" cy="3034500"/>
          </a:xfrm>
          <a:prstGeom prst="ellipse">
            <a:avLst/>
          </a:prstGeom>
          <a:noFill/>
          <a:ln>
            <a:noFill/>
          </a:ln>
        </p:spPr>
      </p:pic>
      <p:sp>
        <p:nvSpPr>
          <p:cNvPr id="193" name="Google Shape;193;p1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t>OBJECTIVES</a:t>
            </a:r>
            <a:endParaRPr sz="5400" dirty="0"/>
          </a:p>
        </p:txBody>
      </p:sp>
      <p:sp>
        <p:nvSpPr>
          <p:cNvPr id="194" name="Google Shape;194;p19"/>
          <p:cNvSpPr txBox="1">
            <a:spLocks noGrp="1"/>
          </p:cNvSpPr>
          <p:nvPr>
            <p:ph type="body" idx="1"/>
          </p:nvPr>
        </p:nvSpPr>
        <p:spPr>
          <a:xfrm>
            <a:off x="457200" y="1849225"/>
            <a:ext cx="5220425" cy="2727225"/>
          </a:xfrm>
          <a:prstGeom prst="rect">
            <a:avLst/>
          </a:prstGeom>
        </p:spPr>
        <p:txBody>
          <a:bodyPr spcFirstLastPara="1" wrap="square" lIns="91425" tIns="91425" rIns="91425" bIns="91425" anchor="t" anchorCtr="0">
            <a:noAutofit/>
          </a:bodyPr>
          <a:lstStyle/>
          <a:p>
            <a:pPr>
              <a:buFont typeface="Wingdings" pitchFamily="2" charset="2"/>
              <a:buChar char="Ø"/>
            </a:pPr>
            <a:r>
              <a:rPr lang="en-US" sz="1800" dirty="0"/>
              <a:t>a) Understand the principles of behavior analysis and procedures used in classroom management and behavioral assessment and instruction</a:t>
            </a:r>
          </a:p>
          <a:p>
            <a:pPr marL="127000" indent="0">
              <a:buNone/>
            </a:pPr>
            <a:endParaRPr lang="en-US" sz="1800" dirty="0"/>
          </a:p>
          <a:p>
            <a:pPr>
              <a:buFont typeface="Wingdings" pitchFamily="2" charset="2"/>
              <a:buChar char="Ø"/>
            </a:pPr>
            <a:r>
              <a:rPr lang="en-US" sz="1800" dirty="0"/>
              <a:t>b) Apply skills in behavioral assessment and behavior analysis to classroom-based and behavioral problems  </a:t>
            </a:r>
          </a:p>
          <a:p>
            <a:pPr marL="0" lvl="0" indent="0" algn="l" rtl="0">
              <a:spcBef>
                <a:spcPts val="600"/>
              </a:spcBef>
              <a:spcAft>
                <a:spcPts val="0"/>
              </a:spcAft>
              <a:buNone/>
            </a:pPr>
            <a:endParaRPr dirty="0"/>
          </a:p>
        </p:txBody>
      </p:sp>
      <p:sp>
        <p:nvSpPr>
          <p:cNvPr id="195" name="Google Shape;195;p1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ctrTitle" idx="4294967295"/>
          </p:nvPr>
        </p:nvSpPr>
        <p:spPr>
          <a:xfrm>
            <a:off x="1292352" y="3101642"/>
            <a:ext cx="7010399" cy="2041858"/>
          </a:xfrm>
          <a:prstGeom prst="rect">
            <a:avLst/>
          </a:prstGeom>
        </p:spPr>
        <p:txBody>
          <a:bodyPr spcFirstLastPara="1" wrap="square" lIns="91425" tIns="91425" rIns="91425" bIns="91425" anchor="b" anchorCtr="0">
            <a:noAutofit/>
          </a:bodyPr>
          <a:lstStyle/>
          <a:p>
            <a:pPr algn="ctr"/>
            <a:r>
              <a:rPr lang="en-US" sz="4000" dirty="0"/>
              <a:t>COURSE TEXT </a:t>
            </a:r>
            <a:r>
              <a:rPr lang="en-US" sz="2400" dirty="0"/>
              <a:t/>
            </a:r>
            <a:br>
              <a:rPr lang="en-US" sz="2400" dirty="0"/>
            </a:br>
            <a:r>
              <a:rPr lang="en-US" sz="2400" b="0" i="1" dirty="0"/>
              <a:t>Alberto, P., &amp; Troutman, A.C. (2012) Applied Behavior Analysis for Teachers. 9</a:t>
            </a:r>
            <a:r>
              <a:rPr lang="en-US" sz="2400" b="0" i="1" baseline="30000" dirty="0"/>
              <a:t>th</a:t>
            </a:r>
            <a:r>
              <a:rPr lang="en-US" sz="2400" b="0" i="1" dirty="0"/>
              <a:t> Edition Upper Saddle River, NJ: Pearson, Merrill Prentice Hall.</a:t>
            </a:r>
          </a:p>
        </p:txBody>
      </p:sp>
      <p:sp>
        <p:nvSpPr>
          <p:cNvPr id="219" name="Google Shape;219;p2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1013338" y="158496"/>
            <a:ext cx="6972422" cy="34259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Course </a:t>
            </a:r>
            <a:r>
              <a:rPr lang="en" sz="4800" dirty="0"/>
              <a:t/>
            </a:r>
            <a:br>
              <a:rPr lang="en" sz="4800" dirty="0"/>
            </a:br>
            <a:r>
              <a:rPr lang="en" sz="4600" dirty="0"/>
              <a:t>Schedule/Calendar</a:t>
            </a:r>
            <a:endParaRPr sz="4600" dirty="0"/>
          </a:p>
        </p:txBody>
      </p:sp>
      <p:sp>
        <p:nvSpPr>
          <p:cNvPr id="177" name="Google Shape;177;p17"/>
          <p:cNvSpPr txBox="1"/>
          <p:nvPr/>
        </p:nvSpPr>
        <p:spPr>
          <a:xfrm>
            <a:off x="1013338"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dirty="0">
                <a:solidFill>
                  <a:srgbClr val="FFFFFF"/>
                </a:solidFill>
                <a:latin typeface="Poppins"/>
                <a:cs typeface="Poppins"/>
                <a:sym typeface="Poppins"/>
              </a:rPr>
              <a:t>2</a:t>
            </a:r>
            <a:endParaRPr sz="6000" dirty="0">
              <a:solidFill>
                <a:srgbClr val="FFFFFF"/>
              </a:solidFill>
            </a:endParaRPr>
          </a:p>
        </p:txBody>
      </p:sp>
    </p:spTree>
    <p:extLst>
      <p:ext uri="{BB962C8B-B14F-4D97-AF65-F5344CB8AC3E}">
        <p14:creationId xmlns:p14="http://schemas.microsoft.com/office/powerpoint/2010/main" val="391493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23"/>
          <p:cNvSpPr txBox="1">
            <a:spLocks noGrp="1"/>
          </p:cNvSpPr>
          <p:nvPr>
            <p:ph type="title"/>
          </p:nvPr>
        </p:nvSpPr>
        <p:spPr>
          <a:xfrm>
            <a:off x="219456" y="121921"/>
            <a:ext cx="7839456" cy="7315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a:t>Sample Weekly Schedule</a:t>
            </a:r>
            <a:endParaRPr sz="3800" dirty="0"/>
          </a:p>
        </p:txBody>
      </p:sp>
      <p:sp>
        <p:nvSpPr>
          <p:cNvPr id="258" name="Google Shape;258;p2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5" name="Picture 4" descr="an example of a weekly schedule">
            <a:extLst>
              <a:ext uri="{FF2B5EF4-FFF2-40B4-BE49-F238E27FC236}">
                <a16:creationId xmlns:a16="http://schemas.microsoft.com/office/drawing/2014/main" id="{3807FE7E-C1E4-DF47-9E84-AA4EB2BD0D03}"/>
              </a:ext>
            </a:extLst>
          </p:cNvPr>
          <p:cNvPicPr>
            <a:picLocks noChangeAspect="1"/>
          </p:cNvPicPr>
          <p:nvPr/>
        </p:nvPicPr>
        <p:blipFill>
          <a:blip r:embed="rId3"/>
          <a:stretch>
            <a:fillRect/>
          </a:stretch>
        </p:blipFill>
        <p:spPr>
          <a:xfrm>
            <a:off x="311426" y="606829"/>
            <a:ext cx="4186748" cy="4405222"/>
          </a:xfrm>
          <a:prstGeom prst="rect">
            <a:avLst/>
          </a:prstGeom>
        </p:spPr>
      </p:pic>
      <p:pic>
        <p:nvPicPr>
          <p:cNvPr id="6" name="Picture 5" descr="an example of a weekly schedule">
            <a:extLst>
              <a:ext uri="{FF2B5EF4-FFF2-40B4-BE49-F238E27FC236}">
                <a16:creationId xmlns:a16="http://schemas.microsoft.com/office/drawing/2014/main" id="{2A8D2059-BC88-EE4C-BAC8-008CABEE6D4C}"/>
              </a:ext>
            </a:extLst>
          </p:cNvPr>
          <p:cNvPicPr>
            <a:picLocks noChangeAspect="1"/>
          </p:cNvPicPr>
          <p:nvPr/>
        </p:nvPicPr>
        <p:blipFill>
          <a:blip r:embed="rId4"/>
          <a:stretch>
            <a:fillRect/>
          </a:stretch>
        </p:blipFill>
        <p:spPr>
          <a:xfrm>
            <a:off x="4791455" y="499872"/>
            <a:ext cx="4200019" cy="4643628"/>
          </a:xfrm>
          <a:prstGeom prst="rect">
            <a:avLst/>
          </a:prstGeom>
        </p:spPr>
      </p:pic>
    </p:spTree>
    <p:extLst>
      <p:ext uri="{BB962C8B-B14F-4D97-AF65-F5344CB8AC3E}">
        <p14:creationId xmlns:p14="http://schemas.microsoft.com/office/powerpoint/2010/main" val="173786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457200" y="707136"/>
            <a:ext cx="3002100" cy="35966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Course schedule organized to match PBS triangle</a:t>
            </a:r>
            <a:endParaRPr dirty="0"/>
          </a:p>
        </p:txBody>
      </p:sp>
      <p:sp>
        <p:nvSpPr>
          <p:cNvPr id="270" name="Google Shape;270;p2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71" name="Google Shape;271;p25" descr="PBIS Triangle separated int o Tier 1 tier 2 and Tier 3"/>
          <p:cNvGrpSpPr/>
          <p:nvPr/>
        </p:nvGrpSpPr>
        <p:grpSpPr>
          <a:xfrm>
            <a:off x="4361713" y="1054632"/>
            <a:ext cx="3339000" cy="3339000"/>
            <a:chOff x="2902488" y="902232"/>
            <a:chExt cx="3339000" cy="3339000"/>
          </a:xfrm>
        </p:grpSpPr>
        <p:sp>
          <p:nvSpPr>
            <p:cNvPr id="272" name="Google Shape;272;p25"/>
            <p:cNvSpPr/>
            <p:nvPr/>
          </p:nvSpPr>
          <p:spPr>
            <a:xfrm rot="-5400000">
              <a:off x="2902488" y="902232"/>
              <a:ext cx="3339000" cy="3339000"/>
            </a:xfrm>
            <a:prstGeom prst="ellipse">
              <a:avLst/>
            </a:prstGeom>
            <a:noFill/>
            <a:ln w="19050" cap="flat" cmpd="sng">
              <a:solidFill>
                <a:srgbClr val="E8E8E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273" name="Google Shape;273;p25"/>
            <p:cNvSpPr/>
            <p:nvPr/>
          </p:nvSpPr>
          <p:spPr>
            <a:xfrm>
              <a:off x="3123738" y="1123632"/>
              <a:ext cx="2896500" cy="2896200"/>
            </a:xfrm>
            <a:prstGeom prst="pie">
              <a:avLst>
                <a:gd name="adj1" fmla="val 1811602"/>
                <a:gd name="adj2" fmla="val 16214886"/>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grpSp>
      <p:sp>
        <p:nvSpPr>
          <p:cNvPr id="276" name="Google Shape;276;p25"/>
          <p:cNvSpPr txBox="1"/>
          <p:nvPr/>
        </p:nvSpPr>
        <p:spPr>
          <a:xfrm>
            <a:off x="5359213" y="23108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dirty="0" err="1">
                <a:solidFill>
                  <a:srgbClr val="FFFFFF"/>
                </a:solidFill>
                <a:latin typeface="Poppins"/>
                <a:ea typeface="Poppins"/>
                <a:cs typeface="Poppins"/>
                <a:sym typeface="Poppins"/>
              </a:rPr>
              <a:t>Lorm</a:t>
            </a:r>
            <a:r>
              <a:rPr lang="en" b="1" dirty="0">
                <a:solidFill>
                  <a:srgbClr val="FFFFFF"/>
                </a:solidFill>
                <a:latin typeface="Poppins"/>
                <a:ea typeface="Poppins"/>
                <a:cs typeface="Poppins"/>
                <a:sym typeface="Poppins"/>
              </a:rPr>
              <a:t> ipsum </a:t>
            </a:r>
            <a:r>
              <a:rPr lang="en" b="1" dirty="0" err="1">
                <a:solidFill>
                  <a:srgbClr val="FFFFFF"/>
                </a:solidFill>
                <a:latin typeface="Poppins"/>
                <a:ea typeface="Poppins"/>
                <a:cs typeface="Poppins"/>
                <a:sym typeface="Poppins"/>
              </a:rPr>
              <a:t>congue</a:t>
            </a:r>
            <a:endParaRPr b="1" dirty="0">
              <a:solidFill>
                <a:srgbClr val="FFFFFF"/>
              </a:solidFill>
              <a:latin typeface="Poppins"/>
              <a:ea typeface="Poppins"/>
              <a:cs typeface="Poppins"/>
              <a:sym typeface="Poppins"/>
            </a:endParaRPr>
          </a:p>
        </p:txBody>
      </p:sp>
      <p:pic>
        <p:nvPicPr>
          <p:cNvPr id="3" name="Picture 2" descr="PBIS Triangle separated int o Tier 1 tier 2 and Tier 3">
            <a:extLst>
              <a:ext uri="{FF2B5EF4-FFF2-40B4-BE49-F238E27FC236}">
                <a16:creationId xmlns:a16="http://schemas.microsoft.com/office/drawing/2014/main" id="{0B1DA2D8-5D1E-3943-B6B1-C77E24AA1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1" y="473826"/>
            <a:ext cx="4258194" cy="3872534"/>
          </a:xfrm>
          <a:prstGeom prst="rect">
            <a:avLst/>
          </a:prstGeom>
        </p:spPr>
      </p:pic>
    </p:spTree>
    <p:extLst>
      <p:ext uri="{BB962C8B-B14F-4D97-AF65-F5344CB8AC3E}">
        <p14:creationId xmlns:p14="http://schemas.microsoft.com/office/powerpoint/2010/main" val="541639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1013338" y="158496"/>
            <a:ext cx="6972422" cy="309178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t>UNIVERSAL </a:t>
            </a:r>
            <a:endParaRPr sz="6600" dirty="0"/>
          </a:p>
        </p:txBody>
      </p:sp>
      <p:sp>
        <p:nvSpPr>
          <p:cNvPr id="177" name="Google Shape;177;p17"/>
          <p:cNvSpPr txBox="1"/>
          <p:nvPr/>
        </p:nvSpPr>
        <p:spPr>
          <a:xfrm>
            <a:off x="1013338"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dirty="0">
                <a:solidFill>
                  <a:srgbClr val="FFFFFF"/>
                </a:solidFill>
                <a:latin typeface="Poppins"/>
                <a:cs typeface="Poppins"/>
                <a:sym typeface="Poppins"/>
              </a:rPr>
              <a:t>3</a:t>
            </a:r>
            <a:endParaRPr sz="6000" dirty="0">
              <a:solidFill>
                <a:srgbClr val="FFFFFF"/>
              </a:solidFill>
            </a:endParaRPr>
          </a:p>
        </p:txBody>
      </p:sp>
    </p:spTree>
    <p:extLst>
      <p:ext uri="{BB962C8B-B14F-4D97-AF65-F5344CB8AC3E}">
        <p14:creationId xmlns:p14="http://schemas.microsoft.com/office/powerpoint/2010/main" val="399438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3" name="Google Shape;193;p19"/>
          <p:cNvSpPr txBox="1">
            <a:spLocks noGrp="1"/>
          </p:cNvSpPr>
          <p:nvPr>
            <p:ph type="title"/>
          </p:nvPr>
        </p:nvSpPr>
        <p:spPr>
          <a:xfrm>
            <a:off x="290945" y="284723"/>
            <a:ext cx="6741226" cy="116906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What researchers say…</a:t>
            </a:r>
            <a:endParaRPr sz="4000" dirty="0"/>
          </a:p>
        </p:txBody>
      </p:sp>
      <p:sp>
        <p:nvSpPr>
          <p:cNvPr id="194" name="Google Shape;194;p19"/>
          <p:cNvSpPr txBox="1">
            <a:spLocks noGrp="1"/>
          </p:cNvSpPr>
          <p:nvPr>
            <p:ph type="body" idx="1"/>
          </p:nvPr>
        </p:nvSpPr>
        <p:spPr>
          <a:xfrm>
            <a:off x="290945" y="1562793"/>
            <a:ext cx="5562043" cy="3013657"/>
          </a:xfrm>
          <a:prstGeom prst="rect">
            <a:avLst/>
          </a:prstGeom>
        </p:spPr>
        <p:txBody>
          <a:bodyPr spcFirstLastPara="1" wrap="square" lIns="91425" tIns="91425" rIns="91425" bIns="91425" anchor="t" anchorCtr="0">
            <a:noAutofit/>
          </a:bodyPr>
          <a:lstStyle/>
          <a:p>
            <a:pPr>
              <a:buFont typeface="Wingdings" pitchFamily="2" charset="2"/>
              <a:buChar char="Ø"/>
            </a:pPr>
            <a:r>
              <a:rPr lang="en-US" sz="2400" dirty="0">
                <a:latin typeface="Calisto MT"/>
                <a:cs typeface="Calisto MT"/>
              </a:rPr>
              <a:t>Effective classroom management is preventative rather than reactive (Emmer &amp; </a:t>
            </a:r>
            <a:r>
              <a:rPr lang="en-US" sz="2400" dirty="0" err="1">
                <a:latin typeface="Calisto MT"/>
                <a:cs typeface="Calisto MT"/>
              </a:rPr>
              <a:t>Stough</a:t>
            </a:r>
            <a:r>
              <a:rPr lang="en-US" sz="2400" dirty="0">
                <a:latin typeface="Calisto MT"/>
                <a:cs typeface="Calisto MT"/>
              </a:rPr>
              <a:t>, 2001).</a:t>
            </a:r>
          </a:p>
          <a:p>
            <a:pPr>
              <a:buFont typeface="Wingdings" pitchFamily="2" charset="2"/>
              <a:buChar char="Ø"/>
            </a:pPr>
            <a:r>
              <a:rPr lang="en-US" sz="2400" dirty="0">
                <a:latin typeface="Calisto MT"/>
                <a:cs typeface="Calisto MT"/>
              </a:rPr>
              <a:t>Student outcomes improve when teachers take a positive, proactive approach to managing problem behavior (Tillery, </a:t>
            </a:r>
            <a:r>
              <a:rPr lang="en-US" sz="2400" dirty="0" err="1">
                <a:latin typeface="Calisto MT"/>
                <a:cs typeface="Calisto MT"/>
              </a:rPr>
              <a:t>Varjas</a:t>
            </a:r>
            <a:r>
              <a:rPr lang="en-US" sz="2400" dirty="0">
                <a:latin typeface="Calisto MT"/>
                <a:cs typeface="Calisto MT"/>
              </a:rPr>
              <a:t>, Meyers, &amp; Collins, 2010)</a:t>
            </a:r>
          </a:p>
          <a:p>
            <a:pPr marL="0" lvl="0" indent="0" algn="l" rtl="0">
              <a:spcBef>
                <a:spcPts val="600"/>
              </a:spcBef>
              <a:spcAft>
                <a:spcPts val="0"/>
              </a:spcAft>
              <a:buNone/>
            </a:pPr>
            <a:endParaRPr dirty="0"/>
          </a:p>
        </p:txBody>
      </p:sp>
      <p:sp>
        <p:nvSpPr>
          <p:cNvPr id="195" name="Google Shape;195;p1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2" name="Picture 1" descr="PBIS diagramwith 4 sides ">
            <a:extLst>
              <a:ext uri="{FF2B5EF4-FFF2-40B4-BE49-F238E27FC236}">
                <a16:creationId xmlns:a16="http://schemas.microsoft.com/office/drawing/2014/main" id="{87EFE8E7-4371-6841-8090-368CA2CB395D}"/>
              </a:ext>
            </a:extLst>
          </p:cNvPr>
          <p:cNvPicPr>
            <a:picLocks noChangeAspect="1"/>
          </p:cNvPicPr>
          <p:nvPr/>
        </p:nvPicPr>
        <p:blipFill>
          <a:blip r:embed="rId3"/>
          <a:stretch>
            <a:fillRect/>
          </a:stretch>
        </p:blipFill>
        <p:spPr>
          <a:xfrm>
            <a:off x="6139543" y="1248525"/>
            <a:ext cx="3004457" cy="2909817"/>
          </a:xfrm>
          <a:prstGeom prst="rect">
            <a:avLst/>
          </a:prstGeom>
        </p:spPr>
      </p:pic>
    </p:spTree>
    <p:extLst>
      <p:ext uri="{BB962C8B-B14F-4D97-AF65-F5344CB8AC3E}">
        <p14:creationId xmlns:p14="http://schemas.microsoft.com/office/powerpoint/2010/main" val="401636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body" idx="1"/>
          </p:nvPr>
        </p:nvSpPr>
        <p:spPr>
          <a:xfrm>
            <a:off x="332509" y="1438103"/>
            <a:ext cx="2973917" cy="313834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800" b="1" dirty="0"/>
              <a:t>In Class</a:t>
            </a:r>
            <a:endParaRPr sz="2800" b="1" dirty="0"/>
          </a:p>
          <a:p>
            <a:pPr marL="285750" indent="-285750">
              <a:buFont typeface="Arial" panose="020B0604020202020204" pitchFamily="34" charset="0"/>
              <a:buChar char="•"/>
            </a:pPr>
            <a:r>
              <a:rPr lang="en" sz="1600" dirty="0">
                <a:solidFill>
                  <a:schemeClr val="bg2">
                    <a:lumMod val="75000"/>
                  </a:schemeClr>
                </a:solidFill>
              </a:rPr>
              <a:t>Explore </a:t>
            </a:r>
            <a:r>
              <a:rPr lang="en" sz="1600" dirty="0" err="1">
                <a:solidFill>
                  <a:schemeClr val="bg2">
                    <a:lumMod val="75000"/>
                  </a:schemeClr>
                </a:solidFill>
                <a:hlinkClick r:id="rId3"/>
              </a:rPr>
              <a:t>PBIS.org</a:t>
            </a:r>
            <a:r>
              <a:rPr lang="en" sz="1600" dirty="0">
                <a:solidFill>
                  <a:schemeClr val="bg2">
                    <a:lumMod val="75000"/>
                  </a:schemeClr>
                </a:solidFill>
                <a:hlinkClick r:id="rId3"/>
              </a:rPr>
              <a:t> </a:t>
            </a:r>
            <a:r>
              <a:rPr lang="en" sz="1600" dirty="0">
                <a:solidFill>
                  <a:schemeClr val="bg2">
                    <a:lumMod val="75000"/>
                  </a:schemeClr>
                </a:solidFill>
              </a:rPr>
              <a:t>&amp; </a:t>
            </a:r>
            <a:r>
              <a:rPr lang="en" sz="1600" dirty="0">
                <a:solidFill>
                  <a:schemeClr val="bg2">
                    <a:lumMod val="75000"/>
                  </a:schemeClr>
                </a:solidFill>
                <a:hlinkClick r:id="rId4"/>
              </a:rPr>
              <a:t>MNPBIS</a:t>
            </a:r>
            <a:endParaRPr lang="en" sz="1600" dirty="0">
              <a:solidFill>
                <a:schemeClr val="bg2">
                  <a:lumMod val="75000"/>
                </a:schemeClr>
              </a:solidFill>
            </a:endParaRPr>
          </a:p>
          <a:p>
            <a:pPr marL="285750" indent="-285750">
              <a:buFont typeface="Arial" panose="020B0604020202020204" pitchFamily="34" charset="0"/>
              <a:buChar char="•"/>
            </a:pPr>
            <a:r>
              <a:rPr lang="en" sz="1600" dirty="0">
                <a:solidFill>
                  <a:schemeClr val="bg2">
                    <a:lumMod val="75000"/>
                  </a:schemeClr>
                </a:solidFill>
              </a:rPr>
              <a:t>MDE/MNPBIS Presentation</a:t>
            </a:r>
          </a:p>
          <a:p>
            <a:pPr marL="285750" indent="-285750">
              <a:buFont typeface="Arial" panose="020B0604020202020204" pitchFamily="34" charset="0"/>
              <a:buChar char="•"/>
            </a:pPr>
            <a:r>
              <a:rPr lang="en" sz="1600" dirty="0">
                <a:solidFill>
                  <a:schemeClr val="bg2">
                    <a:lumMod val="75000"/>
                  </a:schemeClr>
                </a:solidFill>
              </a:rPr>
              <a:t>IRIS Classroom Management Module</a:t>
            </a:r>
          </a:p>
          <a:p>
            <a:pPr marL="285750" indent="-285750">
              <a:buFont typeface="Arial" panose="020B0604020202020204" pitchFamily="34" charset="0"/>
              <a:buChar char="•"/>
            </a:pPr>
            <a:r>
              <a:rPr lang="en" sz="1600" dirty="0">
                <a:solidFill>
                  <a:schemeClr val="bg2">
                    <a:lumMod val="75000"/>
                  </a:schemeClr>
                </a:solidFill>
              </a:rPr>
              <a:t>Case Studies &amp; Star Sheets</a:t>
            </a:r>
          </a:p>
          <a:p>
            <a:pPr marL="285750" indent="-285750">
              <a:buFont typeface="Arial" panose="020B0604020202020204" pitchFamily="34" charset="0"/>
              <a:buChar char="•"/>
            </a:pPr>
            <a:r>
              <a:rPr lang="en" sz="1600" dirty="0">
                <a:solidFill>
                  <a:schemeClr val="bg2">
                    <a:lumMod val="75000"/>
                  </a:schemeClr>
                </a:solidFill>
              </a:rPr>
              <a:t>Explore IRIS Behavior Resources</a:t>
            </a:r>
            <a:endParaRPr sz="1600" dirty="0">
              <a:solidFill>
                <a:schemeClr val="bg2">
                  <a:lumMod val="75000"/>
                </a:schemeClr>
              </a:solidFill>
            </a:endParaRPr>
          </a:p>
        </p:txBody>
      </p:sp>
      <p:sp>
        <p:nvSpPr>
          <p:cNvPr id="225" name="Google Shape;225;p21"/>
          <p:cNvSpPr txBox="1">
            <a:spLocks noGrp="1"/>
          </p:cNvSpPr>
          <p:nvPr>
            <p:ph type="title"/>
          </p:nvPr>
        </p:nvSpPr>
        <p:spPr>
          <a:xfrm>
            <a:off x="274320" y="282633"/>
            <a:ext cx="8578735" cy="101051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
            </a:r>
            <a:br>
              <a:rPr lang="en" sz="4000" dirty="0"/>
            </a:br>
            <a:r>
              <a:rPr lang="en" sz="5000" dirty="0"/>
              <a:t>Activities &amp; Assignments</a:t>
            </a:r>
            <a:endParaRPr sz="5000" dirty="0"/>
          </a:p>
        </p:txBody>
      </p:sp>
      <p:sp>
        <p:nvSpPr>
          <p:cNvPr id="226" name="Google Shape;226;p21"/>
          <p:cNvSpPr txBox="1">
            <a:spLocks noGrp="1"/>
          </p:cNvSpPr>
          <p:nvPr>
            <p:ph type="body" idx="2"/>
          </p:nvPr>
        </p:nvSpPr>
        <p:spPr>
          <a:xfrm>
            <a:off x="3451268" y="1438103"/>
            <a:ext cx="2700149" cy="328352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800" b="1" dirty="0"/>
              <a:t>Out of Class</a:t>
            </a:r>
            <a:endParaRPr sz="2800" b="1" dirty="0"/>
          </a:p>
          <a:p>
            <a:pPr marL="285750" indent="-285750">
              <a:buFont typeface="Arial" panose="020B0604020202020204" pitchFamily="34" charset="0"/>
              <a:buChar char="•"/>
            </a:pPr>
            <a:r>
              <a:rPr lang="en" sz="1600" dirty="0">
                <a:solidFill>
                  <a:schemeClr val="bg2">
                    <a:lumMod val="75000"/>
                  </a:schemeClr>
                </a:solidFill>
              </a:rPr>
              <a:t>SAS EBS Survey</a:t>
            </a:r>
          </a:p>
          <a:p>
            <a:pPr marL="285750" indent="-285750">
              <a:buFont typeface="Arial" panose="020B0604020202020204" pitchFamily="34" charset="0"/>
              <a:buChar char="•"/>
            </a:pPr>
            <a:r>
              <a:rPr lang="en" sz="1600" dirty="0">
                <a:solidFill>
                  <a:schemeClr val="bg2">
                    <a:lumMod val="75000"/>
                  </a:schemeClr>
                </a:solidFill>
              </a:rPr>
              <a:t>IRIS Classroom Management Module &amp; Plan</a:t>
            </a:r>
          </a:p>
          <a:p>
            <a:pPr marL="285750" indent="-285750">
              <a:buFont typeface="Arial" panose="020B0604020202020204" pitchFamily="34" charset="0"/>
              <a:buChar char="•"/>
            </a:pPr>
            <a:r>
              <a:rPr lang="en" sz="1600" dirty="0">
                <a:solidFill>
                  <a:schemeClr val="bg2">
                    <a:lumMod val="75000"/>
                  </a:schemeClr>
                </a:solidFill>
              </a:rPr>
              <a:t>Schoology Reference File</a:t>
            </a:r>
            <a:endParaRPr sz="1600" dirty="0">
              <a:solidFill>
                <a:schemeClr val="bg2">
                  <a:lumMod val="75000"/>
                </a:schemeClr>
              </a:solidFill>
            </a:endParaRPr>
          </a:p>
        </p:txBody>
      </p:sp>
      <p:sp>
        <p:nvSpPr>
          <p:cNvPr id="227" name="Google Shape;227;p2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228" name="Google Shape;228;p21" descr="pictue of a, computer, eye glasses and notepa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372150" y="1054450"/>
            <a:ext cx="3034500" cy="30345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p:cNvSpPr>
            <a:spLocks noGrp="1"/>
          </p:cNvSpPr>
          <p:nvPr>
            <p:ph type="title"/>
          </p:nvPr>
        </p:nvSpPr>
        <p:spPr/>
        <p:txBody>
          <a:bodyPr/>
          <a:lstStyle/>
          <a:p>
            <a:r>
              <a:rPr lang="en-US" sz="600" dirty="0" smtClean="0">
                <a:solidFill>
                  <a:schemeClr val="bg1"/>
                </a:solidFill>
              </a:rPr>
              <a:t>MINNESOTA PBIS</a:t>
            </a:r>
            <a:endParaRPr lang="en-US" sz="600" dirty="0">
              <a:solidFill>
                <a:schemeClr val="bg1"/>
              </a:solidFill>
            </a:endParaRPr>
          </a:p>
        </p:txBody>
      </p:sp>
      <p:sp>
        <p:nvSpPr>
          <p:cNvPr id="182" name="Google Shape;182;p18"/>
          <p:cNvSpPr txBox="1">
            <a:spLocks noGrp="1"/>
          </p:cNvSpPr>
          <p:nvPr>
            <p:ph idx="1"/>
          </p:nvPr>
        </p:nvSpPr>
        <p:spPr>
          <a:prstGeom prst="rect">
            <a:avLst/>
          </a:prstGeom>
        </p:spPr>
        <p:txBody>
          <a:bodyPr spcFirstLastPara="1" wrap="square" lIns="91425" tIns="91425" rIns="91425" bIns="91425" anchor="t" anchorCtr="0">
            <a:noAutofit/>
          </a:bodyPr>
          <a:lstStyle/>
          <a:p>
            <a:pPr marL="0" indent="0">
              <a:buNone/>
            </a:pPr>
            <a:r>
              <a:rPr lang="en" sz="4000" dirty="0"/>
              <a:t>Explore </a:t>
            </a:r>
            <a:r>
              <a:rPr lang="en" sz="4000" dirty="0" err="1"/>
              <a:t>PBIS.org</a:t>
            </a:r>
            <a:r>
              <a:rPr lang="en" sz="4000" dirty="0"/>
              <a:t> &amp; </a:t>
            </a:r>
            <a:r>
              <a:rPr lang="en" sz="4000" dirty="0">
                <a:hlinkClick r:id="rId3"/>
              </a:rPr>
              <a:t>Minnesota PBIS</a:t>
            </a:r>
            <a:endParaRPr lang="en" sz="4000" dirty="0"/>
          </a:p>
          <a:p>
            <a:pPr marL="571500" indent="-571500">
              <a:buFont typeface="Arial" panose="020B0604020202020204" pitchFamily="34" charset="0"/>
              <a:buChar char="•"/>
            </a:pPr>
            <a:r>
              <a:rPr lang="en" sz="3600" dirty="0">
                <a:solidFill>
                  <a:schemeClr val="bg2">
                    <a:lumMod val="75000"/>
                  </a:schemeClr>
                </a:solidFill>
              </a:rPr>
              <a:t>Guided notes</a:t>
            </a:r>
          </a:p>
          <a:p>
            <a:pPr marL="0" lvl="0" indent="0" algn="ctr">
              <a:buNone/>
            </a:pPr>
            <a:endParaRPr sz="2000" b="0" dirty="0"/>
          </a:p>
        </p:txBody>
      </p:sp>
      <p:sp>
        <p:nvSpPr>
          <p:cNvPr id="183" name="Google Shape;183;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pic>
        <p:nvPicPr>
          <p:cNvPr id="3" name="Picture 2" descr="PBIS diagramwith 4 sides ">
            <a:extLst>
              <a:ext uri="{FF2B5EF4-FFF2-40B4-BE49-F238E27FC236}">
                <a16:creationId xmlns:a16="http://schemas.microsoft.com/office/drawing/2014/main" id="{D3CD492F-D732-0C4A-A52B-6E980778D1A0}"/>
              </a:ext>
            </a:extLst>
          </p:cNvPr>
          <p:cNvPicPr>
            <a:picLocks noChangeAspect="1"/>
          </p:cNvPicPr>
          <p:nvPr/>
        </p:nvPicPr>
        <p:blipFill>
          <a:blip r:embed="rId4"/>
          <a:stretch>
            <a:fillRect/>
          </a:stretch>
        </p:blipFill>
        <p:spPr>
          <a:xfrm>
            <a:off x="6477000" y="2410344"/>
            <a:ext cx="2667000" cy="2667000"/>
          </a:xfrm>
          <a:prstGeom prst="rect">
            <a:avLst/>
          </a:prstGeom>
        </p:spPr>
      </p:pic>
    </p:spTree>
    <p:extLst>
      <p:ext uri="{BB962C8B-B14F-4D97-AF65-F5344CB8AC3E}">
        <p14:creationId xmlns:p14="http://schemas.microsoft.com/office/powerpoint/2010/main" val="351952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397498"/>
            <a:ext cx="5220300" cy="683100"/>
          </a:xfrm>
        </p:spPr>
        <p:txBody>
          <a:bodyPr/>
          <a:lstStyle/>
          <a:p>
            <a:r>
              <a:rPr lang="en-US" sz="600" dirty="0" smtClean="0">
                <a:solidFill>
                  <a:schemeClr val="bg1"/>
                </a:solidFill>
              </a:rPr>
              <a:t>MN PBIS Presentation</a:t>
            </a:r>
            <a:endParaRPr lang="en-US" sz="600"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182" name="Google Shape;182;p18"/>
          <p:cNvSpPr txBox="1">
            <a:spLocks noGrp="1"/>
          </p:cNvSpPr>
          <p:nvPr>
            <p:ph type="body" idx="4294967295"/>
          </p:nvPr>
        </p:nvSpPr>
        <p:spPr>
          <a:xfrm>
            <a:off x="2010258" y="989013"/>
            <a:ext cx="6192837" cy="3932237"/>
          </a:xfrm>
          <a:prstGeom prst="rect">
            <a:avLst/>
          </a:prstGeom>
        </p:spPr>
        <p:txBody>
          <a:bodyPr spcFirstLastPara="1" wrap="square" lIns="91425" tIns="91425" rIns="91425" bIns="91425" anchor="t" anchorCtr="0">
            <a:noAutofit/>
          </a:bodyPr>
          <a:lstStyle/>
          <a:p>
            <a:pPr marL="0" indent="0" algn="ctr">
              <a:buNone/>
            </a:pPr>
            <a:r>
              <a:rPr lang="en" sz="5500" dirty="0"/>
              <a:t>Minnesota PBIS Presentation</a:t>
            </a:r>
          </a:p>
          <a:p>
            <a:pPr marL="571500" indent="-571500">
              <a:buFont typeface="Arial" panose="020B0604020202020204" pitchFamily="34" charset="0"/>
              <a:buChar char="•"/>
            </a:pPr>
            <a:r>
              <a:rPr lang="en" sz="3600" dirty="0">
                <a:solidFill>
                  <a:schemeClr val="bg2">
                    <a:lumMod val="75000"/>
                  </a:schemeClr>
                </a:solidFill>
              </a:rPr>
              <a:t>Proceeded by KWL</a:t>
            </a:r>
          </a:p>
          <a:p>
            <a:pPr marL="571500" indent="-571500">
              <a:buFont typeface="Arial" panose="020B0604020202020204" pitchFamily="34" charset="0"/>
              <a:buChar char="•"/>
            </a:pPr>
            <a:r>
              <a:rPr lang="en" sz="3600" dirty="0">
                <a:solidFill>
                  <a:schemeClr val="bg2">
                    <a:lumMod val="75000"/>
                  </a:schemeClr>
                </a:solidFill>
              </a:rPr>
              <a:t>Followed up with Q&amp;A</a:t>
            </a:r>
          </a:p>
          <a:p>
            <a:pPr marL="0" lvl="0" indent="0" algn="ctr">
              <a:buNone/>
            </a:pPr>
            <a:endParaRPr sz="2000" b="0" dirty="0"/>
          </a:p>
        </p:txBody>
      </p:sp>
    </p:spTree>
    <p:extLst>
      <p:ext uri="{BB962C8B-B14F-4D97-AF65-F5344CB8AC3E}">
        <p14:creationId xmlns:p14="http://schemas.microsoft.com/office/powerpoint/2010/main" val="347566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477011"/>
            <a:ext cx="5220300" cy="683100"/>
          </a:xfrm>
        </p:spPr>
        <p:txBody>
          <a:bodyPr/>
          <a:lstStyle/>
          <a:p>
            <a:r>
              <a:rPr lang="en-US" sz="400" dirty="0" smtClean="0">
                <a:solidFill>
                  <a:schemeClr val="bg1"/>
                </a:solidFill>
              </a:rPr>
              <a:t>Iris Module</a:t>
            </a:r>
            <a:endParaRPr lang="en-US" sz="400"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182" name="Google Shape;182;p18"/>
          <p:cNvSpPr txBox="1">
            <a:spLocks noGrp="1"/>
          </p:cNvSpPr>
          <p:nvPr>
            <p:ph type="body" idx="4294967295"/>
          </p:nvPr>
        </p:nvSpPr>
        <p:spPr>
          <a:xfrm>
            <a:off x="138568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hlinkClick r:id="rId3"/>
              </a:rPr>
              <a:t>IRIS Module:  Classroom Management</a:t>
            </a:r>
            <a:endParaRPr lang="en" sz="3600" dirty="0"/>
          </a:p>
          <a:p>
            <a:pPr indent="-457200">
              <a:buFont typeface="Arial" panose="020B0604020202020204" pitchFamily="34" charset="0"/>
              <a:buChar char="•"/>
            </a:pPr>
            <a:r>
              <a:rPr lang="en" sz="3200" dirty="0">
                <a:solidFill>
                  <a:schemeClr val="bg2">
                    <a:lumMod val="75000"/>
                  </a:schemeClr>
                </a:solidFill>
              </a:rPr>
              <a:t>Video</a:t>
            </a:r>
          </a:p>
          <a:p>
            <a:pPr indent="-457200">
              <a:buFont typeface="Arial" panose="020B0604020202020204" pitchFamily="34" charset="0"/>
              <a:buChar char="•"/>
            </a:pPr>
            <a:r>
              <a:rPr lang="en" sz="3200" dirty="0">
                <a:solidFill>
                  <a:schemeClr val="bg2">
                    <a:lumMod val="75000"/>
                  </a:schemeClr>
                </a:solidFill>
              </a:rPr>
              <a:t>Explore module individually</a:t>
            </a:r>
          </a:p>
          <a:p>
            <a:pPr indent="-457200">
              <a:buFont typeface="Arial" panose="020B0604020202020204" pitchFamily="34" charset="0"/>
              <a:buChar char="•"/>
            </a:pPr>
            <a:r>
              <a:rPr lang="en" sz="3200" dirty="0">
                <a:solidFill>
                  <a:schemeClr val="bg2">
                    <a:lumMod val="75000"/>
                  </a:schemeClr>
                </a:solidFill>
              </a:rPr>
              <a:t>Develop management plan</a:t>
            </a:r>
          </a:p>
          <a:p>
            <a:pPr marL="0" lvl="0" indent="0" algn="ctr">
              <a:buNone/>
            </a:pPr>
            <a:endParaRPr sz="2000" b="0" dirty="0"/>
          </a:p>
        </p:txBody>
      </p:sp>
    </p:spTree>
    <p:extLst>
      <p:ext uri="{BB962C8B-B14F-4D97-AF65-F5344CB8AC3E}">
        <p14:creationId xmlns:p14="http://schemas.microsoft.com/office/powerpoint/2010/main" val="96612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p:cNvSpPr>
            <a:spLocks noGrp="1"/>
          </p:cNvSpPr>
          <p:nvPr>
            <p:ph type="title"/>
          </p:nvPr>
        </p:nvSpPr>
        <p:spPr>
          <a:xfrm>
            <a:off x="457200" y="251725"/>
            <a:ext cx="5220300" cy="683100"/>
          </a:xfrm>
        </p:spPr>
        <p:txBody>
          <a:bodyPr/>
          <a:lstStyle/>
          <a:p>
            <a:r>
              <a:rPr lang="en-US" sz="400" dirty="0" smtClean="0">
                <a:solidFill>
                  <a:schemeClr val="bg1"/>
                </a:solidFill>
              </a:rPr>
              <a:t>Iris Case Study</a:t>
            </a:r>
            <a:endParaRPr lang="en-US" sz="400"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hlinkClick r:id="rId3"/>
              </a:rPr>
              <a:t>IRIS: Case Studies &amp; Star Sheets</a:t>
            </a:r>
            <a:endParaRPr lang="en" sz="3600" dirty="0"/>
          </a:p>
          <a:p>
            <a:pPr indent="-457200">
              <a:buFont typeface="Arial" panose="020B0604020202020204" pitchFamily="34" charset="0"/>
              <a:buChar char="•"/>
            </a:pPr>
            <a:r>
              <a:rPr lang="en" sz="3200" dirty="0">
                <a:solidFill>
                  <a:schemeClr val="bg2">
                    <a:lumMod val="75000"/>
                  </a:schemeClr>
                </a:solidFill>
              </a:rPr>
              <a:t>Encouraging Appropriate Behavior</a:t>
            </a:r>
          </a:p>
          <a:p>
            <a:pPr indent="-457200">
              <a:buFont typeface="Arial" panose="020B0604020202020204" pitchFamily="34" charset="0"/>
              <a:buChar char="•"/>
            </a:pPr>
            <a:r>
              <a:rPr lang="en" sz="3200" dirty="0">
                <a:solidFill>
                  <a:schemeClr val="bg2">
                    <a:lumMod val="75000"/>
                  </a:schemeClr>
                </a:solidFill>
              </a:rPr>
              <a:t>Effective Room Arrangement</a:t>
            </a:r>
          </a:p>
          <a:p>
            <a:pPr marL="0" lvl="0" indent="0" algn="ctr">
              <a:buNone/>
            </a:pPr>
            <a:endParaRPr sz="2000" b="0" dirty="0"/>
          </a:p>
        </p:txBody>
      </p:sp>
    </p:spTree>
    <p:extLst>
      <p:ext uri="{BB962C8B-B14F-4D97-AF65-F5344CB8AC3E}">
        <p14:creationId xmlns:p14="http://schemas.microsoft.com/office/powerpoint/2010/main" val="184566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39690"/>
            <a:ext cx="5220300" cy="683100"/>
          </a:xfrm>
        </p:spPr>
        <p:txBody>
          <a:bodyPr/>
          <a:lstStyle/>
          <a:p>
            <a:r>
              <a:rPr lang="en-US" sz="400" b="0" dirty="0" smtClean="0">
                <a:solidFill>
                  <a:schemeClr val="bg1"/>
                </a:solidFill>
              </a:rPr>
              <a:t>IRIS Behavior Response</a:t>
            </a:r>
            <a:endParaRPr lang="en-US" sz="400" b="0"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182" name="Google Shape;182;p18"/>
          <p:cNvSpPr txBox="1">
            <a:spLocks noGrp="1"/>
          </p:cNvSpPr>
          <p:nvPr>
            <p:ph type="body" idx="4294967295"/>
          </p:nvPr>
        </p:nvSpPr>
        <p:spPr>
          <a:xfrm>
            <a:off x="1872629" y="1114425"/>
            <a:ext cx="6913562" cy="3897313"/>
          </a:xfrm>
          <a:prstGeom prst="rect">
            <a:avLst/>
          </a:prstGeom>
        </p:spPr>
        <p:txBody>
          <a:bodyPr spcFirstLastPara="1" wrap="square" lIns="91425" tIns="91425" rIns="91425" bIns="91425" anchor="t" anchorCtr="0">
            <a:noAutofit/>
          </a:bodyPr>
          <a:lstStyle/>
          <a:p>
            <a:pPr marL="0" indent="0">
              <a:buNone/>
            </a:pPr>
            <a:r>
              <a:rPr lang="en" sz="3100" dirty="0">
                <a:hlinkClick r:id="rId3"/>
              </a:rPr>
              <a:t>IRIS:  Explore Behavior Resources</a:t>
            </a:r>
            <a:endParaRPr lang="en" sz="3100" dirty="0"/>
          </a:p>
          <a:p>
            <a:pPr indent="-457200">
              <a:buFont typeface="Arial" panose="020B0604020202020204" pitchFamily="34" charset="0"/>
              <a:buChar char="•"/>
            </a:pPr>
            <a:r>
              <a:rPr lang="en" sz="2000" dirty="0">
                <a:solidFill>
                  <a:schemeClr val="tx2">
                    <a:lumMod val="50000"/>
                  </a:schemeClr>
                </a:solidFill>
              </a:rPr>
              <a:t>Modules</a:t>
            </a:r>
          </a:p>
          <a:p>
            <a:pPr indent="-457200">
              <a:buFont typeface="Arial" panose="020B0604020202020204" pitchFamily="34" charset="0"/>
              <a:buChar char="•"/>
            </a:pPr>
            <a:r>
              <a:rPr lang="en" sz="2000" dirty="0">
                <a:solidFill>
                  <a:schemeClr val="tx2">
                    <a:lumMod val="50000"/>
                  </a:schemeClr>
                </a:solidFill>
              </a:rPr>
              <a:t>Case Studies</a:t>
            </a:r>
          </a:p>
          <a:p>
            <a:pPr indent="-457200">
              <a:buFont typeface="Arial" panose="020B0604020202020204" pitchFamily="34" charset="0"/>
              <a:buChar char="•"/>
            </a:pPr>
            <a:r>
              <a:rPr lang="en" sz="2000" dirty="0">
                <a:solidFill>
                  <a:schemeClr val="tx2">
                    <a:lumMod val="50000"/>
                  </a:schemeClr>
                </a:solidFill>
              </a:rPr>
              <a:t>Skill Sheets</a:t>
            </a:r>
          </a:p>
          <a:p>
            <a:pPr indent="-457200">
              <a:buFont typeface="Arial" panose="020B0604020202020204" pitchFamily="34" charset="0"/>
              <a:buChar char="•"/>
            </a:pPr>
            <a:r>
              <a:rPr lang="en" sz="2000" dirty="0">
                <a:solidFill>
                  <a:schemeClr val="tx2">
                    <a:lumMod val="50000"/>
                  </a:schemeClr>
                </a:solidFill>
              </a:rPr>
              <a:t>Activities</a:t>
            </a:r>
          </a:p>
          <a:p>
            <a:pPr indent="-457200">
              <a:buFont typeface="Arial" panose="020B0604020202020204" pitchFamily="34" charset="0"/>
              <a:buChar char="•"/>
            </a:pPr>
            <a:r>
              <a:rPr lang="en" sz="2000" dirty="0">
                <a:solidFill>
                  <a:schemeClr val="tx2">
                    <a:lumMod val="50000"/>
                  </a:schemeClr>
                </a:solidFill>
              </a:rPr>
              <a:t>Info Briefs</a:t>
            </a:r>
          </a:p>
          <a:p>
            <a:pPr indent="-457200">
              <a:buFont typeface="Arial" panose="020B0604020202020204" pitchFamily="34" charset="0"/>
              <a:buChar char="•"/>
            </a:pPr>
            <a:r>
              <a:rPr lang="en" sz="2000" dirty="0">
                <a:solidFill>
                  <a:schemeClr val="tx2">
                    <a:lumMod val="50000"/>
                  </a:schemeClr>
                </a:solidFill>
              </a:rPr>
              <a:t>Interviews</a:t>
            </a:r>
          </a:p>
          <a:p>
            <a:pPr indent="-457200">
              <a:buFont typeface="Arial" panose="020B0604020202020204" pitchFamily="34" charset="0"/>
              <a:buChar char="•"/>
            </a:pPr>
            <a:r>
              <a:rPr lang="en" sz="2000" dirty="0">
                <a:solidFill>
                  <a:schemeClr val="tx2">
                    <a:lumMod val="50000"/>
                  </a:schemeClr>
                </a:solidFill>
              </a:rPr>
              <a:t>Video Vignettes</a:t>
            </a:r>
          </a:p>
          <a:p>
            <a:pPr indent="-457200">
              <a:buFont typeface="Arial" panose="020B0604020202020204" pitchFamily="34" charset="0"/>
              <a:buChar char="•"/>
            </a:pPr>
            <a:r>
              <a:rPr lang="en" sz="2000" dirty="0">
                <a:solidFill>
                  <a:schemeClr val="tx2">
                    <a:lumMod val="50000"/>
                  </a:schemeClr>
                </a:solidFill>
              </a:rPr>
              <a:t>Web Resource Dictionary</a:t>
            </a:r>
          </a:p>
          <a:p>
            <a:pPr marL="0" lvl="0" indent="0" algn="ctr">
              <a:buNone/>
            </a:pPr>
            <a:endParaRPr sz="2000" b="0" dirty="0"/>
          </a:p>
        </p:txBody>
      </p:sp>
    </p:spTree>
    <p:extLst>
      <p:ext uri="{BB962C8B-B14F-4D97-AF65-F5344CB8AC3E}">
        <p14:creationId xmlns:p14="http://schemas.microsoft.com/office/powerpoint/2010/main" val="3404385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p:cNvSpPr>
            <a:spLocks noGrp="1"/>
          </p:cNvSpPr>
          <p:nvPr>
            <p:ph type="title"/>
          </p:nvPr>
        </p:nvSpPr>
        <p:spPr>
          <a:xfrm>
            <a:off x="457200" y="583029"/>
            <a:ext cx="5220300" cy="683100"/>
          </a:xfrm>
        </p:spPr>
        <p:txBody>
          <a:bodyPr/>
          <a:lstStyle/>
          <a:p>
            <a:r>
              <a:rPr lang="en-US" dirty="0" smtClean="0">
                <a:solidFill>
                  <a:schemeClr val="bg1"/>
                </a:solidFill>
              </a:rPr>
              <a:t>SAS</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182" name="Google Shape;182;p18"/>
          <p:cNvSpPr txBox="1">
            <a:spLocks noGrp="1"/>
          </p:cNvSpPr>
          <p:nvPr>
            <p:ph type="body" idx="4294967295"/>
          </p:nvPr>
        </p:nvSpPr>
        <p:spPr>
          <a:xfrm>
            <a:off x="1647757" y="1114425"/>
            <a:ext cx="6542087" cy="3765550"/>
          </a:xfrm>
          <a:prstGeom prst="rect">
            <a:avLst/>
          </a:prstGeom>
        </p:spPr>
        <p:txBody>
          <a:bodyPr spcFirstLastPara="1" wrap="square" lIns="91425" tIns="91425" rIns="91425" bIns="91425" anchor="t" anchorCtr="0">
            <a:noAutofit/>
          </a:bodyPr>
          <a:lstStyle/>
          <a:p>
            <a:pPr marL="0" indent="0">
              <a:buNone/>
            </a:pPr>
            <a:r>
              <a:rPr lang="en" sz="5400" dirty="0">
                <a:hlinkClick r:id="rId3"/>
              </a:rPr>
              <a:t>SAS EBS Survey</a:t>
            </a:r>
            <a:endParaRPr lang="en" sz="5400" dirty="0"/>
          </a:p>
          <a:p>
            <a:pPr indent="-457200">
              <a:buFont typeface="Arial" panose="020B0604020202020204" pitchFamily="34" charset="0"/>
              <a:buChar char="•"/>
            </a:pPr>
            <a:r>
              <a:rPr lang="en" sz="4000" dirty="0">
                <a:solidFill>
                  <a:schemeClr val="tx2">
                    <a:lumMod val="50000"/>
                  </a:schemeClr>
                </a:solidFill>
              </a:rPr>
              <a:t>Complete Survey</a:t>
            </a:r>
          </a:p>
          <a:p>
            <a:pPr indent="-457200">
              <a:buFont typeface="Arial" panose="020B0604020202020204" pitchFamily="34" charset="0"/>
              <a:buChar char="•"/>
            </a:pPr>
            <a:r>
              <a:rPr lang="en" sz="4000" dirty="0">
                <a:solidFill>
                  <a:schemeClr val="tx2">
                    <a:lumMod val="50000"/>
                  </a:schemeClr>
                </a:solidFill>
              </a:rPr>
              <a:t>Write Report aligned with survey outcomes</a:t>
            </a:r>
          </a:p>
          <a:p>
            <a:pPr marL="0" lvl="0" indent="0" algn="ctr">
              <a:buNone/>
            </a:pPr>
            <a:endParaRPr sz="2000" b="0" dirty="0"/>
          </a:p>
        </p:txBody>
      </p:sp>
    </p:spTree>
    <p:extLst>
      <p:ext uri="{BB962C8B-B14F-4D97-AF65-F5344CB8AC3E}">
        <p14:creationId xmlns:p14="http://schemas.microsoft.com/office/powerpoint/2010/main" val="1262479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556524"/>
            <a:ext cx="5220300" cy="683100"/>
          </a:xfrm>
        </p:spPr>
        <p:txBody>
          <a:bodyPr/>
          <a:lstStyle/>
          <a:p>
            <a:r>
              <a:rPr lang="en-US" dirty="0" smtClean="0">
                <a:solidFill>
                  <a:schemeClr val="bg1"/>
                </a:solidFill>
              </a:rPr>
              <a:t>Schoology</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182" name="Google Shape;182;p18"/>
          <p:cNvSpPr txBox="1">
            <a:spLocks noGrp="1"/>
          </p:cNvSpPr>
          <p:nvPr>
            <p:ph type="body" idx="4294967295"/>
          </p:nvPr>
        </p:nvSpPr>
        <p:spPr>
          <a:xfrm>
            <a:off x="2355850" y="939800"/>
            <a:ext cx="6788150" cy="3840163"/>
          </a:xfrm>
          <a:prstGeom prst="rect">
            <a:avLst/>
          </a:prstGeom>
        </p:spPr>
        <p:txBody>
          <a:bodyPr spcFirstLastPara="1" wrap="square" lIns="91425" tIns="91425" rIns="91425" bIns="91425" anchor="t" anchorCtr="0">
            <a:noAutofit/>
          </a:bodyPr>
          <a:lstStyle/>
          <a:p>
            <a:pPr marL="0" indent="0">
              <a:buNone/>
            </a:pPr>
            <a:r>
              <a:rPr lang="en" sz="4800" dirty="0"/>
              <a:t>Schoology Reference File</a:t>
            </a:r>
          </a:p>
          <a:p>
            <a:pPr marL="571500" indent="-571500">
              <a:buFont typeface="Arial" panose="020B0604020202020204" pitchFamily="34" charset="0"/>
              <a:buChar char="•"/>
            </a:pPr>
            <a:r>
              <a:rPr lang="en" sz="3600" dirty="0">
                <a:solidFill>
                  <a:schemeClr val="tx2">
                    <a:lumMod val="50000"/>
                  </a:schemeClr>
                </a:solidFill>
              </a:rPr>
              <a:t>Create file</a:t>
            </a:r>
          </a:p>
          <a:p>
            <a:pPr marL="571500" indent="-571500">
              <a:buFont typeface="Arial" panose="020B0604020202020204" pitchFamily="34" charset="0"/>
              <a:buChar char="•"/>
            </a:pPr>
            <a:r>
              <a:rPr lang="en" sz="3600" dirty="0">
                <a:solidFill>
                  <a:schemeClr val="tx2">
                    <a:lumMod val="50000"/>
                  </a:schemeClr>
                </a:solidFill>
              </a:rPr>
              <a:t>Insert behavior relevant resources</a:t>
            </a:r>
          </a:p>
          <a:p>
            <a:pPr marL="0" lvl="0" indent="0" algn="ctr">
              <a:buNone/>
            </a:pPr>
            <a:endParaRPr sz="2000" b="0" dirty="0"/>
          </a:p>
        </p:txBody>
      </p:sp>
    </p:spTree>
    <p:extLst>
      <p:ext uri="{BB962C8B-B14F-4D97-AF65-F5344CB8AC3E}">
        <p14:creationId xmlns:p14="http://schemas.microsoft.com/office/powerpoint/2010/main" val="2767034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1013338" y="158495"/>
            <a:ext cx="6972422" cy="389811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t>Secondary &amp; Tertiary </a:t>
            </a:r>
            <a:endParaRPr sz="6600" dirty="0"/>
          </a:p>
        </p:txBody>
      </p:sp>
      <p:sp>
        <p:nvSpPr>
          <p:cNvPr id="177" name="Google Shape;177;p17"/>
          <p:cNvSpPr txBox="1"/>
          <p:nvPr/>
        </p:nvSpPr>
        <p:spPr>
          <a:xfrm>
            <a:off x="1013338" y="710500"/>
            <a:ext cx="1392600" cy="13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6000" b="1" dirty="0">
                <a:solidFill>
                  <a:srgbClr val="FFFFFF"/>
                </a:solidFill>
                <a:latin typeface="Poppins"/>
                <a:cs typeface="Poppins"/>
                <a:sym typeface="Poppins"/>
              </a:rPr>
              <a:t>3</a:t>
            </a:r>
            <a:endParaRPr sz="6000" dirty="0">
              <a:solidFill>
                <a:srgbClr val="FFFFFF"/>
              </a:solidFill>
            </a:endParaRPr>
          </a:p>
        </p:txBody>
      </p:sp>
    </p:spTree>
    <p:extLst>
      <p:ext uri="{BB962C8B-B14F-4D97-AF65-F5344CB8AC3E}">
        <p14:creationId xmlns:p14="http://schemas.microsoft.com/office/powerpoint/2010/main" val="183019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body" idx="1"/>
          </p:nvPr>
        </p:nvSpPr>
        <p:spPr>
          <a:xfrm>
            <a:off x="332509" y="1172095"/>
            <a:ext cx="2973917" cy="340435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800" b="1" dirty="0"/>
              <a:t>In Class</a:t>
            </a:r>
            <a:endParaRPr sz="2800" b="1" dirty="0"/>
          </a:p>
          <a:p>
            <a:pPr marL="285750" indent="-285750">
              <a:buFont typeface="Arial" panose="020B0604020202020204" pitchFamily="34" charset="0"/>
              <a:buChar char="•"/>
            </a:pPr>
            <a:r>
              <a:rPr lang="en" sz="1300" dirty="0">
                <a:solidFill>
                  <a:schemeClr val="bg2">
                    <a:lumMod val="75000"/>
                  </a:schemeClr>
                </a:solidFill>
              </a:rPr>
              <a:t>IRIS: FBA/BIP Module</a:t>
            </a:r>
          </a:p>
          <a:p>
            <a:pPr marL="285750" indent="-285750">
              <a:buFont typeface="Arial" panose="020B0604020202020204" pitchFamily="34" charset="0"/>
              <a:buChar char="•"/>
            </a:pPr>
            <a:r>
              <a:rPr lang="en" sz="1300" dirty="0">
                <a:solidFill>
                  <a:schemeClr val="bg2">
                    <a:lumMod val="75000"/>
                  </a:schemeClr>
                </a:solidFill>
              </a:rPr>
              <a:t>Operationalizing Behavior activity</a:t>
            </a:r>
          </a:p>
          <a:p>
            <a:pPr marL="285750" indent="-285750">
              <a:buFont typeface="Arial" panose="020B0604020202020204" pitchFamily="34" charset="0"/>
              <a:buChar char="•"/>
            </a:pPr>
            <a:r>
              <a:rPr lang="en" sz="1300" dirty="0">
                <a:solidFill>
                  <a:schemeClr val="bg2">
                    <a:lumMod val="75000"/>
                  </a:schemeClr>
                </a:solidFill>
              </a:rPr>
              <a:t>Videos &amp; Data Collection practice: ABC &amp; Baseline</a:t>
            </a:r>
          </a:p>
          <a:p>
            <a:pPr marL="285750" indent="-285750">
              <a:buFont typeface="Arial" panose="020B0604020202020204" pitchFamily="34" charset="0"/>
              <a:buChar char="•"/>
            </a:pPr>
            <a:r>
              <a:rPr lang="en" sz="1300" dirty="0">
                <a:solidFill>
                  <a:schemeClr val="bg2">
                    <a:lumMod val="75000"/>
                  </a:schemeClr>
                </a:solidFill>
              </a:rPr>
              <a:t>Graphing activity</a:t>
            </a:r>
          </a:p>
          <a:p>
            <a:pPr marL="285750" indent="-285750">
              <a:buFont typeface="Arial" panose="020B0604020202020204" pitchFamily="34" charset="0"/>
              <a:buChar char="•"/>
            </a:pPr>
            <a:r>
              <a:rPr lang="en" sz="1300" dirty="0">
                <a:solidFill>
                  <a:schemeClr val="bg2">
                    <a:lumMod val="75000"/>
                  </a:schemeClr>
                </a:solidFill>
              </a:rPr>
              <a:t>PSU Website &amp; activities</a:t>
            </a:r>
          </a:p>
          <a:p>
            <a:pPr marL="285750" indent="-285750">
              <a:buFont typeface="Arial" panose="020B0604020202020204" pitchFamily="34" charset="0"/>
              <a:buChar char="•"/>
            </a:pPr>
            <a:r>
              <a:rPr lang="en" sz="1300" dirty="0">
                <a:solidFill>
                  <a:schemeClr val="bg2">
                    <a:lumMod val="75000"/>
                  </a:schemeClr>
                </a:solidFill>
              </a:rPr>
              <a:t>S</a:t>
            </a:r>
            <a:r>
              <a:rPr lang="en" sz="1300" baseline="30000" dirty="0">
                <a:solidFill>
                  <a:schemeClr val="bg2">
                    <a:lumMod val="75000"/>
                  </a:schemeClr>
                </a:solidFill>
              </a:rPr>
              <a:t>R+ </a:t>
            </a:r>
            <a:r>
              <a:rPr lang="en" sz="1300" dirty="0">
                <a:solidFill>
                  <a:schemeClr val="bg2">
                    <a:lumMod val="75000"/>
                  </a:schemeClr>
                </a:solidFill>
              </a:rPr>
              <a:t>Folders</a:t>
            </a:r>
          </a:p>
          <a:p>
            <a:pPr marL="285750" indent="-285750">
              <a:buFont typeface="Arial" panose="020B0604020202020204" pitchFamily="34" charset="0"/>
              <a:buChar char="•"/>
            </a:pPr>
            <a:r>
              <a:rPr lang="en" sz="1300" dirty="0">
                <a:solidFill>
                  <a:schemeClr val="bg2">
                    <a:lumMod val="75000"/>
                  </a:schemeClr>
                </a:solidFill>
              </a:rPr>
              <a:t>Sticky Notes Stimulus Control activity</a:t>
            </a:r>
          </a:p>
          <a:p>
            <a:pPr marL="285750" indent="-285750">
              <a:buFont typeface="Arial" panose="020B0604020202020204" pitchFamily="34" charset="0"/>
              <a:buChar char="•"/>
            </a:pPr>
            <a:r>
              <a:rPr lang="en" sz="1300" dirty="0">
                <a:solidFill>
                  <a:schemeClr val="bg2">
                    <a:lumMod val="75000"/>
                  </a:schemeClr>
                </a:solidFill>
              </a:rPr>
              <a:t>Punishment Jigsaw activity</a:t>
            </a:r>
          </a:p>
          <a:p>
            <a:pPr marL="285750" indent="-285750">
              <a:buFont typeface="Arial" panose="020B0604020202020204" pitchFamily="34" charset="0"/>
              <a:buChar char="•"/>
            </a:pPr>
            <a:r>
              <a:rPr lang="en" sz="1300" dirty="0">
                <a:solidFill>
                  <a:schemeClr val="bg2">
                    <a:lumMod val="75000"/>
                  </a:schemeClr>
                </a:solidFill>
              </a:rPr>
              <a:t>Generalization/Maintenance activity</a:t>
            </a:r>
          </a:p>
          <a:p>
            <a:pPr marL="285750" indent="-285750">
              <a:buFont typeface="Arial" panose="020B0604020202020204" pitchFamily="34" charset="0"/>
              <a:buChar char="•"/>
            </a:pPr>
            <a:endParaRPr lang="en" sz="1600" dirty="0">
              <a:solidFill>
                <a:schemeClr val="bg2">
                  <a:lumMod val="75000"/>
                </a:schemeClr>
              </a:solidFill>
            </a:endParaRPr>
          </a:p>
          <a:p>
            <a:pPr marL="285750" indent="-285750">
              <a:buFont typeface="Arial" panose="020B0604020202020204" pitchFamily="34" charset="0"/>
              <a:buChar char="•"/>
            </a:pPr>
            <a:endParaRPr lang="en" sz="1600" dirty="0">
              <a:solidFill>
                <a:schemeClr val="bg2">
                  <a:lumMod val="75000"/>
                </a:schemeClr>
              </a:solidFill>
            </a:endParaRPr>
          </a:p>
          <a:p>
            <a:pPr marL="285750" indent="-285750">
              <a:buFont typeface="Arial" panose="020B0604020202020204" pitchFamily="34" charset="0"/>
              <a:buChar char="•"/>
            </a:pPr>
            <a:endParaRPr sz="1600" dirty="0">
              <a:solidFill>
                <a:schemeClr val="bg2">
                  <a:lumMod val="75000"/>
                </a:schemeClr>
              </a:solidFill>
            </a:endParaRPr>
          </a:p>
        </p:txBody>
      </p:sp>
      <p:sp>
        <p:nvSpPr>
          <p:cNvPr id="225" name="Google Shape;225;p21"/>
          <p:cNvSpPr txBox="1">
            <a:spLocks noGrp="1"/>
          </p:cNvSpPr>
          <p:nvPr>
            <p:ph type="title"/>
          </p:nvPr>
        </p:nvSpPr>
        <p:spPr>
          <a:xfrm>
            <a:off x="274320" y="282633"/>
            <a:ext cx="8578735" cy="101051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
            </a:r>
            <a:br>
              <a:rPr lang="en" sz="4000" dirty="0"/>
            </a:br>
            <a:r>
              <a:rPr lang="en" sz="5000" dirty="0"/>
              <a:t>Activities &amp; Assignments</a:t>
            </a:r>
            <a:endParaRPr sz="5000" dirty="0"/>
          </a:p>
        </p:txBody>
      </p:sp>
      <p:sp>
        <p:nvSpPr>
          <p:cNvPr id="226" name="Google Shape;226;p21"/>
          <p:cNvSpPr txBox="1">
            <a:spLocks noGrp="1"/>
          </p:cNvSpPr>
          <p:nvPr>
            <p:ph type="body" idx="2"/>
          </p:nvPr>
        </p:nvSpPr>
        <p:spPr>
          <a:xfrm>
            <a:off x="3451268" y="1172095"/>
            <a:ext cx="2700149" cy="354953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800" b="1" dirty="0"/>
              <a:t>Out of Class</a:t>
            </a:r>
            <a:endParaRPr sz="2800" b="1" dirty="0"/>
          </a:p>
          <a:p>
            <a:pPr marL="285750" indent="-285750">
              <a:buFont typeface="Arial" panose="020B0604020202020204" pitchFamily="34" charset="0"/>
              <a:buChar char="•"/>
            </a:pPr>
            <a:r>
              <a:rPr lang="en" sz="1600" dirty="0">
                <a:solidFill>
                  <a:schemeClr val="bg2">
                    <a:lumMod val="75000"/>
                  </a:schemeClr>
                </a:solidFill>
              </a:rPr>
              <a:t>FBAs #1-7</a:t>
            </a:r>
          </a:p>
          <a:p>
            <a:pPr marL="285750" indent="-285750">
              <a:buFont typeface="Arial" panose="020B0604020202020204" pitchFamily="34" charset="0"/>
              <a:buChar char="•"/>
            </a:pPr>
            <a:r>
              <a:rPr lang="en" sz="1600" dirty="0">
                <a:solidFill>
                  <a:schemeClr val="bg2">
                    <a:lumMod val="75000"/>
                  </a:schemeClr>
                </a:solidFill>
              </a:rPr>
              <a:t>IRIS Module:  SOS (Self-monitoring)</a:t>
            </a:r>
            <a:endParaRPr sz="1600" dirty="0">
              <a:solidFill>
                <a:schemeClr val="bg2">
                  <a:lumMod val="75000"/>
                </a:schemeClr>
              </a:solidFill>
            </a:endParaRPr>
          </a:p>
        </p:txBody>
      </p:sp>
      <p:sp>
        <p:nvSpPr>
          <p:cNvPr id="227" name="Google Shape;227;p2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228" name="Google Shape;228;p21" descr="pictue of a, computer, eye glasses and notepa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72150" y="1054450"/>
            <a:ext cx="3034500" cy="3034500"/>
          </a:xfrm>
          <a:prstGeom prst="ellipse">
            <a:avLst/>
          </a:prstGeom>
          <a:noFill/>
          <a:ln>
            <a:noFill/>
          </a:ln>
        </p:spPr>
      </p:pic>
    </p:spTree>
    <p:extLst>
      <p:ext uri="{BB962C8B-B14F-4D97-AF65-F5344CB8AC3E}">
        <p14:creationId xmlns:p14="http://schemas.microsoft.com/office/powerpoint/2010/main" val="119183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3" name="Google Shape;193;p19"/>
          <p:cNvSpPr txBox="1">
            <a:spLocks noGrp="1"/>
          </p:cNvSpPr>
          <p:nvPr>
            <p:ph type="title"/>
          </p:nvPr>
        </p:nvSpPr>
        <p:spPr>
          <a:xfrm>
            <a:off x="290945" y="566950"/>
            <a:ext cx="6363657" cy="88285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What researchers say…</a:t>
            </a:r>
            <a:endParaRPr sz="4000" dirty="0"/>
          </a:p>
        </p:txBody>
      </p:sp>
      <p:sp>
        <p:nvSpPr>
          <p:cNvPr id="194" name="Google Shape;194;p19"/>
          <p:cNvSpPr txBox="1">
            <a:spLocks noGrp="1"/>
          </p:cNvSpPr>
          <p:nvPr>
            <p:ph type="body" idx="1"/>
          </p:nvPr>
        </p:nvSpPr>
        <p:spPr>
          <a:xfrm>
            <a:off x="145989" y="1546167"/>
            <a:ext cx="5928240" cy="3297976"/>
          </a:xfrm>
          <a:prstGeom prst="rect">
            <a:avLst/>
          </a:prstGeom>
        </p:spPr>
        <p:txBody>
          <a:bodyPr spcFirstLastPara="1" wrap="square" lIns="91425" tIns="91425" rIns="91425" bIns="91425" anchor="t" anchorCtr="0">
            <a:noAutofit/>
          </a:bodyPr>
          <a:lstStyle/>
          <a:p>
            <a:pPr marL="127000" indent="0">
              <a:buNone/>
            </a:pPr>
            <a:r>
              <a:rPr lang="en-US" sz="2600" dirty="0">
                <a:latin typeface="Calisto MT"/>
                <a:cs typeface="Calisto MT"/>
              </a:rPr>
              <a:t>SWPBS – </a:t>
            </a:r>
          </a:p>
          <a:p>
            <a:pPr>
              <a:buFont typeface="Wingdings" pitchFamily="2" charset="2"/>
              <a:buChar char="Ø"/>
            </a:pPr>
            <a:r>
              <a:rPr lang="en-US" sz="2000" dirty="0">
                <a:latin typeface="Calisto MT"/>
                <a:cs typeface="Calisto MT"/>
              </a:rPr>
              <a:t>Emphasis is placed on the “ongoing monitoring of student behavior and early intervention” when school-related problems are initially detected (Horner et al., 2009, p. 134)</a:t>
            </a:r>
          </a:p>
          <a:p>
            <a:pPr>
              <a:buFont typeface="Wingdings" pitchFamily="2" charset="2"/>
              <a:buChar char="Ø"/>
            </a:pPr>
            <a:r>
              <a:rPr lang="en-US" sz="2000" dirty="0">
                <a:latin typeface="Calisto MT"/>
                <a:cs typeface="Calisto MT"/>
              </a:rPr>
              <a:t>The primary prevention tier involves teaching, monitoring, and acknowledging behavioral expectations for all children  and implementing evidence-based practices (Horner et al., 2009)</a:t>
            </a:r>
          </a:p>
          <a:p>
            <a:pPr marL="0" lvl="0" indent="0" algn="l" rtl="0">
              <a:spcBef>
                <a:spcPts val="600"/>
              </a:spcBef>
              <a:spcAft>
                <a:spcPts val="0"/>
              </a:spcAft>
              <a:buNone/>
            </a:pPr>
            <a:endParaRPr dirty="0"/>
          </a:p>
        </p:txBody>
      </p:sp>
      <p:sp>
        <p:nvSpPr>
          <p:cNvPr id="195" name="Google Shape;195;p1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2" name="Picture 1" descr="PBIS diagramwith 4 sides ">
            <a:extLst>
              <a:ext uri="{FF2B5EF4-FFF2-40B4-BE49-F238E27FC236}">
                <a16:creationId xmlns:a16="http://schemas.microsoft.com/office/drawing/2014/main" id="{EB1DA0E7-6212-1A40-9EC5-98E915830B12}"/>
              </a:ext>
            </a:extLst>
          </p:cNvPr>
          <p:cNvPicPr>
            <a:picLocks noChangeAspect="1"/>
          </p:cNvPicPr>
          <p:nvPr/>
        </p:nvPicPr>
        <p:blipFill>
          <a:blip r:embed="rId3"/>
          <a:stretch>
            <a:fillRect/>
          </a:stretch>
        </p:blipFill>
        <p:spPr>
          <a:xfrm>
            <a:off x="6074229" y="1317171"/>
            <a:ext cx="3069771" cy="2743199"/>
          </a:xfrm>
          <a:prstGeom prst="rect">
            <a:avLst/>
          </a:prstGeom>
        </p:spPr>
      </p:pic>
    </p:spTree>
    <p:extLst>
      <p:ext uri="{BB962C8B-B14F-4D97-AF65-F5344CB8AC3E}">
        <p14:creationId xmlns:p14="http://schemas.microsoft.com/office/powerpoint/2010/main" val="482866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622785"/>
            <a:ext cx="5220300" cy="683100"/>
          </a:xfrm>
        </p:spPr>
        <p:txBody>
          <a:bodyPr/>
          <a:lstStyle/>
          <a:p>
            <a:r>
              <a:rPr lang="en-US" dirty="0" smtClean="0">
                <a:solidFill>
                  <a:schemeClr val="bg1"/>
                </a:solidFill>
              </a:rPr>
              <a:t>FBA</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hlinkClick r:id="rId3"/>
              </a:rPr>
              <a:t>IRIS Module:  Functional Behavioral Assessment</a:t>
            </a:r>
            <a:endParaRPr lang="en" sz="3600" dirty="0"/>
          </a:p>
          <a:p>
            <a:pPr indent="-457200">
              <a:buFont typeface="Arial" panose="020B0604020202020204" pitchFamily="34" charset="0"/>
              <a:buChar char="•"/>
            </a:pPr>
            <a:r>
              <a:rPr lang="en" sz="3200" dirty="0">
                <a:solidFill>
                  <a:schemeClr val="tx2">
                    <a:lumMod val="50000"/>
                  </a:schemeClr>
                </a:solidFill>
              </a:rPr>
              <a:t>Challenge video</a:t>
            </a:r>
          </a:p>
          <a:p>
            <a:pPr indent="-457200">
              <a:buFont typeface="Arial" panose="020B0604020202020204" pitchFamily="34" charset="0"/>
              <a:buChar char="•"/>
            </a:pPr>
            <a:r>
              <a:rPr lang="en" sz="3200" dirty="0">
                <a:solidFill>
                  <a:schemeClr val="tx2">
                    <a:lumMod val="50000"/>
                  </a:schemeClr>
                </a:solidFill>
              </a:rPr>
              <a:t>Explore page 1-4: Overview of behavior principles &amp; FBA process</a:t>
            </a:r>
          </a:p>
          <a:p>
            <a:pPr marL="0" lvl="0" indent="0" algn="ctr">
              <a:buNone/>
            </a:pPr>
            <a:endParaRPr sz="2000" b="0" dirty="0"/>
          </a:p>
        </p:txBody>
      </p:sp>
    </p:spTree>
    <p:extLst>
      <p:ext uri="{BB962C8B-B14F-4D97-AF65-F5344CB8AC3E}">
        <p14:creationId xmlns:p14="http://schemas.microsoft.com/office/powerpoint/2010/main" val="92885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p:cNvSpPr>
            <a:spLocks noGrp="1"/>
          </p:cNvSpPr>
          <p:nvPr>
            <p:ph type="title"/>
          </p:nvPr>
        </p:nvSpPr>
        <p:spPr>
          <a:xfrm>
            <a:off x="457200" y="516770"/>
            <a:ext cx="5220300" cy="683100"/>
          </a:xfrm>
        </p:spPr>
        <p:txBody>
          <a:bodyPr/>
          <a:lstStyle/>
          <a:p>
            <a:r>
              <a:rPr lang="en-US" dirty="0" smtClean="0">
                <a:solidFill>
                  <a:schemeClr val="bg1"/>
                </a:solidFill>
              </a:rPr>
              <a:t>FBA#1</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sp>
        <p:nvSpPr>
          <p:cNvPr id="182" name="Google Shape;182;p18"/>
          <p:cNvSpPr txBox="1">
            <a:spLocks noGrp="1"/>
          </p:cNvSpPr>
          <p:nvPr>
            <p:ph type="body" idx="4294967295"/>
          </p:nvPr>
        </p:nvSpPr>
        <p:spPr>
          <a:xfrm>
            <a:off x="2419350" y="1208088"/>
            <a:ext cx="6724650" cy="3803650"/>
          </a:xfrm>
          <a:prstGeom prst="rect">
            <a:avLst/>
          </a:prstGeom>
        </p:spPr>
        <p:txBody>
          <a:bodyPr spcFirstLastPara="1" wrap="square" lIns="91425" tIns="91425" rIns="91425" bIns="91425" anchor="t" anchorCtr="0">
            <a:noAutofit/>
          </a:bodyPr>
          <a:lstStyle/>
          <a:p>
            <a:pPr marL="0" indent="0">
              <a:buNone/>
            </a:pPr>
            <a:r>
              <a:rPr lang="en" sz="3600" dirty="0"/>
              <a:t>FBA #1</a:t>
            </a:r>
          </a:p>
          <a:p>
            <a:pPr indent="-457200">
              <a:buFont typeface="Arial" panose="020B0604020202020204" pitchFamily="34" charset="0"/>
              <a:buChar char="•"/>
            </a:pPr>
            <a:r>
              <a:rPr lang="en" sz="3200" dirty="0">
                <a:solidFill>
                  <a:schemeClr val="bg2">
                    <a:lumMod val="60000"/>
                    <a:lumOff val="40000"/>
                  </a:schemeClr>
                </a:solidFill>
                <a:hlinkClick r:id="rId3"/>
              </a:rPr>
              <a:t>FBA IRIS module—p. 5</a:t>
            </a:r>
            <a:endParaRPr lang="en" sz="3200" dirty="0">
              <a:solidFill>
                <a:schemeClr val="bg2">
                  <a:lumMod val="60000"/>
                  <a:lumOff val="40000"/>
                </a:schemeClr>
              </a:solidFill>
            </a:endParaRPr>
          </a:p>
          <a:p>
            <a:pPr indent="-457200">
              <a:buFont typeface="Arial" panose="020B0604020202020204" pitchFamily="34" charset="0"/>
              <a:buChar char="•"/>
            </a:pPr>
            <a:r>
              <a:rPr lang="en" sz="3200" dirty="0">
                <a:solidFill>
                  <a:schemeClr val="tx2">
                    <a:lumMod val="50000"/>
                  </a:schemeClr>
                </a:solidFill>
              </a:rPr>
              <a:t>Group activities</a:t>
            </a:r>
          </a:p>
          <a:p>
            <a:pPr indent="-457200">
              <a:buFont typeface="Arial" panose="020B0604020202020204" pitchFamily="34" charset="0"/>
              <a:buChar char="•"/>
            </a:pPr>
            <a:r>
              <a:rPr lang="en" sz="3200" dirty="0">
                <a:solidFill>
                  <a:schemeClr val="tx2">
                    <a:lumMod val="50000"/>
                  </a:schemeClr>
                </a:solidFill>
              </a:rPr>
              <a:t>Handouts</a:t>
            </a:r>
          </a:p>
          <a:p>
            <a:pPr indent="-457200">
              <a:buFont typeface="Arial" panose="020B0604020202020204" pitchFamily="34" charset="0"/>
              <a:buChar char="•"/>
            </a:pPr>
            <a:r>
              <a:rPr lang="en" sz="3200" dirty="0">
                <a:solidFill>
                  <a:schemeClr val="tx2">
                    <a:lumMod val="50000"/>
                  </a:schemeClr>
                </a:solidFill>
              </a:rPr>
              <a:t>Out of class assignment</a:t>
            </a:r>
          </a:p>
          <a:p>
            <a:pPr marL="0" lvl="0" indent="0" algn="ctr">
              <a:buNone/>
            </a:pPr>
            <a:endParaRPr sz="2000" b="0" dirty="0"/>
          </a:p>
        </p:txBody>
      </p:sp>
    </p:spTree>
    <p:extLst>
      <p:ext uri="{BB962C8B-B14F-4D97-AF65-F5344CB8AC3E}">
        <p14:creationId xmlns:p14="http://schemas.microsoft.com/office/powerpoint/2010/main" val="2215087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689046"/>
            <a:ext cx="5220300" cy="683100"/>
          </a:xfrm>
        </p:spPr>
        <p:txBody>
          <a:bodyPr/>
          <a:lstStyle/>
          <a:p>
            <a:r>
              <a:rPr lang="en" dirty="0"/>
              <a:t/>
            </a:r>
            <a:br>
              <a:rPr lang="en" dirty="0"/>
            </a:br>
            <a:r>
              <a:rPr lang="en" dirty="0" smtClean="0">
                <a:solidFill>
                  <a:schemeClr val="bg1"/>
                </a:solidFill>
              </a:rPr>
              <a:t>FBA#2</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t>FBA #2</a:t>
            </a:r>
          </a:p>
          <a:p>
            <a:pPr indent="-457200">
              <a:buFont typeface="Arial" panose="020B0604020202020204" pitchFamily="34" charset="0"/>
              <a:buChar char="•"/>
            </a:pPr>
            <a:r>
              <a:rPr lang="en" sz="3200" dirty="0">
                <a:solidFill>
                  <a:schemeClr val="bg2">
                    <a:lumMod val="60000"/>
                    <a:lumOff val="40000"/>
                  </a:schemeClr>
                </a:solidFill>
                <a:hlinkClick r:id="rId3"/>
              </a:rPr>
              <a:t>FBA IRIS module—p. 6</a:t>
            </a:r>
            <a:endParaRPr lang="en" sz="3200" dirty="0">
              <a:solidFill>
                <a:schemeClr val="bg2">
                  <a:lumMod val="60000"/>
                  <a:lumOff val="40000"/>
                </a:schemeClr>
              </a:solidFill>
            </a:endParaRPr>
          </a:p>
          <a:p>
            <a:pPr indent="-457200">
              <a:buFont typeface="Arial" panose="020B0604020202020204" pitchFamily="34" charset="0"/>
              <a:buChar char="•"/>
            </a:pPr>
            <a:r>
              <a:rPr lang="en" sz="3200" dirty="0">
                <a:solidFill>
                  <a:schemeClr val="tx2">
                    <a:lumMod val="50000"/>
                  </a:schemeClr>
                </a:solidFill>
              </a:rPr>
              <a:t>Interview assignment</a:t>
            </a:r>
          </a:p>
          <a:p>
            <a:pPr marL="0" lvl="0" indent="0" algn="ctr">
              <a:buNone/>
            </a:pPr>
            <a:endParaRPr sz="2000" b="0" dirty="0"/>
          </a:p>
        </p:txBody>
      </p:sp>
    </p:spTree>
    <p:extLst>
      <p:ext uri="{BB962C8B-B14F-4D97-AF65-F5344CB8AC3E}">
        <p14:creationId xmlns:p14="http://schemas.microsoft.com/office/powerpoint/2010/main" val="2955076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556524"/>
            <a:ext cx="5220300" cy="683100"/>
          </a:xfrm>
        </p:spPr>
        <p:txBody>
          <a:bodyPr/>
          <a:lstStyle/>
          <a:p>
            <a:r>
              <a:rPr lang="en-US" dirty="0" smtClean="0">
                <a:solidFill>
                  <a:schemeClr val="bg1"/>
                </a:solidFill>
              </a:rPr>
              <a:t>FBA#3</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33</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t>FBA #3</a:t>
            </a:r>
          </a:p>
          <a:p>
            <a:pPr indent="-457200">
              <a:buFont typeface="Arial" panose="020B0604020202020204" pitchFamily="34" charset="0"/>
              <a:buChar char="•"/>
            </a:pPr>
            <a:r>
              <a:rPr lang="en" sz="3100" dirty="0">
                <a:solidFill>
                  <a:schemeClr val="bg2">
                    <a:lumMod val="60000"/>
                    <a:lumOff val="40000"/>
                  </a:schemeClr>
                </a:solidFill>
                <a:hlinkClick r:id="rId3"/>
              </a:rPr>
              <a:t>FBA IRIS module—p. 7</a:t>
            </a:r>
            <a:endParaRPr lang="en" sz="3100" dirty="0">
              <a:solidFill>
                <a:schemeClr val="bg2">
                  <a:lumMod val="60000"/>
                  <a:lumOff val="40000"/>
                </a:schemeClr>
              </a:solidFill>
            </a:endParaRPr>
          </a:p>
          <a:p>
            <a:pPr indent="-457200">
              <a:buFont typeface="Arial" panose="020B0604020202020204" pitchFamily="34" charset="0"/>
              <a:buChar char="•"/>
            </a:pPr>
            <a:r>
              <a:rPr lang="en" sz="3100" dirty="0">
                <a:solidFill>
                  <a:schemeClr val="tx2">
                    <a:lumMod val="50000"/>
                  </a:schemeClr>
                </a:solidFill>
              </a:rPr>
              <a:t>Video practice</a:t>
            </a:r>
          </a:p>
          <a:p>
            <a:pPr indent="-457200">
              <a:buFont typeface="Arial" panose="020B0604020202020204" pitchFamily="34" charset="0"/>
              <a:buChar char="•"/>
            </a:pPr>
            <a:r>
              <a:rPr lang="en" sz="3100" dirty="0">
                <a:solidFill>
                  <a:schemeClr val="tx2">
                    <a:lumMod val="50000"/>
                  </a:schemeClr>
                </a:solidFill>
              </a:rPr>
              <a:t>ABC Observation assignment</a:t>
            </a:r>
          </a:p>
          <a:p>
            <a:pPr marL="0" lvl="0" indent="0" algn="ctr">
              <a:buNone/>
            </a:pPr>
            <a:endParaRPr sz="2000" b="0" dirty="0"/>
          </a:p>
        </p:txBody>
      </p:sp>
    </p:spTree>
    <p:extLst>
      <p:ext uri="{BB962C8B-B14F-4D97-AF65-F5344CB8AC3E}">
        <p14:creationId xmlns:p14="http://schemas.microsoft.com/office/powerpoint/2010/main" val="37158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p:cNvSpPr>
            <a:spLocks noGrp="1"/>
          </p:cNvSpPr>
          <p:nvPr>
            <p:ph type="title"/>
          </p:nvPr>
        </p:nvSpPr>
        <p:spPr>
          <a:xfrm>
            <a:off x="457200" y="477011"/>
            <a:ext cx="5220300" cy="683100"/>
          </a:xfrm>
        </p:spPr>
        <p:txBody>
          <a:bodyPr/>
          <a:lstStyle/>
          <a:p>
            <a:r>
              <a:rPr lang="en-US" dirty="0" smtClean="0">
                <a:solidFill>
                  <a:schemeClr val="bg1"/>
                </a:solidFill>
              </a:rPr>
              <a:t>FBA#4</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t>FBA #4—Data Collection</a:t>
            </a:r>
          </a:p>
          <a:p>
            <a:pPr indent="-457200">
              <a:buFont typeface="Arial" panose="020B0604020202020204" pitchFamily="34" charset="0"/>
              <a:buChar char="•"/>
            </a:pPr>
            <a:r>
              <a:rPr lang="en" sz="3200" dirty="0">
                <a:solidFill>
                  <a:schemeClr val="bg2">
                    <a:lumMod val="60000"/>
                    <a:lumOff val="40000"/>
                  </a:schemeClr>
                </a:solidFill>
                <a:hlinkClick r:id="rId3"/>
              </a:rPr>
              <a:t>FBA IRIS module—p. 7</a:t>
            </a:r>
            <a:endParaRPr lang="en" sz="3200" dirty="0">
              <a:solidFill>
                <a:schemeClr val="bg2">
                  <a:lumMod val="60000"/>
                  <a:lumOff val="40000"/>
                </a:schemeClr>
              </a:solidFill>
            </a:endParaRPr>
          </a:p>
          <a:p>
            <a:pPr indent="-457200">
              <a:buFont typeface="Arial" panose="020B0604020202020204" pitchFamily="34" charset="0"/>
              <a:buChar char="•"/>
            </a:pPr>
            <a:r>
              <a:rPr lang="en" sz="3200" dirty="0">
                <a:solidFill>
                  <a:schemeClr val="tx2">
                    <a:lumMod val="50000"/>
                  </a:schemeClr>
                </a:solidFill>
              </a:rPr>
              <a:t>Examples/Forms</a:t>
            </a:r>
          </a:p>
          <a:p>
            <a:pPr indent="-457200">
              <a:buFont typeface="Arial" panose="020B0604020202020204" pitchFamily="34" charset="0"/>
              <a:buChar char="•"/>
            </a:pPr>
            <a:r>
              <a:rPr lang="en" sz="3200" dirty="0">
                <a:solidFill>
                  <a:schemeClr val="tx2">
                    <a:lumMod val="50000"/>
                  </a:schemeClr>
                </a:solidFill>
              </a:rPr>
              <a:t>Flowchart (next page)</a:t>
            </a:r>
          </a:p>
          <a:p>
            <a:pPr indent="-457200">
              <a:buFont typeface="Arial" panose="020B0604020202020204" pitchFamily="34" charset="0"/>
              <a:buChar char="•"/>
            </a:pPr>
            <a:r>
              <a:rPr lang="en" sz="3200" dirty="0">
                <a:solidFill>
                  <a:schemeClr val="bg2">
                    <a:lumMod val="60000"/>
                    <a:lumOff val="40000"/>
                  </a:schemeClr>
                </a:solidFill>
                <a:hlinkClick r:id="rId4"/>
              </a:rPr>
              <a:t>IRIS Case Studies: Measuring Behavior</a:t>
            </a:r>
            <a:endParaRPr lang="en" sz="3200" dirty="0">
              <a:solidFill>
                <a:schemeClr val="bg2">
                  <a:lumMod val="60000"/>
                  <a:lumOff val="40000"/>
                </a:schemeClr>
              </a:solidFill>
            </a:endParaRPr>
          </a:p>
          <a:p>
            <a:pPr marL="0" lvl="0" indent="0" algn="ctr">
              <a:buNone/>
            </a:pPr>
            <a:endParaRPr sz="2000" b="0" dirty="0"/>
          </a:p>
        </p:txBody>
      </p:sp>
    </p:spTree>
    <p:extLst>
      <p:ext uri="{BB962C8B-B14F-4D97-AF65-F5344CB8AC3E}">
        <p14:creationId xmlns:p14="http://schemas.microsoft.com/office/powerpoint/2010/main" val="2831982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457200" y="1166125"/>
            <a:ext cx="3002100" cy="294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Collection</a:t>
            </a:r>
            <a:br>
              <a:rPr lang="en" dirty="0"/>
            </a:br>
            <a:r>
              <a:rPr lang="en" dirty="0"/>
              <a:t>Flowchart</a:t>
            </a:r>
            <a:endParaRPr dirty="0"/>
          </a:p>
        </p:txBody>
      </p:sp>
      <p:sp>
        <p:nvSpPr>
          <p:cNvPr id="270" name="Google Shape;270;p2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35</a:t>
            </a:fld>
            <a:endParaRPr/>
          </a:p>
        </p:txBody>
      </p:sp>
      <p:pic>
        <p:nvPicPr>
          <p:cNvPr id="2" name="Picture 1" descr="data collection flowchart diagram ">
            <a:extLst>
              <a:ext uri="{FF2B5EF4-FFF2-40B4-BE49-F238E27FC236}">
                <a16:creationId xmlns:a16="http://schemas.microsoft.com/office/drawing/2014/main" id="{EBDFE42A-50FB-864A-9D42-BECFE42FB097}"/>
              </a:ext>
            </a:extLst>
          </p:cNvPr>
          <p:cNvPicPr>
            <a:picLocks noChangeAspect="1"/>
          </p:cNvPicPr>
          <p:nvPr/>
        </p:nvPicPr>
        <p:blipFill>
          <a:blip r:embed="rId3"/>
          <a:stretch>
            <a:fillRect/>
          </a:stretch>
        </p:blipFill>
        <p:spPr>
          <a:xfrm>
            <a:off x="3541221" y="262741"/>
            <a:ext cx="5602779" cy="4748267"/>
          </a:xfrm>
          <a:prstGeom prst="rect">
            <a:avLst/>
          </a:prstGeom>
        </p:spPr>
      </p:pic>
    </p:spTree>
    <p:extLst>
      <p:ext uri="{BB962C8B-B14F-4D97-AF65-F5344CB8AC3E}">
        <p14:creationId xmlns:p14="http://schemas.microsoft.com/office/powerpoint/2010/main" val="3717474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252721"/>
            <a:ext cx="5220300" cy="735112"/>
          </a:xfrm>
        </p:spPr>
        <p:txBody>
          <a:bodyPr/>
          <a:lstStyle/>
          <a:p>
            <a:r>
              <a:rPr lang="en-US" dirty="0" smtClean="0">
                <a:solidFill>
                  <a:schemeClr val="bg1"/>
                </a:solidFill>
              </a:rPr>
              <a:t>FBA 4 Graphing</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t>FBA #4—Graphing</a:t>
            </a:r>
          </a:p>
          <a:p>
            <a:pPr indent="-457200">
              <a:buFont typeface="Arial" panose="020B0604020202020204" pitchFamily="34" charset="0"/>
              <a:buChar char="•"/>
            </a:pPr>
            <a:r>
              <a:rPr lang="en" sz="3000" dirty="0">
                <a:solidFill>
                  <a:schemeClr val="tx2">
                    <a:lumMod val="50000"/>
                  </a:schemeClr>
                </a:solidFill>
              </a:rPr>
              <a:t>Recording &amp; summarizing data</a:t>
            </a:r>
          </a:p>
          <a:p>
            <a:pPr indent="-457200">
              <a:buFont typeface="Arial" panose="020B0604020202020204" pitchFamily="34" charset="0"/>
              <a:buChar char="•"/>
            </a:pPr>
            <a:r>
              <a:rPr lang="en" sz="3000" dirty="0">
                <a:solidFill>
                  <a:schemeClr val="tx2">
                    <a:lumMod val="50000"/>
                  </a:schemeClr>
                </a:solidFill>
              </a:rPr>
              <a:t>Graphing activity</a:t>
            </a:r>
          </a:p>
          <a:p>
            <a:pPr indent="-457200">
              <a:buFont typeface="Arial" panose="020B0604020202020204" pitchFamily="34" charset="0"/>
              <a:buChar char="•"/>
            </a:pPr>
            <a:r>
              <a:rPr lang="en" sz="3000" dirty="0">
                <a:solidFill>
                  <a:schemeClr val="tx2">
                    <a:lumMod val="50000"/>
                  </a:schemeClr>
                </a:solidFill>
              </a:rPr>
              <a:t>Data Collection/Graphing Assignment</a:t>
            </a:r>
          </a:p>
          <a:p>
            <a:pPr indent="-457200">
              <a:buFont typeface="Arial" panose="020B0604020202020204" pitchFamily="34" charset="0"/>
              <a:buChar char="•"/>
            </a:pPr>
            <a:endParaRPr lang="en" sz="3200" dirty="0">
              <a:solidFill>
                <a:schemeClr val="bg2">
                  <a:lumMod val="60000"/>
                  <a:lumOff val="40000"/>
                </a:schemeClr>
              </a:solidFill>
            </a:endParaRPr>
          </a:p>
          <a:p>
            <a:pPr marL="0" lvl="0" indent="0" algn="ctr">
              <a:buNone/>
            </a:pPr>
            <a:endParaRPr sz="2000" b="0" dirty="0"/>
          </a:p>
        </p:txBody>
      </p:sp>
      <p:pic>
        <p:nvPicPr>
          <p:cNvPr id="2" name="Picture 1" descr="stickman with a graph">
            <a:extLst>
              <a:ext uri="{FF2B5EF4-FFF2-40B4-BE49-F238E27FC236}">
                <a16:creationId xmlns:a16="http://schemas.microsoft.com/office/drawing/2014/main" id="{82B34832-CB54-9344-A195-2E6CDFD5E358}"/>
              </a:ext>
            </a:extLst>
          </p:cNvPr>
          <p:cNvPicPr>
            <a:picLocks noChangeAspect="1"/>
          </p:cNvPicPr>
          <p:nvPr/>
        </p:nvPicPr>
        <p:blipFill>
          <a:blip r:embed="rId3"/>
          <a:stretch>
            <a:fillRect/>
          </a:stretch>
        </p:blipFill>
        <p:spPr>
          <a:xfrm>
            <a:off x="-41177" y="1928554"/>
            <a:ext cx="2576559" cy="3214946"/>
          </a:xfrm>
          <a:prstGeom prst="rect">
            <a:avLst/>
          </a:prstGeom>
        </p:spPr>
      </p:pic>
    </p:spTree>
    <p:extLst>
      <p:ext uri="{BB962C8B-B14F-4D97-AF65-F5344CB8AC3E}">
        <p14:creationId xmlns:p14="http://schemas.microsoft.com/office/powerpoint/2010/main" val="158343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359051"/>
            <a:ext cx="5220300" cy="734800"/>
          </a:xfrm>
        </p:spPr>
        <p:txBody>
          <a:bodyPr/>
          <a:lstStyle/>
          <a:p>
            <a:r>
              <a:rPr lang="en-US" dirty="0" smtClean="0">
                <a:solidFill>
                  <a:schemeClr val="bg1"/>
                </a:solidFill>
              </a:rPr>
              <a:t>FBA#5</a:t>
            </a:r>
            <a:endParaRPr lang="en-US" dirty="0">
              <a:solidFill>
                <a:schemeClr val="bg1"/>
              </a:solidFill>
            </a:endParaRPr>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37</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t>FBA #5</a:t>
            </a:r>
          </a:p>
          <a:p>
            <a:pPr indent="-457200">
              <a:buFont typeface="Arial" panose="020B0604020202020204" pitchFamily="34" charset="0"/>
              <a:buChar char="•"/>
            </a:pPr>
            <a:r>
              <a:rPr lang="en" sz="3200" dirty="0">
                <a:solidFill>
                  <a:schemeClr val="bg2">
                    <a:lumMod val="60000"/>
                    <a:lumOff val="40000"/>
                  </a:schemeClr>
                </a:solidFill>
                <a:hlinkClick r:id="rId3"/>
              </a:rPr>
              <a:t>FBA IRIS Module—p. 8</a:t>
            </a:r>
            <a:endParaRPr lang="en" sz="3200" dirty="0">
              <a:solidFill>
                <a:schemeClr val="bg2">
                  <a:lumMod val="60000"/>
                  <a:lumOff val="40000"/>
                </a:schemeClr>
              </a:solidFill>
            </a:endParaRPr>
          </a:p>
          <a:p>
            <a:pPr indent="-457200">
              <a:buFont typeface="Arial" panose="020B0604020202020204" pitchFamily="34" charset="0"/>
              <a:buChar char="•"/>
            </a:pPr>
            <a:r>
              <a:rPr lang="en" sz="3200" dirty="0">
                <a:solidFill>
                  <a:schemeClr val="tx2">
                    <a:lumMod val="50000"/>
                  </a:schemeClr>
                </a:solidFill>
              </a:rPr>
              <a:t>Matrix</a:t>
            </a:r>
          </a:p>
          <a:p>
            <a:pPr indent="-457200">
              <a:buFont typeface="Arial" panose="020B0604020202020204" pitchFamily="34" charset="0"/>
              <a:buChar char="•"/>
            </a:pPr>
            <a:r>
              <a:rPr lang="en" sz="3200" dirty="0">
                <a:solidFill>
                  <a:schemeClr val="tx2">
                    <a:lumMod val="50000"/>
                  </a:schemeClr>
                </a:solidFill>
              </a:rPr>
              <a:t>Hypothesis Template (PSU)</a:t>
            </a:r>
          </a:p>
          <a:p>
            <a:pPr indent="-457200">
              <a:buFont typeface="Arial" panose="020B0604020202020204" pitchFamily="34" charset="0"/>
              <a:buChar char="•"/>
            </a:pPr>
            <a:r>
              <a:rPr lang="en" sz="3200" dirty="0">
                <a:solidFill>
                  <a:schemeClr val="tx2">
                    <a:lumMod val="50000"/>
                  </a:schemeClr>
                </a:solidFill>
              </a:rPr>
              <a:t>FBA/BIP Form</a:t>
            </a:r>
          </a:p>
          <a:p>
            <a:pPr indent="-457200">
              <a:buFont typeface="Arial" panose="020B0604020202020204" pitchFamily="34" charset="0"/>
              <a:buChar char="•"/>
            </a:pPr>
            <a:endParaRPr lang="en" sz="3200" dirty="0">
              <a:solidFill>
                <a:schemeClr val="bg2">
                  <a:lumMod val="60000"/>
                  <a:lumOff val="40000"/>
                </a:schemeClr>
              </a:solidFill>
            </a:endParaRPr>
          </a:p>
          <a:p>
            <a:pPr marL="0" lvl="0" indent="0" algn="ctr">
              <a:buNone/>
            </a:pPr>
            <a:endParaRPr sz="2000" b="0" dirty="0"/>
          </a:p>
        </p:txBody>
      </p:sp>
      <p:pic>
        <p:nvPicPr>
          <p:cNvPr id="2" name="Picture 1" descr="piece of paper with a magnifying glass">
            <a:extLst>
              <a:ext uri="{FF2B5EF4-FFF2-40B4-BE49-F238E27FC236}">
                <a16:creationId xmlns:a16="http://schemas.microsoft.com/office/drawing/2014/main" id="{E7C1EC61-8B15-B849-B0E9-BAEDEB72FFAF}"/>
              </a:ext>
            </a:extLst>
          </p:cNvPr>
          <p:cNvPicPr>
            <a:picLocks noChangeAspect="1"/>
          </p:cNvPicPr>
          <p:nvPr/>
        </p:nvPicPr>
        <p:blipFill>
          <a:blip r:embed="rId4"/>
          <a:stretch>
            <a:fillRect/>
          </a:stretch>
        </p:blipFill>
        <p:spPr>
          <a:xfrm>
            <a:off x="0" y="1886989"/>
            <a:ext cx="2535382" cy="3256511"/>
          </a:xfrm>
          <a:prstGeom prst="rect">
            <a:avLst/>
          </a:prstGeom>
        </p:spPr>
      </p:pic>
    </p:spTree>
    <p:extLst>
      <p:ext uri="{BB962C8B-B14F-4D97-AF65-F5344CB8AC3E}">
        <p14:creationId xmlns:p14="http://schemas.microsoft.com/office/powerpoint/2010/main" val="4224970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itle 2"/>
          <p:cNvSpPr>
            <a:spLocks noGrp="1"/>
          </p:cNvSpPr>
          <p:nvPr>
            <p:ph type="title"/>
          </p:nvPr>
        </p:nvSpPr>
        <p:spPr>
          <a:xfrm>
            <a:off x="457200" y="132522"/>
            <a:ext cx="5220300" cy="1173363"/>
          </a:xfrm>
        </p:spPr>
        <p:txBody>
          <a:bodyPr/>
          <a:lstStyle/>
          <a:p>
            <a:r>
              <a:rPr lang="en" dirty="0">
                <a:solidFill>
                  <a:schemeClr val="bg1"/>
                </a:solidFill>
              </a:rPr>
              <a:t>FBA #5 to FBA #6</a:t>
            </a:r>
            <a:r>
              <a:rPr lang="en" dirty="0"/>
              <a:t/>
            </a:r>
            <a:br>
              <a:rPr lang="en" dirty="0"/>
            </a:br>
            <a:endParaRPr lang="en-US" dirty="0"/>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38</a:t>
            </a:fld>
            <a:endParaRPr/>
          </a:p>
        </p:txBody>
      </p:sp>
      <p:sp>
        <p:nvSpPr>
          <p:cNvPr id="182" name="Google Shape;182;p18"/>
          <p:cNvSpPr txBox="1">
            <a:spLocks noGrp="1"/>
          </p:cNvSpPr>
          <p:nvPr>
            <p:ph type="body" idx="4294967295"/>
          </p:nvPr>
        </p:nvSpPr>
        <p:spPr>
          <a:xfrm>
            <a:off x="2478088" y="1104900"/>
            <a:ext cx="6665912" cy="3906838"/>
          </a:xfrm>
          <a:prstGeom prst="rect">
            <a:avLst/>
          </a:prstGeom>
        </p:spPr>
        <p:txBody>
          <a:bodyPr spcFirstLastPara="1" wrap="square" lIns="91425" tIns="91425" rIns="91425" bIns="91425" anchor="t" anchorCtr="0">
            <a:noAutofit/>
          </a:bodyPr>
          <a:lstStyle/>
          <a:p>
            <a:pPr marL="0" indent="0">
              <a:buNone/>
            </a:pPr>
            <a:r>
              <a:rPr lang="en" sz="3600" dirty="0"/>
              <a:t>FBA #5 to FBA #6</a:t>
            </a:r>
          </a:p>
          <a:p>
            <a:pPr indent="-457200">
              <a:buFont typeface="Arial" panose="020B0604020202020204" pitchFamily="34" charset="0"/>
              <a:buChar char="•"/>
            </a:pPr>
            <a:r>
              <a:rPr lang="en" sz="2800" dirty="0">
                <a:solidFill>
                  <a:schemeClr val="tx2">
                    <a:lumMod val="50000"/>
                  </a:schemeClr>
                </a:solidFill>
              </a:rPr>
              <a:t>Replacement behavior</a:t>
            </a:r>
          </a:p>
          <a:p>
            <a:pPr lvl="1" indent="-457200">
              <a:buFont typeface="Arial" panose="020B0604020202020204" pitchFamily="34" charset="0"/>
              <a:buChar char="•"/>
            </a:pPr>
            <a:r>
              <a:rPr lang="en" sz="2200" dirty="0">
                <a:solidFill>
                  <a:schemeClr val="tx2">
                    <a:lumMod val="50000"/>
                  </a:schemeClr>
                </a:solidFill>
              </a:rPr>
              <a:t>Hypothesis Template (PSU)</a:t>
            </a:r>
          </a:p>
          <a:p>
            <a:pPr lvl="1" indent="-457200">
              <a:buFont typeface="Arial" panose="020B0604020202020204" pitchFamily="34" charset="0"/>
              <a:buChar char="•"/>
            </a:pPr>
            <a:r>
              <a:rPr lang="en" sz="2200" dirty="0">
                <a:solidFill>
                  <a:schemeClr val="tx2">
                    <a:lumMod val="50000"/>
                  </a:schemeClr>
                </a:solidFill>
              </a:rPr>
              <a:t>FBA/BIP Form</a:t>
            </a:r>
          </a:p>
          <a:p>
            <a:pPr lvl="1" indent="-457200">
              <a:buFont typeface="Arial" panose="020B0604020202020204" pitchFamily="34" charset="0"/>
              <a:buChar char="•"/>
            </a:pPr>
            <a:r>
              <a:rPr lang="en" sz="2200" dirty="0">
                <a:solidFill>
                  <a:schemeClr val="tx2">
                    <a:lumMod val="50000"/>
                  </a:schemeClr>
                </a:solidFill>
              </a:rPr>
              <a:t>Successive approximations worksheet</a:t>
            </a:r>
          </a:p>
          <a:p>
            <a:pPr lvl="1" indent="-457200">
              <a:buFont typeface="Arial" panose="020B0604020202020204" pitchFamily="34" charset="0"/>
              <a:buChar char="•"/>
            </a:pPr>
            <a:r>
              <a:rPr lang="en" sz="2200" dirty="0">
                <a:solidFill>
                  <a:schemeClr val="bg2">
                    <a:lumMod val="60000"/>
                    <a:lumOff val="40000"/>
                  </a:schemeClr>
                </a:solidFill>
                <a:hlinkClick r:id="rId3"/>
              </a:rPr>
              <a:t>IRIS FBA Module p. 9</a:t>
            </a:r>
            <a:endParaRPr lang="en" sz="2200" dirty="0">
              <a:solidFill>
                <a:schemeClr val="bg2">
                  <a:lumMod val="60000"/>
                  <a:lumOff val="40000"/>
                </a:schemeClr>
              </a:solidFill>
            </a:endParaRPr>
          </a:p>
          <a:p>
            <a:pPr indent="-457200">
              <a:buFont typeface="Arial" panose="020B0604020202020204" pitchFamily="34" charset="0"/>
              <a:buChar char="•"/>
            </a:pPr>
            <a:r>
              <a:rPr lang="en" sz="3000" dirty="0">
                <a:solidFill>
                  <a:schemeClr val="tx2">
                    <a:lumMod val="50000"/>
                  </a:schemeClr>
                </a:solidFill>
              </a:rPr>
              <a:t>Function-based interventions</a:t>
            </a:r>
          </a:p>
          <a:p>
            <a:pPr lvl="1" indent="-457200">
              <a:buFont typeface="Arial" panose="020B0604020202020204" pitchFamily="34" charset="0"/>
              <a:buChar char="•"/>
            </a:pPr>
            <a:r>
              <a:rPr lang="en" sz="2400" dirty="0">
                <a:solidFill>
                  <a:schemeClr val="bg2">
                    <a:lumMod val="60000"/>
                    <a:lumOff val="40000"/>
                  </a:schemeClr>
                </a:solidFill>
                <a:hlinkClick r:id="rId3"/>
              </a:rPr>
              <a:t>IRIS FBA Module p. 9</a:t>
            </a:r>
            <a:endParaRPr lang="en" sz="2400" dirty="0">
              <a:solidFill>
                <a:schemeClr val="bg2">
                  <a:lumMod val="60000"/>
                  <a:lumOff val="40000"/>
                </a:schemeClr>
              </a:solidFill>
            </a:endParaRPr>
          </a:p>
          <a:p>
            <a:pPr lvl="1" indent="-457200">
              <a:buFont typeface="Arial" panose="020B0604020202020204" pitchFamily="34" charset="0"/>
              <a:buChar char="•"/>
            </a:pPr>
            <a:r>
              <a:rPr lang="en" sz="2400" dirty="0">
                <a:solidFill>
                  <a:schemeClr val="bg2">
                    <a:lumMod val="60000"/>
                    <a:lumOff val="40000"/>
                  </a:schemeClr>
                </a:solidFill>
                <a:hlinkClick r:id="rId4"/>
              </a:rPr>
              <a:t>Basic FBA to BIP (PSU)</a:t>
            </a:r>
            <a:endParaRPr lang="en" sz="2400" dirty="0">
              <a:solidFill>
                <a:schemeClr val="bg2">
                  <a:lumMod val="60000"/>
                  <a:lumOff val="40000"/>
                </a:schemeClr>
              </a:solidFill>
            </a:endParaRPr>
          </a:p>
          <a:p>
            <a:pPr indent="-457200">
              <a:buFont typeface="Arial" panose="020B0604020202020204" pitchFamily="34" charset="0"/>
              <a:buChar char="•"/>
            </a:pPr>
            <a:endParaRPr lang="en" sz="3200" dirty="0">
              <a:solidFill>
                <a:schemeClr val="bg2">
                  <a:lumMod val="60000"/>
                  <a:lumOff val="40000"/>
                </a:schemeClr>
              </a:solidFill>
            </a:endParaRPr>
          </a:p>
          <a:p>
            <a:pPr indent="-457200">
              <a:buFont typeface="Arial" panose="020B0604020202020204" pitchFamily="34" charset="0"/>
              <a:buChar char="•"/>
            </a:pPr>
            <a:endParaRPr lang="en" sz="3200" dirty="0">
              <a:solidFill>
                <a:schemeClr val="bg2">
                  <a:lumMod val="60000"/>
                  <a:lumOff val="40000"/>
                </a:schemeClr>
              </a:solidFill>
            </a:endParaRPr>
          </a:p>
          <a:p>
            <a:pPr marL="0" lvl="0" indent="0" algn="ctr">
              <a:buNone/>
            </a:pPr>
            <a:endParaRPr sz="2000" b="0" dirty="0"/>
          </a:p>
        </p:txBody>
      </p:sp>
      <p:pic>
        <p:nvPicPr>
          <p:cNvPr id="2" name="Picture 1" descr="picture of a head iwth check marks">
            <a:extLst>
              <a:ext uri="{FF2B5EF4-FFF2-40B4-BE49-F238E27FC236}">
                <a16:creationId xmlns:a16="http://schemas.microsoft.com/office/drawing/2014/main" id="{84673406-05FC-3C4B-B290-E84EAD57758A}"/>
              </a:ext>
            </a:extLst>
          </p:cNvPr>
          <p:cNvPicPr>
            <a:picLocks noChangeAspect="1"/>
          </p:cNvPicPr>
          <p:nvPr/>
        </p:nvPicPr>
        <p:blipFill>
          <a:blip r:embed="rId5"/>
          <a:stretch>
            <a:fillRect/>
          </a:stretch>
        </p:blipFill>
        <p:spPr>
          <a:xfrm>
            <a:off x="1" y="1878677"/>
            <a:ext cx="2601884" cy="3264824"/>
          </a:xfrm>
          <a:prstGeom prst="rect">
            <a:avLst/>
          </a:prstGeom>
        </p:spPr>
      </p:pic>
    </p:spTree>
    <p:extLst>
      <p:ext uri="{BB962C8B-B14F-4D97-AF65-F5344CB8AC3E}">
        <p14:creationId xmlns:p14="http://schemas.microsoft.com/office/powerpoint/2010/main" val="59529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3" name="Google Shape;193;p19"/>
          <p:cNvSpPr txBox="1">
            <a:spLocks noGrp="1"/>
          </p:cNvSpPr>
          <p:nvPr>
            <p:ph type="title"/>
          </p:nvPr>
        </p:nvSpPr>
        <p:spPr>
          <a:xfrm>
            <a:off x="141317" y="1155469"/>
            <a:ext cx="7037008" cy="69375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Behavioral Intervention Plan</a:t>
            </a:r>
            <a:endParaRPr sz="3200" dirty="0"/>
          </a:p>
        </p:txBody>
      </p:sp>
      <p:sp>
        <p:nvSpPr>
          <p:cNvPr id="194" name="Google Shape;194;p19"/>
          <p:cNvSpPr txBox="1">
            <a:spLocks noGrp="1"/>
          </p:cNvSpPr>
          <p:nvPr>
            <p:ph type="body" idx="1"/>
          </p:nvPr>
        </p:nvSpPr>
        <p:spPr>
          <a:xfrm>
            <a:off x="457200" y="1849225"/>
            <a:ext cx="5220425" cy="3022033"/>
          </a:xfrm>
          <a:prstGeom prst="rect">
            <a:avLst/>
          </a:prstGeom>
        </p:spPr>
        <p:txBody>
          <a:bodyPr spcFirstLastPara="1" wrap="square" lIns="91425" tIns="91425" rIns="91425" bIns="91425" anchor="t" anchorCtr="0">
            <a:noAutofit/>
          </a:bodyPr>
          <a:lstStyle/>
          <a:p>
            <a:pPr>
              <a:buFont typeface="Wingdings" pitchFamily="2" charset="2"/>
              <a:buChar char="Ø"/>
            </a:pPr>
            <a:r>
              <a:rPr lang="en-US" sz="2100" dirty="0"/>
              <a:t>Positive Reinforcement Strategies</a:t>
            </a:r>
          </a:p>
          <a:p>
            <a:pPr>
              <a:buFont typeface="Wingdings" pitchFamily="2" charset="2"/>
              <a:buChar char="Ø"/>
            </a:pPr>
            <a:r>
              <a:rPr lang="en-US" sz="2100" dirty="0"/>
              <a:t>Stimulus Control</a:t>
            </a:r>
          </a:p>
          <a:p>
            <a:pPr>
              <a:buFont typeface="Wingdings" pitchFamily="2" charset="2"/>
              <a:buChar char="Ø"/>
            </a:pPr>
            <a:r>
              <a:rPr lang="en-US" sz="2100" dirty="0"/>
              <a:t>Decreasing Behavior/Punishment</a:t>
            </a:r>
          </a:p>
          <a:p>
            <a:pPr>
              <a:buFont typeface="Wingdings" pitchFamily="2" charset="2"/>
              <a:buChar char="Ø"/>
            </a:pPr>
            <a:r>
              <a:rPr lang="en-US" sz="2100" dirty="0"/>
              <a:t>Differential Reinforcement</a:t>
            </a:r>
          </a:p>
          <a:p>
            <a:pPr>
              <a:buFont typeface="Wingdings" pitchFamily="2" charset="2"/>
              <a:buChar char="Ø"/>
            </a:pPr>
            <a:r>
              <a:rPr lang="en-US" sz="2100" dirty="0"/>
              <a:t>Generalization &amp; Maintenance</a:t>
            </a:r>
          </a:p>
          <a:p>
            <a:pPr>
              <a:buFont typeface="Wingdings" pitchFamily="2" charset="2"/>
              <a:buChar char="Ø"/>
            </a:pPr>
            <a:r>
              <a:rPr lang="en-US" sz="2100" dirty="0">
                <a:hlinkClick r:id="rId3"/>
              </a:rPr>
              <a:t>Self-monitoring Strategies</a:t>
            </a:r>
            <a:endParaRPr lang="en-US" sz="2100" dirty="0"/>
          </a:p>
          <a:p>
            <a:pPr marL="127000" indent="0">
              <a:buNone/>
            </a:pPr>
            <a:endParaRPr lang="en-US" sz="1800" dirty="0"/>
          </a:p>
          <a:p>
            <a:pPr marL="127000" indent="0">
              <a:buNone/>
            </a:pPr>
            <a:endParaRPr lang="en-US" sz="1800" dirty="0"/>
          </a:p>
          <a:p>
            <a:pPr marL="0" lvl="0" indent="0" algn="l" rtl="0">
              <a:spcBef>
                <a:spcPts val="600"/>
              </a:spcBef>
              <a:spcAft>
                <a:spcPts val="0"/>
              </a:spcAft>
              <a:buNone/>
            </a:pPr>
            <a:endParaRPr dirty="0"/>
          </a:p>
        </p:txBody>
      </p:sp>
      <p:sp>
        <p:nvSpPr>
          <p:cNvPr id="195" name="Google Shape;195;p1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39</a:t>
            </a:fld>
            <a:endParaRPr/>
          </a:p>
        </p:txBody>
      </p:sp>
      <p:pic>
        <p:nvPicPr>
          <p:cNvPr id="2" name="Picture 1" descr="BIP - Behavior Intevention Plan">
            <a:extLst>
              <a:ext uri="{FF2B5EF4-FFF2-40B4-BE49-F238E27FC236}">
                <a16:creationId xmlns:a16="http://schemas.microsoft.com/office/drawing/2014/main" id="{C0B18B66-BA1D-334D-9898-7854365306BD}"/>
              </a:ext>
            </a:extLst>
          </p:cNvPr>
          <p:cNvPicPr>
            <a:picLocks noChangeAspect="1"/>
          </p:cNvPicPr>
          <p:nvPr/>
        </p:nvPicPr>
        <p:blipFill>
          <a:blip r:embed="rId4"/>
          <a:stretch>
            <a:fillRect/>
          </a:stretch>
        </p:blipFill>
        <p:spPr>
          <a:xfrm>
            <a:off x="6359268" y="964276"/>
            <a:ext cx="2929177" cy="3087685"/>
          </a:xfrm>
          <a:prstGeom prst="rect">
            <a:avLst/>
          </a:prstGeom>
        </p:spPr>
      </p:pic>
    </p:spTree>
    <p:extLst>
      <p:ext uri="{BB962C8B-B14F-4D97-AF65-F5344CB8AC3E}">
        <p14:creationId xmlns:p14="http://schemas.microsoft.com/office/powerpoint/2010/main" val="270850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346" y="199505"/>
            <a:ext cx="7287405" cy="1000646"/>
          </a:xfrm>
        </p:spPr>
        <p:txBody>
          <a:bodyPr>
            <a:noAutofit/>
          </a:bodyPr>
          <a:lstStyle/>
          <a:p>
            <a:pPr algn="ctr"/>
            <a:r>
              <a:rPr lang="en-US" sz="6000" dirty="0">
                <a:latin typeface="Calisto MT"/>
                <a:cs typeface="Calisto MT"/>
              </a:rPr>
              <a:t>Teacher Behavior</a:t>
            </a:r>
          </a:p>
        </p:txBody>
      </p:sp>
      <p:sp>
        <p:nvSpPr>
          <p:cNvPr id="3" name="Content Placeholder 2"/>
          <p:cNvSpPr>
            <a:spLocks noGrp="1"/>
          </p:cNvSpPr>
          <p:nvPr>
            <p:ph sz="half" idx="1"/>
          </p:nvPr>
        </p:nvSpPr>
        <p:spPr>
          <a:xfrm>
            <a:off x="299258" y="1200150"/>
            <a:ext cx="4893228" cy="3943349"/>
          </a:xfrm>
        </p:spPr>
        <p:txBody>
          <a:bodyPr>
            <a:normAutofit lnSpcReduction="10000"/>
          </a:bodyPr>
          <a:lstStyle/>
          <a:p>
            <a:pPr>
              <a:buFont typeface="Wingdings" pitchFamily="2" charset="2"/>
              <a:buChar char="Ø"/>
            </a:pPr>
            <a:r>
              <a:rPr lang="en-US" sz="1950" dirty="0">
                <a:latin typeface="Calisto MT"/>
                <a:cs typeface="Calisto MT"/>
              </a:rPr>
              <a:t>Teachers must establish learning environments in which children are unlikely to “develop or sustain behavior </a:t>
            </a:r>
            <a:r>
              <a:rPr lang="en-US" sz="1800" dirty="0">
                <a:latin typeface="Calisto MT"/>
                <a:cs typeface="Calisto MT"/>
              </a:rPr>
              <a:t>problems” </a:t>
            </a:r>
            <a:r>
              <a:rPr lang="en-US" sz="1200" dirty="0">
                <a:latin typeface="Calisto MT"/>
                <a:cs typeface="Calisto MT"/>
              </a:rPr>
              <a:t>(Stormont &amp; </a:t>
            </a:r>
            <a:r>
              <a:rPr lang="en-US" sz="1200" dirty="0" err="1">
                <a:latin typeface="Calisto MT"/>
                <a:cs typeface="Calisto MT"/>
              </a:rPr>
              <a:t>Reinke</a:t>
            </a:r>
            <a:r>
              <a:rPr lang="en-US" sz="1200" dirty="0">
                <a:latin typeface="Calisto MT"/>
                <a:cs typeface="Calisto MT"/>
              </a:rPr>
              <a:t>, 2009, p. 26)</a:t>
            </a:r>
          </a:p>
          <a:p>
            <a:pPr>
              <a:buFont typeface="Wingdings" pitchFamily="2" charset="2"/>
              <a:buChar char="Ø"/>
            </a:pPr>
            <a:r>
              <a:rPr lang="en-US" sz="1950" dirty="0">
                <a:latin typeface="Calisto MT"/>
                <a:cs typeface="Calisto MT"/>
              </a:rPr>
              <a:t>“Inadequate teacher preparation hinders successful early intervention and response to intervention efforts. . .” </a:t>
            </a:r>
            <a:r>
              <a:rPr lang="en-US" sz="1200" dirty="0">
                <a:latin typeface="Calisto MT"/>
                <a:cs typeface="Calisto MT"/>
              </a:rPr>
              <a:t>(Oliver &amp; Reschly, 2010, p. 196)</a:t>
            </a:r>
          </a:p>
          <a:p>
            <a:pPr>
              <a:buFont typeface="Wingdings" pitchFamily="2" charset="2"/>
              <a:buChar char="Ø"/>
            </a:pPr>
            <a:r>
              <a:rPr lang="en-US" sz="1950" dirty="0">
                <a:latin typeface="Calisto MT"/>
                <a:cs typeface="Calisto MT"/>
              </a:rPr>
              <a:t>Instruction in behavior management ultimately affects both teacher and student behavior </a:t>
            </a:r>
            <a:r>
              <a:rPr lang="en-US" sz="1200" dirty="0">
                <a:latin typeface="Calisto MT"/>
                <a:cs typeface="Calisto MT"/>
              </a:rPr>
              <a:t>(Coalition for Psychology in the Schools, 2006; Oliver &amp; </a:t>
            </a:r>
            <a:r>
              <a:rPr lang="en-US" sz="1200" dirty="0" err="1">
                <a:latin typeface="Calisto MT"/>
                <a:cs typeface="Calisto MT"/>
              </a:rPr>
              <a:t>Reschly</a:t>
            </a:r>
            <a:r>
              <a:rPr lang="en-US" sz="1200" dirty="0">
                <a:latin typeface="Calisto MT"/>
                <a:cs typeface="Calisto MT"/>
              </a:rPr>
              <a:t>, 2010)</a:t>
            </a:r>
          </a:p>
          <a:p>
            <a:pPr marL="0" indent="0">
              <a:buNone/>
            </a:pPr>
            <a:endParaRPr lang="en-US" dirty="0">
              <a:latin typeface="Calisto MT"/>
              <a:cs typeface="Calisto MT"/>
            </a:endParaRPr>
          </a:p>
          <a:p>
            <a:endParaRPr lang="en-US" dirty="0">
              <a:latin typeface="Calisto MT"/>
              <a:cs typeface="Calisto MT"/>
            </a:endParaRPr>
          </a:p>
          <a:p>
            <a:endParaRPr lang="en-US" dirty="0">
              <a:latin typeface="Calisto MT"/>
              <a:cs typeface="Calisto MT"/>
            </a:endParaRPr>
          </a:p>
          <a:p>
            <a:endParaRPr lang="en-US" dirty="0">
              <a:latin typeface="Calisto MT"/>
              <a:cs typeface="Calisto MT"/>
            </a:endParaRPr>
          </a:p>
        </p:txBody>
      </p:sp>
      <p:pic>
        <p:nvPicPr>
          <p:cNvPr id="11" name="Content Placeholder 10" descr="picture of woman"/>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613656" y="1200151"/>
            <a:ext cx="3279973" cy="3807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5373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2" name="Title 1"/>
          <p:cNvSpPr>
            <a:spLocks noGrp="1"/>
          </p:cNvSpPr>
          <p:nvPr>
            <p:ph type="title"/>
          </p:nvPr>
        </p:nvSpPr>
        <p:spPr>
          <a:xfrm>
            <a:off x="457200" y="0"/>
            <a:ext cx="5220300" cy="1133609"/>
          </a:xfrm>
        </p:spPr>
        <p:txBody>
          <a:bodyPr/>
          <a:lstStyle/>
          <a:p>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solidFill>
                  <a:schemeClr val="bg1"/>
                </a:solidFill>
              </a:rPr>
              <a:t>FBA </a:t>
            </a:r>
            <a:r>
              <a:rPr lang="en" dirty="0">
                <a:solidFill>
                  <a:schemeClr val="bg1"/>
                </a:solidFill>
              </a:rPr>
              <a:t>#6</a:t>
            </a:r>
            <a:r>
              <a:rPr lang="en" dirty="0"/>
              <a:t/>
            </a:r>
            <a:br>
              <a:rPr lang="en" dirty="0"/>
            </a:br>
            <a:endParaRPr lang="en-US" dirty="0"/>
          </a:p>
        </p:txBody>
      </p:sp>
      <p:sp>
        <p:nvSpPr>
          <p:cNvPr id="183" name="Google Shape;18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p>
        </p:txBody>
      </p:sp>
      <p:sp>
        <p:nvSpPr>
          <p:cNvPr id="182" name="Google Shape;182;p18"/>
          <p:cNvSpPr txBox="1">
            <a:spLocks noGrp="1"/>
          </p:cNvSpPr>
          <p:nvPr>
            <p:ph type="body" idx="4294967295"/>
          </p:nvPr>
        </p:nvSpPr>
        <p:spPr>
          <a:xfrm>
            <a:off x="2419350" y="1114425"/>
            <a:ext cx="6724650" cy="3897313"/>
          </a:xfrm>
          <a:prstGeom prst="rect">
            <a:avLst/>
          </a:prstGeom>
        </p:spPr>
        <p:txBody>
          <a:bodyPr spcFirstLastPara="1" wrap="square" lIns="91425" tIns="91425" rIns="91425" bIns="91425" anchor="t" anchorCtr="0">
            <a:noAutofit/>
          </a:bodyPr>
          <a:lstStyle/>
          <a:p>
            <a:pPr marL="0" indent="0">
              <a:buNone/>
            </a:pPr>
            <a:r>
              <a:rPr lang="en" sz="3600" dirty="0"/>
              <a:t>FBA #6</a:t>
            </a:r>
          </a:p>
          <a:p>
            <a:pPr indent="-457200">
              <a:buFont typeface="Arial" panose="020B0604020202020204" pitchFamily="34" charset="0"/>
              <a:buChar char="•"/>
            </a:pPr>
            <a:r>
              <a:rPr lang="en" sz="3000" dirty="0">
                <a:solidFill>
                  <a:schemeClr val="tx2">
                    <a:lumMod val="50000"/>
                  </a:schemeClr>
                </a:solidFill>
              </a:rPr>
              <a:t>Function-based interventions</a:t>
            </a:r>
          </a:p>
          <a:p>
            <a:pPr indent="-457200">
              <a:buFont typeface="Arial" panose="020B0604020202020204" pitchFamily="34" charset="0"/>
              <a:buChar char="•"/>
            </a:pPr>
            <a:r>
              <a:rPr lang="en" sz="3000" dirty="0">
                <a:solidFill>
                  <a:schemeClr val="tx2">
                    <a:lumMod val="50000"/>
                  </a:schemeClr>
                </a:solidFill>
              </a:rPr>
              <a:t>Final project</a:t>
            </a:r>
          </a:p>
          <a:p>
            <a:pPr lvl="1" indent="-457200">
              <a:buFont typeface="Arial" panose="020B0604020202020204" pitchFamily="34" charset="0"/>
              <a:buChar char="•"/>
            </a:pPr>
            <a:r>
              <a:rPr lang="en" sz="2400" dirty="0">
                <a:solidFill>
                  <a:schemeClr val="tx2">
                    <a:lumMod val="50000"/>
                  </a:schemeClr>
                </a:solidFill>
              </a:rPr>
              <a:t>FBA #1-5 refined</a:t>
            </a:r>
          </a:p>
          <a:p>
            <a:pPr lvl="1" indent="-457200">
              <a:buFont typeface="Arial" panose="020B0604020202020204" pitchFamily="34" charset="0"/>
              <a:buChar char="•"/>
            </a:pPr>
            <a:r>
              <a:rPr lang="en" sz="2400" dirty="0">
                <a:solidFill>
                  <a:schemeClr val="tx2">
                    <a:lumMod val="50000"/>
                  </a:schemeClr>
                </a:solidFill>
              </a:rPr>
              <a:t>Hypothetical BIP &amp; intervention data</a:t>
            </a:r>
          </a:p>
          <a:p>
            <a:pPr lvl="1" indent="-457200">
              <a:buFont typeface="Arial" panose="020B0604020202020204" pitchFamily="34" charset="0"/>
              <a:buChar char="•"/>
            </a:pPr>
            <a:r>
              <a:rPr lang="en" sz="2400" dirty="0">
                <a:solidFill>
                  <a:schemeClr val="tx2">
                    <a:lumMod val="50000"/>
                  </a:schemeClr>
                </a:solidFill>
              </a:rPr>
              <a:t>Scholarly review</a:t>
            </a:r>
          </a:p>
          <a:p>
            <a:pPr indent="-457200">
              <a:buFont typeface="Arial" panose="020B0604020202020204" pitchFamily="34" charset="0"/>
              <a:buChar char="•"/>
            </a:pPr>
            <a:endParaRPr lang="en" sz="3200" dirty="0">
              <a:solidFill>
                <a:schemeClr val="bg2">
                  <a:lumMod val="60000"/>
                  <a:lumOff val="40000"/>
                </a:schemeClr>
              </a:solidFill>
            </a:endParaRPr>
          </a:p>
          <a:p>
            <a:pPr indent="-457200">
              <a:buFont typeface="Arial" panose="020B0604020202020204" pitchFamily="34" charset="0"/>
              <a:buChar char="•"/>
            </a:pPr>
            <a:endParaRPr lang="en" sz="3200" dirty="0">
              <a:solidFill>
                <a:schemeClr val="bg2">
                  <a:lumMod val="60000"/>
                  <a:lumOff val="40000"/>
                </a:schemeClr>
              </a:solidFill>
            </a:endParaRPr>
          </a:p>
          <a:p>
            <a:pPr marL="0" lvl="0" indent="0" algn="ctr">
              <a:buNone/>
            </a:pPr>
            <a:endParaRPr sz="2000" b="0" dirty="0"/>
          </a:p>
        </p:txBody>
      </p:sp>
      <p:pic>
        <p:nvPicPr>
          <p:cNvPr id="3" name="Picture 2" descr="hands intertwined">
            <a:extLst>
              <a:ext uri="{FF2B5EF4-FFF2-40B4-BE49-F238E27FC236}">
                <a16:creationId xmlns:a16="http://schemas.microsoft.com/office/drawing/2014/main" id="{65C6021E-6496-504D-8C85-E1BE421982A0}"/>
              </a:ext>
            </a:extLst>
          </p:cNvPr>
          <p:cNvPicPr>
            <a:picLocks noChangeAspect="1"/>
          </p:cNvPicPr>
          <p:nvPr/>
        </p:nvPicPr>
        <p:blipFill>
          <a:blip r:embed="rId3"/>
          <a:stretch>
            <a:fillRect/>
          </a:stretch>
        </p:blipFill>
        <p:spPr>
          <a:xfrm>
            <a:off x="0" y="1878676"/>
            <a:ext cx="2477193" cy="3264824"/>
          </a:xfrm>
          <a:prstGeom prst="rect">
            <a:avLst/>
          </a:prstGeom>
        </p:spPr>
      </p:pic>
    </p:spTree>
    <p:extLst>
      <p:ext uri="{BB962C8B-B14F-4D97-AF65-F5344CB8AC3E}">
        <p14:creationId xmlns:p14="http://schemas.microsoft.com/office/powerpoint/2010/main" val="1049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507"/>
            <a:ext cx="5220300" cy="683100"/>
          </a:xfrm>
        </p:spPr>
        <p:txBody>
          <a:bodyPr/>
          <a:lstStyle/>
          <a:p>
            <a:r>
              <a:rPr lang="en-US" dirty="0" smtClean="0">
                <a:solidFill>
                  <a:schemeClr val="bg1"/>
                </a:solidFill>
              </a:rPr>
              <a:t>Quote</a:t>
            </a:r>
            <a:endParaRPr lang="en-US" dirty="0">
              <a:solidFill>
                <a:schemeClr val="bg1"/>
              </a:solidFill>
            </a:endParaRPr>
          </a:p>
        </p:txBody>
      </p:sp>
      <p:sp>
        <p:nvSpPr>
          <p:cNvPr id="117761" name="Rectangle 2">
            <a:extLst>
              <a:ext uri="{FF2B5EF4-FFF2-40B4-BE49-F238E27FC236}">
                <a16:creationId xmlns:a16="http://schemas.microsoft.com/office/drawing/2014/main" id="{48E4B47F-E9B0-9F4C-AC63-F7391481D246}"/>
              </a:ext>
            </a:extLst>
          </p:cNvPr>
          <p:cNvSpPr>
            <a:spLocks noGrp="1" noChangeArrowheads="1"/>
          </p:cNvSpPr>
          <p:nvPr>
            <p:ph idx="4294967295"/>
          </p:nvPr>
        </p:nvSpPr>
        <p:spPr>
          <a:xfrm>
            <a:off x="954156" y="954091"/>
            <a:ext cx="6964293" cy="3428100"/>
          </a:xfrm>
        </p:spPr>
        <p:txBody>
          <a:bodyPr/>
          <a:lstStyle/>
          <a:p>
            <a:pPr indent="2381">
              <a:lnSpc>
                <a:spcPct val="110000"/>
              </a:lnSpc>
              <a:buNone/>
            </a:pPr>
            <a:r>
              <a:rPr lang="en-US" altLang="en-US" sz="2800" dirty="0">
                <a:ea typeface="ＭＳ Ｐゴシック" panose="020B0600070205080204" pitchFamily="34" charset="-128"/>
              </a:rPr>
              <a:t>“If schools attend to the emotional and behavioral needs of students on a broad scale, it is likely that they will create the conditions necessary for social competence and academic success of students.”  </a:t>
            </a:r>
          </a:p>
          <a:p>
            <a:pPr indent="2381">
              <a:lnSpc>
                <a:spcPct val="110000"/>
              </a:lnSpc>
              <a:buNone/>
            </a:pPr>
            <a:r>
              <a:rPr lang="en-US" altLang="en-US" sz="2100" dirty="0">
                <a:ea typeface="ＭＳ Ｐゴシック" panose="020B0600070205080204" pitchFamily="34" charset="-128"/>
              </a:rPr>
              <a:t>	     </a:t>
            </a:r>
            <a:r>
              <a:rPr lang="en-US" altLang="en-US" sz="1800" dirty="0">
                <a:ea typeface="ＭＳ Ｐゴシック" panose="020B0600070205080204" pitchFamily="34" charset="-128"/>
              </a:rPr>
              <a:t>Young, Marchant, &amp; Wilder, 2003</a:t>
            </a:r>
          </a:p>
        </p:txBody>
      </p:sp>
      <p:pic>
        <p:nvPicPr>
          <p:cNvPr id="117762" name="Picture 1" descr="piciture of 4 children smiling">
            <a:extLst>
              <a:ext uri="{FF2B5EF4-FFF2-40B4-BE49-F238E27FC236}">
                <a16:creationId xmlns:a16="http://schemas.microsoft.com/office/drawing/2014/main" id="{0ED7E649-0499-A540-B23F-2D3A96530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730" y="3405187"/>
            <a:ext cx="288327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4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42</a:t>
            </a:fld>
            <a:endParaRPr/>
          </a:p>
        </p:txBody>
      </p:sp>
      <p:sp>
        <p:nvSpPr>
          <p:cNvPr id="421" name="Google Shape;421;p36"/>
          <p:cNvSpPr txBox="1">
            <a:spLocks noGrp="1"/>
          </p:cNvSpPr>
          <p:nvPr>
            <p:ph type="ctrTitle" idx="4294967295"/>
          </p:nvPr>
        </p:nvSpPr>
        <p:spPr>
          <a:xfrm>
            <a:off x="2351788" y="1180487"/>
            <a:ext cx="4608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000"/>
              <a:t>Thanks!</a:t>
            </a:r>
            <a:endParaRPr sz="8000"/>
          </a:p>
        </p:txBody>
      </p:sp>
      <p:sp>
        <p:nvSpPr>
          <p:cNvPr id="422" name="Google Shape;422;p36"/>
          <p:cNvSpPr txBox="1">
            <a:spLocks noGrp="1"/>
          </p:cNvSpPr>
          <p:nvPr>
            <p:ph type="subTitle" idx="4294967295"/>
          </p:nvPr>
        </p:nvSpPr>
        <p:spPr>
          <a:xfrm>
            <a:off x="2351799" y="2265877"/>
            <a:ext cx="4971713" cy="177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latin typeface="Poppins"/>
                <a:ea typeface="Poppins"/>
                <a:cs typeface="Poppins"/>
                <a:sym typeface="Poppins"/>
              </a:rPr>
              <a:t>Any questions?</a:t>
            </a:r>
            <a:endParaRPr dirty="0"/>
          </a:p>
          <a:p>
            <a:pPr marL="0" lvl="0" indent="0" algn="l" rtl="0">
              <a:spcBef>
                <a:spcPts val="600"/>
              </a:spcBef>
              <a:spcAft>
                <a:spcPts val="0"/>
              </a:spcAft>
              <a:buClr>
                <a:schemeClr val="dk1"/>
              </a:buClr>
              <a:buSzPts val="1100"/>
              <a:buFont typeface="Arial"/>
              <a:buNone/>
            </a:pPr>
            <a:r>
              <a:rPr lang="en" dirty="0"/>
              <a:t>You can find me, Michelle Marchant-Wood, at</a:t>
            </a:r>
            <a:endParaRPr dirty="0"/>
          </a:p>
          <a:p>
            <a:pPr marL="457200" lvl="0" indent="-330200" algn="l" rtl="0">
              <a:spcBef>
                <a:spcPts val="600"/>
              </a:spcBef>
              <a:spcAft>
                <a:spcPts val="0"/>
              </a:spcAft>
              <a:buSzPts val="1600"/>
              <a:buChar char="￮"/>
            </a:pPr>
            <a:r>
              <a:rPr lang="en-US" sz="2400" dirty="0" err="1"/>
              <a:t>mmarchan@umn.edu</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890"/>
            <a:ext cx="8138160" cy="1205345"/>
          </a:xfrm>
        </p:spPr>
        <p:txBody>
          <a:bodyPr>
            <a:normAutofit fontScale="90000"/>
          </a:bodyPr>
          <a:lstStyle/>
          <a:p>
            <a:r>
              <a:rPr lang="en-US" sz="4400" dirty="0"/>
              <a:t>Successful Implementation of MTSS…</a:t>
            </a:r>
          </a:p>
        </p:txBody>
      </p:sp>
      <p:sp>
        <p:nvSpPr>
          <p:cNvPr id="3" name="Content Placeholder 2"/>
          <p:cNvSpPr>
            <a:spLocks noGrp="1"/>
          </p:cNvSpPr>
          <p:nvPr>
            <p:ph sz="quarter" idx="1"/>
          </p:nvPr>
        </p:nvSpPr>
        <p:spPr>
          <a:xfrm>
            <a:off x="1069624" y="1679171"/>
            <a:ext cx="6996689" cy="3382686"/>
          </a:xfrm>
        </p:spPr>
        <p:txBody>
          <a:bodyPr>
            <a:normAutofit/>
          </a:bodyPr>
          <a:lstStyle/>
          <a:p>
            <a:pPr>
              <a:buNone/>
            </a:pPr>
            <a:r>
              <a:rPr lang="en-US" dirty="0"/>
              <a:t>… </a:t>
            </a:r>
            <a:r>
              <a:rPr lang="en-US" sz="1800" dirty="0"/>
              <a:t>is multifaceted and involves knowledge of:</a:t>
            </a:r>
          </a:p>
          <a:p>
            <a:pPr lvl="1"/>
            <a:r>
              <a:rPr lang="en-US" sz="1800" dirty="0"/>
              <a:t>evidence-based interventions</a:t>
            </a:r>
          </a:p>
          <a:p>
            <a:pPr lvl="1"/>
            <a:r>
              <a:rPr lang="en-US" sz="1800" dirty="0"/>
              <a:t>multi-tiered intervention models</a:t>
            </a:r>
          </a:p>
          <a:p>
            <a:pPr lvl="1"/>
            <a:r>
              <a:rPr lang="en-US" sz="1800" dirty="0"/>
              <a:t>screening, assessment, and progress monitoring</a:t>
            </a:r>
          </a:p>
          <a:p>
            <a:pPr lvl="1"/>
            <a:r>
              <a:rPr lang="en-US" sz="1800" dirty="0"/>
              <a:t>administering interventions with a high degree of integrity</a:t>
            </a:r>
          </a:p>
          <a:p>
            <a:pPr lvl="1"/>
            <a:r>
              <a:rPr lang="en-US" sz="1800" dirty="0"/>
              <a:t>support and coordinated efforts across all levels of staff and leadership within the school</a:t>
            </a:r>
          </a:p>
          <a:p>
            <a:pPr lvl="1"/>
            <a:r>
              <a:rPr lang="en-US" sz="1800" dirty="0"/>
              <a:t>and sustaining systems of prevention grounded in an MTSS framework”</a:t>
            </a:r>
          </a:p>
          <a:p>
            <a:pPr>
              <a:buNone/>
            </a:pPr>
            <a:r>
              <a:rPr lang="en-US" dirty="0"/>
              <a:t>	- </a:t>
            </a:r>
            <a:r>
              <a:rPr lang="en-US" sz="1650" dirty="0" err="1"/>
              <a:t>Kratochwill</a:t>
            </a:r>
            <a:r>
              <a:rPr lang="en-US" sz="1650" dirty="0"/>
              <a:t>, </a:t>
            </a:r>
            <a:r>
              <a:rPr lang="en-US" sz="1650" dirty="0" err="1"/>
              <a:t>Volpiansky</a:t>
            </a:r>
            <a:r>
              <a:rPr lang="en-US" sz="1650" dirty="0"/>
              <a:t>, Clements, and Ball (p. 632, 2007) </a:t>
            </a:r>
            <a:endParaRPr lang="en-US" dirty="0"/>
          </a:p>
        </p:txBody>
      </p:sp>
    </p:spTree>
    <p:extLst>
      <p:ext uri="{BB962C8B-B14F-4D97-AF65-F5344CB8AC3E}">
        <p14:creationId xmlns:p14="http://schemas.microsoft.com/office/powerpoint/2010/main" val="332868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647F-EB3A-674F-A9D8-28BB31220900}"/>
              </a:ext>
            </a:extLst>
          </p:cNvPr>
          <p:cNvSpPr>
            <a:spLocks noGrp="1"/>
          </p:cNvSpPr>
          <p:nvPr>
            <p:ph type="title"/>
          </p:nvPr>
        </p:nvSpPr>
        <p:spPr>
          <a:xfrm>
            <a:off x="360608" y="1"/>
            <a:ext cx="7907629" cy="850006"/>
          </a:xfrm>
        </p:spPr>
        <p:txBody>
          <a:bodyPr/>
          <a:lstStyle/>
          <a:p>
            <a:r>
              <a:rPr lang="en-US" dirty="0"/>
              <a:t>Turning Research into Practice</a:t>
            </a:r>
          </a:p>
        </p:txBody>
      </p:sp>
      <p:sp>
        <p:nvSpPr>
          <p:cNvPr id="3" name="Slide Number Placeholder 2">
            <a:extLst>
              <a:ext uri="{FF2B5EF4-FFF2-40B4-BE49-F238E27FC236}">
                <a16:creationId xmlns:a16="http://schemas.microsoft.com/office/drawing/2014/main" id="{C29479C2-29BD-F844-A2B4-9F009EF2BF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graphicFrame>
        <p:nvGraphicFramePr>
          <p:cNvPr id="4" name="Content Placeholder 4" descr="reserch training practices diagram">
            <a:extLst>
              <a:ext uri="{FF2B5EF4-FFF2-40B4-BE49-F238E27FC236}">
                <a16:creationId xmlns:a16="http://schemas.microsoft.com/office/drawing/2014/main" id="{138C18E8-ADC3-BC43-BD35-A61E8ABD1BF5}"/>
              </a:ext>
            </a:extLst>
          </p:cNvPr>
          <p:cNvGraphicFramePr>
            <a:graphicFrameLocks/>
          </p:cNvGraphicFramePr>
          <p:nvPr>
            <p:extLst>
              <p:ext uri="{D42A27DB-BD31-4B8C-83A1-F6EECF244321}">
                <p14:modId xmlns:p14="http://schemas.microsoft.com/office/powerpoint/2010/main" val="366642755"/>
              </p:ext>
            </p:extLst>
          </p:nvPr>
        </p:nvGraphicFramePr>
        <p:xfrm>
          <a:off x="193184" y="953036"/>
          <a:ext cx="8572992" cy="392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36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F5FFB-8A30-B045-8406-AFCF61DB721E}"/>
              </a:ext>
            </a:extLst>
          </p:cNvPr>
          <p:cNvSpPr>
            <a:spLocks noGrp="1"/>
          </p:cNvSpPr>
          <p:nvPr>
            <p:ph type="title"/>
          </p:nvPr>
        </p:nvSpPr>
        <p:spPr>
          <a:xfrm>
            <a:off x="457199" y="193183"/>
            <a:ext cx="8442102" cy="811369"/>
          </a:xfrm>
        </p:spPr>
        <p:txBody>
          <a:bodyPr/>
          <a:lstStyle/>
          <a:p>
            <a:pPr algn="ctr"/>
            <a:r>
              <a:rPr lang="en-US" sz="4300" dirty="0"/>
              <a:t>Effective Training in MTSS</a:t>
            </a:r>
          </a:p>
        </p:txBody>
      </p:sp>
      <p:sp>
        <p:nvSpPr>
          <p:cNvPr id="3" name="Slide Number Placeholder 2">
            <a:extLst>
              <a:ext uri="{FF2B5EF4-FFF2-40B4-BE49-F238E27FC236}">
                <a16:creationId xmlns:a16="http://schemas.microsoft.com/office/drawing/2014/main" id="{8C9E00FF-D049-5940-8F53-D44CAEAC7F6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graphicFrame>
        <p:nvGraphicFramePr>
          <p:cNvPr id="4" name="Content Placeholder 5" descr="Effective traingn in MTSS uses interdisciiplinary, data based decision making, research based interventions and progress monitorring">
            <a:extLst>
              <a:ext uri="{FF2B5EF4-FFF2-40B4-BE49-F238E27FC236}">
                <a16:creationId xmlns:a16="http://schemas.microsoft.com/office/drawing/2014/main" id="{53434952-2919-0243-9F74-5A054C594257}"/>
              </a:ext>
            </a:extLst>
          </p:cNvPr>
          <p:cNvGraphicFramePr>
            <a:graphicFrameLocks/>
          </p:cNvGraphicFramePr>
          <p:nvPr>
            <p:extLst>
              <p:ext uri="{D42A27DB-BD31-4B8C-83A1-F6EECF244321}">
                <p14:modId xmlns:p14="http://schemas.microsoft.com/office/powerpoint/2010/main" val="166066780"/>
              </p:ext>
            </p:extLst>
          </p:nvPr>
        </p:nvGraphicFramePr>
        <p:xfrm>
          <a:off x="457198" y="1004552"/>
          <a:ext cx="8274677" cy="4007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2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3" y="334851"/>
            <a:ext cx="7804597" cy="1514374"/>
          </a:xfrm>
        </p:spPr>
        <p:txBody>
          <a:bodyPr>
            <a:noAutofit/>
          </a:bodyPr>
          <a:lstStyle/>
          <a:p>
            <a:pPr algn="ctr"/>
            <a:r>
              <a:rPr lang="en-US" sz="4000" dirty="0"/>
              <a:t>Why Focus on Pre-Service and Early Career Teachers?</a:t>
            </a:r>
          </a:p>
        </p:txBody>
      </p:sp>
      <p:sp>
        <p:nvSpPr>
          <p:cNvPr id="3" name="Content Placeholder 2"/>
          <p:cNvSpPr>
            <a:spLocks noGrp="1"/>
          </p:cNvSpPr>
          <p:nvPr>
            <p:ph sz="quarter" idx="1"/>
          </p:nvPr>
        </p:nvSpPr>
        <p:spPr>
          <a:xfrm>
            <a:off x="553792" y="1849225"/>
            <a:ext cx="7894749" cy="2980352"/>
          </a:xfrm>
        </p:spPr>
        <p:txBody>
          <a:bodyPr>
            <a:normAutofit fontScale="25000" lnSpcReduction="20000"/>
          </a:bodyPr>
          <a:lstStyle/>
          <a:p>
            <a:pPr>
              <a:buNone/>
            </a:pPr>
            <a:r>
              <a:rPr lang="en-US" dirty="0">
                <a:solidFill>
                  <a:schemeClr val="tx2"/>
                </a:solidFill>
              </a:rPr>
              <a:t>	</a:t>
            </a:r>
          </a:p>
          <a:p>
            <a:pPr algn="ctr">
              <a:buNone/>
            </a:pPr>
            <a:r>
              <a:rPr lang="en-US" sz="2400" dirty="0">
                <a:solidFill>
                  <a:schemeClr val="tx2"/>
                </a:solidFill>
              </a:rPr>
              <a:t>	</a:t>
            </a:r>
            <a:r>
              <a:rPr lang="en-US" sz="10800" dirty="0">
                <a:solidFill>
                  <a:schemeClr val="tx2">
                    <a:lumMod val="50000"/>
                  </a:schemeClr>
                </a:solidFill>
              </a:rPr>
              <a:t>“At this point, there has not been sufficient attention paid to the implications of MTSS for the pre-service preparation of personnel who will play critical roles in implementation (i.e. principals, general education teachers, psychologists, and special educators)”</a:t>
            </a:r>
          </a:p>
          <a:p>
            <a:pPr lvl="1">
              <a:buNone/>
            </a:pPr>
            <a:endParaRPr lang="en-US" sz="1350" dirty="0">
              <a:solidFill>
                <a:schemeClr val="tx2">
                  <a:lumMod val="50000"/>
                </a:schemeClr>
              </a:solidFill>
            </a:endParaRPr>
          </a:p>
          <a:p>
            <a:pPr lvl="1">
              <a:buNone/>
            </a:pPr>
            <a:endParaRPr lang="en-US" sz="1350" dirty="0">
              <a:solidFill>
                <a:schemeClr val="tx2">
                  <a:lumMod val="50000"/>
                </a:schemeClr>
              </a:solidFill>
            </a:endParaRPr>
          </a:p>
          <a:p>
            <a:pPr lvl="1">
              <a:buNone/>
            </a:pPr>
            <a:r>
              <a:rPr lang="en-US" sz="6400" dirty="0">
                <a:solidFill>
                  <a:schemeClr val="tx2">
                    <a:lumMod val="50000"/>
                  </a:schemeClr>
                </a:solidFill>
              </a:rPr>
              <a:t>- Danielson (p. 633, 2007) </a:t>
            </a:r>
          </a:p>
        </p:txBody>
      </p:sp>
    </p:spTree>
    <p:extLst>
      <p:ext uri="{BB962C8B-B14F-4D97-AF65-F5344CB8AC3E}">
        <p14:creationId xmlns:p14="http://schemas.microsoft.com/office/powerpoint/2010/main" val="1201621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3188"/>
            <a:ext cx="5220300" cy="683100"/>
          </a:xfrm>
        </p:spPr>
        <p:txBody>
          <a:bodyPr/>
          <a:lstStyle/>
          <a:p>
            <a:r>
              <a:rPr lang="en-US" sz="400" dirty="0" smtClean="0">
                <a:solidFill>
                  <a:schemeClr val="bg1"/>
                </a:solidFill>
              </a:rPr>
              <a:t>title</a:t>
            </a:r>
            <a:endParaRPr lang="en-US" sz="400" dirty="0">
              <a:solidFill>
                <a:schemeClr val="bg1"/>
              </a:solidFill>
            </a:endParaRPr>
          </a:p>
        </p:txBody>
      </p:sp>
      <p:sp>
        <p:nvSpPr>
          <p:cNvPr id="3" name="Content Placeholder 2"/>
          <p:cNvSpPr>
            <a:spLocks noGrp="1"/>
          </p:cNvSpPr>
          <p:nvPr>
            <p:ph idx="4294967295"/>
          </p:nvPr>
        </p:nvSpPr>
        <p:spPr>
          <a:xfrm>
            <a:off x="2092325" y="457200"/>
            <a:ext cx="7051675" cy="4119563"/>
          </a:xfrm>
        </p:spPr>
        <p:txBody>
          <a:bodyPr>
            <a:noAutofit/>
          </a:bodyPr>
          <a:lstStyle/>
          <a:p>
            <a:pPr marL="0" indent="0" algn="ctr">
              <a:buNone/>
            </a:pPr>
            <a:r>
              <a:rPr lang="en-US" sz="3800" dirty="0">
                <a:latin typeface="Calisto MT"/>
                <a:cs typeface="Calisto MT"/>
              </a:rPr>
              <a:t>Given the current emphasis on improving outcomes for all students, it is imperative that ALL educators receive access to methods and training materials appropriate to a wide range of student needs.</a:t>
            </a:r>
          </a:p>
        </p:txBody>
      </p:sp>
    </p:spTree>
    <p:extLst>
      <p:ext uri="{BB962C8B-B14F-4D97-AF65-F5344CB8AC3E}">
        <p14:creationId xmlns:p14="http://schemas.microsoft.com/office/powerpoint/2010/main" val="3498664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8450</TotalTime>
  <Words>2022</Words>
  <Application>Microsoft Office PowerPoint</Application>
  <PresentationFormat>On-screen Show (16:9)</PresentationFormat>
  <Paragraphs>334</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Wingdings</vt:lpstr>
      <vt:lpstr>Calisto MT</vt:lpstr>
      <vt:lpstr>Poppins Light</vt:lpstr>
      <vt:lpstr>Poppins</vt:lpstr>
      <vt:lpstr>Arial</vt:lpstr>
      <vt:lpstr>Cymbeline template</vt:lpstr>
      <vt:lpstr>Behavior Savvy: Fostering Positive &amp; Responsive Behavior Tools in Future Teachers  </vt:lpstr>
      <vt:lpstr>What researchers say…</vt:lpstr>
      <vt:lpstr>What researchers say…</vt:lpstr>
      <vt:lpstr>Teacher Behavior</vt:lpstr>
      <vt:lpstr>Successful Implementation of MTSS…</vt:lpstr>
      <vt:lpstr>Turning Research into Practice</vt:lpstr>
      <vt:lpstr>Effective Training in MTSS</vt:lpstr>
      <vt:lpstr>Why Focus on Pre-Service and Early Career Teachers?</vt:lpstr>
      <vt:lpstr>title</vt:lpstr>
      <vt:lpstr>Classroom Management &amp; Behavior Analytic Problem Solving EPSY 5616 University of Minnesota Department of Educational Psychology Amy Kunkel, PhD Rob Henery, PhD Michelle Marchant-Wood, PhD Special Education Program </vt:lpstr>
      <vt:lpstr>AUDIENCE: Special &amp; Elementary Education Teacher Candidates- Undergraduate &amp; Graduate Students</vt:lpstr>
      <vt:lpstr>Course Foci</vt:lpstr>
      <vt:lpstr>Course  Goals &amp; Objectives</vt:lpstr>
      <vt:lpstr>OBJECTIVES</vt:lpstr>
      <vt:lpstr>COURSE TEXT  Alberto, P., &amp; Troutman, A.C. (2012) Applied Behavior Analysis for Teachers. 9th Edition Upper Saddle River, NJ: Pearson, Merrill Prentice Hall.</vt:lpstr>
      <vt:lpstr>Course  Schedule/Calendar</vt:lpstr>
      <vt:lpstr>Sample Weekly Schedule</vt:lpstr>
      <vt:lpstr>Course schedule organized to match PBS triangle</vt:lpstr>
      <vt:lpstr>UNIVERSAL </vt:lpstr>
      <vt:lpstr> Activities &amp; Assignments</vt:lpstr>
      <vt:lpstr>MINNESOTA PBIS</vt:lpstr>
      <vt:lpstr>MN PBIS Presentation</vt:lpstr>
      <vt:lpstr>Iris Module</vt:lpstr>
      <vt:lpstr>Iris Case Study</vt:lpstr>
      <vt:lpstr>IRIS Behavior Response</vt:lpstr>
      <vt:lpstr>SAS</vt:lpstr>
      <vt:lpstr>Schoology</vt:lpstr>
      <vt:lpstr>Secondary &amp; Tertiary </vt:lpstr>
      <vt:lpstr> Activities &amp; Assignments</vt:lpstr>
      <vt:lpstr>FBA</vt:lpstr>
      <vt:lpstr>FBA#1</vt:lpstr>
      <vt:lpstr> FBA#2</vt:lpstr>
      <vt:lpstr>FBA#3</vt:lpstr>
      <vt:lpstr>FBA#4</vt:lpstr>
      <vt:lpstr>Data Collection Flowchart</vt:lpstr>
      <vt:lpstr>FBA 4 Graphing</vt:lpstr>
      <vt:lpstr>FBA#5</vt:lpstr>
      <vt:lpstr>FBA #5 to FBA #6 </vt:lpstr>
      <vt:lpstr>Behavioral Intervention Plan</vt:lpstr>
      <vt:lpstr>       FBA #6 </vt:lpstr>
      <vt:lpstr>Quote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Savvy: Fostering Positive &amp; Responsive Behavior Tools in Future Teachers</dc:title>
  <dc:creator>Hunt, Mary</dc:creator>
  <cp:lastModifiedBy>Petrie, Garrett (MDE)</cp:lastModifiedBy>
  <cp:revision>75</cp:revision>
  <dcterms:modified xsi:type="dcterms:W3CDTF">2019-06-10T12:03:47Z</dcterms:modified>
</cp:coreProperties>
</file>