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17" r:id="rId2"/>
    <p:sldMasterId id="2147483748" r:id="rId3"/>
    <p:sldMasterId id="2147483648" r:id="rId4"/>
    <p:sldMasterId id="2147483663" r:id="rId5"/>
    <p:sldMasterId id="2147483680" r:id="rId6"/>
    <p:sldMasterId id="2147483710" r:id="rId7"/>
    <p:sldMasterId id="2147483688" r:id="rId8"/>
    <p:sldMasterId id="2147483714" r:id="rId9"/>
    <p:sldMasterId id="2147483720" r:id="rId10"/>
    <p:sldMasterId id="2147483732" r:id="rId11"/>
    <p:sldMasterId id="2147483744" r:id="rId12"/>
    <p:sldMasterId id="2147483741" r:id="rId13"/>
  </p:sldMasterIdLst>
  <p:notesMasterIdLst>
    <p:notesMasterId r:id="rId92"/>
  </p:notesMasterIdLst>
  <p:sldIdLst>
    <p:sldId id="577" r:id="rId14"/>
    <p:sldId id="615" r:id="rId15"/>
    <p:sldId id="625" r:id="rId16"/>
    <p:sldId id="621" r:id="rId17"/>
    <p:sldId id="620" r:id="rId18"/>
    <p:sldId id="622" r:id="rId19"/>
    <p:sldId id="623" r:id="rId20"/>
    <p:sldId id="624" r:id="rId21"/>
    <p:sldId id="614" r:id="rId22"/>
    <p:sldId id="626" r:id="rId23"/>
    <p:sldId id="578" r:id="rId24"/>
    <p:sldId id="604" r:id="rId25"/>
    <p:sldId id="607" r:id="rId26"/>
    <p:sldId id="606" r:id="rId27"/>
    <p:sldId id="608" r:id="rId28"/>
    <p:sldId id="636" r:id="rId29"/>
    <p:sldId id="580" r:id="rId30"/>
    <p:sldId id="609" r:id="rId31"/>
    <p:sldId id="639" r:id="rId32"/>
    <p:sldId id="392" r:id="rId33"/>
    <p:sldId id="590" r:id="rId34"/>
    <p:sldId id="589" r:id="rId35"/>
    <p:sldId id="637" r:id="rId36"/>
    <p:sldId id="591" r:id="rId37"/>
    <p:sldId id="592" r:id="rId38"/>
    <p:sldId id="598" r:id="rId39"/>
    <p:sldId id="597" r:id="rId40"/>
    <p:sldId id="593" r:id="rId41"/>
    <p:sldId id="554" r:id="rId42"/>
    <p:sldId id="599" r:id="rId43"/>
    <p:sldId id="587" r:id="rId44"/>
    <p:sldId id="559" r:id="rId45"/>
    <p:sldId id="560" r:id="rId46"/>
    <p:sldId id="600" r:id="rId47"/>
    <p:sldId id="555" r:id="rId48"/>
    <p:sldId id="563" r:id="rId49"/>
    <p:sldId id="564" r:id="rId50"/>
    <p:sldId id="565" r:id="rId51"/>
    <p:sldId id="575" r:id="rId52"/>
    <p:sldId id="576" r:id="rId53"/>
    <p:sldId id="647" r:id="rId54"/>
    <p:sldId id="648" r:id="rId55"/>
    <p:sldId id="601" r:id="rId56"/>
    <p:sldId id="602" r:id="rId57"/>
    <p:sldId id="572" r:id="rId58"/>
    <p:sldId id="649" r:id="rId59"/>
    <p:sldId id="574" r:id="rId60"/>
    <p:sldId id="579" r:id="rId61"/>
    <p:sldId id="610" r:id="rId62"/>
    <p:sldId id="641" r:id="rId63"/>
    <p:sldId id="506" r:id="rId64"/>
    <p:sldId id="546" r:id="rId65"/>
    <p:sldId id="304" r:id="rId66"/>
    <p:sldId id="582" r:id="rId67"/>
    <p:sldId id="583" r:id="rId68"/>
    <p:sldId id="584" r:id="rId69"/>
    <p:sldId id="585" r:id="rId70"/>
    <p:sldId id="543" r:id="rId71"/>
    <p:sldId id="642" r:id="rId72"/>
    <p:sldId id="643" r:id="rId73"/>
    <p:sldId id="645" r:id="rId74"/>
    <p:sldId id="646" r:id="rId75"/>
    <p:sldId id="640" r:id="rId76"/>
    <p:sldId id="652" r:id="rId77"/>
    <p:sldId id="631" r:id="rId78"/>
    <p:sldId id="632" r:id="rId79"/>
    <p:sldId id="629" r:id="rId80"/>
    <p:sldId id="633" r:id="rId81"/>
    <p:sldId id="634" r:id="rId82"/>
    <p:sldId id="653" r:id="rId83"/>
    <p:sldId id="635" r:id="rId84"/>
    <p:sldId id="650" r:id="rId85"/>
    <p:sldId id="651" r:id="rId86"/>
    <p:sldId id="627" r:id="rId87"/>
    <p:sldId id="630" r:id="rId88"/>
    <p:sldId id="628" r:id="rId89"/>
    <p:sldId id="611" r:id="rId90"/>
    <p:sldId id="581"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F24F07D-A9B4-47A8-A3EF-E49A17575380}">
          <p14:sldIdLst>
            <p14:sldId id="577"/>
            <p14:sldId id="615"/>
          </p14:sldIdLst>
        </p14:section>
        <p14:section name="CoP Information" id="{A147451D-BB7D-4EA0-A91B-35DA37621A4F}">
          <p14:sldIdLst>
            <p14:sldId id="625"/>
            <p14:sldId id="621"/>
            <p14:sldId id="620"/>
            <p14:sldId id="622"/>
            <p14:sldId id="623"/>
            <p14:sldId id="624"/>
            <p14:sldId id="614"/>
            <p14:sldId id="626"/>
          </p14:sldIdLst>
        </p14:section>
        <p14:section name="Network Overview" id="{30086ED6-1BBE-4B7D-B681-82864DE30B55}">
          <p14:sldIdLst>
            <p14:sldId id="578"/>
            <p14:sldId id="604"/>
            <p14:sldId id="607"/>
            <p14:sldId id="606"/>
            <p14:sldId id="608"/>
            <p14:sldId id="636"/>
          </p14:sldIdLst>
        </p14:section>
        <p14:section name="SMW" id="{E3C3674A-519D-4EF0-BEEE-0CB38AD777A1}">
          <p14:sldIdLst>
            <p14:sldId id="580"/>
            <p14:sldId id="609"/>
            <p14:sldId id="639"/>
            <p14:sldId id="392"/>
          </p14:sldIdLst>
        </p14:section>
        <p14:section name="ExCom" id="{0C9CF021-795D-4C9F-920F-98FA784C7055}">
          <p14:sldIdLst>
            <p14:sldId id="590"/>
            <p14:sldId id="589"/>
            <p14:sldId id="637"/>
            <p14:sldId id="591"/>
            <p14:sldId id="592"/>
            <p14:sldId id="598"/>
            <p14:sldId id="597"/>
            <p14:sldId id="593"/>
          </p14:sldIdLst>
        </p14:section>
        <p14:section name="Early Childhood PBS" id="{B6F1F9D6-C10A-4A51-9A9E-487DE6329FEA}">
          <p14:sldIdLst>
            <p14:sldId id="554"/>
            <p14:sldId id="599"/>
            <p14:sldId id="587"/>
            <p14:sldId id="559"/>
            <p14:sldId id="560"/>
            <p14:sldId id="600"/>
          </p14:sldIdLst>
        </p14:section>
        <p14:section name="PBIS Minnesota" id="{12DED436-9616-4CDB-B85C-EAEA350211FC}">
          <p14:sldIdLst>
            <p14:sldId id="555"/>
            <p14:sldId id="563"/>
            <p14:sldId id="564"/>
            <p14:sldId id="565"/>
            <p14:sldId id="575"/>
            <p14:sldId id="576"/>
            <p14:sldId id="647"/>
          </p14:sldIdLst>
        </p14:section>
        <p14:section name="MN-OPBS" id="{A3F54C5C-3663-4A89-BD13-0BAA826E4B8F}">
          <p14:sldIdLst>
            <p14:sldId id="648"/>
            <p14:sldId id="601"/>
            <p14:sldId id="602"/>
            <p14:sldId id="572"/>
            <p14:sldId id="649"/>
            <p14:sldId id="574"/>
          </p14:sldIdLst>
        </p14:section>
        <p14:section name="Event Planning" id="{473B62B9-188C-4D43-B02D-7E4B997B06F8}">
          <p14:sldIdLst>
            <p14:sldId id="579"/>
            <p14:sldId id="610"/>
            <p14:sldId id="641"/>
            <p14:sldId id="506"/>
            <p14:sldId id="546"/>
            <p14:sldId id="304"/>
            <p14:sldId id="582"/>
            <p14:sldId id="583"/>
            <p14:sldId id="584"/>
            <p14:sldId id="585"/>
          </p14:sldIdLst>
        </p14:section>
        <p14:section name="Website Data" id="{F1E5E6C3-0521-43C3-AFAC-314BF2EC51E4}">
          <p14:sldIdLst>
            <p14:sldId id="543"/>
            <p14:sldId id="642"/>
            <p14:sldId id="643"/>
            <p14:sldId id="645"/>
            <p14:sldId id="646"/>
          </p14:sldIdLst>
        </p14:section>
        <p14:section name="Conference Evaluation Results" id="{085A7DCB-A312-4E27-A8DA-8DDE33CF4BD7}">
          <p14:sldIdLst>
            <p14:sldId id="640"/>
            <p14:sldId id="652"/>
          </p14:sldIdLst>
        </p14:section>
        <p14:section name="Overview of APBS" id="{30250946-E764-474D-9755-FEADE28E4DC5}">
          <p14:sldIdLst>
            <p14:sldId id="631"/>
            <p14:sldId id="632"/>
            <p14:sldId id="629"/>
            <p14:sldId id="633"/>
            <p14:sldId id="634"/>
            <p14:sldId id="653"/>
            <p14:sldId id="635"/>
            <p14:sldId id="650"/>
            <p14:sldId id="651"/>
            <p14:sldId id="627"/>
            <p14:sldId id="630"/>
            <p14:sldId id="628"/>
            <p14:sldId id="611"/>
            <p14:sldId id="58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nne D Johnson" initials="LD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DB"/>
    <a:srgbClr val="0F3F59"/>
    <a:srgbClr val="FFFFFF"/>
    <a:srgbClr val="558FC4"/>
    <a:srgbClr val="AEAEAE"/>
    <a:srgbClr val="C0D635"/>
    <a:srgbClr val="185E99"/>
    <a:srgbClr val="174987"/>
    <a:srgbClr val="006A48"/>
    <a:srgbClr val="8702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1" autoAdjust="0"/>
    <p:restoredTop sz="87138" autoAdjust="0"/>
  </p:normalViewPr>
  <p:slideViewPr>
    <p:cSldViewPr snapToGrid="0" snapToObjects="1">
      <p:cViewPr varScale="1">
        <p:scale>
          <a:sx n="63" d="100"/>
          <a:sy n="63" d="100"/>
        </p:scale>
        <p:origin x="90" y="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slide" Target="slides/slide76.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Users\rachellfreeman\Desktop\Cohort%20team%20counts__by%20year2-12-19by%20fiscal%20year.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rachellfreeman\Desktop\DHS%20Contracts%20\2018%20Amendment\Olmstead%20Reporting%202019\5-10-19Onsite%20Evaluation%20Spreadsheet%20Overall%20Project%20(1)-2.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157158540278598E-2"/>
          <c:y val="3.77967109580052E-2"/>
          <c:w val="0.92581042306152395"/>
          <c:h val="0.87554163383402805"/>
        </c:manualLayout>
      </c:layout>
      <c:barChart>
        <c:barDir val="col"/>
        <c:grouping val="stacked"/>
        <c:varyColors val="0"/>
        <c:ser>
          <c:idx val="0"/>
          <c:order val="0"/>
          <c:tx>
            <c:strRef>
              <c:f>Sheet1!$B$1</c:f>
              <c:strCache>
                <c:ptCount val="1"/>
                <c:pt idx="0">
                  <c:v>Sustaining</c:v>
                </c:pt>
              </c:strCache>
            </c:strRef>
          </c:tx>
          <c:spPr>
            <a:solidFill>
              <a:schemeClr val="tx1"/>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Sheet1!$B$2:$B$15</c:f>
              <c:numCache>
                <c:formatCode>General</c:formatCode>
                <c:ptCount val="14"/>
                <c:pt idx="2">
                  <c:v>9</c:v>
                </c:pt>
                <c:pt idx="3">
                  <c:v>19</c:v>
                </c:pt>
                <c:pt idx="4">
                  <c:v>60</c:v>
                </c:pt>
                <c:pt idx="5">
                  <c:v>92</c:v>
                </c:pt>
                <c:pt idx="6">
                  <c:v>138</c:v>
                </c:pt>
                <c:pt idx="7">
                  <c:v>214</c:v>
                </c:pt>
                <c:pt idx="8">
                  <c:v>290</c:v>
                </c:pt>
                <c:pt idx="9">
                  <c:v>367</c:v>
                </c:pt>
                <c:pt idx="10">
                  <c:v>424</c:v>
                </c:pt>
                <c:pt idx="11">
                  <c:v>480</c:v>
                </c:pt>
                <c:pt idx="12">
                  <c:v>533</c:v>
                </c:pt>
                <c:pt idx="13">
                  <c:v>585</c:v>
                </c:pt>
              </c:numCache>
            </c:numRef>
          </c:val>
          <c:extLst>
            <c:ext xmlns:c16="http://schemas.microsoft.com/office/drawing/2014/chart" uri="{C3380CC4-5D6E-409C-BE32-E72D297353CC}">
              <c16:uniqueId val="{00000000-BC60-468B-B80C-2887A525E2D5}"/>
            </c:ext>
          </c:extLst>
        </c:ser>
        <c:ser>
          <c:idx val="1"/>
          <c:order val="1"/>
          <c:tx>
            <c:strRef>
              <c:f>Sheet1!$C$1</c:f>
              <c:strCache>
                <c:ptCount val="1"/>
                <c:pt idx="0">
                  <c:v>Second Year</c:v>
                </c:pt>
              </c:strCache>
            </c:strRef>
          </c:tx>
          <c:spPr>
            <a:solidFill>
              <a:schemeClr val="accent3"/>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Sheet1!$C$2:$C$15</c:f>
              <c:numCache>
                <c:formatCode>General</c:formatCode>
                <c:ptCount val="14"/>
                <c:pt idx="1">
                  <c:v>9</c:v>
                </c:pt>
                <c:pt idx="2">
                  <c:v>10</c:v>
                </c:pt>
                <c:pt idx="3">
                  <c:v>41</c:v>
                </c:pt>
                <c:pt idx="4">
                  <c:v>32</c:v>
                </c:pt>
                <c:pt idx="5">
                  <c:v>46</c:v>
                </c:pt>
                <c:pt idx="6">
                  <c:v>76</c:v>
                </c:pt>
                <c:pt idx="7">
                  <c:v>76</c:v>
                </c:pt>
                <c:pt idx="8">
                  <c:v>77</c:v>
                </c:pt>
                <c:pt idx="9">
                  <c:v>57</c:v>
                </c:pt>
                <c:pt idx="10">
                  <c:v>56</c:v>
                </c:pt>
                <c:pt idx="11">
                  <c:v>53</c:v>
                </c:pt>
                <c:pt idx="12">
                  <c:v>52</c:v>
                </c:pt>
                <c:pt idx="13">
                  <c:v>60</c:v>
                </c:pt>
              </c:numCache>
            </c:numRef>
          </c:val>
          <c:extLst>
            <c:ext xmlns:c16="http://schemas.microsoft.com/office/drawing/2014/chart" uri="{C3380CC4-5D6E-409C-BE32-E72D297353CC}">
              <c16:uniqueId val="{00000001-BC60-468B-B80C-2887A525E2D5}"/>
            </c:ext>
          </c:extLst>
        </c:ser>
        <c:ser>
          <c:idx val="2"/>
          <c:order val="2"/>
          <c:tx>
            <c:strRef>
              <c:f>Sheet1!$D$1</c:f>
              <c:strCache>
                <c:ptCount val="1"/>
                <c:pt idx="0">
                  <c:v>First Year</c:v>
                </c:pt>
              </c:strCache>
            </c:strRef>
          </c:tx>
          <c:spPr>
            <a:solidFill>
              <a:schemeClr val="accent2"/>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Sheet1!$D$2:$D$15</c:f>
              <c:numCache>
                <c:formatCode>General</c:formatCode>
                <c:ptCount val="14"/>
                <c:pt idx="0">
                  <c:v>9</c:v>
                </c:pt>
                <c:pt idx="1">
                  <c:v>10</c:v>
                </c:pt>
                <c:pt idx="2">
                  <c:v>41</c:v>
                </c:pt>
                <c:pt idx="3">
                  <c:v>32</c:v>
                </c:pt>
                <c:pt idx="4">
                  <c:v>46</c:v>
                </c:pt>
                <c:pt idx="5">
                  <c:v>76</c:v>
                </c:pt>
                <c:pt idx="6">
                  <c:v>76</c:v>
                </c:pt>
                <c:pt idx="7">
                  <c:v>77</c:v>
                </c:pt>
                <c:pt idx="8">
                  <c:v>57</c:v>
                </c:pt>
                <c:pt idx="9">
                  <c:v>56</c:v>
                </c:pt>
                <c:pt idx="10">
                  <c:v>53</c:v>
                </c:pt>
                <c:pt idx="11">
                  <c:v>46</c:v>
                </c:pt>
                <c:pt idx="12">
                  <c:v>60</c:v>
                </c:pt>
                <c:pt idx="13">
                  <c:v>45</c:v>
                </c:pt>
              </c:numCache>
            </c:numRef>
          </c:val>
          <c:extLst>
            <c:ext xmlns:c16="http://schemas.microsoft.com/office/drawing/2014/chart" uri="{C3380CC4-5D6E-409C-BE32-E72D297353CC}">
              <c16:uniqueId val="{00000002-BC60-468B-B80C-2887A525E2D5}"/>
            </c:ext>
          </c:extLst>
        </c:ser>
        <c:dLbls>
          <c:showLegendKey val="0"/>
          <c:showVal val="0"/>
          <c:showCatName val="0"/>
          <c:showSerName val="0"/>
          <c:showPercent val="0"/>
          <c:showBubbleSize val="0"/>
        </c:dLbls>
        <c:gapWidth val="150"/>
        <c:overlap val="100"/>
        <c:axId val="2146995528"/>
        <c:axId val="2142493352"/>
      </c:barChart>
      <c:catAx>
        <c:axId val="2146995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800" b="1" i="0" u="none" strike="noStrike" kern="1200" baseline="0">
                <a:solidFill>
                  <a:schemeClr val="tx1"/>
                </a:solidFill>
                <a:latin typeface="+mn-lt"/>
                <a:ea typeface="+mn-ea"/>
                <a:cs typeface="+mn-cs"/>
              </a:defRPr>
            </a:pPr>
            <a:endParaRPr lang="en-US"/>
          </a:p>
        </c:txPr>
        <c:crossAx val="2142493352"/>
        <c:crosses val="autoZero"/>
        <c:auto val="1"/>
        <c:lblAlgn val="ctr"/>
        <c:lblOffset val="100"/>
        <c:noMultiLvlLbl val="0"/>
      </c:catAx>
      <c:valAx>
        <c:axId val="2142493352"/>
        <c:scaling>
          <c:orientation val="minMax"/>
          <c:max val="8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crossAx val="2146995528"/>
        <c:crosses val="autoZero"/>
        <c:crossBetween val="between"/>
      </c:valAx>
      <c:spPr>
        <a:noFill/>
        <a:ln>
          <a:noFill/>
        </a:ln>
        <a:effectLst/>
      </c:spPr>
    </c:plotArea>
    <c:legend>
      <c:legendPos val="b"/>
      <c:layout>
        <c:manualLayout>
          <c:xMode val="edge"/>
          <c:yMode val="edge"/>
          <c:x val="9.1300401326226396E-2"/>
          <c:y val="3.8855396981627301E-2"/>
          <c:w val="0.137420361085802"/>
          <c:h val="0.219194758858268"/>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800" b="1" i="0" u="none" strike="noStrike" kern="1200" baseline="0">
          <a:solidFill>
            <a:schemeClr val="tx1">
              <a:lumMod val="65000"/>
              <a:lumOff val="35000"/>
            </a:schemeClr>
          </a:solidFill>
          <a:latin typeface="+mn-lt"/>
          <a:ea typeface="+mn-ea"/>
          <a:cs typeface="+mn-cs"/>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8393341857909E-2"/>
          <c:y val="3.3441735878905497E-2"/>
          <c:w val="0.76824135765080703"/>
          <c:h val="0.86147089490525997"/>
        </c:manualLayout>
      </c:layout>
      <c:barChart>
        <c:barDir val="col"/>
        <c:grouping val="clustered"/>
        <c:varyColors val="0"/>
        <c:ser>
          <c:idx val="0"/>
          <c:order val="0"/>
          <c:tx>
            <c:strRef>
              <c:f>Sheet1!$B$1</c:f>
              <c:strCache>
                <c:ptCount val="1"/>
                <c:pt idx="0">
                  <c:v>Fall</c:v>
                </c:pt>
              </c:strCache>
            </c:strRef>
          </c:tx>
          <c:spPr>
            <a:solidFill>
              <a:srgbClr val="8EB4E3"/>
            </a:solidFill>
          </c:spPr>
          <c:invertIfNegative val="0"/>
          <c:dPt>
            <c:idx val="0"/>
            <c:invertIfNegative val="0"/>
            <c:bubble3D val="0"/>
            <c:extLst>
              <c:ext xmlns:c16="http://schemas.microsoft.com/office/drawing/2014/chart" uri="{C3380CC4-5D6E-409C-BE32-E72D297353CC}">
                <c16:uniqueId val="{00000000-B7D8-4531-A710-61EB18DDB77D}"/>
              </c:ext>
            </c:extLst>
          </c:dPt>
          <c:cat>
            <c:strRef>
              <c:f>Sheet1!$A$2:$A$5</c:f>
              <c:strCache>
                <c:ptCount val="4"/>
                <c:pt idx="0">
                  <c:v>Cohort 11</c:v>
                </c:pt>
                <c:pt idx="1">
                  <c:v>Cohort 12</c:v>
                </c:pt>
                <c:pt idx="2">
                  <c:v>Cohort 13</c:v>
                </c:pt>
                <c:pt idx="3">
                  <c:v>Cohort 14</c:v>
                </c:pt>
              </c:strCache>
            </c:strRef>
          </c:cat>
          <c:val>
            <c:numRef>
              <c:f>Sheet1!$B$2:$B$5</c:f>
              <c:numCache>
                <c:formatCode>General</c:formatCode>
                <c:ptCount val="4"/>
                <c:pt idx="0">
                  <c:v>22</c:v>
                </c:pt>
                <c:pt idx="1">
                  <c:v>19</c:v>
                </c:pt>
                <c:pt idx="2">
                  <c:v>20</c:v>
                </c:pt>
                <c:pt idx="3">
                  <c:v>19</c:v>
                </c:pt>
              </c:numCache>
            </c:numRef>
          </c:val>
          <c:extLst>
            <c:ext xmlns:c16="http://schemas.microsoft.com/office/drawing/2014/chart" uri="{C3380CC4-5D6E-409C-BE32-E72D297353CC}">
              <c16:uniqueId val="{00000001-B7D8-4531-A710-61EB18DDB77D}"/>
            </c:ext>
          </c:extLst>
        </c:ser>
        <c:ser>
          <c:idx val="1"/>
          <c:order val="1"/>
          <c:tx>
            <c:strRef>
              <c:f>Sheet1!$C$1</c:f>
              <c:strCache>
                <c:ptCount val="1"/>
                <c:pt idx="0">
                  <c:v>Winter</c:v>
                </c:pt>
              </c:strCache>
            </c:strRef>
          </c:tx>
          <c:spPr>
            <a:solidFill>
              <a:srgbClr val="558ED5"/>
            </a:solidFill>
          </c:spPr>
          <c:invertIfNegative val="0"/>
          <c:cat>
            <c:strRef>
              <c:f>Sheet1!$A$2:$A$5</c:f>
              <c:strCache>
                <c:ptCount val="4"/>
                <c:pt idx="0">
                  <c:v>Cohort 11</c:v>
                </c:pt>
                <c:pt idx="1">
                  <c:v>Cohort 12</c:v>
                </c:pt>
                <c:pt idx="2">
                  <c:v>Cohort 13</c:v>
                </c:pt>
                <c:pt idx="3">
                  <c:v>Cohort 14</c:v>
                </c:pt>
              </c:strCache>
            </c:strRef>
          </c:cat>
          <c:val>
            <c:numRef>
              <c:f>Sheet1!$C$2:$C$5</c:f>
              <c:numCache>
                <c:formatCode>General</c:formatCode>
                <c:ptCount val="4"/>
                <c:pt idx="0">
                  <c:v>39</c:v>
                </c:pt>
                <c:pt idx="1">
                  <c:v>37</c:v>
                </c:pt>
                <c:pt idx="2">
                  <c:v>37</c:v>
                </c:pt>
                <c:pt idx="3">
                  <c:v>42</c:v>
                </c:pt>
              </c:numCache>
            </c:numRef>
          </c:val>
          <c:extLst>
            <c:ext xmlns:c16="http://schemas.microsoft.com/office/drawing/2014/chart" uri="{C3380CC4-5D6E-409C-BE32-E72D297353CC}">
              <c16:uniqueId val="{00000002-B7D8-4531-A710-61EB18DDB77D}"/>
            </c:ext>
          </c:extLst>
        </c:ser>
        <c:ser>
          <c:idx val="2"/>
          <c:order val="2"/>
          <c:tx>
            <c:strRef>
              <c:f>Sheet1!$D$1</c:f>
              <c:strCache>
                <c:ptCount val="1"/>
                <c:pt idx="0">
                  <c:v>Spring</c:v>
                </c:pt>
              </c:strCache>
            </c:strRef>
          </c:tx>
          <c:invertIfNegative val="0"/>
          <c:cat>
            <c:strRef>
              <c:f>Sheet1!$A$2:$A$5</c:f>
              <c:strCache>
                <c:ptCount val="4"/>
                <c:pt idx="0">
                  <c:v>Cohort 11</c:v>
                </c:pt>
                <c:pt idx="1">
                  <c:v>Cohort 12</c:v>
                </c:pt>
                <c:pt idx="2">
                  <c:v>Cohort 13</c:v>
                </c:pt>
                <c:pt idx="3">
                  <c:v>Cohort 14</c:v>
                </c:pt>
              </c:strCache>
            </c:strRef>
          </c:cat>
          <c:val>
            <c:numRef>
              <c:f>Sheet1!$D$2:$D$5</c:f>
            </c:numRef>
          </c:val>
          <c:extLst>
            <c:ext xmlns:c16="http://schemas.microsoft.com/office/drawing/2014/chart" uri="{C3380CC4-5D6E-409C-BE32-E72D297353CC}">
              <c16:uniqueId val="{00000003-B7D8-4531-A710-61EB18DDB77D}"/>
            </c:ext>
          </c:extLst>
        </c:ser>
        <c:ser>
          <c:idx val="3"/>
          <c:order val="3"/>
          <c:tx>
            <c:strRef>
              <c:f>Sheet1!$E$1</c:f>
              <c:strCache>
                <c:ptCount val="1"/>
                <c:pt idx="0">
                  <c:v>Fidelity Walkthrough</c:v>
                </c:pt>
              </c:strCache>
            </c:strRef>
          </c:tx>
          <c:spPr>
            <a:solidFill>
              <a:srgbClr val="254061"/>
            </a:solidFill>
          </c:spPr>
          <c:invertIfNegative val="0"/>
          <c:dLbls>
            <c:spPr>
              <a:noFill/>
              <a:ln>
                <a:noFill/>
              </a:ln>
              <a:effectLst/>
            </c:spPr>
            <c:txPr>
              <a:bodyPr rot="-5400000" vert="horz" wrap="square" lIns="38100" tIns="19050" rIns="38100" bIns="19050" anchor="ctr">
                <a:spAutoFit/>
              </a:bodyPr>
              <a:lstStyle/>
              <a:p>
                <a:pPr>
                  <a:defRPr b="1">
                    <a:solidFill>
                      <a:schemeClr val="bg1"/>
                    </a:solidFill>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cat>
            <c:strRef>
              <c:f>Sheet1!$A$2:$A$5</c:f>
              <c:strCache>
                <c:ptCount val="4"/>
                <c:pt idx="0">
                  <c:v>Cohort 11</c:v>
                </c:pt>
                <c:pt idx="1">
                  <c:v>Cohort 12</c:v>
                </c:pt>
                <c:pt idx="2">
                  <c:v>Cohort 13</c:v>
                </c:pt>
                <c:pt idx="3">
                  <c:v>Cohort 14</c:v>
                </c:pt>
              </c:strCache>
            </c:strRef>
          </c:cat>
          <c:val>
            <c:numRef>
              <c:f>Sheet1!$E$2:$E$5</c:f>
              <c:numCache>
                <c:formatCode>General</c:formatCode>
                <c:ptCount val="4"/>
                <c:pt idx="0">
                  <c:v>61</c:v>
                </c:pt>
                <c:pt idx="1">
                  <c:v>59</c:v>
                </c:pt>
                <c:pt idx="2">
                  <c:v>57</c:v>
                </c:pt>
                <c:pt idx="3">
                  <c:v>63</c:v>
                </c:pt>
              </c:numCache>
            </c:numRef>
          </c:val>
          <c:extLst>
            <c:ext xmlns:c16="http://schemas.microsoft.com/office/drawing/2014/chart" uri="{C3380CC4-5D6E-409C-BE32-E72D297353CC}">
              <c16:uniqueId val="{00000004-B7D8-4531-A710-61EB18DDB77D}"/>
            </c:ext>
          </c:extLst>
        </c:ser>
        <c:ser>
          <c:idx val="4"/>
          <c:order val="4"/>
          <c:tx>
            <c:strRef>
              <c:f>Sheet1!$F$1</c:f>
              <c:strCache>
                <c:ptCount val="1"/>
                <c:pt idx="0">
                  <c:v>Fall Y2</c:v>
                </c:pt>
              </c:strCache>
            </c:strRef>
          </c:tx>
          <c:spPr>
            <a:solidFill>
              <a:srgbClr val="8EB4E3"/>
            </a:solidFill>
          </c:spPr>
          <c:invertIfNegative val="0"/>
          <c:cat>
            <c:strRef>
              <c:f>Sheet1!$A$2:$A$5</c:f>
              <c:strCache>
                <c:ptCount val="4"/>
                <c:pt idx="0">
                  <c:v>Cohort 11</c:v>
                </c:pt>
                <c:pt idx="1">
                  <c:v>Cohort 12</c:v>
                </c:pt>
                <c:pt idx="2">
                  <c:v>Cohort 13</c:v>
                </c:pt>
                <c:pt idx="3">
                  <c:v>Cohort 14</c:v>
                </c:pt>
              </c:strCache>
            </c:strRef>
          </c:cat>
          <c:val>
            <c:numRef>
              <c:f>Sheet1!$F$2:$F$5</c:f>
              <c:numCache>
                <c:formatCode>General</c:formatCode>
                <c:ptCount val="4"/>
                <c:pt idx="0">
                  <c:v>66</c:v>
                </c:pt>
                <c:pt idx="1">
                  <c:v>61</c:v>
                </c:pt>
                <c:pt idx="2">
                  <c:v>60</c:v>
                </c:pt>
              </c:numCache>
            </c:numRef>
          </c:val>
          <c:extLst>
            <c:ext xmlns:c16="http://schemas.microsoft.com/office/drawing/2014/chart" uri="{C3380CC4-5D6E-409C-BE32-E72D297353CC}">
              <c16:uniqueId val="{00000005-B7D8-4531-A710-61EB18DDB77D}"/>
            </c:ext>
          </c:extLst>
        </c:ser>
        <c:ser>
          <c:idx val="5"/>
          <c:order val="5"/>
          <c:tx>
            <c:strRef>
              <c:f>Sheet1!$G$1</c:f>
              <c:strCache>
                <c:ptCount val="1"/>
                <c:pt idx="0">
                  <c:v>Winter Y2</c:v>
                </c:pt>
              </c:strCache>
            </c:strRef>
          </c:tx>
          <c:spPr>
            <a:solidFill>
              <a:srgbClr val="558ED5"/>
            </a:solidFill>
          </c:spPr>
          <c:invertIfNegative val="0"/>
          <c:cat>
            <c:strRef>
              <c:f>Sheet1!$A$2:$A$5</c:f>
              <c:strCache>
                <c:ptCount val="4"/>
                <c:pt idx="0">
                  <c:v>Cohort 11</c:v>
                </c:pt>
                <c:pt idx="1">
                  <c:v>Cohort 12</c:v>
                </c:pt>
                <c:pt idx="2">
                  <c:v>Cohort 13</c:v>
                </c:pt>
                <c:pt idx="3">
                  <c:v>Cohort 14</c:v>
                </c:pt>
              </c:strCache>
            </c:strRef>
          </c:cat>
          <c:val>
            <c:numRef>
              <c:f>Sheet1!$G$2:$G$5</c:f>
              <c:numCache>
                <c:formatCode>General</c:formatCode>
                <c:ptCount val="4"/>
                <c:pt idx="0">
                  <c:v>74</c:v>
                </c:pt>
                <c:pt idx="1">
                  <c:v>73</c:v>
                </c:pt>
                <c:pt idx="2">
                  <c:v>72</c:v>
                </c:pt>
              </c:numCache>
            </c:numRef>
          </c:val>
          <c:extLst>
            <c:ext xmlns:c16="http://schemas.microsoft.com/office/drawing/2014/chart" uri="{C3380CC4-5D6E-409C-BE32-E72D297353CC}">
              <c16:uniqueId val="{00000006-B7D8-4531-A710-61EB18DDB77D}"/>
            </c:ext>
          </c:extLst>
        </c:ser>
        <c:ser>
          <c:idx val="6"/>
          <c:order val="6"/>
          <c:tx>
            <c:strRef>
              <c:f>Sheet1!$H$1</c:f>
              <c:strCache>
                <c:ptCount val="1"/>
                <c:pt idx="0">
                  <c:v>Spring Y2</c:v>
                </c:pt>
              </c:strCache>
            </c:strRef>
          </c:tx>
          <c:invertIfNegative val="0"/>
          <c:cat>
            <c:strRef>
              <c:f>Sheet1!$A$2:$A$5</c:f>
              <c:strCache>
                <c:ptCount val="4"/>
                <c:pt idx="0">
                  <c:v>Cohort 11</c:v>
                </c:pt>
                <c:pt idx="1">
                  <c:v>Cohort 12</c:v>
                </c:pt>
                <c:pt idx="2">
                  <c:v>Cohort 13</c:v>
                </c:pt>
                <c:pt idx="3">
                  <c:v>Cohort 14</c:v>
                </c:pt>
              </c:strCache>
            </c:strRef>
          </c:cat>
          <c:val>
            <c:numRef>
              <c:f>Sheet1!$H$2:$H$5</c:f>
            </c:numRef>
          </c:val>
          <c:extLst>
            <c:ext xmlns:c16="http://schemas.microsoft.com/office/drawing/2014/chart" uri="{C3380CC4-5D6E-409C-BE32-E72D297353CC}">
              <c16:uniqueId val="{00000007-B7D8-4531-A710-61EB18DDB77D}"/>
            </c:ext>
          </c:extLst>
        </c:ser>
        <c:ser>
          <c:idx val="7"/>
          <c:order val="7"/>
          <c:tx>
            <c:strRef>
              <c:f>Sheet1!$I$1</c:f>
              <c:strCache>
                <c:ptCount val="1"/>
                <c:pt idx="0">
                  <c:v>Fidelity Walkthrough Y2</c:v>
                </c:pt>
              </c:strCache>
            </c:strRef>
          </c:tx>
          <c:spPr>
            <a:solidFill>
              <a:srgbClr val="254061"/>
            </a:solidFill>
          </c:spPr>
          <c:invertIfNegative val="0"/>
          <c:dLbls>
            <c:spPr>
              <a:noFill/>
              <a:ln>
                <a:noFill/>
              </a:ln>
              <a:effectLst/>
            </c:spPr>
            <c:txPr>
              <a:bodyPr rot="-5400000" vert="horz" wrap="square" lIns="38100" tIns="19050" rIns="38100" bIns="19050" anchor="ctr">
                <a:spAutoFit/>
              </a:bodyPr>
              <a:lstStyle/>
              <a:p>
                <a:pPr>
                  <a:defRPr b="1">
                    <a:solidFill>
                      <a:schemeClr val="bg1"/>
                    </a:solidFill>
                  </a:defRPr>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cat>
            <c:strRef>
              <c:f>Sheet1!$A$2:$A$5</c:f>
              <c:strCache>
                <c:ptCount val="4"/>
                <c:pt idx="0">
                  <c:v>Cohort 11</c:v>
                </c:pt>
                <c:pt idx="1">
                  <c:v>Cohort 12</c:v>
                </c:pt>
                <c:pt idx="2">
                  <c:v>Cohort 13</c:v>
                </c:pt>
                <c:pt idx="3">
                  <c:v>Cohort 14</c:v>
                </c:pt>
              </c:strCache>
            </c:strRef>
          </c:cat>
          <c:val>
            <c:numRef>
              <c:f>Sheet1!$I$2:$I$5</c:f>
              <c:numCache>
                <c:formatCode>General</c:formatCode>
                <c:ptCount val="4"/>
                <c:pt idx="0">
                  <c:v>79</c:v>
                </c:pt>
                <c:pt idx="1">
                  <c:v>79</c:v>
                </c:pt>
                <c:pt idx="2">
                  <c:v>77</c:v>
                </c:pt>
              </c:numCache>
            </c:numRef>
          </c:val>
          <c:extLst>
            <c:ext xmlns:c16="http://schemas.microsoft.com/office/drawing/2014/chart" uri="{C3380CC4-5D6E-409C-BE32-E72D297353CC}">
              <c16:uniqueId val="{00000008-B7D8-4531-A710-61EB18DDB77D}"/>
            </c:ext>
          </c:extLst>
        </c:ser>
        <c:dLbls>
          <c:showLegendKey val="0"/>
          <c:showVal val="0"/>
          <c:showCatName val="0"/>
          <c:showSerName val="0"/>
          <c:showPercent val="0"/>
          <c:showBubbleSize val="0"/>
        </c:dLbls>
        <c:gapWidth val="150"/>
        <c:axId val="315575448"/>
        <c:axId val="315575840"/>
      </c:barChart>
      <c:catAx>
        <c:axId val="315575448"/>
        <c:scaling>
          <c:orientation val="minMax"/>
        </c:scaling>
        <c:delete val="0"/>
        <c:axPos val="b"/>
        <c:numFmt formatCode="General" sourceLinked="0"/>
        <c:majorTickMark val="none"/>
        <c:minorTickMark val="none"/>
        <c:tickLblPos val="nextTo"/>
        <c:txPr>
          <a:bodyPr/>
          <a:lstStyle/>
          <a:p>
            <a:pPr>
              <a:defRPr sz="2400" b="1"/>
            </a:pPr>
            <a:endParaRPr lang="en-US"/>
          </a:p>
        </c:txPr>
        <c:crossAx val="315575840"/>
        <c:crosses val="autoZero"/>
        <c:auto val="1"/>
        <c:lblAlgn val="ctr"/>
        <c:lblOffset val="100"/>
        <c:noMultiLvlLbl val="0"/>
      </c:catAx>
      <c:valAx>
        <c:axId val="315575840"/>
        <c:scaling>
          <c:orientation val="minMax"/>
          <c:max val="100"/>
          <c:min val="0"/>
        </c:scaling>
        <c:delete val="0"/>
        <c:axPos val="l"/>
        <c:minorGridlines>
          <c:spPr>
            <a:ln>
              <a:noFill/>
            </a:ln>
          </c:spPr>
        </c:minorGridlines>
        <c:numFmt formatCode="General" sourceLinked="1"/>
        <c:majorTickMark val="none"/>
        <c:minorTickMark val="none"/>
        <c:tickLblPos val="nextTo"/>
        <c:txPr>
          <a:bodyPr/>
          <a:lstStyle/>
          <a:p>
            <a:pPr>
              <a:defRPr sz="2400" b="1"/>
            </a:pPr>
            <a:endParaRPr lang="en-US"/>
          </a:p>
        </c:txPr>
        <c:crossAx val="315575448"/>
        <c:crosses val="autoZero"/>
        <c:crossBetween val="between"/>
      </c:valAx>
    </c:plotArea>
    <c:legend>
      <c:legendPos val="r"/>
      <c:legendEntry>
        <c:idx val="3"/>
        <c:delete val="1"/>
      </c:legendEntry>
      <c:legendEntry>
        <c:idx val="4"/>
        <c:delete val="1"/>
      </c:legendEntry>
      <c:legendEntry>
        <c:idx val="5"/>
        <c:delete val="1"/>
      </c:legendEntry>
      <c:layout>
        <c:manualLayout>
          <c:xMode val="edge"/>
          <c:yMode val="edge"/>
          <c:x val="0.8491998028952209"/>
          <c:y val="0.43720760076223342"/>
          <c:w val="0.142310352454731"/>
          <c:h val="0.32803005788659978"/>
        </c:manualLayout>
      </c:layout>
      <c:overlay val="0"/>
      <c:txPr>
        <a:bodyPr/>
        <a:lstStyle/>
        <a:p>
          <a:pPr>
            <a:defRPr sz="1600"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0067135700379699"/>
          <c:y val="0.160736628716378"/>
          <c:w val="0.89932864299620296"/>
          <c:h val="0.65066543848692004"/>
        </c:manualLayout>
      </c:layout>
      <c:barChart>
        <c:barDir val="col"/>
        <c:grouping val="stacked"/>
        <c:varyColors val="0"/>
        <c:ser>
          <c:idx val="0"/>
          <c:order val="0"/>
          <c:tx>
            <c:strRef>
              <c:f>Sheet1!$B$1</c:f>
              <c:strCache>
                <c:ptCount val="1"/>
                <c:pt idx="0">
                  <c:v>Sustaining</c:v>
                </c:pt>
              </c:strCache>
            </c:strRef>
          </c:tx>
          <c:spPr>
            <a:solidFill>
              <a:schemeClr val="accent6">
                <a:lumMod val="40000"/>
                <a:lumOff val="60000"/>
              </a:schemeClr>
            </a:solidFill>
            <a:ln>
              <a:noFill/>
            </a:ln>
            <a:effectLst/>
          </c:spPr>
          <c:invertIfNegative val="0"/>
          <c:cat>
            <c:strRef>
              <c:f>Sheet1!$A$2:$A$6</c:f>
              <c:strCache>
                <c:ptCount val="5"/>
                <c:pt idx="0">
                  <c:v>14-15</c:v>
                </c:pt>
                <c:pt idx="1">
                  <c:v>15-16</c:v>
                </c:pt>
                <c:pt idx="2">
                  <c:v>16-17</c:v>
                </c:pt>
                <c:pt idx="3">
                  <c:v>17-18</c:v>
                </c:pt>
                <c:pt idx="4">
                  <c:v>18-19</c:v>
                </c:pt>
              </c:strCache>
            </c:strRef>
          </c:cat>
          <c:val>
            <c:numRef>
              <c:f>Sheet1!$B$2:$B$6</c:f>
              <c:numCache>
                <c:formatCode>General</c:formatCode>
                <c:ptCount val="5"/>
                <c:pt idx="0">
                  <c:v>0</c:v>
                </c:pt>
                <c:pt idx="1">
                  <c:v>0</c:v>
                </c:pt>
                <c:pt idx="2">
                  <c:v>4</c:v>
                </c:pt>
                <c:pt idx="3">
                  <c:v>16</c:v>
                </c:pt>
                <c:pt idx="4">
                  <c:v>20</c:v>
                </c:pt>
              </c:numCache>
            </c:numRef>
          </c:val>
          <c:extLst>
            <c:ext xmlns:c16="http://schemas.microsoft.com/office/drawing/2014/chart" uri="{C3380CC4-5D6E-409C-BE32-E72D297353CC}">
              <c16:uniqueId val="{00000000-5755-4141-A55A-33FF7C7C1106}"/>
            </c:ext>
          </c:extLst>
        </c:ser>
        <c:ser>
          <c:idx val="1"/>
          <c:order val="1"/>
          <c:tx>
            <c:strRef>
              <c:f>Sheet1!$C$1</c:f>
              <c:strCache>
                <c:ptCount val="1"/>
                <c:pt idx="0">
                  <c:v>2nd Year</c:v>
                </c:pt>
              </c:strCache>
            </c:strRef>
          </c:tx>
          <c:spPr>
            <a:solidFill>
              <a:schemeClr val="accent6">
                <a:lumMod val="75000"/>
              </a:schemeClr>
            </a:solidFill>
            <a:ln>
              <a:noFill/>
            </a:ln>
            <a:effectLst/>
          </c:spPr>
          <c:invertIfNegative val="0"/>
          <c:cat>
            <c:strRef>
              <c:f>Sheet1!$A$2:$A$6</c:f>
              <c:strCache>
                <c:ptCount val="5"/>
                <c:pt idx="0">
                  <c:v>14-15</c:v>
                </c:pt>
                <c:pt idx="1">
                  <c:v>15-16</c:v>
                </c:pt>
                <c:pt idx="2">
                  <c:v>16-17</c:v>
                </c:pt>
                <c:pt idx="3">
                  <c:v>17-18</c:v>
                </c:pt>
                <c:pt idx="4">
                  <c:v>18-19</c:v>
                </c:pt>
              </c:strCache>
            </c:strRef>
          </c:cat>
          <c:val>
            <c:numRef>
              <c:f>Sheet1!$C$2:$C$6</c:f>
              <c:numCache>
                <c:formatCode>General</c:formatCode>
                <c:ptCount val="5"/>
                <c:pt idx="0">
                  <c:v>0</c:v>
                </c:pt>
                <c:pt idx="1">
                  <c:v>4</c:v>
                </c:pt>
                <c:pt idx="2">
                  <c:v>12</c:v>
                </c:pt>
                <c:pt idx="3">
                  <c:v>4</c:v>
                </c:pt>
                <c:pt idx="4">
                  <c:v>0</c:v>
                </c:pt>
              </c:numCache>
            </c:numRef>
          </c:val>
          <c:extLst>
            <c:ext xmlns:c16="http://schemas.microsoft.com/office/drawing/2014/chart" uri="{C3380CC4-5D6E-409C-BE32-E72D297353CC}">
              <c16:uniqueId val="{00000001-5755-4141-A55A-33FF7C7C1106}"/>
            </c:ext>
          </c:extLst>
        </c:ser>
        <c:ser>
          <c:idx val="2"/>
          <c:order val="2"/>
          <c:tx>
            <c:strRef>
              <c:f>Sheet1!$D$1</c:f>
              <c:strCache>
                <c:ptCount val="1"/>
                <c:pt idx="0">
                  <c:v>1st Year</c:v>
                </c:pt>
              </c:strCache>
            </c:strRef>
          </c:tx>
          <c:spPr>
            <a:solidFill>
              <a:schemeClr val="accent6">
                <a:lumMod val="50000"/>
              </a:schemeClr>
            </a:solidFill>
            <a:ln>
              <a:noFill/>
            </a:ln>
            <a:effectLst/>
          </c:spPr>
          <c:invertIfNegative val="0"/>
          <c:cat>
            <c:strRef>
              <c:f>Sheet1!$A$2:$A$6</c:f>
              <c:strCache>
                <c:ptCount val="5"/>
                <c:pt idx="0">
                  <c:v>14-15</c:v>
                </c:pt>
                <c:pt idx="1">
                  <c:v>15-16</c:v>
                </c:pt>
                <c:pt idx="2">
                  <c:v>16-17</c:v>
                </c:pt>
                <c:pt idx="3">
                  <c:v>17-18</c:v>
                </c:pt>
                <c:pt idx="4">
                  <c:v>18-19</c:v>
                </c:pt>
              </c:strCache>
            </c:strRef>
          </c:cat>
          <c:val>
            <c:numRef>
              <c:f>Sheet1!$D$2:$D$6</c:f>
              <c:numCache>
                <c:formatCode>General</c:formatCode>
                <c:ptCount val="5"/>
                <c:pt idx="0">
                  <c:v>4</c:v>
                </c:pt>
                <c:pt idx="1">
                  <c:v>12</c:v>
                </c:pt>
                <c:pt idx="2">
                  <c:v>6</c:v>
                </c:pt>
                <c:pt idx="3">
                  <c:v>0</c:v>
                </c:pt>
                <c:pt idx="4">
                  <c:v>8</c:v>
                </c:pt>
              </c:numCache>
            </c:numRef>
          </c:val>
          <c:extLst>
            <c:ext xmlns:c16="http://schemas.microsoft.com/office/drawing/2014/chart" uri="{C3380CC4-5D6E-409C-BE32-E72D297353CC}">
              <c16:uniqueId val="{00000002-5755-4141-A55A-33FF7C7C1106}"/>
            </c:ext>
          </c:extLst>
        </c:ser>
        <c:dLbls>
          <c:showLegendKey val="0"/>
          <c:showVal val="0"/>
          <c:showCatName val="0"/>
          <c:showSerName val="0"/>
          <c:showPercent val="0"/>
          <c:showBubbleSize val="0"/>
        </c:dLbls>
        <c:gapWidth val="150"/>
        <c:overlap val="100"/>
        <c:axId val="2133405336"/>
        <c:axId val="2133276440"/>
      </c:barChart>
      <c:catAx>
        <c:axId val="213340533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600" b="1" dirty="0">
                    <a:solidFill>
                      <a:schemeClr val="tx1"/>
                    </a:solidFill>
                  </a:rPr>
                  <a:t>Implementation by</a:t>
                </a:r>
                <a:r>
                  <a:rPr lang="en-US" sz="1600" b="1" baseline="0" dirty="0">
                    <a:solidFill>
                      <a:schemeClr val="tx1"/>
                    </a:solidFill>
                  </a:rPr>
                  <a:t> Fiscal Years from July 1 – June 30</a:t>
                </a:r>
              </a:p>
              <a:p>
                <a:pPr>
                  <a:defRPr sz="1200"/>
                </a:pPr>
                <a:endParaRPr lang="en-US" sz="1200" dirty="0"/>
              </a:p>
            </c:rich>
          </c:tx>
          <c:layout>
            <c:manualLayout>
              <c:xMode val="edge"/>
              <c:yMode val="edge"/>
              <c:x val="0.3438899303290176"/>
              <c:y val="0.9015580023395782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133276440"/>
        <c:crosses val="autoZero"/>
        <c:auto val="1"/>
        <c:lblAlgn val="ctr"/>
        <c:lblOffset val="100"/>
        <c:noMultiLvlLbl val="0"/>
      </c:catAx>
      <c:valAx>
        <c:axId val="2133276440"/>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Organizations</a:t>
                </a:r>
              </a:p>
            </c:rich>
          </c:tx>
          <c:layout>
            <c:manualLayout>
              <c:xMode val="edge"/>
              <c:yMode val="edge"/>
              <c:x val="1.8736787346045686E-2"/>
              <c:y val="0.3626161933945548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133405336"/>
        <c:crosses val="autoZero"/>
        <c:crossBetween val="between"/>
      </c:valAx>
      <c:spPr>
        <a:noFill/>
        <a:ln>
          <a:noFill/>
        </a:ln>
        <a:effectLst/>
      </c:spPr>
    </c:plotArea>
    <c:legend>
      <c:legendPos val="b"/>
      <c:layout>
        <c:manualLayout>
          <c:xMode val="edge"/>
          <c:yMode val="edge"/>
          <c:x val="0.11672661444709199"/>
          <c:y val="0.104646746125208"/>
          <c:w val="0.19286327717556201"/>
          <c:h val="0.3349064049659050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dirty="0">
                <a:effectLst/>
              </a:rPr>
              <a:t>Tiered Onsite Evaluation Tool (TOET)</a:t>
            </a:r>
            <a:endParaRPr lang="en-US" b="1"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800" b="1" i="0" baseline="0" dirty="0">
                <a:effectLst/>
              </a:rPr>
              <a:t>Person Centered Practices &amp; Positive Behavior Support </a:t>
            </a:r>
            <a:endParaRPr lang="en-US" b="1" dirty="0">
              <a:effectLst/>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'Overall Onsites'!$C$4</c:f>
              <c:strCache>
                <c:ptCount val="1"/>
                <c:pt idx="0">
                  <c:v>Year 1- Baseline</c:v>
                </c:pt>
              </c:strCache>
            </c:strRef>
          </c:tx>
          <c:spPr>
            <a:solidFill>
              <a:schemeClr val="accent6">
                <a:lumMod val="50000"/>
              </a:schemeClr>
            </a:solidFill>
            <a:ln>
              <a:noFill/>
            </a:ln>
            <a:effectLst/>
          </c:spPr>
          <c:invertIfNegative val="0"/>
          <c:cat>
            <c:strRef>
              <c:f>'Overall Onsites'!$B$5:$B$20</c:f>
              <c:strCache>
                <c:ptCount val="16"/>
                <c:pt idx="0">
                  <c:v>Agency 1</c:v>
                </c:pt>
                <c:pt idx="1">
                  <c:v>Agency 2</c:v>
                </c:pt>
                <c:pt idx="2">
                  <c:v>Agency 3</c:v>
                </c:pt>
                <c:pt idx="3">
                  <c:v>Agency 4</c:v>
                </c:pt>
                <c:pt idx="4">
                  <c:v>Agency 5</c:v>
                </c:pt>
                <c:pt idx="5">
                  <c:v>Agency 6</c:v>
                </c:pt>
                <c:pt idx="6">
                  <c:v>Agency 7</c:v>
                </c:pt>
                <c:pt idx="7">
                  <c:v>Agency 8</c:v>
                </c:pt>
                <c:pt idx="8">
                  <c:v>Agency 9</c:v>
                </c:pt>
                <c:pt idx="9">
                  <c:v>Agency 10</c:v>
                </c:pt>
                <c:pt idx="10">
                  <c:v>Agency 11</c:v>
                </c:pt>
                <c:pt idx="11">
                  <c:v>Agency 12</c:v>
                </c:pt>
                <c:pt idx="12">
                  <c:v>Agency 13</c:v>
                </c:pt>
                <c:pt idx="13">
                  <c:v>Agency 14</c:v>
                </c:pt>
                <c:pt idx="14">
                  <c:v>Agency 15</c:v>
                </c:pt>
                <c:pt idx="15">
                  <c:v>Agency 16</c:v>
                </c:pt>
              </c:strCache>
            </c:strRef>
          </c:cat>
          <c:val>
            <c:numRef>
              <c:f>'Overall Onsites'!$C$5:$C$21</c:f>
              <c:numCache>
                <c:formatCode>General</c:formatCode>
                <c:ptCount val="17"/>
                <c:pt idx="2" formatCode="0%">
                  <c:v>0.17241379310344829</c:v>
                </c:pt>
                <c:pt idx="3" formatCode="0%">
                  <c:v>0.1206896551724138</c:v>
                </c:pt>
                <c:pt idx="4" formatCode="0%">
                  <c:v>0.41379310344827586</c:v>
                </c:pt>
                <c:pt idx="5" formatCode="0%">
                  <c:v>0.31034482758620691</c:v>
                </c:pt>
                <c:pt idx="6" formatCode="0%">
                  <c:v>0.20689655172413793</c:v>
                </c:pt>
                <c:pt idx="7" formatCode="0%">
                  <c:v>0.20689655172413793</c:v>
                </c:pt>
                <c:pt idx="8" formatCode="0%">
                  <c:v>0.20689655172413793</c:v>
                </c:pt>
                <c:pt idx="9" formatCode="0%">
                  <c:v>0.13793103448275862</c:v>
                </c:pt>
                <c:pt idx="10" formatCode="0%">
                  <c:v>0.32758620689655171</c:v>
                </c:pt>
                <c:pt idx="11" formatCode="0%">
                  <c:v>0.68965517241379315</c:v>
                </c:pt>
                <c:pt idx="12" formatCode="0%">
                  <c:v>0.2413793103448276</c:v>
                </c:pt>
                <c:pt idx="13" formatCode="0%">
                  <c:v>0.2413793103448276</c:v>
                </c:pt>
                <c:pt idx="14" formatCode="0%">
                  <c:v>0.20689655172413793</c:v>
                </c:pt>
                <c:pt idx="15" formatCode="0%">
                  <c:v>0.1206896551724138</c:v>
                </c:pt>
              </c:numCache>
            </c:numRef>
          </c:val>
          <c:extLst>
            <c:ext xmlns:c16="http://schemas.microsoft.com/office/drawing/2014/chart" uri="{C3380CC4-5D6E-409C-BE32-E72D297353CC}">
              <c16:uniqueId val="{00000000-C896-435A-9929-B688D060BABA}"/>
            </c:ext>
          </c:extLst>
        </c:ser>
        <c:ser>
          <c:idx val="1"/>
          <c:order val="1"/>
          <c:tx>
            <c:strRef>
              <c:f>'Overall Onsites'!$D$4</c:f>
              <c:strCache>
                <c:ptCount val="1"/>
                <c:pt idx="0">
                  <c:v>Year 2</c:v>
                </c:pt>
              </c:strCache>
            </c:strRef>
          </c:tx>
          <c:spPr>
            <a:solidFill>
              <a:schemeClr val="accent6">
                <a:lumMod val="40000"/>
                <a:lumOff val="60000"/>
              </a:schemeClr>
            </a:solidFill>
            <a:ln>
              <a:noFill/>
            </a:ln>
            <a:effectLst/>
          </c:spPr>
          <c:invertIfNegative val="0"/>
          <c:cat>
            <c:strRef>
              <c:f>'Overall Onsites'!$B$5:$B$20</c:f>
              <c:strCache>
                <c:ptCount val="16"/>
                <c:pt idx="0">
                  <c:v>Agency 1</c:v>
                </c:pt>
                <c:pt idx="1">
                  <c:v>Agency 2</c:v>
                </c:pt>
                <c:pt idx="2">
                  <c:v>Agency 3</c:v>
                </c:pt>
                <c:pt idx="3">
                  <c:v>Agency 4</c:v>
                </c:pt>
                <c:pt idx="4">
                  <c:v>Agency 5</c:v>
                </c:pt>
                <c:pt idx="5">
                  <c:v>Agency 6</c:v>
                </c:pt>
                <c:pt idx="6">
                  <c:v>Agency 7</c:v>
                </c:pt>
                <c:pt idx="7">
                  <c:v>Agency 8</c:v>
                </c:pt>
                <c:pt idx="8">
                  <c:v>Agency 9</c:v>
                </c:pt>
                <c:pt idx="9">
                  <c:v>Agency 10</c:v>
                </c:pt>
                <c:pt idx="10">
                  <c:v>Agency 11</c:v>
                </c:pt>
                <c:pt idx="11">
                  <c:v>Agency 12</c:v>
                </c:pt>
                <c:pt idx="12">
                  <c:v>Agency 13</c:v>
                </c:pt>
                <c:pt idx="13">
                  <c:v>Agency 14</c:v>
                </c:pt>
                <c:pt idx="14">
                  <c:v>Agency 15</c:v>
                </c:pt>
                <c:pt idx="15">
                  <c:v>Agency 16</c:v>
                </c:pt>
              </c:strCache>
            </c:strRef>
          </c:cat>
          <c:val>
            <c:numRef>
              <c:f>'Overall Onsites'!$D$5:$D$21</c:f>
              <c:numCache>
                <c:formatCode>General</c:formatCode>
                <c:ptCount val="17"/>
                <c:pt idx="3" formatCode="0%">
                  <c:v>0.5</c:v>
                </c:pt>
                <c:pt idx="4" formatCode="0%">
                  <c:v>0.75862068965517238</c:v>
                </c:pt>
                <c:pt idx="5" formatCode="0%">
                  <c:v>0.51724137931034486</c:v>
                </c:pt>
                <c:pt idx="6" formatCode="0%">
                  <c:v>0.5178571428571429</c:v>
                </c:pt>
                <c:pt idx="8" formatCode="0%">
                  <c:v>0.32758620689655171</c:v>
                </c:pt>
                <c:pt idx="9" formatCode="0%">
                  <c:v>0.41379310344827586</c:v>
                </c:pt>
                <c:pt idx="11" formatCode="0%">
                  <c:v>0.75862068965517238</c:v>
                </c:pt>
                <c:pt idx="13" formatCode="0%">
                  <c:v>0.5</c:v>
                </c:pt>
                <c:pt idx="14" formatCode="0%">
                  <c:v>0.58620689655172409</c:v>
                </c:pt>
                <c:pt idx="15" formatCode="0%">
                  <c:v>0.5</c:v>
                </c:pt>
              </c:numCache>
            </c:numRef>
          </c:val>
          <c:extLst>
            <c:ext xmlns:c16="http://schemas.microsoft.com/office/drawing/2014/chart" uri="{C3380CC4-5D6E-409C-BE32-E72D297353CC}">
              <c16:uniqueId val="{00000001-C896-435A-9929-B688D060BABA}"/>
            </c:ext>
          </c:extLst>
        </c:ser>
        <c:ser>
          <c:idx val="2"/>
          <c:order val="2"/>
          <c:tx>
            <c:strRef>
              <c:f>'Overall Onsites'!$E$4</c:f>
              <c:strCache>
                <c:ptCount val="1"/>
                <c:pt idx="0">
                  <c:v>Year 3</c:v>
                </c:pt>
              </c:strCache>
            </c:strRef>
          </c:tx>
          <c:spPr>
            <a:solidFill>
              <a:schemeClr val="accent3"/>
            </a:solidFill>
            <a:ln>
              <a:noFill/>
            </a:ln>
            <a:effectLst/>
          </c:spPr>
          <c:invertIfNegative val="0"/>
          <c:cat>
            <c:strRef>
              <c:f>'Overall Onsites'!$B$5:$B$20</c:f>
              <c:strCache>
                <c:ptCount val="16"/>
                <c:pt idx="0">
                  <c:v>Agency 1</c:v>
                </c:pt>
                <c:pt idx="1">
                  <c:v>Agency 2</c:v>
                </c:pt>
                <c:pt idx="2">
                  <c:v>Agency 3</c:v>
                </c:pt>
                <c:pt idx="3">
                  <c:v>Agency 4</c:v>
                </c:pt>
                <c:pt idx="4">
                  <c:v>Agency 5</c:v>
                </c:pt>
                <c:pt idx="5">
                  <c:v>Agency 6</c:v>
                </c:pt>
                <c:pt idx="6">
                  <c:v>Agency 7</c:v>
                </c:pt>
                <c:pt idx="7">
                  <c:v>Agency 8</c:v>
                </c:pt>
                <c:pt idx="8">
                  <c:v>Agency 9</c:v>
                </c:pt>
                <c:pt idx="9">
                  <c:v>Agency 10</c:v>
                </c:pt>
                <c:pt idx="10">
                  <c:v>Agency 11</c:v>
                </c:pt>
                <c:pt idx="11">
                  <c:v>Agency 12</c:v>
                </c:pt>
                <c:pt idx="12">
                  <c:v>Agency 13</c:v>
                </c:pt>
                <c:pt idx="13">
                  <c:v>Agency 14</c:v>
                </c:pt>
                <c:pt idx="14">
                  <c:v>Agency 15</c:v>
                </c:pt>
                <c:pt idx="15">
                  <c:v>Agency 16</c:v>
                </c:pt>
              </c:strCache>
            </c:strRef>
          </c:cat>
          <c:val>
            <c:numRef>
              <c:f>'Overall Onsites'!$E$5:$E$21</c:f>
              <c:numCache>
                <c:formatCode>General</c:formatCode>
                <c:ptCount val="17"/>
                <c:pt idx="0">
                  <c:v>0.65517241379310343</c:v>
                </c:pt>
                <c:pt idx="1">
                  <c:v>0.63793103448275867</c:v>
                </c:pt>
              </c:numCache>
            </c:numRef>
          </c:val>
          <c:extLst>
            <c:ext xmlns:c16="http://schemas.microsoft.com/office/drawing/2014/chart" uri="{C3380CC4-5D6E-409C-BE32-E72D297353CC}">
              <c16:uniqueId val="{00000002-C896-435A-9929-B688D060BABA}"/>
            </c:ext>
          </c:extLst>
        </c:ser>
        <c:dLbls>
          <c:showLegendKey val="0"/>
          <c:showVal val="0"/>
          <c:showCatName val="0"/>
          <c:showSerName val="0"/>
          <c:showPercent val="0"/>
          <c:showBubbleSize val="0"/>
        </c:dLbls>
        <c:gapWidth val="150"/>
        <c:axId val="96328512"/>
        <c:axId val="96331904"/>
      </c:barChart>
      <c:catAx>
        <c:axId val="9632851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 Organizations Across Regions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96331904"/>
        <c:crosses val="autoZero"/>
        <c:auto val="1"/>
        <c:lblAlgn val="ctr"/>
        <c:lblOffset val="100"/>
        <c:noMultiLvlLbl val="0"/>
      </c:catAx>
      <c:valAx>
        <c:axId val="9633190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Percent Complete</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96328512"/>
        <c:crosses val="autoZero"/>
        <c:crossBetween val="between"/>
      </c:valAx>
      <c:spPr>
        <a:noFill/>
        <a:ln>
          <a:noFill/>
        </a:ln>
        <a:effectLst/>
      </c:spPr>
    </c:plotArea>
    <c:legend>
      <c:legendPos val="r"/>
      <c:layout>
        <c:manualLayout>
          <c:xMode val="edge"/>
          <c:yMode val="edge"/>
          <c:x val="0.8054063402053051"/>
          <c:y val="0.14183759685045033"/>
          <c:w val="0.16069995046714605"/>
          <c:h val="0.1827242857992314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Discipline </a:t>
            </a:r>
            <a:r>
              <a:rPr lang="en-US" dirty="0" smtClean="0"/>
              <a:t>Referrals</a:t>
            </a:r>
            <a:endParaRPr lang="en-US" baseline="0" dirty="0"/>
          </a:p>
          <a:p>
            <a:pPr>
              <a:defRPr/>
            </a:pPr>
            <a:r>
              <a:rPr lang="en-US" baseline="0" dirty="0" smtClean="0"/>
              <a:t>per </a:t>
            </a:r>
            <a:r>
              <a:rPr lang="en-US" dirty="0"/>
              <a:t>100 Students</a:t>
            </a:r>
          </a:p>
        </c:rich>
      </c:tx>
      <c:overlay val="0"/>
      <c:spPr>
        <a:noFill/>
        <a:ln w="26727">
          <a:noFill/>
        </a:ln>
      </c:spPr>
    </c:title>
    <c:autoTitleDeleted val="0"/>
    <c:plotArea>
      <c:layout/>
      <c:barChart>
        <c:barDir val="col"/>
        <c:grouping val="clustered"/>
        <c:varyColors val="0"/>
        <c:ser>
          <c:idx val="0"/>
          <c:order val="0"/>
          <c:tx>
            <c:strRef>
              <c:f>Sheet1!$B$1</c:f>
              <c:strCache>
                <c:ptCount val="1"/>
                <c:pt idx="0">
                  <c:v>Discipline Referrals/100 Students</c:v>
                </c:pt>
              </c:strCache>
            </c:strRef>
          </c:tx>
          <c:spPr>
            <a:solidFill>
              <a:srgbClr val="A50021"/>
            </a:solidFill>
            <a:ln w="26727">
              <a:noFill/>
            </a:ln>
          </c:spPr>
          <c:invertIfNegative val="0"/>
          <c:dPt>
            <c:idx val="0"/>
            <c:invertIfNegative val="0"/>
            <c:bubble3D val="0"/>
            <c:spPr>
              <a:solidFill>
                <a:srgbClr val="4E8F00"/>
              </a:solidFill>
              <a:ln w="26727">
                <a:noFill/>
              </a:ln>
            </c:spPr>
            <c:extLst>
              <c:ext xmlns:c16="http://schemas.microsoft.com/office/drawing/2014/chart" uri="{C3380CC4-5D6E-409C-BE32-E72D297353CC}">
                <c16:uniqueId val="{00000001-2C8F-43D7-8805-4F97907917C7}"/>
              </c:ext>
            </c:extLst>
          </c:dPt>
          <c:dPt>
            <c:idx val="1"/>
            <c:invertIfNegative val="0"/>
            <c:bubble3D val="0"/>
            <c:spPr>
              <a:solidFill>
                <a:srgbClr val="FFFF00"/>
              </a:solidFill>
              <a:ln w="26727">
                <a:noFill/>
              </a:ln>
            </c:spPr>
            <c:extLst>
              <c:ext xmlns:c16="http://schemas.microsoft.com/office/drawing/2014/chart" uri="{C3380CC4-5D6E-409C-BE32-E72D297353CC}">
                <c16:uniqueId val="{00000003-2C8F-43D7-8805-4F97907917C7}"/>
              </c:ext>
            </c:extLst>
          </c:dPt>
          <c:cat>
            <c:strRef>
              <c:f>Sheet1!$A$2:$A$3</c:f>
              <c:strCache>
                <c:ptCount val="2"/>
                <c:pt idx="0">
                  <c:v>A</c:v>
                </c:pt>
                <c:pt idx="1">
                  <c:v>B</c:v>
                </c:pt>
              </c:strCache>
            </c:strRef>
          </c:cat>
          <c:val>
            <c:numRef>
              <c:f>Sheet1!$B$2:$B$3</c:f>
              <c:numCache>
                <c:formatCode>General</c:formatCode>
                <c:ptCount val="2"/>
                <c:pt idx="0">
                  <c:v>0.84</c:v>
                </c:pt>
                <c:pt idx="1">
                  <c:v>0.62</c:v>
                </c:pt>
              </c:numCache>
            </c:numRef>
          </c:val>
          <c:extLst>
            <c:ext xmlns:c16="http://schemas.microsoft.com/office/drawing/2014/chart" uri="{C3380CC4-5D6E-409C-BE32-E72D297353CC}">
              <c16:uniqueId val="{00000004-2C8F-43D7-8805-4F97907917C7}"/>
            </c:ext>
          </c:extLst>
        </c:ser>
        <c:dLbls>
          <c:showLegendKey val="0"/>
          <c:showVal val="0"/>
          <c:showCatName val="0"/>
          <c:showSerName val="0"/>
          <c:showPercent val="0"/>
          <c:showBubbleSize val="0"/>
        </c:dLbls>
        <c:gapWidth val="150"/>
        <c:axId val="368970224"/>
        <c:axId val="368970616"/>
      </c:barChart>
      <c:catAx>
        <c:axId val="368970224"/>
        <c:scaling>
          <c:orientation val="minMax"/>
        </c:scaling>
        <c:delete val="0"/>
        <c:axPos val="b"/>
        <c:numFmt formatCode="General" sourceLinked="1"/>
        <c:majorTickMark val="out"/>
        <c:minorTickMark val="none"/>
        <c:tickLblPos val="nextTo"/>
        <c:spPr>
          <a:ln w="3341">
            <a:solidFill>
              <a:srgbClr val="808080"/>
            </a:solidFill>
            <a:prstDash val="solid"/>
          </a:ln>
        </c:spPr>
        <c:crossAx val="368970616"/>
        <c:crosses val="autoZero"/>
        <c:auto val="1"/>
        <c:lblAlgn val="ctr"/>
        <c:lblOffset val="100"/>
        <c:noMultiLvlLbl val="0"/>
      </c:catAx>
      <c:valAx>
        <c:axId val="368970616"/>
        <c:scaling>
          <c:orientation val="minMax"/>
          <c:max val="1"/>
          <c:min val="0"/>
        </c:scaling>
        <c:delete val="0"/>
        <c:axPos val="l"/>
        <c:majorGridlines>
          <c:spPr>
            <a:ln w="3341">
              <a:solidFill>
                <a:srgbClr val="808080"/>
              </a:solidFill>
              <a:prstDash val="solid"/>
            </a:ln>
          </c:spPr>
        </c:majorGridlines>
        <c:numFmt formatCode="#,##0.0" sourceLinked="0"/>
        <c:majorTickMark val="out"/>
        <c:minorTickMark val="none"/>
        <c:tickLblPos val="nextTo"/>
        <c:spPr>
          <a:ln w="3341">
            <a:solidFill>
              <a:srgbClr val="808080"/>
            </a:solidFill>
            <a:prstDash val="solid"/>
          </a:ln>
        </c:spPr>
        <c:crossAx val="368970224"/>
        <c:crosses val="autoZero"/>
        <c:crossBetween val="between"/>
        <c:majorUnit val="0.1"/>
      </c:valAx>
      <c:spPr>
        <a:noFill/>
        <a:ln w="26727">
          <a:noFill/>
        </a:ln>
      </c:spPr>
    </c:plotArea>
    <c:plotVisOnly val="1"/>
    <c:dispBlanksAs val="gap"/>
    <c:showDLblsOverMax val="0"/>
  </c:chart>
  <c:spPr>
    <a:noFill/>
    <a:ln>
      <a:noFill/>
    </a:ln>
  </c:spPr>
  <c:txPr>
    <a:bodyPr/>
    <a:lstStyle/>
    <a:p>
      <a:pPr>
        <a:defRPr sz="1894"/>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drawing1.xml><?xml version="1.0" encoding="utf-8"?>
<c:userShapes xmlns:c="http://schemas.openxmlformats.org/drawingml/2006/chart">
  <cdr:relSizeAnchor xmlns:cdr="http://schemas.openxmlformats.org/drawingml/2006/chartDrawing">
    <cdr:from>
      <cdr:x>0.33499</cdr:x>
      <cdr:y>0.23394</cdr:y>
    </cdr:from>
    <cdr:to>
      <cdr:x>0.33499</cdr:x>
      <cdr:y>0.91236</cdr:y>
    </cdr:to>
    <cdr:cxnSp macro="">
      <cdr:nvCxnSpPr>
        <cdr:cNvPr id="6" name="Straight Connector 5" descr="Bar between 08-09 and 09-10 to show when cohort training was regionalized." title="Bar">
          <a:extLst xmlns:a="http://schemas.openxmlformats.org/drawingml/2006/main">
            <a:ext uri="{FF2B5EF4-FFF2-40B4-BE49-F238E27FC236}">
              <a16:creationId xmlns:a16="http://schemas.microsoft.com/office/drawing/2014/main" id="{52A35ED6-1613-5347-8F13-9E5DEE7E040D}"/>
            </a:ext>
          </a:extLst>
        </cdr:cNvPr>
        <cdr:cNvCxnSpPr/>
      </cdr:nvCxnSpPr>
      <cdr:spPr>
        <a:xfrm xmlns:a="http://schemas.openxmlformats.org/drawingml/2006/main" flipV="1">
          <a:off x="3884254" y="1140875"/>
          <a:ext cx="0" cy="3308519"/>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0.2697</cdr:x>
      <cdr:y>0.16538</cdr:y>
    </cdr:from>
    <cdr:to>
      <cdr:x>0.40706</cdr:x>
      <cdr:y>0.306</cdr:y>
    </cdr:to>
    <cdr:sp macro="" textlink="">
      <cdr:nvSpPr>
        <cdr:cNvPr id="2" name="TextBox 1"/>
        <cdr:cNvSpPr txBox="1"/>
      </cdr:nvSpPr>
      <cdr:spPr>
        <a:xfrm xmlns:a="http://schemas.openxmlformats.org/drawingml/2006/main">
          <a:off x="3127202" y="806505"/>
          <a:ext cx="1592731" cy="6857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a:t>Regionalized Support</a:t>
          </a:r>
        </a:p>
      </cdr:txBody>
    </cdr:sp>
  </cdr:relSizeAnchor>
</c:userShapes>
</file>

<file path=ppt/drawings/drawing2.xml><?xml version="1.0" encoding="utf-8"?>
<c:userShapes xmlns:c="http://schemas.openxmlformats.org/drawingml/2006/chart">
  <cdr:relSizeAnchor xmlns:cdr="http://schemas.openxmlformats.org/drawingml/2006/chartDrawing">
    <cdr:from>
      <cdr:x>0.0682</cdr:x>
      <cdr:y>0.28172</cdr:y>
    </cdr:from>
    <cdr:to>
      <cdr:x>0.83946</cdr:x>
      <cdr:y>0.28909</cdr:y>
    </cdr:to>
    <cdr:cxnSp macro="">
      <cdr:nvCxnSpPr>
        <cdr:cNvPr id="11" name="Straight Connector 10" descr="Red line marking the 80% score" title="Red line">
          <a:extLst xmlns:a="http://schemas.openxmlformats.org/drawingml/2006/main">
            <a:ext uri="{FF2B5EF4-FFF2-40B4-BE49-F238E27FC236}">
              <a16:creationId xmlns:a16="http://schemas.microsoft.com/office/drawing/2014/main" id="{E3751384-50DA-754F-ADCF-1D4600C0B7CE}"/>
            </a:ext>
          </a:extLst>
        </cdr:cNvPr>
        <cdr:cNvCxnSpPr/>
      </cdr:nvCxnSpPr>
      <cdr:spPr>
        <a:xfrm xmlns:a="http://schemas.openxmlformats.org/drawingml/2006/main" flipH="1">
          <a:off x="816137" y="1567084"/>
          <a:ext cx="9229835" cy="40983"/>
        </a:xfrm>
        <a:prstGeom xmlns:a="http://schemas.openxmlformats.org/drawingml/2006/main" prst="line">
          <a:avLst/>
        </a:prstGeom>
        <a:ln xmlns:a="http://schemas.openxmlformats.org/drawingml/2006/main" w="38100">
          <a:solidFill>
            <a:srgbClr val="7AB75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D89CE-687D-E04C-9647-D001126B39BB}" type="datetimeFigureOut">
              <a:rPr lang="en-US" smtClean="0"/>
              <a:t>6/12/2019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45203-F5B7-3F42-A658-2BBB9842BB80}" type="slidenum">
              <a:rPr lang="en-US" smtClean="0"/>
              <a:t>‹#›</a:t>
            </a:fld>
            <a:endParaRPr lang="en-US"/>
          </a:p>
        </p:txBody>
      </p:sp>
    </p:spTree>
    <p:extLst>
      <p:ext uri="{BB962C8B-B14F-4D97-AF65-F5344CB8AC3E}">
        <p14:creationId xmlns:p14="http://schemas.microsoft.com/office/powerpoint/2010/main" val="278535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halleningbehavior.com/"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pyramidmodel.or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visor.mn.gov/statutes/cite/120B.232#stat.120B.232.1"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revisor.mn.gov/laws/?id=5&amp;year=2017&amp;type=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bis.org/Common/Cms/files/pbisresources/McIntosh%20Sustainability%20keynote%2050%20min%202018-12-1.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new.apbs.org/conference" TargetMode="External"/><Relationship Id="rId4" Type="http://schemas.openxmlformats.org/officeDocument/2006/relationships/hyperlink" Target="http://www.apbs.or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bis.org/Common/Cms/files/pbisresources/McIntosh%20Sustainability%20keynote%2050%20min%202018-12-1.pdf"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new.apbs.org/conference" TargetMode="External"/><Relationship Id="rId4" Type="http://schemas.openxmlformats.org/officeDocument/2006/relationships/hyperlink" Target="http://www.apbs.org/"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apbs.org/Archives/Conferences/10thconference/index.aspx" TargetMode="External"/><Relationship Id="rId13" Type="http://schemas.openxmlformats.org/officeDocument/2006/relationships/hyperlink" Target="http://apbs.org/Archives/Conferences/fifthconference/default.html" TargetMode="External"/><Relationship Id="rId18" Type="http://schemas.openxmlformats.org/officeDocument/2006/relationships/hyperlink" Target="http://apbs.org/Archives/Conferences/secondconference/confanncmnt.htm" TargetMode="External"/><Relationship Id="rId3" Type="http://schemas.openxmlformats.org/officeDocument/2006/relationships/hyperlink" Target="https://new.apbs.org/archives/conference/2018" TargetMode="External"/><Relationship Id="rId7" Type="http://schemas.openxmlformats.org/officeDocument/2006/relationships/hyperlink" Target="http://apbs.org/Archives/Conferences/11thconference/index.aspx" TargetMode="External"/><Relationship Id="rId12" Type="http://schemas.openxmlformats.org/officeDocument/2006/relationships/hyperlink" Target="http://apbs.org/Archives/Conferences/sixthconference/index.aspx" TargetMode="External"/><Relationship Id="rId17" Type="http://schemas.openxmlformats.org/officeDocument/2006/relationships/hyperlink" Target="http://apbs.org/files/Carr%20keynote2006.pdf" TargetMode="External"/><Relationship Id="rId2" Type="http://schemas.openxmlformats.org/officeDocument/2006/relationships/slide" Target="../slides/slide75.xml"/><Relationship Id="rId16" Type="http://schemas.openxmlformats.org/officeDocument/2006/relationships/hyperlink" Target="http://apbs.org/files/APBS%20Presidential%20Address.pdf" TargetMode="External"/><Relationship Id="rId1" Type="http://schemas.openxmlformats.org/officeDocument/2006/relationships/notesMaster" Target="../notesMasters/notesMaster1.xml"/><Relationship Id="rId6" Type="http://schemas.openxmlformats.org/officeDocument/2006/relationships/hyperlink" Target="http://apbs.org/Archives/Conferences/12thconference/index.aspx" TargetMode="External"/><Relationship Id="rId11" Type="http://schemas.openxmlformats.org/officeDocument/2006/relationships/hyperlink" Target="http://apbs.org/Archives/Conferences/seventhconference/index.aspx" TargetMode="External"/><Relationship Id="rId5" Type="http://schemas.openxmlformats.org/officeDocument/2006/relationships/hyperlink" Target="https://new.apbs.org/archives/conference/2016" TargetMode="External"/><Relationship Id="rId15" Type="http://schemas.openxmlformats.org/officeDocument/2006/relationships/hyperlink" Target="http://apbs.org/Archives/Conferences/thirdconference/confanncmnt.htm" TargetMode="External"/><Relationship Id="rId10" Type="http://schemas.openxmlformats.org/officeDocument/2006/relationships/hyperlink" Target="http://apbs.org/Archives/Conferences/8thconference/index.aspx" TargetMode="External"/><Relationship Id="rId4" Type="http://schemas.openxmlformats.org/officeDocument/2006/relationships/hyperlink" Target="https://new.apbs.org/archives/conference/2017" TargetMode="External"/><Relationship Id="rId9" Type="http://schemas.openxmlformats.org/officeDocument/2006/relationships/hyperlink" Target="http://apbs.org/Archives/Conferences/9thconference/index.aspx" TargetMode="External"/><Relationship Id="rId14" Type="http://schemas.openxmlformats.org/officeDocument/2006/relationships/hyperlink" Target="http://apbs.org/Archives/Conferences/fourthconference/presentationmaterials.asp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1</a:t>
            </a:fld>
            <a:endParaRPr lang="en-US"/>
          </a:p>
        </p:txBody>
      </p:sp>
    </p:spTree>
    <p:extLst>
      <p:ext uri="{BB962C8B-B14F-4D97-AF65-F5344CB8AC3E}">
        <p14:creationId xmlns:p14="http://schemas.microsoft.com/office/powerpoint/2010/main" val="3199621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The National Center for Pyramid Model Innovations (</a:t>
            </a:r>
            <a:r>
              <a:rPr lang="en-US" sz="1200" b="1" i="0" kern="1200" dirty="0">
                <a:solidFill>
                  <a:schemeClr val="tx1"/>
                </a:solidFill>
                <a:effectLst/>
                <a:latin typeface="NeueHaasGroteskText Std" panose="020B0504020202020204" pitchFamily="34" charset="0"/>
                <a:ea typeface="+mn-ea"/>
                <a:cs typeface="+mn-cs"/>
              </a:rPr>
              <a:t>NCPMI</a:t>
            </a:r>
            <a:r>
              <a:rPr lang="en-US" sz="1200" b="0" i="0" kern="1200" dirty="0">
                <a:solidFill>
                  <a:schemeClr val="tx1"/>
                </a:solidFill>
                <a:effectLst/>
                <a:latin typeface="NeueHaasGroteskText Std" panose="020B0504020202020204" pitchFamily="34" charset="0"/>
                <a:ea typeface="+mn-ea"/>
                <a:cs typeface="+mn-cs"/>
              </a:rPr>
              <a:t>) is a federally-funded project established to disseminate effective use of the Pyramid Model to support young children’s social, emotional and behavioral development through a variety of training and technical assistance activities.  The Pyramid Model Consortium (</a:t>
            </a:r>
            <a:r>
              <a:rPr lang="en-US" sz="1200" b="1" i="0" kern="1200" dirty="0">
                <a:solidFill>
                  <a:schemeClr val="tx1"/>
                </a:solidFill>
                <a:effectLst/>
                <a:latin typeface="NeueHaasGroteskText Std" panose="020B0504020202020204" pitchFamily="34" charset="0"/>
                <a:ea typeface="+mn-ea"/>
                <a:cs typeface="+mn-cs"/>
              </a:rPr>
              <a:t>PMC</a:t>
            </a:r>
            <a:r>
              <a:rPr lang="en-US" sz="1200" b="0" i="0" kern="1200" dirty="0">
                <a:solidFill>
                  <a:schemeClr val="tx1"/>
                </a:solidFill>
                <a:effectLst/>
                <a:latin typeface="NeueHaasGroteskText Std" panose="020B0504020202020204" pitchFamily="34" charset="0"/>
                <a:ea typeface="+mn-ea"/>
                <a:cs typeface="+mn-cs"/>
              </a:rPr>
              <a:t>) is a nonprofit, fee-for-service organization that, similarly, was established to disseminate high-fidelity use of the Pyramid Model.  NCPMI and PMC have similarities and differences.</a:t>
            </a:r>
          </a:p>
          <a:p>
            <a:r>
              <a:rPr lang="en-US" sz="1200" b="0" i="1" kern="1200" dirty="0">
                <a:solidFill>
                  <a:schemeClr val="tx1"/>
                </a:solidFill>
                <a:effectLst/>
                <a:latin typeface="NeueHaasGroteskText Std" panose="020B0504020202020204" pitchFamily="34" charset="0"/>
                <a:ea typeface="+mn-ea"/>
                <a:cs typeface="+mn-cs"/>
              </a:rPr>
              <a:t>Similarities</a:t>
            </a:r>
            <a:r>
              <a:rPr lang="en-US" sz="1200" b="0" i="0" kern="1200" dirty="0">
                <a:solidFill>
                  <a:schemeClr val="tx1"/>
                </a:solidFill>
                <a:effectLst/>
                <a:latin typeface="NeueHaasGroteskText Std" panose="020B0504020202020204" pitchFamily="34" charset="0"/>
                <a:ea typeface="+mn-ea"/>
                <a:cs typeface="+mn-cs"/>
              </a:rPr>
              <a:t>.  Both NCPMI and PMC focus on the Pyramid Model as a framework for promoting effective practices for young children’s social-emotional development and both do so with training and technical assistance for states and local programs.  Many of those who developed the Pyramid Model were involved in establishing PMC (in 2014) and are also faculty with NCPMI (beginning in 2017).  NCPMI and PMC intend to establish a partnership in order to coordinate their activities.</a:t>
            </a:r>
          </a:p>
          <a:p>
            <a:r>
              <a:rPr lang="en-US" sz="1200" b="0" i="1" kern="1200" dirty="0">
                <a:solidFill>
                  <a:schemeClr val="tx1"/>
                </a:solidFill>
                <a:effectLst/>
                <a:latin typeface="NeueHaasGroteskText Std" panose="020B0504020202020204" pitchFamily="34" charset="0"/>
                <a:ea typeface="+mn-ea"/>
                <a:cs typeface="+mn-cs"/>
              </a:rPr>
              <a:t>Differences</a:t>
            </a:r>
            <a:r>
              <a:rPr lang="en-US" sz="1200" b="0" i="0" kern="1200" dirty="0">
                <a:solidFill>
                  <a:schemeClr val="tx1"/>
                </a:solidFill>
                <a:effectLst/>
                <a:latin typeface="NeueHaasGroteskText Std" panose="020B0504020202020204" pitchFamily="34" charset="0"/>
                <a:ea typeface="+mn-ea"/>
                <a:cs typeface="+mn-cs"/>
              </a:rPr>
              <a:t>.  NCPMI does not charge for services as it is funded by a 5-year grant that supports activities that are limited by time, work scope and resources.  PMC, on the other hand, is a fee-for-service organization that can accommodate a greater range of requests involving Pyramid Model training and technical assistance.</a:t>
            </a:r>
          </a:p>
          <a:p>
            <a:r>
              <a:rPr lang="en-US" sz="1200" b="0" i="0" kern="1200" dirty="0">
                <a:solidFill>
                  <a:schemeClr val="tx1"/>
                </a:solidFill>
                <a:effectLst/>
                <a:latin typeface="NeueHaasGroteskText Std" panose="020B0504020202020204" pitchFamily="34" charset="0"/>
                <a:ea typeface="+mn-ea"/>
                <a:cs typeface="+mn-cs"/>
              </a:rPr>
              <a:t>Additional information can be found at </a:t>
            </a:r>
            <a:r>
              <a:rPr lang="en-US" sz="1200" b="0" i="0" u="none" strike="noStrike" kern="1200" dirty="0">
                <a:solidFill>
                  <a:schemeClr val="tx1"/>
                </a:solidFill>
                <a:effectLst/>
                <a:latin typeface="NeueHaasGroteskText Std" panose="020B0504020202020204" pitchFamily="34" charset="0"/>
                <a:ea typeface="+mn-ea"/>
                <a:cs typeface="+mn-cs"/>
                <a:hlinkClick r:id="rId3"/>
              </a:rPr>
              <a:t>www.challengingbehavior.com</a:t>
            </a:r>
            <a:r>
              <a:rPr lang="en-US" sz="1200" b="0" i="0" kern="1200" dirty="0">
                <a:solidFill>
                  <a:schemeClr val="tx1"/>
                </a:solidFill>
                <a:effectLst/>
                <a:latin typeface="NeueHaasGroteskText Std" panose="020B0504020202020204" pitchFamily="34" charset="0"/>
                <a:ea typeface="+mn-ea"/>
                <a:cs typeface="+mn-cs"/>
              </a:rPr>
              <a:t>(NCPMI) and </a:t>
            </a:r>
            <a:r>
              <a:rPr lang="en-US" sz="1200" b="0" i="0" u="none" strike="noStrike" kern="1200" dirty="0">
                <a:solidFill>
                  <a:schemeClr val="tx1"/>
                </a:solidFill>
                <a:effectLst/>
                <a:latin typeface="NeueHaasGroteskText Std" panose="020B0504020202020204" pitchFamily="34" charset="0"/>
                <a:ea typeface="+mn-ea"/>
                <a:cs typeface="+mn-cs"/>
                <a:hlinkClick r:id="rId4"/>
              </a:rPr>
              <a:t>www.pyramidmodel.org</a:t>
            </a:r>
            <a:r>
              <a:rPr lang="en-US" sz="1200" b="0" i="0" kern="1200" dirty="0">
                <a:solidFill>
                  <a:schemeClr val="tx1"/>
                </a:solidFill>
                <a:effectLst/>
                <a:latin typeface="NeueHaasGroteskText Std" panose="020B0504020202020204" pitchFamily="34" charset="0"/>
                <a:ea typeface="+mn-ea"/>
                <a:cs typeface="+mn-cs"/>
              </a:rPr>
              <a:t> (PMC).</a:t>
            </a:r>
          </a:p>
          <a:p>
            <a:endParaRPr lang="en-US" dirty="0"/>
          </a:p>
          <a:p>
            <a:r>
              <a:rPr lang="en-US" dirty="0"/>
              <a:t>62 schools districts identified on the</a:t>
            </a:r>
            <a:r>
              <a:rPr lang="en-US" baseline="0" dirty="0"/>
              <a:t> </a:t>
            </a:r>
            <a:r>
              <a:rPr lang="en-US" dirty="0"/>
              <a:t> map, of those 62 , 53 are districts</a:t>
            </a:r>
            <a:r>
              <a:rPr lang="en-US" baseline="0" dirty="0"/>
              <a:t> that have at least some PBIS involvement, buy may not be at the elementary level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140669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58753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33.3%</a:t>
            </a:r>
            <a:r>
              <a:rPr lang="en-US" b="1" baseline="0" dirty="0"/>
              <a:t> of the schools </a:t>
            </a:r>
            <a:r>
              <a:rPr lang="en-US" baseline="0" dirty="0"/>
              <a:t>was calculated by dividing 2072 (total number of schools on MDE website for 2018) by 690 schools as identified in the second bullet</a:t>
            </a:r>
          </a:p>
          <a:p>
            <a:r>
              <a:rPr lang="en-US" b="1" dirty="0"/>
              <a:t>335,598 students </a:t>
            </a:r>
            <a:r>
              <a:rPr lang="en-US" dirty="0"/>
              <a:t>was determined by adding 311,280 (last count) with 24,318</a:t>
            </a:r>
            <a:r>
              <a:rPr lang="en-US" baseline="0" dirty="0"/>
              <a:t> ( the number of students pulled from the application. This number may change as the child count may be different once Kirsten looks at it. Also, it may not  account for schools that have closed or dropped. </a:t>
            </a:r>
          </a:p>
          <a:p>
            <a:r>
              <a:rPr lang="en-US" b="1" baseline="0" dirty="0"/>
              <a:t>38.9% </a:t>
            </a:r>
            <a:r>
              <a:rPr lang="en-US" baseline="0" dirty="0"/>
              <a:t>of states students was determined by dividing 335,598 by 862,160 ( k-12 child count 2018 on MDE website.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136681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inherit"/>
              </a:rPr>
              <a:t>This</a:t>
            </a:r>
            <a:r>
              <a:rPr lang="en-US" b="0" i="0" baseline="0" dirty="0">
                <a:solidFill>
                  <a:srgbClr val="000000"/>
                </a:solidFill>
                <a:effectLst/>
                <a:latin typeface="inherit"/>
              </a:rPr>
              <a:t> was done in consultation with the National TA Center, with many iterations to get to this point. There was a rationale to get this in plain language. We careful with the education language because we knew it had to be read by other agencies as well as legislatures.</a:t>
            </a:r>
            <a:endParaRPr lang="en-US" b="0" i="0" dirty="0">
              <a:solidFill>
                <a:srgbClr val="000000"/>
              </a:solidFill>
              <a:effectLst/>
              <a:latin typeface="inherit"/>
            </a:endParaRPr>
          </a:p>
          <a:p>
            <a:pPr algn="l"/>
            <a:endParaRPr lang="en-US" b="1" i="0" dirty="0">
              <a:solidFill>
                <a:srgbClr val="000000"/>
              </a:solidFill>
              <a:effectLst/>
              <a:latin typeface="inherit"/>
            </a:endParaRPr>
          </a:p>
          <a:p>
            <a:pPr algn="l"/>
            <a:r>
              <a:rPr lang="en-US" b="1" i="0" dirty="0">
                <a:solidFill>
                  <a:srgbClr val="000000"/>
                </a:solidFill>
                <a:effectLst/>
                <a:latin typeface="inherit"/>
              </a:rPr>
              <a:t>122A.627 POSITIVE BEHAVIORAL INTERVENTIONS AND SUPPORTS.</a:t>
            </a:r>
          </a:p>
          <a:p>
            <a:pPr algn="l"/>
            <a:r>
              <a:rPr lang="en-US" b="0" i="0" dirty="0">
                <a:solidFill>
                  <a:srgbClr val="212529"/>
                </a:solidFill>
                <a:effectLst/>
                <a:latin typeface="times new roman" panose="02020603050405020304" pitchFamily="18" charset="0"/>
              </a:rPr>
              <a:t>"Positive behavioral interventions and supports" or "PBIS" means an evidence-based framework for preventing problem behavior, providing instruction and support for positive and prosocial behaviors, and supporting social, emotional, and behavioral needs for all students. Schoolwide implementation of PBIS requires training, coaching, and evaluation for school staff to consistently implement the key components that make PBIS effective for all students, including:</a:t>
            </a:r>
          </a:p>
          <a:p>
            <a:pPr algn="l"/>
            <a:r>
              <a:rPr lang="en-US" b="0" i="0" dirty="0">
                <a:solidFill>
                  <a:srgbClr val="212529"/>
                </a:solidFill>
                <a:effectLst/>
                <a:latin typeface="times new roman" panose="02020603050405020304" pitchFamily="18" charset="0"/>
              </a:rPr>
              <a:t>(1) establishing, defining, teaching, and practicing three to five positively stated schoolwide behavioral expectations that are representative of the local community and cultures;</a:t>
            </a:r>
          </a:p>
          <a:p>
            <a:pPr algn="l"/>
            <a:r>
              <a:rPr lang="en-US" b="0" i="0" dirty="0">
                <a:solidFill>
                  <a:srgbClr val="212529"/>
                </a:solidFill>
                <a:effectLst/>
                <a:latin typeface="times new roman" panose="02020603050405020304" pitchFamily="18" charset="0"/>
              </a:rPr>
              <a:t>(2) developing and implementing a consistent system used by all staff to provide positive feedback and acknowledgment for students who display schoolwide behavioral expectations;</a:t>
            </a:r>
          </a:p>
          <a:p>
            <a:pPr algn="l"/>
            <a:r>
              <a:rPr lang="en-US" b="0" i="0" dirty="0">
                <a:solidFill>
                  <a:srgbClr val="212529"/>
                </a:solidFill>
                <a:effectLst/>
                <a:latin typeface="times new roman" panose="02020603050405020304" pitchFamily="18" charset="0"/>
              </a:rPr>
              <a:t>(3) developing and implementing a consistent and specialized support system for students who do not display behaviors representative of schoolwide positive expectations;</a:t>
            </a:r>
          </a:p>
          <a:p>
            <a:pPr algn="l"/>
            <a:r>
              <a:rPr lang="en-US" b="0" i="0" dirty="0">
                <a:solidFill>
                  <a:srgbClr val="212529"/>
                </a:solidFill>
                <a:effectLst/>
                <a:latin typeface="times new roman" panose="02020603050405020304" pitchFamily="18" charset="0"/>
              </a:rPr>
              <a:t>(4) developing a system to support decisions based on data related to student progress, effective implementation of behavioral practices, and screening for students requiring additional behavior supports;</a:t>
            </a:r>
          </a:p>
          <a:p>
            <a:pPr algn="l"/>
            <a:r>
              <a:rPr lang="en-US" b="0" i="0" dirty="0">
                <a:solidFill>
                  <a:srgbClr val="212529"/>
                </a:solidFill>
                <a:effectLst/>
                <a:latin typeface="times new roman" panose="02020603050405020304" pitchFamily="18" charset="0"/>
              </a:rPr>
              <a:t>(5) using a continuum of evidence-based interventions that is integrated and aligned to support academic and behavioral success for all students; and</a:t>
            </a:r>
          </a:p>
          <a:p>
            <a:pPr algn="l"/>
            <a:r>
              <a:rPr lang="en-US" b="0" i="0" dirty="0">
                <a:solidFill>
                  <a:srgbClr val="212529"/>
                </a:solidFill>
                <a:effectLst/>
                <a:latin typeface="times new roman" panose="02020603050405020304" pitchFamily="18" charset="0"/>
              </a:rPr>
              <a:t>(6) using a team-based approach to support effective implementation, monitor progress, and evaluate outcomes.</a:t>
            </a:r>
          </a:p>
          <a:p>
            <a:pPr algn="l"/>
            <a:r>
              <a:rPr lang="en-US" b="0" i="0" dirty="0">
                <a:solidFill>
                  <a:srgbClr val="212529"/>
                </a:solidFill>
                <a:effectLst/>
                <a:latin typeface="times new roman" panose="02020603050405020304" pitchFamily="18" charset="0"/>
              </a:rPr>
              <a:t>Consistent with section </a:t>
            </a:r>
            <a:r>
              <a:rPr lang="en-US" b="0" i="0" u="sng" dirty="0">
                <a:solidFill>
                  <a:srgbClr val="2B6DAD"/>
                </a:solidFill>
                <a:effectLst/>
                <a:latin typeface="times new roman" panose="02020603050405020304" pitchFamily="18" charset="0"/>
                <a:hlinkClick r:id="rId3"/>
              </a:rPr>
              <a:t>120B.232, subdivision 1</a:t>
            </a:r>
            <a:r>
              <a:rPr lang="en-US" b="0" i="0" dirty="0">
                <a:solidFill>
                  <a:srgbClr val="212529"/>
                </a:solidFill>
                <a:effectLst/>
                <a:latin typeface="times new roman" panose="02020603050405020304" pitchFamily="18" charset="0"/>
              </a:rPr>
              <a:t>, character education curriculum and programs may be used to support implementation of the key components of PBIS.</a:t>
            </a:r>
          </a:p>
          <a:p>
            <a:pPr algn="l"/>
            <a:r>
              <a:rPr lang="en-US" b="1" i="0" dirty="0">
                <a:solidFill>
                  <a:srgbClr val="000000"/>
                </a:solidFill>
                <a:effectLst/>
                <a:latin typeface="inherit"/>
              </a:rPr>
              <a:t>History: </a:t>
            </a:r>
          </a:p>
          <a:p>
            <a:pPr algn="l"/>
            <a:r>
              <a:rPr lang="en-US" b="0" i="1" u="sng" dirty="0">
                <a:solidFill>
                  <a:srgbClr val="2B6DAD"/>
                </a:solidFill>
                <a:effectLst/>
                <a:latin typeface="times new roman" panose="02020603050405020304" pitchFamily="18" charset="0"/>
                <a:hlinkClick r:id="rId4"/>
              </a:rPr>
              <a:t>1Sp2017 c 5 art 2 s 26</a:t>
            </a:r>
            <a:endParaRPr lang="en-US" b="0" i="1" u="sng" dirty="0">
              <a:solidFill>
                <a:srgbClr val="2B6DAD"/>
              </a:solidFill>
              <a:effectLst/>
              <a:latin typeface="times new roman" panose="02020603050405020304" pitchFamily="18" charset="0"/>
            </a:endParaRPr>
          </a:p>
          <a:p>
            <a:pPr algn="l"/>
            <a:endParaRPr lang="en-US" b="1" i="0" u="sng" dirty="0">
              <a:solidFill>
                <a:srgbClr val="2B6DAD"/>
              </a:solidFill>
              <a:effectLst/>
              <a:latin typeface="times new roman" panose="02020603050405020304" pitchFamily="18" charset="0"/>
            </a:endParaRPr>
          </a:p>
          <a:p>
            <a:pPr algn="l"/>
            <a:r>
              <a:rPr lang="en-US" b="1" i="0" u="none" dirty="0">
                <a:solidFill>
                  <a:srgbClr val="2B6DAD"/>
                </a:solidFill>
                <a:effectLst/>
                <a:latin typeface="times new roman" panose="02020603050405020304" pitchFamily="18" charset="0"/>
              </a:rPr>
              <a:t>Source:</a:t>
            </a:r>
            <a:r>
              <a:rPr lang="en-US" b="1" i="0" u="none" baseline="0" dirty="0">
                <a:solidFill>
                  <a:srgbClr val="2B6DAD"/>
                </a:solidFill>
                <a:effectLst/>
                <a:latin typeface="times new roman" panose="02020603050405020304" pitchFamily="18" charset="0"/>
              </a:rPr>
              <a:t> https://www.revisor.mn.gov/statutes/?id=122A.627 </a:t>
            </a:r>
            <a:endParaRPr lang="en-US" b="1" i="0" u="none" dirty="0">
              <a:solidFill>
                <a:srgbClr val="212529"/>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16983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just good enough. How do you know</a:t>
            </a:r>
            <a:r>
              <a:rPr lang="en-US" baseline="0" dirty="0"/>
              <a:t> it is being done? There are tools and measures for teams to 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655033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41</a:t>
            </a:fld>
            <a:endParaRPr lang="en-US"/>
          </a:p>
        </p:txBody>
      </p:sp>
    </p:spTree>
    <p:extLst>
      <p:ext uri="{BB962C8B-B14F-4D97-AF65-F5344CB8AC3E}">
        <p14:creationId xmlns:p14="http://schemas.microsoft.com/office/powerpoint/2010/main" val="1368223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major goals that set the stage for showing real examples and tie to how we evaluate and improve our work with databased decision making at all levels, informing our processes.</a:t>
            </a:r>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47</a:t>
            </a:fld>
            <a:endParaRPr lang="en-US"/>
          </a:p>
        </p:txBody>
      </p:sp>
    </p:spTree>
    <p:extLst>
      <p:ext uri="{BB962C8B-B14F-4D97-AF65-F5344CB8AC3E}">
        <p14:creationId xmlns:p14="http://schemas.microsoft.com/office/powerpoint/2010/main" val="1953822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199883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50</a:t>
            </a:fld>
            <a:endParaRPr lang="en-US"/>
          </a:p>
        </p:txBody>
      </p:sp>
    </p:spTree>
    <p:extLst>
      <p:ext uri="{BB962C8B-B14F-4D97-AF65-F5344CB8AC3E}">
        <p14:creationId xmlns:p14="http://schemas.microsoft.com/office/powerpoint/2010/main" val="496941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53</a:t>
            </a:fld>
            <a:endParaRPr lang="en-US"/>
          </a:p>
        </p:txBody>
      </p:sp>
    </p:spTree>
    <p:extLst>
      <p:ext uri="{BB962C8B-B14F-4D97-AF65-F5344CB8AC3E}">
        <p14:creationId xmlns:p14="http://schemas.microsoft.com/office/powerpoint/2010/main" val="237400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MNPBS Network: Expanding PBIS Across School, Home and Community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Communities of practice are one of the </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four (4) recommended principles for sustaining PBIS</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The Minnesota Positive Behavior Support (MNPBS) Network is our newly formed regional </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APBS Network</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that brings together people using positive behavior support from across the state to encourage interagency collaboration, learn from each other, and continue momentum with important stakeholders. We look to highlight the successes when schools and districts work collaboratively with other agencies to make sure students have the social, emotional, and behavioral health supports they need to be successful in school and community settings. In this presentation, we will describe how the MNPBS Network is working across education and human service systems at local, regional, and statewide levels to increase awareness and understanding of multi-tiered positive behavior support across all environments and across the lifespan.</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This will also be an opportunity to recruit local PBIS experts, as we prepare to share and learn from others across the world when Minnesota hosts the </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international APBS conference</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in March 2021. </a:t>
            </a:r>
          </a:p>
          <a:p>
            <a:endParaRPr lang="en-US" dirty="0" smtClean="0"/>
          </a:p>
          <a:p>
            <a:r>
              <a:rPr lang="en-US" b="1" dirty="0" smtClean="0"/>
              <a:t>Takeaway</a:t>
            </a:r>
            <a:r>
              <a:rPr lang="en-US" b="1" baseline="0" dirty="0" smtClean="0"/>
              <a:t> 1: </a:t>
            </a:r>
            <a:r>
              <a:rPr lang="en-US" b="0" baseline="0" dirty="0" smtClean="0"/>
              <a:t>There are a finite number of core features are not unique for positive behavior support, regardless of the setting, context, situation, group, etc. We share more similar than different, so we can focus on those universal PBS core features that also apply to increased layers of support. As a result, people in Minnesota now have this thing that we believe works to both increase desirable behaviors by supporting people in the ways they find the most pleasant or literally, positive.</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Takeaway</a:t>
            </a:r>
            <a:r>
              <a:rPr lang="en-US" b="1" baseline="0" dirty="0" smtClean="0"/>
              <a:t> 2 </a:t>
            </a:r>
            <a:r>
              <a:rPr lang="en-US" b="0" baseline="0" dirty="0" smtClean="0"/>
              <a:t>As a result of Takeaway #1, we expect our competencies to be more similar than different across school, community, demographics, cultures, etc. especially if they match with what is important shared values to the people we support.</a:t>
            </a:r>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Takeaway</a:t>
            </a:r>
            <a:r>
              <a:rPr lang="en-US" b="1" baseline="0" dirty="0" smtClean="0"/>
              <a:t> 3: </a:t>
            </a:r>
            <a:r>
              <a:rPr lang="en-US" b="0" baseline="0" dirty="0" smtClean="0"/>
              <a:t>Tiered systems coordinate efforts too. We expect, and want to select teams and networks that have a variety of skills that they bring that are integrated and compensatory. Think of it as a potluck. It would be a lot of work for one person to do the entire meal and sustain it over and over again. It also would be a problem if all 10 people brought a bag of chips. Tiered systems is coordination and alignment so that the right people with the right skills are bringing the right information at the right time to make decisions.</a:t>
            </a:r>
          </a:p>
          <a:p>
            <a:endParaRPr lang="en-US" b="0" baseline="0" dirty="0" smtClean="0"/>
          </a:p>
          <a:p>
            <a:r>
              <a:rPr lang="en-US" b="0" baseline="0" dirty="0" smtClean="0"/>
              <a:t>MNPBS Network is a way to structure to keep people coming back and staying in the right level of consistent communication. It ties back to Takeaway 3 by ‘setting the table’ at and expected and consistent time and place so that we can all get the benefit of all the ‘dishes’ that people bring. There’s perhaps a human tendency to want to ‘make it your own’, but ultimately we have to have non-negotiable core features. We could give all of our blueprints, fidelity assessments being developed, terms of references, Give/Gets, etc. as examples for people to do it on their own (e.g., “Letting it Happen”), but we each have to have that experience making it work for your team with experience doing it collaboratively as a network in a less high pressure, high stakes situation.</a:t>
            </a:r>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Takeaway</a:t>
            </a:r>
            <a:r>
              <a:rPr lang="en-US" b="1" baseline="0" dirty="0" smtClean="0"/>
              <a:t> 4: </a:t>
            </a:r>
            <a:r>
              <a:rPr lang="en-US" b="0" baseline="0" dirty="0" smtClean="0"/>
              <a:t>This will be a first-time, international APBS event for the area!</a:t>
            </a:r>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2</a:t>
            </a:fld>
            <a:endParaRPr lang="en-US"/>
          </a:p>
        </p:txBody>
      </p:sp>
    </p:spTree>
    <p:extLst>
      <p:ext uri="{BB962C8B-B14F-4D97-AF65-F5344CB8AC3E}">
        <p14:creationId xmlns:p14="http://schemas.microsoft.com/office/powerpoint/2010/main" val="1940958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Fixsen,</a:t>
            </a:r>
            <a:r>
              <a:rPr lang="en-US" altLang="en-US" baseline="0" dirty="0">
                <a:latin typeface="Arial" panose="020B0604020202020204" pitchFamily="34" charset="0"/>
              </a:rPr>
              <a:t> Blase, &amp; Metz, 2015</a:t>
            </a:r>
            <a:endParaRPr lang="en-US" altLang="en-US" dirty="0">
              <a:latin typeface="Arial" panose="020B0604020202020204" pitchFamily="34" charset="0"/>
            </a:endParaRP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ea typeface="+mn-ea"/>
                <a:cs typeface="+mn-cs"/>
              </a:rPr>
              <a:t>© Dean Fixsen and Karen Blase, 2015</a:t>
            </a: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3BE0B0-0FC3-4B9D-808A-7DE38976E7D3}" type="slidenum">
              <a:rPr kumimoji="0" lang="en-US" altLang="en-US" sz="1800" b="0" i="0" u="none" strike="noStrike" kern="0" cap="none" spc="0" normalizeH="0" baseline="0" noProof="0" smtClean="0">
                <a:ln>
                  <a:noFill/>
                </a:ln>
                <a:solidFill>
                  <a:sysClr val="windowText" lastClr="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spTree>
    <p:extLst>
      <p:ext uri="{BB962C8B-B14F-4D97-AF65-F5344CB8AC3E}">
        <p14:creationId xmlns:p14="http://schemas.microsoft.com/office/powerpoint/2010/main" val="122828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 that the</a:t>
            </a:r>
            <a:r>
              <a:rPr lang="en-US" baseline="0" dirty="0" smtClean="0"/>
              <a:t> </a:t>
            </a:r>
            <a:r>
              <a:rPr lang="en-US" dirty="0" smtClean="0"/>
              <a:t>quadrants we just made are pretty cut and dry</a:t>
            </a:r>
            <a:r>
              <a:rPr lang="en-US" baseline="0" dirty="0" smtClean="0"/>
              <a:t> and based on numbers. If you choose to do this IRL, then nearly all of the time you’re going to have judgement calls.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this is a relatively new Usability Test that we have begun this year, some of the regions are also using this information to show growth over time. The idea of watching a school move to the upper right quadrant via either path (meeting training usefulness criteria or meeting benchmark fidelity or both).</a:t>
            </a:r>
            <a:endParaRPr lang="en-US" dirty="0" smtClean="0"/>
          </a:p>
          <a:p>
            <a:endParaRPr lang="en-US" dirty="0" smtClean="0"/>
          </a:p>
          <a:p>
            <a:r>
              <a:rPr lang="en-US" dirty="0" smtClean="0"/>
              <a:t>How</a:t>
            </a:r>
            <a:r>
              <a:rPr lang="en-US" baseline="0" dirty="0" smtClean="0"/>
              <a:t> we are currently thinking about and using fidelity and usefulness data to differentiate training and coaching supports.</a:t>
            </a:r>
            <a:endParaRPr lang="en-US" dirty="0"/>
          </a:p>
        </p:txBody>
      </p:sp>
      <p:sp>
        <p:nvSpPr>
          <p:cNvPr id="4" name="Slide Number Placeholder 3"/>
          <p:cNvSpPr>
            <a:spLocks noGrp="1"/>
          </p:cNvSpPr>
          <p:nvPr>
            <p:ph type="sldNum" sz="quarter" idx="10"/>
          </p:nvPr>
        </p:nvSpPr>
        <p:spPr/>
        <p:txBody>
          <a:bodyPr/>
          <a:lstStyle/>
          <a:p>
            <a:fld id="{5B3A9B95-6424-4604-8A4C-B9CB172F1898}"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9094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smtClean="0">
                <a:solidFill>
                  <a:srgbClr val="D2451E"/>
                </a:solidFill>
                <a:effectLst/>
                <a:latin typeface="Arial" panose="020B0604020202020204" pitchFamily="34" charset="0"/>
              </a:rPr>
              <a:t>Primary Benefits of Professional Membership</a:t>
            </a:r>
          </a:p>
          <a:p>
            <a:pPr algn="l"/>
            <a:r>
              <a:rPr lang="en-US" b="0" i="1" dirty="0" smtClean="0">
                <a:solidFill>
                  <a:srgbClr val="34495E"/>
                </a:solidFill>
                <a:effectLst/>
                <a:latin typeface="Arial" panose="020B0604020202020204" pitchFamily="34" charset="0"/>
              </a:rPr>
              <a:t>Professional members are professionals in Human Services, Mental Health Services, P-12 Education, or Higher Education working to advance the practice of positive behavior support, Positive Behavioral Interventions and Supports (PBIS), or Multi-level Systems of Support (MTSS) in the home, community, and/or school settings.</a:t>
            </a:r>
            <a:endParaRPr lang="en-US" b="0" i="0" dirty="0" smtClean="0">
              <a:solidFill>
                <a:srgbClr val="34495E"/>
              </a:solidFill>
              <a:effectLst/>
              <a:latin typeface="Arial" panose="020B0604020202020204" pitchFamily="34" charset="0"/>
            </a:endParaRPr>
          </a:p>
          <a:p>
            <a:pPr algn="l">
              <a:buFont typeface="+mj-lt"/>
              <a:buAutoNum type="arabicPeriod"/>
            </a:pPr>
            <a:r>
              <a:rPr lang="en-US" b="0" i="0" dirty="0" smtClean="0">
                <a:solidFill>
                  <a:srgbClr val="34495E"/>
                </a:solidFill>
                <a:effectLst/>
                <a:latin typeface="Arial" panose="020B0604020202020204" pitchFamily="34" charset="0"/>
              </a:rPr>
              <a:t>Complementary hard copy and online subscription to the Journal of Positive Behavior Interventions (JPBI), and to the quarterly APBS Newsletter.</a:t>
            </a:r>
          </a:p>
          <a:p>
            <a:pPr algn="l">
              <a:buFont typeface="+mj-lt"/>
              <a:buAutoNum type="arabicPeriod"/>
            </a:pPr>
            <a:r>
              <a:rPr lang="en-US" b="0" i="0" dirty="0" smtClean="0">
                <a:solidFill>
                  <a:srgbClr val="34495E"/>
                </a:solidFill>
                <a:effectLst/>
                <a:latin typeface="Arial" panose="020B0604020202020204" pitchFamily="34" charset="0"/>
              </a:rPr>
              <a:t>Access to content resources posted on the APBS website via the membership page, including archived conference presentations and webinars.</a:t>
            </a:r>
          </a:p>
          <a:p>
            <a:pPr algn="l">
              <a:buFont typeface="+mj-lt"/>
              <a:buAutoNum type="arabicPeriod"/>
            </a:pPr>
            <a:r>
              <a:rPr lang="en-US" b="0" i="0" dirty="0" smtClean="0">
                <a:solidFill>
                  <a:srgbClr val="34495E"/>
                </a:solidFill>
                <a:effectLst/>
                <a:latin typeface="Arial" panose="020B0604020202020204" pitchFamily="34" charset="0"/>
              </a:rPr>
              <a:t>Complementary access to live webinars.</a:t>
            </a:r>
          </a:p>
          <a:p>
            <a:pPr algn="l">
              <a:buFont typeface="+mj-lt"/>
              <a:buAutoNum type="arabicPeriod"/>
            </a:pPr>
            <a:r>
              <a:rPr lang="en-US" b="0" i="0" dirty="0" smtClean="0">
                <a:solidFill>
                  <a:srgbClr val="34495E"/>
                </a:solidFill>
                <a:effectLst/>
                <a:latin typeface="Arial" panose="020B0604020202020204" pitchFamily="34" charset="0"/>
              </a:rPr>
              <a:t>Reduced cost of attendance at yearly conference – this cost is already far lower than most similar conferences and is further reduced per membership in the organization.</a:t>
            </a:r>
          </a:p>
          <a:p>
            <a:pPr algn="l">
              <a:buFont typeface="+mj-lt"/>
              <a:buAutoNum type="arabicPeriod"/>
            </a:pPr>
            <a:r>
              <a:rPr lang="en-US" b="0" i="0" dirty="0" smtClean="0">
                <a:solidFill>
                  <a:srgbClr val="34495E"/>
                </a:solidFill>
                <a:effectLst/>
                <a:latin typeface="Arial" panose="020B0604020202020204" pitchFamily="34" charset="0"/>
              </a:rPr>
              <a:t>Connections and mentorship from leaders in the field of Positive Behavior Support.</a:t>
            </a:r>
          </a:p>
          <a:p>
            <a:pPr algn="l">
              <a:buFont typeface="+mj-lt"/>
              <a:buAutoNum type="arabicPeriod"/>
            </a:pPr>
            <a:r>
              <a:rPr lang="en-US" b="0" i="0" dirty="0" smtClean="0">
                <a:solidFill>
                  <a:srgbClr val="34495E"/>
                </a:solidFill>
                <a:effectLst/>
                <a:latin typeface="Arial" panose="020B0604020202020204" pitchFamily="34" charset="0"/>
              </a:rPr>
              <a:t>Opportunity to vote on business matters and to elect APBS Board members.</a:t>
            </a:r>
          </a:p>
          <a:p>
            <a:pPr algn="l">
              <a:buFont typeface="+mj-lt"/>
              <a:buAutoNum type="arabicPeriod"/>
            </a:pPr>
            <a:r>
              <a:rPr lang="en-US" b="0" i="0" dirty="0" smtClean="0">
                <a:solidFill>
                  <a:srgbClr val="34495E"/>
                </a:solidFill>
                <a:effectLst/>
                <a:latin typeface="Arial" panose="020B0604020202020204" pitchFamily="34" charset="0"/>
              </a:rPr>
              <a:t>Opportunity to join regional, national, international and thematic networks and help to grow Positive Behavior Support within your constituency group and community.</a:t>
            </a:r>
          </a:p>
          <a:p>
            <a:pPr algn="l">
              <a:buFont typeface="+mj-lt"/>
              <a:buAutoNum type="arabicPeriod"/>
            </a:pPr>
            <a:r>
              <a:rPr lang="en-US" b="0" i="0" dirty="0" smtClean="0">
                <a:solidFill>
                  <a:srgbClr val="34495E"/>
                </a:solidFill>
                <a:effectLst/>
                <a:latin typeface="Arial" panose="020B0604020202020204" pitchFamily="34" charset="0"/>
              </a:rPr>
              <a:t>Increased opportunity to join a community of like-minded professionals committed to providing high quality Positive Behavior Support services in home, school and/or community settings.</a:t>
            </a:r>
          </a:p>
          <a:p>
            <a:pPr algn="l">
              <a:buFont typeface="+mj-lt"/>
              <a:buAutoNum type="arabicPeriod"/>
            </a:pPr>
            <a:r>
              <a:rPr lang="en-US" b="0" i="0" dirty="0" smtClean="0">
                <a:solidFill>
                  <a:srgbClr val="34495E"/>
                </a:solidFill>
                <a:effectLst/>
                <a:latin typeface="Arial" panose="020B0604020202020204" pitchFamily="34" charset="0"/>
              </a:rPr>
              <a:t>Increased opportunity for access to Positive Behavior Support leaders in your community.</a:t>
            </a:r>
          </a:p>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71</a:t>
            </a:fld>
            <a:endParaRPr lang="en-US"/>
          </a:p>
        </p:txBody>
      </p:sp>
    </p:spTree>
    <p:extLst>
      <p:ext uri="{BB962C8B-B14F-4D97-AF65-F5344CB8AC3E}">
        <p14:creationId xmlns:p14="http://schemas.microsoft.com/office/powerpoint/2010/main" val="1669643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smtClean="0">
                <a:solidFill>
                  <a:srgbClr val="D2451E"/>
                </a:solidFill>
                <a:effectLst/>
                <a:latin typeface="Arial" panose="020B0604020202020204" pitchFamily="34" charset="0"/>
              </a:rPr>
              <a:t>Primary Benefits of Professional Membership</a:t>
            </a:r>
          </a:p>
          <a:p>
            <a:pPr algn="l"/>
            <a:r>
              <a:rPr lang="en-US" b="0" i="1" dirty="0" smtClean="0">
                <a:solidFill>
                  <a:srgbClr val="34495E"/>
                </a:solidFill>
                <a:effectLst/>
                <a:latin typeface="Arial" panose="020B0604020202020204" pitchFamily="34" charset="0"/>
              </a:rPr>
              <a:t>Professional members are professionals in Human Services, Mental Health Services, P-12 Education, or Higher Education working to advance the practice of positive behavior support, Positive Behavioral Interventions and Supports (PBIS), or Multi-level Systems of Support (MTSS) in the home, community, and/or school settings.</a:t>
            </a:r>
            <a:endParaRPr lang="en-US" b="0" i="0" dirty="0" smtClean="0">
              <a:solidFill>
                <a:srgbClr val="34495E"/>
              </a:solidFill>
              <a:effectLst/>
              <a:latin typeface="Arial" panose="020B0604020202020204" pitchFamily="34" charset="0"/>
            </a:endParaRPr>
          </a:p>
          <a:p>
            <a:pPr algn="l">
              <a:buFont typeface="+mj-lt"/>
              <a:buAutoNum type="arabicPeriod"/>
            </a:pPr>
            <a:r>
              <a:rPr lang="en-US" b="0" i="0" dirty="0" smtClean="0">
                <a:solidFill>
                  <a:srgbClr val="34495E"/>
                </a:solidFill>
                <a:effectLst/>
                <a:latin typeface="Arial" panose="020B0604020202020204" pitchFamily="34" charset="0"/>
              </a:rPr>
              <a:t>Complementary hard copy and online subscription to the Journal of Positive Behavior Interventions (JPBI), and to the quarterly APBS Newsletter.</a:t>
            </a:r>
          </a:p>
          <a:p>
            <a:pPr algn="l">
              <a:buFont typeface="+mj-lt"/>
              <a:buAutoNum type="arabicPeriod"/>
            </a:pPr>
            <a:r>
              <a:rPr lang="en-US" b="0" i="0" dirty="0" smtClean="0">
                <a:solidFill>
                  <a:srgbClr val="34495E"/>
                </a:solidFill>
                <a:effectLst/>
                <a:latin typeface="Arial" panose="020B0604020202020204" pitchFamily="34" charset="0"/>
              </a:rPr>
              <a:t>Access to content resources posted on the APBS website via the membership page, including archived conference presentations and webinars.</a:t>
            </a:r>
          </a:p>
          <a:p>
            <a:pPr algn="l">
              <a:buFont typeface="+mj-lt"/>
              <a:buAutoNum type="arabicPeriod"/>
            </a:pPr>
            <a:r>
              <a:rPr lang="en-US" b="0" i="0" dirty="0" smtClean="0">
                <a:solidFill>
                  <a:srgbClr val="34495E"/>
                </a:solidFill>
                <a:effectLst/>
                <a:latin typeface="Arial" panose="020B0604020202020204" pitchFamily="34" charset="0"/>
              </a:rPr>
              <a:t>Complementary access to live webinars.</a:t>
            </a:r>
          </a:p>
          <a:p>
            <a:pPr algn="l">
              <a:buFont typeface="+mj-lt"/>
              <a:buAutoNum type="arabicPeriod"/>
            </a:pPr>
            <a:r>
              <a:rPr lang="en-US" b="0" i="0" dirty="0" smtClean="0">
                <a:solidFill>
                  <a:srgbClr val="34495E"/>
                </a:solidFill>
                <a:effectLst/>
                <a:latin typeface="Arial" panose="020B0604020202020204" pitchFamily="34" charset="0"/>
              </a:rPr>
              <a:t>Reduced cost of attendance at yearly conference – this cost is already far lower than most similar conferences and is further reduced per membership in the organization.</a:t>
            </a:r>
          </a:p>
          <a:p>
            <a:pPr algn="l">
              <a:buFont typeface="+mj-lt"/>
              <a:buAutoNum type="arabicPeriod"/>
            </a:pPr>
            <a:r>
              <a:rPr lang="en-US" b="0" i="0" dirty="0" smtClean="0">
                <a:solidFill>
                  <a:srgbClr val="34495E"/>
                </a:solidFill>
                <a:effectLst/>
                <a:latin typeface="Arial" panose="020B0604020202020204" pitchFamily="34" charset="0"/>
              </a:rPr>
              <a:t>Connections and mentorship from leaders in the field of Positive Behavior Support.</a:t>
            </a:r>
          </a:p>
          <a:p>
            <a:pPr algn="l">
              <a:buFont typeface="+mj-lt"/>
              <a:buAutoNum type="arabicPeriod"/>
            </a:pPr>
            <a:r>
              <a:rPr lang="en-US" b="0" i="0" dirty="0" smtClean="0">
                <a:solidFill>
                  <a:srgbClr val="34495E"/>
                </a:solidFill>
                <a:effectLst/>
                <a:latin typeface="Arial" panose="020B0604020202020204" pitchFamily="34" charset="0"/>
              </a:rPr>
              <a:t>Opportunity to vote on business matters and to elect APBS Board members.</a:t>
            </a:r>
          </a:p>
          <a:p>
            <a:pPr algn="l">
              <a:buFont typeface="+mj-lt"/>
              <a:buAutoNum type="arabicPeriod"/>
            </a:pPr>
            <a:r>
              <a:rPr lang="en-US" b="0" i="0" dirty="0" smtClean="0">
                <a:solidFill>
                  <a:srgbClr val="34495E"/>
                </a:solidFill>
                <a:effectLst/>
                <a:latin typeface="Arial" panose="020B0604020202020204" pitchFamily="34" charset="0"/>
              </a:rPr>
              <a:t>Opportunity to join regional, national, international and thematic networks and help to grow Positive Behavior Support within your constituency group and community.</a:t>
            </a:r>
          </a:p>
          <a:p>
            <a:pPr algn="l">
              <a:buFont typeface="+mj-lt"/>
              <a:buAutoNum type="arabicPeriod"/>
            </a:pPr>
            <a:r>
              <a:rPr lang="en-US" b="0" i="0" dirty="0" smtClean="0">
                <a:solidFill>
                  <a:srgbClr val="34495E"/>
                </a:solidFill>
                <a:effectLst/>
                <a:latin typeface="Arial" panose="020B0604020202020204" pitchFamily="34" charset="0"/>
              </a:rPr>
              <a:t>Increased opportunity to join a community of like-minded professionals committed to providing high quality Positive Behavior Support services in home, school and/or community settings.</a:t>
            </a:r>
          </a:p>
          <a:p>
            <a:pPr algn="l">
              <a:buFont typeface="+mj-lt"/>
              <a:buAutoNum type="arabicPeriod"/>
            </a:pPr>
            <a:r>
              <a:rPr lang="en-US" b="0" i="0" dirty="0" smtClean="0">
                <a:solidFill>
                  <a:srgbClr val="34495E"/>
                </a:solidFill>
                <a:effectLst/>
                <a:latin typeface="Arial" panose="020B0604020202020204" pitchFamily="34" charset="0"/>
              </a:rPr>
              <a:t>Increased opportunity for access to Positive Behavior Support leaders in your community.</a:t>
            </a:r>
          </a:p>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72</a:t>
            </a:fld>
            <a:endParaRPr lang="en-US"/>
          </a:p>
        </p:txBody>
      </p:sp>
    </p:spTree>
    <p:extLst>
      <p:ext uri="{BB962C8B-B14F-4D97-AF65-F5344CB8AC3E}">
        <p14:creationId xmlns:p14="http://schemas.microsoft.com/office/powerpoint/2010/main" val="188558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smtClean="0">
                <a:solidFill>
                  <a:srgbClr val="D2451E"/>
                </a:solidFill>
                <a:effectLst/>
                <a:latin typeface="Arial" panose="020B0604020202020204" pitchFamily="34" charset="0"/>
              </a:rPr>
              <a:t>Primary Benefits of Professional Membership</a:t>
            </a:r>
          </a:p>
          <a:p>
            <a:pPr algn="l"/>
            <a:r>
              <a:rPr lang="en-US" b="0" i="1" dirty="0" smtClean="0">
                <a:solidFill>
                  <a:srgbClr val="34495E"/>
                </a:solidFill>
                <a:effectLst/>
                <a:latin typeface="Arial" panose="020B0604020202020204" pitchFamily="34" charset="0"/>
              </a:rPr>
              <a:t>Professional members are professionals in Human Services, Mental Health Services, P-12 Education, or Higher Education working to advance the practice of positive behavior support, Positive Behavioral Interventions and Supports (PBIS), or Multi-level Systems of Support (MTSS) in the home, community, and/or school settings.</a:t>
            </a:r>
            <a:endParaRPr lang="en-US" b="0" i="0" dirty="0" smtClean="0">
              <a:solidFill>
                <a:srgbClr val="34495E"/>
              </a:solidFill>
              <a:effectLst/>
              <a:latin typeface="Arial" panose="020B0604020202020204" pitchFamily="34" charset="0"/>
            </a:endParaRPr>
          </a:p>
          <a:p>
            <a:pPr algn="l">
              <a:buFont typeface="+mj-lt"/>
              <a:buAutoNum type="arabicPeriod"/>
            </a:pPr>
            <a:r>
              <a:rPr lang="en-US" b="0" i="0" dirty="0" smtClean="0">
                <a:solidFill>
                  <a:srgbClr val="34495E"/>
                </a:solidFill>
                <a:effectLst/>
                <a:latin typeface="Arial" panose="020B0604020202020204" pitchFamily="34" charset="0"/>
              </a:rPr>
              <a:t>Complementary hard copy and online subscription to the Journal of Positive Behavior Interventions (JPBI), and to the quarterly APBS Newsletter.</a:t>
            </a:r>
          </a:p>
          <a:p>
            <a:pPr algn="l">
              <a:buFont typeface="+mj-lt"/>
              <a:buAutoNum type="arabicPeriod"/>
            </a:pPr>
            <a:r>
              <a:rPr lang="en-US" b="0" i="0" dirty="0" smtClean="0">
                <a:solidFill>
                  <a:srgbClr val="34495E"/>
                </a:solidFill>
                <a:effectLst/>
                <a:latin typeface="Arial" panose="020B0604020202020204" pitchFamily="34" charset="0"/>
              </a:rPr>
              <a:t>Access to content resources posted on the APBS website via the membership page, including archived conference presentations and webinars.</a:t>
            </a:r>
          </a:p>
          <a:p>
            <a:pPr algn="l">
              <a:buFont typeface="+mj-lt"/>
              <a:buAutoNum type="arabicPeriod"/>
            </a:pPr>
            <a:r>
              <a:rPr lang="en-US" b="0" i="0" dirty="0" smtClean="0">
                <a:solidFill>
                  <a:srgbClr val="34495E"/>
                </a:solidFill>
                <a:effectLst/>
                <a:latin typeface="Arial" panose="020B0604020202020204" pitchFamily="34" charset="0"/>
              </a:rPr>
              <a:t>Complementary access to live webinars.</a:t>
            </a:r>
          </a:p>
          <a:p>
            <a:pPr algn="l">
              <a:buFont typeface="+mj-lt"/>
              <a:buAutoNum type="arabicPeriod"/>
            </a:pPr>
            <a:r>
              <a:rPr lang="en-US" b="0" i="0" dirty="0" smtClean="0">
                <a:solidFill>
                  <a:srgbClr val="34495E"/>
                </a:solidFill>
                <a:effectLst/>
                <a:latin typeface="Arial" panose="020B0604020202020204" pitchFamily="34" charset="0"/>
              </a:rPr>
              <a:t>Reduced cost of attendance at yearly conference – this cost is already far lower than most similar conferences and is further reduced per membership in the organization.</a:t>
            </a:r>
          </a:p>
          <a:p>
            <a:pPr algn="l">
              <a:buFont typeface="+mj-lt"/>
              <a:buAutoNum type="arabicPeriod"/>
            </a:pPr>
            <a:r>
              <a:rPr lang="en-US" b="0" i="0" dirty="0" smtClean="0">
                <a:solidFill>
                  <a:srgbClr val="34495E"/>
                </a:solidFill>
                <a:effectLst/>
                <a:latin typeface="Arial" panose="020B0604020202020204" pitchFamily="34" charset="0"/>
              </a:rPr>
              <a:t>Connections and mentorship from leaders in the field of Positive Behavior Support.</a:t>
            </a:r>
          </a:p>
          <a:p>
            <a:pPr algn="l">
              <a:buFont typeface="+mj-lt"/>
              <a:buAutoNum type="arabicPeriod"/>
            </a:pPr>
            <a:r>
              <a:rPr lang="en-US" b="0" i="0" dirty="0" smtClean="0">
                <a:solidFill>
                  <a:srgbClr val="34495E"/>
                </a:solidFill>
                <a:effectLst/>
                <a:latin typeface="Arial" panose="020B0604020202020204" pitchFamily="34" charset="0"/>
              </a:rPr>
              <a:t>Opportunity to vote on business matters and to elect APBS Board members.</a:t>
            </a:r>
          </a:p>
          <a:p>
            <a:pPr algn="l">
              <a:buFont typeface="+mj-lt"/>
              <a:buAutoNum type="arabicPeriod"/>
            </a:pPr>
            <a:r>
              <a:rPr lang="en-US" b="0" i="0" dirty="0" smtClean="0">
                <a:solidFill>
                  <a:srgbClr val="34495E"/>
                </a:solidFill>
                <a:effectLst/>
                <a:latin typeface="Arial" panose="020B0604020202020204" pitchFamily="34" charset="0"/>
              </a:rPr>
              <a:t>Opportunity to join regional, national, international and thematic networks and help to grow Positive Behavior Support within your constituency group and community.</a:t>
            </a:r>
          </a:p>
          <a:p>
            <a:pPr algn="l">
              <a:buFont typeface="+mj-lt"/>
              <a:buAutoNum type="arabicPeriod"/>
            </a:pPr>
            <a:r>
              <a:rPr lang="en-US" b="0" i="0" dirty="0" smtClean="0">
                <a:solidFill>
                  <a:srgbClr val="34495E"/>
                </a:solidFill>
                <a:effectLst/>
                <a:latin typeface="Arial" panose="020B0604020202020204" pitchFamily="34" charset="0"/>
              </a:rPr>
              <a:t>Increased opportunity to join a community of like-minded professionals committed to providing high quality Positive Behavior Support services in home, school and/or community settings.</a:t>
            </a:r>
          </a:p>
          <a:p>
            <a:pPr algn="l">
              <a:buFont typeface="+mj-lt"/>
              <a:buAutoNum type="arabicPeriod"/>
            </a:pPr>
            <a:r>
              <a:rPr lang="en-US" b="0" i="0" dirty="0" smtClean="0">
                <a:solidFill>
                  <a:srgbClr val="34495E"/>
                </a:solidFill>
                <a:effectLst/>
                <a:latin typeface="Arial" panose="020B0604020202020204" pitchFamily="34" charset="0"/>
              </a:rPr>
              <a:t>Increased opportunity for access to Positive Behavior Support leaders in your community.</a:t>
            </a:r>
          </a:p>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73</a:t>
            </a:fld>
            <a:endParaRPr lang="en-US"/>
          </a:p>
        </p:txBody>
      </p:sp>
    </p:spTree>
    <p:extLst>
      <p:ext uri="{BB962C8B-B14F-4D97-AF65-F5344CB8AC3E}">
        <p14:creationId xmlns:p14="http://schemas.microsoft.com/office/powerpoint/2010/main" val="1666764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MNPBS Network: Expanding PBIS Across School, Home and Community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Communities of practice are one of the </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four (4) recommended principles for sustaining PBIS</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The Minnesota Positive Behavior Support (MNPBS) Network is our newly formed regional </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APBS Network</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that brings together people using positive behavior support from across the state to encourage interagency collaboration, learn from each other, and continue momentum with important stakeholders. We look to highlight the successes when schools and districts work collaboratively with other agencies to make sure students have the social, emotional, and behavioral health supports they need to be successful in school and community settings. In this presentation, we will describe how the MNPBS Network is working across education and human service systems at local, regional, and statewide levels to increase awareness and understanding of multi-tiered positive behavior support across all environments and across the lifespan.</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This will also be an opportunity to recruit local PBIS experts, as we prepare to share and learn from others across the world when Minnesota hosts the </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international APBS conference</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in March 2021. </a:t>
            </a:r>
          </a:p>
          <a:p>
            <a:endParaRPr lang="en-US" dirty="0" smtClean="0"/>
          </a:p>
          <a:p>
            <a:r>
              <a:rPr lang="en-US" b="1" dirty="0" smtClean="0"/>
              <a:t>Takeaway</a:t>
            </a:r>
            <a:r>
              <a:rPr lang="en-US" b="1" baseline="0" dirty="0" smtClean="0"/>
              <a:t> 1: </a:t>
            </a:r>
            <a:r>
              <a:rPr lang="en-US" b="0" baseline="0" dirty="0" smtClean="0"/>
              <a:t>There are a finite number of core features are not unique for positive behavior support, regardless of the setting, context, situation, group, etc. We share more similar than different, so we can focus on those universal PBS core features that also apply to increased layers of support. As a result, people in Minnesota now have this thing that we believe works to both increase desirable behaviors by supporting people in the ways they find the most pleasant or literally, positive.</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Takeaway</a:t>
            </a:r>
            <a:r>
              <a:rPr lang="en-US" b="1" baseline="0" dirty="0" smtClean="0"/>
              <a:t> 2 </a:t>
            </a:r>
            <a:r>
              <a:rPr lang="en-US" b="0" baseline="0" dirty="0" smtClean="0"/>
              <a:t>As a result of Takeaway #1, we expect our competencies to be more similar than different across school, community, demographics, cultures, etc. especially if they match with what is important shared values to the people we support.</a:t>
            </a:r>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Takeaway</a:t>
            </a:r>
            <a:r>
              <a:rPr lang="en-US" b="1" baseline="0" dirty="0" smtClean="0"/>
              <a:t> 3: </a:t>
            </a:r>
            <a:r>
              <a:rPr lang="en-US" b="0" baseline="0" dirty="0" smtClean="0"/>
              <a:t>Tiered systems coordinate efforts too. We expect, and want to select teams and networks that have a variety of skills that they bring that are integrated and compensatory. Think of it as a potluck. It would be a lot of work for one person to do the entire meal and sustain it over and over again. It also would be a problem if all 10 people brought a bag of chips. Tiered systems is coordination and alignment so that the right people with the right skills are bringing the right information at the right time to make decisions.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Takeaway</a:t>
            </a:r>
            <a:r>
              <a:rPr lang="en-US" b="1" baseline="0" dirty="0" smtClean="0"/>
              <a:t> 4: </a:t>
            </a:r>
            <a:r>
              <a:rPr lang="en-US" b="0" baseline="0" dirty="0" smtClean="0"/>
              <a:t>MNPBS Network is a way to structure to keep people coming back and staying in the right level of consistent communication. It ties back to Takeaway 3 by ‘setting the table’ at and expected and consistent time and place so that we can all get the benefit of all the ‘dishes’ that people bring. There’s perhaps a human tendency to want to ‘make it your own’, but ultimately we have to have non-negotiable core features. We could give all of our blueprints, fidelity assessments being developed, terms of references, Give/Gets, etc. as examples for people to do it on their own (e.g., “Letting it Happen”), but we each have to have that experience making it work for your team with experience doing it collaboratively as a network in a less high pressure, high stakes situation.</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45203-F5B7-3F42-A658-2BBB9842BB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047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sng" dirty="0" smtClean="0">
                <a:solidFill>
                  <a:srgbClr val="000000"/>
                </a:solidFill>
                <a:effectLst/>
                <a:latin typeface="Verdana" panose="020B0604030504040204" pitchFamily="34" charset="0"/>
                <a:hlinkClick r:id="rId3"/>
              </a:rPr>
              <a:t>The Fifteenth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San Diego, CA 2018</a:t>
            </a:r>
          </a:p>
          <a:p>
            <a:pPr algn="l"/>
            <a:r>
              <a:rPr lang="en-US" b="0" i="0" u="sng" dirty="0" smtClean="0">
                <a:solidFill>
                  <a:srgbClr val="000000"/>
                </a:solidFill>
                <a:effectLst/>
                <a:latin typeface="Verdana" panose="020B0604030504040204" pitchFamily="34" charset="0"/>
                <a:hlinkClick r:id="rId4"/>
              </a:rPr>
              <a:t>The Fourteenth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Denver, CO 2017</a:t>
            </a:r>
          </a:p>
          <a:p>
            <a:pPr algn="l"/>
            <a:r>
              <a:rPr lang="en-US" b="0" i="0" u="sng" dirty="0" smtClean="0">
                <a:solidFill>
                  <a:srgbClr val="000000"/>
                </a:solidFill>
                <a:effectLst/>
                <a:latin typeface="Verdana" panose="020B0604030504040204" pitchFamily="34" charset="0"/>
                <a:hlinkClick r:id="rId5"/>
              </a:rPr>
              <a:t>The Thirteenth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San Francisco, CA 2016</a:t>
            </a:r>
          </a:p>
          <a:p>
            <a:pPr algn="l"/>
            <a:r>
              <a:rPr lang="en-US" b="0" i="0" u="sng" dirty="0" smtClean="0">
                <a:solidFill>
                  <a:srgbClr val="000000"/>
                </a:solidFill>
                <a:effectLst/>
                <a:latin typeface="Verdana" panose="020B0604030504040204" pitchFamily="34" charset="0"/>
                <a:hlinkClick r:id="rId6"/>
              </a:rPr>
              <a:t>The Twelfth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Boston, MA 2015</a:t>
            </a:r>
          </a:p>
          <a:p>
            <a:pPr algn="l"/>
            <a:r>
              <a:rPr lang="en-US" b="0" i="0" u="sng" dirty="0" smtClean="0">
                <a:solidFill>
                  <a:srgbClr val="000000"/>
                </a:solidFill>
                <a:effectLst/>
                <a:latin typeface="Verdana" panose="020B0604030504040204" pitchFamily="34" charset="0"/>
                <a:hlinkClick r:id="rId7"/>
              </a:rPr>
              <a:t>The Eleventh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Chicago, IL 2014</a:t>
            </a:r>
          </a:p>
          <a:p>
            <a:pPr algn="l"/>
            <a:r>
              <a:rPr lang="en-US" b="0" i="0" u="sng" dirty="0" smtClean="0">
                <a:solidFill>
                  <a:srgbClr val="000000"/>
                </a:solidFill>
                <a:effectLst/>
                <a:latin typeface="Verdana" panose="020B0604030504040204" pitchFamily="34" charset="0"/>
                <a:hlinkClick r:id="rId8"/>
              </a:rPr>
              <a:t>The Tenth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San Diego, CA 2013</a:t>
            </a:r>
          </a:p>
          <a:p>
            <a:pPr algn="l"/>
            <a:r>
              <a:rPr lang="en-US" b="0" i="0" u="sng" dirty="0" smtClean="0">
                <a:solidFill>
                  <a:srgbClr val="000000"/>
                </a:solidFill>
                <a:effectLst/>
                <a:latin typeface="Verdana" panose="020B0604030504040204" pitchFamily="34" charset="0"/>
                <a:hlinkClick r:id="rId9"/>
              </a:rPr>
              <a:t>The Ninth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Atlanta, GA 2012</a:t>
            </a:r>
          </a:p>
          <a:p>
            <a:pPr algn="l"/>
            <a:r>
              <a:rPr lang="en-US" b="0" i="0" u="sng" dirty="0" smtClean="0">
                <a:solidFill>
                  <a:srgbClr val="000000"/>
                </a:solidFill>
                <a:effectLst/>
                <a:latin typeface="Verdana" panose="020B0604030504040204" pitchFamily="34" charset="0"/>
                <a:hlinkClick r:id="rId10"/>
              </a:rPr>
              <a:t>The Eighth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Denver, CO 2011</a:t>
            </a:r>
          </a:p>
          <a:p>
            <a:pPr algn="l"/>
            <a:r>
              <a:rPr lang="en-US" b="0" i="0" u="sng" dirty="0" smtClean="0">
                <a:solidFill>
                  <a:srgbClr val="000000"/>
                </a:solidFill>
                <a:effectLst/>
                <a:latin typeface="Verdana" panose="020B0604030504040204" pitchFamily="34" charset="0"/>
                <a:hlinkClick r:id="rId11"/>
              </a:rPr>
              <a:t>The Seventh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St. Louis, MO 2010</a:t>
            </a:r>
          </a:p>
          <a:p>
            <a:pPr algn="l"/>
            <a:r>
              <a:rPr lang="en-US" b="0" i="0" u="sng" dirty="0" smtClean="0">
                <a:solidFill>
                  <a:srgbClr val="000000"/>
                </a:solidFill>
                <a:effectLst/>
                <a:latin typeface="Verdana" panose="020B0604030504040204" pitchFamily="34" charset="0"/>
                <a:hlinkClick r:id="rId12"/>
              </a:rPr>
              <a:t>The Sixth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Jacksonville, FL 2009</a:t>
            </a:r>
          </a:p>
          <a:p>
            <a:pPr algn="l"/>
            <a:r>
              <a:rPr lang="en-US" b="0" i="0" u="sng" dirty="0" smtClean="0">
                <a:solidFill>
                  <a:srgbClr val="000000"/>
                </a:solidFill>
                <a:effectLst/>
                <a:latin typeface="Verdana" panose="020B0604030504040204" pitchFamily="34" charset="0"/>
                <a:hlinkClick r:id="rId13"/>
              </a:rPr>
              <a:t>The Fifth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Chicago, Illinois 2008</a:t>
            </a:r>
          </a:p>
          <a:p>
            <a:pPr algn="l"/>
            <a:r>
              <a:rPr lang="en-US" b="0" i="0" u="sng" dirty="0" smtClean="0">
                <a:solidFill>
                  <a:srgbClr val="000000"/>
                </a:solidFill>
                <a:effectLst/>
                <a:latin typeface="Verdana" panose="020B0604030504040204" pitchFamily="34" charset="0"/>
                <a:hlinkClick r:id="rId14"/>
              </a:rPr>
              <a:t>The Fourth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Boston, Massachusetts 2007</a:t>
            </a:r>
          </a:p>
          <a:p>
            <a:pPr algn="l"/>
            <a:r>
              <a:rPr lang="en-US" b="0" i="0" u="sng" dirty="0" smtClean="0">
                <a:solidFill>
                  <a:srgbClr val="000000"/>
                </a:solidFill>
                <a:effectLst/>
                <a:latin typeface="Verdana" panose="020B0604030504040204" pitchFamily="34" charset="0"/>
                <a:hlinkClick r:id="rId15"/>
              </a:rPr>
              <a:t>The Third International Conference on Positive Behavior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Reno, Nevada 2006</a:t>
            </a:r>
          </a:p>
          <a:p>
            <a:pPr algn="l">
              <a:buFont typeface="Arial" panose="020B0604020202020204" pitchFamily="34" charset="0"/>
              <a:buChar char="•"/>
            </a:pPr>
            <a:r>
              <a:rPr lang="en-US" b="0" i="0" u="sng" dirty="0" smtClean="0">
                <a:solidFill>
                  <a:srgbClr val="000000"/>
                </a:solidFill>
                <a:effectLst/>
                <a:latin typeface="Verdana" panose="020B0604030504040204" pitchFamily="34" charset="0"/>
                <a:hlinkClick r:id="rId16"/>
              </a:rPr>
              <a:t>Ted </a:t>
            </a:r>
            <a:r>
              <a:rPr lang="en-US" b="0" i="0" u="sng" dirty="0" err="1" smtClean="0">
                <a:solidFill>
                  <a:srgbClr val="000000"/>
                </a:solidFill>
                <a:effectLst/>
                <a:latin typeface="Verdana" panose="020B0604030504040204" pitchFamily="34" charset="0"/>
                <a:hlinkClick r:id="rId16"/>
              </a:rPr>
              <a:t>Carr's</a:t>
            </a:r>
            <a:r>
              <a:rPr lang="en-US" b="0" i="0" u="sng" dirty="0" smtClean="0">
                <a:solidFill>
                  <a:srgbClr val="000000"/>
                </a:solidFill>
                <a:effectLst/>
                <a:latin typeface="Verdana" panose="020B0604030504040204" pitchFamily="34" charset="0"/>
                <a:hlinkClick r:id="rId16"/>
              </a:rPr>
              <a:t> Keynote Presentation</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The Expanding Vision of Positive Behavior Support: Happiness, Helpfulness, Hopefulness</a:t>
            </a:r>
          </a:p>
          <a:p>
            <a:pPr algn="l">
              <a:buFont typeface="Arial" panose="020B0604020202020204" pitchFamily="34" charset="0"/>
              <a:buChar char="•"/>
            </a:pPr>
            <a:r>
              <a:rPr lang="en-US" b="0" i="0" u="sng" dirty="0" smtClean="0">
                <a:solidFill>
                  <a:srgbClr val="000000"/>
                </a:solidFill>
                <a:effectLst/>
                <a:latin typeface="Verdana" panose="020B0604030504040204" pitchFamily="34" charset="0"/>
                <a:hlinkClick r:id="rId17"/>
              </a:rPr>
              <a:t>Keynote Paper Published in JPBI</a:t>
            </a:r>
            <a:endParaRPr lang="en-US" b="0" i="0" dirty="0" smtClean="0">
              <a:solidFill>
                <a:srgbClr val="000000"/>
              </a:solidFill>
              <a:effectLst/>
              <a:latin typeface="Verdana" panose="020B0604030504040204" pitchFamily="34" charset="0"/>
            </a:endParaRPr>
          </a:p>
          <a:p>
            <a:pPr marL="742950" lvl="1" indent="-285750" algn="l">
              <a:buFont typeface="Arial" panose="020B0604020202020204" pitchFamily="34" charset="0"/>
              <a:buChar char="•"/>
            </a:pPr>
            <a:r>
              <a:rPr lang="en-US" b="0" i="0" dirty="0" smtClean="0">
                <a:solidFill>
                  <a:srgbClr val="000000"/>
                </a:solidFill>
                <a:effectLst/>
                <a:latin typeface="Verdana" panose="020B0604030504040204" pitchFamily="34" charset="0"/>
              </a:rPr>
              <a:t>Carr, E.G. (2007). The Expanding Vision of Positive Behavior Support: Research Perspectives on Happiness, Helpfulness, Hopefulness. </a:t>
            </a:r>
            <a:r>
              <a:rPr lang="en-US" b="0" i="1" dirty="0" smtClean="0">
                <a:solidFill>
                  <a:srgbClr val="000000"/>
                </a:solidFill>
                <a:effectLst/>
                <a:latin typeface="Verdana" panose="020B0604030504040204" pitchFamily="34" charset="0"/>
              </a:rPr>
              <a:t>Journal of Positive Behavior Interventions</a:t>
            </a:r>
            <a:r>
              <a:rPr lang="en-US" b="0" i="0" dirty="0" smtClean="0">
                <a:solidFill>
                  <a:srgbClr val="000000"/>
                </a:solidFill>
                <a:effectLst/>
                <a:latin typeface="Verdana" panose="020B0604030504040204" pitchFamily="34" charset="0"/>
              </a:rPr>
              <a:t>, 9(1), 3-14.</a:t>
            </a:r>
          </a:p>
          <a:p>
            <a:pPr algn="l"/>
            <a:r>
              <a:rPr lang="en-US" b="0" i="0" u="sng" dirty="0" smtClean="0">
                <a:solidFill>
                  <a:srgbClr val="000000"/>
                </a:solidFill>
                <a:effectLst/>
                <a:latin typeface="Verdana" panose="020B0604030504040204" pitchFamily="34" charset="0"/>
                <a:hlinkClick r:id="rId18"/>
              </a:rPr>
              <a:t>The Second International Conference on Positive Behavioral Support</a:t>
            </a:r>
            <a:r>
              <a:rPr lang="en-US" b="0" i="0" dirty="0" smtClean="0">
                <a:solidFill>
                  <a:srgbClr val="000000"/>
                </a:solidFill>
                <a:effectLst/>
                <a:latin typeface="Verdana" panose="020B0604030504040204" pitchFamily="34" charset="0"/>
              </a:rPr>
              <a:t/>
            </a:r>
            <a:br>
              <a:rPr lang="en-US" b="0" i="0" dirty="0" smtClean="0">
                <a:solidFill>
                  <a:srgbClr val="000000"/>
                </a:solidFill>
                <a:effectLst/>
                <a:latin typeface="Verdana" panose="020B0604030504040204" pitchFamily="34" charset="0"/>
              </a:rPr>
            </a:br>
            <a:r>
              <a:rPr lang="en-US" b="0" i="0" dirty="0" smtClean="0">
                <a:solidFill>
                  <a:srgbClr val="000000"/>
                </a:solidFill>
                <a:effectLst/>
                <a:latin typeface="Verdana" panose="020B0604030504040204" pitchFamily="34" charset="0"/>
              </a:rPr>
              <a:t>Tampa, Florida 2005</a:t>
            </a:r>
          </a:p>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75</a:t>
            </a:fld>
            <a:endParaRPr lang="en-US"/>
          </a:p>
        </p:txBody>
      </p:sp>
    </p:spTree>
    <p:extLst>
      <p:ext uri="{BB962C8B-B14F-4D97-AF65-F5344CB8AC3E}">
        <p14:creationId xmlns:p14="http://schemas.microsoft.com/office/powerpoint/2010/main" val="55784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612"/>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ea typeface="+mn-ea"/>
                <a:cs typeface="+mn-cs"/>
              </a:rPr>
              <a:t>Communities of practice are one of the key variables beyond your school that predict whether or not you sustain PBIS implementation, so stay focused on your shared valued outcomes to decide the best larger community for you and your team.</a:t>
            </a:r>
          </a:p>
          <a:p>
            <a:pPr marL="0" marR="0" lvl="0" indent="0" algn="l" defTabSz="914400" rtl="0" eaLnBrk="1" fontAlgn="auto" latinLnBrk="0" hangingPunct="1">
              <a:lnSpc>
                <a:spcPct val="90000"/>
              </a:lnSpc>
              <a:spcBef>
                <a:spcPts val="0"/>
              </a:spcBef>
              <a:spcAft>
                <a:spcPts val="612"/>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itchFamily="34" charset="0"/>
              <a:ea typeface="+mn-ea"/>
              <a:cs typeface="+mn-cs"/>
            </a:endParaRPr>
          </a:p>
          <a:p>
            <a:pPr marL="0" marR="0" lvl="0" indent="0" algn="l" defTabSz="914400" rtl="0" eaLnBrk="1" fontAlgn="auto" latinLnBrk="0" hangingPunct="1">
              <a:lnSpc>
                <a:spcPct val="90000"/>
              </a:lnSpc>
              <a:spcBef>
                <a:spcPts val="0"/>
              </a:spcBef>
              <a:spcAft>
                <a:spcPts val="612"/>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ea typeface="+mn-ea"/>
                <a:cs typeface="+mn-cs"/>
              </a:rPr>
              <a:t>And whether or not your valued outcomes are one or more of the following: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mn-lt"/>
                <a:ea typeface="ＭＳ Ｐゴシック" pitchFamily="-107" charset="-128"/>
                <a:cs typeface="+mn-cs"/>
              </a:rPr>
              <a:t>Reductions in major disciplinary infractions and antisocial behavior.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mn-lt"/>
                <a:ea typeface="ＭＳ Ｐゴシック" pitchFamily="-107" charset="-128"/>
                <a:cs typeface="+mn-cs"/>
              </a:rPr>
              <a:t>Improvements in aggressive behavior, concentration, prosocial behavior, and emotional regulation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mn-lt"/>
                <a:ea typeface="ＭＳ Ｐゴシック" pitchFamily="-107" charset="-128"/>
                <a:cs typeface="+mn-cs"/>
              </a:rPr>
              <a:t>Improvements in academic engagement and achievement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mn-lt"/>
                <a:ea typeface="ＭＳ Ｐゴシック" pitchFamily="-107" charset="-128"/>
                <a:cs typeface="+mn-cs"/>
              </a:rPr>
              <a:t>Enhancements in perceptions of organizational health and safety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mn-lt"/>
                <a:ea typeface="ＭＳ Ｐゴシック" pitchFamily="-107" charset="-128"/>
                <a:cs typeface="+mn-cs"/>
              </a:rPr>
              <a:t>Reductions in teacher and student reported bullying behavior, peer rejection, and substance abuse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mn-lt"/>
                <a:ea typeface="ＭＳ Ｐゴシック" pitchFamily="-107" charset="-128"/>
                <a:cs typeface="+mn-cs"/>
              </a:rPr>
              <a:t>Improvements in school climate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mn-lt"/>
                <a:ea typeface="ＭＳ Ｐゴシック" pitchFamily="-107" charset="-128"/>
                <a:cs typeface="+mn-cs"/>
              </a:rPr>
              <a:t>Something else?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3865"/>
              </a:solidFill>
              <a:effectLst/>
              <a:uLnTx/>
              <a:uFillTx/>
              <a:latin typeface="+mn-lt"/>
              <a:ea typeface="ＭＳ Ｐゴシック" pitchFamily="-107" charset="-128"/>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mn-lt"/>
                <a:ea typeface="ＭＳ Ｐゴシック" pitchFamily="-107" charset="-128"/>
                <a:cs typeface="+mn-cs"/>
              </a:rPr>
              <a:t>You will always be part of the broader PBIS community with the common experience of coming together as a team, looking at shared information, celebrating growth and making decisions on the best next steps for you, your team, your school, and your entire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5</a:t>
            </a:fld>
            <a:endParaRPr lang="en-US"/>
          </a:p>
        </p:txBody>
      </p:sp>
    </p:spTree>
    <p:extLst>
      <p:ext uri="{BB962C8B-B14F-4D97-AF65-F5344CB8AC3E}">
        <p14:creationId xmlns:p14="http://schemas.microsoft.com/office/powerpoint/2010/main" val="1244907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Takeaway</a:t>
            </a:r>
            <a:r>
              <a:rPr lang="en-US" b="1" baseline="0" dirty="0" smtClean="0"/>
              <a:t> 1: </a:t>
            </a:r>
            <a:r>
              <a:rPr lang="en-US" b="0" baseline="0" dirty="0" smtClean="0"/>
              <a:t>There are a finite number of core features are not unique for positive behavior support, regardless of the setting, context, situation, group, etc. We share more similar than different, so we can focus on those universal PBS core features that also apply to increased layers of support. As a result, people in Minnesota now have this thing that we believe works to both increase desirable behaviors by supporting people in the ways they find the most pleasant or literally, positive.</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Takeaway</a:t>
            </a:r>
            <a:r>
              <a:rPr lang="en-US" b="1" baseline="0" dirty="0" smtClean="0"/>
              <a:t> 2 </a:t>
            </a:r>
            <a:r>
              <a:rPr lang="en-US" b="0" baseline="0" dirty="0" smtClean="0"/>
              <a:t>As a result of Takeaway #1, we expect our competencies to be more similar than different across school, community, demographics, cultures, etc. especially if they match with what is important shared values to the people we support.</a:t>
            </a:r>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Takeaway</a:t>
            </a:r>
            <a:r>
              <a:rPr lang="en-US" b="1" baseline="0" dirty="0" smtClean="0"/>
              <a:t> 3: </a:t>
            </a:r>
            <a:r>
              <a:rPr lang="en-US" b="0" baseline="0" dirty="0" smtClean="0"/>
              <a:t>Tiered systems coordinate efforts too. We expect, and want to select teams and networks that have a variety of skills that they bring that are integrated and compensatory. Think of it as a potluck. It would be a lot of work for one person to do the entire meal and sustain it over and over again. It also would be a problem if all 10 people brought a bag of chips. Tiered systems is coordination and alignment so that the right people with the right skills are bringing the right information at the right time to make decisions.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Takeaway</a:t>
            </a:r>
            <a:r>
              <a:rPr lang="en-US" b="1" baseline="0" dirty="0" smtClean="0"/>
              <a:t> 4: </a:t>
            </a:r>
            <a:r>
              <a:rPr lang="en-US" b="0" baseline="0" dirty="0" smtClean="0"/>
              <a:t>MNPBS Network is a way to structure to keep people coming back and staying in the right level of consistent communication. It ties back to Takeaway 3 by ‘setting the table’ at and expected and consistent time and place so that we can all get the benefit of all the ‘dishes’ that people bring. There’s perhaps a human tendency to want to ‘make it your own’, but ultimately we have to have non-negotiable core features. We could give all of our blueprints, fidelity assessments being developed, terms of references, Give/Gets, etc. as examples for people to do it on their own (e.g., “Letting it Happen”), but we each have to have that experience making it work for your team with experience doing it collaboratively as a network in a less high pressure, high stakes situation.</a:t>
            </a:r>
            <a:endParaRPr lang="en-US" dirty="0" smtClean="0"/>
          </a:p>
        </p:txBody>
      </p:sp>
      <p:sp>
        <p:nvSpPr>
          <p:cNvPr id="4" name="Slide Number Placeholder 3"/>
          <p:cNvSpPr>
            <a:spLocks noGrp="1"/>
          </p:cNvSpPr>
          <p:nvPr>
            <p:ph type="sldNum" sz="quarter" idx="10"/>
          </p:nvPr>
        </p:nvSpPr>
        <p:spPr/>
        <p:txBody>
          <a:bodyPr/>
          <a:lstStyle/>
          <a:p>
            <a:fld id="{E4D1FAB9-208E-3A48-B1C1-D6BB7AB548FA}" type="slidenum">
              <a:rPr lang="en-US" smtClean="0"/>
              <a:t>9</a:t>
            </a:fld>
            <a:endParaRPr lang="en-US"/>
          </a:p>
        </p:txBody>
      </p:sp>
    </p:spTree>
    <p:extLst>
      <p:ext uri="{BB962C8B-B14F-4D97-AF65-F5344CB8AC3E}">
        <p14:creationId xmlns:p14="http://schemas.microsoft.com/office/powerpoint/2010/main" val="33502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145203-F5B7-3F42-A658-2BBB9842BB80}" type="slidenum">
              <a:rPr lang="en-US" smtClean="0"/>
              <a:t>10</a:t>
            </a:fld>
            <a:endParaRPr lang="en-US"/>
          </a:p>
        </p:txBody>
      </p:sp>
    </p:spTree>
    <p:extLst>
      <p:ext uri="{BB962C8B-B14F-4D97-AF65-F5344CB8AC3E}">
        <p14:creationId xmlns:p14="http://schemas.microsoft.com/office/powerpoint/2010/main" val="310581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1FAB9-208E-3A48-B1C1-D6BB7AB548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2269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5063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a:t>Context for identifying exemplary communities</a:t>
            </a:r>
          </a:p>
          <a:p>
            <a:r>
              <a:rPr lang="en-US" sz="3200" dirty="0"/>
              <a:t>72 Pyramid Model Trained Early Childhood Sites</a:t>
            </a:r>
          </a:p>
          <a:p>
            <a:r>
              <a:rPr lang="en-US" sz="3200" dirty="0"/>
              <a:t>690 schools (33.3%) cohort trained to implement SW-PBIS across Minnesota</a:t>
            </a:r>
          </a:p>
          <a:p>
            <a:r>
              <a:rPr lang="en-US" sz="3200" dirty="0"/>
              <a:t>22 Organization-wide teams in 4 regions across the state</a:t>
            </a:r>
          </a:p>
          <a:p>
            <a:r>
              <a:rPr lang="en-US" sz="3200" dirty="0"/>
              <a:t>PBS Facilitators - strong presence but small numbers</a:t>
            </a:r>
          </a:p>
          <a:p>
            <a:pPr lvl="1">
              <a:buFont typeface="Courier New" panose="02070309020205020404" pitchFamily="49" charset="0"/>
              <a:buChar char="o"/>
            </a:pPr>
            <a:r>
              <a:rPr lang="en-US" sz="2800" dirty="0"/>
              <a:t> 2/3 of attendees of first statewide event were working in  adult/community-based services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94705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fld id="{5FC1D031-5115-0646-A71A-7CE73BEC9D1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399270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ctrTitle" hasCustomPrompt="1"/>
          </p:nvPr>
        </p:nvSpPr>
        <p:spPr>
          <a:xfrm>
            <a:off x="7374" y="3274168"/>
            <a:ext cx="12192000" cy="1199223"/>
          </a:xfrm>
          <a:noFill/>
        </p:spPr>
        <p:txBody>
          <a:bodyPr wrap="square" lIns="182880" tIns="91440" rIns="182880" bIns="91440" spcCol="0" anchor="ctr">
            <a:normAutofit/>
          </a:bodyPr>
          <a:lstStyle>
            <a:lvl1pPr algn="ctr">
              <a:lnSpc>
                <a:spcPct val="90000"/>
              </a:lnSpc>
              <a:defRPr sz="3600" b="1" baseline="0">
                <a:solidFill>
                  <a:srgbClr val="0F3F59"/>
                </a:solidFill>
              </a:defRPr>
            </a:lvl1pPr>
          </a:lstStyle>
          <a:p>
            <a:r>
              <a:rPr lang="en-US" dirty="0"/>
              <a:t>Click to enter the presentation title</a:t>
            </a:r>
          </a:p>
        </p:txBody>
      </p:sp>
      <p:sp>
        <p:nvSpPr>
          <p:cNvPr id="12" name="Text Placeholder 10"/>
          <p:cNvSpPr>
            <a:spLocks noGrp="1"/>
          </p:cNvSpPr>
          <p:nvPr>
            <p:ph type="body" sz="quarter" idx="14" hasCustomPrompt="1"/>
          </p:nvPr>
        </p:nvSpPr>
        <p:spPr>
          <a:xfrm>
            <a:off x="7374" y="5488802"/>
            <a:ext cx="12184626" cy="903062"/>
          </a:xfrm>
        </p:spPr>
        <p:txBody>
          <a:bodyPr>
            <a:normAutofit/>
          </a:bodyPr>
          <a:lstStyle>
            <a:lvl1pPr marL="0" indent="0" algn="ctr">
              <a:spcBef>
                <a:spcPts val="0"/>
              </a:spcBef>
              <a:spcAft>
                <a:spcPts val="1000"/>
              </a:spcAft>
              <a:buNone/>
              <a:defRPr sz="1800" baseline="0"/>
            </a:lvl1pPr>
          </a:lstStyle>
          <a:p>
            <a:r>
              <a:rPr lang="en-US" sz="1800" dirty="0"/>
              <a:t>Presenter Names</a:t>
            </a:r>
            <a:endParaRPr lang="en-US" dirty="0"/>
          </a:p>
        </p:txBody>
      </p:sp>
      <p:sp>
        <p:nvSpPr>
          <p:cNvPr id="9" name="Footer Placeholder 4"/>
          <p:cNvSpPr>
            <a:spLocks noGrp="1"/>
          </p:cNvSpPr>
          <p:nvPr>
            <p:ph type="ftr" sz="quarter" idx="3"/>
          </p:nvPr>
        </p:nvSpPr>
        <p:spPr>
          <a:xfrm>
            <a:off x="1" y="6492875"/>
            <a:ext cx="12191999" cy="365125"/>
          </a:xfrm>
          <a:prstGeom prst="rect">
            <a:avLst/>
          </a:prstGeom>
        </p:spPr>
        <p:txBody>
          <a:bodyPr anchor="ctr"/>
          <a:lstStyle>
            <a:lvl1pPr algn="ctr">
              <a:defRPr sz="2000" b="1">
                <a:solidFill>
                  <a:schemeClr val="bg1"/>
                </a:solidFill>
              </a:defRPr>
            </a:lvl1pPr>
          </a:lstStyle>
          <a:p>
            <a:r>
              <a:rPr lang="en-US" dirty="0"/>
              <a:t>MNPSP.org/MNPBS</a:t>
            </a:r>
            <a:endParaRPr lang="en-US" sz="2400" dirty="0"/>
          </a:p>
        </p:txBody>
      </p:sp>
      <p:pic>
        <p:nvPicPr>
          <p:cNvPr id="13" name="Picture 12"/>
          <p:cNvPicPr>
            <a:picLocks noChangeAspect="1"/>
          </p:cNvPicPr>
          <p:nvPr userDrawn="1"/>
        </p:nvPicPr>
        <p:blipFill>
          <a:blip r:embed="rId2"/>
          <a:stretch>
            <a:fillRect/>
          </a:stretch>
        </p:blipFill>
        <p:spPr>
          <a:xfrm>
            <a:off x="3035541" y="1083430"/>
            <a:ext cx="5988766" cy="1939806"/>
          </a:xfrm>
          <a:prstGeom prst="rect">
            <a:avLst/>
          </a:prstGeom>
        </p:spPr>
      </p:pic>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spTree>
    <p:extLst>
      <p:ext uri="{BB962C8B-B14F-4D97-AF65-F5344CB8AC3E}">
        <p14:creationId xmlns:p14="http://schemas.microsoft.com/office/powerpoint/2010/main" val="38226647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a:ea typeface="+mn-ea"/>
                <a:cs typeface="+mn-cs"/>
              </a:rPr>
              <a:t>APBS.org</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4286" y="340178"/>
            <a:ext cx="1143260" cy="635145"/>
          </a:xfrm>
          <a:prstGeom prst="rect">
            <a:avLst/>
          </a:prstGeom>
        </p:spPr>
      </p:pic>
    </p:spTree>
    <p:extLst>
      <p:ext uri="{BB962C8B-B14F-4D97-AF65-F5344CB8AC3E}">
        <p14:creationId xmlns:p14="http://schemas.microsoft.com/office/powerpoint/2010/main" val="3168282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mn-lt"/>
                <a:ea typeface="+mn-ea"/>
                <a:cs typeface="+mn-cs"/>
              </a:rPr>
              <a:t>APBS.org</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4286" y="340178"/>
            <a:ext cx="1143260" cy="635145"/>
          </a:xfrm>
          <a:prstGeom prst="rect">
            <a:avLst/>
          </a:prstGeom>
        </p:spPr>
      </p:pic>
    </p:spTree>
    <p:extLst>
      <p:ext uri="{BB962C8B-B14F-4D97-AF65-F5344CB8AC3E}">
        <p14:creationId xmlns:p14="http://schemas.microsoft.com/office/powerpoint/2010/main" val="14661483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E3B6-8E45-2D46-B0EE-3DD0689FAA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65442A-C4E1-7344-98D5-6433C0057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E6DE05-EB79-A34D-AD0B-E6F65CE19C54}"/>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5" name="Footer Placeholder 4">
            <a:extLst>
              <a:ext uri="{FF2B5EF4-FFF2-40B4-BE49-F238E27FC236}">
                <a16:creationId xmlns:a16="http://schemas.microsoft.com/office/drawing/2014/main" id="{6ACA94FF-47B2-4341-B08D-C9A18359B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E78D9-6FCE-8144-8AB0-1B211D29F4A4}"/>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2164260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09F5-71C3-7B4D-9F6B-D48A2B3C69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E9840-6254-304B-A3EF-6E6D6432C4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79AA39-B5D2-7C4A-A34D-ECEBA568E958}"/>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5" name="Footer Placeholder 4">
            <a:extLst>
              <a:ext uri="{FF2B5EF4-FFF2-40B4-BE49-F238E27FC236}">
                <a16:creationId xmlns:a16="http://schemas.microsoft.com/office/drawing/2014/main" id="{59506FD5-47F6-6E4B-A61C-3FE009562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47ED1-2927-D44F-BFB2-43E0ED3FA30A}"/>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2046502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42AD-2E1E-F64A-B103-6B8484FCE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8B9FEF-6BB6-0B42-9DF0-F44CFCFFB7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63B10B-5C78-744A-BDE7-D257B5ABCBAE}"/>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5" name="Footer Placeholder 4">
            <a:extLst>
              <a:ext uri="{FF2B5EF4-FFF2-40B4-BE49-F238E27FC236}">
                <a16:creationId xmlns:a16="http://schemas.microsoft.com/office/drawing/2014/main" id="{ED944CDF-1A1B-A845-AB27-CC8C1756D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D84A4-1ADE-6C4E-B2DB-EBE6424A4FF1}"/>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781309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7FF1-E682-844C-8B81-EE207E3B36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32E9E-AC6F-F449-9288-CAFB05F8C5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431426-08F9-2244-86B3-E8F00C538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E998F0-A7DD-854C-931C-4508BC819536}"/>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6" name="Footer Placeholder 5">
            <a:extLst>
              <a:ext uri="{FF2B5EF4-FFF2-40B4-BE49-F238E27FC236}">
                <a16:creationId xmlns:a16="http://schemas.microsoft.com/office/drawing/2014/main" id="{415C14ED-DC2B-1B43-857B-69BE4E887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A0E68-9D41-FD48-9EA3-1547803F7A16}"/>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4080358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F039-F2AF-4048-81CA-E0382C7E95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D6D041-E066-FF4A-958A-82FDD3249B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49D56BD-3F01-2343-B9EF-9B89453C40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E65D03-DE94-8648-BE55-9556D74F8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801B0A-B264-4647-ADA5-4DCED7F185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565475-2B6C-D440-A1F1-AEEBC972F21A}"/>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8" name="Footer Placeholder 7">
            <a:extLst>
              <a:ext uri="{FF2B5EF4-FFF2-40B4-BE49-F238E27FC236}">
                <a16:creationId xmlns:a16="http://schemas.microsoft.com/office/drawing/2014/main" id="{86031298-0E64-3342-878B-D28421E9AC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218CAB-1DE7-CA4C-B562-73CCE15DB7C6}"/>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1233017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AB09-5F7A-9D44-92BE-353239D976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054C8A-4E5E-1B49-A585-01D93E0FD3B7}"/>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4" name="Footer Placeholder 3">
            <a:extLst>
              <a:ext uri="{FF2B5EF4-FFF2-40B4-BE49-F238E27FC236}">
                <a16:creationId xmlns:a16="http://schemas.microsoft.com/office/drawing/2014/main" id="{ED9A637D-AEC4-DB4A-B606-4EB812216E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9AABB1-FB82-634E-8EB6-039758464F2A}"/>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102895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127A5-6B5E-C340-A5DE-75A5C1A9A53C}"/>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3" name="Footer Placeholder 2">
            <a:extLst>
              <a:ext uri="{FF2B5EF4-FFF2-40B4-BE49-F238E27FC236}">
                <a16:creationId xmlns:a16="http://schemas.microsoft.com/office/drawing/2014/main" id="{DA05A506-5E8C-FB41-B3BE-F8F6D586FE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B840AC-72F1-864D-BD9A-2B220BF4F72C}"/>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2601568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496B-AD9D-3B41-9312-6FD763E594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8665F2-501D-9C4A-8E24-BC6744A97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F2AF68-A738-CD4C-8007-B1A98BD04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B56C5-302A-534A-9F61-641F39882C93}"/>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6" name="Footer Placeholder 5">
            <a:extLst>
              <a:ext uri="{FF2B5EF4-FFF2-40B4-BE49-F238E27FC236}">
                <a16:creationId xmlns:a16="http://schemas.microsoft.com/office/drawing/2014/main" id="{AAAE49D4-E5D0-3B44-B5BE-667D05E3F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822047-DD02-1A47-B023-52E16EF3AFE8}"/>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266492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TextBox 13"/>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p:nvPr>
        </p:nvSpPr>
        <p:spPr>
          <a:xfrm>
            <a:off x="963084" y="4406903"/>
            <a:ext cx="10363200" cy="1362075"/>
          </a:xfrm>
        </p:spPr>
        <p:txBody>
          <a:bodyPr anchor="t"/>
          <a:lstStyle>
            <a:lvl1pPr algn="l">
              <a:defRPr sz="4000" b="1" cap="all">
                <a:solidFill>
                  <a:srgbClr val="00A3DB"/>
                </a:solidFill>
              </a:defRPr>
            </a:lvl1pPr>
          </a:lstStyle>
          <a:p>
            <a:r>
              <a:rPr lang="en-US" dirty="0"/>
              <a:t>Click to edit Master title style</a:t>
            </a:r>
          </a:p>
        </p:txBody>
      </p:sp>
      <p:sp>
        <p:nvSpPr>
          <p:cNvPr id="3" name="Text Placeholder 2"/>
          <p:cNvSpPr>
            <a:spLocks noGrp="1"/>
          </p:cNvSpPr>
          <p:nvPr>
            <p:ph type="body" idx="1"/>
          </p:nvPr>
        </p:nvSpPr>
        <p:spPr>
          <a:xfrm>
            <a:off x="963084" y="3144253"/>
            <a:ext cx="10363200" cy="1262647"/>
          </a:xfrm>
        </p:spPr>
        <p:txBody>
          <a:bodyPr anchor="b"/>
          <a:lstStyle>
            <a:lvl1pPr marL="0" indent="0">
              <a:buNone/>
              <a:defRPr sz="2000" b="1">
                <a:solidFill>
                  <a:srgbClr val="0F3F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Slide Number Placeholder 5"/>
          <p:cNvSpPr>
            <a:spLocks noGrp="1"/>
          </p:cNvSpPr>
          <p:nvPr>
            <p:ph type="sldNum" sz="quarter" idx="12"/>
          </p:nvPr>
        </p:nvSpPr>
        <p:spPr>
          <a:xfrm>
            <a:off x="10721956" y="6497955"/>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2" name="Footer Placeholder 4"/>
          <p:cNvSpPr>
            <a:spLocks noGrp="1"/>
          </p:cNvSpPr>
          <p:nvPr>
            <p:ph type="ftr" sz="quarter" idx="13"/>
          </p:nvPr>
        </p:nvSpPr>
        <p:spPr>
          <a:xfrm>
            <a:off x="-7375" y="6492240"/>
            <a:ext cx="12191999" cy="365125"/>
          </a:xfrm>
        </p:spPr>
        <p:txBody>
          <a:bodyPr/>
          <a:lstStyle>
            <a:lvl1pPr>
              <a:defRPr sz="2000" b="1">
                <a:solidFill>
                  <a:schemeClr val="bg1"/>
                </a:solidFill>
              </a:defRPr>
            </a:lvl1pPr>
          </a:lstStyle>
          <a:p>
            <a:r>
              <a:rPr lang="en-US" dirty="0"/>
              <a:t>MNPSP.org/MNPBS</a:t>
            </a:r>
          </a:p>
        </p:txBody>
      </p:sp>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6" name="Picture 15"/>
          <p:cNvPicPr>
            <a:picLocks noChangeAspect="1"/>
          </p:cNvPicPr>
          <p:nvPr userDrawn="1"/>
        </p:nvPicPr>
        <p:blipFill>
          <a:blip r:embed="rId2"/>
          <a:stretch>
            <a:fillRect/>
          </a:stretch>
        </p:blipFill>
        <p:spPr>
          <a:xfrm>
            <a:off x="3035541" y="1083430"/>
            <a:ext cx="5988766" cy="1939806"/>
          </a:xfrm>
          <a:prstGeom prst="rect">
            <a:avLst/>
          </a:prstGeom>
        </p:spPr>
      </p:pic>
    </p:spTree>
    <p:extLst>
      <p:ext uri="{BB962C8B-B14F-4D97-AF65-F5344CB8AC3E}">
        <p14:creationId xmlns:p14="http://schemas.microsoft.com/office/powerpoint/2010/main" val="3686482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C5FB-6FE6-6840-B8F2-E140B0F2A6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57CD9E-4BAE-2F42-8635-92E8CE0472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C77EF-4F3C-9D46-8434-F3EA6DD1F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A1FD7B-C17D-254D-817F-7A62F56027F9}"/>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6" name="Footer Placeholder 5">
            <a:extLst>
              <a:ext uri="{FF2B5EF4-FFF2-40B4-BE49-F238E27FC236}">
                <a16:creationId xmlns:a16="http://schemas.microsoft.com/office/drawing/2014/main" id="{ED40F47D-DD7D-1346-937B-EE4EEF160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0C2EB-46A1-4B48-AB39-0A75E9D242FC}"/>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3497510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4738-8DCC-9749-A876-A8DEFE9478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B779E2-4624-DB48-B661-53E1F9C23E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31F86-DF8F-6846-945A-C19C95366F56}"/>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5" name="Footer Placeholder 4">
            <a:extLst>
              <a:ext uri="{FF2B5EF4-FFF2-40B4-BE49-F238E27FC236}">
                <a16:creationId xmlns:a16="http://schemas.microsoft.com/office/drawing/2014/main" id="{41E7CEB0-378F-AA40-87A8-14DE2B7B3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BE957-5341-7048-9B1C-4069574D46C0}"/>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121607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FC9DA5-F8B5-F048-8164-CDEC234648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0BCB22-B5B1-7544-BFF9-4101826F20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BD24B-D24C-B74D-8409-ED3BB0941074}"/>
              </a:ext>
            </a:extLst>
          </p:cNvPr>
          <p:cNvSpPr>
            <a:spLocks noGrp="1"/>
          </p:cNvSpPr>
          <p:nvPr>
            <p:ph type="dt" sz="half" idx="10"/>
          </p:nvPr>
        </p:nvSpPr>
        <p:spPr/>
        <p:txBody>
          <a:bodyPr/>
          <a:lstStyle/>
          <a:p>
            <a:fld id="{13630C51-FA97-FE40-80FE-0A306A35CA18}" type="datetimeFigureOut">
              <a:rPr lang="en-US" smtClean="0"/>
              <a:t>6/12/2019</a:t>
            </a:fld>
            <a:endParaRPr lang="en-US"/>
          </a:p>
        </p:txBody>
      </p:sp>
      <p:sp>
        <p:nvSpPr>
          <p:cNvPr id="5" name="Footer Placeholder 4">
            <a:extLst>
              <a:ext uri="{FF2B5EF4-FFF2-40B4-BE49-F238E27FC236}">
                <a16:creationId xmlns:a16="http://schemas.microsoft.com/office/drawing/2014/main" id="{16B7EEF1-E758-1D43-B76F-36E1C85DF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357AE-82B1-014C-8A58-73F1294D2AFA}"/>
              </a:ext>
            </a:extLst>
          </p:cNvPr>
          <p:cNvSpPr>
            <a:spLocks noGrp="1"/>
          </p:cNvSpPr>
          <p:nvPr>
            <p:ph type="sldNum" sz="quarter" idx="12"/>
          </p:nvPr>
        </p:nvSpPr>
        <p:spPr/>
        <p:txBody>
          <a:bodyPr/>
          <a:lstStyle/>
          <a:p>
            <a:fld id="{C9A12D4A-668C-4C4E-A22A-2495DA345492}" type="slidenum">
              <a:rPr lang="en-US" smtClean="0"/>
              <a:t>‹#›</a:t>
            </a:fld>
            <a:endParaRPr lang="en-US"/>
          </a:p>
        </p:txBody>
      </p:sp>
    </p:spTree>
    <p:extLst>
      <p:ext uri="{BB962C8B-B14F-4D97-AF65-F5344CB8AC3E}">
        <p14:creationId xmlns:p14="http://schemas.microsoft.com/office/powerpoint/2010/main" val="2622604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ctrTitle" hasCustomPrompt="1"/>
          </p:nvPr>
        </p:nvSpPr>
        <p:spPr>
          <a:xfrm>
            <a:off x="7374" y="3274168"/>
            <a:ext cx="12192000" cy="1199223"/>
          </a:xfrm>
          <a:noFill/>
        </p:spPr>
        <p:txBody>
          <a:bodyPr wrap="square" lIns="182880" tIns="91440" rIns="182880" bIns="91440" spcCol="0" anchor="ctr">
            <a:normAutofit/>
          </a:bodyPr>
          <a:lstStyle>
            <a:lvl1pPr algn="ctr">
              <a:lnSpc>
                <a:spcPct val="90000"/>
              </a:lnSpc>
              <a:defRPr sz="3600" b="1" baseline="0">
                <a:solidFill>
                  <a:srgbClr val="0F3F59"/>
                </a:solidFill>
              </a:defRPr>
            </a:lvl1pPr>
          </a:lstStyle>
          <a:p>
            <a:r>
              <a:rPr lang="en-US" dirty="0"/>
              <a:t>Click to enter the presentation title</a:t>
            </a:r>
          </a:p>
        </p:txBody>
      </p:sp>
      <p:sp>
        <p:nvSpPr>
          <p:cNvPr id="12" name="Text Placeholder 10"/>
          <p:cNvSpPr>
            <a:spLocks noGrp="1"/>
          </p:cNvSpPr>
          <p:nvPr>
            <p:ph type="body" sz="quarter" idx="14" hasCustomPrompt="1"/>
          </p:nvPr>
        </p:nvSpPr>
        <p:spPr>
          <a:xfrm>
            <a:off x="7374" y="5488802"/>
            <a:ext cx="12184626" cy="903062"/>
          </a:xfrm>
        </p:spPr>
        <p:txBody>
          <a:bodyPr>
            <a:normAutofit/>
          </a:bodyPr>
          <a:lstStyle>
            <a:lvl1pPr marL="0" indent="0" algn="ctr">
              <a:spcBef>
                <a:spcPts val="0"/>
              </a:spcBef>
              <a:spcAft>
                <a:spcPts val="1000"/>
              </a:spcAft>
              <a:buNone/>
              <a:defRPr sz="1800" baseline="0"/>
            </a:lvl1pPr>
          </a:lstStyle>
          <a:p>
            <a:r>
              <a:rPr lang="en-US" sz="1800" dirty="0"/>
              <a:t>Presenter Names</a:t>
            </a:r>
            <a:endParaRPr lang="en-US" dirty="0"/>
          </a:p>
        </p:txBody>
      </p:sp>
      <p:sp>
        <p:nvSpPr>
          <p:cNvPr id="9" name="Footer Placeholder 4"/>
          <p:cNvSpPr>
            <a:spLocks noGrp="1"/>
          </p:cNvSpPr>
          <p:nvPr>
            <p:ph type="ftr" sz="quarter" idx="3"/>
          </p:nvPr>
        </p:nvSpPr>
        <p:spPr>
          <a:xfrm>
            <a:off x="1" y="6492875"/>
            <a:ext cx="12191999" cy="365125"/>
          </a:xfrm>
          <a:prstGeom prst="rect">
            <a:avLst/>
          </a:prstGeom>
        </p:spPr>
        <p:txBody>
          <a:bodyPr anchor="ctr"/>
          <a:lstStyle>
            <a:lvl1pPr algn="ctr">
              <a:defRPr sz="2000" b="1">
                <a:solidFill>
                  <a:schemeClr val="bg1"/>
                </a:solidFill>
              </a:defRPr>
            </a:lvl1pPr>
          </a:lstStyle>
          <a:p>
            <a:r>
              <a:rPr lang="en-US" dirty="0"/>
              <a:t>MNPSP.org/MNPBS</a:t>
            </a:r>
            <a:endParaRPr lang="en-US" sz="2400" dirty="0"/>
          </a:p>
        </p:txBody>
      </p:sp>
      <p:pic>
        <p:nvPicPr>
          <p:cNvPr id="13" name="Picture 12"/>
          <p:cNvPicPr>
            <a:picLocks noChangeAspect="1"/>
          </p:cNvPicPr>
          <p:nvPr userDrawn="1"/>
        </p:nvPicPr>
        <p:blipFill>
          <a:blip r:embed="rId2"/>
          <a:stretch>
            <a:fillRect/>
          </a:stretch>
        </p:blipFill>
        <p:spPr>
          <a:xfrm>
            <a:off x="3035541" y="1083430"/>
            <a:ext cx="5988766" cy="1939806"/>
          </a:xfrm>
          <a:prstGeom prst="rect">
            <a:avLst/>
          </a:prstGeom>
        </p:spPr>
      </p:pic>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spTree>
    <p:extLst>
      <p:ext uri="{BB962C8B-B14F-4D97-AF65-F5344CB8AC3E}">
        <p14:creationId xmlns:p14="http://schemas.microsoft.com/office/powerpoint/2010/main" val="1905802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6/12/2019</a:t>
            </a:fld>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118" y="1436952"/>
            <a:ext cx="5834253" cy="1348440"/>
          </a:xfrm>
          <a:prstGeom prst="rect">
            <a:avLst/>
          </a:prstGeom>
        </p:spPr>
      </p:pic>
      <p:pic>
        <p:nvPicPr>
          <p:cNvPr id="8"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03809" y="2722866"/>
            <a:ext cx="2784382" cy="1292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512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6/12/2019</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solidFill>
                  <a:srgbClr val="000000"/>
                </a:solidFill>
              </a:rPr>
              <a:t>education.mn.gov</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803811"/>
            <a:ext cx="5447246" cy="723760"/>
          </a:xfrm>
          <a:prstGeom prst="rect">
            <a:avLst/>
          </a:prstGeom>
        </p:spPr>
      </p:pic>
      <p:pic>
        <p:nvPicPr>
          <p:cNvPr id="10"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03809" y="2722866"/>
            <a:ext cx="2784382" cy="1292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664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6/12/2019</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316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6/12/2019</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464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6/12/2019</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299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6/12/2019</a:t>
            </a:fld>
            <a:endParaRPr lang="en-US" dirty="0">
              <a:solidFill>
                <a:srgbClr val="FFFFFF"/>
              </a:solidFill>
            </a:endParaRPr>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a:solidFill>
                  <a:srgbClr val="FFFFFF"/>
                </a:solidFill>
              </a:rPr>
              <a:t>Leading for educational excellence and equity, every day for every one. </a:t>
            </a:r>
            <a:r>
              <a:rPr lang="en-US" dirty="0">
                <a:solidFill>
                  <a:srgbClr val="78BE21"/>
                </a:solidFill>
              </a:rPr>
              <a:t>|</a:t>
            </a:r>
            <a:r>
              <a:rPr lang="en-US" dirty="0">
                <a:solidFill>
                  <a:srgbClr val="FFFFFF"/>
                </a:solidFill>
              </a:rPr>
              <a:t> education.mn.gov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pic>
        <p:nvPicPr>
          <p:cNvPr id="9"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0443" y="353698"/>
            <a:ext cx="1696348" cy="78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63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10166888"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spTree>
    <p:extLst>
      <p:ext uri="{BB962C8B-B14F-4D97-AF65-F5344CB8AC3E}">
        <p14:creationId xmlns:p14="http://schemas.microsoft.com/office/powerpoint/2010/main" val="2900945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solidFill>
                  <a:srgbClr val="000000"/>
                </a:solidFill>
              </a:rPr>
              <a:pPr/>
              <a:t>6/12/2019</a:t>
            </a:fld>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fld id="{0015EC8E-E6FD-D74C-91C3-44CDC86C828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5337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6/12/2019</a:t>
            </a:fld>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118" y="1436952"/>
            <a:ext cx="5834253" cy="1348440"/>
          </a:xfrm>
          <a:prstGeom prst="rect">
            <a:avLst/>
          </a:prstGeom>
        </p:spPr>
      </p:pic>
    </p:spTree>
    <p:extLst>
      <p:ext uri="{BB962C8B-B14F-4D97-AF65-F5344CB8AC3E}">
        <p14:creationId xmlns:p14="http://schemas.microsoft.com/office/powerpoint/2010/main" val="3510266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6/12/2019</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solidFill>
                  <a:srgbClr val="000000"/>
                </a:solidFill>
              </a:rPr>
              <a:t>Optional Tagline Goes Here </a:t>
            </a:r>
            <a:r>
              <a:rPr lang="en-US" dirty="0">
                <a:solidFill>
                  <a:srgbClr val="003865"/>
                </a:solidFill>
              </a:rPr>
              <a:t>|</a:t>
            </a:r>
            <a:r>
              <a:rPr lang="en-US" dirty="0">
                <a:solidFill>
                  <a:srgbClr val="000000"/>
                </a:solidFill>
              </a:rPr>
              <a:t> education.mn.gov</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3109072"/>
            <a:ext cx="5447246" cy="723760"/>
          </a:xfrm>
          <a:prstGeom prst="rect">
            <a:avLst/>
          </a:prstGeom>
        </p:spPr>
      </p:pic>
    </p:spTree>
    <p:extLst>
      <p:ext uri="{BB962C8B-B14F-4D97-AF65-F5344CB8AC3E}">
        <p14:creationId xmlns:p14="http://schemas.microsoft.com/office/powerpoint/2010/main" val="2676386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6/12/2019</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spTree>
    <p:extLst>
      <p:ext uri="{BB962C8B-B14F-4D97-AF65-F5344CB8AC3E}">
        <p14:creationId xmlns:p14="http://schemas.microsoft.com/office/powerpoint/2010/main" val="2517338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solidFill>
                  <a:srgbClr val="000000"/>
                </a:solidFill>
              </a:rPr>
              <a:pPr/>
              <a:t>6/12/2019</a:t>
            </a:fld>
            <a:endParaRPr lang="en-US" dirty="0">
              <a:solidFill>
                <a:srgbClr val="000000"/>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spTree>
    <p:extLst>
      <p:ext uri="{BB962C8B-B14F-4D97-AF65-F5344CB8AC3E}">
        <p14:creationId xmlns:p14="http://schemas.microsoft.com/office/powerpoint/2010/main" val="3685089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bis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5494" y="4440044"/>
            <a:ext cx="10364548" cy="1163587"/>
          </a:xfrm>
        </p:spPr>
        <p:txBody>
          <a:bodyPr anchor="t">
            <a:normAutofit/>
          </a:bodyPr>
          <a:lstStyle>
            <a:lvl1pPr algn="l">
              <a:defRPr sz="3600" b="1">
                <a:solidFill>
                  <a:srgbClr val="003865"/>
                </a:solidFill>
              </a:defRPr>
            </a:lvl1pPr>
          </a:lstStyle>
          <a:p>
            <a:r>
              <a:rPr lang="en-US" dirty="0"/>
              <a:t>Click to edit title</a:t>
            </a:r>
          </a:p>
        </p:txBody>
      </p:sp>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idx="1"/>
          </p:nvPr>
        </p:nvSpPr>
        <p:spPr>
          <a:xfrm>
            <a:off x="975494" y="2912269"/>
            <a:ext cx="10350790" cy="1527775"/>
          </a:xfrm>
        </p:spPr>
        <p:txBody>
          <a:bodyPr anchor="b"/>
          <a:lstStyle>
            <a:lvl1pPr marL="0" indent="0">
              <a:buClr>
                <a:schemeClr val="accent1"/>
              </a:buClr>
              <a:buNone/>
              <a:defRPr>
                <a:solidFill>
                  <a:srgbClr val="78BE2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6/12/2019</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spTree>
    <p:extLst>
      <p:ext uri="{BB962C8B-B14F-4D97-AF65-F5344CB8AC3E}">
        <p14:creationId xmlns:p14="http://schemas.microsoft.com/office/powerpoint/2010/main" val="2012633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6/12/2019</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spTree>
    <p:extLst>
      <p:ext uri="{BB962C8B-B14F-4D97-AF65-F5344CB8AC3E}">
        <p14:creationId xmlns:p14="http://schemas.microsoft.com/office/powerpoint/2010/main" val="2723058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6/12/2019</a:t>
            </a:fld>
            <a:endParaRPr lang="en-US" dirty="0">
              <a:solidFill>
                <a:srgbClr val="FFFFFF"/>
              </a:solidFill>
            </a:endParaRPr>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a:solidFill>
                  <a:srgbClr val="FFFFFF"/>
                </a:solidFill>
              </a:rPr>
              <a:t>Leading for educational excellence and equity, every day for every one. </a:t>
            </a:r>
            <a:r>
              <a:rPr lang="en-US" dirty="0">
                <a:solidFill>
                  <a:srgbClr val="78BE21"/>
                </a:solidFill>
              </a:rPr>
              <a:t>|</a:t>
            </a:r>
            <a:r>
              <a:rPr lang="en-US" dirty="0">
                <a:solidFill>
                  <a:srgbClr val="FFFFFF"/>
                </a:solidFill>
              </a:rPr>
              <a:t> education.mn.gov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spTree>
    <p:extLst>
      <p:ext uri="{BB962C8B-B14F-4D97-AF65-F5344CB8AC3E}">
        <p14:creationId xmlns:p14="http://schemas.microsoft.com/office/powerpoint/2010/main" val="254512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education.mn.gov</a:t>
            </a:r>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t="14001" b="16666"/>
          <a:stretch/>
        </p:blipFill>
        <p:spPr>
          <a:xfrm>
            <a:off x="10841445" y="188912"/>
            <a:ext cx="1208941" cy="838199"/>
          </a:xfrm>
          <a:prstGeom prst="rect">
            <a:avLst/>
          </a:prstGeom>
        </p:spPr>
      </p:pic>
    </p:spTree>
    <p:extLst>
      <p:ext uri="{BB962C8B-B14F-4D97-AF65-F5344CB8AC3E}">
        <p14:creationId xmlns:p14="http://schemas.microsoft.com/office/powerpoint/2010/main" val="1274945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education.mn.gov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4001" b="16666"/>
          <a:stretch/>
        </p:blipFill>
        <p:spPr>
          <a:xfrm>
            <a:off x="10841445" y="188912"/>
            <a:ext cx="1208941" cy="838199"/>
          </a:xfrm>
          <a:prstGeom prst="rect">
            <a:avLst/>
          </a:prstGeom>
        </p:spPr>
      </p:pic>
    </p:spTree>
    <p:extLst>
      <p:ext uri="{BB962C8B-B14F-4D97-AF65-F5344CB8AC3E}">
        <p14:creationId xmlns:p14="http://schemas.microsoft.com/office/powerpoint/2010/main" val="355758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10150870"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51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Boxed)">
    <p:bg>
      <p:bgPr>
        <a:solidFill>
          <a:srgbClr val="E8E8E8"/>
        </a:solidFill>
        <a:effectLst/>
      </p:bgPr>
    </p:bg>
    <p:spTree>
      <p:nvGrpSpPr>
        <p:cNvPr id="1" name=""/>
        <p:cNvGrpSpPr/>
        <p:nvPr/>
      </p:nvGrpSpPr>
      <p:grpSpPr>
        <a:xfrm>
          <a:off x="0" y="0"/>
          <a:ext cx="0" cy="0"/>
          <a:chOff x="0" y="0"/>
          <a:chExt cx="0" cy="0"/>
        </a:xfrm>
      </p:grpSpPr>
      <p:sp>
        <p:nvSpPr>
          <p:cNvPr id="10" name="TextBox 9"/>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7" name="Rectangle 6"/>
          <p:cNvSpPr/>
          <p:nvPr userDrawn="1"/>
        </p:nvSpPr>
        <p:spPr>
          <a:xfrm>
            <a:off x="0" y="0"/>
            <a:ext cx="12192000" cy="1219200"/>
          </a:xfrm>
          <a:prstGeom prst="rect">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100379" y="145861"/>
            <a:ext cx="9621577" cy="914400"/>
          </a:xfrm>
        </p:spPr>
        <p:txBody>
          <a:bodyPr>
            <a:normAutofit/>
          </a:bodyPr>
          <a:lstStyle>
            <a:lvl1pPr algn="l">
              <a:defRPr sz="3600" b="1">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721956" y="6496624"/>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9" name="Rectangle 8"/>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0" y="6488491"/>
            <a:ext cx="12192000" cy="365125"/>
          </a:xfrm>
        </p:spPr>
        <p:txBody>
          <a:bodyPr/>
          <a:lstStyle>
            <a:lvl1pPr>
              <a:defRPr sz="2000" b="1">
                <a:solidFill>
                  <a:schemeClr val="bg1"/>
                </a:solidFill>
              </a:defRPr>
            </a:lvl1pPr>
          </a:lstStyle>
          <a:p>
            <a:r>
              <a:rPr lang="en-US" dirty="0"/>
              <a:t>MNPSP.org/MNPBS</a:t>
            </a:r>
          </a:p>
        </p:txBody>
      </p:sp>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education.mn.gov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solidFill>
            <a:schemeClr val="bg1"/>
          </a:solidFill>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14001" b="16666"/>
          <a:stretch/>
        </p:blipFill>
        <p:spPr>
          <a:xfrm>
            <a:off x="10841445" y="188912"/>
            <a:ext cx="1208941" cy="838199"/>
          </a:xfrm>
          <a:prstGeom prst="rect">
            <a:avLst/>
          </a:prstGeom>
        </p:spPr>
      </p:pic>
    </p:spTree>
    <p:extLst>
      <p:ext uri="{BB962C8B-B14F-4D97-AF65-F5344CB8AC3E}">
        <p14:creationId xmlns:p14="http://schemas.microsoft.com/office/powerpoint/2010/main" val="1198637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Calibri" pitchFamily="34" charset="0"/>
                <a:cs typeface="Calibri"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BE224C87-7269-634F-A864-79C9446B6AFE}"/>
              </a:ext>
            </a:extLst>
          </p:cNvPr>
          <p:cNvSpPr/>
          <p:nvPr userDrawn="1"/>
        </p:nvSpPr>
        <p:spPr>
          <a:xfrm>
            <a:off x="0" y="5186363"/>
            <a:ext cx="12192000" cy="1671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9528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109AD8-8404-9149-9FEE-E438570FA325}"/>
              </a:ext>
            </a:extLst>
          </p:cNvPr>
          <p:cNvPicPr>
            <a:picLocks noChangeAspect="1"/>
          </p:cNvPicPr>
          <p:nvPr userDrawn="1"/>
        </p:nvPicPr>
        <p:blipFill>
          <a:blip r:embed="rId2"/>
          <a:stretch>
            <a:fillRect/>
          </a:stretch>
        </p:blipFill>
        <p:spPr>
          <a:xfrm flipH="1">
            <a:off x="340846" y="0"/>
            <a:ext cx="1420905" cy="1836082"/>
          </a:xfrm>
          <a:prstGeom prst="rect">
            <a:avLst/>
          </a:prstGeom>
        </p:spPr>
      </p:pic>
      <p:sp>
        <p:nvSpPr>
          <p:cNvPr id="2" name="Title 1">
            <a:extLst>
              <a:ext uri="{FF2B5EF4-FFF2-40B4-BE49-F238E27FC236}">
                <a16:creationId xmlns:a16="http://schemas.microsoft.com/office/drawing/2014/main" id="{D2D74EDA-372B-3248-B5DB-BA243424283C}"/>
              </a:ext>
            </a:extLst>
          </p:cNvPr>
          <p:cNvSpPr>
            <a:spLocks noGrp="1"/>
          </p:cNvSpPr>
          <p:nvPr>
            <p:ph type="title"/>
          </p:nvPr>
        </p:nvSpPr>
        <p:spPr>
          <a:xfrm>
            <a:off x="1624404" y="365125"/>
            <a:ext cx="941901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E2C315-EDA9-4E42-ABFF-9695E63EA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EEEE5C-7C9C-A34E-8F9E-5D2BB22375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BDC358-2A01-DC43-82FF-23C93BE22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593113-EE51-C747-86CF-04558ADB71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3E12E1-83C5-9549-8201-8C0778980E1E}"/>
              </a:ext>
            </a:extLst>
          </p:cNvPr>
          <p:cNvSpPr>
            <a:spLocks noGrp="1"/>
          </p:cNvSpPr>
          <p:nvPr>
            <p:ph type="dt" sz="half" idx="10"/>
          </p:nvPr>
        </p:nvSpPr>
        <p:spPr/>
        <p:txBody>
          <a:bodyPr/>
          <a:lstStyle/>
          <a:p>
            <a:fld id="{7EA6AFF5-4F57-214A-8A89-6276E8A481C5}" type="datetimeFigureOut">
              <a:rPr lang="en-US" smtClean="0"/>
              <a:t>6/12/2019</a:t>
            </a:fld>
            <a:endParaRPr lang="en-US"/>
          </a:p>
        </p:txBody>
      </p:sp>
      <p:sp>
        <p:nvSpPr>
          <p:cNvPr id="8" name="Footer Placeholder 7">
            <a:extLst>
              <a:ext uri="{FF2B5EF4-FFF2-40B4-BE49-F238E27FC236}">
                <a16:creationId xmlns:a16="http://schemas.microsoft.com/office/drawing/2014/main" id="{E2077C8D-D3A9-0749-974B-CFBDE506B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B313BD4-B908-5247-867E-1C8D37CE9E5A}"/>
              </a:ext>
            </a:extLst>
          </p:cNvPr>
          <p:cNvSpPr>
            <a:spLocks noGrp="1"/>
          </p:cNvSpPr>
          <p:nvPr>
            <p:ph type="sldNum" sz="quarter" idx="12"/>
          </p:nvPr>
        </p:nvSpPr>
        <p:spPr/>
        <p:txBody>
          <a:bodyPr/>
          <a:lstStyle/>
          <a:p>
            <a:fld id="{AEF76186-70D2-4245-8FB8-CE2BAAD29FE6}" type="slidenum">
              <a:rPr lang="en-US" smtClean="0"/>
              <a:t>‹#›</a:t>
            </a:fld>
            <a:endParaRPr lang="en-US"/>
          </a:p>
        </p:txBody>
      </p:sp>
    </p:spTree>
    <p:extLst>
      <p:ext uri="{BB962C8B-B14F-4D97-AF65-F5344CB8AC3E}">
        <p14:creationId xmlns:p14="http://schemas.microsoft.com/office/powerpoint/2010/main" val="2675691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pbisMN.org</a:t>
            </a:r>
          </a:p>
        </p:txBody>
      </p:sp>
      <p:pic>
        <p:nvPicPr>
          <p:cNvPr id="12"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69641" y="224611"/>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854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pbisMN.org</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69641" y="224611"/>
            <a:ext cx="1352549" cy="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445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425E5E-8D9F-E64E-A62C-9E9663A2F994}"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3622587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25E5E-8D9F-E64E-A62C-9E9663A2F994}"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408752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425E5E-8D9F-E64E-A62C-9E9663A2F994}"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1647172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425E5E-8D9F-E64E-A62C-9E9663A2F994}" type="datetimeFigureOut">
              <a:rPr lang="en-US"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2702378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425E5E-8D9F-E64E-A62C-9E9663A2F994}" type="datetimeFigureOut">
              <a:rPr lang="en-US" smtClean="0"/>
              <a:t>6/12/2019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41850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Boxed)">
    <p:bg>
      <p:bgPr>
        <a:solidFill>
          <a:srgbClr val="E8E8E8"/>
        </a:solidFill>
        <a:effectLst/>
      </p:bgPr>
    </p:bg>
    <p:spTree>
      <p:nvGrpSpPr>
        <p:cNvPr id="1" name=""/>
        <p:cNvGrpSpPr/>
        <p:nvPr/>
      </p:nvGrpSpPr>
      <p:grpSpPr>
        <a:xfrm>
          <a:off x="0" y="0"/>
          <a:ext cx="0" cy="0"/>
          <a:chOff x="0" y="0"/>
          <a:chExt cx="0" cy="0"/>
        </a:xfrm>
      </p:grpSpPr>
      <p:sp>
        <p:nvSpPr>
          <p:cNvPr id="10" name="TextBox 9"/>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7" name="Rectangle 6"/>
          <p:cNvSpPr/>
          <p:nvPr userDrawn="1"/>
        </p:nvSpPr>
        <p:spPr>
          <a:xfrm>
            <a:off x="0" y="0"/>
            <a:ext cx="12192000" cy="1219200"/>
          </a:xfrm>
          <a:prstGeom prst="rect">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100379" y="145861"/>
            <a:ext cx="10018078" cy="914400"/>
          </a:xfrm>
        </p:spPr>
        <p:txBody>
          <a:bodyPr>
            <a:normAutofit/>
          </a:bodyPr>
          <a:lstStyle>
            <a:lvl1pPr algn="l">
              <a:defRPr sz="3600" b="1">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721956" y="6496624"/>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9" name="Rectangle 8"/>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0" y="6488491"/>
            <a:ext cx="12192000" cy="365125"/>
          </a:xfrm>
        </p:spPr>
        <p:txBody>
          <a:bodyPr/>
          <a:lstStyle>
            <a:lvl1pPr>
              <a:defRPr sz="2000" b="1">
                <a:solidFill>
                  <a:schemeClr val="bg1"/>
                </a:solidFill>
              </a:defRPr>
            </a:lvl1pPr>
          </a:lstStyle>
          <a:p>
            <a:r>
              <a:rPr lang="en-US" dirty="0"/>
              <a:t>MNPSP.org/MNPBS</a:t>
            </a:r>
          </a:p>
        </p:txBody>
      </p:sp>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solidFill>
            <a:schemeClr val="bg1"/>
          </a:solidFill>
        </p:spPr>
      </p:pic>
    </p:spTree>
    <p:extLst>
      <p:ext uri="{BB962C8B-B14F-4D97-AF65-F5344CB8AC3E}">
        <p14:creationId xmlns:p14="http://schemas.microsoft.com/office/powerpoint/2010/main" val="1044533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t>6/12/2019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2563838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25E5E-8D9F-E64E-A62C-9E9663A2F994}" type="datetimeFigureOut">
              <a:rPr lang="en-US" smtClean="0"/>
              <a:t>6/12/2019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459339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25E5E-8D9F-E64E-A62C-9E9663A2F994}" type="datetimeFigureOut">
              <a:rPr lang="en-US"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23931402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25E5E-8D9F-E64E-A62C-9E9663A2F994}" type="datetimeFigureOut">
              <a:rPr lang="en-US" smtClean="0"/>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1701579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25E5E-8D9F-E64E-A62C-9E9663A2F994}"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1831921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25E5E-8D9F-E64E-A62C-9E9663A2F994}" type="datetimeFigureOut">
              <a:rPr lang="en-US" smtClean="0"/>
              <a:t>6/12/2019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3608525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7375" y="6492240"/>
            <a:ext cx="12192000" cy="365760"/>
          </a:xfrm>
          <a:prstGeom prst="rect">
            <a:avLst/>
          </a:prstGeom>
          <a:solidFill>
            <a:srgbClr val="00A3DB"/>
          </a:solidFill>
        </p:spPr>
        <p:txBody>
          <a:bodyPr wrap="square" rtlCol="0">
            <a:spAutoFit/>
          </a:bodyPr>
          <a:lstStyle/>
          <a:p>
            <a:pPr>
              <a:defRPr/>
            </a:pPr>
            <a:endParaRPr lang="en-US" kern="0" dirty="0">
              <a:solidFill>
                <a:srgbClr val="FFFFFF"/>
              </a:solidFill>
            </a:endParaRPr>
          </a:p>
        </p:txBody>
      </p:sp>
      <p:sp>
        <p:nvSpPr>
          <p:cNvPr id="2" name="Title 1"/>
          <p:cNvSpPr>
            <a:spLocks noGrp="1"/>
          </p:cNvSpPr>
          <p:nvPr>
            <p:ph type="ctrTitle" hasCustomPrompt="1"/>
          </p:nvPr>
        </p:nvSpPr>
        <p:spPr>
          <a:xfrm>
            <a:off x="7374" y="3274168"/>
            <a:ext cx="12192000" cy="1199223"/>
          </a:xfrm>
          <a:noFill/>
        </p:spPr>
        <p:txBody>
          <a:bodyPr wrap="square" lIns="182880" tIns="91440" rIns="182880" bIns="91440" spcCol="0" anchor="ctr">
            <a:normAutofit/>
          </a:bodyPr>
          <a:lstStyle>
            <a:lvl1pPr algn="ctr">
              <a:lnSpc>
                <a:spcPct val="90000"/>
              </a:lnSpc>
              <a:defRPr sz="3600" b="1" baseline="0">
                <a:solidFill>
                  <a:srgbClr val="0F3F59"/>
                </a:solidFill>
              </a:defRPr>
            </a:lvl1pPr>
          </a:lstStyle>
          <a:p>
            <a:r>
              <a:rPr lang="en-US" dirty="0"/>
              <a:t>Click to enter the presentation title</a:t>
            </a:r>
          </a:p>
        </p:txBody>
      </p:sp>
      <p:sp>
        <p:nvSpPr>
          <p:cNvPr id="12" name="Text Placeholder 10"/>
          <p:cNvSpPr>
            <a:spLocks noGrp="1"/>
          </p:cNvSpPr>
          <p:nvPr>
            <p:ph type="body" sz="quarter" idx="14" hasCustomPrompt="1"/>
          </p:nvPr>
        </p:nvSpPr>
        <p:spPr>
          <a:xfrm>
            <a:off x="7374" y="5488802"/>
            <a:ext cx="12184626" cy="903062"/>
          </a:xfrm>
        </p:spPr>
        <p:txBody>
          <a:bodyPr>
            <a:normAutofit/>
          </a:bodyPr>
          <a:lstStyle>
            <a:lvl1pPr marL="0" indent="0" algn="ctr">
              <a:spcBef>
                <a:spcPts val="0"/>
              </a:spcBef>
              <a:spcAft>
                <a:spcPts val="1000"/>
              </a:spcAft>
              <a:buNone/>
              <a:defRPr sz="1800" baseline="0"/>
            </a:lvl1pPr>
          </a:lstStyle>
          <a:p>
            <a:r>
              <a:rPr lang="en-US" sz="1800" dirty="0"/>
              <a:t>Presenter Names</a:t>
            </a:r>
            <a:endParaRPr lang="en-US" dirty="0"/>
          </a:p>
        </p:txBody>
      </p:sp>
      <p:sp>
        <p:nvSpPr>
          <p:cNvPr id="9" name="Footer Placeholder 4"/>
          <p:cNvSpPr>
            <a:spLocks noGrp="1"/>
          </p:cNvSpPr>
          <p:nvPr>
            <p:ph type="ftr" sz="quarter" idx="3"/>
          </p:nvPr>
        </p:nvSpPr>
        <p:spPr>
          <a:xfrm>
            <a:off x="1" y="6492875"/>
            <a:ext cx="12191999" cy="365125"/>
          </a:xfrm>
          <a:prstGeom prst="rect">
            <a:avLst/>
          </a:prstGeom>
        </p:spPr>
        <p:txBody>
          <a:bodyPr anchor="ctr"/>
          <a:lstStyle>
            <a:lvl1pPr algn="ctr">
              <a:defRPr sz="2000" b="1">
                <a:solidFill>
                  <a:schemeClr val="bg1"/>
                </a:solidFill>
              </a:defRPr>
            </a:lvl1pPr>
          </a:lstStyle>
          <a:p>
            <a:r>
              <a:rPr lang="en-US" dirty="0">
                <a:solidFill>
                  <a:srgbClr val="FFFFFF"/>
                </a:solidFill>
              </a:rPr>
              <a:t>MNPSP.org/MNPBS</a:t>
            </a:r>
            <a:endParaRPr lang="en-US" sz="2400" dirty="0">
              <a:solidFill>
                <a:srgbClr val="FFFFFF"/>
              </a:solidFill>
            </a:endParaRPr>
          </a:p>
        </p:txBody>
      </p:sp>
      <p:pic>
        <p:nvPicPr>
          <p:cNvPr id="13" name="Picture 12"/>
          <p:cNvPicPr>
            <a:picLocks noChangeAspect="1"/>
          </p:cNvPicPr>
          <p:nvPr userDrawn="1"/>
        </p:nvPicPr>
        <p:blipFill>
          <a:blip r:embed="rId2"/>
          <a:stretch>
            <a:fillRect/>
          </a:stretch>
        </p:blipFill>
        <p:spPr>
          <a:xfrm>
            <a:off x="3035541" y="1083430"/>
            <a:ext cx="5988766" cy="1939806"/>
          </a:xfrm>
          <a:prstGeom prst="rect">
            <a:avLst/>
          </a:prstGeom>
        </p:spPr>
      </p:pic>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800" b="1" dirty="0">
                <a:solidFill>
                  <a:prstClr val="white"/>
                </a:solidFill>
              </a:rPr>
              <a:t>MN.gov</a:t>
            </a:r>
          </a:p>
        </p:txBody>
      </p:sp>
      <p:sp>
        <p:nvSpPr>
          <p:cNvPr id="4" name="TextBox 3"/>
          <p:cNvSpPr txBox="1"/>
          <p:nvPr userDrawn="1"/>
        </p:nvSpPr>
        <p:spPr>
          <a:xfrm>
            <a:off x="9389533" y="6503904"/>
            <a:ext cx="2818370" cy="369332"/>
          </a:xfrm>
          <a:prstGeom prst="rect">
            <a:avLst/>
          </a:prstGeom>
          <a:noFill/>
        </p:spPr>
        <p:txBody>
          <a:bodyPr wrap="square" rtlCol="0">
            <a:spAutoFit/>
          </a:bodyPr>
          <a:lstStyle/>
          <a:p>
            <a:pPr algn="r"/>
            <a:r>
              <a:rPr lang="en-US" b="1" dirty="0">
                <a:solidFill>
                  <a:srgbClr val="FFFFFF"/>
                </a:solidFill>
              </a:rPr>
              <a:t>February 15, 2018</a:t>
            </a:r>
          </a:p>
        </p:txBody>
      </p:sp>
      <p:sp>
        <p:nvSpPr>
          <p:cNvPr id="5" name="TextBox 4"/>
          <p:cNvSpPr txBox="1"/>
          <p:nvPr userDrawn="1"/>
        </p:nvSpPr>
        <p:spPr>
          <a:xfrm>
            <a:off x="-7375" y="4573767"/>
            <a:ext cx="12215278" cy="461665"/>
          </a:xfrm>
          <a:prstGeom prst="rect">
            <a:avLst/>
          </a:prstGeom>
          <a:noFill/>
        </p:spPr>
        <p:txBody>
          <a:bodyPr wrap="square" rtlCol="0">
            <a:spAutoFit/>
          </a:bodyPr>
          <a:lstStyle/>
          <a:p>
            <a:pPr algn="ctr"/>
            <a:r>
              <a:rPr lang="en-US" sz="2400" b="1" dirty="0">
                <a:solidFill>
                  <a:srgbClr val="0F3F59"/>
                </a:solidFill>
              </a:rPr>
              <a:t>Location</a:t>
            </a:r>
            <a:endParaRPr lang="en-US" b="1" dirty="0">
              <a:solidFill>
                <a:srgbClr val="0F3F59"/>
              </a:solidFill>
            </a:endParaRPr>
          </a:p>
        </p:txBody>
      </p:sp>
    </p:spTree>
    <p:extLst>
      <p:ext uri="{BB962C8B-B14F-4D97-AF65-F5344CB8AC3E}">
        <p14:creationId xmlns:p14="http://schemas.microsoft.com/office/powerpoint/2010/main" val="2685086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TextBox 13"/>
          <p:cNvSpPr txBox="1"/>
          <p:nvPr userDrawn="1"/>
        </p:nvSpPr>
        <p:spPr>
          <a:xfrm>
            <a:off x="-7376" y="6492240"/>
            <a:ext cx="12192000" cy="365760"/>
          </a:xfrm>
          <a:prstGeom prst="rect">
            <a:avLst/>
          </a:prstGeom>
          <a:solidFill>
            <a:srgbClr val="00A3DB"/>
          </a:solidFill>
        </p:spPr>
        <p:txBody>
          <a:bodyPr wrap="square" rtlCol="0">
            <a:spAutoFit/>
          </a:bodyPr>
          <a:lstStyle/>
          <a:p>
            <a:pPr>
              <a:defRPr/>
            </a:pPr>
            <a:endParaRPr lang="en-US" kern="0" dirty="0">
              <a:solidFill>
                <a:srgbClr val="FFFFFF"/>
              </a:solidFill>
            </a:endParaRPr>
          </a:p>
        </p:txBody>
      </p:sp>
      <p:sp>
        <p:nvSpPr>
          <p:cNvPr id="2" name="Title 1"/>
          <p:cNvSpPr>
            <a:spLocks noGrp="1"/>
          </p:cNvSpPr>
          <p:nvPr>
            <p:ph type="title"/>
          </p:nvPr>
        </p:nvSpPr>
        <p:spPr>
          <a:xfrm>
            <a:off x="963084" y="4406903"/>
            <a:ext cx="10363200" cy="1362075"/>
          </a:xfrm>
        </p:spPr>
        <p:txBody>
          <a:bodyPr anchor="t"/>
          <a:lstStyle>
            <a:lvl1pPr algn="l">
              <a:defRPr sz="4000" b="1" cap="all">
                <a:solidFill>
                  <a:srgbClr val="00A3DB"/>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1">
                <a:solidFill>
                  <a:srgbClr val="0F3F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Rectangle 7"/>
          <p:cNvSpPr/>
          <p:nvPr userDrawn="1"/>
        </p:nvSpPr>
        <p:spPr>
          <a:xfrm>
            <a:off x="0" y="0"/>
            <a:ext cx="12192000" cy="1219200"/>
          </a:xfrm>
          <a:prstGeom prst="rect">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Slide Number Placeholder 5"/>
          <p:cNvSpPr>
            <a:spLocks noGrp="1"/>
          </p:cNvSpPr>
          <p:nvPr>
            <p:ph type="sldNum" sz="quarter" idx="12"/>
          </p:nvPr>
        </p:nvSpPr>
        <p:spPr>
          <a:xfrm>
            <a:off x="10721956" y="6497955"/>
            <a:ext cx="1462668" cy="365125"/>
          </a:xfrm>
        </p:spPr>
        <p:txBody>
          <a:bodyPr/>
          <a:lstStyle>
            <a:lvl1pPr>
              <a:defRPr sz="1800" b="1">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11" name="Rectangle 10"/>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Footer Placeholder 4"/>
          <p:cNvSpPr>
            <a:spLocks noGrp="1"/>
          </p:cNvSpPr>
          <p:nvPr>
            <p:ph type="ftr" sz="quarter" idx="13"/>
          </p:nvPr>
        </p:nvSpPr>
        <p:spPr>
          <a:xfrm>
            <a:off x="-7375" y="6492240"/>
            <a:ext cx="12191999" cy="365125"/>
          </a:xfrm>
        </p:spPr>
        <p:txBody>
          <a:bodyPr/>
          <a:lstStyle>
            <a:lvl1pPr>
              <a:defRPr sz="2000" b="1">
                <a:solidFill>
                  <a:schemeClr val="bg1"/>
                </a:solidFill>
              </a:defRPr>
            </a:lvl1pPr>
          </a:lstStyle>
          <a:p>
            <a:r>
              <a:rPr lang="en-US" dirty="0">
                <a:solidFill>
                  <a:srgbClr val="FFFFFF"/>
                </a:solidFill>
              </a:rPr>
              <a:t>MNPSP.org/MNPBS</a:t>
            </a:r>
          </a:p>
        </p:txBody>
      </p:sp>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800" b="1" dirty="0">
                <a:solidFill>
                  <a:prstClr val="white"/>
                </a:solidFill>
              </a:rPr>
              <a:t>MN.gov</a:t>
            </a:r>
          </a:p>
        </p:txBody>
      </p:sp>
      <p:pic>
        <p:nvPicPr>
          <p:cNvPr id="13"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304" y="99765"/>
            <a:ext cx="751771" cy="1016495"/>
          </a:xfrm>
          <a:prstGeom prst="rect">
            <a:avLst/>
          </a:prstGeom>
          <a:solidFill>
            <a:schemeClr val="bg1"/>
          </a:solidFill>
        </p:spPr>
      </p:pic>
    </p:spTree>
    <p:extLst>
      <p:ext uri="{BB962C8B-B14F-4D97-AF65-F5344CB8AC3E}">
        <p14:creationId xmlns:p14="http://schemas.microsoft.com/office/powerpoint/2010/main" val="18733174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a:defRPr/>
            </a:pPr>
            <a:endParaRPr lang="en-US" kern="0" dirty="0">
              <a:solidFill>
                <a:srgbClr val="FFFFFF"/>
              </a:solidFill>
            </a:endParaRPr>
          </a:p>
        </p:txBody>
      </p:sp>
      <p:sp>
        <p:nvSpPr>
          <p:cNvPr id="2" name="Title 1"/>
          <p:cNvSpPr>
            <a:spLocks noGrp="1"/>
          </p:cNvSpPr>
          <p:nvPr>
            <p:ph type="title" hasCustomPrompt="1"/>
          </p:nvPr>
        </p:nvSpPr>
        <p:spPr>
          <a:xfrm>
            <a:off x="1012556" y="153635"/>
            <a:ext cx="10166888"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solidFill>
                  <a:srgbClr val="FFFFFF"/>
                </a:solidFill>
              </a:rPr>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800" b="1" dirty="0">
                <a:solidFill>
                  <a:prstClr val="white"/>
                </a:solidFill>
              </a:rPr>
              <a:t>MN.gov</a:t>
            </a:r>
          </a:p>
        </p:txBody>
      </p:sp>
    </p:spTree>
    <p:extLst>
      <p:ext uri="{BB962C8B-B14F-4D97-AF65-F5344CB8AC3E}">
        <p14:creationId xmlns:p14="http://schemas.microsoft.com/office/powerpoint/2010/main" val="20148748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10150870"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a:defRPr/>
            </a:pPr>
            <a:endParaRPr lang="en-US" kern="0" dirty="0">
              <a:solidFill>
                <a:srgbClr val="FFFFFF"/>
              </a:solidFill>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solidFill>
                  <a:srgbClr val="FFFFFF"/>
                </a:solidFill>
              </a:rPr>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800" b="1" dirty="0">
                <a:solidFill>
                  <a:prstClr val="white"/>
                </a:solidFill>
              </a:rPr>
              <a:t>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83096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9" name="Footer Placeholder 4"/>
          <p:cNvSpPr>
            <a:spLocks noGrp="1"/>
          </p:cNvSpPr>
          <p:nvPr>
            <p:ph type="ftr" sz="quarter" idx="3"/>
          </p:nvPr>
        </p:nvSpPr>
        <p:spPr>
          <a:xfrm>
            <a:off x="1" y="6492875"/>
            <a:ext cx="12191999" cy="365125"/>
          </a:xfrm>
          <a:prstGeom prst="rect">
            <a:avLst/>
          </a:prstGeom>
        </p:spPr>
        <p:txBody>
          <a:bodyPr anchor="ctr"/>
          <a:lstStyle>
            <a:lvl1pPr algn="ctr">
              <a:defRPr sz="2000" b="1">
                <a:solidFill>
                  <a:schemeClr val="bg1"/>
                </a:solidFill>
              </a:defRPr>
            </a:lvl1pPr>
          </a:lstStyle>
          <a:p>
            <a:r>
              <a:rPr lang="en-US" dirty="0"/>
              <a:t>MNPSP.org/MNPBS</a:t>
            </a:r>
            <a:endParaRPr lang="en-US" sz="2400" dirty="0"/>
          </a:p>
        </p:txBody>
      </p:sp>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a:ext>
            </a:extLst>
          </a:blip>
          <a:srcRect t="44184"/>
          <a:stretch/>
        </p:blipFill>
        <p:spPr>
          <a:xfrm>
            <a:off x="1533398" y="4273825"/>
            <a:ext cx="9157009" cy="1155827"/>
          </a:xfrm>
          <a:prstGeom prst="rect">
            <a:avLst/>
          </a:prstGeom>
        </p:spPr>
      </p:pic>
      <p:pic>
        <p:nvPicPr>
          <p:cNvPr id="15" name="Picture 14"/>
          <p:cNvPicPr>
            <a:picLocks noChangeAspect="1"/>
          </p:cNvPicPr>
          <p:nvPr userDrawn="1"/>
        </p:nvPicPr>
        <p:blipFill>
          <a:blip r:embed="rId3"/>
          <a:stretch>
            <a:fillRect/>
          </a:stretch>
        </p:blipFill>
        <p:spPr>
          <a:xfrm>
            <a:off x="3361246" y="716802"/>
            <a:ext cx="4949377" cy="1603140"/>
          </a:xfrm>
          <a:prstGeom prst="rect">
            <a:avLst/>
          </a:prstGeom>
        </p:spPr>
      </p:pic>
      <p:sp>
        <p:nvSpPr>
          <p:cNvPr id="17" name="Slide Number Placeholder 3"/>
          <p:cNvSpPr>
            <a:spLocks noGrp="1"/>
          </p:cNvSpPr>
          <p:nvPr>
            <p:ph type="sldNum" sz="quarter" idx="11"/>
          </p:nvPr>
        </p:nvSpPr>
        <p:spPr>
          <a:xfrm>
            <a:off x="10721956" y="6501006"/>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pic>
        <p:nvPicPr>
          <p:cNvPr id="3" name="Picture 2"/>
          <p:cNvPicPr>
            <a:picLocks noChangeAspect="1"/>
          </p:cNvPicPr>
          <p:nvPr userDrawn="1"/>
        </p:nvPicPr>
        <p:blipFill>
          <a:blip r:embed="rId4">
            <a:grayscl/>
          </a:blip>
          <a:stretch>
            <a:fillRect/>
          </a:stretch>
        </p:blipFill>
        <p:spPr>
          <a:xfrm>
            <a:off x="10127544" y="3367008"/>
            <a:ext cx="1188823" cy="908383"/>
          </a:xfrm>
          <a:prstGeom prst="rect">
            <a:avLst/>
          </a:prstGeom>
        </p:spPr>
      </p:pic>
      <p:pic>
        <p:nvPicPr>
          <p:cNvPr id="4" name="Picture 3"/>
          <p:cNvPicPr>
            <a:picLocks noChangeAspect="1"/>
          </p:cNvPicPr>
          <p:nvPr userDrawn="1"/>
        </p:nvPicPr>
        <p:blipFill rotWithShape="1">
          <a:blip r:embed="rId5"/>
          <a:srcRect b="59111"/>
          <a:stretch/>
        </p:blipFill>
        <p:spPr>
          <a:xfrm>
            <a:off x="795684" y="3537229"/>
            <a:ext cx="9156986" cy="847567"/>
          </a:xfrm>
          <a:prstGeom prst="rect">
            <a:avLst/>
          </a:prstGeom>
        </p:spPr>
      </p:pic>
      <p:sp>
        <p:nvSpPr>
          <p:cNvPr id="2" name="Title 1"/>
          <p:cNvSpPr>
            <a:spLocks noGrp="1"/>
          </p:cNvSpPr>
          <p:nvPr>
            <p:ph type="ctrTitle"/>
          </p:nvPr>
        </p:nvSpPr>
        <p:spPr>
          <a:xfrm>
            <a:off x="15903" y="2319942"/>
            <a:ext cx="12192000" cy="1038935"/>
          </a:xfrm>
          <a:noFill/>
        </p:spPr>
        <p:txBody>
          <a:bodyPr wrap="square" lIns="182880" tIns="91440" rIns="182880" bIns="91440" spcCol="0" anchor="ctr">
            <a:normAutofit/>
          </a:bodyPr>
          <a:lstStyle>
            <a:lvl1pPr algn="ctr">
              <a:lnSpc>
                <a:spcPct val="90000"/>
              </a:lnSpc>
              <a:defRPr sz="3600" b="1" baseline="0">
                <a:solidFill>
                  <a:srgbClr val="0F3F59"/>
                </a:solidFill>
              </a:defRPr>
            </a:lvl1pPr>
          </a:lstStyle>
          <a:p>
            <a:endParaRPr lang="en-US" dirty="0"/>
          </a:p>
        </p:txBody>
      </p:sp>
    </p:spTree>
    <p:extLst>
      <p:ext uri="{BB962C8B-B14F-4D97-AF65-F5344CB8AC3E}">
        <p14:creationId xmlns:p14="http://schemas.microsoft.com/office/powerpoint/2010/main" val="4173748207"/>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Content (Boxed)">
    <p:bg>
      <p:bgPr>
        <a:solidFill>
          <a:srgbClr val="E8E8E8"/>
        </a:solidFill>
        <a:effectLst/>
      </p:bgPr>
    </p:bg>
    <p:spTree>
      <p:nvGrpSpPr>
        <p:cNvPr id="1" name=""/>
        <p:cNvGrpSpPr/>
        <p:nvPr/>
      </p:nvGrpSpPr>
      <p:grpSpPr>
        <a:xfrm>
          <a:off x="0" y="0"/>
          <a:ext cx="0" cy="0"/>
          <a:chOff x="0" y="0"/>
          <a:chExt cx="0" cy="0"/>
        </a:xfrm>
      </p:grpSpPr>
      <p:sp>
        <p:nvSpPr>
          <p:cNvPr id="10" name="TextBox 9"/>
          <p:cNvSpPr txBox="1"/>
          <p:nvPr userDrawn="1"/>
        </p:nvSpPr>
        <p:spPr>
          <a:xfrm>
            <a:off x="-7376" y="6492240"/>
            <a:ext cx="12192000" cy="365760"/>
          </a:xfrm>
          <a:prstGeom prst="rect">
            <a:avLst/>
          </a:prstGeom>
          <a:solidFill>
            <a:srgbClr val="00A3DB"/>
          </a:solidFill>
        </p:spPr>
        <p:txBody>
          <a:bodyPr wrap="square" rtlCol="0">
            <a:spAutoFit/>
          </a:bodyPr>
          <a:lstStyle/>
          <a:p>
            <a:pPr>
              <a:defRPr/>
            </a:pPr>
            <a:endParaRPr lang="en-US" kern="0" dirty="0">
              <a:solidFill>
                <a:srgbClr val="FFFFFF"/>
              </a:solidFill>
            </a:endParaRPr>
          </a:p>
        </p:txBody>
      </p:sp>
      <p:sp>
        <p:nvSpPr>
          <p:cNvPr id="7" name="Rectangle 6"/>
          <p:cNvSpPr/>
          <p:nvPr userDrawn="1"/>
        </p:nvSpPr>
        <p:spPr>
          <a:xfrm>
            <a:off x="0" y="0"/>
            <a:ext cx="12192000" cy="1219200"/>
          </a:xfrm>
          <a:prstGeom prst="rect">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1100379" y="145861"/>
            <a:ext cx="10018078" cy="914400"/>
          </a:xfrm>
        </p:spPr>
        <p:txBody>
          <a:bodyPr>
            <a:normAutofit/>
          </a:bodyPr>
          <a:lstStyle>
            <a:lvl1pPr algn="l">
              <a:defRPr sz="3600" b="1">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721956" y="6496624"/>
            <a:ext cx="1462668" cy="365125"/>
          </a:xfrm>
        </p:spPr>
        <p:txBody>
          <a:bodyPr/>
          <a:lstStyle>
            <a:lvl1pPr>
              <a:defRPr sz="1800" b="1">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9" name="Rectangle 8"/>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ooter Placeholder 4"/>
          <p:cNvSpPr>
            <a:spLocks noGrp="1"/>
          </p:cNvSpPr>
          <p:nvPr>
            <p:ph type="ftr" sz="quarter" idx="13"/>
          </p:nvPr>
        </p:nvSpPr>
        <p:spPr>
          <a:xfrm>
            <a:off x="0" y="6488491"/>
            <a:ext cx="12192000" cy="365125"/>
          </a:xfrm>
        </p:spPr>
        <p:txBody>
          <a:bodyPr/>
          <a:lstStyle>
            <a:lvl1pPr>
              <a:defRPr sz="2000" b="1">
                <a:solidFill>
                  <a:schemeClr val="bg1"/>
                </a:solidFill>
              </a:defRPr>
            </a:lvl1pPr>
          </a:lstStyle>
          <a:p>
            <a:r>
              <a:rPr lang="en-US" dirty="0">
                <a:solidFill>
                  <a:srgbClr val="FFFFFF"/>
                </a:solidFill>
              </a:rPr>
              <a:t>MNPSP.org/MNPBS</a:t>
            </a:r>
          </a:p>
        </p:txBody>
      </p:sp>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800" b="1" dirty="0">
                <a:solidFill>
                  <a:prstClr val="white"/>
                </a:solidFill>
              </a:rPr>
              <a:t>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304" y="99765"/>
            <a:ext cx="751771" cy="1016495"/>
          </a:xfrm>
          <a:prstGeom prst="rect">
            <a:avLst/>
          </a:prstGeom>
          <a:solidFill>
            <a:schemeClr val="bg1"/>
          </a:solidFill>
        </p:spPr>
      </p:pic>
    </p:spTree>
    <p:extLst>
      <p:ext uri="{BB962C8B-B14F-4D97-AF65-F5344CB8AC3E}">
        <p14:creationId xmlns:p14="http://schemas.microsoft.com/office/powerpoint/2010/main" val="2854071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7375" y="6492240"/>
            <a:ext cx="12192000" cy="365760"/>
          </a:xfrm>
          <a:prstGeom prst="rect">
            <a:avLst/>
          </a:prstGeom>
          <a:solidFill>
            <a:srgbClr val="00A3DB"/>
          </a:solidFill>
        </p:spPr>
        <p:txBody>
          <a:bodyPr wrap="square" rtlCol="0">
            <a:spAutoFit/>
          </a:bodyPr>
          <a:lstStyle/>
          <a:p>
            <a:pPr>
              <a:defRPr/>
            </a:pPr>
            <a:endParaRPr lang="en-US" kern="0" dirty="0">
              <a:solidFill>
                <a:srgbClr val="FFFFFF"/>
              </a:solidFill>
            </a:endParaRPr>
          </a:p>
        </p:txBody>
      </p:sp>
      <p:sp>
        <p:nvSpPr>
          <p:cNvPr id="2" name="Title 1"/>
          <p:cNvSpPr>
            <a:spLocks noGrp="1"/>
          </p:cNvSpPr>
          <p:nvPr>
            <p:ph type="ctrTitle"/>
          </p:nvPr>
        </p:nvSpPr>
        <p:spPr>
          <a:xfrm>
            <a:off x="15903" y="2319942"/>
            <a:ext cx="12192000" cy="1038935"/>
          </a:xfrm>
          <a:noFill/>
        </p:spPr>
        <p:txBody>
          <a:bodyPr wrap="square" lIns="182880" tIns="91440" rIns="182880" bIns="91440" spcCol="0" anchor="ctr">
            <a:normAutofit/>
          </a:bodyPr>
          <a:lstStyle>
            <a:lvl1pPr algn="ctr">
              <a:lnSpc>
                <a:spcPct val="90000"/>
              </a:lnSpc>
              <a:defRPr sz="3600" b="1" baseline="0">
                <a:solidFill>
                  <a:srgbClr val="0F3F59"/>
                </a:solidFill>
              </a:defRPr>
            </a:lvl1pPr>
          </a:lstStyle>
          <a:p>
            <a:endParaRPr lang="en-US" dirty="0"/>
          </a:p>
        </p:txBody>
      </p:sp>
      <p:sp>
        <p:nvSpPr>
          <p:cNvPr id="9" name="Footer Placeholder 4"/>
          <p:cNvSpPr>
            <a:spLocks noGrp="1"/>
          </p:cNvSpPr>
          <p:nvPr>
            <p:ph type="ftr" sz="quarter" idx="3"/>
          </p:nvPr>
        </p:nvSpPr>
        <p:spPr>
          <a:xfrm>
            <a:off x="1" y="6492875"/>
            <a:ext cx="12191999" cy="365125"/>
          </a:xfrm>
          <a:prstGeom prst="rect">
            <a:avLst/>
          </a:prstGeom>
        </p:spPr>
        <p:txBody>
          <a:bodyPr anchor="ctr"/>
          <a:lstStyle>
            <a:lvl1pPr algn="ctr">
              <a:defRPr sz="2000" b="1">
                <a:solidFill>
                  <a:schemeClr val="bg1"/>
                </a:solidFill>
              </a:defRPr>
            </a:lvl1pPr>
          </a:lstStyle>
          <a:p>
            <a:r>
              <a:rPr lang="en-US" dirty="0">
                <a:solidFill>
                  <a:srgbClr val="FFFFFF"/>
                </a:solidFill>
              </a:rPr>
              <a:t>MNPSP.org/MNPBS</a:t>
            </a:r>
            <a:endParaRPr lang="en-US" sz="2400" dirty="0">
              <a:solidFill>
                <a:srgbClr val="FFFFFF"/>
              </a:solidFill>
            </a:endParaRPr>
          </a:p>
        </p:txBody>
      </p:sp>
      <p:sp>
        <p:nvSpPr>
          <p:cNvPr id="11"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800" b="1" dirty="0">
                <a:solidFill>
                  <a:prstClr val="white"/>
                </a:solidFill>
              </a:rPr>
              <a:t>MN.gov</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33398" y="3358877"/>
            <a:ext cx="9157009" cy="2070776"/>
          </a:xfrm>
          <a:prstGeom prst="rect">
            <a:avLst/>
          </a:prstGeom>
        </p:spPr>
      </p:pic>
      <p:pic>
        <p:nvPicPr>
          <p:cNvPr id="15" name="Picture 14"/>
          <p:cNvPicPr>
            <a:picLocks noChangeAspect="1"/>
          </p:cNvPicPr>
          <p:nvPr userDrawn="1"/>
        </p:nvPicPr>
        <p:blipFill>
          <a:blip r:embed="rId3"/>
          <a:stretch>
            <a:fillRect/>
          </a:stretch>
        </p:blipFill>
        <p:spPr>
          <a:xfrm>
            <a:off x="3361246" y="716802"/>
            <a:ext cx="4949377" cy="1603140"/>
          </a:xfrm>
          <a:prstGeom prst="rect">
            <a:avLst/>
          </a:prstGeom>
        </p:spPr>
      </p:pic>
      <p:sp>
        <p:nvSpPr>
          <p:cNvPr id="17" name="Slide Number Placeholder 3"/>
          <p:cNvSpPr>
            <a:spLocks noGrp="1"/>
          </p:cNvSpPr>
          <p:nvPr>
            <p:ph type="sldNum" sz="quarter" idx="11"/>
          </p:nvPr>
        </p:nvSpPr>
        <p:spPr>
          <a:xfrm>
            <a:off x="10721956" y="6501006"/>
            <a:ext cx="1462668" cy="365125"/>
          </a:xfrm>
        </p:spPr>
        <p:txBody>
          <a:bodyPr/>
          <a:lstStyle>
            <a:lvl1pPr>
              <a:defRPr sz="1800" b="1">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89976548"/>
      </p:ext>
    </p:extLst>
  </p:cSld>
  <p:clrMapOvr>
    <a:masterClrMapping/>
  </p:clrMapOvr>
  <p:hf hd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p:bg>
      <p:bgPr>
        <a:gradFill>
          <a:gsLst>
            <a:gs pos="100000">
              <a:srgbClr val="00A3DB"/>
            </a:gs>
            <a:gs pos="20000">
              <a:srgbClr val="00A3E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a:xfrm>
            <a:off x="7374" y="6492875"/>
            <a:ext cx="12177257" cy="365125"/>
          </a:xfrm>
        </p:spPr>
        <p:txBody>
          <a:bodyPr/>
          <a:lstStyle>
            <a:lvl1pPr>
              <a:defRPr sz="2000" b="1">
                <a:solidFill>
                  <a:schemeClr val="bg1"/>
                </a:solidFill>
              </a:defRPr>
            </a:lvl1pPr>
          </a:lstStyle>
          <a:p>
            <a:r>
              <a:rPr lang="en-US" dirty="0">
                <a:solidFill>
                  <a:srgbClr val="FFFFFF"/>
                </a:solidFill>
              </a:rPr>
              <a:t>MNPSP.org/MNPBS</a:t>
            </a: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1"/>
          <p:cNvSpPr>
            <a:spLocks noGrp="1"/>
          </p:cNvSpPr>
          <p:nvPr>
            <p:ph type="title" hasCustomPrompt="1"/>
          </p:nvPr>
        </p:nvSpPr>
        <p:spPr>
          <a:xfrm>
            <a:off x="838200" y="2212737"/>
            <a:ext cx="10515600" cy="1472163"/>
          </a:xfrm>
        </p:spPr>
        <p:txBody>
          <a:bodyPr>
            <a:noAutofit/>
          </a:bodyPr>
          <a:lstStyle>
            <a:lvl1pPr algn="ctr">
              <a:tabLst>
                <a:tab pos="3770313" algn="l"/>
              </a:tabLst>
              <a:defRPr sz="7000" b="1">
                <a:solidFill>
                  <a:schemeClr val="bg1"/>
                </a:solidFill>
              </a:defRPr>
            </a:lvl1pPr>
          </a:lstStyle>
          <a:p>
            <a:r>
              <a:rPr lang="en-US" dirty="0"/>
              <a:t>Thanks!</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1" baseline="0">
                <a:solidFill>
                  <a:schemeClr val="bg1"/>
                </a:solidFill>
              </a:defRPr>
            </a:lvl1pPr>
          </a:lstStyle>
          <a:p>
            <a:pPr lvl="0"/>
            <a:r>
              <a:rPr lang="en-US" dirty="0"/>
              <a:t>PRESENTER NAMES</a:t>
            </a:r>
          </a:p>
          <a:p>
            <a:pPr lvl="0"/>
            <a:r>
              <a:rPr lang="en-US" dirty="0"/>
              <a:t>MNPBSnetwork@gmail.com</a:t>
            </a:r>
          </a:p>
        </p:txBody>
      </p:sp>
      <p:sp>
        <p:nvSpPr>
          <p:cNvPr id="4" name="Slide Number Placeholder 3"/>
          <p:cNvSpPr>
            <a:spLocks noGrp="1"/>
          </p:cNvSpPr>
          <p:nvPr>
            <p:ph type="sldNum" sz="quarter" idx="11"/>
          </p:nvPr>
        </p:nvSpPr>
        <p:spPr>
          <a:xfrm>
            <a:off x="10721963" y="6488491"/>
            <a:ext cx="1462668" cy="365125"/>
          </a:xfrm>
        </p:spPr>
        <p:txBody>
          <a:bodyPr/>
          <a:lstStyle>
            <a:lvl1pPr>
              <a:defRPr sz="1800" b="1">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pic>
        <p:nvPicPr>
          <p:cNvPr id="10" name="Picture 9"/>
          <p:cNvPicPr>
            <a:picLocks noChangeAspect="1"/>
          </p:cNvPicPr>
          <p:nvPr userDrawn="1"/>
        </p:nvPicPr>
        <p:blipFill>
          <a:blip r:embed="rId2"/>
          <a:stretch>
            <a:fillRect/>
          </a:stretch>
        </p:blipFill>
        <p:spPr>
          <a:xfrm>
            <a:off x="4208442" y="347979"/>
            <a:ext cx="3326677" cy="1077535"/>
          </a:xfrm>
          <a:prstGeom prst="rect">
            <a:avLst/>
          </a:prstGeom>
        </p:spPr>
      </p:pic>
      <p:sp>
        <p:nvSpPr>
          <p:cNvPr id="9"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800" b="1" dirty="0">
                <a:solidFill>
                  <a:prstClr val="white"/>
                </a:solidFill>
              </a:rPr>
              <a:t>MN.gov</a:t>
            </a:r>
          </a:p>
        </p:txBody>
      </p:sp>
      <p:sp>
        <p:nvSpPr>
          <p:cNvPr id="12" name="Rectangle 11"/>
          <p:cNvSpPr/>
          <p:nvPr userDrawn="1"/>
        </p:nvSpPr>
        <p:spPr>
          <a:xfrm flipV="1">
            <a:off x="-7369" y="6434006"/>
            <a:ext cx="12192000" cy="45719"/>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170122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01826" y="-1393698"/>
            <a:ext cx="8229600" cy="1143000"/>
          </a:xfrm>
        </p:spPr>
        <p:txBody>
          <a:bodyPr/>
          <a:lstStyle/>
          <a:p>
            <a:r>
              <a:rPr kumimoji="0" lang="en-US" sz="44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Click to edit Master title style</a:t>
            </a:r>
            <a:endParaRPr lang="en-US" dirty="0"/>
          </a:p>
        </p:txBody>
      </p:sp>
      <p:sp>
        <p:nvSpPr>
          <p:cNvPr id="3" name="Slide Number Placeholder 2"/>
          <p:cNvSpPr>
            <a:spLocks noGrp="1"/>
          </p:cNvSpPr>
          <p:nvPr>
            <p:ph type="sldNum" sz="quarter" idx="10"/>
          </p:nvPr>
        </p:nvSpPr>
        <p:spPr/>
        <p:txBody>
          <a:bodyPr/>
          <a:lstStyle/>
          <a:p>
            <a:fld id="{121F9C6A-2460-40CD-BD83-481055A8A31B}" type="slidenum">
              <a:rPr lang="en-US" smtClean="0"/>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3013" r="23628"/>
          <a:stretch/>
        </p:blipFill>
        <p:spPr>
          <a:xfrm>
            <a:off x="6939138" y="0"/>
            <a:ext cx="3747961" cy="6858001"/>
          </a:xfrm>
          <a:prstGeom prst="rect">
            <a:avLst/>
          </a:prstGeom>
        </p:spPr>
      </p:pic>
      <p:pic>
        <p:nvPicPr>
          <p:cNvPr id="5" name="Picture 9" descr="UO_Signature_4c.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1826" y="434976"/>
            <a:ext cx="4019016" cy="71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524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2081283" y="2085975"/>
            <a:ext cx="8229600" cy="4526642"/>
          </a:xfrm>
          <a:prstGeom prst="rect">
            <a:avLst/>
          </a:prstGeom>
          <a:noFill/>
        </p:spPr>
        <p:txBody>
          <a:bodyPr/>
          <a:lstStyle>
            <a:lvl1pPr marL="342900" marR="0" indent="-342900" algn="l" defTabSz="914400" rtl="0" eaLnBrk="1" fontAlgn="base" latinLnBrk="0" hangingPunct="1">
              <a:lnSpc>
                <a:spcPct val="100000"/>
              </a:lnSpc>
              <a:spcBef>
                <a:spcPct val="20000"/>
              </a:spcBef>
              <a:spcAft>
                <a:spcPct val="0"/>
              </a:spcAft>
              <a:buClr>
                <a:srgbClr val="336600"/>
              </a:buClr>
              <a:buSzPct val="75000"/>
              <a:buFont typeface="Wingdings" pitchFamily="2" charset="2"/>
              <a:buChar char="n"/>
              <a:tabLst/>
              <a:defRPr/>
            </a:lvl1pPr>
            <a:lvl2pPr marL="742950" marR="0" indent="-285750" algn="l" defTabSz="914400" rtl="0" eaLnBrk="1" fontAlgn="base" latinLnBrk="0" hangingPunct="1">
              <a:lnSpc>
                <a:spcPct val="100000"/>
              </a:lnSpc>
              <a:spcBef>
                <a:spcPct val="20000"/>
              </a:spcBef>
              <a:spcAft>
                <a:spcPct val="0"/>
              </a:spcAft>
              <a:buClr>
                <a:srgbClr val="669900"/>
              </a:buClr>
              <a:buSzPct val="80000"/>
              <a:buFont typeface="Wingdings" pitchFamily="2" charset="2"/>
              <a:buChar char="¨"/>
              <a:tabLst/>
              <a:defRPr/>
            </a:lvl2pPr>
            <a:lvl3pPr marL="1143000" marR="0" indent="-228600" algn="l" defTabSz="914400" rtl="0" eaLnBrk="1" fontAlgn="base" latinLnBrk="0" hangingPunct="1">
              <a:lnSpc>
                <a:spcPct val="100000"/>
              </a:lnSpc>
              <a:spcBef>
                <a:spcPct val="20000"/>
              </a:spcBef>
              <a:spcAft>
                <a:spcPct val="0"/>
              </a:spcAft>
              <a:buClr>
                <a:srgbClr val="336600"/>
              </a:buClr>
              <a:buSzPct val="65000"/>
              <a:buFont typeface="Wingdings" pitchFamily="2" charset="2"/>
              <a:buChar char="n"/>
              <a:tabLst/>
              <a:defRPr/>
            </a:lvl3pPr>
            <a:lvl4pPr marL="1600200" marR="0" indent="-228600" algn="l" defTabSz="914400" rtl="0" eaLnBrk="1" fontAlgn="base" latinLnBrk="0" hangingPunct="1">
              <a:lnSpc>
                <a:spcPct val="100000"/>
              </a:lnSpc>
              <a:spcBef>
                <a:spcPct val="20000"/>
              </a:spcBef>
              <a:spcAft>
                <a:spcPct val="0"/>
              </a:spcAft>
              <a:buClr>
                <a:srgbClr val="669900"/>
              </a:buClr>
              <a:buSzPct val="70000"/>
              <a:buFont typeface="Wingdings" pitchFamily="2" charset="2"/>
              <a:buChar char="¨"/>
              <a:tabLst/>
              <a:defRPr/>
            </a:lvl4pPr>
            <a:lvl5pPr marL="2057400" marR="0" indent="-228600" algn="l" defTabSz="914400" rtl="0" eaLnBrk="1" fontAlgn="base" latinLnBrk="0" hangingPunct="1">
              <a:lnSpc>
                <a:spcPct val="100000"/>
              </a:lnSpc>
              <a:spcBef>
                <a:spcPct val="20000"/>
              </a:spcBef>
              <a:spcAft>
                <a:spcPct val="0"/>
              </a:spcAft>
              <a:buClr>
                <a:srgbClr val="336600"/>
              </a:buClr>
              <a:buSzTx/>
              <a:buFont typeface="Wingdings" pitchFamily="2" charset="2"/>
              <a:buChar char="§"/>
              <a:tabLst/>
              <a:defRPr/>
            </a:lvl5pPr>
          </a:lstStyle>
          <a:p>
            <a:pPr marL="342900" marR="0" lvl="0" indent="-342900" algn="l" defTabSz="914400" rtl="0" eaLnBrk="1" fontAlgn="base" latinLnBrk="0" hangingPunct="1">
              <a:lnSpc>
                <a:spcPct val="100000"/>
              </a:lnSpc>
              <a:spcBef>
                <a:spcPct val="20000"/>
              </a:spcBef>
              <a:spcAft>
                <a:spcPct val="0"/>
              </a:spcAft>
              <a:buClr>
                <a:srgbClr val="336600"/>
              </a:buClr>
              <a:buSzPct val="75000"/>
              <a:buFont typeface="Wingdings" pitchFamily="2" charset="2"/>
              <a:buChar char="n"/>
              <a:tabLst/>
              <a:defRPr/>
            </a:pPr>
            <a:r>
              <a:rPr kumimoji="0" lang="en-US" sz="32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Click to edit Master text styles</a:t>
            </a:r>
          </a:p>
          <a:p>
            <a:pPr marL="742950" marR="0" lvl="1" indent="-285750" algn="l" defTabSz="914400" rtl="0" eaLnBrk="1" fontAlgn="base" latinLnBrk="0" hangingPunct="1">
              <a:lnSpc>
                <a:spcPct val="100000"/>
              </a:lnSpc>
              <a:spcBef>
                <a:spcPct val="20000"/>
              </a:spcBef>
              <a:spcAft>
                <a:spcPct val="0"/>
              </a:spcAft>
              <a:buClr>
                <a:srgbClr val="669900"/>
              </a:buClr>
              <a:buSzPct val="80000"/>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Second level</a:t>
            </a:r>
          </a:p>
          <a:p>
            <a:pPr marL="1143000" marR="0" lvl="2" indent="-228600" algn="l" defTabSz="914400" rtl="0" eaLnBrk="1" fontAlgn="base" latinLnBrk="0" hangingPunct="1">
              <a:lnSpc>
                <a:spcPct val="100000"/>
              </a:lnSpc>
              <a:spcBef>
                <a:spcPct val="20000"/>
              </a:spcBef>
              <a:spcAft>
                <a:spcPct val="0"/>
              </a:spcAft>
              <a:buClr>
                <a:srgbClr val="336600"/>
              </a:buClr>
              <a:buSzPct val="65000"/>
              <a:buFont typeface="Wingdings" pitchFamily="2" charset="2"/>
              <a:buChar char="n"/>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Third level</a:t>
            </a:r>
          </a:p>
          <a:p>
            <a:pPr marL="1600200" marR="0" lvl="3" indent="-228600" algn="l" defTabSz="914400" rtl="0" eaLnBrk="1" fontAlgn="base" latinLnBrk="0" hangingPunct="1">
              <a:lnSpc>
                <a:spcPct val="100000"/>
              </a:lnSpc>
              <a:spcBef>
                <a:spcPct val="20000"/>
              </a:spcBef>
              <a:spcAft>
                <a:spcPct val="0"/>
              </a:spcAft>
              <a:buClr>
                <a:srgbClr val="669900"/>
              </a:buClr>
              <a:buSzPct val="70000"/>
              <a:buFont typeface="Wingdings"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Fourth level</a:t>
            </a:r>
          </a:p>
          <a:p>
            <a:pPr marL="2057400" marR="0" lvl="4" indent="-228600" algn="l" defTabSz="914400" rtl="0" eaLnBrk="1" fontAlgn="base" latinLnBrk="0" hangingPunct="1">
              <a:lnSpc>
                <a:spcPct val="100000"/>
              </a:lnSpc>
              <a:spcBef>
                <a:spcPct val="20000"/>
              </a:spcBef>
              <a:spcAft>
                <a:spcPct val="0"/>
              </a:spcAft>
              <a:buClr>
                <a:srgbClr val="336600"/>
              </a:buClr>
              <a:buSzTx/>
              <a:buFont typeface="Wingdings"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Fifth level</a:t>
            </a:r>
            <a:endParaRPr kumimoji="0" lang="en-US" sz="20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p:txBody>
      </p:sp>
      <p:sp>
        <p:nvSpPr>
          <p:cNvPr id="9" name="Title 8"/>
          <p:cNvSpPr>
            <a:spLocks noGrp="1"/>
          </p:cNvSpPr>
          <p:nvPr>
            <p:ph type="title"/>
          </p:nvPr>
        </p:nvSpPr>
        <p:spPr>
          <a:xfrm>
            <a:off x="2081283" y="761091"/>
            <a:ext cx="8229600" cy="1143000"/>
          </a:xfrm>
          <a:prstGeom prst="rect">
            <a:avLst/>
          </a:prstGeom>
          <a:noFill/>
        </p:spPr>
        <p:txBody>
          <a:bodyPr anchor="ctr"/>
          <a:lstStyle>
            <a:lvl1pPr algn="l">
              <a:defRPr/>
            </a:lvl1pPr>
          </a:lstStyle>
          <a:p>
            <a:r>
              <a:rPr kumimoji="0" lang="en-US" sz="44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Click to edit Master title style</a:t>
            </a:r>
            <a:endParaRPr lang="en-US" dirty="0"/>
          </a:p>
        </p:txBody>
      </p:sp>
      <p:sp>
        <p:nvSpPr>
          <p:cNvPr id="12" name="Slide Number Placeholder 13"/>
          <p:cNvSpPr>
            <a:spLocks noGrp="1"/>
          </p:cNvSpPr>
          <p:nvPr>
            <p:ph type="sldNum" sz="quarter" idx="4"/>
          </p:nvPr>
        </p:nvSpPr>
        <p:spPr>
          <a:xfrm>
            <a:off x="7567683" y="64512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F9C6A-2460-40CD-BD83-481055A8A31B}" type="slidenum">
              <a:rPr lang="en-US" smtClean="0"/>
              <a:t>‹#›</a:t>
            </a:fld>
            <a:endParaRPr lang="en-US"/>
          </a:p>
        </p:txBody>
      </p:sp>
      <p:pic>
        <p:nvPicPr>
          <p:cNvPr id="13" name="Picture 9" descr="UO_Signature_4c.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91056" y="54651"/>
            <a:ext cx="2239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950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17900" y="231933"/>
            <a:ext cx="1627773" cy="774259"/>
          </a:xfrm>
          <a:prstGeom prst="rect">
            <a:avLst/>
          </a:prstGeom>
        </p:spPr>
      </p:pic>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1"/>
          <p:cNvSpPr>
            <a:spLocks noGrp="1"/>
          </p:cNvSpPr>
          <p:nvPr>
            <p:ph type="title" hasCustomPrompt="1"/>
          </p:nvPr>
        </p:nvSpPr>
        <p:spPr>
          <a:xfrm>
            <a:off x="2484583" y="152400"/>
            <a:ext cx="8869216"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6/12/2019</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Footer Placeholder 4"/>
          <p:cNvSpPr>
            <a:spLocks noGrp="1"/>
          </p:cNvSpPr>
          <p:nvPr>
            <p:ph type="ftr" sz="quarter" idx="13"/>
          </p:nvPr>
        </p:nvSpPr>
        <p:spPr>
          <a:xfrm>
            <a:off x="2885258" y="6356352"/>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00000"/>
                </a:solidFill>
              </a:defRPr>
            </a:lvl1pPr>
          </a:lstStyle>
          <a:p>
            <a:r>
              <a:rPr lang="en-US" sz="1600" b="1" dirty="0" smtClean="0"/>
              <a:t>pbis.org</a:t>
            </a: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14435" b="15483"/>
          <a:stretch/>
        </p:blipFill>
        <p:spPr>
          <a:xfrm>
            <a:off x="117764" y="216450"/>
            <a:ext cx="1627909" cy="777607"/>
          </a:xfrm>
          <a:prstGeom prst="rect">
            <a:avLst/>
          </a:prstGeom>
        </p:spPr>
      </p:pic>
    </p:spTree>
    <p:extLst>
      <p:ext uri="{BB962C8B-B14F-4D97-AF65-F5344CB8AC3E}">
        <p14:creationId xmlns:p14="http://schemas.microsoft.com/office/powerpoint/2010/main" val="343245202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1D68A5"/>
                </a:solidFill>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lvl1pPr>
              <a:defRPr sz="1200">
                <a:solidFill>
                  <a:schemeClr val="bg1"/>
                </a:solidFill>
              </a:defRPr>
            </a:lvl1pPr>
          </a:lstStyle>
          <a:p>
            <a:r>
              <a:rPr lang="en-US" sz="1600" b="1" dirty="0" smtClean="0">
                <a:solidFill>
                  <a:srgbClr val="000000"/>
                </a:solidFill>
              </a:rPr>
              <a:t>pbis.org</a:t>
            </a:r>
            <a:endParaRPr lang="en-US" b="1" dirty="0" smtClean="0">
              <a:solidFill>
                <a:srgbClr val="FFFFFF"/>
              </a:solidFill>
            </a:endParaRP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solidFill>
                  <a:srgbClr val="FFFFFF"/>
                </a:solidFill>
              </a:rPr>
              <a:pPr/>
              <a:t>‹#›</a:t>
            </a:fld>
            <a:endParaRPr lang="en-US" dirty="0">
              <a:solidFill>
                <a:srgbClr val="FFFFFF"/>
              </a:solidFill>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4435" b="15483"/>
          <a:stretch/>
        </p:blipFill>
        <p:spPr>
          <a:xfrm>
            <a:off x="117764" y="216450"/>
            <a:ext cx="1627909" cy="777607"/>
          </a:xfrm>
          <a:prstGeom prst="rect">
            <a:avLst/>
          </a:prstGeom>
        </p:spPr>
      </p:pic>
    </p:spTree>
    <p:extLst>
      <p:ext uri="{BB962C8B-B14F-4D97-AF65-F5344CB8AC3E}">
        <p14:creationId xmlns:p14="http://schemas.microsoft.com/office/powerpoint/2010/main" val="8867720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p:bg>
      <p:bgPr>
        <a:gradFill>
          <a:gsLst>
            <a:gs pos="100000">
              <a:srgbClr val="00A3DB"/>
            </a:gs>
            <a:gs pos="20000">
              <a:srgbClr val="00A3E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a:xfrm>
            <a:off x="9361713" y="6484109"/>
            <a:ext cx="2091583" cy="365125"/>
          </a:xfrm>
        </p:spPr>
        <p:txBody>
          <a:bodyPr/>
          <a:lstStyle>
            <a:lvl1pPr>
              <a:defRPr sz="1800" b="1">
                <a:solidFill>
                  <a:schemeClr val="bg1"/>
                </a:solidFill>
              </a:defRPr>
            </a:lvl1pPr>
          </a:lstStyle>
          <a:p>
            <a:r>
              <a:rPr lang="en-US" dirty="0"/>
              <a:t>MNPSP.org/MNPBS</a:t>
            </a: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hasCustomPrompt="1"/>
          </p:nvPr>
        </p:nvSpPr>
        <p:spPr>
          <a:xfrm>
            <a:off x="838200" y="2212737"/>
            <a:ext cx="10515600" cy="1472163"/>
          </a:xfrm>
        </p:spPr>
        <p:txBody>
          <a:bodyPr>
            <a:noAutofit/>
          </a:bodyPr>
          <a:lstStyle>
            <a:lvl1pPr algn="ctr">
              <a:tabLst>
                <a:tab pos="3770313" algn="l"/>
              </a:tabLst>
              <a:defRPr sz="7000" b="1">
                <a:solidFill>
                  <a:schemeClr val="bg1"/>
                </a:solidFill>
              </a:defRPr>
            </a:lvl1pPr>
          </a:lstStyle>
          <a:p>
            <a:r>
              <a:rPr lang="en-US" dirty="0"/>
              <a:t>Thanks!</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1" baseline="0">
                <a:solidFill>
                  <a:schemeClr val="bg1"/>
                </a:solidFill>
              </a:defRPr>
            </a:lvl1pPr>
          </a:lstStyle>
          <a:p>
            <a:pPr lvl="0"/>
            <a:r>
              <a:rPr lang="en-US" dirty="0"/>
              <a:t>PRESENTER NAMES</a:t>
            </a:r>
          </a:p>
          <a:p>
            <a:pPr lvl="0"/>
            <a:r>
              <a:rPr lang="en-US" dirty="0"/>
              <a:t>MNPBSnetwork@gmail.com</a:t>
            </a:r>
          </a:p>
        </p:txBody>
      </p:sp>
      <p:sp>
        <p:nvSpPr>
          <p:cNvPr id="4" name="Slide Number Placeholder 3"/>
          <p:cNvSpPr>
            <a:spLocks noGrp="1"/>
          </p:cNvSpPr>
          <p:nvPr>
            <p:ph type="sldNum" sz="quarter" idx="11"/>
          </p:nvPr>
        </p:nvSpPr>
        <p:spPr>
          <a:xfrm>
            <a:off x="10721963" y="6488491"/>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4208442" y="347979"/>
            <a:ext cx="3326677" cy="1077535"/>
          </a:xfrm>
          <a:prstGeom prst="rect">
            <a:avLst/>
          </a:prstGeom>
        </p:spPr>
      </p:pic>
    </p:spTree>
    <p:extLst>
      <p:ext uri="{BB962C8B-B14F-4D97-AF65-F5344CB8AC3E}">
        <p14:creationId xmlns:p14="http://schemas.microsoft.com/office/powerpoint/2010/main" val="28601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White)">
    <p:spTree>
      <p:nvGrpSpPr>
        <p:cNvPr id="1" name=""/>
        <p:cNvGrpSpPr/>
        <p:nvPr/>
      </p:nvGrpSpPr>
      <p:grpSpPr>
        <a:xfrm>
          <a:off x="0" y="0"/>
          <a:ext cx="0" cy="0"/>
          <a:chOff x="0" y="0"/>
          <a:chExt cx="0" cy="0"/>
        </a:xfrm>
      </p:grpSpPr>
      <p:sp>
        <p:nvSpPr>
          <p:cNvPr id="13" name="TextBox 12"/>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2" name="Title 1"/>
          <p:cNvSpPr>
            <a:spLocks noGrp="1"/>
          </p:cNvSpPr>
          <p:nvPr>
            <p:ph type="title" hasCustomPrompt="1"/>
          </p:nvPr>
        </p:nvSpPr>
        <p:spPr>
          <a:xfrm>
            <a:off x="1012556" y="153635"/>
            <a:ext cx="9702026" cy="914400"/>
          </a:xfrm>
        </p:spPr>
        <p:txBody>
          <a:bodyPr>
            <a:normAutofit/>
          </a:bodyPr>
          <a:lstStyle>
            <a:lvl1pPr algn="l">
              <a:defRPr sz="3600" b="1">
                <a:solidFill>
                  <a:srgbClr val="00A3DB"/>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solidFill>
                  <a:srgbClr val="0F3F59"/>
                </a:solidFill>
              </a:defRPr>
            </a:lvl1pPr>
            <a:lvl2pPr>
              <a:buClr>
                <a:schemeClr val="accent1"/>
              </a:buClr>
              <a:defRPr>
                <a:solidFill>
                  <a:srgbClr val="0F3F59"/>
                </a:solidFill>
              </a:defRPr>
            </a:lvl2pPr>
            <a:lvl3pPr>
              <a:buClr>
                <a:schemeClr val="accent1"/>
              </a:buClr>
              <a:defRPr>
                <a:solidFill>
                  <a:srgbClr val="0F3F59"/>
                </a:solidFill>
              </a:defRPr>
            </a:lvl3pPr>
            <a:lvl4pPr>
              <a:buClr>
                <a:schemeClr val="accent1"/>
              </a:buClr>
              <a:defRPr>
                <a:solidFill>
                  <a:srgbClr val="0F3F59"/>
                </a:solidFill>
              </a:defRPr>
            </a:lvl4pPr>
            <a:lvl5pPr>
              <a:buClr>
                <a:schemeClr val="accent1"/>
              </a:buClr>
              <a:defRPr>
                <a:solidFill>
                  <a:srgbClr val="0F3F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714582" y="6492240"/>
            <a:ext cx="1462668" cy="357629"/>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7375" y="6484109"/>
            <a:ext cx="12184625" cy="365125"/>
          </a:xfrm>
        </p:spPr>
        <p:txBody>
          <a:bodyPr/>
          <a:lstStyle>
            <a:lvl1pPr>
              <a:defRPr sz="2000" b="1">
                <a:solidFill>
                  <a:schemeClr val="bg1"/>
                </a:solidFill>
              </a:defRPr>
            </a:lvl1pPr>
          </a:lstStyle>
          <a:p>
            <a:r>
              <a:rPr lang="en-US" dirty="0"/>
              <a:t>MNPSP.org/MNPBS</a:t>
            </a:r>
          </a:p>
        </p:txBody>
      </p:sp>
      <p:pic>
        <p:nvPicPr>
          <p:cNvPr id="1026"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rtc.umn.edu</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30915" y="99765"/>
            <a:ext cx="1032485" cy="1039557"/>
          </a:xfrm>
          <a:prstGeom prst="rect">
            <a:avLst/>
          </a:prstGeom>
        </p:spPr>
      </p:pic>
    </p:spTree>
    <p:extLst>
      <p:ext uri="{BB962C8B-B14F-4D97-AF65-F5344CB8AC3E}">
        <p14:creationId xmlns:p14="http://schemas.microsoft.com/office/powerpoint/2010/main" val="23641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9705817" cy="914400"/>
          </a:xfrm>
        </p:spPr>
        <p:txBody>
          <a:bodyPr>
            <a:normAutofit/>
          </a:bodyPr>
          <a:lstStyle>
            <a:lvl1pPr algn="l">
              <a:defRPr sz="3600" b="1">
                <a:solidFill>
                  <a:srgbClr val="00A3DB"/>
                </a:solidFill>
              </a:defRPr>
            </a:lvl1pPr>
          </a:lstStyle>
          <a:p>
            <a:endParaRPr lang="en-US" dirty="0"/>
          </a:p>
        </p:txBody>
      </p:sp>
      <p:sp>
        <p:nvSpPr>
          <p:cNvPr id="11" name="TextBox 10"/>
          <p:cNvSpPr txBox="1"/>
          <p:nvPr userDrawn="1"/>
        </p:nvSpPr>
        <p:spPr>
          <a:xfrm>
            <a:off x="-7376"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8"/>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6" y="6492240"/>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7376" y="6488491"/>
            <a:ext cx="12199375" cy="365125"/>
          </a:xfrm>
        </p:spPr>
        <p:txBody>
          <a:bodyPr/>
          <a:lstStyle>
            <a:lvl1pPr>
              <a:defRPr sz="2000" b="1">
                <a:solidFill>
                  <a:schemeClr val="bg1"/>
                </a:solidFill>
              </a:defRPr>
            </a:lvl1pPr>
          </a:lstStyle>
          <a:p>
            <a:r>
              <a:rPr lang="en-US" dirty="0"/>
              <a:t>MNPSP.org/MNPBS</a:t>
            </a:r>
          </a:p>
        </p:txBody>
      </p:sp>
      <p:sp>
        <p:nvSpPr>
          <p:cNvPr id="13"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mn-ea"/>
                <a:cs typeface="+mn-cs"/>
              </a:rPr>
              <a:t>rtc.umn.edu</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4" y="99765"/>
            <a:ext cx="751771" cy="101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30915" y="99765"/>
            <a:ext cx="1032485" cy="1039557"/>
          </a:xfrm>
          <a:prstGeom prst="rect">
            <a:avLst/>
          </a:prstGeom>
        </p:spPr>
      </p:pic>
    </p:spTree>
    <p:extLst>
      <p:ext uri="{BB962C8B-B14F-4D97-AF65-F5344CB8AC3E}">
        <p14:creationId xmlns:p14="http://schemas.microsoft.com/office/powerpoint/2010/main" val="232946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0.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MN.gov</a:t>
            </a:r>
          </a:p>
        </p:txBody>
      </p:sp>
    </p:spTree>
    <p:extLst>
      <p:ext uri="{BB962C8B-B14F-4D97-AF65-F5344CB8AC3E}">
        <p14:creationId xmlns:p14="http://schemas.microsoft.com/office/powerpoint/2010/main" val="17073173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25E5E-8D9F-E64E-A62C-9E9663A2F994}" type="datetimeFigureOut">
              <a:rPr lang="en-US" smtClean="0"/>
              <a:t>6/12/2019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5EC8E-E6FD-D74C-91C3-44CDC86C8287}" type="slidenum">
              <a:rPr lang="en-US" smtClean="0"/>
              <a:t>‹#›</a:t>
            </a:fld>
            <a:endParaRPr lang="en-US"/>
          </a:p>
        </p:txBody>
      </p:sp>
    </p:spTree>
    <p:extLst>
      <p:ext uri="{BB962C8B-B14F-4D97-AF65-F5344CB8AC3E}">
        <p14:creationId xmlns:p14="http://schemas.microsoft.com/office/powerpoint/2010/main" val="5063661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a:defRPr/>
            </a:pPr>
            <a:endParaRPr lang="en-US" kern="0" dirty="0">
              <a:solidFill>
                <a:srgbClr val="FFFFFF"/>
              </a:solidFill>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solidFill>
                  <a:srgbClr val="FFFFFF"/>
                </a:solidFill>
              </a:rPr>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800" b="1" dirty="0">
                <a:solidFill>
                  <a:prstClr val="white"/>
                </a:solidFill>
              </a:rPr>
              <a:t>MN.gov</a:t>
            </a:r>
          </a:p>
        </p:txBody>
      </p:sp>
    </p:spTree>
    <p:extLst>
      <p:ext uri="{BB962C8B-B14F-4D97-AF65-F5344CB8AC3E}">
        <p14:creationId xmlns:p14="http://schemas.microsoft.com/office/powerpoint/2010/main" val="64073825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 name="Rectangle 9"/>
          <p:cNvSpPr/>
          <p:nvPr userDrawn="1"/>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1"/>
          <p:cNvSpPr>
            <a:spLocks noGrp="1"/>
          </p:cNvSpPr>
          <p:nvPr>
            <p:ph type="title"/>
          </p:nvPr>
        </p:nvSpPr>
        <p:spPr>
          <a:xfrm>
            <a:off x="2084832" y="758952"/>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3" name="Text Placeholder 12"/>
          <p:cNvSpPr>
            <a:spLocks noGrp="1"/>
          </p:cNvSpPr>
          <p:nvPr>
            <p:ph type="body" idx="1"/>
          </p:nvPr>
        </p:nvSpPr>
        <p:spPr>
          <a:xfrm>
            <a:off x="2084832" y="2084832"/>
            <a:ext cx="8226051" cy="4526280"/>
          </a:xfrm>
          <a:prstGeom prst="rect">
            <a:avLst/>
          </a:prstGeom>
        </p:spPr>
        <p:txBody>
          <a:bodyPr vert="horz" lIns="91440" tIns="45720" rIns="91440" bIns="45720" rtlCol="0">
            <a:normAutofit/>
          </a:bodyPr>
          <a:lstStyle/>
          <a:p>
            <a:pPr marL="342900" marR="0" lvl="0" indent="-342900" algn="l" defTabSz="914400" rtl="0" eaLnBrk="1" fontAlgn="base" latinLnBrk="0" hangingPunct="1">
              <a:lnSpc>
                <a:spcPct val="100000"/>
              </a:lnSpc>
              <a:spcBef>
                <a:spcPct val="20000"/>
              </a:spcBef>
              <a:spcAft>
                <a:spcPct val="0"/>
              </a:spcAft>
              <a:buClr>
                <a:srgbClr val="336600"/>
              </a:buClr>
              <a:buSzPct val="75000"/>
              <a:buFont typeface="Wingdings" pitchFamily="2" charset="2"/>
              <a:buChar char="n"/>
              <a:tabLst/>
              <a:defRPr/>
            </a:pPr>
            <a:r>
              <a:rPr kumimoji="0" lang="en-US" sz="32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Click to edit Master text styles</a:t>
            </a:r>
          </a:p>
          <a:p>
            <a:pPr marL="742950" marR="0" lvl="1" indent="-285750" algn="l" defTabSz="914400" rtl="0" eaLnBrk="1" fontAlgn="base" latinLnBrk="0" hangingPunct="1">
              <a:lnSpc>
                <a:spcPct val="100000"/>
              </a:lnSpc>
              <a:spcBef>
                <a:spcPct val="20000"/>
              </a:spcBef>
              <a:spcAft>
                <a:spcPct val="0"/>
              </a:spcAft>
              <a:buClr>
                <a:srgbClr val="669900"/>
              </a:buClr>
              <a:buSzPct val="80000"/>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Second level</a:t>
            </a:r>
          </a:p>
          <a:p>
            <a:pPr marL="1143000" marR="0" lvl="2" indent="-228600" algn="l" defTabSz="914400" rtl="0" eaLnBrk="1" fontAlgn="base" latinLnBrk="0" hangingPunct="1">
              <a:lnSpc>
                <a:spcPct val="100000"/>
              </a:lnSpc>
              <a:spcBef>
                <a:spcPct val="20000"/>
              </a:spcBef>
              <a:spcAft>
                <a:spcPct val="0"/>
              </a:spcAft>
              <a:buClr>
                <a:srgbClr val="336600"/>
              </a:buClr>
              <a:buSzPct val="65000"/>
              <a:buFont typeface="Wingdings" pitchFamily="2" charset="2"/>
              <a:buChar char="n"/>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Third level</a:t>
            </a:r>
          </a:p>
          <a:p>
            <a:pPr marL="1600200" marR="0" lvl="3" indent="-228600" algn="l" defTabSz="914400" rtl="0" eaLnBrk="1" fontAlgn="base" latinLnBrk="0" hangingPunct="1">
              <a:lnSpc>
                <a:spcPct val="100000"/>
              </a:lnSpc>
              <a:spcBef>
                <a:spcPct val="20000"/>
              </a:spcBef>
              <a:spcAft>
                <a:spcPct val="0"/>
              </a:spcAft>
              <a:buClr>
                <a:srgbClr val="669900"/>
              </a:buClr>
              <a:buSzPct val="70000"/>
              <a:buFont typeface="Wingdings"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Fourth level</a:t>
            </a:r>
          </a:p>
          <a:p>
            <a:pPr marL="2057400" marR="0" lvl="4" indent="-228600" algn="l" defTabSz="914400" rtl="0" eaLnBrk="1" fontAlgn="base" latinLnBrk="0" hangingPunct="1">
              <a:lnSpc>
                <a:spcPct val="100000"/>
              </a:lnSpc>
              <a:spcBef>
                <a:spcPct val="20000"/>
              </a:spcBef>
              <a:spcAft>
                <a:spcPct val="0"/>
              </a:spcAft>
              <a:buClr>
                <a:srgbClr val="336600"/>
              </a:buClr>
              <a:buSzTx/>
              <a:buFont typeface="Wingdings"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Fifth level</a:t>
            </a:r>
            <a:endParaRPr kumimoji="0" lang="en-US" sz="20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p:txBody>
      </p:sp>
      <p:sp>
        <p:nvSpPr>
          <p:cNvPr id="15" name="Slide Number Placeholder 13"/>
          <p:cNvSpPr>
            <a:spLocks noGrp="1"/>
          </p:cNvSpPr>
          <p:nvPr>
            <p:ph type="sldNum" sz="quarter" idx="4"/>
          </p:nvPr>
        </p:nvSpPr>
        <p:spPr>
          <a:xfrm>
            <a:off x="7567683" y="64512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F9C6A-2460-40CD-BD83-481055A8A31B}" type="slidenum">
              <a:rPr lang="en-US" smtClean="0"/>
              <a:t>‹#›</a:t>
            </a:fld>
            <a:endParaRPr lang="en-US"/>
          </a:p>
        </p:txBody>
      </p:sp>
    </p:spTree>
    <p:extLst>
      <p:ext uri="{BB962C8B-B14F-4D97-AF65-F5344CB8AC3E}">
        <p14:creationId xmlns:p14="http://schemas.microsoft.com/office/powerpoint/2010/main" val="1725079915"/>
      </p:ext>
    </p:extLst>
  </p:cSld>
  <p:clrMap bg1="lt1" tx1="dk1" bg2="lt2" tx2="dk2" accent1="accent1" accent2="accent2" accent3="accent3" accent4="accent4" accent5="accent5" accent6="accent6" hlink="hlink" folHlink="folHlink"/>
  <p:sldLayoutIdLst>
    <p:sldLayoutId id="2147483747" r:id="rId1"/>
    <p:sldLayoutId id="2147483746"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base" latinLnBrk="0" hangingPunct="1">
        <a:lnSpc>
          <a:spcPct val="100000"/>
        </a:lnSpc>
        <a:spcBef>
          <a:spcPct val="20000"/>
        </a:spcBef>
        <a:spcAft>
          <a:spcPct val="0"/>
        </a:spcAft>
        <a:buClr>
          <a:srgbClr val="336600"/>
        </a:buClr>
        <a:buSzPct val="75000"/>
        <a:buFont typeface="Wingdings" pitchFamily="2" charset="2"/>
        <a:buChar char="n"/>
        <a:tabLst/>
        <a:defRPr sz="2800" kern="1200">
          <a:solidFill>
            <a:schemeClr val="tx1"/>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
          <a:srgbClr val="669900"/>
        </a:buClr>
        <a:buSzPct val="80000"/>
        <a:buFont typeface="Wingdings" pitchFamily="2" charset="2"/>
        <a:buChar char="¨"/>
        <a:tabLst/>
        <a:defRPr sz="2400" kern="1200">
          <a:solidFill>
            <a:schemeClr val="tx1"/>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
          <a:srgbClr val="336600"/>
        </a:buClr>
        <a:buSzPct val="65000"/>
        <a:buFont typeface="Wingdings" pitchFamily="2" charset="2"/>
        <a:buChar char="n"/>
        <a:tabLst/>
        <a:defRPr sz="2000" kern="1200">
          <a:solidFill>
            <a:schemeClr val="tx1"/>
          </a:solidFill>
          <a:latin typeface="+mn-lt"/>
          <a:ea typeface="+mn-ea"/>
          <a:cs typeface="+mn-cs"/>
        </a:defRPr>
      </a:lvl3pPr>
      <a:lvl4pPr marL="1600200" marR="0" indent="-228600" algn="l" defTabSz="914400" rtl="0" eaLnBrk="1" fontAlgn="base" latinLnBrk="0" hangingPunct="1">
        <a:lnSpc>
          <a:spcPct val="100000"/>
        </a:lnSpc>
        <a:spcBef>
          <a:spcPct val="20000"/>
        </a:spcBef>
        <a:spcAft>
          <a:spcPct val="0"/>
        </a:spcAft>
        <a:buClr>
          <a:srgbClr val="669900"/>
        </a:buClr>
        <a:buSzPct val="70000"/>
        <a:buFont typeface="Wingdings" pitchFamily="2" charset="2"/>
        <a:buChar char="¨"/>
        <a:tabLst/>
        <a:defRPr sz="1800" kern="1200">
          <a:solidFill>
            <a:schemeClr val="tx1"/>
          </a:solidFill>
          <a:latin typeface="+mn-lt"/>
          <a:ea typeface="+mn-ea"/>
          <a:cs typeface="+mn-cs"/>
        </a:defRPr>
      </a:lvl4pPr>
      <a:lvl5pPr marL="2057400" marR="0" indent="-228600" algn="l" defTabSz="914400" rtl="0" eaLnBrk="1" fontAlgn="base" latinLnBrk="0" hangingPunct="1">
        <a:lnSpc>
          <a:spcPct val="100000"/>
        </a:lnSpc>
        <a:spcBef>
          <a:spcPct val="20000"/>
        </a:spcBef>
        <a:spcAft>
          <a:spcPct val="0"/>
        </a:spcAft>
        <a:buClr>
          <a:srgbClr val="336600"/>
        </a:buClr>
        <a:buSzTx/>
        <a:buFont typeface="Wingdings"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6/12/2019</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2318537"/>
      </p:ext>
    </p:extLst>
  </p:cSld>
  <p:clrMap bg1="lt1" tx1="dk1" bg2="lt2" tx2="dk2" accent1="accent1" accent2="accent2" accent3="accent3" accent4="accent4" accent5="accent5" accent6="accent6" hlink="hlink" folHlink="folHlink"/>
  <p:sldLayoutIdLst>
    <p:sldLayoutId id="2147483742" r:id="rId1"/>
    <p:sldLayoutId id="2147483743" r:id="rId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rtc.umn.edu</a:t>
            </a:r>
          </a:p>
        </p:txBody>
      </p:sp>
    </p:spTree>
    <p:extLst>
      <p:ext uri="{BB962C8B-B14F-4D97-AF65-F5344CB8AC3E}">
        <p14:creationId xmlns:p14="http://schemas.microsoft.com/office/powerpoint/2010/main" val="68187463"/>
      </p:ext>
    </p:extLst>
  </p:cSld>
  <p:clrMap bg1="lt1" tx1="dk1" bg2="lt2" tx2="dk2" accent1="accent1" accent2="accent2" accent3="accent3" accent4="accent4" accent5="accent5" accent6="accent6" hlink="hlink" folHlink="folHlink"/>
  <p:sldLayoutIdLst>
    <p:sldLayoutId id="2147483718" r:id="rId1"/>
    <p:sldLayoutId id="2147483719" r:id="rId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mn-lt"/>
                <a:ea typeface="+mn-ea"/>
                <a:cs typeface="+mn-cs"/>
              </a:rPr>
              <a:t>APBS.org</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44046288"/>
      </p:ext>
    </p:extLst>
  </p:cSld>
  <p:clrMap bg1="lt1" tx1="dk1" bg2="lt2" tx2="dk2" accent1="accent1" accent2="accent2" accent3="accent3" accent4="accent4" accent5="accent5" accent6="accent6" hlink="hlink" folHlink="folHlink"/>
  <p:sldLayoutIdLst>
    <p:sldLayoutId id="2147483749" r:id="rId1"/>
    <p:sldLayoutId id="2147483750" r:id="rId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72C58-85FC-E145-AD52-9027CFC46E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D428E9-927B-4042-8D03-56DECDFEF2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2996B-9F2F-B041-9EFA-93F0E0014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30C51-FA97-FE40-80FE-0A306A35CA18}" type="datetimeFigureOut">
              <a:rPr lang="en-US" smtClean="0"/>
              <a:t>6/12/2019</a:t>
            </a:fld>
            <a:endParaRPr lang="en-US"/>
          </a:p>
        </p:txBody>
      </p:sp>
      <p:sp>
        <p:nvSpPr>
          <p:cNvPr id="5" name="Footer Placeholder 4">
            <a:extLst>
              <a:ext uri="{FF2B5EF4-FFF2-40B4-BE49-F238E27FC236}">
                <a16:creationId xmlns:a16="http://schemas.microsoft.com/office/drawing/2014/main" id="{C213372E-2FDA-AD40-96B4-00C38E4F32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05A3D3-5EC2-C94B-B3CA-60B3BEE24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12D4A-668C-4C4E-A22A-2495DA345492}" type="slidenum">
              <a:rPr lang="en-US" smtClean="0"/>
              <a:t>‹#›</a:t>
            </a:fld>
            <a:endParaRPr lang="en-US"/>
          </a:p>
        </p:txBody>
      </p:sp>
    </p:spTree>
    <p:extLst>
      <p:ext uri="{BB962C8B-B14F-4D97-AF65-F5344CB8AC3E}">
        <p14:creationId xmlns:p14="http://schemas.microsoft.com/office/powerpoint/2010/main" val="1331479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6/12/2019</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solidFill>
                  <a:srgbClr val="000000"/>
                </a:solidFill>
              </a:rPr>
              <a:t>Optional Tagline Goes Here </a:t>
            </a:r>
            <a:r>
              <a:rPr lang="en-US" dirty="0">
                <a:solidFill>
                  <a:srgbClr val="003865"/>
                </a:solidFill>
              </a:rPr>
              <a:t>|</a:t>
            </a:r>
            <a:r>
              <a:rPr lang="en-US" dirty="0">
                <a:solidFill>
                  <a:srgbClr val="000000"/>
                </a:solidFill>
              </a:rPr>
              <a:t> mn.gov/websiteurl</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702041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6/12/2019</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solidFill>
                  <a:srgbClr val="000000"/>
                </a:solidFill>
              </a:rPr>
              <a:t>Optional Tagline Goes Here </a:t>
            </a:r>
            <a:r>
              <a:rPr lang="en-US" dirty="0">
                <a:solidFill>
                  <a:srgbClr val="003865"/>
                </a:solidFill>
              </a:rPr>
              <a:t>|</a:t>
            </a:r>
            <a:r>
              <a:rPr lang="en-US" dirty="0">
                <a:solidFill>
                  <a:srgbClr val="000000"/>
                </a:solidFill>
              </a:rPr>
              <a:t> education.mn.gov</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67861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education.mn.gov</a:t>
            </a:r>
          </a:p>
        </p:txBody>
      </p:sp>
    </p:spTree>
    <p:extLst>
      <p:ext uri="{BB962C8B-B14F-4D97-AF65-F5344CB8AC3E}">
        <p14:creationId xmlns:p14="http://schemas.microsoft.com/office/powerpoint/2010/main" val="130732637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58659109"/>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2556" y="153000"/>
            <a:ext cx="10166888" cy="915036"/>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003865"/>
                </a:solidFill>
                <a:effectLst/>
                <a:uLnTx/>
                <a:uFillTx/>
                <a:latin typeface="+mj-lt"/>
                <a:ea typeface="+mj-ea"/>
                <a:cs typeface="+mj-cs"/>
              </a:rPr>
              <a:t>Click to edit title</a:t>
            </a:r>
            <a:endParaRPr lang="en-US" dirty="0"/>
          </a:p>
        </p:txBody>
      </p:sp>
      <p:sp>
        <p:nvSpPr>
          <p:cNvPr id="7" name="TextBox 6"/>
          <p:cNvSpPr txBox="1"/>
          <p:nvPr userDrawn="1"/>
        </p:nvSpPr>
        <p:spPr>
          <a:xfrm>
            <a:off x="-7375" y="6492240"/>
            <a:ext cx="12192000" cy="365760"/>
          </a:xfrm>
          <a:prstGeom prst="rect">
            <a:avLst/>
          </a:prstGeom>
          <a:solidFill>
            <a:srgbClr val="00A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0" y="6492240"/>
            <a:ext cx="12184625" cy="365125"/>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defRPr>
            </a:lvl1pPr>
          </a:lstStyle>
          <a:p>
            <a:r>
              <a:rPr lang="en-US" dirty="0"/>
              <a:t>MNPSP.org/MNPBS</a:t>
            </a:r>
          </a:p>
        </p:txBody>
      </p:sp>
      <p:sp>
        <p:nvSpPr>
          <p:cNvPr id="6" name="Slide Number Placeholder 5"/>
          <p:cNvSpPr>
            <a:spLocks noGrp="1"/>
          </p:cNvSpPr>
          <p:nvPr>
            <p:ph type="sldNum" sz="quarter" idx="4"/>
          </p:nvPr>
        </p:nvSpPr>
        <p:spPr>
          <a:xfrm>
            <a:off x="10721957" y="6492239"/>
            <a:ext cx="1462668" cy="365125"/>
          </a:xfrm>
          <a:prstGeom prst="rect">
            <a:avLst/>
          </a:prstGeom>
        </p:spPr>
        <p:txBody>
          <a:bodyPr vert="horz" lIns="91440" tIns="45720" rIns="91440" bIns="45720" rtlCol="0" anchor="ctr"/>
          <a:lstStyle>
            <a:lvl1pPr algn="r">
              <a:defRPr sz="1800" b="1">
                <a:solidFill>
                  <a:schemeClr val="bg1"/>
                </a:solidFill>
              </a:defRPr>
            </a:lvl1pPr>
          </a:lstStyle>
          <a:p>
            <a:fld id="{48F63A3B-78C7-47BE-AE5E-E10140E04643}" type="slidenum">
              <a:rPr lang="en-US" smtClean="0"/>
              <a:pPr/>
              <a:t>‹#›</a:t>
            </a:fld>
            <a:endParaRPr lang="en-US" dirty="0"/>
          </a:p>
        </p:txBody>
      </p:sp>
      <p:sp>
        <p:nvSpPr>
          <p:cNvPr id="8" name="Footer Placeholder 4"/>
          <p:cNvSpPr txBox="1">
            <a:spLocks/>
          </p:cNvSpPr>
          <p:nvPr userDrawn="1"/>
        </p:nvSpPr>
        <p:spPr>
          <a:xfrm>
            <a:off x="7374" y="6484109"/>
            <a:ext cx="4107426" cy="37389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pbisMN.org</a:t>
            </a:r>
          </a:p>
        </p:txBody>
      </p:sp>
    </p:spTree>
    <p:extLst>
      <p:ext uri="{BB962C8B-B14F-4D97-AF65-F5344CB8AC3E}">
        <p14:creationId xmlns:p14="http://schemas.microsoft.com/office/powerpoint/2010/main" val="2861640624"/>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p:txStyles>
    <p:titleStyle>
      <a:lvl1pPr algn="l" defTabSz="914400" rtl="0" eaLnBrk="1" latinLnBrk="0" hangingPunct="1">
        <a:lnSpc>
          <a:spcPct val="90000"/>
        </a:lnSpc>
        <a:spcBef>
          <a:spcPct val="0"/>
        </a:spcBef>
        <a:buNone/>
        <a:defRPr sz="4000" b="1" i="0" kern="1200" baseline="0">
          <a:solidFill>
            <a:srgbClr val="00A3DB"/>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png"/><Relationship Id="rId12"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10.png"/><Relationship Id="rId4" Type="http://schemas.openxmlformats.org/officeDocument/2006/relationships/image" Target="../media/image29.jp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channel/UC2GHTuN8l5ZwlYFvVqwMkLg" TargetMode="External"/><Relationship Id="rId2" Type="http://schemas.openxmlformats.org/officeDocument/2006/relationships/image" Target="../media/image42.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mnpsp.org/mnpbs"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hyperlink" Target="https://mnpsp.org/mnpbs-exemplarycommuniti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hyperlink" Target="https://mnpsp.org/mnpbs-exemplarycommuniti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mnpsp.org/mnpbs-exemplarycommunities" TargetMode="Externa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npsp.org/mnpbs-exemplarycommunities" TargetMode="Externa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hyperlink" Target="https://mnpsp.org/mnpbs-exemplarycommunities" TargetMode="External"/><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hyperlink" Target="https://mn.gov/dhs/partners-and-providers/policies-procedures/childrens-mental-health/school-linked-mh-services/"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52.png"/><Relationship Id="rId4" Type="http://schemas.openxmlformats.org/officeDocument/2006/relationships/image" Target="../media/image5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image" Target="../media/image61.png"/><Relationship Id="rId9" Type="http://schemas.openxmlformats.org/officeDocument/2006/relationships/hyperlink" Target="http://www.google.com/url?sa=i&amp;rct=j&amp;q=&amp;esrc=s&amp;source=images&amp;cd=&amp;cad=rja&amp;uact=8&amp;ved=0ahUKEwjw_uaclcnLAhUokYMKHaUKAhsQjRwIBw&amp;url=http://www.milkeneducatorawards.org/newsroom/photos/view/71/2538&amp;psig=AFQjCNHqb8qj1H1JuDoLHz6TYSc4REyJrA&amp;ust=1458353740534162" TargetMode="Externa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chart" Target="../charts/chart5.xml"/><Relationship Id="rId1" Type="http://schemas.openxmlformats.org/officeDocument/2006/relationships/slideLayout" Target="../slideLayouts/slideLayout41.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2" Type="http://schemas.openxmlformats.org/officeDocument/2006/relationships/hyperlink" Target="http://www.apbs.org/membership/" TargetMode="Externa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xml"/><Relationship Id="rId5" Type="http://schemas.openxmlformats.org/officeDocument/2006/relationships/image" Target="../media/image91.png"/><Relationship Id="rId4" Type="http://schemas.openxmlformats.org/officeDocument/2006/relationships/hyperlink" Target="https://twitter.com/MNPBS/status/960660570532990976"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a:t>MNPSP.org/MNPBS</a:t>
            </a:r>
            <a:endParaRPr lang="en-US" sz="2400" dirty="0"/>
          </a:p>
        </p:txBody>
      </p:sp>
      <p:sp>
        <p:nvSpPr>
          <p:cNvPr id="2" name="Title 1"/>
          <p:cNvSpPr>
            <a:spLocks noGrp="1"/>
          </p:cNvSpPr>
          <p:nvPr>
            <p:ph type="ctrTitle"/>
          </p:nvPr>
        </p:nvSpPr>
        <p:spPr>
          <a:xfrm>
            <a:off x="0" y="3983357"/>
            <a:ext cx="12192000" cy="1413200"/>
          </a:xfrm>
        </p:spPr>
        <p:txBody>
          <a:bodyPr>
            <a:normAutofit/>
          </a:bodyPr>
          <a:lstStyle/>
          <a:p>
            <a:pPr marL="0" marR="0">
              <a:lnSpc>
                <a:spcPct val="100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MNPBS Network: Expanding PBIS Across</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School, Home and Community </a:t>
            </a:r>
            <a:endParaRPr lang="en-US" dirty="0"/>
          </a:p>
        </p:txBody>
      </p:sp>
      <p:sp>
        <p:nvSpPr>
          <p:cNvPr id="3" name="Text Placeholder 2"/>
          <p:cNvSpPr>
            <a:spLocks noGrp="1"/>
          </p:cNvSpPr>
          <p:nvPr>
            <p:ph type="body" sz="quarter" idx="14"/>
          </p:nvPr>
        </p:nvSpPr>
        <p:spPr>
          <a:xfrm>
            <a:off x="7374" y="5488802"/>
            <a:ext cx="12184626" cy="903062"/>
          </a:xfrm>
        </p:spPr>
        <p:txBody>
          <a:bodyPr>
            <a:normAutofit fontScale="92500" lnSpcReduction="10000"/>
          </a:bodyPr>
          <a:lstStyle/>
          <a:p>
            <a:pPr lvl="0">
              <a:lnSpc>
                <a:spcPct val="100000"/>
              </a:lnSpc>
              <a:spcAft>
                <a:spcPts val="0"/>
              </a:spcAft>
            </a:pPr>
            <a:r>
              <a:rPr lang="en-US" sz="2000" b="1" dirty="0">
                <a:solidFill>
                  <a:srgbClr val="0F3F59"/>
                </a:solidFill>
              </a:rPr>
              <a:t>Rachel </a:t>
            </a:r>
            <a:r>
              <a:rPr lang="en-US" sz="2000" b="1" dirty="0" smtClean="0">
                <a:solidFill>
                  <a:srgbClr val="0F3F59"/>
                </a:solidFill>
              </a:rPr>
              <a:t>Freeman</a:t>
            </a:r>
            <a:r>
              <a:rPr lang="en-US" sz="2000" b="1" dirty="0" smtClean="0">
                <a:solidFill>
                  <a:srgbClr val="00A3DB"/>
                </a:solidFill>
              </a:rPr>
              <a:t> </a:t>
            </a:r>
            <a:r>
              <a:rPr lang="en-US" sz="2000" b="1" dirty="0" smtClean="0">
                <a:solidFill>
                  <a:srgbClr val="AEAEAE"/>
                </a:solidFill>
              </a:rPr>
              <a:t>|</a:t>
            </a:r>
            <a:r>
              <a:rPr lang="en-US" sz="2000" b="1" dirty="0" smtClean="0">
                <a:solidFill>
                  <a:srgbClr val="00A3DB"/>
                </a:solidFill>
              </a:rPr>
              <a:t> </a:t>
            </a:r>
            <a:r>
              <a:rPr lang="en-US" sz="2000" dirty="0" smtClean="0">
                <a:solidFill>
                  <a:srgbClr val="0F3F59"/>
                </a:solidFill>
              </a:rPr>
              <a:t>University </a:t>
            </a:r>
            <a:r>
              <a:rPr lang="en-US" sz="2000" dirty="0">
                <a:solidFill>
                  <a:srgbClr val="0F3F59"/>
                </a:solidFill>
              </a:rPr>
              <a:t>of Minnesota – Institute on Community Integration</a:t>
            </a:r>
          </a:p>
          <a:p>
            <a:pPr lvl="0">
              <a:lnSpc>
                <a:spcPct val="100000"/>
              </a:lnSpc>
              <a:spcAft>
                <a:spcPts val="0"/>
              </a:spcAft>
            </a:pPr>
            <a:r>
              <a:rPr lang="en-US" sz="2000" b="1" dirty="0">
                <a:solidFill>
                  <a:srgbClr val="0F3F59"/>
                </a:solidFill>
              </a:rPr>
              <a:t>Erin Engness</a:t>
            </a:r>
            <a:r>
              <a:rPr lang="en-US" sz="2000" b="1" dirty="0">
                <a:solidFill>
                  <a:srgbClr val="AEAEAE"/>
                </a:solidFill>
              </a:rPr>
              <a:t> </a:t>
            </a:r>
            <a:r>
              <a:rPr lang="en-US" sz="2000" dirty="0" smtClean="0">
                <a:solidFill>
                  <a:srgbClr val="AEAEAE"/>
                </a:solidFill>
              </a:rPr>
              <a:t>| </a:t>
            </a:r>
            <a:r>
              <a:rPr lang="en-US" sz="2000" dirty="0" smtClean="0">
                <a:solidFill>
                  <a:srgbClr val="0F3F59"/>
                </a:solidFill>
              </a:rPr>
              <a:t>PBIS MN North Regional Implementation Project – Resource Training &amp; Solutions</a:t>
            </a:r>
          </a:p>
          <a:p>
            <a:pPr lvl="0">
              <a:lnSpc>
                <a:spcPct val="100000"/>
              </a:lnSpc>
              <a:spcAft>
                <a:spcPts val="0"/>
              </a:spcAft>
            </a:pPr>
            <a:r>
              <a:rPr lang="en-US" sz="2000" b="1" dirty="0" smtClean="0">
                <a:solidFill>
                  <a:srgbClr val="0F3F59"/>
                </a:solidFill>
              </a:rPr>
              <a:t>Garrett Petrie</a:t>
            </a:r>
            <a:r>
              <a:rPr lang="en-US" sz="2000" b="1" dirty="0" smtClean="0">
                <a:solidFill>
                  <a:srgbClr val="AEAEAE"/>
                </a:solidFill>
              </a:rPr>
              <a:t> | </a:t>
            </a:r>
            <a:r>
              <a:rPr lang="en-US" sz="2000" dirty="0" smtClean="0">
                <a:solidFill>
                  <a:srgbClr val="0F3F59"/>
                </a:solidFill>
              </a:rPr>
              <a:t>PBIS State Management Team – MN Department of Education</a:t>
            </a:r>
          </a:p>
          <a:p>
            <a:endParaRPr lang="en-US" dirty="0"/>
          </a:p>
        </p:txBody>
      </p:sp>
      <p:sp>
        <p:nvSpPr>
          <p:cNvPr id="5" name="Footer Placeholder 4"/>
          <p:cNvSpPr txBox="1">
            <a:spLocks/>
          </p:cNvSpPr>
          <p:nvPr/>
        </p:nvSpPr>
        <p:spPr>
          <a:xfrm>
            <a:off x="9514349" y="6484109"/>
            <a:ext cx="2692400" cy="365125"/>
          </a:xfrm>
          <a:prstGeom prst="rect">
            <a:avLst/>
          </a:prstGeom>
        </p:spPr>
        <p:txBody>
          <a:bodyPr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dirty="0"/>
              <a:t>6/12/2019</a:t>
            </a:r>
            <a:endParaRPr lang="en-US" sz="2400" dirty="0"/>
          </a:p>
        </p:txBody>
      </p:sp>
      <p:sp>
        <p:nvSpPr>
          <p:cNvPr id="6" name="Text Placeholder 2"/>
          <p:cNvSpPr txBox="1">
            <a:spLocks/>
          </p:cNvSpPr>
          <p:nvPr/>
        </p:nvSpPr>
        <p:spPr>
          <a:xfrm>
            <a:off x="845574" y="3222068"/>
            <a:ext cx="10515600" cy="608178"/>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1">
                    <a:lumMod val="50000"/>
                    <a:lumOff val="50000"/>
                  </a:schemeClr>
                </a:solidFill>
              </a:rPr>
              <a:t>MNPBS Network is bringing practitioners together across settings, populations and the life span to articulate key PBS features and share about exemplary PBS at a community level.</a:t>
            </a:r>
          </a:p>
        </p:txBody>
      </p:sp>
    </p:spTree>
    <p:extLst>
      <p:ext uri="{BB962C8B-B14F-4D97-AF65-F5344CB8AC3E}">
        <p14:creationId xmlns:p14="http://schemas.microsoft.com/office/powerpoint/2010/main" val="1266355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Impact On Life Trajectory</a:t>
            </a:r>
            <a:br>
              <a:rPr lang="en-US" altLang="en-US" dirty="0"/>
            </a:br>
            <a:r>
              <a:rPr lang="en-US" altLang="en-US" sz="2200" dirty="0"/>
              <a:t>If We Collaborate to Provide Positive Supports and Choice Across the Lifespan…</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10</a:t>
            </a:fld>
            <a:endParaRPr lang="en-US" dirty="0"/>
          </a:p>
        </p:txBody>
      </p:sp>
      <p:sp>
        <p:nvSpPr>
          <p:cNvPr id="17" name="TextBox 16">
            <a:extLst>
              <a:ext uri="{FF2B5EF4-FFF2-40B4-BE49-F238E27FC236}">
                <a16:creationId xmlns:a16="http://schemas.microsoft.com/office/drawing/2014/main" id="{0DA9A2E4-9385-4FBE-BF3B-298B22BDBD41}"/>
              </a:ext>
            </a:extLst>
          </p:cNvPr>
          <p:cNvSpPr txBox="1"/>
          <p:nvPr/>
        </p:nvSpPr>
        <p:spPr>
          <a:xfrm>
            <a:off x="0" y="6440750"/>
            <a:ext cx="7119029" cy="461665"/>
          </a:xfrm>
          <a:prstGeom prst="rect">
            <a:avLst/>
          </a:prstGeom>
          <a:solidFill>
            <a:schemeClr val="bg1"/>
          </a:solidFill>
        </p:spPr>
        <p:txBody>
          <a:bodyPr wrap="square">
            <a:spAutoFit/>
          </a:bodyPr>
          <a:lstStyle/>
          <a:p>
            <a:pPr>
              <a:defRPr/>
            </a:pPr>
            <a:r>
              <a:rPr lang="en-US" sz="1200" b="1" dirty="0" smtClean="0"/>
              <a:t>Adapted from Integration </a:t>
            </a:r>
            <a:r>
              <a:rPr lang="en-US" sz="1200" b="1" dirty="0"/>
              <a:t>of LifeCourse Life Trajectory© </a:t>
            </a:r>
            <a:r>
              <a:rPr lang="en-US" sz="1200" b="1" dirty="0" smtClean="0"/>
              <a:t>and</a:t>
            </a:r>
          </a:p>
          <a:p>
            <a:pPr>
              <a:defRPr/>
            </a:pPr>
            <a:r>
              <a:rPr lang="en-US" sz="1200" b="1" dirty="0" smtClean="0"/>
              <a:t>Person </a:t>
            </a:r>
            <a:r>
              <a:rPr lang="en-US" sz="1200" b="1" dirty="0"/>
              <a:t>Centered Thinking</a:t>
            </a:r>
            <a:r>
              <a:rPr lang="en-US" sz="1200" b="1" dirty="0" smtClean="0"/>
              <a:t>©</a:t>
            </a:r>
            <a:endParaRPr lang="en-US" sz="1200" b="1" dirty="0"/>
          </a:p>
        </p:txBody>
      </p:sp>
      <p:grpSp>
        <p:nvGrpSpPr>
          <p:cNvPr id="44" name="Group 43" descr="Graphic showing birth through the end of life trajectory possibility toward a full life in the community for people with disabilities when the right positive supports and choice are provided." title="Impact on Life Trajectory Graphic"/>
          <p:cNvGrpSpPr/>
          <p:nvPr/>
        </p:nvGrpSpPr>
        <p:grpSpPr>
          <a:xfrm>
            <a:off x="713228" y="1346454"/>
            <a:ext cx="11307323" cy="5099351"/>
            <a:chOff x="713228" y="1346454"/>
            <a:chExt cx="11307323" cy="5099351"/>
          </a:xfrm>
        </p:grpSpPr>
        <p:sp>
          <p:nvSpPr>
            <p:cNvPr id="7" name="Rectangle 6">
              <a:extLst>
                <a:ext uri="{FF2B5EF4-FFF2-40B4-BE49-F238E27FC236}">
                  <a16:creationId xmlns:a16="http://schemas.microsoft.com/office/drawing/2014/main" id="{6E92231E-3D1A-4AD0-8378-98E0967663E2}"/>
                </a:ext>
              </a:extLst>
            </p:cNvPr>
            <p:cNvSpPr/>
            <p:nvPr/>
          </p:nvSpPr>
          <p:spPr>
            <a:xfrm>
              <a:off x="1061606" y="1483518"/>
              <a:ext cx="1321831" cy="49272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dirty="0">
                <a:solidFill>
                  <a:prstClr val="white"/>
                </a:solidFill>
              </a:endParaRPr>
            </a:p>
          </p:txBody>
        </p:sp>
        <p:sp>
          <p:nvSpPr>
            <p:cNvPr id="8" name="32-Point Star 7">
              <a:extLst>
                <a:ext uri="{FF2B5EF4-FFF2-40B4-BE49-F238E27FC236}">
                  <a16:creationId xmlns:a16="http://schemas.microsoft.com/office/drawing/2014/main" id="{F4FB30C0-4C8F-4AF5-B27B-FC19B2DAEBBF}"/>
                </a:ext>
              </a:extLst>
            </p:cNvPr>
            <p:cNvSpPr/>
            <p:nvPr/>
          </p:nvSpPr>
          <p:spPr>
            <a:xfrm>
              <a:off x="8094828" y="1346454"/>
              <a:ext cx="3925723" cy="2619191"/>
            </a:xfrm>
            <a:prstGeom prst="star32">
              <a:avLst/>
            </a:prstGeom>
            <a:solidFill>
              <a:schemeClr val="accent3"/>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395">
                <a:solidFill>
                  <a:prstClr val="white"/>
                </a:solidFill>
              </a:endParaRPr>
            </a:p>
          </p:txBody>
        </p:sp>
        <p:sp>
          <p:nvSpPr>
            <p:cNvPr id="9" name="Rectangle 8">
              <a:extLst>
                <a:ext uri="{FF2B5EF4-FFF2-40B4-BE49-F238E27FC236}">
                  <a16:creationId xmlns:a16="http://schemas.microsoft.com/office/drawing/2014/main" id="{E1AF82C2-1BCF-4572-880D-2E7EF9F63F8C}"/>
                </a:ext>
              </a:extLst>
            </p:cNvPr>
            <p:cNvSpPr/>
            <p:nvPr/>
          </p:nvSpPr>
          <p:spPr>
            <a:xfrm>
              <a:off x="2408441" y="1493520"/>
              <a:ext cx="1321831" cy="49256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a:solidFill>
                  <a:prstClr val="white"/>
                </a:solidFill>
              </a:endParaRPr>
            </a:p>
          </p:txBody>
        </p:sp>
        <p:sp>
          <p:nvSpPr>
            <p:cNvPr id="10" name="Rectangle 9">
              <a:extLst>
                <a:ext uri="{FF2B5EF4-FFF2-40B4-BE49-F238E27FC236}">
                  <a16:creationId xmlns:a16="http://schemas.microsoft.com/office/drawing/2014/main" id="{D414A120-214B-4B69-9E7C-2DBAA81B02E1}"/>
                </a:ext>
              </a:extLst>
            </p:cNvPr>
            <p:cNvSpPr/>
            <p:nvPr/>
          </p:nvSpPr>
          <p:spPr>
            <a:xfrm>
              <a:off x="3705269" y="1483518"/>
              <a:ext cx="1321831" cy="49272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dirty="0">
                <a:solidFill>
                  <a:prstClr val="white"/>
                </a:solidFill>
              </a:endParaRPr>
            </a:p>
          </p:txBody>
        </p:sp>
        <p:sp>
          <p:nvSpPr>
            <p:cNvPr id="11" name="Rectangle 10">
              <a:extLst>
                <a:ext uri="{FF2B5EF4-FFF2-40B4-BE49-F238E27FC236}">
                  <a16:creationId xmlns:a16="http://schemas.microsoft.com/office/drawing/2014/main" id="{69B5D300-1FAE-4A90-821F-0C6AE88EC4A9}"/>
                </a:ext>
              </a:extLst>
            </p:cNvPr>
            <p:cNvSpPr/>
            <p:nvPr/>
          </p:nvSpPr>
          <p:spPr>
            <a:xfrm>
              <a:off x="5027100" y="1483518"/>
              <a:ext cx="1321832" cy="49272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dirty="0">
                <a:solidFill>
                  <a:prstClr val="white"/>
                </a:solidFill>
              </a:endParaRPr>
            </a:p>
          </p:txBody>
        </p:sp>
        <p:sp>
          <p:nvSpPr>
            <p:cNvPr id="12" name="Rectangle 11">
              <a:extLst>
                <a:ext uri="{FF2B5EF4-FFF2-40B4-BE49-F238E27FC236}">
                  <a16:creationId xmlns:a16="http://schemas.microsoft.com/office/drawing/2014/main" id="{6EAA3B4F-AE69-486C-B74B-EE6C093A75A9}"/>
                </a:ext>
              </a:extLst>
            </p:cNvPr>
            <p:cNvSpPr/>
            <p:nvPr/>
          </p:nvSpPr>
          <p:spPr>
            <a:xfrm>
              <a:off x="6348933" y="1483518"/>
              <a:ext cx="1321831" cy="492728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dirty="0">
                <a:solidFill>
                  <a:prstClr val="white"/>
                </a:solidFill>
              </a:endParaRPr>
            </a:p>
          </p:txBody>
        </p:sp>
        <p:sp>
          <p:nvSpPr>
            <p:cNvPr id="13" name="TextBox 12">
              <a:extLst>
                <a:ext uri="{FF2B5EF4-FFF2-40B4-BE49-F238E27FC236}">
                  <a16:creationId xmlns:a16="http://schemas.microsoft.com/office/drawing/2014/main" id="{5045C03D-88FF-4B8E-99BB-37086752F8C4}"/>
                </a:ext>
              </a:extLst>
            </p:cNvPr>
            <p:cNvSpPr txBox="1"/>
            <p:nvPr/>
          </p:nvSpPr>
          <p:spPr>
            <a:xfrm>
              <a:off x="8911905" y="1837164"/>
              <a:ext cx="2164624" cy="1569660"/>
            </a:xfrm>
            <a:prstGeom prst="rect">
              <a:avLst/>
            </a:prstGeom>
            <a:noFill/>
          </p:spPr>
          <p:txBody>
            <a:bodyPr wrap="square">
              <a:spAutoFit/>
            </a:bodyPr>
            <a:lstStyle/>
            <a:p>
              <a:pPr algn="ctr" eaLnBrk="1" hangingPunct="1">
                <a:defRPr/>
              </a:pPr>
              <a:r>
                <a:rPr lang="en-US" sz="2400" b="1" dirty="0" smtClean="0">
                  <a:solidFill>
                    <a:schemeClr val="bg1"/>
                  </a:solidFill>
                  <a:effectLst>
                    <a:outerShdw blurRad="38100" dist="38100" dir="2700000" algn="tl">
                      <a:srgbClr val="000000">
                        <a:alpha val="43137"/>
                      </a:srgbClr>
                    </a:outerShdw>
                  </a:effectLst>
                </a:rPr>
                <a:t>Achieve each person’s vision for a full life in the community</a:t>
              </a:r>
              <a:endParaRPr lang="en-US" sz="2400" b="1" dirty="0">
                <a:solidFill>
                  <a:schemeClr val="bg1"/>
                </a:solidFill>
                <a:effectLst>
                  <a:outerShdw blurRad="38100" dist="38100" dir="2700000" algn="tl">
                    <a:srgbClr val="000000">
                      <a:alpha val="43137"/>
                    </a:srgbClr>
                  </a:outerShdw>
                </a:effectLst>
              </a:endParaRPr>
            </a:p>
          </p:txBody>
        </p:sp>
        <p:sp>
          <p:nvSpPr>
            <p:cNvPr id="14" name="Cloud 13">
              <a:extLst>
                <a:ext uri="{FF2B5EF4-FFF2-40B4-BE49-F238E27FC236}">
                  <a16:creationId xmlns:a16="http://schemas.microsoft.com/office/drawing/2014/main" id="{29085BB4-100E-4345-BEDA-9919ECB619F6}"/>
                </a:ext>
              </a:extLst>
            </p:cNvPr>
            <p:cNvSpPr/>
            <p:nvPr/>
          </p:nvSpPr>
          <p:spPr>
            <a:xfrm rot="296144">
              <a:off x="8275401" y="4167977"/>
              <a:ext cx="3654041" cy="2275342"/>
            </a:xfrm>
            <a:prstGeom prst="cloud">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95">
                <a:solidFill>
                  <a:prstClr val="white"/>
                </a:solidFill>
              </a:endParaRPr>
            </a:p>
          </p:txBody>
        </p:sp>
        <p:sp>
          <p:nvSpPr>
            <p:cNvPr id="15" name="TextBox 14">
              <a:extLst>
                <a:ext uri="{FF2B5EF4-FFF2-40B4-BE49-F238E27FC236}">
                  <a16:creationId xmlns:a16="http://schemas.microsoft.com/office/drawing/2014/main" id="{88B075BE-236B-44F6-B65A-7D66AFDDFDB7}"/>
                </a:ext>
              </a:extLst>
            </p:cNvPr>
            <p:cNvSpPr txBox="1"/>
            <p:nvPr/>
          </p:nvSpPr>
          <p:spPr>
            <a:xfrm>
              <a:off x="8526755" y="4705483"/>
              <a:ext cx="2911100" cy="1200329"/>
            </a:xfrm>
            <a:prstGeom prst="rect">
              <a:avLst/>
            </a:prstGeom>
            <a:noFill/>
          </p:spPr>
          <p:txBody>
            <a:bodyPr wrap="square">
              <a:spAutoFit/>
            </a:bodyPr>
            <a:lstStyle/>
            <a:p>
              <a:pPr algn="ctr" eaLnBrk="1" hangingPunct="1">
                <a:defRPr/>
              </a:pPr>
              <a:r>
                <a:rPr lang="en-US" sz="2400" b="1" dirty="0" smtClean="0">
                  <a:solidFill>
                    <a:schemeClr val="tx2"/>
                  </a:solidFill>
                </a:rPr>
                <a:t>… Instead of a life defined by …</a:t>
              </a:r>
            </a:p>
            <a:p>
              <a:pPr algn="ctr" eaLnBrk="1" hangingPunct="1">
                <a:defRPr/>
              </a:pPr>
              <a:r>
                <a:rPr lang="en-US" sz="2400" b="1" dirty="0" smtClean="0">
                  <a:solidFill>
                    <a:schemeClr val="tx2"/>
                  </a:solidFill>
                </a:rPr>
                <a:t>[FILL IN THE BLANK]</a:t>
              </a:r>
            </a:p>
          </p:txBody>
        </p:sp>
        <p:sp>
          <p:nvSpPr>
            <p:cNvPr id="16" name="Right Arrow 15">
              <a:extLst>
                <a:ext uri="{FF2B5EF4-FFF2-40B4-BE49-F238E27FC236}">
                  <a16:creationId xmlns:a16="http://schemas.microsoft.com/office/drawing/2014/main" id="{DFCC423C-2832-47C6-80E4-D3454FBBBDE3}"/>
                </a:ext>
              </a:extLst>
            </p:cNvPr>
            <p:cNvSpPr/>
            <p:nvPr/>
          </p:nvSpPr>
          <p:spPr>
            <a:xfrm>
              <a:off x="1176619" y="6089094"/>
              <a:ext cx="7072551" cy="356711"/>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rgbClr val="5B9BD5">
                      <a:lumMod val="50000"/>
                    </a:srgbClr>
                  </a:solidFill>
                  <a:effectLst>
                    <a:outerShdw blurRad="38100" dist="38100" dir="2700000" algn="tl">
                      <a:srgbClr val="000000">
                        <a:alpha val="43137"/>
                      </a:srgbClr>
                    </a:outerShdw>
                  </a:effectLst>
                </a:rPr>
                <a:t>   Service Life Trajectory</a:t>
              </a:r>
            </a:p>
          </p:txBody>
        </p:sp>
        <p:sp>
          <p:nvSpPr>
            <p:cNvPr id="18" name="TextBox 17">
              <a:extLst>
                <a:ext uri="{FF2B5EF4-FFF2-40B4-BE49-F238E27FC236}">
                  <a16:creationId xmlns:a16="http://schemas.microsoft.com/office/drawing/2014/main" id="{428D45EE-55BA-456F-80C4-722D9EBD69B8}"/>
                </a:ext>
              </a:extLst>
            </p:cNvPr>
            <p:cNvSpPr txBox="1"/>
            <p:nvPr/>
          </p:nvSpPr>
          <p:spPr>
            <a:xfrm>
              <a:off x="1830337" y="3842409"/>
              <a:ext cx="1248531" cy="584775"/>
            </a:xfrm>
            <a:prstGeom prst="rect">
              <a:avLst/>
            </a:prstGeom>
            <a:solidFill>
              <a:schemeClr val="bg1"/>
            </a:solidFill>
          </p:spPr>
          <p:txBody>
            <a:bodyPr wrap="square">
              <a:spAutoFit/>
            </a:bodyPr>
            <a:lstStyle/>
            <a:p>
              <a:pPr algn="ctr">
                <a:defRPr/>
              </a:pPr>
              <a:r>
                <a:rPr lang="en-US" sz="1600" b="1" dirty="0"/>
                <a:t>Early</a:t>
              </a:r>
            </a:p>
            <a:p>
              <a:pPr algn="ctr">
                <a:defRPr/>
              </a:pPr>
              <a:r>
                <a:rPr lang="en-US" sz="1600" b="1" dirty="0"/>
                <a:t>Childhood</a:t>
              </a:r>
            </a:p>
          </p:txBody>
        </p:sp>
        <p:sp>
          <p:nvSpPr>
            <p:cNvPr id="19" name="TextBox 18">
              <a:extLst>
                <a:ext uri="{FF2B5EF4-FFF2-40B4-BE49-F238E27FC236}">
                  <a16:creationId xmlns:a16="http://schemas.microsoft.com/office/drawing/2014/main" id="{8AD5FC2C-57E0-4FE8-9935-2D8960E505E9}"/>
                </a:ext>
              </a:extLst>
            </p:cNvPr>
            <p:cNvSpPr txBox="1"/>
            <p:nvPr/>
          </p:nvSpPr>
          <p:spPr>
            <a:xfrm>
              <a:off x="1169952" y="4652248"/>
              <a:ext cx="698421" cy="338554"/>
            </a:xfrm>
            <a:prstGeom prst="rect">
              <a:avLst/>
            </a:prstGeom>
            <a:solidFill>
              <a:schemeClr val="bg1"/>
            </a:solidFill>
          </p:spPr>
          <p:txBody>
            <a:bodyPr>
              <a:spAutoFit/>
            </a:bodyPr>
            <a:lstStyle/>
            <a:p>
              <a:pPr algn="ctr" eaLnBrk="1" hangingPunct="1">
                <a:defRPr/>
              </a:pPr>
              <a:r>
                <a:rPr lang="en-US" sz="1600" b="1" dirty="0"/>
                <a:t>Birth</a:t>
              </a:r>
            </a:p>
          </p:txBody>
        </p:sp>
        <p:sp>
          <p:nvSpPr>
            <p:cNvPr id="20" name="TextBox 19">
              <a:extLst>
                <a:ext uri="{FF2B5EF4-FFF2-40B4-BE49-F238E27FC236}">
                  <a16:creationId xmlns:a16="http://schemas.microsoft.com/office/drawing/2014/main" id="{9CA25F67-2604-45BB-A0EA-4554791E4AEC}"/>
                </a:ext>
              </a:extLst>
            </p:cNvPr>
            <p:cNvSpPr txBox="1"/>
            <p:nvPr/>
          </p:nvSpPr>
          <p:spPr>
            <a:xfrm>
              <a:off x="3906961" y="2950369"/>
              <a:ext cx="1188482" cy="338554"/>
            </a:xfrm>
            <a:prstGeom prst="rect">
              <a:avLst/>
            </a:prstGeom>
            <a:solidFill>
              <a:schemeClr val="bg1"/>
            </a:solidFill>
          </p:spPr>
          <p:txBody>
            <a:bodyPr wrap="square">
              <a:spAutoFit/>
            </a:bodyPr>
            <a:lstStyle/>
            <a:p>
              <a:pPr algn="ctr">
                <a:defRPr/>
              </a:pPr>
              <a:r>
                <a:rPr lang="en-US" sz="1600" b="1" dirty="0"/>
                <a:t>Transition</a:t>
              </a:r>
            </a:p>
          </p:txBody>
        </p:sp>
        <p:sp>
          <p:nvSpPr>
            <p:cNvPr id="21" name="TextBox 20">
              <a:extLst>
                <a:ext uri="{FF2B5EF4-FFF2-40B4-BE49-F238E27FC236}">
                  <a16:creationId xmlns:a16="http://schemas.microsoft.com/office/drawing/2014/main" id="{21B72A6C-B4F9-4284-854A-1DB2AC2F3E19}"/>
                </a:ext>
              </a:extLst>
            </p:cNvPr>
            <p:cNvSpPr txBox="1"/>
            <p:nvPr/>
          </p:nvSpPr>
          <p:spPr>
            <a:xfrm>
              <a:off x="4736142" y="2453640"/>
              <a:ext cx="1202739" cy="338554"/>
            </a:xfrm>
            <a:prstGeom prst="rect">
              <a:avLst/>
            </a:prstGeom>
            <a:solidFill>
              <a:schemeClr val="bg1"/>
            </a:solidFill>
          </p:spPr>
          <p:txBody>
            <a:bodyPr wrap="square">
              <a:spAutoFit/>
            </a:bodyPr>
            <a:lstStyle/>
            <a:p>
              <a:pPr algn="ctr">
                <a:defRPr/>
              </a:pPr>
              <a:r>
                <a:rPr lang="en-US" sz="1600" b="1" dirty="0"/>
                <a:t>Adulthood</a:t>
              </a:r>
            </a:p>
          </p:txBody>
        </p:sp>
        <p:sp>
          <p:nvSpPr>
            <p:cNvPr id="22" name="TextBox 21">
              <a:extLst>
                <a:ext uri="{FF2B5EF4-FFF2-40B4-BE49-F238E27FC236}">
                  <a16:creationId xmlns:a16="http://schemas.microsoft.com/office/drawing/2014/main" id="{E674458E-9975-43D7-9652-BD270111F094}"/>
                </a:ext>
              </a:extLst>
            </p:cNvPr>
            <p:cNvSpPr txBox="1"/>
            <p:nvPr/>
          </p:nvSpPr>
          <p:spPr>
            <a:xfrm>
              <a:off x="5807197" y="2001916"/>
              <a:ext cx="801768" cy="338554"/>
            </a:xfrm>
            <a:prstGeom prst="rect">
              <a:avLst/>
            </a:prstGeom>
            <a:solidFill>
              <a:schemeClr val="bg1"/>
            </a:solidFill>
          </p:spPr>
          <p:txBody>
            <a:bodyPr wrap="square">
              <a:spAutoFit/>
            </a:bodyPr>
            <a:lstStyle/>
            <a:p>
              <a:pPr algn="ctr">
                <a:defRPr/>
              </a:pPr>
              <a:r>
                <a:rPr lang="en-US" sz="1600" b="1" dirty="0"/>
                <a:t>Aging</a:t>
              </a:r>
            </a:p>
          </p:txBody>
        </p:sp>
        <p:sp>
          <p:nvSpPr>
            <p:cNvPr id="23" name="TextBox 22">
              <a:extLst>
                <a:ext uri="{FF2B5EF4-FFF2-40B4-BE49-F238E27FC236}">
                  <a16:creationId xmlns:a16="http://schemas.microsoft.com/office/drawing/2014/main" id="{E23F853D-316E-47A6-A21D-949DE0027765}"/>
                </a:ext>
              </a:extLst>
            </p:cNvPr>
            <p:cNvSpPr txBox="1"/>
            <p:nvPr/>
          </p:nvSpPr>
          <p:spPr>
            <a:xfrm>
              <a:off x="6508951" y="1562972"/>
              <a:ext cx="1095137" cy="338554"/>
            </a:xfrm>
            <a:prstGeom prst="rect">
              <a:avLst/>
            </a:prstGeom>
            <a:solidFill>
              <a:schemeClr val="bg1"/>
            </a:solidFill>
          </p:spPr>
          <p:txBody>
            <a:bodyPr>
              <a:spAutoFit/>
            </a:bodyPr>
            <a:lstStyle/>
            <a:p>
              <a:pPr algn="ctr">
                <a:defRPr/>
              </a:pPr>
              <a:r>
                <a:rPr lang="en-US" sz="1600" b="1" dirty="0"/>
                <a:t>End of Life</a:t>
              </a:r>
            </a:p>
          </p:txBody>
        </p:sp>
        <p:sp>
          <p:nvSpPr>
            <p:cNvPr id="24" name="Right Arrow 16">
              <a:extLst>
                <a:ext uri="{FF2B5EF4-FFF2-40B4-BE49-F238E27FC236}">
                  <a16:creationId xmlns:a16="http://schemas.microsoft.com/office/drawing/2014/main" id="{96448235-41EB-459B-BD6A-8DC1C40BF88D}"/>
                </a:ext>
              </a:extLst>
            </p:cNvPr>
            <p:cNvSpPr/>
            <p:nvPr/>
          </p:nvSpPr>
          <p:spPr>
            <a:xfrm rot="20251965">
              <a:off x="904917" y="4627245"/>
              <a:ext cx="7670960" cy="358378"/>
            </a:xfrm>
            <a:prstGeom prst="rightArrow">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effectLst>
                    <a:outerShdw blurRad="38100" dist="38100" dir="2700000" algn="tl">
                      <a:srgbClr val="000000">
                        <a:alpha val="43137"/>
                      </a:srgbClr>
                    </a:outerShdw>
                  </a:effectLst>
                </a:rPr>
                <a:t>         Good Paid Life</a:t>
              </a:r>
            </a:p>
          </p:txBody>
        </p:sp>
        <p:sp>
          <p:nvSpPr>
            <p:cNvPr id="25" name="Right Arrow 12">
              <a:extLst>
                <a:ext uri="{FF2B5EF4-FFF2-40B4-BE49-F238E27FC236}">
                  <a16:creationId xmlns:a16="http://schemas.microsoft.com/office/drawing/2014/main" id="{2E42072F-1507-4DDF-8FC8-AF402E6A3471}"/>
                </a:ext>
              </a:extLst>
            </p:cNvPr>
            <p:cNvSpPr/>
            <p:nvPr/>
          </p:nvSpPr>
          <p:spPr>
            <a:xfrm rot="19840680">
              <a:off x="713228" y="4247197"/>
              <a:ext cx="7604284" cy="358378"/>
            </a:xfrm>
            <a:prstGeom prst="rightArrow">
              <a:avLst/>
            </a:prstGeom>
            <a:solidFill>
              <a:srgbClr val="9BD9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effectLst>
                    <a:outerShdw blurRad="38100" dist="38100" dir="2700000" algn="tl">
                      <a:srgbClr val="000000">
                        <a:alpha val="43137"/>
                      </a:srgbClr>
                    </a:outerShdw>
                  </a:effectLst>
                </a:rPr>
                <a:t>Community Life </a:t>
              </a:r>
            </a:p>
          </p:txBody>
        </p:sp>
        <p:pic>
          <p:nvPicPr>
            <p:cNvPr id="26" name="Picture 1" descr="baby-blue">
              <a:extLst>
                <a:ext uri="{FF2B5EF4-FFF2-40B4-BE49-F238E27FC236}">
                  <a16:creationId xmlns:a16="http://schemas.microsoft.com/office/drawing/2014/main" id="{085BF0AF-6B39-482B-AD69-BB2B7D4BB7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3295" y="4955619"/>
              <a:ext cx="533400" cy="58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early-childhood-blue">
              <a:extLst>
                <a:ext uri="{FF2B5EF4-FFF2-40B4-BE49-F238E27FC236}">
                  <a16:creationId xmlns:a16="http://schemas.microsoft.com/office/drawing/2014/main" id="{D6333257-89A9-427E-8672-389B78EE9D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3438" y="4340543"/>
              <a:ext cx="531734" cy="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descr="transition-pink">
              <a:extLst>
                <a:ext uri="{FF2B5EF4-FFF2-40B4-BE49-F238E27FC236}">
                  <a16:creationId xmlns:a16="http://schemas.microsoft.com/office/drawing/2014/main" id="{902016A0-093E-4615-8196-F99B926652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28667" y="3245405"/>
              <a:ext cx="540068" cy="58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descr="adult--gold">
              <a:extLst>
                <a:ext uri="{FF2B5EF4-FFF2-40B4-BE49-F238E27FC236}">
                  <a16:creationId xmlns:a16="http://schemas.microsoft.com/office/drawing/2014/main" id="{C1E4B96F-D67F-455A-A263-813F6B6C758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40448" y="2720340"/>
              <a:ext cx="578406" cy="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old-gold">
              <a:extLst>
                <a:ext uri="{FF2B5EF4-FFF2-40B4-BE49-F238E27FC236}">
                  <a16:creationId xmlns:a16="http://schemas.microsoft.com/office/drawing/2014/main" id="{88C42873-1D58-411D-B673-833BD0FD9AB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2291" y="2001916"/>
              <a:ext cx="566738" cy="62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Right Arrow 30">
            <a:extLst>
              <a:ext uri="{FF2B5EF4-FFF2-40B4-BE49-F238E27FC236}">
                <a16:creationId xmlns:a16="http://schemas.microsoft.com/office/drawing/2014/main" id="{47BC5B8B-8CBB-428F-B443-C4FF5B3F4B5C}"/>
              </a:ext>
            </a:extLst>
          </p:cNvPr>
          <p:cNvSpPr/>
          <p:nvPr/>
        </p:nvSpPr>
        <p:spPr>
          <a:xfrm rot="19820167">
            <a:off x="580881" y="3960050"/>
            <a:ext cx="7604638" cy="358074"/>
          </a:xfrm>
          <a:prstGeom prst="rightArrow">
            <a:avLst/>
          </a:prstGeom>
          <a:solidFill>
            <a:srgbClr val="9BD9EF"/>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effectLst>
                  <a:outerShdw blurRad="38100" dist="38100" dir="2700000" algn="tl">
                    <a:srgbClr val="000000">
                      <a:alpha val="43137"/>
                    </a:srgbClr>
                  </a:outerShdw>
                </a:effectLst>
              </a:rPr>
              <a:t>Life Trajectory</a:t>
            </a:r>
          </a:p>
        </p:txBody>
      </p:sp>
      <p:sp>
        <p:nvSpPr>
          <p:cNvPr id="32" name="TextBox 31">
            <a:extLst>
              <a:ext uri="{FF2B5EF4-FFF2-40B4-BE49-F238E27FC236}">
                <a16:creationId xmlns:a16="http://schemas.microsoft.com/office/drawing/2014/main" id="{5CF41AE7-BF7B-474A-AF7B-19590DA53AD4}"/>
              </a:ext>
            </a:extLst>
          </p:cNvPr>
          <p:cNvSpPr txBox="1"/>
          <p:nvPr/>
        </p:nvSpPr>
        <p:spPr>
          <a:xfrm>
            <a:off x="3036853" y="3453765"/>
            <a:ext cx="898446" cy="338554"/>
          </a:xfrm>
          <a:prstGeom prst="rect">
            <a:avLst/>
          </a:prstGeom>
          <a:solidFill>
            <a:schemeClr val="bg1"/>
          </a:solidFill>
        </p:spPr>
        <p:txBody>
          <a:bodyPr wrap="square">
            <a:spAutoFit/>
          </a:bodyPr>
          <a:lstStyle/>
          <a:p>
            <a:pPr algn="ctr">
              <a:defRPr/>
            </a:pPr>
            <a:r>
              <a:rPr lang="en-US" sz="1600" b="1" dirty="0"/>
              <a:t>School</a:t>
            </a:r>
          </a:p>
        </p:txBody>
      </p:sp>
      <p:pic>
        <p:nvPicPr>
          <p:cNvPr id="33" name="Picture 7" descr="school-reddish">
            <a:extLst>
              <a:ext uri="{FF2B5EF4-FFF2-40B4-BE49-F238E27FC236}">
                <a16:creationId xmlns:a16="http://schemas.microsoft.com/office/drawing/2014/main" id="{7232894E-47ED-4C5E-B4D5-F0D367598EB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38544" y="3785472"/>
            <a:ext cx="533400" cy="58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title="University of Missouri Kansas Institute for Human Development Logo">
            <a:extLst>
              <a:ext uri="{FF2B5EF4-FFF2-40B4-BE49-F238E27FC236}">
                <a16:creationId xmlns:a16="http://schemas.microsoft.com/office/drawing/2014/main" id="{1D2F32FF-11E6-487D-A91B-10678C3AFCC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88016" y="6469698"/>
            <a:ext cx="6534150" cy="4064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descr="Yellow arrows with purple shadow that show we can change the life trajectory to get as close to a Community LIfe as possible with supports across the lifespan." title="Yellow Arrows Grouping">
            <a:extLst>
              <a:ext uri="{FF2B5EF4-FFF2-40B4-BE49-F238E27FC236}">
                <a16:creationId xmlns:a16="http://schemas.microsoft.com/office/drawing/2014/main" id="{2CF94BEF-6C57-48DF-AE36-B7C2CC425CDF}"/>
              </a:ext>
            </a:extLst>
          </p:cNvPr>
          <p:cNvGrpSpPr/>
          <p:nvPr/>
        </p:nvGrpSpPr>
        <p:grpSpPr>
          <a:xfrm>
            <a:off x="2699399" y="3084940"/>
            <a:ext cx="3581047" cy="2352241"/>
            <a:chOff x="1712804" y="2990405"/>
            <a:chExt cx="3581047" cy="2352241"/>
          </a:xfrm>
        </p:grpSpPr>
        <p:cxnSp>
          <p:nvCxnSpPr>
            <p:cNvPr id="36" name="Straight Arrow Connector 35">
              <a:extLst>
                <a:ext uri="{FF2B5EF4-FFF2-40B4-BE49-F238E27FC236}">
                  <a16:creationId xmlns:a16="http://schemas.microsoft.com/office/drawing/2014/main" id="{9D53B88B-BC33-4DE7-9F99-7357BF77FF92}"/>
                </a:ext>
              </a:extLst>
            </p:cNvPr>
            <p:cNvCxnSpPr/>
            <p:nvPr/>
          </p:nvCxnSpPr>
          <p:spPr>
            <a:xfrm flipV="1">
              <a:off x="5218841" y="2990405"/>
              <a:ext cx="75010" cy="407966"/>
            </a:xfrm>
            <a:prstGeom prst="straightConnector1">
              <a:avLst/>
            </a:prstGeom>
            <a:ln>
              <a:solidFill>
                <a:srgbClr val="FFC000"/>
              </a:solidFill>
              <a:tailEnd type="stealth" w="lg" len="lg"/>
            </a:ln>
            <a:effectLst>
              <a:glow rad="228600">
                <a:schemeClr val="accent6">
                  <a:satMod val="175000"/>
                  <a:alpha val="40000"/>
                </a:schemeClr>
              </a:glow>
              <a:outerShdw blurRad="38100" dist="25400" dir="2700000" algn="br" rotWithShape="0">
                <a:srgbClr val="000000">
                  <a:alpha val="60000"/>
                </a:srgbClr>
              </a:outerShdw>
            </a:effectLst>
          </p:spPr>
          <p:style>
            <a:lnRef idx="3">
              <a:schemeClr val="accent6"/>
            </a:lnRef>
            <a:fillRef idx="0">
              <a:schemeClr val="accent6"/>
            </a:fillRef>
            <a:effectRef idx="2">
              <a:schemeClr val="accent6"/>
            </a:effectRef>
            <a:fontRef idx="minor">
              <a:schemeClr val="tx1"/>
            </a:fontRef>
          </p:style>
        </p:cxnSp>
        <p:cxnSp>
          <p:nvCxnSpPr>
            <p:cNvPr id="37" name="Straight Arrow Connector 36">
              <a:extLst>
                <a:ext uri="{FF2B5EF4-FFF2-40B4-BE49-F238E27FC236}">
                  <a16:creationId xmlns:a16="http://schemas.microsoft.com/office/drawing/2014/main" id="{F0D7DAE0-3AE3-41DC-8795-EF50EFC7058F}"/>
                </a:ext>
              </a:extLst>
            </p:cNvPr>
            <p:cNvCxnSpPr/>
            <p:nvPr/>
          </p:nvCxnSpPr>
          <p:spPr>
            <a:xfrm flipH="1" flipV="1">
              <a:off x="4099796" y="3690937"/>
              <a:ext cx="129836" cy="180174"/>
            </a:xfrm>
            <a:prstGeom prst="straightConnector1">
              <a:avLst/>
            </a:prstGeom>
            <a:ln>
              <a:solidFill>
                <a:srgbClr val="FFC000"/>
              </a:solidFill>
              <a:tailEnd type="stealth" w="lg" len="lg"/>
            </a:ln>
            <a:effectLst>
              <a:glow rad="228600">
                <a:schemeClr val="accent6">
                  <a:satMod val="175000"/>
                  <a:alpha val="40000"/>
                </a:schemeClr>
              </a:glow>
              <a:outerShdw blurRad="38100" dist="25400" dir="2700000" algn="br" rotWithShape="0">
                <a:srgbClr val="000000">
                  <a:alpha val="60000"/>
                </a:srgbClr>
              </a:outerShdw>
            </a:effectLst>
          </p:spPr>
          <p:style>
            <a:lnRef idx="3">
              <a:schemeClr val="accent6"/>
            </a:lnRef>
            <a:fillRef idx="0">
              <a:schemeClr val="accent6"/>
            </a:fillRef>
            <a:effectRef idx="2">
              <a:schemeClr val="accent6"/>
            </a:effectRef>
            <a:fontRef idx="minor">
              <a:schemeClr val="tx1"/>
            </a:fontRef>
          </p:style>
        </p:cxnSp>
        <p:cxnSp>
          <p:nvCxnSpPr>
            <p:cNvPr id="38" name="Straight Arrow Connector 37">
              <a:extLst>
                <a:ext uri="{FF2B5EF4-FFF2-40B4-BE49-F238E27FC236}">
                  <a16:creationId xmlns:a16="http://schemas.microsoft.com/office/drawing/2014/main" id="{BD65BBD4-A91F-47F0-81FA-9989400F2C47}"/>
                </a:ext>
              </a:extLst>
            </p:cNvPr>
            <p:cNvCxnSpPr/>
            <p:nvPr/>
          </p:nvCxnSpPr>
          <p:spPr>
            <a:xfrm flipH="1" flipV="1">
              <a:off x="2661432" y="4493721"/>
              <a:ext cx="118539" cy="220035"/>
            </a:xfrm>
            <a:prstGeom prst="straightConnector1">
              <a:avLst/>
            </a:prstGeom>
            <a:ln>
              <a:solidFill>
                <a:srgbClr val="FFC000"/>
              </a:solidFill>
              <a:tailEnd type="stealth" w="lg" len="lg"/>
            </a:ln>
            <a:effectLst>
              <a:glow rad="228600">
                <a:schemeClr val="accent6">
                  <a:satMod val="175000"/>
                  <a:alpha val="40000"/>
                </a:schemeClr>
              </a:glow>
              <a:outerShdw blurRad="38100" dist="25400" dir="2700000" algn="br" rotWithShape="0">
                <a:srgbClr val="000000">
                  <a:alpha val="60000"/>
                </a:srgbClr>
              </a:outerShdw>
            </a:effectLst>
          </p:spPr>
          <p:style>
            <a:lnRef idx="3">
              <a:schemeClr val="accent6"/>
            </a:lnRef>
            <a:fillRef idx="0">
              <a:schemeClr val="accent6"/>
            </a:fillRef>
            <a:effectRef idx="2">
              <a:schemeClr val="accent6"/>
            </a:effectRef>
            <a:fontRef idx="minor">
              <a:schemeClr val="tx1"/>
            </a:fontRef>
          </p:style>
        </p:cxnSp>
        <p:cxnSp>
          <p:nvCxnSpPr>
            <p:cNvPr id="39" name="Straight Arrow Connector 38">
              <a:extLst>
                <a:ext uri="{FF2B5EF4-FFF2-40B4-BE49-F238E27FC236}">
                  <a16:creationId xmlns:a16="http://schemas.microsoft.com/office/drawing/2014/main" id="{9F69A54C-4434-458A-82E1-F2057F73AB0A}"/>
                </a:ext>
              </a:extLst>
            </p:cNvPr>
            <p:cNvCxnSpPr/>
            <p:nvPr/>
          </p:nvCxnSpPr>
          <p:spPr>
            <a:xfrm flipV="1">
              <a:off x="1712804" y="5008083"/>
              <a:ext cx="12104" cy="334563"/>
            </a:xfrm>
            <a:prstGeom prst="straightConnector1">
              <a:avLst/>
            </a:prstGeom>
            <a:ln>
              <a:solidFill>
                <a:srgbClr val="FFC000"/>
              </a:solidFill>
              <a:tailEnd type="stealth" w="lg" len="lg"/>
            </a:ln>
            <a:effectLst>
              <a:glow rad="228600">
                <a:schemeClr val="accent6">
                  <a:satMod val="175000"/>
                  <a:alpha val="40000"/>
                </a:schemeClr>
              </a:glow>
              <a:outerShdw blurRad="38100" dist="25400" dir="2700000" algn="br" rotWithShape="0">
                <a:srgbClr val="000000">
                  <a:alpha val="60000"/>
                </a:srgbClr>
              </a:outerShdw>
            </a:effec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7133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Overview</a:t>
            </a:r>
          </a:p>
        </p:txBody>
      </p:sp>
      <p:sp>
        <p:nvSpPr>
          <p:cNvPr id="3" name="Text Placeholder 2"/>
          <p:cNvSpPr>
            <a:spLocks noGrp="1"/>
          </p:cNvSpPr>
          <p:nvPr>
            <p:ph type="body" idx="1"/>
          </p:nvPr>
        </p:nvSpPr>
        <p:spPr/>
        <p:txBody>
          <a:bodyPr/>
          <a:lstStyle/>
          <a:p>
            <a:r>
              <a:rPr lang="en-US" dirty="0" smtClean="0"/>
              <a:t>Minnesota Positive Behavior Support (MNPBS)</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11</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spTree>
    <p:extLst>
      <p:ext uri="{BB962C8B-B14F-4D97-AF65-F5344CB8AC3E}">
        <p14:creationId xmlns:p14="http://schemas.microsoft.com/office/powerpoint/2010/main" val="670483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Organization Members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1"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a:ea typeface="+mn-ea"/>
                <a:cs typeface="+mn-cs"/>
              </a:rPr>
              <a:t>MNPSP.org/MNPBS</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Shape 93" title="Institute on Community Integration Logo"/>
          <p:cNvPicPr preferRelativeResize="0"/>
          <p:nvPr/>
        </p:nvPicPr>
        <p:blipFill rotWithShape="1">
          <a:blip r:embed="rId3">
            <a:alphaModFix/>
          </a:blip>
          <a:srcRect/>
          <a:stretch/>
        </p:blipFill>
        <p:spPr>
          <a:xfrm>
            <a:off x="1247104" y="1522747"/>
            <a:ext cx="1766552" cy="1774245"/>
          </a:xfrm>
          <a:prstGeom prst="rect">
            <a:avLst/>
          </a:prstGeom>
          <a:noFill/>
          <a:ln>
            <a:noFill/>
          </a:ln>
        </p:spPr>
      </p:pic>
      <p:pic>
        <p:nvPicPr>
          <p:cNvPr id="9" name="Shape 97" title="Association for Positive Behavior Support Logo"/>
          <p:cNvPicPr preferRelativeResize="0"/>
          <p:nvPr/>
        </p:nvPicPr>
        <p:blipFill rotWithShape="1">
          <a:blip r:embed="rId4">
            <a:alphaModFix/>
          </a:blip>
          <a:srcRect/>
          <a:stretch/>
        </p:blipFill>
        <p:spPr>
          <a:xfrm>
            <a:off x="6011290" y="3170538"/>
            <a:ext cx="5442000" cy="1470600"/>
          </a:xfrm>
          <a:prstGeom prst="rect">
            <a:avLst/>
          </a:prstGeom>
          <a:noFill/>
          <a:ln>
            <a:noFill/>
          </a:ln>
        </p:spPr>
      </p:pic>
      <p:pic>
        <p:nvPicPr>
          <p:cNvPr id="10" name="Shape 98" title="Owakihi Logo"/>
          <p:cNvPicPr preferRelativeResize="0"/>
          <p:nvPr/>
        </p:nvPicPr>
        <p:blipFill>
          <a:blip r:embed="rId5">
            <a:alphaModFix/>
          </a:blip>
          <a:stretch>
            <a:fillRect/>
          </a:stretch>
        </p:blipFill>
        <p:spPr>
          <a:xfrm>
            <a:off x="9208394" y="4896023"/>
            <a:ext cx="2681911" cy="1248518"/>
          </a:xfrm>
          <a:prstGeom prst="rect">
            <a:avLst/>
          </a:prstGeom>
          <a:noFill/>
          <a:ln>
            <a:noFill/>
          </a:ln>
        </p:spPr>
      </p:pic>
      <p:pic>
        <p:nvPicPr>
          <p:cNvPr id="11" name="Shape 100" title="ARRM Logo"/>
          <p:cNvPicPr preferRelativeResize="0"/>
          <p:nvPr/>
        </p:nvPicPr>
        <p:blipFill>
          <a:blip r:embed="rId6">
            <a:alphaModFix/>
          </a:blip>
          <a:stretch>
            <a:fillRect/>
          </a:stretch>
        </p:blipFill>
        <p:spPr>
          <a:xfrm>
            <a:off x="618454" y="4759178"/>
            <a:ext cx="1622470" cy="1452047"/>
          </a:xfrm>
          <a:prstGeom prst="rect">
            <a:avLst/>
          </a:prstGeom>
          <a:noFill/>
          <a:ln>
            <a:noFill/>
          </a:ln>
        </p:spPr>
      </p:pic>
      <p:pic>
        <p:nvPicPr>
          <p:cNvPr id="12" name="Shape 101" title="University of Saint Thomas Logo"/>
          <p:cNvPicPr preferRelativeResize="0"/>
          <p:nvPr/>
        </p:nvPicPr>
        <p:blipFill>
          <a:blip r:embed="rId7">
            <a:alphaModFix/>
          </a:blip>
          <a:stretch>
            <a:fillRect/>
          </a:stretch>
        </p:blipFill>
        <p:spPr>
          <a:xfrm>
            <a:off x="3508019" y="1525775"/>
            <a:ext cx="3733799" cy="1130995"/>
          </a:xfrm>
          <a:prstGeom prst="rect">
            <a:avLst/>
          </a:prstGeom>
          <a:noFill/>
          <a:ln>
            <a:noFill/>
          </a:ln>
        </p:spPr>
      </p:pic>
      <p:pic>
        <p:nvPicPr>
          <p:cNvPr id="13" name="Picture 12" title="Minnesota Department of Education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3656" y="4730033"/>
            <a:ext cx="2000250" cy="1524000"/>
          </a:xfrm>
          <a:prstGeom prst="rect">
            <a:avLst/>
          </a:prstGeom>
        </p:spPr>
      </p:pic>
      <p:pic>
        <p:nvPicPr>
          <p:cNvPr id="14" name="Picture 13" title="Lutheran Social Service of Minnesota Log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6609" y="1437383"/>
            <a:ext cx="2430694" cy="1215347"/>
          </a:xfrm>
          <a:prstGeom prst="rect">
            <a:avLst/>
          </a:prstGeom>
        </p:spPr>
      </p:pic>
      <p:pic>
        <p:nvPicPr>
          <p:cNvPr id="25" name="08E63123-0EA5-48C1-AA21-28EADA3137E5" descr="The logo has small green scripted letters spelling &quot;Minnesota&quot; on top with blue letters &quot;P&quot; &quot;B&quot; and &quot;I&quot; with a white letter &quot;S&quot; winding like a country road or a river with a large green pine tree, a medium-sized yellow pine tree, and a small red pine tree to represent the three tiers of PBIS supports." title="PBIS Minnesota Log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27249" y="4985088"/>
            <a:ext cx="2498402" cy="1159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 title="Minnesota Northland Association for Behavior Analysis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28776" y="1611241"/>
            <a:ext cx="1592158" cy="1215347"/>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Content Placeholder 3" title="Minnesota Department of Human Services Logo">
            <a:extLst>
              <a:ext uri="{FF2B5EF4-FFF2-40B4-BE49-F238E27FC236}">
                <a16:creationId xmlns:a16="http://schemas.microsoft.com/office/drawing/2014/main" id="{1F50529A-64BE-D44A-AA35-238EC28D60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2529" y="3454506"/>
            <a:ext cx="3702254" cy="1199321"/>
          </a:xfrm>
          <a:prstGeom prst="rect">
            <a:avLst/>
          </a:prstGeom>
        </p:spPr>
      </p:pic>
    </p:spTree>
    <p:extLst>
      <p:ext uri="{BB962C8B-B14F-4D97-AF65-F5344CB8AC3E}">
        <p14:creationId xmlns:p14="http://schemas.microsoft.com/office/powerpoint/2010/main" val="33195618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MNPBS Network PATH</a:t>
            </a:r>
          </a:p>
        </p:txBody>
      </p:sp>
      <p:sp>
        <p:nvSpPr>
          <p:cNvPr id="4" name="Slide Number Placeholder 3"/>
          <p:cNvSpPr>
            <a:spLocks noGrp="1"/>
          </p:cNvSpPr>
          <p:nvPr>
            <p:ph type="sldNum" sz="quarter" idx="12"/>
          </p:nvPr>
        </p:nvSpPr>
        <p:spPr/>
        <p:txBody>
          <a:bodyPr/>
          <a:lstStyle/>
          <a:p>
            <a:fld id="{48F63A3B-78C7-47BE-AE5E-E10140E04643}" type="slidenum">
              <a:rPr lang="en-US" smtClean="0"/>
              <a:pPr/>
              <a:t>13</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pic>
        <p:nvPicPr>
          <p:cNvPr id="6" name="Picture 5" descr="MNPBS leadership meeting where members drew a concept map on large white poster paper and colorful markers of their path for success" title="MN PBS Path for Succes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6376" y="1427058"/>
            <a:ext cx="8202149" cy="4946120"/>
          </a:xfrm>
          <a:prstGeom prst="rect">
            <a:avLst/>
          </a:prstGeom>
        </p:spPr>
      </p:pic>
    </p:spTree>
    <p:extLst>
      <p:ext uri="{BB962C8B-B14F-4D97-AF65-F5344CB8AC3E}">
        <p14:creationId xmlns:p14="http://schemas.microsoft.com/office/powerpoint/2010/main" val="3619114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Chronology of MNPBS Network</a:t>
            </a:r>
            <a:endParaRPr lang="en-US" sz="4800" dirty="0"/>
          </a:p>
        </p:txBody>
      </p:sp>
      <p:sp>
        <p:nvSpPr>
          <p:cNvPr id="3" name="Content Placeholder 2"/>
          <p:cNvSpPr>
            <a:spLocks noGrp="1"/>
          </p:cNvSpPr>
          <p:nvPr>
            <p:ph sz="half" idx="1"/>
          </p:nvPr>
        </p:nvSpPr>
        <p:spPr>
          <a:xfrm>
            <a:off x="838202" y="1424809"/>
            <a:ext cx="5181600" cy="4989051"/>
          </a:xfrm>
        </p:spPr>
        <p:txBody>
          <a:bodyPr>
            <a:noAutofit/>
          </a:bodyPr>
          <a:lstStyle/>
          <a:p>
            <a:pPr marL="0" indent="0">
              <a:spcAft>
                <a:spcPts val="0"/>
              </a:spcAft>
              <a:buNone/>
            </a:pPr>
            <a:r>
              <a:rPr lang="en-US" sz="2000" b="1" dirty="0"/>
              <a:t>2016</a:t>
            </a:r>
          </a:p>
          <a:p>
            <a:pPr>
              <a:spcAft>
                <a:spcPts val="0"/>
              </a:spcAft>
            </a:pPr>
            <a:r>
              <a:rPr lang="en-US" sz="1800" dirty="0"/>
              <a:t>Formation</a:t>
            </a:r>
          </a:p>
          <a:p>
            <a:pPr>
              <a:spcAft>
                <a:spcPts val="0"/>
              </a:spcAft>
            </a:pPr>
            <a:r>
              <a:rPr lang="en-US" sz="1800" dirty="0"/>
              <a:t>APBS event award</a:t>
            </a:r>
          </a:p>
          <a:p>
            <a:pPr>
              <a:spcAft>
                <a:spcPts val="0"/>
              </a:spcAft>
            </a:pPr>
            <a:r>
              <a:rPr lang="en-US" sz="1800" dirty="0"/>
              <a:t>PATH completed for the network</a:t>
            </a:r>
          </a:p>
          <a:p>
            <a:pPr marL="0" indent="0">
              <a:spcAft>
                <a:spcPts val="0"/>
              </a:spcAft>
              <a:buNone/>
            </a:pPr>
            <a:r>
              <a:rPr lang="en-US" sz="2000" b="1" dirty="0"/>
              <a:t>2017</a:t>
            </a:r>
          </a:p>
          <a:p>
            <a:pPr>
              <a:spcAft>
                <a:spcPts val="0"/>
              </a:spcAft>
            </a:pPr>
            <a:r>
              <a:rPr lang="en-US" sz="1800" dirty="0"/>
              <a:t>Inaugural statewide event</a:t>
            </a:r>
          </a:p>
          <a:p>
            <a:pPr>
              <a:spcAft>
                <a:spcPts val="0"/>
              </a:spcAft>
            </a:pPr>
            <a:r>
              <a:rPr lang="en-US" sz="1800" dirty="0"/>
              <a:t>Social media launch</a:t>
            </a:r>
          </a:p>
          <a:p>
            <a:pPr>
              <a:spcAft>
                <a:spcPts val="0"/>
              </a:spcAft>
            </a:pPr>
            <a:r>
              <a:rPr lang="en-US" sz="1800" dirty="0"/>
              <a:t>PATH-driven organizational structure / working groups</a:t>
            </a:r>
          </a:p>
          <a:p>
            <a:pPr>
              <a:spcAft>
                <a:spcPts val="0"/>
              </a:spcAft>
            </a:pPr>
            <a:r>
              <a:rPr lang="en-US" sz="1800" dirty="0"/>
              <a:t>Formalized interface with Olmstead-driven statewide planning team</a:t>
            </a:r>
          </a:p>
        </p:txBody>
      </p:sp>
      <p:sp>
        <p:nvSpPr>
          <p:cNvPr id="6" name="Content Placeholder 5"/>
          <p:cNvSpPr>
            <a:spLocks noGrp="1"/>
          </p:cNvSpPr>
          <p:nvPr>
            <p:ph sz="half" idx="2"/>
          </p:nvPr>
        </p:nvSpPr>
        <p:spPr>
          <a:xfrm>
            <a:off x="6172199" y="1424809"/>
            <a:ext cx="5897881" cy="4989051"/>
          </a:xfrm>
        </p:spPr>
        <p:txBody>
          <a:bodyPr>
            <a:normAutofit fontScale="70000" lnSpcReduction="20000"/>
          </a:bodyPr>
          <a:lstStyle/>
          <a:p>
            <a:pPr marL="0" indent="0">
              <a:spcAft>
                <a:spcPts val="0"/>
              </a:spcAft>
              <a:buNone/>
            </a:pPr>
            <a:r>
              <a:rPr lang="en-US" sz="2800" b="1" dirty="0"/>
              <a:t>2018</a:t>
            </a:r>
          </a:p>
          <a:p>
            <a:pPr>
              <a:spcAft>
                <a:spcPts val="0"/>
              </a:spcAft>
            </a:pPr>
            <a:r>
              <a:rPr lang="en-US" sz="2600" dirty="0"/>
              <a:t>Logic model and evaluation; revised organizational structure</a:t>
            </a:r>
          </a:p>
          <a:p>
            <a:pPr>
              <a:spcAft>
                <a:spcPts val="0"/>
              </a:spcAft>
            </a:pPr>
            <a:r>
              <a:rPr lang="en-US" sz="2600" dirty="0"/>
              <a:t>Dedicated website page for the MNPBS Network on MNPSP.org</a:t>
            </a:r>
          </a:p>
          <a:p>
            <a:pPr>
              <a:spcAft>
                <a:spcPts val="0"/>
              </a:spcAft>
            </a:pPr>
            <a:r>
              <a:rPr lang="en-US" sz="2600" dirty="0"/>
              <a:t>New MNPBS network logo </a:t>
            </a:r>
          </a:p>
          <a:p>
            <a:pPr>
              <a:spcAft>
                <a:spcPts val="0"/>
              </a:spcAft>
            </a:pPr>
            <a:r>
              <a:rPr lang="en-US" sz="2600" dirty="0"/>
              <a:t>Second annual statewide event (May 9, 2018)</a:t>
            </a:r>
          </a:p>
          <a:p>
            <a:pPr>
              <a:spcAft>
                <a:spcPts val="0"/>
              </a:spcAft>
            </a:pPr>
            <a:r>
              <a:rPr lang="en-US" sz="2600" dirty="0"/>
              <a:t>Expanded social media </a:t>
            </a:r>
          </a:p>
          <a:p>
            <a:pPr marL="0" indent="0">
              <a:spcAft>
                <a:spcPts val="0"/>
              </a:spcAft>
              <a:buNone/>
            </a:pPr>
            <a:r>
              <a:rPr lang="en-US" sz="2800" b="1" dirty="0"/>
              <a:t>2019</a:t>
            </a:r>
          </a:p>
          <a:p>
            <a:pPr>
              <a:spcAft>
                <a:spcPts val="0"/>
              </a:spcAft>
            </a:pPr>
            <a:r>
              <a:rPr lang="en-US" sz="2600" dirty="0"/>
              <a:t>Third annual statewide event (April 30, 2019)</a:t>
            </a:r>
          </a:p>
          <a:p>
            <a:pPr>
              <a:spcAft>
                <a:spcPts val="0"/>
              </a:spcAft>
            </a:pPr>
            <a:r>
              <a:rPr lang="en-US" sz="2600" dirty="0"/>
              <a:t>Collaboration with Intelligent Lives Screening Event (April </a:t>
            </a:r>
            <a:r>
              <a:rPr lang="en-US" sz="2600" dirty="0" smtClean="0"/>
              <a:t>30 - May </a:t>
            </a:r>
            <a:r>
              <a:rPr lang="en-US" sz="2600" dirty="0"/>
              <a:t>1, </a:t>
            </a:r>
            <a:r>
              <a:rPr lang="en-US" sz="2600" dirty="0" smtClean="0"/>
              <a:t>2019)</a:t>
            </a:r>
            <a:endParaRPr lang="en-US" sz="2600" dirty="0"/>
          </a:p>
          <a:p>
            <a:pPr>
              <a:spcAft>
                <a:spcPts val="0"/>
              </a:spcAft>
            </a:pPr>
            <a:r>
              <a:rPr lang="en-US" sz="2600" dirty="0"/>
              <a:t>Expansion of MNPSP.ORG/MNPBS website</a:t>
            </a:r>
          </a:p>
          <a:p>
            <a:pPr>
              <a:spcAft>
                <a:spcPts val="0"/>
              </a:spcAft>
            </a:pPr>
            <a:r>
              <a:rPr lang="en-US" sz="2600" dirty="0"/>
              <a:t>Exemplary Communities Mapping Program</a:t>
            </a:r>
          </a:p>
          <a:p>
            <a:pPr>
              <a:spcAft>
                <a:spcPts val="0"/>
              </a:spcAft>
            </a:pPr>
            <a:r>
              <a:rPr lang="en-US" sz="2600" dirty="0"/>
              <a:t>New Path Planned</a:t>
            </a:r>
          </a:p>
          <a:p>
            <a:pPr>
              <a:spcAft>
                <a:spcPts val="0"/>
              </a:spcAft>
            </a:pPr>
            <a:endParaRPr lang="en-US" sz="2000" dirty="0"/>
          </a:p>
          <a:p>
            <a:pPr>
              <a:spcAft>
                <a:spcPts val="0"/>
              </a:spcAft>
            </a:pPr>
            <a:endParaRPr lang="en-US" sz="2000" dirty="0"/>
          </a:p>
          <a:p>
            <a:pPr marL="0" indent="0">
              <a:spcAft>
                <a:spcPts val="0"/>
              </a:spcAft>
              <a:buNone/>
            </a:pPr>
            <a:endParaRPr lang="en-US" sz="2800" b="1" dirty="0"/>
          </a:p>
          <a:p>
            <a:endParaRPr lang="en-US" sz="3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1"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a:ea typeface="+mn-ea"/>
                <a:cs typeface="+mn-cs"/>
              </a:rPr>
              <a:t>MNPSP.org/MNPBS</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739606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PATH-Driven Organizational Structure</a:t>
            </a:r>
            <a:endParaRPr lang="en-US" sz="4800" dirty="0"/>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FFFFFF"/>
                </a:solidFill>
              </a:rPr>
              <a:pPr/>
              <a:t>15</a:t>
            </a:fld>
            <a:endParaRPr lang="en-US" dirty="0">
              <a:solidFill>
                <a:srgbClr val="FFFFFF"/>
              </a:solidFill>
            </a:endParaRPr>
          </a:p>
        </p:txBody>
      </p:sp>
      <p:sp>
        <p:nvSpPr>
          <p:cNvPr id="5" name="Footer Placeholder 4"/>
          <p:cNvSpPr>
            <a:spLocks noGrp="1"/>
          </p:cNvSpPr>
          <p:nvPr>
            <p:ph type="ftr" sz="quarter" idx="13"/>
          </p:nvPr>
        </p:nvSpPr>
        <p:spPr/>
        <p:txBody>
          <a:bodyPr/>
          <a:lstStyle/>
          <a:p>
            <a:r>
              <a:rPr lang="en-US">
                <a:solidFill>
                  <a:srgbClr val="FFFFFF"/>
                </a:solidFill>
              </a:rPr>
              <a:t>MNPSP.org/MNPBS</a:t>
            </a:r>
            <a:endParaRPr lang="en-US" dirty="0">
              <a:solidFill>
                <a:srgbClr val="FFFFFF"/>
              </a:solidFill>
            </a:endParaRPr>
          </a:p>
        </p:txBody>
      </p:sp>
      <p:sp>
        <p:nvSpPr>
          <p:cNvPr id="19" name="Rounded Rectangle 18" title="light grey rectangle"/>
          <p:cNvSpPr/>
          <p:nvPr/>
        </p:nvSpPr>
        <p:spPr>
          <a:xfrm>
            <a:off x="4584699" y="1453950"/>
            <a:ext cx="3048361" cy="2032240"/>
          </a:xfrm>
          <a:prstGeom prst="roundRect">
            <a:avLst>
              <a:gd name="adj" fmla="val 10000"/>
            </a:avLst>
          </a:pr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0" name="Rounded Rectangle 4"/>
          <p:cNvSpPr/>
          <p:nvPr/>
        </p:nvSpPr>
        <p:spPr>
          <a:xfrm>
            <a:off x="4644221" y="1513472"/>
            <a:ext cx="2929317" cy="19131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7160" tIns="137160" rIns="137160" bIns="137160" numCol="1" spcCol="1270" anchor="ctr" anchorCtr="0">
            <a:noAutofit/>
          </a:bodyPr>
          <a:lstStyle/>
          <a:p>
            <a:pPr algn="ctr" defTabSz="1600200">
              <a:lnSpc>
                <a:spcPct val="90000"/>
              </a:lnSpc>
              <a:spcBef>
                <a:spcPct val="0"/>
              </a:spcBef>
              <a:spcAft>
                <a:spcPct val="35000"/>
              </a:spcAft>
            </a:pPr>
            <a:r>
              <a:rPr lang="en-US" sz="3600" b="1" dirty="0">
                <a:solidFill>
                  <a:srgbClr val="003865">
                    <a:hueOff val="0"/>
                    <a:satOff val="0"/>
                    <a:lumOff val="0"/>
                    <a:alphaOff val="0"/>
                  </a:srgbClr>
                </a:solidFill>
              </a:rPr>
              <a:t>Leadership Team</a:t>
            </a:r>
          </a:p>
        </p:txBody>
      </p:sp>
      <p:sp>
        <p:nvSpPr>
          <p:cNvPr id="8" name="Straight Connector 5" title="straight connector"/>
          <p:cNvSpPr/>
          <p:nvPr/>
        </p:nvSpPr>
        <p:spPr>
          <a:xfrm>
            <a:off x="2146010" y="3486190"/>
            <a:ext cx="3962869" cy="812896"/>
          </a:xfrm>
          <a:custGeom>
            <a:avLst/>
            <a:gdLst/>
            <a:ahLst/>
            <a:cxnLst/>
            <a:rect l="0" t="0" r="0" b="0"/>
            <a:pathLst>
              <a:path>
                <a:moveTo>
                  <a:pt x="3962869" y="0"/>
                </a:moveTo>
                <a:lnTo>
                  <a:pt x="3962869" y="406448"/>
                </a:lnTo>
                <a:lnTo>
                  <a:pt x="0" y="406448"/>
                </a:lnTo>
                <a:lnTo>
                  <a:pt x="0" y="812896"/>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grpSp>
        <p:nvGrpSpPr>
          <p:cNvPr id="9" name="Group 8" title="light gray rectangle"/>
          <p:cNvGrpSpPr/>
          <p:nvPr/>
        </p:nvGrpSpPr>
        <p:grpSpPr>
          <a:xfrm>
            <a:off x="621829" y="4299087"/>
            <a:ext cx="3048361" cy="2032240"/>
            <a:chOff x="8586" y="3641486"/>
            <a:chExt cx="3048361" cy="2032240"/>
          </a:xfrm>
        </p:grpSpPr>
        <p:sp>
          <p:nvSpPr>
            <p:cNvPr id="17" name="Rounded Rectangle 16"/>
            <p:cNvSpPr/>
            <p:nvPr/>
          </p:nvSpPr>
          <p:spPr>
            <a:xfrm>
              <a:off x="8586" y="3641486"/>
              <a:ext cx="3048361" cy="2032240"/>
            </a:xfrm>
            <a:prstGeom prst="roundRect">
              <a:avLst>
                <a:gd name="adj" fmla="val 10000"/>
              </a:avLst>
            </a:pr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8" name="Rounded Rectangle 7"/>
            <p:cNvSpPr/>
            <p:nvPr/>
          </p:nvSpPr>
          <p:spPr>
            <a:xfrm>
              <a:off x="68108" y="3701008"/>
              <a:ext cx="2929317" cy="19131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970" tIns="140970" rIns="140970" bIns="140970" numCol="1" spcCol="1270" anchor="ctr" anchorCtr="0">
              <a:noAutofit/>
            </a:bodyPr>
            <a:lstStyle/>
            <a:p>
              <a:pPr algn="ctr" defTabSz="1644650">
                <a:lnSpc>
                  <a:spcPct val="90000"/>
                </a:lnSpc>
                <a:spcBef>
                  <a:spcPct val="0"/>
                </a:spcBef>
                <a:spcAft>
                  <a:spcPct val="35000"/>
                </a:spcAft>
              </a:pPr>
              <a:r>
                <a:rPr lang="en-US" sz="3700" b="1" dirty="0">
                  <a:solidFill>
                    <a:srgbClr val="003865">
                      <a:hueOff val="0"/>
                      <a:satOff val="0"/>
                      <a:lumOff val="0"/>
                      <a:alphaOff val="0"/>
                    </a:srgbClr>
                  </a:solidFill>
                </a:rPr>
                <a:t>Marketing &amp; Social Media</a:t>
              </a:r>
            </a:p>
          </p:txBody>
        </p:sp>
      </p:grpSp>
      <p:grpSp>
        <p:nvGrpSpPr>
          <p:cNvPr id="10" name="Group 9" title="light gray rectangle"/>
          <p:cNvGrpSpPr/>
          <p:nvPr/>
        </p:nvGrpSpPr>
        <p:grpSpPr>
          <a:xfrm>
            <a:off x="4584699" y="4299087"/>
            <a:ext cx="3048361" cy="2032240"/>
            <a:chOff x="3971456" y="3641486"/>
            <a:chExt cx="3048361" cy="2032240"/>
          </a:xfrm>
        </p:grpSpPr>
        <p:sp>
          <p:nvSpPr>
            <p:cNvPr id="15" name="Rounded Rectangle 14"/>
            <p:cNvSpPr/>
            <p:nvPr/>
          </p:nvSpPr>
          <p:spPr>
            <a:xfrm>
              <a:off x="3971456" y="3641486"/>
              <a:ext cx="3048361" cy="2032240"/>
            </a:xfrm>
            <a:prstGeom prst="roundRect">
              <a:avLst>
                <a:gd name="adj" fmla="val 10000"/>
              </a:avLst>
            </a:pr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6" name="Rounded Rectangle 9"/>
            <p:cNvSpPr/>
            <p:nvPr/>
          </p:nvSpPr>
          <p:spPr>
            <a:xfrm>
              <a:off x="4030978" y="3701008"/>
              <a:ext cx="2929317" cy="19131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970" tIns="140970" rIns="140970" bIns="140970" numCol="1" spcCol="1270" anchor="ctr" anchorCtr="0">
              <a:noAutofit/>
            </a:bodyPr>
            <a:lstStyle/>
            <a:p>
              <a:pPr algn="ctr" defTabSz="1644650">
                <a:lnSpc>
                  <a:spcPct val="90000"/>
                </a:lnSpc>
                <a:spcBef>
                  <a:spcPct val="0"/>
                </a:spcBef>
                <a:spcAft>
                  <a:spcPct val="35000"/>
                </a:spcAft>
              </a:pPr>
              <a:r>
                <a:rPr lang="en-US" sz="3700" b="1" dirty="0">
                  <a:solidFill>
                    <a:srgbClr val="003865">
                      <a:hueOff val="0"/>
                      <a:satOff val="0"/>
                      <a:lumOff val="0"/>
                      <a:alphaOff val="0"/>
                    </a:srgbClr>
                  </a:solidFill>
                </a:rPr>
                <a:t>Event Planning</a:t>
              </a:r>
            </a:p>
          </p:txBody>
        </p:sp>
      </p:grpSp>
      <p:sp>
        <p:nvSpPr>
          <p:cNvPr id="11" name="Straight Connector 10" title="straight connector"/>
          <p:cNvSpPr/>
          <p:nvPr/>
        </p:nvSpPr>
        <p:spPr>
          <a:xfrm>
            <a:off x="6108880" y="3486190"/>
            <a:ext cx="3962869" cy="812896"/>
          </a:xfrm>
          <a:custGeom>
            <a:avLst/>
            <a:gdLst/>
            <a:ahLst/>
            <a:cxnLst/>
            <a:rect l="0" t="0" r="0" b="0"/>
            <a:pathLst>
              <a:path>
                <a:moveTo>
                  <a:pt x="0" y="0"/>
                </a:moveTo>
                <a:lnTo>
                  <a:pt x="0" y="406448"/>
                </a:lnTo>
                <a:lnTo>
                  <a:pt x="3962869" y="406448"/>
                </a:lnTo>
                <a:lnTo>
                  <a:pt x="3962869" y="812896"/>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grpSp>
        <p:nvGrpSpPr>
          <p:cNvPr id="12" name="Group 11" title="light gray rectangle"/>
          <p:cNvGrpSpPr/>
          <p:nvPr/>
        </p:nvGrpSpPr>
        <p:grpSpPr>
          <a:xfrm>
            <a:off x="8547568" y="4299087"/>
            <a:ext cx="3048361" cy="2032240"/>
            <a:chOff x="7934325" y="3641486"/>
            <a:chExt cx="3048361" cy="2032240"/>
          </a:xfrm>
        </p:grpSpPr>
        <p:sp>
          <p:nvSpPr>
            <p:cNvPr id="13" name="Rounded Rectangle 12"/>
            <p:cNvSpPr/>
            <p:nvPr/>
          </p:nvSpPr>
          <p:spPr>
            <a:xfrm>
              <a:off x="7934325" y="3641486"/>
              <a:ext cx="3048361" cy="2032240"/>
            </a:xfrm>
            <a:prstGeom prst="roundRect">
              <a:avLst>
                <a:gd name="adj" fmla="val 10000"/>
              </a:avLst>
            </a:pr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4" name="Rounded Rectangle 12"/>
            <p:cNvSpPr/>
            <p:nvPr/>
          </p:nvSpPr>
          <p:spPr>
            <a:xfrm>
              <a:off x="7993847" y="3701008"/>
              <a:ext cx="2929317" cy="19131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0970" tIns="140970" rIns="140970" bIns="140970" numCol="1" spcCol="1270" anchor="ctr" anchorCtr="0">
              <a:noAutofit/>
            </a:bodyPr>
            <a:lstStyle/>
            <a:p>
              <a:pPr algn="ctr" defTabSz="1644650">
                <a:lnSpc>
                  <a:spcPct val="90000"/>
                </a:lnSpc>
                <a:spcBef>
                  <a:spcPct val="0"/>
                </a:spcBef>
                <a:spcAft>
                  <a:spcPct val="35000"/>
                </a:spcAft>
              </a:pPr>
              <a:r>
                <a:rPr lang="en-US" sz="3700" b="1" dirty="0">
                  <a:solidFill>
                    <a:srgbClr val="003865">
                      <a:hueOff val="0"/>
                      <a:satOff val="0"/>
                      <a:lumOff val="0"/>
                      <a:alphaOff val="0"/>
                    </a:srgbClr>
                  </a:solidFill>
                </a:rPr>
                <a:t>Exemplary PBS Communities</a:t>
              </a:r>
            </a:p>
          </p:txBody>
        </p:sp>
      </p:grpSp>
    </p:spTree>
    <p:extLst>
      <p:ext uri="{BB962C8B-B14F-4D97-AF65-F5344CB8AC3E}">
        <p14:creationId xmlns:p14="http://schemas.microsoft.com/office/powerpoint/2010/main" val="3015322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a:t>
            </a:r>
            <a:r>
              <a:rPr lang="en-US" dirty="0" smtClean="0"/>
              <a:t>MNPBS </a:t>
            </a:r>
            <a:r>
              <a:rPr lang="en-US" dirty="0"/>
              <a:t>Network </a:t>
            </a:r>
            <a:r>
              <a:rPr lang="en-US" dirty="0" smtClean="0"/>
              <a:t>Membership (2019)</a:t>
            </a:r>
            <a:endParaRPr lang="en-US" dirty="0"/>
          </a:p>
        </p:txBody>
      </p:sp>
      <p:sp>
        <p:nvSpPr>
          <p:cNvPr id="3" name="Content Placeholder 2"/>
          <p:cNvSpPr>
            <a:spLocks noGrp="1"/>
          </p:cNvSpPr>
          <p:nvPr>
            <p:ph idx="1"/>
          </p:nvPr>
        </p:nvSpPr>
        <p:spPr/>
        <p:txBody>
          <a:bodyPr>
            <a:normAutofit lnSpcReduction="10000"/>
          </a:bodyPr>
          <a:lstStyle/>
          <a:p>
            <a:pPr marL="0" lvl="0" indent="0">
              <a:spcAft>
                <a:spcPts val="0"/>
              </a:spcAft>
              <a:buClr>
                <a:srgbClr val="003865"/>
              </a:buClr>
              <a:buNone/>
            </a:pPr>
            <a:r>
              <a:rPr lang="en-US" sz="2800" b="1" dirty="0">
                <a:solidFill>
                  <a:srgbClr val="003865"/>
                </a:solidFill>
              </a:rPr>
              <a:t>General Membership</a:t>
            </a:r>
          </a:p>
          <a:p>
            <a:pPr lvl="0">
              <a:buClr>
                <a:srgbClr val="003865"/>
              </a:buClr>
            </a:pPr>
            <a:r>
              <a:rPr lang="en-US" dirty="0">
                <a:solidFill>
                  <a:srgbClr val="003865"/>
                </a:solidFill>
              </a:rPr>
              <a:t>Stay informed about training and networking opportunities, and other news</a:t>
            </a:r>
          </a:p>
          <a:p>
            <a:pPr marL="0" lvl="0" indent="0">
              <a:lnSpc>
                <a:spcPct val="110000"/>
              </a:lnSpc>
              <a:spcAft>
                <a:spcPts val="0"/>
              </a:spcAft>
              <a:buClr>
                <a:srgbClr val="003865"/>
              </a:buClr>
              <a:buNone/>
            </a:pPr>
            <a:r>
              <a:rPr lang="en-US" sz="2800" b="1" dirty="0">
                <a:solidFill>
                  <a:srgbClr val="003865"/>
                </a:solidFill>
              </a:rPr>
              <a:t>Active Membership</a:t>
            </a:r>
          </a:p>
          <a:p>
            <a:pPr lvl="0">
              <a:buClr>
                <a:srgbClr val="003865"/>
              </a:buClr>
            </a:pPr>
            <a:r>
              <a:rPr lang="en-US" dirty="0">
                <a:solidFill>
                  <a:srgbClr val="003865"/>
                </a:solidFill>
              </a:rPr>
              <a:t>Commit to participation, in collaboration with other active members and MNPBS leaders, that furthers the work of the network</a:t>
            </a:r>
          </a:p>
          <a:p>
            <a:pPr marL="0" lvl="0" indent="0">
              <a:lnSpc>
                <a:spcPct val="110000"/>
              </a:lnSpc>
              <a:spcAft>
                <a:spcPts val="0"/>
              </a:spcAft>
              <a:buClr>
                <a:srgbClr val="003865"/>
              </a:buClr>
              <a:buNone/>
            </a:pPr>
            <a:r>
              <a:rPr lang="en-US" sz="2800" b="1" dirty="0">
                <a:solidFill>
                  <a:srgbClr val="003865"/>
                </a:solidFill>
              </a:rPr>
              <a:t>Leadership</a:t>
            </a:r>
          </a:p>
          <a:p>
            <a:pPr lvl="0">
              <a:buClr>
                <a:srgbClr val="003865"/>
              </a:buClr>
            </a:pPr>
            <a:r>
              <a:rPr lang="en-US" dirty="0">
                <a:solidFill>
                  <a:srgbClr val="003865"/>
                </a:solidFill>
              </a:rPr>
              <a:t>Commit to </a:t>
            </a:r>
            <a:r>
              <a:rPr lang="en-US" b="1" dirty="0">
                <a:solidFill>
                  <a:srgbClr val="003865"/>
                </a:solidFill>
              </a:rPr>
              <a:t>Active Membership</a:t>
            </a:r>
            <a:r>
              <a:rPr lang="en-US" dirty="0">
                <a:solidFill>
                  <a:srgbClr val="003865"/>
                </a:solidFill>
              </a:rPr>
              <a:t> responsibilities, and</a:t>
            </a:r>
          </a:p>
          <a:p>
            <a:pPr lvl="0">
              <a:buClr>
                <a:srgbClr val="003865"/>
              </a:buClr>
            </a:pPr>
            <a:r>
              <a:rPr lang="en-US" dirty="0">
                <a:solidFill>
                  <a:srgbClr val="003865"/>
                </a:solidFill>
              </a:rPr>
              <a:t>Dedicate time to collaborate with others who steer the </a:t>
            </a:r>
            <a:r>
              <a:rPr lang="en-US" dirty="0" smtClean="0">
                <a:solidFill>
                  <a:srgbClr val="003865"/>
                </a:solidFill>
              </a:rPr>
              <a:t>organization</a:t>
            </a:r>
            <a:endParaRPr lang="en-US" dirty="0">
              <a:solidFill>
                <a:srgbClr val="003865"/>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pPr/>
              <a:t>16</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sp>
        <p:nvSpPr>
          <p:cNvPr id="6" name="TextBox 1"/>
          <p:cNvSpPr txBox="1"/>
          <p:nvPr/>
        </p:nvSpPr>
        <p:spPr>
          <a:xfrm>
            <a:off x="8210550" y="1474537"/>
            <a:ext cx="3756260" cy="603076"/>
          </a:xfrm>
          <a:prstGeom prst="rect">
            <a:avLst/>
          </a:prstGeom>
          <a:ln w="38100">
            <a:solidFill>
              <a:srgbClr val="C0D635"/>
            </a:solid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smtClean="0">
                <a:solidFill>
                  <a:srgbClr val="003865"/>
                </a:solidFill>
              </a:rPr>
              <a:t>Current Cost = FREE</a:t>
            </a:r>
            <a:endParaRPr lang="en-US" sz="2800" b="1" dirty="0">
              <a:solidFill>
                <a:srgbClr val="003865"/>
              </a:solidFill>
            </a:endParaRPr>
          </a:p>
        </p:txBody>
      </p:sp>
    </p:spTree>
    <p:extLst>
      <p:ext uri="{BB962C8B-B14F-4D97-AF65-F5344CB8AC3E}">
        <p14:creationId xmlns:p14="http://schemas.microsoft.com/office/powerpoint/2010/main" val="2220781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MNPBS Social Media Workgroup Logo"/>
          <p:cNvPicPr>
            <a:picLocks noChangeAspect="1"/>
          </p:cNvPicPr>
          <p:nvPr/>
        </p:nvPicPr>
        <p:blipFill>
          <a:blip r:embed="rId2"/>
          <a:stretch>
            <a:fillRect/>
          </a:stretch>
        </p:blipFill>
        <p:spPr>
          <a:xfrm>
            <a:off x="2340087" y="669134"/>
            <a:ext cx="7504345" cy="2864898"/>
          </a:xfrm>
          <a:prstGeom prst="rect">
            <a:avLst/>
          </a:prstGeom>
        </p:spPr>
      </p:pic>
      <p:sp>
        <p:nvSpPr>
          <p:cNvPr id="2" name="Title 1"/>
          <p:cNvSpPr>
            <a:spLocks noGrp="1"/>
          </p:cNvSpPr>
          <p:nvPr>
            <p:ph type="title"/>
          </p:nvPr>
        </p:nvSpPr>
        <p:spPr/>
        <p:txBody>
          <a:bodyPr/>
          <a:lstStyle/>
          <a:p>
            <a:r>
              <a:rPr lang="en-US" dirty="0"/>
              <a:t>Marketing and Social Media Workgroup</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17</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spTree>
    <p:extLst>
      <p:ext uri="{BB962C8B-B14F-4D97-AF65-F5344CB8AC3E}">
        <p14:creationId xmlns:p14="http://schemas.microsoft.com/office/powerpoint/2010/main" val="25800327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ocial media followers for Twitter and Facebook by number of followers and projected goal. " title="bar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27" y="1439736"/>
            <a:ext cx="4500187" cy="30938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Marketing and Social Media Workgroup</a:t>
            </a:r>
          </a:p>
        </p:txBody>
      </p:sp>
      <p:sp>
        <p:nvSpPr>
          <p:cNvPr id="4" name="Slide Number Placeholder 3"/>
          <p:cNvSpPr>
            <a:spLocks noGrp="1"/>
          </p:cNvSpPr>
          <p:nvPr>
            <p:ph type="sldNum" sz="quarter" idx="12"/>
          </p:nvPr>
        </p:nvSpPr>
        <p:spPr/>
        <p:txBody>
          <a:bodyPr/>
          <a:lstStyle/>
          <a:p>
            <a:fld id="{48F63A3B-78C7-47BE-AE5E-E10140E04643}" type="slidenum">
              <a:rPr lang="en-US" smtClean="0"/>
              <a:pPr/>
              <a:t>18</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pic>
        <p:nvPicPr>
          <p:cNvPr id="6" name="Content Placeholder 10" title="Retweet about APBS 2021 from PBS Europe">
            <a:extLst>
              <a:ext uri="{FF2B5EF4-FFF2-40B4-BE49-F238E27FC236}">
                <a16:creationId xmlns:a16="http://schemas.microsoft.com/office/drawing/2014/main" id="{139DBD77-5DB0-2C49-BAB2-003BACE9000C}"/>
              </a:ext>
            </a:extLst>
          </p:cNvPr>
          <p:cNvPicPr>
            <a:picLocks noChangeAspect="1"/>
          </p:cNvPicPr>
          <p:nvPr/>
        </p:nvPicPr>
        <p:blipFill>
          <a:blip r:embed="rId3"/>
          <a:stretch>
            <a:fillRect/>
          </a:stretch>
        </p:blipFill>
        <p:spPr>
          <a:xfrm>
            <a:off x="9047725" y="0"/>
            <a:ext cx="3136899" cy="6858000"/>
          </a:xfrm>
          <a:prstGeom prst="rect">
            <a:avLst/>
          </a:prstGeom>
        </p:spPr>
      </p:pic>
      <p:pic>
        <p:nvPicPr>
          <p:cNvPr id="7" name="Picture 6" descr="This is a screen shot of tool that we are using to post information to Twitter, Facebook and Google+" title="Buffer Social Media"/>
          <p:cNvPicPr>
            <a:picLocks noChangeAspect="1"/>
          </p:cNvPicPr>
          <p:nvPr/>
        </p:nvPicPr>
        <p:blipFill>
          <a:blip r:embed="rId4"/>
          <a:stretch>
            <a:fillRect/>
          </a:stretch>
        </p:blipFill>
        <p:spPr>
          <a:xfrm>
            <a:off x="5211233" y="1882627"/>
            <a:ext cx="3552816" cy="2084319"/>
          </a:xfrm>
          <a:prstGeom prst="rect">
            <a:avLst/>
          </a:prstGeom>
          <a:ln>
            <a:solidFill>
              <a:schemeClr val="tx2"/>
            </a:solidFill>
          </a:ln>
        </p:spPr>
      </p:pic>
      <p:graphicFrame>
        <p:nvGraphicFramePr>
          <p:cNvPr id="8" name="Table 2" descr="social media platforms: Twitter, Facebook and YouTube by number of followers or videos 2017 and 2018" title="table"/>
          <p:cNvGraphicFramePr>
            <a:graphicFrameLocks noGrp="1"/>
          </p:cNvGraphicFramePr>
          <p:nvPr>
            <p:extLst>
              <p:ext uri="{D42A27DB-BD31-4B8C-83A1-F6EECF244321}">
                <p14:modId xmlns:p14="http://schemas.microsoft.com/office/powerpoint/2010/main" val="2707297347"/>
              </p:ext>
            </p:extLst>
          </p:nvPr>
        </p:nvGraphicFramePr>
        <p:xfrm>
          <a:off x="189553" y="4637959"/>
          <a:ext cx="7913437" cy="1818759"/>
        </p:xfrm>
        <a:graphic>
          <a:graphicData uri="http://schemas.openxmlformats.org/drawingml/2006/table">
            <a:tbl>
              <a:tblPr firstRow="1" bandRow="1">
                <a:tableStyleId>{5C22544A-7EE6-4342-B048-85BDC9FD1C3A}</a:tableStyleId>
              </a:tblPr>
              <a:tblGrid>
                <a:gridCol w="2196753">
                  <a:extLst>
                    <a:ext uri="{9D8B030D-6E8A-4147-A177-3AD203B41FA5}">
                      <a16:colId xmlns:a16="http://schemas.microsoft.com/office/drawing/2014/main" val="20000"/>
                    </a:ext>
                  </a:extLst>
                </a:gridCol>
                <a:gridCol w="1060278">
                  <a:extLst>
                    <a:ext uri="{9D8B030D-6E8A-4147-A177-3AD203B41FA5}">
                      <a16:colId xmlns:a16="http://schemas.microsoft.com/office/drawing/2014/main" val="20001"/>
                    </a:ext>
                  </a:extLst>
                </a:gridCol>
                <a:gridCol w="1139483">
                  <a:extLst>
                    <a:ext uri="{9D8B030D-6E8A-4147-A177-3AD203B41FA5}">
                      <a16:colId xmlns:a16="http://schemas.microsoft.com/office/drawing/2014/main" val="1403350861"/>
                    </a:ext>
                  </a:extLst>
                </a:gridCol>
                <a:gridCol w="1033683">
                  <a:extLst>
                    <a:ext uri="{9D8B030D-6E8A-4147-A177-3AD203B41FA5}">
                      <a16:colId xmlns:a16="http://schemas.microsoft.com/office/drawing/2014/main" val="20002"/>
                    </a:ext>
                  </a:extLst>
                </a:gridCol>
                <a:gridCol w="2483240">
                  <a:extLst>
                    <a:ext uri="{9D8B030D-6E8A-4147-A177-3AD203B41FA5}">
                      <a16:colId xmlns:a16="http://schemas.microsoft.com/office/drawing/2014/main" val="20003"/>
                    </a:ext>
                  </a:extLst>
                </a:gridCol>
              </a:tblGrid>
              <a:tr h="392893">
                <a:tc>
                  <a:txBody>
                    <a:bodyPr/>
                    <a:lstStyle/>
                    <a:p>
                      <a:pPr algn="l"/>
                      <a:r>
                        <a:rPr lang="en-US" sz="1800" b="1" kern="1200" dirty="0">
                          <a:solidFill>
                            <a:schemeClr val="dk1"/>
                          </a:solidFill>
                          <a:latin typeface="+mn-lt"/>
                          <a:ea typeface="+mn-ea"/>
                          <a:cs typeface="+mn-cs"/>
                        </a:rPr>
                        <a:t>Platform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D635"/>
                    </a:solidFill>
                  </a:tcPr>
                </a:tc>
                <a:tc>
                  <a:txBody>
                    <a:bodyPr/>
                    <a:lstStyle/>
                    <a:p>
                      <a:pPr algn="ctr"/>
                      <a:r>
                        <a:rPr lang="en-US" sz="1800" b="1" kern="1200" dirty="0">
                          <a:solidFill>
                            <a:schemeClr val="dk1"/>
                          </a:solidFill>
                          <a:latin typeface="+mn-lt"/>
                          <a:ea typeface="+mn-ea"/>
                          <a:cs typeface="+mn-cs"/>
                        </a:rPr>
                        <a:t>October 2017</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D635"/>
                    </a:solidFill>
                  </a:tcPr>
                </a:tc>
                <a:tc>
                  <a:txBody>
                    <a:bodyPr/>
                    <a:lstStyle/>
                    <a:p>
                      <a:pPr algn="ctr"/>
                      <a:r>
                        <a:rPr lang="en-US" sz="1800" b="1" kern="1200" dirty="0">
                          <a:solidFill>
                            <a:schemeClr val="dk1"/>
                          </a:solidFill>
                          <a:latin typeface="+mn-lt"/>
                          <a:ea typeface="+mn-ea"/>
                          <a:cs typeface="+mn-cs"/>
                        </a:rPr>
                        <a:t>October 2018</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D635"/>
                    </a:solidFill>
                  </a:tcPr>
                </a:tc>
                <a:tc>
                  <a:txBody>
                    <a:bodyPr/>
                    <a:lstStyle/>
                    <a:p>
                      <a:pPr algn="ctr"/>
                      <a:r>
                        <a:rPr lang="en-US" sz="1800" b="1" kern="1200" dirty="0">
                          <a:solidFill>
                            <a:schemeClr val="dk1"/>
                          </a:solidFill>
                          <a:latin typeface="+mn-lt"/>
                          <a:ea typeface="+mn-ea"/>
                          <a:cs typeface="+mn-cs"/>
                        </a:rPr>
                        <a:t>January 2019</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D635"/>
                    </a:solidFill>
                  </a:tcPr>
                </a:tc>
                <a:tc>
                  <a:txBody>
                    <a:bodyPr/>
                    <a:lstStyle/>
                    <a:p>
                      <a:pPr algn="ctr"/>
                      <a:r>
                        <a:rPr lang="en-US" sz="1800" b="1" i="1" kern="1200" dirty="0">
                          <a:solidFill>
                            <a:schemeClr val="dk1"/>
                          </a:solidFill>
                          <a:latin typeface="+mn-lt"/>
                          <a:ea typeface="+mn-ea"/>
                          <a:cs typeface="+mn-cs"/>
                        </a:rPr>
                        <a:t>Goal</a:t>
                      </a:r>
                      <a:r>
                        <a:rPr lang="en-US" sz="1800" b="1" i="1" kern="1200" baseline="0" dirty="0">
                          <a:solidFill>
                            <a:schemeClr val="dk1"/>
                          </a:solidFill>
                          <a:latin typeface="+mn-lt"/>
                          <a:ea typeface="+mn-ea"/>
                          <a:cs typeface="+mn-cs"/>
                        </a:rPr>
                        <a:t> for Oct 2019</a:t>
                      </a:r>
                      <a:endParaRPr lang="en-US" sz="1800" b="1" i="1" kern="1200" dirty="0">
                        <a:solidFill>
                          <a:schemeClr val="dk1"/>
                        </a:solidFill>
                        <a:latin typeface="+mn-lt"/>
                        <a:ea typeface="+mn-ea"/>
                        <a:cs typeface="+mn-cs"/>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D635"/>
                    </a:solidFill>
                  </a:tcPr>
                </a:tc>
                <a:extLst>
                  <a:ext uri="{0D108BD9-81ED-4DB2-BD59-A6C34878D82A}">
                    <a16:rowId xmlns:a16="http://schemas.microsoft.com/office/drawing/2014/main" val="10000"/>
                  </a:ext>
                </a:extLst>
              </a:tr>
              <a:tr h="392893">
                <a:tc>
                  <a:txBody>
                    <a:bodyPr/>
                    <a:lstStyle/>
                    <a:p>
                      <a:r>
                        <a:rPr lang="en-US" b="1" dirty="0"/>
                        <a:t>Twitter followers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174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375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414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dirty="0"/>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2893">
                <a:tc>
                  <a:txBody>
                    <a:bodyPr/>
                    <a:lstStyle/>
                    <a:p>
                      <a:r>
                        <a:rPr lang="en-US" b="1" dirty="0"/>
                        <a:t>Facebook followers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221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229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dirty="0"/>
                        <a:t>275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2893">
                <a:tc>
                  <a:txBody>
                    <a:bodyPr/>
                    <a:lstStyle/>
                    <a:p>
                      <a:r>
                        <a:rPr lang="en-US" b="1" dirty="0"/>
                        <a:t>YouTube Videos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t>7</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baseline="0" dirty="0"/>
                        <a:t>10</a:t>
                      </a:r>
                      <a:endParaRPr lang="en-US" sz="16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05968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 y="-1386479"/>
            <a:ext cx="12192001" cy="1325563"/>
          </a:xfrm>
        </p:spPr>
        <p:txBody>
          <a:bodyPr>
            <a:normAutofit/>
          </a:bodyPr>
          <a:lstStyle/>
          <a:p>
            <a:r>
              <a:rPr lang="en-US" dirty="0" smtClean="0">
                <a:latin typeface="arial" charset="0"/>
              </a:rPr>
              <a:t>MNPBS YouTube Channel</a:t>
            </a:r>
            <a:endParaRPr lang="en-US" dirty="0"/>
          </a:p>
        </p:txBody>
      </p:sp>
      <p:pic>
        <p:nvPicPr>
          <p:cNvPr id="5" name="Picture 4" descr="Screenshot of the MNPBS Network YouTube channel showing a clip from MNPBS Network APBS 2018 presentation availble as one of the videos." title="MNPBS YouTube Channel"/>
          <p:cNvPicPr>
            <a:picLocks noChangeAspect="1"/>
          </p:cNvPicPr>
          <p:nvPr/>
        </p:nvPicPr>
        <p:blipFill>
          <a:blip r:embed="rId2"/>
          <a:stretch>
            <a:fillRect/>
          </a:stretch>
        </p:blipFill>
        <p:spPr>
          <a:xfrm>
            <a:off x="1438252" y="45426"/>
            <a:ext cx="9315495" cy="6767147"/>
          </a:xfrm>
          <a:prstGeom prst="rect">
            <a:avLst/>
          </a:prstGeom>
        </p:spPr>
      </p:pic>
      <p:sp>
        <p:nvSpPr>
          <p:cNvPr id="6" name="Rectangle 5" descr="This link goes to the MNPBS Network YouTube Channel" title="MNPBS YouTube Channel Link"/>
          <p:cNvSpPr/>
          <p:nvPr/>
        </p:nvSpPr>
        <p:spPr>
          <a:xfrm>
            <a:off x="176463" y="6474019"/>
            <a:ext cx="6753725" cy="338554"/>
          </a:xfrm>
          <a:prstGeom prst="rect">
            <a:avLst/>
          </a:prstGeom>
          <a:solidFill>
            <a:schemeClr val="bg1"/>
          </a:solidFill>
        </p:spPr>
        <p:txBody>
          <a:bodyPr wrap="square">
            <a:spAutoFit/>
          </a:bodyPr>
          <a:lstStyle/>
          <a:p>
            <a:r>
              <a:rPr lang="en-US" sz="1600" dirty="0" smtClean="0">
                <a:hlinkClick r:id="rId3"/>
              </a:rPr>
              <a:t>This link goes to the MNPBS Network YouTube Channel</a:t>
            </a:r>
            <a:r>
              <a:rPr lang="en-US" sz="1600" dirty="0" smtClean="0"/>
              <a:t> </a:t>
            </a:r>
            <a:endParaRPr lang="en-US" sz="1600" dirty="0"/>
          </a:p>
        </p:txBody>
      </p:sp>
    </p:spTree>
    <p:extLst>
      <p:ext uri="{BB962C8B-B14F-4D97-AF65-F5344CB8AC3E}">
        <p14:creationId xmlns:p14="http://schemas.microsoft.com/office/powerpoint/2010/main" val="3302126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Communities of practice help to scale, sustain, and improve PBIS to achieve your valued outcomes.</a:t>
            </a:r>
          </a:p>
          <a:p>
            <a:pPr marL="457200" indent="-457200">
              <a:buFont typeface="+mj-lt"/>
              <a:buAutoNum type="arabicPeriod"/>
            </a:pPr>
            <a:r>
              <a:rPr lang="en-US" dirty="0" smtClean="0"/>
              <a:t>The </a:t>
            </a:r>
            <a:r>
              <a:rPr lang="en-US" dirty="0"/>
              <a:t>MNPBS Network is working </a:t>
            </a:r>
            <a:r>
              <a:rPr lang="en-US" dirty="0" smtClean="0"/>
              <a:t>to </a:t>
            </a:r>
            <a:r>
              <a:rPr lang="en-US" dirty="0"/>
              <a:t>increase awareness and understanding of </a:t>
            </a:r>
            <a:r>
              <a:rPr lang="en-US" dirty="0" smtClean="0"/>
              <a:t>positive </a:t>
            </a:r>
            <a:r>
              <a:rPr lang="en-US" dirty="0"/>
              <a:t>behavior support across all environments and </a:t>
            </a:r>
            <a:r>
              <a:rPr lang="en-US" dirty="0" smtClean="0"/>
              <a:t>the lifespan.</a:t>
            </a:r>
          </a:p>
          <a:p>
            <a:pPr marL="457200" indent="-457200">
              <a:buFont typeface="+mj-lt"/>
              <a:buAutoNum type="arabicPeriod"/>
            </a:pPr>
            <a:r>
              <a:rPr lang="en-US" dirty="0" smtClean="0"/>
              <a:t>The benefits of active APBS and/or MNPBS Network membership.</a:t>
            </a:r>
          </a:p>
          <a:p>
            <a:pPr marL="457200" indent="-457200">
              <a:buFont typeface="+mj-lt"/>
              <a:buAutoNum type="arabicPeriod"/>
            </a:pPr>
            <a:r>
              <a:rPr lang="en-US" dirty="0" smtClean="0"/>
              <a:t>Be able to answer the question … </a:t>
            </a:r>
            <a:r>
              <a:rPr lang="en-US" b="1" dirty="0" smtClean="0"/>
              <a:t>“What’s happening in March 2021?!”</a:t>
            </a:r>
            <a:endParaRPr lang="en-US" b="1"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2</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spTree>
    <p:extLst>
      <p:ext uri="{BB962C8B-B14F-4D97-AF65-F5344CB8AC3E}">
        <p14:creationId xmlns:p14="http://schemas.microsoft.com/office/powerpoint/2010/main" val="424599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04" y="297996"/>
            <a:ext cx="5776260" cy="1245961"/>
          </a:xfrm>
        </p:spPr>
        <p:txBody>
          <a:bodyPr>
            <a:normAutofit/>
          </a:bodyPr>
          <a:lstStyle/>
          <a:p>
            <a:pPr algn="ctr"/>
            <a:r>
              <a:rPr lang="en-US" sz="4000" b="1" dirty="0"/>
              <a:t>MNPBS Network Webpage</a:t>
            </a:r>
          </a:p>
        </p:txBody>
      </p:sp>
      <p:sp>
        <p:nvSpPr>
          <p:cNvPr id="6" name="Slide Number Placeholder 5"/>
          <p:cNvSpPr>
            <a:spLocks noGrp="1"/>
          </p:cNvSpPr>
          <p:nvPr>
            <p:ph type="sldNum" sz="quarter" idx="12"/>
          </p:nvPr>
        </p:nvSpPr>
        <p:spPr/>
        <p:txBody>
          <a:bodyPr/>
          <a:lstStyle/>
          <a:p>
            <a:fld id="{48F63A3B-78C7-47BE-AE5E-E10140E04643}" type="slidenum">
              <a:rPr lang="en-US" smtClean="0"/>
              <a:pPr/>
              <a:t>20</a:t>
            </a:fld>
            <a:endParaRPr lang="en-US" dirty="0"/>
          </a:p>
        </p:txBody>
      </p:sp>
      <p:sp>
        <p:nvSpPr>
          <p:cNvPr id="7" name="Footer Placeholder 6"/>
          <p:cNvSpPr>
            <a:spLocks noGrp="1"/>
          </p:cNvSpPr>
          <p:nvPr>
            <p:ph type="ftr" sz="quarter" idx="13"/>
          </p:nvPr>
        </p:nvSpPr>
        <p:spPr/>
        <p:txBody>
          <a:bodyPr/>
          <a:lstStyle/>
          <a:p>
            <a:r>
              <a:rPr lang="en-US" dirty="0"/>
              <a:t>MNPSP.org/MNPBS</a:t>
            </a:r>
            <a:endParaRPr lang="en-US" dirty="0">
              <a:solidFill>
                <a:srgbClr val="FFFFFF"/>
              </a:solidFill>
            </a:endParaRPr>
          </a:p>
        </p:txBody>
      </p:sp>
      <p:graphicFrame>
        <p:nvGraphicFramePr>
          <p:cNvPr id="5" name="Table 4" descr="Pageview Results for PBS Gathering&#10;Main Event Page had 1373  views from January 1, 2017 to March 15, 2018." title="table">
            <a:extLst>
              <a:ext uri="{FF2B5EF4-FFF2-40B4-BE49-F238E27FC236}">
                <a16:creationId xmlns:a16="http://schemas.microsoft.com/office/drawing/2014/main" id="{8EEE9A79-F96C-F043-B2BD-35811A3241FD}"/>
              </a:ext>
            </a:extLst>
          </p:cNvPr>
          <p:cNvGraphicFramePr>
            <a:graphicFrameLocks noGrp="1"/>
          </p:cNvGraphicFramePr>
          <p:nvPr>
            <p:extLst>
              <p:ext uri="{D42A27DB-BD31-4B8C-83A1-F6EECF244321}">
                <p14:modId xmlns:p14="http://schemas.microsoft.com/office/powerpoint/2010/main" val="448813350"/>
              </p:ext>
            </p:extLst>
          </p:nvPr>
        </p:nvGraphicFramePr>
        <p:xfrm>
          <a:off x="191403" y="1322328"/>
          <a:ext cx="5468253" cy="5144713"/>
        </p:xfrm>
        <a:graphic>
          <a:graphicData uri="http://schemas.openxmlformats.org/drawingml/2006/table">
            <a:tbl>
              <a:tblPr firstRow="1" bandRow="1">
                <a:tableStyleId>{5C22544A-7EE6-4342-B048-85BDC9FD1C3A}</a:tableStyleId>
              </a:tblPr>
              <a:tblGrid>
                <a:gridCol w="4597165">
                  <a:extLst>
                    <a:ext uri="{9D8B030D-6E8A-4147-A177-3AD203B41FA5}">
                      <a16:colId xmlns:a16="http://schemas.microsoft.com/office/drawing/2014/main" val="378469161"/>
                    </a:ext>
                  </a:extLst>
                </a:gridCol>
                <a:gridCol w="871088">
                  <a:extLst>
                    <a:ext uri="{9D8B030D-6E8A-4147-A177-3AD203B41FA5}">
                      <a16:colId xmlns:a16="http://schemas.microsoft.com/office/drawing/2014/main" val="1128003145"/>
                    </a:ext>
                  </a:extLst>
                </a:gridCol>
              </a:tblGrid>
              <a:tr h="980439">
                <a:tc>
                  <a:txBody>
                    <a:bodyPr/>
                    <a:lstStyle/>
                    <a:p>
                      <a:r>
                        <a:rPr lang="en-US" sz="2400" b="1" kern="1200" dirty="0">
                          <a:solidFill>
                            <a:schemeClr val="dk1"/>
                          </a:solidFill>
                          <a:latin typeface="+mn-lt"/>
                          <a:ea typeface="+mn-ea"/>
                          <a:cs typeface="+mn-cs"/>
                        </a:rPr>
                        <a:t>Pageviews on </a:t>
                      </a:r>
                      <a:r>
                        <a:rPr lang="en-US" sz="2400" b="1" kern="1200" dirty="0">
                          <a:solidFill>
                            <a:schemeClr val="dk1"/>
                          </a:solidFill>
                          <a:latin typeface="+mn-lt"/>
                          <a:ea typeface="+mn-ea"/>
                          <a:cs typeface="+mn-cs"/>
                          <a:hlinkClick r:id="rId3" tooltip="link to MNPBS webpage"/>
                        </a:rPr>
                        <a:t>www.mnpsp.org/mnpbs</a:t>
                      </a:r>
                      <a:r>
                        <a:rPr lang="en-US" sz="2400" b="1" kern="1200" dirty="0">
                          <a:solidFill>
                            <a:schemeClr val="dk1"/>
                          </a:solidFill>
                          <a:latin typeface="+mn-lt"/>
                          <a:ea typeface="+mn-ea"/>
                          <a:cs typeface="+mn-cs"/>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D635"/>
                    </a:solidFill>
                  </a:tcPr>
                </a:tc>
                <a:tc>
                  <a:txBody>
                    <a:bodyPr/>
                    <a:lstStyle/>
                    <a:p>
                      <a:r>
                        <a:rPr lang="en-US" sz="2400" b="1" kern="1200" dirty="0">
                          <a:solidFill>
                            <a:schemeClr val="dk1"/>
                          </a:solidFill>
                          <a:latin typeface="+mn-lt"/>
                          <a:ea typeface="+mn-ea"/>
                          <a:cs typeface="+mn-cs"/>
                        </a:rPr>
                        <a:t>2018</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D635"/>
                    </a:solidFill>
                  </a:tcPr>
                </a:tc>
                <a:extLst>
                  <a:ext uri="{0D108BD9-81ED-4DB2-BD59-A6C34878D82A}">
                    <a16:rowId xmlns:a16="http://schemas.microsoft.com/office/drawing/2014/main" val="693580652"/>
                  </a:ext>
                </a:extLst>
              </a:tr>
              <a:tr h="423631">
                <a:tc>
                  <a:txBody>
                    <a:bodyPr/>
                    <a:lstStyle/>
                    <a:p>
                      <a:r>
                        <a:rPr lang="en-US" b="1" dirty="0"/>
                        <a:t>2018 Collaborators Forum Main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t>2,350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0029849"/>
                  </a:ext>
                </a:extLst>
              </a:tr>
              <a:tr h="249229">
                <a:tc>
                  <a:txBody>
                    <a:bodyPr/>
                    <a:lstStyle/>
                    <a:p>
                      <a:r>
                        <a:rPr lang="en-US" b="1" dirty="0"/>
                        <a:t>2018 Collaborators Forum Agenda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t>569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394740"/>
                  </a:ext>
                </a:extLst>
              </a:tr>
              <a:tr h="409466">
                <a:tc>
                  <a:txBody>
                    <a:bodyPr/>
                    <a:lstStyle/>
                    <a:p>
                      <a:r>
                        <a:rPr lang="en-US" b="1" dirty="0"/>
                        <a:t>2018 Collaborators Forum Session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t>401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037994"/>
                  </a:ext>
                </a:extLst>
              </a:tr>
              <a:tr h="423631">
                <a:tc>
                  <a:txBody>
                    <a:bodyPr/>
                    <a:lstStyle/>
                    <a:p>
                      <a:r>
                        <a:rPr lang="en-US" b="1" dirty="0"/>
                        <a:t>2018 Collaborators Forum PowerPoints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t>204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6668542"/>
                  </a:ext>
                </a:extLst>
              </a:tr>
              <a:tr h="423631">
                <a:tc gridSpan="2">
                  <a:txBody>
                    <a:bodyPr/>
                    <a:lstStyle/>
                    <a:p>
                      <a:r>
                        <a:rPr lang="en-US" b="1" i="1" dirty="0">
                          <a:solidFill>
                            <a:srgbClr val="0070C0"/>
                          </a:solidFill>
                        </a:rPr>
                        <a:t>MNPBS Network Pages launched in fall 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7824759"/>
                  </a:ext>
                </a:extLst>
              </a:tr>
              <a:tr h="423631">
                <a:tc>
                  <a:txBody>
                    <a:bodyPr/>
                    <a:lstStyle/>
                    <a:p>
                      <a:r>
                        <a:rPr lang="en-US" b="1" dirty="0"/>
                        <a:t>Main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t>658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477661"/>
                  </a:ext>
                </a:extLst>
              </a:tr>
              <a:tr h="423631">
                <a:tc>
                  <a:txBody>
                    <a:bodyPr/>
                    <a:lstStyle/>
                    <a:p>
                      <a:r>
                        <a:rPr lang="en-US" b="1" dirty="0"/>
                        <a:t>Exemplary Communities Workgroup Page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t>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8140043"/>
                  </a:ext>
                </a:extLst>
              </a:tr>
              <a:tr h="423631">
                <a:tc>
                  <a:txBody>
                    <a:bodyPr/>
                    <a:lstStyle/>
                    <a:p>
                      <a:r>
                        <a:rPr lang="en-US" b="1" dirty="0"/>
                        <a:t>Network Leadership Team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651464"/>
                  </a:ext>
                </a:extLst>
              </a:tr>
              <a:tr h="423631">
                <a:tc>
                  <a:txBody>
                    <a:bodyPr/>
                    <a:lstStyle/>
                    <a:p>
                      <a:r>
                        <a:rPr lang="en-US" b="1" dirty="0"/>
                        <a:t>Event Planning Workgroup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1695362"/>
                  </a:ext>
                </a:extLst>
              </a:tr>
              <a:tr h="423631">
                <a:tc>
                  <a:txBody>
                    <a:bodyPr/>
                    <a:lstStyle/>
                    <a:p>
                      <a:r>
                        <a:rPr lang="en-US" b="1" dirty="0"/>
                        <a:t>Social Media &amp; Marketing Workgroup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336589"/>
                  </a:ext>
                </a:extLst>
              </a:tr>
            </a:tbl>
          </a:graphicData>
        </a:graphic>
      </p:graphicFrame>
      <p:pic>
        <p:nvPicPr>
          <p:cNvPr id="4" name="Picture 3" descr="Positive Supports Minnesota homepage. Welcome to Positive Supports Minnesota! All people want to be respected, have choices and feel safe. " title="online screenshot">
            <a:extLst>
              <a:ext uri="{FF2B5EF4-FFF2-40B4-BE49-F238E27FC236}">
                <a16:creationId xmlns:a16="http://schemas.microsoft.com/office/drawing/2014/main" id="{73DC36BA-3E23-534F-A650-99A441551049}"/>
              </a:ext>
            </a:extLst>
          </p:cNvPr>
          <p:cNvPicPr>
            <a:picLocks noChangeAspect="1"/>
          </p:cNvPicPr>
          <p:nvPr/>
        </p:nvPicPr>
        <p:blipFill>
          <a:blip r:embed="rId4"/>
          <a:stretch>
            <a:fillRect/>
          </a:stretch>
        </p:blipFill>
        <p:spPr>
          <a:xfrm>
            <a:off x="5659656" y="663121"/>
            <a:ext cx="6201131" cy="5693229"/>
          </a:xfrm>
          <a:prstGeom prst="rect">
            <a:avLst/>
          </a:prstGeom>
        </p:spPr>
      </p:pic>
    </p:spTree>
    <p:extLst>
      <p:ext uri="{BB962C8B-B14F-4D97-AF65-F5344CB8AC3E}">
        <p14:creationId xmlns:p14="http://schemas.microsoft.com/office/powerpoint/2010/main" val="38606413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Exemplary Communities Workgroup</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1"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a:ea typeface="+mn-ea"/>
                <a:cs typeface="+mn-cs"/>
              </a:rPr>
              <a:t>MNPSP.org/MNPBS</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7" name="Picture 6" title="MNPBS Network Exemplary Communities Workgroup Logo"/>
          <p:cNvPicPr>
            <a:picLocks noChangeAspect="1"/>
          </p:cNvPicPr>
          <p:nvPr/>
        </p:nvPicPr>
        <p:blipFill>
          <a:blip r:embed="rId2"/>
          <a:stretch>
            <a:fillRect/>
          </a:stretch>
        </p:blipFill>
        <p:spPr>
          <a:xfrm>
            <a:off x="2909441" y="824459"/>
            <a:ext cx="6358365" cy="2218652"/>
          </a:xfrm>
          <a:prstGeom prst="rect">
            <a:avLst/>
          </a:prstGeom>
        </p:spPr>
      </p:pic>
    </p:spTree>
    <p:extLst>
      <p:ext uri="{BB962C8B-B14F-4D97-AF65-F5344CB8AC3E}">
        <p14:creationId xmlns:p14="http://schemas.microsoft.com/office/powerpoint/2010/main" val="2654336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MNPBS Network Exemplary Communities Workgroup Logo"/>
          <p:cNvPicPr>
            <a:picLocks noChangeAspect="1"/>
          </p:cNvPicPr>
          <p:nvPr/>
        </p:nvPicPr>
        <p:blipFill>
          <a:blip r:embed="rId3"/>
          <a:stretch>
            <a:fillRect/>
          </a:stretch>
        </p:blipFill>
        <p:spPr>
          <a:xfrm>
            <a:off x="285752" y="342900"/>
            <a:ext cx="5744123" cy="2004322"/>
          </a:xfrm>
          <a:prstGeom prst="rect">
            <a:avLst/>
          </a:prstGeom>
        </p:spPr>
      </p:pic>
      <p:sp>
        <p:nvSpPr>
          <p:cNvPr id="2" name="Title 1"/>
          <p:cNvSpPr>
            <a:spLocks noGrp="1"/>
          </p:cNvSpPr>
          <p:nvPr>
            <p:ph type="title"/>
          </p:nvPr>
        </p:nvSpPr>
        <p:spPr>
          <a:xfrm>
            <a:off x="723900" y="-1325563"/>
            <a:ext cx="10515600" cy="1325563"/>
          </a:xfrm>
        </p:spPr>
        <p:txBody>
          <a:bodyPr/>
          <a:lstStyle/>
          <a:p>
            <a:r>
              <a:rPr lang="en-US" dirty="0"/>
              <a:t>MN Positive Behavior Support Network</a:t>
            </a:r>
            <a:br>
              <a:rPr lang="en-US" dirty="0"/>
            </a:br>
            <a:r>
              <a:rPr lang="en-US" dirty="0"/>
              <a:t>Exemplary Communities Workgroup</a:t>
            </a:r>
          </a:p>
        </p:txBody>
      </p:sp>
      <p:sp>
        <p:nvSpPr>
          <p:cNvPr id="5" name="Content Placeholder 2"/>
          <p:cNvSpPr txBox="1">
            <a:spLocks/>
          </p:cNvSpPr>
          <p:nvPr/>
        </p:nvSpPr>
        <p:spPr>
          <a:xfrm>
            <a:off x="285751" y="3353062"/>
            <a:ext cx="4495799" cy="2895338"/>
          </a:xfrm>
          <a:prstGeom prst="rect">
            <a:avLst/>
          </a:prstGeom>
          <a:ln>
            <a:solidFill>
              <a:srgbClr val="003865"/>
            </a:solidFill>
          </a:ln>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000"/>
              </a:spcAft>
              <a:buClr>
                <a:schemeClr val="accent1"/>
              </a:buClr>
              <a:buFont typeface="Arial" panose="020B0604020202020204" pitchFamily="34" charset="0"/>
              <a:buNone/>
              <a:defRPr sz="2000" b="1" kern="1200">
                <a:solidFill>
                  <a:srgbClr val="0F3F59"/>
                </a:solidFill>
                <a:latin typeface="+mn-lt"/>
                <a:ea typeface="+mn-ea"/>
                <a:cs typeface="+mn-cs"/>
              </a:defRPr>
            </a:lvl1pPr>
            <a:lvl2pPr marL="4572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3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0F3F59"/>
                </a:solidFill>
                <a:effectLst/>
                <a:uLnTx/>
                <a:uFillTx/>
                <a:latin typeface="Calibri"/>
                <a:ea typeface="+mn-ea"/>
                <a:cs typeface="+mn-cs"/>
              </a:rPr>
              <a:t>Summary of Major Activities:</a:t>
            </a:r>
            <a:endParaRPr kumimoji="0" lang="en-US" sz="2000" b="1" i="0" u="none" strike="noStrike" kern="1200" cap="none" spc="0" normalizeH="0" baseline="0" noProof="0" dirty="0">
              <a:ln>
                <a:noFill/>
              </a:ln>
              <a:solidFill>
                <a:srgbClr val="0F3F59"/>
              </a:solidFill>
              <a:effectLst/>
              <a:uLnTx/>
              <a:uFillTx/>
              <a:latin typeface="Calibri"/>
              <a:ea typeface="+mn-ea"/>
              <a:cs typeface="+mn-cs"/>
            </a:endParaRP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0" i="0" u="none" strike="noStrike" kern="1200" cap="none" spc="0" normalizeH="0" baseline="0" noProof="0" dirty="0">
                <a:ln>
                  <a:noFill/>
                </a:ln>
                <a:solidFill>
                  <a:srgbClr val="0F3F59"/>
                </a:solidFill>
                <a:effectLst/>
                <a:uLnTx/>
                <a:uFillTx/>
                <a:latin typeface="Calibri"/>
                <a:ea typeface="+mn-ea"/>
                <a:cs typeface="+mn-cs"/>
              </a:rPr>
              <a:t>Assess where PBS is being implemented across the state, with maps detailing these efforts available at: </a:t>
            </a:r>
            <a:r>
              <a:rPr kumimoji="0" lang="en-US" sz="2400" b="0" i="0" u="none" strike="noStrike" kern="1200" cap="none" spc="0" normalizeH="0" baseline="0" noProof="0" dirty="0">
                <a:ln>
                  <a:noFill/>
                </a:ln>
                <a:solidFill>
                  <a:srgbClr val="0F3F59"/>
                </a:solidFill>
                <a:effectLst/>
                <a:uLnTx/>
                <a:uFillTx/>
                <a:latin typeface="Calibri"/>
                <a:ea typeface="+mn-ea"/>
                <a:cs typeface="+mn-cs"/>
                <a:hlinkClick r:id="rId4" tooltip="Link to MNPBS Network Exemplary Communities webpage"/>
              </a:rPr>
              <a:t>https://mnpsp.org/mnpbs-exemplarycommunities</a:t>
            </a:r>
            <a:r>
              <a:rPr kumimoji="0" lang="en-US" sz="2400" b="0" i="0" u="none" strike="noStrike" kern="1200" cap="none" spc="0" normalizeH="0" baseline="0" noProof="0" dirty="0">
                <a:ln>
                  <a:noFill/>
                </a:ln>
                <a:solidFill>
                  <a:srgbClr val="0F3F59"/>
                </a:solidFill>
                <a:effectLst/>
                <a:uLnTx/>
                <a:uFillTx/>
                <a:latin typeface="Calibri"/>
                <a:ea typeface="+mn-ea"/>
                <a:cs typeface="+mn-cs"/>
              </a:rPr>
              <a:t> </a:t>
            </a:r>
          </a:p>
        </p:txBody>
      </p:sp>
      <p:sp>
        <p:nvSpPr>
          <p:cNvPr id="6" name="Content Placeholder 2"/>
          <p:cNvSpPr txBox="1">
            <a:spLocks/>
          </p:cNvSpPr>
          <p:nvPr/>
        </p:nvSpPr>
        <p:spPr>
          <a:xfrm>
            <a:off x="5246126" y="1657350"/>
            <a:ext cx="6945874" cy="45910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000"/>
              </a:spcAft>
              <a:buClr>
                <a:schemeClr val="accent1"/>
              </a:buClr>
              <a:buFont typeface="Arial" panose="020B0604020202020204" pitchFamily="34" charset="0"/>
              <a:buNone/>
              <a:defRPr sz="2000" b="1" kern="1200">
                <a:solidFill>
                  <a:srgbClr val="0F3F59"/>
                </a:solidFill>
                <a:latin typeface="+mn-lt"/>
                <a:ea typeface="+mn-ea"/>
                <a:cs typeface="+mn-cs"/>
              </a:defRPr>
            </a:lvl1pPr>
            <a:lvl2pPr marL="4572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600" b="1" i="0" u="none" strike="noStrike" kern="1200" cap="none" spc="0" normalizeH="0" baseline="0" noProof="0" dirty="0">
                <a:ln>
                  <a:noFill/>
                </a:ln>
                <a:solidFill>
                  <a:srgbClr val="0F3F59"/>
                </a:solidFill>
                <a:effectLst/>
                <a:uLnTx/>
                <a:uFillTx/>
                <a:latin typeface="Calibri"/>
                <a:ea typeface="+mn-ea"/>
                <a:cs typeface="+mn-cs"/>
              </a:rPr>
              <a:t>Purpose: </a:t>
            </a:r>
            <a:r>
              <a:rPr kumimoji="0" lang="en-US" sz="2600" b="0" i="0" u="none" strike="noStrike" kern="1200" cap="none" spc="0" normalizeH="0" baseline="0" noProof="0" dirty="0">
                <a:ln>
                  <a:noFill/>
                </a:ln>
                <a:solidFill>
                  <a:srgbClr val="0F3F59"/>
                </a:solidFill>
                <a:effectLst/>
                <a:uLnTx/>
                <a:uFillTx/>
                <a:latin typeface="Calibri"/>
                <a:ea typeface="+mn-ea"/>
                <a:cs typeface="+mn-cs"/>
              </a:rPr>
              <a:t>Highlight quality implementation of positive behavior support (PBS) in regions across the state of Minnesota. The MNPBS Network is interested in:</a:t>
            </a:r>
          </a:p>
          <a:p>
            <a:pPr marL="457200" marR="0" lvl="0" indent="-457200" algn="l" defTabSz="914400" rtl="0" eaLnBrk="1" fontAlgn="auto" latinLnBrk="0" hangingPunct="1">
              <a:lnSpc>
                <a:spcPct val="100000"/>
              </a:lnSpc>
              <a:spcBef>
                <a:spcPts val="1000"/>
              </a:spcBef>
              <a:spcAft>
                <a:spcPts val="1000"/>
              </a:spcAft>
              <a:buClr>
                <a:srgbClr val="003865"/>
              </a:buClr>
              <a:buSzTx/>
              <a:buFont typeface="+mj-lt"/>
              <a:buAutoNum type="arabicPeriod"/>
              <a:tabLst/>
              <a:defRPr/>
            </a:pPr>
            <a:r>
              <a:rPr kumimoji="0" lang="en-US" sz="2600" b="0" i="0" u="none" strike="noStrike" kern="1200" cap="none" spc="0" normalizeH="0" baseline="0" noProof="0" dirty="0">
                <a:ln>
                  <a:noFill/>
                </a:ln>
                <a:solidFill>
                  <a:srgbClr val="0F3F59"/>
                </a:solidFill>
                <a:effectLst/>
                <a:uLnTx/>
                <a:uFillTx/>
                <a:latin typeface="Calibri"/>
                <a:ea typeface="+mn-ea"/>
                <a:cs typeface="+mn-cs"/>
              </a:rPr>
              <a:t>Celebrating the excellent positive behavior support that is implemented in Minnesota,</a:t>
            </a:r>
          </a:p>
          <a:p>
            <a:pPr marL="457200" marR="0" lvl="0" indent="-457200" algn="l" defTabSz="914400" rtl="0" eaLnBrk="1" fontAlgn="auto" latinLnBrk="0" hangingPunct="1">
              <a:lnSpc>
                <a:spcPct val="100000"/>
              </a:lnSpc>
              <a:spcBef>
                <a:spcPts val="1000"/>
              </a:spcBef>
              <a:spcAft>
                <a:spcPts val="1000"/>
              </a:spcAft>
              <a:buClr>
                <a:srgbClr val="003865"/>
              </a:buClr>
              <a:buSzTx/>
              <a:buFont typeface="+mj-lt"/>
              <a:buAutoNum type="arabicPeriod"/>
              <a:tabLst/>
              <a:defRPr/>
            </a:pPr>
            <a:r>
              <a:rPr kumimoji="0" lang="en-US" sz="2600" b="0" i="0" u="none" strike="noStrike" kern="1200" cap="none" spc="0" normalizeH="0" baseline="0" noProof="0" dirty="0">
                <a:ln>
                  <a:noFill/>
                </a:ln>
                <a:solidFill>
                  <a:srgbClr val="0F3F59"/>
                </a:solidFill>
                <a:effectLst/>
                <a:uLnTx/>
                <a:uFillTx/>
                <a:latin typeface="Calibri"/>
                <a:ea typeface="+mn-ea"/>
                <a:cs typeface="+mn-cs"/>
              </a:rPr>
              <a:t>Sharing ideas and strategies that encourage interagency collaboration, and</a:t>
            </a:r>
          </a:p>
          <a:p>
            <a:pPr marL="457200" marR="0" lvl="0" indent="-457200" algn="l" defTabSz="914400" rtl="0" eaLnBrk="1" fontAlgn="auto" latinLnBrk="0" hangingPunct="1">
              <a:lnSpc>
                <a:spcPct val="100000"/>
              </a:lnSpc>
              <a:spcBef>
                <a:spcPts val="1000"/>
              </a:spcBef>
              <a:spcAft>
                <a:spcPts val="1000"/>
              </a:spcAft>
              <a:buClr>
                <a:srgbClr val="003865"/>
              </a:buClr>
              <a:buSzTx/>
              <a:buFont typeface="+mj-lt"/>
              <a:buAutoNum type="arabicPeriod"/>
              <a:tabLst/>
              <a:defRPr/>
            </a:pPr>
            <a:r>
              <a:rPr kumimoji="0" lang="en-US" sz="2600" b="0" i="0" u="none" strike="noStrike" kern="1200" cap="none" spc="0" normalizeH="0" baseline="0" noProof="0" dirty="0">
                <a:ln>
                  <a:noFill/>
                </a:ln>
                <a:solidFill>
                  <a:srgbClr val="0F3F59"/>
                </a:solidFill>
                <a:effectLst/>
                <a:uLnTx/>
                <a:uFillTx/>
                <a:latin typeface="Calibri"/>
                <a:ea typeface="+mn-ea"/>
                <a:cs typeface="+mn-cs"/>
              </a:rPr>
              <a:t>Helping people reach out and learn more about PBS in their region.</a:t>
            </a:r>
          </a:p>
        </p:txBody>
      </p:sp>
    </p:spTree>
    <p:extLst>
      <p:ext uri="{BB962C8B-B14F-4D97-AF65-F5344CB8AC3E}">
        <p14:creationId xmlns:p14="http://schemas.microsoft.com/office/powerpoint/2010/main" val="150576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866274"/>
            <a:ext cx="12192000" cy="830347"/>
          </a:xfrm>
        </p:spPr>
        <p:txBody>
          <a:bodyPr>
            <a:normAutofit/>
          </a:bodyPr>
          <a:lstStyle/>
          <a:p>
            <a:r>
              <a:rPr lang="en-US" sz="2000" dirty="0" smtClean="0"/>
              <a:t>Aspirational to Exemplary Communities – Continuum of Positive Behavior Support Across the Lifespan</a:t>
            </a:r>
            <a:endParaRPr lang="en-US" sz="2000" dirty="0"/>
          </a:p>
        </p:txBody>
      </p:sp>
      <p:graphicFrame>
        <p:nvGraphicFramePr>
          <p:cNvPr id="6" name="Table 5" descr="Showing similarities of multi-tiered systems of positive behavior support across the lifespan." title="First Draft of Tiers across the lifespan"/>
          <p:cNvGraphicFramePr>
            <a:graphicFrameLocks noGrp="1"/>
          </p:cNvGraphicFramePr>
          <p:nvPr>
            <p:extLst/>
          </p:nvPr>
        </p:nvGraphicFramePr>
        <p:xfrm>
          <a:off x="167522" y="719447"/>
          <a:ext cx="11783847" cy="6812606"/>
        </p:xfrm>
        <a:graphic>
          <a:graphicData uri="http://schemas.openxmlformats.org/drawingml/2006/table">
            <a:tbl>
              <a:tblPr firstRow="1" firstCol="1" bandRow="1"/>
              <a:tblGrid>
                <a:gridCol w="746658">
                  <a:extLst>
                    <a:ext uri="{9D8B030D-6E8A-4147-A177-3AD203B41FA5}">
                      <a16:colId xmlns:a16="http://schemas.microsoft.com/office/drawing/2014/main" val="20000"/>
                    </a:ext>
                  </a:extLst>
                </a:gridCol>
                <a:gridCol w="3679063">
                  <a:extLst>
                    <a:ext uri="{9D8B030D-6E8A-4147-A177-3AD203B41FA5}">
                      <a16:colId xmlns:a16="http://schemas.microsoft.com/office/drawing/2014/main" val="20001"/>
                    </a:ext>
                  </a:extLst>
                </a:gridCol>
                <a:gridCol w="3679063">
                  <a:extLst>
                    <a:ext uri="{9D8B030D-6E8A-4147-A177-3AD203B41FA5}">
                      <a16:colId xmlns:a16="http://schemas.microsoft.com/office/drawing/2014/main" val="20002"/>
                    </a:ext>
                  </a:extLst>
                </a:gridCol>
                <a:gridCol w="3679063">
                  <a:extLst>
                    <a:ext uri="{9D8B030D-6E8A-4147-A177-3AD203B41FA5}">
                      <a16:colId xmlns:a16="http://schemas.microsoft.com/office/drawing/2014/main" val="20003"/>
                    </a:ext>
                  </a:extLst>
                </a:gridCol>
              </a:tblGrid>
              <a:tr h="0">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Early Childhood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K-21 years old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Adulthood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17757">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Tier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Systems &amp;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Core people on implementation team, especially PBIS team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Staff buy-in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Collaborative effort with families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Capacity to collect data at child, classroom, and program level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System for coaching in place, including behavioral expertise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Strategies &amp; Skills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Implementation &amp; Outcome Measures for Decision-making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Ongoing assessment for child outcomes across developmental areas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Transition Considerations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IEP meetings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Teacher connections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Kindergarten visits (at K and Pre)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Systems &amp;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Team with administrative and behavioral expertise that’s regularly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3-5 positively stated expectations across the building and classes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Have discipline policies in place, including positive and restorative approaches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Feedback system built in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Families and stakeholders where data are shared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Strategies &amp; Skills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Implementation &amp; Outcome Measures for Decision-making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Measure teaching to expectations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Define student and teacher behaviors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Easy access to graphs/data on where, when, why &amp; location of problems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TFI, SET, BoQ are collected and reviewed annually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Transition Considerations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Systems &amp;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Team meets regularly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All stakeholders involved within the framework of consensus building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Mission and policy aligns with PBS values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Promotion of universal positive behavior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Promoting and acknowledging positive behavior among staff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Actively recruiting people from diverse cultures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Staff development includes competency based training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PBS and person centered strategies are taught throughout the organization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Strategies &amp; Skills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Implementation &amp; Outcome Measures for Decision-making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Fidelity data (direct observation quarterly)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Individual outcome measures (including quality of life)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Staff retention data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Review of all data regularly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Annual evaluation on-site from external expert or peer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Transition Considerations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09725">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Tier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Systems &amp; Supports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Program wide behavior expectations, taught and referenced throughout the 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Social-emotional curriculum, teaching key competencies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Ongoing staff support plan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Strategies &amp; Skills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Implementation &amp; Outcome Measures for Decision-making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Transition Considerations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Systems &amp; Supports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Team of expertise meeting regularly, possible overlap with Tier 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Linkage back to Tier 1 expectations (across people, classes, </a:t>
                      </a: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etc.) </a:t>
                      </a:r>
                      <a:r>
                        <a:rPr lang="en-US" sz="900" dirty="0">
                          <a:effectLst/>
                          <a:latin typeface="Calibri" panose="020F0502020204030204" pitchFamily="34" charset="0"/>
                          <a:ea typeface="Calibri" panose="020F0502020204030204" pitchFamily="34" charset="0"/>
                          <a:cs typeface="Times New Roman" panose="02020603050405020304" pitchFamily="18" charset="0"/>
                        </a:rPr>
                        <a:t>and Tier 3 approaches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Strategies &amp; Skills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Implementation &amp; Outcome Measures for Decision-making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TFI Tier 2 or </a:t>
                      </a: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MATT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Fidelity of Tier 2 interventions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Transition Considerations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Systems &amp; Supports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Team composition is diverse, clear role and expectations – smaller and more </a:t>
                      </a:r>
                      <a:r>
                        <a:rPr lang="en-US" sz="9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specialized to work with Tier 1 team on planning and decision-making</a:t>
                      </a:r>
                    </a:p>
                    <a:p>
                      <a:pPr marL="342900" marR="0" lvl="0" indent="-342900">
                        <a:lnSpc>
                          <a:spcPct val="107000"/>
                        </a:lnSpc>
                        <a:spcBef>
                          <a:spcPts val="0"/>
                        </a:spcBef>
                        <a:spcAft>
                          <a:spcPts val="0"/>
                        </a:spcAft>
                        <a:buFont typeface="Calibri" panose="020F0502020204030204" pitchFamily="34" charset="0"/>
                        <a:buChar char="-"/>
                      </a:pPr>
                      <a:r>
                        <a:rPr lang="en-US" sz="9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Accessing higher services</a:t>
                      </a: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Strategies &amp; Skills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Implementation &amp; Outcome Measures for Decision-making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Proportion of people participating in Tier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Outcomes of programs at Tier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Implementation of programs at Tier 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Transition Considerations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Tier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Systems &amp;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Behavior support and crisis planning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Families involved in design of individualized supports and 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Strategies &amp; Skills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Generalization training for parents and caregivers to use skills in home setting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Implementation &amp; Outcome Measures for Decision-making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Using BIR data (behavior incident report)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Transition Considerations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Systems &amp;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Behavioral supports expertise (BCBA or similar training)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FBA and BIP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Wraparound, RENEW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Screening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Stakeholder involvement and feedback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Coordination with mental health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Training includes all members of team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Strategies &amp; Skills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Implementation &amp; Outcome Measures for Decision-making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Quality of life indicators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Fidelity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Transition Considerations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Syst</a:t>
                      </a:r>
                      <a:r>
                        <a:rPr lang="en-US" sz="900" b="1" dirty="0">
                          <a:effectLst/>
                          <a:latin typeface="Calibri" panose="020F0502020204030204" pitchFamily="34" charset="0"/>
                          <a:ea typeface="Calibri" panose="020F0502020204030204" pitchFamily="34" charset="0"/>
                          <a:cs typeface="Times New Roman" panose="02020603050405020304" pitchFamily="18" charset="0"/>
                        </a:rPr>
                        <a:t>ems &amp; Supports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Each person using Tier 3 supports has team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Direct involvement of person and stakeholders within and external to the organization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Ongoing plan for professional development – all staff involved in delivering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Paid and unpaid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Alignment with Tier 1 and 2 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Strategies &amp; Skills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Implementation &amp; Outcome Measures for Decision-making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Proportion of people participating in Tier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Outcomes of programs at Tier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Implementation of programs at Tier 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Transition Considerations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Rectangle 2"/>
          <p:cNvSpPr>
            <a:spLocks noChangeArrowheads="1"/>
          </p:cNvSpPr>
          <p:nvPr/>
        </p:nvSpPr>
        <p:spPr bwMode="auto">
          <a:xfrm>
            <a:off x="0" y="49374"/>
            <a:ext cx="85936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Minnesota Positive Behavior Support Network</a:t>
            </a: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Aspirational to Exemplary Communities – Continuum of Positive Behavior Support Across the Lifespan</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pic>
        <p:nvPicPr>
          <p:cNvPr id="8" name="Picture 7" title="MN Positive Behavior Support Logo">
            <a:extLst>
              <a:ext uri="{FF2B5EF4-FFF2-40B4-BE49-F238E27FC236}">
                <a16:creationId xmlns:a16="http://schemas.microsoft.com/office/drawing/2014/main" id="{97D36883-7D81-F14A-85A3-B5ED7E41C776}"/>
              </a:ext>
            </a:extLst>
          </p:cNvPr>
          <p:cNvPicPr>
            <a:picLocks noChangeAspect="1"/>
          </p:cNvPicPr>
          <p:nvPr/>
        </p:nvPicPr>
        <p:blipFill>
          <a:blip r:embed="rId3"/>
          <a:stretch>
            <a:fillRect/>
          </a:stretch>
        </p:blipFill>
        <p:spPr>
          <a:xfrm>
            <a:off x="10181370" y="49374"/>
            <a:ext cx="1651239" cy="544387"/>
          </a:xfrm>
          <a:prstGeom prst="rect">
            <a:avLst/>
          </a:prstGeom>
        </p:spPr>
      </p:pic>
    </p:spTree>
    <p:extLst>
      <p:ext uri="{BB962C8B-B14F-4D97-AF65-F5344CB8AC3E}">
        <p14:creationId xmlns:p14="http://schemas.microsoft.com/office/powerpoint/2010/main" val="1654780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npsp.org/wp-content/uploads/2018/12/pyramid_model_map1-1-791x1024.png" title="Map of Pyramid Model Si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6322" y="1374545"/>
            <a:ext cx="3854661" cy="49901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MNPBS Network Exemplary Communities:</a:t>
            </a:r>
            <a:br>
              <a:rPr lang="en-US" dirty="0"/>
            </a:br>
            <a:r>
              <a:rPr lang="en-US" dirty="0"/>
              <a:t>Pyramid Model (Early Childhood Education) Since 2010</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1"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a:ea typeface="+mn-ea"/>
                <a:cs typeface="+mn-cs"/>
              </a:rPr>
              <a:t>MNPSP.org/MNPBS</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Content Placeholder 2"/>
          <p:cNvSpPr>
            <a:spLocks noGrp="1"/>
          </p:cNvSpPr>
          <p:nvPr>
            <p:ph idx="1"/>
          </p:nvPr>
        </p:nvSpPr>
        <p:spPr>
          <a:xfrm>
            <a:off x="838200" y="1825625"/>
            <a:ext cx="6406662" cy="4351338"/>
          </a:xfrm>
        </p:spPr>
        <p:txBody>
          <a:bodyPr>
            <a:normAutofit fontScale="85000" lnSpcReduction="10000"/>
          </a:bodyPr>
          <a:lstStyle/>
          <a:p>
            <a:pPr marL="0" indent="0">
              <a:buNone/>
            </a:pPr>
            <a:r>
              <a:rPr lang="en-US" dirty="0"/>
              <a:t>In 2010, the Minnesota Department of Education (MDE) announced a statewide collaborative effort to improve the social, emotional, and behavioral development of all children birth to five in inclusive early childhood settings through installation of the Pyramid Model.</a:t>
            </a:r>
          </a:p>
          <a:p>
            <a:pPr marL="0" indent="0">
              <a:buNone/>
            </a:pPr>
            <a:r>
              <a:rPr lang="en-US" dirty="0"/>
              <a:t>The map shows the location of all of the school based early childhood programs, Head Start programs, and child care programs that have partnered to install the Pyramid Model since 2010.</a:t>
            </a:r>
          </a:p>
          <a:p>
            <a:pPr marL="0" indent="0">
              <a:buNone/>
            </a:pPr>
            <a:r>
              <a:rPr lang="en-US" dirty="0"/>
              <a:t>More information about this and other PBS efforts across the lifespan here:</a:t>
            </a:r>
            <a:endParaRPr lang="en-US" sz="800" dirty="0"/>
          </a:p>
          <a:p>
            <a:pPr marL="0" indent="0">
              <a:buNone/>
            </a:pPr>
            <a:r>
              <a:rPr lang="en-US" sz="2800" dirty="0">
                <a:hlinkClick r:id="rId4"/>
              </a:rPr>
              <a:t>mnpsp.org/</a:t>
            </a:r>
            <a:r>
              <a:rPr lang="en-US" sz="2800" dirty="0" err="1">
                <a:hlinkClick r:id="rId4"/>
              </a:rPr>
              <a:t>mnpbs-exemplarycommunities</a:t>
            </a:r>
            <a:endParaRPr lang="en-US" sz="2800" dirty="0"/>
          </a:p>
        </p:txBody>
      </p:sp>
    </p:spTree>
    <p:extLst>
      <p:ext uri="{BB962C8B-B14F-4D97-AF65-F5344CB8AC3E}">
        <p14:creationId xmlns:p14="http://schemas.microsoft.com/office/powerpoint/2010/main" val="26065676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MNPBS Network Exemplary Communities:</a:t>
            </a:r>
            <a:br>
              <a:rPr lang="en-US" dirty="0"/>
            </a:br>
            <a:r>
              <a:rPr lang="en-US" dirty="0" smtClean="0"/>
              <a:t>SW-PBIS </a:t>
            </a:r>
            <a:r>
              <a:rPr lang="en-US" dirty="0"/>
              <a:t>Implementation (Education) Since 2005</a:t>
            </a:r>
          </a:p>
        </p:txBody>
      </p:sp>
      <p:sp>
        <p:nvSpPr>
          <p:cNvPr id="3" name="Content Placeholder 2"/>
          <p:cNvSpPr>
            <a:spLocks noGrp="1"/>
          </p:cNvSpPr>
          <p:nvPr>
            <p:ph idx="1"/>
          </p:nvPr>
        </p:nvSpPr>
        <p:spPr>
          <a:xfrm>
            <a:off x="838200" y="1825625"/>
            <a:ext cx="6406662" cy="4351338"/>
          </a:xfrm>
        </p:spPr>
        <p:txBody>
          <a:bodyPr>
            <a:normAutofit/>
          </a:bodyPr>
          <a:lstStyle/>
          <a:p>
            <a:pPr marL="0" indent="0">
              <a:buNone/>
            </a:pPr>
            <a:r>
              <a:rPr lang="en-US" dirty="0"/>
              <a:t>Since 2005, PBIS Minnesota has supported school teams to implement </a:t>
            </a:r>
            <a:r>
              <a:rPr lang="en-US" dirty="0" smtClean="0"/>
              <a:t>school-wide </a:t>
            </a:r>
            <a:r>
              <a:rPr lang="en-US" dirty="0"/>
              <a:t>PBS. This color-coded map shows district level of PBIS implementation and charter school locations.</a:t>
            </a:r>
          </a:p>
          <a:p>
            <a:pPr marL="0" indent="0">
              <a:buNone/>
            </a:pPr>
            <a:r>
              <a:rPr lang="en-US" dirty="0"/>
              <a:t>More information about this and other PBS efforts across the lifespan here:</a:t>
            </a:r>
          </a:p>
          <a:p>
            <a:pPr marL="0" indent="0">
              <a:buNone/>
            </a:pPr>
            <a:r>
              <a:rPr lang="en-US" sz="2800" dirty="0">
                <a:hlinkClick r:id="rId2"/>
              </a:rPr>
              <a:t>mnpsp.org/</a:t>
            </a:r>
            <a:r>
              <a:rPr lang="en-US" sz="2800" dirty="0" err="1">
                <a:hlinkClick r:id="rId2"/>
              </a:rPr>
              <a:t>mnpbs-exemplarycommunities</a:t>
            </a:r>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1"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a:ea typeface="+mn-ea"/>
                <a:cs typeface="+mn-cs"/>
              </a:rPr>
              <a:t>MNPSP.org/MNPBS</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026" name="Picture 2" descr="This is an image of a Minnesota map, divided according to school district. The map is color coded to show the level of PBIS implementation throughout the state. &#10;School districts that have less than 60% of schools implementing PBIS are indicated in light green. These are:&#10;SOUTH WASHINGTON COUNTY SCHOOL DIST, GRAND RAPIDS PUBLIC SCHOOL DISTRICT, ROCHESTER PUBLIC SCHOOL DISTRICT, WHITE BEAR LAKE SCHOOL DISTRICT, ALEXANDRIA PUBLIC SCHOOL DISTRICT, EDINA PUBLIC SCHOOL DISTRICT, FARMINGTON PUBLIC SCHOOL DISTRICT, LAKEVILLE PUBLIC SCHOOL DISTRICT, HASTINGS PUBLIC SCHOOL DISTRICT, PINE RIVER-BACKUS SCHOOL DISTRICT, RICHFIELD PUBLIC SCHOOL DISTRICT, WASECA PUBLIC SCHOOL DISTRICT, BRAINERD PUBLIC SCHOOL DISTRICT, NEW PRAGUE AREA SCHOOLS, ROCORI PUBLIC SCHOOL DISTRICT, ST. FRANCIS PUBLIC SCHOOL DISTRICT, STILLWATER AREA PUBLIC SCHOOL DIST., ALBANY PUBLIC SCHOOL DISTRICT, BELLE PLAINE PUBLIC SCHOOL DISTRICT, BIG LAKE PUBLIC SCHOOL DISTRICT, FARIBAULT PUBLIC SCHOOL DISTRICT, JACKSON COUNTY CENTRAL SCHOOL DIST., LAC QUI PARLE VALLEY SCHOOL DIST., LAKE SUPERIOR PUBLIC SCHOOL DIST., MAPLE RIVER SCHOOL DISTRICT, MINNEWASKA SCHOOL DISTRICT, PERHAM-DENT PUBLIC SCHOOL DISTRICT, PROCTOR PUBLIC SCHOOL DISTRICT, RED WING PUBLIC SCHOOL DISTRICT, SHAKOPEE PUBLIC SCHOOL DISTRICT, STEWARTVILLE PUBLIC SCHOOL DISTRICT, WACONIA PUBLIC SCHOOL DISTRICT, WINONA AREA PUBLIC SCHOOL DISTRICT, SOUTH ST. PAUL PUBLIC SCHOOL DIST., ROSEMOUNT-APPLE VALLEY-EAGAN, DULUTH PUBLIC SCHOOL DISTRICT, BENSON PUBLIC SCHOOL DISTRICT, CLOQUET PUBLIC SCHOOL DISTRICT, LESUEUR-HENDERSON SCHOOL DISTRICT, LONG PRAIRIE-GREY EAGLE SCHOOL DIST, LUVERNE PUBLIC SCHOOL DISTRICT, MELROSE PUBLIC SCHOOL DISTRICT, PEQUOT LAKES PUBLIC SCHOOLS, REDWOOD AREA SCHOOL DISTRICT, SOUTHLAND PUBLIC SCHOOL DISTRICT, WILLMAR PUBLIC SCHOOL DISTRICT, DETROIT LAKES PUBLIC SCHOOL DIST., BUFFALO-HANOVER-MONTROSE PUBLIC SCHOOL, COLUMBIA HEIGHTS PUBLIC SCHOOL DIST, FRIDLEY PUBLIC SCHOOL DISTRICT, MARSHALL PUBLIC SCHOOL DISTRICT, ST. MICHAEL-ALBERTVILLE SCHOOL DIST, OSSEO PUBLIC SCHOOL DISTRICT, ELK RIVER PUBLIC SCHOOL DISTRICT, AUSTIN PUBLIC SCHOOL DISTRICT, SAINT PAUL SCHOOL DISTRICT, BARNUM PUBLIC SCHOOL DISTRICT, BECKER PUBLIC SCHOOL DISTRICT, BROOKLYN CENTER SCHOOL DISTRICT, CASS LAKE-BENA PUBLIC SCHOOLS, CENTENNIAL PUBLIC SCHOOL DISTRICT, DILWORTH-GLYNDON-FELTON, FAIRMONT AREA SCHOOL DISTRICT, FILLMORE CENTRAL, FRAZEE-VERGAS PUBLIC SCHOOL DIST., GREENWAY PUBLIC SCHOOL DISTRICT, HOLDINGFORD PUBLIC SCHOOL DISTRICT, LAKE BENTON PUBLIC SCHOOL DISTRICT, LAKE CITY PUBLIC SCHOOL DISTRICT, LANESBORO PUBLIC SCHOOL DISTRICT, MCGREGOR PUBLIC SCHOOL DISTRICT, MEDFORD PUBLIC SCHOOL DISTRICT, MENAHGA PUBLIC SCHOOL DISTRICT, MOOSE LAKE PUBLIC SCHOOL DISTRICT, NEVIS PUBLIC SCHOOL DISTRICT, PINE CITY PUBLIC SCHOOL DISTRICT, RUSH CITY PUBLIC SCHOOL DISTRICT, SAUK CENTRE PUBLIC SCHOOL DISTRICT, SLEEPY EYE PUBLIC SCHOOL DISTRICT, ST. CLAIR PUBLIC SCHOOL DISTRICT, THIEF RIVER FALLS SCHOOL DISTRICT, UNITED SOUTH CENTRAL SCHOOL DIST., WARROAD PUBLIC SCHOOL DISTRICT, WATERVILLE-ELYSIAN-MORRISTOWN, WEST ST. PAUL-MENDOTA HTS.-EAGAN, WESTONKA PUBLIC SCHOOL DISTRICT, MINNEAPOLIS PUBLIC SCHOOL DIST., NORTH ST PAUL-MAPLEWOOD SCHOOL DIST, WAYZATA PUBLIC SCHOOL DISTRICT, OWATONNA PUBLIC SCHOOL DISTRICT, EDEN PRAIRIE PUBLIC SCHOOL DISTRICT, and NORTHFIELD PUBLIC SCHOOL DISTRICT&#10;School districts that have 60% or more schools implementing PBIS are indicated in dark green. These are:&#10;MORA PUBLIC SCHOOL DISTRICT, AITKIN PUBLIC SCHOOL DISTRICT, CALEDONIA PUBLIC SCHOOL DISTRICT, EAST CENTRAL SCHOOL DISTRICT, HINCKLEY-FINLAYSON SCHOOL DISTRICT, NEW LONDON-SPICER SCHOOL DISTRICT, NEW ULM PUBLIC SCHOOL DISTRICT, ONAMIA PUBLIC SCHOOL DISTRICT, ROSEVILLE PUBLIC SCHOOL DISTRICT, RUSSELL-TYLER-RUTHTON PUBLIC SCHOOLS, ST. PETER PUBLIC SCHOOL DISTRICT, WAUBUN-OGEMA-WHITE EARTH PUBLIC SCHOOL, MAHNOMEN PUBLIC SCHOOL DISTRICT, PINE ISLAND PUBLIC SCHOOL DIST., MOUNDS VIEW PUBLIC SCHOOL DISTRICT, ALBERT LEA PUBLIC SCHOOL DISTRICT, PRIOR LAKE-SAVAGE AREA SCHOOLS, BLUE EARTH AREA PUBLIC SCHOOL, EAST GRAND FORKS PUBLIC SCHOOL DIST, LACRESCENT-HOKAH SCHOOL DISTRICT, SAUK RAPIDS-RICE PUBLIC SCHOOLS, INVER GROVE HEIGHTS SCHOOLS, LITTLE FALLS PUBLIC SCHOOL DISTRICT, MOORHEAD PUBLIC SCHOOL DISTRICT, BURNSVILLE PUBLIC SCHOOL DISTRICT, HOPKINS PUBLIC SCHOOL DISTRICT, FOREST LAKE PUBLIC SCHOOL DISTRICT, ROBBINSDALE PUBLIC SCHOOL DISTRICT, ADRIAN PUBLIC SCHOOL DISTRICT, BELGRADE-BROOTEN-ELROSA SCHOOL DIST, BIRD ISLAND-OLIVIA-LAKE LILLIAN, BLOOMING PRAIRIE PUBLIC SCHOOL DIST, BLOOMINGTON PUBLIC SCHOOL DISTRICT, BUTTERFIELD PUBLIC SCHOOL DISTRICT, CAMBRIDGE-ISANTI PUBLIC SCHOOL DIST, CANNON FALLS PUBLIC SCHOOL DISTRICT, CEDAR MOUNTAIN SCHOOL DISTRICT, CHISAGO LAKES SCHOOL DISTRICT, CHISHOLM PUBLIC SCHOOL DISTRICT, CLEARBROOK-GONVICK SCHOOL DISTRICT, CROSBY-IRONTON PUBLIC SCHOOL DIST., DEER RIVER PUBLIC SCHOOL DISTRICT, EASTERN CARVER COUNTY PUBLIC SCHOOL, EDGERTON PUBLIC SCHOOL DISTRICT, ELY PUBLIC SCHOOL DISTRICT, FLOODWOOD PUBLIC SCHOOL DISTRICT, G.F.W., GLENCOE-SILVER LAKE SCHOOL DISTRICT, GOODHUE PUBLIC SCHOOL DISTRICT, GRANADA HUNTLEY-EAST CHAIN, HERON LAKE-OKABENA SCHOOL DISTRICT, HILLS-BEAVER CREEK SCHOOL DISTRICT, HOUSTON PUBLIC SCHOOL DISTRICT, INTERNATIONAL FALLS SCHOOL DISTRICT, JANESVILLE-WALDORF-PEMBERTON, JORDAN PUBLIC SCHOOL DISTRICT, KELLIHER PUBLIC SCHOOL DISTRICT, KENYON-WANAMINGO SCHOOL DISTRICT, KERKHOVEN-MURDOCK-SUNBURG, KINGSLAND PUBLIC SCHOOL DISTRICT, LAKE CRYSTAL-WELLCOME MEMORIAL, LAKE PARK AUDUBON SCHOOL DISTRICT, LESTER PRAIRIE PUBLIC SCHOOL DIST., LYLE PUBLIC SCHOOL DISTRICT, LYND PUBLIC SCHOOL DISTRICT, M.A.C.C.R.A.Y. SCHOOL DISTRICT, MABEL-CANTON PUBLIC SCHOOL DIST., MAHTOMEDI PUBLIC SCHOOL DISTRICT, MAPLE LAKE PUBLIC SCHOOL DISTRICT, MINNEOTA PUBLIC SCHOOL DISTRICT, MONTEVIDEO PUBLIC SCHOOL DISTRICT, MURRAY COUNTY CENTRAL SCHOOL DIST., NASHWAUK-KEEWATIN SCHOOL DISTRICT, NETT LAKE PUBLIC SCHOOL DISTRICT, NICOLLET PUBLIC SCHOOL DISTRICT, NORTHLAND COMMUNITY SCHOOLS, NRHEG SCHOOL DISTRICT, PILLAGER PUBLIC SCHOOL DISTRICT, PRINCETON PUBLIC SCHOOL DISTRICT, SOUTH KOOCHICHING SCHOOL DISTRICT, SPRING GROVE SCHOOL DISTRICT, ST. ANTHONY-NEW BRIGHTON SCHOOLS, ST. CLOUD PUBLIC SCHOOL DISTRICT, TRUMAN PUBLIC SCHOOL DISTRICT, WALKER-HACKENSACK-AKELEY SCHL. DIST, WINDOM PUBLIC SCHOOL DISTRICT, YELLOW MEDICINE EAST, and ZUMBROTA-MAZEPPA SCHOOL DISTRICT&#10;Charter Schools implementing PBIS are indicated by a black dot. These are:&#10;HMONG COLLEGE PREP ACADEMY, NORTH LAKES ACADEMY, ATHLOS ACADEMY OF SAINT CLOUD, BLUFFVIEW MONTESSORI, CEDAR RIVERSIDE COMMUNITY SCHOOL, COLOGNE ACADEMY, DAVINCI ACADEMY, DISCOVERY PUBLIC SCHOOL FARIBAULT, DISCOVERY WOODS MONTESSORI SCHOOL, DUGSI ACADEMY, DULUTH PUBLIC SCHOOLS ACADEMY, EXCELL ACADEMY CHARTER, FRASER ACADEMY, FRIENDSHIP ACDMY OF FINE ARTS CHTR., HENNEPIN ELEMENTARY SCHOOL, LIONSGATE ACADEMY, LOVEWORKS ACADEMY FOR ARTS, MATH AND SCIENCE ACADEMY, PARTNERSHIP ACADEMY, INC., PRAIRIE SEEDS ACADEMY, STEP ACADEMY CHARTER SCHOOL, TEAM ACADEMY, TWIN CITIES GERMAN IMMERSION CHRTR, and URBAN ACADEMY CHARTER SCHOOL&#10;Other Schools implementing PBIS by more than 60% are indicated by a black square. These are:&#10;NAY-AH-SHING and DOC/WALTER MAGINNIS HIGH SCHOOL" title="Map of PBIS implementation in Minnesot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6323" y="1375181"/>
            <a:ext cx="3854661" cy="499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17063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MNPBS Network Exemplary Communities:</a:t>
            </a:r>
            <a:br>
              <a:rPr lang="en-US" dirty="0"/>
            </a:br>
            <a:r>
              <a:rPr lang="en-US" sz="2700" dirty="0" smtClean="0"/>
              <a:t>Check &amp; Connect (Education </a:t>
            </a:r>
            <a:r>
              <a:rPr lang="en-US" sz="2700" dirty="0"/>
              <a:t>&amp; Family</a:t>
            </a:r>
            <a:r>
              <a:rPr lang="en-US" sz="2700" dirty="0" smtClean="0"/>
              <a:t>)</a:t>
            </a:r>
            <a:endParaRPr lang="en-US" sz="2700"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26</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sp>
        <p:nvSpPr>
          <p:cNvPr id="7" name="Content Placeholder 2"/>
          <p:cNvSpPr txBox="1">
            <a:spLocks/>
          </p:cNvSpPr>
          <p:nvPr/>
        </p:nvSpPr>
        <p:spPr>
          <a:xfrm>
            <a:off x="838200" y="1825625"/>
            <a:ext cx="6406662"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This color coded map shows where Check </a:t>
            </a:r>
            <a:r>
              <a:rPr lang="en-US" dirty="0" smtClean="0"/>
              <a:t>&amp; </a:t>
            </a:r>
            <a:r>
              <a:rPr lang="en-US" dirty="0"/>
              <a:t>Connect Trainings have taken place across the </a:t>
            </a:r>
            <a:r>
              <a:rPr lang="en-US" dirty="0" smtClean="0"/>
              <a:t>state. </a:t>
            </a:r>
            <a:endParaRPr lang="en-US" dirty="0"/>
          </a:p>
          <a:p>
            <a:pPr marL="0" indent="0">
              <a:buFont typeface="Arial" panose="020B0604020202020204" pitchFamily="34" charset="0"/>
              <a:buNone/>
            </a:pPr>
            <a:r>
              <a:rPr lang="en-US" dirty="0"/>
              <a:t>More information about this and other PBS efforts across the lifespan here:</a:t>
            </a:r>
          </a:p>
          <a:p>
            <a:pPr marL="0" indent="0">
              <a:buFont typeface="Arial" panose="020B0604020202020204" pitchFamily="34" charset="0"/>
              <a:buNone/>
            </a:pPr>
            <a:r>
              <a:rPr lang="en-US" sz="2800" dirty="0">
                <a:hlinkClick r:id="rId2"/>
              </a:rPr>
              <a:t>mnpsp.org/</a:t>
            </a:r>
            <a:r>
              <a:rPr lang="en-US" sz="2800" dirty="0" err="1">
                <a:hlinkClick r:id="rId2"/>
              </a:rPr>
              <a:t>mnpbs-exemplarycommunities</a:t>
            </a:r>
            <a:endParaRPr lang="en-US" sz="2800" dirty="0"/>
          </a:p>
        </p:txBody>
      </p:sp>
      <p:pic>
        <p:nvPicPr>
          <p:cNvPr id="9" name="Picture 8" descr="School districts and Minnesota agencies that trained on Check &amp; Connect and considered still implementing" title="Check &amp; Connect Minnesota Implementation Ma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2606" y="1469158"/>
            <a:ext cx="3969955" cy="4141488"/>
          </a:xfrm>
          <a:prstGeom prst="rect">
            <a:avLst/>
          </a:prstGeom>
        </p:spPr>
      </p:pic>
      <p:pic>
        <p:nvPicPr>
          <p:cNvPr id="3" name="Picture 2" title="Check &amp; Connect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7583" y="124960"/>
            <a:ext cx="772568" cy="956149"/>
          </a:xfrm>
          <a:prstGeom prst="rect">
            <a:avLst/>
          </a:prstGeom>
        </p:spPr>
      </p:pic>
    </p:spTree>
    <p:extLst>
      <p:ext uri="{BB962C8B-B14F-4D97-AF65-F5344CB8AC3E}">
        <p14:creationId xmlns:p14="http://schemas.microsoft.com/office/powerpoint/2010/main" val="361160082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MNPBS Network Exemplary Communities:</a:t>
            </a:r>
            <a:br>
              <a:rPr lang="en-US" dirty="0"/>
            </a:br>
            <a:r>
              <a:rPr lang="en-US" sz="2700" dirty="0"/>
              <a:t>PBS &amp; Person-Centered Practices (Home &amp;Community) Since 2015</a:t>
            </a:r>
          </a:p>
        </p:txBody>
      </p:sp>
      <p:sp>
        <p:nvSpPr>
          <p:cNvPr id="4" name="Slide Number Placeholder 3"/>
          <p:cNvSpPr>
            <a:spLocks noGrp="1"/>
          </p:cNvSpPr>
          <p:nvPr>
            <p:ph type="sldNum" sz="quarter" idx="12"/>
          </p:nvPr>
        </p:nvSpPr>
        <p:spPr/>
        <p:txBody>
          <a:bodyPr/>
          <a:lstStyle/>
          <a:p>
            <a:fld id="{48F63A3B-78C7-47BE-AE5E-E10140E04643}" type="slidenum">
              <a:rPr lang="en-US" smtClean="0"/>
              <a:pPr/>
              <a:t>27</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pic>
        <p:nvPicPr>
          <p:cNvPr id="6" name="Picture 5" title="Implementaiton Map of PBS and Person-Centered Practice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2606" y="1468368"/>
            <a:ext cx="4516564" cy="4134146"/>
          </a:xfrm>
          <a:prstGeom prst="rect">
            <a:avLst/>
          </a:prstGeom>
        </p:spPr>
      </p:pic>
      <p:sp>
        <p:nvSpPr>
          <p:cNvPr id="7" name="Content Placeholder 2"/>
          <p:cNvSpPr txBox="1">
            <a:spLocks/>
          </p:cNvSpPr>
          <p:nvPr/>
        </p:nvSpPr>
        <p:spPr>
          <a:xfrm>
            <a:off x="838200" y="1825625"/>
            <a:ext cx="6406662"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rgbClr val="0F3F59"/>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rgbClr val="0F3F59"/>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rgbClr val="0F3F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Since 2015, Minnesota Person-Centered PBS Initiative has supported training cohorts with participants working in organizations who have demonstrated a commitment to implementing person-centered practices and positive supports within their organizations with individuals that they support who experience complex challenges.</a:t>
            </a:r>
          </a:p>
          <a:p>
            <a:pPr marL="0" indent="0">
              <a:buFont typeface="Arial" panose="020B0604020202020204" pitchFamily="34" charset="0"/>
              <a:buNone/>
            </a:pPr>
            <a:r>
              <a:rPr lang="en-US" dirty="0"/>
              <a:t>This color-coded map shows 4 regions across the state involved in implementation.</a:t>
            </a:r>
          </a:p>
          <a:p>
            <a:pPr marL="0" indent="0">
              <a:buFont typeface="Arial" panose="020B0604020202020204" pitchFamily="34" charset="0"/>
              <a:buNone/>
            </a:pPr>
            <a:r>
              <a:rPr lang="en-US" dirty="0"/>
              <a:t>More information about this and other PBS efforts across the lifespan here:</a:t>
            </a:r>
          </a:p>
          <a:p>
            <a:pPr marL="0" indent="0">
              <a:buFont typeface="Arial" panose="020B0604020202020204" pitchFamily="34" charset="0"/>
              <a:buNone/>
            </a:pPr>
            <a:r>
              <a:rPr lang="en-US" sz="2800" dirty="0">
                <a:hlinkClick r:id="rId3"/>
              </a:rPr>
              <a:t>mnpsp.org/</a:t>
            </a:r>
            <a:r>
              <a:rPr lang="en-US" sz="2800" dirty="0" err="1">
                <a:hlinkClick r:id="rId3"/>
              </a:rPr>
              <a:t>mnpbs-exemplarycommunities</a:t>
            </a:r>
            <a:endParaRPr lang="en-US" sz="2800" dirty="0"/>
          </a:p>
        </p:txBody>
      </p:sp>
      <p:pic>
        <p:nvPicPr>
          <p:cNvPr id="9" name="Picture 2" descr="Related image" title="Minnesota Department of Human Services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07382" y="348025"/>
            <a:ext cx="1051240" cy="52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85100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PBS Related Initiative Maps to be Shared Soon…</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We </a:t>
            </a:r>
            <a:r>
              <a:rPr lang="en-US" b="1" dirty="0"/>
              <a:t>are looking to </a:t>
            </a:r>
            <a:r>
              <a:rPr lang="en-US" b="1" dirty="0" smtClean="0"/>
              <a:t>share the following </a:t>
            </a:r>
            <a:r>
              <a:rPr lang="en-US" b="1" dirty="0"/>
              <a:t>maps </a:t>
            </a:r>
            <a:r>
              <a:rPr lang="en-US" b="1" dirty="0" smtClean="0"/>
              <a:t>that have </a:t>
            </a:r>
            <a:r>
              <a:rPr lang="en-US" b="1" dirty="0"/>
              <a:t>been developed to highlight possible areas </a:t>
            </a:r>
            <a:r>
              <a:rPr lang="en-US" b="1" dirty="0" smtClean="0"/>
              <a:t>of that highlight and encourage increased collaboration:</a:t>
            </a:r>
          </a:p>
          <a:p>
            <a:r>
              <a:rPr lang="en-US" b="1" dirty="0" smtClean="0"/>
              <a:t>Board </a:t>
            </a:r>
            <a:r>
              <a:rPr lang="en-US" b="1" dirty="0"/>
              <a:t>Certified Behavior </a:t>
            </a:r>
            <a:r>
              <a:rPr lang="en-US" b="1" dirty="0" smtClean="0"/>
              <a:t>Analysts (BCBAs)</a:t>
            </a:r>
          </a:p>
          <a:p>
            <a:pPr lvl="1"/>
            <a:r>
              <a:rPr lang="en-US" dirty="0" smtClean="0"/>
              <a:t>Mapping the concentration of BCBAs working </a:t>
            </a:r>
            <a:r>
              <a:rPr lang="en-US" dirty="0"/>
              <a:t>in schools</a:t>
            </a:r>
          </a:p>
          <a:p>
            <a:r>
              <a:rPr lang="en-US" b="1" dirty="0"/>
              <a:t>School-Wide Information System (</a:t>
            </a:r>
            <a:r>
              <a:rPr lang="en-US" b="1" dirty="0" smtClean="0"/>
              <a:t>SWIS)</a:t>
            </a:r>
          </a:p>
          <a:p>
            <a:pPr lvl="1"/>
            <a:r>
              <a:rPr lang="en-US" dirty="0" smtClean="0"/>
              <a:t>Map showing district use </a:t>
            </a:r>
            <a:r>
              <a:rPr lang="en-US" dirty="0"/>
              <a:t>and </a:t>
            </a:r>
            <a:r>
              <a:rPr lang="en-US" dirty="0" smtClean="0"/>
              <a:t>location of active and/or seeking facilitators</a:t>
            </a:r>
          </a:p>
          <a:p>
            <a:r>
              <a:rPr lang="en-US" b="1" dirty="0" smtClean="0"/>
              <a:t>School-Linked </a:t>
            </a:r>
            <a:r>
              <a:rPr lang="en-US" b="1" dirty="0"/>
              <a:t>Mental </a:t>
            </a:r>
            <a:r>
              <a:rPr lang="en-US" b="1" dirty="0" smtClean="0"/>
              <a:t>Health (SLMH)</a:t>
            </a:r>
          </a:p>
          <a:p>
            <a:pPr lvl="1"/>
            <a:r>
              <a:rPr lang="en-US" dirty="0" smtClean="0"/>
              <a:t>State </a:t>
            </a:r>
            <a:r>
              <a:rPr lang="en-US" dirty="0"/>
              <a:t>infrastructure grants </a:t>
            </a:r>
            <a:r>
              <a:rPr lang="en-US" dirty="0" smtClean="0"/>
              <a:t>that support school-linked </a:t>
            </a:r>
            <a:r>
              <a:rPr lang="en-US" dirty="0"/>
              <a:t>mental health </a:t>
            </a:r>
            <a:r>
              <a:rPr lang="en-US" dirty="0" smtClean="0"/>
              <a:t>services</a:t>
            </a:r>
            <a:endParaRPr lang="en-US" dirty="0" smtClean="0">
              <a:hlinkClick r:id="rId2" tooltip="map to show where there is school-linked mental health providers in Minnesota"/>
            </a:endParaRPr>
          </a:p>
          <a:p>
            <a:pPr lvl="1"/>
            <a:r>
              <a:rPr lang="en-US" dirty="0" smtClean="0">
                <a:hlinkClick r:id="rId2" tooltip="map to show where there is school-linked mental health providers in Minnesota"/>
              </a:rPr>
              <a:t>Map </a:t>
            </a:r>
            <a:r>
              <a:rPr lang="en-US" dirty="0">
                <a:hlinkClick r:id="rId2" tooltip="map to show where there is school-linked mental health providers in Minnesota"/>
              </a:rPr>
              <a:t>of </a:t>
            </a:r>
            <a:r>
              <a:rPr lang="en-US" dirty="0" smtClean="0">
                <a:hlinkClick r:id="rId2" tooltip="map to show where there is school-linked mental health providers in Minnesota"/>
              </a:rPr>
              <a:t>school/program sites here</a:t>
            </a:r>
            <a:r>
              <a:rPr lang="en-US" dirty="0"/>
              <a:t>: https://</a:t>
            </a:r>
            <a:r>
              <a:rPr lang="en-US" dirty="0" smtClean="0"/>
              <a:t>mn.gov/dhs/partners-and-providers/policies-procedures/childrens-mental-health/school-linked-mh-services</a:t>
            </a:r>
          </a:p>
          <a:p>
            <a:endParaRPr lang="en-US" dirty="0"/>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28</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spTree>
    <p:extLst>
      <p:ext uri="{BB962C8B-B14F-4D97-AF65-F5344CB8AC3E}">
        <p14:creationId xmlns:p14="http://schemas.microsoft.com/office/powerpoint/2010/main" val="775733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Childhood PBS in Minnesota</a:t>
            </a:r>
          </a:p>
        </p:txBody>
      </p:sp>
      <p:sp>
        <p:nvSpPr>
          <p:cNvPr id="3" name="Text Placeholder 2"/>
          <p:cNvSpPr>
            <a:spLocks noGrp="1"/>
          </p:cNvSpPr>
          <p:nvPr>
            <p:ph type="body" idx="1"/>
          </p:nvPr>
        </p:nvSpPr>
        <p:spPr/>
        <p:txBody>
          <a:bodyPr/>
          <a:lstStyle/>
          <a:p>
            <a:r>
              <a:rPr lang="en-US" dirty="0"/>
              <a:t>72 sites </a:t>
            </a:r>
            <a:r>
              <a:rPr lang="en-US" dirty="0" smtClean="0"/>
              <a:t>trained in Pyramid Model since 2010</a:t>
            </a:r>
            <a:endParaRPr lang="en-US" dirty="0"/>
          </a:p>
        </p:txBody>
      </p:sp>
      <p:pic>
        <p:nvPicPr>
          <p:cNvPr id="5" name="Picture 2" descr="https://www.ets.org/s/praxis/img/states/logo-states-mn.png" title="Minnesota Department of Education Logo"/>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9539" b="31692"/>
          <a:stretch/>
        </p:blipFill>
        <p:spPr bwMode="auto">
          <a:xfrm>
            <a:off x="6352164" y="5295408"/>
            <a:ext cx="3338658" cy="7011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title="MN COE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7524"/>
          <a:stretch>
            <a:fillRect/>
          </a:stretch>
        </p:blipFill>
        <p:spPr bwMode="auto">
          <a:xfrm>
            <a:off x="10217680" y="4380986"/>
            <a:ext cx="1176337" cy="18430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FBEEC9"/>
                  </a:outerShdw>
                </a:effectLst>
              </a14:hiddenEffects>
            </a:ext>
          </a:extLst>
        </p:spPr>
      </p:pic>
      <p:pic>
        <p:nvPicPr>
          <p:cNvPr id="6" name="Picture 5" title="MNPBS Network Exemplary Communities Workgroup Logo"/>
          <p:cNvPicPr>
            <a:picLocks noChangeAspect="1"/>
          </p:cNvPicPr>
          <p:nvPr/>
        </p:nvPicPr>
        <p:blipFill>
          <a:blip r:embed="rId4"/>
          <a:stretch>
            <a:fillRect/>
          </a:stretch>
        </p:blipFill>
        <p:spPr>
          <a:xfrm>
            <a:off x="2909441" y="824459"/>
            <a:ext cx="6358365" cy="2218652"/>
          </a:xfrm>
          <a:prstGeom prst="rect">
            <a:avLst/>
          </a:prstGeom>
        </p:spPr>
      </p:pic>
    </p:spTree>
    <p:extLst>
      <p:ext uri="{BB962C8B-B14F-4D97-AF65-F5344CB8AC3E}">
        <p14:creationId xmlns:p14="http://schemas.microsoft.com/office/powerpoint/2010/main" val="1445266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Communities of </a:t>
            </a:r>
            <a:r>
              <a:rPr lang="en-US" dirty="0" smtClean="0"/>
              <a:t>practice</a:t>
            </a:r>
            <a:endParaRPr lang="en-US" dirty="0"/>
          </a:p>
        </p:txBody>
      </p:sp>
      <p:sp>
        <p:nvSpPr>
          <p:cNvPr id="3" name="Text Placeholder 2"/>
          <p:cNvSpPr>
            <a:spLocks noGrp="1"/>
          </p:cNvSpPr>
          <p:nvPr>
            <p:ph type="body" idx="1"/>
          </p:nvPr>
        </p:nvSpPr>
        <p:spPr/>
        <p:txBody>
          <a:bodyPr/>
          <a:lstStyle/>
          <a:p>
            <a:r>
              <a:rPr lang="en-US" dirty="0" smtClean="0"/>
              <a:t>Scale, Sustain and Improve </a:t>
            </a:r>
            <a:r>
              <a:rPr lang="en-US" dirty="0"/>
              <a:t>PBIS</a:t>
            </a:r>
          </a:p>
        </p:txBody>
      </p:sp>
      <p:sp>
        <p:nvSpPr>
          <p:cNvPr id="4" name="Slide Number Placeholder 3"/>
          <p:cNvSpPr>
            <a:spLocks noGrp="1"/>
          </p:cNvSpPr>
          <p:nvPr>
            <p:ph type="sldNum" sz="quarter" idx="12"/>
          </p:nvPr>
        </p:nvSpPr>
        <p:spPr/>
        <p:txBody>
          <a:bodyPr/>
          <a:lstStyle/>
          <a:p>
            <a:fld id="{48F63A3B-78C7-47BE-AE5E-E10140E04643}" type="slidenum">
              <a:rPr lang="en-US" smtClean="0"/>
              <a:pPr/>
              <a:t>3</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spTree>
    <p:extLst>
      <p:ext uri="{BB962C8B-B14F-4D97-AF65-F5344CB8AC3E}">
        <p14:creationId xmlns:p14="http://schemas.microsoft.com/office/powerpoint/2010/main" val="1155642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857" y="-1325563"/>
            <a:ext cx="10515600" cy="1325563"/>
          </a:xfrm>
        </p:spPr>
        <p:txBody>
          <a:bodyPr/>
          <a:lstStyle/>
          <a:p>
            <a:r>
              <a:rPr lang="en-US" dirty="0"/>
              <a:t>Minnesota Centers of Excellence</a:t>
            </a:r>
          </a:p>
        </p:txBody>
      </p:sp>
      <p:sp>
        <p:nvSpPr>
          <p:cNvPr id="3" name="Content Placeholder 2"/>
          <p:cNvSpPr txBox="1">
            <a:spLocks/>
          </p:cNvSpPr>
          <p:nvPr/>
        </p:nvSpPr>
        <p:spPr>
          <a:xfrm>
            <a:off x="557561" y="579863"/>
            <a:ext cx="5731727" cy="58878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16038" indent="-6350">
              <a:buFont typeface="Arial" panose="020B0604020202020204" pitchFamily="34" charset="0"/>
              <a:buNone/>
            </a:pPr>
            <a:r>
              <a:rPr lang="en-US" dirty="0"/>
              <a:t>Minnesota Department of Education funds the MN Centers of Excellence for Young Children with Disabilities (</a:t>
            </a:r>
            <a:r>
              <a:rPr lang="en-US" b="1" dirty="0"/>
              <a:t>MN COE; https://mncoe.org</a:t>
            </a:r>
            <a:r>
              <a:rPr lang="en-US" dirty="0"/>
              <a:t>/). </a:t>
            </a:r>
          </a:p>
          <a:p>
            <a:pPr marL="0" indent="0">
              <a:buFont typeface="Arial" panose="020B0604020202020204" pitchFamily="34" charset="0"/>
              <a:buNone/>
            </a:pPr>
            <a:endParaRPr lang="en-US" sz="1500" dirty="0"/>
          </a:p>
          <a:p>
            <a:r>
              <a:rPr lang="en-US" b="1" dirty="0"/>
              <a:t>72 sites </a:t>
            </a:r>
            <a:r>
              <a:rPr lang="en-US" dirty="0"/>
              <a:t>trained since 2010</a:t>
            </a:r>
          </a:p>
          <a:p>
            <a:pPr marL="0" indent="0">
              <a:buFont typeface="Arial" panose="020B0604020202020204" pitchFamily="34" charset="0"/>
              <a:buNone/>
            </a:pPr>
            <a:endParaRPr lang="en-US" sz="1500" dirty="0"/>
          </a:p>
          <a:p>
            <a:r>
              <a:rPr lang="en-US" dirty="0"/>
              <a:t>Intentional distribution across state supported by </a:t>
            </a:r>
            <a:r>
              <a:rPr lang="en-US" b="1" dirty="0"/>
              <a:t>12 Professional Development Facilitators </a:t>
            </a:r>
            <a:r>
              <a:rPr lang="en-US" dirty="0"/>
              <a:t>located in each of the 11 economic development regions</a:t>
            </a:r>
          </a:p>
        </p:txBody>
      </p:sp>
      <p:graphicFrame>
        <p:nvGraphicFramePr>
          <p:cNvPr id="4" name="Object 3" title="Map of Pyramid Model Sites"/>
          <p:cNvGraphicFramePr>
            <a:graphicFrameLocks noChangeAspect="1"/>
          </p:cNvGraphicFramePr>
          <p:nvPr>
            <p:extLst>
              <p:ext uri="{D42A27DB-BD31-4B8C-83A1-F6EECF244321}">
                <p14:modId xmlns:p14="http://schemas.microsoft.com/office/powerpoint/2010/main" val="939465267"/>
              </p:ext>
            </p:extLst>
          </p:nvPr>
        </p:nvGraphicFramePr>
        <p:xfrm>
          <a:off x="6506736" y="0"/>
          <a:ext cx="5334000" cy="6902824"/>
        </p:xfrm>
        <a:graphic>
          <a:graphicData uri="http://schemas.openxmlformats.org/presentationml/2006/ole">
            <mc:AlternateContent xmlns:mc="http://schemas.openxmlformats.org/markup-compatibility/2006">
              <mc:Choice xmlns:v="urn:schemas-microsoft-com:vml" Requires="v">
                <p:oleObj spid="_x0000_s1051" name="Acrobat Document" r:id="rId3" imgW="3886052" imgH="5028936" progId="Acrobat.Document.DC">
                  <p:embed/>
                </p:oleObj>
              </mc:Choice>
              <mc:Fallback>
                <p:oleObj name="Acrobat Document" r:id="rId3" imgW="3886052" imgH="5028936" progId="Acrobat.Document.DC">
                  <p:embed/>
                  <p:pic>
                    <p:nvPicPr>
                      <p:cNvPr id="5" name="Object 4"/>
                      <p:cNvPicPr/>
                      <p:nvPr/>
                    </p:nvPicPr>
                    <p:blipFill>
                      <a:blip r:embed="rId4"/>
                      <a:stretch>
                        <a:fillRect/>
                      </a:stretch>
                    </p:blipFill>
                    <p:spPr>
                      <a:xfrm>
                        <a:off x="6506736" y="0"/>
                        <a:ext cx="5334000" cy="6902824"/>
                      </a:xfrm>
                      <a:prstGeom prst="rect">
                        <a:avLst/>
                      </a:prstGeom>
                    </p:spPr>
                  </p:pic>
                </p:oleObj>
              </mc:Fallback>
            </mc:AlternateContent>
          </a:graphicData>
        </a:graphic>
      </p:graphicFrame>
      <p:pic>
        <p:nvPicPr>
          <p:cNvPr id="5" name="Picture 3" title="MN COE 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77524"/>
          <a:stretch>
            <a:fillRect/>
          </a:stretch>
        </p:blipFill>
        <p:spPr bwMode="auto">
          <a:xfrm>
            <a:off x="557561" y="653914"/>
            <a:ext cx="1176337" cy="18430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FBEEC9"/>
                  </a:outerShdw>
                </a:effectLst>
              </a14:hiddenEffects>
            </a:ext>
          </a:extLst>
        </p:spPr>
      </p:pic>
    </p:spTree>
    <p:extLst>
      <p:ext uri="{BB962C8B-B14F-4D97-AF65-F5344CB8AC3E}">
        <p14:creationId xmlns:p14="http://schemas.microsoft.com/office/powerpoint/2010/main" val="2610533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Pyramid Model Implementation Sites 2019-2020</a:t>
            </a:r>
          </a:p>
        </p:txBody>
      </p:sp>
      <p:sp>
        <p:nvSpPr>
          <p:cNvPr id="6" name="Content Placeholder 2"/>
          <p:cNvSpPr>
            <a:spLocks noGrp="1"/>
          </p:cNvSpPr>
          <p:nvPr>
            <p:ph sz="half" idx="1"/>
          </p:nvPr>
        </p:nvSpPr>
        <p:spPr/>
        <p:txBody>
          <a:bodyPr numCol="1">
            <a:noAutofit/>
          </a:bodyPr>
          <a:lstStyle/>
          <a:p>
            <a:pPr marL="342900" indent="-342900">
              <a:buFont typeface="Arial" panose="020B0604020202020204" pitchFamily="34" charset="0"/>
              <a:buChar char="•"/>
            </a:pPr>
            <a:r>
              <a:rPr lang="en-US" sz="2800" dirty="0"/>
              <a:t>Anoka Hennepin	</a:t>
            </a:r>
          </a:p>
          <a:p>
            <a:pPr marL="342900" indent="-342900">
              <a:buFont typeface="Arial" panose="020B0604020202020204" pitchFamily="34" charset="0"/>
              <a:buChar char="•"/>
            </a:pPr>
            <a:r>
              <a:rPr lang="en-US" sz="2800" dirty="0"/>
              <a:t>Buffalo Hanover</a:t>
            </a:r>
          </a:p>
          <a:p>
            <a:pPr marL="342900" indent="-342900">
              <a:buFont typeface="Arial" panose="020B0604020202020204" pitchFamily="34" charset="0"/>
              <a:buChar char="•"/>
            </a:pPr>
            <a:r>
              <a:rPr lang="en-US" sz="2800" dirty="0"/>
              <a:t>Chisholm</a:t>
            </a:r>
          </a:p>
          <a:p>
            <a:pPr marL="342900" indent="-342900">
              <a:buFont typeface="Arial" panose="020B0604020202020204" pitchFamily="34" charset="0"/>
              <a:buChar char="•"/>
            </a:pPr>
            <a:r>
              <a:rPr lang="en-US" sz="2800" dirty="0"/>
              <a:t>Deer River</a:t>
            </a:r>
          </a:p>
          <a:p>
            <a:pPr marL="342900" indent="-342900">
              <a:buFont typeface="Arial" panose="020B0604020202020204" pitchFamily="34" charset="0"/>
              <a:buChar char="•"/>
            </a:pPr>
            <a:r>
              <a:rPr lang="en-US" sz="2800" dirty="0"/>
              <a:t>Fillmore </a:t>
            </a:r>
            <a:r>
              <a:rPr lang="en-US" sz="2800" dirty="0" smtClean="0"/>
              <a:t>Central</a:t>
            </a:r>
            <a:endParaRPr lang="en-US" sz="2800" dirty="0"/>
          </a:p>
        </p:txBody>
      </p:sp>
      <p:sp>
        <p:nvSpPr>
          <p:cNvPr id="3" name="Content Placeholder 2"/>
          <p:cNvSpPr>
            <a:spLocks noGrp="1"/>
          </p:cNvSpPr>
          <p:nvPr>
            <p:ph sz="half" idx="2"/>
          </p:nvPr>
        </p:nvSpPr>
        <p:spPr/>
        <p:txBody>
          <a:bodyPr>
            <a:normAutofit/>
          </a:bodyPr>
          <a:lstStyle/>
          <a:p>
            <a:pPr marL="342900" indent="-342900"/>
            <a:r>
              <a:rPr lang="en-US" sz="2800" dirty="0"/>
              <a:t>Greenway</a:t>
            </a:r>
          </a:p>
          <a:p>
            <a:pPr marL="342900" indent="-342900"/>
            <a:r>
              <a:rPr lang="en-US" sz="2800" dirty="0"/>
              <a:t>Monticello</a:t>
            </a:r>
          </a:p>
          <a:p>
            <a:pPr marL="342900" indent="-342900"/>
            <a:r>
              <a:rPr lang="en-US" sz="2800" dirty="0"/>
              <a:t>Mountain Iron</a:t>
            </a:r>
          </a:p>
          <a:p>
            <a:pPr marL="342900" indent="-342900"/>
            <a:r>
              <a:rPr lang="en-US" sz="2800" dirty="0"/>
              <a:t>Nashwauk</a:t>
            </a:r>
          </a:p>
          <a:p>
            <a:pPr marL="342900" indent="-342900"/>
            <a:r>
              <a:rPr lang="en-US" sz="2800" dirty="0"/>
              <a:t>New Ulm</a:t>
            </a:r>
          </a:p>
          <a:p>
            <a:pPr marL="342900" indent="-342900"/>
            <a:r>
              <a:rPr lang="en-US" sz="2800" dirty="0"/>
              <a:t>Salk </a:t>
            </a:r>
            <a:r>
              <a:rPr lang="en-US" sz="2800" dirty="0" smtClean="0"/>
              <a:t>Centre</a:t>
            </a:r>
            <a:endParaRPr lang="en-US" sz="2800"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31</a:t>
            </a:fld>
            <a:endParaRPr lang="en-US" dirty="0"/>
          </a:p>
        </p:txBody>
      </p:sp>
      <p:sp>
        <p:nvSpPr>
          <p:cNvPr id="5" name="Footer Placeholder 4"/>
          <p:cNvSpPr>
            <a:spLocks noGrp="1"/>
          </p:cNvSpPr>
          <p:nvPr>
            <p:ph type="ftr" sz="quarter" idx="13"/>
          </p:nvPr>
        </p:nvSpPr>
        <p:spPr/>
        <p:txBody>
          <a:bodyPr/>
          <a:lstStyle/>
          <a:p>
            <a:r>
              <a:rPr lang="en-US"/>
              <a:t>MNPSP.org/MNPBS</a:t>
            </a:r>
            <a:endParaRPr lang="en-US" dirty="0"/>
          </a:p>
        </p:txBody>
      </p:sp>
    </p:spTree>
    <p:extLst>
      <p:ext uri="{BB962C8B-B14F-4D97-AF65-F5344CB8AC3E}">
        <p14:creationId xmlns:p14="http://schemas.microsoft.com/office/powerpoint/2010/main" val="13631987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BoQ Data"/>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2327" y="1690688"/>
            <a:ext cx="9430773" cy="4877598"/>
          </a:xfrm>
          <a:prstGeom prst="rect">
            <a:avLst/>
          </a:prstGeom>
          <a:noFill/>
          <a:ln>
            <a:solidFill>
              <a:schemeClr val="accent1"/>
            </a:solidFill>
          </a:ln>
        </p:spPr>
      </p:pic>
      <p:sp>
        <p:nvSpPr>
          <p:cNvPr id="6" name="Title 1"/>
          <p:cNvSpPr>
            <a:spLocks noGrp="1"/>
          </p:cNvSpPr>
          <p:nvPr>
            <p:ph type="title"/>
          </p:nvPr>
        </p:nvSpPr>
        <p:spPr>
          <a:xfrm>
            <a:off x="838200" y="321511"/>
            <a:ext cx="10515600" cy="1325563"/>
          </a:xfrm>
        </p:spPr>
        <p:txBody>
          <a:bodyPr/>
          <a:lstStyle/>
          <a:p>
            <a:pPr algn="ctr"/>
            <a:r>
              <a:rPr lang="en-US" dirty="0"/>
              <a:t>Early Childhood Benchmarks of Quality </a:t>
            </a:r>
            <a:br>
              <a:rPr lang="en-US" dirty="0"/>
            </a:br>
            <a:r>
              <a:rPr lang="en-US" sz="3600" dirty="0"/>
              <a:t>(completed at the program level)</a:t>
            </a:r>
          </a:p>
        </p:txBody>
      </p:sp>
    </p:spTree>
    <p:extLst>
      <p:ext uri="{BB962C8B-B14F-4D97-AF65-F5344CB8AC3E}">
        <p14:creationId xmlns:p14="http://schemas.microsoft.com/office/powerpoint/2010/main" val="1780216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Classroom Fidelity Monitored and Supported through use of the Teaching Pyramid Observation Tool (TPOT)</a:t>
            </a:r>
          </a:p>
        </p:txBody>
      </p:sp>
      <p:pic>
        <p:nvPicPr>
          <p:cNvPr id="4" name="Picture 3" title="TPOT Dat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5514" y="1944336"/>
            <a:ext cx="9380972" cy="4913664"/>
          </a:xfrm>
          <a:prstGeom prst="rect">
            <a:avLst/>
          </a:prstGeom>
          <a:noFill/>
        </p:spPr>
      </p:pic>
    </p:spTree>
    <p:extLst>
      <p:ext uri="{BB962C8B-B14F-4D97-AF65-F5344CB8AC3E}">
        <p14:creationId xmlns:p14="http://schemas.microsoft.com/office/powerpoint/2010/main" val="1973844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543" y="-1325563"/>
            <a:ext cx="10515600" cy="1325563"/>
          </a:xfrm>
        </p:spPr>
        <p:txBody>
          <a:bodyPr/>
          <a:lstStyle/>
          <a:p>
            <a:r>
              <a:rPr lang="en-US" dirty="0"/>
              <a:t>Foundational Outcomes: BIRS</a:t>
            </a:r>
          </a:p>
        </p:txBody>
      </p:sp>
      <p:pic>
        <p:nvPicPr>
          <p:cNvPr id="3" name="Picture 2" title="Behavioral Incident Reporting System Dat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5242" y="433137"/>
            <a:ext cx="9733547" cy="5958807"/>
          </a:xfrm>
          <a:prstGeom prst="rect">
            <a:avLst/>
          </a:prstGeom>
          <a:noFill/>
          <a:ln>
            <a:solidFill>
              <a:schemeClr val="accent1"/>
            </a:solidFill>
          </a:ln>
        </p:spPr>
      </p:pic>
    </p:spTree>
    <p:extLst>
      <p:ext uri="{BB962C8B-B14F-4D97-AF65-F5344CB8AC3E}">
        <p14:creationId xmlns:p14="http://schemas.microsoft.com/office/powerpoint/2010/main" val="1383627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ets.org/s/praxis/img/states/logo-states-mn.png" title="Minnesota Department of Education Logo"/>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9539" b="31692"/>
          <a:stretch/>
        </p:blipFill>
        <p:spPr bwMode="auto">
          <a:xfrm>
            <a:off x="5731142" y="5302530"/>
            <a:ext cx="3338658" cy="701118"/>
          </a:xfrm>
          <a:prstGeom prst="rect">
            <a:avLst/>
          </a:prstGeom>
          <a:noFill/>
          <a:extLst>
            <a:ext uri="{909E8E84-426E-40DD-AFC4-6F175D3DCCD1}">
              <a14:hiddenFill xmlns:a14="http://schemas.microsoft.com/office/drawing/2010/main">
                <a:solidFill>
                  <a:srgbClr val="FFFFFF"/>
                </a:solidFill>
              </a14:hiddenFill>
            </a:ext>
          </a:extLst>
        </p:spPr>
      </p:pic>
      <p:pic>
        <p:nvPicPr>
          <p:cNvPr id="6" name="08E63123-0EA5-48C1-AA21-28EADA3137E5" descr="The logo has small green scripted letters spelling &quot;Minnesota&quot; on top with blue letters &quot;P&quot; &quot;B&quot; and &quot;I&quot; with a white letter &quot;S&quot; winding like a country road or a river with a large green pine tree, a medium-sized yellow pine tree, and a small red pine tree to represent the three tiers of PBIS supports." title="PBIS Minnesota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72754" y="5078864"/>
            <a:ext cx="2498402" cy="1159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School-wide PBIS in Minnesota</a:t>
            </a:r>
          </a:p>
        </p:txBody>
      </p:sp>
      <p:sp>
        <p:nvSpPr>
          <p:cNvPr id="3" name="Text Placeholder 2"/>
          <p:cNvSpPr>
            <a:spLocks noGrp="1"/>
          </p:cNvSpPr>
          <p:nvPr>
            <p:ph type="body" idx="1"/>
          </p:nvPr>
        </p:nvSpPr>
        <p:spPr/>
        <p:txBody>
          <a:bodyPr/>
          <a:lstStyle/>
          <a:p>
            <a:r>
              <a:rPr lang="en-US" dirty="0" smtClean="0"/>
              <a:t>690 schools trained since 2005 </a:t>
            </a:r>
            <a:endParaRPr lang="en-US" dirty="0"/>
          </a:p>
        </p:txBody>
      </p:sp>
      <p:pic>
        <p:nvPicPr>
          <p:cNvPr id="7" name="Picture 6" title="MNPBS Network Exemplary Communities Workgroup Logo"/>
          <p:cNvPicPr>
            <a:picLocks noChangeAspect="1"/>
          </p:cNvPicPr>
          <p:nvPr/>
        </p:nvPicPr>
        <p:blipFill>
          <a:blip r:embed="rId4"/>
          <a:stretch>
            <a:fillRect/>
          </a:stretch>
        </p:blipFill>
        <p:spPr>
          <a:xfrm>
            <a:off x="2909441" y="824459"/>
            <a:ext cx="6358365" cy="2218652"/>
          </a:xfrm>
          <a:prstGeom prst="rect">
            <a:avLst/>
          </a:prstGeom>
        </p:spPr>
      </p:pic>
    </p:spTree>
    <p:extLst>
      <p:ext uri="{BB962C8B-B14F-4D97-AF65-F5344CB8AC3E}">
        <p14:creationId xmlns:p14="http://schemas.microsoft.com/office/powerpoint/2010/main" val="12700956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FFFFFF"/>
                </a:solidFill>
              </a:rPr>
              <a:t> Schoolwide PBIS Across Districts and Charters</a:t>
            </a:r>
            <a:endParaRPr lang="en-US" sz="2400" dirty="0"/>
          </a:p>
        </p:txBody>
      </p:sp>
      <p:sp>
        <p:nvSpPr>
          <p:cNvPr id="7" name="Rectangle 6"/>
          <p:cNvSpPr/>
          <p:nvPr/>
        </p:nvSpPr>
        <p:spPr>
          <a:xfrm>
            <a:off x="46465" y="1338942"/>
            <a:ext cx="4724400" cy="769441"/>
          </a:xfrm>
          <a:prstGeom prst="rect">
            <a:avLst/>
          </a:prstGeom>
        </p:spPr>
        <p:txBody>
          <a:bodyPr wrap="square" num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srgbClr val="003865"/>
                </a:solidFill>
                <a:effectLst/>
                <a:uLnTx/>
                <a:uFillTx/>
                <a:latin typeface="Calibri"/>
                <a:ea typeface="+mn-ea"/>
                <a:cs typeface="Arial"/>
                <a:sym typeface="Arial"/>
                <a:rtl val="0"/>
              </a:rPr>
              <a:t>Cohorts 1- 14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3865"/>
                </a:solidFill>
                <a:effectLst/>
                <a:uLnTx/>
                <a:uFillTx/>
                <a:latin typeface="Calibri"/>
                <a:ea typeface="+mn-ea"/>
                <a:cs typeface="Arial"/>
                <a:sym typeface="Arial"/>
                <a:rtl val="0"/>
              </a:rPr>
              <a:t>(2005-2020)</a:t>
            </a:r>
          </a:p>
        </p:txBody>
      </p:sp>
      <p:sp>
        <p:nvSpPr>
          <p:cNvPr id="8" name="Content Placeholder 6"/>
          <p:cNvSpPr txBox="1">
            <a:spLocks/>
          </p:cNvSpPr>
          <p:nvPr/>
        </p:nvSpPr>
        <p:spPr>
          <a:xfrm>
            <a:off x="332464" y="2171403"/>
            <a:ext cx="5365630" cy="354549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Districts (60% or more of schools)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Districts (1% to 59% of schools)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Charter schools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Other schools</a:t>
            </a:r>
          </a:p>
        </p:txBody>
      </p:sp>
      <p:pic>
        <p:nvPicPr>
          <p:cNvPr id="9" name="Picture 8" descr="This is an image of a Minnesota map, divided according to school district. The map is color coded to show the level of PBIS implementation throughout the state. &#10;School districts that have less than 60% of schools implementing PBIS are indicated in light green. These are:&#10;SOUTH WASHINGTON COUNTY SCHOOL DIST, GRAND RAPIDS PUBLIC SCHOOL DISTRICT, ROCHESTER PUBLIC SCHOOL DISTRICT, WHITE BEAR LAKE SCHOOL DISTRICT, ALEXANDRIA PUBLIC SCHOOL DISTRICT, EDINA PUBLIC SCHOOL DISTRICT, FARMINGTON PUBLIC SCHOOL DISTRICT, LAKEVILLE PUBLIC SCHOOL DISTRICT, HASTINGS PUBLIC SCHOOL DISTRICT, PINE RIVER-BACKUS SCHOOL DISTRICT, RICHFIELD PUBLIC SCHOOL DISTRICT, WASECA PUBLIC SCHOOL DISTRICT, BRAINERD PUBLIC SCHOOL DISTRICT, NEW PRAGUE AREA SCHOOLS, ROCORI PUBLIC SCHOOL DISTRICT, ST. FRANCIS PUBLIC SCHOOL DISTRICT, STILLWATER AREA PUBLIC SCHOOL DIST., ALBANY PUBLIC SCHOOL DISTRICT, BELLE PLAINE PUBLIC SCHOOL DISTRICT, BIG LAKE PUBLIC SCHOOL DISTRICT, FARIBAULT PUBLIC SCHOOL DISTRICT, JACKSON COUNTY CENTRAL SCHOOL DIST., LAC QUI PARLE VALLEY SCHOOL DIST., LAKE SUPERIOR PUBLIC SCHOOL DIST., MAPLE RIVER SCHOOL DISTRICT, MINNEWASKA SCHOOL DISTRICT, PERHAM-DENT PUBLIC SCHOOL DISTRICT, PROCTOR PUBLIC SCHOOL DISTRICT, RED WING PUBLIC SCHOOL DISTRICT, SHAKOPEE PUBLIC SCHOOL DISTRICT, STEWARTVILLE PUBLIC SCHOOL DISTRICT, WACONIA PUBLIC SCHOOL DISTRICT, WINONA AREA PUBLIC SCHOOL DISTRICT, SOUTH ST. PAUL PUBLIC SCHOOL DIST., ROSEMOUNT-APPLE VALLEY-EAGAN, DULUTH PUBLIC SCHOOL DISTRICT, BENSON PUBLIC SCHOOL DISTRICT, CLOQUET PUBLIC SCHOOL DISTRICT, LESUEUR-HENDERSON SCHOOL DISTRICT, LONG PRAIRIE-GREY EAGLE SCHOOL DIST, LUVERNE PUBLIC SCHOOL DISTRICT, MELROSE PUBLIC SCHOOL DISTRICT, PEQUOT LAKES PUBLIC SCHOOLS, REDWOOD AREA SCHOOL DISTRICT, SOUTHLAND PUBLIC SCHOOL DISTRICT, WILLMAR PUBLIC SCHOOL DISTRICT, DETROIT LAKES PUBLIC SCHOOL DIST., BUFFALO-HANOVER-MONTROSE PUBLIC SCHOOL, COLUMBIA HEIGHTS PUBLIC SCHOOL DIST, FRIDLEY PUBLIC SCHOOL DISTRICT, MARSHALL PUBLIC SCHOOL DISTRICT, ST. MICHAEL-ALBERTVILLE SCHOOL DIST, OSSEO PUBLIC SCHOOL DISTRICT, ELK RIVER PUBLIC SCHOOL DISTRICT, AUSTIN PUBLIC SCHOOL DISTRICT, SAINT PAUL SCHOOL DISTRICT, BARNUM PUBLIC SCHOOL DISTRICT, BECKER PUBLIC SCHOOL DISTRICT, BROOKLYN CENTER SCHOOL DISTRICT, CASS LAKE-BENA PUBLIC SCHOOLS, CENTENNIAL PUBLIC SCHOOL DISTRICT, DILWORTH-GLYNDON-FELTON, FAIRMONT AREA SCHOOL DISTRICT, FILLMORE CENTRAL, FRAZEE-VERGAS PUBLIC SCHOOL DIST., GREENWAY PUBLIC SCHOOL DISTRICT, HOLDINGFORD PUBLIC SCHOOL DISTRICT, LAKE BENTON PUBLIC SCHOOL DISTRICT, LAKE CITY PUBLIC SCHOOL DISTRICT, LANESBORO PUBLIC SCHOOL DISTRICT, MCGREGOR PUBLIC SCHOOL DISTRICT, MEDFORD PUBLIC SCHOOL DISTRICT, MENAHGA PUBLIC SCHOOL DISTRICT, MOOSE LAKE PUBLIC SCHOOL DISTRICT, NEVIS PUBLIC SCHOOL DISTRICT, PINE CITY PUBLIC SCHOOL DISTRICT, RUSH CITY PUBLIC SCHOOL DISTRICT, SAUK CENTRE PUBLIC SCHOOL DISTRICT, SLEEPY EYE PUBLIC SCHOOL DISTRICT, ST. CLAIR PUBLIC SCHOOL DISTRICT, THIEF RIVER FALLS SCHOOL DISTRICT, UNITED SOUTH CENTRAL SCHOOL DIST., WARROAD PUBLIC SCHOOL DISTRICT, WATERVILLE-ELYSIAN-MORRISTOWN, WEST ST. PAUL-MENDOTA HTS.-EAGAN, WESTONKA PUBLIC SCHOOL DISTRICT, MINNEAPOLIS PUBLIC SCHOOL DIST., NORTH ST PAUL-MAPLEWOOD SCHOOL DIST, WAYZATA PUBLIC SCHOOL DISTRICT, OWATONNA PUBLIC SCHOOL DISTRICT, EDEN PRAIRIE PUBLIC SCHOOL DISTRICT, and NORTHFIELD PUBLIC SCHOOL DISTRICT&#10;School districts that have 60% or more schools implementing PBIS are indicated in dark green. These are:&#10;MORA PUBLIC SCHOOL DISTRICT, AITKIN PUBLIC SCHOOL DISTRICT, CALEDONIA PUBLIC SCHOOL DISTRICT, EAST CENTRAL SCHOOL DISTRICT, HINCKLEY-FINLAYSON SCHOOL DISTRICT, NEW LONDON-SPICER SCHOOL DISTRICT, NEW ULM PUBLIC SCHOOL DISTRICT, ONAMIA PUBLIC SCHOOL DISTRICT, ROSEVILLE PUBLIC SCHOOL DISTRICT, RUSSELL-TYLER-RUTHTON PUBLIC SCHOOLS, ST. PETER PUBLIC SCHOOL DISTRICT, WAUBUN-OGEMA-WHITE EARTH PUBLIC SCHOOL, MAHNOMEN PUBLIC SCHOOL DISTRICT, PINE ISLAND PUBLIC SCHOOL DIST., MOUNDS VIEW PUBLIC SCHOOL DISTRICT, ALBERT LEA PUBLIC SCHOOL DISTRICT, PRIOR LAKE-SAVAGE AREA SCHOOLS, BLUE EARTH AREA PUBLIC SCHOOL, EAST GRAND FORKS PUBLIC SCHOOL DIST, LACRESCENT-HOKAH SCHOOL DISTRICT, SAUK RAPIDS-RICE PUBLIC SCHOOLS, INVER GROVE HEIGHTS SCHOOLS, LITTLE FALLS PUBLIC SCHOOL DISTRICT, MOORHEAD PUBLIC SCHOOL DISTRICT, BURNSVILLE PUBLIC SCHOOL DISTRICT, HOPKINS PUBLIC SCHOOL DISTRICT, FOREST LAKE PUBLIC SCHOOL DISTRICT, ROBBINSDALE PUBLIC SCHOOL DISTRICT, ADRIAN PUBLIC SCHOOL DISTRICT, BELGRADE-BROOTEN-ELROSA SCHOOL DIST, BIRD ISLAND-OLIVIA-LAKE LILLIAN, BLOOMING PRAIRIE PUBLIC SCHOOL DIST, BLOOMINGTON PUBLIC SCHOOL DISTRICT, BUTTERFIELD PUBLIC SCHOOL DISTRICT, CAMBRIDGE-ISANTI PUBLIC SCHOOL DIST, CANNON FALLS PUBLIC SCHOOL DISTRICT, CEDAR MOUNTAIN SCHOOL DISTRICT, CHISAGO LAKES SCHOOL DISTRICT, CHISHOLM PUBLIC SCHOOL DISTRICT, CLEARBROOK-GONVICK SCHOOL DISTRICT, CROSBY-IRONTON PUBLIC SCHOOL DIST., DEER RIVER PUBLIC SCHOOL DISTRICT, EASTERN CARVER COUNTY PUBLIC SCHOOL, EDGERTON PUBLIC SCHOOL DISTRICT, ELY PUBLIC SCHOOL DISTRICT, FLOODWOOD PUBLIC SCHOOL DISTRICT, G.F.W., GLENCOE-SILVER LAKE SCHOOL DISTRICT, GOODHUE PUBLIC SCHOOL DISTRICT, GRANADA HUNTLEY-EAST CHAIN, HERON LAKE-OKABENA SCHOOL DISTRICT, HILLS-BEAVER CREEK SCHOOL DISTRICT, HOUSTON PUBLIC SCHOOL DISTRICT, INTERNATIONAL FALLS SCHOOL DISTRICT, JANESVILLE-WALDORF-PEMBERTON, JORDAN PUBLIC SCHOOL DISTRICT, KELLIHER PUBLIC SCHOOL DISTRICT, KENYON-WANAMINGO SCHOOL DISTRICT, KERKHOVEN-MURDOCK-SUNBURG, KINGSLAND PUBLIC SCHOOL DISTRICT, LAKE CRYSTAL-WELLCOME MEMORIAL, LAKE PARK AUDUBON SCHOOL DISTRICT, LESTER PRAIRIE PUBLIC SCHOOL DIST., LYLE PUBLIC SCHOOL DISTRICT, LYND PUBLIC SCHOOL DISTRICT, M.A.C.C.R.A.Y. SCHOOL DISTRICT, MABEL-CANTON PUBLIC SCHOOL DIST., MAHTOMEDI PUBLIC SCHOOL DISTRICT, MAPLE LAKE PUBLIC SCHOOL DISTRICT, MINNEOTA PUBLIC SCHOOL DISTRICT, MONTEVIDEO PUBLIC SCHOOL DISTRICT, MURRAY COUNTY CENTRAL SCHOOL DIST., NASHWAUK-KEEWATIN SCHOOL DISTRICT, NETT LAKE PUBLIC SCHOOL DISTRICT, NICOLLET PUBLIC SCHOOL DISTRICT, NORTHLAND COMMUNITY SCHOOLS, NRHEG SCHOOL DISTRICT, PILLAGER PUBLIC SCHOOL DISTRICT, PRINCETON PUBLIC SCHOOL DISTRICT, SOUTH KOOCHICHING SCHOOL DISTRICT, SPRING GROVE SCHOOL DISTRICT, ST. ANTHONY-NEW BRIGHTON SCHOOLS, ST. CLOUD PUBLIC SCHOOL DISTRICT, TRUMAN PUBLIC SCHOOL DISTRICT, WALKER-HACKENSACK-AKELEY SCHL. DIST, WINDOM PUBLIC SCHOOL DISTRICT, YELLOW MEDICINE EAST, and ZUMBROTA-MAZEPPA SCHOOL DISTRICT&#10;Charter Schools implementing PBIS are indicated by a black dot. These are:&#10;HMONG COLLEGE PREP ACADEMY, NORTH LAKES ACADEMY, ATHLOS ACADEMY OF SAINT CLOUD, BLUFFVIEW MONTESSORI, CEDAR RIVERSIDE COMMUNITY SCHOOL, COLOGNE ACADEMY, DAVINCI ACADEMY, DISCOVERY PUBLIC SCHOOL FARIBAULT, DISCOVERY WOODS MONTESSORI SCHOOL, DUGSI ACADEMY, DULUTH PUBLIC SCHOOLS ACADEMY, EXCELL ACADEMY CHARTER, FRASER ACADEMY, FRIENDSHIP ACDMY OF FINE ARTS CHTR., HENNEPIN ELEMENTARY SCHOOL, LIONSGATE ACADEMY, LOVEWORKS ACADEMY FOR ARTS, MATH AND SCIENCE ACADEMY, PARTNERSHIP ACADEMY, INC., PRAIRIE SEEDS ACADEMY, STEP ACADEMY CHARTER SCHOOL, TEAM ACADEMY, TWIN CITIES GERMAN IMMERSION CHRTR, and URBAN ACADEMY CHARTER SCHOOL&#10;Other Schools implementing PBIS by more than 60% are indicated by a black square. These are:&#10;NAY-AH-SHING and DOC/WALTER MAGINNIS HIGH SCHOOL"/>
          <p:cNvPicPr>
            <a:picLocks noChangeAspect="1"/>
          </p:cNvPicPr>
          <p:nvPr/>
        </p:nvPicPr>
        <p:blipFill rotWithShape="1">
          <a:blip r:embed="rId2" cstate="screen">
            <a:extLst>
              <a:ext uri="{28A0092B-C50C-407E-A947-70E740481C1C}">
                <a14:useLocalDpi xmlns:a14="http://schemas.microsoft.com/office/drawing/2010/main"/>
              </a:ext>
            </a:extLst>
          </a:blip>
          <a:srcRect l="2776" t="1637" r="2170" b="15302"/>
          <a:stretch/>
        </p:blipFill>
        <p:spPr>
          <a:xfrm>
            <a:off x="7117339" y="1483321"/>
            <a:ext cx="4611326" cy="5214659"/>
          </a:xfrm>
          <a:prstGeom prst="rect">
            <a:avLst/>
          </a:prstGeom>
        </p:spPr>
      </p:pic>
      <p:pic>
        <p:nvPicPr>
          <p:cNvPr id="11" name="Picture 10" descr="Color Guided Key to Minnesota Regional Implementation Project Map for PBIS Cohorts 1 - 14. Dark green oval indicates the color that will show districts with 60% or more of schools implementing PBIS. Light green shows districts with 1% - 59% of schools implementing, and white shows no participating schools to date."/>
          <p:cNvPicPr>
            <a:picLocks noChangeAspect="1"/>
          </p:cNvPicPr>
          <p:nvPr/>
        </p:nvPicPr>
        <p:blipFill>
          <a:blip r:embed="rId3"/>
          <a:stretch>
            <a:fillRect/>
          </a:stretch>
        </p:blipFill>
        <p:spPr>
          <a:xfrm>
            <a:off x="4336433" y="4925151"/>
            <a:ext cx="2723322" cy="1772829"/>
          </a:xfrm>
          <a:prstGeom prst="rect">
            <a:avLst/>
          </a:prstGeom>
        </p:spPr>
      </p:pic>
    </p:spTree>
    <p:extLst>
      <p:ext uri="{BB962C8B-B14F-4D97-AF65-F5344CB8AC3E}">
        <p14:creationId xmlns:p14="http://schemas.microsoft.com/office/powerpoint/2010/main" val="273278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FFFFFF"/>
                </a:solidFill>
              </a:rPr>
              <a:t>Growth of PBIS in Minnesota: 2005-present</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6/12/2019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78BE21"/>
                </a:solidFill>
                <a:effectLst/>
                <a:uLnTx/>
                <a:uFillTx/>
                <a:latin typeface="Calibri"/>
                <a:ea typeface="+mn-ea"/>
                <a:cs typeface="+mn-cs"/>
              </a:rPr>
              <a:t>|</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003865"/>
                </a:solidFill>
                <a:effectLst/>
                <a:uLnTx/>
                <a:uFillTx/>
                <a:latin typeface="Calibri"/>
                <a:ea typeface="+mn-ea"/>
                <a:cs typeface="+mn-cs"/>
              </a:rPr>
              <a:t>education.mn.gov</a:t>
            </a:r>
          </a:p>
        </p:txBody>
      </p:sp>
      <p:graphicFrame>
        <p:nvGraphicFramePr>
          <p:cNvPr id="7" name="Chart 6" descr="First year schools are in blue at bottom bar, next stack is Second Year schools in Maroon, then at the top of stacked bar are First Year schools in green." title="Growth of PBIS in Minnesota Chart"/>
          <p:cNvGraphicFramePr/>
          <p:nvPr/>
        </p:nvGraphicFramePr>
        <p:xfrm>
          <a:off x="231112" y="1479550"/>
          <a:ext cx="1159530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068291" y="1702638"/>
            <a:ext cx="1708727" cy="769441"/>
          </a:xfrm>
          <a:prstGeom prst="rect">
            <a:avLst/>
          </a:prstGeom>
          <a:solidFill>
            <a:schemeClr val="tx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a:ea typeface="+mn-ea"/>
                <a:cs typeface="+mn-cs"/>
              </a:rPr>
              <a:t>690</a:t>
            </a:r>
            <a:endParaRPr kumimoji="0" lang="en-US" sz="2400" b="1"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Right Arrow 8" descr="Red Arrow pointing to Cohort 12 in the second year of PBIS implementation for 2017-2018" title="Red Arrow"/>
          <p:cNvSpPr/>
          <p:nvPr/>
        </p:nvSpPr>
        <p:spPr>
          <a:xfrm rot="807210">
            <a:off x="9023738" y="1669702"/>
            <a:ext cx="2244505" cy="1000199"/>
          </a:xfrm>
          <a:prstGeom prst="rightArrow">
            <a:avLst>
              <a:gd name="adj1" fmla="val 70690"/>
              <a:gd name="adj2" fmla="val 82450"/>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Cohort 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45 more schools!</a:t>
            </a:r>
          </a:p>
        </p:txBody>
      </p:sp>
    </p:spTree>
    <p:extLst>
      <p:ext uri="{BB962C8B-B14F-4D97-AF65-F5344CB8AC3E}">
        <p14:creationId xmlns:p14="http://schemas.microsoft.com/office/powerpoint/2010/main" val="24497349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56" y="121912"/>
            <a:ext cx="8989803" cy="914400"/>
          </a:xfrm>
        </p:spPr>
        <p:txBody>
          <a:bodyPr>
            <a:normAutofit/>
          </a:bodyPr>
          <a:lstStyle/>
          <a:p>
            <a:r>
              <a:rPr lang="en-US" sz="4000" dirty="0"/>
              <a:t>PBIS by the Numbers in Minnesota</a:t>
            </a:r>
          </a:p>
        </p:txBody>
      </p:sp>
      <p:sp>
        <p:nvSpPr>
          <p:cNvPr id="3" name="Content Placeholder 2"/>
          <p:cNvSpPr>
            <a:spLocks noGrp="1"/>
          </p:cNvSpPr>
          <p:nvPr>
            <p:ph idx="1"/>
          </p:nvPr>
        </p:nvSpPr>
        <p:spPr/>
        <p:txBody>
          <a:bodyPr>
            <a:normAutofit fontScale="92500"/>
          </a:bodyPr>
          <a:lstStyle/>
          <a:p>
            <a:pPr>
              <a:lnSpc>
                <a:spcPct val="150000"/>
              </a:lnSpc>
              <a:spcBef>
                <a:spcPct val="20000"/>
              </a:spcBef>
              <a:spcAft>
                <a:spcPts val="0"/>
              </a:spcAft>
              <a:buClrTx/>
              <a:defRPr/>
            </a:pPr>
            <a:r>
              <a:rPr lang="en-US" altLang="en-US" sz="3600" b="1" dirty="0">
                <a:cs typeface="Arial" pitchFamily="34" charset="0"/>
              </a:rPr>
              <a:t> </a:t>
            </a:r>
            <a:r>
              <a:rPr lang="en-US" altLang="en-US" sz="3600" b="1" dirty="0">
                <a:solidFill>
                  <a:schemeClr val="accent2">
                    <a:lumMod val="75000"/>
                  </a:schemeClr>
                </a:solidFill>
                <a:cs typeface="Arial" pitchFamily="34" charset="0"/>
              </a:rPr>
              <a:t>234 </a:t>
            </a:r>
            <a:r>
              <a:rPr lang="en-US" altLang="en-US" sz="3600" dirty="0">
                <a:cs typeface="Arial" pitchFamily="34" charset="0"/>
              </a:rPr>
              <a:t>districts/charters</a:t>
            </a:r>
          </a:p>
          <a:p>
            <a:pPr>
              <a:lnSpc>
                <a:spcPct val="150000"/>
              </a:lnSpc>
              <a:spcBef>
                <a:spcPct val="20000"/>
              </a:spcBef>
              <a:spcAft>
                <a:spcPts val="0"/>
              </a:spcAft>
              <a:buClrTx/>
              <a:defRPr/>
            </a:pPr>
            <a:r>
              <a:rPr lang="en-US" altLang="en-US" sz="3600" b="1" dirty="0">
                <a:cs typeface="Arial" pitchFamily="34" charset="0"/>
              </a:rPr>
              <a:t> </a:t>
            </a:r>
            <a:r>
              <a:rPr lang="en-US" altLang="en-US" sz="3600" b="1" dirty="0">
                <a:solidFill>
                  <a:schemeClr val="accent2">
                    <a:lumMod val="75000"/>
                  </a:schemeClr>
                </a:solidFill>
                <a:cs typeface="Arial" pitchFamily="34" charset="0"/>
              </a:rPr>
              <a:t>690 </a:t>
            </a:r>
            <a:r>
              <a:rPr lang="en-US" altLang="en-US" sz="3600" dirty="0">
                <a:cs typeface="Arial" pitchFamily="34" charset="0"/>
              </a:rPr>
              <a:t>schools</a:t>
            </a:r>
          </a:p>
          <a:p>
            <a:pPr>
              <a:lnSpc>
                <a:spcPct val="150000"/>
              </a:lnSpc>
              <a:spcBef>
                <a:spcPct val="20000"/>
              </a:spcBef>
              <a:spcAft>
                <a:spcPts val="0"/>
              </a:spcAft>
              <a:buClrTx/>
              <a:defRPr/>
            </a:pPr>
            <a:r>
              <a:rPr lang="en-US" altLang="en-US" sz="3600" b="1" dirty="0">
                <a:cs typeface="Arial" pitchFamily="34" charset="0"/>
              </a:rPr>
              <a:t> </a:t>
            </a:r>
            <a:r>
              <a:rPr lang="en-US" altLang="en-US" sz="3600" b="1" dirty="0">
                <a:solidFill>
                  <a:schemeClr val="accent2">
                    <a:lumMod val="75000"/>
                  </a:schemeClr>
                </a:solidFill>
                <a:cs typeface="Arial" pitchFamily="34" charset="0"/>
              </a:rPr>
              <a:t>33.3%</a:t>
            </a:r>
            <a:r>
              <a:rPr lang="en-US" altLang="en-US" sz="3600" b="1" dirty="0">
                <a:cs typeface="Arial" pitchFamily="34" charset="0"/>
              </a:rPr>
              <a:t> </a:t>
            </a:r>
            <a:r>
              <a:rPr lang="en-US" altLang="en-US" sz="3600" dirty="0">
                <a:cs typeface="Arial" pitchFamily="34" charset="0"/>
              </a:rPr>
              <a:t>of the state’s schools</a:t>
            </a:r>
            <a:endParaRPr lang="en-US" altLang="en-US" sz="3600" b="1" dirty="0">
              <a:solidFill>
                <a:schemeClr val="accent2">
                  <a:lumMod val="75000"/>
                </a:schemeClr>
              </a:solidFill>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a:solidFill>
                  <a:schemeClr val="accent2">
                    <a:lumMod val="75000"/>
                  </a:schemeClr>
                </a:solidFill>
                <a:cs typeface="Arial" pitchFamily="34" charset="0"/>
              </a:rPr>
              <a:t>335,598</a:t>
            </a:r>
            <a:r>
              <a:rPr lang="en-US" altLang="en-US" sz="3600" b="1" dirty="0">
                <a:cs typeface="Arial" pitchFamily="34" charset="0"/>
              </a:rPr>
              <a:t> </a:t>
            </a:r>
            <a:r>
              <a:rPr lang="en-US" altLang="en-US" sz="3600" dirty="0">
                <a:cs typeface="Arial" pitchFamily="34" charset="0"/>
              </a:rPr>
              <a:t>students impacted by SWPBIS</a:t>
            </a:r>
          </a:p>
          <a:p>
            <a:pPr>
              <a:lnSpc>
                <a:spcPct val="150000"/>
              </a:lnSpc>
              <a:spcBef>
                <a:spcPct val="20000"/>
              </a:spcBef>
              <a:spcAft>
                <a:spcPts val="0"/>
              </a:spcAft>
              <a:buClrTx/>
              <a:defRPr/>
            </a:pPr>
            <a:r>
              <a:rPr lang="en-US" sz="3600" b="1" dirty="0">
                <a:cs typeface="Arial" pitchFamily="34" charset="0"/>
              </a:rPr>
              <a:t> </a:t>
            </a:r>
            <a:r>
              <a:rPr lang="en-US" sz="3600" b="1" dirty="0">
                <a:solidFill>
                  <a:schemeClr val="accent2">
                    <a:lumMod val="75000"/>
                  </a:schemeClr>
                </a:solidFill>
                <a:cs typeface="Arial" pitchFamily="34" charset="0"/>
              </a:rPr>
              <a:t>38.9%</a:t>
            </a:r>
            <a:r>
              <a:rPr lang="en-US" sz="3600" b="1" dirty="0">
                <a:cs typeface="Arial" pitchFamily="34" charset="0"/>
              </a:rPr>
              <a:t> </a:t>
            </a:r>
            <a:r>
              <a:rPr lang="en-US" sz="3600" dirty="0">
                <a:cs typeface="Arial" pitchFamily="34" charset="0"/>
              </a:rPr>
              <a:t>of the state’s students</a:t>
            </a:r>
            <a:endParaRPr lang="en-US" sz="1200" dirty="0">
              <a:solidFill>
                <a:schemeClr val="accent2">
                  <a:lumMod val="75000"/>
                </a:schemeClr>
              </a:solidFill>
            </a:endParaRPr>
          </a:p>
        </p:txBody>
      </p:sp>
      <p:sp>
        <p:nvSpPr>
          <p:cNvPr id="4" name="Date Placeholder 3"/>
          <p:cNvSpPr>
            <a:spLocks noGrp="1"/>
          </p:cNvSpPr>
          <p:nvPr>
            <p:ph type="dt" sz="half" idx="10"/>
          </p:nvPr>
        </p:nvSpPr>
        <p:spPr>
          <a:xfrm>
            <a:off x="838200" y="6392111"/>
            <a:ext cx="135859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4D5D47-1752-4D84-8BFB-C2F71A34C93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6/12/2019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78BE21"/>
                </a:solidFill>
                <a:effectLst/>
                <a:uLnTx/>
                <a:uFillTx/>
                <a:latin typeface="Calibri"/>
                <a:ea typeface="+mn-ea"/>
                <a:cs typeface="+mn-cs"/>
              </a:rPr>
              <a:t>|</a:t>
            </a:r>
            <a:r>
              <a:rPr kumimoji="0" lang="en-US" sz="1200" b="0" i="0" u="none" strike="noStrike" kern="1200" cap="none" spc="0" normalizeH="0" baseline="0" noProof="0" dirty="0">
                <a:ln>
                  <a:noFill/>
                </a:ln>
                <a:solidFill>
                  <a:srgbClr val="FFFFFF"/>
                </a:solidFill>
                <a:effectLst/>
                <a:uLnTx/>
                <a:uFillTx/>
                <a:latin typeface="Calibri"/>
                <a:ea typeface="+mn-ea"/>
                <a:cs typeface="+mn-cs"/>
              </a:rPr>
              <a:t> </a:t>
            </a:r>
            <a:r>
              <a:rPr kumimoji="0" lang="en-US" sz="1200" b="0" i="0" u="none" strike="noStrike" kern="1200" cap="none" spc="0" normalizeH="0" baseline="0" noProof="0" dirty="0">
                <a:ln>
                  <a:noFill/>
                </a:ln>
                <a:solidFill>
                  <a:srgbClr val="003865"/>
                </a:solidFill>
                <a:effectLst/>
                <a:uLnTx/>
                <a:uFillTx/>
                <a:latin typeface="Calibri"/>
                <a:ea typeface="+mn-ea"/>
                <a:cs typeface="+mn-cs"/>
              </a:rPr>
              <a:t>education.mn.gov</a:t>
            </a:r>
          </a:p>
        </p:txBody>
      </p:sp>
    </p:spTree>
    <p:extLst>
      <p:ext uri="{BB962C8B-B14F-4D97-AF65-F5344CB8AC3E}">
        <p14:creationId xmlns:p14="http://schemas.microsoft.com/office/powerpoint/2010/main" val="17296112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22A.627 Positive Behavioral Interventions and Supports added to 2017 Education Statutes" title="2017 Minnesota Statutes Website"/>
          <p:cNvPicPr>
            <a:picLocks noChangeAspect="1"/>
          </p:cNvPicPr>
          <p:nvPr/>
        </p:nvPicPr>
        <p:blipFill>
          <a:blip r:embed="rId3"/>
          <a:stretch>
            <a:fillRect/>
          </a:stretch>
        </p:blipFill>
        <p:spPr>
          <a:xfrm>
            <a:off x="-98960" y="0"/>
            <a:ext cx="12392560" cy="6914690"/>
          </a:xfrm>
          <a:prstGeom prst="rect">
            <a:avLst/>
          </a:prstGeom>
        </p:spPr>
      </p:pic>
      <p:sp>
        <p:nvSpPr>
          <p:cNvPr id="9" name="TextBox 8" descr="to show the MN statute" title="hyperlink"/>
          <p:cNvSpPr txBox="1"/>
          <p:nvPr/>
        </p:nvSpPr>
        <p:spPr>
          <a:xfrm>
            <a:off x="4495132" y="2474680"/>
            <a:ext cx="5315238" cy="338554"/>
          </a:xfrm>
          <a:prstGeom prst="rect">
            <a:avLst/>
          </a:prstGeom>
          <a:solidFill>
            <a:srgbClr val="990033"/>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Source: </a:t>
            </a:r>
            <a:r>
              <a:rPr kumimoji="0" lang="en-US" sz="1600" b="1" i="0" u="sng" strike="noStrike" kern="1200" cap="none" spc="0" normalizeH="0" baseline="0" noProof="0" dirty="0">
                <a:ln>
                  <a:noFill/>
                </a:ln>
                <a:solidFill>
                  <a:srgbClr val="FFFFFF"/>
                </a:solidFill>
                <a:effectLst/>
                <a:uLnTx/>
                <a:uFillTx/>
                <a:latin typeface="Calibri"/>
                <a:ea typeface="+mn-ea"/>
                <a:cs typeface="+mn-cs"/>
              </a:rPr>
              <a:t>https://www.revisor.mn.gov/statutes/?id=122A.627</a:t>
            </a:r>
            <a:endParaRPr kumimoji="0" lang="en-US" sz="1600" b="0" i="0" u="sng" strike="noStrike" kern="1200" cap="none" spc="0" normalizeH="0" baseline="0" noProof="0" dirty="0">
              <a:ln>
                <a:noFill/>
              </a:ln>
              <a:solidFill>
                <a:srgbClr val="FFFFFF"/>
              </a:solidFill>
              <a:effectLst/>
              <a:uLnTx/>
              <a:uFillTx/>
              <a:latin typeface="Calibri"/>
              <a:ea typeface="+mn-ea"/>
              <a:cs typeface="+mn-cs"/>
            </a:endParaRPr>
          </a:p>
        </p:txBody>
      </p:sp>
      <p:sp>
        <p:nvSpPr>
          <p:cNvPr id="2" name="Title 1"/>
          <p:cNvSpPr>
            <a:spLocks noGrp="1"/>
          </p:cNvSpPr>
          <p:nvPr>
            <p:ph type="title"/>
          </p:nvPr>
        </p:nvSpPr>
        <p:spPr>
          <a:xfrm>
            <a:off x="388257" y="-1325563"/>
            <a:ext cx="10515600" cy="1325563"/>
          </a:xfrm>
        </p:spPr>
        <p:txBody>
          <a:bodyPr/>
          <a:lstStyle/>
          <a:p>
            <a:r>
              <a:rPr lang="en-US" dirty="0"/>
              <a:t>PBIS Defined in MN Statute 122A.627</a:t>
            </a:r>
          </a:p>
        </p:txBody>
      </p:sp>
    </p:spTree>
    <p:extLst>
      <p:ext uri="{BB962C8B-B14F-4D97-AF65-F5344CB8AC3E}">
        <p14:creationId xmlns:p14="http://schemas.microsoft.com/office/powerpoint/2010/main" val="120804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3" y="1299210"/>
            <a:ext cx="6249987" cy="3310890"/>
          </a:xfrm>
          <a:prstGeom prst="cloudCallout">
            <a:avLst>
              <a:gd name="adj1" fmla="val -29049"/>
              <a:gd name="adj2" fmla="val 75640"/>
            </a:avLst>
          </a:prstGeom>
          <a:solidFill>
            <a:schemeClr val="bg1"/>
          </a:solidFill>
          <a:ln>
            <a:solidFill>
              <a:srgbClr val="006A48"/>
            </a:solidFill>
          </a:ln>
        </p:spPr>
        <p:txBody>
          <a:bodyPr>
            <a:noAutofit/>
          </a:bodyPr>
          <a:lstStyle/>
          <a:p>
            <a:pPr algn="ctr"/>
            <a:r>
              <a:rPr lang="en-US" sz="5400" b="1" dirty="0" smtClean="0">
                <a:solidFill>
                  <a:srgbClr val="006A48"/>
                </a:solidFill>
              </a:rPr>
              <a:t>What would</a:t>
            </a:r>
            <a:br>
              <a:rPr lang="en-US" sz="5400" b="1" dirty="0" smtClean="0">
                <a:solidFill>
                  <a:srgbClr val="006A48"/>
                </a:solidFill>
              </a:rPr>
            </a:br>
            <a:r>
              <a:rPr lang="en-US" sz="5400" b="1" dirty="0" smtClean="0">
                <a:solidFill>
                  <a:srgbClr val="006A48"/>
                </a:solidFill>
              </a:rPr>
              <a:t>Kent say?</a:t>
            </a:r>
            <a:endParaRPr lang="en-US" sz="5400" b="1" dirty="0">
              <a:solidFill>
                <a:srgbClr val="006A48"/>
              </a:solidFill>
            </a:endParaRPr>
          </a:p>
        </p:txBody>
      </p:sp>
      <p:sp>
        <p:nvSpPr>
          <p:cNvPr id="4" name="Rectangle 3"/>
          <p:cNvSpPr/>
          <p:nvPr/>
        </p:nvSpPr>
        <p:spPr>
          <a:xfrm>
            <a:off x="1538770" y="5894963"/>
            <a:ext cx="5319230" cy="954107"/>
          </a:xfrm>
          <a:prstGeom prst="rect">
            <a:avLst/>
          </a:prstGeom>
        </p:spPr>
        <p:txBody>
          <a:bodyPr wrap="square">
            <a:spAutoFit/>
          </a:bodyPr>
          <a:lstStyle/>
          <a:p>
            <a:r>
              <a:rPr lang="en-US" sz="1400" b="1" dirty="0">
                <a:solidFill>
                  <a:srgbClr val="495159"/>
                </a:solidFill>
                <a:latin typeface="Open Sans"/>
              </a:rPr>
              <a:t>Kent McIntosh, University of </a:t>
            </a:r>
            <a:r>
              <a:rPr lang="en-US" sz="1400" b="1" dirty="0" smtClean="0">
                <a:solidFill>
                  <a:srgbClr val="495159"/>
                </a:solidFill>
                <a:latin typeface="Open Sans"/>
              </a:rPr>
              <a:t>Oregon</a:t>
            </a:r>
          </a:p>
          <a:p>
            <a:r>
              <a:rPr lang="en-US" sz="1400" b="0" i="0" dirty="0" smtClean="0">
                <a:solidFill>
                  <a:srgbClr val="495159"/>
                </a:solidFill>
                <a:effectLst/>
                <a:latin typeface="Open Sans"/>
              </a:rPr>
              <a:t>Co-Director </a:t>
            </a:r>
            <a:r>
              <a:rPr lang="en-US" sz="1400" dirty="0">
                <a:solidFill>
                  <a:srgbClr val="495159"/>
                </a:solidFill>
                <a:latin typeface="Open Sans"/>
              </a:rPr>
              <a:t>of </a:t>
            </a:r>
            <a:r>
              <a:rPr lang="en-US" sz="1400" dirty="0" smtClean="0">
                <a:solidFill>
                  <a:srgbClr val="495159"/>
                </a:solidFill>
                <a:latin typeface="Open Sans"/>
              </a:rPr>
              <a:t>National </a:t>
            </a:r>
            <a:r>
              <a:rPr lang="en-US" sz="1400" dirty="0">
                <a:solidFill>
                  <a:srgbClr val="495159"/>
                </a:solidFill>
                <a:latin typeface="Open Sans"/>
              </a:rPr>
              <a:t>Technical Assistance Center on </a:t>
            </a:r>
            <a:r>
              <a:rPr lang="en-US" sz="1400" dirty="0" smtClean="0">
                <a:solidFill>
                  <a:srgbClr val="495159"/>
                </a:solidFill>
                <a:latin typeface="Open Sans"/>
              </a:rPr>
              <a:t>PBIS</a:t>
            </a:r>
            <a:endParaRPr lang="en-US" sz="1400" dirty="0">
              <a:solidFill>
                <a:srgbClr val="495159"/>
              </a:solidFill>
              <a:latin typeface="Open Sans"/>
            </a:endParaRPr>
          </a:p>
          <a:p>
            <a:r>
              <a:rPr lang="en-US" sz="1400" dirty="0">
                <a:solidFill>
                  <a:srgbClr val="495159"/>
                </a:solidFill>
                <a:latin typeface="Open Sans"/>
              </a:rPr>
              <a:t>U.S. Department of Education, Office of Special Education Programs and Office of Elementary and Secondary Education</a:t>
            </a:r>
            <a:endParaRPr lang="en-US" sz="1400" b="0" i="0" dirty="0">
              <a:solidFill>
                <a:srgbClr val="495159"/>
              </a:solidFill>
              <a:effectLst/>
              <a:latin typeface="Open Sans"/>
            </a:endParaRPr>
          </a:p>
        </p:txBody>
      </p:sp>
    </p:spTree>
    <p:extLst>
      <p:ext uri="{BB962C8B-B14F-4D97-AF65-F5344CB8AC3E}">
        <p14:creationId xmlns:p14="http://schemas.microsoft.com/office/powerpoint/2010/main" val="39625060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of a school's use of data including graphs, and triangle&#10;" title="text box and pictur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6125" y="4437349"/>
            <a:ext cx="2399031" cy="1624343"/>
          </a:xfrm>
          <a:prstGeom prst="rect">
            <a:avLst/>
          </a:prstGeom>
        </p:spPr>
      </p:pic>
      <p:sp>
        <p:nvSpPr>
          <p:cNvPr id="2" name="Title 1"/>
          <p:cNvSpPr>
            <a:spLocks noGrp="1"/>
          </p:cNvSpPr>
          <p:nvPr>
            <p:ph type="title"/>
          </p:nvPr>
        </p:nvSpPr>
        <p:spPr/>
        <p:txBody>
          <a:bodyPr>
            <a:normAutofit/>
          </a:bodyPr>
          <a:lstStyle/>
          <a:p>
            <a:r>
              <a:rPr lang="en-US" dirty="0"/>
              <a:t>PBIS Definition from Statute in Practice</a:t>
            </a:r>
          </a:p>
        </p:txBody>
      </p:sp>
      <p:sp>
        <p:nvSpPr>
          <p:cNvPr id="3" name="Content Placeholder 2"/>
          <p:cNvSpPr>
            <a:spLocks noGrp="1"/>
          </p:cNvSpPr>
          <p:nvPr>
            <p:ph idx="1"/>
          </p:nvPr>
        </p:nvSpPr>
        <p:spPr/>
        <p:txBody>
          <a:bodyPr>
            <a:normAutofit/>
          </a:bodyPr>
          <a:lstStyle/>
          <a:p>
            <a:pPr marL="0" indent="0">
              <a:spcBef>
                <a:spcPts val="600"/>
              </a:spcBef>
              <a:spcAft>
                <a:spcPts val="0"/>
              </a:spcAft>
              <a:buNone/>
            </a:pPr>
            <a:r>
              <a:rPr lang="en-US" sz="1800" b="1" dirty="0"/>
              <a:t>An evidence-based framework with these core features</a:t>
            </a:r>
          </a:p>
          <a:p>
            <a:pPr marL="457200" indent="-457200">
              <a:spcBef>
                <a:spcPts val="600"/>
              </a:spcBef>
              <a:spcAft>
                <a:spcPts val="0"/>
              </a:spcAft>
              <a:buFont typeface="+mj-lt"/>
              <a:buAutoNum type="arabicPeriod"/>
            </a:pPr>
            <a:r>
              <a:rPr lang="en-US" sz="1800" b="1" dirty="0"/>
              <a:t>3-5 positive expectations, taught and practiced</a:t>
            </a:r>
          </a:p>
          <a:p>
            <a:pPr marL="457200" indent="-457200">
              <a:spcBef>
                <a:spcPts val="600"/>
              </a:spcBef>
              <a:spcAft>
                <a:spcPts val="0"/>
              </a:spcAft>
              <a:buFont typeface="+mj-lt"/>
              <a:buAutoNum type="arabicPeriod"/>
            </a:pPr>
            <a:r>
              <a:rPr lang="en-US" sz="1800" b="1" dirty="0"/>
              <a:t>Acknowledgement and feedback system</a:t>
            </a:r>
          </a:p>
          <a:p>
            <a:pPr marL="457200" indent="-457200">
              <a:spcBef>
                <a:spcPts val="600"/>
              </a:spcBef>
              <a:spcAft>
                <a:spcPts val="0"/>
              </a:spcAft>
              <a:buFont typeface="+mj-lt"/>
              <a:buAutoNum type="arabicPeriod"/>
            </a:pPr>
            <a:r>
              <a:rPr lang="en-US" sz="1800" b="1" dirty="0"/>
              <a:t>Continuum of procedures to support behavior</a:t>
            </a:r>
          </a:p>
          <a:p>
            <a:pPr marL="457200" indent="-457200">
              <a:spcBef>
                <a:spcPts val="600"/>
              </a:spcBef>
              <a:spcAft>
                <a:spcPts val="0"/>
              </a:spcAft>
              <a:buFont typeface="+mj-lt"/>
              <a:buAutoNum type="arabicPeriod"/>
            </a:pPr>
            <a:r>
              <a:rPr lang="en-US" sz="1800" b="1" dirty="0"/>
              <a:t>Data-based decision making</a:t>
            </a:r>
          </a:p>
          <a:p>
            <a:pPr marL="457200" indent="-457200">
              <a:spcBef>
                <a:spcPts val="600"/>
              </a:spcBef>
              <a:spcAft>
                <a:spcPts val="0"/>
              </a:spcAft>
              <a:buFont typeface="+mj-lt"/>
              <a:buAutoNum type="arabicPeriod"/>
            </a:pPr>
            <a:r>
              <a:rPr lang="en-US" sz="1800" b="1" dirty="0"/>
              <a:t>Integrated and aligned with academics for all</a:t>
            </a:r>
          </a:p>
          <a:p>
            <a:pPr marL="457200" indent="-457200">
              <a:spcBef>
                <a:spcPts val="600"/>
              </a:spcBef>
              <a:spcAft>
                <a:spcPts val="0"/>
              </a:spcAft>
              <a:buFont typeface="+mj-lt"/>
              <a:buAutoNum type="arabicPeriod"/>
            </a:pPr>
            <a:r>
              <a:rPr lang="en-US" sz="1800" b="1" dirty="0"/>
              <a:t>Team-based approach</a:t>
            </a:r>
          </a:p>
          <a:p>
            <a:pPr marL="457200" indent="-457200">
              <a:buFont typeface="+mj-lt"/>
              <a:buAutoNum type="arabicPeriod"/>
            </a:pPr>
            <a:endParaRPr lang="en-US" sz="1400" dirty="0"/>
          </a:p>
        </p:txBody>
      </p:sp>
      <p:pic>
        <p:nvPicPr>
          <p:cNvPr id="10" name="Picture 9" descr="A picture of a team working together " title="Picture "/>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9908" y="1601788"/>
            <a:ext cx="2441570" cy="1525446"/>
          </a:xfrm>
          <a:prstGeom prst="rect">
            <a:avLst/>
          </a:prstGeom>
        </p:spPr>
      </p:pic>
      <p:sp>
        <p:nvSpPr>
          <p:cNvPr id="13" name="TextBox 12" descr="to show the MN statute" title="hyperlink"/>
          <p:cNvSpPr txBox="1"/>
          <p:nvPr/>
        </p:nvSpPr>
        <p:spPr>
          <a:xfrm>
            <a:off x="63240" y="6547779"/>
            <a:ext cx="3757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865"/>
                </a:solidFill>
                <a:effectLst/>
                <a:uLnTx/>
                <a:uFillTx/>
                <a:latin typeface="Calibri"/>
                <a:ea typeface="+mn-ea"/>
                <a:cs typeface="+mn-cs"/>
              </a:rPr>
              <a:t>Source: </a:t>
            </a:r>
            <a:r>
              <a:rPr kumimoji="0" lang="en-US" sz="1100" b="0" i="0" u="none" strike="noStrike" kern="1200" cap="none" spc="0" normalizeH="0" baseline="0" noProof="0" dirty="0">
                <a:ln>
                  <a:noFill/>
                </a:ln>
                <a:solidFill>
                  <a:srgbClr val="003865"/>
                </a:solidFill>
                <a:effectLst/>
                <a:uLnTx/>
                <a:uFillTx/>
                <a:latin typeface="Calibri"/>
                <a:ea typeface="+mn-ea"/>
                <a:cs typeface="+mn-cs"/>
              </a:rPr>
              <a:t>https://www.revisor.mn.gov/statutes/?id=122A.627</a:t>
            </a:r>
          </a:p>
        </p:txBody>
      </p:sp>
      <p:pic>
        <p:nvPicPr>
          <p:cNvPr id="14" name="Picture 13" descr="Side by side posters listing expectations in English and Ojibwe" title="Positive Expectations in Ojibwe"/>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74715" y="1571684"/>
            <a:ext cx="2887324" cy="2583832"/>
          </a:xfrm>
          <a:prstGeom prst="rect">
            <a:avLst/>
          </a:prstGeom>
        </p:spPr>
      </p:pic>
      <p:pic>
        <p:nvPicPr>
          <p:cNvPr id="15" name="Picture 5" descr="P105040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558678" y="4776840"/>
            <a:ext cx="2489098" cy="190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PBIS triangle that displays the distribution of progressively more comprehensive and personalized interventions.  &#10;&#10;From the bottom to the top of the triangle&#10;&#10;(Green Section) All students receive primary prevention that may include instructional classroom management, culturally responsive school-wide social skills instruction, restorative discipline and positive reinforcement.&#10;&#10;(Yellow Section) 15% of students receive secondary prevention which may include targeted group social instruction  &#10;&#10;(Red Section) 5% of students receive tertiary prevention which may include trauma informed cognitive behavioral counseling and wraparound function-based support. "/>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3572" y="4279763"/>
            <a:ext cx="2590834" cy="2398821"/>
          </a:xfrm>
          <a:prstGeom prst="rect">
            <a:avLst/>
          </a:prstGeom>
        </p:spPr>
      </p:pic>
      <p:pic>
        <p:nvPicPr>
          <p:cNvPr id="33" name="Picture 32" descr="Teacher working with samll group of elementary students in the hallway of the school building. "/>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21648" y="4667092"/>
            <a:ext cx="1611924" cy="1207033"/>
          </a:xfrm>
          <a:prstGeom prst="rect">
            <a:avLst/>
          </a:prstGeom>
        </p:spPr>
      </p:pic>
      <p:pic>
        <p:nvPicPr>
          <p:cNvPr id="34" name="irc_mi" descr="Photo of students">
            <a:hlinkClick r:id="rId9"/>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9961" y="4667092"/>
            <a:ext cx="2311611" cy="1733708"/>
          </a:xfrm>
          <a:prstGeom prst="rect">
            <a:avLst/>
          </a:prstGeom>
          <a:noFill/>
          <a:ln>
            <a:noFill/>
          </a:ln>
        </p:spPr>
      </p:pic>
    </p:spTree>
    <p:extLst>
      <p:ext uri="{BB962C8B-B14F-4D97-AF65-F5344CB8AC3E}">
        <p14:creationId xmlns:p14="http://schemas.microsoft.com/office/powerpoint/2010/main" val="38262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FFFFFF"/>
                </a:solidFill>
              </a:rPr>
              <a:t>Average School Fidelity Data For New PBIS Schools</a:t>
            </a:r>
            <a:br>
              <a:rPr lang="en-US" sz="3200" dirty="0">
                <a:solidFill>
                  <a:srgbClr val="FFFFFF"/>
                </a:solidFill>
              </a:rPr>
            </a:br>
            <a:r>
              <a:rPr lang="en-US" sz="2200" dirty="0">
                <a:solidFill>
                  <a:srgbClr val="FFFFFF"/>
                </a:solidFill>
              </a:rPr>
              <a:t>Tiered Fidelity Inventory (TFI) Tier 1 – 2015-present </a:t>
            </a:r>
            <a:endParaRPr lang="en-US" dirty="0"/>
          </a:p>
        </p:txBody>
      </p:sp>
      <p:graphicFrame>
        <p:nvGraphicFramePr>
          <p:cNvPr id="12" name="Chart 11" descr="Graph depicting the SET Results for Cohorts 5 - 9 during training. Blue bars represent the baseline, red bars represent the end of year one, and the green bars represent the end of year two.&#10;&#10;Cohort 5 had a baseline of 51, first year score of 71, second year score of 86. Cohort 6 had a baseline of 71, first year score of 84, second year score of 91. Cohort 7 had a baseline of 71, first year score of 82, second year score of 91. C8 had a baseline of 73, first year score of 85, second year score of 92. C9 had a baseline of 69, first year score of 80, and has not yet completed its second year. &#10;" title="Cohorts 5 - 9 SET Result Graph"/>
          <p:cNvGraphicFramePr/>
          <p:nvPr>
            <p:extLst>
              <p:ext uri="{D42A27DB-BD31-4B8C-83A1-F6EECF244321}">
                <p14:modId xmlns:p14="http://schemas.microsoft.com/office/powerpoint/2010/main" val="1699134506"/>
              </p:ext>
            </p:extLst>
          </p:nvPr>
        </p:nvGraphicFramePr>
        <p:xfrm>
          <a:off x="224760" y="1485900"/>
          <a:ext cx="11967239" cy="53721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495316" y="1889090"/>
            <a:ext cx="1737360" cy="338554"/>
          </a:xfrm>
          <a:prstGeom prst="rect">
            <a:avLst/>
          </a:prstGeom>
          <a:noFill/>
          <a:ln>
            <a:solidFill>
              <a:schemeClr val="tx2"/>
            </a:solidFill>
          </a:ln>
        </p:spPr>
        <p:txBody>
          <a:bodyPr wrap="none" rtlCol="0">
            <a:spAutoFit/>
          </a:bodyPr>
          <a:lstStyle/>
          <a:p>
            <a:r>
              <a:rPr lang="en-US" sz="1600" b="1" dirty="0" smtClean="0">
                <a:solidFill>
                  <a:srgbClr val="000000"/>
                </a:solidFill>
              </a:rPr>
              <a:t>C11: 2015-2017</a:t>
            </a:r>
          </a:p>
        </p:txBody>
      </p:sp>
      <p:sp>
        <p:nvSpPr>
          <p:cNvPr id="14" name="TextBox 13"/>
          <p:cNvSpPr txBox="1"/>
          <p:nvPr/>
        </p:nvSpPr>
        <p:spPr>
          <a:xfrm>
            <a:off x="3634552" y="1889090"/>
            <a:ext cx="1737360" cy="338554"/>
          </a:xfrm>
          <a:prstGeom prst="rect">
            <a:avLst/>
          </a:prstGeom>
          <a:noFill/>
          <a:ln>
            <a:solidFill>
              <a:schemeClr val="tx2"/>
            </a:solidFill>
          </a:ln>
        </p:spPr>
        <p:txBody>
          <a:bodyPr wrap="none" rtlCol="0">
            <a:spAutoFit/>
          </a:bodyPr>
          <a:lstStyle/>
          <a:p>
            <a:r>
              <a:rPr lang="en-US" sz="1600" b="1" dirty="0" smtClean="0">
                <a:solidFill>
                  <a:srgbClr val="000000"/>
                </a:solidFill>
              </a:rPr>
              <a:t>C12: 2016-2018</a:t>
            </a:r>
            <a:endParaRPr lang="en-US" sz="1600" b="1" dirty="0">
              <a:solidFill>
                <a:srgbClr val="000000"/>
              </a:solidFill>
            </a:endParaRPr>
          </a:p>
        </p:txBody>
      </p:sp>
      <p:sp>
        <p:nvSpPr>
          <p:cNvPr id="15" name="TextBox 14"/>
          <p:cNvSpPr txBox="1"/>
          <p:nvPr/>
        </p:nvSpPr>
        <p:spPr>
          <a:xfrm>
            <a:off x="5773788" y="1889090"/>
            <a:ext cx="1737360" cy="338554"/>
          </a:xfrm>
          <a:prstGeom prst="rect">
            <a:avLst/>
          </a:prstGeom>
          <a:noFill/>
          <a:ln>
            <a:solidFill>
              <a:schemeClr val="tx2"/>
            </a:solidFill>
          </a:ln>
        </p:spPr>
        <p:txBody>
          <a:bodyPr wrap="none" rtlCol="0">
            <a:spAutoFit/>
          </a:bodyPr>
          <a:lstStyle/>
          <a:p>
            <a:r>
              <a:rPr lang="en-US" sz="1600" b="1" dirty="0" smtClean="0">
                <a:solidFill>
                  <a:srgbClr val="000000"/>
                </a:solidFill>
              </a:rPr>
              <a:t>C13: 2017-present</a:t>
            </a:r>
            <a:endParaRPr lang="en-US" sz="1600" b="1" dirty="0">
              <a:solidFill>
                <a:srgbClr val="000000"/>
              </a:solidFill>
            </a:endParaRPr>
          </a:p>
        </p:txBody>
      </p:sp>
      <p:sp>
        <p:nvSpPr>
          <p:cNvPr id="16" name="TextBox 15"/>
          <p:cNvSpPr txBox="1"/>
          <p:nvPr/>
        </p:nvSpPr>
        <p:spPr>
          <a:xfrm>
            <a:off x="8119432" y="1889090"/>
            <a:ext cx="1732141" cy="338554"/>
          </a:xfrm>
          <a:prstGeom prst="rect">
            <a:avLst/>
          </a:prstGeom>
          <a:noFill/>
          <a:ln>
            <a:solidFill>
              <a:schemeClr val="tx2"/>
            </a:solidFill>
          </a:ln>
        </p:spPr>
        <p:txBody>
          <a:bodyPr wrap="none" rtlCol="0">
            <a:spAutoFit/>
          </a:bodyPr>
          <a:lstStyle/>
          <a:p>
            <a:r>
              <a:rPr lang="en-US" sz="1600" b="1" dirty="0" smtClean="0">
                <a:solidFill>
                  <a:srgbClr val="000000"/>
                </a:solidFill>
              </a:rPr>
              <a:t>C14: 2018-present</a:t>
            </a:r>
            <a:endParaRPr lang="en-US" sz="1600" b="1" dirty="0">
              <a:solidFill>
                <a:srgbClr val="000000"/>
              </a:solidFill>
            </a:endParaRPr>
          </a:p>
        </p:txBody>
      </p:sp>
    </p:spTree>
    <p:extLst>
      <p:ext uri="{BB962C8B-B14F-4D97-AF65-F5344CB8AC3E}">
        <p14:creationId xmlns:p14="http://schemas.microsoft.com/office/powerpoint/2010/main" val="27507014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DHS Logo">
            <a:extLst>
              <a:ext uri="{FF2B5EF4-FFF2-40B4-BE49-F238E27FC236}">
                <a16:creationId xmlns:a16="http://schemas.microsoft.com/office/drawing/2014/main" id="{C5F68A97-ED64-904A-A58B-AC9833187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142" y="5078864"/>
            <a:ext cx="3493387" cy="1143961"/>
          </a:xfrm>
          <a:prstGeom prst="rect">
            <a:avLst/>
          </a:prstGeom>
        </p:spPr>
      </p:pic>
      <p:pic>
        <p:nvPicPr>
          <p:cNvPr id="7" name="Picture 6" title="ICI Logo">
            <a:extLst>
              <a:ext uri="{FF2B5EF4-FFF2-40B4-BE49-F238E27FC236}">
                <a16:creationId xmlns:a16="http://schemas.microsoft.com/office/drawing/2014/main" id="{2BB9CDE7-7ED8-A043-A88B-ACBE0FA43F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71078" y="5078864"/>
            <a:ext cx="2101755" cy="1155510"/>
          </a:xfrm>
          <a:prstGeom prst="rect">
            <a:avLst/>
          </a:prstGeom>
        </p:spPr>
      </p:pic>
      <p:sp>
        <p:nvSpPr>
          <p:cNvPr id="2" name="Title 1"/>
          <p:cNvSpPr>
            <a:spLocks noGrp="1"/>
          </p:cNvSpPr>
          <p:nvPr>
            <p:ph type="title"/>
          </p:nvPr>
        </p:nvSpPr>
        <p:spPr/>
        <p:txBody>
          <a:bodyPr>
            <a:noAutofit/>
          </a:bodyPr>
          <a:lstStyle/>
          <a:p>
            <a:r>
              <a:rPr lang="en-US" sz="3200" dirty="0"/>
              <a:t>Minnesota Organization-wide Positive Behavior Support </a:t>
            </a:r>
            <a:r>
              <a:rPr lang="en-US" sz="3200" dirty="0" smtClean="0"/>
              <a:t>(</a:t>
            </a:r>
            <a:r>
              <a:rPr lang="en-US" sz="3200" dirty="0"/>
              <a:t>MN-OPBS)</a:t>
            </a:r>
          </a:p>
        </p:txBody>
      </p:sp>
      <p:sp>
        <p:nvSpPr>
          <p:cNvPr id="3" name="Text Placeholder 2"/>
          <p:cNvSpPr>
            <a:spLocks noGrp="1"/>
          </p:cNvSpPr>
          <p:nvPr>
            <p:ph type="body" idx="1"/>
          </p:nvPr>
        </p:nvSpPr>
        <p:spPr/>
        <p:txBody>
          <a:bodyPr/>
          <a:lstStyle/>
          <a:p>
            <a:r>
              <a:rPr lang="en-US" dirty="0" smtClean="0"/>
              <a:t>29 organizations trained </a:t>
            </a:r>
            <a:r>
              <a:rPr lang="en-US" dirty="0"/>
              <a:t>since </a:t>
            </a:r>
            <a:r>
              <a:rPr lang="en-US" dirty="0" smtClean="0"/>
              <a:t>2015 </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42</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pic>
        <p:nvPicPr>
          <p:cNvPr id="8" name="Picture 7" title="MNPBS Network Exemplary Communities Workgroup Logo"/>
          <p:cNvPicPr>
            <a:picLocks noChangeAspect="1"/>
          </p:cNvPicPr>
          <p:nvPr/>
        </p:nvPicPr>
        <p:blipFill>
          <a:blip r:embed="rId4"/>
          <a:stretch>
            <a:fillRect/>
          </a:stretch>
        </p:blipFill>
        <p:spPr>
          <a:xfrm>
            <a:off x="2909441" y="824459"/>
            <a:ext cx="6358365" cy="2218652"/>
          </a:xfrm>
          <a:prstGeom prst="rect">
            <a:avLst/>
          </a:prstGeom>
        </p:spPr>
      </p:pic>
    </p:spTree>
    <p:extLst>
      <p:ext uri="{BB962C8B-B14F-4D97-AF65-F5344CB8AC3E}">
        <p14:creationId xmlns:p14="http://schemas.microsoft.com/office/powerpoint/2010/main" val="20915095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53" y="48883"/>
            <a:ext cx="4575237" cy="2062103"/>
          </a:xfrm>
        </p:spPr>
        <p:txBody>
          <a:bodyPr>
            <a:noAutofit/>
          </a:bodyPr>
          <a:lstStyle/>
          <a:p>
            <a:pPr lvl="0" algn="ctr">
              <a:lnSpc>
                <a:spcPct val="100000"/>
              </a:lnSpc>
              <a:spcBef>
                <a:spcPts val="0"/>
              </a:spcBef>
              <a:defRPr/>
            </a:pPr>
            <a:r>
              <a:rPr lang="en-US" sz="3200" b="1" kern="0" dirty="0">
                <a:solidFill>
                  <a:srgbClr val="70AD47">
                    <a:lumMod val="50000"/>
                  </a:srgbClr>
                </a:solidFill>
                <a:latin typeface="Calibri"/>
                <a:ea typeface="+mn-ea"/>
                <a:cs typeface="Arial"/>
                <a:sym typeface="Arial"/>
                <a:rtl val="0"/>
              </a:rPr>
              <a:t>Positive Behavior Support </a:t>
            </a:r>
            <a:br>
              <a:rPr lang="en-US" sz="3200" b="1" kern="0" dirty="0">
                <a:solidFill>
                  <a:srgbClr val="70AD47">
                    <a:lumMod val="50000"/>
                  </a:srgbClr>
                </a:solidFill>
                <a:latin typeface="Calibri"/>
                <a:ea typeface="+mn-ea"/>
                <a:cs typeface="Arial"/>
                <a:sym typeface="Arial"/>
                <a:rtl val="0"/>
              </a:rPr>
            </a:br>
            <a:r>
              <a:rPr lang="en-US" sz="3200" b="1" kern="0" dirty="0">
                <a:solidFill>
                  <a:srgbClr val="70AD47">
                    <a:lumMod val="50000"/>
                  </a:srgbClr>
                </a:solidFill>
                <a:latin typeface="Calibri"/>
                <a:ea typeface="+mn-ea"/>
                <a:cs typeface="Arial"/>
                <a:sym typeface="Arial"/>
                <a:rtl val="0"/>
              </a:rPr>
              <a:t>&amp; PC-Practices</a:t>
            </a:r>
            <a:br>
              <a:rPr lang="en-US" sz="3200" b="1" kern="0" dirty="0">
                <a:solidFill>
                  <a:srgbClr val="70AD47">
                    <a:lumMod val="50000"/>
                  </a:srgbClr>
                </a:solidFill>
                <a:latin typeface="Calibri"/>
                <a:ea typeface="+mn-ea"/>
                <a:cs typeface="Arial"/>
                <a:sym typeface="Arial"/>
                <a:rtl val="0"/>
              </a:rPr>
            </a:br>
            <a:r>
              <a:rPr lang="en-US" sz="3200" b="1" u="sng" kern="0" dirty="0">
                <a:solidFill>
                  <a:srgbClr val="70AD47">
                    <a:lumMod val="50000"/>
                  </a:srgbClr>
                </a:solidFill>
                <a:latin typeface="Calibri"/>
                <a:ea typeface="+mn-ea"/>
                <a:cs typeface="Arial"/>
                <a:sym typeface="Arial"/>
                <a:rtl val="0"/>
              </a:rPr>
              <a:t>Cohorts 1- 4</a:t>
            </a:r>
            <a:br>
              <a:rPr lang="en-US" sz="3200" b="1" u="sng" kern="0" dirty="0">
                <a:solidFill>
                  <a:srgbClr val="70AD47">
                    <a:lumMod val="50000"/>
                  </a:srgbClr>
                </a:solidFill>
                <a:latin typeface="Calibri"/>
                <a:ea typeface="+mn-ea"/>
                <a:cs typeface="Arial"/>
                <a:sym typeface="Arial"/>
                <a:rtl val="0"/>
              </a:rPr>
            </a:br>
            <a:r>
              <a:rPr lang="en-US" sz="3200" b="1" kern="0" dirty="0">
                <a:solidFill>
                  <a:srgbClr val="70AD47">
                    <a:lumMod val="50000"/>
                  </a:srgbClr>
                </a:solidFill>
                <a:latin typeface="Calibri"/>
                <a:ea typeface="+mn-ea"/>
                <a:cs typeface="Arial"/>
                <a:sym typeface="Arial"/>
                <a:rtl val="0"/>
              </a:rPr>
              <a:t>(2015-2019)</a:t>
            </a:r>
            <a:endParaRPr lang="en-US" dirty="0"/>
          </a:p>
        </p:txBody>
      </p:sp>
      <p:pic>
        <p:nvPicPr>
          <p:cNvPr id="3" name="Picture 2" descr="PCP and PBS Tiered Implentation Model Cohorts map no words" title="PCP and PBS Tiered Implentation Model Cohorts map no word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4621" y="381037"/>
            <a:ext cx="6836880" cy="6262039"/>
          </a:xfrm>
          <a:prstGeom prst="rect">
            <a:avLst/>
          </a:prstGeom>
        </p:spPr>
      </p:pic>
      <p:sp>
        <p:nvSpPr>
          <p:cNvPr id="4" name="Rectangle 3"/>
          <p:cNvSpPr/>
          <p:nvPr/>
        </p:nvSpPr>
        <p:spPr>
          <a:xfrm>
            <a:off x="332153" y="4631291"/>
            <a:ext cx="4575237" cy="1754327"/>
          </a:xfrm>
          <a:prstGeom prst="rect">
            <a:avLst/>
          </a:prstGeom>
        </p:spPr>
        <p:txBody>
          <a:bodyPr wrap="square">
            <a:spAutoFit/>
          </a:bodyPr>
          <a:lstStyle/>
          <a:p>
            <a:pPr>
              <a:buSzPct val="25000"/>
            </a:pPr>
            <a:r>
              <a:rPr lang="en-US" b="1" dirty="0">
                <a:solidFill>
                  <a:schemeClr val="dk1"/>
                </a:solidFill>
                <a:ea typeface="Calibri"/>
                <a:cs typeface="Calibri"/>
                <a:sym typeface="Calibri"/>
              </a:rPr>
              <a:t>Training Layers</a:t>
            </a:r>
          </a:p>
          <a:p>
            <a:pPr marL="214313" indent="-214313">
              <a:buClr>
                <a:schemeClr val="dk1"/>
              </a:buClr>
              <a:buSzPct val="100000"/>
              <a:buFont typeface="Arial"/>
              <a:buChar char="•"/>
            </a:pPr>
            <a:r>
              <a:rPr lang="en-US" dirty="0">
                <a:solidFill>
                  <a:schemeClr val="dk1"/>
                </a:solidFill>
                <a:ea typeface="Calibri"/>
                <a:cs typeface="Calibri"/>
                <a:sym typeface="Calibri"/>
              </a:rPr>
              <a:t>Team Training</a:t>
            </a:r>
          </a:p>
          <a:p>
            <a:pPr marL="214313" indent="-214313">
              <a:buClr>
                <a:schemeClr val="dk1"/>
              </a:buClr>
              <a:buSzPct val="100000"/>
              <a:buFont typeface="Arial"/>
              <a:buChar char="•"/>
            </a:pPr>
            <a:r>
              <a:rPr lang="en-US" dirty="0" smtClean="0">
                <a:solidFill>
                  <a:schemeClr val="dk1"/>
                </a:solidFill>
                <a:ea typeface="Calibri"/>
                <a:cs typeface="Calibri"/>
                <a:sym typeface="Calibri"/>
              </a:rPr>
              <a:t>Person-Centered </a:t>
            </a:r>
            <a:r>
              <a:rPr lang="en-US" dirty="0">
                <a:solidFill>
                  <a:schemeClr val="dk1"/>
                </a:solidFill>
                <a:ea typeface="Calibri"/>
                <a:cs typeface="Calibri"/>
                <a:sym typeface="Calibri"/>
              </a:rPr>
              <a:t>Thinking Trainers/Coach Training</a:t>
            </a:r>
          </a:p>
          <a:p>
            <a:pPr marL="214313" indent="-214313">
              <a:buClr>
                <a:schemeClr val="dk1"/>
              </a:buClr>
              <a:buSzPct val="100000"/>
              <a:buFont typeface="Arial"/>
              <a:buChar char="•"/>
            </a:pPr>
            <a:r>
              <a:rPr lang="en-US" dirty="0">
                <a:solidFill>
                  <a:schemeClr val="dk1"/>
                </a:solidFill>
                <a:ea typeface="Calibri"/>
                <a:cs typeface="Calibri"/>
                <a:sym typeface="Calibri"/>
              </a:rPr>
              <a:t>Picture of a Life Planners/Trainers</a:t>
            </a:r>
          </a:p>
          <a:p>
            <a:pPr marL="214313" indent="-214313">
              <a:buClr>
                <a:schemeClr val="dk1"/>
              </a:buClr>
              <a:buSzPct val="100000"/>
              <a:buFont typeface="Arial"/>
              <a:buChar char="•"/>
            </a:pPr>
            <a:r>
              <a:rPr lang="en-US" dirty="0">
                <a:solidFill>
                  <a:schemeClr val="dk1"/>
                </a:solidFill>
                <a:ea typeface="Calibri"/>
                <a:cs typeface="Calibri"/>
                <a:sym typeface="Calibri"/>
              </a:rPr>
              <a:t>PBS Facilitators</a:t>
            </a:r>
          </a:p>
        </p:txBody>
      </p:sp>
      <p:sp>
        <p:nvSpPr>
          <p:cNvPr id="5" name="Rectangle 4"/>
          <p:cNvSpPr/>
          <p:nvPr/>
        </p:nvSpPr>
        <p:spPr>
          <a:xfrm>
            <a:off x="332153" y="2363871"/>
            <a:ext cx="2403232" cy="2031325"/>
          </a:xfrm>
          <a:prstGeom prst="rect">
            <a:avLst/>
          </a:prstGeom>
        </p:spPr>
        <p:txBody>
          <a:bodyPr wrap="square">
            <a:spAutoFit/>
          </a:bodyPr>
          <a:lstStyle/>
          <a:p>
            <a:r>
              <a:rPr lang="en-US" b="1" dirty="0"/>
              <a:t>Growth</a:t>
            </a:r>
          </a:p>
          <a:p>
            <a:pPr marL="285750" indent="-285750">
              <a:buFont typeface="Arial"/>
              <a:buChar char="•"/>
            </a:pPr>
            <a:r>
              <a:rPr lang="en-US" dirty="0"/>
              <a:t>Regions = 4</a:t>
            </a:r>
          </a:p>
          <a:p>
            <a:pPr marL="285750" indent="-285750">
              <a:buFont typeface="Arial"/>
              <a:buChar char="•"/>
            </a:pPr>
            <a:r>
              <a:rPr lang="en-US" dirty="0"/>
              <a:t>Cohorts = 4</a:t>
            </a:r>
          </a:p>
          <a:p>
            <a:pPr marL="285750" indent="-285750">
              <a:buFont typeface="Arial"/>
              <a:buChar char="•"/>
            </a:pPr>
            <a:r>
              <a:rPr lang="en-US" dirty="0"/>
              <a:t>Counties Represented = 12</a:t>
            </a:r>
          </a:p>
          <a:p>
            <a:pPr marL="285750" indent="-285750">
              <a:buFont typeface="Arial"/>
              <a:buChar char="•"/>
            </a:pPr>
            <a:r>
              <a:rPr lang="en-US" dirty="0"/>
              <a:t>Teams = 24</a:t>
            </a:r>
          </a:p>
          <a:p>
            <a:pPr marL="285750" indent="-285750">
              <a:buFont typeface="Arial"/>
              <a:buChar char="•"/>
            </a:pPr>
            <a:r>
              <a:rPr lang="en-US" dirty="0"/>
              <a:t>Organizations = 29</a:t>
            </a:r>
          </a:p>
        </p:txBody>
      </p:sp>
      <p:sp>
        <p:nvSpPr>
          <p:cNvPr id="7" name="Rectangle 6"/>
          <p:cNvSpPr/>
          <p:nvPr/>
        </p:nvSpPr>
        <p:spPr>
          <a:xfrm>
            <a:off x="2753023" y="2388549"/>
            <a:ext cx="2289236" cy="1754327"/>
          </a:xfrm>
          <a:prstGeom prst="rect">
            <a:avLst/>
          </a:prstGeom>
        </p:spPr>
        <p:txBody>
          <a:bodyPr wrap="square">
            <a:spAutoFit/>
          </a:bodyPr>
          <a:lstStyle/>
          <a:p>
            <a:r>
              <a:rPr lang="en-US" b="1" dirty="0"/>
              <a:t>Teams Involved</a:t>
            </a:r>
          </a:p>
          <a:p>
            <a:pPr marL="285750" indent="-285750">
              <a:buFont typeface="Arial"/>
              <a:buChar char="•"/>
            </a:pPr>
            <a:r>
              <a:rPr lang="en-US" dirty="0"/>
              <a:t>Counties </a:t>
            </a:r>
          </a:p>
          <a:p>
            <a:pPr marL="285750" indent="-285750">
              <a:buFont typeface="Arial"/>
              <a:buChar char="•"/>
            </a:pPr>
            <a:r>
              <a:rPr lang="en-US" dirty="0"/>
              <a:t>Providers IDD</a:t>
            </a:r>
          </a:p>
          <a:p>
            <a:pPr marL="285750" indent="-285750">
              <a:buFont typeface="Arial"/>
              <a:buChar char="•"/>
            </a:pPr>
            <a:r>
              <a:rPr lang="en-US" dirty="0"/>
              <a:t>Public Health</a:t>
            </a:r>
          </a:p>
          <a:p>
            <a:pPr marL="285750" indent="-285750">
              <a:buFont typeface="Arial"/>
              <a:buChar char="•"/>
            </a:pPr>
            <a:r>
              <a:rPr lang="en-US" dirty="0"/>
              <a:t>Mental Health</a:t>
            </a:r>
          </a:p>
          <a:p>
            <a:endParaRPr lang="en-US" b="1" dirty="0"/>
          </a:p>
        </p:txBody>
      </p:sp>
    </p:spTree>
    <p:extLst>
      <p:ext uri="{BB962C8B-B14F-4D97-AF65-F5344CB8AC3E}">
        <p14:creationId xmlns:p14="http://schemas.microsoft.com/office/powerpoint/2010/main" val="37173532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661" y="254077"/>
            <a:ext cx="7415568" cy="584775"/>
          </a:xfrm>
        </p:spPr>
        <p:txBody>
          <a:bodyPr/>
          <a:lstStyle/>
          <a:p>
            <a:pPr lvl="0">
              <a:lnSpc>
                <a:spcPct val="100000"/>
              </a:lnSpc>
              <a:spcBef>
                <a:spcPts val="0"/>
              </a:spcBef>
            </a:pPr>
            <a:r>
              <a:rPr lang="en-US" sz="3200" b="1" dirty="0">
                <a:solidFill>
                  <a:prstClr val="black"/>
                </a:solidFill>
                <a:latin typeface="Calibri"/>
                <a:ea typeface="+mn-ea"/>
                <a:cs typeface="+mn-cs"/>
              </a:rPr>
              <a:t>Effort Data Showing Expansion Over Time</a:t>
            </a:r>
            <a:endParaRPr lang="en-US" dirty="0"/>
          </a:p>
        </p:txBody>
      </p:sp>
      <p:graphicFrame>
        <p:nvGraphicFramePr>
          <p:cNvPr id="3" name="Content Placeholder 3" title="PBS Expansion over time and focus areas table">
            <a:extLst>
              <a:ext uri="{FF2B5EF4-FFF2-40B4-BE49-F238E27FC236}">
                <a16:creationId xmlns:a16="http://schemas.microsoft.com/office/drawing/2014/main" id="{09ED65C5-2606-5549-BECC-38B1986AC897}"/>
              </a:ext>
            </a:extLst>
          </p:cNvPr>
          <p:cNvGraphicFramePr>
            <a:graphicFrameLocks/>
          </p:cNvGraphicFramePr>
          <p:nvPr>
            <p:extLst>
              <p:ext uri="{D42A27DB-BD31-4B8C-83A1-F6EECF244321}">
                <p14:modId xmlns:p14="http://schemas.microsoft.com/office/powerpoint/2010/main" val="2438994398"/>
              </p:ext>
            </p:extLst>
          </p:nvPr>
        </p:nvGraphicFramePr>
        <p:xfrm>
          <a:off x="859809" y="928856"/>
          <a:ext cx="10304060" cy="5502204"/>
        </p:xfrm>
        <a:graphic>
          <a:graphicData uri="http://schemas.openxmlformats.org/drawingml/2006/table">
            <a:tbl>
              <a:tblPr firstRow="1" bandRow="1">
                <a:tableStyleId>{5C22544A-7EE6-4342-B048-85BDC9FD1C3A}</a:tableStyleId>
              </a:tblPr>
              <a:tblGrid>
                <a:gridCol w="2076147">
                  <a:extLst>
                    <a:ext uri="{9D8B030D-6E8A-4147-A177-3AD203B41FA5}">
                      <a16:colId xmlns:a16="http://schemas.microsoft.com/office/drawing/2014/main" val="556764007"/>
                    </a:ext>
                  </a:extLst>
                </a:gridCol>
                <a:gridCol w="1408507">
                  <a:extLst>
                    <a:ext uri="{9D8B030D-6E8A-4147-A177-3AD203B41FA5}">
                      <a16:colId xmlns:a16="http://schemas.microsoft.com/office/drawing/2014/main" val="720707721"/>
                    </a:ext>
                  </a:extLst>
                </a:gridCol>
                <a:gridCol w="1701365">
                  <a:extLst>
                    <a:ext uri="{9D8B030D-6E8A-4147-A177-3AD203B41FA5}">
                      <a16:colId xmlns:a16="http://schemas.microsoft.com/office/drawing/2014/main" val="3233695908"/>
                    </a:ext>
                  </a:extLst>
                </a:gridCol>
                <a:gridCol w="1840822">
                  <a:extLst>
                    <a:ext uri="{9D8B030D-6E8A-4147-A177-3AD203B41FA5}">
                      <a16:colId xmlns:a16="http://schemas.microsoft.com/office/drawing/2014/main" val="648831291"/>
                    </a:ext>
                  </a:extLst>
                </a:gridCol>
                <a:gridCol w="1561908">
                  <a:extLst>
                    <a:ext uri="{9D8B030D-6E8A-4147-A177-3AD203B41FA5}">
                      <a16:colId xmlns:a16="http://schemas.microsoft.com/office/drawing/2014/main" val="3441469307"/>
                    </a:ext>
                  </a:extLst>
                </a:gridCol>
                <a:gridCol w="1715311">
                  <a:extLst>
                    <a:ext uri="{9D8B030D-6E8A-4147-A177-3AD203B41FA5}">
                      <a16:colId xmlns:a16="http://schemas.microsoft.com/office/drawing/2014/main" val="2560771102"/>
                    </a:ext>
                  </a:extLst>
                </a:gridCol>
              </a:tblGrid>
              <a:tr h="504599">
                <a:tc>
                  <a:txBody>
                    <a:bodyPr/>
                    <a:lstStyle/>
                    <a:p>
                      <a:endParaRPr lang="en-US" dirty="0"/>
                    </a:p>
                  </a:txBody>
                  <a:tcPr>
                    <a:solidFill>
                      <a:schemeClr val="accent6">
                        <a:lumMod val="50000"/>
                      </a:schemeClr>
                    </a:solidFill>
                  </a:tcPr>
                </a:tc>
                <a:tc>
                  <a:txBody>
                    <a:bodyPr/>
                    <a:lstStyle/>
                    <a:p>
                      <a:r>
                        <a:rPr lang="en-US" dirty="0"/>
                        <a:t>2015</a:t>
                      </a:r>
                    </a:p>
                  </a:txBody>
                  <a:tcPr>
                    <a:solidFill>
                      <a:schemeClr val="accent6">
                        <a:lumMod val="50000"/>
                      </a:schemeClr>
                    </a:solidFill>
                  </a:tcPr>
                </a:tc>
                <a:tc>
                  <a:txBody>
                    <a:bodyPr/>
                    <a:lstStyle/>
                    <a:p>
                      <a:r>
                        <a:rPr lang="en-US" dirty="0"/>
                        <a:t>2016</a:t>
                      </a:r>
                    </a:p>
                  </a:txBody>
                  <a:tcPr>
                    <a:solidFill>
                      <a:schemeClr val="accent6">
                        <a:lumMod val="50000"/>
                      </a:schemeClr>
                    </a:solidFill>
                  </a:tcPr>
                </a:tc>
                <a:tc>
                  <a:txBody>
                    <a:bodyPr/>
                    <a:lstStyle/>
                    <a:p>
                      <a:r>
                        <a:rPr lang="en-US" dirty="0"/>
                        <a:t>2017</a:t>
                      </a:r>
                    </a:p>
                  </a:txBody>
                  <a:tcPr>
                    <a:solidFill>
                      <a:schemeClr val="accent6">
                        <a:lumMod val="50000"/>
                      </a:schemeClr>
                    </a:solidFill>
                  </a:tcPr>
                </a:tc>
                <a:tc>
                  <a:txBody>
                    <a:bodyPr/>
                    <a:lstStyle/>
                    <a:p>
                      <a:r>
                        <a:rPr lang="en-US" dirty="0"/>
                        <a:t>2018</a:t>
                      </a:r>
                    </a:p>
                  </a:txBody>
                  <a:tcPr>
                    <a:solidFill>
                      <a:schemeClr val="accent6">
                        <a:lumMod val="50000"/>
                      </a:schemeClr>
                    </a:solidFill>
                  </a:tcPr>
                </a:tc>
                <a:tc>
                  <a:txBody>
                    <a:bodyPr/>
                    <a:lstStyle/>
                    <a:p>
                      <a:r>
                        <a:rPr lang="en-US" dirty="0"/>
                        <a:t>2019</a:t>
                      </a:r>
                    </a:p>
                  </a:txBody>
                  <a:tcPr>
                    <a:solidFill>
                      <a:schemeClr val="accent6">
                        <a:lumMod val="50000"/>
                      </a:schemeClr>
                    </a:solidFill>
                  </a:tcPr>
                </a:tc>
                <a:extLst>
                  <a:ext uri="{0D108BD9-81ED-4DB2-BD59-A6C34878D82A}">
                    <a16:rowId xmlns:a16="http://schemas.microsoft.com/office/drawing/2014/main" val="635736364"/>
                  </a:ext>
                </a:extLst>
              </a:tr>
              <a:tr h="504599">
                <a:tc>
                  <a:txBody>
                    <a:bodyPr/>
                    <a:lstStyle/>
                    <a:p>
                      <a:r>
                        <a:rPr lang="en-US" dirty="0"/>
                        <a:t>Region</a:t>
                      </a:r>
                    </a:p>
                  </a:txBody>
                  <a:tcPr>
                    <a:solidFill>
                      <a:schemeClr val="accent6">
                        <a:lumMod val="40000"/>
                        <a:lumOff val="60000"/>
                      </a:schemeClr>
                    </a:solidFill>
                  </a:tcPr>
                </a:tc>
                <a:tc>
                  <a:txBody>
                    <a:bodyPr/>
                    <a:lstStyle/>
                    <a:p>
                      <a:r>
                        <a:rPr lang="en-US" dirty="0"/>
                        <a:t>1</a:t>
                      </a:r>
                    </a:p>
                  </a:txBody>
                  <a:tcPr>
                    <a:solidFill>
                      <a:schemeClr val="accent6">
                        <a:lumMod val="40000"/>
                        <a:lumOff val="60000"/>
                      </a:schemeClr>
                    </a:solidFill>
                  </a:tcPr>
                </a:tc>
                <a:tc>
                  <a:txBody>
                    <a:bodyPr/>
                    <a:lstStyle/>
                    <a:p>
                      <a:r>
                        <a:rPr lang="en-US" dirty="0"/>
                        <a:t>3</a:t>
                      </a:r>
                    </a:p>
                  </a:txBody>
                  <a:tcPr>
                    <a:solidFill>
                      <a:schemeClr val="accent6">
                        <a:lumMod val="40000"/>
                        <a:lumOff val="60000"/>
                      </a:schemeClr>
                    </a:solidFill>
                  </a:tcPr>
                </a:tc>
                <a:tc>
                  <a:txBody>
                    <a:bodyPr/>
                    <a:lstStyle/>
                    <a:p>
                      <a:r>
                        <a:rPr lang="en-US" dirty="0"/>
                        <a:t>4</a:t>
                      </a:r>
                    </a:p>
                  </a:txBody>
                  <a:tcPr>
                    <a:solidFill>
                      <a:schemeClr val="accent6">
                        <a:lumMod val="40000"/>
                        <a:lumOff val="60000"/>
                      </a:schemeClr>
                    </a:solidFill>
                  </a:tcPr>
                </a:tc>
                <a:tc>
                  <a:txBody>
                    <a:bodyPr/>
                    <a:lstStyle/>
                    <a:p>
                      <a:r>
                        <a:rPr lang="en-US" dirty="0"/>
                        <a:t>4</a:t>
                      </a:r>
                    </a:p>
                  </a:txBody>
                  <a:tcPr>
                    <a:solidFill>
                      <a:schemeClr val="accent6">
                        <a:lumMod val="40000"/>
                        <a:lumOff val="60000"/>
                      </a:schemeClr>
                    </a:solidFill>
                  </a:tcPr>
                </a:tc>
                <a:tc>
                  <a:txBody>
                    <a:bodyPr/>
                    <a:lstStyle/>
                    <a:p>
                      <a:r>
                        <a:rPr lang="en-US" dirty="0"/>
                        <a:t>4</a:t>
                      </a:r>
                    </a:p>
                  </a:txBody>
                  <a:tcPr>
                    <a:solidFill>
                      <a:schemeClr val="accent6">
                        <a:lumMod val="40000"/>
                        <a:lumOff val="60000"/>
                      </a:schemeClr>
                    </a:solidFill>
                  </a:tcPr>
                </a:tc>
                <a:extLst>
                  <a:ext uri="{0D108BD9-81ED-4DB2-BD59-A6C34878D82A}">
                    <a16:rowId xmlns:a16="http://schemas.microsoft.com/office/drawing/2014/main" val="1376983328"/>
                  </a:ext>
                </a:extLst>
              </a:tr>
              <a:tr h="504599">
                <a:tc>
                  <a:txBody>
                    <a:bodyPr/>
                    <a:lstStyle/>
                    <a:p>
                      <a:r>
                        <a:rPr lang="en-US" dirty="0"/>
                        <a:t>Active Organizations</a:t>
                      </a:r>
                    </a:p>
                  </a:txBody>
                  <a:tcPr>
                    <a:solidFill>
                      <a:schemeClr val="accent6">
                        <a:lumMod val="20000"/>
                        <a:lumOff val="80000"/>
                      </a:schemeClr>
                    </a:solidFill>
                  </a:tcPr>
                </a:tc>
                <a:tc>
                  <a:txBody>
                    <a:bodyPr/>
                    <a:lstStyle/>
                    <a:p>
                      <a:r>
                        <a:rPr lang="en-US" dirty="0"/>
                        <a:t>4</a:t>
                      </a:r>
                    </a:p>
                  </a:txBody>
                  <a:tcPr>
                    <a:solidFill>
                      <a:schemeClr val="accent6">
                        <a:lumMod val="20000"/>
                        <a:lumOff val="80000"/>
                      </a:schemeClr>
                    </a:solidFill>
                  </a:tcPr>
                </a:tc>
                <a:tc>
                  <a:txBody>
                    <a:bodyPr/>
                    <a:lstStyle/>
                    <a:p>
                      <a:r>
                        <a:rPr lang="en-US" dirty="0"/>
                        <a:t>16</a:t>
                      </a:r>
                    </a:p>
                  </a:txBody>
                  <a:tcPr>
                    <a:solidFill>
                      <a:schemeClr val="accent6">
                        <a:lumMod val="20000"/>
                        <a:lumOff val="80000"/>
                      </a:schemeClr>
                    </a:solidFill>
                  </a:tcPr>
                </a:tc>
                <a:tc>
                  <a:txBody>
                    <a:bodyPr/>
                    <a:lstStyle/>
                    <a:p>
                      <a:r>
                        <a:rPr lang="en-US" dirty="0"/>
                        <a:t>22</a:t>
                      </a:r>
                    </a:p>
                  </a:txBody>
                  <a:tcPr>
                    <a:solidFill>
                      <a:schemeClr val="accent6">
                        <a:lumMod val="20000"/>
                        <a:lumOff val="80000"/>
                      </a:schemeClr>
                    </a:solidFill>
                  </a:tcPr>
                </a:tc>
                <a:tc>
                  <a:txBody>
                    <a:bodyPr/>
                    <a:lstStyle/>
                    <a:p>
                      <a:r>
                        <a:rPr lang="en-US" dirty="0"/>
                        <a:t>20*</a:t>
                      </a:r>
                    </a:p>
                  </a:txBody>
                  <a:tcPr>
                    <a:solidFill>
                      <a:schemeClr val="accent6">
                        <a:lumMod val="20000"/>
                        <a:lumOff val="80000"/>
                      </a:schemeClr>
                    </a:solidFill>
                  </a:tcPr>
                </a:tc>
                <a:tc>
                  <a:txBody>
                    <a:bodyPr/>
                    <a:lstStyle/>
                    <a:p>
                      <a:r>
                        <a:rPr lang="en-US" dirty="0"/>
                        <a:t>27 (24 Teams)</a:t>
                      </a:r>
                    </a:p>
                  </a:txBody>
                  <a:tcPr>
                    <a:solidFill>
                      <a:schemeClr val="accent6">
                        <a:lumMod val="20000"/>
                        <a:lumOff val="80000"/>
                      </a:schemeClr>
                    </a:solidFill>
                  </a:tcPr>
                </a:tc>
                <a:extLst>
                  <a:ext uri="{0D108BD9-81ED-4DB2-BD59-A6C34878D82A}">
                    <a16:rowId xmlns:a16="http://schemas.microsoft.com/office/drawing/2014/main" val="3317867377"/>
                  </a:ext>
                </a:extLst>
              </a:tr>
              <a:tr h="870952">
                <a:tc>
                  <a:txBody>
                    <a:bodyPr/>
                    <a:lstStyle/>
                    <a:p>
                      <a:r>
                        <a:rPr lang="en-US" dirty="0"/>
                        <a:t>Total Trained Coaches</a:t>
                      </a:r>
                    </a:p>
                  </a:txBody>
                  <a:tcPr>
                    <a:solidFill>
                      <a:schemeClr val="accent6">
                        <a:lumMod val="40000"/>
                        <a:lumOff val="60000"/>
                      </a:schemeClr>
                    </a:solidFill>
                  </a:tcPr>
                </a:tc>
                <a:tc>
                  <a:txBody>
                    <a:bodyPr/>
                    <a:lstStyle/>
                    <a:p>
                      <a:r>
                        <a:rPr lang="en-US" dirty="0"/>
                        <a:t>44</a:t>
                      </a:r>
                    </a:p>
                  </a:txBody>
                  <a:tcPr>
                    <a:solidFill>
                      <a:schemeClr val="accent6">
                        <a:lumMod val="40000"/>
                        <a:lumOff val="60000"/>
                      </a:schemeClr>
                    </a:solidFill>
                  </a:tcPr>
                </a:tc>
                <a:tc>
                  <a:txBody>
                    <a:bodyPr/>
                    <a:lstStyle/>
                    <a:p>
                      <a:r>
                        <a:rPr lang="en-US" dirty="0"/>
                        <a:t>167</a:t>
                      </a:r>
                    </a:p>
                  </a:txBody>
                  <a:tcPr>
                    <a:solidFill>
                      <a:schemeClr val="accent6">
                        <a:lumMod val="40000"/>
                        <a:lumOff val="60000"/>
                      </a:schemeClr>
                    </a:solidFill>
                  </a:tcPr>
                </a:tc>
                <a:tc>
                  <a:txBody>
                    <a:bodyPr/>
                    <a:lstStyle/>
                    <a:p>
                      <a:r>
                        <a:rPr lang="en-US" dirty="0"/>
                        <a:t>212</a:t>
                      </a:r>
                    </a:p>
                  </a:txBody>
                  <a:tcPr>
                    <a:solidFill>
                      <a:schemeClr val="accent6">
                        <a:lumMod val="40000"/>
                        <a:lumOff val="60000"/>
                      </a:schemeClr>
                    </a:solidFill>
                  </a:tcPr>
                </a:tc>
                <a:tc>
                  <a:txBody>
                    <a:bodyPr/>
                    <a:lstStyle/>
                    <a:p>
                      <a:r>
                        <a:rPr lang="en-US" dirty="0"/>
                        <a:t>282</a:t>
                      </a:r>
                    </a:p>
                  </a:txBody>
                  <a:tcPr>
                    <a:solidFill>
                      <a:schemeClr val="accent6">
                        <a:lumMod val="40000"/>
                        <a:lumOff val="60000"/>
                      </a:schemeClr>
                    </a:solidFill>
                  </a:tcPr>
                </a:tc>
                <a:tc>
                  <a:txBody>
                    <a:bodyPr/>
                    <a:lstStyle/>
                    <a:p>
                      <a:r>
                        <a:rPr lang="en-US" dirty="0"/>
                        <a:t>318</a:t>
                      </a:r>
                    </a:p>
                  </a:txBody>
                  <a:tcPr>
                    <a:solidFill>
                      <a:schemeClr val="accent6">
                        <a:lumMod val="40000"/>
                        <a:lumOff val="60000"/>
                      </a:schemeClr>
                    </a:solidFill>
                  </a:tcPr>
                </a:tc>
                <a:extLst>
                  <a:ext uri="{0D108BD9-81ED-4DB2-BD59-A6C34878D82A}">
                    <a16:rowId xmlns:a16="http://schemas.microsoft.com/office/drawing/2014/main" val="553821770"/>
                  </a:ext>
                </a:extLst>
              </a:tr>
              <a:tr h="870952">
                <a:tc>
                  <a:txBody>
                    <a:bodyPr/>
                    <a:lstStyle/>
                    <a:p>
                      <a:r>
                        <a:rPr lang="en-US" dirty="0"/>
                        <a:t>Total Trained Key Contacts</a:t>
                      </a:r>
                    </a:p>
                  </a:txBody>
                  <a:tcPr>
                    <a:solidFill>
                      <a:schemeClr val="accent6">
                        <a:lumMod val="20000"/>
                        <a:lumOff val="80000"/>
                      </a:schemeClr>
                    </a:solidFill>
                  </a:tcPr>
                </a:tc>
                <a:tc>
                  <a:txBody>
                    <a:bodyPr/>
                    <a:lstStyle/>
                    <a:p>
                      <a:r>
                        <a:rPr lang="en-US" dirty="0"/>
                        <a:t>6</a:t>
                      </a:r>
                    </a:p>
                  </a:txBody>
                  <a:tcPr>
                    <a:solidFill>
                      <a:schemeClr val="accent6">
                        <a:lumMod val="20000"/>
                        <a:lumOff val="80000"/>
                      </a:schemeClr>
                    </a:solidFill>
                  </a:tcPr>
                </a:tc>
                <a:tc>
                  <a:txBody>
                    <a:bodyPr/>
                    <a:lstStyle/>
                    <a:p>
                      <a:r>
                        <a:rPr lang="en-US" dirty="0"/>
                        <a:t>24</a:t>
                      </a:r>
                    </a:p>
                  </a:txBody>
                  <a:tcPr>
                    <a:solidFill>
                      <a:schemeClr val="accent6">
                        <a:lumMod val="20000"/>
                        <a:lumOff val="80000"/>
                      </a:schemeClr>
                    </a:solidFill>
                  </a:tcPr>
                </a:tc>
                <a:tc>
                  <a:txBody>
                    <a:bodyPr/>
                    <a:lstStyle/>
                    <a:p>
                      <a:r>
                        <a:rPr lang="en-US" dirty="0"/>
                        <a:t>36</a:t>
                      </a:r>
                    </a:p>
                  </a:txBody>
                  <a:tcPr>
                    <a:solidFill>
                      <a:schemeClr val="accent6">
                        <a:lumMod val="20000"/>
                        <a:lumOff val="80000"/>
                      </a:schemeClr>
                    </a:solidFill>
                  </a:tcPr>
                </a:tc>
                <a:tc>
                  <a:txBody>
                    <a:bodyPr/>
                    <a:lstStyle/>
                    <a:p>
                      <a:r>
                        <a:rPr lang="en-US" dirty="0"/>
                        <a:t>29</a:t>
                      </a:r>
                    </a:p>
                  </a:txBody>
                  <a:tcPr>
                    <a:solidFill>
                      <a:schemeClr val="accent6">
                        <a:lumMod val="20000"/>
                        <a:lumOff val="80000"/>
                      </a:schemeClr>
                    </a:solidFill>
                  </a:tcPr>
                </a:tc>
                <a:tc>
                  <a:txBody>
                    <a:bodyPr/>
                    <a:lstStyle/>
                    <a:p>
                      <a:r>
                        <a:rPr lang="en-US" dirty="0"/>
                        <a:t>45</a:t>
                      </a:r>
                    </a:p>
                  </a:txBody>
                  <a:tcPr>
                    <a:solidFill>
                      <a:schemeClr val="accent6">
                        <a:lumMod val="20000"/>
                        <a:lumOff val="80000"/>
                      </a:schemeClr>
                    </a:solidFill>
                  </a:tcPr>
                </a:tc>
                <a:extLst>
                  <a:ext uri="{0D108BD9-81ED-4DB2-BD59-A6C34878D82A}">
                    <a16:rowId xmlns:a16="http://schemas.microsoft.com/office/drawing/2014/main" val="2929928619"/>
                  </a:ext>
                </a:extLst>
              </a:tr>
              <a:tr h="504599">
                <a:tc>
                  <a:txBody>
                    <a:bodyPr/>
                    <a:lstStyle/>
                    <a:p>
                      <a:r>
                        <a:rPr lang="en-US" dirty="0">
                          <a:solidFill>
                            <a:schemeClr val="tx1"/>
                          </a:solidFill>
                        </a:rPr>
                        <a:t>PBS Facilitators</a:t>
                      </a:r>
                    </a:p>
                  </a:txBody>
                  <a:tcPr>
                    <a:solidFill>
                      <a:schemeClr val="accent6">
                        <a:lumMod val="40000"/>
                        <a:lumOff val="60000"/>
                      </a:schemeClr>
                    </a:solidFill>
                  </a:tcPr>
                </a:tc>
                <a:tc>
                  <a:txBody>
                    <a:bodyPr/>
                    <a:lstStyle/>
                    <a:p>
                      <a:r>
                        <a:rPr lang="en-US" dirty="0">
                          <a:solidFill>
                            <a:srgbClr val="000000"/>
                          </a:solidFill>
                        </a:rPr>
                        <a:t>0</a:t>
                      </a:r>
                    </a:p>
                  </a:txBody>
                  <a:tcPr>
                    <a:solidFill>
                      <a:schemeClr val="accent6">
                        <a:lumMod val="40000"/>
                        <a:lumOff val="60000"/>
                      </a:schemeClr>
                    </a:solidFill>
                  </a:tcPr>
                </a:tc>
                <a:tc>
                  <a:txBody>
                    <a:bodyPr/>
                    <a:lstStyle/>
                    <a:p>
                      <a:r>
                        <a:rPr lang="en-US" dirty="0">
                          <a:solidFill>
                            <a:srgbClr val="000000"/>
                          </a:solidFill>
                        </a:rPr>
                        <a:t>6</a:t>
                      </a:r>
                    </a:p>
                  </a:txBody>
                  <a:tcPr>
                    <a:solidFill>
                      <a:schemeClr val="accent6">
                        <a:lumMod val="40000"/>
                        <a:lumOff val="60000"/>
                      </a:schemeClr>
                    </a:solidFill>
                  </a:tcPr>
                </a:tc>
                <a:tc>
                  <a:txBody>
                    <a:bodyPr/>
                    <a:lstStyle/>
                    <a:p>
                      <a:r>
                        <a:rPr lang="en-US" dirty="0">
                          <a:solidFill>
                            <a:srgbClr val="000000"/>
                          </a:solidFill>
                        </a:rPr>
                        <a:t>15</a:t>
                      </a:r>
                    </a:p>
                  </a:txBody>
                  <a:tcPr>
                    <a:solidFill>
                      <a:schemeClr val="accent6">
                        <a:lumMod val="40000"/>
                        <a:lumOff val="60000"/>
                      </a:schemeClr>
                    </a:solidFill>
                  </a:tcPr>
                </a:tc>
                <a:tc>
                  <a:txBody>
                    <a:bodyPr/>
                    <a:lstStyle/>
                    <a:p>
                      <a:r>
                        <a:rPr lang="en-US" dirty="0">
                          <a:solidFill>
                            <a:srgbClr val="000000"/>
                          </a:solidFill>
                        </a:rPr>
                        <a:t>73</a:t>
                      </a:r>
                    </a:p>
                  </a:txBody>
                  <a:tcPr>
                    <a:solidFill>
                      <a:schemeClr val="accent6">
                        <a:lumMod val="40000"/>
                        <a:lumOff val="60000"/>
                      </a:schemeClr>
                    </a:solidFill>
                  </a:tcPr>
                </a:tc>
                <a:tc>
                  <a:txBody>
                    <a:bodyPr/>
                    <a:lstStyle/>
                    <a:p>
                      <a:r>
                        <a:rPr lang="en-US" dirty="0">
                          <a:solidFill>
                            <a:srgbClr val="000000"/>
                          </a:solidFill>
                        </a:rPr>
                        <a:t>77</a:t>
                      </a:r>
                    </a:p>
                  </a:txBody>
                  <a:tcPr>
                    <a:solidFill>
                      <a:schemeClr val="accent6">
                        <a:lumMod val="40000"/>
                        <a:lumOff val="60000"/>
                      </a:schemeClr>
                    </a:solidFill>
                  </a:tcPr>
                </a:tc>
                <a:extLst>
                  <a:ext uri="{0D108BD9-81ED-4DB2-BD59-A6C34878D82A}">
                    <a16:rowId xmlns:a16="http://schemas.microsoft.com/office/drawing/2014/main" val="1666868037"/>
                  </a:ext>
                </a:extLst>
              </a:tr>
              <a:tr h="870952">
                <a:tc>
                  <a:txBody>
                    <a:bodyPr/>
                    <a:lstStyle/>
                    <a:p>
                      <a:r>
                        <a:rPr lang="en-US" dirty="0"/>
                        <a:t>PCT Trainers by Region</a:t>
                      </a:r>
                    </a:p>
                  </a:txBody>
                  <a:tcPr>
                    <a:solidFill>
                      <a:schemeClr val="accent6">
                        <a:lumMod val="20000"/>
                        <a:lumOff val="80000"/>
                      </a:schemeClr>
                    </a:solidFill>
                  </a:tcPr>
                </a:tc>
                <a:tc>
                  <a:txBody>
                    <a:bodyPr/>
                    <a:lstStyle/>
                    <a:p>
                      <a:r>
                        <a:rPr lang="en-US" dirty="0"/>
                        <a:t>4</a:t>
                      </a:r>
                    </a:p>
                  </a:txBody>
                  <a:tcPr>
                    <a:solidFill>
                      <a:schemeClr val="accent6">
                        <a:lumMod val="20000"/>
                        <a:lumOff val="80000"/>
                      </a:schemeClr>
                    </a:solidFill>
                  </a:tcPr>
                </a:tc>
                <a:tc>
                  <a:txBody>
                    <a:bodyPr/>
                    <a:lstStyle/>
                    <a:p>
                      <a:r>
                        <a:rPr lang="en-US" dirty="0"/>
                        <a:t>14</a:t>
                      </a:r>
                    </a:p>
                  </a:txBody>
                  <a:tcPr>
                    <a:solidFill>
                      <a:schemeClr val="accent6">
                        <a:lumMod val="20000"/>
                        <a:lumOff val="80000"/>
                      </a:schemeClr>
                    </a:solidFill>
                  </a:tcPr>
                </a:tc>
                <a:tc>
                  <a:txBody>
                    <a:bodyPr/>
                    <a:lstStyle/>
                    <a:p>
                      <a:r>
                        <a:rPr lang="en-US" dirty="0"/>
                        <a:t>18</a:t>
                      </a:r>
                    </a:p>
                  </a:txBody>
                  <a:tcPr>
                    <a:solidFill>
                      <a:schemeClr val="accent6">
                        <a:lumMod val="20000"/>
                        <a:lumOff val="80000"/>
                      </a:schemeClr>
                    </a:solidFill>
                  </a:tcPr>
                </a:tc>
                <a:tc>
                  <a:txBody>
                    <a:bodyPr/>
                    <a:lstStyle/>
                    <a:p>
                      <a:r>
                        <a:rPr lang="en-US" dirty="0"/>
                        <a:t>53</a:t>
                      </a:r>
                    </a:p>
                  </a:txBody>
                  <a:tcPr>
                    <a:solidFill>
                      <a:schemeClr val="accent6">
                        <a:lumMod val="20000"/>
                        <a:lumOff val="80000"/>
                      </a:schemeClr>
                    </a:solidFill>
                  </a:tcPr>
                </a:tc>
                <a:tc>
                  <a:txBody>
                    <a:bodyPr/>
                    <a:lstStyle/>
                    <a:p>
                      <a:r>
                        <a:rPr lang="en-US" dirty="0"/>
                        <a:t>55</a:t>
                      </a:r>
                    </a:p>
                  </a:txBody>
                  <a:tcPr>
                    <a:solidFill>
                      <a:schemeClr val="accent6">
                        <a:lumMod val="20000"/>
                        <a:lumOff val="80000"/>
                      </a:schemeClr>
                    </a:solidFill>
                  </a:tcPr>
                </a:tc>
                <a:extLst>
                  <a:ext uri="{0D108BD9-81ED-4DB2-BD59-A6C34878D82A}">
                    <a16:rowId xmlns:a16="http://schemas.microsoft.com/office/drawing/2014/main" val="2098024202"/>
                  </a:ext>
                </a:extLst>
              </a:tr>
              <a:tr h="870952">
                <a:tc>
                  <a:txBody>
                    <a:bodyPr/>
                    <a:lstStyle/>
                    <a:p>
                      <a:r>
                        <a:rPr lang="en-US" dirty="0"/>
                        <a:t>Total PCT</a:t>
                      </a:r>
                      <a:r>
                        <a:rPr lang="en-US" baseline="0" dirty="0"/>
                        <a:t> Trainers</a:t>
                      </a:r>
                      <a:endParaRPr lang="en-US" dirty="0"/>
                    </a:p>
                  </a:txBody>
                  <a:tcPr>
                    <a:solidFill>
                      <a:schemeClr val="accent6">
                        <a:lumMod val="40000"/>
                        <a:lumOff val="60000"/>
                      </a:schemeClr>
                    </a:solidFill>
                  </a:tcPr>
                </a:tc>
                <a:tc>
                  <a:txBody>
                    <a:bodyPr/>
                    <a:lstStyle/>
                    <a:p>
                      <a:r>
                        <a:rPr lang="en-US" dirty="0"/>
                        <a:t>46</a:t>
                      </a:r>
                    </a:p>
                  </a:txBody>
                  <a:tcPr>
                    <a:solidFill>
                      <a:schemeClr val="accent6">
                        <a:lumMod val="40000"/>
                        <a:lumOff val="60000"/>
                      </a:schemeClr>
                    </a:solidFill>
                  </a:tcPr>
                </a:tc>
                <a:tc>
                  <a:txBody>
                    <a:bodyPr/>
                    <a:lstStyle/>
                    <a:p>
                      <a:r>
                        <a:rPr lang="en-US" dirty="0"/>
                        <a:t>66</a:t>
                      </a:r>
                    </a:p>
                  </a:txBody>
                  <a:tcPr>
                    <a:solidFill>
                      <a:schemeClr val="accent6">
                        <a:lumMod val="40000"/>
                        <a:lumOff val="60000"/>
                      </a:schemeClr>
                    </a:solidFill>
                  </a:tcPr>
                </a:tc>
                <a:tc>
                  <a:txBody>
                    <a:bodyPr/>
                    <a:lstStyle/>
                    <a:p>
                      <a:r>
                        <a:rPr lang="en-US" dirty="0"/>
                        <a:t>86</a:t>
                      </a:r>
                    </a:p>
                  </a:txBody>
                  <a:tcPr>
                    <a:solidFill>
                      <a:schemeClr val="accent6">
                        <a:lumMod val="40000"/>
                        <a:lumOff val="60000"/>
                      </a:schemeClr>
                    </a:solidFill>
                  </a:tcPr>
                </a:tc>
                <a:tc>
                  <a:txBody>
                    <a:bodyPr/>
                    <a:lstStyle/>
                    <a:p>
                      <a:r>
                        <a:rPr lang="en-US" dirty="0"/>
                        <a:t>78</a:t>
                      </a:r>
                    </a:p>
                  </a:txBody>
                  <a:tcPr>
                    <a:solidFill>
                      <a:schemeClr val="accent6">
                        <a:lumMod val="40000"/>
                        <a:lumOff val="60000"/>
                      </a:schemeClr>
                    </a:solidFill>
                  </a:tcPr>
                </a:tc>
                <a:tc>
                  <a:txBody>
                    <a:bodyPr/>
                    <a:lstStyle/>
                    <a:p>
                      <a:r>
                        <a:rPr lang="en-US" dirty="0"/>
                        <a:t>78</a:t>
                      </a:r>
                    </a:p>
                  </a:txBody>
                  <a:tcPr>
                    <a:solidFill>
                      <a:schemeClr val="accent6">
                        <a:lumMod val="40000"/>
                        <a:lumOff val="60000"/>
                      </a:schemeClr>
                    </a:solidFill>
                  </a:tcPr>
                </a:tc>
                <a:extLst>
                  <a:ext uri="{0D108BD9-81ED-4DB2-BD59-A6C34878D82A}">
                    <a16:rowId xmlns:a16="http://schemas.microsoft.com/office/drawing/2014/main" val="1652101148"/>
                  </a:ext>
                </a:extLst>
              </a:tr>
            </a:tbl>
          </a:graphicData>
        </a:graphic>
      </p:graphicFrame>
      <p:sp>
        <p:nvSpPr>
          <p:cNvPr id="4" name="TextBox 3">
            <a:extLst>
              <a:ext uri="{FF2B5EF4-FFF2-40B4-BE49-F238E27FC236}">
                <a16:creationId xmlns:a16="http://schemas.microsoft.com/office/drawing/2014/main" id="{BFC9909B-7456-AC43-A51F-FD173A574216}"/>
              </a:ext>
            </a:extLst>
          </p:cNvPr>
          <p:cNvSpPr txBox="1"/>
          <p:nvPr/>
        </p:nvSpPr>
        <p:spPr>
          <a:xfrm>
            <a:off x="616449" y="6519446"/>
            <a:ext cx="3286349" cy="338554"/>
          </a:xfrm>
          <a:prstGeom prst="rect">
            <a:avLst/>
          </a:prstGeom>
          <a:noFill/>
        </p:spPr>
        <p:txBody>
          <a:bodyPr wrap="none" rtlCol="0">
            <a:spAutoFit/>
          </a:bodyPr>
          <a:lstStyle/>
          <a:p>
            <a:r>
              <a:rPr lang="en-US" sz="1600" dirty="0"/>
              <a:t>Team Attrition Occurred in 2018 N=2 </a:t>
            </a:r>
          </a:p>
        </p:txBody>
      </p:sp>
    </p:spTree>
    <p:extLst>
      <p:ext uri="{BB962C8B-B14F-4D97-AF65-F5344CB8AC3E}">
        <p14:creationId xmlns:p14="http://schemas.microsoft.com/office/powerpoint/2010/main" val="17589136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title="Growth in Minnesota: PBS in Human Service Organizations 2015-Present">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768675570"/>
              </p:ext>
            </p:extLst>
          </p:nvPr>
        </p:nvGraphicFramePr>
        <p:xfrm>
          <a:off x="1485424" y="368967"/>
          <a:ext cx="10399595" cy="47965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title="Sustaining PBS in Human Service Organizations Table">
            <a:extLst>
              <a:ext uri="{FF2B5EF4-FFF2-40B4-BE49-F238E27FC236}">
                <a16:creationId xmlns:a16="http://schemas.microsoft.com/office/drawing/2014/main" id="{44B02EB9-31B3-084A-B166-E230FECE3FBD}"/>
              </a:ext>
            </a:extLst>
          </p:cNvPr>
          <p:cNvGraphicFramePr>
            <a:graphicFrameLocks noGrp="1"/>
          </p:cNvGraphicFramePr>
          <p:nvPr>
            <p:extLst>
              <p:ext uri="{D42A27DB-BD31-4B8C-83A1-F6EECF244321}">
                <p14:modId xmlns:p14="http://schemas.microsoft.com/office/powerpoint/2010/main" val="2397027343"/>
              </p:ext>
            </p:extLst>
          </p:nvPr>
        </p:nvGraphicFramePr>
        <p:xfrm>
          <a:off x="187459" y="5165558"/>
          <a:ext cx="4946014" cy="1544921"/>
        </p:xfrm>
        <a:graphic>
          <a:graphicData uri="http://schemas.openxmlformats.org/drawingml/2006/table">
            <a:tbl>
              <a:tblPr firstRow="1">
                <a:tableStyleId>{5C22544A-7EE6-4342-B048-85BDC9FD1C3A}</a:tableStyleId>
              </a:tblPr>
              <a:tblGrid>
                <a:gridCol w="1151367">
                  <a:extLst>
                    <a:ext uri="{9D8B030D-6E8A-4147-A177-3AD203B41FA5}">
                      <a16:colId xmlns:a16="http://schemas.microsoft.com/office/drawing/2014/main" val="3406185452"/>
                    </a:ext>
                  </a:extLst>
                </a:gridCol>
                <a:gridCol w="1491913">
                  <a:extLst>
                    <a:ext uri="{9D8B030D-6E8A-4147-A177-3AD203B41FA5}">
                      <a16:colId xmlns:a16="http://schemas.microsoft.com/office/drawing/2014/main" val="4180568537"/>
                    </a:ext>
                  </a:extLst>
                </a:gridCol>
                <a:gridCol w="1151367">
                  <a:extLst>
                    <a:ext uri="{9D8B030D-6E8A-4147-A177-3AD203B41FA5}">
                      <a16:colId xmlns:a16="http://schemas.microsoft.com/office/drawing/2014/main" val="2969775192"/>
                    </a:ext>
                  </a:extLst>
                </a:gridCol>
                <a:gridCol w="1151367">
                  <a:extLst>
                    <a:ext uri="{9D8B030D-6E8A-4147-A177-3AD203B41FA5}">
                      <a16:colId xmlns:a16="http://schemas.microsoft.com/office/drawing/2014/main" val="1054766222"/>
                    </a:ext>
                  </a:extLst>
                </a:gridCol>
              </a:tblGrid>
              <a:tr h="242621">
                <a:tc>
                  <a:txBody>
                    <a:bodyPr/>
                    <a:lstStyle/>
                    <a:p>
                      <a:pPr algn="ctr" fontAlgn="b"/>
                      <a:r>
                        <a:rPr lang="en-US" sz="1600" b="1" u="none" strike="noStrike" dirty="0">
                          <a:solidFill>
                            <a:schemeClr val="tx1"/>
                          </a:solidFill>
                          <a:effectLst/>
                        </a:rPr>
                        <a:t>Year</a:t>
                      </a:r>
                      <a:endParaRPr lang="en-US" sz="16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600" b="1" u="none" strike="noStrike" dirty="0">
                          <a:solidFill>
                            <a:schemeClr val="tx1"/>
                          </a:solidFill>
                          <a:effectLst/>
                        </a:rPr>
                        <a:t>Sustaining</a:t>
                      </a:r>
                      <a:endParaRPr lang="en-US" sz="1600" b="1" i="0" u="none" strike="noStrike" dirty="0">
                        <a:solidFill>
                          <a:schemeClr val="tx1"/>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600" b="1" u="none" strike="noStrike" dirty="0">
                          <a:solidFill>
                            <a:schemeClr val="tx1"/>
                          </a:solidFill>
                          <a:effectLst/>
                        </a:rPr>
                        <a:t>2nd Year</a:t>
                      </a:r>
                      <a:endParaRPr lang="en-US" sz="1600" b="1" i="0" u="none" strike="noStrike" dirty="0">
                        <a:solidFill>
                          <a:schemeClr val="tx1"/>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600" b="1" u="none" strike="noStrike" dirty="0">
                          <a:solidFill>
                            <a:schemeClr val="tx1"/>
                          </a:solidFill>
                          <a:effectLst/>
                        </a:rPr>
                        <a:t>1st Year</a:t>
                      </a:r>
                      <a:endParaRPr lang="en-US" sz="1600" b="1" i="0" u="none" strike="noStrike" dirty="0">
                        <a:solidFill>
                          <a:schemeClr val="tx1"/>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759865865"/>
                  </a:ext>
                </a:extLst>
              </a:tr>
              <a:tr h="278096">
                <a:tc>
                  <a:txBody>
                    <a:bodyPr/>
                    <a:lstStyle/>
                    <a:p>
                      <a:pPr algn="ctr" fontAlgn="b"/>
                      <a:r>
                        <a:rPr lang="en-US" sz="1600" b="1" u="none" strike="noStrike" dirty="0">
                          <a:solidFill>
                            <a:schemeClr val="tx1"/>
                          </a:solidFill>
                          <a:effectLst/>
                        </a:rPr>
                        <a:t>2014-2015 </a:t>
                      </a:r>
                      <a:endParaRPr lang="en-US" sz="16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600" u="none" strike="noStrike" dirty="0">
                          <a:solidFill>
                            <a:schemeClr val="tx1"/>
                          </a:solidFill>
                          <a:effectLst/>
                        </a:rPr>
                        <a:t>0</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1600" u="none" strike="noStrike" dirty="0">
                          <a:solidFill>
                            <a:schemeClr val="tx1"/>
                          </a:solidFill>
                          <a:effectLst/>
                        </a:rPr>
                        <a:t>0</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1600" u="none" strike="noStrike">
                          <a:solidFill>
                            <a:schemeClr val="tx1"/>
                          </a:solidFill>
                          <a:effectLst/>
                        </a:rPr>
                        <a:t>4</a:t>
                      </a:r>
                      <a:endParaRPr lang="en-US" sz="1600" b="0" i="0" u="none" strike="noStrike">
                        <a:solidFill>
                          <a:schemeClr val="tx1"/>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917559812"/>
                  </a:ext>
                </a:extLst>
              </a:tr>
              <a:tr h="242621">
                <a:tc>
                  <a:txBody>
                    <a:bodyPr/>
                    <a:lstStyle/>
                    <a:p>
                      <a:pPr algn="ctr" fontAlgn="b"/>
                      <a:r>
                        <a:rPr lang="en-US" sz="1600" b="1" u="none" strike="noStrike" dirty="0">
                          <a:solidFill>
                            <a:schemeClr val="tx1"/>
                          </a:solidFill>
                          <a:effectLst/>
                        </a:rPr>
                        <a:t>2015-2016 </a:t>
                      </a:r>
                      <a:endParaRPr lang="en-US" sz="16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600" u="none" strike="noStrike" dirty="0">
                          <a:solidFill>
                            <a:schemeClr val="tx1"/>
                          </a:solidFill>
                          <a:effectLst/>
                        </a:rPr>
                        <a:t>0</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1600" u="none" strike="noStrike" dirty="0">
                          <a:solidFill>
                            <a:schemeClr val="tx1"/>
                          </a:solidFill>
                          <a:effectLst/>
                        </a:rPr>
                        <a:t>4</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1600" u="none" strike="noStrike" dirty="0">
                          <a:solidFill>
                            <a:schemeClr val="tx1"/>
                          </a:solidFill>
                          <a:effectLst/>
                        </a:rPr>
                        <a:t>12</a:t>
                      </a:r>
                      <a:endParaRPr lang="en-US" sz="1600" b="0" i="0" u="none" strike="noStrike" dirty="0">
                        <a:solidFill>
                          <a:schemeClr val="tx1"/>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53957337"/>
                  </a:ext>
                </a:extLst>
              </a:tr>
              <a:tr h="242621">
                <a:tc>
                  <a:txBody>
                    <a:bodyPr/>
                    <a:lstStyle/>
                    <a:p>
                      <a:pPr algn="ctr" fontAlgn="b"/>
                      <a:r>
                        <a:rPr lang="en-US" sz="1600" b="1" u="none" strike="noStrike" dirty="0">
                          <a:solidFill>
                            <a:schemeClr val="tx1"/>
                          </a:solidFill>
                          <a:effectLst/>
                        </a:rPr>
                        <a:t>2016-2017</a:t>
                      </a:r>
                      <a:endParaRPr lang="en-US" sz="16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600" u="none" strike="noStrike" dirty="0">
                          <a:solidFill>
                            <a:schemeClr val="tx1"/>
                          </a:solidFill>
                          <a:effectLst/>
                        </a:rPr>
                        <a:t>4</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1600" u="none" strike="noStrike" dirty="0">
                          <a:solidFill>
                            <a:schemeClr val="tx1"/>
                          </a:solidFill>
                          <a:effectLst/>
                        </a:rPr>
                        <a:t>12</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1600" u="none" strike="noStrike" dirty="0">
                          <a:solidFill>
                            <a:schemeClr val="tx1"/>
                          </a:solidFill>
                          <a:effectLst/>
                        </a:rPr>
                        <a:t>6</a:t>
                      </a:r>
                      <a:endParaRPr lang="en-US" sz="1600" b="0" i="0" u="none" strike="noStrike" dirty="0">
                        <a:solidFill>
                          <a:schemeClr val="tx1"/>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432956231"/>
                  </a:ext>
                </a:extLst>
              </a:tr>
              <a:tr h="242621">
                <a:tc>
                  <a:txBody>
                    <a:bodyPr/>
                    <a:lstStyle/>
                    <a:p>
                      <a:pPr algn="ctr" fontAlgn="b"/>
                      <a:r>
                        <a:rPr lang="en-US" sz="1600" b="1" u="none" strike="noStrike" dirty="0">
                          <a:solidFill>
                            <a:schemeClr val="tx1"/>
                          </a:solidFill>
                          <a:effectLst/>
                        </a:rPr>
                        <a:t>2017-2018</a:t>
                      </a:r>
                      <a:endParaRPr lang="en-US" sz="16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600" u="none" strike="noStrike">
                          <a:solidFill>
                            <a:schemeClr val="tx1"/>
                          </a:solidFill>
                          <a:effectLst/>
                        </a:rPr>
                        <a:t>16</a:t>
                      </a:r>
                      <a:endParaRPr lang="en-US" sz="1600" b="0" i="0" u="none" strike="noStrike">
                        <a:solidFill>
                          <a:schemeClr val="tx1"/>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1600" u="none" strike="noStrike" dirty="0">
                          <a:solidFill>
                            <a:schemeClr val="tx1"/>
                          </a:solidFill>
                          <a:effectLst/>
                        </a:rPr>
                        <a:t>4</a:t>
                      </a:r>
                      <a:endParaRPr lang="en-US" sz="1600" b="0" i="0" u="none" strike="noStrike" dirty="0">
                        <a:solidFill>
                          <a:schemeClr val="tx1"/>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1600" u="none" strike="noStrike" dirty="0">
                          <a:solidFill>
                            <a:schemeClr val="tx1"/>
                          </a:solidFill>
                          <a:effectLst/>
                        </a:rPr>
                        <a:t>0</a:t>
                      </a:r>
                      <a:endParaRPr lang="en-US" sz="1600" b="0" i="0" u="none" strike="noStrike" dirty="0">
                        <a:solidFill>
                          <a:schemeClr val="tx1"/>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33623240"/>
                  </a:ext>
                </a:extLst>
              </a:tr>
              <a:tr h="242621">
                <a:tc>
                  <a:txBody>
                    <a:bodyPr/>
                    <a:lstStyle/>
                    <a:p>
                      <a:pPr algn="ctr" fontAlgn="b"/>
                      <a:r>
                        <a:rPr lang="en-US" sz="1600" b="1" i="0" u="none" strike="noStrike" dirty="0">
                          <a:solidFill>
                            <a:schemeClr val="tx1"/>
                          </a:solidFill>
                          <a:effectLst/>
                          <a:latin typeface="Calibri" panose="020F0502020204030204" pitchFamily="34" charset="0"/>
                        </a:rPr>
                        <a:t>2018-2019</a:t>
                      </a: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1"/>
                          </a:solidFill>
                          <a:effectLst/>
                        </a:rPr>
                        <a:t>20</a:t>
                      </a:r>
                      <a:endParaRPr lang="en-US" sz="1600" b="0" i="0" u="none" strike="noStrike">
                        <a:solidFill>
                          <a:schemeClr val="tx1"/>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1"/>
                          </a:solidFill>
                          <a:effectLst/>
                        </a:rPr>
                        <a:t>0</a:t>
                      </a:r>
                      <a:endParaRPr lang="en-US" sz="1600" b="0" i="0" u="none" strike="noStrike" dirty="0">
                        <a:solidFill>
                          <a:schemeClr val="tx1"/>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1"/>
                          </a:solidFill>
                          <a:effectLst/>
                        </a:rPr>
                        <a:t>8</a:t>
                      </a:r>
                      <a:endParaRPr lang="en-US" sz="1600" b="0" i="0" u="none" strike="noStrike" dirty="0">
                        <a:solidFill>
                          <a:schemeClr val="tx1"/>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8315358"/>
                  </a:ext>
                </a:extLst>
              </a:tr>
            </a:tbl>
          </a:graphicData>
        </a:graphic>
      </p:graphicFrame>
      <p:sp>
        <p:nvSpPr>
          <p:cNvPr id="2" name="Title 1"/>
          <p:cNvSpPr>
            <a:spLocks noGrp="1"/>
          </p:cNvSpPr>
          <p:nvPr>
            <p:ph type="title"/>
          </p:nvPr>
        </p:nvSpPr>
        <p:spPr>
          <a:xfrm>
            <a:off x="877269" y="0"/>
            <a:ext cx="10515600" cy="802105"/>
          </a:xfrm>
        </p:spPr>
        <p:txBody>
          <a:bodyPr>
            <a:normAutofit/>
          </a:bodyPr>
          <a:lstStyle/>
          <a:p>
            <a:r>
              <a:rPr lang="en-US" sz="2800" b="1" dirty="0"/>
              <a:t>Growth in Minnesota: PBS in Human Service Organizations 2015-Present</a:t>
            </a:r>
          </a:p>
        </p:txBody>
      </p:sp>
    </p:spTree>
    <p:extLst>
      <p:ext uri="{BB962C8B-B14F-4D97-AF65-F5344CB8AC3E}">
        <p14:creationId xmlns:p14="http://schemas.microsoft.com/office/powerpoint/2010/main" val="27932850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90" y="-1680244"/>
            <a:ext cx="10515600" cy="1325563"/>
          </a:xfrm>
        </p:spPr>
        <p:txBody>
          <a:bodyPr>
            <a:normAutofit fontScale="90000"/>
          </a:bodyPr>
          <a:lstStyle/>
          <a:p>
            <a:r>
              <a:rPr lang="en-US" dirty="0"/>
              <a:t>Tiered Onsite Evaluation Tool (TOET)</a:t>
            </a:r>
            <a:br>
              <a:rPr lang="en-US" dirty="0"/>
            </a:br>
            <a:r>
              <a:rPr lang="en-US" dirty="0"/>
              <a:t>Person Centered Practices &amp; Positive Behavior Support </a:t>
            </a:r>
          </a:p>
        </p:txBody>
      </p:sp>
      <p:sp>
        <p:nvSpPr>
          <p:cNvPr id="3" name="Rectangle 2"/>
          <p:cNvSpPr/>
          <p:nvPr/>
        </p:nvSpPr>
        <p:spPr>
          <a:xfrm>
            <a:off x="122662" y="6202261"/>
            <a:ext cx="9839305" cy="615553"/>
          </a:xfrm>
          <a:prstGeom prst="rect">
            <a:avLst/>
          </a:prstGeom>
        </p:spPr>
        <p:txBody>
          <a:bodyPr wrap="square">
            <a:spAutoFit/>
          </a:bodyPr>
          <a:lstStyle/>
          <a:p>
            <a:r>
              <a:rPr lang="en-US" dirty="0"/>
              <a:t>* </a:t>
            </a:r>
            <a:r>
              <a:rPr lang="en-US" sz="1600" dirty="0"/>
              <a:t>One agency listed represents five counties that are collaborating </a:t>
            </a:r>
          </a:p>
          <a:p>
            <a:r>
              <a:rPr lang="en-US" sz="1600" dirty="0"/>
              <a:t>** Agency 1 &amp; 2 completed training using different curriculum</a:t>
            </a:r>
          </a:p>
        </p:txBody>
      </p:sp>
      <p:graphicFrame>
        <p:nvGraphicFramePr>
          <p:cNvPr id="4" name="Chart 3" title="Tiered Onsite Evaluation Tool (TOET)">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18858375"/>
              </p:ext>
            </p:extLst>
          </p:nvPr>
        </p:nvGraphicFramePr>
        <p:xfrm>
          <a:off x="432816" y="207264"/>
          <a:ext cx="11326368" cy="59009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89586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31" y="88484"/>
            <a:ext cx="11621756" cy="1325563"/>
          </a:xfrm>
        </p:spPr>
        <p:txBody>
          <a:bodyPr>
            <a:normAutofit/>
          </a:bodyPr>
          <a:lstStyle/>
          <a:p>
            <a:pPr algn="ctr"/>
            <a:r>
              <a:rPr lang="en-US" sz="3600" b="1" dirty="0">
                <a:latin typeface="+mn-lt"/>
              </a:rPr>
              <a:t>Olmstead Plan, Positive Support Rule &amp; Statewide Logic Model for Promoting Positive Supports</a:t>
            </a:r>
            <a:endParaRPr lang="en-US" sz="3600" dirty="0">
              <a:latin typeface="+mn-lt"/>
            </a:endParaRPr>
          </a:p>
        </p:txBody>
      </p:sp>
      <p:sp>
        <p:nvSpPr>
          <p:cNvPr id="3" name="Content Placeholder 2"/>
          <p:cNvSpPr txBox="1">
            <a:spLocks/>
          </p:cNvSpPr>
          <p:nvPr/>
        </p:nvSpPr>
        <p:spPr>
          <a:xfrm>
            <a:off x="187677" y="1743141"/>
            <a:ext cx="4606925" cy="513238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spcAft>
                <a:spcPts val="600"/>
              </a:spcAft>
              <a:buFont typeface="Arial"/>
              <a:buNone/>
            </a:pPr>
            <a:r>
              <a:rPr lang="en-US" b="1" dirty="0"/>
              <a:t>New Positive Support Goals:</a:t>
            </a:r>
          </a:p>
          <a:p>
            <a:pPr marL="514350" indent="-514350">
              <a:spcBef>
                <a:spcPts val="0"/>
              </a:spcBef>
              <a:spcAft>
                <a:spcPts val="600"/>
              </a:spcAft>
              <a:buFont typeface="+mj-lt"/>
              <a:buAutoNum type="arabicPeriod"/>
            </a:pPr>
            <a:r>
              <a:rPr lang="en-US" dirty="0"/>
              <a:t>Establish Training Systems for Positive Supports</a:t>
            </a:r>
          </a:p>
          <a:p>
            <a:pPr marL="514350" indent="-514350">
              <a:spcBef>
                <a:spcPts val="0"/>
              </a:spcBef>
              <a:spcAft>
                <a:spcPts val="600"/>
              </a:spcAft>
              <a:buFont typeface="+mj-lt"/>
              <a:buAutoNum type="arabicPeriod"/>
            </a:pPr>
            <a:r>
              <a:rPr lang="en-US" dirty="0"/>
              <a:t>Design and Implement Statewide Evaluation</a:t>
            </a:r>
          </a:p>
          <a:p>
            <a:pPr marL="514350" indent="-514350">
              <a:spcBef>
                <a:spcPts val="0"/>
              </a:spcBef>
              <a:spcAft>
                <a:spcPts val="600"/>
              </a:spcAft>
              <a:buFont typeface="+mj-lt"/>
              <a:buAutoNum type="arabicPeriod"/>
            </a:pPr>
            <a:r>
              <a:rPr lang="en-US" dirty="0"/>
              <a:t>Expand Awareness of Positive Supports Across the State</a:t>
            </a:r>
          </a:p>
          <a:p>
            <a:pPr marL="514350" indent="-514350">
              <a:spcBef>
                <a:spcPts val="0"/>
              </a:spcBef>
              <a:spcAft>
                <a:spcPts val="600"/>
              </a:spcAft>
              <a:buFont typeface="+mj-lt"/>
              <a:buAutoNum type="arabicPeriod"/>
            </a:pPr>
            <a:r>
              <a:rPr lang="en-US" dirty="0"/>
              <a:t>Create &amp; Maintain Strategies for Establishing Policies</a:t>
            </a:r>
          </a:p>
          <a:p>
            <a:pPr marL="514350" indent="-514350">
              <a:spcBef>
                <a:spcPts val="0"/>
              </a:spcBef>
              <a:spcAft>
                <a:spcPts val="600"/>
              </a:spcAft>
              <a:buFont typeface="+mj-lt"/>
              <a:buAutoNum type="arabicPeriod"/>
            </a:pPr>
            <a:endParaRPr lang="en-US" dirty="0"/>
          </a:p>
        </p:txBody>
      </p:sp>
      <p:pic>
        <p:nvPicPr>
          <p:cNvPr id="5" name="Picture 4" descr="MN Statewide Model 11-16-18.pdf">
            <a:extLst>
              <a:ext uri="{FF2B5EF4-FFF2-40B4-BE49-F238E27FC236}">
                <a16:creationId xmlns:a16="http://schemas.microsoft.com/office/drawing/2014/main" id="{062F2115-2D9D-644D-9100-D087A2D424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4602" y="1226755"/>
            <a:ext cx="7172985" cy="5542761"/>
          </a:xfrm>
          <a:prstGeom prst="rect">
            <a:avLst/>
          </a:prstGeom>
        </p:spPr>
      </p:pic>
    </p:spTree>
    <p:extLst>
      <p:ext uri="{BB962C8B-B14F-4D97-AF65-F5344CB8AC3E}">
        <p14:creationId xmlns:p14="http://schemas.microsoft.com/office/powerpoint/2010/main" val="33370868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Planning Workgroup</a:t>
            </a:r>
            <a:endParaRPr lang="en-US" dirty="0"/>
          </a:p>
        </p:txBody>
      </p:sp>
      <p:sp>
        <p:nvSpPr>
          <p:cNvPr id="9" name="Text Placeholder 8"/>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pPr/>
              <a:t>48</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pic>
        <p:nvPicPr>
          <p:cNvPr id="3" name="Picture 2" title="MNPBS Network Event Planning Workgroup Logo"/>
          <p:cNvPicPr>
            <a:picLocks noChangeAspect="1"/>
          </p:cNvPicPr>
          <p:nvPr/>
        </p:nvPicPr>
        <p:blipFill>
          <a:blip r:embed="rId2"/>
          <a:stretch>
            <a:fillRect/>
          </a:stretch>
        </p:blipFill>
        <p:spPr>
          <a:xfrm>
            <a:off x="2834763" y="669134"/>
            <a:ext cx="6507722" cy="2864898"/>
          </a:xfrm>
          <a:prstGeom prst="rect">
            <a:avLst/>
          </a:prstGeom>
        </p:spPr>
      </p:pic>
    </p:spTree>
    <p:extLst>
      <p:ext uri="{BB962C8B-B14F-4D97-AF65-F5344CB8AC3E}">
        <p14:creationId xmlns:p14="http://schemas.microsoft.com/office/powerpoint/2010/main" val="40202842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2017 MNPBS Network Gathering</a:t>
            </a:r>
            <a:endParaRPr lang="en-US" sz="4400"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49</a:t>
            </a:fld>
            <a:endParaRPr lang="en-US" dirty="0">
              <a:solidFill>
                <a:srgbClr val="FFFFFF"/>
              </a:solidFill>
            </a:endParaRPr>
          </a:p>
        </p:txBody>
      </p:sp>
      <p:sp>
        <p:nvSpPr>
          <p:cNvPr id="6" name="Footer Placeholder 5"/>
          <p:cNvSpPr>
            <a:spLocks noGrp="1"/>
          </p:cNvSpPr>
          <p:nvPr>
            <p:ph type="ftr" sz="quarter" idx="13"/>
          </p:nvPr>
        </p:nvSpPr>
        <p:spPr/>
        <p:txBody>
          <a:bodyPr/>
          <a:lstStyle/>
          <a:p>
            <a:r>
              <a:rPr lang="en-US" smtClean="0">
                <a:solidFill>
                  <a:srgbClr val="FFFFFF"/>
                </a:solidFill>
              </a:rPr>
              <a:t>MNPSP.org/MNPBS</a:t>
            </a:r>
            <a:endParaRPr lang="en-US" dirty="0">
              <a:solidFill>
                <a:srgbClr val="FFFFFF"/>
              </a:solidFill>
            </a:endParaRPr>
          </a:p>
        </p:txBody>
      </p:sp>
      <p:sp>
        <p:nvSpPr>
          <p:cNvPr id="16" name="TextBox 15"/>
          <p:cNvSpPr txBox="1"/>
          <p:nvPr/>
        </p:nvSpPr>
        <p:spPr>
          <a:xfrm>
            <a:off x="4533363" y="1471743"/>
            <a:ext cx="1972595" cy="646331"/>
          </a:xfrm>
          <a:prstGeom prst="rect">
            <a:avLst/>
          </a:prstGeom>
          <a:noFill/>
        </p:spPr>
        <p:txBody>
          <a:bodyPr wrap="square" rtlCol="0">
            <a:spAutoFit/>
          </a:bodyPr>
          <a:lstStyle/>
          <a:p>
            <a:pPr algn="ctr"/>
            <a:r>
              <a:rPr lang="en-US" b="1" dirty="0">
                <a:solidFill>
                  <a:srgbClr val="003865"/>
                </a:solidFill>
              </a:rPr>
              <a:t>Keynote: </a:t>
            </a:r>
          </a:p>
          <a:p>
            <a:pPr algn="ctr"/>
            <a:r>
              <a:rPr lang="en-US" b="1" dirty="0">
                <a:solidFill>
                  <a:srgbClr val="003865"/>
                </a:solidFill>
              </a:rPr>
              <a:t>Dr. Barry McCurdy</a:t>
            </a:r>
          </a:p>
        </p:txBody>
      </p:sp>
      <p:sp>
        <p:nvSpPr>
          <p:cNvPr id="17" name="TextBox 16"/>
          <p:cNvSpPr txBox="1"/>
          <p:nvPr/>
        </p:nvSpPr>
        <p:spPr>
          <a:xfrm>
            <a:off x="319748" y="1471743"/>
            <a:ext cx="2460098" cy="645205"/>
          </a:xfrm>
          <a:prstGeom prst="rect">
            <a:avLst/>
          </a:prstGeom>
          <a:noFill/>
        </p:spPr>
        <p:txBody>
          <a:bodyPr wrap="square" rtlCol="0">
            <a:spAutoFit/>
          </a:bodyPr>
          <a:lstStyle/>
          <a:p>
            <a:pPr algn="ctr"/>
            <a:r>
              <a:rPr lang="en-US" dirty="0">
                <a:solidFill>
                  <a:srgbClr val="003865"/>
                </a:solidFill>
              </a:rPr>
              <a:t>Early Childhood strand: </a:t>
            </a:r>
          </a:p>
          <a:p>
            <a:pPr algn="ctr"/>
            <a:r>
              <a:rPr lang="en-US" dirty="0">
                <a:solidFill>
                  <a:srgbClr val="003865"/>
                </a:solidFill>
              </a:rPr>
              <a:t>Dr. LeAnne Johnson</a:t>
            </a:r>
          </a:p>
        </p:txBody>
      </p:sp>
      <p:sp>
        <p:nvSpPr>
          <p:cNvPr id="18" name="TextBox 17"/>
          <p:cNvSpPr txBox="1"/>
          <p:nvPr/>
        </p:nvSpPr>
        <p:spPr>
          <a:xfrm>
            <a:off x="3622319" y="3280980"/>
            <a:ext cx="2261697" cy="646331"/>
          </a:xfrm>
          <a:prstGeom prst="rect">
            <a:avLst/>
          </a:prstGeom>
          <a:noFill/>
        </p:spPr>
        <p:txBody>
          <a:bodyPr wrap="square" rtlCol="0">
            <a:spAutoFit/>
          </a:bodyPr>
          <a:lstStyle/>
          <a:p>
            <a:pPr algn="ctr"/>
            <a:r>
              <a:rPr lang="en-US" dirty="0">
                <a:solidFill>
                  <a:srgbClr val="003865"/>
                </a:solidFill>
              </a:rPr>
              <a:t>K-21 strand: </a:t>
            </a:r>
          </a:p>
          <a:p>
            <a:pPr algn="ctr"/>
            <a:r>
              <a:rPr lang="en-US" dirty="0">
                <a:solidFill>
                  <a:srgbClr val="003865"/>
                </a:solidFill>
              </a:rPr>
              <a:t>Dr. Lynn Brusnahan</a:t>
            </a:r>
          </a:p>
        </p:txBody>
      </p:sp>
      <p:sp>
        <p:nvSpPr>
          <p:cNvPr id="19" name="TextBox 18"/>
          <p:cNvSpPr txBox="1"/>
          <p:nvPr/>
        </p:nvSpPr>
        <p:spPr>
          <a:xfrm>
            <a:off x="7624294" y="4569327"/>
            <a:ext cx="2357466" cy="923330"/>
          </a:xfrm>
          <a:prstGeom prst="rect">
            <a:avLst/>
          </a:prstGeom>
          <a:noFill/>
        </p:spPr>
        <p:txBody>
          <a:bodyPr wrap="square" rtlCol="0">
            <a:spAutoFit/>
          </a:bodyPr>
          <a:lstStyle/>
          <a:p>
            <a:pPr algn="ctr"/>
            <a:r>
              <a:rPr lang="en-US" dirty="0">
                <a:solidFill>
                  <a:srgbClr val="003865"/>
                </a:solidFill>
              </a:rPr>
              <a:t>Adult / community </a:t>
            </a:r>
          </a:p>
          <a:p>
            <a:pPr algn="ctr"/>
            <a:r>
              <a:rPr lang="en-US" dirty="0">
                <a:solidFill>
                  <a:srgbClr val="003865"/>
                </a:solidFill>
              </a:rPr>
              <a:t>strand: </a:t>
            </a:r>
          </a:p>
          <a:p>
            <a:pPr algn="ctr"/>
            <a:r>
              <a:rPr lang="en-US" dirty="0">
                <a:solidFill>
                  <a:srgbClr val="003865"/>
                </a:solidFill>
              </a:rPr>
              <a:t>Dr. Dan Baker</a:t>
            </a:r>
          </a:p>
        </p:txBody>
      </p:sp>
      <p:pic>
        <p:nvPicPr>
          <p:cNvPr id="20" name="Picture 19" descr="Keynote Speaker Dr. Barry McCurdy" title="phot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4232" y="1423589"/>
            <a:ext cx="3143559" cy="2357670"/>
          </a:xfrm>
          <a:prstGeom prst="rect">
            <a:avLst/>
          </a:prstGeom>
        </p:spPr>
      </p:pic>
      <p:pic>
        <p:nvPicPr>
          <p:cNvPr id="21" name="Picture 20" descr="Dr. LeAnn Johnson&#10;Early Childhood Strand presentation" title="phot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691" y="2160440"/>
            <a:ext cx="2710176" cy="2032632"/>
          </a:xfrm>
          <a:prstGeom prst="rect">
            <a:avLst/>
          </a:prstGeom>
        </p:spPr>
      </p:pic>
      <p:pic>
        <p:nvPicPr>
          <p:cNvPr id="22" name="Picture 21" descr="Dr. Lynn Brusnahan&#10;K-21 Strand Presenter " title="photo"/>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91835" y="4036901"/>
            <a:ext cx="3122667" cy="2342000"/>
          </a:xfrm>
          <a:prstGeom prst="rect">
            <a:avLst/>
          </a:prstGeom>
        </p:spPr>
      </p:pic>
      <p:pic>
        <p:nvPicPr>
          <p:cNvPr id="23" name="Picture 22" descr="Dr. Dan Baker&#10;Adult and community strand presenter " title="photo"/>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81759" y="3772581"/>
            <a:ext cx="1954740" cy="2606320"/>
          </a:xfrm>
          <a:prstGeom prst="rect">
            <a:avLst/>
          </a:prstGeom>
        </p:spPr>
      </p:pic>
      <p:pic>
        <p:nvPicPr>
          <p:cNvPr id="24" name="Picture 23" descr="Road to Success is the title which includes earth and a road with map pin points and person at the top with outstretched arms. The earth is in the sky with white and blue clouds. " title="MNPBS Gathering Logo 20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911" y="-1"/>
            <a:ext cx="2913089" cy="1212793"/>
          </a:xfrm>
          <a:prstGeom prst="rect">
            <a:avLst/>
          </a:prstGeom>
        </p:spPr>
      </p:pic>
    </p:spTree>
    <p:extLst>
      <p:ext uri="{BB962C8B-B14F-4D97-AF65-F5344CB8AC3E}">
        <p14:creationId xmlns:p14="http://schemas.microsoft.com/office/powerpoint/2010/main" val="3108253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Key Variables for Sustainability of Tier 1 PBIS</a:t>
            </a:r>
            <a:endParaRPr lang="en-US" dirty="0"/>
          </a:p>
        </p:txBody>
      </p:sp>
      <p:graphicFrame>
        <p:nvGraphicFramePr>
          <p:cNvPr id="5" name="Table 4" descr="Table shows where Communities of Practice fits within the structure as a whole. The reason that Tier 1 PBIS is circled is because this is “Sustainability of a teachable, learnable, doable and assessable practice” for the Community of Practice to focus on. Without a practice, there is nothing to sustain, assess and come together to discuss." title="table"/>
          <p:cNvGraphicFramePr>
            <a:graphicFrameLocks noGrp="1"/>
          </p:cNvGraphicFramePr>
          <p:nvPr>
            <p:extLst>
              <p:ext uri="{D42A27DB-BD31-4B8C-83A1-F6EECF244321}">
                <p14:modId xmlns:p14="http://schemas.microsoft.com/office/powerpoint/2010/main" val="27055952"/>
              </p:ext>
            </p:extLst>
          </p:nvPr>
        </p:nvGraphicFramePr>
        <p:xfrm>
          <a:off x="1814582" y="2107809"/>
          <a:ext cx="8763002" cy="4343400"/>
        </p:xfrm>
        <a:graphic>
          <a:graphicData uri="http://schemas.openxmlformats.org/drawingml/2006/table">
            <a:tbl>
              <a:tblPr firstRow="1" bandRow="1"/>
              <a:tblGrid>
                <a:gridCol w="1143002">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14478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000" b="1" dirty="0">
                          <a:solidFill>
                            <a:schemeClr val="tx1"/>
                          </a:solidFill>
                          <a:latin typeface="Arial" panose="020B0604020202020204" pitchFamily="34" charset="0"/>
                          <a:cs typeface="Arial" panose="020B0604020202020204" pitchFamily="34" charset="0"/>
                        </a:rPr>
                        <a:t>State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State</a:t>
                      </a:r>
                      <a:endParaRPr lang="en-US" sz="1800" b="0" baseline="0" dirty="0">
                        <a:solidFill>
                          <a:schemeClr val="tx1"/>
                        </a:solidFill>
                        <a:latin typeface="Arial" panose="020B0604020202020204" pitchFamily="34" charset="0"/>
                        <a:cs typeface="Arial" panose="020B0604020202020204" pitchFamily="34" charset="0"/>
                      </a:endParaRPr>
                    </a:p>
                    <a:p>
                      <a:pPr algn="ctr"/>
                      <a:r>
                        <a:rPr lang="en-US" sz="1800" b="0" baseline="0" dirty="0">
                          <a:solidFill>
                            <a:schemeClr val="tx1"/>
                          </a:solidFill>
                          <a:latin typeface="Arial" panose="020B0604020202020204" pitchFamily="34" charset="0"/>
                          <a:cs typeface="Arial" panose="020B0604020202020204" pitchFamily="34" charset="0"/>
                        </a:rPr>
                        <a:t>Leadership</a:t>
                      </a:r>
                    </a:p>
                    <a:p>
                      <a:pPr algn="ctr"/>
                      <a:r>
                        <a:rPr lang="en-US" sz="1800" b="0" baseline="0" dirty="0">
                          <a:solidFill>
                            <a:schemeClr val="tx1"/>
                          </a:solidFill>
                          <a:latin typeface="Arial" panose="020B0604020202020204" pitchFamily="34" charset="0"/>
                          <a:cs typeface="Arial" panose="020B0604020202020204" pitchFamily="34" charset="0"/>
                        </a:rPr>
                        <a:t>Teams</a:t>
                      </a:r>
                      <a:endParaRPr lang="en-US" sz="1800" b="0" dirty="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Centralized</a:t>
                      </a:r>
                    </a:p>
                    <a:p>
                      <a:pPr algn="ctr"/>
                      <a:r>
                        <a:rPr lang="en-US" sz="1800" b="0" dirty="0">
                          <a:solidFill>
                            <a:schemeClr val="tx1"/>
                          </a:solidFill>
                          <a:latin typeface="Arial" panose="020B0604020202020204" pitchFamily="34" charset="0"/>
                          <a:cs typeface="Arial" panose="020B0604020202020204" pitchFamily="34" charset="0"/>
                        </a:rPr>
                        <a:t>Training </a:t>
                      </a:r>
                    </a:p>
                    <a:p>
                      <a:pPr algn="ctr"/>
                      <a:r>
                        <a:rPr lang="en-US" sz="1800" b="0" dirty="0">
                          <a:solidFill>
                            <a:schemeClr val="tx1"/>
                          </a:solidFill>
                          <a:latin typeface="Arial" panose="020B0604020202020204" pitchFamily="34" charset="0"/>
                          <a:cs typeface="Arial" panose="020B0604020202020204" pitchFamily="34" charset="0"/>
                        </a:rPr>
                        <a:t>Systems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Standardized</a:t>
                      </a:r>
                    </a:p>
                    <a:p>
                      <a:pPr algn="ctr"/>
                      <a:r>
                        <a:rPr lang="en-US" sz="1800" b="0" dirty="0">
                          <a:solidFill>
                            <a:schemeClr val="tx1"/>
                          </a:solidFill>
                          <a:latin typeface="Arial" panose="020B0604020202020204" pitchFamily="34" charset="0"/>
                          <a:cs typeface="Arial" panose="020B0604020202020204" pitchFamily="34" charset="0"/>
                        </a:rPr>
                        <a:t>Training</a:t>
                      </a:r>
                    </a:p>
                    <a:p>
                      <a:pPr algn="ctr"/>
                      <a:r>
                        <a:rPr lang="en-US" sz="1800" b="0" dirty="0">
                          <a:solidFill>
                            <a:schemeClr val="tx1"/>
                          </a:solidFill>
                          <a:latin typeface="Arial" panose="020B0604020202020204" pitchFamily="34" charset="0"/>
                          <a:cs typeface="Arial" panose="020B0604020202020204" pitchFamily="34" charset="0"/>
                        </a:rPr>
                        <a:t>Curriculum</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Blueprint</a:t>
                      </a:r>
                    </a:p>
                    <a:p>
                      <a:pPr algn="ctr"/>
                      <a:r>
                        <a:rPr lang="en-US" sz="1800" b="0" dirty="0">
                          <a:solidFill>
                            <a:schemeClr val="tx1"/>
                          </a:solidFill>
                          <a:latin typeface="Arial" panose="020B0604020202020204" pitchFamily="34" charset="0"/>
                          <a:cs typeface="Arial" panose="020B0604020202020204" pitchFamily="34" charset="0"/>
                        </a:rPr>
                        <a:t>Self-assessment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78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a:solidFill>
                            <a:schemeClr val="tx1"/>
                          </a:solidFill>
                          <a:latin typeface="Arial" panose="020B0604020202020204" pitchFamily="34" charset="0"/>
                          <a:cs typeface="Arial" panose="020B0604020202020204" pitchFamily="34" charset="0"/>
                        </a:rPr>
                        <a:t>District</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District</a:t>
                      </a:r>
                    </a:p>
                    <a:p>
                      <a:pPr algn="ctr"/>
                      <a:r>
                        <a:rPr lang="en-US" sz="1800" b="0" dirty="0">
                          <a:solidFill>
                            <a:schemeClr val="tx1"/>
                          </a:solidFill>
                          <a:latin typeface="Arial" panose="020B0604020202020204" pitchFamily="34" charset="0"/>
                          <a:cs typeface="Arial" panose="020B0604020202020204" pitchFamily="34" charset="0"/>
                        </a:rPr>
                        <a:t>Training</a:t>
                      </a:r>
                      <a:endParaRPr lang="en-US" sz="1800" b="0" baseline="0" dirty="0">
                        <a:solidFill>
                          <a:schemeClr val="tx1"/>
                        </a:solidFill>
                        <a:latin typeface="Arial" panose="020B0604020202020204" pitchFamily="34" charset="0"/>
                        <a:cs typeface="Arial" panose="020B0604020202020204" pitchFamily="34" charset="0"/>
                      </a:endParaRPr>
                    </a:p>
                    <a:p>
                      <a:pPr algn="ctr"/>
                      <a:r>
                        <a:rPr lang="en-US" sz="1800" b="0" baseline="0" dirty="0">
                          <a:solidFill>
                            <a:schemeClr val="tx1"/>
                          </a:solidFill>
                          <a:latin typeface="Arial" panose="020B0604020202020204" pitchFamily="34" charset="0"/>
                          <a:cs typeface="Arial" panose="020B0604020202020204" pitchFamily="34" charset="0"/>
                        </a:rPr>
                        <a:t>Systems</a:t>
                      </a:r>
                      <a:endParaRPr lang="en-US" sz="1800" b="0" dirty="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District</a:t>
                      </a:r>
                    </a:p>
                    <a:p>
                      <a:pPr algn="ctr"/>
                      <a:r>
                        <a:rPr lang="en-US" sz="1800" b="0" dirty="0">
                          <a:solidFill>
                            <a:schemeClr val="tx1"/>
                          </a:solidFill>
                          <a:latin typeface="Arial" panose="020B0604020202020204" pitchFamily="34" charset="0"/>
                          <a:cs typeface="Arial" panose="020B0604020202020204" pitchFamily="34" charset="0"/>
                        </a:rPr>
                        <a:t>Coaching</a:t>
                      </a:r>
                    </a:p>
                    <a:p>
                      <a:pPr algn="ctr"/>
                      <a:r>
                        <a:rPr lang="en-US" sz="1800" b="0" dirty="0">
                          <a:solidFill>
                            <a:schemeClr val="tx1"/>
                          </a:solidFill>
                          <a:latin typeface="Arial" panose="020B0604020202020204" pitchFamily="34" charset="0"/>
                          <a:cs typeface="Arial" panose="020B0604020202020204" pitchFamily="34" charset="0"/>
                        </a:rPr>
                        <a:t>Systems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Communities</a:t>
                      </a:r>
                    </a:p>
                    <a:p>
                      <a:pPr algn="ctr"/>
                      <a:r>
                        <a:rPr lang="en-US" sz="1800" b="0" dirty="0">
                          <a:solidFill>
                            <a:schemeClr val="tx1"/>
                          </a:solidFill>
                          <a:latin typeface="Arial" panose="020B0604020202020204" pitchFamily="34" charset="0"/>
                          <a:cs typeface="Arial" panose="020B0604020202020204" pitchFamily="34" charset="0"/>
                        </a:rPr>
                        <a:t>of</a:t>
                      </a:r>
                    </a:p>
                    <a:p>
                      <a:pPr algn="ctr"/>
                      <a:r>
                        <a:rPr lang="en-US" sz="1800" b="0" dirty="0">
                          <a:solidFill>
                            <a:schemeClr val="tx1"/>
                          </a:solidFill>
                          <a:latin typeface="Arial" panose="020B0604020202020204" pitchFamily="34" charset="0"/>
                          <a:cs typeface="Arial" panose="020B0604020202020204" pitchFamily="34" charset="0"/>
                        </a:rPr>
                        <a:t>Practice</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Maintain</a:t>
                      </a:r>
                    </a:p>
                    <a:p>
                      <a:pPr algn="ctr"/>
                      <a:r>
                        <a:rPr lang="en-US" sz="1800" b="0" dirty="0">
                          <a:solidFill>
                            <a:schemeClr val="tx1"/>
                          </a:solidFill>
                          <a:latin typeface="Arial" panose="020B0604020202020204" pitchFamily="34" charset="0"/>
                          <a:cs typeface="Arial" panose="020B0604020202020204" pitchFamily="34" charset="0"/>
                        </a:rPr>
                        <a:t>Model</a:t>
                      </a:r>
                      <a:r>
                        <a:rPr lang="en-US" sz="1800" b="0" baseline="0" dirty="0">
                          <a:solidFill>
                            <a:schemeClr val="tx1"/>
                          </a:solidFill>
                          <a:latin typeface="Arial" panose="020B0604020202020204" pitchFamily="34" charset="0"/>
                          <a:cs typeface="Arial" panose="020B0604020202020204" pitchFamily="34" charset="0"/>
                        </a:rPr>
                        <a:t> Sites</a:t>
                      </a:r>
                    </a:p>
                    <a:p>
                      <a:pPr algn="ctr"/>
                      <a:r>
                        <a:rPr lang="en-US" sz="1800" b="0" baseline="0" dirty="0">
                          <a:solidFill>
                            <a:schemeClr val="tx1"/>
                          </a:solidFill>
                          <a:latin typeface="Arial" panose="020B0604020202020204" pitchFamily="34" charset="0"/>
                          <a:cs typeface="Arial" panose="020B0604020202020204" pitchFamily="34" charset="0"/>
                        </a:rPr>
                        <a:t>for Visits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478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a:solidFill>
                            <a:schemeClr val="tx1"/>
                          </a:solidFill>
                          <a:latin typeface="Arial" panose="020B0604020202020204" pitchFamily="34" charset="0"/>
                          <a:cs typeface="Arial" panose="020B0604020202020204" pitchFamily="34" charset="0"/>
                        </a:rPr>
                        <a:t>School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Effective and</a:t>
                      </a:r>
                    </a:p>
                    <a:p>
                      <a:pPr algn="ctr"/>
                      <a:r>
                        <a:rPr lang="en-US" sz="1800" b="0" dirty="0">
                          <a:solidFill>
                            <a:schemeClr val="tx1"/>
                          </a:solidFill>
                          <a:latin typeface="Arial" panose="020B0604020202020204" pitchFamily="34" charset="0"/>
                          <a:cs typeface="Arial" panose="020B0604020202020204" pitchFamily="34" charset="0"/>
                        </a:rPr>
                        <a:t>Efficient</a:t>
                      </a:r>
                    </a:p>
                    <a:p>
                      <a:pPr algn="ctr"/>
                      <a:r>
                        <a:rPr lang="en-US" sz="1800" b="0" dirty="0">
                          <a:solidFill>
                            <a:schemeClr val="tx1"/>
                          </a:solidFill>
                          <a:latin typeface="Arial" panose="020B0604020202020204" pitchFamily="34" charset="0"/>
                          <a:cs typeface="Arial" panose="020B0604020202020204" pitchFamily="34" charset="0"/>
                        </a:rPr>
                        <a:t>Teaming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Data</a:t>
                      </a:r>
                    </a:p>
                    <a:p>
                      <a:pPr algn="ctr"/>
                      <a:r>
                        <a:rPr lang="en-US" sz="1800" b="0" dirty="0">
                          <a:solidFill>
                            <a:schemeClr val="tx1"/>
                          </a:solidFill>
                          <a:latin typeface="Arial" panose="020B0604020202020204" pitchFamily="34" charset="0"/>
                          <a:cs typeface="Arial" panose="020B0604020202020204" pitchFamily="34" charset="0"/>
                        </a:rPr>
                        <a:t>Collection</a:t>
                      </a:r>
                    </a:p>
                    <a:p>
                      <a:pPr algn="ctr"/>
                      <a:r>
                        <a:rPr lang="en-US" sz="1800" b="0" dirty="0">
                          <a:solidFill>
                            <a:schemeClr val="tx1"/>
                          </a:solidFill>
                          <a:latin typeface="Arial" panose="020B0604020202020204" pitchFamily="34" charset="0"/>
                          <a:cs typeface="Arial" panose="020B0604020202020204" pitchFamily="34" charset="0"/>
                        </a:rPr>
                        <a:t>and Use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Sharing Data</a:t>
                      </a:r>
                    </a:p>
                    <a:p>
                      <a:pPr algn="ctr"/>
                      <a:r>
                        <a:rPr lang="en-US" sz="1800" b="0" dirty="0">
                          <a:solidFill>
                            <a:schemeClr val="tx1"/>
                          </a:solidFill>
                          <a:latin typeface="Arial" panose="020B0604020202020204" pitchFamily="34" charset="0"/>
                          <a:cs typeface="Arial" panose="020B0604020202020204" pitchFamily="34" charset="0"/>
                        </a:rPr>
                        <a:t>with</a:t>
                      </a:r>
                    </a:p>
                    <a:p>
                      <a:pPr algn="ctr"/>
                      <a:r>
                        <a:rPr lang="en-US" sz="1800" b="0" dirty="0">
                          <a:solidFill>
                            <a:schemeClr val="tx1"/>
                          </a:solidFill>
                          <a:latin typeface="Arial" panose="020B0604020202020204" pitchFamily="34" charset="0"/>
                          <a:cs typeface="Arial" panose="020B0604020202020204" pitchFamily="34" charset="0"/>
                        </a:rPr>
                        <a:t>Whole Staff</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0" dirty="0">
                          <a:solidFill>
                            <a:schemeClr val="tx1"/>
                          </a:solidFill>
                          <a:latin typeface="Arial" panose="020B0604020202020204" pitchFamily="34" charset="0"/>
                          <a:cs typeface="Arial" panose="020B0604020202020204" pitchFamily="34" charset="0"/>
                        </a:rPr>
                        <a:t>Classroom</a:t>
                      </a:r>
                    </a:p>
                    <a:p>
                      <a:pPr algn="ctr"/>
                      <a:r>
                        <a:rPr lang="en-US" sz="1800" b="0" dirty="0">
                          <a:solidFill>
                            <a:schemeClr val="tx1"/>
                          </a:solidFill>
                          <a:latin typeface="Arial" panose="020B0604020202020204" pitchFamily="34" charset="0"/>
                          <a:cs typeface="Arial" panose="020B0604020202020204" pitchFamily="34" charset="0"/>
                        </a:rPr>
                        <a:t>PBIS</a:t>
                      </a:r>
                    </a:p>
                    <a:p>
                      <a:pPr algn="ctr"/>
                      <a:r>
                        <a:rPr lang="en-US" sz="1800" b="0" dirty="0">
                          <a:solidFill>
                            <a:schemeClr val="tx1"/>
                          </a:solidFill>
                          <a:latin typeface="Arial" panose="020B0604020202020204" pitchFamily="34" charset="0"/>
                          <a:cs typeface="Arial" panose="020B0604020202020204" pitchFamily="34" charset="0"/>
                        </a:rPr>
                        <a:t>Systems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7" name="TextBox 6"/>
          <p:cNvSpPr txBox="1"/>
          <p:nvPr/>
        </p:nvSpPr>
        <p:spPr>
          <a:xfrm>
            <a:off x="4648200" y="6301412"/>
            <a:ext cx="6096000" cy="461665"/>
          </a:xfrm>
          <a:prstGeom prst="rect">
            <a:avLst/>
          </a:prstGeom>
          <a:noFill/>
        </p:spPr>
        <p:txBody>
          <a:bodyPr wrap="square" rtlCol="0">
            <a:spAutoFit/>
          </a:bodyPr>
          <a:lstStyle/>
          <a:p>
            <a:r>
              <a:rPr lang="en-US" sz="1200" dirty="0"/>
              <a:t>Hume &amp; McIntosh (2013), McIntosh et al. (2013), McIntosh et al. (2015), Childs et al. (2016), Mathews et al. (2014), McIntosh et al. (2016), McIntosh et al. (in press)</a:t>
            </a:r>
          </a:p>
        </p:txBody>
      </p:sp>
      <p:sp>
        <p:nvSpPr>
          <p:cNvPr id="9" name="Oval 8" title="Maroon Oval Highlighting School-Based Team"/>
          <p:cNvSpPr/>
          <p:nvPr/>
        </p:nvSpPr>
        <p:spPr>
          <a:xfrm>
            <a:off x="6705600" y="3708009"/>
            <a:ext cx="1981200" cy="1143000"/>
          </a:xfrm>
          <a:prstGeom prst="ellipse">
            <a:avLst/>
          </a:prstGeom>
          <a:noFill/>
          <a:ln w="38100" cap="flat" cmpd="sng" algn="ctr">
            <a:solidFill>
              <a:srgbClr val="E53F2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8173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FFFFFF"/>
                </a:solidFill>
              </a:rPr>
              <a:t>2018 </a:t>
            </a:r>
            <a:r>
              <a:rPr lang="en-US" sz="4400" dirty="0">
                <a:solidFill>
                  <a:srgbClr val="FFFFFF"/>
                </a:solidFill>
              </a:rPr>
              <a:t>MNPBS </a:t>
            </a:r>
            <a:r>
              <a:rPr lang="en-US" sz="4400" dirty="0" smtClean="0">
                <a:solidFill>
                  <a:srgbClr val="FFFFFF"/>
                </a:solidFill>
              </a:rPr>
              <a:t>Collaborators Forum</a:t>
            </a:r>
            <a:endParaRPr lang="en-US" b="1" dirty="0">
              <a:latin typeface="+mn-lt"/>
            </a:endParaRPr>
          </a:p>
        </p:txBody>
      </p:sp>
      <p:sp>
        <p:nvSpPr>
          <p:cNvPr id="3" name="Content Placeholder 2"/>
          <p:cNvSpPr>
            <a:spLocks noGrp="1"/>
          </p:cNvSpPr>
          <p:nvPr>
            <p:ph idx="1"/>
          </p:nvPr>
        </p:nvSpPr>
        <p:spPr>
          <a:xfrm>
            <a:off x="838200" y="1335281"/>
            <a:ext cx="7293182" cy="4841682"/>
          </a:xfrm>
        </p:spPr>
        <p:txBody>
          <a:bodyPr>
            <a:normAutofit fontScale="77500" lnSpcReduction="20000"/>
          </a:bodyPr>
          <a:lstStyle/>
          <a:p>
            <a:pPr marL="0" indent="0">
              <a:buNone/>
            </a:pPr>
            <a:r>
              <a:rPr lang="en-US" sz="3600" b="1" dirty="0"/>
              <a:t>Keynote Speaker: </a:t>
            </a:r>
          </a:p>
          <a:p>
            <a:pPr marL="0" indent="0">
              <a:buNone/>
            </a:pPr>
            <a:r>
              <a:rPr lang="en-US" sz="3600" dirty="0"/>
              <a:t>Ashley </a:t>
            </a:r>
            <a:r>
              <a:rPr lang="en-US" sz="3600" dirty="0" err="1"/>
              <a:t>MacSuga</a:t>
            </a:r>
            <a:r>
              <a:rPr lang="en-US" sz="3600" dirty="0"/>
              <a:t>-Gage, Ph.D.</a:t>
            </a:r>
          </a:p>
          <a:p>
            <a:pPr marL="0" indent="0">
              <a:buNone/>
            </a:pPr>
            <a:r>
              <a:rPr lang="en-US" dirty="0" smtClean="0"/>
              <a:t>During </a:t>
            </a:r>
            <a:r>
              <a:rPr lang="en-US" dirty="0"/>
              <a:t>this interactive keynote session participants </a:t>
            </a:r>
            <a:r>
              <a:rPr lang="en-US" dirty="0" smtClean="0"/>
              <a:t>learned </a:t>
            </a:r>
            <a:r>
              <a:rPr lang="en-US" dirty="0"/>
              <a:t>about ways that PBS practitioners, researchers, and consumers have formed meaningful connections. We </a:t>
            </a:r>
            <a:r>
              <a:rPr lang="en-US" dirty="0" smtClean="0"/>
              <a:t>focused </a:t>
            </a:r>
            <a:r>
              <a:rPr lang="en-US" dirty="0"/>
              <a:t>on sharing success stories from around the country and world via experiences leaned through the Association for Positive Behavior Support (APBS). Additionally, time </a:t>
            </a:r>
            <a:r>
              <a:rPr lang="en-US" dirty="0" smtClean="0"/>
              <a:t>was spent </a:t>
            </a:r>
            <a:r>
              <a:rPr lang="en-US" dirty="0"/>
              <a:t>encouraging interaction between participants to initiate contacts within and across regions in the state of Minnesota</a:t>
            </a:r>
            <a:endParaRPr lang="en-US" sz="3600" dirty="0"/>
          </a:p>
          <a:p>
            <a:pPr marL="0" indent="0">
              <a:buNone/>
            </a:pPr>
            <a:r>
              <a:rPr lang="en-US" sz="2600" b="1" dirty="0"/>
              <a:t>Total Onsite Attendance: </a:t>
            </a:r>
            <a:r>
              <a:rPr lang="en-US" sz="2600" b="1" dirty="0" smtClean="0"/>
              <a:t>175</a:t>
            </a:r>
            <a:endParaRPr lang="en-US" sz="2600" dirty="0"/>
          </a:p>
          <a:p>
            <a:pPr marL="0" indent="0">
              <a:buNone/>
            </a:pPr>
            <a:r>
              <a:rPr lang="en-US" sz="2600" b="1" dirty="0"/>
              <a:t>Total Offsite Attendance: 118</a:t>
            </a:r>
          </a:p>
        </p:txBody>
      </p:sp>
      <p:pic>
        <p:nvPicPr>
          <p:cNvPr id="5" name="Picture 4" title="Picture of Ashley MacSuga-Gage">
            <a:extLst>
              <a:ext uri="{FF2B5EF4-FFF2-40B4-BE49-F238E27FC236}">
                <a16:creationId xmlns:a16="http://schemas.microsoft.com/office/drawing/2014/main" id="{5A077621-EACC-6342-808F-381D70DF0A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1382" y="1335282"/>
            <a:ext cx="3222418" cy="4841682"/>
          </a:xfrm>
          <a:prstGeom prst="rect">
            <a:avLst/>
          </a:prstGeom>
        </p:spPr>
      </p:pic>
      <p:pic>
        <p:nvPicPr>
          <p:cNvPr id="7" name="Picture 2" descr="https://mnpsp.org/wp-content/uploads/2018/02/Screen-Shot-2018-02-05-at-9.21.32-PM.png" title="MNPBS 2018 Collaborators Forum Logo"/>
          <p:cNvPicPr>
            <a:picLocks noChangeAspect="1" noChangeArrowheads="1"/>
          </p:cNvPicPr>
          <p:nvPr/>
        </p:nvPicPr>
        <p:blipFill rotWithShape="1">
          <a:blip r:embed="rId4">
            <a:extLst>
              <a:ext uri="{28A0092B-C50C-407E-A947-70E740481C1C}">
                <a14:useLocalDpi xmlns:a14="http://schemas.microsoft.com/office/drawing/2010/main" val="0"/>
              </a:ext>
            </a:extLst>
          </a:blip>
          <a:srcRect l="8152" t="5988" r="10641" b="9931"/>
          <a:stretch/>
        </p:blipFill>
        <p:spPr bwMode="auto">
          <a:xfrm>
            <a:off x="9578715" y="1"/>
            <a:ext cx="2605908" cy="12186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628510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288632" y="4335086"/>
            <a:ext cx="6096000" cy="1484312"/>
          </a:xfrm>
        </p:spPr>
        <p:txBody>
          <a:bodyPr>
            <a:normAutofit/>
          </a:bodyPr>
          <a:lstStyle/>
          <a:p>
            <a:r>
              <a:rPr lang="en-US" sz="7200" b="1" dirty="0">
                <a:solidFill>
                  <a:srgbClr val="00A3DB"/>
                </a:solidFill>
                <a:latin typeface="+mn-lt"/>
              </a:rPr>
              <a:t>April 30, 2019</a:t>
            </a:r>
          </a:p>
        </p:txBody>
      </p:sp>
      <p:sp>
        <p:nvSpPr>
          <p:cNvPr id="5" name="Footer Placeholder 4"/>
          <p:cNvSpPr txBox="1">
            <a:spLocks/>
          </p:cNvSpPr>
          <p:nvPr/>
        </p:nvSpPr>
        <p:spPr>
          <a:xfrm>
            <a:off x="9514349" y="6484109"/>
            <a:ext cx="2692400" cy="365125"/>
          </a:xfrm>
          <a:prstGeom prst="rect">
            <a:avLst/>
          </a:prstGeom>
        </p:spPr>
        <p:txBody>
          <a:bodyPr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dirty="0"/>
              <a:t>5/9/2018</a:t>
            </a:r>
            <a:endParaRPr lang="en-US" sz="2400" dirty="0"/>
          </a:p>
        </p:txBody>
      </p:sp>
      <p:pic>
        <p:nvPicPr>
          <p:cNvPr id="10" name="Picture 9" descr="A close up of a sign&#10;&#10;Description automatically generated">
            <a:extLst>
              <a:ext uri="{FF2B5EF4-FFF2-40B4-BE49-F238E27FC236}">
                <a16:creationId xmlns:a16="http://schemas.microsoft.com/office/drawing/2014/main" id="{29D3FAC7-69A5-A344-85F0-00642F55A2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7482" y="713706"/>
            <a:ext cx="8017036" cy="3428875"/>
          </a:xfrm>
          <a:prstGeom prst="rect">
            <a:avLst/>
          </a:prstGeom>
        </p:spPr>
      </p:pic>
    </p:spTree>
    <p:extLst>
      <p:ext uri="{BB962C8B-B14F-4D97-AF65-F5344CB8AC3E}">
        <p14:creationId xmlns:p14="http://schemas.microsoft.com/office/powerpoint/2010/main" val="34848847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7950" y="723900"/>
            <a:ext cx="4276758" cy="5651561"/>
          </a:xfrm>
        </p:spPr>
        <p:txBody>
          <a:bodyPr>
            <a:normAutofit/>
          </a:bodyPr>
          <a:lstStyle/>
          <a:p>
            <a:pPr lvl="0">
              <a:lnSpc>
                <a:spcPct val="100000"/>
              </a:lnSpc>
              <a:spcBef>
                <a:spcPts val="0"/>
              </a:spcBef>
            </a:pPr>
            <a:r>
              <a:rPr lang="en-US" sz="2800" b="1" dirty="0">
                <a:solidFill>
                  <a:prstClr val="black"/>
                </a:solidFill>
                <a:latin typeface="Calibri"/>
                <a:ea typeface="+mn-ea"/>
                <a:cs typeface="+mn-cs"/>
              </a:rPr>
              <a:t>Initial Registrations for the May 9, 2018 Collaborator’s Forum</a:t>
            </a:r>
            <a:br>
              <a:rPr lang="en-US" sz="2800" b="1" dirty="0">
                <a:solidFill>
                  <a:prstClr val="black"/>
                </a:solidFill>
                <a:latin typeface="Calibri"/>
                <a:ea typeface="+mn-ea"/>
                <a:cs typeface="+mn-cs"/>
              </a:rPr>
            </a:br>
            <a:r>
              <a:rPr lang="en-US" sz="2800" b="1" dirty="0">
                <a:solidFill>
                  <a:prstClr val="black"/>
                </a:solidFill>
                <a:latin typeface="Calibri"/>
                <a:ea typeface="+mn-ea"/>
                <a:cs typeface="+mn-cs"/>
              </a:rPr>
              <a:t/>
            </a:r>
            <a:br>
              <a:rPr lang="en-US" sz="2800" b="1" dirty="0">
                <a:solidFill>
                  <a:prstClr val="black"/>
                </a:solidFill>
                <a:latin typeface="Calibri"/>
                <a:ea typeface="+mn-ea"/>
                <a:cs typeface="+mn-cs"/>
              </a:rPr>
            </a:br>
            <a:r>
              <a:rPr lang="en-US" sz="2800" b="1" dirty="0">
                <a:solidFill>
                  <a:prstClr val="black"/>
                </a:solidFill>
                <a:latin typeface="Calibri"/>
                <a:ea typeface="+mn-ea"/>
                <a:cs typeface="+mn-cs"/>
              </a:rPr>
              <a:t>The Data from 2018 Led the Team to Identify Additional Sites for the Collaborator’s Forum</a:t>
            </a:r>
            <a:br>
              <a:rPr lang="en-US" sz="2800" b="1" dirty="0">
                <a:solidFill>
                  <a:prstClr val="black"/>
                </a:solidFill>
                <a:latin typeface="Calibri"/>
                <a:ea typeface="+mn-ea"/>
                <a:cs typeface="+mn-cs"/>
              </a:rPr>
            </a:br>
            <a:r>
              <a:rPr lang="en-US" sz="2800" b="1" dirty="0">
                <a:solidFill>
                  <a:prstClr val="black"/>
                </a:solidFill>
                <a:latin typeface="Calibri"/>
                <a:ea typeface="+mn-ea"/>
                <a:cs typeface="+mn-cs"/>
              </a:rPr>
              <a:t/>
            </a:r>
            <a:br>
              <a:rPr lang="en-US" sz="2800" b="1" dirty="0">
                <a:solidFill>
                  <a:prstClr val="black"/>
                </a:solidFill>
                <a:latin typeface="Calibri"/>
                <a:ea typeface="+mn-ea"/>
                <a:cs typeface="+mn-cs"/>
              </a:rPr>
            </a:br>
            <a:r>
              <a:rPr lang="en-US" sz="2800" b="1" dirty="0">
                <a:solidFill>
                  <a:prstClr val="black"/>
                </a:solidFill>
                <a:latin typeface="Calibri"/>
                <a:ea typeface="+mn-ea"/>
                <a:cs typeface="+mn-cs"/>
              </a:rPr>
              <a:t>Presenters Were Located Across the State</a:t>
            </a:r>
            <a:endParaRPr lang="en-US" dirty="0"/>
          </a:p>
        </p:txBody>
      </p:sp>
      <p:pic>
        <p:nvPicPr>
          <p:cNvPr id="4" name="Picture 3" title="Registration map for 2nd MNPBS Collaborators Forum">
            <a:extLst>
              <a:ext uri="{FF2B5EF4-FFF2-40B4-BE49-F238E27FC236}">
                <a16:creationId xmlns:a16="http://schemas.microsoft.com/office/drawing/2014/main" id="{CADACA91-FD26-3043-8B48-8639542D3E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678" t="11462" r="3176" b="9240"/>
          <a:stretch/>
        </p:blipFill>
        <p:spPr>
          <a:xfrm>
            <a:off x="5955740" y="389616"/>
            <a:ext cx="5798110" cy="6320127"/>
          </a:xfrm>
          <a:prstGeom prst="rect">
            <a:avLst/>
          </a:prstGeom>
        </p:spPr>
      </p:pic>
    </p:spTree>
    <p:extLst>
      <p:ext uri="{BB962C8B-B14F-4D97-AF65-F5344CB8AC3E}">
        <p14:creationId xmlns:p14="http://schemas.microsoft.com/office/powerpoint/2010/main" val="1062495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a:latin typeface="+mn-lt"/>
              </a:rPr>
              <a:t>Major </a:t>
            </a:r>
            <a:r>
              <a:rPr lang="en-US" sz="4000" b="1" dirty="0" smtClean="0">
                <a:latin typeface="+mn-lt"/>
              </a:rPr>
              <a:t>Outcomes</a:t>
            </a:r>
            <a:r>
              <a:rPr lang="en-US" sz="3200" b="1" dirty="0" smtClean="0">
                <a:latin typeface="+mn-lt"/>
              </a:rPr>
              <a:t/>
            </a:r>
            <a:br>
              <a:rPr lang="en-US" sz="3200" b="1" dirty="0" smtClean="0">
                <a:latin typeface="+mn-lt"/>
              </a:rPr>
            </a:br>
            <a:r>
              <a:rPr lang="en-US" sz="3200" dirty="0" smtClean="0">
                <a:latin typeface="+mn-lt"/>
              </a:rPr>
              <a:t>2019 MNPBS Network Collaborators Forum</a:t>
            </a:r>
            <a:endParaRPr lang="en-US" sz="4000" b="1" dirty="0">
              <a:latin typeface="+mn-lt"/>
            </a:endParaRPr>
          </a:p>
        </p:txBody>
      </p:sp>
      <p:sp>
        <p:nvSpPr>
          <p:cNvPr id="3" name="Content Placeholder 2"/>
          <p:cNvSpPr>
            <a:spLocks noGrp="1"/>
          </p:cNvSpPr>
          <p:nvPr>
            <p:ph idx="1"/>
          </p:nvPr>
        </p:nvSpPr>
        <p:spPr>
          <a:xfrm>
            <a:off x="524257" y="1597151"/>
            <a:ext cx="6598920" cy="4677347"/>
          </a:xfrm>
        </p:spPr>
        <p:txBody>
          <a:bodyPr>
            <a:normAutofit fontScale="70000" lnSpcReduction="20000"/>
          </a:bodyPr>
          <a:lstStyle/>
          <a:p>
            <a:pPr marL="0" indent="0">
              <a:spcAft>
                <a:spcPts val="0"/>
              </a:spcAft>
              <a:buNone/>
            </a:pPr>
            <a:r>
              <a:rPr lang="en-US" sz="3600" b="1" dirty="0"/>
              <a:t>Keynote Speaker: </a:t>
            </a:r>
          </a:p>
          <a:p>
            <a:pPr marL="0" indent="0">
              <a:spcAft>
                <a:spcPts val="0"/>
              </a:spcAft>
              <a:buNone/>
            </a:pPr>
            <a:r>
              <a:rPr lang="en-US" sz="3600" dirty="0"/>
              <a:t>Caryn Ward, PhD, HSP-P </a:t>
            </a:r>
          </a:p>
          <a:p>
            <a:pPr marL="0" indent="0">
              <a:spcAft>
                <a:spcPts val="0"/>
              </a:spcAft>
              <a:buNone/>
            </a:pPr>
            <a:r>
              <a:rPr lang="en-US" sz="3600" dirty="0"/>
              <a:t>Associate Director, National Implementation Research Network</a:t>
            </a:r>
          </a:p>
          <a:p>
            <a:pPr marL="0" indent="0">
              <a:spcAft>
                <a:spcPts val="0"/>
              </a:spcAft>
              <a:buNone/>
            </a:pPr>
            <a:endParaRPr lang="en-US" sz="3600" dirty="0"/>
          </a:p>
          <a:p>
            <a:pPr marL="0" indent="0">
              <a:spcAft>
                <a:spcPts val="0"/>
              </a:spcAft>
              <a:buNone/>
            </a:pPr>
            <a:r>
              <a:rPr lang="en-US" sz="3600" b="1" dirty="0"/>
              <a:t>Total Onsite Attendance: </a:t>
            </a:r>
            <a:r>
              <a:rPr lang="en-US" sz="3600" b="1" dirty="0" smtClean="0"/>
              <a:t>170*</a:t>
            </a:r>
            <a:endParaRPr lang="en-US" sz="3600" b="1" dirty="0"/>
          </a:p>
          <a:p>
            <a:pPr marL="0" indent="0">
              <a:spcAft>
                <a:spcPts val="0"/>
              </a:spcAft>
              <a:buNone/>
            </a:pPr>
            <a:r>
              <a:rPr lang="en-US" sz="3600" dirty="0"/>
              <a:t>Roseville: 99</a:t>
            </a:r>
          </a:p>
          <a:p>
            <a:pPr marL="0" indent="0">
              <a:spcAft>
                <a:spcPts val="0"/>
              </a:spcAft>
              <a:buNone/>
            </a:pPr>
            <a:r>
              <a:rPr lang="en-US" sz="3600" dirty="0"/>
              <a:t>Brainerd: 37</a:t>
            </a:r>
          </a:p>
          <a:p>
            <a:pPr marL="0" indent="0">
              <a:spcAft>
                <a:spcPts val="0"/>
              </a:spcAft>
              <a:buNone/>
            </a:pPr>
            <a:r>
              <a:rPr lang="en-US" sz="3600" dirty="0"/>
              <a:t>Duluth: </a:t>
            </a:r>
            <a:r>
              <a:rPr lang="en-US" sz="3600" dirty="0" smtClean="0"/>
              <a:t>34</a:t>
            </a:r>
          </a:p>
          <a:p>
            <a:pPr marL="0" indent="0">
              <a:spcAft>
                <a:spcPts val="0"/>
              </a:spcAft>
              <a:buNone/>
            </a:pPr>
            <a:r>
              <a:rPr lang="en-US" sz="2900" dirty="0" smtClean="0"/>
              <a:t>*Online connections were also available</a:t>
            </a:r>
            <a:endParaRPr lang="en-US" sz="2900" dirty="0"/>
          </a:p>
        </p:txBody>
      </p:sp>
      <p:pic>
        <p:nvPicPr>
          <p:cNvPr id="6" name="Picture 5" descr="This photograph of Caryn Ward is in front of a light grey background. She is wearing a maroon turtleneck, and is looking at the camera and smiliing." title="Dr. Caryn Ward photograph">
            <a:extLst>
              <a:ext uri="{FF2B5EF4-FFF2-40B4-BE49-F238E27FC236}">
                <a16:creationId xmlns:a16="http://schemas.microsoft.com/office/drawing/2014/main" id="{5CF053DA-A49D-FE4C-BAA1-37FB0A426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754" y="1854125"/>
            <a:ext cx="4420373" cy="4420373"/>
          </a:xfrm>
          <a:prstGeom prst="rect">
            <a:avLst/>
          </a:prstGeom>
        </p:spPr>
      </p:pic>
    </p:spTree>
    <p:extLst>
      <p:ext uri="{BB962C8B-B14F-4D97-AF65-F5344CB8AC3E}">
        <p14:creationId xmlns:p14="http://schemas.microsoft.com/office/powerpoint/2010/main" val="35630232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Fidelity and Capacity:</a:t>
            </a:r>
            <a:br>
              <a:rPr lang="en-US" dirty="0"/>
            </a:br>
            <a:r>
              <a:rPr lang="en-US" dirty="0"/>
              <a:t>What Have We Learned?</a:t>
            </a:r>
          </a:p>
        </p:txBody>
      </p:sp>
      <p:sp>
        <p:nvSpPr>
          <p:cNvPr id="3" name="Content Placeholder 2"/>
          <p:cNvSpPr>
            <a:spLocks noGrp="1"/>
          </p:cNvSpPr>
          <p:nvPr>
            <p:ph idx="1"/>
          </p:nvPr>
        </p:nvSpPr>
        <p:spPr/>
        <p:txBody>
          <a:bodyPr>
            <a:normAutofit/>
          </a:bodyPr>
          <a:lstStyle/>
          <a:p>
            <a:r>
              <a:rPr lang="en-US" sz="3600" dirty="0"/>
              <a:t>Given implementation and fidelity data, teams do a great job picking next steps that lead to growth</a:t>
            </a:r>
          </a:p>
          <a:p>
            <a:r>
              <a:rPr lang="en-US" sz="3600" dirty="0"/>
              <a:t>Be comfortable with fidelity following capacity</a:t>
            </a:r>
          </a:p>
          <a:p>
            <a:pPr lvl="1"/>
            <a:r>
              <a:rPr lang="en-US" sz="3200" dirty="0"/>
              <a:t>After experiences with these improvement cycles, you will learn to enjoy the </a:t>
            </a:r>
            <a:r>
              <a:rPr lang="en-US" sz="3200" dirty="0" smtClean="0"/>
              <a:t>anticipation</a:t>
            </a:r>
            <a:endParaRPr lang="en-US" sz="28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8" name="Group 7" title="2019 Collaborators Forum Sample Presentation Slide Banner"/>
          <p:cNvGrpSpPr/>
          <p:nvPr/>
        </p:nvGrpSpPr>
        <p:grpSpPr>
          <a:xfrm>
            <a:off x="7296150" y="4570413"/>
            <a:ext cx="4533900" cy="1847850"/>
            <a:chOff x="4362450" y="5295900"/>
            <a:chExt cx="4533900" cy="1847850"/>
          </a:xfrm>
        </p:grpSpPr>
        <p:sp>
          <p:nvSpPr>
            <p:cNvPr id="7" name="Horizontal Scroll 6"/>
            <p:cNvSpPr/>
            <p:nvPr/>
          </p:nvSpPr>
          <p:spPr>
            <a:xfrm>
              <a:off x="4362450" y="5295900"/>
              <a:ext cx="4533900" cy="1847850"/>
            </a:xfrm>
            <a:prstGeom prst="horizontalScroll">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F3F59"/>
                  </a:solidFill>
                </a:rPr>
                <a:t>Eric Kloos</a:t>
              </a:r>
            </a:p>
            <a:p>
              <a:r>
                <a:rPr lang="en-US" b="1" dirty="0" smtClean="0">
                  <a:solidFill>
                    <a:srgbClr val="0F3F59"/>
                  </a:solidFill>
                </a:rPr>
                <a:t>MDE</a:t>
              </a:r>
            </a:p>
            <a:p>
              <a:r>
                <a:rPr lang="en-US" b="1" dirty="0" smtClean="0">
                  <a:solidFill>
                    <a:srgbClr val="0F3F59"/>
                  </a:solidFill>
                </a:rPr>
                <a:t>Opening</a:t>
              </a:r>
              <a:endParaRPr lang="en-US" b="1" dirty="0">
                <a:solidFill>
                  <a:srgbClr val="0F3F59"/>
                </a:solidFill>
              </a:endParaRPr>
            </a:p>
          </p:txBody>
        </p:sp>
        <p:pic>
          <p:nvPicPr>
            <p:cNvPr id="6" name="Picture 5" descr="A close up of a sign&#10;&#10;Description automatically generated">
              <a:extLst>
                <a:ext uri="{FF2B5EF4-FFF2-40B4-BE49-F238E27FC236}">
                  <a16:creationId xmlns:a16="http://schemas.microsoft.com/office/drawing/2014/main" id="{29D3FAC7-69A5-A344-85F0-00642F55A2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059" y="5664069"/>
              <a:ext cx="2598818" cy="1111511"/>
            </a:xfrm>
            <a:prstGeom prst="rect">
              <a:avLst/>
            </a:prstGeom>
            <a:solidFill>
              <a:schemeClr val="bg1"/>
            </a:solidFill>
          </p:spPr>
        </p:pic>
      </p:grpSp>
    </p:spTree>
    <p:extLst>
      <p:ext uri="{BB962C8B-B14F-4D97-AF65-F5344CB8AC3E}">
        <p14:creationId xmlns:p14="http://schemas.microsoft.com/office/powerpoint/2010/main" val="21293895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53C9CF-3F81-B548-8302-AAF36032D727}"/>
              </a:ext>
            </a:extLst>
          </p:cNvPr>
          <p:cNvSpPr>
            <a:spLocks noGrp="1"/>
          </p:cNvSpPr>
          <p:nvPr>
            <p:ph type="title"/>
          </p:nvPr>
        </p:nvSpPr>
        <p:spPr/>
        <p:txBody>
          <a:bodyPr/>
          <a:lstStyle/>
          <a:p>
            <a:r>
              <a:rPr lang="en-US" dirty="0"/>
              <a:t>Which program would YOU want?</a:t>
            </a:r>
          </a:p>
        </p:txBody>
      </p:sp>
      <p:sp>
        <p:nvSpPr>
          <p:cNvPr id="3" name="Rectangle 2"/>
          <p:cNvSpPr/>
          <p:nvPr/>
        </p:nvSpPr>
        <p:spPr>
          <a:xfrm>
            <a:off x="533400" y="1981200"/>
            <a:ext cx="4572000" cy="2667000"/>
          </a:xfrm>
          <a:prstGeom prst="rect">
            <a:avLst/>
          </a:prstGeom>
          <a:solidFill>
            <a:srgbClr val="4E8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dirty="0">
                <a:ln>
                  <a:noFill/>
                </a:ln>
                <a:solidFill>
                  <a:srgbClr val="FFFFFF"/>
                </a:solidFill>
                <a:effectLst/>
                <a:uLnTx/>
                <a:uFillTx/>
                <a:latin typeface="Arial"/>
                <a:ea typeface="+mn-ea"/>
                <a:cs typeface="+mn-cs"/>
              </a:rPr>
              <a:t>A</a:t>
            </a:r>
          </a:p>
        </p:txBody>
      </p:sp>
      <p:sp>
        <p:nvSpPr>
          <p:cNvPr id="9" name="Rectangle 8"/>
          <p:cNvSpPr/>
          <p:nvPr/>
        </p:nvSpPr>
        <p:spPr>
          <a:xfrm>
            <a:off x="6629400" y="1981200"/>
            <a:ext cx="4572000" cy="2667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dirty="0">
                <a:ln>
                  <a:noFill/>
                </a:ln>
                <a:solidFill>
                  <a:srgbClr val="000000"/>
                </a:solidFill>
                <a:effectLst/>
                <a:uLnTx/>
                <a:uFillTx/>
                <a:latin typeface="Arial"/>
                <a:ea typeface="+mn-ea"/>
                <a:cs typeface="+mn-cs"/>
              </a:rPr>
              <a:t>B</a:t>
            </a:r>
          </a:p>
        </p:txBody>
      </p:sp>
      <p:sp>
        <p:nvSpPr>
          <p:cNvPr id="10" name="TextBox 9"/>
          <p:cNvSpPr txBox="1"/>
          <p:nvPr/>
        </p:nvSpPr>
        <p:spPr>
          <a:xfrm>
            <a:off x="5410200" y="2895600"/>
            <a:ext cx="121920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mn-ea"/>
                <a:cs typeface="+mn-cs"/>
              </a:rPr>
              <a:t>or</a:t>
            </a:r>
          </a:p>
        </p:txBody>
      </p:sp>
      <p:pic>
        <p:nvPicPr>
          <p:cNvPr id="6" name="Picture 5" title="NIRN Logo">
            <a:extLst>
              <a:ext uri="{FF2B5EF4-FFF2-40B4-BE49-F238E27FC236}">
                <a16:creationId xmlns:a16="http://schemas.microsoft.com/office/drawing/2014/main" id="{9F9FA1C7-7CBC-8B45-9F9B-59657428D712}"/>
              </a:ext>
            </a:extLst>
          </p:cNvPr>
          <p:cNvPicPr>
            <a:picLocks noChangeAspect="1"/>
          </p:cNvPicPr>
          <p:nvPr/>
        </p:nvPicPr>
        <p:blipFill>
          <a:blip r:embed="rId3"/>
          <a:stretch>
            <a:fillRect/>
          </a:stretch>
        </p:blipFill>
        <p:spPr>
          <a:xfrm>
            <a:off x="8860794" y="6373341"/>
            <a:ext cx="2846573" cy="392790"/>
          </a:xfrm>
          <a:prstGeom prst="rect">
            <a:avLst/>
          </a:prstGeom>
        </p:spPr>
      </p:pic>
      <p:grpSp>
        <p:nvGrpSpPr>
          <p:cNvPr id="7" name="Group 6" title="2019 Collaborators Forum Sample Presentation Slide Banner"/>
          <p:cNvGrpSpPr/>
          <p:nvPr/>
        </p:nvGrpSpPr>
        <p:grpSpPr>
          <a:xfrm>
            <a:off x="7296150" y="4570413"/>
            <a:ext cx="4533900" cy="1847850"/>
            <a:chOff x="4362450" y="5295900"/>
            <a:chExt cx="4533900" cy="1847850"/>
          </a:xfrm>
        </p:grpSpPr>
        <p:sp>
          <p:nvSpPr>
            <p:cNvPr id="11" name="Horizontal Scroll 10"/>
            <p:cNvSpPr/>
            <p:nvPr/>
          </p:nvSpPr>
          <p:spPr>
            <a:xfrm>
              <a:off x="4362450" y="5295900"/>
              <a:ext cx="4533900" cy="1847850"/>
            </a:xfrm>
            <a:prstGeom prst="horizontalScroll">
              <a:avLst/>
            </a:prstGeom>
            <a:solidFill>
              <a:srgbClr val="FFFFFF"/>
            </a:solidFill>
            <a:ln>
              <a:solidFill>
                <a:srgbClr val="0F3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F3F59"/>
                  </a:solidFill>
                </a:rPr>
                <a:t>Caryn Ward</a:t>
              </a:r>
            </a:p>
            <a:p>
              <a:r>
                <a:rPr lang="en-US" b="1" dirty="0" smtClean="0">
                  <a:solidFill>
                    <a:srgbClr val="0F3F59"/>
                  </a:solidFill>
                </a:rPr>
                <a:t>NIRN</a:t>
              </a:r>
            </a:p>
            <a:p>
              <a:r>
                <a:rPr lang="en-US" b="1" dirty="0" smtClean="0">
                  <a:solidFill>
                    <a:srgbClr val="0F3F59"/>
                  </a:solidFill>
                </a:rPr>
                <a:t>Keynote</a:t>
              </a:r>
              <a:endParaRPr lang="en-US" b="1" dirty="0">
                <a:solidFill>
                  <a:srgbClr val="0F3F59"/>
                </a:solidFill>
              </a:endParaRPr>
            </a:p>
          </p:txBody>
        </p:sp>
        <p:pic>
          <p:nvPicPr>
            <p:cNvPr id="12" name="Picture 11" descr="A close up of a sign&#10;&#10;Description automatically generated">
              <a:extLst>
                <a:ext uri="{FF2B5EF4-FFF2-40B4-BE49-F238E27FC236}">
                  <a16:creationId xmlns:a16="http://schemas.microsoft.com/office/drawing/2014/main" id="{29D3FAC7-69A5-A344-85F0-00642F55A2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9059" y="5664069"/>
              <a:ext cx="2598818" cy="1111511"/>
            </a:xfrm>
            <a:prstGeom prst="rect">
              <a:avLst/>
            </a:prstGeom>
            <a:solidFill>
              <a:schemeClr val="bg1"/>
            </a:solidFill>
          </p:spPr>
        </p:pic>
      </p:grpSp>
    </p:spTree>
    <p:extLst>
      <p:ext uri="{BB962C8B-B14F-4D97-AF65-F5344CB8AC3E}">
        <p14:creationId xmlns:p14="http://schemas.microsoft.com/office/powerpoint/2010/main" val="8467526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50" y="0"/>
            <a:ext cx="10515600" cy="872004"/>
          </a:xfrm>
        </p:spPr>
        <p:txBody>
          <a:bodyPr/>
          <a:lstStyle/>
          <a:p>
            <a:pPr lvl="0">
              <a:lnSpc>
                <a:spcPct val="100000"/>
              </a:lnSpc>
              <a:spcBef>
                <a:spcPts val="0"/>
              </a:spcBef>
            </a:pPr>
            <a:r>
              <a:rPr lang="en-US" sz="3200" b="1" dirty="0">
                <a:solidFill>
                  <a:srgbClr val="242C3C"/>
                </a:solidFill>
                <a:latin typeface="Arial"/>
                <a:ea typeface="+mn-ea"/>
                <a:cs typeface="+mn-cs"/>
              </a:rPr>
              <a:t>Behavior-Bullying School Program</a:t>
            </a:r>
            <a:endParaRPr lang="en-US" dirty="0"/>
          </a:p>
        </p:txBody>
      </p:sp>
      <p:graphicFrame>
        <p:nvGraphicFramePr>
          <p:cNvPr id="4" name="Content Placeholder 3" title="Discipline Referrals Chart"/>
          <p:cNvGraphicFramePr>
            <a:graphicFrameLocks/>
          </p:cNvGraphicFramePr>
          <p:nvPr>
            <p:extLst>
              <p:ext uri="{D42A27DB-BD31-4B8C-83A1-F6EECF244321}">
                <p14:modId xmlns:p14="http://schemas.microsoft.com/office/powerpoint/2010/main" val="203739961"/>
              </p:ext>
            </p:extLst>
          </p:nvPr>
        </p:nvGraphicFramePr>
        <p:xfrm>
          <a:off x="1651000" y="1117601"/>
          <a:ext cx="8661400" cy="523239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title="NIRN Logo">
            <a:extLst>
              <a:ext uri="{FF2B5EF4-FFF2-40B4-BE49-F238E27FC236}">
                <a16:creationId xmlns:a16="http://schemas.microsoft.com/office/drawing/2014/main" id="{CF7596EE-7A01-FB40-8B79-336024D7E840}"/>
              </a:ext>
            </a:extLst>
          </p:cNvPr>
          <p:cNvPicPr>
            <a:picLocks noChangeAspect="1"/>
          </p:cNvPicPr>
          <p:nvPr/>
        </p:nvPicPr>
        <p:blipFill>
          <a:blip r:embed="rId3"/>
          <a:stretch>
            <a:fillRect/>
          </a:stretch>
        </p:blipFill>
        <p:spPr>
          <a:xfrm>
            <a:off x="8860794" y="6373341"/>
            <a:ext cx="2846573" cy="392790"/>
          </a:xfrm>
          <a:prstGeom prst="rect">
            <a:avLst/>
          </a:prstGeom>
        </p:spPr>
      </p:pic>
      <p:grpSp>
        <p:nvGrpSpPr>
          <p:cNvPr id="7" name="Group 6" title="2019 Collaborators Forum Sample Presentation Slide Banner"/>
          <p:cNvGrpSpPr/>
          <p:nvPr/>
        </p:nvGrpSpPr>
        <p:grpSpPr>
          <a:xfrm>
            <a:off x="7429500" y="0"/>
            <a:ext cx="4533900" cy="1847850"/>
            <a:chOff x="4362450" y="5295900"/>
            <a:chExt cx="4533900" cy="1847850"/>
          </a:xfrm>
        </p:grpSpPr>
        <p:sp>
          <p:nvSpPr>
            <p:cNvPr id="8" name="Horizontal Scroll 7"/>
            <p:cNvSpPr/>
            <p:nvPr/>
          </p:nvSpPr>
          <p:spPr>
            <a:xfrm>
              <a:off x="4362450" y="5295900"/>
              <a:ext cx="4533900" cy="1847850"/>
            </a:xfrm>
            <a:prstGeom prst="horizontalScroll">
              <a:avLst/>
            </a:prstGeom>
            <a:solidFill>
              <a:srgbClr val="FFFFFF"/>
            </a:solidFill>
            <a:ln>
              <a:solidFill>
                <a:srgbClr val="0F3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F3F59"/>
                  </a:solidFill>
                </a:rPr>
                <a:t>Caryn Ward</a:t>
              </a:r>
            </a:p>
            <a:p>
              <a:r>
                <a:rPr lang="en-US" b="1" dirty="0" smtClean="0">
                  <a:solidFill>
                    <a:srgbClr val="0F3F59"/>
                  </a:solidFill>
                </a:rPr>
                <a:t>NIRN</a:t>
              </a:r>
            </a:p>
            <a:p>
              <a:r>
                <a:rPr lang="en-US" b="1" dirty="0" smtClean="0">
                  <a:solidFill>
                    <a:srgbClr val="0F3F59"/>
                  </a:solidFill>
                </a:rPr>
                <a:t>Keynote</a:t>
              </a:r>
              <a:endParaRPr lang="en-US" b="1" dirty="0">
                <a:solidFill>
                  <a:srgbClr val="0F3F59"/>
                </a:solidFill>
              </a:endParaRPr>
            </a:p>
          </p:txBody>
        </p:sp>
        <p:pic>
          <p:nvPicPr>
            <p:cNvPr id="9" name="Picture 8" descr="A close up of a sign&#10;&#10;Description automatically generated">
              <a:extLst>
                <a:ext uri="{FF2B5EF4-FFF2-40B4-BE49-F238E27FC236}">
                  <a16:creationId xmlns:a16="http://schemas.microsoft.com/office/drawing/2014/main" id="{29D3FAC7-69A5-A344-85F0-00642F55A2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9059" y="5664069"/>
              <a:ext cx="2598818" cy="1111511"/>
            </a:xfrm>
            <a:prstGeom prst="rect">
              <a:avLst/>
            </a:prstGeom>
            <a:solidFill>
              <a:schemeClr val="bg1"/>
            </a:solidFill>
          </p:spPr>
        </p:pic>
      </p:grpSp>
    </p:spTree>
    <p:extLst>
      <p:ext uri="{BB962C8B-B14F-4D97-AF65-F5344CB8AC3E}">
        <p14:creationId xmlns:p14="http://schemas.microsoft.com/office/powerpoint/2010/main" val="368816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down)">
                                      <p:cBhvr>
                                        <p:cTn id="7" dur="500"/>
                                        <p:tgtEl>
                                          <p:spTgt spid="4">
                                            <p:graphicEl>
                                              <a:chart seriesIdx="0" categoryIdx="0" bldStep="ptIn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down)">
                                      <p:cBhvr>
                                        <p:cTn id="12" dur="500"/>
                                        <p:tgtEl>
                                          <p:spTgt spid="4">
                                            <p:graphicEl>
                                              <a:chart seriesIdx="0" categoryIdx="1"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9644"/>
            <a:ext cx="5037291" cy="755753"/>
          </a:xfrm>
        </p:spPr>
        <p:txBody>
          <a:bodyPr/>
          <a:lstStyle/>
          <a:p>
            <a:pPr lvl="0">
              <a:lnSpc>
                <a:spcPct val="100000"/>
              </a:lnSpc>
              <a:spcBef>
                <a:spcPts val="0"/>
              </a:spcBef>
            </a:pPr>
            <a:r>
              <a:rPr lang="en-US" sz="3700" b="1" dirty="0">
                <a:solidFill>
                  <a:srgbClr val="242C3C"/>
                </a:solidFill>
                <a:latin typeface="Arial"/>
                <a:ea typeface="+mn-ea"/>
                <a:cs typeface="+mn-cs"/>
              </a:rPr>
              <a:t>Choose a Program</a:t>
            </a:r>
            <a:endParaRPr lang="en-US" dirty="0"/>
          </a:p>
        </p:txBody>
      </p:sp>
      <p:sp>
        <p:nvSpPr>
          <p:cNvPr id="4" name="Text Placeholder 3"/>
          <p:cNvSpPr txBox="1">
            <a:spLocks noChangeArrowheads="1"/>
          </p:cNvSpPr>
          <p:nvPr/>
        </p:nvSpPr>
        <p:spPr>
          <a:xfrm>
            <a:off x="1219200" y="4573403"/>
            <a:ext cx="9906000" cy="533400"/>
          </a:xfrm>
          <a:prstGeom prst="rect">
            <a:avLst/>
          </a:prstGeom>
          <a:solidFill>
            <a:srgbClr val="35688F"/>
          </a:solidFill>
          <a:effectLst>
            <a:outerShdw blurRad="50800" dist="38100" dir="5400000" algn="t"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mn-ea"/>
                <a:cs typeface="+mn-cs"/>
              </a:rPr>
              <a:t>First do it as intended (if you can) then change it.</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Content Placeholder 2"/>
          <p:cNvSpPr txBox="1">
            <a:spLocks/>
          </p:cNvSpPr>
          <p:nvPr/>
        </p:nvSpPr>
        <p:spPr>
          <a:xfrm>
            <a:off x="1219200" y="1295400"/>
            <a:ext cx="10058400" cy="35814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a:ea typeface="+mn-ea"/>
                <a:cs typeface="+mn-cs"/>
              </a:rPr>
              <a:t>In each chart</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altLang="en-US" sz="3200" b="0" i="0" u="none" strike="noStrike" kern="1200" cap="none" spc="0" normalizeH="0" baseline="0" noProof="0" dirty="0">
                <a:ln>
                  <a:noFill/>
                </a:ln>
                <a:solidFill>
                  <a:srgbClr val="C00000"/>
                </a:solidFill>
                <a:effectLst/>
                <a:uLnTx/>
                <a:uFillTx/>
                <a:latin typeface="Arial"/>
                <a:ea typeface="+mn-ea"/>
                <a:cs typeface="+mn-cs"/>
              </a:rPr>
              <a:t>A and B were the </a:t>
            </a:r>
            <a:r>
              <a:rPr kumimoji="0" lang="en-US" altLang="en-US" sz="3200" b="1" i="0" u="none" strike="noStrike" kern="1200" cap="none" spc="0" normalizeH="0" baseline="0" noProof="0" dirty="0">
                <a:ln>
                  <a:noFill/>
                </a:ln>
                <a:solidFill>
                  <a:srgbClr val="C00000"/>
                </a:solidFill>
                <a:effectLst/>
                <a:uLnTx/>
                <a:uFillTx/>
                <a:latin typeface="Arial"/>
                <a:ea typeface="+mn-ea"/>
                <a:cs typeface="+mn-cs"/>
              </a:rPr>
              <a:t>SAME</a:t>
            </a:r>
            <a:r>
              <a:rPr kumimoji="0" lang="en-US" altLang="en-US" sz="3200" b="0" i="0" u="none" strike="noStrike" kern="1200" cap="none" spc="0" normalizeH="0" baseline="0" noProof="0" dirty="0">
                <a:ln>
                  <a:noFill/>
                </a:ln>
                <a:solidFill>
                  <a:srgbClr val="C00000"/>
                </a:solidFill>
                <a:effectLst/>
                <a:uLnTx/>
                <a:uFillTx/>
                <a:latin typeface="Arial"/>
                <a:ea typeface="+mn-ea"/>
                <a:cs typeface="+mn-cs"/>
              </a:rPr>
              <a:t> PROGRAM!</a:t>
            </a:r>
            <a:r>
              <a:rPr kumimoji="0" lang="en-US" altLang="en-US" sz="3200" b="0" i="0" u="none" strike="noStrike" kern="1200" cap="none" spc="0" normalizeH="0" baseline="0" noProof="0" dirty="0">
                <a:ln>
                  <a:noFill/>
                </a:ln>
                <a:solidFill>
                  <a:srgbClr val="002060"/>
                </a:solidFill>
                <a:effectLst/>
                <a:uLnTx/>
                <a:uFillTx/>
                <a:latin typeface="Arial"/>
                <a:ea typeface="+mn-ea"/>
                <a:cs typeface="+mn-cs"/>
              </a:rPr>
              <a:t>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a:ea typeface="+mn-ea"/>
                <a:cs typeface="+mn-cs"/>
              </a:rPr>
              <a:t>	(EBPs = PATHS, TFM, SE, PBIS, DBT)</a:t>
            </a:r>
          </a:p>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US" altLang="en-US" sz="1050" b="0" i="0" u="sng"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altLang="en-US" sz="3200" b="0" i="0" u="none" strike="noStrike" kern="1200" cap="none" spc="0" normalizeH="0" baseline="0" noProof="0" dirty="0">
                <a:ln>
                  <a:noFill/>
                </a:ln>
                <a:solidFill>
                  <a:srgbClr val="002060"/>
                </a:solidFill>
                <a:effectLst/>
                <a:uLnTx/>
                <a:uFillTx/>
                <a:latin typeface="Arial"/>
                <a:ea typeface="+mn-ea"/>
                <a:cs typeface="+mn-cs"/>
              </a:rPr>
              <a:t> = </a:t>
            </a:r>
            <a:r>
              <a:rPr kumimoji="0" lang="en-US" altLang="en-US" sz="3200" b="1" i="0" u="none" strike="noStrike" kern="1200" cap="none" spc="0" normalizeH="0" baseline="0" noProof="0" dirty="0">
                <a:ln>
                  <a:noFill/>
                </a:ln>
                <a:solidFill>
                  <a:srgbClr val="002060"/>
                </a:solidFill>
                <a:effectLst>
                  <a:glow rad="101600">
                    <a:srgbClr val="C00000">
                      <a:lumMod val="60000"/>
                      <a:lumOff val="40000"/>
                      <a:alpha val="60000"/>
                    </a:srgbClr>
                  </a:glow>
                </a:effectLst>
                <a:uLnTx/>
                <a:uFillTx/>
                <a:latin typeface="Arial"/>
                <a:ea typeface="+mn-ea"/>
                <a:cs typeface="+mn-cs"/>
              </a:rPr>
              <a:t>Low </a:t>
            </a:r>
            <a:r>
              <a:rPr kumimoji="0" lang="en-US" altLang="en-US" sz="3200" b="1" i="0" u="none" strike="noStrike" kern="1200" cap="none" spc="0" normalizeH="0" baseline="0" noProof="0" dirty="0">
                <a:ln>
                  <a:noFill/>
                </a:ln>
                <a:solidFill>
                  <a:srgbClr val="002060"/>
                </a:solidFill>
                <a:effectLst/>
                <a:uLnTx/>
                <a:uFillTx/>
                <a:latin typeface="Arial"/>
                <a:ea typeface="+mn-ea"/>
                <a:cs typeface="+mn-cs"/>
              </a:rPr>
              <a:t>Fidelity</a:t>
            </a:r>
            <a:r>
              <a:rPr kumimoji="0" lang="en-US" altLang="en-US" sz="3200" b="1" i="0" u="none" strike="noStrike" kern="1200" cap="none" spc="0" normalizeH="0" baseline="0" noProof="0" dirty="0">
                <a:ln>
                  <a:noFill/>
                </a:ln>
                <a:solidFill>
                  <a:srgbClr val="002060"/>
                </a:solidFill>
                <a:effectLst>
                  <a:glow rad="101600">
                    <a:srgbClr val="C00000">
                      <a:lumMod val="60000"/>
                      <a:lumOff val="40000"/>
                      <a:alpha val="60000"/>
                    </a:srgbClr>
                  </a:glow>
                </a:effectLst>
                <a:uLnTx/>
                <a:uFillTx/>
                <a:latin typeface="Arial"/>
                <a:ea typeface="+mn-ea"/>
                <a:cs typeface="+mn-cs"/>
              </a:rPr>
              <a:t> </a:t>
            </a:r>
            <a:r>
              <a:rPr kumimoji="0" lang="en-US" altLang="en-US" sz="3200" b="0" i="0" u="none" strike="noStrike" kern="1200" cap="none" spc="0" normalizeH="0" baseline="0" noProof="0" dirty="0">
                <a:ln>
                  <a:noFill/>
                </a:ln>
                <a:solidFill>
                  <a:srgbClr val="002060"/>
                </a:solidFill>
                <a:effectLst/>
                <a:uLnTx/>
                <a:uFillTx/>
                <a:latin typeface="Arial"/>
                <a:ea typeface="+mn-ea"/>
                <a:cs typeface="+mn-cs"/>
              </a:rPr>
              <a:t>use of EBP in practice</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altLang="en-US" sz="3200" b="0" i="0" u="none" strike="noStrike" kern="1200" cap="none" spc="0" normalizeH="0" baseline="0" noProof="0" dirty="0">
                <a:ln>
                  <a:noFill/>
                </a:ln>
                <a:solidFill>
                  <a:srgbClr val="002060"/>
                </a:solidFill>
                <a:effectLst/>
                <a:uLnTx/>
                <a:uFillTx/>
                <a:latin typeface="Arial"/>
                <a:ea typeface="+mn-ea"/>
                <a:cs typeface="+mn-cs"/>
              </a:rPr>
              <a:t> = </a:t>
            </a:r>
            <a:r>
              <a:rPr kumimoji="0" lang="en-US" altLang="en-US" sz="3200" b="1" i="0" u="none" strike="noStrike" kern="1200" cap="none" spc="0" normalizeH="0" baseline="0" noProof="0" dirty="0">
                <a:ln>
                  <a:noFill/>
                </a:ln>
                <a:solidFill>
                  <a:srgbClr val="002060"/>
                </a:solidFill>
                <a:effectLst>
                  <a:glow rad="228600">
                    <a:srgbClr val="004E00">
                      <a:satMod val="175000"/>
                      <a:alpha val="40000"/>
                    </a:srgbClr>
                  </a:glow>
                </a:effectLst>
                <a:uLnTx/>
                <a:uFillTx/>
                <a:latin typeface="Arial"/>
                <a:ea typeface="+mn-ea"/>
                <a:cs typeface="+mn-cs"/>
              </a:rPr>
              <a:t>High </a:t>
            </a:r>
            <a:r>
              <a:rPr kumimoji="0" lang="en-US" altLang="en-US" sz="3200" b="1" i="0" u="none" strike="noStrike" kern="1200" cap="none" spc="0" normalizeH="0" baseline="0" noProof="0" dirty="0">
                <a:ln>
                  <a:noFill/>
                </a:ln>
                <a:solidFill>
                  <a:srgbClr val="002060"/>
                </a:solidFill>
                <a:effectLst/>
                <a:uLnTx/>
                <a:uFillTx/>
                <a:latin typeface="Arial"/>
                <a:ea typeface="+mn-ea"/>
                <a:cs typeface="+mn-cs"/>
              </a:rPr>
              <a:t>Fidelity</a:t>
            </a:r>
            <a:r>
              <a:rPr kumimoji="0" lang="en-US" altLang="en-US" sz="3200" b="1" i="0" u="none" strike="noStrike" kern="1200" cap="none" spc="0" normalizeH="0" baseline="0" noProof="0" dirty="0">
                <a:ln>
                  <a:noFill/>
                </a:ln>
                <a:solidFill>
                  <a:srgbClr val="002060"/>
                </a:solidFill>
                <a:effectLst>
                  <a:glow rad="228600">
                    <a:srgbClr val="004E00">
                      <a:satMod val="175000"/>
                      <a:alpha val="40000"/>
                    </a:srgbClr>
                  </a:glow>
                </a:effectLst>
                <a:uLnTx/>
                <a:uFillTx/>
                <a:latin typeface="Arial"/>
                <a:ea typeface="+mn-ea"/>
                <a:cs typeface="+mn-cs"/>
              </a:rPr>
              <a:t> </a:t>
            </a:r>
            <a:r>
              <a:rPr kumimoji="0" lang="en-US" altLang="en-US" sz="3200" b="0" i="0" u="none" strike="noStrike" kern="1200" cap="none" spc="0" normalizeH="0" baseline="0" noProof="0" dirty="0">
                <a:ln>
                  <a:noFill/>
                </a:ln>
                <a:solidFill>
                  <a:srgbClr val="002060"/>
                </a:solidFill>
                <a:effectLst/>
                <a:uLnTx/>
                <a:uFillTx/>
                <a:latin typeface="Arial"/>
                <a:ea typeface="+mn-ea"/>
                <a:cs typeface="+mn-cs"/>
              </a:rPr>
              <a:t>use of EBP in practice</a:t>
            </a:r>
          </a:p>
        </p:txBody>
      </p:sp>
      <p:sp>
        <p:nvSpPr>
          <p:cNvPr id="6" name="TextBox 5"/>
          <p:cNvSpPr txBox="1"/>
          <p:nvPr/>
        </p:nvSpPr>
        <p:spPr>
          <a:xfrm>
            <a:off x="-152400" y="5403344"/>
            <a:ext cx="2514600"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Fidelity </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FIRST</a:t>
            </a:r>
          </a:p>
        </p:txBody>
      </p:sp>
      <p:sp>
        <p:nvSpPr>
          <p:cNvPr id="7" name="Right Arrow 6" title="Arrow tying fidelity to outcomes"/>
          <p:cNvSpPr/>
          <p:nvPr/>
        </p:nvSpPr>
        <p:spPr>
          <a:xfrm>
            <a:off x="2362200" y="5336805"/>
            <a:ext cx="979487" cy="644194"/>
          </a:xfrm>
          <a:prstGeom prst="rightArrow">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a:off x="2971800" y="5420298"/>
            <a:ext cx="4343400"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Achieve intended </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outcomes</a:t>
            </a:r>
          </a:p>
        </p:txBody>
      </p:sp>
      <p:sp>
        <p:nvSpPr>
          <p:cNvPr id="9" name="Right Arrow 8" title="Arrow tying to improve with use of data"/>
          <p:cNvSpPr/>
          <p:nvPr/>
        </p:nvSpPr>
        <p:spPr>
          <a:xfrm>
            <a:off x="7391400" y="5336805"/>
            <a:ext cx="979487" cy="644194"/>
          </a:xfrm>
          <a:prstGeom prst="rightArrow">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p:cNvSpPr txBox="1"/>
          <p:nvPr/>
        </p:nvSpPr>
        <p:spPr>
          <a:xfrm>
            <a:off x="8458200" y="5403343"/>
            <a:ext cx="43434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Improve with </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use</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of data</a:t>
            </a:r>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Rectangle 10"/>
          <p:cNvSpPr/>
          <p:nvPr/>
        </p:nvSpPr>
        <p:spPr>
          <a:xfrm>
            <a:off x="1752600" y="3200400"/>
            <a:ext cx="990600" cy="457200"/>
          </a:xfrm>
          <a:prstGeom prst="rect">
            <a:avLst/>
          </a:prstGeom>
          <a:solidFill>
            <a:srgbClr val="357B4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A</a:t>
            </a:r>
          </a:p>
        </p:txBody>
      </p:sp>
      <p:sp>
        <p:nvSpPr>
          <p:cNvPr id="12" name="Rectangle 11"/>
          <p:cNvSpPr/>
          <p:nvPr/>
        </p:nvSpPr>
        <p:spPr>
          <a:xfrm>
            <a:off x="1752600" y="3770498"/>
            <a:ext cx="990600" cy="4572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B</a:t>
            </a:r>
          </a:p>
        </p:txBody>
      </p:sp>
      <p:pic>
        <p:nvPicPr>
          <p:cNvPr id="13" name="Picture 12" title="NIRN Logo">
            <a:extLst>
              <a:ext uri="{FF2B5EF4-FFF2-40B4-BE49-F238E27FC236}">
                <a16:creationId xmlns:a16="http://schemas.microsoft.com/office/drawing/2014/main" id="{F04F04BB-0FD2-0E41-A6A0-59A91CDB00D7}"/>
              </a:ext>
            </a:extLst>
          </p:cNvPr>
          <p:cNvPicPr>
            <a:picLocks noChangeAspect="1"/>
          </p:cNvPicPr>
          <p:nvPr/>
        </p:nvPicPr>
        <p:blipFill>
          <a:blip r:embed="rId2"/>
          <a:stretch>
            <a:fillRect/>
          </a:stretch>
        </p:blipFill>
        <p:spPr>
          <a:xfrm>
            <a:off x="8860794" y="6373341"/>
            <a:ext cx="2846573" cy="392790"/>
          </a:xfrm>
          <a:prstGeom prst="rect">
            <a:avLst/>
          </a:prstGeom>
        </p:spPr>
      </p:pic>
      <p:grpSp>
        <p:nvGrpSpPr>
          <p:cNvPr id="3" name="Group 2" title="2019 Collaborators Forum Sample Presentation Slide Banner"/>
          <p:cNvGrpSpPr/>
          <p:nvPr/>
        </p:nvGrpSpPr>
        <p:grpSpPr>
          <a:xfrm>
            <a:off x="8210550" y="0"/>
            <a:ext cx="3752850" cy="1847850"/>
            <a:chOff x="8210550" y="0"/>
            <a:chExt cx="3752850" cy="1847850"/>
          </a:xfrm>
        </p:grpSpPr>
        <p:sp>
          <p:nvSpPr>
            <p:cNvPr id="15" name="Horizontal Scroll 14"/>
            <p:cNvSpPr/>
            <p:nvPr/>
          </p:nvSpPr>
          <p:spPr>
            <a:xfrm>
              <a:off x="8210550" y="0"/>
              <a:ext cx="3752850" cy="1847850"/>
            </a:xfrm>
            <a:prstGeom prst="horizontalScroll">
              <a:avLst/>
            </a:prstGeom>
            <a:solidFill>
              <a:srgbClr val="FFFFFF"/>
            </a:solidFill>
            <a:ln>
              <a:solidFill>
                <a:srgbClr val="0F3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F3F59"/>
                  </a:solidFill>
                </a:rPr>
                <a:t>Caryn Ward</a:t>
              </a:r>
            </a:p>
            <a:p>
              <a:r>
                <a:rPr lang="en-US" b="1" dirty="0" smtClean="0">
                  <a:solidFill>
                    <a:srgbClr val="0F3F59"/>
                  </a:solidFill>
                </a:rPr>
                <a:t>NIRN</a:t>
              </a:r>
            </a:p>
            <a:p>
              <a:r>
                <a:rPr lang="en-US" b="1" dirty="0" smtClean="0">
                  <a:solidFill>
                    <a:srgbClr val="0F3F59"/>
                  </a:solidFill>
                </a:rPr>
                <a:t>Keynote</a:t>
              </a:r>
              <a:endParaRPr lang="en-US" b="1" dirty="0">
                <a:solidFill>
                  <a:srgbClr val="0F3F59"/>
                </a:solidFill>
              </a:endParaRPr>
            </a:p>
          </p:txBody>
        </p:sp>
        <p:pic>
          <p:nvPicPr>
            <p:cNvPr id="16" name="Picture 15" descr="A close up of a sign&#10;&#10;Description automatically generated">
              <a:extLst>
                <a:ext uri="{FF2B5EF4-FFF2-40B4-BE49-F238E27FC236}">
                  <a16:creationId xmlns:a16="http://schemas.microsoft.com/office/drawing/2014/main" id="{29D3FAC7-69A5-A344-85F0-00642F55A2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3150" y="534339"/>
              <a:ext cx="1821777" cy="779171"/>
            </a:xfrm>
            <a:prstGeom prst="rect">
              <a:avLst/>
            </a:prstGeom>
            <a:solidFill>
              <a:schemeClr val="bg1"/>
            </a:solidFill>
          </p:spPr>
        </p:pic>
      </p:grpSp>
    </p:spTree>
    <p:extLst>
      <p:ext uri="{BB962C8B-B14F-4D97-AF65-F5344CB8AC3E}">
        <p14:creationId xmlns:p14="http://schemas.microsoft.com/office/powerpoint/2010/main" val="37845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dissolve">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bg/>
                                          </p:spTgt>
                                        </p:tgtEl>
                                        <p:attrNameLst>
                                          <p:attrName>style.visibility</p:attrName>
                                        </p:attrNameLst>
                                      </p:cBhvr>
                                      <p:to>
                                        <p:strVal val="visible"/>
                                      </p:to>
                                    </p:set>
                                    <p:animEffect transition="in" filter="fade">
                                      <p:cBhvr>
                                        <p:cTn id="30" dur="500"/>
                                        <p:tgtEl>
                                          <p:spTgt spid="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500"/>
                                        <p:tgtEl>
                                          <p:spTgt spid="4">
                                            <p:txEl>
                                              <p:pRg st="0" end="0"/>
                                            </p:txEl>
                                          </p:spTgt>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2500"/>
                            </p:stCondLst>
                            <p:childTnLst>
                              <p:par>
                                <p:cTn id="51" presetID="22" presetClass="entr" presetSubtype="8"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utoUpdateAnimBg="0"/>
      <p:bldP spid="5" grpId="0" build="p" bldLvl="2"/>
      <p:bldP spid="6" grpId="0"/>
      <p:bldP spid="7" grpId="0" animBg="1"/>
      <p:bldP spid="8" grpId="0"/>
      <p:bldP spid="9" grpId="0" animBg="1"/>
      <p:bldP spid="10" grpId="0"/>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MN Positive Behavior Support Network Collaborators Forum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1856" y="703624"/>
            <a:ext cx="7628287" cy="3269798"/>
          </a:xfrm>
          <a:prstGeom prst="rect">
            <a:avLst/>
          </a:prstGeom>
          <a:solidFill>
            <a:schemeClr val="bg1"/>
          </a:solidFill>
        </p:spPr>
      </p:pic>
      <p:sp>
        <p:nvSpPr>
          <p:cNvPr id="2" name="Title 1"/>
          <p:cNvSpPr>
            <a:spLocks noGrp="1"/>
          </p:cNvSpPr>
          <p:nvPr>
            <p:ph type="title"/>
          </p:nvPr>
        </p:nvSpPr>
        <p:spPr/>
        <p:txBody>
          <a:bodyPr>
            <a:normAutofit fontScale="90000"/>
          </a:bodyPr>
          <a:lstStyle/>
          <a:p>
            <a:r>
              <a:rPr lang="en-US" sz="7200" dirty="0">
                <a:latin typeface="+mn-lt"/>
              </a:rPr>
              <a:t>Website Data From Forum</a:t>
            </a:r>
          </a:p>
        </p:txBody>
      </p:sp>
      <p:sp>
        <p:nvSpPr>
          <p:cNvPr id="4" name="Footer Placeholder 3"/>
          <p:cNvSpPr>
            <a:spLocks noGrp="1"/>
          </p:cNvSpPr>
          <p:nvPr>
            <p:ph type="ftr" sz="quarter" idx="4294967295"/>
          </p:nvPr>
        </p:nvSpPr>
        <p:spPr>
          <a:xfrm>
            <a:off x="0" y="6492875"/>
            <a:ext cx="12192000" cy="365125"/>
          </a:xfrm>
        </p:spPr>
        <p:txBody>
          <a:bodyPr/>
          <a:lstStyle/>
          <a:p>
            <a:r>
              <a:rPr lang="en-US" dirty="0"/>
              <a:t>MNPSP.org/MNPBS</a:t>
            </a:r>
            <a:endParaRPr lang="en-US" sz="2400" dirty="0"/>
          </a:p>
        </p:txBody>
      </p:sp>
    </p:spTree>
    <p:extLst>
      <p:ext uri="{BB962C8B-B14F-4D97-AF65-F5344CB8AC3E}">
        <p14:creationId xmlns:p14="http://schemas.microsoft.com/office/powerpoint/2010/main" val="18193911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Chart showing site visits">
            <a:extLst>
              <a:ext uri="{FF2B5EF4-FFF2-40B4-BE49-F238E27FC236}">
                <a16:creationId xmlns:a16="http://schemas.microsoft.com/office/drawing/2014/main" id="{46B7D117-4284-3346-A25A-F3D4789C1D44}"/>
              </a:ext>
            </a:extLst>
          </p:cNvPr>
          <p:cNvPicPr>
            <a:picLocks noChangeAspect="1"/>
          </p:cNvPicPr>
          <p:nvPr/>
        </p:nvPicPr>
        <p:blipFill>
          <a:blip r:embed="rId2"/>
          <a:stretch>
            <a:fillRect/>
          </a:stretch>
        </p:blipFill>
        <p:spPr>
          <a:xfrm>
            <a:off x="355061" y="1945797"/>
            <a:ext cx="7786177" cy="4133588"/>
          </a:xfrm>
          <a:prstGeom prst="rect">
            <a:avLst/>
          </a:prstGeom>
        </p:spPr>
      </p:pic>
      <p:sp>
        <p:nvSpPr>
          <p:cNvPr id="2" name="Title 1"/>
          <p:cNvSpPr>
            <a:spLocks noGrp="1"/>
          </p:cNvSpPr>
          <p:nvPr>
            <p:ph type="title"/>
          </p:nvPr>
        </p:nvSpPr>
        <p:spPr/>
        <p:txBody>
          <a:bodyPr>
            <a:normAutofit/>
          </a:bodyPr>
          <a:lstStyle/>
          <a:p>
            <a:r>
              <a:rPr lang="en-US" sz="3200" dirty="0"/>
              <a:t>Visits on </a:t>
            </a:r>
            <a:r>
              <a:rPr lang="en-US" sz="3200" dirty="0" smtClean="0"/>
              <a:t>MNPSP.org from April </a:t>
            </a:r>
            <a:r>
              <a:rPr lang="en-US" sz="3200" dirty="0"/>
              <a:t>1, 2019 – May 24, </a:t>
            </a:r>
            <a:r>
              <a:rPr lang="en-US" sz="3200" dirty="0" smtClean="0"/>
              <a:t>2019</a:t>
            </a:r>
            <a:endParaRPr lang="en-US" sz="3200"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59</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sp>
        <p:nvSpPr>
          <p:cNvPr id="6" name="Rectangle 5">
            <a:extLst>
              <a:ext uri="{FF2B5EF4-FFF2-40B4-BE49-F238E27FC236}">
                <a16:creationId xmlns:a16="http://schemas.microsoft.com/office/drawing/2014/main" id="{1C690DEE-5369-3B40-8BCC-C716C033379A}"/>
              </a:ext>
            </a:extLst>
          </p:cNvPr>
          <p:cNvSpPr/>
          <p:nvPr/>
        </p:nvSpPr>
        <p:spPr>
          <a:xfrm>
            <a:off x="5687668" y="1402913"/>
            <a:ext cx="6096000" cy="1200329"/>
          </a:xfrm>
          <a:prstGeom prst="rect">
            <a:avLst/>
          </a:prstGeom>
        </p:spPr>
        <p:txBody>
          <a:bodyPr>
            <a:spAutoFit/>
          </a:bodyPr>
          <a:lstStyle/>
          <a:p>
            <a:pPr algn="ctr"/>
            <a:r>
              <a:rPr lang="en-US" sz="2400" b="1" dirty="0">
                <a:solidFill>
                  <a:srgbClr val="00A3DB"/>
                </a:solidFill>
              </a:rPr>
              <a:t>April 30, 2019</a:t>
            </a:r>
          </a:p>
          <a:p>
            <a:pPr algn="ctr"/>
            <a:r>
              <a:rPr lang="en-US" sz="2400" b="1" dirty="0" smtClean="0">
                <a:solidFill>
                  <a:srgbClr val="00A3DB"/>
                </a:solidFill>
              </a:rPr>
              <a:t>Collaborators </a:t>
            </a:r>
            <a:r>
              <a:rPr lang="en-US" sz="2400" b="1" dirty="0">
                <a:solidFill>
                  <a:srgbClr val="00A3DB"/>
                </a:solidFill>
              </a:rPr>
              <a:t>Forum</a:t>
            </a:r>
          </a:p>
          <a:p>
            <a:pPr algn="ctr"/>
            <a:r>
              <a:rPr lang="en-US" sz="2400" b="1" dirty="0">
                <a:solidFill>
                  <a:srgbClr val="00A3DB"/>
                </a:solidFill>
              </a:rPr>
              <a:t>(173 Visits)</a:t>
            </a:r>
          </a:p>
        </p:txBody>
      </p:sp>
      <p:cxnSp>
        <p:nvCxnSpPr>
          <p:cNvPr id="7" name="Straight Arrow Connector 6" title="Blue Arrow Pointing to Pageview Visits">
            <a:extLst>
              <a:ext uri="{FF2B5EF4-FFF2-40B4-BE49-F238E27FC236}">
                <a16:creationId xmlns:a16="http://schemas.microsoft.com/office/drawing/2014/main" id="{FD6D3796-C1D1-894B-A373-327E998B61F2}"/>
              </a:ext>
            </a:extLst>
          </p:cNvPr>
          <p:cNvCxnSpPr>
            <a:cxnSpLocks/>
          </p:cNvCxnSpPr>
          <p:nvPr/>
        </p:nvCxnSpPr>
        <p:spPr>
          <a:xfrm flipH="1">
            <a:off x="4967205" y="2003077"/>
            <a:ext cx="2235464" cy="340703"/>
          </a:xfrm>
          <a:prstGeom prst="straightConnector1">
            <a:avLst/>
          </a:prstGeom>
          <a:ln w="57150">
            <a:solidFill>
              <a:srgbClr val="00A3DB"/>
            </a:solidFill>
            <a:tailEnd type="triangle"/>
          </a:ln>
        </p:spPr>
        <p:style>
          <a:lnRef idx="1">
            <a:schemeClr val="accent1"/>
          </a:lnRef>
          <a:fillRef idx="0">
            <a:schemeClr val="accent1"/>
          </a:fillRef>
          <a:effectRef idx="0">
            <a:schemeClr val="accent1"/>
          </a:effectRef>
          <a:fontRef idx="minor">
            <a:schemeClr val="tx1"/>
          </a:fontRef>
        </p:style>
      </p:cxnSp>
      <p:sp>
        <p:nvSpPr>
          <p:cNvPr id="9" name="Oval 8" title="Blue Oval showing peak site visits">
            <a:extLst>
              <a:ext uri="{FF2B5EF4-FFF2-40B4-BE49-F238E27FC236}">
                <a16:creationId xmlns:a16="http://schemas.microsoft.com/office/drawing/2014/main" id="{3B37C9B1-FC3B-144E-AA5F-D74761814B70}"/>
              </a:ext>
            </a:extLst>
          </p:cNvPr>
          <p:cNvSpPr/>
          <p:nvPr/>
        </p:nvSpPr>
        <p:spPr>
          <a:xfrm>
            <a:off x="3334024" y="1668676"/>
            <a:ext cx="1350901" cy="1489611"/>
          </a:xfrm>
          <a:prstGeom prst="ellipse">
            <a:avLst/>
          </a:prstGeom>
          <a:noFill/>
          <a:ln w="57150">
            <a:solidFill>
              <a:srgbClr val="00A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7010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dirty="0"/>
              <a:t>Promote </a:t>
            </a:r>
            <a:r>
              <a:rPr lang="en-US" sz="3200" b="1" dirty="0">
                <a:solidFill>
                  <a:schemeClr val="accent1">
                    <a:lumMod val="75000"/>
                  </a:schemeClr>
                </a:solidFill>
              </a:rPr>
              <a:t>PRIORITY</a:t>
            </a:r>
          </a:p>
          <a:p>
            <a:r>
              <a:rPr lang="en-US" sz="3200" dirty="0" smtClean="0"/>
              <a:t>Ensure </a:t>
            </a:r>
            <a:r>
              <a:rPr lang="en-US" sz="3200" b="1" dirty="0">
                <a:solidFill>
                  <a:schemeClr val="accent1">
                    <a:lumMod val="75000"/>
                  </a:schemeClr>
                </a:solidFill>
              </a:rPr>
              <a:t>EFFECTIVENESS</a:t>
            </a:r>
          </a:p>
          <a:p>
            <a:r>
              <a:rPr lang="en-US" sz="3200" dirty="0" smtClean="0"/>
              <a:t>Increase </a:t>
            </a:r>
            <a:r>
              <a:rPr lang="en-US" sz="3200" b="1" dirty="0">
                <a:solidFill>
                  <a:schemeClr val="accent1">
                    <a:lumMod val="75000"/>
                  </a:schemeClr>
                </a:solidFill>
              </a:rPr>
              <a:t>EFFICIENCY</a:t>
            </a:r>
          </a:p>
          <a:p>
            <a:r>
              <a:rPr lang="en-US" sz="3200" dirty="0" smtClean="0"/>
              <a:t>Use </a:t>
            </a:r>
            <a:r>
              <a:rPr lang="en-US" sz="3200" dirty="0"/>
              <a:t>data for </a:t>
            </a:r>
            <a:r>
              <a:rPr lang="en-US" sz="3200" b="1" dirty="0">
                <a:solidFill>
                  <a:schemeClr val="accent1">
                    <a:lumMod val="75000"/>
                  </a:schemeClr>
                </a:solidFill>
              </a:rPr>
              <a:t>CONTINUOUS</a:t>
            </a:r>
            <a:r>
              <a:rPr lang="en-US" sz="3200" dirty="0" smtClean="0"/>
              <a:t> </a:t>
            </a:r>
            <a:r>
              <a:rPr lang="en-US" sz="3200" b="1" dirty="0">
                <a:solidFill>
                  <a:schemeClr val="accent1">
                    <a:lumMod val="75000"/>
                  </a:schemeClr>
                </a:solidFill>
              </a:rPr>
              <a:t>REGENERATION</a:t>
            </a:r>
          </a:p>
        </p:txBody>
      </p:sp>
      <p:sp>
        <p:nvSpPr>
          <p:cNvPr id="3" name="Title 2"/>
          <p:cNvSpPr>
            <a:spLocks noGrp="1"/>
          </p:cNvSpPr>
          <p:nvPr>
            <p:ph type="title"/>
          </p:nvPr>
        </p:nvSpPr>
        <p:spPr/>
        <p:txBody>
          <a:bodyPr>
            <a:normAutofit fontScale="90000"/>
          </a:bodyPr>
          <a:lstStyle/>
          <a:p>
            <a:r>
              <a:rPr lang="en-US" dirty="0" smtClean="0"/>
              <a:t>Four Principles for</a:t>
            </a:r>
            <a:br>
              <a:rPr lang="en-US" dirty="0" smtClean="0"/>
            </a:br>
            <a:r>
              <a:rPr lang="en-US" dirty="0" smtClean="0"/>
              <a:t>Sustaining School-wide Systems</a:t>
            </a:r>
            <a:endParaRPr lang="en-US" dirty="0"/>
          </a:p>
        </p:txBody>
      </p:sp>
      <p:sp>
        <p:nvSpPr>
          <p:cNvPr id="4" name="Slide Number Placeholder 3"/>
          <p:cNvSpPr>
            <a:spLocks noGrp="1"/>
          </p:cNvSpPr>
          <p:nvPr>
            <p:ph type="sldNum" sz="quarter" idx="4"/>
          </p:nvPr>
        </p:nvSpPr>
        <p:spPr/>
        <p:txBody>
          <a:bodyPr/>
          <a:lstStyle/>
          <a:p>
            <a:fld id="{121F9C6A-2460-40CD-BD83-481055A8A31B}" type="slidenum">
              <a:rPr lang="en-US" smtClean="0"/>
              <a:t>6</a:t>
            </a:fld>
            <a:endParaRPr lang="en-US"/>
          </a:p>
        </p:txBody>
      </p:sp>
      <p:sp>
        <p:nvSpPr>
          <p:cNvPr id="6" name="Right Arrow 5" title="Blue Arrow pointing to Use data for continuous regeneration"/>
          <p:cNvSpPr/>
          <p:nvPr/>
        </p:nvSpPr>
        <p:spPr>
          <a:xfrm>
            <a:off x="933450" y="3771900"/>
            <a:ext cx="1504950" cy="762000"/>
          </a:xfrm>
          <a:prstGeom prst="rightArrow">
            <a:avLst/>
          </a:prstGeom>
          <a:solidFill>
            <a:srgbClr val="558FC4"/>
          </a:solidFill>
          <a:ln>
            <a:solidFill>
              <a:srgbClr val="0F3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13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err="1" smtClean="0"/>
              <a:t>Pageviews</a:t>
            </a:r>
            <a:r>
              <a:rPr lang="en-US" sz="3200" dirty="0" smtClean="0"/>
              <a:t> </a:t>
            </a:r>
            <a:r>
              <a:rPr lang="en-US" sz="3200" dirty="0"/>
              <a:t>on </a:t>
            </a:r>
            <a:r>
              <a:rPr lang="en-US" sz="3200" dirty="0" smtClean="0"/>
              <a:t>MNPSP.org from April </a:t>
            </a:r>
            <a:r>
              <a:rPr lang="en-US" sz="3200" dirty="0"/>
              <a:t>1, 2019 – May 24, </a:t>
            </a:r>
            <a:r>
              <a:rPr lang="en-US" sz="3200" dirty="0" smtClean="0"/>
              <a:t>2019</a:t>
            </a:r>
            <a:endParaRPr lang="en-US" sz="3200"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60</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pic>
        <p:nvPicPr>
          <p:cNvPr id="10" name="Content Placeholder 3" title="Chart showing pageviews">
            <a:extLst>
              <a:ext uri="{FF2B5EF4-FFF2-40B4-BE49-F238E27FC236}">
                <a16:creationId xmlns:a16="http://schemas.microsoft.com/office/drawing/2014/main" id="{6F5D2597-DB0A-2947-951D-646CCC4AF7DC}"/>
              </a:ext>
            </a:extLst>
          </p:cNvPr>
          <p:cNvPicPr>
            <a:picLocks noGrp="1" noChangeAspect="1"/>
          </p:cNvPicPr>
          <p:nvPr>
            <p:ph idx="1"/>
          </p:nvPr>
        </p:nvPicPr>
        <p:blipFill>
          <a:blip r:embed="rId2"/>
          <a:stretch>
            <a:fillRect/>
          </a:stretch>
        </p:blipFill>
        <p:spPr>
          <a:xfrm>
            <a:off x="1407969" y="1898589"/>
            <a:ext cx="8344589" cy="4330336"/>
          </a:xfrm>
          <a:prstGeom prst="rect">
            <a:avLst/>
          </a:prstGeom>
        </p:spPr>
      </p:pic>
      <p:sp>
        <p:nvSpPr>
          <p:cNvPr id="11" name="Rectangle 10">
            <a:extLst>
              <a:ext uri="{FF2B5EF4-FFF2-40B4-BE49-F238E27FC236}">
                <a16:creationId xmlns:a16="http://schemas.microsoft.com/office/drawing/2014/main" id="{A007EBE3-092E-0940-BDC6-C789C7280AB7}"/>
              </a:ext>
            </a:extLst>
          </p:cNvPr>
          <p:cNvSpPr/>
          <p:nvPr/>
        </p:nvSpPr>
        <p:spPr>
          <a:xfrm>
            <a:off x="8062772" y="1684847"/>
            <a:ext cx="4129228" cy="1243739"/>
          </a:xfrm>
          <a:prstGeom prst="rect">
            <a:avLst/>
          </a:prstGeom>
          <a:ln>
            <a:noFill/>
          </a:ln>
        </p:spPr>
        <p:txBody>
          <a:bodyPr wrap="square">
            <a:spAutoFit/>
          </a:bodyPr>
          <a:lstStyle/>
          <a:p>
            <a:pPr algn="ctr"/>
            <a:r>
              <a:rPr lang="en-US" sz="2400" b="1" dirty="0">
                <a:solidFill>
                  <a:srgbClr val="00A3DB"/>
                </a:solidFill>
              </a:rPr>
              <a:t>April 30, 2019</a:t>
            </a:r>
          </a:p>
          <a:p>
            <a:pPr algn="ctr"/>
            <a:r>
              <a:rPr lang="en-US" sz="2400" b="1" dirty="0" smtClean="0">
                <a:solidFill>
                  <a:srgbClr val="00A3DB"/>
                </a:solidFill>
              </a:rPr>
              <a:t>Collaborators </a:t>
            </a:r>
            <a:r>
              <a:rPr lang="en-US" sz="2400" b="1" dirty="0">
                <a:solidFill>
                  <a:srgbClr val="00A3DB"/>
                </a:solidFill>
              </a:rPr>
              <a:t>Forum</a:t>
            </a:r>
          </a:p>
          <a:p>
            <a:pPr algn="ctr"/>
            <a:r>
              <a:rPr lang="en-US" sz="2400" b="1" dirty="0">
                <a:solidFill>
                  <a:srgbClr val="00A3DB"/>
                </a:solidFill>
              </a:rPr>
              <a:t>(658 Pageviews)</a:t>
            </a:r>
            <a:endParaRPr lang="en-US" sz="2400" dirty="0">
              <a:solidFill>
                <a:srgbClr val="00A3DB"/>
              </a:solidFill>
            </a:endParaRPr>
          </a:p>
        </p:txBody>
      </p:sp>
      <p:cxnSp>
        <p:nvCxnSpPr>
          <p:cNvPr id="12" name="Straight Arrow Connector 11" title="Blue arrow pointing to 658 pageviews">
            <a:extLst>
              <a:ext uri="{FF2B5EF4-FFF2-40B4-BE49-F238E27FC236}">
                <a16:creationId xmlns:a16="http://schemas.microsoft.com/office/drawing/2014/main" id="{FAE5CD46-6C0A-DA48-AF5C-807E50D14428}"/>
              </a:ext>
            </a:extLst>
          </p:cNvPr>
          <p:cNvCxnSpPr>
            <a:cxnSpLocks/>
          </p:cNvCxnSpPr>
          <p:nvPr/>
        </p:nvCxnSpPr>
        <p:spPr>
          <a:xfrm flipH="1">
            <a:off x="6257038" y="1910567"/>
            <a:ext cx="2632438" cy="249406"/>
          </a:xfrm>
          <a:prstGeom prst="straightConnector1">
            <a:avLst/>
          </a:prstGeom>
          <a:ln w="57150">
            <a:solidFill>
              <a:srgbClr val="00A3DB"/>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title="Blue Oval highlighting 658 pageviews">
            <a:extLst>
              <a:ext uri="{FF2B5EF4-FFF2-40B4-BE49-F238E27FC236}">
                <a16:creationId xmlns:a16="http://schemas.microsoft.com/office/drawing/2014/main" id="{59A638D2-4A2B-0940-B91F-8DD55F3C94BD}"/>
              </a:ext>
            </a:extLst>
          </p:cNvPr>
          <p:cNvSpPr/>
          <p:nvPr/>
        </p:nvSpPr>
        <p:spPr>
          <a:xfrm>
            <a:off x="4424587" y="1684847"/>
            <a:ext cx="1778250" cy="2217850"/>
          </a:xfrm>
          <a:prstGeom prst="ellipse">
            <a:avLst/>
          </a:prstGeom>
          <a:noFill/>
          <a:ln w="57150">
            <a:solidFill>
              <a:srgbClr val="00A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57704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Pageviews</a:t>
            </a:r>
            <a:r>
              <a:rPr lang="en-US" sz="3200" dirty="0"/>
              <a:t> Related to </a:t>
            </a:r>
            <a:r>
              <a:rPr lang="en-US" sz="3200" dirty="0" smtClean="0"/>
              <a:t>Collaborators Forum</a:t>
            </a:r>
            <a:endParaRPr lang="en-US" sz="3200"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61</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graphicFrame>
        <p:nvGraphicFramePr>
          <p:cNvPr id="14" name="Content Placeholder 3" title="Pageviews Table"/>
          <p:cNvGraphicFramePr>
            <a:graphicFrameLocks noGrp="1"/>
          </p:cNvGraphicFramePr>
          <p:nvPr>
            <p:ph idx="1"/>
            <p:extLst>
              <p:ext uri="{D42A27DB-BD31-4B8C-83A1-F6EECF244321}">
                <p14:modId xmlns:p14="http://schemas.microsoft.com/office/powerpoint/2010/main" val="3423432921"/>
              </p:ext>
            </p:extLst>
          </p:nvPr>
        </p:nvGraphicFramePr>
        <p:xfrm>
          <a:off x="652527" y="1458803"/>
          <a:ext cx="10644455" cy="4937628"/>
        </p:xfrm>
        <a:graphic>
          <a:graphicData uri="http://schemas.openxmlformats.org/drawingml/2006/table">
            <a:tbl>
              <a:tblPr firstRow="1" bandRow="1">
                <a:tableStyleId>{5DA37D80-6434-44D0-A028-1B22A696006F}</a:tableStyleId>
              </a:tblPr>
              <a:tblGrid>
                <a:gridCol w="3126993">
                  <a:extLst>
                    <a:ext uri="{9D8B030D-6E8A-4147-A177-3AD203B41FA5}">
                      <a16:colId xmlns:a16="http://schemas.microsoft.com/office/drawing/2014/main" val="20000"/>
                    </a:ext>
                  </a:extLst>
                </a:gridCol>
                <a:gridCol w="3616960">
                  <a:extLst>
                    <a:ext uri="{9D8B030D-6E8A-4147-A177-3AD203B41FA5}">
                      <a16:colId xmlns:a16="http://schemas.microsoft.com/office/drawing/2014/main" val="20001"/>
                    </a:ext>
                  </a:extLst>
                </a:gridCol>
                <a:gridCol w="3900502">
                  <a:extLst>
                    <a:ext uri="{9D8B030D-6E8A-4147-A177-3AD203B41FA5}">
                      <a16:colId xmlns:a16="http://schemas.microsoft.com/office/drawing/2014/main" val="2222184578"/>
                    </a:ext>
                  </a:extLst>
                </a:gridCol>
              </a:tblGrid>
              <a:tr h="6637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t>Pageviews</a:t>
                      </a:r>
                      <a:r>
                        <a:rPr lang="en-US" sz="2000" dirty="0" smtClean="0"/>
                        <a:t> by</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Dates </a:t>
                      </a:r>
                      <a:r>
                        <a:rPr lang="en-US" sz="2000" dirty="0"/>
                        <a:t>of Review</a:t>
                      </a:r>
                      <a:endParaRPr lang="en-US" sz="2000" b="1"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2000" dirty="0" smtClean="0"/>
                        <a:t>Number</a:t>
                      </a:r>
                    </a:p>
                    <a:p>
                      <a:pPr algn="l"/>
                      <a:r>
                        <a:rPr lang="en-US" sz="2000" dirty="0" smtClean="0"/>
                        <a:t>(Dec </a:t>
                      </a:r>
                      <a:r>
                        <a:rPr lang="en-US" sz="2000" dirty="0"/>
                        <a:t>1, </a:t>
                      </a:r>
                      <a:r>
                        <a:rPr lang="en-US" sz="2000" dirty="0" smtClean="0"/>
                        <a:t>2016 - Mar </a:t>
                      </a:r>
                      <a:r>
                        <a:rPr lang="en-US" sz="2000" dirty="0"/>
                        <a:t>22, 2017)</a:t>
                      </a:r>
                      <a:endParaRPr lang="en-US" sz="2000"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2000" dirty="0" smtClean="0"/>
                        <a:t>Number</a:t>
                      </a:r>
                    </a:p>
                    <a:p>
                      <a:pPr algn="l"/>
                      <a:r>
                        <a:rPr lang="en-US" sz="2000" dirty="0" smtClean="0"/>
                        <a:t>(Jan </a:t>
                      </a:r>
                      <a:r>
                        <a:rPr lang="en-US" sz="2000" dirty="0"/>
                        <a:t>1, </a:t>
                      </a:r>
                      <a:r>
                        <a:rPr lang="en-US" sz="2000" dirty="0" smtClean="0"/>
                        <a:t>2018 - May </a:t>
                      </a:r>
                      <a:r>
                        <a:rPr lang="en-US" sz="2000" dirty="0"/>
                        <a:t>30, 2018)</a:t>
                      </a:r>
                      <a:endParaRPr lang="en-US" sz="2000"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1351726149"/>
                  </a:ext>
                </a:extLst>
              </a:tr>
              <a:tr h="470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Main </a:t>
                      </a:r>
                      <a:r>
                        <a:rPr lang="en-US" sz="1800" dirty="0"/>
                        <a:t>MN Event </a:t>
                      </a:r>
                      <a:r>
                        <a:rPr lang="en-US" sz="1800" dirty="0" smtClean="0"/>
                        <a:t>Page</a:t>
                      </a:r>
                      <a:endParaRPr lang="en-US" sz="1800" b="1"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smtClean="0"/>
                        <a:t>1,353</a:t>
                      </a:r>
                      <a:endParaRPr lang="en-US" sz="1800"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smtClean="0"/>
                        <a:t>2,066</a:t>
                      </a:r>
                      <a:endParaRPr lang="en-US" sz="1800" b="0"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10000"/>
                  </a:ext>
                </a:extLst>
              </a:tr>
              <a:tr h="470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Strand </a:t>
                      </a:r>
                      <a:r>
                        <a:rPr lang="en-US" sz="1800" dirty="0" smtClean="0"/>
                        <a:t>Pages</a:t>
                      </a:r>
                      <a:endParaRPr lang="en-US" sz="1800" b="1"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63</a:t>
                      </a:r>
                      <a:endParaRPr lang="en-US" sz="1800"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365</a:t>
                      </a:r>
                      <a:endParaRPr lang="en-US" sz="1800" b="0"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3593022102"/>
                  </a:ext>
                </a:extLst>
              </a:tr>
              <a:tr h="470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Program </a:t>
                      </a:r>
                      <a:r>
                        <a:rPr lang="en-US" sz="1800" dirty="0" smtClean="0"/>
                        <a:t>Materials</a:t>
                      </a:r>
                      <a:endParaRPr lang="en-US" sz="1800" b="1"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437</a:t>
                      </a:r>
                      <a:endParaRPr lang="en-US" sz="1800"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197</a:t>
                      </a:r>
                      <a:endParaRPr lang="en-US" sz="1800" b="0"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1766039685"/>
                  </a:ext>
                </a:extLst>
              </a:tr>
              <a:tr h="470732">
                <a:tc>
                  <a:txBody>
                    <a:bodyPr/>
                    <a:lstStyle/>
                    <a:p>
                      <a:pPr algn="l"/>
                      <a:r>
                        <a:rPr lang="en-US" sz="1800" dirty="0"/>
                        <a:t>Agenda</a:t>
                      </a:r>
                      <a:endParaRPr lang="en-US" sz="1800" b="1"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165</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533</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10001"/>
                  </a:ext>
                </a:extLst>
              </a:tr>
              <a:tr h="470732">
                <a:tc>
                  <a:txBody>
                    <a:bodyPr/>
                    <a:lstStyle/>
                    <a:p>
                      <a:pPr algn="l"/>
                      <a:r>
                        <a:rPr lang="en-US" sz="1800" dirty="0"/>
                        <a:t>Sessions/Program</a:t>
                      </a:r>
                      <a:endParaRPr lang="en-US" sz="1800" b="1"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smtClean="0"/>
                        <a:t>125</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163</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10002"/>
                  </a:ext>
                </a:extLst>
              </a:tr>
              <a:tr h="470732">
                <a:tc>
                  <a:txBody>
                    <a:bodyPr/>
                    <a:lstStyle/>
                    <a:p>
                      <a:pPr algn="l"/>
                      <a:r>
                        <a:rPr lang="en-US" sz="1800" dirty="0"/>
                        <a:t>Directions</a:t>
                      </a:r>
                      <a:endParaRPr lang="en-US" sz="1800" b="1"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31</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91</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10004"/>
                  </a:ext>
                </a:extLst>
              </a:tr>
              <a:tr h="470732">
                <a:tc>
                  <a:txBody>
                    <a:bodyPr/>
                    <a:lstStyle/>
                    <a:p>
                      <a:pPr algn="l"/>
                      <a:r>
                        <a:rPr lang="en-US" sz="1800" dirty="0"/>
                        <a:t>Evaluation</a:t>
                      </a:r>
                      <a:endParaRPr lang="en-US" sz="1800" b="1"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39</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48</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10005"/>
                  </a:ext>
                </a:extLst>
              </a:tr>
              <a:tr h="470732">
                <a:tc>
                  <a:txBody>
                    <a:bodyPr/>
                    <a:lstStyle/>
                    <a:p>
                      <a:pPr algn="l"/>
                      <a:r>
                        <a:rPr lang="en-US" sz="1800" dirty="0"/>
                        <a:t>Other Related</a:t>
                      </a:r>
                      <a:endParaRPr lang="en-US" sz="1800" b="1"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74</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420</a:t>
                      </a:r>
                      <a:endParaRPr lang="en-US" sz="1800" b="0" dirty="0"/>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1847129596"/>
                  </a:ext>
                </a:extLst>
              </a:tr>
              <a:tr h="470732">
                <a:tc>
                  <a:txBody>
                    <a:bodyPr/>
                    <a:lstStyle/>
                    <a:p>
                      <a:pPr algn="l"/>
                      <a:r>
                        <a:rPr lang="en-US" sz="1800" dirty="0"/>
                        <a:t>Overall Total Pageviews</a:t>
                      </a:r>
                      <a:endParaRPr lang="en-US" sz="1800" b="1"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2,287</a:t>
                      </a:r>
                      <a:endParaRPr lang="en-US" sz="1800" b="1"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tc>
                  <a:txBody>
                    <a:bodyPr/>
                    <a:lstStyle/>
                    <a:p>
                      <a:pPr algn="l"/>
                      <a:r>
                        <a:rPr lang="en-US" sz="1800" dirty="0"/>
                        <a:t>3,383</a:t>
                      </a:r>
                      <a:endParaRPr lang="en-US" sz="1800" b="1" dirty="0">
                        <a:solidFill>
                          <a:schemeClr val="tx1"/>
                        </a:solidFill>
                      </a:endParaRPr>
                    </a:p>
                  </a:txBody>
                  <a:tcPr>
                    <a:lnL w="12700" cap="flat" cmpd="sng" algn="ctr">
                      <a:solidFill>
                        <a:srgbClr val="C0D635"/>
                      </a:solidFill>
                      <a:prstDash val="solid"/>
                      <a:round/>
                      <a:headEnd type="none" w="med" len="med"/>
                      <a:tailEnd type="none" w="med" len="med"/>
                    </a:lnL>
                    <a:lnR w="12700" cap="flat" cmpd="sng" algn="ctr">
                      <a:solidFill>
                        <a:srgbClr val="C0D635"/>
                      </a:solidFill>
                      <a:prstDash val="solid"/>
                      <a:round/>
                      <a:headEnd type="none" w="med" len="med"/>
                      <a:tailEnd type="none" w="med" len="med"/>
                    </a:lnR>
                    <a:lnT w="12700" cap="flat" cmpd="sng" algn="ctr">
                      <a:solidFill>
                        <a:srgbClr val="C0D635"/>
                      </a:solidFill>
                      <a:prstDash val="solid"/>
                      <a:round/>
                      <a:headEnd type="none" w="med" len="med"/>
                      <a:tailEnd type="none" w="med" len="med"/>
                    </a:lnT>
                    <a:lnB w="12700" cap="flat" cmpd="sng" algn="ctr">
                      <a:solidFill>
                        <a:srgbClr val="C0D635"/>
                      </a:solidFill>
                      <a:prstDash val="solid"/>
                      <a:round/>
                      <a:headEnd type="none" w="med" len="med"/>
                      <a:tailEnd type="none" w="med" len="med"/>
                    </a:lnB>
                  </a:tcPr>
                </a:tc>
                <a:extLst>
                  <a:ext uri="{0D108BD9-81ED-4DB2-BD59-A6C34878D82A}">
                    <a16:rowId xmlns:a16="http://schemas.microsoft.com/office/drawing/2014/main" val="2946328646"/>
                  </a:ext>
                </a:extLst>
              </a:tr>
            </a:tbl>
          </a:graphicData>
        </a:graphic>
      </p:graphicFrame>
    </p:spTree>
    <p:extLst>
      <p:ext uri="{BB962C8B-B14F-4D97-AF65-F5344CB8AC3E}">
        <p14:creationId xmlns:p14="http://schemas.microsoft.com/office/powerpoint/2010/main" val="10272290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err="1"/>
              <a:t>Pageviews</a:t>
            </a:r>
            <a:r>
              <a:rPr lang="en-US" sz="3200" dirty="0"/>
              <a:t> Related to the MNPBS Network Pages and the  </a:t>
            </a:r>
            <a:r>
              <a:rPr lang="en-US" sz="3200" dirty="0" smtClean="0"/>
              <a:t>Collaborators Forum</a:t>
            </a:r>
            <a:endParaRPr lang="en-US" sz="3200"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62</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graphicFrame>
        <p:nvGraphicFramePr>
          <p:cNvPr id="7" name="Content Placeholder 3" title="Pageviews Table">
            <a:extLst>
              <a:ext uri="{FF2B5EF4-FFF2-40B4-BE49-F238E27FC236}">
                <a16:creationId xmlns:a16="http://schemas.microsoft.com/office/drawing/2014/main" id="{14BC74A7-A72D-FF49-B00E-13E6DD6B21F7}"/>
              </a:ext>
            </a:extLst>
          </p:cNvPr>
          <p:cNvGraphicFramePr>
            <a:graphicFrameLocks/>
          </p:cNvGraphicFramePr>
          <p:nvPr>
            <p:extLst>
              <p:ext uri="{D42A27DB-BD31-4B8C-83A1-F6EECF244321}">
                <p14:modId xmlns:p14="http://schemas.microsoft.com/office/powerpoint/2010/main" val="2796440231"/>
              </p:ext>
            </p:extLst>
          </p:nvPr>
        </p:nvGraphicFramePr>
        <p:xfrm>
          <a:off x="1309833" y="1505537"/>
          <a:ext cx="9550208" cy="4960046"/>
        </p:xfrm>
        <a:graphic>
          <a:graphicData uri="http://schemas.openxmlformats.org/drawingml/2006/table">
            <a:tbl>
              <a:tblPr firstRow="1" bandRow="1">
                <a:tableStyleId>{5C22544A-7EE6-4342-B048-85BDC9FD1C3A}</a:tableStyleId>
              </a:tblPr>
              <a:tblGrid>
                <a:gridCol w="4401562">
                  <a:extLst>
                    <a:ext uri="{9D8B030D-6E8A-4147-A177-3AD203B41FA5}">
                      <a16:colId xmlns:a16="http://schemas.microsoft.com/office/drawing/2014/main" val="792076849"/>
                    </a:ext>
                  </a:extLst>
                </a:gridCol>
                <a:gridCol w="5148646">
                  <a:extLst>
                    <a:ext uri="{9D8B030D-6E8A-4147-A177-3AD203B41FA5}">
                      <a16:colId xmlns:a16="http://schemas.microsoft.com/office/drawing/2014/main" val="3999226655"/>
                    </a:ext>
                  </a:extLst>
                </a:gridCol>
              </a:tblGrid>
              <a:tr h="78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Dates</a:t>
                      </a:r>
                    </a:p>
                  </a:txBody>
                  <a:tcPr>
                    <a:lnL w="12700" cap="flat" cmpd="sng" algn="ctr">
                      <a:solidFill>
                        <a:srgbClr val="0F3F59"/>
                      </a:solidFill>
                      <a:prstDash val="solid"/>
                      <a:round/>
                      <a:headEnd type="none" w="med" len="med"/>
                      <a:tailEnd type="none" w="med" len="med"/>
                    </a:lnL>
                    <a:lnT w="12700" cap="flat" cmpd="sng" algn="ctr">
                      <a:solidFill>
                        <a:srgbClr val="0F3F59"/>
                      </a:solidFill>
                      <a:prstDash val="solid"/>
                      <a:round/>
                      <a:headEnd type="none" w="med" len="med"/>
                      <a:tailEnd type="none" w="med" len="med"/>
                    </a:lnT>
                    <a:solidFill>
                      <a:schemeClr val="bg1">
                        <a:lumMod val="85000"/>
                      </a:schemeClr>
                    </a:solidFill>
                  </a:tcPr>
                </a:tc>
                <a:tc>
                  <a:txBody>
                    <a:bodyPr/>
                    <a:lstStyle/>
                    <a:p>
                      <a:pPr algn="r"/>
                      <a:endParaRPr lang="en-US" sz="1800" dirty="0">
                        <a:solidFill>
                          <a:schemeClr val="tx1"/>
                        </a:solidFill>
                      </a:endParaRPr>
                    </a:p>
                    <a:p>
                      <a:pPr algn="r"/>
                      <a:r>
                        <a:rPr lang="en-US" sz="1800" dirty="0">
                          <a:solidFill>
                            <a:schemeClr val="tx1"/>
                          </a:solidFill>
                        </a:rPr>
                        <a:t>Number of Pageviews January 1, 2019- June 9, 2019</a:t>
                      </a:r>
                    </a:p>
                  </a:txBody>
                  <a:tcPr>
                    <a:lnR w="12700" cap="flat" cmpd="sng" algn="ctr">
                      <a:solidFill>
                        <a:srgbClr val="0F3F59"/>
                      </a:solidFill>
                      <a:prstDash val="solid"/>
                      <a:round/>
                      <a:headEnd type="none" w="med" len="med"/>
                      <a:tailEnd type="none" w="med" len="med"/>
                    </a:lnR>
                    <a:lnT w="12700" cap="flat" cmpd="sng" algn="ctr">
                      <a:solidFill>
                        <a:srgbClr val="0F3F59"/>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69042850"/>
                  </a:ext>
                </a:extLst>
              </a:tr>
              <a:tr h="3414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MN Network Pageviews</a:t>
                      </a:r>
                    </a:p>
                  </a:txBody>
                  <a:tcPr>
                    <a:lnL w="12700" cap="flat" cmpd="sng" algn="ctr">
                      <a:solidFill>
                        <a:srgbClr val="0F3F59"/>
                      </a:solidFill>
                      <a:prstDash val="solid"/>
                      <a:round/>
                      <a:headEnd type="none" w="med" len="med"/>
                      <a:tailEnd type="none" w="med" len="med"/>
                    </a:lnL>
                    <a:solidFill>
                      <a:schemeClr val="bg1">
                        <a:lumMod val="95000"/>
                      </a:schemeClr>
                    </a:solidFill>
                  </a:tcPr>
                </a:tc>
                <a:tc>
                  <a:txBody>
                    <a:bodyPr/>
                    <a:lstStyle/>
                    <a:p>
                      <a:pPr algn="r"/>
                      <a:endParaRPr lang="en-US" sz="1800" b="1" dirty="0">
                        <a:solidFill>
                          <a:schemeClr val="tx1"/>
                        </a:solidFill>
                      </a:endParaRPr>
                    </a:p>
                  </a:txBody>
                  <a:tcPr>
                    <a:lnR w="12700" cap="flat" cmpd="sng" algn="ctr">
                      <a:solidFill>
                        <a:srgbClr val="0F3F59"/>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4074401469"/>
                  </a:ext>
                </a:extLst>
              </a:tr>
              <a:tr h="424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Main Pages</a:t>
                      </a:r>
                    </a:p>
                  </a:txBody>
                  <a:tcPr>
                    <a:lnL w="12700" cap="flat" cmpd="sng" algn="ctr">
                      <a:solidFill>
                        <a:srgbClr val="0F3F59"/>
                      </a:solidFill>
                      <a:prstDash val="solid"/>
                      <a:round/>
                      <a:headEnd type="none" w="med" len="med"/>
                      <a:tailEnd type="none" w="med" len="med"/>
                    </a:lnL>
                    <a:noFill/>
                  </a:tcPr>
                </a:tc>
                <a:tc>
                  <a:txBody>
                    <a:bodyPr/>
                    <a:lstStyle/>
                    <a:p>
                      <a:pPr algn="r"/>
                      <a:r>
                        <a:rPr lang="en-US" sz="1800" dirty="0">
                          <a:solidFill>
                            <a:schemeClr val="tx1"/>
                          </a:solidFill>
                        </a:rPr>
                        <a:t>1,763</a:t>
                      </a:r>
                    </a:p>
                  </a:txBody>
                  <a:tcPr>
                    <a:lnR w="12700" cap="flat" cmpd="sng" algn="ctr">
                      <a:solidFill>
                        <a:srgbClr val="0F3F59"/>
                      </a:solidFill>
                      <a:prstDash val="solid"/>
                      <a:round/>
                      <a:headEnd type="none" w="med" len="med"/>
                      <a:tailEnd type="none" w="med" len="med"/>
                    </a:lnR>
                    <a:noFill/>
                  </a:tcPr>
                </a:tc>
                <a:extLst>
                  <a:ext uri="{0D108BD9-81ED-4DB2-BD59-A6C34878D82A}">
                    <a16:rowId xmlns:a16="http://schemas.microsoft.com/office/drawing/2014/main" val="75571287"/>
                  </a:ext>
                </a:extLst>
              </a:tr>
              <a:tr h="5493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Exemplary Communities</a:t>
                      </a:r>
                    </a:p>
                  </a:txBody>
                  <a:tcPr>
                    <a:lnL w="12700" cap="flat" cmpd="sng" algn="ctr">
                      <a:solidFill>
                        <a:srgbClr val="0F3F59"/>
                      </a:solidFill>
                      <a:prstDash val="solid"/>
                      <a:round/>
                      <a:headEnd type="none" w="med" len="med"/>
                      <a:tailEnd type="none" w="med" len="med"/>
                    </a:lnL>
                    <a:noFill/>
                  </a:tcPr>
                </a:tc>
                <a:tc>
                  <a:txBody>
                    <a:bodyPr/>
                    <a:lstStyle/>
                    <a:p>
                      <a:pPr algn="r"/>
                      <a:r>
                        <a:rPr lang="en-US" sz="1800" dirty="0">
                          <a:solidFill>
                            <a:schemeClr val="tx1"/>
                          </a:solidFill>
                        </a:rPr>
                        <a:t>181</a:t>
                      </a:r>
                    </a:p>
                  </a:txBody>
                  <a:tcPr>
                    <a:lnR w="12700" cap="flat" cmpd="sng" algn="ctr">
                      <a:solidFill>
                        <a:srgbClr val="0F3F59"/>
                      </a:solidFill>
                      <a:prstDash val="solid"/>
                      <a:round/>
                      <a:headEnd type="none" w="med" len="med"/>
                      <a:tailEnd type="none" w="med" len="med"/>
                    </a:lnR>
                    <a:noFill/>
                  </a:tcPr>
                </a:tc>
                <a:extLst>
                  <a:ext uri="{0D108BD9-81ED-4DB2-BD59-A6C34878D82A}">
                    <a16:rowId xmlns:a16="http://schemas.microsoft.com/office/drawing/2014/main" val="1287148199"/>
                  </a:ext>
                </a:extLst>
              </a:tr>
              <a:tr h="430853">
                <a:tc>
                  <a:txBody>
                    <a:bodyPr/>
                    <a:lstStyle/>
                    <a:p>
                      <a:r>
                        <a:rPr lang="en-US" sz="1800" b="1" dirty="0" smtClean="0">
                          <a:solidFill>
                            <a:schemeClr val="tx1"/>
                          </a:solidFill>
                        </a:rPr>
                        <a:t>Collaborators </a:t>
                      </a:r>
                      <a:r>
                        <a:rPr lang="en-US" sz="1800" b="1" dirty="0">
                          <a:solidFill>
                            <a:schemeClr val="tx1"/>
                          </a:solidFill>
                        </a:rPr>
                        <a:t>Forum Pageviews Pageviews</a:t>
                      </a:r>
                    </a:p>
                  </a:txBody>
                  <a:tcPr>
                    <a:lnL w="12700" cap="flat" cmpd="sng" algn="ctr">
                      <a:solidFill>
                        <a:srgbClr val="0F3F59"/>
                      </a:solidFill>
                      <a:prstDash val="solid"/>
                      <a:round/>
                      <a:headEnd type="none" w="med" len="med"/>
                      <a:tailEnd type="none" w="med" len="med"/>
                    </a:lnL>
                    <a:solidFill>
                      <a:schemeClr val="bg1">
                        <a:lumMod val="95000"/>
                      </a:schemeClr>
                    </a:solidFill>
                  </a:tcPr>
                </a:tc>
                <a:tc>
                  <a:txBody>
                    <a:bodyPr/>
                    <a:lstStyle/>
                    <a:p>
                      <a:pPr algn="r"/>
                      <a:endParaRPr lang="en-US" sz="1800" b="0" dirty="0"/>
                    </a:p>
                  </a:txBody>
                  <a:tcPr>
                    <a:lnR w="12700" cap="flat" cmpd="sng" algn="ctr">
                      <a:solidFill>
                        <a:srgbClr val="0F3F59"/>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541412902"/>
                  </a:ext>
                </a:extLst>
              </a:tr>
              <a:tr h="429558">
                <a:tc>
                  <a:txBody>
                    <a:bodyPr/>
                    <a:lstStyle/>
                    <a:p>
                      <a:r>
                        <a:rPr lang="en-US" sz="1800" b="1" dirty="0"/>
                        <a:t>Main Page </a:t>
                      </a:r>
                    </a:p>
                  </a:txBody>
                  <a:tcPr>
                    <a:lnL w="12700" cap="flat" cmpd="sng" algn="ctr">
                      <a:solidFill>
                        <a:srgbClr val="0F3F59"/>
                      </a:solidFill>
                      <a:prstDash val="solid"/>
                      <a:round/>
                      <a:headEnd type="none" w="med" len="med"/>
                      <a:tailEnd type="none" w="med" len="med"/>
                    </a:lnL>
                    <a:noFill/>
                  </a:tcPr>
                </a:tc>
                <a:tc>
                  <a:txBody>
                    <a:bodyPr/>
                    <a:lstStyle/>
                    <a:p>
                      <a:pPr algn="r"/>
                      <a:r>
                        <a:rPr lang="en-US" sz="1800" b="0" dirty="0"/>
                        <a:t>1,671</a:t>
                      </a:r>
                    </a:p>
                  </a:txBody>
                  <a:tcPr>
                    <a:lnR w="12700" cap="flat" cmpd="sng" algn="ctr">
                      <a:solidFill>
                        <a:srgbClr val="0F3F59"/>
                      </a:solidFill>
                      <a:prstDash val="solid"/>
                      <a:round/>
                      <a:headEnd type="none" w="med" len="med"/>
                      <a:tailEnd type="none" w="med" len="med"/>
                    </a:lnR>
                    <a:noFill/>
                  </a:tcPr>
                </a:tc>
                <a:extLst>
                  <a:ext uri="{0D108BD9-81ED-4DB2-BD59-A6C34878D82A}">
                    <a16:rowId xmlns:a16="http://schemas.microsoft.com/office/drawing/2014/main" val="2045416677"/>
                  </a:ext>
                </a:extLst>
              </a:tr>
              <a:tr h="424515">
                <a:tc>
                  <a:txBody>
                    <a:bodyPr/>
                    <a:lstStyle/>
                    <a:p>
                      <a:r>
                        <a:rPr lang="en-US" sz="1800" b="1" dirty="0"/>
                        <a:t>Agenda</a:t>
                      </a:r>
                    </a:p>
                  </a:txBody>
                  <a:tcPr>
                    <a:lnL w="12700" cap="flat" cmpd="sng" algn="ctr">
                      <a:solidFill>
                        <a:srgbClr val="0F3F59"/>
                      </a:solidFill>
                      <a:prstDash val="solid"/>
                      <a:round/>
                      <a:headEnd type="none" w="med" len="med"/>
                      <a:tailEnd type="none" w="med" len="med"/>
                    </a:lnL>
                    <a:noFill/>
                  </a:tcPr>
                </a:tc>
                <a:tc>
                  <a:txBody>
                    <a:bodyPr/>
                    <a:lstStyle/>
                    <a:p>
                      <a:pPr algn="r"/>
                      <a:r>
                        <a:rPr lang="en-US" sz="1800" b="0" dirty="0"/>
                        <a:t>324</a:t>
                      </a:r>
                    </a:p>
                  </a:txBody>
                  <a:tcPr>
                    <a:lnR w="12700" cap="flat" cmpd="sng" algn="ctr">
                      <a:solidFill>
                        <a:srgbClr val="0F3F59"/>
                      </a:solidFill>
                      <a:prstDash val="solid"/>
                      <a:round/>
                      <a:headEnd type="none" w="med" len="med"/>
                      <a:tailEnd type="none" w="med" len="med"/>
                    </a:lnR>
                    <a:noFill/>
                  </a:tcPr>
                </a:tc>
                <a:extLst>
                  <a:ext uri="{0D108BD9-81ED-4DB2-BD59-A6C34878D82A}">
                    <a16:rowId xmlns:a16="http://schemas.microsoft.com/office/drawing/2014/main" val="1960320269"/>
                  </a:ext>
                </a:extLst>
              </a:tr>
              <a:tr h="424515">
                <a:tc>
                  <a:txBody>
                    <a:bodyPr/>
                    <a:lstStyle/>
                    <a:p>
                      <a:r>
                        <a:rPr lang="en-US" sz="1800" b="1" dirty="0"/>
                        <a:t>Session Information</a:t>
                      </a:r>
                    </a:p>
                  </a:txBody>
                  <a:tcPr>
                    <a:lnL w="12700" cap="flat" cmpd="sng" algn="ctr">
                      <a:solidFill>
                        <a:srgbClr val="0F3F59"/>
                      </a:solidFill>
                      <a:prstDash val="solid"/>
                      <a:round/>
                      <a:headEnd type="none" w="med" len="med"/>
                      <a:tailEnd type="none" w="med" len="med"/>
                    </a:lnL>
                    <a:noFill/>
                  </a:tcPr>
                </a:tc>
                <a:tc>
                  <a:txBody>
                    <a:bodyPr/>
                    <a:lstStyle/>
                    <a:p>
                      <a:pPr algn="r"/>
                      <a:r>
                        <a:rPr lang="en-US" sz="1800" b="0" dirty="0"/>
                        <a:t>303</a:t>
                      </a:r>
                    </a:p>
                  </a:txBody>
                  <a:tcPr>
                    <a:lnR w="12700" cap="flat" cmpd="sng" algn="ctr">
                      <a:solidFill>
                        <a:srgbClr val="0F3F59"/>
                      </a:solidFill>
                      <a:prstDash val="solid"/>
                      <a:round/>
                      <a:headEnd type="none" w="med" len="med"/>
                      <a:tailEnd type="none" w="med" len="med"/>
                    </a:lnR>
                    <a:noFill/>
                  </a:tcPr>
                </a:tc>
                <a:extLst>
                  <a:ext uri="{0D108BD9-81ED-4DB2-BD59-A6C34878D82A}">
                    <a16:rowId xmlns:a16="http://schemas.microsoft.com/office/drawing/2014/main" val="1742075129"/>
                  </a:ext>
                </a:extLst>
              </a:tr>
              <a:tr h="484870">
                <a:tc>
                  <a:txBody>
                    <a:bodyPr/>
                    <a:lstStyle/>
                    <a:p>
                      <a:r>
                        <a:rPr lang="en-US" sz="1800" b="1" dirty="0"/>
                        <a:t>Downloads</a:t>
                      </a:r>
                    </a:p>
                  </a:txBody>
                  <a:tcPr>
                    <a:lnL w="12700" cap="flat" cmpd="sng" algn="ctr">
                      <a:solidFill>
                        <a:srgbClr val="0F3F59"/>
                      </a:solidFill>
                      <a:prstDash val="solid"/>
                      <a:round/>
                      <a:headEnd type="none" w="med" len="med"/>
                      <a:tailEnd type="none" w="med" len="med"/>
                    </a:lnL>
                    <a:noFill/>
                  </a:tcPr>
                </a:tc>
                <a:tc>
                  <a:txBody>
                    <a:bodyPr/>
                    <a:lstStyle/>
                    <a:p>
                      <a:pPr algn="r"/>
                      <a:r>
                        <a:rPr lang="en-US" sz="1800" b="0" dirty="0"/>
                        <a:t>363</a:t>
                      </a:r>
                    </a:p>
                  </a:txBody>
                  <a:tcPr>
                    <a:lnR w="12700" cap="flat" cmpd="sng" algn="ctr">
                      <a:solidFill>
                        <a:srgbClr val="0F3F59"/>
                      </a:solidFill>
                      <a:prstDash val="solid"/>
                      <a:round/>
                      <a:headEnd type="none" w="med" len="med"/>
                      <a:tailEnd type="none" w="med" len="med"/>
                    </a:lnR>
                    <a:noFill/>
                  </a:tcPr>
                </a:tc>
                <a:extLst>
                  <a:ext uri="{0D108BD9-81ED-4DB2-BD59-A6C34878D82A}">
                    <a16:rowId xmlns:a16="http://schemas.microsoft.com/office/drawing/2014/main" val="904810680"/>
                  </a:ext>
                </a:extLst>
              </a:tr>
              <a:tr h="565052">
                <a:tc>
                  <a:txBody>
                    <a:bodyPr/>
                    <a:lstStyle/>
                    <a:p>
                      <a:r>
                        <a:rPr lang="en-US" sz="1800" b="1" dirty="0">
                          <a:solidFill>
                            <a:schemeClr val="tx1"/>
                          </a:solidFill>
                        </a:rPr>
                        <a:t>Program</a:t>
                      </a:r>
                    </a:p>
                    <a:p>
                      <a:endParaRPr lang="en-US" sz="1800" b="1" dirty="0">
                        <a:solidFill>
                          <a:schemeClr val="tx1"/>
                        </a:solidFill>
                      </a:endParaRPr>
                    </a:p>
                  </a:txBody>
                  <a:tcPr>
                    <a:lnL w="12700" cap="flat" cmpd="sng" algn="ctr">
                      <a:solidFill>
                        <a:srgbClr val="0F3F59"/>
                      </a:solidFill>
                      <a:prstDash val="solid"/>
                      <a:round/>
                      <a:headEnd type="none" w="med" len="med"/>
                      <a:tailEnd type="none" w="med" len="med"/>
                    </a:lnL>
                    <a:lnB w="12700" cap="flat" cmpd="sng" algn="ctr">
                      <a:solidFill>
                        <a:srgbClr val="0F3F59"/>
                      </a:solidFill>
                      <a:prstDash val="solid"/>
                      <a:round/>
                      <a:headEnd type="none" w="med" len="med"/>
                      <a:tailEnd type="none" w="med" len="med"/>
                    </a:lnB>
                    <a:noFill/>
                  </a:tcPr>
                </a:tc>
                <a:tc>
                  <a:txBody>
                    <a:bodyPr/>
                    <a:lstStyle/>
                    <a:p>
                      <a:pPr algn="r"/>
                      <a:r>
                        <a:rPr lang="en-US" sz="1800" b="0" dirty="0">
                          <a:solidFill>
                            <a:schemeClr val="tx1"/>
                          </a:solidFill>
                        </a:rPr>
                        <a:t>164</a:t>
                      </a:r>
                    </a:p>
                    <a:p>
                      <a:pPr algn="r"/>
                      <a:endParaRPr lang="en-US" sz="1800" b="1" dirty="0">
                        <a:solidFill>
                          <a:schemeClr val="tx1"/>
                        </a:solidFill>
                      </a:endParaRPr>
                    </a:p>
                  </a:txBody>
                  <a:tcPr>
                    <a:lnR w="12700" cap="flat" cmpd="sng" algn="ctr">
                      <a:solidFill>
                        <a:srgbClr val="0F3F59"/>
                      </a:solidFill>
                      <a:prstDash val="solid"/>
                      <a:round/>
                      <a:headEnd type="none" w="med" len="med"/>
                      <a:tailEnd type="none" w="med" len="med"/>
                    </a:lnR>
                    <a:lnB w="12700" cap="flat" cmpd="sng" algn="ctr">
                      <a:solidFill>
                        <a:srgbClr val="0F3F59"/>
                      </a:solidFill>
                      <a:prstDash val="solid"/>
                      <a:round/>
                      <a:headEnd type="none" w="med" len="med"/>
                      <a:tailEnd type="none" w="med" len="med"/>
                    </a:lnB>
                    <a:noFill/>
                  </a:tcPr>
                </a:tc>
                <a:extLst>
                  <a:ext uri="{0D108BD9-81ED-4DB2-BD59-A6C34878D82A}">
                    <a16:rowId xmlns:a16="http://schemas.microsoft.com/office/drawing/2014/main" val="1202104375"/>
                  </a:ext>
                </a:extLst>
              </a:tr>
            </a:tbl>
          </a:graphicData>
        </a:graphic>
      </p:graphicFrame>
    </p:spTree>
    <p:extLst>
      <p:ext uri="{BB962C8B-B14F-4D97-AF65-F5344CB8AC3E}">
        <p14:creationId xmlns:p14="http://schemas.microsoft.com/office/powerpoint/2010/main" val="13788002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Conference Evaluation Results 2019</a:t>
            </a:r>
          </a:p>
        </p:txBody>
      </p:sp>
      <p:sp>
        <p:nvSpPr>
          <p:cNvPr id="4" name="Slide Number Placeholder 3"/>
          <p:cNvSpPr>
            <a:spLocks noGrp="1"/>
          </p:cNvSpPr>
          <p:nvPr>
            <p:ph type="sldNum" sz="quarter" idx="12"/>
          </p:nvPr>
        </p:nvSpPr>
        <p:spPr/>
        <p:txBody>
          <a:bodyPr/>
          <a:lstStyle/>
          <a:p>
            <a:fld id="{48F63A3B-78C7-47BE-AE5E-E10140E04643}" type="slidenum">
              <a:rPr lang="en-US" smtClean="0"/>
              <a:pPr/>
              <a:t>63</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pic>
        <p:nvPicPr>
          <p:cNvPr id="7" name="Picture 6" title="MN Positive Behavior Support Network Collaborators Forum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1856" y="703624"/>
            <a:ext cx="7628287" cy="3269798"/>
          </a:xfrm>
          <a:prstGeom prst="rect">
            <a:avLst/>
          </a:prstGeom>
          <a:solidFill>
            <a:schemeClr val="bg1"/>
          </a:solidFill>
        </p:spPr>
      </p:pic>
    </p:spTree>
    <p:extLst>
      <p:ext uri="{BB962C8B-B14F-4D97-AF65-F5344CB8AC3E}">
        <p14:creationId xmlns:p14="http://schemas.microsoft.com/office/powerpoint/2010/main" val="38704678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MNPBS Event Usefulness By Implementation Matrix"/>
          <p:cNvPicPr>
            <a:picLocks noChangeAspect="1"/>
          </p:cNvPicPr>
          <p:nvPr/>
        </p:nvPicPr>
        <p:blipFill>
          <a:blip r:embed="rId3"/>
          <a:stretch>
            <a:fillRect/>
          </a:stretch>
        </p:blipFill>
        <p:spPr>
          <a:xfrm>
            <a:off x="2109787" y="247649"/>
            <a:ext cx="7972425" cy="6364621"/>
          </a:xfrm>
          <a:prstGeom prst="rect">
            <a:avLst/>
          </a:prstGeom>
        </p:spPr>
      </p:pic>
      <p:sp>
        <p:nvSpPr>
          <p:cNvPr id="2" name="Title 1"/>
          <p:cNvSpPr>
            <a:spLocks noGrp="1"/>
          </p:cNvSpPr>
          <p:nvPr>
            <p:ph type="title"/>
          </p:nvPr>
        </p:nvSpPr>
        <p:spPr>
          <a:xfrm>
            <a:off x="116114" y="126563"/>
            <a:ext cx="1741716" cy="1325563"/>
          </a:xfrm>
        </p:spPr>
        <p:txBody>
          <a:bodyPr>
            <a:normAutofit/>
          </a:bodyPr>
          <a:lstStyle/>
          <a:p>
            <a:pPr algn="ctr"/>
            <a:r>
              <a:rPr lang="en-US" sz="2400" b="1" dirty="0">
                <a:solidFill>
                  <a:srgbClr val="00A3DB"/>
                </a:solidFill>
              </a:rPr>
              <a:t>All </a:t>
            </a:r>
            <a:r>
              <a:rPr lang="en-US" sz="2400" b="1" smtClean="0">
                <a:solidFill>
                  <a:srgbClr val="00A3DB"/>
                </a:solidFill>
              </a:rPr>
              <a:t>Responders for 2019</a:t>
            </a:r>
            <a:endParaRPr lang="en-US" sz="2400" b="1" dirty="0">
              <a:solidFill>
                <a:srgbClr val="00A3DB"/>
              </a:solidFill>
            </a:endParaRPr>
          </a:p>
        </p:txBody>
      </p:sp>
      <p:pic>
        <p:nvPicPr>
          <p:cNvPr id="4" name="Picture 3" title="MN Positive Behavior Support Network Collaborators Forum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1856" y="358850"/>
            <a:ext cx="2365096" cy="1013778"/>
          </a:xfrm>
          <a:prstGeom prst="rect">
            <a:avLst/>
          </a:prstGeom>
          <a:solidFill>
            <a:schemeClr val="bg1"/>
          </a:solidFill>
        </p:spPr>
      </p:pic>
    </p:spTree>
    <p:extLst>
      <p:ext uri="{BB962C8B-B14F-4D97-AF65-F5344CB8AC3E}">
        <p14:creationId xmlns:p14="http://schemas.microsoft.com/office/powerpoint/2010/main" val="3330984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185E99"/>
                </a:solidFill>
              </a:rPr>
              <a:t>Association for Positive Behavior Support (APBS)</a:t>
            </a:r>
            <a:endParaRPr lang="en-US" sz="3600" dirty="0">
              <a:solidFill>
                <a:srgbClr val="185E99"/>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pPr/>
              <a:t>65</a:t>
            </a:fld>
            <a:endParaRPr lang="en-US" dirty="0"/>
          </a:p>
        </p:txBody>
      </p:sp>
      <p:sp>
        <p:nvSpPr>
          <p:cNvPr id="5" name="Footer Placeholder 4"/>
          <p:cNvSpPr>
            <a:spLocks noGrp="1"/>
          </p:cNvSpPr>
          <p:nvPr>
            <p:ph type="ftr" sz="quarter" idx="13"/>
          </p:nvPr>
        </p:nvSpPr>
        <p:spPr/>
        <p:txBody>
          <a:bodyPr/>
          <a:lstStyle/>
          <a:p>
            <a:r>
              <a:rPr lang="en-US" dirty="0" smtClean="0"/>
              <a:t>MNPSP.org/MNPBS</a:t>
            </a:r>
            <a:endParaRPr lang="en-US" dirty="0"/>
          </a:p>
        </p:txBody>
      </p:sp>
      <p:pic>
        <p:nvPicPr>
          <p:cNvPr id="7" name="Picture 6" title="APBS Logo"/>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09398" y="267291"/>
            <a:ext cx="6150644" cy="3777981"/>
          </a:xfrm>
          <a:prstGeom prst="rect">
            <a:avLst/>
          </a:prstGeom>
        </p:spPr>
      </p:pic>
    </p:spTree>
    <p:extLst>
      <p:ext uri="{BB962C8B-B14F-4D97-AF65-F5344CB8AC3E}">
        <p14:creationId xmlns:p14="http://schemas.microsoft.com/office/powerpoint/2010/main" val="12257669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of APBS</a:t>
            </a:r>
          </a:p>
        </p:txBody>
      </p:sp>
      <p:sp>
        <p:nvSpPr>
          <p:cNvPr id="3" name="Content Placeholder 2"/>
          <p:cNvSpPr>
            <a:spLocks noGrp="1"/>
          </p:cNvSpPr>
          <p:nvPr>
            <p:ph idx="1"/>
          </p:nvPr>
        </p:nvSpPr>
        <p:spPr/>
        <p:txBody>
          <a:bodyPr>
            <a:normAutofit/>
          </a:bodyPr>
          <a:lstStyle/>
          <a:p>
            <a:pPr marL="0" indent="0">
              <a:buNone/>
            </a:pPr>
            <a:r>
              <a:rPr lang="en-US" sz="3200" dirty="0"/>
              <a:t>The mission of APBS is to enhance the quality of life of people, across the life-span, by promoting evidence-based and effective positive behavior support to realize socially valid and equitable outcomes for people, families, schools, agencies, and communities</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66</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spTree>
    <p:extLst>
      <p:ext uri="{BB962C8B-B14F-4D97-AF65-F5344CB8AC3E}">
        <p14:creationId xmlns:p14="http://schemas.microsoft.com/office/powerpoint/2010/main" val="16253413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title="Blue decorative shape for top of slide"/>
          <p:cNvSpPr/>
          <p:nvPr/>
        </p:nvSpPr>
        <p:spPr>
          <a:xfrm>
            <a:off x="0" y="-4766"/>
            <a:ext cx="12192000" cy="978408"/>
          </a:xfrm>
          <a:prstGeom prst="rect">
            <a:avLst/>
          </a:prstGeom>
          <a:solidFill>
            <a:srgbClr val="17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325563"/>
            <a:ext cx="10515600" cy="1325563"/>
          </a:xfrm>
        </p:spPr>
        <p:txBody>
          <a:bodyPr/>
          <a:lstStyle/>
          <a:p>
            <a:r>
              <a:rPr lang="en-US" dirty="0" smtClean="0"/>
              <a:t>APBS Networks around the World</a:t>
            </a:r>
            <a:endParaRPr lang="en-US" dirty="0"/>
          </a:p>
        </p:txBody>
      </p:sp>
      <p:pic>
        <p:nvPicPr>
          <p:cNvPr id="3" name="Picture 2" title="Map of APBS Network Around the Worl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00" y="1074820"/>
            <a:ext cx="9144000" cy="578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title="APBS Association for Positive Behavior Support Networks Around the World"/>
          <p:cNvPicPr>
            <a:picLocks noChangeAspect="1" noChangeArrowheads="1"/>
          </p:cNvPicPr>
          <p:nvPr/>
        </p:nvPicPr>
        <p:blipFill rotWithShape="1">
          <a:blip r:embed="rId3">
            <a:extLst>
              <a:ext uri="{28A0092B-C50C-407E-A947-70E740481C1C}">
                <a14:useLocalDpi xmlns:a14="http://schemas.microsoft.com/office/drawing/2010/main" val="0"/>
              </a:ext>
            </a:extLst>
          </a:blip>
          <a:srcRect b="86045"/>
          <a:stretch/>
        </p:blipFill>
        <p:spPr bwMode="auto">
          <a:xfrm>
            <a:off x="3048000" y="6350"/>
            <a:ext cx="9144000" cy="95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35683" y="1427747"/>
            <a:ext cx="2507517" cy="3231654"/>
          </a:xfrm>
          <a:prstGeom prst="rect">
            <a:avLst/>
          </a:prstGeom>
          <a:noFill/>
        </p:spPr>
        <p:txBody>
          <a:bodyPr wrap="square" rtlCol="0">
            <a:spAutoFit/>
          </a:bodyPr>
          <a:lstStyle/>
          <a:p>
            <a:pPr>
              <a:defRPr/>
            </a:pPr>
            <a:r>
              <a:rPr lang="en-US" sz="2400" b="1" u="sng" dirty="0"/>
              <a:t>Types</a:t>
            </a:r>
          </a:p>
          <a:p>
            <a:pPr marL="285750" indent="-285750">
              <a:spcAft>
                <a:spcPts val="600"/>
              </a:spcAft>
              <a:buFont typeface="Arial" panose="020B0604020202020204" pitchFamily="34" charset="0"/>
              <a:buChar char="•"/>
              <a:defRPr/>
            </a:pPr>
            <a:r>
              <a:rPr lang="en-US" sz="2000" dirty="0"/>
              <a:t>State-based </a:t>
            </a:r>
          </a:p>
          <a:p>
            <a:pPr marL="285750" indent="-285750">
              <a:spcAft>
                <a:spcPts val="600"/>
              </a:spcAft>
              <a:buFont typeface="Arial" panose="020B0604020202020204" pitchFamily="34" charset="0"/>
              <a:buChar char="•"/>
              <a:defRPr/>
            </a:pPr>
            <a:r>
              <a:rPr lang="en-US" sz="2000" dirty="0"/>
              <a:t>Regional</a:t>
            </a:r>
          </a:p>
          <a:p>
            <a:pPr marL="285750" indent="-285750">
              <a:spcAft>
                <a:spcPts val="600"/>
              </a:spcAft>
              <a:buFont typeface="Arial" panose="020B0604020202020204" pitchFamily="34" charset="0"/>
              <a:buChar char="•"/>
              <a:defRPr/>
            </a:pPr>
            <a:r>
              <a:rPr lang="en-US" sz="2000" dirty="0" smtClean="0"/>
              <a:t>International</a:t>
            </a:r>
            <a:endParaRPr lang="en-US" sz="2000" dirty="0"/>
          </a:p>
          <a:p>
            <a:pPr marL="285750" indent="-285750">
              <a:spcAft>
                <a:spcPts val="600"/>
              </a:spcAft>
              <a:buFont typeface="Arial" panose="020B0604020202020204" pitchFamily="34" charset="0"/>
              <a:buChar char="•"/>
              <a:defRPr/>
            </a:pPr>
            <a:r>
              <a:rPr lang="en-US" sz="2000" dirty="0" smtClean="0"/>
              <a:t>Thematic (n=4)</a:t>
            </a:r>
            <a:endParaRPr lang="en-US" sz="2400" dirty="0" smtClean="0"/>
          </a:p>
          <a:p>
            <a:pPr marL="742950" lvl="1" indent="-285750">
              <a:buFont typeface="Arial" panose="020B0604020202020204" pitchFamily="34" charset="0"/>
              <a:buChar char="•"/>
              <a:defRPr/>
            </a:pPr>
            <a:r>
              <a:rPr lang="en-US" sz="1600" dirty="0" smtClean="0"/>
              <a:t>Student</a:t>
            </a:r>
          </a:p>
          <a:p>
            <a:pPr marL="742950" lvl="1" indent="-285750">
              <a:buFont typeface="Arial" panose="020B0604020202020204" pitchFamily="34" charset="0"/>
              <a:buChar char="•"/>
              <a:defRPr/>
            </a:pPr>
            <a:r>
              <a:rPr lang="en-US" sz="1600" dirty="0" smtClean="0"/>
              <a:t>Home &amp; Community</a:t>
            </a:r>
          </a:p>
          <a:p>
            <a:pPr marL="742950" lvl="1" indent="-285750">
              <a:buFont typeface="Arial" panose="020B0604020202020204" pitchFamily="34" charset="0"/>
              <a:buChar char="•"/>
              <a:defRPr/>
            </a:pPr>
            <a:r>
              <a:rPr lang="en-US" sz="1600" dirty="0" smtClean="0"/>
              <a:t>State Leaders</a:t>
            </a:r>
          </a:p>
          <a:p>
            <a:pPr marL="742950" lvl="1" indent="-285750">
              <a:buFont typeface="Arial" panose="020B0604020202020204" pitchFamily="34" charset="0"/>
              <a:buChar char="•"/>
              <a:defRPr/>
            </a:pPr>
            <a:r>
              <a:rPr lang="en-US" sz="1600" dirty="0" smtClean="0"/>
              <a:t>High School</a:t>
            </a:r>
            <a:endParaRPr lang="en-US" sz="1600" dirty="0"/>
          </a:p>
        </p:txBody>
      </p:sp>
    </p:spTree>
    <p:extLst>
      <p:ext uri="{BB962C8B-B14F-4D97-AF65-F5344CB8AC3E}">
        <p14:creationId xmlns:p14="http://schemas.microsoft.com/office/powerpoint/2010/main" val="23914045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APBS Networks?</a:t>
            </a:r>
          </a:p>
        </p:txBody>
      </p:sp>
      <p:sp>
        <p:nvSpPr>
          <p:cNvPr id="3" name="Content Placeholder 2"/>
          <p:cNvSpPr>
            <a:spLocks noGrp="1"/>
          </p:cNvSpPr>
          <p:nvPr>
            <p:ph idx="1"/>
          </p:nvPr>
        </p:nvSpPr>
        <p:spPr/>
        <p:txBody>
          <a:bodyPr>
            <a:normAutofit/>
          </a:bodyPr>
          <a:lstStyle/>
          <a:p>
            <a:pPr marL="0" indent="0">
              <a:buNone/>
            </a:pPr>
            <a:r>
              <a:rPr lang="en-US" sz="3600" dirty="0"/>
              <a:t>APBS regards continued growth and support of APBS Networks as essential for facilitating peer-based relationships, partnerships and collaboration, which in turn will strengthen and advance the mission of </a:t>
            </a:r>
            <a:r>
              <a:rPr lang="en-US" sz="3600" dirty="0" smtClean="0"/>
              <a:t>APBS</a:t>
            </a:r>
            <a:r>
              <a:rPr lang="en-US" sz="3200" dirty="0" smtClean="0"/>
              <a:t>.</a:t>
            </a:r>
            <a:endParaRPr lang="en-US" sz="3600"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68</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spTree>
    <p:extLst>
      <p:ext uri="{BB962C8B-B14F-4D97-AF65-F5344CB8AC3E}">
        <p14:creationId xmlns:p14="http://schemas.microsoft.com/office/powerpoint/2010/main" val="20869280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APBS Networks?</a:t>
            </a:r>
            <a:endParaRPr lang="en-US" dirty="0"/>
          </a:p>
        </p:txBody>
      </p:sp>
      <p:sp>
        <p:nvSpPr>
          <p:cNvPr id="3" name="Content Placeholder 2"/>
          <p:cNvSpPr>
            <a:spLocks noGrp="1"/>
          </p:cNvSpPr>
          <p:nvPr>
            <p:ph idx="1"/>
          </p:nvPr>
        </p:nvSpPr>
        <p:spPr/>
        <p:txBody>
          <a:bodyPr>
            <a:normAutofit lnSpcReduction="10000"/>
          </a:bodyPr>
          <a:lstStyle/>
          <a:p>
            <a:r>
              <a:rPr lang="en-US" dirty="0"/>
              <a:t>Promote and monitor the implementation of evidence based practices based on the science of PBS;</a:t>
            </a:r>
          </a:p>
          <a:p>
            <a:r>
              <a:rPr lang="en-US" dirty="0"/>
              <a:t>Influence the fidelity of implementation;</a:t>
            </a:r>
          </a:p>
          <a:p>
            <a:r>
              <a:rPr lang="en-US" dirty="0"/>
              <a:t>Maximize resources through collaboration</a:t>
            </a:r>
          </a:p>
          <a:p>
            <a:r>
              <a:rPr lang="en-US" dirty="0"/>
              <a:t>Span boundaries of related efforts such as training, integrated systems of care, and evaluation;</a:t>
            </a:r>
          </a:p>
          <a:p>
            <a:r>
              <a:rPr lang="en-US" dirty="0"/>
              <a:t>Influence policy and funding sources;</a:t>
            </a:r>
          </a:p>
          <a:p>
            <a:r>
              <a:rPr lang="en-US" dirty="0"/>
              <a:t>Interact with a broader array of implementers with common ground</a:t>
            </a:r>
            <a:r>
              <a:rPr lang="en-US" dirty="0" smtClean="0"/>
              <a:t>.</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69</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spTree>
    <p:extLst>
      <p:ext uri="{BB962C8B-B14F-4D97-AF65-F5344CB8AC3E}">
        <p14:creationId xmlns:p14="http://schemas.microsoft.com/office/powerpoint/2010/main" val="4236834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dirty="0"/>
              <a:t>Adjust practices for a </a:t>
            </a:r>
            <a:r>
              <a:rPr lang="en-US" sz="3200" dirty="0" smtClean="0"/>
              <a:t>changing environment</a:t>
            </a:r>
            <a:endParaRPr lang="en-US" sz="3200" dirty="0"/>
          </a:p>
          <a:p>
            <a:pPr lvl="1"/>
            <a:r>
              <a:rPr lang="en-US" sz="2800" dirty="0" smtClean="0"/>
              <a:t>Priority</a:t>
            </a:r>
            <a:endParaRPr lang="en-US" sz="2800" dirty="0"/>
          </a:p>
          <a:p>
            <a:pPr lvl="1"/>
            <a:r>
              <a:rPr lang="en-US" sz="2800" dirty="0" smtClean="0"/>
              <a:t>Effectiveness</a:t>
            </a:r>
            <a:endParaRPr lang="en-US" sz="2800" dirty="0"/>
          </a:p>
          <a:p>
            <a:pPr lvl="1"/>
            <a:r>
              <a:rPr lang="en-US" sz="2800" dirty="0" smtClean="0"/>
              <a:t>Efficiency</a:t>
            </a:r>
            <a:endParaRPr lang="en-US" sz="2800" dirty="0"/>
          </a:p>
          <a:p>
            <a:r>
              <a:rPr lang="en-US" sz="3200" dirty="0" smtClean="0"/>
              <a:t>Connect </a:t>
            </a:r>
            <a:r>
              <a:rPr lang="en-US" sz="3200" dirty="0"/>
              <a:t>with </a:t>
            </a:r>
            <a:r>
              <a:rPr lang="en-US" sz="3200" dirty="0" smtClean="0"/>
              <a:t>a community </a:t>
            </a:r>
            <a:r>
              <a:rPr lang="en-US" sz="3200" dirty="0"/>
              <a:t>of practice</a:t>
            </a:r>
          </a:p>
        </p:txBody>
      </p:sp>
      <p:sp>
        <p:nvSpPr>
          <p:cNvPr id="3" name="Title 2"/>
          <p:cNvSpPr>
            <a:spLocks noGrp="1"/>
          </p:cNvSpPr>
          <p:nvPr>
            <p:ph type="title"/>
          </p:nvPr>
        </p:nvSpPr>
        <p:spPr/>
        <p:txBody>
          <a:bodyPr>
            <a:normAutofit/>
          </a:bodyPr>
          <a:lstStyle/>
          <a:p>
            <a:r>
              <a:rPr lang="en-US" sz="3600" dirty="0" smtClean="0"/>
              <a:t>Using data for </a:t>
            </a:r>
            <a:r>
              <a:rPr lang="en-US" sz="3600" b="1" dirty="0" smtClean="0">
                <a:solidFill>
                  <a:schemeClr val="accent1">
                    <a:lumMod val="75000"/>
                  </a:schemeClr>
                </a:solidFill>
              </a:rPr>
              <a:t>CONTINUOUS</a:t>
            </a:r>
            <a:br>
              <a:rPr lang="en-US" sz="3600" b="1" dirty="0" smtClean="0">
                <a:solidFill>
                  <a:schemeClr val="accent1">
                    <a:lumMod val="75000"/>
                  </a:schemeClr>
                </a:solidFill>
              </a:rPr>
            </a:br>
            <a:r>
              <a:rPr lang="en-US" sz="3600" b="1" dirty="0" smtClean="0">
                <a:solidFill>
                  <a:schemeClr val="accent1">
                    <a:lumMod val="75000"/>
                  </a:schemeClr>
                </a:solidFill>
              </a:rPr>
              <a:t>REGENERATION</a:t>
            </a:r>
            <a:endParaRPr lang="en-US" sz="3600" b="1" dirty="0">
              <a:solidFill>
                <a:schemeClr val="accent1">
                  <a:lumMod val="75000"/>
                </a:schemeClr>
              </a:solidFill>
            </a:endParaRPr>
          </a:p>
        </p:txBody>
      </p:sp>
      <p:sp>
        <p:nvSpPr>
          <p:cNvPr id="4" name="Slide Number Placeholder 3"/>
          <p:cNvSpPr>
            <a:spLocks noGrp="1"/>
          </p:cNvSpPr>
          <p:nvPr>
            <p:ph type="sldNum" sz="quarter" idx="4"/>
          </p:nvPr>
        </p:nvSpPr>
        <p:spPr/>
        <p:txBody>
          <a:bodyPr/>
          <a:lstStyle/>
          <a:p>
            <a:fld id="{121F9C6A-2460-40CD-BD83-481055A8A31B}" type="slidenum">
              <a:rPr lang="en-US" smtClean="0"/>
              <a:t>7</a:t>
            </a:fld>
            <a:endParaRPr lang="en-US"/>
          </a:p>
        </p:txBody>
      </p:sp>
      <p:sp>
        <p:nvSpPr>
          <p:cNvPr id="5" name="Right Arrow 4" title="Blue Arrow pointing to Connect with a community of practice"/>
          <p:cNvSpPr/>
          <p:nvPr/>
        </p:nvSpPr>
        <p:spPr>
          <a:xfrm>
            <a:off x="933450" y="4152900"/>
            <a:ext cx="1504950" cy="762000"/>
          </a:xfrm>
          <a:prstGeom prst="rightArrow">
            <a:avLst/>
          </a:prstGeom>
          <a:solidFill>
            <a:srgbClr val="558FC4"/>
          </a:solidFill>
          <a:ln>
            <a:solidFill>
              <a:srgbClr val="0F3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22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APBS Membership</a:t>
            </a:r>
            <a:endParaRPr lang="en-US" dirty="0"/>
          </a:p>
        </p:txBody>
      </p:sp>
      <p:sp>
        <p:nvSpPr>
          <p:cNvPr id="3" name="Content Placeholder 2"/>
          <p:cNvSpPr>
            <a:spLocks noGrp="1"/>
          </p:cNvSpPr>
          <p:nvPr>
            <p:ph idx="1"/>
          </p:nvPr>
        </p:nvSpPr>
        <p:spPr/>
        <p:txBody>
          <a:bodyPr>
            <a:normAutofit/>
          </a:bodyPr>
          <a:lstStyle/>
          <a:p>
            <a:pPr marL="0" indent="0">
              <a:buNone/>
            </a:pPr>
            <a:r>
              <a:rPr lang="en-US" sz="3200" b="1" dirty="0" smtClean="0"/>
              <a:t>Regular </a:t>
            </a:r>
            <a:r>
              <a:rPr lang="en-US" sz="3200" b="1" dirty="0"/>
              <a:t>membership: </a:t>
            </a:r>
            <a:r>
              <a:rPr lang="en-US" sz="3200" dirty="0"/>
              <a:t>$80.00/year </a:t>
            </a:r>
            <a:r>
              <a:rPr lang="en-US" sz="3200" dirty="0" smtClean="0"/>
              <a:t>or </a:t>
            </a:r>
            <a:r>
              <a:rPr lang="en-US" sz="3200" dirty="0"/>
              <a:t>3 years for $200.00</a:t>
            </a:r>
          </a:p>
          <a:p>
            <a:pPr marL="0" indent="0">
              <a:buNone/>
            </a:pPr>
            <a:r>
              <a:rPr lang="en-US" sz="3200" b="1" dirty="0" smtClean="0"/>
              <a:t>Agency </a:t>
            </a:r>
            <a:r>
              <a:rPr lang="en-US" sz="3200" b="1" dirty="0"/>
              <a:t>membership: </a:t>
            </a:r>
            <a:r>
              <a:rPr lang="en-US" sz="3200" dirty="0"/>
              <a:t>$125.00/year</a:t>
            </a:r>
          </a:p>
          <a:p>
            <a:pPr marL="0" indent="0">
              <a:buNone/>
            </a:pPr>
            <a:endParaRPr lang="en-US" dirty="0" smtClean="0"/>
          </a:p>
          <a:p>
            <a:pPr marL="0" indent="0">
              <a:buNone/>
            </a:pPr>
            <a:r>
              <a:rPr lang="en-US" sz="2000" b="1" dirty="0" smtClean="0">
                <a:hlinkClick r:id="rId2"/>
              </a:rPr>
              <a:t>More information </a:t>
            </a:r>
            <a:r>
              <a:rPr lang="en-US" sz="2000" b="1" dirty="0">
                <a:hlinkClick r:id="rId2"/>
              </a:rPr>
              <a:t>about membership </a:t>
            </a:r>
            <a:r>
              <a:rPr lang="en-US" sz="2000" b="1" dirty="0" smtClean="0">
                <a:hlinkClick r:id="rId2"/>
              </a:rPr>
              <a:t>fees and other types of membership</a:t>
            </a:r>
            <a:r>
              <a:rPr lang="en-US" sz="2000" b="1" dirty="0" smtClean="0"/>
              <a:t>: </a:t>
            </a:r>
            <a:r>
              <a:rPr lang="en-US" sz="2000" b="1" dirty="0"/>
              <a:t>http://</a:t>
            </a:r>
            <a:r>
              <a:rPr lang="en-US" sz="2000" b="1" dirty="0" smtClean="0"/>
              <a:t>www.apbs.org/membership</a:t>
            </a:r>
            <a:endParaRPr lang="en-US" sz="2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70</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spTree>
    <p:extLst>
      <p:ext uri="{BB962C8B-B14F-4D97-AF65-F5344CB8AC3E}">
        <p14:creationId xmlns:p14="http://schemas.microsoft.com/office/powerpoint/2010/main" val="42404764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Primary Benefits of Professional Membership</a:t>
            </a:r>
            <a:endParaRPr lang="en-US" dirty="0"/>
          </a:p>
        </p:txBody>
      </p:sp>
      <p:sp>
        <p:nvSpPr>
          <p:cNvPr id="3" name="Content Placeholder 2"/>
          <p:cNvSpPr>
            <a:spLocks noGrp="1"/>
          </p:cNvSpPr>
          <p:nvPr>
            <p:ph sz="half" idx="1"/>
          </p:nvPr>
        </p:nvSpPr>
        <p:spPr/>
        <p:txBody>
          <a:bodyPr>
            <a:noAutofit/>
          </a:bodyPr>
          <a:lstStyle/>
          <a:p>
            <a:r>
              <a:rPr lang="en-US" sz="1900" dirty="0" smtClean="0"/>
              <a:t>Complementary hard copy and online subscription to the </a:t>
            </a:r>
            <a:r>
              <a:rPr lang="en-US" sz="1900" b="1" dirty="0" smtClean="0"/>
              <a:t>Journal of Positive Behavior Interventions (JPBI)</a:t>
            </a:r>
            <a:r>
              <a:rPr lang="en-US" sz="1900" dirty="0" smtClean="0"/>
              <a:t>,</a:t>
            </a:r>
            <a:r>
              <a:rPr lang="en-US" sz="1900" b="1" dirty="0" smtClean="0"/>
              <a:t> </a:t>
            </a:r>
            <a:r>
              <a:rPr lang="en-US" sz="1900" dirty="0" smtClean="0"/>
              <a:t>and to the quarterly </a:t>
            </a:r>
            <a:r>
              <a:rPr lang="en-US" sz="1900" b="1" dirty="0" smtClean="0"/>
              <a:t>APBS Newsletter</a:t>
            </a:r>
            <a:r>
              <a:rPr lang="en-US" sz="1900" dirty="0" smtClean="0"/>
              <a:t>.</a:t>
            </a:r>
          </a:p>
          <a:p>
            <a:r>
              <a:rPr lang="en-US" sz="1900" dirty="0" smtClean="0"/>
              <a:t>Access to content resources posted on the APBS website via the membership page, including </a:t>
            </a:r>
            <a:r>
              <a:rPr lang="en-US" sz="1900" b="1" dirty="0" smtClean="0"/>
              <a:t>archived conference presentations </a:t>
            </a:r>
            <a:r>
              <a:rPr lang="en-US" sz="1900" dirty="0" smtClean="0"/>
              <a:t>and </a:t>
            </a:r>
            <a:r>
              <a:rPr lang="en-US" sz="1900" b="1" dirty="0" smtClean="0"/>
              <a:t>webinars</a:t>
            </a:r>
            <a:r>
              <a:rPr lang="en-US" sz="1900" dirty="0" smtClean="0"/>
              <a:t>.</a:t>
            </a:r>
          </a:p>
          <a:p>
            <a:r>
              <a:rPr lang="en-US" sz="1900" dirty="0" smtClean="0"/>
              <a:t>Complementary access to </a:t>
            </a:r>
            <a:r>
              <a:rPr lang="en-US" sz="1900" b="1" dirty="0" smtClean="0"/>
              <a:t>live webinars</a:t>
            </a:r>
            <a:r>
              <a:rPr lang="en-US" sz="1900" dirty="0" smtClean="0"/>
              <a:t>.</a:t>
            </a:r>
          </a:p>
          <a:p>
            <a:r>
              <a:rPr lang="en-US" sz="1900" b="1" dirty="0" smtClean="0"/>
              <a:t>Reduced cost of attendance </a:t>
            </a:r>
            <a:r>
              <a:rPr lang="en-US" sz="1900" dirty="0" smtClean="0"/>
              <a:t>at </a:t>
            </a:r>
            <a:r>
              <a:rPr lang="en-US" sz="1900" b="1" dirty="0" smtClean="0"/>
              <a:t>yearly conference </a:t>
            </a:r>
            <a:r>
              <a:rPr lang="en-US" sz="1900" dirty="0" smtClean="0"/>
              <a:t>– this cost is already far lower than most similar conferences and is further reduced per membership in the organization.</a:t>
            </a:r>
          </a:p>
        </p:txBody>
      </p:sp>
      <p:sp>
        <p:nvSpPr>
          <p:cNvPr id="13" name="Content Placeholder 12"/>
          <p:cNvSpPr>
            <a:spLocks noGrp="1"/>
          </p:cNvSpPr>
          <p:nvPr>
            <p:ph sz="half" idx="2"/>
          </p:nvPr>
        </p:nvSpPr>
        <p:spPr/>
        <p:txBody>
          <a:bodyPr>
            <a:normAutofit fontScale="77500" lnSpcReduction="20000"/>
          </a:bodyPr>
          <a:lstStyle/>
          <a:p>
            <a:r>
              <a:rPr lang="en-US" dirty="0"/>
              <a:t>Connections and mentorship from leaders in the field of Positive Behavior Support.</a:t>
            </a:r>
          </a:p>
          <a:p>
            <a:r>
              <a:rPr lang="en-US" dirty="0"/>
              <a:t>Opportunity to vote on business matters and to elect APBS Board members.</a:t>
            </a:r>
          </a:p>
          <a:p>
            <a:r>
              <a:rPr lang="en-US" dirty="0"/>
              <a:t>Opportunity to join regional, national, international and thematic networks and help to grow Positive Behavior Support within your constituency group and community.</a:t>
            </a:r>
          </a:p>
          <a:p>
            <a:r>
              <a:rPr lang="en-US" dirty="0"/>
              <a:t>Increased opportunity to join a community of like-minded professionals committed to providing high quality Positive Behavior Support services in home, school and/or community settings.</a:t>
            </a:r>
          </a:p>
          <a:p>
            <a:r>
              <a:rPr lang="en-US" dirty="0"/>
              <a:t>Increased opportunity for access to Positive Behavior Support leaders in your community</a:t>
            </a:r>
            <a:r>
              <a:rPr lang="en-US" dirty="0" smtClean="0"/>
              <a:t>.</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71</a:t>
            </a:fld>
            <a:endParaRPr lang="en-US" dirty="0"/>
          </a:p>
        </p:txBody>
      </p:sp>
      <p:sp>
        <p:nvSpPr>
          <p:cNvPr id="5" name="Footer Placeholder 4"/>
          <p:cNvSpPr>
            <a:spLocks noGrp="1"/>
          </p:cNvSpPr>
          <p:nvPr>
            <p:ph type="ftr" sz="quarter" idx="13"/>
          </p:nvPr>
        </p:nvSpPr>
        <p:spPr/>
        <p:txBody>
          <a:bodyPr/>
          <a:lstStyle/>
          <a:p>
            <a:r>
              <a:rPr lang="en-US" smtClean="0"/>
              <a:t>MNPSP.org/MNPBS</a:t>
            </a:r>
            <a:endParaRPr lang="en-US" dirty="0"/>
          </a:p>
        </p:txBody>
      </p:sp>
    </p:spTree>
    <p:extLst>
      <p:ext uri="{BB962C8B-B14F-4D97-AF65-F5344CB8AC3E}">
        <p14:creationId xmlns:p14="http://schemas.microsoft.com/office/powerpoint/2010/main" val="21636559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Journal </a:t>
            </a:r>
            <a:r>
              <a:rPr lang="en-US" dirty="0"/>
              <a:t>of Positive Behavior Interventions (JPBI</a:t>
            </a:r>
            <a:r>
              <a:rPr lang="en-US" dirty="0" smtClean="0"/>
              <a:t>) </a:t>
            </a:r>
            <a:endParaRPr lang="en-US" dirty="0"/>
          </a:p>
        </p:txBody>
      </p:sp>
      <p:sp>
        <p:nvSpPr>
          <p:cNvPr id="3" name="Content Placeholder 2"/>
          <p:cNvSpPr>
            <a:spLocks noGrp="1"/>
          </p:cNvSpPr>
          <p:nvPr>
            <p:ph sz="half" idx="1"/>
          </p:nvPr>
        </p:nvSpPr>
        <p:spPr/>
        <p:txBody>
          <a:bodyPr>
            <a:noAutofit/>
          </a:bodyPr>
          <a:lstStyle/>
          <a:p>
            <a:pPr marL="0" indent="0">
              <a:buNone/>
            </a:pPr>
            <a:r>
              <a:rPr lang="en-US" sz="1900" b="1" dirty="0" smtClean="0"/>
              <a:t>Most read articles in last 6 months</a:t>
            </a:r>
          </a:p>
          <a:p>
            <a:r>
              <a:rPr lang="en-US" sz="1900" b="1" dirty="0"/>
              <a:t>Positive Greetings at the Door: Evaluation of a Low-Cost, High-Yield Proactive Classroom Management </a:t>
            </a:r>
            <a:r>
              <a:rPr lang="en-US" sz="1900" b="1" dirty="0" smtClean="0"/>
              <a:t>Strategy</a:t>
            </a:r>
            <a:r>
              <a:rPr lang="en-US" sz="1900" dirty="0" smtClean="0"/>
              <a:t>, Clayton </a:t>
            </a:r>
            <a:r>
              <a:rPr lang="en-US" sz="1900" dirty="0"/>
              <a:t>R. </a:t>
            </a:r>
            <a:r>
              <a:rPr lang="en-US" sz="1900" dirty="0" smtClean="0"/>
              <a:t>Cook </a:t>
            </a:r>
            <a:r>
              <a:rPr lang="en-US" sz="1900" dirty="0"/>
              <a:t>et al.</a:t>
            </a:r>
          </a:p>
          <a:p>
            <a:r>
              <a:rPr lang="en-US" sz="1900" b="1" dirty="0" smtClean="0"/>
              <a:t>Relationship </a:t>
            </a:r>
            <a:r>
              <a:rPr lang="en-US" sz="1900" b="1" dirty="0"/>
              <a:t>Between School-Wide </a:t>
            </a:r>
            <a:r>
              <a:rPr lang="en-US" sz="1900" b="1" dirty="0" smtClean="0"/>
              <a:t>PBIS </a:t>
            </a:r>
            <a:r>
              <a:rPr lang="en-US" sz="1900" b="1" dirty="0"/>
              <a:t>and Academic, Attendance, and Behavior Outcomes in High </a:t>
            </a:r>
            <a:r>
              <a:rPr lang="en-US" sz="1900" b="1" dirty="0" smtClean="0"/>
              <a:t>Schools</a:t>
            </a:r>
            <a:r>
              <a:rPr lang="en-US" sz="1900" dirty="0" smtClean="0"/>
              <a:t>, Jennifer Freeman et al.</a:t>
            </a:r>
          </a:p>
          <a:p>
            <a:r>
              <a:rPr lang="en-US" sz="1900" b="1" dirty="0"/>
              <a:t>Implementing Positive Behavior Support in Preschools: An Exploratory Study of CW-FIT Tier </a:t>
            </a:r>
            <a:r>
              <a:rPr lang="en-US" sz="1900" b="1" dirty="0" smtClean="0"/>
              <a:t>1</a:t>
            </a:r>
            <a:r>
              <a:rPr lang="en-US" sz="1900" dirty="0" smtClean="0"/>
              <a:t>, </a:t>
            </a:r>
            <a:r>
              <a:rPr lang="en-US" sz="1900" dirty="0" err="1" smtClean="0"/>
              <a:t>Krystine</a:t>
            </a:r>
            <a:r>
              <a:rPr lang="en-US" sz="1900" dirty="0" smtClean="0"/>
              <a:t> A. </a:t>
            </a:r>
            <a:r>
              <a:rPr lang="en-US" sz="1900" dirty="0" err="1" smtClean="0"/>
              <a:t>Jolstead</a:t>
            </a:r>
            <a:r>
              <a:rPr lang="en-US" sz="1900" dirty="0" smtClean="0"/>
              <a:t> et al.</a:t>
            </a:r>
          </a:p>
          <a:p>
            <a:r>
              <a:rPr lang="en-US" sz="1900" b="1" dirty="0" smtClean="0"/>
              <a:t>The </a:t>
            </a:r>
            <a:r>
              <a:rPr lang="en-US" sz="1900" b="1" dirty="0"/>
              <a:t>Use of Responsive Circles in Schools: An Exploratory Study</a:t>
            </a:r>
            <a:r>
              <a:rPr lang="en-US" sz="1900" dirty="0"/>
              <a:t>, Elaine L. </a:t>
            </a:r>
            <a:r>
              <a:rPr lang="en-US" sz="1900" dirty="0" smtClean="0"/>
              <a:t>Wang </a:t>
            </a:r>
            <a:r>
              <a:rPr lang="en-US" sz="1900" dirty="0"/>
              <a:t>et al.</a:t>
            </a:r>
          </a:p>
          <a:p>
            <a:endParaRPr lang="en-US" sz="1900" dirty="0" smtClean="0"/>
          </a:p>
        </p:txBody>
      </p:sp>
      <p:sp>
        <p:nvSpPr>
          <p:cNvPr id="13" name="Content Placeholder 12"/>
          <p:cNvSpPr>
            <a:spLocks noGrp="1"/>
          </p:cNvSpPr>
          <p:nvPr>
            <p:ph sz="half" idx="2"/>
          </p:nvPr>
        </p:nvSpPr>
        <p:spPr/>
        <p:txBody>
          <a:bodyPr>
            <a:normAutofit/>
          </a:bodyPr>
          <a:lstStyle/>
          <a:p>
            <a:pPr marL="0" lvl="0" indent="0">
              <a:buClr>
                <a:srgbClr val="003865"/>
              </a:buClr>
              <a:buNone/>
            </a:pPr>
            <a:r>
              <a:rPr lang="en-US" sz="1900" b="1" dirty="0"/>
              <a:t>Most </a:t>
            </a:r>
            <a:r>
              <a:rPr lang="en-US" sz="1900" b="1" dirty="0" smtClean="0"/>
              <a:t>cited in last 3 years</a:t>
            </a:r>
            <a:endParaRPr lang="en-US" sz="1900" b="1" dirty="0"/>
          </a:p>
          <a:p>
            <a:r>
              <a:rPr lang="en-US" sz="1900" b="1" dirty="0"/>
              <a:t>Promoting Positive Behavior Using the Good Behavior Game: A Meta-Analysis of Single-Case </a:t>
            </a:r>
            <a:r>
              <a:rPr lang="en-US" sz="1900" b="1" dirty="0" smtClean="0"/>
              <a:t>Research</a:t>
            </a:r>
            <a:r>
              <a:rPr lang="en-US" sz="1900" dirty="0" smtClean="0"/>
              <a:t>, Lisa Bowman-Perrott et al.</a:t>
            </a:r>
          </a:p>
          <a:p>
            <a:r>
              <a:rPr lang="en-US" sz="1900" b="1" dirty="0"/>
              <a:t>Predictors of Sustained Implementation of School-Wide </a:t>
            </a:r>
            <a:r>
              <a:rPr lang="en-US" sz="1900" b="1" dirty="0" smtClean="0"/>
              <a:t>PBIS</a:t>
            </a:r>
            <a:r>
              <a:rPr lang="en-US" sz="1900" dirty="0" smtClean="0"/>
              <a:t>, Kent McIntosh et al.</a:t>
            </a:r>
          </a:p>
          <a:p>
            <a:r>
              <a:rPr lang="en-US" sz="1900" b="1" dirty="0"/>
              <a:t>Average Treatment Effect of </a:t>
            </a:r>
            <a:r>
              <a:rPr lang="en-US" sz="1900" b="1" dirty="0" smtClean="0"/>
              <a:t>School-Wide PBIS on </a:t>
            </a:r>
            <a:r>
              <a:rPr lang="en-US" sz="1900" b="1" dirty="0"/>
              <a:t>School-Level Academic Achievement in Florida</a:t>
            </a:r>
            <a:r>
              <a:rPr lang="en-US" sz="1900" dirty="0"/>
              <a:t>, Nicholas A. </a:t>
            </a:r>
            <a:r>
              <a:rPr lang="en-US" sz="1900" dirty="0" smtClean="0"/>
              <a:t>Gage et al.</a:t>
            </a:r>
            <a:endParaRPr lang="en-US" sz="1900"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72</a:t>
            </a:fld>
            <a:endParaRPr lang="en-US" dirty="0"/>
          </a:p>
        </p:txBody>
      </p:sp>
      <p:sp>
        <p:nvSpPr>
          <p:cNvPr id="5" name="Footer Placeholder 4"/>
          <p:cNvSpPr>
            <a:spLocks noGrp="1"/>
          </p:cNvSpPr>
          <p:nvPr>
            <p:ph type="ftr" sz="quarter" idx="13"/>
          </p:nvPr>
        </p:nvSpPr>
        <p:spPr/>
        <p:txBody>
          <a:bodyPr/>
          <a:lstStyle/>
          <a:p>
            <a:r>
              <a:rPr lang="en-US" dirty="0" smtClean="0"/>
              <a:t>MNPSP.org/MNPBS</a:t>
            </a:r>
            <a:endParaRPr lang="en-US" dirty="0"/>
          </a:p>
        </p:txBody>
      </p:sp>
    </p:spTree>
    <p:extLst>
      <p:ext uri="{BB962C8B-B14F-4D97-AF65-F5344CB8AC3E}">
        <p14:creationId xmlns:p14="http://schemas.microsoft.com/office/powerpoint/2010/main" val="41785827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Webinars – Live and Archived</a:t>
            </a:r>
            <a:endParaRPr lang="en-US" dirty="0"/>
          </a:p>
        </p:txBody>
      </p:sp>
      <p:sp>
        <p:nvSpPr>
          <p:cNvPr id="3" name="Content Placeholder 2"/>
          <p:cNvSpPr>
            <a:spLocks noGrp="1"/>
          </p:cNvSpPr>
          <p:nvPr>
            <p:ph sz="half" idx="1"/>
          </p:nvPr>
        </p:nvSpPr>
        <p:spPr/>
        <p:txBody>
          <a:bodyPr>
            <a:noAutofit/>
          </a:bodyPr>
          <a:lstStyle/>
          <a:p>
            <a:r>
              <a:rPr lang="en-US" sz="1800" dirty="0" smtClean="0"/>
              <a:t>Integrating </a:t>
            </a:r>
            <a:r>
              <a:rPr lang="en-US" sz="1800" dirty="0"/>
              <a:t>School Mental Health into PBIS' Data, Systems, and </a:t>
            </a:r>
            <a:r>
              <a:rPr lang="en-US" sz="1800" dirty="0" smtClean="0"/>
              <a:t>Practices, Joni </a:t>
            </a:r>
            <a:r>
              <a:rPr lang="en-US" sz="1800" dirty="0" err="1"/>
              <a:t>Splett</a:t>
            </a:r>
            <a:r>
              <a:rPr lang="en-US" sz="1800" dirty="0"/>
              <a:t>, Ph.D</a:t>
            </a:r>
            <a:r>
              <a:rPr lang="en-US" sz="1800" dirty="0" smtClean="0"/>
              <a:t>.</a:t>
            </a:r>
          </a:p>
          <a:p>
            <a:r>
              <a:rPr lang="en-US" sz="1800" dirty="0"/>
              <a:t>How is Your Tier 3 System </a:t>
            </a:r>
            <a:r>
              <a:rPr lang="en-US" sz="1800" dirty="0" smtClean="0"/>
              <a:t>Working?, Rose </a:t>
            </a:r>
            <a:r>
              <a:rPr lang="en-US" sz="1800" dirty="0" err="1"/>
              <a:t>Iovannone</a:t>
            </a:r>
            <a:r>
              <a:rPr lang="en-US" sz="1800" dirty="0"/>
              <a:t>, Ph.D</a:t>
            </a:r>
            <a:r>
              <a:rPr lang="en-US" sz="1800" dirty="0" smtClean="0"/>
              <a:t>.</a:t>
            </a:r>
          </a:p>
          <a:p>
            <a:r>
              <a:rPr lang="en-US" sz="1800" dirty="0"/>
              <a:t>Critical Issues in Implementing and Evaluating Tier 2 </a:t>
            </a:r>
            <a:r>
              <a:rPr lang="en-US" sz="1800" dirty="0" smtClean="0"/>
              <a:t>Interventions, Allison </a:t>
            </a:r>
            <a:r>
              <a:rPr lang="en-US" sz="1800" dirty="0"/>
              <a:t>Bruhn, Ph.D</a:t>
            </a:r>
            <a:r>
              <a:rPr lang="en-US" sz="1800" dirty="0" smtClean="0"/>
              <a:t>.</a:t>
            </a:r>
          </a:p>
          <a:p>
            <a:r>
              <a:rPr lang="en-US" sz="1800" dirty="0"/>
              <a:t>District-wide Systems of Positive Behavior </a:t>
            </a:r>
            <a:r>
              <a:rPr lang="en-US" sz="1800" dirty="0" smtClean="0"/>
              <a:t>Support, Tim Lewis, Ph.D.</a:t>
            </a:r>
          </a:p>
          <a:p>
            <a:r>
              <a:rPr lang="en-US" sz="1800" dirty="0"/>
              <a:t>Integrating Trauma-Informed Approaches With </a:t>
            </a:r>
            <a:r>
              <a:rPr lang="en-US" sz="1800" dirty="0" smtClean="0"/>
              <a:t>PBIS </a:t>
            </a:r>
            <a:r>
              <a:rPr lang="en-US" sz="1800" dirty="0"/>
              <a:t>Within an MTSS </a:t>
            </a:r>
            <a:r>
              <a:rPr lang="en-US" sz="1800" dirty="0" smtClean="0"/>
              <a:t>Framework, Lynne </a:t>
            </a:r>
            <a:r>
              <a:rPr lang="en-US" sz="1800" dirty="0" err="1" smtClean="0"/>
              <a:t>Desousa</a:t>
            </a:r>
            <a:endParaRPr lang="en-US" sz="1800" dirty="0" smtClean="0"/>
          </a:p>
          <a:p>
            <a:r>
              <a:rPr lang="en-US" sz="1800" dirty="0"/>
              <a:t>Effective Responses to Student Escalation: Adult Behaviors as Predictors for Student Success, Terry Scott, Ph.D</a:t>
            </a:r>
            <a:r>
              <a:rPr lang="en-US" sz="1800" dirty="0" smtClean="0"/>
              <a:t>.</a:t>
            </a:r>
            <a:endParaRPr lang="en-US" sz="1800" dirty="0"/>
          </a:p>
        </p:txBody>
      </p:sp>
      <p:sp>
        <p:nvSpPr>
          <p:cNvPr id="13" name="Content Placeholder 12"/>
          <p:cNvSpPr>
            <a:spLocks noGrp="1"/>
          </p:cNvSpPr>
          <p:nvPr>
            <p:ph sz="half" idx="2"/>
          </p:nvPr>
        </p:nvSpPr>
        <p:spPr/>
        <p:txBody>
          <a:bodyPr>
            <a:normAutofit fontScale="92500" lnSpcReduction="10000"/>
          </a:bodyPr>
          <a:lstStyle/>
          <a:p>
            <a:r>
              <a:rPr lang="en-US" sz="1900" dirty="0" smtClean="0"/>
              <a:t>PBIS </a:t>
            </a:r>
            <a:r>
              <a:rPr lang="en-US" sz="1900" dirty="0"/>
              <a:t>and Equity: Neutralizing Implicit Bias in School Discipline </a:t>
            </a:r>
            <a:r>
              <a:rPr lang="en-US" sz="1900" dirty="0" smtClean="0"/>
              <a:t>Decisions, Kent </a:t>
            </a:r>
            <a:r>
              <a:rPr lang="en-US" sz="1900" dirty="0"/>
              <a:t>McIntosh, Ph.D</a:t>
            </a:r>
            <a:r>
              <a:rPr lang="en-US" sz="1900" dirty="0" smtClean="0"/>
              <a:t>.</a:t>
            </a:r>
          </a:p>
          <a:p>
            <a:r>
              <a:rPr lang="en-US" sz="1900" dirty="0"/>
              <a:t>Aligning RtI and PBIS: Lessons Learned and Opportunities for an Integrated </a:t>
            </a:r>
            <a:r>
              <a:rPr lang="en-US" sz="1900" dirty="0" smtClean="0"/>
              <a:t>MTSS, Brian </a:t>
            </a:r>
            <a:r>
              <a:rPr lang="en-US" sz="1900" dirty="0"/>
              <a:t>Gaunt, Ph.D</a:t>
            </a:r>
            <a:r>
              <a:rPr lang="en-US" sz="1900" dirty="0" smtClean="0"/>
              <a:t>.</a:t>
            </a:r>
          </a:p>
          <a:p>
            <a:r>
              <a:rPr lang="en-US" sz="1900" dirty="0"/>
              <a:t>Supporting Effective Practices: An Overview of Active Implementation Frameworks and the Hexagon </a:t>
            </a:r>
            <a:r>
              <a:rPr lang="en-US" sz="1900" dirty="0" smtClean="0"/>
              <a:t>Tool, Angela Preston, Ph.D. and Kathleen </a:t>
            </a:r>
            <a:r>
              <a:rPr lang="en-US" sz="1900" dirty="0"/>
              <a:t>Ryan </a:t>
            </a:r>
            <a:r>
              <a:rPr lang="en-US" sz="1900" dirty="0" smtClean="0"/>
              <a:t>Jackson, </a:t>
            </a:r>
            <a:r>
              <a:rPr lang="en-US" sz="1900" dirty="0" err="1" smtClean="0"/>
              <a:t>Ed.D</a:t>
            </a:r>
            <a:r>
              <a:rPr lang="en-US" sz="1900" dirty="0" smtClean="0"/>
              <a:t>.</a:t>
            </a:r>
          </a:p>
          <a:p>
            <a:r>
              <a:rPr lang="en-US" sz="1900" dirty="0"/>
              <a:t>Organization-wide Strategies for Implementing Person-Centered Practices and Positive Behavior </a:t>
            </a:r>
            <a:r>
              <a:rPr lang="en-US" sz="1900" dirty="0" smtClean="0"/>
              <a:t>Support, Rachel </a:t>
            </a:r>
            <a:r>
              <a:rPr lang="en-US" sz="1900" dirty="0"/>
              <a:t>Freeman, </a:t>
            </a:r>
            <a:r>
              <a:rPr lang="en-US" sz="1900" dirty="0" smtClean="0"/>
              <a:t>Ph.D.</a:t>
            </a:r>
          </a:p>
          <a:p>
            <a:r>
              <a:rPr lang="en-US" sz="1900" dirty="0" smtClean="0"/>
              <a:t>PBS </a:t>
            </a:r>
            <a:r>
              <a:rPr lang="en-US" sz="1900" dirty="0"/>
              <a:t>in Juvenile Justice Settings, Diana </a:t>
            </a:r>
            <a:r>
              <a:rPr lang="en-US" sz="1900" dirty="0" smtClean="0"/>
              <a:t>Myers</a:t>
            </a:r>
          </a:p>
          <a:p>
            <a:endParaRPr lang="en-US" sz="1900" dirty="0" smtClean="0"/>
          </a:p>
        </p:txBody>
      </p:sp>
      <p:sp>
        <p:nvSpPr>
          <p:cNvPr id="4" name="Slide Number Placeholder 3"/>
          <p:cNvSpPr>
            <a:spLocks noGrp="1"/>
          </p:cNvSpPr>
          <p:nvPr>
            <p:ph type="sldNum" sz="quarter" idx="12"/>
          </p:nvPr>
        </p:nvSpPr>
        <p:spPr/>
        <p:txBody>
          <a:bodyPr/>
          <a:lstStyle/>
          <a:p>
            <a:fld id="{48F63A3B-78C7-47BE-AE5E-E10140E04643}" type="slidenum">
              <a:rPr lang="en-US" smtClean="0"/>
              <a:pPr/>
              <a:t>73</a:t>
            </a:fld>
            <a:endParaRPr lang="en-US" dirty="0"/>
          </a:p>
        </p:txBody>
      </p:sp>
      <p:sp>
        <p:nvSpPr>
          <p:cNvPr id="5" name="Footer Placeholder 4"/>
          <p:cNvSpPr>
            <a:spLocks noGrp="1"/>
          </p:cNvSpPr>
          <p:nvPr>
            <p:ph type="ftr" sz="quarter" idx="13"/>
          </p:nvPr>
        </p:nvSpPr>
        <p:spPr/>
        <p:txBody>
          <a:bodyPr/>
          <a:lstStyle/>
          <a:p>
            <a:r>
              <a:rPr lang="en-US" dirty="0" smtClean="0"/>
              <a:t>MNPSP.org/MNPBS</a:t>
            </a:r>
            <a:endParaRPr lang="en-US" dirty="0"/>
          </a:p>
        </p:txBody>
      </p:sp>
      <p:pic>
        <p:nvPicPr>
          <p:cNvPr id="7172" name="Picture 4" descr="Rachel Freeman, P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8761" y="4437089"/>
            <a:ext cx="894877" cy="1111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6553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 Met?</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a:t>Communities of </a:t>
            </a:r>
            <a:r>
              <a:rPr lang="en-US" dirty="0" smtClean="0"/>
              <a:t>practice </a:t>
            </a:r>
            <a:r>
              <a:rPr lang="en-US" dirty="0"/>
              <a:t>help to scale, sustain, and improve PBIS to achieve your valued outcomes.</a:t>
            </a:r>
          </a:p>
          <a:p>
            <a:pPr marL="457200" indent="-457200">
              <a:buFont typeface="+mj-lt"/>
              <a:buAutoNum type="arabicPeriod"/>
            </a:pPr>
            <a:r>
              <a:rPr lang="en-US" dirty="0"/>
              <a:t>The MNPBS Network is working to increase awareness and understanding of positive behavior support across all environments and the lifespan.</a:t>
            </a:r>
          </a:p>
          <a:p>
            <a:pPr marL="457200" indent="-457200">
              <a:buFont typeface="+mj-lt"/>
              <a:buAutoNum type="arabicPeriod"/>
            </a:pPr>
            <a:r>
              <a:rPr lang="en-US" dirty="0"/>
              <a:t>The benefits of active APBS and/or MNPBS Network membership.</a:t>
            </a:r>
          </a:p>
          <a:p>
            <a:pPr marL="457200" indent="-457200">
              <a:buFont typeface="+mj-lt"/>
              <a:buAutoNum type="arabicPeriod"/>
            </a:pPr>
            <a:r>
              <a:rPr lang="en-US" dirty="0"/>
              <a:t>Be able to answer the question … </a:t>
            </a:r>
            <a:r>
              <a:rPr lang="en-US" b="1" dirty="0"/>
              <a:t>“What’s happening in March 2021?!”</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1"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srgbClr val="FFFFFF"/>
                </a:solidFill>
                <a:effectLst/>
                <a:uLnTx/>
                <a:uFillTx/>
                <a:latin typeface="Calibri"/>
                <a:ea typeface="+mn-ea"/>
                <a:cs typeface="+mn-cs"/>
              </a:rPr>
              <a:t>MNPSP.org/MNPBS</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2402818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9012" y="365125"/>
            <a:ext cx="9444788" cy="1325563"/>
          </a:xfrm>
        </p:spPr>
        <p:txBody>
          <a:bodyPr>
            <a:normAutofit/>
          </a:bodyPr>
          <a:lstStyle/>
          <a:p>
            <a:r>
              <a:rPr lang="en-US" sz="4000" b="1" dirty="0" smtClean="0"/>
              <a:t>Locations of Annual Conferences To Date</a:t>
            </a:r>
            <a:endParaRPr lang="en-US" sz="4000" b="1" dirty="0"/>
          </a:p>
        </p:txBody>
      </p:sp>
      <p:sp>
        <p:nvSpPr>
          <p:cNvPr id="4" name="Content Placeholder 3"/>
          <p:cNvSpPr>
            <a:spLocks noGrp="1"/>
          </p:cNvSpPr>
          <p:nvPr>
            <p:ph idx="1"/>
          </p:nvPr>
        </p:nvSpPr>
        <p:spPr/>
        <p:txBody>
          <a:bodyPr numCol="2">
            <a:normAutofit/>
          </a:bodyPr>
          <a:lstStyle/>
          <a:p>
            <a:pPr marL="514350" indent="-514350">
              <a:buFont typeface="+mj-lt"/>
              <a:buAutoNum type="arabicPeriod" startAt="2"/>
            </a:pPr>
            <a:r>
              <a:rPr lang="en-US" dirty="0" smtClean="0"/>
              <a:t>Tampa, FL (2005)</a:t>
            </a:r>
          </a:p>
          <a:p>
            <a:pPr marL="514350" indent="-514350">
              <a:buFont typeface="+mj-lt"/>
              <a:buAutoNum type="arabicPeriod" startAt="2"/>
            </a:pPr>
            <a:r>
              <a:rPr lang="en-US" dirty="0" smtClean="0"/>
              <a:t>Reno, NV (2006)</a:t>
            </a:r>
          </a:p>
          <a:p>
            <a:pPr marL="514350" indent="-514350">
              <a:buFont typeface="+mj-lt"/>
              <a:buAutoNum type="arabicPeriod" startAt="2"/>
            </a:pPr>
            <a:r>
              <a:rPr lang="en-US" b="1" dirty="0" smtClean="0"/>
              <a:t>Boston, MA (2007)</a:t>
            </a:r>
          </a:p>
          <a:p>
            <a:pPr marL="514350" indent="-514350">
              <a:buFont typeface="+mj-lt"/>
              <a:buAutoNum type="arabicPeriod" startAt="2"/>
            </a:pPr>
            <a:r>
              <a:rPr lang="en-US" b="1" dirty="0" smtClean="0"/>
              <a:t>Chicago, IL (2008)</a:t>
            </a:r>
          </a:p>
          <a:p>
            <a:pPr marL="514350" indent="-514350">
              <a:buFont typeface="+mj-lt"/>
              <a:buAutoNum type="arabicPeriod" startAt="2"/>
            </a:pPr>
            <a:r>
              <a:rPr lang="en-US" dirty="0" smtClean="0"/>
              <a:t>Jacksonville, FL (2009)</a:t>
            </a:r>
          </a:p>
          <a:p>
            <a:pPr marL="514350" indent="-514350">
              <a:buFont typeface="+mj-lt"/>
              <a:buAutoNum type="arabicPeriod" startAt="2"/>
            </a:pPr>
            <a:r>
              <a:rPr lang="en-US" dirty="0" smtClean="0"/>
              <a:t>St. Louis, MO (2010)</a:t>
            </a:r>
          </a:p>
          <a:p>
            <a:pPr marL="514350" indent="-514350">
              <a:buFont typeface="+mj-lt"/>
              <a:buAutoNum type="arabicPeriod" startAt="2"/>
            </a:pPr>
            <a:r>
              <a:rPr lang="en-US" b="1" dirty="0" smtClean="0"/>
              <a:t>Denver, CO (2011)</a:t>
            </a:r>
          </a:p>
          <a:p>
            <a:pPr marL="514350" indent="-514350">
              <a:buFont typeface="+mj-lt"/>
              <a:buAutoNum type="arabicPeriod" startAt="2"/>
            </a:pPr>
            <a:r>
              <a:rPr lang="en-US" dirty="0" smtClean="0"/>
              <a:t>Atlanta, GA (2012)</a:t>
            </a:r>
          </a:p>
          <a:p>
            <a:pPr marL="514350" indent="-514350">
              <a:buFont typeface="+mj-lt"/>
              <a:buAutoNum type="arabicPeriod" startAt="2"/>
            </a:pPr>
            <a:r>
              <a:rPr lang="en-US" b="1" dirty="0" smtClean="0"/>
              <a:t>San Diego, CA (2013)</a:t>
            </a:r>
          </a:p>
          <a:p>
            <a:pPr marL="514350" indent="-514350">
              <a:buFont typeface="+mj-lt"/>
              <a:buAutoNum type="arabicPeriod" startAt="2"/>
            </a:pPr>
            <a:r>
              <a:rPr lang="en-US" b="1" dirty="0" smtClean="0"/>
              <a:t>Chicago, IL (2014)</a:t>
            </a:r>
          </a:p>
          <a:p>
            <a:pPr marL="514350" indent="-514350">
              <a:buFont typeface="+mj-lt"/>
              <a:buAutoNum type="arabicPeriod" startAt="2"/>
            </a:pPr>
            <a:r>
              <a:rPr lang="en-US" b="1" dirty="0" smtClean="0"/>
              <a:t>Boston, MA (2015)</a:t>
            </a:r>
          </a:p>
          <a:p>
            <a:pPr marL="514350" indent="-514350">
              <a:buFont typeface="+mj-lt"/>
              <a:buAutoNum type="arabicPeriod" startAt="2"/>
            </a:pPr>
            <a:r>
              <a:rPr lang="en-US" dirty="0" smtClean="0"/>
              <a:t>San Francisco, CA (2016)</a:t>
            </a:r>
          </a:p>
          <a:p>
            <a:pPr marL="514350" indent="-514350">
              <a:buFont typeface="+mj-lt"/>
              <a:buAutoNum type="arabicPeriod" startAt="2"/>
            </a:pPr>
            <a:r>
              <a:rPr lang="en-US" b="1" dirty="0" smtClean="0"/>
              <a:t>Denver, CO (2017)</a:t>
            </a:r>
          </a:p>
          <a:p>
            <a:pPr marL="514350" indent="-514350">
              <a:buFont typeface="+mj-lt"/>
              <a:buAutoNum type="arabicPeriod" startAt="2"/>
            </a:pPr>
            <a:r>
              <a:rPr lang="en-US" b="1" dirty="0" smtClean="0"/>
              <a:t>San Diego, CA (2018)</a:t>
            </a:r>
          </a:p>
          <a:p>
            <a:pPr marL="514350" indent="-514350">
              <a:buFont typeface="+mj-lt"/>
              <a:buAutoNum type="arabicPeriod" startAt="2"/>
            </a:pPr>
            <a:r>
              <a:rPr lang="en-US" dirty="0" smtClean="0"/>
              <a:t>Washington, DC (2019)</a:t>
            </a:r>
          </a:p>
          <a:p>
            <a:pPr marL="514350" indent="-514350">
              <a:buFont typeface="+mj-lt"/>
              <a:buAutoNum type="arabicPeriod" startAt="2"/>
            </a:pPr>
            <a:r>
              <a:rPr lang="en-US" dirty="0" smtClean="0"/>
              <a:t>Miami, FL (2020)</a:t>
            </a:r>
            <a:endParaRPr lang="en-US" dirty="0"/>
          </a:p>
        </p:txBody>
      </p:sp>
      <p:pic>
        <p:nvPicPr>
          <p:cNvPr id="5" name="Picture 2" descr="conference_gradient.png (180×18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75" y="161842"/>
            <a:ext cx="1384467" cy="13844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552734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 y="1688817"/>
            <a:ext cx="12192001" cy="1114180"/>
          </a:xfrm>
        </p:spPr>
        <p:txBody>
          <a:bodyPr>
            <a:normAutofit/>
          </a:bodyPr>
          <a:lstStyle/>
          <a:p>
            <a:pPr lvl="0" algn="ctr">
              <a:lnSpc>
                <a:spcPct val="100000"/>
              </a:lnSpc>
              <a:spcBef>
                <a:spcPts val="0"/>
              </a:spcBef>
            </a:pPr>
            <a:r>
              <a:rPr lang="en-US" sz="3200" b="1" dirty="0">
                <a:solidFill>
                  <a:prstClr val="black"/>
                </a:solidFill>
                <a:latin typeface="arial" charset="0"/>
                <a:ea typeface="+mn-ea"/>
                <a:cs typeface="+mn-cs"/>
              </a:rPr>
              <a:t>APBS Conference 2021 – </a:t>
            </a:r>
            <a:r>
              <a:rPr lang="en-US" sz="3200" b="1" dirty="0" smtClean="0">
                <a:solidFill>
                  <a:prstClr val="black"/>
                </a:solidFill>
                <a:latin typeface="arial" charset="0"/>
                <a:ea typeface="+mn-ea"/>
                <a:cs typeface="+mn-cs"/>
              </a:rPr>
              <a:t>Minneapolis</a:t>
            </a:r>
            <a:br>
              <a:rPr lang="en-US" sz="3200" b="1" dirty="0" smtClean="0">
                <a:solidFill>
                  <a:prstClr val="black"/>
                </a:solidFill>
                <a:latin typeface="arial" charset="0"/>
                <a:ea typeface="+mn-ea"/>
                <a:cs typeface="+mn-cs"/>
              </a:rPr>
            </a:br>
            <a:r>
              <a:rPr lang="en-US" sz="3200" b="1" dirty="0" smtClean="0">
                <a:solidFill>
                  <a:prstClr val="black"/>
                </a:solidFill>
                <a:latin typeface="arial" charset="0"/>
                <a:ea typeface="+mn-ea"/>
                <a:cs typeface="+mn-cs"/>
              </a:rPr>
              <a:t>18</a:t>
            </a:r>
            <a:r>
              <a:rPr lang="en-US" sz="3200" b="1" baseline="30000" dirty="0" smtClean="0">
                <a:solidFill>
                  <a:prstClr val="black"/>
                </a:solidFill>
                <a:latin typeface="arial" charset="0"/>
                <a:ea typeface="+mn-ea"/>
                <a:cs typeface="+mn-cs"/>
              </a:rPr>
              <a:t>th</a:t>
            </a:r>
            <a:r>
              <a:rPr lang="en-US" sz="3200" b="1" dirty="0" smtClean="0">
                <a:solidFill>
                  <a:prstClr val="black"/>
                </a:solidFill>
                <a:latin typeface="arial" charset="0"/>
                <a:ea typeface="+mn-ea"/>
                <a:cs typeface="+mn-cs"/>
              </a:rPr>
              <a:t> Annual Conference</a:t>
            </a:r>
            <a:endParaRPr lang="en-US" sz="1100" b="1" dirty="0">
              <a:solidFill>
                <a:prstClr val="black"/>
              </a:solidFill>
              <a:latin typeface="arial" charset="0"/>
              <a:ea typeface="+mn-ea"/>
              <a:cs typeface="+mn-cs"/>
            </a:endParaRPr>
          </a:p>
        </p:txBody>
      </p:sp>
      <p:pic>
        <p:nvPicPr>
          <p:cNvPr id="18" name="Content Placeholder 5" descr="MNPBS Network Logo&#10;Positive behavior support&#10;State of Minnesota with a river running through it. " title="mnpbs network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0807" y="207818"/>
            <a:ext cx="4238382" cy="1396476"/>
          </a:xfrm>
          <a:prstGeom prst="rect">
            <a:avLst/>
          </a:prstGeom>
        </p:spPr>
      </p:pic>
      <p:pic>
        <p:nvPicPr>
          <p:cNvPr id="2" name="Picture 1" descr="US Bank Stadium and downtown Minneapolis lit up during the 2018 Superbowl Halftime Show with Prince symbol lit in purple. " title="photo"/>
          <p:cNvPicPr>
            <a:picLocks noChangeAspect="1"/>
          </p:cNvPicPr>
          <p:nvPr/>
        </p:nvPicPr>
        <p:blipFill>
          <a:blip r:embed="rId3"/>
          <a:stretch>
            <a:fillRect/>
          </a:stretch>
        </p:blipFill>
        <p:spPr>
          <a:xfrm>
            <a:off x="2937485" y="3661979"/>
            <a:ext cx="6317026" cy="2716322"/>
          </a:xfrm>
          <a:prstGeom prst="rect">
            <a:avLst/>
          </a:prstGeom>
        </p:spPr>
      </p:pic>
      <p:sp>
        <p:nvSpPr>
          <p:cNvPr id="3" name="Rectangle 2"/>
          <p:cNvSpPr/>
          <p:nvPr/>
        </p:nvSpPr>
        <p:spPr>
          <a:xfrm>
            <a:off x="6584055" y="6462823"/>
            <a:ext cx="56079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tooltip="Link to Twitter about MNPBS Network helping out with APBS conference"/>
              </a:rPr>
              <a:t>https://twitter.com/MNPBS/status/960660570532990976</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 name="TextBox 3"/>
          <p:cNvSpPr txBox="1"/>
          <p:nvPr/>
        </p:nvSpPr>
        <p:spPr>
          <a:xfrm>
            <a:off x="4065634" y="2802997"/>
            <a:ext cx="406072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March 17</a:t>
            </a:r>
            <a:r>
              <a:rPr kumimoji="0" lang="en-US" sz="2000" b="1" i="0" u="none" strike="noStrike" kern="1200" cap="none" spc="0" normalizeH="0" baseline="30000" noProof="0" dirty="0">
                <a:ln>
                  <a:noFill/>
                </a:ln>
                <a:solidFill>
                  <a:prstClr val="black"/>
                </a:solidFill>
                <a:effectLst/>
                <a:uLnTx/>
                <a:uFillTx/>
                <a:latin typeface="arial" charset="0"/>
                <a:ea typeface="+mn-ea"/>
                <a:cs typeface="+mn-cs"/>
              </a:rPr>
              <a:t>th</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-20</a:t>
            </a:r>
            <a:r>
              <a:rPr kumimoji="0" lang="en-US" sz="2000" b="1" i="0" u="none" strike="noStrike" kern="1200" cap="none" spc="0" normalizeH="0" baseline="30000" noProof="0" dirty="0">
                <a:ln>
                  <a:noFill/>
                </a:ln>
                <a:solidFill>
                  <a:prstClr val="black"/>
                </a:solidFill>
                <a:effectLst/>
                <a:uLnTx/>
                <a:uFillTx/>
                <a:latin typeface="arial" charset="0"/>
                <a:ea typeface="+mn-ea"/>
                <a:cs typeface="+mn-cs"/>
              </a:rPr>
              <a:t>th</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a:r>
            <a:br>
              <a:rPr kumimoji="0" lang="en-US" sz="2000" b="0" i="0" u="none" strike="noStrike" kern="1200" cap="none" spc="0" normalizeH="0" baseline="0" noProof="0" dirty="0">
                <a:ln>
                  <a:noFill/>
                </a:ln>
                <a:solidFill>
                  <a:prstClr val="black"/>
                </a:solidFill>
                <a:effectLst/>
                <a:uLnTx/>
                <a:uFillTx/>
                <a:latin typeface="arial" charset="0"/>
                <a:ea typeface="+mn-ea"/>
                <a:cs typeface="+mn-cs"/>
              </a:rPr>
            </a:br>
            <a:r>
              <a:rPr kumimoji="0" lang="en-US" sz="2000" b="0" i="0" u="none" strike="noStrike" kern="1200" cap="none" spc="0" normalizeH="0" baseline="0" noProof="0" dirty="0">
                <a:ln>
                  <a:noFill/>
                </a:ln>
                <a:solidFill>
                  <a:prstClr val="black"/>
                </a:solidFill>
                <a:effectLst/>
                <a:uLnTx/>
                <a:uFillTx/>
                <a:latin typeface="arial" charset="0"/>
                <a:ea typeface="+mn-ea"/>
                <a:cs typeface="+mn-cs"/>
              </a:rPr>
              <a:t>Hyatt Regency </a:t>
            </a: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 Minneapolis, MN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2" descr="conference_gradient.png (180×18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5575" y="161842"/>
            <a:ext cx="1384467" cy="13844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502162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lang="en-US"/>
              <a:t>MNPSP.org/MNPBS</a:t>
            </a:r>
            <a:endParaRPr lang="en-US" dirty="0"/>
          </a:p>
        </p:txBody>
      </p:sp>
      <p:sp>
        <p:nvSpPr>
          <p:cNvPr id="3" name="Title 2"/>
          <p:cNvSpPr>
            <a:spLocks noGrp="1"/>
          </p:cNvSpPr>
          <p:nvPr>
            <p:ph type="title"/>
          </p:nvPr>
        </p:nvSpPr>
        <p:spPr/>
        <p:txBody>
          <a:bodyPr/>
          <a:lstStyle/>
          <a:p>
            <a:r>
              <a:rPr lang="en-US" dirty="0"/>
              <a:t>Thanks!</a:t>
            </a:r>
          </a:p>
        </p:txBody>
      </p:sp>
      <p:sp>
        <p:nvSpPr>
          <p:cNvPr id="4" name="Text Placeholder 3"/>
          <p:cNvSpPr>
            <a:spLocks noGrp="1"/>
          </p:cNvSpPr>
          <p:nvPr>
            <p:ph type="body" sz="quarter" idx="13"/>
          </p:nvPr>
        </p:nvSpPr>
        <p:spPr/>
        <p:txBody>
          <a:bodyPr>
            <a:normAutofit fontScale="92500" lnSpcReduction="20000"/>
          </a:bodyPr>
          <a:lstStyle/>
          <a:p>
            <a:pPr>
              <a:lnSpc>
                <a:spcPct val="110000"/>
              </a:lnSpc>
              <a:spcAft>
                <a:spcPts val="600"/>
              </a:spcAft>
            </a:pPr>
            <a:r>
              <a:rPr lang="en-US" dirty="0"/>
              <a:t>Rachel </a:t>
            </a:r>
            <a:r>
              <a:rPr lang="en-US" dirty="0" smtClean="0"/>
              <a:t>Freeman</a:t>
            </a:r>
          </a:p>
          <a:p>
            <a:pPr>
              <a:lnSpc>
                <a:spcPct val="110000"/>
              </a:lnSpc>
            </a:pPr>
            <a:r>
              <a:rPr lang="en-US" sz="2200" b="0" i="1" dirty="0" smtClean="0">
                <a:solidFill>
                  <a:srgbClr val="FFFFFF"/>
                </a:solidFill>
              </a:rPr>
              <a:t>freem039@umn.edu</a:t>
            </a:r>
            <a:r>
              <a:rPr lang="en-US" sz="2800" b="0" i="1" dirty="0" smtClean="0"/>
              <a:t> </a:t>
            </a:r>
          </a:p>
          <a:p>
            <a:pPr lvl="0">
              <a:lnSpc>
                <a:spcPct val="110000"/>
              </a:lnSpc>
              <a:spcAft>
                <a:spcPts val="600"/>
              </a:spcAft>
              <a:buClr>
                <a:srgbClr val="003865"/>
              </a:buClr>
            </a:pPr>
            <a:r>
              <a:rPr lang="en-US" dirty="0" smtClean="0">
                <a:solidFill>
                  <a:srgbClr val="FFFFFF"/>
                </a:solidFill>
              </a:rPr>
              <a:t>Erin </a:t>
            </a:r>
            <a:r>
              <a:rPr lang="en-US" dirty="0"/>
              <a:t>Engness</a:t>
            </a:r>
          </a:p>
          <a:p>
            <a:pPr lvl="0">
              <a:lnSpc>
                <a:spcPct val="110000"/>
              </a:lnSpc>
              <a:spcAft>
                <a:spcPts val="600"/>
              </a:spcAft>
              <a:buClr>
                <a:srgbClr val="003865"/>
              </a:buClr>
            </a:pPr>
            <a:r>
              <a:rPr lang="en-US" sz="2200" b="0" i="1" dirty="0" smtClean="0">
                <a:solidFill>
                  <a:srgbClr val="FFFFFF"/>
                </a:solidFill>
              </a:rPr>
              <a:t>EEngness@resourcecoop-mn.gov</a:t>
            </a:r>
            <a:endParaRPr lang="en-US" sz="2200" b="0" i="1" dirty="0">
              <a:solidFill>
                <a:srgbClr val="FFFFFF"/>
              </a:solidFill>
            </a:endParaRPr>
          </a:p>
          <a:p>
            <a:pPr>
              <a:lnSpc>
                <a:spcPct val="110000"/>
              </a:lnSpc>
              <a:spcAft>
                <a:spcPts val="600"/>
              </a:spcAft>
            </a:pPr>
            <a:r>
              <a:rPr lang="en-US" dirty="0">
                <a:solidFill>
                  <a:srgbClr val="FFFFFF"/>
                </a:solidFill>
              </a:rPr>
              <a:t>Garrett</a:t>
            </a:r>
            <a:r>
              <a:rPr lang="en-US" dirty="0" smtClean="0"/>
              <a:t> </a:t>
            </a:r>
            <a:r>
              <a:rPr lang="en-US" dirty="0"/>
              <a:t>Petrie</a:t>
            </a:r>
          </a:p>
          <a:p>
            <a:pPr>
              <a:lnSpc>
                <a:spcPct val="110000"/>
              </a:lnSpc>
            </a:pPr>
            <a:r>
              <a:rPr lang="en-US" sz="2200" b="0" i="1" dirty="0">
                <a:solidFill>
                  <a:srgbClr val="FFFFFF"/>
                </a:solidFill>
              </a:rPr>
              <a:t>Garrett.Petrie@state.mn.us</a:t>
            </a:r>
          </a:p>
        </p:txBody>
      </p:sp>
      <p:sp>
        <p:nvSpPr>
          <p:cNvPr id="5" name="Slide Number Placeholder 4"/>
          <p:cNvSpPr>
            <a:spLocks noGrp="1"/>
          </p:cNvSpPr>
          <p:nvPr>
            <p:ph type="sldNum" sz="quarter" idx="11"/>
          </p:nvPr>
        </p:nvSpPr>
        <p:spPr/>
        <p:txBody>
          <a:bodyPr/>
          <a:lstStyle/>
          <a:p>
            <a:fld id="{48F63A3B-78C7-47BE-AE5E-E10140E04643}" type="slidenum">
              <a:rPr lang="en-US" smtClean="0"/>
              <a:pPr/>
              <a:t>77</a:t>
            </a:fld>
            <a:endParaRPr lang="en-US" dirty="0"/>
          </a:p>
        </p:txBody>
      </p:sp>
    </p:spTree>
    <p:extLst>
      <p:ext uri="{BB962C8B-B14F-4D97-AF65-F5344CB8AC3E}">
        <p14:creationId xmlns:p14="http://schemas.microsoft.com/office/powerpoint/2010/main" val="15691273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MNPSP.org/MNPBS</a:t>
            </a:r>
            <a:endParaRPr lang="en-US" sz="2400" dirty="0"/>
          </a:p>
        </p:txBody>
      </p:sp>
      <p:sp>
        <p:nvSpPr>
          <p:cNvPr id="3" name="Slide Number Placeholder 2"/>
          <p:cNvSpPr>
            <a:spLocks noGrp="1"/>
          </p:cNvSpPr>
          <p:nvPr>
            <p:ph type="sldNum" sz="quarter" idx="11"/>
          </p:nvPr>
        </p:nvSpPr>
        <p:spPr/>
        <p:txBody>
          <a:bodyPr/>
          <a:lstStyle/>
          <a:p>
            <a:fld id="{48F63A3B-78C7-47BE-AE5E-E10140E04643}" type="slidenum">
              <a:rPr lang="en-US" smtClean="0"/>
              <a:pPr/>
              <a:t>78</a:t>
            </a:fld>
            <a:endParaRPr lang="en-US" dirty="0"/>
          </a:p>
        </p:txBody>
      </p:sp>
      <p:sp>
        <p:nvSpPr>
          <p:cNvPr id="4" name="Title 3"/>
          <p:cNvSpPr>
            <a:spLocks noGrp="1"/>
          </p:cNvSpPr>
          <p:nvPr>
            <p:ph type="ctrTitle"/>
          </p:nvPr>
        </p:nvSpPr>
        <p:spPr/>
        <p:txBody>
          <a:bodyPr/>
          <a:lstStyle/>
          <a:p>
            <a:r>
              <a:rPr lang="en-US" b="0" dirty="0"/>
              <a:t>Organization Members</a:t>
            </a:r>
          </a:p>
        </p:txBody>
      </p:sp>
    </p:spTree>
    <p:extLst>
      <p:ext uri="{BB962C8B-B14F-4D97-AF65-F5344CB8AC3E}">
        <p14:creationId xmlns:p14="http://schemas.microsoft.com/office/powerpoint/2010/main" val="2935199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dirty="0" smtClean="0"/>
              <a:t>Share </a:t>
            </a:r>
            <a:r>
              <a:rPr lang="en-US" sz="3200" dirty="0"/>
              <a:t>fairs, networking sessions, </a:t>
            </a:r>
            <a:r>
              <a:rPr lang="en-US" sz="3200" dirty="0" smtClean="0"/>
              <a:t>district mini-conferences</a:t>
            </a:r>
            <a:r>
              <a:rPr lang="en-US" sz="3200" dirty="0"/>
              <a:t>, web-based sharing</a:t>
            </a:r>
          </a:p>
          <a:p>
            <a:r>
              <a:rPr lang="en-US" sz="3200" dirty="0" smtClean="0"/>
              <a:t>Opportunities </a:t>
            </a:r>
            <a:r>
              <a:rPr lang="en-US" sz="3200" dirty="0"/>
              <a:t>for school teams to:</a:t>
            </a:r>
          </a:p>
          <a:p>
            <a:pPr lvl="1"/>
            <a:r>
              <a:rPr lang="en-US" sz="2800" dirty="0" smtClean="0"/>
              <a:t>Celebrate </a:t>
            </a:r>
            <a:r>
              <a:rPr lang="en-US" sz="2800" dirty="0"/>
              <a:t>successes</a:t>
            </a:r>
          </a:p>
          <a:p>
            <a:pPr lvl="1"/>
            <a:r>
              <a:rPr lang="en-US" sz="2800" dirty="0"/>
              <a:t>L</a:t>
            </a:r>
            <a:r>
              <a:rPr lang="en-US" sz="2800" dirty="0" smtClean="0"/>
              <a:t>earn </a:t>
            </a:r>
            <a:r>
              <a:rPr lang="en-US" sz="2800" dirty="0"/>
              <a:t>from peers</a:t>
            </a:r>
          </a:p>
          <a:p>
            <a:pPr lvl="1"/>
            <a:r>
              <a:rPr lang="en-US" sz="2800" dirty="0" smtClean="0"/>
              <a:t>Steal </a:t>
            </a:r>
            <a:r>
              <a:rPr lang="en-US" sz="2800" dirty="0"/>
              <a:t>ideas</a:t>
            </a:r>
          </a:p>
          <a:p>
            <a:pPr lvl="1"/>
            <a:r>
              <a:rPr lang="en-US" sz="2800" dirty="0" smtClean="0"/>
              <a:t>Continue </a:t>
            </a:r>
            <a:r>
              <a:rPr lang="en-US" sz="2800" dirty="0"/>
              <a:t>momentum</a:t>
            </a:r>
          </a:p>
          <a:p>
            <a:pPr lvl="1"/>
            <a:r>
              <a:rPr lang="en-US" sz="2800" dirty="0"/>
              <a:t>I</a:t>
            </a:r>
            <a:r>
              <a:rPr lang="en-US" sz="2800" dirty="0" smtClean="0"/>
              <a:t>nvite </a:t>
            </a:r>
            <a:r>
              <a:rPr lang="en-US" sz="2800" dirty="0"/>
              <a:t>important stakeholders</a:t>
            </a:r>
          </a:p>
        </p:txBody>
      </p:sp>
      <p:sp>
        <p:nvSpPr>
          <p:cNvPr id="3" name="Title 2"/>
          <p:cNvSpPr>
            <a:spLocks noGrp="1"/>
          </p:cNvSpPr>
          <p:nvPr>
            <p:ph type="title"/>
          </p:nvPr>
        </p:nvSpPr>
        <p:spPr/>
        <p:txBody>
          <a:bodyPr>
            <a:normAutofit/>
          </a:bodyPr>
          <a:lstStyle/>
          <a:p>
            <a:r>
              <a:rPr lang="en-US" sz="3600" dirty="0" smtClean="0"/>
              <a:t>Create </a:t>
            </a:r>
            <a:r>
              <a:rPr lang="en-US" sz="3600" u="sng" dirty="0" smtClean="0"/>
              <a:t>Communities of Practice</a:t>
            </a:r>
            <a:endParaRPr lang="en-US" sz="3600" b="1" u="sng" dirty="0">
              <a:solidFill>
                <a:schemeClr val="accent1">
                  <a:lumMod val="75000"/>
                </a:schemeClr>
              </a:solidFill>
            </a:endParaRPr>
          </a:p>
        </p:txBody>
      </p:sp>
      <p:sp>
        <p:nvSpPr>
          <p:cNvPr id="4" name="Slide Number Placeholder 3"/>
          <p:cNvSpPr>
            <a:spLocks noGrp="1"/>
          </p:cNvSpPr>
          <p:nvPr>
            <p:ph type="sldNum" sz="quarter" idx="4"/>
          </p:nvPr>
        </p:nvSpPr>
        <p:spPr/>
        <p:txBody>
          <a:bodyPr/>
          <a:lstStyle/>
          <a:p>
            <a:fld id="{121F9C6A-2460-40CD-BD83-481055A8A31B}" type="slidenum">
              <a:rPr lang="en-US" smtClean="0"/>
              <a:t>8</a:t>
            </a:fld>
            <a:endParaRPr lang="en-US"/>
          </a:p>
        </p:txBody>
      </p:sp>
    </p:spTree>
    <p:extLst>
      <p:ext uri="{BB962C8B-B14F-4D97-AF65-F5344CB8AC3E}">
        <p14:creationId xmlns:p14="http://schemas.microsoft.com/office/powerpoint/2010/main" val="2166007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4981"/>
            <a:ext cx="10515600" cy="1325563"/>
          </a:xfrm>
        </p:spPr>
        <p:txBody>
          <a:bodyPr/>
          <a:lstStyle/>
          <a:p>
            <a:r>
              <a:rPr lang="en-US" dirty="0" smtClean="0"/>
              <a:t>MNPBS Network Purpose</a:t>
            </a:r>
            <a:endParaRPr lang="en-US" dirty="0"/>
          </a:p>
        </p:txBody>
      </p:sp>
      <p:pic>
        <p:nvPicPr>
          <p:cNvPr id="11" name="Picture 10" title="MN Positive Behavior Support Logo">
            <a:extLst>
              <a:ext uri="{FF2B5EF4-FFF2-40B4-BE49-F238E27FC236}">
                <a16:creationId xmlns:a16="http://schemas.microsoft.com/office/drawing/2014/main" id="{97D36883-7D81-F14A-85A3-B5ED7E41C776}"/>
              </a:ext>
            </a:extLst>
          </p:cNvPr>
          <p:cNvPicPr>
            <a:picLocks noChangeAspect="1"/>
          </p:cNvPicPr>
          <p:nvPr/>
        </p:nvPicPr>
        <p:blipFill>
          <a:blip r:embed="rId3"/>
          <a:stretch>
            <a:fillRect/>
          </a:stretch>
        </p:blipFill>
        <p:spPr>
          <a:xfrm>
            <a:off x="3114892" y="495695"/>
            <a:ext cx="5908074" cy="1947795"/>
          </a:xfrm>
          <a:prstGeom prst="rect">
            <a:avLst/>
          </a:prstGeom>
        </p:spPr>
      </p:pic>
      <p:sp>
        <p:nvSpPr>
          <p:cNvPr id="13" name="Rectangle 12"/>
          <p:cNvSpPr/>
          <p:nvPr/>
        </p:nvSpPr>
        <p:spPr>
          <a:xfrm>
            <a:off x="362953" y="2998603"/>
            <a:ext cx="11411952" cy="2529923"/>
          </a:xfrm>
          <a:prstGeom prst="rect">
            <a:avLst/>
          </a:prstGeom>
        </p:spPr>
        <p:txBody>
          <a:bodyPr wrap="square">
            <a:spAutoFit/>
          </a:bodyPr>
          <a:lstStyle/>
          <a:p>
            <a:pPr lvl="0">
              <a:lnSpc>
                <a:spcPct val="90000"/>
              </a:lnSpc>
              <a:spcBef>
                <a:spcPts val="1000"/>
              </a:spcBef>
            </a:pPr>
            <a:r>
              <a:rPr lang="en-US" sz="4400" b="1" dirty="0">
                <a:solidFill>
                  <a:srgbClr val="003865"/>
                </a:solidFill>
              </a:rPr>
              <a:t>MNPBS Network is </a:t>
            </a:r>
            <a:r>
              <a:rPr lang="en-US" sz="4400" b="1" dirty="0">
                <a:solidFill>
                  <a:srgbClr val="00A3DB"/>
                </a:solidFill>
              </a:rPr>
              <a:t>bringing practitioners together </a:t>
            </a:r>
            <a:r>
              <a:rPr lang="en-US" sz="4400" b="1" dirty="0">
                <a:solidFill>
                  <a:srgbClr val="003865"/>
                </a:solidFill>
              </a:rPr>
              <a:t>across settings, populations and the </a:t>
            </a:r>
            <a:r>
              <a:rPr lang="en-US" sz="4400" b="1" dirty="0" smtClean="0">
                <a:solidFill>
                  <a:srgbClr val="003865"/>
                </a:solidFill>
              </a:rPr>
              <a:t>lifespan </a:t>
            </a:r>
            <a:r>
              <a:rPr lang="en-US" sz="4400" b="1" dirty="0">
                <a:solidFill>
                  <a:srgbClr val="003865"/>
                </a:solidFill>
              </a:rPr>
              <a:t>to </a:t>
            </a:r>
            <a:r>
              <a:rPr lang="en-US" sz="4400" b="1" dirty="0" smtClean="0">
                <a:solidFill>
                  <a:srgbClr val="00A3DB"/>
                </a:solidFill>
              </a:rPr>
              <a:t>articulate key PBS features </a:t>
            </a:r>
            <a:r>
              <a:rPr lang="en-US" sz="4400" b="1" dirty="0" smtClean="0">
                <a:solidFill>
                  <a:srgbClr val="003865"/>
                </a:solidFill>
              </a:rPr>
              <a:t>and </a:t>
            </a:r>
            <a:r>
              <a:rPr lang="en-US" sz="4400" b="1" dirty="0">
                <a:solidFill>
                  <a:srgbClr val="00A3DB"/>
                </a:solidFill>
              </a:rPr>
              <a:t>share about </a:t>
            </a:r>
            <a:r>
              <a:rPr lang="en-US" sz="4400" b="1" dirty="0" smtClean="0">
                <a:solidFill>
                  <a:srgbClr val="00A3DB"/>
                </a:solidFill>
              </a:rPr>
              <a:t>exemplary </a:t>
            </a:r>
            <a:r>
              <a:rPr lang="en-US" sz="4400" b="1" dirty="0">
                <a:solidFill>
                  <a:srgbClr val="00A3DB"/>
                </a:solidFill>
              </a:rPr>
              <a:t>PBS at a community level</a:t>
            </a:r>
            <a:r>
              <a:rPr lang="en-US" sz="4400" b="1" dirty="0">
                <a:solidFill>
                  <a:srgbClr val="003865"/>
                </a:solidFill>
              </a:rPr>
              <a:t>.</a:t>
            </a:r>
          </a:p>
        </p:txBody>
      </p:sp>
    </p:spTree>
    <p:extLst>
      <p:ext uri="{BB962C8B-B14F-4D97-AF65-F5344CB8AC3E}">
        <p14:creationId xmlns:p14="http://schemas.microsoft.com/office/powerpoint/2010/main" val="2519998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MNPBSnetwork">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MNPBSnetwork">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2.xml><?xml version="1.0" encoding="utf-8"?>
<a:theme xmlns:a="http://schemas.openxmlformats.org/drawingml/2006/main" name="UofO 4: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BIS_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TC-ICI">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3.xml><?xml version="1.0" encoding="utf-8"?>
<a:theme xmlns:a="http://schemas.openxmlformats.org/drawingml/2006/main" name="APBS">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6.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7.xml><?xml version="1.0" encoding="utf-8"?>
<a:theme xmlns:a="http://schemas.openxmlformats.org/drawingml/2006/main" name="MDE">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8.xml><?xml version="1.0" encoding="utf-8"?>
<a:theme xmlns:a="http://schemas.openxmlformats.org/drawingml/2006/main" name="2_Office Theme">
  <a:themeElements>
    <a:clrScheme name="NewNIRN-2016">
      <a:dk1>
        <a:srgbClr val="242C3C"/>
      </a:dk1>
      <a:lt1>
        <a:srgbClr val="FFFFFF"/>
      </a:lt1>
      <a:dk2>
        <a:srgbClr val="56B3D6"/>
      </a:dk2>
      <a:lt2>
        <a:srgbClr val="EAB24E"/>
      </a:lt2>
      <a:accent1>
        <a:srgbClr val="E3605C"/>
      </a:accent1>
      <a:accent2>
        <a:srgbClr val="00C7C4"/>
      </a:accent2>
      <a:accent3>
        <a:srgbClr val="787FA7"/>
      </a:accent3>
      <a:accent4>
        <a:srgbClr val="EAB24E"/>
      </a:accent4>
      <a:accent5>
        <a:srgbClr val="DF8766"/>
      </a:accent5>
      <a:accent6>
        <a:srgbClr val="76C88D"/>
      </a:accent6>
      <a:hlink>
        <a:srgbClr val="0082B3"/>
      </a:hlink>
      <a:folHlink>
        <a:srgbClr val="0082B3"/>
      </a:folHlink>
    </a:clrScheme>
    <a:fontScheme name="NIRNv2-06-2016">
      <a:majorFont>
        <a:latin typeface="Lucida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fontScale="92500"/>
      </a:bodyPr>
      <a:lstStyle>
        <a:defPPr>
          <a:defRPr sz="2800" b="0" i="0" dirty="0" smtClean="0">
            <a:solidFill>
              <a:schemeClr val="tx1"/>
            </a:solidFill>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NCECDTL" id="{9B892123-D604-3C44-A1F9-1D03977B6C89}" vid="{80D5EEF7-568E-6848-93CB-09557606261E}"/>
    </a:ext>
  </a:extLst>
</a:theme>
</file>

<file path=ppt/theme/theme9.xml><?xml version="1.0" encoding="utf-8"?>
<a:theme xmlns:a="http://schemas.openxmlformats.org/drawingml/2006/main" name="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1493</TotalTime>
  <Words>5857</Words>
  <Application>Microsoft Office PowerPoint</Application>
  <PresentationFormat>Widescreen</PresentationFormat>
  <Paragraphs>985</Paragraphs>
  <Slides>78</Slides>
  <Notes>26</Notes>
  <HiddenSlides>0</HiddenSlides>
  <MMClips>0</MMClips>
  <ScaleCrop>false</ScaleCrop>
  <HeadingPairs>
    <vt:vector size="8" baseType="variant">
      <vt:variant>
        <vt:lpstr>Fonts Used</vt:lpstr>
      </vt:variant>
      <vt:variant>
        <vt:i4>14</vt:i4>
      </vt:variant>
      <vt:variant>
        <vt:lpstr>Theme</vt:lpstr>
      </vt:variant>
      <vt:variant>
        <vt:i4>13</vt:i4>
      </vt:variant>
      <vt:variant>
        <vt:lpstr>Embedded OLE Servers</vt:lpstr>
      </vt:variant>
      <vt:variant>
        <vt:i4>1</vt:i4>
      </vt:variant>
      <vt:variant>
        <vt:lpstr>Slide Titles</vt:lpstr>
      </vt:variant>
      <vt:variant>
        <vt:i4>78</vt:i4>
      </vt:variant>
    </vt:vector>
  </HeadingPairs>
  <TitlesOfParts>
    <vt:vector size="106" baseType="lpstr">
      <vt:lpstr>ＭＳ Ｐゴシック</vt:lpstr>
      <vt:lpstr>Arial</vt:lpstr>
      <vt:lpstr>Arial</vt:lpstr>
      <vt:lpstr>Calibri</vt:lpstr>
      <vt:lpstr>Calibri Light</vt:lpstr>
      <vt:lpstr>Courier New</vt:lpstr>
      <vt:lpstr>inherit</vt:lpstr>
      <vt:lpstr>Lucida Sans</vt:lpstr>
      <vt:lpstr>NeueHaasGroteskText Std</vt:lpstr>
      <vt:lpstr>Open Sans</vt:lpstr>
      <vt:lpstr>times new roman</vt:lpstr>
      <vt:lpstr>times new roman</vt:lpstr>
      <vt:lpstr>Verdana</vt:lpstr>
      <vt:lpstr>Wingdings</vt:lpstr>
      <vt:lpstr>MNPBSnetwork</vt:lpstr>
      <vt:lpstr>RTC-ICI</vt:lpstr>
      <vt:lpstr>APBS</vt:lpstr>
      <vt:lpstr>Office Theme</vt:lpstr>
      <vt:lpstr>MDE &amp; PBISmn</vt:lpstr>
      <vt:lpstr>1_MN.IT</vt:lpstr>
      <vt:lpstr>MDE</vt:lpstr>
      <vt:lpstr>2_Office Theme</vt:lpstr>
      <vt:lpstr>pbisMN</vt:lpstr>
      <vt:lpstr>1_Office Theme</vt:lpstr>
      <vt:lpstr>1_MNPBSnetwork</vt:lpstr>
      <vt:lpstr>UofO 4:3</vt:lpstr>
      <vt:lpstr>PBIS_TA</vt:lpstr>
      <vt:lpstr>Acrobat Document</vt:lpstr>
      <vt:lpstr>MNPBS Network: Expanding PBIS Across School, Home and Community </vt:lpstr>
      <vt:lpstr>Takeaways</vt:lpstr>
      <vt:lpstr>Communities of practice</vt:lpstr>
      <vt:lpstr>What would Kent say?</vt:lpstr>
      <vt:lpstr>Key Variables for Sustainability of Tier 1 PBIS</vt:lpstr>
      <vt:lpstr>Four Principles for Sustaining School-wide Systems</vt:lpstr>
      <vt:lpstr>Using data for CONTINUOUS REGENERATION</vt:lpstr>
      <vt:lpstr>Create Communities of Practice</vt:lpstr>
      <vt:lpstr>MNPBS Network Purpose</vt:lpstr>
      <vt:lpstr>Impact On Life Trajectory If We Collaborate to Provide Positive Supports and Choice Across the Lifespan…</vt:lpstr>
      <vt:lpstr>Network Overview</vt:lpstr>
      <vt:lpstr>Organization Members</vt:lpstr>
      <vt:lpstr>MNPBS Network PATH</vt:lpstr>
      <vt:lpstr>Chronology of MNPBS Network</vt:lpstr>
      <vt:lpstr>PATH-Driven Organizational Structure</vt:lpstr>
      <vt:lpstr>Levels of MNPBS Network Membership (2019)</vt:lpstr>
      <vt:lpstr>Marketing and Social Media Workgroup</vt:lpstr>
      <vt:lpstr>Marketing and Social Media Workgroup</vt:lpstr>
      <vt:lpstr>MNPBS YouTube Channel</vt:lpstr>
      <vt:lpstr>MNPBS Network Webpage</vt:lpstr>
      <vt:lpstr>Exemplary Communities Workgroup</vt:lpstr>
      <vt:lpstr>MN Positive Behavior Support Network Exemplary Communities Workgroup</vt:lpstr>
      <vt:lpstr>Aspirational to Exemplary Communities – Continuum of Positive Behavior Support Across the Lifespan</vt:lpstr>
      <vt:lpstr>MNPBS Network Exemplary Communities: Pyramid Model (Early Childhood Education) Since 2010</vt:lpstr>
      <vt:lpstr>MNPBS Network Exemplary Communities: SW-PBIS Implementation (Education) Since 2005</vt:lpstr>
      <vt:lpstr>MNPBS Network Exemplary Communities: Check &amp; Connect (Education &amp; Family)</vt:lpstr>
      <vt:lpstr>MNPBS Network Exemplary Communities: PBS &amp; Person-Centered Practices (Home &amp;Community) Since 2015</vt:lpstr>
      <vt:lpstr>PBS Related Initiative Maps to be Shared Soon…</vt:lpstr>
      <vt:lpstr>Early Childhood PBS in Minnesota</vt:lpstr>
      <vt:lpstr>Minnesota Centers of Excellence</vt:lpstr>
      <vt:lpstr>New Pyramid Model Implementation Sites 2019-2020</vt:lpstr>
      <vt:lpstr>Early Childhood Benchmarks of Quality  (completed at the program level)</vt:lpstr>
      <vt:lpstr>Classroom Fidelity Monitored and Supported through use of the Teaching Pyramid Observation Tool (TPOT)</vt:lpstr>
      <vt:lpstr>Foundational Outcomes: BIRS</vt:lpstr>
      <vt:lpstr>School-wide PBIS in Minnesota</vt:lpstr>
      <vt:lpstr> Schoolwide PBIS Across Districts and Charters</vt:lpstr>
      <vt:lpstr>Growth of PBIS in Minnesota: 2005-present</vt:lpstr>
      <vt:lpstr>PBIS by the Numbers in Minnesota</vt:lpstr>
      <vt:lpstr>PBIS Defined in MN Statute 122A.627</vt:lpstr>
      <vt:lpstr>PBIS Definition from Statute in Practice</vt:lpstr>
      <vt:lpstr>Average School Fidelity Data For New PBIS Schools Tiered Fidelity Inventory (TFI) Tier 1 – 2015-present </vt:lpstr>
      <vt:lpstr>Minnesota Organization-wide Positive Behavior Support (MN-OPBS)</vt:lpstr>
      <vt:lpstr>Positive Behavior Support  &amp; PC-Practices Cohorts 1- 4 (2015-2019)</vt:lpstr>
      <vt:lpstr>Effort Data Showing Expansion Over Time</vt:lpstr>
      <vt:lpstr>Growth in Minnesota: PBS in Human Service Organizations 2015-Present</vt:lpstr>
      <vt:lpstr>Tiered Onsite Evaluation Tool (TOET) Person Centered Practices &amp; Positive Behavior Support </vt:lpstr>
      <vt:lpstr>Olmstead Plan, Positive Support Rule &amp; Statewide Logic Model for Promoting Positive Supports</vt:lpstr>
      <vt:lpstr>Event Planning Workgroup</vt:lpstr>
      <vt:lpstr>2017 MNPBS Network Gathering</vt:lpstr>
      <vt:lpstr>2018 MNPBS Collaborators Forum</vt:lpstr>
      <vt:lpstr>April 30, 2019</vt:lpstr>
      <vt:lpstr>Initial Registrations for the May 9, 2018 Collaborator’s Forum  The Data from 2018 Led the Team to Identify Additional Sites for the Collaborator’s Forum  Presenters Were Located Across the State</vt:lpstr>
      <vt:lpstr>Major Outcomes 2019 MNPBS Network Collaborators Forum</vt:lpstr>
      <vt:lpstr>Fidelity and Capacity: What Have We Learned?</vt:lpstr>
      <vt:lpstr>Which program would YOU want?</vt:lpstr>
      <vt:lpstr>Behavior-Bullying School Program</vt:lpstr>
      <vt:lpstr>Choose a Program</vt:lpstr>
      <vt:lpstr>Website Data From Forum</vt:lpstr>
      <vt:lpstr>Visits on MNPSP.org from April 1, 2019 – May 24, 2019</vt:lpstr>
      <vt:lpstr>Pageviews on MNPSP.org from April 1, 2019 – May 24, 2019</vt:lpstr>
      <vt:lpstr>Pageviews Related to Collaborators Forum</vt:lpstr>
      <vt:lpstr>Pageviews Related to the MNPBS Network Pages and the  Collaborators Forum</vt:lpstr>
      <vt:lpstr>Conference Evaluation Results 2019</vt:lpstr>
      <vt:lpstr>All Responders for 2019</vt:lpstr>
      <vt:lpstr>Association for Positive Behavior Support (APBS)</vt:lpstr>
      <vt:lpstr>Mission of APBS</vt:lpstr>
      <vt:lpstr>APBS Networks around the World</vt:lpstr>
      <vt:lpstr>Why APBS Networks?</vt:lpstr>
      <vt:lpstr>Why APBS Networks?</vt:lpstr>
      <vt:lpstr>Cost of APBS Membership</vt:lpstr>
      <vt:lpstr>Primary Benefits of Professional Membership</vt:lpstr>
      <vt:lpstr>Journal of Positive Behavior Interventions (JPBI) </vt:lpstr>
      <vt:lpstr>Webinars – Live and Archived</vt:lpstr>
      <vt:lpstr>Takeaways Met?</vt:lpstr>
      <vt:lpstr>Locations of Annual Conferences To Date</vt:lpstr>
      <vt:lpstr>APBS Conference 2021 – Minneapolis 18th Annual Conference</vt:lpstr>
      <vt:lpstr>Thanks!</vt:lpstr>
      <vt:lpstr>Organization Members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Petrie, Garrett (MDE)</cp:lastModifiedBy>
  <cp:revision>238</cp:revision>
  <dcterms:created xsi:type="dcterms:W3CDTF">2018-05-30T16:49:04Z</dcterms:created>
  <dcterms:modified xsi:type="dcterms:W3CDTF">2019-06-12T07:49:51Z</dcterms:modified>
</cp:coreProperties>
</file>