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1" r:id="rId4"/>
    <p:sldMasterId id="2147483822" r:id="rId5"/>
    <p:sldMasterId id="2147483830" r:id="rId6"/>
  </p:sldMasterIdLst>
  <p:notesMasterIdLst>
    <p:notesMasterId r:id="rId45"/>
  </p:notesMasterIdLst>
  <p:handoutMasterIdLst>
    <p:handoutMasterId r:id="rId46"/>
  </p:handoutMasterIdLst>
  <p:sldIdLst>
    <p:sldId id="665" r:id="rId7"/>
    <p:sldId id="666" r:id="rId8"/>
    <p:sldId id="739" r:id="rId9"/>
    <p:sldId id="655" r:id="rId10"/>
    <p:sldId id="675" r:id="rId11"/>
    <p:sldId id="687" r:id="rId12"/>
    <p:sldId id="694" r:id="rId13"/>
    <p:sldId id="693" r:id="rId14"/>
    <p:sldId id="692" r:id="rId15"/>
    <p:sldId id="764" r:id="rId16"/>
    <p:sldId id="766" r:id="rId17"/>
    <p:sldId id="765" r:id="rId18"/>
    <p:sldId id="759" r:id="rId19"/>
    <p:sldId id="753" r:id="rId20"/>
    <p:sldId id="720" r:id="rId21"/>
    <p:sldId id="746" r:id="rId22"/>
    <p:sldId id="722" r:id="rId23"/>
    <p:sldId id="768" r:id="rId24"/>
    <p:sldId id="767" r:id="rId25"/>
    <p:sldId id="698" r:id="rId26"/>
    <p:sldId id="763" r:id="rId27"/>
    <p:sldId id="706" r:id="rId28"/>
    <p:sldId id="710" r:id="rId29"/>
    <p:sldId id="769" r:id="rId30"/>
    <p:sldId id="770" r:id="rId31"/>
    <p:sldId id="771" r:id="rId32"/>
    <p:sldId id="703" r:id="rId33"/>
    <p:sldId id="704" r:id="rId34"/>
    <p:sldId id="712" r:id="rId35"/>
    <p:sldId id="761" r:id="rId36"/>
    <p:sldId id="762" r:id="rId37"/>
    <p:sldId id="734" r:id="rId38"/>
    <p:sldId id="754" r:id="rId39"/>
    <p:sldId id="299" r:id="rId40"/>
    <p:sldId id="286" r:id="rId41"/>
    <p:sldId id="757" r:id="rId42"/>
    <p:sldId id="760" r:id="rId43"/>
    <p:sldId id="723" r:id="rId4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B5D27B7-C3E3-418A-984E-1F9A41F7710D}">
          <p14:sldIdLst>
            <p14:sldId id="665"/>
            <p14:sldId id="666"/>
            <p14:sldId id="739"/>
            <p14:sldId id="655"/>
            <p14:sldId id="675"/>
            <p14:sldId id="687"/>
            <p14:sldId id="694"/>
            <p14:sldId id="693"/>
            <p14:sldId id="692"/>
            <p14:sldId id="764"/>
            <p14:sldId id="766"/>
            <p14:sldId id="765"/>
          </p14:sldIdLst>
        </p14:section>
        <p14:section name="PBIS and AI Students" id="{5EB176E7-EB2F-4F32-88F8-7426FE13C2F2}">
          <p14:sldIdLst>
            <p14:sldId id="759"/>
            <p14:sldId id="753"/>
            <p14:sldId id="720"/>
            <p14:sldId id="746"/>
            <p14:sldId id="722"/>
            <p14:sldId id="768"/>
            <p14:sldId id="767"/>
            <p14:sldId id="698"/>
            <p14:sldId id="763"/>
            <p14:sldId id="706"/>
            <p14:sldId id="710"/>
            <p14:sldId id="769"/>
            <p14:sldId id="770"/>
            <p14:sldId id="771"/>
            <p14:sldId id="703"/>
            <p14:sldId id="704"/>
            <p14:sldId id="712"/>
            <p14:sldId id="761"/>
            <p14:sldId id="762"/>
            <p14:sldId id="734"/>
            <p14:sldId id="754"/>
            <p14:sldId id="299"/>
          </p14:sldIdLst>
        </p14:section>
        <p14:section name="Closing" id="{83BCBCA8-DC25-4BD8-8744-6FA33982CD29}">
          <p14:sldIdLst>
            <p14:sldId id="286"/>
            <p14:sldId id="757"/>
            <p14:sldId id="760"/>
            <p14:sldId id="7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cik, Ellen (MDE)" initials="NE(" lastIdx="5" clrIdx="0">
    <p:extLst>
      <p:ext uri="{19B8F6BF-5375-455C-9EA6-DF929625EA0E}">
        <p15:presenceInfo xmlns:p15="http://schemas.microsoft.com/office/powerpoint/2012/main" userId="S-1-5-21-2432509816-4247194023-3791653442-43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A"/>
    <a:srgbClr val="C31D22"/>
    <a:srgbClr val="F0C23C"/>
    <a:srgbClr val="78BE21"/>
    <a:srgbClr val="002644"/>
    <a:srgbClr val="003865"/>
    <a:srgbClr val="000000"/>
    <a:srgbClr val="0D0D0D"/>
    <a:srgbClr val="E8E8E8"/>
    <a:srgbClr val="B207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85764" autoAdjust="0"/>
  </p:normalViewPr>
  <p:slideViewPr>
    <p:cSldViewPr snapToGrid="0">
      <p:cViewPr varScale="1">
        <p:scale>
          <a:sx n="84" d="100"/>
          <a:sy n="84" d="100"/>
        </p:scale>
        <p:origin x="120" y="414"/>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1248"/>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521F8F-7AE2-429B-9044-D8ABA88289E3}" type="doc">
      <dgm:prSet loTypeId="urn:microsoft.com/office/officeart/2005/8/layout/cycle8" loCatId="cycle" qsTypeId="urn:microsoft.com/office/officeart/2005/8/quickstyle/simple1" qsCatId="simple" csTypeId="urn:microsoft.com/office/officeart/2005/8/colors/accent1_2" csCatId="accent1" phldr="1"/>
      <dgm:spPr/>
    </dgm:pt>
    <dgm:pt modelId="{3D52712B-9D38-447C-944B-C5E641C7E3F5}">
      <dgm:prSet phldrT="[Text]"/>
      <dgm:spPr/>
      <dgm:t>
        <a:bodyPr/>
        <a:lstStyle/>
        <a:p>
          <a:r>
            <a:rPr lang="en-US" dirty="0" smtClean="0"/>
            <a:t>Spiritual</a:t>
          </a:r>
          <a:endParaRPr lang="en-US" dirty="0"/>
        </a:p>
      </dgm:t>
    </dgm:pt>
    <dgm:pt modelId="{2AD39680-C111-4D65-A108-252F3CB21463}" type="parTrans" cxnId="{927F862F-466C-4607-A707-812807EA0C55}">
      <dgm:prSet/>
      <dgm:spPr/>
      <dgm:t>
        <a:bodyPr/>
        <a:lstStyle/>
        <a:p>
          <a:endParaRPr lang="en-US"/>
        </a:p>
      </dgm:t>
    </dgm:pt>
    <dgm:pt modelId="{79750B79-B623-42DB-BEE8-ACC3DE22B805}" type="sibTrans" cxnId="{927F862F-466C-4607-A707-812807EA0C55}">
      <dgm:prSet/>
      <dgm:spPr/>
      <dgm:t>
        <a:bodyPr/>
        <a:lstStyle/>
        <a:p>
          <a:endParaRPr lang="en-US"/>
        </a:p>
      </dgm:t>
    </dgm:pt>
    <dgm:pt modelId="{DD5A4D16-24B6-4586-8288-96630F653218}">
      <dgm:prSet phldrT="[Text]"/>
      <dgm:spPr/>
      <dgm:t>
        <a:bodyPr/>
        <a:lstStyle/>
        <a:p>
          <a:r>
            <a:rPr lang="en-US" dirty="0" smtClean="0"/>
            <a:t>Intellectual</a:t>
          </a:r>
          <a:endParaRPr lang="en-US" dirty="0"/>
        </a:p>
      </dgm:t>
    </dgm:pt>
    <dgm:pt modelId="{B0064975-78BD-49A5-BF0A-BBE89A5D86B2}" type="parTrans" cxnId="{ED6ADC0B-E876-4465-A4F6-37581D03E923}">
      <dgm:prSet/>
      <dgm:spPr/>
      <dgm:t>
        <a:bodyPr/>
        <a:lstStyle/>
        <a:p>
          <a:endParaRPr lang="en-US"/>
        </a:p>
      </dgm:t>
    </dgm:pt>
    <dgm:pt modelId="{1D920C16-61E7-48D0-8977-2587419C2682}" type="sibTrans" cxnId="{ED6ADC0B-E876-4465-A4F6-37581D03E923}">
      <dgm:prSet/>
      <dgm:spPr/>
      <dgm:t>
        <a:bodyPr/>
        <a:lstStyle/>
        <a:p>
          <a:endParaRPr lang="en-US"/>
        </a:p>
      </dgm:t>
    </dgm:pt>
    <dgm:pt modelId="{7A0399B3-62A9-4F60-A770-543C9C7787F4}">
      <dgm:prSet phldrT="[Text]"/>
      <dgm:spPr/>
      <dgm:t>
        <a:bodyPr/>
        <a:lstStyle/>
        <a:p>
          <a:r>
            <a:rPr lang="en-US" dirty="0" smtClean="0"/>
            <a:t>Physical</a:t>
          </a:r>
          <a:endParaRPr lang="en-US" dirty="0"/>
        </a:p>
      </dgm:t>
    </dgm:pt>
    <dgm:pt modelId="{A77624C5-F442-41DA-B098-9735455ADBC4}" type="parTrans" cxnId="{9E02CDC0-4C47-4D69-87DF-604C82D9FB7F}">
      <dgm:prSet/>
      <dgm:spPr/>
      <dgm:t>
        <a:bodyPr/>
        <a:lstStyle/>
        <a:p>
          <a:endParaRPr lang="en-US"/>
        </a:p>
      </dgm:t>
    </dgm:pt>
    <dgm:pt modelId="{FD05F40F-D67D-4B33-9C7F-80F86074AEE7}" type="sibTrans" cxnId="{9E02CDC0-4C47-4D69-87DF-604C82D9FB7F}">
      <dgm:prSet/>
      <dgm:spPr/>
      <dgm:t>
        <a:bodyPr/>
        <a:lstStyle/>
        <a:p>
          <a:endParaRPr lang="en-US"/>
        </a:p>
      </dgm:t>
    </dgm:pt>
    <dgm:pt modelId="{61B3CC11-9412-46F2-BCA4-5E887A55E693}">
      <dgm:prSet/>
      <dgm:spPr/>
      <dgm:t>
        <a:bodyPr/>
        <a:lstStyle/>
        <a:p>
          <a:r>
            <a:rPr lang="en-US" dirty="0" smtClean="0"/>
            <a:t>Mental</a:t>
          </a:r>
          <a:endParaRPr lang="en-US" dirty="0"/>
        </a:p>
      </dgm:t>
    </dgm:pt>
    <dgm:pt modelId="{7DC49989-E6F9-49D0-A989-D2DC773774BC}" type="parTrans" cxnId="{4BD62A28-EF41-4867-A874-9DDED6F0C3E5}">
      <dgm:prSet/>
      <dgm:spPr/>
      <dgm:t>
        <a:bodyPr/>
        <a:lstStyle/>
        <a:p>
          <a:endParaRPr lang="en-US"/>
        </a:p>
      </dgm:t>
    </dgm:pt>
    <dgm:pt modelId="{FDBDF300-FF66-4F3B-B890-4E65C373299B}" type="sibTrans" cxnId="{4BD62A28-EF41-4867-A874-9DDED6F0C3E5}">
      <dgm:prSet/>
      <dgm:spPr/>
      <dgm:t>
        <a:bodyPr/>
        <a:lstStyle/>
        <a:p>
          <a:endParaRPr lang="en-US"/>
        </a:p>
      </dgm:t>
    </dgm:pt>
    <dgm:pt modelId="{A494EC4F-BCC1-4942-A3DD-36BDDC9ABFD2}" type="pres">
      <dgm:prSet presAssocID="{9B521F8F-7AE2-429B-9044-D8ABA88289E3}" presName="compositeShape" presStyleCnt="0">
        <dgm:presLayoutVars>
          <dgm:chMax val="7"/>
          <dgm:dir/>
          <dgm:resizeHandles val="exact"/>
        </dgm:presLayoutVars>
      </dgm:prSet>
      <dgm:spPr/>
    </dgm:pt>
    <dgm:pt modelId="{A876A47C-F0AA-4B5A-BC57-F7E5E5E47961}" type="pres">
      <dgm:prSet presAssocID="{9B521F8F-7AE2-429B-9044-D8ABA88289E3}" presName="wedge1" presStyleLbl="node1" presStyleIdx="0" presStyleCnt="4"/>
      <dgm:spPr/>
    </dgm:pt>
    <dgm:pt modelId="{CC65FF89-586F-42D6-911F-996C06ADEF50}" type="pres">
      <dgm:prSet presAssocID="{9B521F8F-7AE2-429B-9044-D8ABA88289E3}" presName="dummy1a" presStyleCnt="0"/>
      <dgm:spPr/>
    </dgm:pt>
    <dgm:pt modelId="{01829427-10B6-4F25-B92B-4B95A4CA7C2E}" type="pres">
      <dgm:prSet presAssocID="{9B521F8F-7AE2-429B-9044-D8ABA88289E3}" presName="dummy1b" presStyleCnt="0"/>
      <dgm:spPr/>
    </dgm:pt>
    <dgm:pt modelId="{1013FA7E-1989-4EBA-8495-FC7195D4252E}" type="pres">
      <dgm:prSet presAssocID="{9B521F8F-7AE2-429B-9044-D8ABA88289E3}" presName="wedge1Tx" presStyleLbl="node1" presStyleIdx="0" presStyleCnt="4">
        <dgm:presLayoutVars>
          <dgm:chMax val="0"/>
          <dgm:chPref val="0"/>
          <dgm:bulletEnabled val="1"/>
        </dgm:presLayoutVars>
      </dgm:prSet>
      <dgm:spPr/>
    </dgm:pt>
    <dgm:pt modelId="{7F086A94-91A9-48AE-BC23-21B76AB1F514}" type="pres">
      <dgm:prSet presAssocID="{9B521F8F-7AE2-429B-9044-D8ABA88289E3}" presName="wedge2" presStyleLbl="node1" presStyleIdx="1" presStyleCnt="4"/>
      <dgm:spPr/>
    </dgm:pt>
    <dgm:pt modelId="{3FFE4A0C-8AD7-48A5-826A-C2BBF28A0F15}" type="pres">
      <dgm:prSet presAssocID="{9B521F8F-7AE2-429B-9044-D8ABA88289E3}" presName="dummy2a" presStyleCnt="0"/>
      <dgm:spPr/>
    </dgm:pt>
    <dgm:pt modelId="{D7BE1097-03DD-494B-8BC0-8073E5BF235E}" type="pres">
      <dgm:prSet presAssocID="{9B521F8F-7AE2-429B-9044-D8ABA88289E3}" presName="dummy2b" presStyleCnt="0"/>
      <dgm:spPr/>
    </dgm:pt>
    <dgm:pt modelId="{878005E3-EF07-4EAC-9DD3-60B0330C5B78}" type="pres">
      <dgm:prSet presAssocID="{9B521F8F-7AE2-429B-9044-D8ABA88289E3}" presName="wedge2Tx" presStyleLbl="node1" presStyleIdx="1" presStyleCnt="4">
        <dgm:presLayoutVars>
          <dgm:chMax val="0"/>
          <dgm:chPref val="0"/>
          <dgm:bulletEnabled val="1"/>
        </dgm:presLayoutVars>
      </dgm:prSet>
      <dgm:spPr/>
    </dgm:pt>
    <dgm:pt modelId="{C4FCF559-37EC-45AB-B954-A4AAC2E47ED1}" type="pres">
      <dgm:prSet presAssocID="{9B521F8F-7AE2-429B-9044-D8ABA88289E3}" presName="wedge3" presStyleLbl="node1" presStyleIdx="2" presStyleCnt="4"/>
      <dgm:spPr/>
    </dgm:pt>
    <dgm:pt modelId="{9C0447C7-37AA-4A99-8891-37BCC59959FA}" type="pres">
      <dgm:prSet presAssocID="{9B521F8F-7AE2-429B-9044-D8ABA88289E3}" presName="dummy3a" presStyleCnt="0"/>
      <dgm:spPr/>
    </dgm:pt>
    <dgm:pt modelId="{8AA56AC6-9A46-43C9-A026-7C9F300C0DB4}" type="pres">
      <dgm:prSet presAssocID="{9B521F8F-7AE2-429B-9044-D8ABA88289E3}" presName="dummy3b" presStyleCnt="0"/>
      <dgm:spPr/>
    </dgm:pt>
    <dgm:pt modelId="{F6E3CA88-19B6-4AD8-A19F-AF2CD9B7D870}" type="pres">
      <dgm:prSet presAssocID="{9B521F8F-7AE2-429B-9044-D8ABA88289E3}" presName="wedge3Tx" presStyleLbl="node1" presStyleIdx="2" presStyleCnt="4">
        <dgm:presLayoutVars>
          <dgm:chMax val="0"/>
          <dgm:chPref val="0"/>
          <dgm:bulletEnabled val="1"/>
        </dgm:presLayoutVars>
      </dgm:prSet>
      <dgm:spPr/>
    </dgm:pt>
    <dgm:pt modelId="{7528CEFF-A676-4615-8464-CBA6B62FA841}" type="pres">
      <dgm:prSet presAssocID="{9B521F8F-7AE2-429B-9044-D8ABA88289E3}" presName="wedge4" presStyleLbl="node1" presStyleIdx="3" presStyleCnt="4"/>
      <dgm:spPr/>
    </dgm:pt>
    <dgm:pt modelId="{B9E76BDB-DB17-4735-A06B-7ADDBA903C61}" type="pres">
      <dgm:prSet presAssocID="{9B521F8F-7AE2-429B-9044-D8ABA88289E3}" presName="dummy4a" presStyleCnt="0"/>
      <dgm:spPr/>
    </dgm:pt>
    <dgm:pt modelId="{089C33EB-85E6-4299-B8A5-E9A2E5C9253A}" type="pres">
      <dgm:prSet presAssocID="{9B521F8F-7AE2-429B-9044-D8ABA88289E3}" presName="dummy4b" presStyleCnt="0"/>
      <dgm:spPr/>
    </dgm:pt>
    <dgm:pt modelId="{338E527E-3749-40B1-BA62-0E289C8BE4B4}" type="pres">
      <dgm:prSet presAssocID="{9B521F8F-7AE2-429B-9044-D8ABA88289E3}" presName="wedge4Tx" presStyleLbl="node1" presStyleIdx="3" presStyleCnt="4">
        <dgm:presLayoutVars>
          <dgm:chMax val="0"/>
          <dgm:chPref val="0"/>
          <dgm:bulletEnabled val="1"/>
        </dgm:presLayoutVars>
      </dgm:prSet>
      <dgm:spPr/>
    </dgm:pt>
    <dgm:pt modelId="{2896D313-5022-412C-A2EB-7F6EE3C1EAB5}" type="pres">
      <dgm:prSet presAssocID="{79750B79-B623-42DB-BEE8-ACC3DE22B805}" presName="arrowWedge1" presStyleLbl="fgSibTrans2D1" presStyleIdx="0" presStyleCnt="4"/>
      <dgm:spPr/>
    </dgm:pt>
    <dgm:pt modelId="{5B283D0C-7870-4EEE-8BB9-4B81D30D1674}" type="pres">
      <dgm:prSet presAssocID="{1D920C16-61E7-48D0-8977-2587419C2682}" presName="arrowWedge2" presStyleLbl="fgSibTrans2D1" presStyleIdx="1" presStyleCnt="4"/>
      <dgm:spPr/>
    </dgm:pt>
    <dgm:pt modelId="{834C00C1-1361-4E12-85C9-F56B0044A0D3}" type="pres">
      <dgm:prSet presAssocID="{FD05F40F-D67D-4B33-9C7F-80F86074AEE7}" presName="arrowWedge3" presStyleLbl="fgSibTrans2D1" presStyleIdx="2" presStyleCnt="4"/>
      <dgm:spPr/>
    </dgm:pt>
    <dgm:pt modelId="{4F032E1D-736E-46C9-B08A-1AA1393C5B23}" type="pres">
      <dgm:prSet presAssocID="{FDBDF300-FF66-4F3B-B890-4E65C373299B}" presName="arrowWedge4" presStyleLbl="fgSibTrans2D1" presStyleIdx="3" presStyleCnt="4"/>
      <dgm:spPr/>
    </dgm:pt>
  </dgm:ptLst>
  <dgm:cxnLst>
    <dgm:cxn modelId="{927F862F-466C-4607-A707-812807EA0C55}" srcId="{9B521F8F-7AE2-429B-9044-D8ABA88289E3}" destId="{3D52712B-9D38-447C-944B-C5E641C7E3F5}" srcOrd="0" destOrd="0" parTransId="{2AD39680-C111-4D65-A108-252F3CB21463}" sibTransId="{79750B79-B623-42DB-BEE8-ACC3DE22B805}"/>
    <dgm:cxn modelId="{4CA17D54-2F65-45C7-A839-06E63DD0F695}" type="presOf" srcId="{3D52712B-9D38-447C-944B-C5E641C7E3F5}" destId="{A876A47C-F0AA-4B5A-BC57-F7E5E5E47961}" srcOrd="0" destOrd="0" presId="urn:microsoft.com/office/officeart/2005/8/layout/cycle8"/>
    <dgm:cxn modelId="{4BD62A28-EF41-4867-A874-9DDED6F0C3E5}" srcId="{9B521F8F-7AE2-429B-9044-D8ABA88289E3}" destId="{61B3CC11-9412-46F2-BCA4-5E887A55E693}" srcOrd="3" destOrd="0" parTransId="{7DC49989-E6F9-49D0-A989-D2DC773774BC}" sibTransId="{FDBDF300-FF66-4F3B-B890-4E65C373299B}"/>
    <dgm:cxn modelId="{A9B96B03-4521-403D-8C3A-B5098F9D7B52}" type="presOf" srcId="{7A0399B3-62A9-4F60-A770-543C9C7787F4}" destId="{F6E3CA88-19B6-4AD8-A19F-AF2CD9B7D870}" srcOrd="1" destOrd="0" presId="urn:microsoft.com/office/officeart/2005/8/layout/cycle8"/>
    <dgm:cxn modelId="{CCB5C177-D7C7-49E5-883E-1BEEA86C3FA4}" type="presOf" srcId="{61B3CC11-9412-46F2-BCA4-5E887A55E693}" destId="{338E527E-3749-40B1-BA62-0E289C8BE4B4}" srcOrd="1" destOrd="0" presId="urn:microsoft.com/office/officeart/2005/8/layout/cycle8"/>
    <dgm:cxn modelId="{448CB050-7DA3-490F-BEF0-13C73D5BCBAE}" type="presOf" srcId="{DD5A4D16-24B6-4586-8288-96630F653218}" destId="{7F086A94-91A9-48AE-BC23-21B76AB1F514}" srcOrd="0" destOrd="0" presId="urn:microsoft.com/office/officeart/2005/8/layout/cycle8"/>
    <dgm:cxn modelId="{995BCBDD-C144-4E84-B1C0-1A3A80C6E6E0}" type="presOf" srcId="{7A0399B3-62A9-4F60-A770-543C9C7787F4}" destId="{C4FCF559-37EC-45AB-B954-A4AAC2E47ED1}" srcOrd="0" destOrd="0" presId="urn:microsoft.com/office/officeart/2005/8/layout/cycle8"/>
    <dgm:cxn modelId="{F4A27139-6DDD-4620-9761-C5A9EDF7CD57}" type="presOf" srcId="{DD5A4D16-24B6-4586-8288-96630F653218}" destId="{878005E3-EF07-4EAC-9DD3-60B0330C5B78}" srcOrd="1" destOrd="0" presId="urn:microsoft.com/office/officeart/2005/8/layout/cycle8"/>
    <dgm:cxn modelId="{C8419365-194D-465B-A994-1E5648736F5A}" type="presOf" srcId="{61B3CC11-9412-46F2-BCA4-5E887A55E693}" destId="{7528CEFF-A676-4615-8464-CBA6B62FA841}" srcOrd="0" destOrd="0" presId="urn:microsoft.com/office/officeart/2005/8/layout/cycle8"/>
    <dgm:cxn modelId="{9E02CDC0-4C47-4D69-87DF-604C82D9FB7F}" srcId="{9B521F8F-7AE2-429B-9044-D8ABA88289E3}" destId="{7A0399B3-62A9-4F60-A770-543C9C7787F4}" srcOrd="2" destOrd="0" parTransId="{A77624C5-F442-41DA-B098-9735455ADBC4}" sibTransId="{FD05F40F-D67D-4B33-9C7F-80F86074AEE7}"/>
    <dgm:cxn modelId="{FB1A142E-52F9-4ED9-B04A-F5FF2CD57168}" type="presOf" srcId="{9B521F8F-7AE2-429B-9044-D8ABA88289E3}" destId="{A494EC4F-BCC1-4942-A3DD-36BDDC9ABFD2}" srcOrd="0" destOrd="0" presId="urn:microsoft.com/office/officeart/2005/8/layout/cycle8"/>
    <dgm:cxn modelId="{12839B8A-0CFD-41B8-9D4F-CA3C86D2C2B4}" type="presOf" srcId="{3D52712B-9D38-447C-944B-C5E641C7E3F5}" destId="{1013FA7E-1989-4EBA-8495-FC7195D4252E}" srcOrd="1" destOrd="0" presId="urn:microsoft.com/office/officeart/2005/8/layout/cycle8"/>
    <dgm:cxn modelId="{ED6ADC0B-E876-4465-A4F6-37581D03E923}" srcId="{9B521F8F-7AE2-429B-9044-D8ABA88289E3}" destId="{DD5A4D16-24B6-4586-8288-96630F653218}" srcOrd="1" destOrd="0" parTransId="{B0064975-78BD-49A5-BF0A-BBE89A5D86B2}" sibTransId="{1D920C16-61E7-48D0-8977-2587419C2682}"/>
    <dgm:cxn modelId="{7E040F96-CF57-4BFE-92EE-3C28F04CD5A9}" type="presParOf" srcId="{A494EC4F-BCC1-4942-A3DD-36BDDC9ABFD2}" destId="{A876A47C-F0AA-4B5A-BC57-F7E5E5E47961}" srcOrd="0" destOrd="0" presId="urn:microsoft.com/office/officeart/2005/8/layout/cycle8"/>
    <dgm:cxn modelId="{DBC756D1-A483-4DEF-BF16-F292B2D4A427}" type="presParOf" srcId="{A494EC4F-BCC1-4942-A3DD-36BDDC9ABFD2}" destId="{CC65FF89-586F-42D6-911F-996C06ADEF50}" srcOrd="1" destOrd="0" presId="urn:microsoft.com/office/officeart/2005/8/layout/cycle8"/>
    <dgm:cxn modelId="{02B6545D-7E53-46C0-8C9B-C1AA427ADEA6}" type="presParOf" srcId="{A494EC4F-BCC1-4942-A3DD-36BDDC9ABFD2}" destId="{01829427-10B6-4F25-B92B-4B95A4CA7C2E}" srcOrd="2" destOrd="0" presId="urn:microsoft.com/office/officeart/2005/8/layout/cycle8"/>
    <dgm:cxn modelId="{403106F9-7380-4D14-AC0E-1E1C0CB99A61}" type="presParOf" srcId="{A494EC4F-BCC1-4942-A3DD-36BDDC9ABFD2}" destId="{1013FA7E-1989-4EBA-8495-FC7195D4252E}" srcOrd="3" destOrd="0" presId="urn:microsoft.com/office/officeart/2005/8/layout/cycle8"/>
    <dgm:cxn modelId="{6B4761B5-F430-4CB8-826E-4861D49DF094}" type="presParOf" srcId="{A494EC4F-BCC1-4942-A3DD-36BDDC9ABFD2}" destId="{7F086A94-91A9-48AE-BC23-21B76AB1F514}" srcOrd="4" destOrd="0" presId="urn:microsoft.com/office/officeart/2005/8/layout/cycle8"/>
    <dgm:cxn modelId="{EC0599E7-A73C-4EF0-B8D0-8851C56E7D51}" type="presParOf" srcId="{A494EC4F-BCC1-4942-A3DD-36BDDC9ABFD2}" destId="{3FFE4A0C-8AD7-48A5-826A-C2BBF28A0F15}" srcOrd="5" destOrd="0" presId="urn:microsoft.com/office/officeart/2005/8/layout/cycle8"/>
    <dgm:cxn modelId="{71684CE5-16E9-4AC2-AEF7-DB724CE05FBE}" type="presParOf" srcId="{A494EC4F-BCC1-4942-A3DD-36BDDC9ABFD2}" destId="{D7BE1097-03DD-494B-8BC0-8073E5BF235E}" srcOrd="6" destOrd="0" presId="urn:microsoft.com/office/officeart/2005/8/layout/cycle8"/>
    <dgm:cxn modelId="{D6B03642-D150-47CF-9008-FEB3226F17C2}" type="presParOf" srcId="{A494EC4F-BCC1-4942-A3DD-36BDDC9ABFD2}" destId="{878005E3-EF07-4EAC-9DD3-60B0330C5B78}" srcOrd="7" destOrd="0" presId="urn:microsoft.com/office/officeart/2005/8/layout/cycle8"/>
    <dgm:cxn modelId="{1BC8431A-2B4F-41A7-A586-43FDD3431C72}" type="presParOf" srcId="{A494EC4F-BCC1-4942-A3DD-36BDDC9ABFD2}" destId="{C4FCF559-37EC-45AB-B954-A4AAC2E47ED1}" srcOrd="8" destOrd="0" presId="urn:microsoft.com/office/officeart/2005/8/layout/cycle8"/>
    <dgm:cxn modelId="{074D0FFA-5FB9-435E-BA64-B107A00DEB5C}" type="presParOf" srcId="{A494EC4F-BCC1-4942-A3DD-36BDDC9ABFD2}" destId="{9C0447C7-37AA-4A99-8891-37BCC59959FA}" srcOrd="9" destOrd="0" presId="urn:microsoft.com/office/officeart/2005/8/layout/cycle8"/>
    <dgm:cxn modelId="{95462298-7522-49DD-95F8-97694F195AC4}" type="presParOf" srcId="{A494EC4F-BCC1-4942-A3DD-36BDDC9ABFD2}" destId="{8AA56AC6-9A46-43C9-A026-7C9F300C0DB4}" srcOrd="10" destOrd="0" presId="urn:microsoft.com/office/officeart/2005/8/layout/cycle8"/>
    <dgm:cxn modelId="{3D2281CB-B586-40B5-99EB-D3CD3B1FE010}" type="presParOf" srcId="{A494EC4F-BCC1-4942-A3DD-36BDDC9ABFD2}" destId="{F6E3CA88-19B6-4AD8-A19F-AF2CD9B7D870}" srcOrd="11" destOrd="0" presId="urn:microsoft.com/office/officeart/2005/8/layout/cycle8"/>
    <dgm:cxn modelId="{088F7FB8-E2FD-48F9-861C-34C889952E8C}" type="presParOf" srcId="{A494EC4F-BCC1-4942-A3DD-36BDDC9ABFD2}" destId="{7528CEFF-A676-4615-8464-CBA6B62FA841}" srcOrd="12" destOrd="0" presId="urn:microsoft.com/office/officeart/2005/8/layout/cycle8"/>
    <dgm:cxn modelId="{F2AA8F5D-98B5-4344-A3E6-660D5D6BB713}" type="presParOf" srcId="{A494EC4F-BCC1-4942-A3DD-36BDDC9ABFD2}" destId="{B9E76BDB-DB17-4735-A06B-7ADDBA903C61}" srcOrd="13" destOrd="0" presId="urn:microsoft.com/office/officeart/2005/8/layout/cycle8"/>
    <dgm:cxn modelId="{C1D8A4FD-5709-4523-A30A-F14927EB214D}" type="presParOf" srcId="{A494EC4F-BCC1-4942-A3DD-36BDDC9ABFD2}" destId="{089C33EB-85E6-4299-B8A5-E9A2E5C9253A}" srcOrd="14" destOrd="0" presId="urn:microsoft.com/office/officeart/2005/8/layout/cycle8"/>
    <dgm:cxn modelId="{EF34D8A4-BACC-4A32-9F6D-5B68C2CC4C2F}" type="presParOf" srcId="{A494EC4F-BCC1-4942-A3DD-36BDDC9ABFD2}" destId="{338E527E-3749-40B1-BA62-0E289C8BE4B4}" srcOrd="15" destOrd="0" presId="urn:microsoft.com/office/officeart/2005/8/layout/cycle8"/>
    <dgm:cxn modelId="{A44B09DD-5088-48CF-99C0-EA00D6B4D71B}" type="presParOf" srcId="{A494EC4F-BCC1-4942-A3DD-36BDDC9ABFD2}" destId="{2896D313-5022-412C-A2EB-7F6EE3C1EAB5}" srcOrd="16" destOrd="0" presId="urn:microsoft.com/office/officeart/2005/8/layout/cycle8"/>
    <dgm:cxn modelId="{41FF1327-7913-442E-A4A4-7001CD9ACAC5}" type="presParOf" srcId="{A494EC4F-BCC1-4942-A3DD-36BDDC9ABFD2}" destId="{5B283D0C-7870-4EEE-8BB9-4B81D30D1674}" srcOrd="17" destOrd="0" presId="urn:microsoft.com/office/officeart/2005/8/layout/cycle8"/>
    <dgm:cxn modelId="{555D91C4-BF15-46C0-87F7-CA80A72713FD}" type="presParOf" srcId="{A494EC4F-BCC1-4942-A3DD-36BDDC9ABFD2}" destId="{834C00C1-1361-4E12-85C9-F56B0044A0D3}" srcOrd="18" destOrd="0" presId="urn:microsoft.com/office/officeart/2005/8/layout/cycle8"/>
    <dgm:cxn modelId="{B7B2B4B4-F3EA-4F89-A5CD-C5FA255E7D40}" type="presParOf" srcId="{A494EC4F-BCC1-4942-A3DD-36BDDC9ABFD2}" destId="{4F032E1D-736E-46C9-B08A-1AA1393C5B23}"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6A47C-F0AA-4B5A-BC57-F7E5E5E47961}">
      <dsp:nvSpPr>
        <dsp:cNvPr id="0" name=""/>
        <dsp:cNvSpPr/>
      </dsp:nvSpPr>
      <dsp:spPr>
        <a:xfrm>
          <a:off x="1846563" y="339090"/>
          <a:ext cx="4551680" cy="4551680"/>
        </a:xfrm>
        <a:prstGeom prst="pie">
          <a:avLst>
            <a:gd name="adj1" fmla="val 16200000"/>
            <a:gd name="adj2" fmla="val 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Spiritual</a:t>
          </a:r>
          <a:endParaRPr lang="en-US" sz="2700" kern="1200" dirty="0"/>
        </a:p>
      </dsp:txBody>
      <dsp:txXfrm>
        <a:off x="4262746" y="1282480"/>
        <a:ext cx="1679786" cy="1246293"/>
      </dsp:txXfrm>
    </dsp:sp>
    <dsp:sp modelId="{7F086A94-91A9-48AE-BC23-21B76AB1F514}">
      <dsp:nvSpPr>
        <dsp:cNvPr id="0" name=""/>
        <dsp:cNvSpPr/>
      </dsp:nvSpPr>
      <dsp:spPr>
        <a:xfrm>
          <a:off x="1846563" y="491896"/>
          <a:ext cx="4551680" cy="4551680"/>
        </a:xfrm>
        <a:prstGeom prst="pie">
          <a:avLst>
            <a:gd name="adj1" fmla="val 0"/>
            <a:gd name="adj2" fmla="val 54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Intellectual</a:t>
          </a:r>
          <a:endParaRPr lang="en-US" sz="2700" kern="1200" dirty="0"/>
        </a:p>
      </dsp:txBody>
      <dsp:txXfrm>
        <a:off x="4262746" y="2853893"/>
        <a:ext cx="1679786" cy="1246293"/>
      </dsp:txXfrm>
    </dsp:sp>
    <dsp:sp modelId="{C4FCF559-37EC-45AB-B954-A4AAC2E47ED1}">
      <dsp:nvSpPr>
        <dsp:cNvPr id="0" name=""/>
        <dsp:cNvSpPr/>
      </dsp:nvSpPr>
      <dsp:spPr>
        <a:xfrm>
          <a:off x="1693756" y="491896"/>
          <a:ext cx="4551680" cy="4551680"/>
        </a:xfrm>
        <a:prstGeom prst="pie">
          <a:avLst>
            <a:gd name="adj1" fmla="val 5400000"/>
            <a:gd name="adj2" fmla="val 108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Physical</a:t>
          </a:r>
          <a:endParaRPr lang="en-US" sz="2700" kern="1200" dirty="0"/>
        </a:p>
      </dsp:txBody>
      <dsp:txXfrm>
        <a:off x="2149466" y="2853893"/>
        <a:ext cx="1679786" cy="1246293"/>
      </dsp:txXfrm>
    </dsp:sp>
    <dsp:sp modelId="{7528CEFF-A676-4615-8464-CBA6B62FA841}">
      <dsp:nvSpPr>
        <dsp:cNvPr id="0" name=""/>
        <dsp:cNvSpPr/>
      </dsp:nvSpPr>
      <dsp:spPr>
        <a:xfrm>
          <a:off x="1693756" y="339090"/>
          <a:ext cx="4551680" cy="4551680"/>
        </a:xfrm>
        <a:prstGeom prst="pie">
          <a:avLst>
            <a:gd name="adj1" fmla="val 10800000"/>
            <a:gd name="adj2" fmla="val 162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Mental</a:t>
          </a:r>
          <a:endParaRPr lang="en-US" sz="2700" kern="1200" dirty="0"/>
        </a:p>
      </dsp:txBody>
      <dsp:txXfrm>
        <a:off x="2149466" y="1282480"/>
        <a:ext cx="1679786" cy="1246293"/>
      </dsp:txXfrm>
    </dsp:sp>
    <dsp:sp modelId="{2896D313-5022-412C-A2EB-7F6EE3C1EAB5}">
      <dsp:nvSpPr>
        <dsp:cNvPr id="0" name=""/>
        <dsp:cNvSpPr/>
      </dsp:nvSpPr>
      <dsp:spPr>
        <a:xfrm>
          <a:off x="1564792" y="57319"/>
          <a:ext cx="5115221" cy="5115221"/>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283D0C-7870-4EEE-8BB9-4B81D30D1674}">
      <dsp:nvSpPr>
        <dsp:cNvPr id="0" name=""/>
        <dsp:cNvSpPr/>
      </dsp:nvSpPr>
      <dsp:spPr>
        <a:xfrm>
          <a:off x="1564792" y="210125"/>
          <a:ext cx="5115221" cy="5115221"/>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4C00C1-1361-4E12-85C9-F56B0044A0D3}">
      <dsp:nvSpPr>
        <dsp:cNvPr id="0" name=""/>
        <dsp:cNvSpPr/>
      </dsp:nvSpPr>
      <dsp:spPr>
        <a:xfrm>
          <a:off x="1411985" y="210125"/>
          <a:ext cx="5115221" cy="5115221"/>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032E1D-736E-46C9-B08A-1AA1393C5B23}">
      <dsp:nvSpPr>
        <dsp:cNvPr id="0" name=""/>
        <dsp:cNvSpPr/>
      </dsp:nvSpPr>
      <dsp:spPr>
        <a:xfrm>
          <a:off x="1411985" y="57319"/>
          <a:ext cx="5115221" cy="5115221"/>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F2A04DE5-F1A9-4D45-BF54-BEFDBA739CA2}" type="datetimeFigureOut">
              <a:rPr lang="en-US" smtClean="0">
                <a:latin typeface="NeueHaasGroteskText Std" panose="020B0504020202020204" pitchFamily="34" charset="0"/>
              </a:rPr>
              <a:t>6/15/2020</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atin typeface="NeueHaasGroteskText Std" panose="020B0504020202020204" pitchFamily="34" charset="0"/>
              </a:defRPr>
            </a:lvl1pPr>
          </a:lstStyle>
          <a:p>
            <a:fld id="{A50CD39D-89B0-4C68-805A-35C75A7C20C8}" type="datetimeFigureOut">
              <a:rPr lang="en-US" smtClean="0"/>
              <a:pPr/>
              <a:t>6/15/2020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evisor.mn.gov/statutes/cite/120B.232#stat.120B.232.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revisor.mn.gov/laws/?id=5&amp;year=2017&amp;type=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4255876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c18e62782_0_11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c18e62782_0_114: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extLst>
      <p:ext uri="{BB962C8B-B14F-4D97-AF65-F5344CB8AC3E}">
        <p14:creationId xmlns:p14="http://schemas.microsoft.com/office/powerpoint/2010/main" val="3122437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7c18e62782_0_22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7c18e62782_0_22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extLst>
      <p:ext uri="{BB962C8B-B14F-4D97-AF65-F5344CB8AC3E}">
        <p14:creationId xmlns:p14="http://schemas.microsoft.com/office/powerpoint/2010/main" val="3516737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fld id="{00000000-1234-1234-1234-123412341234}" type="slidenum">
              <a:rPr lang="en-US">
                <a:solidFill>
                  <a:schemeClr val="dk1"/>
                </a:solidFill>
                <a:latin typeface="Calibri"/>
                <a:ea typeface="Calibri"/>
                <a:cs typeface="Calibri"/>
                <a:sym typeface="Calibri"/>
              </a:rPr>
              <a:pPr/>
              <a:t>34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5286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8:notes"/>
          <p:cNvSpPr txBox="1">
            <a:spLocks noGrp="1"/>
          </p:cNvSpPr>
          <p:nvPr>
            <p:ph type="body" idx="1"/>
          </p:nvPr>
        </p:nvSpPr>
        <p:spPr>
          <a:xfrm>
            <a:off x="961465" y="3451405"/>
            <a:ext cx="7691717" cy="2823878"/>
          </a:xfrm>
          <a:prstGeom prst="rect">
            <a:avLst/>
          </a:prstGeom>
        </p:spPr>
        <p:txBody>
          <a:bodyPr spcFirstLastPara="1" wrap="square" lIns="95785" tIns="47892" rIns="95785" bIns="47892" anchor="t" anchorCtr="0">
            <a:noAutofit/>
          </a:bodyPr>
          <a:lstStyle/>
          <a:p>
            <a:endParaRPr/>
          </a:p>
        </p:txBody>
      </p:sp>
      <p:sp>
        <p:nvSpPr>
          <p:cNvPr id="441" name="Google Shape;441;p28:notes"/>
          <p:cNvSpPr>
            <a:spLocks noGrp="1" noRot="1" noChangeAspect="1"/>
          </p:cNvSpPr>
          <p:nvPr>
            <p:ph type="sldImg" idx="2"/>
          </p:nvPr>
        </p:nvSpPr>
        <p:spPr>
          <a:xfrm>
            <a:off x="2655888" y="896938"/>
            <a:ext cx="4302125" cy="24193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2312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3569980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45" indent="-471145">
              <a:buFont typeface="+mj-lt"/>
              <a:buAutoNum type="arabicPeriod"/>
            </a:pPr>
            <a:r>
              <a:rPr lang="en-US" dirty="0"/>
              <a:t>Overview of PBIS framework and implementation efforts</a:t>
            </a:r>
          </a:p>
          <a:p>
            <a:pPr lvl="1"/>
            <a:r>
              <a:rPr lang="en-US" dirty="0"/>
              <a:t>Statute definition in practice</a:t>
            </a:r>
          </a:p>
          <a:p>
            <a:pPr lvl="1"/>
            <a:r>
              <a:rPr lang="en-US" dirty="0"/>
              <a:t>Current scale</a:t>
            </a:r>
          </a:p>
          <a:p>
            <a:pPr marL="471145" indent="-471145">
              <a:buFont typeface="+mj-lt"/>
              <a:buAutoNum type="arabicPeriod"/>
            </a:pPr>
            <a:r>
              <a:rPr lang="en-US" dirty="0"/>
              <a:t>Aligned initiatives and supports</a:t>
            </a:r>
          </a:p>
          <a:p>
            <a:pPr lvl="1"/>
            <a:r>
              <a:rPr lang="en-US" dirty="0"/>
              <a:t>School-Linked Mental Health (SLMH)</a:t>
            </a:r>
          </a:p>
          <a:p>
            <a:pPr lvl="1"/>
            <a:r>
              <a:rPr lang="en-US" dirty="0"/>
              <a:t>Applied behavior analysis (ABA)</a:t>
            </a:r>
          </a:p>
          <a:p>
            <a:pPr marL="471145" indent="-471145">
              <a:buFont typeface="+mj-lt"/>
              <a:buAutoNum type="arabicPeriod"/>
            </a:pPr>
            <a:r>
              <a:rPr lang="en-US" dirty="0"/>
              <a:t>Supports available for all schools and programs in Minnesota</a:t>
            </a:r>
          </a:p>
          <a:p>
            <a:pPr lvl="1"/>
            <a:r>
              <a:rPr lang="en-US" dirty="0"/>
              <a:t>New</a:t>
            </a:r>
          </a:p>
          <a:p>
            <a:pPr lvl="1"/>
            <a:r>
              <a:rPr lang="en-US" dirty="0"/>
              <a:t>Sustaining</a:t>
            </a:r>
          </a:p>
          <a:p>
            <a:pPr lvl="1"/>
            <a:r>
              <a:rPr lang="en-US" dirty="0"/>
              <a:t>Reconnecting</a:t>
            </a:r>
          </a:p>
          <a:p>
            <a:endParaRPr lang="en-US" dirty="0"/>
          </a:p>
        </p:txBody>
      </p:sp>
      <p:sp>
        <p:nvSpPr>
          <p:cNvPr id="4" name="Slide Number Placeholder 3"/>
          <p:cNvSpPr>
            <a:spLocks noGrp="1"/>
          </p:cNvSpPr>
          <p:nvPr>
            <p:ph type="sldNum" sz="quarter" idx="10"/>
          </p:nvPr>
        </p:nvSpPr>
        <p:spPr/>
        <p:txBody>
          <a:bodyPr/>
          <a:lstStyle/>
          <a:p>
            <a:pPr defTabSz="942289">
              <a:defRPr/>
            </a:pPr>
            <a:fld id="{E4D1FAB9-208E-3A48-B1C1-D6BB7AB548FA}" type="slidenum">
              <a:rPr lang="en-US">
                <a:solidFill>
                  <a:prstClr val="black"/>
                </a:solidFill>
              </a:rPr>
              <a:pPr defTabSz="942289">
                <a:defRPr/>
              </a:pPr>
              <a:t>4</a:t>
            </a:fld>
            <a:endParaRPr lang="en-US" dirty="0">
              <a:solidFill>
                <a:prstClr val="black"/>
              </a:solidFill>
            </a:endParaRPr>
          </a:p>
        </p:txBody>
      </p:sp>
    </p:spTree>
    <p:extLst>
      <p:ext uri="{BB962C8B-B14F-4D97-AF65-F5344CB8AC3E}">
        <p14:creationId xmlns:p14="http://schemas.microsoft.com/office/powerpoint/2010/main" val="1173614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2122120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just good enough. How do you know</a:t>
            </a:r>
            <a:r>
              <a:rPr lang="en-US" baseline="0" dirty="0"/>
              <a:t> it is being done? There are tools and measures for teams to use.</a:t>
            </a:r>
          </a:p>
          <a:p>
            <a:endParaRPr lang="en-US" baseline="0" dirty="0"/>
          </a:p>
          <a:p>
            <a:pPr algn="l"/>
            <a:r>
              <a:rPr lang="en-US" b="1" i="0" dirty="0">
                <a:solidFill>
                  <a:srgbClr val="000000"/>
                </a:solidFill>
                <a:effectLst/>
                <a:latin typeface="inherit"/>
              </a:rPr>
              <a:t>122A.627 POSITIVE BEHAVIORAL INTERVENTIONS AND SUPPORTS.</a:t>
            </a:r>
          </a:p>
          <a:p>
            <a:pPr algn="l"/>
            <a:r>
              <a:rPr lang="en-US" b="0" i="0" dirty="0">
                <a:solidFill>
                  <a:srgbClr val="212529"/>
                </a:solidFill>
                <a:effectLst/>
                <a:latin typeface="times new roman" panose="02020603050405020304" pitchFamily="18" charset="0"/>
              </a:rPr>
              <a:t>"Positive behavioral interventions and supports" or "PBIS" means an evidence-based framework for preventing problem behavior, providing instruction and support for positive and prosocial behaviors, and supporting social, emotional, and behavioral needs for all students. </a:t>
            </a:r>
            <a:r>
              <a:rPr lang="en-US" b="0" i="0" dirty="0" err="1">
                <a:solidFill>
                  <a:srgbClr val="212529"/>
                </a:solidFill>
                <a:effectLst/>
                <a:latin typeface="times new roman" panose="02020603050405020304" pitchFamily="18" charset="0"/>
              </a:rPr>
              <a:t>Schoolwide</a:t>
            </a:r>
            <a:r>
              <a:rPr lang="en-US" b="0" i="0" dirty="0">
                <a:solidFill>
                  <a:srgbClr val="212529"/>
                </a:solidFill>
                <a:effectLst/>
                <a:latin typeface="times new roman" panose="02020603050405020304" pitchFamily="18" charset="0"/>
              </a:rPr>
              <a:t> implementation of PBIS requires training, coaching, and evaluation for school staff to consistently implement the key components that make PBIS effective for all students, including:</a:t>
            </a:r>
          </a:p>
          <a:p>
            <a:pPr algn="l"/>
            <a:r>
              <a:rPr lang="en-US" b="0" i="0" dirty="0">
                <a:solidFill>
                  <a:srgbClr val="212529"/>
                </a:solidFill>
                <a:effectLst/>
                <a:latin typeface="times new roman" panose="02020603050405020304" pitchFamily="18" charset="0"/>
              </a:rPr>
              <a:t>(1) establishing, defining, teaching, and practicing three to five positively stated </a:t>
            </a:r>
            <a:r>
              <a:rPr lang="en-US" b="0" i="0" dirty="0" err="1">
                <a:solidFill>
                  <a:srgbClr val="212529"/>
                </a:solidFill>
                <a:effectLst/>
                <a:latin typeface="times new roman" panose="02020603050405020304" pitchFamily="18" charset="0"/>
              </a:rPr>
              <a:t>schoolwide</a:t>
            </a:r>
            <a:r>
              <a:rPr lang="en-US" b="0" i="0" dirty="0">
                <a:solidFill>
                  <a:srgbClr val="212529"/>
                </a:solidFill>
                <a:effectLst/>
                <a:latin typeface="times new roman" panose="02020603050405020304" pitchFamily="18" charset="0"/>
              </a:rPr>
              <a:t> behavioral expectations that are representative of the local community and cultures;</a:t>
            </a:r>
          </a:p>
          <a:p>
            <a:pPr algn="l"/>
            <a:r>
              <a:rPr lang="en-US" b="0" i="0" dirty="0">
                <a:solidFill>
                  <a:srgbClr val="212529"/>
                </a:solidFill>
                <a:effectLst/>
                <a:latin typeface="times new roman" panose="02020603050405020304" pitchFamily="18" charset="0"/>
              </a:rPr>
              <a:t>(2) developing and implementing a consistent system used by all staff to provide positive feedback and acknowledgment for students who display </a:t>
            </a:r>
            <a:r>
              <a:rPr lang="en-US" b="0" i="0" dirty="0" err="1">
                <a:solidFill>
                  <a:srgbClr val="212529"/>
                </a:solidFill>
                <a:effectLst/>
                <a:latin typeface="times new roman" panose="02020603050405020304" pitchFamily="18" charset="0"/>
              </a:rPr>
              <a:t>schoolwide</a:t>
            </a:r>
            <a:r>
              <a:rPr lang="en-US" b="0" i="0" dirty="0">
                <a:solidFill>
                  <a:srgbClr val="212529"/>
                </a:solidFill>
                <a:effectLst/>
                <a:latin typeface="times new roman" panose="02020603050405020304" pitchFamily="18" charset="0"/>
              </a:rPr>
              <a:t> behavioral expectations;</a:t>
            </a:r>
          </a:p>
          <a:p>
            <a:pPr algn="l"/>
            <a:r>
              <a:rPr lang="en-US" b="0" i="0" dirty="0">
                <a:solidFill>
                  <a:srgbClr val="212529"/>
                </a:solidFill>
                <a:effectLst/>
                <a:latin typeface="times new roman" panose="02020603050405020304" pitchFamily="18" charset="0"/>
              </a:rPr>
              <a:t>(3) developing and implementing a consistent and specialized support system for students who do not display behaviors representative of </a:t>
            </a:r>
            <a:r>
              <a:rPr lang="en-US" b="0" i="0" dirty="0" err="1">
                <a:solidFill>
                  <a:srgbClr val="212529"/>
                </a:solidFill>
                <a:effectLst/>
                <a:latin typeface="times new roman" panose="02020603050405020304" pitchFamily="18" charset="0"/>
              </a:rPr>
              <a:t>schoolwide</a:t>
            </a:r>
            <a:r>
              <a:rPr lang="en-US" b="0" i="0" dirty="0">
                <a:solidFill>
                  <a:srgbClr val="212529"/>
                </a:solidFill>
                <a:effectLst/>
                <a:latin typeface="times new roman" panose="02020603050405020304" pitchFamily="18" charset="0"/>
              </a:rPr>
              <a:t> positive expectations;</a:t>
            </a:r>
          </a:p>
          <a:p>
            <a:pPr algn="l"/>
            <a:r>
              <a:rPr lang="en-US" b="0" i="0" dirty="0">
                <a:solidFill>
                  <a:srgbClr val="212529"/>
                </a:solidFill>
                <a:effectLst/>
                <a:latin typeface="times new roman" panose="02020603050405020304" pitchFamily="18" charset="0"/>
              </a:rPr>
              <a:t>(4) developing a system to support decisions based on data related to student progress, effective implementation of behavioral practices, and screening for students requiring additional behavior supports;</a:t>
            </a:r>
          </a:p>
          <a:p>
            <a:pPr algn="l"/>
            <a:r>
              <a:rPr lang="en-US" b="0" i="0" dirty="0">
                <a:solidFill>
                  <a:srgbClr val="212529"/>
                </a:solidFill>
                <a:effectLst/>
                <a:latin typeface="times new roman" panose="02020603050405020304" pitchFamily="18" charset="0"/>
              </a:rPr>
              <a:t>(5) using a continuum of evidence-based interventions that is integrated and aligned to support academic and behavioral success for all students; and</a:t>
            </a:r>
          </a:p>
          <a:p>
            <a:pPr algn="l"/>
            <a:r>
              <a:rPr lang="en-US" b="0" i="0" dirty="0">
                <a:solidFill>
                  <a:srgbClr val="212529"/>
                </a:solidFill>
                <a:effectLst/>
                <a:latin typeface="times new roman" panose="02020603050405020304" pitchFamily="18" charset="0"/>
              </a:rPr>
              <a:t>(6) using a team-based approach to support effective implementation, monitor progress, and evaluate outcomes.</a:t>
            </a:r>
          </a:p>
          <a:p>
            <a:pPr algn="l"/>
            <a:r>
              <a:rPr lang="en-US" b="0" i="0" dirty="0">
                <a:solidFill>
                  <a:srgbClr val="212529"/>
                </a:solidFill>
                <a:effectLst/>
                <a:latin typeface="times new roman" panose="02020603050405020304" pitchFamily="18" charset="0"/>
              </a:rPr>
              <a:t>Consistent with section </a:t>
            </a:r>
            <a:r>
              <a:rPr lang="en-US" b="0" i="0" u="sng" dirty="0">
                <a:solidFill>
                  <a:srgbClr val="2B6DAD"/>
                </a:solidFill>
                <a:effectLst/>
                <a:latin typeface="times new roman" panose="02020603050405020304" pitchFamily="18" charset="0"/>
                <a:hlinkClick r:id="rId3"/>
              </a:rPr>
              <a:t>120B.232, subdivision 1</a:t>
            </a:r>
            <a:r>
              <a:rPr lang="en-US" b="0" i="0" dirty="0">
                <a:solidFill>
                  <a:srgbClr val="212529"/>
                </a:solidFill>
                <a:effectLst/>
                <a:latin typeface="times new roman" panose="02020603050405020304" pitchFamily="18" charset="0"/>
              </a:rPr>
              <a:t>, character education curriculum and programs may be used to support implementation of the key components of PBIS.</a:t>
            </a:r>
          </a:p>
          <a:p>
            <a:pPr algn="l"/>
            <a:r>
              <a:rPr lang="en-US" b="1" i="0" dirty="0">
                <a:solidFill>
                  <a:srgbClr val="000000"/>
                </a:solidFill>
                <a:effectLst/>
                <a:latin typeface="inherit"/>
              </a:rPr>
              <a:t>History: </a:t>
            </a:r>
          </a:p>
          <a:p>
            <a:pPr algn="l"/>
            <a:r>
              <a:rPr lang="en-US" b="0" i="1" u="sng" dirty="0">
                <a:solidFill>
                  <a:srgbClr val="2B6DAD"/>
                </a:solidFill>
                <a:effectLst/>
                <a:latin typeface="times new roman" panose="02020603050405020304" pitchFamily="18" charset="0"/>
                <a:hlinkClick r:id="rId4"/>
              </a:rPr>
              <a:t>1Sp2017 c 5 art 2 s 26</a:t>
            </a:r>
            <a:endParaRPr lang="en-US" b="0" i="1" u="sng" dirty="0">
              <a:solidFill>
                <a:srgbClr val="2B6DAD"/>
              </a:solidFill>
              <a:effectLst/>
              <a:latin typeface="times new roman" panose="02020603050405020304" pitchFamily="18" charset="0"/>
            </a:endParaRPr>
          </a:p>
          <a:p>
            <a:pPr algn="l"/>
            <a:endParaRPr lang="en-US" b="1" i="0" u="sng" dirty="0">
              <a:solidFill>
                <a:srgbClr val="2B6DAD"/>
              </a:solidFill>
              <a:effectLst/>
              <a:latin typeface="times new roman" panose="02020603050405020304" pitchFamily="18" charset="0"/>
            </a:endParaRPr>
          </a:p>
          <a:p>
            <a:pPr algn="l"/>
            <a:r>
              <a:rPr lang="en-US" b="1" i="0" u="none" dirty="0">
                <a:solidFill>
                  <a:srgbClr val="2B6DAD"/>
                </a:solidFill>
                <a:effectLst/>
                <a:latin typeface="times new roman" panose="02020603050405020304" pitchFamily="18" charset="0"/>
              </a:rPr>
              <a:t>Source:</a:t>
            </a:r>
            <a:r>
              <a:rPr lang="en-US" b="1" i="0" u="none" baseline="0" dirty="0">
                <a:solidFill>
                  <a:srgbClr val="2B6DAD"/>
                </a:solidFill>
                <a:effectLst/>
                <a:latin typeface="times new roman" panose="02020603050405020304" pitchFamily="18" charset="0"/>
              </a:rPr>
              <a:t> https://www.revisor.mn.gov/statutes/?id=122A.627 </a:t>
            </a:r>
            <a:endParaRPr lang="en-US" b="1" i="0" u="none" dirty="0">
              <a:solidFill>
                <a:srgbClr val="212529"/>
              </a:solidFill>
              <a:effectLst/>
              <a:latin typeface="times new roman" panose="02020603050405020304" pitchFamily="18" charset="0"/>
            </a:endParaRPr>
          </a:p>
          <a:p>
            <a:endParaRPr lang="en-US" dirty="0"/>
          </a:p>
          <a:p>
            <a:r>
              <a:rPr lang="en-US" dirty="0"/>
              <a:t>From National</a:t>
            </a:r>
            <a:r>
              <a:rPr lang="en-US" baseline="0" dirty="0"/>
              <a:t> TA Center</a:t>
            </a:r>
          </a:p>
          <a:p>
            <a:endParaRPr lang="en-US" baseline="0" dirty="0"/>
          </a:p>
          <a:p>
            <a:pPr eaLnBrk="1" hangingPunct="1">
              <a:lnSpc>
                <a:spcPct val="80000"/>
              </a:lnSpc>
            </a:pPr>
            <a:r>
              <a:rPr lang="en-US" sz="2900" u="sng" dirty="0"/>
              <a:t>School-wide PBIS is</a:t>
            </a:r>
            <a:r>
              <a:rPr lang="en-US" sz="2900" dirty="0"/>
              <a:t>:</a:t>
            </a:r>
          </a:p>
          <a:p>
            <a:pPr lvl="1" eaLnBrk="1" hangingPunct="1">
              <a:lnSpc>
                <a:spcPct val="120000"/>
              </a:lnSpc>
            </a:pPr>
            <a:r>
              <a:rPr lang="en-US" sz="2500" dirty="0">
                <a:latin typeface="Times New Roman" panose="02020603050405020304" pitchFamily="18" charset="0"/>
                <a:cs typeface="Times New Roman" panose="02020603050405020304" pitchFamily="18" charset="0"/>
              </a:rPr>
              <a:t>A multi-tiered framework for establishing the </a:t>
            </a:r>
            <a:r>
              <a:rPr lang="en-US" sz="2500" b="1" dirty="0">
                <a:solidFill>
                  <a:srgbClr val="C00000"/>
                </a:solidFill>
                <a:latin typeface="Times New Roman" panose="02020603050405020304" pitchFamily="18" charset="0"/>
                <a:cs typeface="Times New Roman" panose="02020603050405020304" pitchFamily="18" charset="0"/>
              </a:rPr>
              <a:t>social culture </a:t>
            </a:r>
            <a:r>
              <a:rPr lang="en-US" sz="2500" dirty="0">
                <a:latin typeface="Times New Roman" panose="02020603050405020304" pitchFamily="18" charset="0"/>
                <a:cs typeface="Times New Roman" panose="02020603050405020304" pitchFamily="18" charset="0"/>
              </a:rPr>
              <a:t>and </a:t>
            </a:r>
            <a:r>
              <a:rPr lang="en-US" sz="2500" b="1" dirty="0">
                <a:solidFill>
                  <a:srgbClr val="C00000"/>
                </a:solidFill>
                <a:latin typeface="Times New Roman" panose="02020603050405020304" pitchFamily="18" charset="0"/>
                <a:cs typeface="Times New Roman" panose="02020603050405020304" pitchFamily="18" charset="0"/>
              </a:rPr>
              <a:t>behavioral supports </a:t>
            </a:r>
            <a:r>
              <a:rPr lang="en-US" sz="2500" dirty="0">
                <a:latin typeface="Times New Roman" panose="02020603050405020304" pitchFamily="18" charset="0"/>
                <a:cs typeface="Times New Roman" panose="02020603050405020304" pitchFamily="18" charset="0"/>
              </a:rPr>
              <a:t>needed for a school achieve behavioral and academic outcomes for all students.</a:t>
            </a:r>
          </a:p>
          <a:p>
            <a:pPr lvl="1" eaLnBrk="1" hangingPunct="1">
              <a:lnSpc>
                <a:spcPct val="80000"/>
              </a:lnSpc>
            </a:pPr>
            <a:endParaRPr lang="en-US" sz="2500" dirty="0"/>
          </a:p>
          <a:p>
            <a:pPr eaLnBrk="1" hangingPunct="1">
              <a:lnSpc>
                <a:spcPct val="80000"/>
              </a:lnSpc>
            </a:pPr>
            <a:r>
              <a:rPr lang="en-US" sz="2900" u="sng" dirty="0"/>
              <a:t>Evidence-based features of PBIS</a:t>
            </a:r>
          </a:p>
          <a:p>
            <a:pPr lvl="1" eaLnBrk="1" hangingPunct="1">
              <a:lnSpc>
                <a:spcPct val="80000"/>
              </a:lnSpc>
            </a:pPr>
            <a:r>
              <a:rPr lang="en-US" sz="2500" dirty="0"/>
              <a:t>Prevention</a:t>
            </a:r>
          </a:p>
          <a:p>
            <a:pPr lvl="1" eaLnBrk="1" hangingPunct="1">
              <a:lnSpc>
                <a:spcPct val="80000"/>
              </a:lnSpc>
            </a:pPr>
            <a:r>
              <a:rPr lang="en-US" sz="2500" dirty="0"/>
              <a:t>Define and teach positive social expectations</a:t>
            </a:r>
          </a:p>
          <a:p>
            <a:pPr lvl="1" eaLnBrk="1" hangingPunct="1">
              <a:lnSpc>
                <a:spcPct val="80000"/>
              </a:lnSpc>
            </a:pPr>
            <a:r>
              <a:rPr lang="en-US" sz="2500" dirty="0"/>
              <a:t>Acknowledge positive behavior</a:t>
            </a:r>
          </a:p>
          <a:p>
            <a:pPr lvl="1" eaLnBrk="1" hangingPunct="1">
              <a:lnSpc>
                <a:spcPct val="80000"/>
              </a:lnSpc>
            </a:pPr>
            <a:r>
              <a:rPr lang="en-US" sz="2500" dirty="0"/>
              <a:t>Arrange consistent consequences for problem behavior</a:t>
            </a:r>
          </a:p>
          <a:p>
            <a:pPr lvl="1" eaLnBrk="1" hangingPunct="1">
              <a:lnSpc>
                <a:spcPct val="80000"/>
              </a:lnSpc>
            </a:pPr>
            <a:r>
              <a:rPr lang="en-US" sz="2500" dirty="0"/>
              <a:t>On-going collection and use of data for decision-making</a:t>
            </a:r>
          </a:p>
          <a:p>
            <a:pPr lvl="1" eaLnBrk="1" hangingPunct="1">
              <a:lnSpc>
                <a:spcPct val="80000"/>
              </a:lnSpc>
            </a:pPr>
            <a:r>
              <a:rPr lang="en-US" sz="2500" dirty="0"/>
              <a:t>Continuum of intensive, individual intervention supports. </a:t>
            </a:r>
          </a:p>
          <a:p>
            <a:pPr lvl="1" eaLnBrk="1" hangingPunct="1">
              <a:lnSpc>
                <a:spcPct val="80000"/>
              </a:lnSpc>
            </a:pPr>
            <a:r>
              <a:rPr lang="en-US" sz="2500" dirty="0"/>
              <a:t>Implementation of the systems that support effective practices</a:t>
            </a:r>
          </a:p>
          <a:p>
            <a:endParaRPr lang="en-US" dirty="0"/>
          </a:p>
          <a:p>
            <a:endParaRPr lang="en-US" dirty="0"/>
          </a:p>
        </p:txBody>
      </p:sp>
      <p:sp>
        <p:nvSpPr>
          <p:cNvPr id="4" name="Slide Number Placeholder 3"/>
          <p:cNvSpPr>
            <a:spLocks noGrp="1"/>
          </p:cNvSpPr>
          <p:nvPr>
            <p:ph type="sldNum" sz="quarter" idx="10"/>
          </p:nvPr>
        </p:nvSpPr>
        <p:spPr/>
        <p:txBody>
          <a:bodyPr/>
          <a:lstStyle/>
          <a:p>
            <a:pPr defTabSz="942289">
              <a:defRPr/>
            </a:pPr>
            <a:fld id="{E4D1FAB9-208E-3A48-B1C1-D6BB7AB548FA}" type="slidenum">
              <a:rPr lang="en-US">
                <a:solidFill>
                  <a:prstClr val="black"/>
                </a:solidFill>
              </a:rPr>
              <a:pPr defTabSz="942289">
                <a:defRPr/>
              </a:pPr>
              <a:t>9</a:t>
            </a:fld>
            <a:endParaRPr lang="en-US" dirty="0">
              <a:solidFill>
                <a:prstClr val="black"/>
              </a:solidFill>
            </a:endParaRPr>
          </a:p>
        </p:txBody>
      </p:sp>
    </p:spTree>
    <p:extLst>
      <p:ext uri="{BB962C8B-B14F-4D97-AF65-F5344CB8AC3E}">
        <p14:creationId xmlns:p14="http://schemas.microsoft.com/office/powerpoint/2010/main" val="3302530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c18e62782_0_9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c18e62782_0_9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extLst>
      <p:ext uri="{BB962C8B-B14F-4D97-AF65-F5344CB8AC3E}">
        <p14:creationId xmlns:p14="http://schemas.microsoft.com/office/powerpoint/2010/main" val="1865815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c18e62782_0_14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c18e62782_0_14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extLst>
      <p:ext uri="{BB962C8B-B14F-4D97-AF65-F5344CB8AC3E}">
        <p14:creationId xmlns:p14="http://schemas.microsoft.com/office/powerpoint/2010/main" val="1670223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c18e62782_0_14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c18e62782_0_14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extLst>
      <p:ext uri="{BB962C8B-B14F-4D97-AF65-F5344CB8AC3E}">
        <p14:creationId xmlns:p14="http://schemas.microsoft.com/office/powerpoint/2010/main" val="507983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7c18e62782_0_10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7c18e62782_0_10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extLst>
      <p:ext uri="{BB962C8B-B14F-4D97-AF65-F5344CB8AC3E}">
        <p14:creationId xmlns:p14="http://schemas.microsoft.com/office/powerpoint/2010/main" val="2740995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63996" y="152400"/>
            <a:ext cx="8989803"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6/15/2020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674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271821545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117900" y="231933"/>
            <a:ext cx="1627773" cy="774259"/>
          </a:xfrm>
          <a:prstGeom prst="rect">
            <a:avLst/>
          </a:prstGeom>
        </p:spPr>
      </p:pic>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Title 1"/>
          <p:cNvSpPr>
            <a:spLocks noGrp="1"/>
          </p:cNvSpPr>
          <p:nvPr>
            <p:ph type="title" hasCustomPrompt="1"/>
          </p:nvPr>
        </p:nvSpPr>
        <p:spPr>
          <a:xfrm>
            <a:off x="2484583" y="152400"/>
            <a:ext cx="8869216"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6/15/2020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9" name="Footer Placeholder 4"/>
          <p:cNvSpPr>
            <a:spLocks noGrp="1"/>
          </p:cNvSpPr>
          <p:nvPr>
            <p:ph type="ftr" sz="quarter" idx="13"/>
          </p:nvPr>
        </p:nvSpPr>
        <p:spPr>
          <a:xfrm>
            <a:off x="2885258" y="6356352"/>
            <a:ext cx="6421487"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000000"/>
                </a:solidFill>
              </a:defRPr>
            </a:lvl1pPr>
          </a:lstStyle>
          <a:p>
            <a:r>
              <a:rPr lang="en-US" sz="1600" b="1" dirty="0"/>
              <a:t>pbis.org</a:t>
            </a:r>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14435" b="15483"/>
          <a:stretch/>
        </p:blipFill>
        <p:spPr>
          <a:xfrm>
            <a:off x="117764" y="216450"/>
            <a:ext cx="1627909" cy="777607"/>
          </a:xfrm>
          <a:prstGeom prst="rect">
            <a:avLst/>
          </a:prstGeom>
        </p:spPr>
      </p:pic>
    </p:spTree>
    <p:extLst>
      <p:ext uri="{BB962C8B-B14F-4D97-AF65-F5344CB8AC3E}">
        <p14:creationId xmlns:p14="http://schemas.microsoft.com/office/powerpoint/2010/main" val="3274563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1D68A5"/>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sz="1200">
                <a:solidFill>
                  <a:schemeClr val="bg1"/>
                </a:solidFill>
              </a:defRPr>
            </a:lvl1pPr>
          </a:lstStyle>
          <a:p>
            <a:r>
              <a:rPr lang="en-US" sz="1600" b="1" dirty="0">
                <a:solidFill>
                  <a:srgbClr val="000000"/>
                </a:solidFill>
              </a:rPr>
              <a:t>pbis.org</a:t>
            </a:r>
            <a:endParaRPr lang="en-US" b="1" dirty="0">
              <a:solidFill>
                <a:srgbClr val="FFFFFF"/>
              </a:solidFill>
            </a:endParaRPr>
          </a:p>
        </p:txBody>
      </p:sp>
      <p:sp>
        <p:nvSpPr>
          <p:cNvPr id="5" name="Slide Number Placeholder 4"/>
          <p:cNvSpPr>
            <a:spLocks noGrp="1"/>
          </p:cNvSpPr>
          <p:nvPr>
            <p:ph type="sldNum" sz="quarter" idx="12"/>
          </p:nvPr>
        </p:nvSpPr>
        <p:spPr/>
        <p:txBody>
          <a:bodyPr/>
          <a:lstStyle>
            <a:lvl1pPr>
              <a:defRPr b="1">
                <a:solidFill>
                  <a:schemeClr val="bg1"/>
                </a:solidFill>
              </a:defRPr>
            </a:lvl1pPr>
          </a:lstStyle>
          <a:p>
            <a:fld id="{91C7252B-4A3A-443E-82EA-92A5BCCF2336}" type="slidenum">
              <a:rPr lang="en-US" smtClean="0">
                <a:solidFill>
                  <a:srgbClr val="FFFFFF"/>
                </a:solidFill>
              </a:rPr>
              <a:pPr/>
              <a:t>‹#›</a:t>
            </a:fld>
            <a:endParaRPr lang="en-US" dirty="0">
              <a:solidFill>
                <a:srgbClr val="FFFFFF"/>
              </a:solidFill>
            </a:endParaRP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14435" b="15483"/>
          <a:stretch/>
        </p:blipFill>
        <p:spPr>
          <a:xfrm>
            <a:off x="117764" y="216450"/>
            <a:ext cx="1627909" cy="777607"/>
          </a:xfrm>
          <a:prstGeom prst="rect">
            <a:avLst/>
          </a:prstGeom>
        </p:spPr>
      </p:pic>
    </p:spTree>
    <p:extLst>
      <p:ext uri="{BB962C8B-B14F-4D97-AF65-F5344CB8AC3E}">
        <p14:creationId xmlns:p14="http://schemas.microsoft.com/office/powerpoint/2010/main" val="1303634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Boxed)">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838200" y="1335281"/>
            <a:ext cx="10515600" cy="4841682"/>
          </a:xfrm>
          <a:solidFill>
            <a:schemeClr val="bg1"/>
          </a:solidFill>
        </p:spPr>
        <p:txBody>
          <a:bodyPr lIns="182880" tIns="91440" rIns="182880" bIns="274320" anchor="b">
            <a:normAutofit/>
          </a:bodyPr>
          <a:lstStyle>
            <a:lvl1pPr algn="l">
              <a:defRPr sz="7200" b="1">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6/15/2020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810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6/15/2020</a:t>
            </a:fld>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t> </a:t>
            </a:r>
            <a:r>
              <a:rPr lang="en-US" dirty="0">
                <a:solidFill>
                  <a:schemeClr val="accent2"/>
                </a:solidFill>
              </a:rPr>
              <a:t>|</a:t>
            </a:r>
            <a:r>
              <a:rPr lang="en-US" dirty="0"/>
              <a:t> </a:t>
            </a:r>
            <a:r>
              <a:rPr lang="en-US" dirty="0">
                <a:solidFill>
                  <a:srgbClr val="003865"/>
                </a:solidFill>
              </a:rPr>
              <a:t>education.mn.gov</a:t>
            </a:r>
          </a:p>
        </p:txBody>
      </p:sp>
    </p:spTree>
    <p:extLst>
      <p:ext uri="{BB962C8B-B14F-4D97-AF65-F5344CB8AC3E}">
        <p14:creationId xmlns:p14="http://schemas.microsoft.com/office/powerpoint/2010/main" val="3241882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6/15/2020</a:t>
            </a:fld>
            <a:endParaRPr lang="en-US" dirty="0"/>
          </a:p>
        </p:txBody>
      </p:sp>
      <p:sp>
        <p:nvSpPr>
          <p:cNvPr id="5" name="Footer Placeholder 4"/>
          <p:cNvSpPr>
            <a:spLocks noGrp="1"/>
          </p:cNvSpPr>
          <p:nvPr>
            <p:ph type="ftr" sz="quarter" idx="12"/>
          </p:nvPr>
        </p:nvSpPr>
        <p:spPr>
          <a:xfrm>
            <a:off x="2885256" y="6356350"/>
            <a:ext cx="6421487" cy="365125"/>
          </a:xfrm>
        </p:spPr>
        <p:txBody>
          <a:bodyPr/>
          <a:lstStyle>
            <a:lvl1pPr>
              <a:defRPr>
                <a:solidFill>
                  <a:schemeClr val="bg1"/>
                </a:solidFill>
              </a:defRPr>
            </a:lvl1pPr>
          </a:lstStyle>
          <a:p>
            <a:r>
              <a:rPr lang="en-US" dirty="0"/>
              <a:t>Leading for educational excellence and equity, every day for every one. </a:t>
            </a:r>
            <a:r>
              <a:rPr lang="en-US" dirty="0">
                <a:solidFill>
                  <a:schemeClr val="accent2"/>
                </a:solidFill>
              </a:rPr>
              <a:t>|</a:t>
            </a:r>
            <a:r>
              <a:rPr lang="en-US" dirty="0"/>
              <a:t> education.mn.gov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176" y="594061"/>
            <a:ext cx="3486624" cy="463258"/>
          </a:xfrm>
          <a:prstGeom prst="rect">
            <a:avLst/>
          </a:prstGeom>
        </p:spPr>
      </p:pic>
    </p:spTree>
    <p:extLst>
      <p:ext uri="{BB962C8B-B14F-4D97-AF65-F5344CB8AC3E}">
        <p14:creationId xmlns:p14="http://schemas.microsoft.com/office/powerpoint/2010/main" val="383516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6/15/2020</a:t>
            </a:fld>
            <a:endParaRPr lang="en-US" dirty="0">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education.mn.gov</a:t>
            </a:r>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803811"/>
            <a:ext cx="5447246" cy="723760"/>
          </a:xfrm>
          <a:prstGeom prst="rect">
            <a:avLst/>
          </a:prstGeom>
        </p:spPr>
      </p:pic>
      <p:pic>
        <p:nvPicPr>
          <p:cNvPr id="10"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03809" y="2722866"/>
            <a:ext cx="2784382" cy="1292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304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63996" y="152400"/>
            <a:ext cx="8989803"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6/15/2020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643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63996" y="152400"/>
            <a:ext cx="8989803"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6/15/2020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45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838200" y="1335281"/>
            <a:ext cx="10515600" cy="4841682"/>
          </a:xfrm>
          <a:solidFill>
            <a:schemeClr val="bg1"/>
          </a:solidFill>
        </p:spPr>
        <p:txBody>
          <a:bodyPr lIns="182880" tIns="91440" rIns="182880" bIns="274320" anchor="b">
            <a:normAutofit/>
          </a:bodyPr>
          <a:lstStyle>
            <a:lvl1pPr algn="l">
              <a:defRPr sz="7200" b="1">
                <a:solidFill>
                  <a:schemeClr val="tx1"/>
                </a:solidFill>
              </a:defRPr>
            </a:lvl1pPr>
          </a:lstStyle>
          <a:p>
            <a:r>
              <a:rPr lang="en-US" dirty="0"/>
              <a:t>Click to edit title</a:t>
            </a:r>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6/15/2020</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08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solidFill>
                  <a:srgbClr val="FFFFFF"/>
                </a:solidFill>
              </a:rPr>
              <a:pPr/>
              <a:t>6/15/2020</a:t>
            </a:fld>
            <a:endParaRPr lang="en-US" dirty="0">
              <a:solidFill>
                <a:srgbClr val="FFFFFF"/>
              </a:solidFill>
            </a:endParaRPr>
          </a:p>
        </p:txBody>
      </p:sp>
      <p:sp>
        <p:nvSpPr>
          <p:cNvPr id="5" name="Footer Placeholder 4"/>
          <p:cNvSpPr>
            <a:spLocks noGrp="1"/>
          </p:cNvSpPr>
          <p:nvPr>
            <p:ph type="ftr" sz="quarter" idx="12"/>
          </p:nvPr>
        </p:nvSpPr>
        <p:spPr>
          <a:xfrm>
            <a:off x="2885256" y="6356350"/>
            <a:ext cx="6421487" cy="365125"/>
          </a:xfrm>
        </p:spPr>
        <p:txBody>
          <a:bodyPr/>
          <a:lstStyle>
            <a:lvl1pPr>
              <a:defRPr>
                <a:solidFill>
                  <a:schemeClr val="bg1"/>
                </a:solidFill>
              </a:defRPr>
            </a:lvl1pPr>
          </a:lstStyle>
          <a:p>
            <a:r>
              <a:rPr lang="en-US" dirty="0">
                <a:solidFill>
                  <a:srgbClr val="FFFFFF"/>
                </a:solidFill>
              </a:rPr>
              <a:t>Leading for educational excellence and equity, every day for every one. </a:t>
            </a:r>
            <a:r>
              <a:rPr lang="en-US" dirty="0">
                <a:solidFill>
                  <a:srgbClr val="78BE21"/>
                </a:solidFill>
              </a:rPr>
              <a:t>|</a:t>
            </a:r>
            <a:r>
              <a:rPr lang="en-US" dirty="0">
                <a:solidFill>
                  <a:srgbClr val="FFFFFF"/>
                </a:solidFill>
              </a:rPr>
              <a:t> education.mn.gov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176" y="594061"/>
            <a:ext cx="3486624" cy="463258"/>
          </a:xfrm>
          <a:prstGeom prst="rect">
            <a:avLst/>
          </a:prstGeom>
        </p:spPr>
      </p:pic>
      <p:pic>
        <p:nvPicPr>
          <p:cNvPr id="9"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0443" y="353698"/>
            <a:ext cx="1696348" cy="78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1598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6/15/2020</a:t>
            </a:fld>
            <a:endParaRPr lang="en-US" dirty="0">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solidFill>
                  <a:srgbClr val="000000"/>
                </a:solidFill>
              </a:rPr>
              <a:t>Optional Tagline Goes Here </a:t>
            </a:r>
            <a:r>
              <a:rPr lang="en-US" dirty="0">
                <a:solidFill>
                  <a:srgbClr val="003865"/>
                </a:solidFill>
              </a:rPr>
              <a:t>|</a:t>
            </a:r>
            <a:r>
              <a:rPr lang="en-US" dirty="0">
                <a:solidFill>
                  <a:srgbClr val="000000"/>
                </a:solidFill>
              </a:rPr>
              <a:t> mn.gov/websiteurl</a:t>
            </a: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4156271"/>
      </p:ext>
    </p:extLst>
  </p:cSld>
  <p:clrMap bg1="lt1" tx1="dk1" bg2="lt2" tx2="dk2" accent1="accent1" accent2="accent2" accent3="accent3" accent4="accent4" accent5="accent5" accent6="accent6" hlink="hlink" folHlink="folHlink"/>
  <p:sldLayoutIdLst>
    <p:sldLayoutId id="2147483804" r:id="rId1"/>
    <p:sldLayoutId id="2147483806" r:id="rId2"/>
    <p:sldLayoutId id="2147483872" r:id="rId3"/>
    <p:sldLayoutId id="2147483874"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6/15/2020</a:t>
            </a:fld>
            <a:endParaRPr lang="en-US" dirty="0">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6858863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70"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6/15/2020</a:t>
            </a:fld>
            <a:endParaRPr lang="en-US" dirty="0">
              <a:solidFill>
                <a:srgbClr val="000000"/>
              </a:solidFill>
            </a:endParaRPr>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a:solidFill>
                  <a:srgbClr val="000000"/>
                </a:solidFill>
              </a:rPr>
              <a:t>Optional Tagline Goes Here </a:t>
            </a:r>
            <a:r>
              <a:rPr lang="en-US">
                <a:solidFill>
                  <a:srgbClr val="003865"/>
                </a:solidFill>
              </a:rPr>
              <a:t>|</a:t>
            </a:r>
            <a:r>
              <a:rPr lang="en-US">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93552961"/>
      </p:ext>
    </p:extLst>
  </p:cSld>
  <p:clrMap bg1="lt1" tx1="dk1" bg2="lt2" tx2="dk2" accent1="accent1" accent2="accent2" accent3="accent3" accent4="accent4" accent5="accent5" accent6="accent6" hlink="hlink" folHlink="folHlink"/>
  <p:sldLayoutIdLst>
    <p:sldLayoutId id="2147483831" r:id="rId1"/>
    <p:sldLayoutId id="2147483836"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rnt.firstnations.org/" TargetMode="Externa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www.pbis.org/Common/Cms/files/pbisresources/PBIS%20Cultural%20Responsiveness%20Field%20Guide.pdf"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7.png"/><Relationship Id="rId5" Type="http://schemas.openxmlformats.org/officeDocument/2006/relationships/image" Target="../media/image12.jpeg"/><Relationship Id="rId10" Type="http://schemas.openxmlformats.org/officeDocument/2006/relationships/image" Target="../media/image16.jpeg"/><Relationship Id="rId4" Type="http://schemas.openxmlformats.org/officeDocument/2006/relationships/image" Target="../media/image11.png"/><Relationship Id="rId9" Type="http://schemas.openxmlformats.org/officeDocument/2006/relationships/hyperlink" Target="http://www.google.com/url?sa=i&amp;rct=j&amp;q=&amp;esrc=s&amp;source=images&amp;cd=&amp;cad=rja&amp;uact=8&amp;ved=0ahUKEwjw_uaclcnLAhUokYMKHaUKAhsQjRwIBw&amp;url=http://www.milkeneducatorawards.org/newsroom/photos/view/71/2538&amp;psig=AFQjCNHqb8qj1H1JuDoLHz6TYSc4REyJrA&amp;ust=145835374053416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z="4400" dirty="0"/>
              <a:t>Native Voice for </a:t>
            </a:r>
            <a:r>
              <a:rPr lang="en-US" sz="4400" dirty="0" smtClean="0"/>
              <a:t>PBIS</a:t>
            </a:r>
            <a:r>
              <a:rPr lang="en-US" dirty="0" smtClean="0"/>
              <a:t/>
            </a:r>
            <a:br>
              <a:rPr lang="en-US" dirty="0" smtClean="0"/>
            </a:br>
            <a:r>
              <a:rPr lang="en-US" sz="2800" dirty="0" err="1" smtClean="0"/>
              <a:t>PBIS</a:t>
            </a:r>
            <a:r>
              <a:rPr lang="en-US" sz="2800" dirty="0" smtClean="0"/>
              <a:t> Summer Institute 2020</a:t>
            </a:r>
            <a:endParaRPr lang="en-US" sz="2800" dirty="0"/>
          </a:p>
        </p:txBody>
      </p:sp>
      <p:sp>
        <p:nvSpPr>
          <p:cNvPr id="2" name="Text Placeholder 1"/>
          <p:cNvSpPr>
            <a:spLocks noGrp="1"/>
          </p:cNvSpPr>
          <p:nvPr>
            <p:ph type="body" sz="quarter" idx="14"/>
          </p:nvPr>
        </p:nvSpPr>
        <p:spPr/>
        <p:txBody>
          <a:bodyPr>
            <a:normAutofit/>
          </a:bodyPr>
          <a:lstStyle/>
          <a:p>
            <a:r>
              <a:rPr lang="en-US" dirty="0"/>
              <a:t>Dan Torrez</a:t>
            </a:r>
            <a:r>
              <a:rPr lang="en-US" dirty="0">
                <a:solidFill>
                  <a:schemeClr val="accent2"/>
                </a:solidFill>
              </a:rPr>
              <a:t>|</a:t>
            </a:r>
            <a:r>
              <a:rPr lang="en-US" dirty="0"/>
              <a:t> </a:t>
            </a:r>
            <a:r>
              <a:rPr lang="en-US" dirty="0" smtClean="0"/>
              <a:t>MN </a:t>
            </a:r>
            <a:r>
              <a:rPr lang="en-US" dirty="0"/>
              <a:t>Department of Education</a:t>
            </a:r>
          </a:p>
          <a:p>
            <a:r>
              <a:rPr lang="en-US" dirty="0" smtClean="0"/>
              <a:t>April </a:t>
            </a:r>
            <a:r>
              <a:rPr lang="en-US" dirty="0"/>
              <a:t>14th, 2019</a:t>
            </a:r>
          </a:p>
        </p:txBody>
      </p:sp>
    </p:spTree>
    <p:extLst>
      <p:ext uri="{BB962C8B-B14F-4D97-AF65-F5344CB8AC3E}">
        <p14:creationId xmlns:p14="http://schemas.microsoft.com/office/powerpoint/2010/main" val="466249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Layers of Support</a:t>
            </a:r>
            <a:endParaRPr lang="en-US" dirty="0"/>
          </a:p>
        </p:txBody>
      </p:sp>
      <p:pic>
        <p:nvPicPr>
          <p:cNvPr id="4" name="Content Placeholder 3" descr="This picture shows the analogy of the tiered model of PBIS in terms of ice cream as tier 1, ice cream with hot fudge as tier 2, ice cream with hot fudge and sprinkles is tier 3.  "/>
          <p:cNvPicPr>
            <a:picLocks noGrp="1" noChangeAspect="1"/>
          </p:cNvPicPr>
          <p:nvPr>
            <p:ph idx="1"/>
          </p:nvPr>
        </p:nvPicPr>
        <p:blipFill>
          <a:blip r:embed="rId2"/>
          <a:stretch>
            <a:fillRect/>
          </a:stretch>
        </p:blipFill>
        <p:spPr>
          <a:xfrm>
            <a:off x="2972822" y="1405890"/>
            <a:ext cx="6399778" cy="5318305"/>
          </a:xfrm>
          <a:prstGeom prst="rect">
            <a:avLst/>
          </a:prstGeom>
        </p:spPr>
      </p:pic>
    </p:spTree>
    <p:extLst>
      <p:ext uri="{BB962C8B-B14F-4D97-AF65-F5344CB8AC3E}">
        <p14:creationId xmlns:p14="http://schemas.microsoft.com/office/powerpoint/2010/main" val="1190879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Unhealthy Layers</a:t>
            </a:r>
            <a:endParaRPr lang="en-US" dirty="0"/>
          </a:p>
        </p:txBody>
      </p:sp>
      <p:pic>
        <p:nvPicPr>
          <p:cNvPr id="4" name="Content Placeholder 3" descr="This is an analogy of the PBIS tiered system with fry bread.  Fry bread on its own is tier 1, fry bread with powdered sugar is tier 2.  and Indian Taco is tier 3."/>
          <p:cNvPicPr>
            <a:picLocks noGrp="1" noChangeAspect="1"/>
          </p:cNvPicPr>
          <p:nvPr>
            <p:ph idx="1"/>
          </p:nvPr>
        </p:nvPicPr>
        <p:blipFill>
          <a:blip r:embed="rId2"/>
          <a:stretch>
            <a:fillRect/>
          </a:stretch>
        </p:blipFill>
        <p:spPr>
          <a:xfrm>
            <a:off x="1997235" y="1485900"/>
            <a:ext cx="8309499" cy="4754880"/>
          </a:xfrm>
          <a:prstGeom prst="rect">
            <a:avLst/>
          </a:prstGeom>
        </p:spPr>
      </p:pic>
    </p:spTree>
    <p:extLst>
      <p:ext uri="{BB962C8B-B14F-4D97-AF65-F5344CB8AC3E}">
        <p14:creationId xmlns:p14="http://schemas.microsoft.com/office/powerpoint/2010/main" val="3623862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Culturally Relevant Layers</a:t>
            </a:r>
            <a:endParaRPr lang="en-US" dirty="0"/>
          </a:p>
        </p:txBody>
      </p:sp>
      <p:pic>
        <p:nvPicPr>
          <p:cNvPr id="4" name="Content Placeholder 3" descr="This is an analogy of the PBIS tiered system with wild rice.  wild rice on its own is tier 1, wild rice with berries is tier 2.  wild rice with berries and moose meat is tier 3."/>
          <p:cNvPicPr>
            <a:picLocks noGrp="1" noChangeAspect="1"/>
          </p:cNvPicPr>
          <p:nvPr>
            <p:ph idx="1"/>
          </p:nvPr>
        </p:nvPicPr>
        <p:blipFill>
          <a:blip r:embed="rId2"/>
          <a:stretch>
            <a:fillRect/>
          </a:stretch>
        </p:blipFill>
        <p:spPr>
          <a:xfrm>
            <a:off x="1718178" y="1565910"/>
            <a:ext cx="8588419" cy="4777740"/>
          </a:xfrm>
          <a:prstGeom prst="rect">
            <a:avLst/>
          </a:prstGeom>
        </p:spPr>
      </p:pic>
    </p:spTree>
    <p:extLst>
      <p:ext uri="{BB962C8B-B14F-4D97-AF65-F5344CB8AC3E}">
        <p14:creationId xmlns:p14="http://schemas.microsoft.com/office/powerpoint/2010/main" val="1419366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 Now?</a:t>
            </a:r>
            <a:endParaRPr lang="en-US" dirty="0"/>
          </a:p>
        </p:txBody>
      </p:sp>
      <p:sp>
        <p:nvSpPr>
          <p:cNvPr id="4" name="Date Placeholder 3"/>
          <p:cNvSpPr>
            <a:spLocks noGrp="1"/>
          </p:cNvSpPr>
          <p:nvPr>
            <p:ph type="dt" sz="half" idx="10"/>
          </p:nvPr>
        </p:nvSpPr>
        <p:spPr/>
        <p:txBody>
          <a:bodyPr/>
          <a:lstStyle/>
          <a:p>
            <a:fld id="{D094F804-653A-41F1-A565-1098D9DEB37A}" type="datetime1">
              <a:rPr lang="en-US" smtClean="0">
                <a:solidFill>
                  <a:srgbClr val="FFFFFF"/>
                </a:solidFill>
              </a:rPr>
              <a:pPr/>
              <a:t>6/15/2020</a:t>
            </a:fld>
            <a:endParaRPr lang="en-US" dirty="0">
              <a:solidFill>
                <a:srgbClr val="FFFFFF"/>
              </a:solidFill>
            </a:endParaRPr>
          </a:p>
        </p:txBody>
      </p:sp>
      <p:sp>
        <p:nvSpPr>
          <p:cNvPr id="5" name="Footer Placeholder 4"/>
          <p:cNvSpPr>
            <a:spLocks noGrp="1"/>
          </p:cNvSpPr>
          <p:nvPr>
            <p:ph type="ftr" sz="quarter" idx="12"/>
          </p:nvPr>
        </p:nvSpPr>
        <p:spPr/>
        <p:txBody>
          <a:bodyPr/>
          <a:lstStyle/>
          <a:p>
            <a:r>
              <a:rPr lang="en-US" smtClean="0">
                <a:solidFill>
                  <a:srgbClr val="FFFFFF"/>
                </a:solidFill>
              </a:rPr>
              <a:t>Leading for educational excellence and equity, every day for every one. </a:t>
            </a:r>
            <a:r>
              <a:rPr lang="en-US" smtClean="0">
                <a:solidFill>
                  <a:srgbClr val="78BE21"/>
                </a:solidFill>
              </a:rPr>
              <a:t>|</a:t>
            </a:r>
            <a:r>
              <a:rPr lang="en-US" smtClean="0">
                <a:solidFill>
                  <a:srgbClr val="FFFFFF"/>
                </a:solidFill>
              </a:rPr>
              <a:t> education.mn.gov</a:t>
            </a:r>
            <a:endParaRPr lang="en-US" dirty="0">
              <a:solidFill>
                <a:srgbClr val="FFFFFF"/>
              </a:solidFill>
            </a:endParaRPr>
          </a:p>
        </p:txBody>
      </p:sp>
      <p:sp>
        <p:nvSpPr>
          <p:cNvPr id="6" name="Slide Number Placeholder 5"/>
          <p:cNvSpPr>
            <a:spLocks noGrp="1"/>
          </p:cNvSpPr>
          <p:nvPr>
            <p:ph type="sldNum" sz="quarter" idx="11"/>
          </p:nvPr>
        </p:nvSpPr>
        <p:spPr/>
        <p:txBody>
          <a:bodyPr/>
          <a:lstStyle/>
          <a:p>
            <a:fld id="{48F63A3B-78C7-47BE-AE5E-E10140E04643}" type="slidenum">
              <a:rPr lang="en-US" smtClean="0">
                <a:solidFill>
                  <a:srgbClr val="FFFFFF"/>
                </a:solidFill>
              </a:rPr>
              <a:pPr/>
              <a:t>13</a:t>
            </a:fld>
            <a:endParaRPr lang="en-US" dirty="0">
              <a:solidFill>
                <a:srgbClr val="FFFFFF"/>
              </a:solidFill>
            </a:endParaRPr>
          </a:p>
        </p:txBody>
      </p:sp>
    </p:spTree>
    <p:extLst>
      <p:ext uri="{BB962C8B-B14F-4D97-AF65-F5344CB8AC3E}">
        <p14:creationId xmlns:p14="http://schemas.microsoft.com/office/powerpoint/2010/main" val="3212883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Significant Disproportionality</a:t>
            </a:r>
            <a:endParaRPr lang="en-US" dirty="0"/>
          </a:p>
        </p:txBody>
      </p:sp>
      <p:sp>
        <p:nvSpPr>
          <p:cNvPr id="9" name="Content Placeholder 8"/>
          <p:cNvSpPr>
            <a:spLocks noGrp="1"/>
          </p:cNvSpPr>
          <p:nvPr>
            <p:ph sz="half" idx="1"/>
          </p:nvPr>
        </p:nvSpPr>
        <p:spPr>
          <a:xfrm>
            <a:off x="838200" y="2204185"/>
            <a:ext cx="5181600" cy="3972778"/>
          </a:xfrm>
        </p:spPr>
        <p:txBody>
          <a:bodyPr>
            <a:normAutofit/>
          </a:bodyPr>
          <a:lstStyle/>
          <a:p>
            <a:pPr marL="342900" indent="-342900">
              <a:buFont typeface="Arial" panose="020B0604020202020204" pitchFamily="34" charset="0"/>
              <a:buChar char="•"/>
            </a:pPr>
            <a:r>
              <a:rPr lang="en-US" sz="2000" dirty="0" smtClean="0"/>
              <a:t>Specific Learning Disability (8)</a:t>
            </a:r>
          </a:p>
          <a:p>
            <a:pPr marL="342900" indent="-342900">
              <a:buFont typeface="Arial" panose="020B0604020202020204" pitchFamily="34" charset="0"/>
              <a:buChar char="•"/>
            </a:pPr>
            <a:r>
              <a:rPr lang="en-US" sz="2000" dirty="0" smtClean="0"/>
              <a:t>Students with a Disability (7)</a:t>
            </a:r>
          </a:p>
          <a:p>
            <a:pPr marL="342900" indent="-342900">
              <a:buFont typeface="Arial" panose="020B0604020202020204" pitchFamily="34" charset="0"/>
              <a:buChar char="•"/>
            </a:pPr>
            <a:r>
              <a:rPr lang="en-US" sz="2000" dirty="0" smtClean="0"/>
              <a:t>Emotional Behavioral Disorders (6)</a:t>
            </a:r>
          </a:p>
          <a:p>
            <a:pPr marL="342900" indent="-342900">
              <a:buFont typeface="Arial" panose="020B0604020202020204" pitchFamily="34" charset="0"/>
              <a:buChar char="•"/>
            </a:pPr>
            <a:r>
              <a:rPr lang="en-US" sz="2000" dirty="0" smtClean="0"/>
              <a:t>Total Disciplinary Actions (5)</a:t>
            </a:r>
          </a:p>
          <a:p>
            <a:pPr marL="342900" indent="-342900">
              <a:buFont typeface="Arial" panose="020B0604020202020204" pitchFamily="34" charset="0"/>
              <a:buChar char="•"/>
            </a:pPr>
            <a:r>
              <a:rPr lang="en-US" sz="2000" dirty="0" smtClean="0"/>
              <a:t>Other Health Disabilities (3)</a:t>
            </a:r>
            <a:endParaRPr lang="en-US" sz="2000" dirty="0"/>
          </a:p>
        </p:txBody>
      </p:sp>
      <p:sp>
        <p:nvSpPr>
          <p:cNvPr id="10" name="Content Placeholder 9"/>
          <p:cNvSpPr>
            <a:spLocks noGrp="1"/>
          </p:cNvSpPr>
          <p:nvPr>
            <p:ph sz="half" idx="2"/>
          </p:nvPr>
        </p:nvSpPr>
        <p:spPr>
          <a:xfrm>
            <a:off x="6019801" y="2204185"/>
            <a:ext cx="5877024" cy="3972778"/>
          </a:xfrm>
        </p:spPr>
        <p:txBody>
          <a:bodyPr/>
          <a:lstStyle/>
          <a:p>
            <a:pPr marL="342900" indent="-342900">
              <a:buFont typeface="Arial" panose="020B0604020202020204" pitchFamily="34" charset="0"/>
              <a:buChar char="•"/>
            </a:pPr>
            <a:r>
              <a:rPr lang="en-US" sz="2000" dirty="0" smtClean="0"/>
              <a:t>In-School Suspensions, 10 days or less (2)</a:t>
            </a:r>
          </a:p>
          <a:p>
            <a:pPr marL="342900" indent="-342900">
              <a:buFont typeface="Arial" panose="020B0604020202020204" pitchFamily="34" charset="0"/>
              <a:buChar char="•"/>
            </a:pPr>
            <a:r>
              <a:rPr lang="en-US" sz="2000" dirty="0" smtClean="0"/>
              <a:t>Developmental Cognitive Disabilities (2)</a:t>
            </a:r>
          </a:p>
          <a:p>
            <a:pPr marL="342900" indent="-342900">
              <a:buFont typeface="Arial" panose="020B0604020202020204" pitchFamily="34" charset="0"/>
              <a:buChar char="•"/>
            </a:pPr>
            <a:r>
              <a:rPr lang="en-US" sz="2000" dirty="0" smtClean="0"/>
              <a:t>Placement in Federal Settings 4-8 (2)</a:t>
            </a:r>
          </a:p>
          <a:p>
            <a:pPr marL="342900" indent="-342900">
              <a:buFont typeface="Arial" panose="020B0604020202020204" pitchFamily="34" charset="0"/>
              <a:buChar char="•"/>
            </a:pPr>
            <a:r>
              <a:rPr lang="en-US" sz="2000" dirty="0" smtClean="0"/>
              <a:t>Out of School Suspensions, more than 10 days (1)</a:t>
            </a:r>
          </a:p>
          <a:p>
            <a:pPr marL="342900" indent="-342900">
              <a:buFont typeface="Arial" panose="020B0604020202020204" pitchFamily="34" charset="0"/>
              <a:buChar char="•"/>
            </a:pPr>
            <a:r>
              <a:rPr lang="en-US" sz="2000" dirty="0" smtClean="0"/>
              <a:t>Out of school suspensions, 10 days or less (1)</a:t>
            </a:r>
          </a:p>
          <a:p>
            <a:endParaRPr lang="en-US" dirty="0"/>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6/15/2020</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14</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
        <p:nvSpPr>
          <p:cNvPr id="11" name="TextBox 10"/>
          <p:cNvSpPr txBox="1"/>
          <p:nvPr/>
        </p:nvSpPr>
        <p:spPr>
          <a:xfrm>
            <a:off x="8961120" y="5765533"/>
            <a:ext cx="2392680" cy="369332"/>
          </a:xfrm>
          <a:prstGeom prst="rect">
            <a:avLst/>
          </a:prstGeom>
          <a:noFill/>
        </p:spPr>
        <p:txBody>
          <a:bodyPr wrap="square" rtlCol="0">
            <a:spAutoFit/>
          </a:bodyPr>
          <a:lstStyle/>
          <a:p>
            <a:r>
              <a:rPr lang="en-US" dirty="0" smtClean="0"/>
              <a:t> Data From 2018/2019</a:t>
            </a:r>
            <a:endParaRPr lang="en-US" dirty="0"/>
          </a:p>
        </p:txBody>
      </p:sp>
    </p:spTree>
    <p:extLst>
      <p:ext uri="{BB962C8B-B14F-4D97-AF65-F5344CB8AC3E}">
        <p14:creationId xmlns:p14="http://schemas.microsoft.com/office/powerpoint/2010/main" val="4078102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20 School Districts Serving </a:t>
            </a:r>
            <a:br>
              <a:rPr lang="en-US" dirty="0" smtClean="0"/>
            </a:br>
            <a:r>
              <a:rPr lang="en-US" dirty="0" smtClean="0"/>
              <a:t>American Indian Students</a:t>
            </a:r>
            <a:endParaRPr lang="en-US" dirty="0"/>
          </a:p>
        </p:txBody>
      </p:sp>
      <p:graphicFrame>
        <p:nvGraphicFramePr>
          <p:cNvPr id="7" name="Content Placeholder 6" descr="This Image shows the comparison between PBIS schools and those identified with disproportionality  "/>
          <p:cNvGraphicFramePr>
            <a:graphicFrameLocks noGrp="1"/>
          </p:cNvGraphicFramePr>
          <p:nvPr>
            <p:ph idx="1"/>
            <p:extLst>
              <p:ext uri="{D42A27DB-BD31-4B8C-83A1-F6EECF244321}">
                <p14:modId xmlns:p14="http://schemas.microsoft.com/office/powerpoint/2010/main" val="1257925876"/>
              </p:ext>
            </p:extLst>
          </p:nvPr>
        </p:nvGraphicFramePr>
        <p:xfrm>
          <a:off x="3065317" y="2374150"/>
          <a:ext cx="6061364" cy="3220200"/>
        </p:xfrm>
        <a:graphic>
          <a:graphicData uri="http://schemas.openxmlformats.org/drawingml/2006/table">
            <a:tbl>
              <a:tblPr firstRow="1" bandRow="1">
                <a:tableStyleId>{5C22544A-7EE6-4342-B048-85BDC9FD1C3A}</a:tableStyleId>
              </a:tblPr>
              <a:tblGrid>
                <a:gridCol w="3030682">
                  <a:extLst>
                    <a:ext uri="{9D8B030D-6E8A-4147-A177-3AD203B41FA5}">
                      <a16:colId xmlns:a16="http://schemas.microsoft.com/office/drawing/2014/main" val="974034436"/>
                    </a:ext>
                  </a:extLst>
                </a:gridCol>
                <a:gridCol w="3030682">
                  <a:extLst>
                    <a:ext uri="{9D8B030D-6E8A-4147-A177-3AD203B41FA5}">
                      <a16:colId xmlns:a16="http://schemas.microsoft.com/office/drawing/2014/main" val="2034294305"/>
                    </a:ext>
                  </a:extLst>
                </a:gridCol>
              </a:tblGrid>
              <a:tr h="1610100">
                <a:tc>
                  <a:txBody>
                    <a:bodyPr/>
                    <a:lstStyle/>
                    <a:p>
                      <a:pPr algn="ctr"/>
                      <a:r>
                        <a:rPr lang="en-US" sz="4800" dirty="0">
                          <a:solidFill>
                            <a:srgbClr val="003865"/>
                          </a:solidFill>
                        </a:rPr>
                        <a:t>1</a:t>
                      </a:r>
                    </a:p>
                  </a:txBody>
                  <a:tcPr anchor="ctr">
                    <a:solidFill>
                      <a:schemeClr val="bg2">
                        <a:lumMod val="90000"/>
                      </a:schemeClr>
                    </a:solidFill>
                  </a:tcPr>
                </a:tc>
                <a:tc>
                  <a:txBody>
                    <a:bodyPr/>
                    <a:lstStyle/>
                    <a:p>
                      <a:pPr algn="ctr"/>
                      <a:r>
                        <a:rPr lang="en-US" sz="4800" dirty="0" smtClean="0">
                          <a:solidFill>
                            <a:srgbClr val="003865"/>
                          </a:solidFill>
                        </a:rPr>
                        <a:t>10</a:t>
                      </a:r>
                      <a:endParaRPr lang="en-US" sz="4800" dirty="0">
                        <a:solidFill>
                          <a:srgbClr val="003865"/>
                        </a:solidFill>
                      </a:endParaRPr>
                    </a:p>
                  </a:txBody>
                  <a:tcPr anchor="ctr">
                    <a:solidFill>
                      <a:schemeClr val="accent2"/>
                    </a:solidFill>
                  </a:tcPr>
                </a:tc>
                <a:extLst>
                  <a:ext uri="{0D108BD9-81ED-4DB2-BD59-A6C34878D82A}">
                    <a16:rowId xmlns:a16="http://schemas.microsoft.com/office/drawing/2014/main" val="4258948505"/>
                  </a:ext>
                </a:extLst>
              </a:tr>
              <a:tr h="1610100">
                <a:tc>
                  <a:txBody>
                    <a:bodyPr/>
                    <a:lstStyle/>
                    <a:p>
                      <a:pPr algn="ctr"/>
                      <a:r>
                        <a:rPr lang="en-US" sz="4800" b="1" dirty="0" smtClean="0"/>
                        <a:t>5</a:t>
                      </a:r>
                      <a:endParaRPr lang="en-US" sz="4800" b="1" dirty="0"/>
                    </a:p>
                  </a:txBody>
                  <a:tcPr anchor="ctr"/>
                </a:tc>
                <a:tc>
                  <a:txBody>
                    <a:bodyPr/>
                    <a:lstStyle/>
                    <a:p>
                      <a:pPr algn="ctr"/>
                      <a:r>
                        <a:rPr lang="en-US" sz="4800" b="1" dirty="0" smtClean="0"/>
                        <a:t>4</a:t>
                      </a:r>
                      <a:endParaRPr lang="en-US" sz="4800" b="1" dirty="0"/>
                    </a:p>
                  </a:txBody>
                  <a:tcPr anchor="ctr">
                    <a:solidFill>
                      <a:schemeClr val="accent2"/>
                    </a:solidFill>
                  </a:tcPr>
                </a:tc>
                <a:extLst>
                  <a:ext uri="{0D108BD9-81ED-4DB2-BD59-A6C34878D82A}">
                    <a16:rowId xmlns:a16="http://schemas.microsoft.com/office/drawing/2014/main" val="430686405"/>
                  </a:ext>
                </a:extLst>
              </a:tr>
            </a:tbl>
          </a:graphicData>
        </a:graphic>
      </p:graphicFrame>
      <p:sp>
        <p:nvSpPr>
          <p:cNvPr id="5" name="Slide Number Placeholder 4"/>
          <p:cNvSpPr>
            <a:spLocks noGrp="1"/>
          </p:cNvSpPr>
          <p:nvPr>
            <p:ph type="sldNum" sz="quarter" idx="12"/>
          </p:nvPr>
        </p:nvSpPr>
        <p:spPr/>
        <p:txBody>
          <a:bodyPr/>
          <a:lstStyle/>
          <a:p>
            <a:fld id="{48F63A3B-78C7-47BE-AE5E-E10140E04643}" type="slidenum">
              <a:rPr lang="en-US" smtClean="0"/>
              <a:pPr/>
              <a:t>15</a:t>
            </a:fld>
            <a:endParaRPr lang="en-US" dirty="0"/>
          </a:p>
        </p:txBody>
      </p:sp>
      <p:sp>
        <p:nvSpPr>
          <p:cNvPr id="6" name="Footer Placeholder 5"/>
          <p:cNvSpPr>
            <a:spLocks noGrp="1"/>
          </p:cNvSpPr>
          <p:nvPr>
            <p:ph type="ftr" sz="quarter" idx="13"/>
          </p:nvPr>
        </p:nvSpPr>
        <p:spPr/>
        <p:txBody>
          <a:bodyPr/>
          <a:lstStyle/>
          <a:p>
            <a:r>
              <a:rPr lang="en-US" dirty="0">
                <a:solidFill>
                  <a:srgbClr val="003865"/>
                </a:solidFill>
              </a:rPr>
              <a:t>Leading for educational excellence and equity, every day for every one. | education.mn.gov</a:t>
            </a:r>
          </a:p>
        </p:txBody>
      </p:sp>
      <p:sp>
        <p:nvSpPr>
          <p:cNvPr id="8" name="TextBox 7"/>
          <p:cNvSpPr txBox="1"/>
          <p:nvPr/>
        </p:nvSpPr>
        <p:spPr>
          <a:xfrm>
            <a:off x="4231918" y="1894723"/>
            <a:ext cx="539588" cy="369332"/>
          </a:xfrm>
          <a:prstGeom prst="rect">
            <a:avLst/>
          </a:prstGeom>
          <a:noFill/>
        </p:spPr>
        <p:txBody>
          <a:bodyPr wrap="square" rtlCol="0">
            <a:spAutoFit/>
          </a:bodyPr>
          <a:lstStyle/>
          <a:p>
            <a:r>
              <a:rPr lang="en-US" dirty="0"/>
              <a:t>No</a:t>
            </a:r>
          </a:p>
        </p:txBody>
      </p:sp>
      <p:sp>
        <p:nvSpPr>
          <p:cNvPr id="9" name="TextBox 8"/>
          <p:cNvSpPr txBox="1"/>
          <p:nvPr/>
        </p:nvSpPr>
        <p:spPr>
          <a:xfrm>
            <a:off x="2345668" y="2887923"/>
            <a:ext cx="539588" cy="369332"/>
          </a:xfrm>
          <a:prstGeom prst="rect">
            <a:avLst/>
          </a:prstGeom>
          <a:noFill/>
        </p:spPr>
        <p:txBody>
          <a:bodyPr wrap="square" rtlCol="0">
            <a:spAutoFit/>
          </a:bodyPr>
          <a:lstStyle/>
          <a:p>
            <a:r>
              <a:rPr lang="en-US" dirty="0"/>
              <a:t>No</a:t>
            </a:r>
          </a:p>
        </p:txBody>
      </p:sp>
      <p:sp>
        <p:nvSpPr>
          <p:cNvPr id="10" name="TextBox 9"/>
          <p:cNvSpPr txBox="1"/>
          <p:nvPr/>
        </p:nvSpPr>
        <p:spPr>
          <a:xfrm>
            <a:off x="7295802" y="1894723"/>
            <a:ext cx="539588" cy="369332"/>
          </a:xfrm>
          <a:prstGeom prst="rect">
            <a:avLst/>
          </a:prstGeom>
          <a:noFill/>
        </p:spPr>
        <p:txBody>
          <a:bodyPr wrap="square" rtlCol="0">
            <a:spAutoFit/>
          </a:bodyPr>
          <a:lstStyle/>
          <a:p>
            <a:r>
              <a:rPr lang="en-US" dirty="0"/>
              <a:t>Yes</a:t>
            </a:r>
          </a:p>
        </p:txBody>
      </p:sp>
      <p:sp>
        <p:nvSpPr>
          <p:cNvPr id="11" name="TextBox 10"/>
          <p:cNvSpPr txBox="1"/>
          <p:nvPr/>
        </p:nvSpPr>
        <p:spPr>
          <a:xfrm>
            <a:off x="2345668" y="4709046"/>
            <a:ext cx="539588" cy="369332"/>
          </a:xfrm>
          <a:prstGeom prst="rect">
            <a:avLst/>
          </a:prstGeom>
          <a:noFill/>
        </p:spPr>
        <p:txBody>
          <a:bodyPr wrap="square" rtlCol="0">
            <a:spAutoFit/>
          </a:bodyPr>
          <a:lstStyle/>
          <a:p>
            <a:r>
              <a:rPr lang="en-US" dirty="0"/>
              <a:t>Yes</a:t>
            </a:r>
          </a:p>
        </p:txBody>
      </p:sp>
      <p:sp>
        <p:nvSpPr>
          <p:cNvPr id="17" name="TextBox 16"/>
          <p:cNvSpPr txBox="1"/>
          <p:nvPr/>
        </p:nvSpPr>
        <p:spPr>
          <a:xfrm>
            <a:off x="4380807" y="1471353"/>
            <a:ext cx="3150524" cy="461665"/>
          </a:xfrm>
          <a:prstGeom prst="rect">
            <a:avLst/>
          </a:prstGeom>
          <a:noFill/>
        </p:spPr>
        <p:txBody>
          <a:bodyPr wrap="square" rtlCol="0">
            <a:spAutoFit/>
          </a:bodyPr>
          <a:lstStyle/>
          <a:p>
            <a:pPr algn="ctr"/>
            <a:r>
              <a:rPr lang="en-US" sz="2400" dirty="0"/>
              <a:t>PBIS Trained</a:t>
            </a:r>
          </a:p>
        </p:txBody>
      </p:sp>
      <p:sp>
        <p:nvSpPr>
          <p:cNvPr id="18" name="TextBox 17"/>
          <p:cNvSpPr txBox="1"/>
          <p:nvPr/>
        </p:nvSpPr>
        <p:spPr>
          <a:xfrm rot="16200000">
            <a:off x="370844" y="3753418"/>
            <a:ext cx="3220198" cy="461665"/>
          </a:xfrm>
          <a:prstGeom prst="rect">
            <a:avLst/>
          </a:prstGeom>
          <a:noFill/>
        </p:spPr>
        <p:txBody>
          <a:bodyPr wrap="square" rtlCol="0">
            <a:spAutoFit/>
          </a:bodyPr>
          <a:lstStyle/>
          <a:p>
            <a:pPr algn="ctr"/>
            <a:r>
              <a:rPr lang="en-US" sz="2400" dirty="0"/>
              <a:t>Disproportionality</a:t>
            </a:r>
          </a:p>
        </p:txBody>
      </p:sp>
      <p:sp>
        <p:nvSpPr>
          <p:cNvPr id="19" name="Date Placeholder 3"/>
          <p:cNvSpPr>
            <a:spLocks noGrp="1"/>
          </p:cNvSpPr>
          <p:nvPr>
            <p:ph type="dt" sz="half" idx="10"/>
          </p:nvPr>
        </p:nvSpPr>
        <p:spPr>
          <a:xfrm>
            <a:off x="838200" y="6356350"/>
            <a:ext cx="1358590" cy="365125"/>
          </a:xfrm>
        </p:spPr>
        <p:txBody>
          <a:bodyPr/>
          <a:lstStyle/>
          <a:p>
            <a:fld id="{824D5D47-1752-4D84-8BFB-C2F71A34C932}" type="datetime1">
              <a:rPr lang="en-US" smtClean="0"/>
              <a:t>6/15/2020</a:t>
            </a:fld>
            <a:endParaRPr lang="en-US" dirty="0"/>
          </a:p>
        </p:txBody>
      </p:sp>
      <p:sp>
        <p:nvSpPr>
          <p:cNvPr id="3" name="TextBox 2"/>
          <p:cNvSpPr txBox="1"/>
          <p:nvPr/>
        </p:nvSpPr>
        <p:spPr>
          <a:xfrm>
            <a:off x="9018872" y="5765533"/>
            <a:ext cx="2334927" cy="369332"/>
          </a:xfrm>
          <a:prstGeom prst="rect">
            <a:avLst/>
          </a:prstGeom>
          <a:noFill/>
        </p:spPr>
        <p:txBody>
          <a:bodyPr wrap="square" rtlCol="0">
            <a:spAutoFit/>
          </a:bodyPr>
          <a:lstStyle/>
          <a:p>
            <a:r>
              <a:rPr lang="en-US" dirty="0" smtClean="0"/>
              <a:t>Data From 2018/2019</a:t>
            </a:r>
            <a:endParaRPr lang="en-US" dirty="0"/>
          </a:p>
        </p:txBody>
      </p:sp>
    </p:spTree>
    <p:extLst>
      <p:ext uri="{BB962C8B-B14F-4D97-AF65-F5344CB8AC3E}">
        <p14:creationId xmlns:p14="http://schemas.microsoft.com/office/powerpoint/2010/main" val="4232322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Tribally Consulting Districts/Schools (28)</a:t>
            </a:r>
          </a:p>
        </p:txBody>
      </p:sp>
      <p:graphicFrame>
        <p:nvGraphicFramePr>
          <p:cNvPr id="7" name="Content Placeholder 6" descr="This Image shows the comparison between PBIS schools and those identified with disproportionality "/>
          <p:cNvGraphicFramePr>
            <a:graphicFrameLocks noGrp="1"/>
          </p:cNvGraphicFramePr>
          <p:nvPr>
            <p:ph idx="1"/>
            <p:extLst>
              <p:ext uri="{D42A27DB-BD31-4B8C-83A1-F6EECF244321}">
                <p14:modId xmlns:p14="http://schemas.microsoft.com/office/powerpoint/2010/main" val="1161882338"/>
              </p:ext>
            </p:extLst>
          </p:nvPr>
        </p:nvGraphicFramePr>
        <p:xfrm>
          <a:off x="3065317" y="2374150"/>
          <a:ext cx="6061364" cy="3220200"/>
        </p:xfrm>
        <a:graphic>
          <a:graphicData uri="http://schemas.openxmlformats.org/drawingml/2006/table">
            <a:tbl>
              <a:tblPr firstRow="1" bandRow="1">
                <a:tableStyleId>{5C22544A-7EE6-4342-B048-85BDC9FD1C3A}</a:tableStyleId>
              </a:tblPr>
              <a:tblGrid>
                <a:gridCol w="3030682">
                  <a:extLst>
                    <a:ext uri="{9D8B030D-6E8A-4147-A177-3AD203B41FA5}">
                      <a16:colId xmlns:a16="http://schemas.microsoft.com/office/drawing/2014/main" val="974034436"/>
                    </a:ext>
                  </a:extLst>
                </a:gridCol>
                <a:gridCol w="3030682">
                  <a:extLst>
                    <a:ext uri="{9D8B030D-6E8A-4147-A177-3AD203B41FA5}">
                      <a16:colId xmlns:a16="http://schemas.microsoft.com/office/drawing/2014/main" val="2034294305"/>
                    </a:ext>
                  </a:extLst>
                </a:gridCol>
              </a:tblGrid>
              <a:tr h="1610100">
                <a:tc>
                  <a:txBody>
                    <a:bodyPr/>
                    <a:lstStyle/>
                    <a:p>
                      <a:pPr algn="ctr"/>
                      <a:r>
                        <a:rPr lang="en-US" sz="4800" dirty="0">
                          <a:solidFill>
                            <a:srgbClr val="003865"/>
                          </a:solidFill>
                        </a:rPr>
                        <a:t>2</a:t>
                      </a:r>
                    </a:p>
                  </a:txBody>
                  <a:tcPr anchor="ctr">
                    <a:solidFill>
                      <a:schemeClr val="bg2">
                        <a:lumMod val="90000"/>
                      </a:schemeClr>
                    </a:solidFill>
                  </a:tcPr>
                </a:tc>
                <a:tc>
                  <a:txBody>
                    <a:bodyPr/>
                    <a:lstStyle/>
                    <a:p>
                      <a:pPr algn="ctr"/>
                      <a:r>
                        <a:rPr lang="en-US" sz="4800" dirty="0">
                          <a:solidFill>
                            <a:srgbClr val="003865"/>
                          </a:solidFill>
                        </a:rPr>
                        <a:t>14</a:t>
                      </a:r>
                    </a:p>
                  </a:txBody>
                  <a:tcPr anchor="ctr">
                    <a:solidFill>
                      <a:schemeClr val="accent2"/>
                    </a:solidFill>
                  </a:tcPr>
                </a:tc>
                <a:extLst>
                  <a:ext uri="{0D108BD9-81ED-4DB2-BD59-A6C34878D82A}">
                    <a16:rowId xmlns:a16="http://schemas.microsoft.com/office/drawing/2014/main" val="4258948505"/>
                  </a:ext>
                </a:extLst>
              </a:tr>
              <a:tr h="1610100">
                <a:tc>
                  <a:txBody>
                    <a:bodyPr/>
                    <a:lstStyle/>
                    <a:p>
                      <a:pPr algn="ctr"/>
                      <a:r>
                        <a:rPr lang="en-US" sz="4800" b="1" dirty="0"/>
                        <a:t>5</a:t>
                      </a:r>
                    </a:p>
                  </a:txBody>
                  <a:tcPr anchor="ctr"/>
                </a:tc>
                <a:tc>
                  <a:txBody>
                    <a:bodyPr/>
                    <a:lstStyle/>
                    <a:p>
                      <a:pPr algn="ctr"/>
                      <a:r>
                        <a:rPr lang="en-US" sz="4800" b="1" dirty="0"/>
                        <a:t>7</a:t>
                      </a:r>
                    </a:p>
                  </a:txBody>
                  <a:tcPr anchor="ctr">
                    <a:solidFill>
                      <a:schemeClr val="accent2"/>
                    </a:solidFill>
                  </a:tcPr>
                </a:tc>
                <a:extLst>
                  <a:ext uri="{0D108BD9-81ED-4DB2-BD59-A6C34878D82A}">
                    <a16:rowId xmlns:a16="http://schemas.microsoft.com/office/drawing/2014/main" val="430686405"/>
                  </a:ext>
                </a:extLst>
              </a:tr>
            </a:tbl>
          </a:graphicData>
        </a:graphic>
      </p:graphicFrame>
      <p:sp>
        <p:nvSpPr>
          <p:cNvPr id="5" name="Slide Number Placeholder 4"/>
          <p:cNvSpPr>
            <a:spLocks noGrp="1"/>
          </p:cNvSpPr>
          <p:nvPr>
            <p:ph type="sldNum" sz="quarter" idx="12"/>
          </p:nvPr>
        </p:nvSpPr>
        <p:spPr/>
        <p:txBody>
          <a:bodyPr/>
          <a:lstStyle/>
          <a:p>
            <a:fld id="{48F63A3B-78C7-47BE-AE5E-E10140E04643}" type="slidenum">
              <a:rPr lang="en-US" smtClean="0"/>
              <a:pPr/>
              <a:t>16</a:t>
            </a:fld>
            <a:endParaRPr lang="en-US" dirty="0"/>
          </a:p>
        </p:txBody>
      </p:sp>
      <p:sp>
        <p:nvSpPr>
          <p:cNvPr id="6" name="Footer Placeholder 5"/>
          <p:cNvSpPr>
            <a:spLocks noGrp="1"/>
          </p:cNvSpPr>
          <p:nvPr>
            <p:ph type="ftr" sz="quarter" idx="13"/>
          </p:nvPr>
        </p:nvSpPr>
        <p:spPr/>
        <p:txBody>
          <a:bodyPr/>
          <a:lstStyle/>
          <a:p>
            <a:r>
              <a:rPr lang="en-US" dirty="0">
                <a:solidFill>
                  <a:srgbClr val="003865"/>
                </a:solidFill>
              </a:rPr>
              <a:t>Leading for educational excellence and equity, every day for every one. | education.mn.gov</a:t>
            </a:r>
          </a:p>
        </p:txBody>
      </p:sp>
      <p:sp>
        <p:nvSpPr>
          <p:cNvPr id="8" name="TextBox 7"/>
          <p:cNvSpPr txBox="1"/>
          <p:nvPr/>
        </p:nvSpPr>
        <p:spPr>
          <a:xfrm>
            <a:off x="4231918" y="1894723"/>
            <a:ext cx="539588" cy="369332"/>
          </a:xfrm>
          <a:prstGeom prst="rect">
            <a:avLst/>
          </a:prstGeom>
          <a:noFill/>
        </p:spPr>
        <p:txBody>
          <a:bodyPr wrap="square" rtlCol="0">
            <a:spAutoFit/>
          </a:bodyPr>
          <a:lstStyle/>
          <a:p>
            <a:r>
              <a:rPr lang="en-US" dirty="0"/>
              <a:t>No</a:t>
            </a:r>
          </a:p>
        </p:txBody>
      </p:sp>
      <p:sp>
        <p:nvSpPr>
          <p:cNvPr id="9" name="TextBox 8"/>
          <p:cNvSpPr txBox="1"/>
          <p:nvPr/>
        </p:nvSpPr>
        <p:spPr>
          <a:xfrm>
            <a:off x="2345668" y="2887923"/>
            <a:ext cx="539588" cy="369332"/>
          </a:xfrm>
          <a:prstGeom prst="rect">
            <a:avLst/>
          </a:prstGeom>
          <a:noFill/>
        </p:spPr>
        <p:txBody>
          <a:bodyPr wrap="square" rtlCol="0">
            <a:spAutoFit/>
          </a:bodyPr>
          <a:lstStyle/>
          <a:p>
            <a:r>
              <a:rPr lang="en-US" dirty="0"/>
              <a:t>No</a:t>
            </a:r>
          </a:p>
        </p:txBody>
      </p:sp>
      <p:sp>
        <p:nvSpPr>
          <p:cNvPr id="10" name="TextBox 9"/>
          <p:cNvSpPr txBox="1"/>
          <p:nvPr/>
        </p:nvSpPr>
        <p:spPr>
          <a:xfrm>
            <a:off x="7295802" y="1894723"/>
            <a:ext cx="539588" cy="369332"/>
          </a:xfrm>
          <a:prstGeom prst="rect">
            <a:avLst/>
          </a:prstGeom>
          <a:noFill/>
        </p:spPr>
        <p:txBody>
          <a:bodyPr wrap="square" rtlCol="0">
            <a:spAutoFit/>
          </a:bodyPr>
          <a:lstStyle/>
          <a:p>
            <a:r>
              <a:rPr lang="en-US" dirty="0"/>
              <a:t>Yes</a:t>
            </a:r>
          </a:p>
        </p:txBody>
      </p:sp>
      <p:sp>
        <p:nvSpPr>
          <p:cNvPr id="11" name="TextBox 10"/>
          <p:cNvSpPr txBox="1"/>
          <p:nvPr/>
        </p:nvSpPr>
        <p:spPr>
          <a:xfrm>
            <a:off x="2345668" y="4709046"/>
            <a:ext cx="539588" cy="369332"/>
          </a:xfrm>
          <a:prstGeom prst="rect">
            <a:avLst/>
          </a:prstGeom>
          <a:noFill/>
        </p:spPr>
        <p:txBody>
          <a:bodyPr wrap="square" rtlCol="0">
            <a:spAutoFit/>
          </a:bodyPr>
          <a:lstStyle/>
          <a:p>
            <a:r>
              <a:rPr lang="en-US" dirty="0"/>
              <a:t>Yes</a:t>
            </a:r>
          </a:p>
        </p:txBody>
      </p:sp>
      <p:sp>
        <p:nvSpPr>
          <p:cNvPr id="17" name="TextBox 16"/>
          <p:cNvSpPr txBox="1"/>
          <p:nvPr/>
        </p:nvSpPr>
        <p:spPr>
          <a:xfrm>
            <a:off x="4380807" y="1471353"/>
            <a:ext cx="3150524" cy="461665"/>
          </a:xfrm>
          <a:prstGeom prst="rect">
            <a:avLst/>
          </a:prstGeom>
          <a:noFill/>
        </p:spPr>
        <p:txBody>
          <a:bodyPr wrap="square" rtlCol="0">
            <a:spAutoFit/>
          </a:bodyPr>
          <a:lstStyle/>
          <a:p>
            <a:pPr algn="ctr"/>
            <a:r>
              <a:rPr lang="en-US" sz="2400" dirty="0"/>
              <a:t>PBIS Trained</a:t>
            </a:r>
          </a:p>
        </p:txBody>
      </p:sp>
      <p:sp>
        <p:nvSpPr>
          <p:cNvPr id="18" name="TextBox 17"/>
          <p:cNvSpPr txBox="1"/>
          <p:nvPr/>
        </p:nvSpPr>
        <p:spPr>
          <a:xfrm rot="16200000">
            <a:off x="370844" y="3753418"/>
            <a:ext cx="3220198" cy="461665"/>
          </a:xfrm>
          <a:prstGeom prst="rect">
            <a:avLst/>
          </a:prstGeom>
          <a:noFill/>
        </p:spPr>
        <p:txBody>
          <a:bodyPr wrap="square" rtlCol="0">
            <a:spAutoFit/>
          </a:bodyPr>
          <a:lstStyle/>
          <a:p>
            <a:pPr algn="ctr"/>
            <a:r>
              <a:rPr lang="en-US" sz="2400" dirty="0"/>
              <a:t>Disproportionality</a:t>
            </a:r>
          </a:p>
        </p:txBody>
      </p:sp>
      <p:sp>
        <p:nvSpPr>
          <p:cNvPr id="19" name="Date Placeholder 3"/>
          <p:cNvSpPr>
            <a:spLocks noGrp="1"/>
          </p:cNvSpPr>
          <p:nvPr>
            <p:ph type="dt" sz="half" idx="10"/>
          </p:nvPr>
        </p:nvSpPr>
        <p:spPr>
          <a:xfrm>
            <a:off x="838200" y="6356350"/>
            <a:ext cx="1358590" cy="365125"/>
          </a:xfrm>
        </p:spPr>
        <p:txBody>
          <a:bodyPr/>
          <a:lstStyle/>
          <a:p>
            <a:fld id="{824D5D47-1752-4D84-8BFB-C2F71A34C932}" type="datetime1">
              <a:rPr lang="en-US" smtClean="0"/>
              <a:t>6/15/2020</a:t>
            </a:fld>
            <a:endParaRPr lang="en-US" dirty="0"/>
          </a:p>
        </p:txBody>
      </p:sp>
      <p:sp>
        <p:nvSpPr>
          <p:cNvPr id="13" name="TextBox 12"/>
          <p:cNvSpPr txBox="1"/>
          <p:nvPr/>
        </p:nvSpPr>
        <p:spPr>
          <a:xfrm>
            <a:off x="9018872" y="5765533"/>
            <a:ext cx="2334927" cy="369332"/>
          </a:xfrm>
          <a:prstGeom prst="rect">
            <a:avLst/>
          </a:prstGeom>
          <a:noFill/>
        </p:spPr>
        <p:txBody>
          <a:bodyPr wrap="square" rtlCol="0">
            <a:spAutoFit/>
          </a:bodyPr>
          <a:lstStyle/>
          <a:p>
            <a:r>
              <a:rPr lang="en-US" dirty="0" smtClean="0"/>
              <a:t>Data from 2018/2019</a:t>
            </a:r>
            <a:endParaRPr lang="en-US" dirty="0"/>
          </a:p>
        </p:txBody>
      </p:sp>
    </p:spTree>
    <p:extLst>
      <p:ext uri="{BB962C8B-B14F-4D97-AF65-F5344CB8AC3E}">
        <p14:creationId xmlns:p14="http://schemas.microsoft.com/office/powerpoint/2010/main" val="4032130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Native Voice for PBIS</a:t>
            </a:r>
            <a:br>
              <a:rPr lang="en-US" dirty="0"/>
            </a:br>
            <a:r>
              <a:rPr lang="en-US" dirty="0"/>
              <a:t>Initial Work</a:t>
            </a:r>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6/15/2020</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17</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509030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Group Photo</a:t>
            </a:r>
            <a:endParaRPr lang="en-US" dirty="0"/>
          </a:p>
        </p:txBody>
      </p:sp>
      <p:pic>
        <p:nvPicPr>
          <p:cNvPr id="8" name="Content Placeholder 7" descr="this photo shows participants at the meeting"/>
          <p:cNvPicPr>
            <a:picLocks noGrp="1" noChangeAspect="1"/>
          </p:cNvPicPr>
          <p:nvPr>
            <p:ph idx="1"/>
          </p:nvPr>
        </p:nvPicPr>
        <p:blipFill>
          <a:blip r:embed="rId2"/>
          <a:stretch>
            <a:fillRect/>
          </a:stretch>
        </p:blipFill>
        <p:spPr>
          <a:xfrm>
            <a:off x="3205932" y="1825625"/>
            <a:ext cx="5780135" cy="4351338"/>
          </a:xfrm>
          <a:prstGeom prst="rect">
            <a:avLst/>
          </a:prstGeom>
        </p:spPr>
      </p:pic>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6/15/2020</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18</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
        <p:nvSpPr>
          <p:cNvPr id="9" name="TextBox 8"/>
          <p:cNvSpPr txBox="1"/>
          <p:nvPr/>
        </p:nvSpPr>
        <p:spPr>
          <a:xfrm>
            <a:off x="9962148" y="5630779"/>
            <a:ext cx="1463040" cy="369332"/>
          </a:xfrm>
          <a:prstGeom prst="rect">
            <a:avLst/>
          </a:prstGeom>
          <a:noFill/>
        </p:spPr>
        <p:txBody>
          <a:bodyPr wrap="square" rtlCol="0">
            <a:spAutoFit/>
          </a:bodyPr>
          <a:lstStyle/>
          <a:p>
            <a:r>
              <a:rPr lang="en-US" dirty="0" smtClean="0"/>
              <a:t>4/25/2019</a:t>
            </a:r>
            <a:endParaRPr lang="en-US" dirty="0"/>
          </a:p>
        </p:txBody>
      </p:sp>
    </p:spTree>
    <p:extLst>
      <p:ext uri="{BB962C8B-B14F-4D97-AF65-F5344CB8AC3E}">
        <p14:creationId xmlns:p14="http://schemas.microsoft.com/office/powerpoint/2010/main" val="2380294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Participants at Fond du Lac Tribal and Community College Meeting</a:t>
            </a:r>
            <a:endParaRPr lang="en-US" dirty="0"/>
          </a:p>
        </p:txBody>
      </p:sp>
      <p:graphicFrame>
        <p:nvGraphicFramePr>
          <p:cNvPr id="4" name="Content Placeholder 3" descr="this table shows participants at the meeting"/>
          <p:cNvGraphicFramePr>
            <a:graphicFrameLocks noGrp="1"/>
          </p:cNvGraphicFramePr>
          <p:nvPr>
            <p:ph idx="1"/>
            <p:extLst>
              <p:ext uri="{D42A27DB-BD31-4B8C-83A1-F6EECF244321}">
                <p14:modId xmlns:p14="http://schemas.microsoft.com/office/powerpoint/2010/main" val="478162665"/>
              </p:ext>
            </p:extLst>
          </p:nvPr>
        </p:nvGraphicFramePr>
        <p:xfrm>
          <a:off x="861060" y="1505585"/>
          <a:ext cx="10603230" cy="5029200"/>
        </p:xfrm>
        <a:graphic>
          <a:graphicData uri="http://schemas.openxmlformats.org/drawingml/2006/table">
            <a:tbl>
              <a:tblPr firstRow="1" bandRow="1">
                <a:tableStyleId>{5C22544A-7EE6-4342-B048-85BDC9FD1C3A}</a:tableStyleId>
              </a:tblPr>
              <a:tblGrid>
                <a:gridCol w="3208020">
                  <a:extLst>
                    <a:ext uri="{9D8B030D-6E8A-4147-A177-3AD203B41FA5}">
                      <a16:colId xmlns:a16="http://schemas.microsoft.com/office/drawing/2014/main" val="1744462093"/>
                    </a:ext>
                  </a:extLst>
                </a:gridCol>
                <a:gridCol w="7395210">
                  <a:extLst>
                    <a:ext uri="{9D8B030D-6E8A-4147-A177-3AD203B41FA5}">
                      <a16:colId xmlns:a16="http://schemas.microsoft.com/office/drawing/2014/main" val="913454909"/>
                    </a:ext>
                  </a:extLst>
                </a:gridCol>
              </a:tblGrid>
              <a:tr h="248018">
                <a:tc>
                  <a:txBody>
                    <a:bodyPr/>
                    <a:lstStyle/>
                    <a:p>
                      <a:r>
                        <a:rPr lang="en-US" dirty="0" smtClean="0"/>
                        <a:t>Participant</a:t>
                      </a:r>
                      <a:endParaRPr lang="en-US" dirty="0"/>
                    </a:p>
                  </a:txBody>
                  <a:tcPr/>
                </a:tc>
                <a:tc>
                  <a:txBody>
                    <a:bodyPr/>
                    <a:lstStyle/>
                    <a:p>
                      <a:r>
                        <a:rPr lang="en-US" dirty="0" smtClean="0"/>
                        <a:t>Organization/District</a:t>
                      </a:r>
                      <a:endParaRPr lang="en-US" dirty="0"/>
                    </a:p>
                  </a:txBody>
                  <a:tcPr/>
                </a:tc>
                <a:extLst>
                  <a:ext uri="{0D108BD9-81ED-4DB2-BD59-A6C34878D82A}">
                    <a16:rowId xmlns:a16="http://schemas.microsoft.com/office/drawing/2014/main" val="2103999798"/>
                  </a:ext>
                </a:extLst>
              </a:tr>
              <a:tr h="248018">
                <a:tc>
                  <a:txBody>
                    <a:bodyPr/>
                    <a:lstStyle/>
                    <a:p>
                      <a:r>
                        <a:rPr lang="en-US" sz="1100" dirty="0" smtClean="0">
                          <a:solidFill>
                            <a:schemeClr val="bg1"/>
                          </a:solidFill>
                        </a:rPr>
                        <a:t>Amy </a:t>
                      </a:r>
                      <a:r>
                        <a:rPr lang="en-US" sz="1100" dirty="0" err="1" smtClean="0">
                          <a:solidFill>
                            <a:schemeClr val="bg1"/>
                          </a:solidFill>
                        </a:rPr>
                        <a:t>Kilde</a:t>
                      </a:r>
                      <a:endParaRPr lang="en-US" sz="1100" dirty="0">
                        <a:solidFill>
                          <a:schemeClr val="bg1"/>
                        </a:solidFill>
                      </a:endParaRPr>
                    </a:p>
                  </a:txBody>
                  <a:tcPr>
                    <a:solidFill>
                      <a:schemeClr val="tx1"/>
                    </a:solidFill>
                  </a:tcPr>
                </a:tc>
                <a:tc>
                  <a:txBody>
                    <a:bodyPr/>
                    <a:lstStyle/>
                    <a:p>
                      <a:r>
                        <a:rPr lang="en-US" sz="1100" dirty="0" smtClean="0"/>
                        <a:t>Frazee-Vergas</a:t>
                      </a:r>
                      <a:endParaRPr lang="en-US" sz="1100" dirty="0"/>
                    </a:p>
                  </a:txBody>
                  <a:tcPr/>
                </a:tc>
                <a:extLst>
                  <a:ext uri="{0D108BD9-81ED-4DB2-BD59-A6C34878D82A}">
                    <a16:rowId xmlns:a16="http://schemas.microsoft.com/office/drawing/2014/main" val="2039153603"/>
                  </a:ext>
                </a:extLst>
              </a:tr>
              <a:tr h="248018">
                <a:tc>
                  <a:txBody>
                    <a:bodyPr/>
                    <a:lstStyle/>
                    <a:p>
                      <a:r>
                        <a:rPr lang="en-US" sz="1100" dirty="0" smtClean="0">
                          <a:solidFill>
                            <a:schemeClr val="bg1"/>
                          </a:solidFill>
                        </a:rPr>
                        <a:t>Babette Sandman</a:t>
                      </a:r>
                      <a:endParaRPr lang="en-US" sz="1100" dirty="0">
                        <a:solidFill>
                          <a:schemeClr val="bg1"/>
                        </a:solidFill>
                      </a:endParaRPr>
                    </a:p>
                  </a:txBody>
                  <a:tcPr>
                    <a:solidFill>
                      <a:schemeClr val="tx1"/>
                    </a:solidFill>
                  </a:tcPr>
                </a:tc>
                <a:tc>
                  <a:txBody>
                    <a:bodyPr/>
                    <a:lstStyle/>
                    <a:p>
                      <a:r>
                        <a:rPr lang="en-US" sz="1100" dirty="0" smtClean="0"/>
                        <a:t>ISD 709</a:t>
                      </a:r>
                    </a:p>
                  </a:txBody>
                  <a:tcPr/>
                </a:tc>
                <a:extLst>
                  <a:ext uri="{0D108BD9-81ED-4DB2-BD59-A6C34878D82A}">
                    <a16:rowId xmlns:a16="http://schemas.microsoft.com/office/drawing/2014/main" val="3650079336"/>
                  </a:ext>
                </a:extLst>
              </a:tr>
              <a:tr h="248018">
                <a:tc>
                  <a:txBody>
                    <a:bodyPr/>
                    <a:lstStyle/>
                    <a:p>
                      <a:r>
                        <a:rPr lang="en-US" sz="1100" dirty="0" err="1" smtClean="0">
                          <a:solidFill>
                            <a:schemeClr val="bg1"/>
                          </a:solidFill>
                        </a:rPr>
                        <a:t>Carley</a:t>
                      </a:r>
                      <a:r>
                        <a:rPr lang="en-US" sz="1100" baseline="0" dirty="0" smtClean="0">
                          <a:solidFill>
                            <a:schemeClr val="bg1"/>
                          </a:solidFill>
                        </a:rPr>
                        <a:t> </a:t>
                      </a:r>
                      <a:r>
                        <a:rPr lang="en-US" sz="1100" baseline="0" dirty="0" err="1" smtClean="0">
                          <a:solidFill>
                            <a:schemeClr val="bg1"/>
                          </a:solidFill>
                        </a:rPr>
                        <a:t>Amsden</a:t>
                      </a:r>
                      <a:endParaRPr lang="en-US" sz="1100" dirty="0">
                        <a:solidFill>
                          <a:schemeClr val="bg1"/>
                        </a:solidFill>
                      </a:endParaRPr>
                    </a:p>
                  </a:txBody>
                  <a:tcPr>
                    <a:solidFill>
                      <a:schemeClr val="tx1"/>
                    </a:solidFill>
                  </a:tcPr>
                </a:tc>
                <a:tc>
                  <a:txBody>
                    <a:bodyPr/>
                    <a:lstStyle/>
                    <a:p>
                      <a:r>
                        <a:rPr lang="en-US" sz="1100" dirty="0" err="1" smtClean="0"/>
                        <a:t>Kelliher</a:t>
                      </a:r>
                      <a:endParaRPr lang="en-US" sz="1100" dirty="0" smtClean="0"/>
                    </a:p>
                  </a:txBody>
                  <a:tcPr/>
                </a:tc>
                <a:extLst>
                  <a:ext uri="{0D108BD9-81ED-4DB2-BD59-A6C34878D82A}">
                    <a16:rowId xmlns:a16="http://schemas.microsoft.com/office/drawing/2014/main" val="4071728805"/>
                  </a:ext>
                </a:extLst>
              </a:tr>
              <a:tr h="248018">
                <a:tc>
                  <a:txBody>
                    <a:bodyPr/>
                    <a:lstStyle/>
                    <a:p>
                      <a:r>
                        <a:rPr lang="en-US" sz="1100" dirty="0" smtClean="0">
                          <a:solidFill>
                            <a:schemeClr val="bg1"/>
                          </a:solidFill>
                        </a:rPr>
                        <a:t>Christina Clitso </a:t>
                      </a:r>
                      <a:r>
                        <a:rPr lang="en-US" sz="1100" dirty="0" err="1" smtClean="0">
                          <a:solidFill>
                            <a:schemeClr val="bg1"/>
                          </a:solidFill>
                        </a:rPr>
                        <a:t>Nayquonabe</a:t>
                      </a:r>
                      <a:endParaRPr lang="en-US" sz="1100" dirty="0">
                        <a:solidFill>
                          <a:schemeClr val="bg1"/>
                        </a:solidFill>
                      </a:endParaRPr>
                    </a:p>
                  </a:txBody>
                  <a:tcPr>
                    <a:solidFill>
                      <a:schemeClr val="tx1"/>
                    </a:solidFill>
                  </a:tcPr>
                </a:tc>
                <a:tc>
                  <a:txBody>
                    <a:bodyPr/>
                    <a:lstStyle/>
                    <a:p>
                      <a:r>
                        <a:rPr lang="en-US" sz="1100" dirty="0" err="1" smtClean="0"/>
                        <a:t>Onamia</a:t>
                      </a:r>
                      <a:endParaRPr lang="en-US" sz="1100" dirty="0" smtClean="0"/>
                    </a:p>
                  </a:txBody>
                  <a:tcPr/>
                </a:tc>
                <a:extLst>
                  <a:ext uri="{0D108BD9-81ED-4DB2-BD59-A6C34878D82A}">
                    <a16:rowId xmlns:a16="http://schemas.microsoft.com/office/drawing/2014/main" val="3373883751"/>
                  </a:ext>
                </a:extLst>
              </a:tr>
              <a:tr h="248018">
                <a:tc>
                  <a:txBody>
                    <a:bodyPr/>
                    <a:lstStyle/>
                    <a:p>
                      <a:r>
                        <a:rPr lang="en-US" sz="1100" dirty="0" smtClean="0">
                          <a:solidFill>
                            <a:schemeClr val="bg1"/>
                          </a:solidFill>
                        </a:rPr>
                        <a:t>Dan Torrez</a:t>
                      </a:r>
                      <a:endParaRPr lang="en-US" sz="1100" dirty="0">
                        <a:solidFill>
                          <a:schemeClr val="bg1"/>
                        </a:solidFill>
                      </a:endParaRPr>
                    </a:p>
                  </a:txBody>
                  <a:tcPr>
                    <a:solidFill>
                      <a:schemeClr val="tx1"/>
                    </a:solidFill>
                  </a:tcPr>
                </a:tc>
                <a:tc>
                  <a:txBody>
                    <a:bodyPr/>
                    <a:lstStyle/>
                    <a:p>
                      <a:r>
                        <a:rPr lang="en-US" sz="1100" dirty="0" smtClean="0"/>
                        <a:t>ISD 622</a:t>
                      </a:r>
                      <a:endParaRPr lang="en-US" sz="1100" dirty="0"/>
                    </a:p>
                  </a:txBody>
                  <a:tcPr/>
                </a:tc>
                <a:extLst>
                  <a:ext uri="{0D108BD9-81ED-4DB2-BD59-A6C34878D82A}">
                    <a16:rowId xmlns:a16="http://schemas.microsoft.com/office/drawing/2014/main" val="1046987964"/>
                  </a:ext>
                </a:extLst>
              </a:tr>
              <a:tr h="248018">
                <a:tc>
                  <a:txBody>
                    <a:bodyPr/>
                    <a:lstStyle/>
                    <a:p>
                      <a:r>
                        <a:rPr lang="en-US" sz="1100" dirty="0" smtClean="0">
                          <a:solidFill>
                            <a:schemeClr val="bg1"/>
                          </a:solidFill>
                        </a:rPr>
                        <a:t>Gerald</a:t>
                      </a:r>
                      <a:r>
                        <a:rPr lang="en-US" sz="1100" baseline="0" dirty="0" smtClean="0">
                          <a:solidFill>
                            <a:schemeClr val="bg1"/>
                          </a:solidFill>
                        </a:rPr>
                        <a:t> White</a:t>
                      </a:r>
                      <a:endParaRPr lang="en-US" sz="1100" dirty="0">
                        <a:solidFill>
                          <a:schemeClr val="bg1"/>
                        </a:solidFill>
                      </a:endParaRPr>
                    </a:p>
                  </a:txBody>
                  <a:tcPr>
                    <a:solidFill>
                      <a:schemeClr val="tx1"/>
                    </a:solidFill>
                  </a:tcPr>
                </a:tc>
                <a:tc>
                  <a:txBody>
                    <a:bodyPr/>
                    <a:lstStyle/>
                    <a:p>
                      <a:r>
                        <a:rPr lang="en-US" sz="1100" dirty="0" smtClean="0"/>
                        <a:t>Deer River</a:t>
                      </a:r>
                      <a:endParaRPr lang="en-US" sz="1100" dirty="0"/>
                    </a:p>
                  </a:txBody>
                  <a:tcPr/>
                </a:tc>
                <a:extLst>
                  <a:ext uri="{0D108BD9-81ED-4DB2-BD59-A6C34878D82A}">
                    <a16:rowId xmlns:a16="http://schemas.microsoft.com/office/drawing/2014/main" val="1554750158"/>
                  </a:ext>
                </a:extLst>
              </a:tr>
              <a:tr h="248018">
                <a:tc>
                  <a:txBody>
                    <a:bodyPr/>
                    <a:lstStyle/>
                    <a:p>
                      <a:r>
                        <a:rPr lang="en-US" sz="1100" dirty="0" smtClean="0">
                          <a:solidFill>
                            <a:schemeClr val="bg1"/>
                          </a:solidFill>
                        </a:rPr>
                        <a:t>Jeanine Whiteman</a:t>
                      </a:r>
                      <a:endParaRPr lang="en-US" sz="1100" dirty="0">
                        <a:solidFill>
                          <a:schemeClr val="bg1"/>
                        </a:solidFill>
                      </a:endParaRPr>
                    </a:p>
                  </a:txBody>
                  <a:tcPr>
                    <a:solidFill>
                      <a:schemeClr val="tx1"/>
                    </a:solidFill>
                  </a:tcPr>
                </a:tc>
                <a:tc>
                  <a:txBody>
                    <a:bodyPr/>
                    <a:lstStyle/>
                    <a:p>
                      <a:r>
                        <a:rPr lang="en-US" sz="1100" dirty="0" err="1" smtClean="0"/>
                        <a:t>Nett</a:t>
                      </a:r>
                      <a:r>
                        <a:rPr lang="en-US" sz="1100" dirty="0" smtClean="0"/>
                        <a:t> Lake</a:t>
                      </a:r>
                      <a:endParaRPr lang="en-US" sz="1100" dirty="0"/>
                    </a:p>
                  </a:txBody>
                  <a:tcPr/>
                </a:tc>
                <a:extLst>
                  <a:ext uri="{0D108BD9-81ED-4DB2-BD59-A6C34878D82A}">
                    <a16:rowId xmlns:a16="http://schemas.microsoft.com/office/drawing/2014/main" val="1269769083"/>
                  </a:ext>
                </a:extLst>
              </a:tr>
              <a:tr h="248018">
                <a:tc>
                  <a:txBody>
                    <a:bodyPr/>
                    <a:lstStyle/>
                    <a:p>
                      <a:r>
                        <a:rPr lang="en-US" sz="1100" dirty="0" smtClean="0">
                          <a:solidFill>
                            <a:schemeClr val="bg1"/>
                          </a:solidFill>
                        </a:rPr>
                        <a:t>Luann Frazer</a:t>
                      </a:r>
                      <a:endParaRPr lang="en-US" sz="1100" dirty="0">
                        <a:solidFill>
                          <a:schemeClr val="bg1"/>
                        </a:solidFill>
                      </a:endParaRPr>
                    </a:p>
                  </a:txBody>
                  <a:tcPr>
                    <a:solidFill>
                      <a:schemeClr val="tx1"/>
                    </a:solidFill>
                  </a:tcPr>
                </a:tc>
                <a:tc>
                  <a:txBody>
                    <a:bodyPr/>
                    <a:lstStyle/>
                    <a:p>
                      <a:r>
                        <a:rPr lang="en-US" sz="1100" dirty="0" smtClean="0"/>
                        <a:t>Cass Lake-</a:t>
                      </a:r>
                      <a:r>
                        <a:rPr lang="en-US" sz="1100" dirty="0" err="1" smtClean="0"/>
                        <a:t>Bena</a:t>
                      </a:r>
                      <a:endParaRPr lang="en-US" sz="1100" dirty="0"/>
                    </a:p>
                  </a:txBody>
                  <a:tcPr/>
                </a:tc>
                <a:extLst>
                  <a:ext uri="{0D108BD9-81ED-4DB2-BD59-A6C34878D82A}">
                    <a16:rowId xmlns:a16="http://schemas.microsoft.com/office/drawing/2014/main" val="1367121095"/>
                  </a:ext>
                </a:extLst>
              </a:tr>
              <a:tr h="248018">
                <a:tc>
                  <a:txBody>
                    <a:bodyPr/>
                    <a:lstStyle/>
                    <a:p>
                      <a:r>
                        <a:rPr lang="en-US" sz="1100" dirty="0" smtClean="0">
                          <a:solidFill>
                            <a:schemeClr val="bg1"/>
                          </a:solidFill>
                        </a:rPr>
                        <a:t>Alicia Garcia</a:t>
                      </a:r>
                      <a:endParaRPr lang="en-US" sz="1100" dirty="0">
                        <a:solidFill>
                          <a:schemeClr val="bg1"/>
                        </a:solidFill>
                      </a:endParaRPr>
                    </a:p>
                  </a:txBody>
                  <a:tcPr>
                    <a:solidFill>
                      <a:schemeClr val="tx1"/>
                    </a:solidFill>
                  </a:tcPr>
                </a:tc>
                <a:tc>
                  <a:txBody>
                    <a:bodyPr/>
                    <a:lstStyle/>
                    <a:p>
                      <a:r>
                        <a:rPr lang="en-US" sz="1100" dirty="0" smtClean="0"/>
                        <a:t>Minneapolis</a:t>
                      </a:r>
                      <a:endParaRPr lang="en-US" sz="1100" dirty="0"/>
                    </a:p>
                  </a:txBody>
                  <a:tcPr/>
                </a:tc>
                <a:extLst>
                  <a:ext uri="{0D108BD9-81ED-4DB2-BD59-A6C34878D82A}">
                    <a16:rowId xmlns:a16="http://schemas.microsoft.com/office/drawing/2014/main" val="3938592909"/>
                  </a:ext>
                </a:extLst>
              </a:tr>
              <a:tr h="248018">
                <a:tc>
                  <a:txBody>
                    <a:bodyPr/>
                    <a:lstStyle/>
                    <a:p>
                      <a:r>
                        <a:rPr lang="en-US" sz="1100" dirty="0" smtClean="0">
                          <a:solidFill>
                            <a:schemeClr val="bg1"/>
                          </a:solidFill>
                        </a:rPr>
                        <a:t>Rodney White</a:t>
                      </a:r>
                      <a:endParaRPr lang="en-US" sz="1100" dirty="0">
                        <a:solidFill>
                          <a:schemeClr val="bg1"/>
                        </a:solidFill>
                      </a:endParaRPr>
                    </a:p>
                  </a:txBody>
                  <a:tcPr>
                    <a:solidFill>
                      <a:schemeClr val="tx1"/>
                    </a:solidFill>
                  </a:tcPr>
                </a:tc>
                <a:tc>
                  <a:txBody>
                    <a:bodyPr/>
                    <a:lstStyle/>
                    <a:p>
                      <a:r>
                        <a:rPr lang="en-US" sz="1100" dirty="0" smtClean="0"/>
                        <a:t>Walker-Hackensack-Akeley</a:t>
                      </a:r>
                      <a:endParaRPr lang="en-US" sz="1100" dirty="0"/>
                    </a:p>
                  </a:txBody>
                  <a:tcPr/>
                </a:tc>
                <a:extLst>
                  <a:ext uri="{0D108BD9-81ED-4DB2-BD59-A6C34878D82A}">
                    <a16:rowId xmlns:a16="http://schemas.microsoft.com/office/drawing/2014/main" val="4009256460"/>
                  </a:ext>
                </a:extLst>
              </a:tr>
              <a:tr h="248018">
                <a:tc>
                  <a:txBody>
                    <a:bodyPr/>
                    <a:lstStyle/>
                    <a:p>
                      <a:r>
                        <a:rPr lang="en-US" sz="1100" dirty="0" smtClean="0">
                          <a:solidFill>
                            <a:schemeClr val="bg1"/>
                          </a:solidFill>
                        </a:rPr>
                        <a:t>Sonia Wadena</a:t>
                      </a:r>
                      <a:endParaRPr lang="en-US" sz="1100" dirty="0">
                        <a:solidFill>
                          <a:schemeClr val="bg1"/>
                        </a:solidFill>
                      </a:endParaRPr>
                    </a:p>
                  </a:txBody>
                  <a:tcPr>
                    <a:solidFill>
                      <a:schemeClr val="tx1"/>
                    </a:solidFill>
                  </a:tcPr>
                </a:tc>
                <a:tc>
                  <a:txBody>
                    <a:bodyPr/>
                    <a:lstStyle/>
                    <a:p>
                      <a:r>
                        <a:rPr lang="en-US" sz="1100" dirty="0" smtClean="0"/>
                        <a:t>Bemidji</a:t>
                      </a:r>
                      <a:endParaRPr lang="en-US" sz="1100" dirty="0"/>
                    </a:p>
                  </a:txBody>
                  <a:tcPr/>
                </a:tc>
                <a:extLst>
                  <a:ext uri="{0D108BD9-81ED-4DB2-BD59-A6C34878D82A}">
                    <a16:rowId xmlns:a16="http://schemas.microsoft.com/office/drawing/2014/main" val="1499405858"/>
                  </a:ext>
                </a:extLst>
              </a:tr>
              <a:tr h="248018">
                <a:tc>
                  <a:txBody>
                    <a:bodyPr/>
                    <a:lstStyle/>
                    <a:p>
                      <a:r>
                        <a:rPr lang="en-US" sz="1100" dirty="0" smtClean="0">
                          <a:solidFill>
                            <a:schemeClr val="bg1"/>
                          </a:solidFill>
                        </a:rPr>
                        <a:t>Tara Dupuis</a:t>
                      </a:r>
                      <a:endParaRPr lang="en-US" sz="1100" dirty="0">
                        <a:solidFill>
                          <a:schemeClr val="bg1"/>
                        </a:solidFill>
                      </a:endParaRPr>
                    </a:p>
                  </a:txBody>
                  <a:tcPr>
                    <a:solidFill>
                      <a:schemeClr val="tx1"/>
                    </a:solidFill>
                  </a:tcPr>
                </a:tc>
                <a:tc>
                  <a:txBody>
                    <a:bodyPr/>
                    <a:lstStyle/>
                    <a:p>
                      <a:r>
                        <a:rPr lang="en-US" sz="1100" dirty="0" smtClean="0"/>
                        <a:t>Fond du Lac </a:t>
                      </a:r>
                      <a:r>
                        <a:rPr lang="en-US" sz="1100" dirty="0" err="1" smtClean="0"/>
                        <a:t>Ojibwe</a:t>
                      </a:r>
                      <a:r>
                        <a:rPr lang="en-US" sz="1100" dirty="0" smtClean="0"/>
                        <a:t> School</a:t>
                      </a:r>
                      <a:endParaRPr lang="en-US" sz="1100" dirty="0"/>
                    </a:p>
                  </a:txBody>
                  <a:tcPr/>
                </a:tc>
                <a:extLst>
                  <a:ext uri="{0D108BD9-81ED-4DB2-BD59-A6C34878D82A}">
                    <a16:rowId xmlns:a16="http://schemas.microsoft.com/office/drawing/2014/main" val="3673779318"/>
                  </a:ext>
                </a:extLst>
              </a:tr>
              <a:tr h="248018">
                <a:tc>
                  <a:txBody>
                    <a:bodyPr/>
                    <a:lstStyle/>
                    <a:p>
                      <a:r>
                        <a:rPr lang="en-US" sz="1100" dirty="0" smtClean="0">
                          <a:solidFill>
                            <a:schemeClr val="bg1"/>
                          </a:solidFill>
                        </a:rPr>
                        <a:t>Tom Peacock</a:t>
                      </a:r>
                      <a:endParaRPr lang="en-US" sz="1100" dirty="0">
                        <a:solidFill>
                          <a:schemeClr val="bg1"/>
                        </a:solidFill>
                      </a:endParaRPr>
                    </a:p>
                  </a:txBody>
                  <a:tcPr>
                    <a:solidFill>
                      <a:schemeClr val="tx1"/>
                    </a:solidFill>
                  </a:tcPr>
                </a:tc>
                <a:tc>
                  <a:txBody>
                    <a:bodyPr/>
                    <a:lstStyle/>
                    <a:p>
                      <a:r>
                        <a:rPr lang="en-US" sz="1100" dirty="0" smtClean="0"/>
                        <a:t>Author</a:t>
                      </a:r>
                      <a:endParaRPr lang="en-US" sz="1100" dirty="0"/>
                    </a:p>
                  </a:txBody>
                  <a:tcPr/>
                </a:tc>
                <a:extLst>
                  <a:ext uri="{0D108BD9-81ED-4DB2-BD59-A6C34878D82A}">
                    <a16:rowId xmlns:a16="http://schemas.microsoft.com/office/drawing/2014/main" val="1974629703"/>
                  </a:ext>
                </a:extLst>
              </a:tr>
              <a:tr h="248018">
                <a:tc>
                  <a:txBody>
                    <a:bodyPr/>
                    <a:lstStyle/>
                    <a:p>
                      <a:r>
                        <a:rPr lang="en-US" sz="1100" dirty="0" smtClean="0">
                          <a:solidFill>
                            <a:schemeClr val="bg1"/>
                          </a:solidFill>
                        </a:rPr>
                        <a:t>Roxanne </a:t>
                      </a:r>
                      <a:r>
                        <a:rPr lang="en-US" sz="1100" dirty="0" err="1" smtClean="0">
                          <a:solidFill>
                            <a:schemeClr val="bg1"/>
                          </a:solidFill>
                        </a:rPr>
                        <a:t>DeLille</a:t>
                      </a:r>
                      <a:endParaRPr lang="en-US" sz="1100" dirty="0">
                        <a:solidFill>
                          <a:schemeClr val="bg1"/>
                        </a:solidFill>
                      </a:endParaRPr>
                    </a:p>
                  </a:txBody>
                  <a:tcPr>
                    <a:solidFill>
                      <a:schemeClr val="tx1"/>
                    </a:solidFill>
                  </a:tcPr>
                </a:tc>
                <a:tc>
                  <a:txBody>
                    <a:bodyPr/>
                    <a:lstStyle/>
                    <a:p>
                      <a:r>
                        <a:rPr lang="en-US" sz="1100" dirty="0" smtClean="0"/>
                        <a:t>FDLTCC</a:t>
                      </a:r>
                      <a:endParaRPr lang="en-US" sz="1100" dirty="0"/>
                    </a:p>
                  </a:txBody>
                  <a:tcPr/>
                </a:tc>
                <a:extLst>
                  <a:ext uri="{0D108BD9-81ED-4DB2-BD59-A6C34878D82A}">
                    <a16:rowId xmlns:a16="http://schemas.microsoft.com/office/drawing/2014/main" val="3278074111"/>
                  </a:ext>
                </a:extLst>
              </a:tr>
              <a:tr h="248018">
                <a:tc>
                  <a:txBody>
                    <a:bodyPr/>
                    <a:lstStyle/>
                    <a:p>
                      <a:r>
                        <a:rPr lang="en-US" sz="1100" dirty="0" err="1" smtClean="0">
                          <a:solidFill>
                            <a:schemeClr val="bg1"/>
                          </a:solidFill>
                        </a:rPr>
                        <a:t>Govina</a:t>
                      </a:r>
                      <a:r>
                        <a:rPr lang="en-US" sz="1100" dirty="0" smtClean="0">
                          <a:solidFill>
                            <a:schemeClr val="bg1"/>
                          </a:solidFill>
                        </a:rPr>
                        <a:t> Budrow</a:t>
                      </a:r>
                      <a:endParaRPr lang="en-US" sz="1100" dirty="0">
                        <a:solidFill>
                          <a:schemeClr val="bg1"/>
                        </a:solidFill>
                      </a:endParaRPr>
                    </a:p>
                  </a:txBody>
                  <a:tcPr>
                    <a:solidFill>
                      <a:schemeClr val="tx1"/>
                    </a:solidFill>
                  </a:tcPr>
                </a:tc>
                <a:tc>
                  <a:txBody>
                    <a:bodyPr/>
                    <a:lstStyle/>
                    <a:p>
                      <a:r>
                        <a:rPr lang="en-US" sz="1100" dirty="0" smtClean="0"/>
                        <a:t>FDLTCC</a:t>
                      </a:r>
                      <a:endParaRPr lang="en-US" sz="1100" dirty="0"/>
                    </a:p>
                  </a:txBody>
                  <a:tcPr/>
                </a:tc>
                <a:extLst>
                  <a:ext uri="{0D108BD9-81ED-4DB2-BD59-A6C34878D82A}">
                    <a16:rowId xmlns:a16="http://schemas.microsoft.com/office/drawing/2014/main" val="2618336348"/>
                  </a:ext>
                </a:extLst>
              </a:tr>
              <a:tr h="248018">
                <a:tc>
                  <a:txBody>
                    <a:bodyPr/>
                    <a:lstStyle/>
                    <a:p>
                      <a:r>
                        <a:rPr lang="en-US" sz="1100" dirty="0" smtClean="0">
                          <a:solidFill>
                            <a:schemeClr val="bg1"/>
                          </a:solidFill>
                        </a:rPr>
                        <a:t>Guthrie</a:t>
                      </a:r>
                      <a:r>
                        <a:rPr lang="en-US" sz="1100" baseline="0" dirty="0" smtClean="0">
                          <a:solidFill>
                            <a:schemeClr val="bg1"/>
                          </a:solidFill>
                        </a:rPr>
                        <a:t> </a:t>
                      </a:r>
                      <a:r>
                        <a:rPr lang="en-US" sz="1100" baseline="0" dirty="0" err="1" smtClean="0">
                          <a:solidFill>
                            <a:schemeClr val="bg1"/>
                          </a:solidFill>
                        </a:rPr>
                        <a:t>Caposella</a:t>
                      </a:r>
                      <a:endParaRPr lang="en-US" sz="1100" dirty="0">
                        <a:solidFill>
                          <a:schemeClr val="bg1"/>
                        </a:solidFill>
                      </a:endParaRPr>
                    </a:p>
                  </a:txBody>
                  <a:tcPr>
                    <a:solidFill>
                      <a:schemeClr val="tx1"/>
                    </a:solidFill>
                  </a:tcPr>
                </a:tc>
                <a:tc>
                  <a:txBody>
                    <a:bodyPr/>
                    <a:lstStyle/>
                    <a:p>
                      <a:r>
                        <a:rPr lang="en-US" sz="1100" dirty="0" smtClean="0"/>
                        <a:t>MDE</a:t>
                      </a:r>
                      <a:endParaRPr lang="en-US" sz="1100" dirty="0"/>
                    </a:p>
                  </a:txBody>
                  <a:tcPr/>
                </a:tc>
                <a:extLst>
                  <a:ext uri="{0D108BD9-81ED-4DB2-BD59-A6C34878D82A}">
                    <a16:rowId xmlns:a16="http://schemas.microsoft.com/office/drawing/2014/main" val="3580394923"/>
                  </a:ext>
                </a:extLst>
              </a:tr>
              <a:tr h="248018">
                <a:tc>
                  <a:txBody>
                    <a:bodyPr/>
                    <a:lstStyle/>
                    <a:p>
                      <a:r>
                        <a:rPr lang="en-US" sz="1100" dirty="0" smtClean="0">
                          <a:solidFill>
                            <a:schemeClr val="bg1"/>
                          </a:solidFill>
                        </a:rPr>
                        <a:t>Janet Christensen </a:t>
                      </a:r>
                      <a:endParaRPr lang="en-US" sz="1100" dirty="0">
                        <a:solidFill>
                          <a:schemeClr val="bg1"/>
                        </a:solidFill>
                      </a:endParaRPr>
                    </a:p>
                  </a:txBody>
                  <a:tcPr>
                    <a:solidFill>
                      <a:schemeClr val="tx1"/>
                    </a:solidFill>
                  </a:tcPr>
                </a:tc>
                <a:tc>
                  <a:txBody>
                    <a:bodyPr/>
                    <a:lstStyle/>
                    <a:p>
                      <a:r>
                        <a:rPr lang="en-US" sz="1100" dirty="0" smtClean="0"/>
                        <a:t>MDE</a:t>
                      </a:r>
                      <a:endParaRPr lang="en-US" sz="1100" dirty="0"/>
                    </a:p>
                  </a:txBody>
                  <a:tcPr/>
                </a:tc>
                <a:extLst>
                  <a:ext uri="{0D108BD9-81ED-4DB2-BD59-A6C34878D82A}">
                    <a16:rowId xmlns:a16="http://schemas.microsoft.com/office/drawing/2014/main" val="3035844005"/>
                  </a:ext>
                </a:extLst>
              </a:tr>
              <a:tr h="248018">
                <a:tc>
                  <a:txBody>
                    <a:bodyPr/>
                    <a:lstStyle/>
                    <a:p>
                      <a:r>
                        <a:rPr lang="en-US" sz="1100" dirty="0" smtClean="0">
                          <a:solidFill>
                            <a:schemeClr val="bg1"/>
                          </a:solidFill>
                        </a:rPr>
                        <a:t>Clay Keller</a:t>
                      </a:r>
                      <a:endParaRPr lang="en-US" sz="1100" dirty="0">
                        <a:solidFill>
                          <a:schemeClr val="bg1"/>
                        </a:solidFill>
                      </a:endParaRPr>
                    </a:p>
                  </a:txBody>
                  <a:tcPr>
                    <a:solidFill>
                      <a:schemeClr val="tx1"/>
                    </a:solidFill>
                  </a:tcPr>
                </a:tc>
                <a:tc>
                  <a:txBody>
                    <a:bodyPr/>
                    <a:lstStyle/>
                    <a:p>
                      <a:r>
                        <a:rPr lang="en-US" sz="1100" dirty="0" smtClean="0"/>
                        <a:t>MDE</a:t>
                      </a:r>
                      <a:endParaRPr lang="en-US" sz="1100" dirty="0"/>
                    </a:p>
                  </a:txBody>
                  <a:tcPr/>
                </a:tc>
                <a:extLst>
                  <a:ext uri="{0D108BD9-81ED-4DB2-BD59-A6C34878D82A}">
                    <a16:rowId xmlns:a16="http://schemas.microsoft.com/office/drawing/2014/main" val="684321853"/>
                  </a:ext>
                </a:extLst>
              </a:tr>
            </a:tbl>
          </a:graphicData>
        </a:graphic>
      </p:graphicFrame>
    </p:spTree>
    <p:extLst>
      <p:ext uri="{BB962C8B-B14F-4D97-AF65-F5344CB8AC3E}">
        <p14:creationId xmlns:p14="http://schemas.microsoft.com/office/powerpoint/2010/main" val="1755438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his is a background image showing Minnesota students"/>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6462" t="16273" r="1173" b="5794"/>
          <a:stretch/>
        </p:blipFill>
        <p:spPr>
          <a:xfrm>
            <a:off x="-1" y="1"/>
            <a:ext cx="12192001" cy="6857994"/>
          </a:xfrm>
          <a:prstGeom prst="rect">
            <a:avLst/>
          </a:prstGeom>
          <a:noFill/>
          <a:ln>
            <a:noFill/>
          </a:ln>
        </p:spPr>
      </p:pic>
      <p:sp>
        <p:nvSpPr>
          <p:cNvPr id="2" name="Title 1"/>
          <p:cNvSpPr>
            <a:spLocks noGrp="1"/>
          </p:cNvSpPr>
          <p:nvPr>
            <p:ph type="title"/>
          </p:nvPr>
        </p:nvSpPr>
        <p:spPr>
          <a:xfrm>
            <a:off x="296985" y="924943"/>
            <a:ext cx="4923059" cy="4923059"/>
          </a:xfrm>
        </p:spPr>
        <p:txBody>
          <a:bodyPr/>
          <a:lstStyle/>
          <a:p>
            <a:r>
              <a:rPr lang="en-US" dirty="0"/>
              <a:t>Ten Minnesota Commitments to Equity</a:t>
            </a:r>
          </a:p>
        </p:txBody>
      </p:sp>
      <p:sp>
        <p:nvSpPr>
          <p:cNvPr id="18" name="TextBox 17" descr="this box highlights &quot;Prioritize Equity&quot;"/>
          <p:cNvSpPr txBox="1"/>
          <p:nvPr/>
        </p:nvSpPr>
        <p:spPr>
          <a:xfrm>
            <a:off x="5877099" y="598946"/>
            <a:ext cx="6314902" cy="5693866"/>
          </a:xfrm>
          <a:prstGeom prst="rect">
            <a:avLst/>
          </a:prstGeom>
          <a:noFill/>
        </p:spPr>
        <p:txBody>
          <a:bodyPr wrap="square" rtlCol="0">
            <a:spAutoFit/>
          </a:bodyPr>
          <a:lstStyle/>
          <a:p>
            <a:pPr marL="342900" indent="-342900">
              <a:lnSpc>
                <a:spcPct val="130000"/>
              </a:lnSpc>
              <a:buFont typeface="+mj-lt"/>
              <a:buAutoNum type="arabicPeriod"/>
            </a:pPr>
            <a:r>
              <a:rPr lang="en-US" sz="2800" b="1" dirty="0"/>
              <a:t>Prioritize equity.</a:t>
            </a:r>
          </a:p>
          <a:p>
            <a:pPr marL="342900" indent="-342900">
              <a:lnSpc>
                <a:spcPct val="130000"/>
              </a:lnSpc>
              <a:buFont typeface="+mj-lt"/>
              <a:buAutoNum type="arabicPeriod"/>
            </a:pPr>
            <a:r>
              <a:rPr lang="en-US" sz="2800" b="1" dirty="0"/>
              <a:t>Start from within.</a:t>
            </a:r>
          </a:p>
          <a:p>
            <a:pPr marL="342900" indent="-342900">
              <a:lnSpc>
                <a:spcPct val="130000"/>
              </a:lnSpc>
              <a:buFont typeface="+mj-lt"/>
              <a:buAutoNum type="arabicPeriod"/>
            </a:pPr>
            <a:r>
              <a:rPr lang="en-US" sz="2800" b="1" dirty="0"/>
              <a:t>Measure what matters.</a:t>
            </a:r>
          </a:p>
          <a:p>
            <a:pPr marL="342900" indent="-342900">
              <a:lnSpc>
                <a:spcPct val="130000"/>
              </a:lnSpc>
              <a:buFont typeface="+mj-lt"/>
              <a:buAutoNum type="arabicPeriod"/>
            </a:pPr>
            <a:r>
              <a:rPr lang="en-US" sz="2800" b="1" dirty="0"/>
              <a:t>Go local.</a:t>
            </a:r>
          </a:p>
          <a:p>
            <a:pPr marL="342900" indent="-342900">
              <a:lnSpc>
                <a:spcPct val="130000"/>
              </a:lnSpc>
              <a:buFont typeface="+mj-lt"/>
              <a:buAutoNum type="arabicPeriod"/>
            </a:pPr>
            <a:r>
              <a:rPr lang="en-US" sz="2800" b="1" dirty="0"/>
              <a:t>Follow the money.</a:t>
            </a:r>
          </a:p>
          <a:p>
            <a:pPr marL="342900" indent="-342900">
              <a:lnSpc>
                <a:spcPct val="130000"/>
              </a:lnSpc>
              <a:buFont typeface="+mj-lt"/>
              <a:buAutoNum type="arabicPeriod"/>
            </a:pPr>
            <a:r>
              <a:rPr lang="en-US" sz="2800" b="1" dirty="0"/>
              <a:t>Start early.</a:t>
            </a:r>
          </a:p>
          <a:p>
            <a:pPr marL="342900" indent="-342900">
              <a:lnSpc>
                <a:spcPct val="130000"/>
              </a:lnSpc>
              <a:buFont typeface="+mj-lt"/>
              <a:buAutoNum type="arabicPeriod"/>
            </a:pPr>
            <a:r>
              <a:rPr lang="en-US" sz="2800" b="1" dirty="0"/>
              <a:t>Monitor implementation of standards.</a:t>
            </a:r>
          </a:p>
          <a:p>
            <a:pPr marL="342900" indent="-342900">
              <a:lnSpc>
                <a:spcPct val="130000"/>
              </a:lnSpc>
              <a:buFont typeface="+mj-lt"/>
              <a:buAutoNum type="arabicPeriod"/>
            </a:pPr>
            <a:r>
              <a:rPr lang="en-US" sz="2800" b="1" dirty="0"/>
              <a:t>Value people.</a:t>
            </a:r>
          </a:p>
          <a:p>
            <a:pPr marL="342900" indent="-342900">
              <a:lnSpc>
                <a:spcPct val="130000"/>
              </a:lnSpc>
              <a:buFont typeface="+mj-lt"/>
              <a:buAutoNum type="arabicPeriod"/>
            </a:pPr>
            <a:r>
              <a:rPr lang="en-US" sz="2800" b="1" dirty="0"/>
              <a:t>Improve conditions for learning.</a:t>
            </a:r>
          </a:p>
          <a:p>
            <a:pPr marL="342900" indent="-342900">
              <a:lnSpc>
                <a:spcPct val="130000"/>
              </a:lnSpc>
              <a:buFont typeface="+mj-lt"/>
              <a:buAutoNum type="arabicPeriod"/>
            </a:pPr>
            <a:r>
              <a:rPr lang="en-US" sz="2800" b="1" dirty="0"/>
              <a:t>Give students options.</a:t>
            </a:r>
          </a:p>
        </p:txBody>
      </p:sp>
      <p:sp>
        <p:nvSpPr>
          <p:cNvPr id="5" name="Rounded Rectangle 4" descr="This pictures highlights &quot;prioritize Equity&quot;"/>
          <p:cNvSpPr/>
          <p:nvPr/>
        </p:nvSpPr>
        <p:spPr>
          <a:xfrm>
            <a:off x="5752407" y="650623"/>
            <a:ext cx="3210840" cy="548640"/>
          </a:xfrm>
          <a:prstGeom prst="roundRect">
            <a:avLst/>
          </a:prstGeom>
          <a:noFill/>
          <a:ln w="57150" cap="flat" cmpd="sng" algn="ctr">
            <a:solidFill>
              <a:schemeClr val="accent2"/>
            </a:solidFill>
            <a:prstDash val="solid"/>
            <a:round/>
            <a:headEnd type="none" w="med" len="med"/>
            <a:tailEnd type="none" w="med" len="med"/>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9" name="Rounded Rectangle 8" descr="this image highlights the &quot;improve conditions for Learning&quot;"/>
          <p:cNvSpPr/>
          <p:nvPr/>
        </p:nvSpPr>
        <p:spPr>
          <a:xfrm>
            <a:off x="5877098" y="5117637"/>
            <a:ext cx="5220046" cy="548640"/>
          </a:xfrm>
          <a:prstGeom prst="roundRect">
            <a:avLst/>
          </a:prstGeom>
          <a:noFill/>
          <a:ln w="57150" cap="flat" cmpd="sng" algn="ctr">
            <a:solidFill>
              <a:schemeClr val="accent2"/>
            </a:solidFill>
            <a:prstDash val="solid"/>
            <a:round/>
            <a:headEnd type="none" w="med" len="med"/>
            <a:tailEnd type="none" w="med" len="med"/>
          </a:ln>
          <a:effectLst>
            <a:glow rad="63500">
              <a:schemeClr val="accent2">
                <a:satMod val="175000"/>
                <a:alpha val="40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33156670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Dreamer Meeting</a:t>
            </a:r>
            <a:endParaRPr lang="en-US" dirty="0"/>
          </a:p>
        </p:txBody>
      </p:sp>
      <p:sp>
        <p:nvSpPr>
          <p:cNvPr id="4" name="Content Placeholder 3"/>
          <p:cNvSpPr>
            <a:spLocks noGrp="1"/>
          </p:cNvSpPr>
          <p:nvPr>
            <p:ph idx="1"/>
          </p:nvPr>
        </p:nvSpPr>
        <p:spPr/>
        <p:txBody>
          <a:bodyPr>
            <a:normAutofit fontScale="92500" lnSpcReduction="20000"/>
          </a:bodyPr>
          <a:lstStyle/>
          <a:p>
            <a:r>
              <a:rPr lang="en-US" sz="2000" dirty="0" smtClean="0"/>
              <a:t>Vision of how things would look in 2027 if positive behavior supports were in place for AI students</a:t>
            </a:r>
          </a:p>
          <a:p>
            <a:pPr lvl="1"/>
            <a:r>
              <a:rPr lang="en-US" sz="1600" dirty="0" smtClean="0"/>
              <a:t>Individual Responses</a:t>
            </a:r>
          </a:p>
          <a:p>
            <a:pPr lvl="1"/>
            <a:r>
              <a:rPr lang="en-US" sz="1600" dirty="0" smtClean="0"/>
              <a:t>Small group consensus on what are most important</a:t>
            </a:r>
          </a:p>
          <a:p>
            <a:r>
              <a:rPr lang="en-US" sz="2000" dirty="0" smtClean="0"/>
              <a:t>Content analysis to cluster small group responses into 4 themes </a:t>
            </a:r>
          </a:p>
          <a:p>
            <a:r>
              <a:rPr lang="en-US" sz="2000" dirty="0" smtClean="0"/>
              <a:t>Presentation about PBIS, PBIS in Minnesota, and adapting PBIS culturally</a:t>
            </a:r>
          </a:p>
          <a:p>
            <a:r>
              <a:rPr lang="en-US" sz="2000" dirty="0" smtClean="0"/>
              <a:t>Discussion about implementing PBIS with a Native voice</a:t>
            </a:r>
          </a:p>
          <a:p>
            <a:r>
              <a:rPr lang="en-US" sz="2000" dirty="0" smtClean="0"/>
              <a:t>Blending 2 sets of PBIS components to the 4 themes</a:t>
            </a:r>
          </a:p>
          <a:p>
            <a:pPr lvl="1"/>
            <a:r>
              <a:rPr lang="en-US" sz="1600" dirty="0" smtClean="0"/>
              <a:t>6 components of the definition in statute</a:t>
            </a:r>
          </a:p>
          <a:p>
            <a:pPr lvl="1"/>
            <a:r>
              <a:rPr lang="en-US" sz="1600" dirty="0" smtClean="0"/>
              <a:t>5 core components of the cultural responsiveness definition from the PBIS field guide</a:t>
            </a:r>
          </a:p>
          <a:p>
            <a:r>
              <a:rPr lang="en-US" sz="2000" dirty="0" smtClean="0"/>
              <a:t>Questions to address what’s needed to strengthen the vision </a:t>
            </a:r>
            <a:endParaRPr lang="en-US" sz="2000" dirty="0"/>
          </a:p>
        </p:txBody>
      </p:sp>
    </p:spTree>
    <p:extLst>
      <p:ext uri="{BB962C8B-B14F-4D97-AF65-F5344CB8AC3E}">
        <p14:creationId xmlns:p14="http://schemas.microsoft.com/office/powerpoint/2010/main" val="3712596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Native Voice for PBIS</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6/15/2020</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21</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pic>
        <p:nvPicPr>
          <p:cNvPr id="9" name="Picture 8" descr="this image shows the product of the Native Voice Dreamer meeting held at Fond du Lac Tribal and Community College"/>
          <p:cNvPicPr>
            <a:picLocks noChangeAspect="1"/>
          </p:cNvPicPr>
          <p:nvPr/>
        </p:nvPicPr>
        <p:blipFill>
          <a:blip r:embed="rId2"/>
          <a:stretch>
            <a:fillRect/>
          </a:stretch>
        </p:blipFill>
        <p:spPr>
          <a:xfrm>
            <a:off x="2563182" y="1362075"/>
            <a:ext cx="7065633" cy="4994275"/>
          </a:xfrm>
          <a:prstGeom prst="rect">
            <a:avLst/>
          </a:prstGeom>
        </p:spPr>
      </p:pic>
    </p:spTree>
    <p:extLst>
      <p:ext uri="{BB962C8B-B14F-4D97-AF65-F5344CB8AC3E}">
        <p14:creationId xmlns:p14="http://schemas.microsoft.com/office/powerpoint/2010/main" val="1039082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ctr"/>
            <a:r>
              <a:rPr lang="en-US" sz="7200" dirty="0">
                <a:latin typeface="Merriweather"/>
                <a:ea typeface="Merriweather"/>
                <a:cs typeface="Merriweather"/>
                <a:sym typeface="Merriweather"/>
              </a:rPr>
              <a:t>H</a:t>
            </a:r>
            <a:r>
              <a:rPr lang="en" sz="7200" dirty="0">
                <a:latin typeface="Merriweather"/>
                <a:ea typeface="Merriweather"/>
                <a:cs typeface="Merriweather"/>
                <a:sym typeface="Merriweather"/>
              </a:rPr>
              <a:t>olistic Child Centered</a:t>
            </a:r>
            <a:endParaRPr sz="7200" dirty="0">
              <a:latin typeface="Merriweather"/>
              <a:ea typeface="Merriweather"/>
              <a:cs typeface="Merriweather"/>
              <a:sym typeface="Merriweather"/>
            </a:endParaRPr>
          </a:p>
        </p:txBody>
      </p:sp>
      <p:sp>
        <p:nvSpPr>
          <p:cNvPr id="2" name="Text Placeholder 1"/>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269782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9"/>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dirty="0" smtClean="0"/>
              <a:t>Balance</a:t>
            </a:r>
            <a:endParaRPr dirty="0"/>
          </a:p>
        </p:txBody>
      </p:sp>
      <p:sp>
        <p:nvSpPr>
          <p:cNvPr id="186" name="Google Shape;186;p29"/>
          <p:cNvSpPr txBox="1">
            <a:spLocks noGrp="1"/>
          </p:cNvSpPr>
          <p:nvPr>
            <p:ph idx="1"/>
          </p:nvPr>
        </p:nvSpPr>
        <p:spPr>
          <a:xfrm>
            <a:off x="838200" y="5351645"/>
            <a:ext cx="10515600" cy="825317"/>
          </a:xfrm>
          <a:prstGeom prst="rect">
            <a:avLst/>
          </a:prstGeom>
        </p:spPr>
        <p:txBody>
          <a:bodyPr spcFirstLastPara="1" vert="horz" wrap="square" lIns="121900" tIns="121900" rIns="121900" bIns="121900" rtlCol="0" anchor="t" anchorCtr="0">
            <a:noAutofit/>
          </a:bodyPr>
          <a:lstStyle/>
          <a:p>
            <a:pPr marL="0" indent="0">
              <a:spcBef>
                <a:spcPts val="2133"/>
              </a:spcBef>
              <a:spcAft>
                <a:spcPts val="2133"/>
              </a:spcAft>
              <a:buNone/>
            </a:pPr>
            <a:r>
              <a:rPr lang="en" sz="2400" dirty="0" smtClean="0">
                <a:latin typeface="Merriweather"/>
                <a:ea typeface="Merriweather"/>
                <a:cs typeface="Merriweather"/>
                <a:sym typeface="Merriweather"/>
              </a:rPr>
              <a:t>Safe</a:t>
            </a:r>
            <a:r>
              <a:rPr lang="en" sz="2400" dirty="0">
                <a:latin typeface="Merriweather"/>
                <a:ea typeface="Merriweather"/>
                <a:cs typeface="Merriweather"/>
                <a:sym typeface="Merriweather"/>
              </a:rPr>
              <a:t>, Belonging, Honored</a:t>
            </a:r>
            <a:endParaRPr sz="2400" dirty="0">
              <a:latin typeface="Merriweather"/>
              <a:ea typeface="Merriweather"/>
              <a:cs typeface="Merriweather"/>
              <a:sym typeface="Merriweather"/>
            </a:endParaRPr>
          </a:p>
        </p:txBody>
      </p:sp>
      <p:graphicFrame>
        <p:nvGraphicFramePr>
          <p:cNvPr id="5" name="Diagram 4" descr="This image shows the balance between  Mental, Spiritual, Intellectual, Physical all supporting the whole child."/>
          <p:cNvGraphicFramePr/>
          <p:nvPr>
            <p:extLst>
              <p:ext uri="{D42A27DB-BD31-4B8C-83A1-F6EECF244321}">
                <p14:modId xmlns:p14="http://schemas.microsoft.com/office/powerpoint/2010/main" val="2694681881"/>
              </p:ext>
            </p:extLst>
          </p:nvPr>
        </p:nvGraphicFramePr>
        <p:xfrm>
          <a:off x="3398788" y="127793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descr="This image highlighs the center of the circle."/>
          <p:cNvSpPr/>
          <p:nvPr/>
        </p:nvSpPr>
        <p:spPr>
          <a:xfrm>
            <a:off x="6730913" y="3298575"/>
            <a:ext cx="1318661" cy="128737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897" y="3619099"/>
            <a:ext cx="1062695" cy="646331"/>
          </a:xfrm>
          <a:prstGeom prst="rect">
            <a:avLst/>
          </a:prstGeom>
          <a:noFill/>
        </p:spPr>
        <p:txBody>
          <a:bodyPr wrap="square" rtlCol="0">
            <a:spAutoFit/>
          </a:bodyPr>
          <a:lstStyle/>
          <a:p>
            <a:pPr algn="ctr"/>
            <a:r>
              <a:rPr lang="en-US" dirty="0" smtClean="0">
                <a:solidFill>
                  <a:schemeClr val="bg1"/>
                </a:solidFill>
              </a:rPr>
              <a:t>Whole </a:t>
            </a:r>
          </a:p>
          <a:p>
            <a:pPr algn="ctr"/>
            <a:r>
              <a:rPr lang="en-US" dirty="0" smtClean="0">
                <a:solidFill>
                  <a:schemeClr val="bg1"/>
                </a:solidFill>
              </a:rPr>
              <a:t>Child</a:t>
            </a:r>
            <a:endParaRPr lang="en-US" dirty="0">
              <a:solidFill>
                <a:schemeClr val="bg1"/>
              </a:solidFill>
            </a:endParaRPr>
          </a:p>
        </p:txBody>
      </p:sp>
    </p:spTree>
    <p:extLst>
      <p:ext uri="{BB962C8B-B14F-4D97-AF65-F5344CB8AC3E}">
        <p14:creationId xmlns:p14="http://schemas.microsoft.com/office/powerpoint/2010/main" val="438491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a:t>
            </a:r>
            <a:endParaRPr lang="en-US" dirty="0"/>
          </a:p>
        </p:txBody>
      </p:sp>
      <p:pic>
        <p:nvPicPr>
          <p:cNvPr id="4" name="Content Placeholder 3" descr="this graph shows location of ADSIS services"/>
          <p:cNvPicPr>
            <a:picLocks noGrp="1" noChangeAspect="1"/>
          </p:cNvPicPr>
          <p:nvPr>
            <p:ph idx="1"/>
          </p:nvPr>
        </p:nvPicPr>
        <p:blipFill>
          <a:blip r:embed="rId2"/>
          <a:stretch>
            <a:fillRect/>
          </a:stretch>
        </p:blipFill>
        <p:spPr>
          <a:xfrm>
            <a:off x="863342" y="1794511"/>
            <a:ext cx="10177085" cy="4147026"/>
          </a:xfrm>
          <a:prstGeom prst="rect">
            <a:avLst/>
          </a:prstGeom>
        </p:spPr>
      </p:pic>
    </p:spTree>
    <p:extLst>
      <p:ext uri="{BB962C8B-B14F-4D97-AF65-F5344CB8AC3E}">
        <p14:creationId xmlns:p14="http://schemas.microsoft.com/office/powerpoint/2010/main" val="1908920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Duration</a:t>
            </a:r>
            <a:endParaRPr lang="en-US" dirty="0"/>
          </a:p>
        </p:txBody>
      </p:sp>
      <p:pic>
        <p:nvPicPr>
          <p:cNvPr id="6" name="Content Placeholder 5" descr="this chart shows Duration of ADSIS services"/>
          <p:cNvPicPr>
            <a:picLocks noGrp="1" noChangeAspect="1"/>
          </p:cNvPicPr>
          <p:nvPr>
            <p:ph idx="1"/>
          </p:nvPr>
        </p:nvPicPr>
        <p:blipFill>
          <a:blip r:embed="rId2"/>
          <a:stretch>
            <a:fillRect/>
          </a:stretch>
        </p:blipFill>
        <p:spPr>
          <a:xfrm>
            <a:off x="1004844" y="1828800"/>
            <a:ext cx="10148931" cy="4278471"/>
          </a:xfrm>
          <a:prstGeom prst="rect">
            <a:avLst/>
          </a:prstGeom>
        </p:spPr>
      </p:pic>
    </p:spTree>
    <p:extLst>
      <p:ext uri="{BB962C8B-B14F-4D97-AF65-F5344CB8AC3E}">
        <p14:creationId xmlns:p14="http://schemas.microsoft.com/office/powerpoint/2010/main" val="3123951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Frequency</a:t>
            </a:r>
            <a:endParaRPr lang="en-US" dirty="0"/>
          </a:p>
        </p:txBody>
      </p:sp>
      <p:pic>
        <p:nvPicPr>
          <p:cNvPr id="4" name="Content Placeholder 3" descr="this chart shows frequency of ADSIS services"/>
          <p:cNvPicPr>
            <a:picLocks noGrp="1" noChangeAspect="1"/>
          </p:cNvPicPr>
          <p:nvPr>
            <p:ph idx="1"/>
          </p:nvPr>
        </p:nvPicPr>
        <p:blipFill>
          <a:blip r:embed="rId2"/>
          <a:stretch>
            <a:fillRect/>
          </a:stretch>
        </p:blipFill>
        <p:spPr>
          <a:xfrm>
            <a:off x="842159" y="1760220"/>
            <a:ext cx="10140166" cy="4263231"/>
          </a:xfrm>
          <a:prstGeom prst="rect">
            <a:avLst/>
          </a:prstGeom>
        </p:spPr>
      </p:pic>
    </p:spTree>
    <p:extLst>
      <p:ext uri="{BB962C8B-B14F-4D97-AF65-F5344CB8AC3E}">
        <p14:creationId xmlns:p14="http://schemas.microsoft.com/office/powerpoint/2010/main" val="2890907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ctr"/>
            <a:r>
              <a:rPr lang="en" sz="7200" dirty="0">
                <a:latin typeface="Merriweather"/>
                <a:ea typeface="Merriweather"/>
                <a:cs typeface="Merriweather"/>
                <a:sym typeface="Merriweather"/>
              </a:rPr>
              <a:t>Honor Strengths</a:t>
            </a:r>
            <a:endParaRPr sz="7200" dirty="0">
              <a:latin typeface="Merriweather"/>
              <a:ea typeface="Merriweather"/>
              <a:cs typeface="Merriweather"/>
              <a:sym typeface="Merriweather"/>
            </a:endParaRPr>
          </a:p>
        </p:txBody>
      </p:sp>
    </p:spTree>
    <p:extLst>
      <p:ext uri="{BB962C8B-B14F-4D97-AF65-F5344CB8AC3E}">
        <p14:creationId xmlns:p14="http://schemas.microsoft.com/office/powerpoint/2010/main" val="545201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sz="4000" dirty="0" smtClean="0"/>
              <a:t>Honor Strengths</a:t>
            </a:r>
            <a:r>
              <a:rPr lang="en" sz="4000" dirty="0" smtClean="0"/>
              <a:t> </a:t>
            </a:r>
            <a:endParaRPr sz="4000" dirty="0"/>
          </a:p>
        </p:txBody>
      </p:sp>
      <p:sp>
        <p:nvSpPr>
          <p:cNvPr id="149" name="Google Shape;149;p23"/>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indent="-507987">
              <a:buSzPts val="2400"/>
            </a:pPr>
            <a:r>
              <a:rPr lang="en" sz="3200"/>
              <a:t>Power of Positive Feedback and Acknowledgment</a:t>
            </a:r>
            <a:endParaRPr sz="3200"/>
          </a:p>
          <a:p>
            <a:pPr indent="-507987">
              <a:buSzPts val="2400"/>
            </a:pPr>
            <a:r>
              <a:rPr lang="en" sz="3200"/>
              <a:t>Flip Script-Use data to find the Positive Highlights</a:t>
            </a:r>
            <a:endParaRPr sz="3200"/>
          </a:p>
        </p:txBody>
      </p:sp>
      <p:pic>
        <p:nvPicPr>
          <p:cNvPr id="2" name="Picture 1" descr="This image shows the Continuous Improvement Cycle of Plan, Do, Study, Act"/>
          <p:cNvPicPr>
            <a:picLocks noChangeAspect="1"/>
          </p:cNvPicPr>
          <p:nvPr/>
        </p:nvPicPr>
        <p:blipFill>
          <a:blip r:embed="rId3"/>
          <a:stretch>
            <a:fillRect/>
          </a:stretch>
        </p:blipFill>
        <p:spPr>
          <a:xfrm>
            <a:off x="7709836" y="3351147"/>
            <a:ext cx="3235441" cy="2897503"/>
          </a:xfrm>
          <a:prstGeom prst="rect">
            <a:avLst/>
          </a:prstGeom>
        </p:spPr>
      </p:pic>
    </p:spTree>
    <p:extLst>
      <p:ext uri="{BB962C8B-B14F-4D97-AF65-F5344CB8AC3E}">
        <p14:creationId xmlns:p14="http://schemas.microsoft.com/office/powerpoint/2010/main" val="1162488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pPr algn="ctr"/>
            <a:r>
              <a:rPr lang="en" sz="7200" dirty="0">
                <a:latin typeface="Merriweather"/>
                <a:ea typeface="Merriweather"/>
                <a:cs typeface="Merriweather"/>
                <a:sym typeface="Merriweather"/>
              </a:rPr>
              <a:t>Honor </a:t>
            </a:r>
            <a:r>
              <a:rPr lang="en" sz="7200" dirty="0" smtClean="0">
                <a:latin typeface="Merriweather"/>
                <a:ea typeface="Merriweather"/>
                <a:cs typeface="Merriweather"/>
                <a:sym typeface="Merriweather"/>
              </a:rPr>
              <a:t>Individuality</a:t>
            </a:r>
            <a:br>
              <a:rPr lang="en" sz="7200" dirty="0" smtClean="0">
                <a:latin typeface="Merriweather"/>
                <a:ea typeface="Merriweather"/>
                <a:cs typeface="Merriweather"/>
                <a:sym typeface="Merriweather"/>
              </a:rPr>
            </a:br>
            <a:r>
              <a:rPr lang="en" sz="7200" dirty="0" smtClean="0">
                <a:latin typeface="Merriweather"/>
                <a:ea typeface="Merriweather"/>
                <a:cs typeface="Merriweather"/>
                <a:sym typeface="Merriweather"/>
              </a:rPr>
              <a:t>and</a:t>
            </a:r>
            <a:br>
              <a:rPr lang="en" sz="7200" dirty="0" smtClean="0">
                <a:latin typeface="Merriweather"/>
                <a:ea typeface="Merriweather"/>
                <a:cs typeface="Merriweather"/>
                <a:sym typeface="Merriweather"/>
              </a:rPr>
            </a:br>
            <a:r>
              <a:rPr lang="en" sz="7200" dirty="0" smtClean="0">
                <a:latin typeface="Merriweather"/>
                <a:ea typeface="Merriweather"/>
                <a:cs typeface="Merriweather"/>
                <a:sym typeface="Merriweather"/>
              </a:rPr>
              <a:t>Culturally Inclusive</a:t>
            </a:r>
            <a:endParaRPr sz="7200" dirty="0">
              <a:latin typeface="Merriweather"/>
              <a:ea typeface="Merriweather"/>
              <a:cs typeface="Merriweather"/>
              <a:sym typeface="Merriweather"/>
            </a:endParaRPr>
          </a:p>
        </p:txBody>
      </p:sp>
    </p:spTree>
    <p:extLst>
      <p:ext uri="{BB962C8B-B14F-4D97-AF65-F5344CB8AC3E}">
        <p14:creationId xmlns:p14="http://schemas.microsoft.com/office/powerpoint/2010/main" val="2854169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Presenter</a:t>
            </a:r>
            <a:endParaRPr lang="en-US" dirty="0"/>
          </a:p>
        </p:txBody>
      </p:sp>
      <p:pic>
        <p:nvPicPr>
          <p:cNvPr id="10" name="Content Placeholder 9" descr="this is a picture of the presenter Dan Torrez"/>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122326" y="1979901"/>
            <a:ext cx="1947346" cy="1961356"/>
          </a:xfrm>
        </p:spPr>
      </p:pic>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6/15/2020</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3</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
        <p:nvSpPr>
          <p:cNvPr id="11" name="TextBox 10"/>
          <p:cNvSpPr txBox="1"/>
          <p:nvPr/>
        </p:nvSpPr>
        <p:spPr>
          <a:xfrm>
            <a:off x="3642359" y="4253845"/>
            <a:ext cx="4907280" cy="1477328"/>
          </a:xfrm>
          <a:prstGeom prst="rect">
            <a:avLst/>
          </a:prstGeom>
          <a:noFill/>
        </p:spPr>
        <p:txBody>
          <a:bodyPr wrap="square" rtlCol="0">
            <a:spAutoFit/>
          </a:bodyPr>
          <a:lstStyle/>
          <a:p>
            <a:pPr algn="ctr"/>
            <a:r>
              <a:rPr lang="en-US" sz="2400" dirty="0"/>
              <a:t>Dan Torrez</a:t>
            </a:r>
          </a:p>
          <a:p>
            <a:pPr algn="ctr"/>
            <a:r>
              <a:rPr lang="en-US" sz="2400" dirty="0"/>
              <a:t>Alternative and Prevention Specialist</a:t>
            </a:r>
          </a:p>
          <a:p>
            <a:pPr algn="ctr"/>
            <a:r>
              <a:rPr lang="en-US" sz="2400" dirty="0"/>
              <a:t>Minnesota Department of </a:t>
            </a:r>
            <a:r>
              <a:rPr lang="en-US" sz="2400" dirty="0" smtClean="0"/>
              <a:t>Education</a:t>
            </a:r>
            <a:endParaRPr lang="en-US" sz="2400" dirty="0"/>
          </a:p>
          <a:p>
            <a:endParaRPr lang="en-US" dirty="0"/>
          </a:p>
        </p:txBody>
      </p:sp>
    </p:spTree>
    <p:extLst>
      <p:ext uri="{BB962C8B-B14F-4D97-AF65-F5344CB8AC3E}">
        <p14:creationId xmlns:p14="http://schemas.microsoft.com/office/powerpoint/2010/main" val="3802065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Reclaiming Native Truth Research 2018</a:t>
            </a:r>
            <a:endParaRPr lang="en-US" dirty="0"/>
          </a:p>
        </p:txBody>
      </p:sp>
      <p:sp>
        <p:nvSpPr>
          <p:cNvPr id="7" name="Content Placeholder 6"/>
          <p:cNvSpPr>
            <a:spLocks noGrp="1"/>
          </p:cNvSpPr>
          <p:nvPr>
            <p:ph idx="1"/>
          </p:nvPr>
        </p:nvSpPr>
        <p:spPr>
          <a:xfrm>
            <a:off x="838200" y="1845503"/>
            <a:ext cx="10515600" cy="4351338"/>
          </a:xfrm>
        </p:spPr>
        <p:txBody>
          <a:bodyPr/>
          <a:lstStyle/>
          <a:p>
            <a:r>
              <a:rPr lang="en-US" dirty="0" smtClean="0"/>
              <a:t>Largest public opinion research project on Native Americans</a:t>
            </a:r>
          </a:p>
          <a:p>
            <a:r>
              <a:rPr lang="en-US" dirty="0" smtClean="0"/>
              <a:t>Invisibility was a major theme that impacts perceptions and meeting needs in “invisible” communities.</a:t>
            </a:r>
          </a:p>
          <a:p>
            <a:r>
              <a:rPr lang="en-US" dirty="0" smtClean="0">
                <a:hlinkClick r:id="rId2"/>
              </a:rPr>
              <a:t>rnt.firstnations.org</a:t>
            </a:r>
            <a:endParaRPr lang="en-US" dirty="0" smtClean="0"/>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6/15/2020</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30</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
        <p:nvSpPr>
          <p:cNvPr id="11" name="TextBox 10"/>
          <p:cNvSpPr txBox="1"/>
          <p:nvPr/>
        </p:nvSpPr>
        <p:spPr>
          <a:xfrm>
            <a:off x="6858896" y="3142973"/>
            <a:ext cx="2199374" cy="1569660"/>
          </a:xfrm>
          <a:prstGeom prst="rect">
            <a:avLst/>
          </a:prstGeom>
          <a:noFill/>
        </p:spPr>
        <p:txBody>
          <a:bodyPr wrap="square" rtlCol="0">
            <a:spAutoFit/>
          </a:bodyPr>
          <a:lstStyle/>
          <a:p>
            <a:r>
              <a:rPr lang="en-US" sz="1600" dirty="0" smtClean="0">
                <a:solidFill>
                  <a:schemeClr val="bg1"/>
                </a:solidFill>
              </a:rPr>
              <a:t>ONLY 36% </a:t>
            </a:r>
          </a:p>
          <a:p>
            <a:r>
              <a:rPr lang="en-US" sz="1600" dirty="0" smtClean="0">
                <a:solidFill>
                  <a:schemeClr val="bg1"/>
                </a:solidFill>
              </a:rPr>
              <a:t>BELIEVE </a:t>
            </a:r>
          </a:p>
          <a:p>
            <a:r>
              <a:rPr lang="en-US" sz="1600" dirty="0" smtClean="0">
                <a:solidFill>
                  <a:schemeClr val="bg1"/>
                </a:solidFill>
              </a:rPr>
              <a:t>NATIVE </a:t>
            </a:r>
          </a:p>
          <a:p>
            <a:r>
              <a:rPr lang="en-US" sz="1600" dirty="0" smtClean="0">
                <a:solidFill>
                  <a:schemeClr val="bg1"/>
                </a:solidFill>
              </a:rPr>
              <a:t>AMERICANS </a:t>
            </a:r>
          </a:p>
          <a:p>
            <a:r>
              <a:rPr lang="en-US" sz="1600" dirty="0" smtClean="0">
                <a:solidFill>
                  <a:schemeClr val="bg1"/>
                </a:solidFill>
              </a:rPr>
              <a:t>FACE </a:t>
            </a:r>
          </a:p>
          <a:p>
            <a:r>
              <a:rPr lang="en-US" sz="1600" dirty="0" smtClean="0">
                <a:solidFill>
                  <a:schemeClr val="bg1"/>
                </a:solidFill>
              </a:rPr>
              <a:t>DISCRIMINATION</a:t>
            </a:r>
            <a:endParaRPr lang="en-US" sz="1600" dirty="0">
              <a:solidFill>
                <a:schemeClr val="bg1"/>
              </a:solidFill>
            </a:endParaRPr>
          </a:p>
        </p:txBody>
      </p:sp>
      <p:sp>
        <p:nvSpPr>
          <p:cNvPr id="12" name="TextBox 11"/>
          <p:cNvSpPr txBox="1"/>
          <p:nvPr/>
        </p:nvSpPr>
        <p:spPr>
          <a:xfrm>
            <a:off x="8576516" y="3423412"/>
            <a:ext cx="3104705" cy="2031325"/>
          </a:xfrm>
          <a:prstGeom prst="rect">
            <a:avLst/>
          </a:prstGeom>
          <a:noFill/>
        </p:spPr>
        <p:txBody>
          <a:bodyPr wrap="square" rtlCol="0">
            <a:spAutoFit/>
          </a:bodyPr>
          <a:lstStyle/>
          <a:p>
            <a:r>
              <a:rPr lang="en-US" sz="2400" i="1" dirty="0" smtClean="0"/>
              <a:t>“Invisibility of Native people is the modern form of racism”</a:t>
            </a:r>
          </a:p>
          <a:p>
            <a:pPr algn="r"/>
            <a:r>
              <a:rPr lang="en-US" dirty="0" smtClean="0"/>
              <a:t>-Dr. Stephanie A Fryberg, Associate Professor, </a:t>
            </a:r>
          </a:p>
          <a:p>
            <a:pPr algn="r"/>
            <a:r>
              <a:rPr lang="en-US" dirty="0" smtClean="0"/>
              <a:t>University of Washington</a:t>
            </a:r>
            <a:endParaRPr lang="en-US" dirty="0"/>
          </a:p>
        </p:txBody>
      </p:sp>
      <p:sp>
        <p:nvSpPr>
          <p:cNvPr id="13" name="AutoShape 2" descr="Reclaiming Native Truth - IllumiNativ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Reclaiming Native Truth - IllumiNati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this is the logo for the Reclaiming Native Truth projectg"/>
          <p:cNvPicPr>
            <a:picLocks noChangeAspect="1"/>
          </p:cNvPicPr>
          <p:nvPr/>
        </p:nvPicPr>
        <p:blipFill>
          <a:blip r:embed="rId3"/>
          <a:stretch>
            <a:fillRect/>
          </a:stretch>
        </p:blipFill>
        <p:spPr>
          <a:xfrm>
            <a:off x="612775" y="5496701"/>
            <a:ext cx="4119245" cy="657225"/>
          </a:xfrm>
          <a:prstGeom prst="rect">
            <a:avLst/>
          </a:prstGeom>
        </p:spPr>
      </p:pic>
      <p:pic>
        <p:nvPicPr>
          <p:cNvPr id="16" name="Picture 15" descr="this pie chart is a visual to show that only 36% of people within the reclaiming Native truth project thought American Indiands face discrimination."/>
          <p:cNvPicPr>
            <a:picLocks noChangeAspect="1"/>
          </p:cNvPicPr>
          <p:nvPr/>
        </p:nvPicPr>
        <p:blipFill>
          <a:blip r:embed="rId4"/>
          <a:stretch>
            <a:fillRect/>
          </a:stretch>
        </p:blipFill>
        <p:spPr>
          <a:xfrm>
            <a:off x="5015548" y="3053716"/>
            <a:ext cx="3448256" cy="3222880"/>
          </a:xfrm>
          <a:prstGeom prst="rect">
            <a:avLst/>
          </a:prstGeom>
        </p:spPr>
      </p:pic>
    </p:spTree>
    <p:extLst>
      <p:ext uri="{BB962C8B-B14F-4D97-AF65-F5344CB8AC3E}">
        <p14:creationId xmlns:p14="http://schemas.microsoft.com/office/powerpoint/2010/main" val="1187196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Invisibility</a:t>
            </a:r>
            <a:endParaRPr lang="en-US" dirty="0"/>
          </a:p>
        </p:txBody>
      </p:sp>
      <p:sp>
        <p:nvSpPr>
          <p:cNvPr id="3" name="Content Placeholder 2"/>
          <p:cNvSpPr>
            <a:spLocks noGrp="1"/>
          </p:cNvSpPr>
          <p:nvPr>
            <p:ph idx="1"/>
          </p:nvPr>
        </p:nvSpPr>
        <p:spPr/>
        <p:txBody>
          <a:bodyPr>
            <a:normAutofit lnSpcReduction="10000"/>
          </a:bodyPr>
          <a:lstStyle/>
          <a:p>
            <a:r>
              <a:rPr lang="en-US" dirty="0" smtClean="0"/>
              <a:t>Media</a:t>
            </a:r>
          </a:p>
          <a:p>
            <a:pPr lvl="1"/>
            <a:r>
              <a:rPr lang="en-US" dirty="0" smtClean="0"/>
              <a:t>.0% to .04% media representations portray Native Americans as contemporary people (</a:t>
            </a:r>
            <a:r>
              <a:rPr lang="en-US" dirty="0" err="1" smtClean="0"/>
              <a:t>Tukachinsky</a:t>
            </a:r>
            <a:r>
              <a:rPr lang="en-US" dirty="0" smtClean="0"/>
              <a:t>, </a:t>
            </a:r>
            <a:r>
              <a:rPr lang="en-US" dirty="0" err="1" smtClean="0"/>
              <a:t>Mastro</a:t>
            </a:r>
            <a:r>
              <a:rPr lang="en-US" dirty="0" smtClean="0"/>
              <a:t>, &amp; </a:t>
            </a:r>
            <a:r>
              <a:rPr lang="en-US" dirty="0" err="1" smtClean="0"/>
              <a:t>Yarchi</a:t>
            </a:r>
            <a:r>
              <a:rPr lang="en-US" dirty="0" smtClean="0"/>
              <a:t>, 2005; Fryberg, 2003)</a:t>
            </a:r>
          </a:p>
          <a:p>
            <a:r>
              <a:rPr lang="en-US" dirty="0" smtClean="0"/>
              <a:t>Google/Bing Search</a:t>
            </a:r>
          </a:p>
          <a:p>
            <a:pPr lvl="1"/>
            <a:r>
              <a:rPr lang="en-US" dirty="0" smtClean="0"/>
              <a:t>95% of first 100 Google images and 99% of first 100 Bing searches for the terms “Native American” and “American Indian” are antiquated portraits (Leavitt, Covarrubias, Perez, and Fryberg, 2015)</a:t>
            </a:r>
          </a:p>
          <a:p>
            <a:r>
              <a:rPr lang="en-US" dirty="0" smtClean="0"/>
              <a:t>School Curricula</a:t>
            </a:r>
          </a:p>
          <a:p>
            <a:pPr lvl="1"/>
            <a:r>
              <a:rPr lang="en-US" dirty="0" smtClean="0"/>
              <a:t>87% of references to Native American in 50 states’ academic standards portray them in a pre-1900 context (Shear, Knowles, </a:t>
            </a:r>
            <a:r>
              <a:rPr lang="en-US" dirty="0" err="1" smtClean="0"/>
              <a:t>Soden</a:t>
            </a:r>
            <a:r>
              <a:rPr lang="en-US" dirty="0" smtClean="0"/>
              <a:t>, </a:t>
            </a:r>
            <a:r>
              <a:rPr lang="en-US" dirty="0" err="1" smtClean="0"/>
              <a:t>Cnaitz</a:t>
            </a:r>
            <a:r>
              <a:rPr lang="en-US" dirty="0" smtClean="0"/>
              <a:t>, &amp; Castro, 2015)</a:t>
            </a:r>
          </a:p>
          <a:p>
            <a:endParaRPr lang="en-US" dirty="0"/>
          </a:p>
        </p:txBody>
      </p:sp>
    </p:spTree>
    <p:extLst>
      <p:ext uri="{BB962C8B-B14F-4D97-AF65-F5344CB8AC3E}">
        <p14:creationId xmlns:p14="http://schemas.microsoft.com/office/powerpoint/2010/main" val="840581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3E94-F061-455B-B823-2473731D5D2C}"/>
              </a:ext>
            </a:extLst>
          </p:cNvPr>
          <p:cNvSpPr>
            <a:spLocks noGrp="1"/>
          </p:cNvSpPr>
          <p:nvPr>
            <p:ph type="title"/>
          </p:nvPr>
        </p:nvSpPr>
        <p:spPr/>
        <p:txBody>
          <a:bodyPr/>
          <a:lstStyle/>
          <a:p>
            <a:pPr algn="ctr"/>
            <a:r>
              <a:rPr lang="en-US" sz="7200" dirty="0">
                <a:latin typeface="AR CHRISTY" panose="02000000000000000000" pitchFamily="2" charset="0"/>
              </a:rPr>
              <a:t>How Do You </a:t>
            </a:r>
            <a:r>
              <a:rPr lang="en-US" dirty="0" smtClean="0">
                <a:latin typeface="AR CHRISTY" panose="02000000000000000000" pitchFamily="2" charset="0"/>
              </a:rPr>
              <a:t>Honor</a:t>
            </a:r>
            <a:r>
              <a:rPr lang="en-US" sz="7200" dirty="0" smtClean="0">
                <a:latin typeface="AR CHRISTY" panose="02000000000000000000" pitchFamily="2" charset="0"/>
              </a:rPr>
              <a:t> </a:t>
            </a:r>
            <a:r>
              <a:rPr lang="en-US" sz="7200" dirty="0">
                <a:latin typeface="AR CHRISTY" panose="02000000000000000000" pitchFamily="2" charset="0"/>
              </a:rPr>
              <a:t>Someone When You Do Not See Them?</a:t>
            </a:r>
          </a:p>
        </p:txBody>
      </p:sp>
      <p:sp>
        <p:nvSpPr>
          <p:cNvPr id="4" name="Slide Number Placeholder 3">
            <a:extLst>
              <a:ext uri="{FF2B5EF4-FFF2-40B4-BE49-F238E27FC236}">
                <a16:creationId xmlns:a16="http://schemas.microsoft.com/office/drawing/2014/main" id="{E8A756E3-E825-49FC-A9BA-44CB494DF665}"/>
              </a:ext>
            </a:extLst>
          </p:cNvPr>
          <p:cNvSpPr>
            <a:spLocks noGrp="1"/>
          </p:cNvSpPr>
          <p:nvPr>
            <p:ph type="sldNum" sz="quarter" idx="12"/>
          </p:nvPr>
        </p:nvSpPr>
        <p:spPr/>
        <p:txBody>
          <a:bodyPr/>
          <a:lstStyle/>
          <a:p>
            <a:fld id="{00000000-1234-1234-1234-123412341234}" type="slidenum">
              <a:rPr lang="en" smtClean="0"/>
              <a:pPr/>
              <a:t>32</a:t>
            </a:fld>
            <a:endParaRPr lang="en"/>
          </a:p>
        </p:txBody>
      </p:sp>
    </p:spTree>
    <p:extLst>
      <p:ext uri="{BB962C8B-B14F-4D97-AF65-F5344CB8AC3E}">
        <p14:creationId xmlns:p14="http://schemas.microsoft.com/office/powerpoint/2010/main" val="2397808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Workgroup Members</a:t>
            </a:r>
            <a:endParaRPr lang="en-US" dirty="0"/>
          </a:p>
        </p:txBody>
      </p:sp>
      <p:graphicFrame>
        <p:nvGraphicFramePr>
          <p:cNvPr id="7" name="Content Placeholder 6" descr="This table shows the names and districts of the Native Voice workgroup."/>
          <p:cNvGraphicFramePr>
            <a:graphicFrameLocks noGrp="1"/>
          </p:cNvGraphicFramePr>
          <p:nvPr>
            <p:ph idx="1"/>
            <p:extLst>
              <p:ext uri="{D42A27DB-BD31-4B8C-83A1-F6EECF244321}">
                <p14:modId xmlns:p14="http://schemas.microsoft.com/office/powerpoint/2010/main" val="324219123"/>
              </p:ext>
            </p:extLst>
          </p:nvPr>
        </p:nvGraphicFramePr>
        <p:xfrm>
          <a:off x="1325879" y="1581666"/>
          <a:ext cx="9540240" cy="4465557"/>
        </p:xfrm>
        <a:graphic>
          <a:graphicData uri="http://schemas.openxmlformats.org/drawingml/2006/table">
            <a:tbl>
              <a:tblPr firstRow="1" bandRow="1">
                <a:tableStyleId>{5C22544A-7EE6-4342-B048-85BDC9FD1C3A}</a:tableStyleId>
              </a:tblPr>
              <a:tblGrid>
                <a:gridCol w="4770120">
                  <a:extLst>
                    <a:ext uri="{9D8B030D-6E8A-4147-A177-3AD203B41FA5}">
                      <a16:colId xmlns:a16="http://schemas.microsoft.com/office/drawing/2014/main" val="2448834067"/>
                    </a:ext>
                  </a:extLst>
                </a:gridCol>
                <a:gridCol w="4770120">
                  <a:extLst>
                    <a:ext uri="{9D8B030D-6E8A-4147-A177-3AD203B41FA5}">
                      <a16:colId xmlns:a16="http://schemas.microsoft.com/office/drawing/2014/main" val="4058569214"/>
                    </a:ext>
                  </a:extLst>
                </a:gridCol>
              </a:tblGrid>
              <a:tr h="496173">
                <a:tc>
                  <a:txBody>
                    <a:bodyPr/>
                    <a:lstStyle/>
                    <a:p>
                      <a:r>
                        <a:rPr lang="en-US" dirty="0" smtClean="0"/>
                        <a:t>Name</a:t>
                      </a:r>
                      <a:endParaRPr lang="en-US" dirty="0"/>
                    </a:p>
                  </a:txBody>
                  <a:tcPr/>
                </a:tc>
                <a:tc>
                  <a:txBody>
                    <a:bodyPr/>
                    <a:lstStyle/>
                    <a:p>
                      <a:r>
                        <a:rPr lang="en-US" dirty="0" smtClean="0"/>
                        <a:t>District</a:t>
                      </a:r>
                      <a:endParaRPr lang="en-US" dirty="0"/>
                    </a:p>
                  </a:txBody>
                  <a:tcPr/>
                </a:tc>
                <a:extLst>
                  <a:ext uri="{0D108BD9-81ED-4DB2-BD59-A6C34878D82A}">
                    <a16:rowId xmlns:a16="http://schemas.microsoft.com/office/drawing/2014/main" val="3594256798"/>
                  </a:ext>
                </a:extLst>
              </a:tr>
              <a:tr h="496173">
                <a:tc>
                  <a:txBody>
                    <a:bodyPr/>
                    <a:lstStyle/>
                    <a:p>
                      <a:r>
                        <a:rPr lang="en-US" dirty="0" smtClean="0"/>
                        <a:t>Govinda Budrow</a:t>
                      </a:r>
                      <a:endParaRPr lang="en-US" dirty="0"/>
                    </a:p>
                  </a:txBody>
                  <a:tcPr/>
                </a:tc>
                <a:tc>
                  <a:txBody>
                    <a:bodyPr/>
                    <a:lstStyle/>
                    <a:p>
                      <a:r>
                        <a:rPr lang="en-US" dirty="0" smtClean="0"/>
                        <a:t>Fond du</a:t>
                      </a:r>
                      <a:r>
                        <a:rPr lang="en-US" baseline="0" dirty="0" smtClean="0"/>
                        <a:t> Lac Tribal and Community College</a:t>
                      </a:r>
                      <a:endParaRPr lang="en-US" dirty="0"/>
                    </a:p>
                  </a:txBody>
                  <a:tcPr/>
                </a:tc>
                <a:extLst>
                  <a:ext uri="{0D108BD9-81ED-4DB2-BD59-A6C34878D82A}">
                    <a16:rowId xmlns:a16="http://schemas.microsoft.com/office/drawing/2014/main" val="3505191807"/>
                  </a:ext>
                </a:extLst>
              </a:tr>
              <a:tr h="496173">
                <a:tc>
                  <a:txBody>
                    <a:bodyPr/>
                    <a:lstStyle/>
                    <a:p>
                      <a:r>
                        <a:rPr lang="en-US" dirty="0" smtClean="0"/>
                        <a:t>Dan Torrez</a:t>
                      </a:r>
                      <a:endParaRPr lang="en-US" dirty="0"/>
                    </a:p>
                  </a:txBody>
                  <a:tcPr/>
                </a:tc>
                <a:tc>
                  <a:txBody>
                    <a:bodyPr/>
                    <a:lstStyle/>
                    <a:p>
                      <a:r>
                        <a:rPr lang="en-US" dirty="0" smtClean="0"/>
                        <a:t>MDE</a:t>
                      </a:r>
                      <a:endParaRPr lang="en-US" dirty="0"/>
                    </a:p>
                  </a:txBody>
                  <a:tcPr/>
                </a:tc>
                <a:extLst>
                  <a:ext uri="{0D108BD9-81ED-4DB2-BD59-A6C34878D82A}">
                    <a16:rowId xmlns:a16="http://schemas.microsoft.com/office/drawing/2014/main" val="2170547957"/>
                  </a:ext>
                </a:extLst>
              </a:tr>
              <a:tr h="496173">
                <a:tc>
                  <a:txBody>
                    <a:bodyPr/>
                    <a:lstStyle/>
                    <a:p>
                      <a:r>
                        <a:rPr lang="en-US" dirty="0" err="1" smtClean="0"/>
                        <a:t>Edye</a:t>
                      </a:r>
                      <a:r>
                        <a:rPr lang="en-US" dirty="0" smtClean="0"/>
                        <a:t> Washington</a:t>
                      </a:r>
                      <a:endParaRPr lang="en-US" dirty="0"/>
                    </a:p>
                  </a:txBody>
                  <a:tcPr/>
                </a:tc>
                <a:tc>
                  <a:txBody>
                    <a:bodyPr/>
                    <a:lstStyle/>
                    <a:p>
                      <a:r>
                        <a:rPr lang="en-US" dirty="0" smtClean="0"/>
                        <a:t>Duluth Public Schools</a:t>
                      </a:r>
                      <a:endParaRPr lang="en-US" dirty="0"/>
                    </a:p>
                  </a:txBody>
                  <a:tcPr/>
                </a:tc>
                <a:extLst>
                  <a:ext uri="{0D108BD9-81ED-4DB2-BD59-A6C34878D82A}">
                    <a16:rowId xmlns:a16="http://schemas.microsoft.com/office/drawing/2014/main" val="4175134839"/>
                  </a:ext>
                </a:extLst>
              </a:tr>
              <a:tr h="496173">
                <a:tc>
                  <a:txBody>
                    <a:bodyPr/>
                    <a:lstStyle/>
                    <a:p>
                      <a:r>
                        <a:rPr lang="en-US" dirty="0" smtClean="0"/>
                        <a:t>Holly Schmitt</a:t>
                      </a:r>
                      <a:endParaRPr lang="en-US" dirty="0"/>
                    </a:p>
                  </a:txBody>
                  <a:tcPr/>
                </a:tc>
                <a:tc>
                  <a:txBody>
                    <a:bodyPr/>
                    <a:lstStyle/>
                    <a:p>
                      <a:r>
                        <a:rPr lang="en-US" dirty="0" smtClean="0"/>
                        <a:t>Redwood Area Public Schools</a:t>
                      </a:r>
                      <a:endParaRPr lang="en-US" dirty="0"/>
                    </a:p>
                  </a:txBody>
                  <a:tcPr/>
                </a:tc>
                <a:extLst>
                  <a:ext uri="{0D108BD9-81ED-4DB2-BD59-A6C34878D82A}">
                    <a16:rowId xmlns:a16="http://schemas.microsoft.com/office/drawing/2014/main" val="3002000469"/>
                  </a:ext>
                </a:extLst>
              </a:tr>
              <a:tr h="496173">
                <a:tc>
                  <a:txBody>
                    <a:bodyPr/>
                    <a:lstStyle/>
                    <a:p>
                      <a:r>
                        <a:rPr lang="en-US" dirty="0" smtClean="0"/>
                        <a:t>Carline Sargent</a:t>
                      </a:r>
                      <a:endParaRPr lang="en-US" dirty="0"/>
                    </a:p>
                  </a:txBody>
                  <a:tcPr/>
                </a:tc>
                <a:tc>
                  <a:txBody>
                    <a:bodyPr/>
                    <a:lstStyle/>
                    <a:p>
                      <a:r>
                        <a:rPr lang="en-US" dirty="0" smtClean="0"/>
                        <a:t>St. Francis Public Schools</a:t>
                      </a:r>
                      <a:endParaRPr lang="en-US" dirty="0"/>
                    </a:p>
                  </a:txBody>
                  <a:tcPr/>
                </a:tc>
                <a:extLst>
                  <a:ext uri="{0D108BD9-81ED-4DB2-BD59-A6C34878D82A}">
                    <a16:rowId xmlns:a16="http://schemas.microsoft.com/office/drawing/2014/main" val="3526069408"/>
                  </a:ext>
                </a:extLst>
              </a:tr>
              <a:tr h="496173">
                <a:tc>
                  <a:txBody>
                    <a:bodyPr/>
                    <a:lstStyle/>
                    <a:p>
                      <a:r>
                        <a:rPr lang="en-US" dirty="0" smtClean="0"/>
                        <a:t>Ethan </a:t>
                      </a:r>
                      <a:r>
                        <a:rPr lang="en-US" dirty="0" err="1" smtClean="0"/>
                        <a:t>Neerdaels</a:t>
                      </a:r>
                      <a:endParaRPr lang="en-US" dirty="0"/>
                    </a:p>
                  </a:txBody>
                  <a:tcPr/>
                </a:tc>
                <a:tc>
                  <a:txBody>
                    <a:bodyPr/>
                    <a:lstStyle/>
                    <a:p>
                      <a:r>
                        <a:rPr lang="en-US" dirty="0" smtClean="0"/>
                        <a:t>Osseo</a:t>
                      </a:r>
                      <a:r>
                        <a:rPr lang="en-US" baseline="0" dirty="0" smtClean="0"/>
                        <a:t> Public Schools</a:t>
                      </a:r>
                      <a:endParaRPr lang="en-US" dirty="0"/>
                    </a:p>
                  </a:txBody>
                  <a:tcPr/>
                </a:tc>
                <a:extLst>
                  <a:ext uri="{0D108BD9-81ED-4DB2-BD59-A6C34878D82A}">
                    <a16:rowId xmlns:a16="http://schemas.microsoft.com/office/drawing/2014/main" val="1775275601"/>
                  </a:ext>
                </a:extLst>
              </a:tr>
              <a:tr h="496173">
                <a:tc>
                  <a:txBody>
                    <a:bodyPr/>
                    <a:lstStyle/>
                    <a:p>
                      <a:r>
                        <a:rPr lang="en-US" dirty="0" smtClean="0"/>
                        <a:t>Lowana Greensky; Laurie Eide</a:t>
                      </a:r>
                      <a:endParaRPr lang="en-US" dirty="0"/>
                    </a:p>
                  </a:txBody>
                  <a:tcPr/>
                </a:tc>
                <a:tc>
                  <a:txBody>
                    <a:bodyPr/>
                    <a:lstStyle/>
                    <a:p>
                      <a:r>
                        <a:rPr lang="en-US" dirty="0" smtClean="0"/>
                        <a:t>Greenway Public Schools</a:t>
                      </a:r>
                      <a:endParaRPr lang="en-US" dirty="0"/>
                    </a:p>
                  </a:txBody>
                  <a:tcPr/>
                </a:tc>
                <a:extLst>
                  <a:ext uri="{0D108BD9-81ED-4DB2-BD59-A6C34878D82A}">
                    <a16:rowId xmlns:a16="http://schemas.microsoft.com/office/drawing/2014/main" val="4030766816"/>
                  </a:ext>
                </a:extLst>
              </a:tr>
              <a:tr h="496173">
                <a:tc>
                  <a:txBody>
                    <a:bodyPr/>
                    <a:lstStyle/>
                    <a:p>
                      <a:r>
                        <a:rPr lang="en-US" dirty="0" smtClean="0"/>
                        <a:t>Delores</a:t>
                      </a:r>
                      <a:r>
                        <a:rPr lang="en-US" baseline="0" dirty="0" smtClean="0"/>
                        <a:t> Gabbard</a:t>
                      </a:r>
                      <a:endParaRPr lang="en-US" dirty="0"/>
                    </a:p>
                  </a:txBody>
                  <a:tcPr/>
                </a:tc>
                <a:tc>
                  <a:txBody>
                    <a:bodyPr/>
                    <a:lstStyle/>
                    <a:p>
                      <a:r>
                        <a:rPr lang="en-US" dirty="0" smtClean="0"/>
                        <a:t>Moorhead Public Schools</a:t>
                      </a:r>
                      <a:endParaRPr lang="en-US" dirty="0"/>
                    </a:p>
                  </a:txBody>
                  <a:tcPr/>
                </a:tc>
                <a:extLst>
                  <a:ext uri="{0D108BD9-81ED-4DB2-BD59-A6C34878D82A}">
                    <a16:rowId xmlns:a16="http://schemas.microsoft.com/office/drawing/2014/main" val="2931281406"/>
                  </a:ext>
                </a:extLst>
              </a:tr>
            </a:tbl>
          </a:graphicData>
        </a:graphic>
      </p:graphicFrame>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6/15/2020</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33</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689200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Examining PBIS from a Native perspective</a:t>
            </a:r>
          </a:p>
        </p:txBody>
      </p:sp>
      <p:sp>
        <p:nvSpPr>
          <p:cNvPr id="3" name="Text Placeholder 2"/>
          <p:cNvSpPr>
            <a:spLocks noGrp="1"/>
          </p:cNvSpPr>
          <p:nvPr>
            <p:ph type="body" idx="1"/>
          </p:nvPr>
        </p:nvSpPr>
        <p:spPr>
          <a:xfrm>
            <a:off x="1959896" y="1849716"/>
            <a:ext cx="8272211" cy="3748482"/>
          </a:xfrm>
        </p:spPr>
        <p:txBody>
          <a:bodyPr>
            <a:normAutofit fontScale="92500" lnSpcReduction="10000"/>
          </a:bodyPr>
          <a:lstStyle/>
          <a:p>
            <a:r>
              <a:rPr lang="en-US" dirty="0"/>
              <a:t>If</a:t>
            </a:r>
            <a:r>
              <a:rPr lang="en-US" baseline="0" dirty="0"/>
              <a:t> major c</a:t>
            </a:r>
            <a:r>
              <a:rPr lang="en-US" dirty="0"/>
              <a:t>omponents of PBIS are…</a:t>
            </a:r>
          </a:p>
          <a:p>
            <a:pPr lvl="1"/>
            <a:r>
              <a:rPr lang="en-US" dirty="0"/>
              <a:t>Positively</a:t>
            </a:r>
            <a:r>
              <a:rPr lang="en-US" baseline="0" dirty="0"/>
              <a:t> stated behavioral expectations</a:t>
            </a:r>
          </a:p>
          <a:p>
            <a:pPr lvl="1"/>
            <a:r>
              <a:rPr lang="en-US" dirty="0"/>
              <a:t>System for positive</a:t>
            </a:r>
            <a:r>
              <a:rPr lang="en-US" baseline="0" dirty="0"/>
              <a:t> feedback and acknowledgement</a:t>
            </a:r>
          </a:p>
          <a:p>
            <a:pPr lvl="1"/>
            <a:r>
              <a:rPr lang="en-US" dirty="0"/>
              <a:t>Support system for students who do not display behaviors</a:t>
            </a:r>
          </a:p>
          <a:p>
            <a:pPr lvl="1"/>
            <a:r>
              <a:rPr lang="en-US" dirty="0"/>
              <a:t>Data-based decision making</a:t>
            </a:r>
          </a:p>
          <a:p>
            <a:pPr lvl="1"/>
            <a:r>
              <a:rPr lang="en-US" dirty="0"/>
              <a:t>Supporting academic and behavioral</a:t>
            </a:r>
            <a:r>
              <a:rPr lang="en-US" baseline="0" dirty="0"/>
              <a:t> success</a:t>
            </a:r>
          </a:p>
          <a:p>
            <a:pPr lvl="1"/>
            <a:r>
              <a:rPr lang="en-US" dirty="0"/>
              <a:t>Using a team-based approach</a:t>
            </a:r>
          </a:p>
          <a:p>
            <a:pPr lvl="0"/>
            <a:r>
              <a:rPr lang="en-US" dirty="0"/>
              <a:t>How</a:t>
            </a:r>
            <a:r>
              <a:rPr lang="en-US" baseline="0" dirty="0"/>
              <a:t> can we implement them in Native ways?</a:t>
            </a:r>
          </a:p>
        </p:txBody>
      </p:sp>
      <p:sp>
        <p:nvSpPr>
          <p:cNvPr id="4" name="Slide Number Placeholder 3"/>
          <p:cNvSpPr>
            <a:spLocks noGrp="1"/>
          </p:cNvSpPr>
          <p:nvPr>
            <p:ph type="sldNum" idx="12"/>
          </p:nvPr>
        </p:nvSpPr>
        <p:spPr>
          <a:xfrm>
            <a:off x="13606300" y="5956138"/>
            <a:ext cx="1052508"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2"/>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333B938-74BA-544B-A647-EAAE38ABD08C}" type="slidenum">
              <a:rPr lang="en-US" smtClean="0"/>
              <a:pPr algn="r"/>
              <a:t>34</a:t>
            </a:fld>
            <a:endParaRPr lang="en-US"/>
          </a:p>
        </p:txBody>
      </p:sp>
    </p:spTree>
    <p:extLst>
      <p:ext uri="{BB962C8B-B14F-4D97-AF65-F5344CB8AC3E}">
        <p14:creationId xmlns:p14="http://schemas.microsoft.com/office/powerpoint/2010/main" val="215077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1"/>
          <p:cNvSpPr txBox="1">
            <a:spLocks noGrp="1"/>
          </p:cNvSpPr>
          <p:nvPr>
            <p:ph type="title"/>
          </p:nvPr>
        </p:nvSpPr>
        <p:spPr>
          <a:xfrm>
            <a:off x="1991593" y="530423"/>
            <a:ext cx="8239991" cy="858441"/>
          </a:xfrm>
          <a:prstGeom prst="rect">
            <a:avLst/>
          </a:prstGeom>
          <a:noFill/>
          <a:ln>
            <a:noFill/>
          </a:ln>
        </p:spPr>
        <p:txBody>
          <a:bodyPr spcFirstLastPara="1" vert="horz" wrap="square" lIns="68569" tIns="34275" rIns="68569" bIns="34275" rtlCol="0" anchor="ctr" anchorCtr="0">
            <a:noAutofit/>
          </a:bodyPr>
          <a:lstStyle/>
          <a:p>
            <a:pPr>
              <a:spcBef>
                <a:spcPts val="0"/>
              </a:spcBef>
              <a:buClr>
                <a:schemeClr val="lt1"/>
              </a:buClr>
              <a:buSzPts val="3600"/>
            </a:pPr>
            <a:r>
              <a:rPr lang="en-US" dirty="0"/>
              <a:t>PBIS Cultural Responsiveness Field Guide</a:t>
            </a:r>
            <a:endParaRPr dirty="0"/>
          </a:p>
        </p:txBody>
      </p:sp>
      <p:sp>
        <p:nvSpPr>
          <p:cNvPr id="445" name="Google Shape;445;p51"/>
          <p:cNvSpPr txBox="1">
            <a:spLocks noGrp="1"/>
          </p:cNvSpPr>
          <p:nvPr>
            <p:ph type="sldNum" idx="12"/>
          </p:nvPr>
        </p:nvSpPr>
        <p:spPr>
          <a:xfrm>
            <a:off x="13606300" y="5956138"/>
            <a:ext cx="1052508" cy="365125"/>
          </a:xfrm>
          <a:prstGeom prst="rect">
            <a:avLst/>
          </a:prstGeom>
          <a:noFill/>
          <a:ln>
            <a:noFill/>
          </a:ln>
        </p:spPr>
        <p:txBody>
          <a:bodyPr spcFirstLastPara="1" vert="horz" wrap="square" lIns="91440" tIns="45720" rIns="91440" bIns="45720" rtlCol="0" anchor="ctr" anchorCtr="0">
            <a:noAutofit/>
          </a:bodyPr>
          <a:lstStyle>
            <a:defPPr>
              <a:defRPr lang="en-US"/>
            </a:defPPr>
            <a:lvl1pPr marL="0" algn="r" defTabSz="457200" rtl="0" eaLnBrk="1" latinLnBrk="0" hangingPunct="1">
              <a:defRPr sz="900" kern="1200">
                <a:solidFill>
                  <a:schemeClr val="accent2"/>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333B938-74BA-544B-A647-EAAE38ABD08C}" type="slidenum">
              <a:rPr lang="en-US" smtClean="0"/>
              <a:pPr algn="r"/>
              <a:t>35</a:t>
            </a:fld>
            <a:endParaRPr>
              <a:solidFill>
                <a:srgbClr val="000000"/>
              </a:solidFill>
            </a:endParaRPr>
          </a:p>
        </p:txBody>
      </p:sp>
      <p:sp>
        <p:nvSpPr>
          <p:cNvPr id="447" name="Google Shape;447;p51"/>
          <p:cNvSpPr txBox="1">
            <a:spLocks noGrp="1"/>
          </p:cNvSpPr>
          <p:nvPr>
            <p:ph type="body" idx="1"/>
          </p:nvPr>
        </p:nvSpPr>
        <p:spPr>
          <a:xfrm>
            <a:off x="625642" y="1481070"/>
            <a:ext cx="4805340" cy="4840192"/>
          </a:xfrm>
          <a:prstGeom prst="rect">
            <a:avLst/>
          </a:prstGeom>
          <a:noFill/>
          <a:ln>
            <a:noFill/>
          </a:ln>
        </p:spPr>
        <p:txBody>
          <a:bodyPr spcFirstLastPara="1" vert="horz" wrap="square" lIns="68569" tIns="34275" rIns="68569" bIns="34275" rtlCol="0" anchor="t" anchorCtr="0">
            <a:noAutofit/>
          </a:bodyPr>
          <a:lstStyle/>
          <a:p>
            <a:pPr marL="0" indent="0">
              <a:lnSpc>
                <a:spcPct val="80000"/>
              </a:lnSpc>
              <a:spcBef>
                <a:spcPts val="0"/>
              </a:spcBef>
              <a:buSzPts val="1750"/>
              <a:buNone/>
            </a:pPr>
            <a:r>
              <a:rPr lang="en-US" sz="1800" u="sng" dirty="0">
                <a:solidFill>
                  <a:schemeClr val="hlink"/>
                </a:solidFill>
                <a:hlinkClick r:id="rId3"/>
              </a:rPr>
              <a:t>PBIS Cultural Responsiveness Field Guide</a:t>
            </a:r>
            <a:endParaRPr sz="1800" dirty="0"/>
          </a:p>
          <a:p>
            <a:pPr marL="171450" indent="-171450">
              <a:lnSpc>
                <a:spcPct val="80000"/>
              </a:lnSpc>
              <a:spcBef>
                <a:spcPts val="1500"/>
              </a:spcBef>
              <a:buSzPts val="1562"/>
            </a:pPr>
            <a:r>
              <a:rPr lang="en-US" sz="1800" dirty="0"/>
              <a:t>“The primary goal of cultural responsiveness within a SWPBIS framework is to use SWPBIS principles to change school cultures and systems to enhance educational equity.” (p. 2)</a:t>
            </a:r>
            <a:endParaRPr sz="1800" dirty="0"/>
          </a:p>
          <a:p>
            <a:pPr marL="171450" indent="-171450">
              <a:lnSpc>
                <a:spcPct val="80000"/>
              </a:lnSpc>
              <a:spcBef>
                <a:spcPts val="1500"/>
              </a:spcBef>
              <a:buSzPts val="1562"/>
            </a:pPr>
            <a:r>
              <a:rPr lang="en-US" sz="1800" dirty="0"/>
              <a:t>Core components of the cultural responsiveness definition</a:t>
            </a:r>
            <a:endParaRPr sz="1800" dirty="0"/>
          </a:p>
          <a:p>
            <a:pPr marL="514350" lvl="1" indent="-171450">
              <a:lnSpc>
                <a:spcPct val="80000"/>
              </a:lnSpc>
              <a:spcBef>
                <a:spcPts val="1125"/>
              </a:spcBef>
              <a:buSzPts val="1312"/>
            </a:pPr>
            <a:r>
              <a:rPr lang="en-US" sz="1800" b="1" dirty="0"/>
              <a:t>Identity</a:t>
            </a:r>
            <a:endParaRPr sz="1800" b="1" dirty="0"/>
          </a:p>
          <a:p>
            <a:pPr marL="514350" lvl="1" indent="-171450">
              <a:lnSpc>
                <a:spcPct val="80000"/>
              </a:lnSpc>
              <a:spcBef>
                <a:spcPts val="1125"/>
              </a:spcBef>
              <a:buSzPts val="1312"/>
            </a:pPr>
            <a:r>
              <a:rPr lang="en-US" sz="1800" b="1" dirty="0"/>
              <a:t>Voice</a:t>
            </a:r>
            <a:endParaRPr sz="1800" b="1" dirty="0"/>
          </a:p>
          <a:p>
            <a:pPr marL="514350" lvl="1" indent="-171450">
              <a:lnSpc>
                <a:spcPct val="80000"/>
              </a:lnSpc>
              <a:spcBef>
                <a:spcPts val="1125"/>
              </a:spcBef>
              <a:buSzPts val="1312"/>
            </a:pPr>
            <a:r>
              <a:rPr lang="en-US" sz="1800" b="1" dirty="0"/>
              <a:t>Supportive environment</a:t>
            </a:r>
            <a:endParaRPr sz="1800" b="1" dirty="0"/>
          </a:p>
          <a:p>
            <a:pPr marL="514350" lvl="1" indent="-171450">
              <a:lnSpc>
                <a:spcPct val="80000"/>
              </a:lnSpc>
              <a:spcBef>
                <a:spcPts val="1125"/>
              </a:spcBef>
              <a:buSzPts val="1312"/>
            </a:pPr>
            <a:r>
              <a:rPr lang="en-US" sz="1800" b="1" dirty="0"/>
              <a:t>Situational appropriateness</a:t>
            </a:r>
            <a:endParaRPr sz="1800" b="1" dirty="0"/>
          </a:p>
          <a:p>
            <a:pPr marL="514350" lvl="1" indent="-171450">
              <a:lnSpc>
                <a:spcPct val="80000"/>
              </a:lnSpc>
              <a:spcBef>
                <a:spcPts val="1125"/>
              </a:spcBef>
              <a:buSzPts val="1312"/>
            </a:pPr>
            <a:r>
              <a:rPr lang="en-US" sz="1800" b="1" dirty="0"/>
              <a:t>Data for equity</a:t>
            </a:r>
            <a:endParaRPr sz="1800" b="1" dirty="0"/>
          </a:p>
        </p:txBody>
      </p:sp>
      <p:pic>
        <p:nvPicPr>
          <p:cNvPr id="448" name="Google Shape;448;p51" descr="PBIS Cultural Responsiveness Field Guide: Resources for Trainers and Coaches. " title="screenshot"/>
          <p:cNvPicPr preferRelativeResize="0"/>
          <p:nvPr/>
        </p:nvPicPr>
        <p:blipFill rotWithShape="1">
          <a:blip r:embed="rId4">
            <a:alphaModFix/>
          </a:blip>
          <a:srcRect/>
          <a:stretch/>
        </p:blipFill>
        <p:spPr>
          <a:xfrm>
            <a:off x="6229771" y="1481070"/>
            <a:ext cx="4509653" cy="3272247"/>
          </a:xfrm>
          <a:prstGeom prst="rect">
            <a:avLst/>
          </a:prstGeom>
          <a:noFill/>
          <a:ln>
            <a:noFill/>
          </a:ln>
        </p:spPr>
      </p:pic>
    </p:spTree>
    <p:extLst>
      <p:ext uri="{BB962C8B-B14F-4D97-AF65-F5344CB8AC3E}">
        <p14:creationId xmlns:p14="http://schemas.microsoft.com/office/powerpoint/2010/main" val="161478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Closing Circle</a:t>
            </a:r>
            <a:endParaRPr lang="en-US" dirty="0"/>
          </a:p>
        </p:txBody>
      </p:sp>
      <p:pic>
        <p:nvPicPr>
          <p:cNvPr id="8" name="Content Placeholder 7" descr="This picture shows a teacher and group of kids in a closing circle"/>
          <p:cNvPicPr>
            <a:picLocks noGrp="1" noChangeAspect="1"/>
          </p:cNvPicPr>
          <p:nvPr>
            <p:ph idx="1"/>
          </p:nvPr>
        </p:nvPicPr>
        <p:blipFill>
          <a:blip r:embed="rId2"/>
          <a:stretch>
            <a:fillRect/>
          </a:stretch>
        </p:blipFill>
        <p:spPr>
          <a:xfrm>
            <a:off x="2495550" y="1981994"/>
            <a:ext cx="7200900" cy="4038600"/>
          </a:xfrm>
          <a:prstGeom prst="rect">
            <a:avLst/>
          </a:prstGeom>
        </p:spPr>
      </p:pic>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6/15/2020</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36</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
        <p:nvSpPr>
          <p:cNvPr id="9" name="Oval 8" descr="this picture is used to hide the identity of this student.  "/>
          <p:cNvSpPr/>
          <p:nvPr/>
        </p:nvSpPr>
        <p:spPr>
          <a:xfrm>
            <a:off x="6518710" y="2877953"/>
            <a:ext cx="228599" cy="346510"/>
          </a:xfrm>
          <a:prstGeom prst="ellipse">
            <a:avLst/>
          </a:prstGeom>
          <a:solidFill>
            <a:schemeClr val="bg2">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descr="this picture is used to hide the identity of this student.  "/>
          <p:cNvSpPr/>
          <p:nvPr/>
        </p:nvSpPr>
        <p:spPr>
          <a:xfrm>
            <a:off x="3793156" y="2849077"/>
            <a:ext cx="228599" cy="346510"/>
          </a:xfrm>
          <a:prstGeom prst="ellipse">
            <a:avLst/>
          </a:prstGeom>
          <a:solidFill>
            <a:schemeClr val="bg2">
              <a:lumMod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descr="this picture is used to hide the identity of this student.  "/>
          <p:cNvSpPr/>
          <p:nvPr/>
        </p:nvSpPr>
        <p:spPr>
          <a:xfrm>
            <a:off x="7296752" y="3244184"/>
            <a:ext cx="228599" cy="346510"/>
          </a:xfrm>
          <a:prstGeom prst="ellipse">
            <a:avLst/>
          </a:prstGeom>
          <a:solidFill>
            <a:schemeClr val="bg2">
              <a:lumMod val="5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descr="this picture is used to hide the identity of this student.  "/>
          <p:cNvSpPr/>
          <p:nvPr/>
        </p:nvSpPr>
        <p:spPr>
          <a:xfrm>
            <a:off x="8086023" y="3828039"/>
            <a:ext cx="228599" cy="346510"/>
          </a:xfrm>
          <a:prstGeom prst="ellipse">
            <a:avLst/>
          </a:prstGeom>
          <a:solidFill>
            <a:schemeClr val="bg2">
              <a:lumMod val="5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descr="this picture is used to hide the identity of this student.  "/>
          <p:cNvSpPr/>
          <p:nvPr/>
        </p:nvSpPr>
        <p:spPr>
          <a:xfrm>
            <a:off x="3321519" y="3365065"/>
            <a:ext cx="228599" cy="346510"/>
          </a:xfrm>
          <a:prstGeom prst="ellipse">
            <a:avLst/>
          </a:prstGeom>
          <a:solidFill>
            <a:schemeClr val="bg2">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733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Improvement</a:t>
            </a:r>
            <a:endParaRPr lang="en-US" dirty="0"/>
          </a:p>
        </p:txBody>
      </p:sp>
      <p:pic>
        <p:nvPicPr>
          <p:cNvPr id="6" name="Picture 5" descr="This image shows how interventions can be implemented with a Continuous Improvement model."/>
          <p:cNvPicPr>
            <a:picLocks noChangeAspect="1"/>
          </p:cNvPicPr>
          <p:nvPr/>
        </p:nvPicPr>
        <p:blipFill>
          <a:blip r:embed="rId2"/>
          <a:stretch>
            <a:fillRect/>
          </a:stretch>
        </p:blipFill>
        <p:spPr>
          <a:xfrm>
            <a:off x="2006510" y="1495274"/>
            <a:ext cx="8003763" cy="5234440"/>
          </a:xfrm>
          <a:prstGeom prst="rect">
            <a:avLst/>
          </a:prstGeom>
        </p:spPr>
      </p:pic>
    </p:spTree>
    <p:extLst>
      <p:ext uri="{BB962C8B-B14F-4D97-AF65-F5344CB8AC3E}">
        <p14:creationId xmlns:p14="http://schemas.microsoft.com/office/powerpoint/2010/main" val="3040145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212733"/>
            <a:ext cx="10515600" cy="1472163"/>
          </a:xfrm>
        </p:spPr>
        <p:txBody>
          <a:bodyPr/>
          <a:lstStyle/>
          <a:p>
            <a:r>
              <a:rPr lang="en-US" dirty="0"/>
              <a:t>Thank you!</a:t>
            </a:r>
          </a:p>
        </p:txBody>
      </p:sp>
      <p:sp>
        <p:nvSpPr>
          <p:cNvPr id="8" name="Text Placeholder 7"/>
          <p:cNvSpPr>
            <a:spLocks noGrp="1"/>
          </p:cNvSpPr>
          <p:nvPr>
            <p:ph type="body" sz="quarter" idx="13"/>
          </p:nvPr>
        </p:nvSpPr>
        <p:spPr>
          <a:xfrm>
            <a:off x="3916524" y="3684896"/>
            <a:ext cx="4358951" cy="2517600"/>
          </a:xfrm>
        </p:spPr>
        <p:txBody>
          <a:bodyPr/>
          <a:lstStyle/>
          <a:p>
            <a:r>
              <a:rPr lang="en-US" sz="2700" b="1" dirty="0"/>
              <a:t>Dan Torrez</a:t>
            </a:r>
          </a:p>
          <a:p>
            <a:r>
              <a:rPr lang="en-US" sz="2200" i="1" dirty="0"/>
              <a:t>Daniel.Torrez@state.mn.us</a:t>
            </a:r>
          </a:p>
          <a:p>
            <a:r>
              <a:rPr lang="en-US" sz="2200" dirty="0"/>
              <a:t>651-582-8713</a:t>
            </a:r>
          </a:p>
        </p:txBody>
      </p:sp>
      <p:sp>
        <p:nvSpPr>
          <p:cNvPr id="4" name="Date Placeholder 3"/>
          <p:cNvSpPr>
            <a:spLocks noGrp="1"/>
          </p:cNvSpPr>
          <p:nvPr>
            <p:ph type="dt" sz="half" idx="10"/>
          </p:nvPr>
        </p:nvSpPr>
        <p:spPr/>
        <p:txBody>
          <a:bodyPr/>
          <a:lstStyle/>
          <a:p>
            <a:fld id="{D094F804-653A-41F1-A565-1098D9DEB37A}" type="datetime1">
              <a:rPr lang="en-US" smtClean="0"/>
              <a:t>6/15/2020</a:t>
            </a:fld>
            <a:endParaRPr lang="en-US"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38</a:t>
            </a:fld>
            <a:endParaRPr lang="en-US" dirty="0"/>
          </a:p>
        </p:txBody>
      </p:sp>
    </p:spTree>
    <p:extLst>
      <p:ext uri="{BB962C8B-B14F-4D97-AF65-F5344CB8AC3E}">
        <p14:creationId xmlns:p14="http://schemas.microsoft.com/office/powerpoint/2010/main" val="1803759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dirty="0" smtClean="0"/>
              <a:t>Distinctions between Framework and Practices within PBIS</a:t>
            </a:r>
          </a:p>
          <a:p>
            <a:pPr marL="457200" indent="-457200">
              <a:buFont typeface="+mj-lt"/>
              <a:buAutoNum type="arabicPeriod"/>
            </a:pPr>
            <a:r>
              <a:rPr lang="en-US" dirty="0" smtClean="0"/>
              <a:t>PBIS </a:t>
            </a:r>
            <a:r>
              <a:rPr lang="en-US" dirty="0"/>
              <a:t>and American Indian Students</a:t>
            </a:r>
          </a:p>
          <a:p>
            <a:pPr marL="457200" indent="-457200">
              <a:buFont typeface="+mj-lt"/>
              <a:buAutoNum type="arabicPeriod"/>
            </a:pPr>
            <a:r>
              <a:rPr lang="en-US" dirty="0"/>
              <a:t>Current Native Voice PBIS Initiative</a:t>
            </a:r>
          </a:p>
          <a:p>
            <a:pPr marL="0" indent="0">
              <a:buNone/>
            </a:pP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8E7769-DF00-4BB3-8223-2E70A8DF54DA}"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6/15/2020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Footer Placeholder 6"/>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865"/>
                </a:solidFill>
                <a:effectLst/>
                <a:uLnTx/>
                <a:uFillTx/>
                <a:latin typeface="Calibri"/>
                <a:ea typeface="+mn-ea"/>
                <a:cs typeface="+mn-cs"/>
              </a:rPr>
              <a:t>Leading for educational excellence and equity, every day for every one.</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78BE21"/>
                </a:solidFill>
                <a:effectLst/>
                <a:uLnTx/>
                <a:uFillTx/>
                <a:latin typeface="Calibri"/>
                <a:ea typeface="+mn-ea"/>
                <a:cs typeface="+mn-cs"/>
              </a:rPr>
              <a:t>|</a:t>
            </a:r>
            <a:r>
              <a:rPr kumimoji="0" lang="en-US" sz="1200" b="0" i="0" u="none" strike="noStrike" kern="1200" cap="none" spc="0" normalizeH="0" baseline="0" noProof="0">
                <a:ln>
                  <a:noFill/>
                </a:ln>
                <a:solidFill>
                  <a:srgbClr val="FFFFFF"/>
                </a:solidFill>
                <a:effectLst/>
                <a:uLnTx/>
                <a:uFillTx/>
                <a:latin typeface="Calibri"/>
                <a:ea typeface="+mn-ea"/>
                <a:cs typeface="+mn-cs"/>
              </a:rPr>
              <a:t> </a:t>
            </a:r>
            <a:r>
              <a:rPr kumimoji="0" lang="en-US" sz="1200" b="0" i="0" u="none" strike="noStrike" kern="1200" cap="none" spc="0" normalizeH="0" baseline="0" noProof="0">
                <a:ln>
                  <a:noFill/>
                </a:ln>
                <a:solidFill>
                  <a:srgbClr val="003865"/>
                </a:solidFill>
                <a:effectLst/>
                <a:uLnTx/>
                <a:uFillTx/>
                <a:latin typeface="Calibri"/>
                <a:ea typeface="+mn-ea"/>
                <a:cs typeface="+mn-cs"/>
              </a:rPr>
              <a:t>education.mn.gov</a:t>
            </a: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3109124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Overview of PBIS framework</a:t>
            </a:r>
            <a:br>
              <a:rPr lang="en-US" sz="6600" dirty="0"/>
            </a:br>
            <a:r>
              <a:rPr lang="en-US" sz="2000" b="0" dirty="0">
                <a:solidFill>
                  <a:schemeClr val="tx2">
                    <a:lumMod val="65000"/>
                    <a:lumOff val="35000"/>
                  </a:schemeClr>
                </a:solidFill>
                <a:latin typeface="+mn-lt"/>
                <a:ea typeface="+mn-ea"/>
                <a:cs typeface="+mn-cs"/>
              </a:rPr>
              <a:t>“(5) … a continuum of evidence-based interventions that is integrated and aligned to support academic and behavioral success for all students”</a:t>
            </a:r>
            <a:endParaRPr lang="en-US" sz="9600" dirty="0">
              <a:solidFill>
                <a:schemeClr val="tx2">
                  <a:lumMod val="65000"/>
                  <a:lumOff val="35000"/>
                </a:schemeClr>
              </a:solidFill>
              <a:latin typeface="+mn-lt"/>
            </a:endParaRPr>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6/15/2020</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5</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z="1400" b="1" dirty="0">
                <a:solidFill>
                  <a:srgbClr val="003865"/>
                </a:solidFill>
              </a:rPr>
              <a:t>Source: </a:t>
            </a:r>
            <a:r>
              <a:rPr lang="en-US" sz="1400" dirty="0">
                <a:solidFill>
                  <a:srgbClr val="003865"/>
                </a:solidFill>
              </a:rPr>
              <a:t>https://www.revisor.mn.gov/statutes/?id=122A.627</a:t>
            </a:r>
          </a:p>
        </p:txBody>
      </p:sp>
    </p:spTree>
    <p:extLst>
      <p:ext uri="{BB962C8B-B14F-4D97-AF65-F5344CB8AC3E}">
        <p14:creationId xmlns:p14="http://schemas.microsoft.com/office/powerpoint/2010/main" val="722458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PBIS FAQ</a:t>
            </a:r>
          </a:p>
        </p:txBody>
      </p:sp>
      <p:sp>
        <p:nvSpPr>
          <p:cNvPr id="3" name="Content Placeholder 2"/>
          <p:cNvSpPr>
            <a:spLocks noGrp="1"/>
          </p:cNvSpPr>
          <p:nvPr>
            <p:ph idx="1"/>
          </p:nvPr>
        </p:nvSpPr>
        <p:spPr/>
        <p:txBody>
          <a:bodyPr/>
          <a:lstStyle/>
          <a:p>
            <a:pPr marL="0" indent="0" algn="ctr">
              <a:buNone/>
            </a:pPr>
            <a:r>
              <a:rPr lang="en-US" sz="2800" b="1" dirty="0"/>
              <a:t>What is Positive Behavioral Interventions and Supports (PBIS)?</a:t>
            </a:r>
          </a:p>
          <a:p>
            <a:pPr marL="0" indent="0">
              <a:buNone/>
            </a:pPr>
            <a:endParaRPr lang="en-US" dirty="0"/>
          </a:p>
          <a:p>
            <a:pPr marL="0" indent="0" algn="ctr">
              <a:buNone/>
            </a:pPr>
            <a:r>
              <a:rPr lang="en-US" dirty="0"/>
              <a:t>Implementation FRAMEWORK for maximizing the selection and use of evidence-based prevention and intervention practices along a multi-tiered continuum that supports the academic, social, emotional, and behavioral competence of all students.</a:t>
            </a:r>
          </a:p>
        </p:txBody>
      </p:sp>
    </p:spTree>
    <p:extLst>
      <p:ext uri="{BB962C8B-B14F-4D97-AF65-F5344CB8AC3E}">
        <p14:creationId xmlns:p14="http://schemas.microsoft.com/office/powerpoint/2010/main" val="187075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Framework vs Strategy</a:t>
            </a:r>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6/15/2020</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7</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a:solidFill>
                  <a:srgbClr val="003865"/>
                </a:solidFill>
              </a:rPr>
              <a:t>Leading for educational excellence and equity, every day for every one.</a:t>
            </a:r>
            <a:r>
              <a:rPr lang="en-US">
                <a:solidFill>
                  <a:srgbClr val="FFFFFF"/>
                </a:solidFill>
              </a:rPr>
              <a:t> </a:t>
            </a:r>
            <a:r>
              <a:rPr lang="en-US">
                <a:solidFill>
                  <a:srgbClr val="78BE21"/>
                </a:solidFill>
              </a:rPr>
              <a:t>|</a:t>
            </a:r>
            <a:r>
              <a:rPr lang="en-US">
                <a:solidFill>
                  <a:srgbClr val="FFFFFF"/>
                </a:solidFill>
              </a:rPr>
              <a:t> </a:t>
            </a:r>
            <a:r>
              <a:rPr lang="en-US">
                <a:solidFill>
                  <a:srgbClr val="003865"/>
                </a:solidFill>
              </a:rPr>
              <a:t>education.mn.gov</a:t>
            </a:r>
            <a:endParaRPr lang="en-US" dirty="0">
              <a:solidFill>
                <a:srgbClr val="003865"/>
              </a:solidFill>
            </a:endParaRPr>
          </a:p>
        </p:txBody>
      </p:sp>
      <p:graphicFrame>
        <p:nvGraphicFramePr>
          <p:cNvPr id="2" name="Table 1" descr="This table compares PBIS as a framework compared to it as a local strategy"/>
          <p:cNvGraphicFramePr>
            <a:graphicFrameLocks noGrp="1"/>
          </p:cNvGraphicFramePr>
          <p:nvPr>
            <p:extLst>
              <p:ext uri="{D42A27DB-BD31-4B8C-83A1-F6EECF244321}">
                <p14:modId xmlns:p14="http://schemas.microsoft.com/office/powerpoint/2010/main" val="4053775102"/>
              </p:ext>
            </p:extLst>
          </p:nvPr>
        </p:nvGraphicFramePr>
        <p:xfrm>
          <a:off x="2031999" y="1857375"/>
          <a:ext cx="8180404" cy="4014035"/>
        </p:xfrm>
        <a:graphic>
          <a:graphicData uri="http://schemas.openxmlformats.org/drawingml/2006/table">
            <a:tbl>
              <a:tblPr firstRow="1" bandRow="1">
                <a:tableStyleId>{5C22544A-7EE6-4342-B048-85BDC9FD1C3A}</a:tableStyleId>
              </a:tblPr>
              <a:tblGrid>
                <a:gridCol w="4090202">
                  <a:extLst>
                    <a:ext uri="{9D8B030D-6E8A-4147-A177-3AD203B41FA5}">
                      <a16:colId xmlns:a16="http://schemas.microsoft.com/office/drawing/2014/main" val="315534201"/>
                    </a:ext>
                  </a:extLst>
                </a:gridCol>
                <a:gridCol w="4090202">
                  <a:extLst>
                    <a:ext uri="{9D8B030D-6E8A-4147-A177-3AD203B41FA5}">
                      <a16:colId xmlns:a16="http://schemas.microsoft.com/office/drawing/2014/main" val="1790461152"/>
                    </a:ext>
                  </a:extLst>
                </a:gridCol>
              </a:tblGrid>
              <a:tr h="802807">
                <a:tc>
                  <a:txBody>
                    <a:bodyPr/>
                    <a:lstStyle/>
                    <a:p>
                      <a:pPr algn="ctr"/>
                      <a:r>
                        <a:rPr lang="en-US" sz="3200" dirty="0" smtClean="0"/>
                        <a:t>Framework</a:t>
                      </a:r>
                      <a:endParaRPr lang="en-US" sz="3200" dirty="0"/>
                    </a:p>
                  </a:txBody>
                  <a:tcPr/>
                </a:tc>
                <a:tc>
                  <a:txBody>
                    <a:bodyPr/>
                    <a:lstStyle/>
                    <a:p>
                      <a:pPr algn="ctr"/>
                      <a:r>
                        <a:rPr lang="en-US" sz="3200" dirty="0" smtClean="0"/>
                        <a:t>Local Strategy</a:t>
                      </a:r>
                      <a:endParaRPr lang="en-US" sz="3200" dirty="0"/>
                    </a:p>
                  </a:txBody>
                  <a:tcPr/>
                </a:tc>
                <a:extLst>
                  <a:ext uri="{0D108BD9-81ED-4DB2-BD59-A6C34878D82A}">
                    <a16:rowId xmlns:a16="http://schemas.microsoft.com/office/drawing/2014/main" val="1528226465"/>
                  </a:ext>
                </a:extLst>
              </a:tr>
              <a:tr h="802807">
                <a:tc>
                  <a:txBody>
                    <a:bodyPr/>
                    <a:lstStyle/>
                    <a:p>
                      <a:pPr algn="ctr"/>
                      <a:r>
                        <a:rPr lang="en-US" dirty="0" smtClean="0"/>
                        <a:t>Core</a:t>
                      </a:r>
                      <a:r>
                        <a:rPr lang="en-US" baseline="0" dirty="0" smtClean="0"/>
                        <a:t> Features</a:t>
                      </a:r>
                      <a:endParaRPr lang="en-US" dirty="0"/>
                    </a:p>
                  </a:txBody>
                  <a:tcPr/>
                </a:tc>
                <a:tc>
                  <a:txBody>
                    <a:bodyPr/>
                    <a:lstStyle/>
                    <a:p>
                      <a:pPr algn="ctr"/>
                      <a:r>
                        <a:rPr lang="en-US" dirty="0" smtClean="0"/>
                        <a:t>Vision and Values</a:t>
                      </a:r>
                      <a:endParaRPr lang="en-US" dirty="0"/>
                    </a:p>
                  </a:txBody>
                  <a:tcPr/>
                </a:tc>
                <a:extLst>
                  <a:ext uri="{0D108BD9-81ED-4DB2-BD59-A6C34878D82A}">
                    <a16:rowId xmlns:a16="http://schemas.microsoft.com/office/drawing/2014/main" val="1208476813"/>
                  </a:ext>
                </a:extLst>
              </a:tr>
              <a:tr h="802807">
                <a:tc>
                  <a:txBody>
                    <a:bodyPr/>
                    <a:lstStyle/>
                    <a:p>
                      <a:pPr algn="ctr"/>
                      <a:r>
                        <a:rPr lang="en-US" dirty="0" smtClean="0"/>
                        <a:t>Stated Objectives</a:t>
                      </a:r>
                      <a:endParaRPr lang="en-US" dirty="0"/>
                    </a:p>
                  </a:txBody>
                  <a:tcPr/>
                </a:tc>
                <a:tc>
                  <a:txBody>
                    <a:bodyPr/>
                    <a:lstStyle/>
                    <a:p>
                      <a:pPr algn="ctr"/>
                      <a:r>
                        <a:rPr lang="en-US" dirty="0" smtClean="0"/>
                        <a:t>Systems</a:t>
                      </a:r>
                      <a:endParaRPr lang="en-US" dirty="0"/>
                    </a:p>
                  </a:txBody>
                  <a:tcPr/>
                </a:tc>
                <a:extLst>
                  <a:ext uri="{0D108BD9-81ED-4DB2-BD59-A6C34878D82A}">
                    <a16:rowId xmlns:a16="http://schemas.microsoft.com/office/drawing/2014/main" val="3907556825"/>
                  </a:ext>
                </a:extLst>
              </a:tr>
              <a:tr h="802807">
                <a:tc>
                  <a:txBody>
                    <a:bodyPr/>
                    <a:lstStyle/>
                    <a:p>
                      <a:pPr algn="ctr"/>
                      <a:r>
                        <a:rPr lang="en-US" dirty="0" smtClean="0"/>
                        <a:t>Focused</a:t>
                      </a:r>
                      <a:r>
                        <a:rPr lang="en-US" baseline="0" dirty="0" smtClean="0"/>
                        <a:t> Goals and Results</a:t>
                      </a:r>
                      <a:endParaRPr lang="en-US" dirty="0"/>
                    </a:p>
                  </a:txBody>
                  <a:tcPr/>
                </a:tc>
                <a:tc>
                  <a:txBody>
                    <a:bodyPr/>
                    <a:lstStyle/>
                    <a:p>
                      <a:pPr algn="ctr"/>
                      <a:r>
                        <a:rPr lang="en-US" dirty="0" smtClean="0"/>
                        <a:t>Needs/Goals</a:t>
                      </a:r>
                      <a:endParaRPr lang="en-US" dirty="0"/>
                    </a:p>
                  </a:txBody>
                  <a:tcPr/>
                </a:tc>
                <a:extLst>
                  <a:ext uri="{0D108BD9-81ED-4DB2-BD59-A6C34878D82A}">
                    <a16:rowId xmlns:a16="http://schemas.microsoft.com/office/drawing/2014/main" val="2052173719"/>
                  </a:ext>
                </a:extLst>
              </a:tr>
              <a:tr h="802807">
                <a:tc>
                  <a:txBody>
                    <a:bodyPr/>
                    <a:lstStyle/>
                    <a:p>
                      <a:pPr algn="ctr"/>
                      <a:r>
                        <a:rPr lang="en-US" dirty="0" smtClean="0"/>
                        <a:t>Known Participants</a:t>
                      </a:r>
                      <a:endParaRPr lang="en-US" dirty="0"/>
                    </a:p>
                  </a:txBody>
                  <a:tcPr/>
                </a:tc>
                <a:tc>
                  <a:txBody>
                    <a:bodyPr/>
                    <a:lstStyle/>
                    <a:p>
                      <a:pPr algn="ctr"/>
                      <a:r>
                        <a:rPr lang="en-US" dirty="0" smtClean="0"/>
                        <a:t>Specific Interventions</a:t>
                      </a:r>
                      <a:endParaRPr lang="en-US" dirty="0"/>
                    </a:p>
                  </a:txBody>
                  <a:tcPr/>
                </a:tc>
                <a:extLst>
                  <a:ext uri="{0D108BD9-81ED-4DB2-BD59-A6C34878D82A}">
                    <a16:rowId xmlns:a16="http://schemas.microsoft.com/office/drawing/2014/main" val="658031048"/>
                  </a:ext>
                </a:extLst>
              </a:tr>
            </a:tbl>
          </a:graphicData>
        </a:graphic>
      </p:graphicFrame>
    </p:spTree>
    <p:extLst>
      <p:ext uri="{BB962C8B-B14F-4D97-AF65-F5344CB8AC3E}">
        <p14:creationId xmlns:p14="http://schemas.microsoft.com/office/powerpoint/2010/main" val="1492717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Real All-Americans</a:t>
            </a:r>
          </a:p>
        </p:txBody>
      </p:sp>
      <p:pic>
        <p:nvPicPr>
          <p:cNvPr id="7" name="Content Placeholder 6" descr="this is a picture of Martin Wheelock"/>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758" y="2155218"/>
            <a:ext cx="2160590" cy="3112714"/>
          </a:xfrm>
        </p:spPr>
      </p:pic>
      <p:sp>
        <p:nvSpPr>
          <p:cNvPr id="5" name="Slide Number Placeholder 4"/>
          <p:cNvSpPr>
            <a:spLocks noGrp="1"/>
          </p:cNvSpPr>
          <p:nvPr>
            <p:ph type="sldNum" sz="quarter" idx="12"/>
          </p:nvPr>
        </p:nvSpPr>
        <p:spPr/>
        <p:txBody>
          <a:bodyPr/>
          <a:lstStyle/>
          <a:p>
            <a:fld id="{48F63A3B-78C7-47BE-AE5E-E10140E04643}" type="slidenum">
              <a:rPr lang="en-US" smtClean="0"/>
              <a:t>8</a:t>
            </a:fld>
            <a:endParaRPr lang="en-US" dirty="0"/>
          </a:p>
        </p:txBody>
      </p:sp>
      <p:sp>
        <p:nvSpPr>
          <p:cNvPr id="6" name="Footer Placeholder 5"/>
          <p:cNvSpPr>
            <a:spLocks noGrp="1"/>
          </p:cNvSpPr>
          <p:nvPr>
            <p:ph type="ftr" sz="quarter" idx="13"/>
          </p:nvPr>
        </p:nvSpPr>
        <p:spPr/>
        <p:txBody>
          <a:bodyPr/>
          <a:lstStyle/>
          <a:p>
            <a:r>
              <a:rPr lang="en-US">
                <a:solidFill>
                  <a:srgbClr val="003865"/>
                </a:solidFill>
              </a:rPr>
              <a:t>Leading for educational excellence and equity, every day for every one.</a:t>
            </a:r>
            <a:r>
              <a:rPr lang="en-US"/>
              <a:t> </a:t>
            </a:r>
            <a:r>
              <a:rPr lang="en-US">
                <a:solidFill>
                  <a:schemeClr val="accent2"/>
                </a:solidFill>
              </a:rPr>
              <a:t>|</a:t>
            </a:r>
            <a:r>
              <a:rPr lang="en-US"/>
              <a:t> </a:t>
            </a:r>
            <a:r>
              <a:rPr lang="en-US">
                <a:solidFill>
                  <a:srgbClr val="003865"/>
                </a:solidFill>
              </a:rPr>
              <a:t>education.mn.gov</a:t>
            </a:r>
            <a:endParaRPr lang="en-US" dirty="0">
              <a:solidFill>
                <a:srgbClr val="003865"/>
              </a:solidFill>
            </a:endParaRPr>
          </a:p>
        </p:txBody>
      </p:sp>
      <p:pic>
        <p:nvPicPr>
          <p:cNvPr id="8" name="Picture 7" descr="This is a picture of the 1898 Carlisle Indian football te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099" y="1517199"/>
            <a:ext cx="5647800" cy="4454702"/>
          </a:xfrm>
          <a:prstGeom prst="rect">
            <a:avLst/>
          </a:prstGeom>
        </p:spPr>
      </p:pic>
      <p:pic>
        <p:nvPicPr>
          <p:cNvPr id="9" name="Picture 8" descr="This is a picture of the book cover for &quot;The Real All Americans&quot; by Sally Jenki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743" y="2155218"/>
            <a:ext cx="2102124" cy="3178665"/>
          </a:xfrm>
          <a:prstGeom prst="rect">
            <a:avLst/>
          </a:prstGeom>
        </p:spPr>
      </p:pic>
      <p:sp>
        <p:nvSpPr>
          <p:cNvPr id="10" name="Date Placeholder 3"/>
          <p:cNvSpPr>
            <a:spLocks noGrp="1"/>
          </p:cNvSpPr>
          <p:nvPr>
            <p:ph type="dt" sz="half" idx="10"/>
          </p:nvPr>
        </p:nvSpPr>
        <p:spPr>
          <a:xfrm>
            <a:off x="838200" y="6356350"/>
            <a:ext cx="1358590" cy="365125"/>
          </a:xfrm>
        </p:spPr>
        <p:txBody>
          <a:bodyPr/>
          <a:lstStyle/>
          <a:p>
            <a:fld id="{824D5D47-1752-4D84-8BFB-C2F71A34C932}" type="datetime1">
              <a:rPr lang="en-US" smtClean="0"/>
              <a:t>6/15/2020</a:t>
            </a:fld>
            <a:endParaRPr lang="en-US" dirty="0"/>
          </a:p>
        </p:txBody>
      </p:sp>
    </p:spTree>
    <p:extLst>
      <p:ext uri="{BB962C8B-B14F-4D97-AF65-F5344CB8AC3E}">
        <p14:creationId xmlns:p14="http://schemas.microsoft.com/office/powerpoint/2010/main" val="3898032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of a school's use of data including graphs, and triangle&#10;" title="text box and picture"/>
          <p:cNvPicPr>
            <a:picLocks noChangeAspect="1"/>
          </p:cNvPicPr>
          <p:nvPr/>
        </p:nvPicPr>
        <p:blipFill rotWithShape="1">
          <a:blip r:embed="rId3"/>
          <a:srcRect l="2679" t="22895" r="25453" b="7887"/>
          <a:stretch/>
        </p:blipFill>
        <p:spPr>
          <a:xfrm>
            <a:off x="6946125" y="5061953"/>
            <a:ext cx="2399031" cy="1624343"/>
          </a:xfrm>
          <a:prstGeom prst="rect">
            <a:avLst/>
          </a:prstGeom>
        </p:spPr>
      </p:pic>
      <p:sp>
        <p:nvSpPr>
          <p:cNvPr id="2" name="Title 1"/>
          <p:cNvSpPr>
            <a:spLocks noGrp="1"/>
          </p:cNvSpPr>
          <p:nvPr>
            <p:ph type="title"/>
          </p:nvPr>
        </p:nvSpPr>
        <p:spPr/>
        <p:txBody>
          <a:bodyPr>
            <a:normAutofit/>
          </a:bodyPr>
          <a:lstStyle/>
          <a:p>
            <a:r>
              <a:rPr lang="en-US" sz="2800" dirty="0"/>
              <a:t>Statute PBIS Definition in Practice:</a:t>
            </a:r>
            <a:br>
              <a:rPr lang="en-US" sz="2800" dirty="0"/>
            </a:br>
            <a:r>
              <a:rPr lang="en-US" sz="1600" dirty="0"/>
              <a:t>An Evidence-Based Framework to Prevent Problem Behavior and Support Positive, Prosocial Behaviors </a:t>
            </a:r>
            <a:endParaRPr lang="en-US" sz="2800" dirty="0"/>
          </a:p>
        </p:txBody>
      </p:sp>
      <p:sp>
        <p:nvSpPr>
          <p:cNvPr id="3" name="Content Placeholder 2"/>
          <p:cNvSpPr>
            <a:spLocks noGrp="1"/>
          </p:cNvSpPr>
          <p:nvPr>
            <p:ph idx="1"/>
          </p:nvPr>
        </p:nvSpPr>
        <p:spPr>
          <a:xfrm>
            <a:off x="337039" y="1571684"/>
            <a:ext cx="5914292" cy="2702951"/>
          </a:xfrm>
        </p:spPr>
        <p:txBody>
          <a:bodyPr>
            <a:normAutofit/>
          </a:bodyPr>
          <a:lstStyle/>
          <a:p>
            <a:pPr marL="457200" indent="-457200">
              <a:spcBef>
                <a:spcPts val="600"/>
              </a:spcBef>
              <a:spcAft>
                <a:spcPts val="0"/>
              </a:spcAft>
              <a:buSzPct val="90000"/>
              <a:buFont typeface="+mj-lt"/>
              <a:buAutoNum type="arabicParenR"/>
            </a:pPr>
            <a:r>
              <a:rPr lang="en-US" sz="1800" dirty="0"/>
              <a:t>3 to 5 positive expectations, taught and practiced</a:t>
            </a:r>
          </a:p>
          <a:p>
            <a:pPr marL="457200" indent="-457200">
              <a:spcBef>
                <a:spcPts val="600"/>
              </a:spcBef>
              <a:spcAft>
                <a:spcPts val="0"/>
              </a:spcAft>
              <a:buSzPct val="90000"/>
              <a:buFont typeface="+mj-lt"/>
              <a:buAutoNum type="arabicParenR"/>
            </a:pPr>
            <a:r>
              <a:rPr lang="en-US" sz="1800" dirty="0"/>
              <a:t>Acknowledgement and feedback system</a:t>
            </a:r>
          </a:p>
          <a:p>
            <a:pPr marL="457200" indent="-457200">
              <a:spcBef>
                <a:spcPts val="600"/>
              </a:spcBef>
              <a:spcAft>
                <a:spcPts val="0"/>
              </a:spcAft>
              <a:buSzPct val="90000"/>
              <a:buFont typeface="+mj-lt"/>
              <a:buAutoNum type="arabicParenR"/>
            </a:pPr>
            <a:r>
              <a:rPr lang="en-US" sz="1800" dirty="0"/>
              <a:t>Consistent and specialized supports for student needs</a:t>
            </a:r>
          </a:p>
          <a:p>
            <a:pPr marL="457200" indent="-457200">
              <a:spcBef>
                <a:spcPts val="600"/>
              </a:spcBef>
              <a:spcAft>
                <a:spcPts val="0"/>
              </a:spcAft>
              <a:buSzPct val="90000"/>
              <a:buFont typeface="+mj-lt"/>
              <a:buAutoNum type="arabicParenR"/>
            </a:pPr>
            <a:r>
              <a:rPr lang="en-US" sz="1800" dirty="0"/>
              <a:t>Data-based decision making</a:t>
            </a:r>
          </a:p>
          <a:p>
            <a:pPr marL="457200" indent="-457200">
              <a:spcBef>
                <a:spcPts val="600"/>
              </a:spcBef>
              <a:spcAft>
                <a:spcPts val="0"/>
              </a:spcAft>
              <a:buSzPct val="90000"/>
              <a:buFont typeface="+mj-lt"/>
              <a:buAutoNum type="arabicParenR"/>
            </a:pPr>
            <a:r>
              <a:rPr lang="en-US" sz="1800" dirty="0"/>
              <a:t>Continuum of interventions for all, integrated and aligned with supports to ensure academic success</a:t>
            </a:r>
          </a:p>
          <a:p>
            <a:pPr marL="457200" indent="-457200">
              <a:spcBef>
                <a:spcPts val="600"/>
              </a:spcBef>
              <a:spcAft>
                <a:spcPts val="0"/>
              </a:spcAft>
              <a:buSzPct val="90000"/>
              <a:buFont typeface="+mj-lt"/>
              <a:buAutoNum type="arabicParenR"/>
            </a:pPr>
            <a:r>
              <a:rPr lang="en-US" sz="1800" dirty="0"/>
              <a:t>Team-based approach</a:t>
            </a:r>
          </a:p>
          <a:p>
            <a:pPr marL="457200" indent="-457200">
              <a:buFont typeface="+mj-lt"/>
              <a:buAutoNum type="arabicParenR"/>
            </a:pPr>
            <a:endParaRPr lang="en-US" sz="1400" dirty="0"/>
          </a:p>
        </p:txBody>
      </p:sp>
      <p:pic>
        <p:nvPicPr>
          <p:cNvPr id="10" name="Picture 9" descr="A picture of a team working together " title="Picture "/>
          <p:cNvPicPr>
            <a:picLocks noChangeAspect="1"/>
          </p:cNvPicPr>
          <p:nvPr/>
        </p:nvPicPr>
        <p:blipFill>
          <a:blip r:embed="rId4"/>
          <a:stretch>
            <a:fillRect/>
          </a:stretch>
        </p:blipFill>
        <p:spPr>
          <a:xfrm>
            <a:off x="6486820" y="1571684"/>
            <a:ext cx="2441570" cy="1525446"/>
          </a:xfrm>
          <a:prstGeom prst="rect">
            <a:avLst/>
          </a:prstGeom>
        </p:spPr>
      </p:pic>
      <p:sp>
        <p:nvSpPr>
          <p:cNvPr id="13" name="TextBox 12" descr="to show the MN statute" title="hyperlink"/>
          <p:cNvSpPr txBox="1"/>
          <p:nvPr/>
        </p:nvSpPr>
        <p:spPr>
          <a:xfrm>
            <a:off x="63240" y="6547779"/>
            <a:ext cx="3757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865"/>
                </a:solidFill>
                <a:effectLst/>
                <a:uLnTx/>
                <a:uFillTx/>
                <a:latin typeface="Calibri"/>
                <a:ea typeface="+mn-ea"/>
                <a:cs typeface="+mn-cs"/>
              </a:rPr>
              <a:t>Source: </a:t>
            </a:r>
            <a:r>
              <a:rPr kumimoji="0" lang="en-US" sz="1100" b="0" i="0" u="none" strike="noStrike" kern="1200" cap="none" spc="0" normalizeH="0" baseline="0" noProof="0" dirty="0">
                <a:ln>
                  <a:noFill/>
                </a:ln>
                <a:solidFill>
                  <a:srgbClr val="003865"/>
                </a:solidFill>
                <a:effectLst/>
                <a:uLnTx/>
                <a:uFillTx/>
                <a:latin typeface="Calibri"/>
                <a:ea typeface="+mn-ea"/>
                <a:cs typeface="+mn-cs"/>
              </a:rPr>
              <a:t>https://www.revisor.mn.gov/statutes/?id=122A.627</a:t>
            </a:r>
          </a:p>
        </p:txBody>
      </p:sp>
      <p:pic>
        <p:nvPicPr>
          <p:cNvPr id="14" name="Picture 13" descr="Side by side posters listing expectations in English and Ojibwe" title="Positive Expectations in Ojibwe"/>
          <p:cNvPicPr>
            <a:picLocks noChangeAspect="1"/>
          </p:cNvPicPr>
          <p:nvPr/>
        </p:nvPicPr>
        <p:blipFill rotWithShape="1">
          <a:blip r:embed="rId5" cstate="print">
            <a:extLst>
              <a:ext uri="{28A0092B-C50C-407E-A947-70E740481C1C}">
                <a14:useLocalDpi xmlns:a14="http://schemas.microsoft.com/office/drawing/2010/main" val="0"/>
              </a:ext>
            </a:extLst>
          </a:blip>
          <a:srcRect t="19468" b="13416"/>
          <a:stretch/>
        </p:blipFill>
        <p:spPr>
          <a:xfrm>
            <a:off x="9074715" y="1571684"/>
            <a:ext cx="2887324" cy="2583832"/>
          </a:xfrm>
          <a:prstGeom prst="rect">
            <a:avLst/>
          </a:prstGeom>
        </p:spPr>
      </p:pic>
      <p:pic>
        <p:nvPicPr>
          <p:cNvPr id="15" name="Picture 5" descr="P105040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29" t="11336" r="8746" b="7459"/>
          <a:stretch/>
        </p:blipFill>
        <p:spPr bwMode="auto">
          <a:xfrm>
            <a:off x="6946125" y="3602014"/>
            <a:ext cx="1699816" cy="130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PBIS triangle that displays the distribution of progressively more comprehensive and personalized interventions.  &#10;&#10;From the bottom to the top of the triangle&#10;&#10;(Green Section) All students receive primary prevention that may include instructional classroom management, culturally responsive school-wide social skills instruction, restorative discipline and positive reinforcement.&#10;&#10;(Yellow Section) 15% of students receive secondary prevention which may include targeted group social instruction  &#10;&#10;(Red Section) 5% of students receive tertiary prevention which may include trauma informed cognitive behavioral counseling and wraparound function-based support. "/>
          <p:cNvPicPr>
            <a:picLocks noChangeAspect="1"/>
          </p:cNvPicPr>
          <p:nvPr/>
        </p:nvPicPr>
        <p:blipFill>
          <a:blip r:embed="rId7"/>
          <a:stretch>
            <a:fillRect/>
          </a:stretch>
        </p:blipFill>
        <p:spPr>
          <a:xfrm>
            <a:off x="4141769" y="3951262"/>
            <a:ext cx="2804356" cy="2596518"/>
          </a:xfrm>
          <a:prstGeom prst="rect">
            <a:avLst/>
          </a:prstGeom>
        </p:spPr>
      </p:pic>
      <p:pic>
        <p:nvPicPr>
          <p:cNvPr id="33" name="Picture 32" descr="Teacher working with samll group of elementary students in the hallway of the school building. "/>
          <p:cNvPicPr>
            <a:picLocks noChangeAspect="1"/>
          </p:cNvPicPr>
          <p:nvPr/>
        </p:nvPicPr>
        <p:blipFill>
          <a:blip r:embed="rId8"/>
          <a:stretch>
            <a:fillRect/>
          </a:stretch>
        </p:blipFill>
        <p:spPr>
          <a:xfrm>
            <a:off x="2721648" y="4667092"/>
            <a:ext cx="1611924" cy="1207033"/>
          </a:xfrm>
          <a:prstGeom prst="rect">
            <a:avLst/>
          </a:prstGeom>
        </p:spPr>
      </p:pic>
      <p:pic>
        <p:nvPicPr>
          <p:cNvPr id="34" name="irc_mi" descr="Photo of students">
            <a:hlinkClick r:id="rId9"/>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9961" y="4667092"/>
            <a:ext cx="2311611" cy="1733708"/>
          </a:xfrm>
          <a:prstGeom prst="rect">
            <a:avLst/>
          </a:prstGeom>
          <a:noFill/>
          <a:ln>
            <a:noFill/>
          </a:ln>
        </p:spPr>
      </p:pic>
      <p:pic>
        <p:nvPicPr>
          <p:cNvPr id="16" name="Google Shape;514;p61" descr="Picture of Bluejacket Pride Behavior Flow Chart" title="Bluejacket Pride Behaviors Flow Chart"/>
          <p:cNvPicPr preferRelativeResize="0">
            <a:picLocks noChangeAspect="1"/>
          </p:cNvPicPr>
          <p:nvPr/>
        </p:nvPicPr>
        <p:blipFill>
          <a:blip r:embed="rId11" cstate="screen">
            <a:alphaModFix/>
            <a:extLst>
              <a:ext uri="{28A0092B-C50C-407E-A947-70E740481C1C}">
                <a14:useLocalDpi xmlns:a14="http://schemas.microsoft.com/office/drawing/2010/main"/>
              </a:ext>
            </a:extLst>
          </a:blip>
          <a:stretch>
            <a:fillRect/>
          </a:stretch>
        </p:blipFill>
        <p:spPr>
          <a:xfrm>
            <a:off x="9971911" y="4321556"/>
            <a:ext cx="1834542" cy="2364740"/>
          </a:xfrm>
          <a:prstGeom prst="rect">
            <a:avLst/>
          </a:prstGeom>
          <a:noFill/>
          <a:ln>
            <a:noFill/>
          </a:ln>
        </p:spPr>
      </p:pic>
    </p:spTree>
    <p:extLst>
      <p:ext uri="{BB962C8B-B14F-4D97-AF65-F5344CB8AC3E}">
        <p14:creationId xmlns:p14="http://schemas.microsoft.com/office/powerpoint/2010/main" val="390631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DE &amp; 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1_MDE &amp; 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3.xml><?xml version="1.0" encoding="utf-8"?>
<a:theme xmlns:a="http://schemas.openxmlformats.org/drawingml/2006/main" name="PBIS_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84D9526CAB864C9DC248A6AA2C129E" ma:contentTypeVersion="18" ma:contentTypeDescription="Create a new document." ma:contentTypeScope="" ma:versionID="8c3fddde941db5e7d3e4c99c11fbb8be">
  <xsd:schema xmlns:xsd="http://www.w3.org/2001/XMLSchema" xmlns:xs="http://www.w3.org/2001/XMLSchema" xmlns:p="http://schemas.microsoft.com/office/2006/metadata/properties" xmlns:ns3="ec5ffc2c-0589-4753-b34a-4c035d4e7b7e" xmlns:ns4="6ad98c6d-15f6-47b0-ade6-9078c6873b63" targetNamespace="http://schemas.microsoft.com/office/2006/metadata/properties" ma:root="true" ma:fieldsID="4dd50aa4bb19100da277d3ce7072f00f" ns3:_="" ns4:_="">
    <xsd:import namespace="ec5ffc2c-0589-4753-b34a-4c035d4e7b7e"/>
    <xsd:import namespace="6ad98c6d-15f6-47b0-ade6-9078c6873b6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ffc2c-0589-4753-b34a-4c035d4e7b7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d98c6d-15f6-47b0-ade6-9078c6873b63"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1F9FC9-8CC5-4244-8589-EBE0E165A6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ffc2c-0589-4753-b34a-4c035d4e7b7e"/>
    <ds:schemaRef ds:uri="6ad98c6d-15f6-47b0-ade6-9078c6873b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3.xml><?xml version="1.0" encoding="utf-8"?>
<ds:datastoreItem xmlns:ds="http://schemas.openxmlformats.org/officeDocument/2006/customXml" ds:itemID="{226A1386-9537-4EA6-B9A3-FB7D154FAC23}">
  <ds:schemaRefs>
    <ds:schemaRef ds:uri="6ad98c6d-15f6-47b0-ade6-9078c6873b6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c5ffc2c-0589-4753-b34a-4c035d4e7b7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12879</TotalTime>
  <Words>1703</Words>
  <Application>Microsoft Office PowerPoint</Application>
  <PresentationFormat>Widescreen</PresentationFormat>
  <Paragraphs>317</Paragraphs>
  <Slides>38</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38</vt:i4>
      </vt:variant>
    </vt:vector>
  </HeadingPairs>
  <TitlesOfParts>
    <vt:vector size="49" baseType="lpstr">
      <vt:lpstr>AR CHRISTY</vt:lpstr>
      <vt:lpstr>Arial</vt:lpstr>
      <vt:lpstr>Calibri</vt:lpstr>
      <vt:lpstr>inherit</vt:lpstr>
      <vt:lpstr>Merriweather</vt:lpstr>
      <vt:lpstr>NeueHaasGroteskText Std</vt:lpstr>
      <vt:lpstr>times new roman</vt:lpstr>
      <vt:lpstr>times new roman</vt:lpstr>
      <vt:lpstr>MDE &amp; PBISmn</vt:lpstr>
      <vt:lpstr>1_MDE &amp; PBISmn</vt:lpstr>
      <vt:lpstr>PBIS_TA</vt:lpstr>
      <vt:lpstr>Native Voice for PBIS PBIS Summer Institute 2020</vt:lpstr>
      <vt:lpstr>Ten Minnesota Commitments to Equity</vt:lpstr>
      <vt:lpstr>Presenter</vt:lpstr>
      <vt:lpstr>Objectives</vt:lpstr>
      <vt:lpstr>Overview of PBIS framework “(5) … a continuum of evidence-based interventions that is integrated and aligned to support academic and behavioral success for all students”</vt:lpstr>
      <vt:lpstr>PBIS FAQ</vt:lpstr>
      <vt:lpstr>Framework vs Strategy</vt:lpstr>
      <vt:lpstr>The Real All-Americans</vt:lpstr>
      <vt:lpstr>Statute PBIS Definition in Practice: An Evidence-Based Framework to Prevent Problem Behavior and Support Positive, Prosocial Behaviors </vt:lpstr>
      <vt:lpstr>Layers of Support</vt:lpstr>
      <vt:lpstr>Unhealthy Layers</vt:lpstr>
      <vt:lpstr>Culturally Relevant Layers</vt:lpstr>
      <vt:lpstr>Where Are We Now?</vt:lpstr>
      <vt:lpstr>Significant Disproportionality</vt:lpstr>
      <vt:lpstr>Top 20 School Districts Serving  American Indian Students</vt:lpstr>
      <vt:lpstr>Tribally Consulting Districts/Schools (28)</vt:lpstr>
      <vt:lpstr>Native Voice for PBIS Initial Work</vt:lpstr>
      <vt:lpstr>Group Photo</vt:lpstr>
      <vt:lpstr>Participants at Fond du Lac Tribal and Community College Meeting</vt:lpstr>
      <vt:lpstr>Dreamer Meeting</vt:lpstr>
      <vt:lpstr>Native Voice for PBIS</vt:lpstr>
      <vt:lpstr>Holistic Child Centered</vt:lpstr>
      <vt:lpstr>Balance</vt:lpstr>
      <vt:lpstr>Location</vt:lpstr>
      <vt:lpstr>Duration</vt:lpstr>
      <vt:lpstr>Frequency</vt:lpstr>
      <vt:lpstr>Honor Strengths</vt:lpstr>
      <vt:lpstr>Honor Strengths </vt:lpstr>
      <vt:lpstr>Honor Individuality and Culturally Inclusive</vt:lpstr>
      <vt:lpstr>Reclaiming Native Truth Research 2018</vt:lpstr>
      <vt:lpstr>Invisibility</vt:lpstr>
      <vt:lpstr>How Do You Honor Someone When You Do Not See Them?</vt:lpstr>
      <vt:lpstr>Workgroup Members</vt:lpstr>
      <vt:lpstr>Examining PBIS from a Native perspective</vt:lpstr>
      <vt:lpstr>PBIS Cultural Responsiveness Field Guide</vt:lpstr>
      <vt:lpstr>Closing Circle</vt:lpstr>
      <vt:lpstr>Continuous Improvement</vt:lpstr>
      <vt:lpstr>Thank you!</vt:lpstr>
    </vt:vector>
  </TitlesOfParts>
  <Company>Minnesota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Statewide PBIS Implementation Update</dc:title>
  <dc:subject>PowerPoint Template</dc:subject>
  <dc:creator>mde.pbis@state.mn.us</dc:creator>
  <cp:keywords>PowerPoint, Template</cp:keywords>
  <dc:description>Version 1.1, Released 8-2016</dc:description>
  <cp:lastModifiedBy>Torrez, Daniel (MDE)</cp:lastModifiedBy>
  <cp:revision>317</cp:revision>
  <cp:lastPrinted>2020-06-16T14:29:26Z</cp:lastPrinted>
  <dcterms:created xsi:type="dcterms:W3CDTF">2018-07-24T20:00:18Z</dcterms:created>
  <dcterms:modified xsi:type="dcterms:W3CDTF">2020-06-16T14:34:15Z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0x0101005284D9526CAB864C9DC248A6AA2C129E</vt:lpwstr>
  </property>
</Properties>
</file>