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Quicksand" panose="020B0604020202020204" charset="0"/>
      <p:regular r:id="rId18"/>
      <p:bold r:id="rId19"/>
    </p:embeddedFont>
    <p:embeddedFont>
      <p:font typeface="Walter Turncoat" panose="020B0604020202020204" charset="0"/>
      <p:regular r:id="rId20"/>
    </p:embeddedFont>
    <p:embeddedFont>
      <p:font typeface="Delius" panose="020B0604020202020204" charset="0"/>
      <p:regular r:id="rId21"/>
    </p:embeddedFont>
    <p:embeddedFont>
      <p:font typeface="Alfa Slab One" panose="020B0604020202020204" charset="0"/>
      <p:regular r:id="rId22"/>
    </p:embeddedFont>
    <p:embeddedFont>
      <p:font typeface="Monoton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089489-9715-41B3-8045-E1E8C251261D}">
  <a:tblStyle styleId="{8E089489-9715-41B3-8045-E1E8C25126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9939a83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9939a83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9939a833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9939a833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bbb05a8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8bbb05a8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939a833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939a833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9939a83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9939a833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99c14e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99c14e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9939a833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9939a833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9c14e1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9c14e1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LouAnn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bbb05a8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bbb05a8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8bbb05a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8bbb05a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8bbb05a8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8bbb05a8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pl29FRmRUkmtEDxAUIBsow_tfwkogV0ZEPHJgvZI68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uDZMN8O9GE-1ueFnfqgiPQAPK2jKxJie8WLpPWPbjI/edit?usp=sharing" TargetMode="External"/><Relationship Id="rId7" Type="http://schemas.openxmlformats.org/officeDocument/2006/relationships/hyperlink" Target="https://docs.google.com/document/d/1tNskB5HOyAMAnlSNSOKhhCsUU-nK1Uy1GLMidk4nUuc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HNU6DBV472HhVkdoLYr5CIWEmXr6HZ72VuvDV2D7bM8/edit?usp=sharing" TargetMode="External"/><Relationship Id="rId5" Type="http://schemas.openxmlformats.org/officeDocument/2006/relationships/hyperlink" Target="https://docs.google.com/presentation/d/1sXvoGY1E1kh-PAa41TLrWQWkyzMluvuz-iMlUpUNkGI/edit?usp=sharing" TargetMode="External"/><Relationship Id="rId4" Type="http://schemas.openxmlformats.org/officeDocument/2006/relationships/hyperlink" Target="https://docs.google.com/presentation/d/1fM9hUf1zO8SErnPD1WLtw9yCrYDlBRzmbRraG8349Co/edit?usp=shari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Zkdq4D6PvJ1xC_Ie7a569Jy9RkRxLCcMYpnmqsWQhEw/edit?usp=sharing" TargetMode="External"/><Relationship Id="rId3" Type="http://schemas.openxmlformats.org/officeDocument/2006/relationships/hyperlink" Target="https://docs.google.com/spreadsheets/d/11C9G4F_bWpgOGQZbFolYKDU655qPRVshL3PQkztfr0o/edit?usp=sharing" TargetMode="External"/><Relationship Id="rId7" Type="http://schemas.openxmlformats.org/officeDocument/2006/relationships/hyperlink" Target="https://docs.google.com/document/d/1DYQpsiVBY12_IKXEYPIFW4TYJkRZPKFfaOGm8-khIOE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presentation/d/1WbD8T4TFpK6nUsak7jDpuAPwdilmKuP7FJjvqtegOk4/edit?usp=sharing" TargetMode="External"/><Relationship Id="rId5" Type="http://schemas.openxmlformats.org/officeDocument/2006/relationships/hyperlink" Target="https://docs.google.com/drawings/d/12eixRjzk0Bz43TlLFNwklH8oDCEVTsmje_ScnIDFK_o/edit?usp=sharing" TargetMode="External"/><Relationship Id="rId4" Type="http://schemas.openxmlformats.org/officeDocument/2006/relationships/hyperlink" Target="https://docs.google.com/drawings/d/1t-Vfkvb4KuAzKzzpp5JHxQ5LHEf37SRxqu0pnryKDxQ/edit?usp=sh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paulsen@isd271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strachota@isd271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lkOqzuF0NeXvt_ttHt9eTTS22pdj932R7e9mG6Wk8Ss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presentation/d/1WDS9aKrYypU-3c6gEzAezwz4m38IH0urwoSjWfjPkLQ/edit?usp=shar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presentation/d/1q_2yZeTjZpbfWPAFX3mCly6JpQOznedJ1xyId7--LMI/edit?usp=shar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B0h1QDodsvQQKJ4tQunmgocdEYmV5uWJRvwAbu9O5so/edit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65600" y="671650"/>
            <a:ext cx="78303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22222"/>
                </a:solidFill>
                <a:highlight>
                  <a:srgbClr val="FFFFFF"/>
                </a:highlight>
                <a:latin typeface="Delius"/>
                <a:ea typeface="Delius"/>
                <a:cs typeface="Delius"/>
                <a:sym typeface="Delius"/>
              </a:rPr>
              <a:t>Transitioning to Adult Life with PBIS</a:t>
            </a:r>
            <a:endParaRPr sz="4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71650" y="2934100"/>
            <a:ext cx="76533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elius"/>
                <a:ea typeface="Delius"/>
                <a:cs typeface="Delius"/>
                <a:sym typeface="Delius"/>
              </a:rPr>
              <a:t>LouAnn Strachota &amp; Melissa Paulsen</a:t>
            </a:r>
            <a:endParaRPr sz="3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Transitioning to Adult Like with PBIS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2" descr="Examples of Reward Tickets for Bloomington Transiiton Center for ways of showing Acceptance, Independence and Merit" title="Tickets"/>
          <p:cNvGrpSpPr/>
          <p:nvPr/>
        </p:nvGrpSpPr>
        <p:grpSpPr>
          <a:xfrm>
            <a:off x="259475" y="173461"/>
            <a:ext cx="3470400" cy="4630627"/>
            <a:chOff x="238750" y="82998"/>
            <a:chExt cx="3470400" cy="4630627"/>
          </a:xfrm>
        </p:grpSpPr>
        <p:sp>
          <p:nvSpPr>
            <p:cNvPr id="109" name="Google Shape;109;p22"/>
            <p:cNvSpPr/>
            <p:nvPr/>
          </p:nvSpPr>
          <p:spPr>
            <a:xfrm>
              <a:off x="238750" y="243925"/>
              <a:ext cx="3470400" cy="4469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oton"/>
                <a:ea typeface="Monoton"/>
                <a:cs typeface="Monoton"/>
                <a:sym typeface="Monoton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1954025" y="1170125"/>
              <a:ext cx="968100" cy="572700"/>
            </a:xfrm>
            <a:prstGeom prst="curvedUpArrow">
              <a:avLst>
                <a:gd name="adj1" fmla="val 25000"/>
                <a:gd name="adj2" fmla="val 50000"/>
                <a:gd name="adj3" fmla="val 25161"/>
              </a:avLst>
            </a:prstGeom>
            <a:solidFill>
              <a:srgbClr val="00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2"/>
            <p:cNvSpPr txBox="1"/>
            <p:nvPr/>
          </p:nvSpPr>
          <p:spPr>
            <a:xfrm>
              <a:off x="319450" y="838975"/>
              <a:ext cx="21906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Alfa Slab One"/>
                  <a:ea typeface="Alfa Slab One"/>
                  <a:cs typeface="Alfa Slab One"/>
                  <a:sym typeface="Alfa Slab One"/>
                </a:rPr>
                <a:t>A.I.M.</a:t>
              </a:r>
              <a:endParaRPr sz="4800"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 rot="1404987">
              <a:off x="2262541" y="301233"/>
              <a:ext cx="1282973" cy="891012"/>
            </a:xfrm>
            <a:prstGeom prst="irregularSeal2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2"/>
            <p:cNvSpPr txBox="1"/>
            <p:nvPr/>
          </p:nvSpPr>
          <p:spPr>
            <a:xfrm>
              <a:off x="352825" y="1986950"/>
              <a:ext cx="3143100" cy="15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419100" algn="l" rtl="0">
                <a:spcBef>
                  <a:spcPts val="0"/>
                </a:spcBef>
                <a:spcAft>
                  <a:spcPts val="0"/>
                </a:spcAft>
                <a:buSzPts val="3000"/>
                <a:buFont typeface="Walter Turncoat"/>
                <a:buChar char="❏"/>
              </a:pPr>
              <a:r>
                <a:rPr lang="en" sz="3000">
                  <a:latin typeface="Walter Turncoat"/>
                  <a:ea typeface="Walter Turncoat"/>
                  <a:cs typeface="Walter Turncoat"/>
                  <a:sym typeface="Walter Turncoat"/>
                </a:rPr>
                <a:t>Acceptance</a:t>
              </a:r>
              <a:endParaRPr sz="3000">
                <a:latin typeface="Walter Turncoat"/>
                <a:ea typeface="Walter Turncoat"/>
                <a:cs typeface="Walter Turncoat"/>
                <a:sym typeface="Walter Turncoat"/>
              </a:endParaRPr>
            </a:p>
            <a:p>
              <a:pPr marL="457200" lvl="0" indent="-419100" algn="l" rtl="0">
                <a:spcBef>
                  <a:spcPts val="0"/>
                </a:spcBef>
                <a:spcAft>
                  <a:spcPts val="0"/>
                </a:spcAft>
                <a:buSzPts val="3000"/>
                <a:buFont typeface="Walter Turncoat"/>
                <a:buChar char="❏"/>
              </a:pPr>
              <a:r>
                <a:rPr lang="en" sz="3000">
                  <a:latin typeface="Walter Turncoat"/>
                  <a:ea typeface="Walter Turncoat"/>
                  <a:cs typeface="Walter Turncoat"/>
                  <a:sym typeface="Walter Turncoat"/>
                </a:rPr>
                <a:t>Independence</a:t>
              </a:r>
              <a:endParaRPr sz="3000">
                <a:latin typeface="Walter Turncoat"/>
                <a:ea typeface="Walter Turncoat"/>
                <a:cs typeface="Walter Turncoat"/>
                <a:sym typeface="Walter Turncoat"/>
              </a:endParaRPr>
            </a:p>
            <a:p>
              <a:pPr marL="457200" lvl="0" indent="-419100" algn="l" rtl="0">
                <a:spcBef>
                  <a:spcPts val="0"/>
                </a:spcBef>
                <a:spcAft>
                  <a:spcPts val="0"/>
                </a:spcAft>
                <a:buSzPts val="3000"/>
                <a:buFont typeface="Walter Turncoat"/>
                <a:buChar char="❏"/>
              </a:pPr>
              <a:r>
                <a:rPr lang="en" sz="3000">
                  <a:latin typeface="Walter Turncoat"/>
                  <a:ea typeface="Walter Turncoat"/>
                  <a:cs typeface="Walter Turncoat"/>
                  <a:sym typeface="Walter Turncoat"/>
                </a:rPr>
                <a:t>Merit</a:t>
              </a:r>
              <a:endParaRPr sz="3000">
                <a:latin typeface="Walter Turncoat"/>
                <a:ea typeface="Walter Turncoat"/>
                <a:cs typeface="Walter Turncoat"/>
                <a:sym typeface="Walter Turncoat"/>
              </a:endParaRPr>
            </a:p>
          </p:txBody>
        </p:sp>
        <p:sp>
          <p:nvSpPr>
            <p:cNvPr id="114" name="Google Shape;114;p22"/>
            <p:cNvSpPr txBox="1"/>
            <p:nvPr/>
          </p:nvSpPr>
          <p:spPr>
            <a:xfrm>
              <a:off x="402400" y="3630800"/>
              <a:ext cx="31431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Walter Turncoat"/>
                  <a:ea typeface="Walter Turncoat"/>
                  <a:cs typeface="Walter Turncoat"/>
                  <a:sym typeface="Walter Turncoat"/>
                </a:rPr>
                <a:t>Student Name:_______________</a:t>
              </a:r>
              <a:endParaRPr>
                <a:latin typeface="Walter Turncoat"/>
                <a:ea typeface="Walter Turncoat"/>
                <a:cs typeface="Walter Turncoat"/>
                <a:sym typeface="Walter Turncoat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Walter Turncoat"/>
                  <a:ea typeface="Walter Turncoat"/>
                  <a:cs typeface="Walter Turncoat"/>
                  <a:sym typeface="Walter Turncoat"/>
                </a:rPr>
                <a:t>Case Manager: ______________</a:t>
              </a:r>
              <a:endParaRPr>
                <a:latin typeface="Walter Turncoat"/>
                <a:ea typeface="Walter Turncoat"/>
                <a:cs typeface="Walter Turncoat"/>
                <a:sym typeface="Walter Turncoat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Walter Turncoat"/>
                  <a:ea typeface="Walter Turncoat"/>
                  <a:cs typeface="Walter Turncoat"/>
                  <a:sym typeface="Walter Turncoat"/>
                </a:rPr>
                <a:t>Staff Giving the Ticket: ________</a:t>
              </a:r>
              <a:endParaRPr>
                <a:latin typeface="Walter Turncoat"/>
                <a:ea typeface="Walter Turncoat"/>
                <a:cs typeface="Walter Turncoat"/>
                <a:sym typeface="Walter Turncoat"/>
              </a:endParaRPr>
            </a:p>
          </p:txBody>
        </p:sp>
        <p:sp>
          <p:nvSpPr>
            <p:cNvPr id="115" name="Google Shape;115;p22"/>
            <p:cNvSpPr txBox="1"/>
            <p:nvPr/>
          </p:nvSpPr>
          <p:spPr>
            <a:xfrm>
              <a:off x="2395900" y="411500"/>
              <a:ext cx="9048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icksand"/>
                  <a:ea typeface="Quicksand"/>
                  <a:cs typeface="Quicksand"/>
                  <a:sym typeface="Quicksand"/>
                </a:rPr>
                <a:t>For Success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16" name="Google Shape;116;p22"/>
            <p:cNvSpPr txBox="1"/>
            <p:nvPr/>
          </p:nvSpPr>
          <p:spPr>
            <a:xfrm>
              <a:off x="402400" y="397100"/>
              <a:ext cx="18003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Walter Turncoat"/>
                  <a:ea typeface="Walter Turncoat"/>
                  <a:cs typeface="Walter Turncoat"/>
                  <a:sym typeface="Walter Turncoat"/>
                </a:rPr>
                <a:t>At BTC We</a:t>
              </a:r>
              <a:r>
                <a:rPr lang="en" sz="2400"/>
                <a:t> </a:t>
              </a:r>
              <a:endParaRPr sz="2400"/>
            </a:p>
          </p:txBody>
        </p:sp>
        <p:cxnSp>
          <p:nvCxnSpPr>
            <p:cNvPr id="117" name="Google Shape;117;p22"/>
            <p:cNvCxnSpPr/>
            <p:nvPr/>
          </p:nvCxnSpPr>
          <p:spPr>
            <a:xfrm>
              <a:off x="367075" y="3554450"/>
              <a:ext cx="3114600" cy="19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8" name="Google Shape;118;p22"/>
            <p:cNvSpPr txBox="1"/>
            <p:nvPr/>
          </p:nvSpPr>
          <p:spPr>
            <a:xfrm>
              <a:off x="390525" y="1809750"/>
              <a:ext cx="25317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Walter Turncoat"/>
                  <a:ea typeface="Walter Turncoat"/>
                  <a:cs typeface="Walter Turncoat"/>
                  <a:sym typeface="Walter Turncoat"/>
                </a:rPr>
                <a:t>Way to go for showing...</a:t>
              </a:r>
              <a:endParaRPr>
                <a:latin typeface="Walter Turncoat"/>
                <a:ea typeface="Walter Turncoat"/>
                <a:cs typeface="Walter Turncoat"/>
                <a:sym typeface="Walter Turncoat"/>
              </a:endParaRPr>
            </a:p>
          </p:txBody>
        </p:sp>
      </p:grpSp>
      <p:grpSp>
        <p:nvGrpSpPr>
          <p:cNvPr id="119" name="Google Shape;119;p22" descr="Examples of Reward Tickets for Bloomington Transiiton Center for ways of showing Acceptance, Independence and Merit" title="Tickets"/>
          <p:cNvGrpSpPr/>
          <p:nvPr/>
        </p:nvGrpSpPr>
        <p:grpSpPr>
          <a:xfrm>
            <a:off x="5370738" y="173453"/>
            <a:ext cx="3470400" cy="4644252"/>
            <a:chOff x="238750" y="82998"/>
            <a:chExt cx="3470400" cy="4644252"/>
          </a:xfrm>
        </p:grpSpPr>
        <p:sp>
          <p:nvSpPr>
            <p:cNvPr id="120" name="Google Shape;120;p22"/>
            <p:cNvSpPr/>
            <p:nvPr/>
          </p:nvSpPr>
          <p:spPr>
            <a:xfrm>
              <a:off x="238750" y="257550"/>
              <a:ext cx="3470400" cy="4469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oton"/>
                <a:ea typeface="Monoton"/>
                <a:cs typeface="Monoton"/>
                <a:sym typeface="Monoton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 rot="1404987">
              <a:off x="2262541" y="301233"/>
              <a:ext cx="1282973" cy="891012"/>
            </a:xfrm>
            <a:prstGeom prst="irregularSeal2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22"/>
            <p:cNvGrpSpPr/>
            <p:nvPr/>
          </p:nvGrpSpPr>
          <p:grpSpPr>
            <a:xfrm>
              <a:off x="259692" y="303967"/>
              <a:ext cx="3285808" cy="4270933"/>
              <a:chOff x="259692" y="303967"/>
              <a:chExt cx="3285808" cy="4270933"/>
            </a:xfrm>
          </p:grpSpPr>
          <p:sp>
            <p:nvSpPr>
              <p:cNvPr id="123" name="Google Shape;123;p22"/>
              <p:cNvSpPr/>
              <p:nvPr/>
            </p:nvSpPr>
            <p:spPr>
              <a:xfrm>
                <a:off x="1550336" y="1103425"/>
                <a:ext cx="1309800" cy="514500"/>
              </a:xfrm>
              <a:prstGeom prst="curvedUpArrow">
                <a:avLst>
                  <a:gd name="adj1" fmla="val 25000"/>
                  <a:gd name="adj2" fmla="val 50000"/>
                  <a:gd name="adj3" fmla="val 25161"/>
                </a:avLst>
              </a:prstGeom>
              <a:solidFill>
                <a:srgbClr val="000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2"/>
              <p:cNvSpPr txBox="1"/>
              <p:nvPr/>
            </p:nvSpPr>
            <p:spPr>
              <a:xfrm>
                <a:off x="319450" y="460333"/>
                <a:ext cx="2190600" cy="7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>
                    <a:latin typeface="Alfa Slab One"/>
                    <a:ea typeface="Alfa Slab One"/>
                    <a:cs typeface="Alfa Slab One"/>
                    <a:sym typeface="Alfa Slab One"/>
                  </a:rPr>
                  <a:t>A.I.M</a:t>
                </a:r>
                <a:r>
                  <a:rPr lang="en" sz="4800">
                    <a:latin typeface="Alfa Slab One"/>
                    <a:ea typeface="Alfa Slab One"/>
                    <a:cs typeface="Alfa Slab One"/>
                    <a:sym typeface="Alfa Slab One"/>
                  </a:rPr>
                  <a:t>.</a:t>
                </a:r>
                <a:endParaRPr sz="4800"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  <p:sp>
            <p:nvSpPr>
              <p:cNvPr id="125" name="Google Shape;125;p22"/>
              <p:cNvSpPr txBox="1"/>
              <p:nvPr/>
            </p:nvSpPr>
            <p:spPr>
              <a:xfrm>
                <a:off x="259692" y="1893817"/>
                <a:ext cx="3143100" cy="40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Walter Turncoat"/>
                    <a:ea typeface="Walter Turncoat"/>
                    <a:cs typeface="Walter Turncoat"/>
                    <a:sym typeface="Walter Turncoat"/>
                  </a:rPr>
                  <a:t>*Acceptance *Independence *Merit</a:t>
                </a:r>
                <a:endParaRPr>
                  <a:latin typeface="Walter Turncoat"/>
                  <a:ea typeface="Walter Turncoat"/>
                  <a:cs typeface="Walter Turncoat"/>
                  <a:sym typeface="Walter Turncoat"/>
                </a:endParaRPr>
              </a:p>
            </p:txBody>
          </p:sp>
          <p:sp>
            <p:nvSpPr>
              <p:cNvPr id="126" name="Google Shape;126;p22"/>
              <p:cNvSpPr txBox="1"/>
              <p:nvPr/>
            </p:nvSpPr>
            <p:spPr>
              <a:xfrm>
                <a:off x="402400" y="3630800"/>
                <a:ext cx="3143100" cy="9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Walter Turncoat"/>
                    <a:ea typeface="Walter Turncoat"/>
                    <a:cs typeface="Walter Turncoat"/>
                    <a:sym typeface="Walter Turncoat"/>
                  </a:rPr>
                  <a:t>Student Name:_______________</a:t>
                </a:r>
                <a:endParaRPr>
                  <a:latin typeface="Walter Turncoat"/>
                  <a:ea typeface="Walter Turncoat"/>
                  <a:cs typeface="Walter Turncoat"/>
                  <a:sym typeface="Walter Turncoat"/>
                </a:endParaRPr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Walter Turncoat"/>
                    <a:ea typeface="Walter Turncoat"/>
                    <a:cs typeface="Walter Turncoat"/>
                    <a:sym typeface="Walter Turncoat"/>
                  </a:rPr>
                  <a:t>Staff Giving the Ticket: </a:t>
                </a:r>
                <a:endParaRPr>
                  <a:latin typeface="Walter Turncoat"/>
                  <a:ea typeface="Walter Turncoat"/>
                  <a:cs typeface="Walter Turncoat"/>
                  <a:sym typeface="Walter Turncoat"/>
                </a:endParaRPr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Walter Turncoat"/>
                    <a:ea typeface="Walter Turncoat"/>
                    <a:cs typeface="Walter Turncoat"/>
                    <a:sym typeface="Walter Turncoat"/>
                  </a:rPr>
                  <a:t>__________________________</a:t>
                </a:r>
                <a:endParaRPr>
                  <a:latin typeface="Walter Turncoat"/>
                  <a:ea typeface="Walter Turncoat"/>
                  <a:cs typeface="Walter Turncoat"/>
                  <a:sym typeface="Walter Turncoat"/>
                </a:endParaRPr>
              </a:p>
            </p:txBody>
          </p:sp>
          <p:sp>
            <p:nvSpPr>
              <p:cNvPr id="127" name="Google Shape;127;p22"/>
              <p:cNvSpPr txBox="1"/>
              <p:nvPr/>
            </p:nvSpPr>
            <p:spPr>
              <a:xfrm>
                <a:off x="2395900" y="411500"/>
                <a:ext cx="904800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Quicksand"/>
                    <a:ea typeface="Quicksand"/>
                    <a:cs typeface="Quicksand"/>
                    <a:sym typeface="Quicksand"/>
                  </a:rPr>
                  <a:t>For Success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28" name="Google Shape;128;p22"/>
              <p:cNvSpPr txBox="1"/>
              <p:nvPr/>
            </p:nvSpPr>
            <p:spPr>
              <a:xfrm>
                <a:off x="402400" y="303967"/>
                <a:ext cx="1800300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Walter Turncoat"/>
                    <a:ea typeface="Walter Turncoat"/>
                    <a:cs typeface="Walter Turncoat"/>
                    <a:sym typeface="Walter Turncoat"/>
                  </a:rPr>
                  <a:t>At BTC We</a:t>
                </a:r>
                <a:r>
                  <a:rPr lang="en" sz="2400"/>
                  <a:t> </a:t>
                </a:r>
                <a:endParaRPr sz="2400"/>
              </a:p>
            </p:txBody>
          </p:sp>
          <p:cxnSp>
            <p:nvCxnSpPr>
              <p:cNvPr id="129" name="Google Shape;129;p22"/>
              <p:cNvCxnSpPr/>
              <p:nvPr/>
            </p:nvCxnSpPr>
            <p:spPr>
              <a:xfrm>
                <a:off x="367075" y="3554450"/>
                <a:ext cx="3114600" cy="19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0" name="Google Shape;130;p22"/>
              <p:cNvSpPr txBox="1"/>
              <p:nvPr/>
            </p:nvSpPr>
            <p:spPr>
              <a:xfrm>
                <a:off x="299800" y="1595142"/>
                <a:ext cx="2711400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Walter Turncoat"/>
                    <a:ea typeface="Walter Turncoat"/>
                    <a:cs typeface="Walter Turncoat"/>
                    <a:sym typeface="Walter Turncoat"/>
                  </a:rPr>
                  <a:t>Way to go for showing...</a:t>
                </a:r>
                <a:endParaRPr>
                  <a:latin typeface="Walter Turncoat"/>
                  <a:ea typeface="Walter Turncoat"/>
                  <a:cs typeface="Walter Turncoat"/>
                  <a:sym typeface="Walter Turncoat"/>
                </a:endParaRPr>
              </a:p>
            </p:txBody>
          </p:sp>
          <p:cxnSp>
            <p:nvCxnSpPr>
              <p:cNvPr id="131" name="Google Shape;131;p22"/>
              <p:cNvCxnSpPr/>
              <p:nvPr/>
            </p:nvCxnSpPr>
            <p:spPr>
              <a:xfrm>
                <a:off x="352825" y="2498094"/>
                <a:ext cx="314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22"/>
              <p:cNvCxnSpPr/>
              <p:nvPr/>
            </p:nvCxnSpPr>
            <p:spPr>
              <a:xfrm>
                <a:off x="350003" y="2836761"/>
                <a:ext cx="314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22"/>
              <p:cNvCxnSpPr/>
              <p:nvPr/>
            </p:nvCxnSpPr>
            <p:spPr>
              <a:xfrm>
                <a:off x="347181" y="3144383"/>
                <a:ext cx="314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4" name="Google Shape;134;p22"/>
          <p:cNvSpPr txBox="1"/>
          <p:nvPr/>
        </p:nvSpPr>
        <p:spPr>
          <a:xfrm>
            <a:off x="3856100" y="3962675"/>
            <a:ext cx="13170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3"/>
              </a:rPr>
              <a:t>Link to our flowchart</a:t>
            </a:r>
            <a:endParaRPr sz="17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966"/>
            <a:ext cx="8520600" cy="572700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AIM TICKETS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elius"/>
                <a:ea typeface="Delius"/>
                <a:cs typeface="Delius"/>
                <a:sym typeface="Delius"/>
              </a:rPr>
              <a:t>Some fun things we have done and used with students:</a:t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1484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3"/>
              </a:rPr>
              <a:t>Golden Shovel Award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4"/>
              </a:rPr>
              <a:t>Bounce Cards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5"/>
              </a:rPr>
              <a:t>Making Social Learning Stick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6"/>
              </a:rPr>
              <a:t>Social Autopsy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7"/>
              </a:rPr>
              <a:t>Wheel of Emotion and Sensation Word List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elius"/>
                <a:ea typeface="Delius"/>
                <a:cs typeface="Delius"/>
                <a:sym typeface="Delius"/>
              </a:rPr>
              <a:t>Some things we have done and used with staff:</a:t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349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3"/>
              </a:rPr>
              <a:t>BTC Favorites</a:t>
            </a:r>
            <a:endParaRPr sz="2100"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accent5"/>
                </a:solidFill>
                <a:latin typeface="Delius"/>
                <a:ea typeface="Delius"/>
                <a:cs typeface="Delius"/>
                <a:sym typeface="Delius"/>
                <a:hlinkClick r:id="rId4"/>
              </a:rPr>
              <a:t>May Day Baskets</a:t>
            </a:r>
            <a:endParaRPr sz="2100"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</a:pPr>
            <a:r>
              <a:rPr lang="en" sz="2100" u="sng">
                <a:solidFill>
                  <a:schemeClr val="accent5"/>
                </a:solidFill>
                <a:latin typeface="Delius"/>
                <a:ea typeface="Delius"/>
                <a:cs typeface="Delius"/>
                <a:sym typeface="Delius"/>
                <a:hlinkClick r:id="rId5"/>
              </a:rPr>
              <a:t>Staff Form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accent5"/>
                </a:solidFill>
                <a:latin typeface="Delius"/>
                <a:ea typeface="Delius"/>
                <a:cs typeface="Delius"/>
                <a:sym typeface="Delius"/>
                <a:hlinkClick r:id="rId6"/>
              </a:rPr>
              <a:t>Managing Escalating Behaviors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7"/>
              </a:rPr>
              <a:t>How to Address Student Behaviors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elius"/>
              <a:buChar char="●"/>
            </a:pPr>
            <a:r>
              <a:rPr lang="en" sz="21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8"/>
              </a:rPr>
              <a:t>Sample Bathroom Lesson Plan using our template</a:t>
            </a:r>
            <a:endParaRPr sz="21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550800" y="212025"/>
            <a:ext cx="80424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Quicksand"/>
                <a:ea typeface="Quicksand"/>
                <a:cs typeface="Quicksand"/>
                <a:sym typeface="Quicksand"/>
              </a:rPr>
              <a:t>Implementation </a:t>
            </a:r>
            <a:r>
              <a:rPr lang="en" sz="3600" dirty="0" smtClean="0">
                <a:latin typeface="Quicksand"/>
                <a:ea typeface="Quicksand"/>
                <a:cs typeface="Quicksand"/>
                <a:sym typeface="Quicksand"/>
              </a:rPr>
              <a:t>Successes</a:t>
            </a:r>
            <a:endParaRPr sz="36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47550" y="1131225"/>
            <a:ext cx="8448900" cy="3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Student engagement with the process &amp; journey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Students on the PBIS Team presenting to the other students and taking on a leadership role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Staff following through with “AIM”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Students acknowledging each other and holding each other accountable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Implementation Success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714450" y="644275"/>
            <a:ext cx="77151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Delius"/>
                <a:ea typeface="Delius"/>
                <a:cs typeface="Delius"/>
                <a:sym typeface="Delius"/>
              </a:rPr>
              <a:t>Questions???</a:t>
            </a:r>
            <a:endParaRPr sz="9600" dirty="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Questions?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>
                <a:hlinkClick r:id="rId3"/>
              </a:rPr>
              <a:t>mpaulsen@isd271.org</a:t>
            </a:r>
            <a:endParaRPr lang="en-US" dirty="0" smtClean="0"/>
          </a:p>
          <a:p>
            <a:pPr marL="114300" indent="0">
              <a:buNone/>
            </a:pPr>
            <a:r>
              <a:rPr lang="en-US" smtClean="0">
                <a:hlinkClick r:id="rId4"/>
              </a:rPr>
              <a:t>lstrachota@isd271.org</a:t>
            </a: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Delius"/>
                <a:ea typeface="Delius"/>
                <a:cs typeface="Delius"/>
                <a:sym typeface="Delius"/>
              </a:rPr>
              <a:t>Thank you for attending!</a:t>
            </a:r>
            <a:endParaRPr sz="330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163" name="Google Shape;163;p27" descr="The words THANK YOU" title="Thansk yo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75" y="1564200"/>
            <a:ext cx="459105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06525" y="1923450"/>
            <a:ext cx="75474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AutoNum type="arabicPeriod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Background about our site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AutoNum type="arabicPeriod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Share our journey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AutoNum type="arabicPeriod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Give you ideas to bring back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AutoNum type="arabicPeriod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Answer Questions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4" descr="The word agendna in box held up by stick people" title="agen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485" y="0"/>
            <a:ext cx="3753024" cy="19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38950" y="0"/>
            <a:ext cx="8042400" cy="11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Quicksand"/>
                <a:ea typeface="Quicksand"/>
                <a:cs typeface="Quicksand"/>
                <a:sym typeface="Quicksand"/>
              </a:rPr>
              <a:t>The Bloomington</a:t>
            </a:r>
            <a:r>
              <a:rPr lang="en" sz="3600" dirty="0" smtClean="0"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3600" dirty="0">
                <a:latin typeface="Quicksand"/>
                <a:ea typeface="Quicksand"/>
                <a:cs typeface="Quicksand"/>
                <a:sym typeface="Quicksand"/>
              </a:rPr>
              <a:t>Transition </a:t>
            </a:r>
            <a:r>
              <a:rPr lang="en" sz="3600" dirty="0" smtClean="0">
                <a:latin typeface="Quicksand"/>
                <a:ea typeface="Quicksand"/>
                <a:cs typeface="Quicksand"/>
                <a:sym typeface="Quicksand"/>
              </a:rPr>
              <a:t>Center </a:t>
            </a:r>
            <a:r>
              <a:rPr lang="en" sz="800" dirty="0" smtClean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Bloomington Transition Center</a:t>
            </a:r>
            <a:endParaRPr sz="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36300" y="1396350"/>
            <a:ext cx="7847700" cy="3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We support students who are 18-21 years old with mild to moderate disabilities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Our</a:t>
            </a:r>
            <a:r>
              <a:rPr lang="en" sz="2400" u="sng" dirty="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 infographic</a:t>
            </a: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 we use to share with incoming students and families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We run on a </a:t>
            </a:r>
            <a:r>
              <a:rPr lang="en" sz="2400" u="sng" dirty="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modified schedule</a:t>
            </a:r>
            <a:r>
              <a:rPr lang="en" sz="2400" dirty="0">
                <a:latin typeface="Quicksand"/>
                <a:ea typeface="Quicksand"/>
                <a:cs typeface="Quicksand"/>
                <a:sym typeface="Quicksand"/>
              </a:rPr>
              <a:t> to emulate a college-like setting</a:t>
            </a:r>
            <a:endParaRPr sz="24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Bloomington Transition Center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50800" y="0"/>
            <a:ext cx="8042400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Quicksand"/>
                <a:ea typeface="Quicksand"/>
                <a:cs typeface="Quicksand"/>
                <a:sym typeface="Quicksand"/>
              </a:rPr>
              <a:t>The Bloomington Transition Center</a:t>
            </a:r>
            <a:endParaRPr sz="36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636300" y="1308050"/>
            <a:ext cx="7847700" cy="3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Our site has undergone significant structural and staff changes over the past 3-5 years</a:t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This greatly impacted the roll out of the rebooted PBIS</a:t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●"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Students were heavily involved with the process</a:t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Bloomington Transition Center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50800" y="-128588"/>
            <a:ext cx="8042400" cy="14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Quicksand"/>
                <a:ea typeface="Quicksand"/>
                <a:cs typeface="Quicksand"/>
                <a:sym typeface="Quicksand"/>
              </a:rPr>
              <a:t>The Highlights of Our </a:t>
            </a:r>
            <a:r>
              <a:rPr lang="en" sz="3600" dirty="0" smtClean="0">
                <a:latin typeface="Quicksand"/>
                <a:ea typeface="Quicksand"/>
                <a:cs typeface="Quicksand"/>
                <a:sym typeface="Quicksand"/>
              </a:rPr>
              <a:t>Journey</a:t>
            </a:r>
            <a:endParaRPr sz="36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36300" y="1219600"/>
            <a:ext cx="7847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"/>
              <a:buChar char="●"/>
            </a:pPr>
            <a:r>
              <a:rPr lang="en" sz="2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Student creating/designing our AIM logo</a:t>
            </a: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"/>
              <a:buChar char="●"/>
            </a:pPr>
            <a:r>
              <a:rPr lang="en" sz="2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Students creating AIM &amp; how to use AIM in the classroom, hallways, lunchroom, and community</a:t>
            </a: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"/>
              <a:buChar char="●"/>
            </a:pPr>
            <a:r>
              <a:rPr lang="en" sz="2300">
                <a:latin typeface="Quicksand"/>
                <a:ea typeface="Quicksand"/>
                <a:cs typeface="Quicksand"/>
                <a:sym typeface="Quicksand"/>
              </a:rPr>
              <a:t>Staff focusing on positive student behaviors</a:t>
            </a:r>
            <a:endParaRPr sz="23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"/>
              <a:buChar char="●"/>
            </a:pPr>
            <a:r>
              <a:rPr lang="en" sz="2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Students respecting one another </a:t>
            </a: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"/>
              <a:buChar char="●"/>
            </a:pPr>
            <a:r>
              <a:rPr lang="en" sz="2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Bridging what we do for PBIS into employment skills</a:t>
            </a:r>
            <a:endParaRPr sz="2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Highlights of our Journey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 descr="The inititals AIM for Acceptance, Independence and Merit" title="AI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9335"/>
            <a:ext cx="8839198" cy="39533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-26467"/>
            <a:ext cx="8520600" cy="572700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AT BTC WE AIM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71450"/>
            <a:ext cx="8520600" cy="846275"/>
          </a:xfrm>
        </p:spPr>
        <p:txBody>
          <a:bodyPr/>
          <a:lstStyle/>
          <a:p>
            <a:pPr algn="ctr"/>
            <a:r>
              <a:rPr lang="en-US" sz="3200" dirty="0" smtClean="0"/>
              <a:t>BTC Building Matrix                                   </a:t>
            </a:r>
            <a:r>
              <a:rPr lang="en-US" sz="1100" b="1" u="sng" dirty="0" smtClean="0">
                <a:solidFill>
                  <a:schemeClr val="hlink"/>
                </a:solidFill>
                <a:hlinkClick r:id="rId2"/>
              </a:rPr>
              <a:t>Restroom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 descr="A matrix showingareas in the buiding" title="Buiding Matri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17724"/>
            <a:ext cx="8260019" cy="36828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17723"/>
            <a:ext cx="8520600" cy="3551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Google Shape;91;p19"/>
          <p:cNvSpPr txBox="1"/>
          <p:nvPr/>
        </p:nvSpPr>
        <p:spPr>
          <a:xfrm>
            <a:off x="7093250" y="313450"/>
            <a:ext cx="1737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Lesson Template</a:t>
            </a:r>
            <a:endParaRPr dirty="0">
              <a:latin typeface="Delius"/>
              <a:ea typeface="Delius"/>
              <a:cs typeface="Delius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29252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73569"/>
            <a:ext cx="8520600" cy="572700"/>
          </a:xfrm>
        </p:spPr>
        <p:txBody>
          <a:bodyPr/>
          <a:lstStyle/>
          <a:p>
            <a:r>
              <a:rPr lang="en-US" sz="3200" b="1" dirty="0">
                <a:latin typeface="+mn-lt"/>
                <a:ea typeface="Quicksand"/>
                <a:cs typeface="Quicksand"/>
                <a:sym typeface="Quicksand"/>
              </a:rPr>
              <a:t>BTC Extensions Matrix </a:t>
            </a: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/>
            </a:r>
            <a:br>
              <a:rPr lang="en-US" dirty="0">
                <a:latin typeface="Quicksand"/>
                <a:ea typeface="Quicksand"/>
                <a:cs typeface="Quicksand"/>
                <a:sym typeface="Quicksand"/>
              </a:rPr>
            </a:br>
            <a:endParaRPr lang="en-US" dirty="0"/>
          </a:p>
        </p:txBody>
      </p:sp>
      <p:pic>
        <p:nvPicPr>
          <p:cNvPr id="4" name="Picture 3" descr="Matrix for Extension areas such as Work Expeience, Communiyt and Transportaiton" title="matr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014418"/>
            <a:ext cx="8660850" cy="3771895"/>
          </a:xfrm>
          <a:prstGeom prst="rect">
            <a:avLst/>
          </a:prstGeom>
        </p:spPr>
      </p:pic>
      <p:sp>
        <p:nvSpPr>
          <p:cNvPr id="3" name="Text Placeholder 2" descr="Matrix for work expeiences, " title="Extension Matrix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28588"/>
            <a:ext cx="8520600" cy="889137"/>
          </a:xfrm>
        </p:spPr>
        <p:txBody>
          <a:bodyPr/>
          <a:lstStyle/>
          <a:p>
            <a:r>
              <a:rPr lang="en-US" sz="3200" b="1" dirty="0" smtClean="0"/>
              <a:t>BTC Distance Learning Matrix</a:t>
            </a:r>
            <a:endParaRPr lang="en-US" sz="3200" b="1" dirty="0"/>
          </a:p>
        </p:txBody>
      </p:sp>
      <p:pic>
        <p:nvPicPr>
          <p:cNvPr id="4" name="Picture 3" descr="Matricx for Distaint Learning for Home, Learning Tasks Interaction and Colllaboration as well as Technology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52475"/>
            <a:ext cx="8520600" cy="3548114"/>
          </a:xfrm>
          <a:prstGeom prst="rect">
            <a:avLst/>
          </a:prstGeom>
        </p:spPr>
      </p:pic>
      <p:sp>
        <p:nvSpPr>
          <p:cNvPr id="3" name="Text Placeholder 2" descr="Matricx for Distaint Learning for Home, Learning Tasks Interaction and Colllaboration as well as Technology&#10;" title="BTC Distaince Learning Matri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463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374</Words>
  <Application>Microsoft Office PowerPoint</Application>
  <PresentationFormat>On-screen Show (16:9)</PresentationFormat>
  <Paragraphs>102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Quicksand</vt:lpstr>
      <vt:lpstr>Walter Turncoat</vt:lpstr>
      <vt:lpstr>Delius</vt:lpstr>
      <vt:lpstr>Alfa Slab One</vt:lpstr>
      <vt:lpstr>Monoton</vt:lpstr>
      <vt:lpstr>Simple Light</vt:lpstr>
      <vt:lpstr>Transitioning to Adult Like with PBIS</vt:lpstr>
      <vt:lpstr>Agenda</vt:lpstr>
      <vt:lpstr>Bloomington Transition Center</vt:lpstr>
      <vt:lpstr>Bloomington Transition Center</vt:lpstr>
      <vt:lpstr>Highlights of our Journey</vt:lpstr>
      <vt:lpstr>AT BTC WE AIM</vt:lpstr>
      <vt:lpstr>BTC Building Matrix                                   Restroom </vt:lpstr>
      <vt:lpstr>BTC Extensions Matrix  </vt:lpstr>
      <vt:lpstr>BTC Distance Learning Matrix</vt:lpstr>
      <vt:lpstr>AIM TICKETS</vt:lpstr>
      <vt:lpstr>Some fun things we have done and used with students:</vt:lpstr>
      <vt:lpstr>Some things we have done and used with staff:</vt:lpstr>
      <vt:lpstr>Implementation Success</vt:lpstr>
      <vt:lpstr>Questions?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Mary</dc:creator>
  <cp:lastModifiedBy>Hunt, Mary (MDE)</cp:lastModifiedBy>
  <cp:revision>9</cp:revision>
  <dcterms:modified xsi:type="dcterms:W3CDTF">2020-06-17T15:41:54Z</dcterms:modified>
</cp:coreProperties>
</file>