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4"/>
  </p:sldMasterIdLst>
  <p:notesMasterIdLst>
    <p:notesMasterId r:id="rId52"/>
  </p:notesMasterIdLst>
  <p:sldIdLst>
    <p:sldId id="256" r:id="rId5"/>
    <p:sldId id="257" r:id="rId6"/>
    <p:sldId id="1170" r:id="rId7"/>
    <p:sldId id="1179" r:id="rId8"/>
    <p:sldId id="954" r:id="rId9"/>
    <p:sldId id="955" r:id="rId10"/>
    <p:sldId id="260" r:id="rId11"/>
    <p:sldId id="261" r:id="rId12"/>
    <p:sldId id="262" r:id="rId13"/>
    <p:sldId id="764" r:id="rId14"/>
    <p:sldId id="766" r:id="rId15"/>
    <p:sldId id="765" r:id="rId16"/>
    <p:sldId id="264" r:id="rId17"/>
    <p:sldId id="963" r:id="rId18"/>
    <p:sldId id="266" r:id="rId19"/>
    <p:sldId id="267" r:id="rId20"/>
    <p:sldId id="967" r:id="rId21"/>
    <p:sldId id="270" r:id="rId22"/>
    <p:sldId id="271" r:id="rId23"/>
    <p:sldId id="973" r:id="rId24"/>
    <p:sldId id="272" r:id="rId25"/>
    <p:sldId id="273" r:id="rId26"/>
    <p:sldId id="1191" r:id="rId27"/>
    <p:sldId id="274" r:id="rId28"/>
    <p:sldId id="275" r:id="rId29"/>
    <p:sldId id="276" r:id="rId30"/>
    <p:sldId id="281" r:id="rId31"/>
    <p:sldId id="282" r:id="rId32"/>
    <p:sldId id="277" r:id="rId33"/>
    <p:sldId id="1183" r:id="rId34"/>
    <p:sldId id="1190" r:id="rId35"/>
    <p:sldId id="953" r:id="rId36"/>
    <p:sldId id="1186" r:id="rId37"/>
    <p:sldId id="284" r:id="rId38"/>
    <p:sldId id="285" r:id="rId39"/>
    <p:sldId id="1184" r:id="rId40"/>
    <p:sldId id="1175" r:id="rId41"/>
    <p:sldId id="1192" r:id="rId42"/>
    <p:sldId id="1187" r:id="rId43"/>
    <p:sldId id="1158" r:id="rId44"/>
    <p:sldId id="1159" r:id="rId45"/>
    <p:sldId id="1161" r:id="rId46"/>
    <p:sldId id="1160" r:id="rId47"/>
    <p:sldId id="1150" r:id="rId48"/>
    <p:sldId id="974" r:id="rId49"/>
    <p:sldId id="286" r:id="rId50"/>
    <p:sldId id="287"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Roboto"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0" autoAdjust="0"/>
  </p:normalViewPr>
  <p:slideViewPr>
    <p:cSldViewPr snapToGrid="0">
      <p:cViewPr varScale="1">
        <p:scale>
          <a:sx n="109" d="100"/>
          <a:sy n="109" d="100"/>
        </p:scale>
        <p:origin x="63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2"/>
                </a:solidFill>
                <a:latin typeface="+mn-lt"/>
                <a:ea typeface="+mn-ea"/>
                <a:cs typeface="+mn-cs"/>
              </a:defRPr>
            </a:pPr>
            <a:r>
              <a:rPr lang="en-US" sz="2400" b="0">
                <a:solidFill>
                  <a:schemeClr val="bg2"/>
                </a:solidFill>
              </a:rPr>
              <a:t>DCA Total</a:t>
            </a:r>
            <a:r>
              <a:rPr lang="en-US" sz="2400" b="0" baseline="0">
                <a:solidFill>
                  <a:schemeClr val="bg2"/>
                </a:solidFill>
              </a:rPr>
              <a:t> </a:t>
            </a:r>
            <a:r>
              <a:rPr lang="en-US" sz="2400" b="0">
                <a:solidFill>
                  <a:schemeClr val="bg2"/>
                </a:solidFill>
              </a:rPr>
              <a:t> Scores </a:t>
            </a:r>
          </a:p>
        </c:rich>
      </c:tx>
      <c:layout>
        <c:manualLayout>
          <c:xMode val="edge"/>
          <c:yMode val="edge"/>
          <c:x val="0.4078752700715278"/>
          <c:y val="2.81463610776035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bg2"/>
              </a:solidFill>
              <a:latin typeface="+mn-lt"/>
              <a:ea typeface="+mn-ea"/>
              <a:cs typeface="+mn-cs"/>
            </a:defRPr>
          </a:pPr>
          <a:endParaRPr lang="en-US"/>
        </a:p>
      </c:txPr>
    </c:title>
    <c:autoTitleDeleted val="0"/>
    <c:plotArea>
      <c:layout>
        <c:manualLayout>
          <c:layoutTarget val="inner"/>
          <c:xMode val="edge"/>
          <c:yMode val="edge"/>
          <c:x val="5.9665816862497924E-2"/>
          <c:y val="0.12903096099718539"/>
          <c:w val="0.90847436633144873"/>
          <c:h val="0.7575863783010236"/>
        </c:manualLayout>
      </c:layout>
      <c:barChart>
        <c:barDir val="col"/>
        <c:grouping val="clustered"/>
        <c:varyColors val="0"/>
        <c:ser>
          <c:idx val="0"/>
          <c:order val="0"/>
          <c:tx>
            <c:strRef>
              <c:f>Sheet1!$B$1</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Sheet1!$B$2:$B$12</c:f>
              <c:numCache>
                <c:formatCode>0%</c:formatCode>
                <c:ptCount val="11"/>
                <c:pt idx="0">
                  <c:v>0.56999999999999995</c:v>
                </c:pt>
                <c:pt idx="1">
                  <c:v>0.77</c:v>
                </c:pt>
                <c:pt idx="2">
                  <c:v>0.84</c:v>
                </c:pt>
                <c:pt idx="3">
                  <c:v>0.82</c:v>
                </c:pt>
                <c:pt idx="4">
                  <c:v>0.81</c:v>
                </c:pt>
                <c:pt idx="5" formatCode="0.00%">
                  <c:v>0.92300000000000004</c:v>
                </c:pt>
                <c:pt idx="6" formatCode="0.00%">
                  <c:v>0.92300000000000004</c:v>
                </c:pt>
                <c:pt idx="7" formatCode="0.00%">
                  <c:v>0.85199999999999998</c:v>
                </c:pt>
                <c:pt idx="8" formatCode="0.00%">
                  <c:v>0.77800000000000002</c:v>
                </c:pt>
                <c:pt idx="9" formatCode="0.00%">
                  <c:v>0.83299999999999996</c:v>
                </c:pt>
                <c:pt idx="10">
                  <c:v>0.87</c:v>
                </c:pt>
              </c:numCache>
            </c:numRef>
          </c:val>
          <c:extLst>
            <c:ext xmlns:c16="http://schemas.microsoft.com/office/drawing/2014/chart" uri="{C3380CC4-5D6E-409C-BE32-E72D297353CC}">
              <c16:uniqueId val="{00000000-5D8B-47C8-85D4-7613BFCC36F9}"/>
            </c:ext>
          </c:extLst>
        </c:ser>
        <c:dLbls>
          <c:showLegendKey val="0"/>
          <c:showVal val="0"/>
          <c:showCatName val="0"/>
          <c:showSerName val="0"/>
          <c:showPercent val="0"/>
          <c:showBubbleSize val="0"/>
        </c:dLbls>
        <c:gapWidth val="42"/>
        <c:overlap val="2"/>
        <c:axId val="470783056"/>
        <c:axId val="470782400"/>
      </c:barChart>
      <c:catAx>
        <c:axId val="47078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70782400"/>
        <c:crosses val="autoZero"/>
        <c:auto val="1"/>
        <c:lblAlgn val="ctr"/>
        <c:lblOffset val="100"/>
        <c:noMultiLvlLbl val="0"/>
      </c:catAx>
      <c:valAx>
        <c:axId val="47078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70783056"/>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mn.gov/mdeprod/idcplg?IdcService=GET_FILE&amp;dDocName=MDE086099&amp;RevisionSelectionMethod=latestReleased&amp;Rendition=primar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pbisapps.org/resource/self-assessment-survey" TargetMode="External"/><Relationship Id="rId3" Type="http://schemas.openxmlformats.org/officeDocument/2006/relationships/hyperlink" Target="https://www.pbismn.org/statewide/index.php" TargetMode="External"/><Relationship Id="rId7" Type="http://schemas.openxmlformats.org/officeDocument/2006/relationships/hyperlink" Target="https://www.pbisapps.org/products/tfi"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pbismn.org/RIPs/metro/index.php" TargetMode="External"/><Relationship Id="rId5" Type="http://schemas.openxmlformats.org/officeDocument/2006/relationships/hyperlink" Target="https://www.pbismn.org/RIPs/south/index.php" TargetMode="External"/><Relationship Id="rId4" Type="http://schemas.openxmlformats.org/officeDocument/2006/relationships/hyperlink" Target="https://www.pbismn.org/RIPs/north/index.php" TargetMode="External"/><Relationship Id="rId9" Type="http://schemas.openxmlformats.org/officeDocument/2006/relationships/hyperlink" Target="https://www.pbismn.org/documents/dataCalendarAtAGlance_Training.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lic.education.mn.gov/MDEAnalytics/Summary.js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821e8f2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1821e8f22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21821e8f22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1821e8f22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1821e8f22e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21821e8f22e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1821e8f22e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1821e8f22e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1821e8f22e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Govinda</a:t>
            </a:r>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a:p>
        </p:txBody>
      </p:sp>
    </p:spTree>
    <p:extLst>
      <p:ext uri="{BB962C8B-B14F-4D97-AF65-F5344CB8AC3E}">
        <p14:creationId xmlns:p14="http://schemas.microsoft.com/office/powerpoint/2010/main" val="109254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821e8f22e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1821e8f22e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21821e8f22e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1821e8f22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1821e8f22e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21821e8f22e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Tamarah</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a:p>
        </p:txBody>
      </p:sp>
    </p:spTree>
    <p:extLst>
      <p:ext uri="{BB962C8B-B14F-4D97-AF65-F5344CB8AC3E}">
        <p14:creationId xmlns:p14="http://schemas.microsoft.com/office/powerpoint/2010/main" val="75463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1821e8f22e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1821e8f22e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21821e8f22e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1821e8f22e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1821e8f22e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21821e8f22e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Tamarah</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a:p>
        </p:txBody>
      </p:sp>
    </p:spTree>
    <p:extLst>
      <p:ext uri="{BB962C8B-B14F-4D97-AF65-F5344CB8AC3E}">
        <p14:creationId xmlns:p14="http://schemas.microsoft.com/office/powerpoint/2010/main" val="259615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1821e8f22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1821e8f22e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21821e8f22e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821e8f22e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821e8f22e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21821e8f22e_0_2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821e8f22e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821e8f22e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1821e8f22e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1821e8f22e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1821e8f22e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21821e8f22e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1821e8f22e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1821e8f22e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1821e8f22e_0_1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821e8f22e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1821e8f22e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21821e8f22e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1821e8f22e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1821e8f22e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1821e8f22e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Tamarah</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31</a:t>
            </a:fld>
            <a:endParaRPr lang="en-US"/>
          </a:p>
        </p:txBody>
      </p:sp>
    </p:spTree>
    <p:extLst>
      <p:ext uri="{BB962C8B-B14F-4D97-AF65-F5344CB8AC3E}">
        <p14:creationId xmlns:p14="http://schemas.microsoft.com/office/powerpoint/2010/main" val="1394474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Tamarah</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33</a:t>
            </a:fld>
            <a:endParaRPr lang="en-US"/>
          </a:p>
        </p:txBody>
      </p:sp>
    </p:spTree>
    <p:extLst>
      <p:ext uri="{BB962C8B-B14F-4D97-AF65-F5344CB8AC3E}">
        <p14:creationId xmlns:p14="http://schemas.microsoft.com/office/powerpoint/2010/main" val="943260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1821e8f22e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1821e8f22e_0_1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21821e8f22e_0_1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19a264900e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19a264900e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219a264900e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Tamarah</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36</a:t>
            </a:fld>
            <a:endParaRPr lang="en-US"/>
          </a:p>
        </p:txBody>
      </p:sp>
    </p:spTree>
    <p:extLst>
      <p:ext uri="{BB962C8B-B14F-4D97-AF65-F5344CB8AC3E}">
        <p14:creationId xmlns:p14="http://schemas.microsoft.com/office/powerpoint/2010/main" val="302916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cs typeface="Calibri"/>
              </a:rPr>
              <a:t>PBIS Fact Sheet</a:t>
            </a:r>
            <a:endParaRPr lang="en-US"/>
          </a:p>
          <a:p>
            <a:pPr>
              <a:defRPr/>
            </a:pPr>
            <a:r>
              <a:rPr lang="en-US">
                <a:latin typeface="Calibri"/>
                <a:cs typeface="Calibri"/>
                <a:hlinkClick r:id="rId3"/>
              </a:rPr>
              <a:t>https://education.mn.gov/mdeprod/idcplg?IdcService=GET_FILE&amp;dDocName=MDE086099&amp;RevisionSelectionMethod=latestReleased&amp;Rendition=primary</a:t>
            </a:r>
            <a:r>
              <a:rPr lang="en-US">
                <a:latin typeface="Calibri"/>
                <a:cs typeface="Calibri"/>
              </a:rPr>
              <a:t> </a:t>
            </a:r>
            <a:endParaRPr lang="en-US">
              <a:cs typeface="Calibri"/>
            </a:endParaRPr>
          </a:p>
          <a:p>
            <a:pPr>
              <a:defRPr/>
            </a:pPr>
            <a:endParaRPr lang="en-US">
              <a:latin typeface="Calibri"/>
              <a:cs typeface="Calibri"/>
            </a:endParaRPr>
          </a:p>
          <a:p>
            <a:pPr>
              <a:defRPr/>
            </a:pPr>
            <a:r>
              <a:rPr lang="en-US">
                <a:latin typeface="Calibri"/>
                <a:cs typeface="Calibri"/>
              </a:rPr>
              <a:t>In 2004, MDE began collaborating with Dr. George Sugai, co-director of the National Technical Assistance Center on PBIS. Dr. Sugai worked with MDE to create a State Leadership Team (SLT) and to develop a state action plan and blueprint for supporting schools that were ready to implement SW-PBIS in Minnesota.</a:t>
            </a:r>
            <a:endParaRPr lang="en-US">
              <a:cs typeface="Calibri"/>
            </a:endParaRPr>
          </a:p>
          <a:p>
            <a:pPr>
              <a:defRPr/>
            </a:pPr>
            <a:endParaRPr lang="en-US">
              <a:latin typeface="Calibri"/>
              <a:cs typeface="Calibri"/>
            </a:endParaRPr>
          </a:p>
          <a:p>
            <a:pPr>
              <a:defRPr/>
            </a:pPr>
            <a:r>
              <a:rPr lang="en-US">
                <a:latin typeface="Calibri"/>
                <a:cs typeface="Calibri"/>
              </a:rPr>
              <a:t>Summer 2005 was the first SW-PBIS training in Minnesota with a two-year training including a cohort of nine schools from three independent school districts. The first cohort included elementary, middle and high schools.</a:t>
            </a:r>
          </a:p>
          <a:p>
            <a:pPr>
              <a:defRPr/>
            </a:pPr>
            <a:endParaRPr lang="en-US">
              <a:latin typeface="Calibri"/>
              <a:cs typeface="Calibri"/>
            </a:endParaRPr>
          </a:p>
          <a:p>
            <a:pPr>
              <a:defRPr/>
            </a:pPr>
            <a:r>
              <a:rPr lang="en-US">
                <a:latin typeface="Calibri"/>
                <a:cs typeface="Calibri"/>
              </a:rPr>
              <a:t>Minnesota has since added between 13 and 50 schools per year from a diverse group of districts, cooperatives and charters. A regional support model developed in 2009 accommodated the growing demand for SW-PBIS technical assistance. MDE funded the establishment of three regions (North, Metro and South) to coordinate training, coaching and evaluation across new, returning and sustaining schools and districts. Additionally, adding an evaluation partner ensured a coordinated and comprehensive decision support data system to guide implementation. A representative PBIS SLT managed the entire project. By 2022, 16 cohorts will have completed Minnesota's two-year training sequence. Best practices in applied implementation science ensure multiple and ongoing team support to improve and sustain local PBIS use with fidelity continuously.</a:t>
            </a:r>
          </a:p>
          <a:p>
            <a:pPr>
              <a:defRPr/>
            </a:pPr>
            <a:endParaRPr lang="en-US">
              <a:latin typeface="Calibri"/>
              <a:cs typeface="Calibri"/>
            </a:endParaRPr>
          </a:p>
          <a:p>
            <a:pPr>
              <a:defRPr/>
            </a:pPr>
            <a:r>
              <a:rPr lang="en-US">
                <a:latin typeface="Calibri"/>
                <a:cs typeface="Calibri"/>
              </a:rPr>
              <a:t>Training, coaching and system development are conducted in partnership with the Regional Implementation Projects and evaluation partners funded by MDE. Schools are required to identify a team, generate staff buy-in, demonstrate administrative support, commit to attending all nine sessions over the two years, and regularly collect information on outcomes, implementation and effort.</a:t>
            </a:r>
          </a:p>
          <a:p>
            <a:pPr>
              <a:defRPr/>
            </a:pPr>
            <a:endParaRPr lang="en-US">
              <a:latin typeface="Calibri"/>
              <a:cs typeface="Calibri"/>
            </a:endParaRPr>
          </a:p>
          <a:p>
            <a:pPr>
              <a:defRPr/>
            </a:pPr>
            <a:r>
              <a:rPr lang="en-US">
                <a:latin typeface="Calibri"/>
                <a:cs typeface="Calibri"/>
              </a:rPr>
              <a:t>At the start of the 2022-23 school year, 836 schools in 288 school districts or charters are implementing PBIS in Minnesota.</a:t>
            </a:r>
          </a:p>
          <a:p>
            <a:pPr>
              <a:defRPr/>
            </a:pPr>
            <a:endParaRPr lang="en-US">
              <a:latin typeface="Calibri"/>
              <a:cs typeface="Calibri"/>
            </a:endParaRPr>
          </a:p>
          <a:p>
            <a:pPr marL="0" marR="0" lvl="0" indent="0" algn="l" defTabSz="914400">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4015801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Tamarah</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39</a:t>
            </a:fld>
            <a:endParaRPr lang="en-US"/>
          </a:p>
        </p:txBody>
      </p:sp>
    </p:spTree>
    <p:extLst>
      <p:ext uri="{BB962C8B-B14F-4D97-AF65-F5344CB8AC3E}">
        <p14:creationId xmlns:p14="http://schemas.microsoft.com/office/powerpoint/2010/main" val="611405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Calibri"/>
                <a:cs typeface="Calibri"/>
              </a:rPr>
              <a:t>Tamarah</a:t>
            </a:r>
          </a:p>
          <a:p>
            <a:r>
              <a:rPr lang="en-US">
                <a:latin typeface="Calibri"/>
                <a:cs typeface="Calibri"/>
              </a:rPr>
              <a:t>Every year, the PBIS State Leadership Team selects Minnesota schools that apply to take part in our 2-year PBIS implementation training cohort. Our </a:t>
            </a:r>
            <a:r>
              <a:rPr lang="en-US" u="sng">
                <a:latin typeface="Calibri"/>
                <a:cs typeface="Calibri"/>
                <a:hlinkClick r:id="rId3"/>
              </a:rPr>
              <a:t>Regional Implementation Projects</a:t>
            </a:r>
            <a:r>
              <a:rPr lang="en-US">
                <a:latin typeface="Calibri"/>
                <a:cs typeface="Calibri"/>
              </a:rPr>
              <a:t> coordinate training and support implementation in the </a:t>
            </a:r>
            <a:r>
              <a:rPr lang="en-US" u="sng">
                <a:latin typeface="Calibri"/>
                <a:cs typeface="Calibri"/>
                <a:hlinkClick r:id="rId4"/>
              </a:rPr>
              <a:t>northern</a:t>
            </a:r>
            <a:r>
              <a:rPr lang="en-US">
                <a:latin typeface="Calibri"/>
                <a:cs typeface="Calibri"/>
              </a:rPr>
              <a:t>, </a:t>
            </a:r>
            <a:r>
              <a:rPr lang="en-US" u="sng">
                <a:latin typeface="Calibri"/>
                <a:cs typeface="Calibri"/>
                <a:hlinkClick r:id="rId5"/>
              </a:rPr>
              <a:t>southern</a:t>
            </a:r>
            <a:r>
              <a:rPr lang="en-US">
                <a:latin typeface="Calibri"/>
                <a:cs typeface="Calibri"/>
              </a:rPr>
              <a:t> and </a:t>
            </a:r>
            <a:r>
              <a:rPr lang="en-US" u="sng">
                <a:latin typeface="Calibri"/>
                <a:cs typeface="Calibri"/>
                <a:hlinkClick r:id="rId6"/>
              </a:rPr>
              <a:t>metro</a:t>
            </a:r>
            <a:r>
              <a:rPr lang="en-US">
                <a:latin typeface="Calibri"/>
                <a:cs typeface="Calibri"/>
              </a:rPr>
              <a:t> areas of our state.</a:t>
            </a:r>
          </a:p>
          <a:p>
            <a:endParaRPr lang="en-US">
              <a:latin typeface="Calibri"/>
              <a:cs typeface="Calibri"/>
            </a:endParaRPr>
          </a:p>
          <a:p>
            <a:r>
              <a:rPr lang="en-US" b="1">
                <a:latin typeface="Calibri"/>
                <a:cs typeface="Calibri"/>
              </a:rPr>
              <a:t>Cohort 19 Training Application</a:t>
            </a:r>
            <a:endParaRPr lang="en-US">
              <a:latin typeface="Calibri"/>
              <a:cs typeface="Calibri"/>
            </a:endParaRPr>
          </a:p>
          <a:p>
            <a:r>
              <a:rPr lang="en-US">
                <a:latin typeface="Calibri"/>
                <a:cs typeface="Calibri"/>
              </a:rPr>
              <a:t>We will select Minnesota school teams who apply to take part in our two-year Cohort 19 School-Wide PBIS Training (Summer 2023-Spring 2025) based on complete and accurate information provided in the application. A strong emphasis is placed on:</a:t>
            </a:r>
          </a:p>
          <a:p>
            <a:pPr marL="171450" indent="-171450">
              <a:buFont typeface="Arial"/>
              <a:buChar char="•"/>
            </a:pPr>
            <a:r>
              <a:rPr lang="en-US">
                <a:latin typeface="Calibri"/>
                <a:cs typeface="Calibri"/>
              </a:rPr>
              <a:t>Evidence of data system that informs behavioral practice;</a:t>
            </a:r>
          </a:p>
          <a:p>
            <a:pPr marL="171450" indent="-171450">
              <a:buFont typeface="Arial"/>
              <a:buChar char="•"/>
            </a:pPr>
            <a:r>
              <a:rPr lang="en-US">
                <a:latin typeface="Calibri"/>
                <a:cs typeface="Calibri"/>
              </a:rPr>
              <a:t>Administrative support and participation;</a:t>
            </a:r>
          </a:p>
          <a:p>
            <a:pPr marL="171450" indent="-171450">
              <a:buFont typeface="Arial"/>
              <a:buChar char="•"/>
            </a:pPr>
            <a:r>
              <a:rPr lang="en-US">
                <a:latin typeface="Calibri"/>
                <a:cs typeface="Calibri"/>
              </a:rPr>
              <a:t>Demonstration of staff buy-in/informed commitment; and</a:t>
            </a:r>
          </a:p>
          <a:p>
            <a:pPr marL="171450" indent="-171450">
              <a:buFont typeface="Arial"/>
              <a:buChar char="•"/>
            </a:pPr>
            <a:r>
              <a:rPr lang="en-US">
                <a:latin typeface="Calibri"/>
                <a:cs typeface="Calibri"/>
              </a:rPr>
              <a:t>Capacity to participate in all required trainings and complete all PBIS assessment tools (</a:t>
            </a:r>
            <a:r>
              <a:rPr lang="en-US" u="sng">
                <a:latin typeface="Calibri"/>
                <a:cs typeface="Calibri"/>
                <a:hlinkClick r:id="rId7"/>
              </a:rPr>
              <a:t>TFI</a:t>
            </a:r>
            <a:r>
              <a:rPr lang="en-US">
                <a:latin typeface="Calibri"/>
                <a:cs typeface="Calibri"/>
              </a:rPr>
              <a:t>, </a:t>
            </a:r>
            <a:r>
              <a:rPr lang="en-US" u="sng">
                <a:latin typeface="Calibri"/>
                <a:cs typeface="Calibri"/>
                <a:hlinkClick r:id="rId8"/>
              </a:rPr>
              <a:t>SAS</a:t>
            </a:r>
            <a:r>
              <a:rPr lang="en-US">
                <a:latin typeface="Calibri"/>
                <a:cs typeface="Calibri"/>
              </a:rPr>
              <a:t>, etc.) in the </a:t>
            </a:r>
            <a:r>
              <a:rPr lang="en-US" u="sng">
                <a:latin typeface="Calibri"/>
                <a:cs typeface="Calibri"/>
                <a:hlinkClick r:id="rId9"/>
              </a:rPr>
              <a:t>Data Calendar-at-a Glance</a:t>
            </a:r>
            <a:r>
              <a:rPr lang="en-US">
                <a:latin typeface="Calibri"/>
                <a:cs typeface="Calibri"/>
              </a:rPr>
              <a:t>.</a:t>
            </a: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40</a:t>
            </a:fld>
            <a:endParaRPr lang="en-US"/>
          </a:p>
        </p:txBody>
      </p:sp>
    </p:spTree>
    <p:extLst>
      <p:ext uri="{BB962C8B-B14F-4D97-AF65-F5344CB8AC3E}">
        <p14:creationId xmlns:p14="http://schemas.microsoft.com/office/powerpoint/2010/main" val="3236119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410af6298_1_1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2410af6298_1_19: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r>
              <a:rPr lang="en-US">
                <a:latin typeface="Calibri"/>
                <a:cs typeface="Calibri"/>
              </a:rPr>
              <a:t>Tamarah </a:t>
            </a:r>
          </a:p>
        </p:txBody>
      </p:sp>
      <p:sp>
        <p:nvSpPr>
          <p:cNvPr id="281" name="Google Shape;281;g12410af6298_1_19:notes"/>
          <p:cNvSpPr txBox="1">
            <a:spLocks noGrp="1"/>
          </p:cNvSpPr>
          <p:nvPr>
            <p:ph type="sldNum" idx="12"/>
          </p:nvPr>
        </p:nvSpPr>
        <p:spPr>
          <a:xfrm>
            <a:off x="5179484" y="6513910"/>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4049206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Dan</a:t>
            </a:r>
          </a:p>
          <a:p>
            <a:endParaRPr lang="en-US">
              <a:latin typeface="Calibri"/>
              <a:cs typeface="Calibri"/>
            </a:endParaRPr>
          </a:p>
          <a:p>
            <a:pPr marL="514350" indent="-514350">
              <a:spcBef>
                <a:spcPts val="800"/>
              </a:spcBef>
              <a:buAutoNum type="arabicPeriod"/>
            </a:pPr>
            <a:r>
              <a:rPr lang="en-US" b="1">
                <a:latin typeface="Calibri"/>
                <a:cs typeface="Calibri"/>
              </a:rPr>
              <a:t>General Information</a:t>
            </a:r>
          </a:p>
          <a:p>
            <a:pPr marL="971550" lvl="1" indent="-514350">
              <a:spcBef>
                <a:spcPts val="800"/>
              </a:spcBef>
              <a:buFont typeface="Arial"/>
              <a:buChar char="•"/>
            </a:pPr>
            <a:r>
              <a:rPr lang="en-US" b="1">
                <a:latin typeface="Calibri"/>
                <a:cs typeface="Calibri"/>
              </a:rPr>
              <a:t>Team Information Up to 8 Members</a:t>
            </a:r>
          </a:p>
          <a:p>
            <a:pPr marL="1428750" lvl="2" indent="-171450">
              <a:spcBef>
                <a:spcPts val="800"/>
              </a:spcBef>
              <a:buFont typeface="Arial"/>
              <a:buChar char="•"/>
            </a:pPr>
            <a:r>
              <a:rPr lang="en-US" b="1">
                <a:latin typeface="Calibri"/>
                <a:cs typeface="Calibri"/>
              </a:rPr>
              <a:t>Representative of your school staff. </a:t>
            </a:r>
          </a:p>
          <a:p>
            <a:pPr marL="1428750" lvl="2" indent="-171450">
              <a:spcBef>
                <a:spcPts val="800"/>
              </a:spcBef>
              <a:buFont typeface="Arial"/>
              <a:buChar char="•"/>
            </a:pPr>
            <a:r>
              <a:rPr lang="en-US">
                <a:latin typeface="Calibri"/>
                <a:cs typeface="Calibri"/>
              </a:rPr>
              <a:t>Consider including American Indian Liaison </a:t>
            </a:r>
          </a:p>
          <a:p>
            <a:pPr marL="514350" indent="-514350">
              <a:spcBef>
                <a:spcPts val="800"/>
              </a:spcBef>
              <a:buAutoNum type="arabicPeriod"/>
            </a:pPr>
            <a:r>
              <a:rPr lang="en-US">
                <a:latin typeface="Calibri"/>
                <a:cs typeface="Calibri"/>
              </a:rPr>
              <a:t>SW-PBIS Readiness Checklist</a:t>
            </a:r>
          </a:p>
          <a:p>
            <a:pPr marL="514350" indent="-514350">
              <a:spcBef>
                <a:spcPts val="800"/>
              </a:spcBef>
              <a:buAutoNum type="arabicPeriod"/>
            </a:pPr>
            <a:r>
              <a:rPr lang="en-US">
                <a:latin typeface="Calibri"/>
                <a:cs typeface="Calibri"/>
              </a:rPr>
              <a:t>Narrative</a:t>
            </a:r>
          </a:p>
          <a:p>
            <a:pPr marL="971550" lvl="1" indent="-514350">
              <a:spcBef>
                <a:spcPts val="800"/>
              </a:spcBef>
              <a:buFont typeface="Arial"/>
              <a:buChar char="•"/>
            </a:pPr>
            <a:r>
              <a:rPr lang="en-US">
                <a:latin typeface="Calibri"/>
                <a:cs typeface="Calibri"/>
              </a:rPr>
              <a:t>Endorsement, Input and Support</a:t>
            </a:r>
          </a:p>
          <a:p>
            <a:pPr marL="1428750" lvl="2" indent="-171450">
              <a:spcBef>
                <a:spcPts val="800"/>
              </a:spcBef>
              <a:buFont typeface="Arial"/>
              <a:buChar char="•"/>
            </a:pPr>
            <a:r>
              <a:rPr lang="en-US">
                <a:latin typeface="Calibri"/>
                <a:cs typeface="Calibri"/>
              </a:rPr>
              <a:t>Does your district have 10 or more American Indian students?</a:t>
            </a:r>
          </a:p>
          <a:p>
            <a:pPr marL="514350" indent="-514350">
              <a:spcBef>
                <a:spcPts val="800"/>
              </a:spcBef>
              <a:buAutoNum type="arabicPeriod"/>
            </a:pPr>
            <a:endParaRPr lang="en-US"/>
          </a:p>
          <a:p>
            <a:endParaRPr lang="en-US">
              <a:latin typeface="Calibri"/>
              <a:cs typeface="Calibri"/>
            </a:endParaRPr>
          </a:p>
          <a:p>
            <a:endParaRPr lang="en-US">
              <a:latin typeface="Calibri"/>
              <a:cs typeface="Calibri"/>
            </a:endParaRPr>
          </a:p>
          <a:p>
            <a:r>
              <a:rPr lang="en-US">
                <a:latin typeface="Calibri"/>
                <a:cs typeface="Calibri"/>
              </a:rPr>
              <a:t>As we look to build infrastructure to support American Indian student success within PBIS, the AIPACs provide an resource for PBIS implementing schools to access for teaming structures and implementation feedback.</a:t>
            </a:r>
            <a:endParaRPr lang="en-US">
              <a:cs typeface="Calibri"/>
            </a:endParaRPr>
          </a:p>
          <a:p>
            <a:endParaRPr lang="en-US">
              <a:cs typeface="Calibri"/>
            </a:endParaRPr>
          </a:p>
          <a:p>
            <a:r>
              <a:rPr lang="en-US">
                <a:latin typeface="Calibri"/>
                <a:cs typeface="Calibri"/>
              </a:rPr>
              <a:t>Unique to Minnesota </a:t>
            </a:r>
          </a:p>
          <a:p>
            <a:r>
              <a:rPr lang="en-US">
                <a:latin typeface="Calibri"/>
                <a:cs typeface="Calibri"/>
              </a:rPr>
              <a:t>Policy of AI Liaison's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42</a:t>
            </a:fld>
            <a:endParaRPr lang="en-US"/>
          </a:p>
        </p:txBody>
      </p:sp>
    </p:spTree>
    <p:extLst>
      <p:ext uri="{BB962C8B-B14F-4D97-AF65-F5344CB8AC3E}">
        <p14:creationId xmlns:p14="http://schemas.microsoft.com/office/powerpoint/2010/main" val="271442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410af6298_1_1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2410af6298_1_19: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cs typeface="Calibri"/>
              </a:rPr>
              <a:t>Dan</a:t>
            </a:r>
          </a:p>
          <a:p>
            <a:endParaRPr lang="en-US">
              <a:cs typeface="Calibri"/>
            </a:endParaRPr>
          </a:p>
          <a:p>
            <a:pPr marL="514350" indent="-514350">
              <a:spcBef>
                <a:spcPts val="800"/>
              </a:spcBef>
              <a:buAutoNum type="arabicPeriod"/>
            </a:pPr>
            <a:r>
              <a:rPr lang="en-US" b="1">
                <a:latin typeface="Calibri"/>
                <a:cs typeface="Calibri"/>
              </a:rPr>
              <a:t>General Information</a:t>
            </a:r>
          </a:p>
          <a:p>
            <a:pPr marL="971550" lvl="1" indent="-514350">
              <a:spcBef>
                <a:spcPts val="800"/>
              </a:spcBef>
              <a:buFont typeface="Arial"/>
              <a:buChar char="•"/>
            </a:pPr>
            <a:r>
              <a:rPr lang="en-US" b="1">
                <a:latin typeface="Calibri"/>
                <a:cs typeface="Calibri"/>
              </a:rPr>
              <a:t>Team Information Up to 8 Members</a:t>
            </a:r>
          </a:p>
          <a:p>
            <a:pPr marL="1428750" lvl="2" indent="-171450">
              <a:spcBef>
                <a:spcPts val="800"/>
              </a:spcBef>
              <a:buFont typeface="Arial"/>
              <a:buChar char="•"/>
            </a:pPr>
            <a:r>
              <a:rPr lang="en-US" b="1">
                <a:latin typeface="Calibri"/>
                <a:cs typeface="Calibri"/>
              </a:rPr>
              <a:t>Representative of your school staff. </a:t>
            </a:r>
          </a:p>
          <a:p>
            <a:pPr marL="1428750" lvl="2" indent="-171450">
              <a:spcBef>
                <a:spcPts val="800"/>
              </a:spcBef>
              <a:buFont typeface="Arial"/>
              <a:buChar char="•"/>
            </a:pPr>
            <a:r>
              <a:rPr lang="en-US" b="1">
                <a:latin typeface="Calibri"/>
                <a:cs typeface="Calibri"/>
              </a:rPr>
              <a:t>Consider including American Indian Liaison </a:t>
            </a:r>
          </a:p>
          <a:p>
            <a:pPr marL="514350" indent="-514350">
              <a:spcBef>
                <a:spcPts val="800"/>
              </a:spcBef>
              <a:buAutoNum type="arabicPeriod"/>
            </a:pPr>
            <a:r>
              <a:rPr lang="en-US">
                <a:latin typeface="Calibri"/>
                <a:cs typeface="Calibri"/>
              </a:rPr>
              <a:t>SW-PBIS Readiness Checklist</a:t>
            </a:r>
          </a:p>
          <a:p>
            <a:pPr marL="514350" indent="-514350">
              <a:spcBef>
                <a:spcPts val="800"/>
              </a:spcBef>
              <a:buAutoNum type="arabicPeriod"/>
            </a:pPr>
            <a:r>
              <a:rPr lang="en-US">
                <a:latin typeface="Calibri"/>
                <a:cs typeface="Calibri"/>
              </a:rPr>
              <a:t>Narrative</a:t>
            </a:r>
          </a:p>
          <a:p>
            <a:pPr marL="971550" lvl="1" indent="-514350">
              <a:spcBef>
                <a:spcPts val="800"/>
              </a:spcBef>
              <a:buFont typeface="Arial"/>
              <a:buChar char="•"/>
            </a:pPr>
            <a:r>
              <a:rPr lang="en-US">
                <a:latin typeface="Calibri"/>
                <a:cs typeface="Calibri"/>
              </a:rPr>
              <a:t>Endorsement, Input and Support</a:t>
            </a:r>
          </a:p>
          <a:p>
            <a:pPr marL="1428750" lvl="2" indent="-171450">
              <a:spcBef>
                <a:spcPts val="800"/>
              </a:spcBef>
              <a:buFont typeface="Arial"/>
              <a:buChar char="•"/>
            </a:pPr>
            <a:r>
              <a:rPr lang="en-US">
                <a:latin typeface="Calibri"/>
                <a:cs typeface="Calibri"/>
              </a:rPr>
              <a:t>Does your district have 10 or more American Indian students?</a:t>
            </a:r>
          </a:p>
          <a:p>
            <a:pPr marL="514350" indent="-514350">
              <a:spcBef>
                <a:spcPts val="800"/>
              </a:spcBef>
              <a:buAutoNum type="arabicPeriod"/>
            </a:pPr>
            <a:endParaRPr lang="en-US"/>
          </a:p>
          <a:p>
            <a:endParaRPr lang="en-US">
              <a:cs typeface="Calibri"/>
            </a:endParaRPr>
          </a:p>
        </p:txBody>
      </p:sp>
      <p:sp>
        <p:nvSpPr>
          <p:cNvPr id="281" name="Google Shape;281;g12410af6298_1_19:notes"/>
          <p:cNvSpPr txBox="1">
            <a:spLocks noGrp="1"/>
          </p:cNvSpPr>
          <p:nvPr>
            <p:ph type="sldNum" idx="12"/>
          </p:nvPr>
        </p:nvSpPr>
        <p:spPr>
          <a:xfrm>
            <a:off x="5179484" y="6513910"/>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2635483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Dan</a:t>
            </a:r>
          </a:p>
          <a:p>
            <a:endParaRPr lang="en-US">
              <a:latin typeface="Calibri"/>
              <a:cs typeface="Calibri"/>
            </a:endParaRPr>
          </a:p>
          <a:p>
            <a:pPr marL="514350" indent="-514350">
              <a:spcBef>
                <a:spcPts val="800"/>
              </a:spcBef>
              <a:buAutoNum type="arabicPeriod"/>
            </a:pPr>
            <a:r>
              <a:rPr lang="en-US">
                <a:latin typeface="Calibri"/>
                <a:cs typeface="Calibri"/>
              </a:rPr>
              <a:t>General Information</a:t>
            </a:r>
          </a:p>
          <a:p>
            <a:pPr marL="971550" lvl="1" indent="-514350">
              <a:spcBef>
                <a:spcPts val="800"/>
              </a:spcBef>
              <a:buFont typeface="Arial"/>
              <a:buChar char="•"/>
            </a:pPr>
            <a:r>
              <a:rPr lang="en-US">
                <a:latin typeface="Calibri"/>
                <a:cs typeface="Calibri"/>
              </a:rPr>
              <a:t>Team Information Up to 8 Members</a:t>
            </a:r>
          </a:p>
          <a:p>
            <a:pPr marL="1428750" lvl="2" indent="-171450">
              <a:spcBef>
                <a:spcPts val="800"/>
              </a:spcBef>
              <a:buFont typeface="Arial"/>
              <a:buChar char="•"/>
            </a:pPr>
            <a:r>
              <a:rPr lang="en-US">
                <a:latin typeface="Calibri"/>
                <a:cs typeface="Calibri"/>
              </a:rPr>
              <a:t>Representative of your school staff. </a:t>
            </a:r>
          </a:p>
          <a:p>
            <a:pPr marL="1428750" lvl="2" indent="-171450">
              <a:spcBef>
                <a:spcPts val="800"/>
              </a:spcBef>
              <a:buFont typeface="Arial"/>
              <a:buChar char="•"/>
            </a:pPr>
            <a:r>
              <a:rPr lang="en-US">
                <a:latin typeface="Calibri"/>
                <a:cs typeface="Calibri"/>
              </a:rPr>
              <a:t>Consider including American Indian Liaison </a:t>
            </a:r>
          </a:p>
          <a:p>
            <a:pPr marL="514350" indent="-514350">
              <a:spcBef>
                <a:spcPts val="800"/>
              </a:spcBef>
              <a:buAutoNum type="arabicPeriod"/>
            </a:pPr>
            <a:r>
              <a:rPr lang="en-US">
                <a:latin typeface="Calibri"/>
                <a:cs typeface="Calibri"/>
              </a:rPr>
              <a:t>SW-PBIS Readiness Checklist</a:t>
            </a:r>
          </a:p>
          <a:p>
            <a:pPr marL="514350" indent="-514350">
              <a:spcBef>
                <a:spcPts val="800"/>
              </a:spcBef>
              <a:buAutoNum type="arabicPeriod"/>
            </a:pPr>
            <a:r>
              <a:rPr lang="en-US" b="1">
                <a:latin typeface="Calibri"/>
                <a:cs typeface="Calibri"/>
              </a:rPr>
              <a:t>Narrative</a:t>
            </a:r>
          </a:p>
          <a:p>
            <a:pPr marL="971550" lvl="1" indent="-514350">
              <a:spcBef>
                <a:spcPts val="800"/>
              </a:spcBef>
              <a:buFont typeface="Arial"/>
              <a:buChar char="•"/>
            </a:pPr>
            <a:r>
              <a:rPr lang="en-US" b="1">
                <a:latin typeface="Calibri"/>
                <a:cs typeface="Calibri"/>
              </a:rPr>
              <a:t>Endorsement, Input and Support</a:t>
            </a:r>
          </a:p>
          <a:p>
            <a:pPr marL="1428750" lvl="2" indent="-171450">
              <a:spcBef>
                <a:spcPts val="800"/>
              </a:spcBef>
              <a:buFont typeface="Arial"/>
              <a:buChar char="•"/>
            </a:pPr>
            <a:r>
              <a:rPr lang="en-US" b="1">
                <a:latin typeface="Calibri"/>
                <a:cs typeface="Calibri"/>
              </a:rPr>
              <a:t>Does your district have 10 or more American Indian students?</a:t>
            </a:r>
          </a:p>
          <a:p>
            <a:pPr marL="514350" indent="-514350">
              <a:spcBef>
                <a:spcPts val="800"/>
              </a:spcBef>
              <a:buAutoNum type="arabicPeriod"/>
            </a:pPr>
            <a:endParaRPr lang="en-US" b="1">
              <a:cs typeface="Calibri"/>
            </a:endParaRPr>
          </a:p>
          <a:p>
            <a:endParaRPr lang="en-US" b="1">
              <a:latin typeface="Calibri"/>
              <a:cs typeface="Calibri"/>
            </a:endParaRPr>
          </a:p>
          <a:p>
            <a:endParaRPr lang="en-US">
              <a:latin typeface="Calibri"/>
              <a:cs typeface="Calibri"/>
            </a:endParaRPr>
          </a:p>
          <a:p>
            <a:r>
              <a:rPr lang="en-US">
                <a:latin typeface="Calibri"/>
                <a:cs typeface="Calibri"/>
              </a:rPr>
              <a:t>As we look to build infrastructure to support American Indian student success within PBIS, the AIPACs provide an resource for PBIS implementing schools to access for teaming structures and implementation feedback.</a:t>
            </a:r>
            <a:endParaRPr lang="en-US"/>
          </a:p>
          <a:p>
            <a:endParaRPr lang="en-US">
              <a:cs typeface="Calibri"/>
            </a:endParaRPr>
          </a:p>
          <a:p>
            <a:r>
              <a:rPr lang="en-US">
                <a:latin typeface="Calibri"/>
                <a:cs typeface="Calibri"/>
              </a:rPr>
              <a:t>So far 11/18 cohort 19 applications meet criteria</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44</a:t>
            </a:fld>
            <a:endParaRPr lang="en-US"/>
          </a:p>
        </p:txBody>
      </p:sp>
    </p:spTree>
    <p:extLst>
      <p:ext uri="{BB962C8B-B14F-4D97-AF65-F5344CB8AC3E}">
        <p14:creationId xmlns:p14="http://schemas.microsoft.com/office/powerpoint/2010/main" val="15835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Dan</a:t>
            </a:r>
          </a:p>
          <a:p>
            <a:pPr marL="514350" indent="-514350">
              <a:spcBef>
                <a:spcPts val="800"/>
              </a:spcBef>
              <a:buAutoNum type="arabicPeriod"/>
            </a:pPr>
            <a:r>
              <a:rPr lang="en-US"/>
              <a:t>General Information</a:t>
            </a:r>
          </a:p>
          <a:p>
            <a:pPr marL="971550" lvl="1" indent="-514350">
              <a:spcBef>
                <a:spcPts val="800"/>
              </a:spcBef>
              <a:buFont typeface="Arial"/>
              <a:buChar char="•"/>
            </a:pPr>
            <a:r>
              <a:rPr lang="en-US"/>
              <a:t>Team Information Up to 8 Members</a:t>
            </a:r>
          </a:p>
          <a:p>
            <a:pPr marL="1428750" lvl="2" indent="-171450">
              <a:spcBef>
                <a:spcPts val="800"/>
              </a:spcBef>
              <a:buFont typeface="Arial"/>
              <a:buChar char="•"/>
            </a:pPr>
            <a:r>
              <a:rPr lang="en-US"/>
              <a:t>Representative of your school staff. </a:t>
            </a:r>
          </a:p>
          <a:p>
            <a:pPr marL="1428750" lvl="2" indent="-171450">
              <a:spcBef>
                <a:spcPts val="800"/>
              </a:spcBef>
              <a:buFont typeface="Arial"/>
              <a:buChar char="•"/>
            </a:pPr>
            <a:r>
              <a:rPr lang="en-US"/>
              <a:t>Consider including American Indian Liaison </a:t>
            </a:r>
          </a:p>
          <a:p>
            <a:pPr marL="514350" indent="-514350">
              <a:spcBef>
                <a:spcPts val="800"/>
              </a:spcBef>
              <a:buAutoNum type="arabicPeriod"/>
            </a:pPr>
            <a:r>
              <a:rPr lang="en-US">
                <a:latin typeface="Calibri"/>
                <a:cs typeface="Calibri"/>
              </a:rPr>
              <a:t>SW-PBIS Readiness Checklist</a:t>
            </a:r>
          </a:p>
          <a:p>
            <a:pPr marL="514350" indent="-514350">
              <a:spcBef>
                <a:spcPts val="800"/>
              </a:spcBef>
              <a:buAutoNum type="arabicPeriod"/>
            </a:pPr>
            <a:r>
              <a:rPr lang="en-US" b="1">
                <a:latin typeface="Calibri"/>
                <a:cs typeface="Calibri"/>
              </a:rPr>
              <a:t>Narrative</a:t>
            </a:r>
          </a:p>
          <a:p>
            <a:pPr marL="971550" lvl="1" indent="-514350">
              <a:spcBef>
                <a:spcPts val="800"/>
              </a:spcBef>
              <a:buFont typeface="Arial"/>
              <a:buChar char="•"/>
            </a:pPr>
            <a:r>
              <a:rPr lang="en-US" b="1">
                <a:latin typeface="Calibri"/>
                <a:cs typeface="Calibri"/>
              </a:rPr>
              <a:t>Endorsement, Input and Support</a:t>
            </a:r>
          </a:p>
          <a:p>
            <a:pPr marL="1428750" lvl="2" indent="-171450">
              <a:spcBef>
                <a:spcPts val="800"/>
              </a:spcBef>
              <a:buFont typeface="Arial"/>
              <a:buChar char="•"/>
            </a:pPr>
            <a:r>
              <a:rPr lang="en-US" b="1">
                <a:latin typeface="Calibri"/>
                <a:cs typeface="Calibri"/>
              </a:rPr>
              <a:t>Does your district have 10 or more American Indian students?</a:t>
            </a:r>
          </a:p>
          <a:p>
            <a:pPr marL="514350" indent="-514350">
              <a:spcBef>
                <a:spcPts val="800"/>
              </a:spcBef>
              <a:buAutoNum type="arabicPeriod"/>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45</a:t>
            </a:fld>
            <a:endParaRPr lang="en-US"/>
          </a:p>
        </p:txBody>
      </p:sp>
    </p:spTree>
    <p:extLst>
      <p:ext uri="{BB962C8B-B14F-4D97-AF65-F5344CB8AC3E}">
        <p14:creationId xmlns:p14="http://schemas.microsoft.com/office/powerpoint/2010/main" val="2959625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19f2342c0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19f2342c08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219f2342c08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19f2342c08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19f2342c08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219f2342c08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latin typeface="Calibri"/>
                <a:cs typeface="Calibri"/>
              </a:rPr>
              <a:t>Schools, Districts and Teachers at a Glance</a:t>
            </a:r>
            <a:endParaRPr lang="en-US">
              <a:latin typeface="Calibri"/>
              <a:cs typeface="Calibri"/>
            </a:endParaRPr>
          </a:p>
          <a:p>
            <a:pPr marL="0" marR="0" lvl="0" indent="0" algn="l" defTabSz="914400">
              <a:lnSpc>
                <a:spcPct val="100000"/>
              </a:lnSpc>
              <a:spcBef>
                <a:spcPts val="0"/>
              </a:spcBef>
              <a:spcAft>
                <a:spcPts val="0"/>
              </a:spcAft>
              <a:buNone/>
              <a:tabLst/>
              <a:defRPr/>
            </a:pPr>
            <a:r>
              <a:rPr lang="en-US">
                <a:latin typeface="Calibri"/>
                <a:cs typeface="Calibri"/>
                <a:hlinkClick r:id="rId3"/>
              </a:rPr>
              <a:t>https://public.education.mn.gov/MDEAnalytics/Summary.jsp</a:t>
            </a:r>
            <a:endParaRPr lang="en-US">
              <a:latin typeface="Calibri"/>
              <a:cs typeface="Calibri"/>
            </a:endParaRPr>
          </a:p>
          <a:p>
            <a:r>
              <a:rPr lang="en-US">
                <a:latin typeface="Calibri"/>
                <a:cs typeface="Calibri"/>
              </a:rPr>
              <a:t>Data Sources: MDEORG, MARSS Student </a:t>
            </a:r>
            <a:endParaRPr lang="en-US">
              <a:cs typeface="Calibri"/>
            </a:endParaRPr>
          </a:p>
          <a:p>
            <a:r>
              <a:rPr lang="en-US">
                <a:latin typeface="Calibri"/>
                <a:cs typeface="Calibri"/>
              </a:rPr>
              <a:t>Report Run:03/27/2023</a:t>
            </a:r>
          </a:p>
          <a:p>
            <a:r>
              <a:rPr lang="en-US">
                <a:latin typeface="Calibri"/>
                <a:cs typeface="Calibri"/>
              </a:rPr>
              <a:t>(2022-2023)</a:t>
            </a:r>
          </a:p>
          <a:p>
            <a:r>
              <a:rPr lang="en-US">
                <a:latin typeface="Calibri"/>
                <a:cs typeface="Calibri"/>
              </a:rPr>
              <a:t>Public School Districts 570</a:t>
            </a:r>
          </a:p>
          <a:p>
            <a:r>
              <a:rPr lang="en-US">
                <a:latin typeface="Calibri"/>
                <a:cs typeface="Calibri"/>
              </a:rPr>
              <a:t>Number of Schools 2,239</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748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1821e8f22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1821e8f22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21821e8f22e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1821e8f22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1821e8f22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21821e8f22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1821e8f22e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1821e8f22e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1821e8f22e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821e8f22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1821e8f22e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1821e8f22e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Govinda</a:t>
            </a:r>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4140270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norm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2">
            <a:alphaModFix/>
          </a:blip>
          <a:srcRect/>
          <a:stretch/>
        </p:blipFill>
        <p:spPr>
          <a:xfrm>
            <a:off x="3372377" y="1803811"/>
            <a:ext cx="5447246" cy="723760"/>
          </a:xfrm>
          <a:prstGeom prst="rect">
            <a:avLst/>
          </a:prstGeom>
          <a:noFill/>
          <a:ln>
            <a:noFill/>
          </a:ln>
        </p:spPr>
      </p:pic>
      <p:pic>
        <p:nvPicPr>
          <p:cNvPr id="23" name="Google Shape;23;p2" descr="08E63123-0EA5-48C1-AA21-28EADA3137E5"/>
          <p:cNvPicPr preferRelativeResize="0"/>
          <p:nvPr/>
        </p:nvPicPr>
        <p:blipFill rotWithShape="1">
          <a:blip r:embed="rId3">
            <a:alphaModFix/>
          </a:blip>
          <a:srcRect/>
          <a:stretch/>
        </p:blipFill>
        <p:spPr>
          <a:xfrm>
            <a:off x="4703809" y="2722866"/>
            <a:ext cx="2784382" cy="12921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1000"/>
              </a:spcBef>
              <a:spcAft>
                <a:spcPts val="0"/>
              </a:spcAft>
              <a:buSzPts val="2400"/>
              <a:buNone/>
              <a:defRPr sz="2400"/>
            </a:lvl1pPr>
            <a:lvl2pPr lvl="1" algn="ctr" rtl="0">
              <a:lnSpc>
                <a:spcPct val="100000"/>
              </a:lnSpc>
              <a:spcBef>
                <a:spcPts val="1000"/>
              </a:spcBef>
              <a:spcAft>
                <a:spcPts val="0"/>
              </a:spcAft>
              <a:buSzPts val="2000"/>
              <a:buNone/>
              <a:defRPr sz="2000"/>
            </a:lvl2pPr>
            <a:lvl3pPr lvl="2" algn="ctr" rtl="0">
              <a:lnSpc>
                <a:spcPct val="100000"/>
              </a:lnSpc>
              <a:spcBef>
                <a:spcPts val="1000"/>
              </a:spcBef>
              <a:spcAft>
                <a:spcPts val="0"/>
              </a:spcAft>
              <a:buSzPts val="1800"/>
              <a:buNone/>
              <a:defRPr sz="1800"/>
            </a:lvl3pPr>
            <a:lvl4pPr lvl="3" algn="ctr" rtl="0">
              <a:lnSpc>
                <a:spcPct val="100000"/>
              </a:lnSpc>
              <a:spcBef>
                <a:spcPts val="1000"/>
              </a:spcBef>
              <a:spcAft>
                <a:spcPts val="0"/>
              </a:spcAft>
              <a:buSzPts val="1600"/>
              <a:buNone/>
              <a:defRPr sz="1600"/>
            </a:lvl4pPr>
            <a:lvl5pPr lvl="4" algn="ctr" rtl="0">
              <a:lnSpc>
                <a:spcPct val="100000"/>
              </a:lnSpc>
              <a:spcBef>
                <a:spcPts val="1000"/>
              </a:spcBef>
              <a:spcAft>
                <a:spcPts val="0"/>
              </a:spcAft>
              <a:buSzPts val="1600"/>
              <a:buNone/>
              <a:defRPr sz="1600"/>
            </a:lvl5pPr>
            <a:lvl6pPr lvl="5" algn="ctr" rtl="0">
              <a:lnSpc>
                <a:spcPct val="90000"/>
              </a:lnSpc>
              <a:spcBef>
                <a:spcPts val="10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7" name="Google Shape;87;p11"/>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1"/>
          <p:cNvSpPr txBox="1">
            <a:spLocks noGrp="1"/>
          </p:cNvSpPr>
          <p:nvPr>
            <p:ph type="ftr" idx="11"/>
          </p:nvPr>
        </p:nvSpPr>
        <p:spPr>
          <a:xfrm>
            <a:off x="3302177" y="6356349"/>
            <a:ext cx="5587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LOGO">
  <p:cSld name="1_TITLE and LOGO">
    <p:spTree>
      <p:nvGrpSpPr>
        <p:cNvPr id="1" name="Shape 90"/>
        <p:cNvGrpSpPr/>
        <p:nvPr/>
      </p:nvGrpSpPr>
      <p:grpSpPr>
        <a:xfrm>
          <a:off x="0" y="0"/>
          <a:ext cx="0" cy="0"/>
          <a:chOff x="0" y="0"/>
          <a:chExt cx="0" cy="0"/>
        </a:xfrm>
      </p:grpSpPr>
      <p:cxnSp>
        <p:nvCxnSpPr>
          <p:cNvPr id="91" name="Google Shape;91;p12"/>
          <p:cNvCxnSpPr/>
          <p:nvPr/>
        </p:nvCxnSpPr>
        <p:spPr>
          <a:xfrm>
            <a:off x="469900" y="457200"/>
            <a:ext cx="0" cy="516900"/>
          </a:xfrm>
          <a:prstGeom prst="straightConnector1">
            <a:avLst/>
          </a:prstGeom>
          <a:noFill/>
          <a:ln w="63500" cap="flat" cmpd="sng">
            <a:solidFill>
              <a:srgbClr val="0078C0"/>
            </a:solidFill>
            <a:prstDash val="solid"/>
            <a:miter lim="800000"/>
            <a:headEnd type="none" w="sm" len="sm"/>
            <a:tailEnd type="none" w="sm" len="sm"/>
          </a:ln>
        </p:spPr>
      </p:cxnSp>
      <p:sp>
        <p:nvSpPr>
          <p:cNvPr id="92" name="Google Shape;92;p12"/>
          <p:cNvSpPr txBox="1">
            <a:spLocks noGrp="1"/>
          </p:cNvSpPr>
          <p:nvPr>
            <p:ph type="title"/>
          </p:nvPr>
        </p:nvSpPr>
        <p:spPr>
          <a:xfrm>
            <a:off x="584200" y="380941"/>
            <a:ext cx="3632400" cy="669300"/>
          </a:xfrm>
          <a:prstGeom prst="rect">
            <a:avLst/>
          </a:prstGeom>
          <a:noFill/>
          <a:ln>
            <a:noFill/>
          </a:ln>
        </p:spPr>
        <p:txBody>
          <a:bodyPr spcFirstLastPara="1" wrap="square" lIns="45725" tIns="22850" rIns="45725" bIns="22850" anchor="t" anchorCtr="0">
            <a:normAutofit/>
          </a:bodyPr>
          <a:lstStyle>
            <a:lvl1pPr marR="0" lvl="0" algn="l" rtl="0">
              <a:lnSpc>
                <a:spcPct val="90000"/>
              </a:lnSpc>
              <a:spcBef>
                <a:spcPts val="0"/>
              </a:spcBef>
              <a:spcAft>
                <a:spcPts val="0"/>
              </a:spcAft>
              <a:buClr>
                <a:schemeClr val="dk1"/>
              </a:buClr>
              <a:buSzPts val="2300"/>
              <a:buFont typeface="Calibri"/>
              <a:buNone/>
              <a:defRPr sz="2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93" name="Google Shape;93;p12"/>
          <p:cNvSpPr txBox="1">
            <a:spLocks noGrp="1"/>
          </p:cNvSpPr>
          <p:nvPr>
            <p:ph type="body" idx="1"/>
          </p:nvPr>
        </p:nvSpPr>
        <p:spPr>
          <a:xfrm>
            <a:off x="469900" y="1600200"/>
            <a:ext cx="7911900" cy="2286000"/>
          </a:xfrm>
          <a:prstGeom prst="rect">
            <a:avLst/>
          </a:prstGeom>
          <a:noFill/>
          <a:ln>
            <a:noFill/>
          </a:ln>
        </p:spPr>
        <p:txBody>
          <a:bodyPr spcFirstLastPara="1" wrap="square" lIns="45725" tIns="22850" rIns="45725" bIns="22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963084" y="4406900"/>
            <a:ext cx="103632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0E1529"/>
              </a:buClr>
              <a:buSzPts val="4000"/>
              <a:buFont typeface="Twentieth Century"/>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3"/>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SzPts val="2000"/>
              <a:buNone/>
              <a:defRPr sz="2000">
                <a:solidFill>
                  <a:srgbClr val="3366FF"/>
                </a:solidFill>
              </a:defRPr>
            </a:lvl1pPr>
            <a:lvl2pPr marL="914400" lvl="1" indent="-228600" algn="l" rtl="0">
              <a:spcBef>
                <a:spcPts val="1000"/>
              </a:spcBef>
              <a:spcAft>
                <a:spcPts val="0"/>
              </a:spcAft>
              <a:buSzPts val="1800"/>
              <a:buNone/>
              <a:defRPr sz="1800">
                <a:solidFill>
                  <a:srgbClr val="8F97C0"/>
                </a:solidFill>
              </a:defRPr>
            </a:lvl2pPr>
            <a:lvl3pPr marL="1371600" lvl="2" indent="-228600" algn="l" rtl="0">
              <a:spcBef>
                <a:spcPts val="1000"/>
              </a:spcBef>
              <a:spcAft>
                <a:spcPts val="0"/>
              </a:spcAft>
              <a:buSzPts val="1600"/>
              <a:buNone/>
              <a:defRPr sz="1600">
                <a:solidFill>
                  <a:srgbClr val="8F97C0"/>
                </a:solidFill>
              </a:defRPr>
            </a:lvl3pPr>
            <a:lvl4pPr marL="1828800" lvl="3" indent="-228600" algn="l" rtl="0">
              <a:spcBef>
                <a:spcPts val="1000"/>
              </a:spcBef>
              <a:spcAft>
                <a:spcPts val="0"/>
              </a:spcAft>
              <a:buClr>
                <a:srgbClr val="8F97C0"/>
              </a:buClr>
              <a:buSzPts val="1400"/>
              <a:buNone/>
              <a:defRPr sz="1400">
                <a:solidFill>
                  <a:srgbClr val="8F97C0"/>
                </a:solidFill>
              </a:defRPr>
            </a:lvl4pPr>
            <a:lvl5pPr marL="2286000" lvl="4" indent="-228600" algn="l" rtl="0">
              <a:spcBef>
                <a:spcPts val="1000"/>
              </a:spcBef>
              <a:spcAft>
                <a:spcPts val="0"/>
              </a:spcAft>
              <a:buClr>
                <a:srgbClr val="8F97C0"/>
              </a:buClr>
              <a:buSzPts val="1400"/>
              <a:buNone/>
              <a:defRPr sz="1400">
                <a:solidFill>
                  <a:srgbClr val="8F97C0"/>
                </a:solidFill>
              </a:defRPr>
            </a:lvl5pPr>
            <a:lvl6pPr marL="2743200" lvl="5" indent="-228600" algn="l" rtl="0">
              <a:spcBef>
                <a:spcPts val="100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10778836" y="6293898"/>
            <a:ext cx="721200" cy="3657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a:solidFill>
                  <a:schemeClr val="dk1"/>
                </a:solidFill>
                <a:latin typeface="Twentieth Century"/>
                <a:ea typeface="Twentieth Century"/>
                <a:cs typeface="Twentieth Century"/>
                <a:sym typeface="Twentieth Century"/>
              </a:defRPr>
            </a:lvl1pPr>
            <a:lvl2pPr marL="0" lvl="1" indent="0" algn="ctr" rtl="0">
              <a:spcBef>
                <a:spcPts val="0"/>
              </a:spcBef>
              <a:buNone/>
              <a:defRPr sz="1400">
                <a:solidFill>
                  <a:schemeClr val="dk1"/>
                </a:solidFill>
                <a:latin typeface="Twentieth Century"/>
                <a:ea typeface="Twentieth Century"/>
                <a:cs typeface="Twentieth Century"/>
                <a:sym typeface="Twentieth Century"/>
              </a:defRPr>
            </a:lvl2pPr>
            <a:lvl3pPr marL="0" lvl="2" indent="0" algn="ctr" rtl="0">
              <a:spcBef>
                <a:spcPts val="0"/>
              </a:spcBef>
              <a:buNone/>
              <a:defRPr sz="1400">
                <a:solidFill>
                  <a:schemeClr val="dk1"/>
                </a:solidFill>
                <a:latin typeface="Twentieth Century"/>
                <a:ea typeface="Twentieth Century"/>
                <a:cs typeface="Twentieth Century"/>
                <a:sym typeface="Twentieth Century"/>
              </a:defRPr>
            </a:lvl3pPr>
            <a:lvl4pPr marL="0" lvl="3" indent="0" algn="ctr" rtl="0">
              <a:spcBef>
                <a:spcPts val="0"/>
              </a:spcBef>
              <a:buNone/>
              <a:defRPr sz="1400">
                <a:solidFill>
                  <a:schemeClr val="dk1"/>
                </a:solidFill>
                <a:latin typeface="Twentieth Century"/>
                <a:ea typeface="Twentieth Century"/>
                <a:cs typeface="Twentieth Century"/>
                <a:sym typeface="Twentieth Century"/>
              </a:defRPr>
            </a:lvl4pPr>
            <a:lvl5pPr marL="0" lvl="4" indent="0" algn="ctr" rtl="0">
              <a:spcBef>
                <a:spcPts val="0"/>
              </a:spcBef>
              <a:buNone/>
              <a:defRPr sz="1400">
                <a:solidFill>
                  <a:schemeClr val="dk1"/>
                </a:solidFill>
                <a:latin typeface="Twentieth Century"/>
                <a:ea typeface="Twentieth Century"/>
                <a:cs typeface="Twentieth Century"/>
                <a:sym typeface="Twentieth Century"/>
              </a:defRPr>
            </a:lvl5pPr>
            <a:lvl6pPr marL="0" lvl="5" indent="0" algn="ctr" rtl="0">
              <a:spcBef>
                <a:spcPts val="0"/>
              </a:spcBef>
              <a:buNone/>
              <a:defRPr sz="1400">
                <a:solidFill>
                  <a:schemeClr val="dk1"/>
                </a:solidFill>
                <a:latin typeface="Twentieth Century"/>
                <a:ea typeface="Twentieth Century"/>
                <a:cs typeface="Twentieth Century"/>
                <a:sym typeface="Twentieth Century"/>
              </a:defRPr>
            </a:lvl6pPr>
            <a:lvl7pPr marL="0" lvl="6" indent="0" algn="ctr" rtl="0">
              <a:spcBef>
                <a:spcPts val="0"/>
              </a:spcBef>
              <a:buNone/>
              <a:defRPr sz="1400">
                <a:solidFill>
                  <a:schemeClr val="dk1"/>
                </a:solidFill>
                <a:latin typeface="Twentieth Century"/>
                <a:ea typeface="Twentieth Century"/>
                <a:cs typeface="Twentieth Century"/>
                <a:sym typeface="Twentieth Century"/>
              </a:defRPr>
            </a:lvl7pPr>
            <a:lvl8pPr marL="0" lvl="7" indent="0" algn="ctr" rtl="0">
              <a:spcBef>
                <a:spcPts val="0"/>
              </a:spcBef>
              <a:buNone/>
              <a:defRPr sz="1400">
                <a:solidFill>
                  <a:schemeClr val="dk1"/>
                </a:solidFill>
                <a:latin typeface="Twentieth Century"/>
                <a:ea typeface="Twentieth Century"/>
                <a:cs typeface="Twentieth Century"/>
                <a:sym typeface="Twentieth Century"/>
              </a:defRPr>
            </a:lvl8pPr>
            <a:lvl9pPr marL="0" lvl="8" indent="0" algn="ctr" rtl="0">
              <a:spcBef>
                <a:spcPts val="0"/>
              </a:spcBef>
              <a:buNone/>
              <a:defRPr sz="1400">
                <a:solidFill>
                  <a:schemeClr val="dk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99" name="Google Shape;99;p14"/>
          <p:cNvSpPr txBox="1">
            <a:spLocks noGrp="1"/>
          </p:cNvSpPr>
          <p:nvPr>
            <p:ph type="ftr" idx="11"/>
          </p:nvPr>
        </p:nvSpPr>
        <p:spPr>
          <a:xfrm>
            <a:off x="5547360" y="6293104"/>
            <a:ext cx="525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14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4"/>
          <p:cNvSpPr txBox="1">
            <a:spLocks noGrp="1"/>
          </p:cNvSpPr>
          <p:nvPr>
            <p:ph type="title"/>
          </p:nvPr>
        </p:nvSpPr>
        <p:spPr>
          <a:xfrm>
            <a:off x="1334039" y="325057"/>
            <a:ext cx="9315900" cy="915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15"/>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5"/>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1">
  <p:cSld name="2_Title and Content_1">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487064" y="350815"/>
            <a:ext cx="9315900" cy="915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p17"/>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17500" rtl="0">
              <a:spcBef>
                <a:spcPts val="100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0"/>
              </a:spcAft>
              <a:buSzPts val="1200"/>
              <a:buChar char="•"/>
              <a:defRPr sz="1200"/>
            </a:lvl9pPr>
          </a:lstStyle>
          <a:p>
            <a:endParaRPr/>
          </a:p>
        </p:txBody>
      </p:sp>
      <p:sp>
        <p:nvSpPr>
          <p:cNvPr id="110" name="Google Shape;110;p17"/>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17500" rtl="0">
              <a:spcBef>
                <a:spcPts val="100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0"/>
              </a:spcAft>
              <a:buSzPts val="1200"/>
              <a:buChar char="•"/>
              <a:defRPr sz="1200"/>
            </a:lvl9pPr>
          </a:lstStyle>
          <a:p>
            <a:endParaRPr/>
          </a:p>
        </p:txBody>
      </p:sp>
      <p:sp>
        <p:nvSpPr>
          <p:cNvPr id="111" name="Google Shape;111;p1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11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86139" y="350815"/>
            <a:ext cx="9315900" cy="915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0"/>
          <p:cNvSpPr txBox="1">
            <a:spLocks noGrp="1"/>
          </p:cNvSpPr>
          <p:nvPr>
            <p:ph type="body" idx="1"/>
          </p:nvPr>
        </p:nvSpPr>
        <p:spPr>
          <a:xfrm>
            <a:off x="486139" y="1600200"/>
            <a:ext cx="5384700" cy="4697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SzPts val="2800"/>
              <a:buChar char="•"/>
              <a:defRPr sz="2800"/>
            </a:lvl1pPr>
            <a:lvl2pPr marL="914400" lvl="1" indent="-381000" algn="l" rtl="0">
              <a:spcBef>
                <a:spcPts val="1000"/>
              </a:spcBef>
              <a:spcAft>
                <a:spcPts val="0"/>
              </a:spcAft>
              <a:buSzPts val="2400"/>
              <a:buChar char="•"/>
              <a:defRPr sz="2400"/>
            </a:lvl2pPr>
            <a:lvl3pPr marL="1371600" lvl="2" indent="-355600" algn="l" rtl="0">
              <a:spcBef>
                <a:spcPts val="1000"/>
              </a:spcBef>
              <a:spcAft>
                <a:spcPts val="0"/>
              </a:spcAft>
              <a:buSzPts val="2000"/>
              <a:buChar char="•"/>
              <a:defRPr sz="2000"/>
            </a:lvl3pPr>
            <a:lvl4pPr marL="1828800" lvl="3" indent="-342900" algn="l" rtl="0">
              <a:spcBef>
                <a:spcPts val="1000"/>
              </a:spcBef>
              <a:spcAft>
                <a:spcPts val="0"/>
              </a:spcAft>
              <a:buClr>
                <a:schemeClr val="dk2"/>
              </a:buClr>
              <a:buSzPts val="1800"/>
              <a:buChar char="•"/>
              <a:defRPr sz="1800"/>
            </a:lvl4pPr>
            <a:lvl5pPr marL="2286000" lvl="4" indent="-342900" algn="l" rtl="0">
              <a:spcBef>
                <a:spcPts val="1000"/>
              </a:spcBef>
              <a:spcAft>
                <a:spcPts val="0"/>
              </a:spcAft>
              <a:buClr>
                <a:schemeClr val="dk2"/>
              </a:buClr>
              <a:buSzPts val="1800"/>
              <a:buChar char="•"/>
              <a:defRPr sz="1800"/>
            </a:lvl5pPr>
            <a:lvl6pPr marL="2743200" lvl="5" indent="-342900" algn="l" rtl="0">
              <a:spcBef>
                <a:spcPts val="100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7" name="Google Shape;117;p20"/>
          <p:cNvSpPr txBox="1">
            <a:spLocks noGrp="1"/>
          </p:cNvSpPr>
          <p:nvPr>
            <p:ph type="body" idx="2"/>
          </p:nvPr>
        </p:nvSpPr>
        <p:spPr>
          <a:xfrm>
            <a:off x="6074139" y="1600200"/>
            <a:ext cx="5384700" cy="4697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SzPts val="2800"/>
              <a:buChar char="•"/>
              <a:defRPr sz="2800"/>
            </a:lvl1pPr>
            <a:lvl2pPr marL="914400" lvl="1" indent="-381000" algn="l" rtl="0">
              <a:spcBef>
                <a:spcPts val="1000"/>
              </a:spcBef>
              <a:spcAft>
                <a:spcPts val="0"/>
              </a:spcAft>
              <a:buSzPts val="2400"/>
              <a:buChar char="•"/>
              <a:defRPr sz="2400"/>
            </a:lvl2pPr>
            <a:lvl3pPr marL="1371600" lvl="2" indent="-355600" algn="l" rtl="0">
              <a:spcBef>
                <a:spcPts val="1000"/>
              </a:spcBef>
              <a:spcAft>
                <a:spcPts val="0"/>
              </a:spcAft>
              <a:buSzPts val="2000"/>
              <a:buChar char="•"/>
              <a:defRPr sz="2000"/>
            </a:lvl3pPr>
            <a:lvl4pPr marL="1828800" lvl="3" indent="-342900" algn="l" rtl="0">
              <a:spcBef>
                <a:spcPts val="1000"/>
              </a:spcBef>
              <a:spcAft>
                <a:spcPts val="0"/>
              </a:spcAft>
              <a:buClr>
                <a:schemeClr val="dk2"/>
              </a:buClr>
              <a:buSzPts val="1800"/>
              <a:buChar char="•"/>
              <a:defRPr sz="1800"/>
            </a:lvl4pPr>
            <a:lvl5pPr marL="2286000" lvl="4" indent="-342900" algn="l" rtl="0">
              <a:spcBef>
                <a:spcPts val="1000"/>
              </a:spcBef>
              <a:spcAft>
                <a:spcPts val="0"/>
              </a:spcAft>
              <a:buClr>
                <a:schemeClr val="dk2"/>
              </a:buClr>
              <a:buSzPts val="1800"/>
              <a:buChar char="•"/>
              <a:defRPr sz="1800"/>
            </a:lvl5pPr>
            <a:lvl6pPr marL="2743200" lvl="5" indent="-342900" algn="l" rtl="0">
              <a:spcBef>
                <a:spcPts val="100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838200" y="-1"/>
            <a:ext cx="10515600" cy="1216025"/>
          </a:xfrm>
          <a:prstGeom prst="rect">
            <a:avLst/>
          </a:prstGeom>
          <a:noFill/>
          <a:ln>
            <a:noFill/>
          </a:ln>
        </p:spPr>
        <p:txBody>
          <a:bodyPr spcFirstLastPara="1" wrap="square" lIns="0" tIns="45700" rIns="0" bIns="45700" anchor="ctr" anchorCtr="0">
            <a:normAutofit/>
          </a:bodyPr>
          <a:lstStyle>
            <a:lvl1pPr lvl="0" algn="r">
              <a:lnSpc>
                <a:spcPct val="90000"/>
              </a:lnSpc>
              <a:spcBef>
                <a:spcPts val="0"/>
              </a:spcBef>
              <a:spcAft>
                <a:spcPts val="0"/>
              </a:spcAft>
              <a:buClr>
                <a:schemeClr val="dk1"/>
              </a:buClr>
              <a:buSzPts val="2700"/>
              <a:buFont typeface="Calibri"/>
              <a:buNone/>
              <a:defRPr sz="27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838200" y="1366346"/>
            <a:ext cx="10515600" cy="4788393"/>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
          <p:cNvSpPr txBox="1">
            <a:spLocks noGrp="1"/>
          </p:cNvSpPr>
          <p:nvPr>
            <p:ph type="dt" idx="10"/>
          </p:nvPr>
        </p:nvSpPr>
        <p:spPr>
          <a:xfrm>
            <a:off x="838201" y="6356352"/>
            <a:ext cx="13585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3302178" y="6356351"/>
            <a:ext cx="558764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9891133" y="6356352"/>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Solid White)">
    <p:bg bwMode="gray">
      <p:bgPr>
        <a:solidFill>
          <a:schemeClr val="bg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Education </a:t>
            </a:r>
            <a:r>
              <a:rPr lang="en-US">
                <a:solidFill>
                  <a:schemeClr val="accent1"/>
                </a:solidFill>
              </a:rPr>
              <a:t>|</a:t>
            </a:r>
            <a:r>
              <a:rPr lang="en-US"/>
              <a:t> education.mn.gov</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6/15/2023</a:t>
            </a:fld>
            <a:endParaRPr lang="en-US"/>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1539965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White)">
    <p:bg bwMode="gray">
      <p:bgRef idx="1001">
        <a:schemeClr val="bg1"/>
      </p:bgRef>
    </p:bg>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Minnesota Department of Education </a:t>
            </a:r>
            <a:r>
              <a:rPr lang="en-US" dirty="0">
                <a:solidFill>
                  <a:schemeClr val="accent1"/>
                </a:solidFill>
              </a:rPr>
              <a:t>|</a:t>
            </a:r>
            <a:r>
              <a:rPr lang="en-US" dirty="0"/>
              <a:t> education.mn.gov</a:t>
            </a:r>
          </a:p>
        </p:txBody>
      </p:sp>
      <p:sp>
        <p:nvSpPr>
          <p:cNvPr id="4" name="Date Placeholder 4"/>
          <p:cNvSpPr>
            <a:spLocks noGrp="1"/>
          </p:cNvSpPr>
          <p:nvPr>
            <p:ph type="dt" sz="half" idx="10"/>
          </p:nvPr>
        </p:nvSpPr>
        <p:spPr bwMode="black"/>
        <p:txBody>
          <a:bodyPr/>
          <a:lstStyle/>
          <a:p>
            <a:fld id="{824D5D47-1752-4D84-8BFB-C2F71A34C932}" type="datetime1">
              <a:rPr lang="en-US" smtClean="0"/>
              <a:t>6/15/2023</a:t>
            </a:fld>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9372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White)" type="obj">
  <p:cSld name="OBJECT">
    <p:spTree>
      <p:nvGrpSpPr>
        <p:cNvPr id="1" name="Shape 30"/>
        <p:cNvGrpSpPr/>
        <p:nvPr/>
      </p:nvGrpSpPr>
      <p:grpSpPr>
        <a:xfrm>
          <a:off x="0" y="0"/>
          <a:ext cx="0" cy="0"/>
          <a:chOff x="0" y="0"/>
          <a:chExt cx="0" cy="0"/>
        </a:xfrm>
      </p:grpSpPr>
      <p:sp>
        <p:nvSpPr>
          <p:cNvPr id="31" name="Google Shape;31;p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 name="Google Shape;32;p4"/>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37;p4"/>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8" name="Google Shape;38;p4"/>
          <p:cNvPicPr preferRelativeResize="0"/>
          <p:nvPr/>
        </p:nvPicPr>
        <p:blipFill>
          <a:blip r:embed="rId2">
            <a:alphaModFix/>
          </a:blip>
          <a:stretch>
            <a:fillRect/>
          </a:stretch>
        </p:blipFill>
        <p:spPr>
          <a:xfrm>
            <a:off x="981073" y="152400"/>
            <a:ext cx="2019300" cy="91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Boxed)">
  <p:cSld name="Section Title (Boxed)">
    <p:bg>
      <p:bgPr>
        <a:solidFill>
          <a:srgbClr val="E8E8E8"/>
        </a:solidFill>
        <a:effectLst/>
      </p:bgPr>
    </p:bg>
    <p:spTree>
      <p:nvGrpSpPr>
        <p:cNvPr id="1" name="Shape 39"/>
        <p:cNvGrpSpPr/>
        <p:nvPr/>
      </p:nvGrpSpPr>
      <p:grpSpPr>
        <a:xfrm>
          <a:off x="0" y="0"/>
          <a:ext cx="0" cy="0"/>
          <a:chOff x="0" y="0"/>
          <a:chExt cx="0" cy="0"/>
        </a:xfrm>
      </p:grpSpPr>
      <p:sp>
        <p:nvSpPr>
          <p:cNvPr id="40" name="Google Shape;40;p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41;p5"/>
          <p:cNvSpPr txBox="1">
            <a:spLocks noGrp="1"/>
          </p:cNvSpPr>
          <p:nvPr>
            <p:ph type="title"/>
          </p:nvPr>
        </p:nvSpPr>
        <p:spPr>
          <a:xfrm>
            <a:off x="838200" y="1335281"/>
            <a:ext cx="10515600" cy="4841682"/>
          </a:xfrm>
          <a:prstGeom prst="rect">
            <a:avLst/>
          </a:prstGeom>
          <a:solidFill>
            <a:schemeClr val="lt1"/>
          </a:solidFill>
          <a:ln>
            <a:noFill/>
          </a:ln>
        </p:spPr>
        <p:txBody>
          <a:bodyPr spcFirstLastPara="1" wrap="square" lIns="182875" tIns="91425" rIns="182875" bIns="274300" anchor="b" anchorCtr="0">
            <a:normAutofit/>
          </a:bodyPr>
          <a:lstStyle>
            <a:lvl1pPr lvl="0" algn="l">
              <a:lnSpc>
                <a:spcPct val="90000"/>
              </a:lnSpc>
              <a:spcBef>
                <a:spcPts val="0"/>
              </a:spcBef>
              <a:spcAft>
                <a:spcPts val="0"/>
              </a:spcAft>
              <a:buClr>
                <a:schemeClr val="dk1"/>
              </a:buClr>
              <a:buSzPts val="7200"/>
              <a:buFont typeface="Calibri"/>
              <a:buNone/>
              <a:defRPr sz="72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5"/>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6" name="Google Shape;46;p5"/>
          <p:cNvPicPr preferRelativeResize="0"/>
          <p:nvPr/>
        </p:nvPicPr>
        <p:blipFill>
          <a:blip r:embed="rId2">
            <a:alphaModFix/>
          </a:blip>
          <a:stretch>
            <a:fillRect/>
          </a:stretch>
        </p:blipFill>
        <p:spPr>
          <a:xfrm>
            <a:off x="543413" y="12900"/>
            <a:ext cx="2524125" cy="1143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FFFFFF"/>
                </a:solidFill>
                <a:latin typeface="Calibri"/>
                <a:ea typeface="Calibri"/>
                <a:cs typeface="Calibri"/>
                <a:sym typeface="Calibri"/>
              </a:defRPr>
            </a:lvl1pPr>
            <a:lvl2pPr marL="0" lvl="1" indent="0" algn="r">
              <a:spcBef>
                <a:spcPts val="0"/>
              </a:spcBef>
              <a:buNone/>
              <a:defRPr sz="1200">
                <a:solidFill>
                  <a:srgbClr val="FFFFFF"/>
                </a:solidFill>
                <a:latin typeface="Calibri"/>
                <a:ea typeface="Calibri"/>
                <a:cs typeface="Calibri"/>
                <a:sym typeface="Calibri"/>
              </a:defRPr>
            </a:lvl2pPr>
            <a:lvl3pPr marL="0" lvl="2" indent="0" algn="r">
              <a:spcBef>
                <a:spcPts val="0"/>
              </a:spcBef>
              <a:buNone/>
              <a:defRPr sz="1200">
                <a:solidFill>
                  <a:srgbClr val="FFFFFF"/>
                </a:solidFill>
                <a:latin typeface="Calibri"/>
                <a:ea typeface="Calibri"/>
                <a:cs typeface="Calibri"/>
                <a:sym typeface="Calibri"/>
              </a:defRPr>
            </a:lvl3pPr>
            <a:lvl4pPr marL="0" lvl="3" indent="0" algn="r">
              <a:spcBef>
                <a:spcPts val="0"/>
              </a:spcBef>
              <a:buNone/>
              <a:defRPr sz="1200">
                <a:solidFill>
                  <a:srgbClr val="FFFFFF"/>
                </a:solidFill>
                <a:latin typeface="Calibri"/>
                <a:ea typeface="Calibri"/>
                <a:cs typeface="Calibri"/>
                <a:sym typeface="Calibri"/>
              </a:defRPr>
            </a:lvl4pPr>
            <a:lvl5pPr marL="0" lvl="4" indent="0" algn="r">
              <a:spcBef>
                <a:spcPts val="0"/>
              </a:spcBef>
              <a:buNone/>
              <a:defRPr sz="1200">
                <a:solidFill>
                  <a:srgbClr val="FFFFFF"/>
                </a:solidFill>
                <a:latin typeface="Calibri"/>
                <a:ea typeface="Calibri"/>
                <a:cs typeface="Calibri"/>
                <a:sym typeface="Calibri"/>
              </a:defRPr>
            </a:lvl5pPr>
            <a:lvl6pPr marL="0" lvl="5" indent="0" algn="r">
              <a:spcBef>
                <a:spcPts val="0"/>
              </a:spcBef>
              <a:buNone/>
              <a:defRPr sz="1200">
                <a:solidFill>
                  <a:srgbClr val="FFFFFF"/>
                </a:solidFill>
                <a:latin typeface="Calibri"/>
                <a:ea typeface="Calibri"/>
                <a:cs typeface="Calibri"/>
                <a:sym typeface="Calibri"/>
              </a:defRPr>
            </a:lvl6pPr>
            <a:lvl7pPr marL="0" lvl="6" indent="0" algn="r">
              <a:spcBef>
                <a:spcPts val="0"/>
              </a:spcBef>
              <a:buNone/>
              <a:defRPr sz="1200">
                <a:solidFill>
                  <a:srgbClr val="FFFFFF"/>
                </a:solidFill>
                <a:latin typeface="Calibri"/>
                <a:ea typeface="Calibri"/>
                <a:cs typeface="Calibri"/>
                <a:sym typeface="Calibri"/>
              </a:defRPr>
            </a:lvl7pPr>
            <a:lvl8pPr marL="0" lvl="7" indent="0" algn="r">
              <a:spcBef>
                <a:spcPts val="0"/>
              </a:spcBef>
              <a:buNone/>
              <a:defRPr sz="1200">
                <a:solidFill>
                  <a:srgbClr val="FFFFFF"/>
                </a:solidFill>
                <a:latin typeface="Calibri"/>
                <a:ea typeface="Calibri"/>
                <a:cs typeface="Calibri"/>
                <a:sym typeface="Calibri"/>
              </a:defRPr>
            </a:lvl8pPr>
            <a:lvl9pPr marL="0" lvl="8" indent="0" algn="r">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6"/>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4" name="Google Shape;54;p6"/>
          <p:cNvPicPr preferRelativeResize="0"/>
          <p:nvPr/>
        </p:nvPicPr>
        <p:blipFill rotWithShape="1">
          <a:blip r:embed="rId2">
            <a:alphaModFix/>
          </a:blip>
          <a:srcRect/>
          <a:stretch/>
        </p:blipFill>
        <p:spPr>
          <a:xfrm>
            <a:off x="7867176" y="594061"/>
            <a:ext cx="3486624" cy="463258"/>
          </a:xfrm>
          <a:prstGeom prst="rect">
            <a:avLst/>
          </a:prstGeom>
          <a:noFill/>
          <a:ln>
            <a:noFill/>
          </a:ln>
        </p:spPr>
      </p:pic>
      <p:pic>
        <p:nvPicPr>
          <p:cNvPr id="55" name="Google Shape;55;p6" descr="08E63123-0EA5-48C1-AA21-28EADA3137E5"/>
          <p:cNvPicPr preferRelativeResize="0"/>
          <p:nvPr/>
        </p:nvPicPr>
        <p:blipFill rotWithShape="1">
          <a:blip r:embed="rId3">
            <a:alphaModFix/>
          </a:blip>
          <a:srcRect/>
          <a:stretch/>
        </p:blipFill>
        <p:spPr>
          <a:xfrm>
            <a:off x="500443" y="353698"/>
            <a:ext cx="1696348" cy="7872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Boxed)">
  <p:cSld name="1_Title and Content (Boxed)">
    <p:bg>
      <p:bgPr>
        <a:solidFill>
          <a:srgbClr val="E8E8E8"/>
        </a:solidFill>
        <a:effectLst/>
      </p:bgPr>
    </p:bg>
    <p:spTree>
      <p:nvGrpSpPr>
        <p:cNvPr id="1" name="Shape 56"/>
        <p:cNvGrpSpPr/>
        <p:nvPr/>
      </p:nvGrpSpPr>
      <p:grpSpPr>
        <a:xfrm>
          <a:off x="0" y="0"/>
          <a:ext cx="0" cy="0"/>
          <a:chOff x="0" y="0"/>
          <a:chExt cx="0" cy="0"/>
        </a:xfrm>
      </p:grpSpPr>
      <p:sp>
        <p:nvSpPr>
          <p:cNvPr id="57" name="Google Shape;57;p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 name="Google Shape;58;p7"/>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normAutofit/>
          </a:bodyPr>
          <a:lstStyle>
            <a:lvl1pPr marL="457200" lvl="0" indent="-387350" algn="l">
              <a:lnSpc>
                <a:spcPct val="100000"/>
              </a:lnSpc>
              <a:spcBef>
                <a:spcPts val="1000"/>
              </a:spcBef>
              <a:spcAft>
                <a:spcPts val="0"/>
              </a:spcAft>
              <a:buClr>
                <a:schemeClr val="accent1"/>
              </a:buClr>
              <a:buSzPts val="2500"/>
              <a:buFont typeface="Arial"/>
              <a:buChar char="•"/>
              <a:defRPr sz="2500"/>
            </a:lvl1pPr>
            <a:lvl2pPr marL="914400" lvl="1" indent="-361950" algn="l">
              <a:lnSpc>
                <a:spcPct val="100000"/>
              </a:lnSpc>
              <a:spcBef>
                <a:spcPts val="1000"/>
              </a:spcBef>
              <a:spcAft>
                <a:spcPts val="0"/>
              </a:spcAft>
              <a:buClr>
                <a:schemeClr val="accent1"/>
              </a:buClr>
              <a:buSzPts val="2100"/>
              <a:buFont typeface="Arial"/>
              <a:buChar char="•"/>
              <a:defRPr sz="2100"/>
            </a:lvl2pPr>
            <a:lvl3pPr marL="1371600" lvl="2" indent="-336550" algn="l">
              <a:lnSpc>
                <a:spcPct val="100000"/>
              </a:lnSpc>
              <a:spcBef>
                <a:spcPts val="1000"/>
              </a:spcBef>
              <a:spcAft>
                <a:spcPts val="0"/>
              </a:spcAft>
              <a:buClr>
                <a:schemeClr val="accent1"/>
              </a:buClr>
              <a:buSzPts val="1700"/>
              <a:buFont typeface="Arial"/>
              <a:buChar char="•"/>
              <a:defRPr sz="1700"/>
            </a:lvl3pPr>
            <a:lvl4pPr marL="1828800" lvl="3" indent="-336550" algn="l">
              <a:lnSpc>
                <a:spcPct val="100000"/>
              </a:lnSpc>
              <a:spcBef>
                <a:spcPts val="1000"/>
              </a:spcBef>
              <a:spcAft>
                <a:spcPts val="0"/>
              </a:spcAft>
              <a:buClr>
                <a:schemeClr val="accent1"/>
              </a:buClr>
              <a:buSzPts val="1700"/>
              <a:buFont typeface="Arial"/>
              <a:buChar char="•"/>
              <a:defRPr sz="1700"/>
            </a:lvl4pPr>
            <a:lvl5pPr marL="2286000" lvl="4" indent="-336550" algn="l">
              <a:lnSpc>
                <a:spcPct val="100000"/>
              </a:lnSpc>
              <a:spcBef>
                <a:spcPts val="1000"/>
              </a:spcBef>
              <a:spcAft>
                <a:spcPts val="0"/>
              </a:spcAft>
              <a:buClr>
                <a:schemeClr val="accent1"/>
              </a:buClr>
              <a:buSzPts val="1700"/>
              <a:buFont typeface="Arial"/>
              <a:buChar char="•"/>
              <a:defRPr sz="17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 name="Google Shape;63;p7"/>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4" name="Google Shape;64;p7"/>
          <p:cNvPicPr preferRelativeResize="0"/>
          <p:nvPr/>
        </p:nvPicPr>
        <p:blipFill>
          <a:blip r:embed="rId2">
            <a:alphaModFix/>
          </a:blip>
          <a:stretch>
            <a:fillRect/>
          </a:stretch>
        </p:blipFill>
        <p:spPr>
          <a:xfrm>
            <a:off x="838188" y="12900"/>
            <a:ext cx="2524125" cy="1143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65"/>
        <p:cNvGrpSpPr/>
        <p:nvPr/>
      </p:nvGrpSpPr>
      <p:grpSpPr>
        <a:xfrm>
          <a:off x="0" y="0"/>
          <a:ext cx="0" cy="0"/>
          <a:chOff x="0" y="0"/>
          <a:chExt cx="0" cy="0"/>
        </a:xfrm>
      </p:grpSpPr>
      <p:sp>
        <p:nvSpPr>
          <p:cNvPr id="66" name="Google Shape;66;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8"/>
          <p:cNvSpPr txBox="1">
            <a:spLocks noGrp="1"/>
          </p:cNvSpPr>
          <p:nvPr>
            <p:ph type="title"/>
          </p:nvPr>
        </p:nvSpPr>
        <p:spPr>
          <a:xfrm>
            <a:off x="2484583" y="152400"/>
            <a:ext cx="8869216"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 name="Google Shape;72;p8"/>
          <p:cNvSpPr txBox="1">
            <a:spLocks noGrp="1"/>
          </p:cNvSpPr>
          <p:nvPr>
            <p:ph type="ftr" idx="11"/>
          </p:nvPr>
        </p:nvSpPr>
        <p:spPr>
          <a:xfrm>
            <a:off x="2885258" y="6356352"/>
            <a:ext cx="6421487"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200"/>
              <a:buFont typeface="Calibri"/>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3" name="Google Shape;73;p8"/>
          <p:cNvPicPr preferRelativeResize="0"/>
          <p:nvPr/>
        </p:nvPicPr>
        <p:blipFill rotWithShape="1">
          <a:blip r:embed="rId2">
            <a:alphaModFix/>
          </a:blip>
          <a:srcRect/>
          <a:stretch/>
        </p:blipFill>
        <p:spPr>
          <a:xfrm>
            <a:off x="117764" y="216450"/>
            <a:ext cx="1792059" cy="777607"/>
          </a:xfrm>
          <a:prstGeom prst="rect">
            <a:avLst/>
          </a:prstGeom>
          <a:solidFill>
            <a:schemeClr val="lt1"/>
          </a:solid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74"/>
        <p:cNvGrpSpPr/>
        <p:nvPr/>
      </p:nvGrpSpPr>
      <p:grpSpPr>
        <a:xfrm>
          <a:off x="0" y="0"/>
          <a:ext cx="0" cy="0"/>
          <a:chOff x="0" y="0"/>
          <a:chExt cx="0" cy="0"/>
        </a:xfrm>
      </p:grpSpPr>
      <p:sp>
        <p:nvSpPr>
          <p:cNvPr id="75" name="Google Shape;75;p9"/>
          <p:cNvSpPr txBox="1">
            <a:spLocks noGrp="1"/>
          </p:cNvSpPr>
          <p:nvPr>
            <p:ph type="title"/>
          </p:nvPr>
        </p:nvSpPr>
        <p:spPr>
          <a:xfrm>
            <a:off x="2487168" y="155448"/>
            <a:ext cx="886968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E65AF"/>
              </a:buClr>
              <a:buSzPts val="4400"/>
              <a:buFont typeface="Calibri"/>
              <a:buNone/>
              <a:defRPr>
                <a:solidFill>
                  <a:srgbClr val="3E65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rgbClr val="FFFFFF"/>
                </a:solidFill>
                <a:latin typeface="Calibri"/>
                <a:ea typeface="Calibri"/>
                <a:cs typeface="Calibri"/>
                <a:sym typeface="Calibri"/>
              </a:defRPr>
            </a:lvl1pPr>
            <a:lvl2pPr marL="0" lvl="1" indent="0" algn="r">
              <a:spcBef>
                <a:spcPts val="0"/>
              </a:spcBef>
              <a:buNone/>
              <a:defRPr sz="1200" b="1">
                <a:solidFill>
                  <a:srgbClr val="FFFFFF"/>
                </a:solidFill>
                <a:latin typeface="Calibri"/>
                <a:ea typeface="Calibri"/>
                <a:cs typeface="Calibri"/>
                <a:sym typeface="Calibri"/>
              </a:defRPr>
            </a:lvl2pPr>
            <a:lvl3pPr marL="0" lvl="2" indent="0" algn="r">
              <a:spcBef>
                <a:spcPts val="0"/>
              </a:spcBef>
              <a:buNone/>
              <a:defRPr sz="1200" b="1">
                <a:solidFill>
                  <a:srgbClr val="FFFFFF"/>
                </a:solidFill>
                <a:latin typeface="Calibri"/>
                <a:ea typeface="Calibri"/>
                <a:cs typeface="Calibri"/>
                <a:sym typeface="Calibri"/>
              </a:defRPr>
            </a:lvl3pPr>
            <a:lvl4pPr marL="0" lvl="3" indent="0" algn="r">
              <a:spcBef>
                <a:spcPts val="0"/>
              </a:spcBef>
              <a:buNone/>
              <a:defRPr sz="1200" b="1">
                <a:solidFill>
                  <a:srgbClr val="FFFFFF"/>
                </a:solidFill>
                <a:latin typeface="Calibri"/>
                <a:ea typeface="Calibri"/>
                <a:cs typeface="Calibri"/>
                <a:sym typeface="Calibri"/>
              </a:defRPr>
            </a:lvl4pPr>
            <a:lvl5pPr marL="0" lvl="4" indent="0" algn="r">
              <a:spcBef>
                <a:spcPts val="0"/>
              </a:spcBef>
              <a:buNone/>
              <a:defRPr sz="1200" b="1">
                <a:solidFill>
                  <a:srgbClr val="FFFFFF"/>
                </a:solidFill>
                <a:latin typeface="Calibri"/>
                <a:ea typeface="Calibri"/>
                <a:cs typeface="Calibri"/>
                <a:sym typeface="Calibri"/>
              </a:defRPr>
            </a:lvl5pPr>
            <a:lvl6pPr marL="0" lvl="5" indent="0" algn="r">
              <a:spcBef>
                <a:spcPts val="0"/>
              </a:spcBef>
              <a:buNone/>
              <a:defRPr sz="1200" b="1">
                <a:solidFill>
                  <a:srgbClr val="FFFFFF"/>
                </a:solidFill>
                <a:latin typeface="Calibri"/>
                <a:ea typeface="Calibri"/>
                <a:cs typeface="Calibri"/>
                <a:sym typeface="Calibri"/>
              </a:defRPr>
            </a:lvl6pPr>
            <a:lvl7pPr marL="0" lvl="6" indent="0" algn="r">
              <a:spcBef>
                <a:spcPts val="0"/>
              </a:spcBef>
              <a:buNone/>
              <a:defRPr sz="1200" b="1">
                <a:solidFill>
                  <a:srgbClr val="FFFFFF"/>
                </a:solidFill>
                <a:latin typeface="Calibri"/>
                <a:ea typeface="Calibri"/>
                <a:cs typeface="Calibri"/>
                <a:sym typeface="Calibri"/>
              </a:defRPr>
            </a:lvl7pPr>
            <a:lvl8pPr marL="0" lvl="7" indent="0" algn="r">
              <a:spcBef>
                <a:spcPts val="0"/>
              </a:spcBef>
              <a:buNone/>
              <a:defRPr sz="1200" b="1">
                <a:solidFill>
                  <a:srgbClr val="FFFFFF"/>
                </a:solidFill>
                <a:latin typeface="Calibri"/>
                <a:ea typeface="Calibri"/>
                <a:cs typeface="Calibri"/>
                <a:sym typeface="Calibri"/>
              </a:defRPr>
            </a:lvl8pPr>
            <a:lvl9pPr marL="0" lvl="8" indent="0" algn="r">
              <a:spcBef>
                <a:spcPts val="0"/>
              </a:spcBef>
              <a:buNone/>
              <a:defRPr sz="12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9"/>
          <p:cNvPicPr preferRelativeResize="0"/>
          <p:nvPr/>
        </p:nvPicPr>
        <p:blipFill rotWithShape="1">
          <a:blip r:embed="rId2">
            <a:alphaModFix/>
          </a:blip>
          <a:srcRect/>
          <a:stretch/>
        </p:blipFill>
        <p:spPr>
          <a:xfrm>
            <a:off x="117764" y="216450"/>
            <a:ext cx="1792059" cy="777607"/>
          </a:xfrm>
          <a:prstGeom prst="rect">
            <a:avLst/>
          </a:prstGeom>
          <a:solidFill>
            <a:schemeClr val="lt1"/>
          </a:solid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0"/>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415600" y="1688433"/>
            <a:ext cx="11360700" cy="4403700"/>
          </a:xfrm>
          <a:prstGeom prst="rect">
            <a:avLst/>
          </a:prstGeom>
        </p:spPr>
        <p:txBody>
          <a:bodyPr spcFirstLastPara="1" wrap="square" lIns="91425" tIns="45700" rIns="91425" bIns="45700" anchor="t" anchorCtr="0">
            <a:normAutofit/>
          </a:bodyPr>
          <a:lstStyle>
            <a:lvl1pPr marL="457200" lvl="0" indent="-387350" rtl="0">
              <a:spcBef>
                <a:spcPts val="1000"/>
              </a:spcBef>
              <a:spcAft>
                <a:spcPts val="0"/>
              </a:spcAft>
              <a:buSzPts val="2500"/>
              <a:buChar char="•"/>
              <a:defRPr/>
            </a:lvl1pPr>
            <a:lvl2pPr marL="914400" lvl="1" indent="-361950" rtl="0">
              <a:spcBef>
                <a:spcPts val="1000"/>
              </a:spcBef>
              <a:spcAft>
                <a:spcPts val="0"/>
              </a:spcAft>
              <a:buSzPts val="2100"/>
              <a:buChar char="•"/>
              <a:defRPr/>
            </a:lvl2pPr>
            <a:lvl3pPr marL="1371600" lvl="2" indent="-336550" rtl="0">
              <a:spcBef>
                <a:spcPts val="1000"/>
              </a:spcBef>
              <a:spcAft>
                <a:spcPts val="0"/>
              </a:spcAft>
              <a:buSzPts val="1700"/>
              <a:buChar char="•"/>
              <a:defRPr/>
            </a:lvl3pPr>
            <a:lvl4pPr marL="1828800" lvl="3" indent="-336550" rtl="0">
              <a:spcBef>
                <a:spcPts val="1000"/>
              </a:spcBef>
              <a:spcAft>
                <a:spcPts val="0"/>
              </a:spcAft>
              <a:buSzPts val="1700"/>
              <a:buChar char="•"/>
              <a:defRPr/>
            </a:lvl4pPr>
            <a:lvl5pPr marL="2286000" lvl="4" indent="-336550" rtl="0">
              <a:spcBef>
                <a:spcPts val="1000"/>
              </a:spcBef>
              <a:spcAft>
                <a:spcPts val="0"/>
              </a:spcAft>
              <a:buSzPts val="1700"/>
              <a:buChar char="•"/>
              <a:defRPr/>
            </a:lvl5pPr>
            <a:lvl6pPr marL="2743200" lvl="5" indent="-342900" rtl="0">
              <a:spcBef>
                <a:spcPts val="10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3" name="Google Shape;83;p1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9" r:id="rId20"/>
    <p:sldLayoutId id="214748367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global-uploads.webflow.com/5d3725188825e071f1670246/60108a57b3fa685215c10927_SWPBIS%20Tiered%20Fidelity%20Inventory%20(TFI).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www.pbis.org/resource/pbis-cultural-responsiveness-field-guide-resources-for-trainers-and-coaches" TargetMode="Externa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revisor.mn.gov/statutes/?id=122A.627" TargetMode="External"/><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pbismn.org/getting-start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revisor.mn.gov/statutes/cite/124D.76"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revisor.mn.gov/statutes/cite/124D.78"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firstnations.org/knowledge-center/?search=&amp;post-type=&amp;pub-categories=reclaiming-native-tru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ctrTitle"/>
          </p:nvPr>
        </p:nvSpPr>
        <p:spPr>
          <a:xfrm>
            <a:off x="0" y="4188564"/>
            <a:ext cx="12192000" cy="1199100"/>
          </a:xfrm>
          <a:prstGeom prst="rect">
            <a:avLst/>
          </a:prstGeom>
        </p:spPr>
        <p:txBody>
          <a:bodyPr spcFirstLastPara="1" wrap="square" lIns="182875" tIns="91425" rIns="182875" bIns="91425" anchor="ctr" anchorCtr="0">
            <a:normAutofit/>
          </a:bodyPr>
          <a:lstStyle/>
          <a:p>
            <a:pPr marL="0" lvl="0" indent="0" algn="ctr" rtl="0">
              <a:spcBef>
                <a:spcPts val="0"/>
              </a:spcBef>
              <a:spcAft>
                <a:spcPts val="0"/>
              </a:spcAft>
              <a:buNone/>
            </a:pPr>
            <a:r>
              <a:rPr lang="en-US" dirty="0"/>
              <a:t>Native Voices for PBIS</a:t>
            </a:r>
            <a:endParaRPr dirty="0"/>
          </a:p>
        </p:txBody>
      </p:sp>
      <p:sp>
        <p:nvSpPr>
          <p:cNvPr id="124" name="Google Shape;124;p21"/>
          <p:cNvSpPr txBox="1">
            <a:spLocks noGrp="1"/>
          </p:cNvSpPr>
          <p:nvPr>
            <p:ph type="body" idx="1"/>
          </p:nvPr>
        </p:nvSpPr>
        <p:spPr>
          <a:xfrm>
            <a:off x="2802467" y="5644884"/>
            <a:ext cx="6587100" cy="903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dirty="0"/>
              <a:t>Minnesota PBIS Summer Institutes</a:t>
            </a:r>
            <a:endParaRPr dirty="0"/>
          </a:p>
          <a:p>
            <a:pPr marL="0" lvl="0" indent="0" algn="ctr" rtl="0">
              <a:spcBef>
                <a:spcPts val="1000"/>
              </a:spcBef>
              <a:spcAft>
                <a:spcPts val="1000"/>
              </a:spcAft>
              <a:buNone/>
            </a:pPr>
            <a:r>
              <a:rPr lang="en-US" dirty="0"/>
              <a:t>Thursday, June 15th, 2023</a:t>
            </a:r>
            <a:endParaRPr dirty="0"/>
          </a:p>
        </p:txBody>
      </p:sp>
      <p:sp>
        <p:nvSpPr>
          <p:cNvPr id="125" name="Google Shape;125;p21"/>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sz="1800" dirty="0"/>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 of Support</a:t>
            </a:r>
          </a:p>
        </p:txBody>
      </p:sp>
      <p:pic>
        <p:nvPicPr>
          <p:cNvPr id="4" name="Content Placeholder 3" descr="This picture shows the analogy of the tiered model of PBIS in terms of ice cream as tier 1, ice cream with hot fudge as tier 2, ice cream with hot fudge and sprinkles is tier 3.  "/>
          <p:cNvPicPr>
            <a:picLocks noGrp="1" noChangeAspect="1"/>
          </p:cNvPicPr>
          <p:nvPr>
            <p:ph idx="1"/>
          </p:nvPr>
        </p:nvPicPr>
        <p:blipFill>
          <a:blip r:embed="rId2"/>
          <a:stretch>
            <a:fillRect/>
          </a:stretch>
        </p:blipFill>
        <p:spPr>
          <a:xfrm>
            <a:off x="2972822" y="1405890"/>
            <a:ext cx="6399778" cy="5318305"/>
          </a:xfrm>
          <a:prstGeom prst="rect">
            <a:avLst/>
          </a:prstGeom>
        </p:spPr>
      </p:pic>
    </p:spTree>
    <p:extLst>
      <p:ext uri="{BB962C8B-B14F-4D97-AF65-F5344CB8AC3E}">
        <p14:creationId xmlns:p14="http://schemas.microsoft.com/office/powerpoint/2010/main" val="119087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Unhealthy Layers</a:t>
            </a:r>
          </a:p>
        </p:txBody>
      </p:sp>
      <p:pic>
        <p:nvPicPr>
          <p:cNvPr id="4" name="Content Placeholder 3" descr="This is an analogy of the PBIS tiered system with fry bread.  Fry bread on its own is tier 1, fry bread with powdered sugar is tier 2.  and Indian Taco is tier 3."/>
          <p:cNvPicPr>
            <a:picLocks noGrp="1" noChangeAspect="1"/>
          </p:cNvPicPr>
          <p:nvPr>
            <p:ph idx="1"/>
          </p:nvPr>
        </p:nvPicPr>
        <p:blipFill>
          <a:blip r:embed="rId2"/>
          <a:stretch>
            <a:fillRect/>
          </a:stretch>
        </p:blipFill>
        <p:spPr>
          <a:xfrm>
            <a:off x="1997235" y="1485900"/>
            <a:ext cx="8309499" cy="4754880"/>
          </a:xfrm>
          <a:prstGeom prst="rect">
            <a:avLst/>
          </a:prstGeom>
        </p:spPr>
      </p:pic>
    </p:spTree>
    <p:extLst>
      <p:ext uri="{BB962C8B-B14F-4D97-AF65-F5344CB8AC3E}">
        <p14:creationId xmlns:p14="http://schemas.microsoft.com/office/powerpoint/2010/main" val="362386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Relevant Layers</a:t>
            </a:r>
          </a:p>
        </p:txBody>
      </p:sp>
      <p:pic>
        <p:nvPicPr>
          <p:cNvPr id="4" name="Content Placeholder 3" descr="This is an analogy of the PBIS tiered system with wild rice.  wild rice on its own is tier 1, wild rice with berries is tier 2.  wild rice with berries and moose meat is tier 3."/>
          <p:cNvPicPr>
            <a:picLocks noGrp="1" noChangeAspect="1"/>
          </p:cNvPicPr>
          <p:nvPr>
            <p:ph idx="1"/>
          </p:nvPr>
        </p:nvPicPr>
        <p:blipFill>
          <a:blip r:embed="rId2"/>
          <a:stretch>
            <a:fillRect/>
          </a:stretch>
        </p:blipFill>
        <p:spPr>
          <a:xfrm>
            <a:off x="1718178" y="1565910"/>
            <a:ext cx="8588419" cy="4777740"/>
          </a:xfrm>
          <a:prstGeom prst="rect">
            <a:avLst/>
          </a:prstGeom>
        </p:spPr>
      </p:pic>
    </p:spTree>
    <p:extLst>
      <p:ext uri="{BB962C8B-B14F-4D97-AF65-F5344CB8AC3E}">
        <p14:creationId xmlns:p14="http://schemas.microsoft.com/office/powerpoint/2010/main" val="141936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The Dreamers</a:t>
            </a:r>
            <a:endParaRPr dirty="0"/>
          </a:p>
        </p:txBody>
      </p:sp>
      <p:sp>
        <p:nvSpPr>
          <p:cNvPr id="188" name="Google Shape;188;p29"/>
          <p:cNvSpPr txBox="1">
            <a:spLocks noGrp="1"/>
          </p:cNvSpPr>
          <p:nvPr>
            <p:ph type="body" idx="1"/>
          </p:nvPr>
        </p:nvSpPr>
        <p:spPr>
          <a:xfrm>
            <a:off x="838200" y="1825625"/>
            <a:ext cx="5192400" cy="4351200"/>
          </a:xfrm>
          <a:prstGeom prst="rect">
            <a:avLst/>
          </a:prstGeom>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dk2"/>
              </a:buClr>
              <a:buSzPts val="1100"/>
              <a:buFont typeface="Arial"/>
              <a:buNone/>
            </a:pPr>
            <a:r>
              <a:rPr lang="en-US" sz="4000" dirty="0">
                <a:solidFill>
                  <a:schemeClr val="dk2"/>
                </a:solidFill>
              </a:rPr>
              <a:t>If we had everything we needed to support American Indian children 7 years from now, what would it be? </a:t>
            </a:r>
            <a:endParaRPr sz="4000" dirty="0">
              <a:solidFill>
                <a:schemeClr val="dk2"/>
              </a:solidFill>
            </a:endParaRPr>
          </a:p>
        </p:txBody>
      </p:sp>
      <p:pic>
        <p:nvPicPr>
          <p:cNvPr id="190" name="Google Shape;190;p29" descr="Dreamers standing together outside"/>
          <p:cNvPicPr preferRelativeResize="0"/>
          <p:nvPr/>
        </p:nvPicPr>
        <p:blipFill>
          <a:blip r:embed="rId3">
            <a:alphaModFix/>
          </a:blip>
          <a:stretch>
            <a:fillRect/>
          </a:stretch>
        </p:blipFill>
        <p:spPr>
          <a:xfrm>
            <a:off x="6232850" y="1508725"/>
            <a:ext cx="5856599" cy="4405700"/>
          </a:xfrm>
          <a:prstGeom prst="rect">
            <a:avLst/>
          </a:prstGeom>
          <a:noFill/>
          <a:ln>
            <a:noFill/>
          </a:ln>
        </p:spPr>
      </p:pic>
      <p:sp>
        <p:nvSpPr>
          <p:cNvPr id="191" name="Google Shape;191;p29"/>
          <p:cNvSpPr txBox="1"/>
          <p:nvPr/>
        </p:nvSpPr>
        <p:spPr>
          <a:xfrm>
            <a:off x="6170200" y="5914425"/>
            <a:ext cx="5761500" cy="1037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US" sz="1800" i="1" dirty="0">
                <a:solidFill>
                  <a:schemeClr val="dk2"/>
                </a:solidFill>
                <a:latin typeface="Calibri"/>
                <a:ea typeface="Calibri"/>
                <a:cs typeface="Calibri"/>
                <a:sym typeface="Calibri"/>
              </a:rPr>
              <a:t>April 25, 2019, Fond du Lac Tribal and Community College,</a:t>
            </a:r>
            <a:endParaRPr sz="1800" i="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2"/>
              </a:buClr>
              <a:buSzPts val="1100"/>
              <a:buFont typeface="Arial"/>
              <a:buNone/>
            </a:pPr>
            <a:r>
              <a:rPr lang="en-US" sz="1800" i="1" dirty="0">
                <a:solidFill>
                  <a:schemeClr val="dk2"/>
                </a:solidFill>
                <a:latin typeface="Calibri"/>
                <a:ea typeface="Calibri"/>
                <a:cs typeface="Calibri"/>
                <a:sym typeface="Calibri"/>
              </a:rPr>
              <a:t>Cloquet, Minnesota​</a:t>
            </a:r>
            <a:endParaRPr sz="1800" i="1" dirty="0">
              <a:solidFill>
                <a:schemeClr val="dk2"/>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89" name="Google Shape;189;p29"/>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13</a:t>
            </a:fld>
            <a:endParaRPr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02BA-576B-4ECB-AAB7-49C24223699D}"/>
              </a:ext>
            </a:extLst>
          </p:cNvPr>
          <p:cNvSpPr>
            <a:spLocks noGrp="1"/>
          </p:cNvSpPr>
          <p:nvPr>
            <p:ph type="title"/>
          </p:nvPr>
        </p:nvSpPr>
        <p:spPr>
          <a:xfrm>
            <a:off x="6435305" y="-1"/>
            <a:ext cx="5348377" cy="1216025"/>
          </a:xfrm>
        </p:spPr>
        <p:txBody>
          <a:bodyPr vert="horz" lIns="91440" tIns="45720" rIns="91440" bIns="45720" rtlCol="0" anchor="b">
            <a:normAutofit/>
          </a:bodyPr>
          <a:lstStyle/>
          <a:p>
            <a:r>
              <a:rPr lang="en-US" sz="5800" dirty="0">
                <a:solidFill>
                  <a:srgbClr val="003865"/>
                </a:solidFill>
              </a:rPr>
              <a:t>Native Voices</a:t>
            </a:r>
          </a:p>
        </p:txBody>
      </p:sp>
      <p:pic>
        <p:nvPicPr>
          <p:cNvPr id="5" name="Picture 4" descr="Native Voices work visual. Heart with text Love for the people surrounded by a circle with voice, holistic child centered, information for change, honoring individuality, identity, honor strengths, community based, culturally inclusive. "/>
          <p:cNvPicPr>
            <a:picLocks noChangeAspect="1"/>
          </p:cNvPicPr>
          <p:nvPr/>
        </p:nvPicPr>
        <p:blipFill>
          <a:blip r:embed="rId3"/>
          <a:stretch>
            <a:fillRect/>
          </a:stretch>
        </p:blipFill>
        <p:spPr>
          <a:xfrm>
            <a:off x="119367" y="29688"/>
            <a:ext cx="7575395" cy="6780017"/>
          </a:xfrm>
          <a:prstGeom prst="rect">
            <a:avLst/>
          </a:prstGeom>
        </p:spPr>
      </p:pic>
      <p:pic>
        <p:nvPicPr>
          <p:cNvPr id="4" name="Picture 3" descr="PBIS Culturally Responsiveness Field Guide TFI companion">
            <a:extLst>
              <a:ext uri="{FF2B5EF4-FFF2-40B4-BE49-F238E27FC236}">
                <a16:creationId xmlns:a16="http://schemas.microsoft.com/office/drawing/2014/main" id="{0137F994-FD0A-3C02-A3A4-B22E24A707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1691" y="3243533"/>
            <a:ext cx="2489716" cy="2965840"/>
          </a:xfrm>
          <a:prstGeom prst="rect">
            <a:avLst/>
          </a:prstGeom>
        </p:spPr>
      </p:pic>
    </p:spTree>
    <p:extLst>
      <p:ext uri="{BB962C8B-B14F-4D97-AF65-F5344CB8AC3E}">
        <p14:creationId xmlns:p14="http://schemas.microsoft.com/office/powerpoint/2010/main" val="328202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a:extLst>
              <a:ext uri="{C183D7F6-B498-43B3-948B-1728B52AA6E4}">
                <adec:decorative xmlns:adec="http://schemas.microsoft.com/office/drawing/2017/decorative" val="0"/>
              </a:ext>
            </a:extLst>
          </p:cNvPr>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chemeClr val="lt1"/>
                </a:solidFill>
              </a:rPr>
              <a:t>Participants </a:t>
            </a:r>
            <a:endParaRPr dirty="0">
              <a:solidFill>
                <a:schemeClr val="lt1"/>
              </a:solidFill>
            </a:endParaRPr>
          </a:p>
        </p:txBody>
      </p:sp>
      <p:sp>
        <p:nvSpPr>
          <p:cNvPr id="206" name="Google Shape;206;p3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t>15</a:t>
            </a:fld>
            <a:endParaRPr sz="1800" dirty="0"/>
          </a:p>
        </p:txBody>
      </p:sp>
      <p:pic>
        <p:nvPicPr>
          <p:cNvPr id="207" name="Google Shape;207;p31" descr="Dreamer participants. A list of participants and which organization/district they belong to. "/>
          <p:cNvPicPr preferRelativeResize="0"/>
          <p:nvPr/>
        </p:nvPicPr>
        <p:blipFill>
          <a:blip r:embed="rId3">
            <a:alphaModFix/>
          </a:blip>
          <a:stretch>
            <a:fillRect/>
          </a:stretch>
        </p:blipFill>
        <p:spPr>
          <a:xfrm>
            <a:off x="182275" y="454275"/>
            <a:ext cx="11827462" cy="58231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Native Voices/The Listeners</a:t>
            </a:r>
            <a:endParaRPr dirty="0"/>
          </a:p>
        </p:txBody>
      </p:sp>
      <p:sp>
        <p:nvSpPr>
          <p:cNvPr id="214" name="Google Shape;214;p3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Clr>
                <a:schemeClr val="dk2"/>
              </a:buClr>
              <a:buSzPts val="1100"/>
              <a:buFont typeface="Arial"/>
              <a:buNone/>
            </a:pPr>
            <a:r>
              <a:rPr lang="en-US" dirty="0">
                <a:latin typeface="Arial"/>
                <a:ea typeface="Arial"/>
                <a:cs typeface="Arial"/>
                <a:sym typeface="Arial"/>
              </a:rPr>
              <a:t>•</a:t>
            </a:r>
            <a:r>
              <a:rPr lang="en-US" sz="2100" dirty="0"/>
              <a:t>Workgroup representing 7 different Indian Education programs and throughout the state.</a:t>
            </a:r>
            <a:endParaRPr sz="2100" dirty="0"/>
          </a:p>
          <a:p>
            <a:pPr marL="0" lvl="0" indent="0" algn="l" rtl="0">
              <a:lnSpc>
                <a:spcPct val="115000"/>
              </a:lnSpc>
              <a:spcBef>
                <a:spcPts val="1600"/>
              </a:spcBef>
              <a:spcAft>
                <a:spcPts val="0"/>
              </a:spcAft>
              <a:buClr>
                <a:schemeClr val="dk2"/>
              </a:buClr>
              <a:buSzPts val="1100"/>
              <a:buFont typeface="Arial"/>
              <a:buNone/>
            </a:pPr>
            <a:r>
              <a:rPr lang="en-US" dirty="0">
                <a:latin typeface="Arial"/>
                <a:ea typeface="Arial"/>
                <a:cs typeface="Arial"/>
                <a:sym typeface="Arial"/>
              </a:rPr>
              <a:t>•</a:t>
            </a:r>
            <a:r>
              <a:rPr lang="en-US" sz="2100" dirty="0"/>
              <a:t>Elder Conversation</a:t>
            </a:r>
            <a:endParaRPr sz="2100" dirty="0"/>
          </a:p>
          <a:p>
            <a:pPr marL="0" lvl="0" indent="0" algn="l" rtl="0">
              <a:lnSpc>
                <a:spcPct val="115000"/>
              </a:lnSpc>
              <a:spcBef>
                <a:spcPts val="1600"/>
              </a:spcBef>
              <a:spcAft>
                <a:spcPts val="0"/>
              </a:spcAft>
              <a:buClr>
                <a:schemeClr val="dk2"/>
              </a:buClr>
              <a:buSzPts val="1100"/>
              <a:buFont typeface="Arial"/>
              <a:buNone/>
            </a:pPr>
            <a:r>
              <a:rPr lang="en-US" dirty="0">
                <a:latin typeface="Arial"/>
                <a:ea typeface="Arial"/>
                <a:cs typeface="Arial"/>
                <a:sym typeface="Arial"/>
              </a:rPr>
              <a:t>•</a:t>
            </a:r>
            <a:r>
              <a:rPr lang="en-US" sz="2100" dirty="0"/>
              <a:t>Caregiver and Teacher survey</a:t>
            </a:r>
            <a:endParaRPr sz="2100" dirty="0"/>
          </a:p>
          <a:p>
            <a:pPr marL="0" lvl="0" indent="0" algn="l" rtl="0">
              <a:lnSpc>
                <a:spcPct val="115000"/>
              </a:lnSpc>
              <a:spcBef>
                <a:spcPts val="1600"/>
              </a:spcBef>
              <a:spcAft>
                <a:spcPts val="0"/>
              </a:spcAft>
              <a:buClr>
                <a:schemeClr val="dk2"/>
              </a:buClr>
              <a:buSzPts val="1100"/>
              <a:buFont typeface="Arial"/>
              <a:buNone/>
            </a:pPr>
            <a:r>
              <a:rPr lang="en-US" dirty="0">
                <a:latin typeface="Arial"/>
                <a:ea typeface="Arial"/>
                <a:cs typeface="Arial"/>
                <a:sym typeface="Arial"/>
              </a:rPr>
              <a:t>•</a:t>
            </a:r>
            <a:r>
              <a:rPr lang="en-US" sz="2100" dirty="0"/>
              <a:t>American Indian Parent Advisory Committee (AIPAC) interviews</a:t>
            </a:r>
            <a:endParaRPr sz="2100" dirty="0"/>
          </a:p>
          <a:p>
            <a:pPr marL="0" lvl="0" indent="0" algn="l" rtl="0">
              <a:lnSpc>
                <a:spcPct val="115000"/>
              </a:lnSpc>
              <a:spcBef>
                <a:spcPts val="1600"/>
              </a:spcBef>
              <a:spcAft>
                <a:spcPts val="0"/>
              </a:spcAft>
              <a:buClr>
                <a:schemeClr val="dk2"/>
              </a:buClr>
              <a:buSzPts val="1100"/>
              <a:buFont typeface="Arial"/>
              <a:buNone/>
            </a:pPr>
            <a:r>
              <a:rPr lang="en-US" dirty="0">
                <a:latin typeface="Arial"/>
                <a:ea typeface="Arial"/>
                <a:cs typeface="Arial"/>
                <a:sym typeface="Arial"/>
              </a:rPr>
              <a:t>•</a:t>
            </a:r>
            <a:r>
              <a:rPr lang="en-US" sz="2100" dirty="0"/>
              <a:t>Tribal Nations Education Committee</a:t>
            </a:r>
            <a:endParaRPr sz="2100" dirty="0"/>
          </a:p>
          <a:p>
            <a:pPr marL="0" lvl="0" indent="0" algn="l" rtl="0">
              <a:lnSpc>
                <a:spcPct val="115000"/>
              </a:lnSpc>
              <a:spcBef>
                <a:spcPts val="1600"/>
              </a:spcBef>
              <a:spcAft>
                <a:spcPts val="0"/>
              </a:spcAft>
              <a:buClr>
                <a:schemeClr val="dk2"/>
              </a:buClr>
              <a:buSzPts val="1100"/>
              <a:buFont typeface="Arial"/>
              <a:buNone/>
            </a:pPr>
            <a:r>
              <a:rPr lang="en-US" dirty="0">
                <a:latin typeface="Arial"/>
                <a:ea typeface="Arial"/>
                <a:cs typeface="Arial"/>
                <a:sym typeface="Arial"/>
              </a:rPr>
              <a:t>•</a:t>
            </a:r>
            <a:r>
              <a:rPr lang="en-US" sz="2100" dirty="0"/>
              <a:t>School and District American Indian Education Departments</a:t>
            </a:r>
            <a:endParaRPr sz="2100" dirty="0"/>
          </a:p>
          <a:p>
            <a:pPr marL="0" lvl="0" indent="0" algn="l" rtl="0">
              <a:lnSpc>
                <a:spcPct val="115000"/>
              </a:lnSpc>
              <a:spcBef>
                <a:spcPts val="1600"/>
              </a:spcBef>
              <a:spcAft>
                <a:spcPts val="1600"/>
              </a:spcAft>
              <a:buNone/>
            </a:pPr>
            <a:r>
              <a:rPr lang="en-US" dirty="0">
                <a:latin typeface="Arial"/>
                <a:ea typeface="Arial"/>
                <a:cs typeface="Arial"/>
                <a:sym typeface="Arial"/>
              </a:rPr>
              <a:t>•</a:t>
            </a:r>
            <a:r>
              <a:rPr lang="en-US" sz="2100" dirty="0"/>
              <a:t>Office of Indian Education, MDE</a:t>
            </a:r>
            <a:endParaRPr dirty="0"/>
          </a:p>
        </p:txBody>
      </p:sp>
      <p:sp>
        <p:nvSpPr>
          <p:cNvPr id="215" name="Google Shape;215;p32"/>
          <p:cNvSpPr txBox="1">
            <a:spLocks noGrp="1"/>
          </p:cNvSpPr>
          <p:nvPr>
            <p:ph type="sldNum" idx="12"/>
          </p:nvPr>
        </p:nvSpPr>
        <p:spPr>
          <a:xfrm>
            <a:off x="9890996" y="634050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16</a:t>
            </a:fld>
            <a:endParaRPr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443" y="152400"/>
            <a:ext cx="8989803" cy="914400"/>
          </a:xfrm>
        </p:spPr>
        <p:txBody>
          <a:bodyPr>
            <a:normAutofit/>
          </a:bodyPr>
          <a:lstStyle/>
          <a:p>
            <a:r>
              <a:rPr lang="en-US" sz="4000" dirty="0"/>
              <a:t>Workgroup Participants 2022-2023</a:t>
            </a:r>
          </a:p>
        </p:txBody>
      </p:sp>
      <p:pic>
        <p:nvPicPr>
          <p:cNvPr id="7" name="Picture 7" descr="Work Group members chart including participant names, their position and which organization/district they belong to.">
            <a:extLst>
              <a:ext uri="{FF2B5EF4-FFF2-40B4-BE49-F238E27FC236}">
                <a16:creationId xmlns:a16="http://schemas.microsoft.com/office/drawing/2014/main" id="{3A5E176C-CA53-FE5A-6D82-B8C0B75DCF8D}"/>
              </a:ext>
            </a:extLst>
          </p:cNvPr>
          <p:cNvPicPr>
            <a:picLocks noGrp="1" noChangeAspect="1"/>
          </p:cNvPicPr>
          <p:nvPr>
            <p:ph idx="4294967295"/>
          </p:nvPr>
        </p:nvPicPr>
        <p:blipFill>
          <a:blip r:embed="rId3"/>
          <a:stretch>
            <a:fillRect/>
          </a:stretch>
        </p:blipFill>
        <p:spPr>
          <a:xfrm>
            <a:off x="636917" y="1422490"/>
            <a:ext cx="11074400" cy="5430837"/>
          </a:xfrm>
        </p:spPr>
      </p:pic>
    </p:spTree>
    <p:extLst>
      <p:ext uri="{BB962C8B-B14F-4D97-AF65-F5344CB8AC3E}">
        <p14:creationId xmlns:p14="http://schemas.microsoft.com/office/powerpoint/2010/main" val="455602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Native Voices for PBIS </a:t>
            </a:r>
            <a:r>
              <a:rPr lang="en-US" dirty="0">
                <a:solidFill>
                  <a:schemeClr val="tx1"/>
                </a:solidFill>
              </a:rPr>
              <a:t>(2)</a:t>
            </a:r>
            <a:endParaRPr dirty="0">
              <a:solidFill>
                <a:schemeClr val="tx1"/>
              </a:solidFill>
            </a:endParaRPr>
          </a:p>
        </p:txBody>
      </p:sp>
      <p:pic>
        <p:nvPicPr>
          <p:cNvPr id="239" name="Google Shape;239;p35" descr="Native Voices Districts numbers and statistics."/>
          <p:cNvPicPr preferRelativeResize="0"/>
          <p:nvPr/>
        </p:nvPicPr>
        <p:blipFill>
          <a:blip r:embed="rId3">
            <a:alphaModFix/>
          </a:blip>
          <a:stretch>
            <a:fillRect/>
          </a:stretch>
        </p:blipFill>
        <p:spPr>
          <a:xfrm>
            <a:off x="560037" y="1502659"/>
            <a:ext cx="11071926" cy="4853691"/>
          </a:xfrm>
          <a:prstGeom prst="rect">
            <a:avLst/>
          </a:prstGeom>
          <a:noFill/>
          <a:ln>
            <a:noFill/>
          </a:ln>
        </p:spPr>
      </p:pic>
      <p:sp>
        <p:nvSpPr>
          <p:cNvPr id="238" name="Google Shape;238;p35"/>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18</a:t>
            </a:fld>
            <a:endParaRPr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Balance in the Process</a:t>
            </a:r>
            <a:endParaRPr dirty="0"/>
          </a:p>
        </p:txBody>
      </p:sp>
      <p:pic>
        <p:nvPicPr>
          <p:cNvPr id="247" name="Google Shape;247;p36" descr="Balance in the process diagram with additional information about each. "/>
          <p:cNvPicPr preferRelativeResize="0"/>
          <p:nvPr/>
        </p:nvPicPr>
        <p:blipFill>
          <a:blip r:embed="rId3">
            <a:alphaModFix/>
          </a:blip>
          <a:stretch>
            <a:fillRect/>
          </a:stretch>
        </p:blipFill>
        <p:spPr>
          <a:xfrm>
            <a:off x="570063" y="1518225"/>
            <a:ext cx="11051874" cy="4953483"/>
          </a:xfrm>
          <a:prstGeom prst="rect">
            <a:avLst/>
          </a:prstGeom>
          <a:noFill/>
          <a:ln>
            <a:noFill/>
          </a:ln>
        </p:spPr>
      </p:pic>
      <p:sp>
        <p:nvSpPr>
          <p:cNvPr id="246" name="Google Shape;246;p36"/>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19</a:t>
            </a:fld>
            <a:endParaRPr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22"/>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Ten Minnesota Commitments to Equity</a:t>
            </a:r>
            <a:endParaRPr dirty="0"/>
          </a:p>
        </p:txBody>
      </p:sp>
      <p:pic>
        <p:nvPicPr>
          <p:cNvPr id="133" name="Google Shape;133;p22" descr="commitments to equity, highlighting prioritize equity and go local"/>
          <p:cNvPicPr preferRelativeResize="0"/>
          <p:nvPr/>
        </p:nvPicPr>
        <p:blipFill>
          <a:blip r:embed="rId3">
            <a:alphaModFix/>
          </a:blip>
          <a:stretch>
            <a:fillRect/>
          </a:stretch>
        </p:blipFill>
        <p:spPr>
          <a:xfrm>
            <a:off x="115925" y="1451879"/>
            <a:ext cx="11912375" cy="5057922"/>
          </a:xfrm>
          <a:prstGeom prst="rect">
            <a:avLst/>
          </a:prstGeom>
          <a:noFill/>
          <a:ln>
            <a:noFill/>
          </a:ln>
        </p:spPr>
      </p:pic>
      <p:sp>
        <p:nvSpPr>
          <p:cNvPr id="131" name="Google Shape;131;p2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000000"/>
                </a:solidFill>
              </a:rPr>
              <a:t>2</a:t>
            </a:fld>
            <a:endParaRPr sz="1200"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spcFirstLastPara="1" wrap="square" lIns="182875" tIns="91425" rIns="182875" bIns="91425" anchor="ctr" anchorCtr="0">
            <a:noAutofit/>
          </a:bodyPr>
          <a:lstStyle/>
          <a:p>
            <a:r>
              <a:rPr lang="en-US" sz="4000" dirty="0"/>
              <a:t>Elder Interviews</a:t>
            </a:r>
          </a:p>
        </p:txBody>
      </p:sp>
      <p:sp>
        <p:nvSpPr>
          <p:cNvPr id="4" name="Date Placeholder 3"/>
          <p:cNvSpPr>
            <a:spLocks noGrp="1"/>
          </p:cNvSpPr>
          <p:nvPr>
            <p:ph type="dt" idx="10"/>
          </p:nvPr>
        </p:nvSpPr>
        <p:spPr/>
        <p:txBody>
          <a:bodyPr/>
          <a:lstStyle/>
          <a:p>
            <a:fld id="{F4B91AA0-3BA7-4036-A3DA-317C6C4FFA29}" type="datetime1">
              <a:rPr lang="en-US" sz="1800" smtClean="0"/>
              <a:t>6/15/2023</a:t>
            </a:fld>
            <a:endParaRPr lang="en-US" sz="1800" dirty="0"/>
          </a:p>
        </p:txBody>
      </p:sp>
      <p:sp>
        <p:nvSpPr>
          <p:cNvPr id="2" name="Slide Number Placeholder 1"/>
          <p:cNvSpPr>
            <a:spLocks noGrp="1"/>
          </p:cNvSpPr>
          <p:nvPr>
            <p:ph type="sldNum" idx="12"/>
          </p:nvPr>
        </p:nvSpPr>
        <p:spPr/>
        <p:txBody>
          <a:bodyPr/>
          <a:lstStyle/>
          <a:p>
            <a:fld id="{48F63A3B-78C7-47BE-AE5E-E10140E04643}" type="slidenum">
              <a:rPr lang="en-US" sz="1800" dirty="0" smtClean="0"/>
              <a:pPr/>
              <a:t>20</a:t>
            </a:fld>
            <a:endParaRPr lang="en-US" sz="1800" dirty="0"/>
          </a:p>
        </p:txBody>
      </p:sp>
    </p:spTree>
    <p:extLst>
      <p:ext uri="{BB962C8B-B14F-4D97-AF65-F5344CB8AC3E}">
        <p14:creationId xmlns:p14="http://schemas.microsoft.com/office/powerpoint/2010/main" val="1090424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Elder Interview Example Questions</a:t>
            </a:r>
            <a:endParaRPr dirty="0"/>
          </a:p>
        </p:txBody>
      </p:sp>
      <p:sp>
        <p:nvSpPr>
          <p:cNvPr id="254" name="Google Shape;254;p3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61950" algn="l" rtl="0">
              <a:lnSpc>
                <a:spcPct val="115000"/>
              </a:lnSpc>
              <a:spcBef>
                <a:spcPts val="1000"/>
              </a:spcBef>
              <a:spcAft>
                <a:spcPts val="0"/>
              </a:spcAft>
              <a:buSzPts val="2100"/>
              <a:buAutoNum type="arabicPeriod"/>
            </a:pPr>
            <a:r>
              <a:rPr lang="en-US" sz="2100" dirty="0"/>
              <a:t>What was the most powerful impact school had on your life, positive or negative? And how, when you reflect back on it, could it have gone better or been improved?</a:t>
            </a:r>
            <a:endParaRPr sz="2100" dirty="0"/>
          </a:p>
          <a:p>
            <a:pPr marL="457200" lvl="0" indent="-361950" algn="l" rtl="0">
              <a:lnSpc>
                <a:spcPct val="115000"/>
              </a:lnSpc>
              <a:spcBef>
                <a:spcPts val="0"/>
              </a:spcBef>
              <a:spcAft>
                <a:spcPts val="0"/>
              </a:spcAft>
              <a:buSzPts val="2100"/>
              <a:buAutoNum type="arabicPeriod"/>
            </a:pPr>
            <a:r>
              <a:rPr lang="en-US" sz="2100" dirty="0"/>
              <a:t>What is your educational philosophy?</a:t>
            </a:r>
            <a:endParaRPr sz="2100" dirty="0"/>
          </a:p>
          <a:p>
            <a:pPr marL="457200" lvl="0" indent="-361950" algn="l" rtl="0">
              <a:lnSpc>
                <a:spcPct val="115000"/>
              </a:lnSpc>
              <a:spcBef>
                <a:spcPts val="0"/>
              </a:spcBef>
              <a:spcAft>
                <a:spcPts val="0"/>
              </a:spcAft>
              <a:buSzPts val="2100"/>
              <a:buAutoNum type="arabicPeriod"/>
            </a:pPr>
            <a:r>
              <a:rPr lang="en-US" sz="2100" dirty="0"/>
              <a:t>What prompted you to get into the educational field?</a:t>
            </a:r>
            <a:endParaRPr sz="2100" dirty="0"/>
          </a:p>
          <a:p>
            <a:pPr marL="457200" lvl="0" indent="-361950" algn="l" rtl="0">
              <a:lnSpc>
                <a:spcPct val="115000"/>
              </a:lnSpc>
              <a:spcBef>
                <a:spcPts val="0"/>
              </a:spcBef>
              <a:spcAft>
                <a:spcPts val="0"/>
              </a:spcAft>
              <a:buSzPts val="2100"/>
              <a:buAutoNum type="arabicPeriod"/>
            </a:pPr>
            <a:r>
              <a:rPr lang="en-US" sz="2100" dirty="0"/>
              <a:t>Describe how your first relationship was built with a student who needed extra support in learning? </a:t>
            </a:r>
            <a:endParaRPr sz="2100" dirty="0"/>
          </a:p>
          <a:p>
            <a:pPr marL="457200" lvl="0" indent="-361950" algn="l" rtl="0">
              <a:lnSpc>
                <a:spcPct val="115000"/>
              </a:lnSpc>
              <a:spcBef>
                <a:spcPts val="0"/>
              </a:spcBef>
              <a:spcAft>
                <a:spcPts val="0"/>
              </a:spcAft>
              <a:buSzPts val="2100"/>
              <a:buAutoNum type="arabicPeriod"/>
            </a:pPr>
            <a:r>
              <a:rPr lang="en-US" sz="2100" dirty="0"/>
              <a:t>What do you wish for future teachers/educators who work with and represent our children/students?</a:t>
            </a:r>
            <a:endParaRPr sz="2100" dirty="0"/>
          </a:p>
          <a:p>
            <a:pPr marL="457200" lvl="0" indent="-361950" algn="l" rtl="0">
              <a:lnSpc>
                <a:spcPct val="115000"/>
              </a:lnSpc>
              <a:spcBef>
                <a:spcPts val="0"/>
              </a:spcBef>
              <a:spcAft>
                <a:spcPts val="0"/>
              </a:spcAft>
              <a:buSzPts val="2100"/>
              <a:buAutoNum type="arabicPeriod"/>
            </a:pPr>
            <a:r>
              <a:rPr lang="en-US" sz="2100" dirty="0"/>
              <a:t>In what way did you advocate for your students in meetings with school co-workers?  How could we hold school district accountable for teaching our children “in a good way” that reflects our/their culture and way of life?</a:t>
            </a:r>
            <a:endParaRPr dirty="0"/>
          </a:p>
        </p:txBody>
      </p:sp>
      <p:sp>
        <p:nvSpPr>
          <p:cNvPr id="255" name="Google Shape;255;p37"/>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21</a:t>
            </a:fld>
            <a:endParaRPr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Elder Interview Themes</a:t>
            </a:r>
            <a:endParaRPr dirty="0"/>
          </a:p>
        </p:txBody>
      </p:sp>
      <p:pic>
        <p:nvPicPr>
          <p:cNvPr id="263" name="Google Shape;263;p38" descr="Elder interview themes chart including relationships, representation and system change. "/>
          <p:cNvPicPr preferRelativeResize="0"/>
          <p:nvPr/>
        </p:nvPicPr>
        <p:blipFill>
          <a:blip r:embed="rId3">
            <a:alphaModFix/>
          </a:blip>
          <a:stretch>
            <a:fillRect/>
          </a:stretch>
        </p:blipFill>
        <p:spPr>
          <a:xfrm>
            <a:off x="408700" y="1582550"/>
            <a:ext cx="11309874" cy="4391125"/>
          </a:xfrm>
          <a:prstGeom prst="rect">
            <a:avLst/>
          </a:prstGeom>
          <a:noFill/>
          <a:ln>
            <a:noFill/>
          </a:ln>
        </p:spPr>
      </p:pic>
      <p:sp>
        <p:nvSpPr>
          <p:cNvPr id="262" name="Google Shape;262;p38"/>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22</a:t>
            </a:fld>
            <a:endParaRPr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spcFirstLastPara="1" wrap="square" lIns="182875" tIns="91425" rIns="182875" bIns="91425" anchor="ctr" anchorCtr="0">
            <a:noAutofit/>
          </a:bodyPr>
          <a:lstStyle/>
          <a:p>
            <a:r>
              <a:rPr lang="en-US" sz="4000" dirty="0"/>
              <a:t>Tiered Fidelity Inventory (TFI)</a:t>
            </a:r>
          </a:p>
        </p:txBody>
      </p:sp>
      <p:sp>
        <p:nvSpPr>
          <p:cNvPr id="4" name="Date Placeholder 3"/>
          <p:cNvSpPr>
            <a:spLocks noGrp="1"/>
          </p:cNvSpPr>
          <p:nvPr>
            <p:ph type="dt" idx="10"/>
          </p:nvPr>
        </p:nvSpPr>
        <p:spPr/>
        <p:txBody>
          <a:bodyPr/>
          <a:lstStyle/>
          <a:p>
            <a:fld id="{F4B91AA0-3BA7-4036-A3DA-317C6C4FFA29}" type="datetime1">
              <a:rPr lang="en-US" sz="1800" smtClean="0"/>
              <a:t>6/15/2023</a:t>
            </a:fld>
            <a:endParaRPr lang="en-US" sz="1800"/>
          </a:p>
        </p:txBody>
      </p:sp>
      <p:sp>
        <p:nvSpPr>
          <p:cNvPr id="2" name="Slide Number Placeholder 1"/>
          <p:cNvSpPr>
            <a:spLocks noGrp="1"/>
          </p:cNvSpPr>
          <p:nvPr>
            <p:ph type="sldNum" idx="12"/>
          </p:nvPr>
        </p:nvSpPr>
        <p:spPr/>
        <p:txBody>
          <a:bodyPr/>
          <a:lstStyle/>
          <a:p>
            <a:fld id="{48F63A3B-78C7-47BE-AE5E-E10140E04643}" type="slidenum">
              <a:rPr lang="en-US" sz="1800" dirty="0" smtClean="0"/>
              <a:pPr/>
              <a:t>23</a:t>
            </a:fld>
            <a:endParaRPr lang="en-US" sz="1800"/>
          </a:p>
        </p:txBody>
      </p:sp>
    </p:spTree>
    <p:extLst>
      <p:ext uri="{BB962C8B-B14F-4D97-AF65-F5344CB8AC3E}">
        <p14:creationId xmlns:p14="http://schemas.microsoft.com/office/powerpoint/2010/main" val="3040076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Greenway Secondary School TFI</a:t>
            </a:r>
            <a:endParaRPr dirty="0"/>
          </a:p>
        </p:txBody>
      </p:sp>
      <p:sp>
        <p:nvSpPr>
          <p:cNvPr id="270" name="Google Shape;270;p39"/>
          <p:cNvSpPr txBox="1">
            <a:spLocks noGrp="1"/>
          </p:cNvSpPr>
          <p:nvPr>
            <p:ph type="body" idx="1"/>
          </p:nvPr>
        </p:nvSpPr>
        <p:spPr>
          <a:xfrm>
            <a:off x="838200" y="1825625"/>
            <a:ext cx="10515600" cy="865800"/>
          </a:xfrm>
          <a:prstGeom prst="rect">
            <a:avLst/>
          </a:prstGeom>
        </p:spPr>
        <p:txBody>
          <a:bodyPr spcFirstLastPara="1" wrap="square" lIns="91425" tIns="45700" rIns="91425" bIns="45700" anchor="t" anchorCtr="0">
            <a:normAutofit/>
          </a:bodyPr>
          <a:lstStyle/>
          <a:p>
            <a:pPr marL="0" lvl="0" indent="0" algn="ctr" rtl="0">
              <a:spcBef>
                <a:spcPts val="1000"/>
              </a:spcBef>
              <a:spcAft>
                <a:spcPts val="1000"/>
              </a:spcAft>
              <a:buNone/>
            </a:pPr>
            <a:r>
              <a:rPr lang="en-US"/>
              <a:t>What can we do to support American Indian students?</a:t>
            </a:r>
            <a:endParaRPr/>
          </a:p>
        </p:txBody>
      </p:sp>
      <p:pic>
        <p:nvPicPr>
          <p:cNvPr id="272" name="Google Shape;272;p39" descr="Greenway Public Schools logo "/>
          <p:cNvPicPr preferRelativeResize="0"/>
          <p:nvPr/>
        </p:nvPicPr>
        <p:blipFill>
          <a:blip r:embed="rId3">
            <a:alphaModFix/>
          </a:blip>
          <a:stretch>
            <a:fillRect/>
          </a:stretch>
        </p:blipFill>
        <p:spPr>
          <a:xfrm>
            <a:off x="152400" y="2843825"/>
            <a:ext cx="11887201" cy="2850811"/>
          </a:xfrm>
          <a:prstGeom prst="rect">
            <a:avLst/>
          </a:prstGeom>
          <a:noFill/>
          <a:ln>
            <a:noFill/>
          </a:ln>
        </p:spPr>
      </p:pic>
      <p:sp>
        <p:nvSpPr>
          <p:cNvPr id="271" name="Google Shape;271;p39"/>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24</a:t>
            </a:fld>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Tiered Fidelity Inventory</a:t>
            </a:r>
            <a:endParaRPr dirty="0"/>
          </a:p>
        </p:txBody>
      </p:sp>
      <p:pic>
        <p:nvPicPr>
          <p:cNvPr id="281" name="Google Shape;281;p40" descr="SWPBIS Tiered Fidelity Inventory book cover"/>
          <p:cNvPicPr preferRelativeResize="0"/>
          <p:nvPr/>
        </p:nvPicPr>
        <p:blipFill>
          <a:blip r:embed="rId3">
            <a:alphaModFix/>
          </a:blip>
          <a:stretch>
            <a:fillRect/>
          </a:stretch>
        </p:blipFill>
        <p:spPr>
          <a:xfrm>
            <a:off x="690675" y="1450850"/>
            <a:ext cx="4038924" cy="5100749"/>
          </a:xfrm>
          <a:prstGeom prst="rect">
            <a:avLst/>
          </a:prstGeom>
          <a:noFill/>
          <a:ln>
            <a:noFill/>
          </a:ln>
        </p:spPr>
      </p:pic>
      <p:sp>
        <p:nvSpPr>
          <p:cNvPr id="279" name="Google Shape;279;p40"/>
          <p:cNvSpPr txBox="1">
            <a:spLocks noGrp="1"/>
          </p:cNvSpPr>
          <p:nvPr>
            <p:ph type="body" idx="1"/>
          </p:nvPr>
        </p:nvSpPr>
        <p:spPr>
          <a:xfrm>
            <a:off x="5502350" y="1825625"/>
            <a:ext cx="5851500" cy="4351200"/>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1000"/>
              </a:spcBef>
              <a:spcAft>
                <a:spcPts val="0"/>
              </a:spcAft>
              <a:buClr>
                <a:schemeClr val="dk2"/>
              </a:buClr>
              <a:buSzPts val="1100"/>
              <a:buFont typeface="Arial"/>
              <a:buNone/>
            </a:pPr>
            <a:r>
              <a:rPr lang="en-US">
                <a:latin typeface="Arial"/>
                <a:ea typeface="Arial"/>
                <a:cs typeface="Arial"/>
                <a:sym typeface="Arial"/>
              </a:rPr>
              <a:t>•</a:t>
            </a:r>
            <a:r>
              <a:rPr lang="en-US"/>
              <a:t>The purpose of the</a:t>
            </a:r>
            <a:r>
              <a:rPr lang="en-US">
                <a:uFill>
                  <a:noFill/>
                </a:uFill>
                <a:hlinkClick r:id="rId4"/>
              </a:rPr>
              <a:t> </a:t>
            </a:r>
            <a:r>
              <a:rPr lang="en-US" u="sng">
                <a:solidFill>
                  <a:schemeClr val="hlink"/>
                </a:solidFill>
                <a:hlinkClick r:id="rId4"/>
              </a:rPr>
              <a:t>SWPBIS TFI</a:t>
            </a:r>
            <a:r>
              <a:rPr lang="en-US"/>
              <a:t> is to provide a valid, reliable, and efficient measure of the extent to which school personnel are applying the core features of school-wide positive behavior interventions and supports (SWPBIS).</a:t>
            </a:r>
            <a:endParaRPr/>
          </a:p>
          <a:p>
            <a:pPr marL="0" lvl="0" indent="0" algn="l" rtl="0">
              <a:lnSpc>
                <a:spcPct val="115000"/>
              </a:lnSpc>
              <a:spcBef>
                <a:spcPts val="1000"/>
              </a:spcBef>
              <a:spcAft>
                <a:spcPts val="0"/>
              </a:spcAft>
              <a:buClr>
                <a:schemeClr val="dk2"/>
              </a:buClr>
              <a:buSzPts val="1100"/>
              <a:buFont typeface="Arial"/>
              <a:buNone/>
            </a:pPr>
            <a:r>
              <a:rPr lang="en-US">
                <a:latin typeface="Arial"/>
                <a:ea typeface="Arial"/>
                <a:cs typeface="Arial"/>
                <a:sym typeface="Arial"/>
              </a:rPr>
              <a:t>•</a:t>
            </a:r>
            <a:r>
              <a:rPr lang="en-US"/>
              <a:t>15 item checklist scored on a Likert scale of 0, 1, or 2.  </a:t>
            </a:r>
            <a:endParaRPr/>
          </a:p>
          <a:p>
            <a:pPr marL="0" lvl="0" indent="0" algn="l" rtl="0">
              <a:lnSpc>
                <a:spcPct val="115000"/>
              </a:lnSpc>
              <a:spcBef>
                <a:spcPts val="1000"/>
              </a:spcBef>
              <a:spcAft>
                <a:spcPts val="0"/>
              </a:spcAft>
              <a:buNone/>
            </a:pPr>
            <a:r>
              <a:rPr lang="en-US">
                <a:latin typeface="Arial"/>
                <a:ea typeface="Arial"/>
                <a:cs typeface="Arial"/>
                <a:sym typeface="Arial"/>
              </a:rPr>
              <a:t>•</a:t>
            </a:r>
            <a:r>
              <a:rPr lang="en-US"/>
              <a:t>70% is benchmark for Tier 1 implementation</a:t>
            </a:r>
            <a:endParaRPr/>
          </a:p>
        </p:txBody>
      </p:sp>
      <p:pic>
        <p:nvPicPr>
          <p:cNvPr id="282" name="Google Shape;282;p40" descr="TFI source"/>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931113" y="6176825"/>
            <a:ext cx="4993974" cy="502525"/>
          </a:xfrm>
          <a:prstGeom prst="rect">
            <a:avLst/>
          </a:prstGeom>
          <a:noFill/>
          <a:ln>
            <a:noFill/>
          </a:ln>
        </p:spPr>
      </p:pic>
      <p:sp>
        <p:nvSpPr>
          <p:cNvPr id="280" name="Google Shape;280;p40"/>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25</a:t>
            </a:fld>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3060175" y="152400"/>
            <a:ext cx="8293500" cy="9144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dirty="0"/>
              <a:t>Measuring the Effectiveness of Implementation</a:t>
            </a:r>
            <a:endParaRPr dirty="0"/>
          </a:p>
        </p:txBody>
      </p:sp>
      <p:sp>
        <p:nvSpPr>
          <p:cNvPr id="289" name="Google Shape;289;p41"/>
          <p:cNvSpPr txBox="1">
            <a:spLocks noGrp="1"/>
          </p:cNvSpPr>
          <p:nvPr>
            <p:ph type="body" idx="1"/>
          </p:nvPr>
        </p:nvSpPr>
        <p:spPr>
          <a:xfrm>
            <a:off x="838200" y="1624800"/>
            <a:ext cx="4983000" cy="4731600"/>
          </a:xfrm>
          <a:prstGeom prst="rect">
            <a:avLst/>
          </a:prstGeom>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Clr>
                <a:schemeClr val="dk2"/>
              </a:buClr>
              <a:buSzPct val="50000"/>
              <a:buFont typeface="Arial"/>
              <a:buNone/>
            </a:pPr>
            <a:r>
              <a:rPr lang="en-US" sz="2200" dirty="0">
                <a:latin typeface="Arial"/>
                <a:ea typeface="Arial"/>
                <a:cs typeface="Arial"/>
                <a:sym typeface="Arial"/>
              </a:rPr>
              <a:t>•</a:t>
            </a:r>
            <a:r>
              <a:rPr lang="en-US" sz="2200" dirty="0">
                <a:solidFill>
                  <a:schemeClr val="dk2"/>
                </a:solidFill>
              </a:rPr>
              <a:t>Published in 2016, Revised in 2021</a:t>
            </a:r>
            <a:endParaRPr sz="2200" dirty="0">
              <a:solidFill>
                <a:schemeClr val="dk2"/>
              </a:solidFill>
            </a:endParaRPr>
          </a:p>
          <a:p>
            <a:pPr marL="0" lvl="0" indent="0" algn="l" rtl="0">
              <a:lnSpc>
                <a:spcPct val="115000"/>
              </a:lnSpc>
              <a:spcBef>
                <a:spcPts val="1000"/>
              </a:spcBef>
              <a:spcAft>
                <a:spcPts val="0"/>
              </a:spcAft>
              <a:buClr>
                <a:schemeClr val="dk2"/>
              </a:buClr>
              <a:buSzPct val="50000"/>
              <a:buFont typeface="Arial"/>
              <a:buNone/>
            </a:pPr>
            <a:r>
              <a:rPr lang="en-US" sz="2200" dirty="0">
                <a:latin typeface="Arial"/>
                <a:ea typeface="Arial"/>
                <a:cs typeface="Arial"/>
                <a:sym typeface="Arial"/>
              </a:rPr>
              <a:t>•</a:t>
            </a:r>
            <a:r>
              <a:rPr lang="en-US" sz="2200" dirty="0">
                <a:solidFill>
                  <a:schemeClr val="dk2"/>
                </a:solidFill>
              </a:rPr>
              <a:t>Schoolwide Positive Behavior Support is not fully implemented unless it is Culturally Responsive.</a:t>
            </a:r>
            <a:endParaRPr sz="2200" dirty="0">
              <a:solidFill>
                <a:schemeClr val="dk2"/>
              </a:solidFill>
            </a:endParaRPr>
          </a:p>
          <a:p>
            <a:pPr marL="0" lvl="0" indent="0" algn="l" rtl="0">
              <a:lnSpc>
                <a:spcPct val="115000"/>
              </a:lnSpc>
              <a:spcBef>
                <a:spcPts val="1000"/>
              </a:spcBef>
              <a:spcAft>
                <a:spcPts val="0"/>
              </a:spcAft>
              <a:buClr>
                <a:schemeClr val="dk2"/>
              </a:buClr>
              <a:buSzPct val="50000"/>
              <a:buFont typeface="Arial"/>
              <a:buNone/>
            </a:pPr>
            <a:r>
              <a:rPr lang="en-US" sz="2200" dirty="0">
                <a:latin typeface="Arial"/>
                <a:ea typeface="Arial"/>
                <a:cs typeface="Arial"/>
                <a:sym typeface="Arial"/>
              </a:rPr>
              <a:t>•</a:t>
            </a:r>
            <a:r>
              <a:rPr lang="en-US" sz="2200" dirty="0">
                <a:solidFill>
                  <a:schemeClr val="dk2"/>
                </a:solidFill>
              </a:rPr>
              <a:t>Core components of Cultural Responsiveness:</a:t>
            </a:r>
            <a:endParaRPr sz="2200" dirty="0">
              <a:solidFill>
                <a:schemeClr val="dk2"/>
              </a:solidFill>
            </a:endParaRPr>
          </a:p>
          <a:p>
            <a:pPr marL="0" lvl="0" indent="0" algn="l" rtl="0">
              <a:lnSpc>
                <a:spcPct val="115000"/>
              </a:lnSpc>
              <a:spcBef>
                <a:spcPts val="1000"/>
              </a:spcBef>
              <a:spcAft>
                <a:spcPts val="0"/>
              </a:spcAft>
              <a:buClr>
                <a:schemeClr val="dk2"/>
              </a:buClr>
              <a:buSzPct val="55000"/>
              <a:buFont typeface="Arial"/>
              <a:buNone/>
            </a:pPr>
            <a:r>
              <a:rPr lang="en-US" sz="2000" dirty="0">
                <a:latin typeface="Arial"/>
                <a:ea typeface="Arial"/>
                <a:cs typeface="Arial"/>
                <a:sym typeface="Arial"/>
              </a:rPr>
              <a:t>1.</a:t>
            </a:r>
            <a:r>
              <a:rPr lang="en-US" sz="2000" dirty="0">
                <a:solidFill>
                  <a:schemeClr val="dk2"/>
                </a:solidFill>
              </a:rPr>
              <a:t>Identity</a:t>
            </a:r>
            <a:endParaRPr sz="2000" dirty="0">
              <a:solidFill>
                <a:schemeClr val="dk2"/>
              </a:solidFill>
            </a:endParaRPr>
          </a:p>
          <a:p>
            <a:pPr marL="0" lvl="0" indent="0" algn="l" rtl="0">
              <a:lnSpc>
                <a:spcPct val="115000"/>
              </a:lnSpc>
              <a:spcBef>
                <a:spcPts val="1000"/>
              </a:spcBef>
              <a:spcAft>
                <a:spcPts val="0"/>
              </a:spcAft>
              <a:buClr>
                <a:schemeClr val="dk2"/>
              </a:buClr>
              <a:buSzPct val="55000"/>
              <a:buFont typeface="Arial"/>
              <a:buNone/>
            </a:pPr>
            <a:r>
              <a:rPr lang="en-US" sz="2000" dirty="0">
                <a:latin typeface="Arial"/>
                <a:ea typeface="Arial"/>
                <a:cs typeface="Arial"/>
                <a:sym typeface="Arial"/>
              </a:rPr>
              <a:t>2.</a:t>
            </a:r>
            <a:r>
              <a:rPr lang="en-US" sz="2000" dirty="0">
                <a:solidFill>
                  <a:schemeClr val="dk2"/>
                </a:solidFill>
              </a:rPr>
              <a:t>Voice</a:t>
            </a:r>
            <a:endParaRPr sz="2000" dirty="0">
              <a:solidFill>
                <a:schemeClr val="dk2"/>
              </a:solidFill>
            </a:endParaRPr>
          </a:p>
          <a:p>
            <a:pPr marL="0" lvl="0" indent="0" algn="l" rtl="0">
              <a:lnSpc>
                <a:spcPct val="115000"/>
              </a:lnSpc>
              <a:spcBef>
                <a:spcPts val="1000"/>
              </a:spcBef>
              <a:spcAft>
                <a:spcPts val="0"/>
              </a:spcAft>
              <a:buClr>
                <a:schemeClr val="dk2"/>
              </a:buClr>
              <a:buSzPct val="55000"/>
              <a:buFont typeface="Arial"/>
              <a:buNone/>
            </a:pPr>
            <a:r>
              <a:rPr lang="en-US" sz="2000" dirty="0">
                <a:latin typeface="Arial"/>
                <a:ea typeface="Arial"/>
                <a:cs typeface="Arial"/>
                <a:sym typeface="Arial"/>
              </a:rPr>
              <a:t>3.</a:t>
            </a:r>
            <a:r>
              <a:rPr lang="en-US" sz="2000" dirty="0">
                <a:solidFill>
                  <a:schemeClr val="dk2"/>
                </a:solidFill>
              </a:rPr>
              <a:t>Supportive Environments</a:t>
            </a:r>
            <a:endParaRPr sz="2000" dirty="0">
              <a:solidFill>
                <a:schemeClr val="dk2"/>
              </a:solidFill>
            </a:endParaRPr>
          </a:p>
          <a:p>
            <a:pPr marL="0" lvl="0" indent="0" algn="l" rtl="0">
              <a:lnSpc>
                <a:spcPct val="115000"/>
              </a:lnSpc>
              <a:spcBef>
                <a:spcPts val="1000"/>
              </a:spcBef>
              <a:spcAft>
                <a:spcPts val="0"/>
              </a:spcAft>
              <a:buClr>
                <a:schemeClr val="dk2"/>
              </a:buClr>
              <a:buSzPct val="55000"/>
              <a:buFont typeface="Arial"/>
              <a:buNone/>
            </a:pPr>
            <a:r>
              <a:rPr lang="en-US" sz="2000" dirty="0">
                <a:latin typeface="Arial"/>
                <a:ea typeface="Arial"/>
                <a:cs typeface="Arial"/>
                <a:sym typeface="Arial"/>
              </a:rPr>
              <a:t>4.</a:t>
            </a:r>
            <a:r>
              <a:rPr lang="en-US" sz="2000" dirty="0">
                <a:solidFill>
                  <a:schemeClr val="dk2"/>
                </a:solidFill>
              </a:rPr>
              <a:t>Situational Appropriateness</a:t>
            </a:r>
            <a:endParaRPr sz="2000" dirty="0">
              <a:solidFill>
                <a:schemeClr val="dk2"/>
              </a:solidFill>
            </a:endParaRPr>
          </a:p>
          <a:p>
            <a:pPr marL="0" lvl="0" indent="0" algn="l" rtl="0">
              <a:lnSpc>
                <a:spcPct val="115000"/>
              </a:lnSpc>
              <a:spcBef>
                <a:spcPts val="1000"/>
              </a:spcBef>
              <a:spcAft>
                <a:spcPts val="0"/>
              </a:spcAft>
              <a:buClr>
                <a:schemeClr val="dk2"/>
              </a:buClr>
              <a:buSzPct val="55000"/>
              <a:buFont typeface="Arial"/>
              <a:buNone/>
            </a:pPr>
            <a:r>
              <a:rPr lang="en-US" sz="2000" dirty="0">
                <a:latin typeface="Arial"/>
                <a:ea typeface="Arial"/>
                <a:cs typeface="Arial"/>
                <a:sym typeface="Arial"/>
              </a:rPr>
              <a:t>5.</a:t>
            </a:r>
            <a:r>
              <a:rPr lang="en-US" sz="2000" dirty="0">
                <a:solidFill>
                  <a:schemeClr val="dk2"/>
                </a:solidFill>
              </a:rPr>
              <a:t>Data for Equity</a:t>
            </a:r>
            <a:endParaRPr sz="2000" dirty="0">
              <a:solidFill>
                <a:schemeClr val="dk2"/>
              </a:solidFill>
            </a:endParaRPr>
          </a:p>
        </p:txBody>
      </p:sp>
      <p:pic>
        <p:nvPicPr>
          <p:cNvPr id="292" name="Google Shape;292;p41" descr="CRFG Source"/>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55525" y="5949057"/>
            <a:ext cx="3040475" cy="301825"/>
          </a:xfrm>
          <a:prstGeom prst="rect">
            <a:avLst/>
          </a:prstGeom>
          <a:noFill/>
          <a:ln>
            <a:noFill/>
          </a:ln>
        </p:spPr>
      </p:pic>
      <p:pic>
        <p:nvPicPr>
          <p:cNvPr id="291" name="Google Shape;291;p41" descr="PBIS Cultural Responsiveness Field Guide book cove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36626" y="1561248"/>
            <a:ext cx="3261875" cy="4180325"/>
          </a:xfrm>
          <a:prstGeom prst="rect">
            <a:avLst/>
          </a:prstGeom>
          <a:noFill/>
          <a:ln>
            <a:noFill/>
          </a:ln>
        </p:spPr>
      </p:pic>
      <p:sp>
        <p:nvSpPr>
          <p:cNvPr id="2" name="TextBox 1">
            <a:extLst>
              <a:ext uri="{FF2B5EF4-FFF2-40B4-BE49-F238E27FC236}">
                <a16:creationId xmlns:a16="http://schemas.microsoft.com/office/drawing/2014/main" id="{26A8429C-89FF-4A8C-A94D-17073EE18A68}"/>
              </a:ext>
            </a:extLst>
          </p:cNvPr>
          <p:cNvSpPr txBox="1"/>
          <p:nvPr/>
        </p:nvSpPr>
        <p:spPr>
          <a:xfrm>
            <a:off x="6733417" y="5881550"/>
            <a:ext cx="4983000" cy="369332"/>
          </a:xfrm>
          <a:prstGeom prst="rect">
            <a:avLst/>
          </a:prstGeom>
          <a:noFill/>
        </p:spPr>
        <p:txBody>
          <a:bodyPr wrap="square" rtlCol="0">
            <a:spAutoFit/>
          </a:bodyPr>
          <a:lstStyle/>
          <a:p>
            <a:r>
              <a:rPr lang="en-US" sz="1800" dirty="0">
                <a:hlinkClick r:id="rId5"/>
              </a:rPr>
              <a:t>PBIS Culturally Responsiveness Field Guide </a:t>
            </a:r>
            <a:endParaRPr lang="en-US" sz="1800" dirty="0"/>
          </a:p>
        </p:txBody>
      </p:sp>
      <p:sp>
        <p:nvSpPr>
          <p:cNvPr id="290" name="Google Shape;290;p41"/>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26</a:t>
            </a:fld>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TFI Scoring Example</a:t>
            </a:r>
            <a:endParaRPr dirty="0"/>
          </a:p>
        </p:txBody>
      </p:sp>
      <p:pic>
        <p:nvPicPr>
          <p:cNvPr id="333" name="Google Shape;333;p46" descr="TFI Example 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61825" y="1536575"/>
            <a:ext cx="9468361" cy="4886900"/>
          </a:xfrm>
          <a:prstGeom prst="rect">
            <a:avLst/>
          </a:prstGeom>
          <a:noFill/>
          <a:ln>
            <a:noFill/>
          </a:ln>
        </p:spPr>
      </p:pic>
      <p:sp>
        <p:nvSpPr>
          <p:cNvPr id="332" name="Google Shape;332;p4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t>27</a:t>
            </a:fld>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7"/>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chemeClr val="lt1"/>
                </a:solidFill>
              </a:rPr>
              <a:t>Team Composition</a:t>
            </a:r>
            <a:endParaRPr dirty="0">
              <a:solidFill>
                <a:schemeClr val="lt1"/>
              </a:solidFill>
            </a:endParaRPr>
          </a:p>
        </p:txBody>
      </p:sp>
      <p:pic>
        <p:nvPicPr>
          <p:cNvPr id="341" name="Google Shape;341;p47" descr="CRFG Example 1.1"/>
          <p:cNvPicPr preferRelativeResize="0"/>
          <p:nvPr/>
        </p:nvPicPr>
        <p:blipFill>
          <a:blip r:embed="rId3">
            <a:alphaModFix/>
          </a:blip>
          <a:stretch>
            <a:fillRect/>
          </a:stretch>
        </p:blipFill>
        <p:spPr>
          <a:xfrm>
            <a:off x="0" y="4"/>
            <a:ext cx="12191999" cy="68297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Greenway Progress</a:t>
            </a:r>
            <a:endParaRPr dirty="0"/>
          </a:p>
        </p:txBody>
      </p:sp>
      <p:sp>
        <p:nvSpPr>
          <p:cNvPr id="300" name="Google Shape;300;p4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2"/>
              </a:buClr>
              <a:buSzPts val="1100"/>
              <a:buFont typeface="Arial"/>
              <a:buNone/>
            </a:pPr>
            <a:r>
              <a:rPr lang="en-US" dirty="0">
                <a:latin typeface="Arial"/>
                <a:ea typeface="Arial"/>
                <a:cs typeface="Arial"/>
                <a:sym typeface="Arial"/>
              </a:rPr>
              <a:t>•</a:t>
            </a:r>
            <a:r>
              <a:rPr lang="en-US" dirty="0"/>
              <a:t>2022-2023 was an especially difficult year for Greenway School District</a:t>
            </a:r>
            <a:endParaRPr dirty="0"/>
          </a:p>
          <a:p>
            <a:pPr marL="457200" lvl="0" indent="0" algn="l" rtl="0">
              <a:lnSpc>
                <a:spcPct val="115000"/>
              </a:lnSpc>
              <a:spcBef>
                <a:spcPts val="1000"/>
              </a:spcBef>
              <a:spcAft>
                <a:spcPts val="0"/>
              </a:spcAft>
              <a:buClr>
                <a:schemeClr val="dk2"/>
              </a:buClr>
              <a:buSzPts val="1100"/>
              <a:buFont typeface="Arial"/>
              <a:buNone/>
            </a:pPr>
            <a:r>
              <a:rPr lang="en-US" sz="2100" dirty="0">
                <a:latin typeface="Arial"/>
                <a:ea typeface="Arial"/>
                <a:cs typeface="Arial"/>
                <a:sym typeface="Arial"/>
              </a:rPr>
              <a:t>•</a:t>
            </a:r>
            <a:r>
              <a:rPr lang="en-US" sz="2100" dirty="0"/>
              <a:t>Staffing turnover</a:t>
            </a:r>
            <a:endParaRPr sz="2100" dirty="0"/>
          </a:p>
          <a:p>
            <a:pPr marL="457200" lvl="0" indent="0" algn="l" rtl="0">
              <a:lnSpc>
                <a:spcPct val="115000"/>
              </a:lnSpc>
              <a:spcBef>
                <a:spcPts val="1000"/>
              </a:spcBef>
              <a:spcAft>
                <a:spcPts val="0"/>
              </a:spcAft>
              <a:buClr>
                <a:schemeClr val="dk2"/>
              </a:buClr>
              <a:buSzPts val="1100"/>
              <a:buFont typeface="Arial"/>
              <a:buNone/>
            </a:pPr>
            <a:r>
              <a:rPr lang="en-US" sz="2100" dirty="0">
                <a:latin typeface="Arial"/>
                <a:ea typeface="Arial"/>
                <a:cs typeface="Arial"/>
                <a:sym typeface="Arial"/>
              </a:rPr>
              <a:t>•</a:t>
            </a:r>
            <a:r>
              <a:rPr lang="en-US" sz="2100" dirty="0"/>
              <a:t>Administration changes</a:t>
            </a:r>
            <a:endParaRPr sz="2100" dirty="0"/>
          </a:p>
          <a:p>
            <a:pPr marL="457200" lvl="0" indent="0" algn="l" rtl="0">
              <a:lnSpc>
                <a:spcPct val="115000"/>
              </a:lnSpc>
              <a:spcBef>
                <a:spcPts val="1000"/>
              </a:spcBef>
              <a:spcAft>
                <a:spcPts val="0"/>
              </a:spcAft>
              <a:buClr>
                <a:schemeClr val="dk2"/>
              </a:buClr>
              <a:buSzPts val="1100"/>
              <a:buFont typeface="Arial"/>
              <a:buNone/>
            </a:pPr>
            <a:r>
              <a:rPr lang="en-US" sz="2100" dirty="0">
                <a:latin typeface="Arial"/>
                <a:ea typeface="Arial"/>
                <a:cs typeface="Arial"/>
                <a:sym typeface="Arial"/>
              </a:rPr>
              <a:t>•</a:t>
            </a:r>
            <a:r>
              <a:rPr lang="en-US" sz="2100" dirty="0"/>
              <a:t>Staff capacity challenges</a:t>
            </a:r>
            <a:endParaRPr sz="2100" dirty="0"/>
          </a:p>
          <a:p>
            <a:pPr marL="0" lvl="0" indent="0" algn="l" rtl="0">
              <a:lnSpc>
                <a:spcPct val="115000"/>
              </a:lnSpc>
              <a:spcBef>
                <a:spcPts val="1000"/>
              </a:spcBef>
              <a:spcAft>
                <a:spcPts val="0"/>
              </a:spcAft>
              <a:buClr>
                <a:schemeClr val="dk2"/>
              </a:buClr>
              <a:buSzPts val="1100"/>
              <a:buFont typeface="Arial"/>
              <a:buNone/>
            </a:pPr>
            <a:r>
              <a:rPr lang="en-US" dirty="0">
                <a:latin typeface="Arial"/>
                <a:ea typeface="Arial"/>
                <a:cs typeface="Arial"/>
                <a:sym typeface="Arial"/>
              </a:rPr>
              <a:t>•</a:t>
            </a:r>
            <a:r>
              <a:rPr lang="en-US" dirty="0"/>
              <a:t>Many action items from 2022 TFI facilitation still "in progress"</a:t>
            </a:r>
            <a:endParaRPr dirty="0"/>
          </a:p>
          <a:p>
            <a:pPr marL="0" lvl="0" indent="0" algn="l" rtl="0">
              <a:lnSpc>
                <a:spcPct val="115000"/>
              </a:lnSpc>
              <a:spcBef>
                <a:spcPts val="1000"/>
              </a:spcBef>
              <a:spcAft>
                <a:spcPts val="0"/>
              </a:spcAft>
              <a:buClr>
                <a:schemeClr val="dk2"/>
              </a:buClr>
              <a:buSzPts val="1100"/>
              <a:buFont typeface="Arial"/>
              <a:buNone/>
            </a:pPr>
            <a:r>
              <a:rPr lang="en-US" dirty="0">
                <a:latin typeface="Arial"/>
                <a:ea typeface="Arial"/>
                <a:cs typeface="Arial"/>
                <a:sym typeface="Arial"/>
              </a:rPr>
              <a:t>•</a:t>
            </a:r>
            <a:r>
              <a:rPr lang="en-US" dirty="0"/>
              <a:t>PBIS Team completed their second TFI on 5/9/23</a:t>
            </a:r>
            <a:endParaRPr dirty="0"/>
          </a:p>
          <a:p>
            <a:pPr marL="457200" lvl="0" indent="0" algn="l" rtl="0">
              <a:lnSpc>
                <a:spcPct val="115000"/>
              </a:lnSpc>
              <a:spcBef>
                <a:spcPts val="1000"/>
              </a:spcBef>
              <a:spcAft>
                <a:spcPts val="0"/>
              </a:spcAft>
              <a:buNone/>
            </a:pPr>
            <a:r>
              <a:rPr lang="en-US" sz="2100" dirty="0">
                <a:latin typeface="Arial"/>
                <a:ea typeface="Arial"/>
                <a:cs typeface="Arial"/>
                <a:sym typeface="Arial"/>
              </a:rPr>
              <a:t>•</a:t>
            </a:r>
            <a:r>
              <a:rPr lang="en-US" sz="2100" dirty="0"/>
              <a:t>Implementation as a continuous process (not linear; not a destination)</a:t>
            </a:r>
            <a:endParaRPr dirty="0"/>
          </a:p>
        </p:txBody>
      </p:sp>
      <p:sp>
        <p:nvSpPr>
          <p:cNvPr id="301" name="Google Shape;301;p42"/>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29</a:t>
            </a:fld>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F50788-C2C2-19C6-4FFE-1EDF67A3DE0B}"/>
              </a:ext>
            </a:extLst>
          </p:cNvPr>
          <p:cNvSpPr>
            <a:spLocks noGrp="1"/>
          </p:cNvSpPr>
          <p:nvPr>
            <p:ph type="title"/>
          </p:nvPr>
        </p:nvSpPr>
        <p:spPr/>
        <p:txBody>
          <a:bodyPr>
            <a:normAutofit/>
          </a:bodyPr>
          <a:lstStyle/>
          <a:p>
            <a:r>
              <a:rPr lang="en-US" sz="4000" dirty="0">
                <a:cs typeface="Calibri"/>
              </a:rPr>
              <a:t>Presenters</a:t>
            </a:r>
            <a:endParaRPr lang="en-US" sz="4000" dirty="0"/>
          </a:p>
        </p:txBody>
      </p:sp>
      <p:pic>
        <p:nvPicPr>
          <p:cNvPr id="3" name="Picture 9" descr="Dan Torrez">
            <a:extLst>
              <a:ext uri="{FF2B5EF4-FFF2-40B4-BE49-F238E27FC236}">
                <a16:creationId xmlns:a16="http://schemas.microsoft.com/office/drawing/2014/main" id="{1F3ECB8D-5C61-4649-1103-8FBA818339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7919" y="1627856"/>
            <a:ext cx="2516660" cy="2516660"/>
          </a:xfrm>
          <a:prstGeom prst="rect">
            <a:avLst/>
          </a:prstGeom>
        </p:spPr>
      </p:pic>
      <p:pic>
        <p:nvPicPr>
          <p:cNvPr id="9" name="Picture 9" descr="Dan Torrez, Alternative and Prevention Specialist, Minnesota Department of Education&#10;">
            <a:extLst>
              <a:ext uri="{FF2B5EF4-FFF2-40B4-BE49-F238E27FC236}">
                <a16:creationId xmlns:a16="http://schemas.microsoft.com/office/drawing/2014/main" id="{B1152480-4890-B656-C4E2-9A19B133D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4649" y="4577176"/>
            <a:ext cx="2743200" cy="839687"/>
          </a:xfrm>
          <a:prstGeom prst="rect">
            <a:avLst/>
          </a:prstGeom>
          <a:ln w="28575">
            <a:solidFill>
              <a:schemeClr val="tx1"/>
            </a:solidFill>
          </a:ln>
        </p:spPr>
      </p:pic>
      <p:pic>
        <p:nvPicPr>
          <p:cNvPr id="7" name="Picture 9" descr="Govinda Budrow">
            <a:extLst>
              <a:ext uri="{FF2B5EF4-FFF2-40B4-BE49-F238E27FC236}">
                <a16:creationId xmlns:a16="http://schemas.microsoft.com/office/drawing/2014/main" id="{6A9153D4-73B4-9198-0F53-DC3C5690573A}"/>
              </a:ext>
            </a:extLst>
          </p:cNvPr>
          <p:cNvPicPr>
            <a:picLocks noChangeAspect="1"/>
          </p:cNvPicPr>
          <p:nvPr/>
        </p:nvPicPr>
        <p:blipFill>
          <a:blip r:embed="rId4"/>
          <a:stretch>
            <a:fillRect/>
          </a:stretch>
        </p:blipFill>
        <p:spPr>
          <a:xfrm>
            <a:off x="7387423" y="1536568"/>
            <a:ext cx="2070340" cy="2584330"/>
          </a:xfrm>
          <a:prstGeom prst="rect">
            <a:avLst/>
          </a:prstGeom>
        </p:spPr>
      </p:pic>
      <p:pic>
        <p:nvPicPr>
          <p:cNvPr id="12" name="Picture 12" descr="Govinda Budrow, project consultant, Fond Du Lac Tribal and Community College&#10;">
            <a:extLst>
              <a:ext uri="{FF2B5EF4-FFF2-40B4-BE49-F238E27FC236}">
                <a16:creationId xmlns:a16="http://schemas.microsoft.com/office/drawing/2014/main" id="{998963C2-B644-37A3-018A-0CBD975E85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3138" y="4590666"/>
            <a:ext cx="3072713" cy="826197"/>
          </a:xfrm>
          <a:prstGeom prst="rect">
            <a:avLst/>
          </a:prstGeom>
          <a:ln w="28575">
            <a:solidFill>
              <a:schemeClr val="tx1"/>
            </a:solidFill>
          </a:ln>
        </p:spPr>
      </p:pic>
      <p:sp>
        <p:nvSpPr>
          <p:cNvPr id="4" name="Date Placeholder 3">
            <a:extLst>
              <a:ext uri="{FF2B5EF4-FFF2-40B4-BE49-F238E27FC236}">
                <a16:creationId xmlns:a16="http://schemas.microsoft.com/office/drawing/2014/main" id="{0CEB18DC-DB0B-5D88-A1DE-1DCCF6B3C96C}"/>
              </a:ext>
            </a:extLst>
          </p:cNvPr>
          <p:cNvSpPr>
            <a:spLocks noGrp="1"/>
          </p:cNvSpPr>
          <p:nvPr>
            <p:ph type="dt" sz="half" idx="10"/>
          </p:nvPr>
        </p:nvSpPr>
        <p:spPr/>
        <p:txBody>
          <a:bodyPr/>
          <a:lstStyle/>
          <a:p>
            <a:fld id="{66C283A4-7960-4BFD-B3A5-A2CC5BB2A473}" type="datetime1">
              <a:rPr lang="en-US" sz="1800" smtClean="0"/>
              <a:t>6/15/2023</a:t>
            </a:fld>
            <a:endParaRPr lang="en-US" sz="1800" dirty="0"/>
          </a:p>
        </p:txBody>
      </p:sp>
      <p:sp>
        <p:nvSpPr>
          <p:cNvPr id="2" name="Slide Number Placeholder 1">
            <a:extLst>
              <a:ext uri="{FF2B5EF4-FFF2-40B4-BE49-F238E27FC236}">
                <a16:creationId xmlns:a16="http://schemas.microsoft.com/office/drawing/2014/main" id="{A2F4A987-3960-C66F-C911-14E2D1545DFA}"/>
              </a:ext>
            </a:extLst>
          </p:cNvPr>
          <p:cNvSpPr>
            <a:spLocks noGrp="1"/>
          </p:cNvSpPr>
          <p:nvPr>
            <p:ph type="sldNum" sz="quarter" idx="12"/>
          </p:nvPr>
        </p:nvSpPr>
        <p:spPr/>
        <p:txBody>
          <a:bodyPr/>
          <a:lstStyle/>
          <a:p>
            <a:fld id="{48F63A3B-78C7-47BE-AE5E-E10140E04643}" type="slidenum">
              <a:rPr lang="en-US" sz="1800" smtClean="0"/>
              <a:t>3</a:t>
            </a:fld>
            <a:endParaRPr lang="en-US" sz="1800" dirty="0"/>
          </a:p>
        </p:txBody>
      </p:sp>
    </p:spTree>
    <p:extLst>
      <p:ext uri="{BB962C8B-B14F-4D97-AF65-F5344CB8AC3E}">
        <p14:creationId xmlns:p14="http://schemas.microsoft.com/office/powerpoint/2010/main" val="3326215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615126-0847-784B-8B0B-DADEC309F259}"/>
              </a:ext>
            </a:extLst>
          </p:cNvPr>
          <p:cNvSpPr>
            <a:spLocks noGrp="1"/>
          </p:cNvSpPr>
          <p:nvPr>
            <p:ph type="title"/>
          </p:nvPr>
        </p:nvSpPr>
        <p:spPr>
          <a:xfrm>
            <a:off x="2915443" y="152400"/>
            <a:ext cx="8989803" cy="914400"/>
          </a:xfrm>
        </p:spPr>
        <p:txBody>
          <a:bodyPr>
            <a:normAutofit/>
          </a:bodyPr>
          <a:lstStyle/>
          <a:p>
            <a:r>
              <a:rPr lang="en-US" sz="4000" dirty="0">
                <a:cs typeface="Calibri"/>
              </a:rPr>
              <a:t>Action Planning</a:t>
            </a:r>
            <a:endParaRPr lang="en-US" sz="4000" dirty="0"/>
          </a:p>
        </p:txBody>
      </p:sp>
      <p:pic>
        <p:nvPicPr>
          <p:cNvPr id="8" name="Picture 8" descr="Action Planning chart">
            <a:extLst>
              <a:ext uri="{FF2B5EF4-FFF2-40B4-BE49-F238E27FC236}">
                <a16:creationId xmlns:a16="http://schemas.microsoft.com/office/drawing/2014/main" id="{AA0DCE13-7D08-6E18-DDF6-5707D22E9FE4}"/>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943155" y="1821162"/>
            <a:ext cx="10515600" cy="1911350"/>
          </a:xfrm>
        </p:spPr>
      </p:pic>
      <p:pic>
        <p:nvPicPr>
          <p:cNvPr id="9" name="Picture 9" descr="Continuous Improvement Cycle (Plan, Do, Study, Act)">
            <a:extLst>
              <a:ext uri="{FF2B5EF4-FFF2-40B4-BE49-F238E27FC236}">
                <a16:creationId xmlns:a16="http://schemas.microsoft.com/office/drawing/2014/main" id="{3B68F123-F6F8-0FA8-10A1-A3E762729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7690" y="3768775"/>
            <a:ext cx="2743200" cy="2773148"/>
          </a:xfrm>
          <a:prstGeom prst="rect">
            <a:avLst/>
          </a:prstGeom>
        </p:spPr>
      </p:pic>
      <p:sp>
        <p:nvSpPr>
          <p:cNvPr id="4" name="Date Placeholder 3">
            <a:extLst>
              <a:ext uri="{FF2B5EF4-FFF2-40B4-BE49-F238E27FC236}">
                <a16:creationId xmlns:a16="http://schemas.microsoft.com/office/drawing/2014/main" id="{449F9208-56CE-F0D8-7248-9C095DDE5AA7}"/>
              </a:ext>
            </a:extLst>
          </p:cNvPr>
          <p:cNvSpPr>
            <a:spLocks noGrp="1"/>
          </p:cNvSpPr>
          <p:nvPr>
            <p:ph type="dt" idx="10"/>
          </p:nvPr>
        </p:nvSpPr>
        <p:spPr/>
        <p:txBody>
          <a:bodyPr/>
          <a:lstStyle/>
          <a:p>
            <a:fld id="{824D5D47-1752-4D84-8BFB-C2F71A34C932}" type="datetime1">
              <a:rPr lang="en-US" sz="1800" smtClean="0"/>
              <a:t>6/15/2023</a:t>
            </a:fld>
            <a:endParaRPr lang="en-US" sz="1800"/>
          </a:p>
        </p:txBody>
      </p:sp>
      <p:sp>
        <p:nvSpPr>
          <p:cNvPr id="2" name="Slide Number Placeholder 1">
            <a:extLst>
              <a:ext uri="{FF2B5EF4-FFF2-40B4-BE49-F238E27FC236}">
                <a16:creationId xmlns:a16="http://schemas.microsoft.com/office/drawing/2014/main" id="{9DCB9000-90F6-3310-9F6A-D235866B70EF}"/>
              </a:ext>
            </a:extLst>
          </p:cNvPr>
          <p:cNvSpPr>
            <a:spLocks noGrp="1"/>
          </p:cNvSpPr>
          <p:nvPr>
            <p:ph type="sldNum" idx="12"/>
          </p:nvPr>
        </p:nvSpPr>
        <p:spPr/>
        <p:txBody>
          <a:bodyPr/>
          <a:lstStyle/>
          <a:p>
            <a:fld id="{48F63A3B-78C7-47BE-AE5E-E10140E04643}" type="slidenum">
              <a:rPr lang="en-US" sz="1800" smtClean="0"/>
              <a:t>30</a:t>
            </a:fld>
            <a:endParaRPr lang="en-US" sz="1800"/>
          </a:p>
        </p:txBody>
      </p:sp>
    </p:spTree>
    <p:extLst>
      <p:ext uri="{BB962C8B-B14F-4D97-AF65-F5344CB8AC3E}">
        <p14:creationId xmlns:p14="http://schemas.microsoft.com/office/powerpoint/2010/main" val="2461652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spcFirstLastPara="1" wrap="square" lIns="182875" tIns="91425" rIns="182875" bIns="91425" anchor="ctr" anchorCtr="0">
            <a:noAutofit/>
          </a:bodyPr>
          <a:lstStyle/>
          <a:p>
            <a:r>
              <a:rPr lang="en-US" sz="4000" dirty="0"/>
              <a:t>Osseo District Capacity Assessment (DCA)</a:t>
            </a:r>
          </a:p>
        </p:txBody>
      </p:sp>
      <p:sp>
        <p:nvSpPr>
          <p:cNvPr id="4" name="Date Placeholder 3"/>
          <p:cNvSpPr>
            <a:spLocks noGrp="1"/>
          </p:cNvSpPr>
          <p:nvPr>
            <p:ph type="dt" idx="10"/>
          </p:nvPr>
        </p:nvSpPr>
        <p:spPr/>
        <p:txBody>
          <a:bodyPr/>
          <a:lstStyle/>
          <a:p>
            <a:fld id="{F4B91AA0-3BA7-4036-A3DA-317C6C4FFA29}" type="datetime1">
              <a:rPr lang="en-US" sz="1800" smtClean="0"/>
              <a:t>6/15/2023</a:t>
            </a:fld>
            <a:endParaRPr lang="en-US" sz="1800"/>
          </a:p>
        </p:txBody>
      </p:sp>
      <p:sp>
        <p:nvSpPr>
          <p:cNvPr id="2" name="Slide Number Placeholder 1"/>
          <p:cNvSpPr>
            <a:spLocks noGrp="1"/>
          </p:cNvSpPr>
          <p:nvPr>
            <p:ph type="sldNum" idx="12"/>
          </p:nvPr>
        </p:nvSpPr>
        <p:spPr/>
        <p:txBody>
          <a:bodyPr/>
          <a:lstStyle/>
          <a:p>
            <a:fld id="{48F63A3B-78C7-47BE-AE5E-E10140E04643}" type="slidenum">
              <a:rPr lang="en-US" sz="1800" dirty="0" smtClean="0"/>
              <a:pPr/>
              <a:t>31</a:t>
            </a:fld>
            <a:endParaRPr lang="en-US" sz="1800"/>
          </a:p>
        </p:txBody>
      </p:sp>
    </p:spTree>
    <p:extLst>
      <p:ext uri="{BB962C8B-B14F-4D97-AF65-F5344CB8AC3E}">
        <p14:creationId xmlns:p14="http://schemas.microsoft.com/office/powerpoint/2010/main" val="46068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794" y="-1"/>
            <a:ext cx="10515600" cy="1216025"/>
          </a:xfrm>
        </p:spPr>
        <p:txBody>
          <a:bodyPr>
            <a:normAutofit fontScale="90000"/>
          </a:bodyPr>
          <a:lstStyle/>
          <a:p>
            <a:r>
              <a:rPr lang="en-US" sz="4000" dirty="0"/>
              <a:t>Osseo Implementation Capacity: </a:t>
            </a:r>
            <a:br>
              <a:rPr lang="en-US" sz="4000" dirty="0"/>
            </a:br>
            <a:r>
              <a:rPr lang="en-US" sz="3200" dirty="0"/>
              <a:t>PBIS Total Score Trend Data: </a:t>
            </a:r>
            <a:r>
              <a:rPr lang="en-US" sz="4400" dirty="0"/>
              <a:t>10 Years </a:t>
            </a:r>
          </a:p>
        </p:txBody>
      </p:sp>
      <p:graphicFrame>
        <p:nvGraphicFramePr>
          <p:cNvPr id="7" name="Chart 6" descr="Osseo DCA Scores from 2013 to 2013"/>
          <p:cNvGraphicFramePr>
            <a:graphicFrameLocks/>
          </p:cNvGraphicFramePr>
          <p:nvPr>
            <p:extLst>
              <p:ext uri="{D42A27DB-BD31-4B8C-83A1-F6EECF244321}">
                <p14:modId xmlns:p14="http://schemas.microsoft.com/office/powerpoint/2010/main" val="1063880104"/>
              </p:ext>
            </p:extLst>
          </p:nvPr>
        </p:nvGraphicFramePr>
        <p:xfrm>
          <a:off x="478971" y="1398587"/>
          <a:ext cx="11103429" cy="514032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descr="Benchmark score of 70"/>
          <p:cNvCxnSpPr/>
          <p:nvPr/>
        </p:nvCxnSpPr>
        <p:spPr>
          <a:xfrm flipV="1">
            <a:off x="1062446" y="3204754"/>
            <a:ext cx="10868297" cy="870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843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spcFirstLastPara="1" wrap="square" lIns="182875" tIns="91425" rIns="182875" bIns="91425" anchor="ctr" anchorCtr="0">
            <a:noAutofit/>
          </a:bodyPr>
          <a:lstStyle/>
          <a:p>
            <a:r>
              <a:rPr lang="en-US" sz="4000" dirty="0"/>
              <a:t>District Wide Implementation – </a:t>
            </a:r>
            <a:br>
              <a:rPr lang="en-US" sz="4000" dirty="0"/>
            </a:br>
            <a:r>
              <a:rPr lang="en-US" sz="4000" dirty="0"/>
              <a:t>Duluth Public Schools</a:t>
            </a:r>
          </a:p>
        </p:txBody>
      </p:sp>
      <p:sp>
        <p:nvSpPr>
          <p:cNvPr id="4" name="Date Placeholder 3"/>
          <p:cNvSpPr>
            <a:spLocks noGrp="1"/>
          </p:cNvSpPr>
          <p:nvPr>
            <p:ph type="dt" idx="10"/>
          </p:nvPr>
        </p:nvSpPr>
        <p:spPr/>
        <p:txBody>
          <a:bodyPr/>
          <a:lstStyle/>
          <a:p>
            <a:fld id="{F4B91AA0-3BA7-4036-A3DA-317C6C4FFA29}" type="datetime1">
              <a:rPr lang="en-US" sz="1800" smtClean="0"/>
              <a:t>6/15/2023</a:t>
            </a:fld>
            <a:endParaRPr lang="en-US" sz="1800"/>
          </a:p>
        </p:txBody>
      </p:sp>
      <p:sp>
        <p:nvSpPr>
          <p:cNvPr id="2" name="Slide Number Placeholder 1"/>
          <p:cNvSpPr>
            <a:spLocks noGrp="1"/>
          </p:cNvSpPr>
          <p:nvPr>
            <p:ph type="sldNum" idx="12"/>
          </p:nvPr>
        </p:nvSpPr>
        <p:spPr/>
        <p:txBody>
          <a:bodyPr/>
          <a:lstStyle/>
          <a:p>
            <a:fld id="{48F63A3B-78C7-47BE-AE5E-E10140E04643}" type="slidenum">
              <a:rPr lang="en-US" sz="1800" dirty="0" smtClean="0"/>
              <a:pPr/>
              <a:t>33</a:t>
            </a:fld>
            <a:endParaRPr lang="en-US" sz="1800"/>
          </a:p>
        </p:txBody>
      </p:sp>
    </p:spTree>
    <p:extLst>
      <p:ext uri="{BB962C8B-B14F-4D97-AF65-F5344CB8AC3E}">
        <p14:creationId xmlns:p14="http://schemas.microsoft.com/office/powerpoint/2010/main" val="3116124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9"/>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Duluth Training - Cultural Responsiveness</a:t>
            </a:r>
            <a:endParaRPr dirty="0"/>
          </a:p>
        </p:txBody>
      </p:sp>
      <p:pic>
        <p:nvPicPr>
          <p:cNvPr id="357" name="Google Shape;357;p49" descr="Duluth Training group"/>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85050" y="1542000"/>
            <a:ext cx="7821901" cy="4919575"/>
          </a:xfrm>
          <a:prstGeom prst="rect">
            <a:avLst/>
          </a:prstGeom>
          <a:noFill/>
          <a:ln>
            <a:noFill/>
          </a:ln>
        </p:spPr>
      </p:pic>
      <p:sp>
        <p:nvSpPr>
          <p:cNvPr id="356" name="Google Shape;356;p49"/>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34</a:t>
            </a:fld>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Duluth Plan</a:t>
            </a:r>
            <a:endParaRPr dirty="0"/>
          </a:p>
        </p:txBody>
      </p:sp>
      <p:pic>
        <p:nvPicPr>
          <p:cNvPr id="365" name="Google Shape;365;p50" descr="Duluth training participant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1350" y="1450800"/>
            <a:ext cx="6355676" cy="5177076"/>
          </a:xfrm>
          <a:prstGeom prst="rect">
            <a:avLst/>
          </a:prstGeom>
          <a:noFill/>
          <a:ln>
            <a:noFill/>
          </a:ln>
        </p:spPr>
      </p:pic>
      <p:sp>
        <p:nvSpPr>
          <p:cNvPr id="366" name="Google Shape;366;p50"/>
          <p:cNvSpPr txBox="1"/>
          <p:nvPr/>
        </p:nvSpPr>
        <p:spPr>
          <a:xfrm>
            <a:off x="7100975" y="1715800"/>
            <a:ext cx="4411500" cy="49254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Calibri"/>
              <a:buChar char="●"/>
            </a:pPr>
            <a:r>
              <a:rPr lang="en-US" sz="2800">
                <a:latin typeface="Calibri"/>
                <a:ea typeface="Calibri"/>
                <a:cs typeface="Calibri"/>
                <a:sym typeface="Calibri"/>
              </a:rPr>
              <a:t>PBIS District wide</a:t>
            </a:r>
            <a:endParaRPr sz="2800">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a:latin typeface="Calibri"/>
                <a:ea typeface="Calibri"/>
                <a:cs typeface="Calibri"/>
                <a:sym typeface="Calibri"/>
              </a:rPr>
              <a:t>Cultural Field Guide embedded not an additional task</a:t>
            </a:r>
            <a:endParaRPr sz="2800">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a:latin typeface="Calibri"/>
                <a:ea typeface="Calibri"/>
                <a:cs typeface="Calibri"/>
                <a:sym typeface="Calibri"/>
              </a:rPr>
              <a:t>Ongoing training support</a:t>
            </a:r>
            <a:endParaRPr sz="2800">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a:latin typeface="Calibri"/>
                <a:ea typeface="Calibri"/>
                <a:cs typeface="Calibri"/>
                <a:sym typeface="Calibri"/>
              </a:rPr>
              <a:t>MTSS integration</a:t>
            </a:r>
            <a:endParaRPr sz="2800">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a:latin typeface="Calibri"/>
                <a:ea typeface="Calibri"/>
                <a:cs typeface="Calibri"/>
                <a:sym typeface="Calibri"/>
              </a:rPr>
              <a:t>Representation Indian Education, AIPAC, Equity and Inclusion</a:t>
            </a: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
        <p:nvSpPr>
          <p:cNvPr id="364" name="Google Shape;364;p50"/>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35</a:t>
            </a:fld>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spcFirstLastPara="1" wrap="square" lIns="182875" tIns="91425" rIns="182875" bIns="91425" anchor="ctr" anchorCtr="0">
            <a:noAutofit/>
          </a:bodyPr>
          <a:lstStyle/>
          <a:p>
            <a:r>
              <a:rPr lang="en-US" sz="4000" dirty="0"/>
              <a:t>Flow Charts</a:t>
            </a:r>
          </a:p>
        </p:txBody>
      </p:sp>
      <p:sp>
        <p:nvSpPr>
          <p:cNvPr id="4" name="Date Placeholder 3"/>
          <p:cNvSpPr>
            <a:spLocks noGrp="1"/>
          </p:cNvSpPr>
          <p:nvPr>
            <p:ph type="dt" idx="10"/>
          </p:nvPr>
        </p:nvSpPr>
        <p:spPr/>
        <p:txBody>
          <a:bodyPr/>
          <a:lstStyle/>
          <a:p>
            <a:fld id="{F4B91AA0-3BA7-4036-A3DA-317C6C4FFA29}" type="datetime1">
              <a:rPr lang="en-US" sz="1800" smtClean="0"/>
              <a:t>6/15/2023</a:t>
            </a:fld>
            <a:endParaRPr lang="en-US" sz="1800"/>
          </a:p>
        </p:txBody>
      </p:sp>
      <p:sp>
        <p:nvSpPr>
          <p:cNvPr id="2" name="Slide Number Placeholder 1"/>
          <p:cNvSpPr>
            <a:spLocks noGrp="1"/>
          </p:cNvSpPr>
          <p:nvPr>
            <p:ph type="sldNum" idx="12"/>
          </p:nvPr>
        </p:nvSpPr>
        <p:spPr/>
        <p:txBody>
          <a:bodyPr/>
          <a:lstStyle/>
          <a:p>
            <a:fld id="{48F63A3B-78C7-47BE-AE5E-E10140E04643}" type="slidenum">
              <a:rPr lang="en-US" sz="1800" dirty="0" smtClean="0"/>
              <a:pPr/>
              <a:t>36</a:t>
            </a:fld>
            <a:endParaRPr lang="en-US" sz="1800"/>
          </a:p>
        </p:txBody>
      </p:sp>
    </p:spTree>
    <p:extLst>
      <p:ext uri="{BB962C8B-B14F-4D97-AF65-F5344CB8AC3E}">
        <p14:creationId xmlns:p14="http://schemas.microsoft.com/office/powerpoint/2010/main" val="2364328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CF4F-9D6E-DCC7-A070-5459CC46C076}"/>
              </a:ext>
            </a:extLst>
          </p:cNvPr>
          <p:cNvSpPr>
            <a:spLocks noGrp="1"/>
          </p:cNvSpPr>
          <p:nvPr>
            <p:ph type="title"/>
          </p:nvPr>
        </p:nvSpPr>
        <p:spPr>
          <a:xfrm>
            <a:off x="2916446" y="133350"/>
            <a:ext cx="8989803" cy="914400"/>
          </a:xfrm>
        </p:spPr>
        <p:txBody>
          <a:bodyPr/>
          <a:lstStyle/>
          <a:p>
            <a:r>
              <a:rPr lang="en-US" sz="4400" dirty="0"/>
              <a:t>Vulnerable Decision Points</a:t>
            </a:r>
          </a:p>
        </p:txBody>
      </p:sp>
      <p:pic>
        <p:nvPicPr>
          <p:cNvPr id="5" name="Picture 5" descr="Flow Charts">
            <a:extLst>
              <a:ext uri="{FF2B5EF4-FFF2-40B4-BE49-F238E27FC236}">
                <a16:creationId xmlns:a16="http://schemas.microsoft.com/office/drawing/2014/main" id="{7925FECC-C0C0-508E-E853-8FD5964E6DB4}"/>
              </a:ext>
            </a:extLst>
          </p:cNvPr>
          <p:cNvPicPr>
            <a:picLocks noChangeAspect="1"/>
          </p:cNvPicPr>
          <p:nvPr/>
        </p:nvPicPr>
        <p:blipFill>
          <a:blip r:embed="rId2"/>
          <a:stretch>
            <a:fillRect/>
          </a:stretch>
        </p:blipFill>
        <p:spPr>
          <a:xfrm>
            <a:off x="191770" y="1716365"/>
            <a:ext cx="9229725" cy="4544187"/>
          </a:xfrm>
          <a:prstGeom prst="rect">
            <a:avLst/>
          </a:prstGeom>
          <a:ln w="57150">
            <a:solidFill>
              <a:schemeClr val="tx1"/>
            </a:solidFill>
          </a:ln>
        </p:spPr>
      </p:pic>
      <p:pic>
        <p:nvPicPr>
          <p:cNvPr id="3" name="Picture 3" descr="Vulnerable Decision Points">
            <a:extLst>
              <a:ext uri="{FF2B5EF4-FFF2-40B4-BE49-F238E27FC236}">
                <a16:creationId xmlns:a16="http://schemas.microsoft.com/office/drawing/2014/main" id="{B5D1C2D0-7ECF-09B5-B5AB-98FE85A82021}"/>
              </a:ext>
            </a:extLst>
          </p:cNvPr>
          <p:cNvPicPr>
            <a:picLocks noChangeAspect="1"/>
          </p:cNvPicPr>
          <p:nvPr/>
        </p:nvPicPr>
        <p:blipFill>
          <a:blip r:embed="rId3"/>
          <a:stretch>
            <a:fillRect/>
          </a:stretch>
        </p:blipFill>
        <p:spPr>
          <a:xfrm>
            <a:off x="9749135" y="1718139"/>
            <a:ext cx="2156042" cy="3074617"/>
          </a:xfrm>
          <a:prstGeom prst="rect">
            <a:avLst/>
          </a:prstGeom>
          <a:ln w="57150">
            <a:solidFill>
              <a:schemeClr val="accent2"/>
            </a:solidFill>
          </a:ln>
        </p:spPr>
      </p:pic>
      <p:sp>
        <p:nvSpPr>
          <p:cNvPr id="6" name="TextBox 5">
            <a:extLst>
              <a:ext uri="{FF2B5EF4-FFF2-40B4-BE49-F238E27FC236}">
                <a16:creationId xmlns:a16="http://schemas.microsoft.com/office/drawing/2014/main" id="{4C6B469F-B56B-E44D-7606-7B6E45EE63EB}"/>
              </a:ext>
            </a:extLst>
          </p:cNvPr>
          <p:cNvSpPr txBox="1"/>
          <p:nvPr/>
        </p:nvSpPr>
        <p:spPr>
          <a:xfrm>
            <a:off x="9744669" y="4861584"/>
            <a:ext cx="20243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err="1">
                <a:ea typeface="+mn-lt"/>
                <a:cs typeface="+mn-lt"/>
              </a:rPr>
              <a:t>Smolkowski</a:t>
            </a:r>
            <a:r>
              <a:rPr lang="en-US" sz="1800" dirty="0">
                <a:ea typeface="+mn-lt"/>
                <a:cs typeface="+mn-lt"/>
              </a:rPr>
              <a:t>, Girvan, McIntosh, </a:t>
            </a:r>
            <a:r>
              <a:rPr lang="en-US" sz="1800" dirty="0" err="1">
                <a:ea typeface="+mn-lt"/>
                <a:cs typeface="+mn-lt"/>
              </a:rPr>
              <a:t>Nese</a:t>
            </a:r>
            <a:r>
              <a:rPr lang="en-US" sz="1800" dirty="0">
                <a:ea typeface="+mn-lt"/>
                <a:cs typeface="+mn-lt"/>
              </a:rPr>
              <a:t>, and Horner, 2016</a:t>
            </a:r>
            <a:endParaRPr lang="en-US" sz="1800" dirty="0"/>
          </a:p>
          <a:p>
            <a:endParaRPr lang="en-US" sz="1200" dirty="0">
              <a:cs typeface="Arial"/>
            </a:endParaRPr>
          </a:p>
        </p:txBody>
      </p:sp>
    </p:spTree>
    <p:extLst>
      <p:ext uri="{BB962C8B-B14F-4D97-AF65-F5344CB8AC3E}">
        <p14:creationId xmlns:p14="http://schemas.microsoft.com/office/powerpoint/2010/main" val="295745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57B7B-6B09-447A-983F-B4CEBF487037}"/>
              </a:ext>
            </a:extLst>
          </p:cNvPr>
          <p:cNvSpPr>
            <a:spLocks noGrp="1"/>
          </p:cNvSpPr>
          <p:nvPr>
            <p:ph type="title"/>
          </p:nvPr>
        </p:nvSpPr>
        <p:spPr/>
        <p:txBody>
          <a:bodyPr/>
          <a:lstStyle/>
          <a:p>
            <a:r>
              <a:rPr lang="en-US" dirty="0"/>
              <a:t>Equity From The Start</a:t>
            </a:r>
          </a:p>
        </p:txBody>
      </p:sp>
      <p:sp>
        <p:nvSpPr>
          <p:cNvPr id="3" name="Text Placeholder 2">
            <a:extLst>
              <a:ext uri="{FF2B5EF4-FFF2-40B4-BE49-F238E27FC236}">
                <a16:creationId xmlns:a16="http://schemas.microsoft.com/office/drawing/2014/main" id="{E75ACF2E-9256-4767-A5FD-053A7A2F8ED8}"/>
              </a:ext>
            </a:extLst>
          </p:cNvPr>
          <p:cNvSpPr>
            <a:spLocks noGrp="1"/>
          </p:cNvSpPr>
          <p:nvPr>
            <p:ph type="body" idx="1"/>
          </p:nvPr>
        </p:nvSpPr>
        <p:spPr/>
        <p:txBody>
          <a:bodyPr/>
          <a:lstStyle/>
          <a:p>
            <a:pPr marL="69850" indent="0" algn="ctr">
              <a:buNone/>
            </a:pPr>
            <a:r>
              <a:rPr lang="en-US" dirty="0"/>
              <a:t>What happens when EQUITY is not baked into the system?</a:t>
            </a:r>
          </a:p>
        </p:txBody>
      </p:sp>
      <p:pic>
        <p:nvPicPr>
          <p:cNvPr id="5" name="Picture 4" descr="baked bread">
            <a:extLst>
              <a:ext uri="{FF2B5EF4-FFF2-40B4-BE49-F238E27FC236}">
                <a16:creationId xmlns:a16="http://schemas.microsoft.com/office/drawing/2014/main" id="{09664DD2-90A9-476D-BBC3-6129F96C150E}"/>
              </a:ext>
            </a:extLst>
          </p:cNvPr>
          <p:cNvPicPr>
            <a:picLocks noChangeAspect="1"/>
          </p:cNvPicPr>
          <p:nvPr/>
        </p:nvPicPr>
        <p:blipFill>
          <a:blip r:embed="rId2"/>
          <a:stretch>
            <a:fillRect/>
          </a:stretch>
        </p:blipFill>
        <p:spPr>
          <a:xfrm>
            <a:off x="3984402" y="3041142"/>
            <a:ext cx="4223195" cy="2823830"/>
          </a:xfrm>
          <a:prstGeom prst="rect">
            <a:avLst/>
          </a:prstGeom>
        </p:spPr>
      </p:pic>
      <p:sp>
        <p:nvSpPr>
          <p:cNvPr id="4" name="Slide Number Placeholder 3">
            <a:extLst>
              <a:ext uri="{FF2B5EF4-FFF2-40B4-BE49-F238E27FC236}">
                <a16:creationId xmlns:a16="http://schemas.microsoft.com/office/drawing/2014/main" id="{17BFEF54-CD18-4D6D-91A0-CC0BBB1678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1800" smtClean="0"/>
              <a:t>38</a:t>
            </a:fld>
            <a:endParaRPr lang="en-US" sz="1800" dirty="0"/>
          </a:p>
        </p:txBody>
      </p:sp>
    </p:spTree>
    <p:extLst>
      <p:ext uri="{BB962C8B-B14F-4D97-AF65-F5344CB8AC3E}">
        <p14:creationId xmlns:p14="http://schemas.microsoft.com/office/powerpoint/2010/main" val="1861297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spcFirstLastPara="1" wrap="square" lIns="182875" tIns="91425" rIns="182875" bIns="91425" anchor="ctr" anchorCtr="0">
            <a:noAutofit/>
          </a:bodyPr>
          <a:lstStyle/>
          <a:p>
            <a:r>
              <a:rPr lang="en-US" sz="4000" dirty="0"/>
              <a:t>SWPBIS School Team Training Application/ </a:t>
            </a:r>
            <a:br>
              <a:rPr lang="en-US" sz="4000" dirty="0"/>
            </a:br>
            <a:r>
              <a:rPr lang="en-US" sz="4000" dirty="0"/>
              <a:t>Cohort Application</a:t>
            </a:r>
          </a:p>
        </p:txBody>
      </p:sp>
      <p:sp>
        <p:nvSpPr>
          <p:cNvPr id="4" name="Date Placeholder 3"/>
          <p:cNvSpPr>
            <a:spLocks noGrp="1"/>
          </p:cNvSpPr>
          <p:nvPr>
            <p:ph type="dt" idx="10"/>
          </p:nvPr>
        </p:nvSpPr>
        <p:spPr/>
        <p:txBody>
          <a:bodyPr/>
          <a:lstStyle/>
          <a:p>
            <a:fld id="{F4B91AA0-3BA7-4036-A3DA-317C6C4FFA29}" type="datetime1">
              <a:rPr lang="en-US" sz="1800" smtClean="0"/>
              <a:t>6/15/2023</a:t>
            </a:fld>
            <a:endParaRPr lang="en-US" sz="1800"/>
          </a:p>
        </p:txBody>
      </p:sp>
      <p:sp>
        <p:nvSpPr>
          <p:cNvPr id="2" name="Slide Number Placeholder 1"/>
          <p:cNvSpPr>
            <a:spLocks noGrp="1"/>
          </p:cNvSpPr>
          <p:nvPr>
            <p:ph type="sldNum" idx="12"/>
          </p:nvPr>
        </p:nvSpPr>
        <p:spPr/>
        <p:txBody>
          <a:bodyPr/>
          <a:lstStyle/>
          <a:p>
            <a:fld id="{48F63A3B-78C7-47BE-AE5E-E10140E04643}" type="slidenum">
              <a:rPr lang="en-US" sz="1800" dirty="0" smtClean="0"/>
              <a:pPr/>
              <a:t>39</a:t>
            </a:fld>
            <a:endParaRPr lang="en-US" sz="1800"/>
          </a:p>
        </p:txBody>
      </p:sp>
    </p:spTree>
    <p:extLst>
      <p:ext uri="{BB962C8B-B14F-4D97-AF65-F5344CB8AC3E}">
        <p14:creationId xmlns:p14="http://schemas.microsoft.com/office/powerpoint/2010/main" val="240698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DB30-794C-6D1A-81CB-94013B5C12FD}"/>
              </a:ext>
            </a:extLst>
          </p:cNvPr>
          <p:cNvSpPr>
            <a:spLocks noGrp="1"/>
          </p:cNvSpPr>
          <p:nvPr>
            <p:ph type="title"/>
          </p:nvPr>
        </p:nvSpPr>
        <p:spPr>
          <a:xfrm>
            <a:off x="168021" y="155448"/>
            <a:ext cx="11903202" cy="1076325"/>
          </a:xfrm>
        </p:spPr>
        <p:txBody>
          <a:bodyPr>
            <a:normAutofit fontScale="90000"/>
          </a:bodyPr>
          <a:lstStyle/>
          <a:p>
            <a:r>
              <a:rPr lang="en-US" dirty="0">
                <a:cs typeface="Calibri"/>
              </a:rPr>
              <a:t>122A.627 Positive Behavioral Interventions and Supports</a:t>
            </a:r>
            <a:endParaRPr lang="en-US" dirty="0"/>
          </a:p>
        </p:txBody>
      </p:sp>
      <p:pic>
        <p:nvPicPr>
          <p:cNvPr id="6" name="Picture 6" descr="PBIS State Statute">
            <a:extLst>
              <a:ext uri="{FF2B5EF4-FFF2-40B4-BE49-F238E27FC236}">
                <a16:creationId xmlns:a16="http://schemas.microsoft.com/office/drawing/2014/main" id="{0C1CA7AA-0E35-38A8-3D5D-FCDF60B97BAB}"/>
              </a:ext>
            </a:extLst>
          </p:cNvPr>
          <p:cNvPicPr>
            <a:picLocks noChangeAspect="1"/>
          </p:cNvPicPr>
          <p:nvPr/>
        </p:nvPicPr>
        <p:blipFill>
          <a:blip r:embed="rId2"/>
          <a:stretch>
            <a:fillRect/>
          </a:stretch>
        </p:blipFill>
        <p:spPr>
          <a:xfrm>
            <a:off x="0" y="-438432"/>
            <a:ext cx="12192000" cy="6972863"/>
          </a:xfrm>
          <a:prstGeom prst="rect">
            <a:avLst/>
          </a:prstGeom>
        </p:spPr>
      </p:pic>
      <p:sp>
        <p:nvSpPr>
          <p:cNvPr id="5" name="TextBox 4">
            <a:extLst>
              <a:ext uri="{FF2B5EF4-FFF2-40B4-BE49-F238E27FC236}">
                <a16:creationId xmlns:a16="http://schemas.microsoft.com/office/drawing/2014/main" id="{91197AA9-CF1B-72DF-FD9E-B1F80D85DE36}"/>
              </a:ext>
            </a:extLst>
          </p:cNvPr>
          <p:cNvSpPr txBox="1"/>
          <p:nvPr/>
        </p:nvSpPr>
        <p:spPr>
          <a:xfrm>
            <a:off x="47625" y="6486525"/>
            <a:ext cx="54959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3"/>
              </a:rPr>
              <a:t>122A.627 Positive Behavioral Interventions and Supports</a:t>
            </a:r>
            <a:endParaRPr lang="en-US" sz="1600"/>
          </a:p>
        </p:txBody>
      </p:sp>
    </p:spTree>
    <p:extLst>
      <p:ext uri="{BB962C8B-B14F-4D97-AF65-F5344CB8AC3E}">
        <p14:creationId xmlns:p14="http://schemas.microsoft.com/office/powerpoint/2010/main" val="4137328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5" y="178128"/>
            <a:ext cx="8868278" cy="914400"/>
          </a:xfrm>
        </p:spPr>
        <p:txBody>
          <a:bodyPr>
            <a:normAutofit fontScale="90000"/>
          </a:bodyPr>
          <a:lstStyle/>
          <a:p>
            <a:r>
              <a:rPr lang="en-US" dirty="0">
                <a:ea typeface="+mj-lt"/>
                <a:cs typeface="+mj-lt"/>
              </a:rPr>
              <a:t>Two-year PBIS Implementation Training Cohort</a:t>
            </a:r>
            <a:r>
              <a:rPr lang="en-US" dirty="0"/>
              <a:t> Application </a:t>
            </a:r>
            <a:r>
              <a:rPr lang="en-US" sz="3200" dirty="0"/>
              <a:t>(2023-2025)</a:t>
            </a:r>
          </a:p>
        </p:txBody>
      </p:sp>
      <p:sp>
        <p:nvSpPr>
          <p:cNvPr id="3" name="Content Placeholder 2"/>
          <p:cNvSpPr>
            <a:spLocks noGrp="1"/>
          </p:cNvSpPr>
          <p:nvPr>
            <p:ph idx="1"/>
          </p:nvPr>
        </p:nvSpPr>
        <p:spPr>
          <a:xfrm>
            <a:off x="216282" y="1649600"/>
            <a:ext cx="11926329" cy="3085313"/>
          </a:xfrm>
        </p:spPr>
        <p:txBody>
          <a:bodyPr>
            <a:normAutofit/>
          </a:bodyPr>
          <a:lstStyle/>
          <a:p>
            <a:r>
              <a:rPr lang="en-US" sz="2800" dirty="0"/>
              <a:t>Cohort application guides through Exploration activities to </a:t>
            </a:r>
            <a:r>
              <a:rPr lang="en-US" sz="2800" b="1" dirty="0"/>
              <a:t>form a team </a:t>
            </a:r>
            <a:r>
              <a:rPr lang="en-US" sz="2800" dirty="0"/>
              <a:t>and </a:t>
            </a:r>
            <a:r>
              <a:rPr lang="en-US" sz="2800" b="1" dirty="0"/>
              <a:t>get data system </a:t>
            </a:r>
            <a:r>
              <a:rPr lang="en-US" sz="2800" dirty="0"/>
              <a:t>in place.</a:t>
            </a:r>
          </a:p>
          <a:p>
            <a:r>
              <a:rPr lang="en-US" sz="2800" dirty="0"/>
              <a:t>Teams get pre-requisites in place to be </a:t>
            </a:r>
            <a:r>
              <a:rPr lang="en-US" sz="2800" b="1" dirty="0"/>
              <a:t>ready</a:t>
            </a:r>
            <a:r>
              <a:rPr lang="en-US" sz="2800" dirty="0"/>
              <a:t> for </a:t>
            </a:r>
            <a:r>
              <a:rPr lang="en-US" sz="2800" b="1" dirty="0"/>
              <a:t>PBIS Installation</a:t>
            </a:r>
            <a:r>
              <a:rPr lang="en-US" sz="2800" dirty="0"/>
              <a:t>, including </a:t>
            </a:r>
            <a:r>
              <a:rPr lang="en-US" sz="2800" b="1" dirty="0"/>
              <a:t>commitment to data collection and analysis</a:t>
            </a:r>
            <a:r>
              <a:rPr lang="en-US" sz="2800" dirty="0"/>
              <a:t>.</a:t>
            </a:r>
          </a:p>
        </p:txBody>
      </p:sp>
      <p:pic>
        <p:nvPicPr>
          <p:cNvPr id="10" name="Picture 10" descr="MN pbis website">
            <a:extLst>
              <a:ext uri="{FF2B5EF4-FFF2-40B4-BE49-F238E27FC236}">
                <a16:creationId xmlns:a16="http://schemas.microsoft.com/office/drawing/2014/main" id="{8F4466CB-C787-49F9-6CFA-1773A77D6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942" y="3933530"/>
            <a:ext cx="4227094" cy="2794976"/>
          </a:xfrm>
          <a:prstGeom prst="rect">
            <a:avLst/>
          </a:prstGeom>
          <a:ln w="28575">
            <a:solidFill>
              <a:schemeClr val="accent2"/>
            </a:solidFill>
          </a:ln>
        </p:spPr>
      </p:pic>
      <p:sp>
        <p:nvSpPr>
          <p:cNvPr id="8" name="TextBox 7"/>
          <p:cNvSpPr txBox="1"/>
          <p:nvPr/>
        </p:nvSpPr>
        <p:spPr>
          <a:xfrm>
            <a:off x="5691086" y="4802461"/>
            <a:ext cx="5853972" cy="523220"/>
          </a:xfrm>
          <a:prstGeom prst="rect">
            <a:avLst/>
          </a:prstGeom>
          <a:solidFill>
            <a:schemeClr val="bg1"/>
          </a:solidFill>
          <a:ln w="38100">
            <a:solidFill>
              <a:schemeClr val="accent2"/>
            </a:solidFill>
          </a:ln>
        </p:spPr>
        <p:txBody>
          <a:bodyPr wrap="square" lIns="91440" tIns="45720" rIns="91440" bIns="45720" rtlCol="0" anchor="t">
            <a:spAutoFit/>
          </a:bodyPr>
          <a:lstStyle/>
          <a:p>
            <a:pPr>
              <a:spcAft>
                <a:spcPts val="600"/>
              </a:spcAft>
            </a:pPr>
            <a:r>
              <a:rPr lang="en-US" sz="2800" dirty="0">
                <a:hlinkClick r:id="rId4"/>
              </a:rPr>
              <a:t>https://pbisMN.org/getting-started</a:t>
            </a:r>
            <a:r>
              <a:rPr lang="en-US" sz="2800" dirty="0"/>
              <a:t> </a:t>
            </a:r>
            <a:endParaRPr lang="en-US" sz="2800" b="1" dirty="0">
              <a:cs typeface="Calibri"/>
            </a:endParaRPr>
          </a:p>
        </p:txBody>
      </p:sp>
      <p:sp>
        <p:nvSpPr>
          <p:cNvPr id="5" name="Slide Number Placeholder 4"/>
          <p:cNvSpPr>
            <a:spLocks noGrp="1"/>
          </p:cNvSpPr>
          <p:nvPr>
            <p:ph type="sldNum" sz="quarter" idx="12"/>
          </p:nvPr>
        </p:nvSpPr>
        <p:spPr/>
        <p:txBody>
          <a:bodyPr/>
          <a:lstStyle/>
          <a:p>
            <a:fld id="{48F63A3B-78C7-47BE-AE5E-E10140E04643}" type="slidenum">
              <a:rPr lang="en-US" sz="1800" smtClean="0">
                <a:solidFill>
                  <a:srgbClr val="000000"/>
                </a:solidFill>
              </a:rPr>
              <a:pPr/>
              <a:t>40</a:t>
            </a:fld>
            <a:endParaRPr lang="en-US" sz="1800">
              <a:solidFill>
                <a:srgbClr val="000000"/>
              </a:solidFill>
            </a:endParaRPr>
          </a:p>
        </p:txBody>
      </p:sp>
    </p:spTree>
    <p:extLst>
      <p:ext uri="{BB962C8B-B14F-4D97-AF65-F5344CB8AC3E}">
        <p14:creationId xmlns:p14="http://schemas.microsoft.com/office/powerpoint/2010/main" val="448850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title"/>
          </p:nvPr>
        </p:nvSpPr>
        <p:spPr>
          <a:xfrm>
            <a:off x="3048504" y="126569"/>
            <a:ext cx="8989803" cy="914400"/>
          </a:xfrm>
          <a:prstGeom prst="rect">
            <a:avLst/>
          </a:prstGeom>
        </p:spPr>
        <p:txBody>
          <a:bodyPr spcFirstLastPara="1" vert="horz" wrap="square" lIns="68575" tIns="34275" rIns="68575" bIns="34275" rtlCol="0" anchor="ctr" anchorCtr="0">
            <a:normAutofit/>
          </a:bodyPr>
          <a:lstStyle/>
          <a:p>
            <a:pPr algn="r"/>
            <a:r>
              <a:rPr lang="en-US" sz="4000" dirty="0"/>
              <a:t>Cohort Application Overview</a:t>
            </a:r>
          </a:p>
        </p:txBody>
      </p:sp>
      <p:sp>
        <p:nvSpPr>
          <p:cNvPr id="284" name="Google Shape;284;p47"/>
          <p:cNvSpPr txBox="1">
            <a:spLocks noGrp="1"/>
          </p:cNvSpPr>
          <p:nvPr>
            <p:ph idx="1"/>
          </p:nvPr>
        </p:nvSpPr>
        <p:spPr>
          <a:xfrm>
            <a:off x="226969" y="1551881"/>
            <a:ext cx="7540290" cy="5227638"/>
          </a:xfrm>
          <a:prstGeom prst="rect">
            <a:avLst/>
          </a:prstGeom>
        </p:spPr>
        <p:txBody>
          <a:bodyPr spcFirstLastPara="1" vert="horz" wrap="square" lIns="68575" tIns="34275" rIns="68575" bIns="34275" rtlCol="0" anchor="t" anchorCtr="0">
            <a:noAutofit/>
          </a:bodyPr>
          <a:lstStyle/>
          <a:p>
            <a:pPr marL="514350" indent="-514350">
              <a:buAutoNum type="arabicPeriod"/>
            </a:pPr>
            <a:r>
              <a:rPr lang="en-US" sz="2800" dirty="0">
                <a:cs typeface="Calibri"/>
              </a:rPr>
              <a:t>General Information</a:t>
            </a:r>
          </a:p>
          <a:p>
            <a:pPr marL="971550" lvl="1" indent="-514350"/>
            <a:r>
              <a:rPr lang="en-US" sz="2400" dirty="0">
                <a:cs typeface="Calibri"/>
              </a:rPr>
              <a:t>Team Information Up to 8 Members</a:t>
            </a:r>
          </a:p>
          <a:p>
            <a:pPr marL="1428750" lvl="2"/>
            <a:r>
              <a:rPr lang="en-US" sz="2000" dirty="0">
                <a:cs typeface="Calibri"/>
              </a:rPr>
              <a:t>Representative</a:t>
            </a:r>
            <a:r>
              <a:rPr lang="en-US" sz="2000" dirty="0">
                <a:ea typeface="+mn-lt"/>
                <a:cs typeface="+mn-lt"/>
              </a:rPr>
              <a:t> of your school staff. </a:t>
            </a:r>
          </a:p>
          <a:p>
            <a:pPr marL="1428750" lvl="2">
              <a:buSzPts val="1900"/>
            </a:pPr>
            <a:r>
              <a:rPr lang="en-US" sz="2000" b="1" i="1" dirty="0">
                <a:solidFill>
                  <a:schemeClr val="accent2">
                    <a:lumMod val="75000"/>
                  </a:schemeClr>
                </a:solidFill>
                <a:ea typeface="+mn-lt"/>
                <a:cs typeface="+mn-lt"/>
              </a:rPr>
              <a:t>Consider including American</a:t>
            </a:r>
            <a:r>
              <a:rPr lang="en-US" sz="2000" b="1" i="1" dirty="0">
                <a:solidFill>
                  <a:schemeClr val="accent2">
                    <a:lumMod val="75000"/>
                  </a:schemeClr>
                </a:solidFill>
                <a:cs typeface="Calibri"/>
              </a:rPr>
              <a:t> Indian Liaison </a:t>
            </a:r>
          </a:p>
          <a:p>
            <a:pPr marL="514350" indent="-514350">
              <a:buAutoNum type="arabicPeriod"/>
            </a:pPr>
            <a:r>
              <a:rPr lang="en-US" sz="2800" dirty="0">
                <a:ea typeface="+mn-lt"/>
                <a:cs typeface="+mn-lt"/>
              </a:rPr>
              <a:t>SWPBIS Readiness Checklist</a:t>
            </a:r>
          </a:p>
          <a:p>
            <a:pPr marL="514350" indent="-514350">
              <a:buAutoNum type="arabicPeriod"/>
            </a:pPr>
            <a:r>
              <a:rPr lang="en-US" sz="2800" dirty="0">
                <a:ea typeface="+mn-lt"/>
                <a:cs typeface="+mn-lt"/>
              </a:rPr>
              <a:t>Narrative</a:t>
            </a:r>
            <a:endParaRPr lang="en-US" sz="2000" dirty="0">
              <a:cs typeface="Calibri"/>
            </a:endParaRPr>
          </a:p>
          <a:p>
            <a:pPr marL="971550" lvl="1" indent="-514350">
              <a:buSzPts val="1900"/>
            </a:pPr>
            <a:r>
              <a:rPr lang="en-US" sz="2400" dirty="0">
                <a:ea typeface="+mn-lt"/>
                <a:cs typeface="+mn-lt"/>
              </a:rPr>
              <a:t>Endorsement, Input and Support</a:t>
            </a:r>
            <a:endParaRPr lang="en-US" sz="2400" dirty="0">
              <a:cs typeface="Calibri"/>
            </a:endParaRPr>
          </a:p>
          <a:p>
            <a:pPr marL="1428750" lvl="2"/>
            <a:r>
              <a:rPr lang="en-US" sz="2000" b="1" i="1" dirty="0">
                <a:solidFill>
                  <a:schemeClr val="accent2">
                    <a:lumMod val="75000"/>
                  </a:schemeClr>
                </a:solidFill>
                <a:ea typeface="+mn-lt"/>
                <a:cs typeface="+mn-lt"/>
              </a:rPr>
              <a:t>Does your district have 10 or more American Indian students?</a:t>
            </a:r>
            <a:endParaRPr lang="en-US" sz="1600" b="1" i="1" dirty="0">
              <a:solidFill>
                <a:schemeClr val="accent2">
                  <a:lumMod val="75000"/>
                </a:schemeClr>
              </a:solidFill>
              <a:cs typeface="Calibri"/>
            </a:endParaRPr>
          </a:p>
        </p:txBody>
      </p:sp>
      <p:pic>
        <p:nvPicPr>
          <p:cNvPr id="2" name="Picture 2" descr="pbis cohort application">
            <a:extLst>
              <a:ext uri="{FF2B5EF4-FFF2-40B4-BE49-F238E27FC236}">
                <a16:creationId xmlns:a16="http://schemas.microsoft.com/office/drawing/2014/main" id="{EA73D7A3-4C7B-E7F7-B4EB-90226183D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7104" y="2326761"/>
            <a:ext cx="3585734" cy="2974496"/>
          </a:xfrm>
          <a:prstGeom prst="rect">
            <a:avLst/>
          </a:prstGeom>
          <a:ln w="57150">
            <a:solidFill>
              <a:schemeClr val="accent3"/>
            </a:solidFill>
          </a:ln>
        </p:spPr>
      </p:pic>
    </p:spTree>
    <p:extLst>
      <p:ext uri="{BB962C8B-B14F-4D97-AF65-F5344CB8AC3E}">
        <p14:creationId xmlns:p14="http://schemas.microsoft.com/office/powerpoint/2010/main" val="3960211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1CE297-3983-59D4-F0B9-7D3740E83D3F}"/>
              </a:ext>
            </a:extLst>
          </p:cNvPr>
          <p:cNvSpPr>
            <a:spLocks noGrp="1"/>
          </p:cNvSpPr>
          <p:nvPr>
            <p:ph type="title"/>
          </p:nvPr>
        </p:nvSpPr>
        <p:spPr>
          <a:xfrm>
            <a:off x="5683348" y="136525"/>
            <a:ext cx="6077243" cy="1045161"/>
          </a:xfrm>
        </p:spPr>
        <p:txBody>
          <a:bodyPr>
            <a:noAutofit/>
          </a:bodyPr>
          <a:lstStyle/>
          <a:p>
            <a:r>
              <a:rPr lang="en-US" sz="3700" dirty="0">
                <a:cs typeface="Calibri"/>
              </a:rPr>
              <a:t>Statutory Requirements </a:t>
            </a:r>
            <a:r>
              <a:rPr lang="en-US" sz="3700" dirty="0"/>
              <a:t>-</a:t>
            </a:r>
            <a:r>
              <a:rPr lang="en-US" sz="3700" dirty="0">
                <a:cs typeface="Calibri"/>
              </a:rPr>
              <a:t> American Indian Liaison</a:t>
            </a:r>
            <a:endParaRPr lang="en-US" sz="3700" dirty="0" err="1"/>
          </a:p>
        </p:txBody>
      </p:sp>
      <p:sp>
        <p:nvSpPr>
          <p:cNvPr id="7" name="TextBox 6">
            <a:extLst>
              <a:ext uri="{FF2B5EF4-FFF2-40B4-BE49-F238E27FC236}">
                <a16:creationId xmlns:a16="http://schemas.microsoft.com/office/drawing/2014/main" id="{5A240875-1641-4B2D-893F-13E46D6C37B8}"/>
              </a:ext>
            </a:extLst>
          </p:cNvPr>
          <p:cNvSpPr txBox="1"/>
          <p:nvPr/>
        </p:nvSpPr>
        <p:spPr>
          <a:xfrm>
            <a:off x="224288" y="1446362"/>
            <a:ext cx="1203097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ea typeface="+mn-lt"/>
                <a:cs typeface="+mn-lt"/>
                <a:hlinkClick r:id="rId3"/>
              </a:rPr>
              <a:t>Minnesota Statutes Section 124.76 </a:t>
            </a:r>
            <a:r>
              <a:rPr lang="en-US" sz="2400" dirty="0">
                <a:latin typeface="Calibri"/>
                <a:ea typeface="+mn-lt"/>
                <a:cs typeface="+mn-lt"/>
              </a:rPr>
              <a:t> </a:t>
            </a:r>
            <a:r>
              <a:rPr lang="en-US" sz="2400" dirty="0">
                <a:latin typeface="Calibri"/>
                <a:cs typeface="Calibri"/>
              </a:rPr>
              <a:t>In addition to employing American Indian language and culture education teachers, each district or participating school providing programs pursuant to sections 124D.71 to 124D.82 may employ paraprofessionals. Paraprofessionals must not be employed for the purpose of supplanting American Indian language and culture education teachers.​</a:t>
            </a:r>
          </a:p>
          <a:p>
            <a:endParaRPr lang="en-US" sz="2400" dirty="0">
              <a:latin typeface="Calibri"/>
              <a:cs typeface="Calibri"/>
            </a:endParaRPr>
          </a:p>
          <a:p>
            <a:r>
              <a:rPr lang="en-US" sz="2400" dirty="0">
                <a:latin typeface="Calibri"/>
                <a:cs typeface="Calibri"/>
              </a:rPr>
              <a:t>Any district or participating school which conducts American Indian education programs pursuant to sections 124D.71 to 124D.82 must employ one or more full-time or part-time community coordinators or Indian home/school liaisons if there are 100 or more American Indian students enrolled in the district. Community coordinators shall promote communication understanding, and cooperation between the schools and the community and shall visit the homes of children who are to be enrolled in an American Indian education program in order to convey information about the program.</a:t>
            </a:r>
          </a:p>
        </p:txBody>
      </p:sp>
      <p:sp>
        <p:nvSpPr>
          <p:cNvPr id="5" name="Content Placeholder 4">
            <a:extLst>
              <a:ext uri="{FF2B5EF4-FFF2-40B4-BE49-F238E27FC236}">
                <a16:creationId xmlns:a16="http://schemas.microsoft.com/office/drawing/2014/main" id="{692E678F-C42D-D3FA-0B16-5C537D6BE83C}"/>
              </a:ext>
              <a:ext uri="{C183D7F6-B498-43B3-948B-1728B52AA6E4}">
                <adec:decorative xmlns:adec="http://schemas.microsoft.com/office/drawing/2017/decorative" val="1"/>
              </a:ext>
            </a:extLst>
          </p:cNvPr>
          <p:cNvSpPr>
            <a:spLocks noGrp="1"/>
          </p:cNvSpPr>
          <p:nvPr>
            <p:ph type="body" idx="1"/>
          </p:nvPr>
        </p:nvSpPr>
        <p:spPr/>
        <p:txBody>
          <a:bodyPr vert="horz" lIns="91440" tIns="45720" rIns="91440" bIns="45720" rtlCol="0" anchor="t">
            <a:normAutofit/>
          </a:bodyPr>
          <a:lstStyle/>
          <a:p>
            <a:pPr>
              <a:buNone/>
            </a:pPr>
            <a:endParaRPr lang="en-US" dirty="0"/>
          </a:p>
          <a:p>
            <a:pPr>
              <a:buNone/>
            </a:pPr>
            <a:endParaRPr lang="en-US" dirty="0">
              <a:cs typeface="Calibri"/>
            </a:endParaRPr>
          </a:p>
          <a:p>
            <a:pPr marL="0" indent="0">
              <a:buNone/>
            </a:pPr>
            <a:endParaRPr lang="en-US" dirty="0">
              <a:cs typeface="Calibri"/>
            </a:endParaRPr>
          </a:p>
        </p:txBody>
      </p:sp>
      <p:sp>
        <p:nvSpPr>
          <p:cNvPr id="4" name="Date Placeholder 3">
            <a:extLst>
              <a:ext uri="{FF2B5EF4-FFF2-40B4-BE49-F238E27FC236}">
                <a16:creationId xmlns:a16="http://schemas.microsoft.com/office/drawing/2014/main" id="{37F6B123-8C55-7785-E1D8-186A7473E928}"/>
              </a:ext>
            </a:extLst>
          </p:cNvPr>
          <p:cNvSpPr>
            <a:spLocks noGrp="1"/>
          </p:cNvSpPr>
          <p:nvPr>
            <p:ph type="dt" idx="10"/>
          </p:nvPr>
        </p:nvSpPr>
        <p:spPr/>
        <p:txBody>
          <a:bodyPr/>
          <a:lstStyle/>
          <a:p>
            <a:fld id="{824D5D47-1752-4D84-8BFB-C2F71A34C932}" type="datetime1">
              <a:rPr lang="en-US" sz="1800" smtClean="0"/>
              <a:t>6/15/2023</a:t>
            </a:fld>
            <a:endParaRPr lang="en-US" sz="1800"/>
          </a:p>
        </p:txBody>
      </p:sp>
      <p:sp>
        <p:nvSpPr>
          <p:cNvPr id="2" name="Slide Number Placeholder 1">
            <a:extLst>
              <a:ext uri="{FF2B5EF4-FFF2-40B4-BE49-F238E27FC236}">
                <a16:creationId xmlns:a16="http://schemas.microsoft.com/office/drawing/2014/main" id="{4459A06A-E140-4AEE-94CB-6CDFC38869E9}"/>
              </a:ext>
            </a:extLst>
          </p:cNvPr>
          <p:cNvSpPr>
            <a:spLocks noGrp="1"/>
          </p:cNvSpPr>
          <p:nvPr>
            <p:ph type="sldNum" idx="12"/>
          </p:nvPr>
        </p:nvSpPr>
        <p:spPr/>
        <p:txBody>
          <a:bodyPr/>
          <a:lstStyle/>
          <a:p>
            <a:fld id="{48F63A3B-78C7-47BE-AE5E-E10140E04643}" type="slidenum">
              <a:rPr lang="en-US" sz="1800" dirty="0" smtClean="0"/>
              <a:t>42</a:t>
            </a:fld>
            <a:endParaRPr lang="en-US" sz="1800"/>
          </a:p>
        </p:txBody>
      </p:sp>
    </p:spTree>
    <p:extLst>
      <p:ext uri="{BB962C8B-B14F-4D97-AF65-F5344CB8AC3E}">
        <p14:creationId xmlns:p14="http://schemas.microsoft.com/office/powerpoint/2010/main" val="421508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title"/>
          </p:nvPr>
        </p:nvSpPr>
        <p:spPr>
          <a:xfrm>
            <a:off x="2363996" y="152400"/>
            <a:ext cx="9635565" cy="914400"/>
          </a:xfrm>
          <a:prstGeom prst="rect">
            <a:avLst/>
          </a:prstGeom>
        </p:spPr>
        <p:txBody>
          <a:bodyPr spcFirstLastPara="1" vert="horz" wrap="square" lIns="68575" tIns="34275" rIns="68575" bIns="34275" rtlCol="0" anchor="ctr" anchorCtr="0">
            <a:noAutofit/>
          </a:bodyPr>
          <a:lstStyle/>
          <a:p>
            <a:r>
              <a:rPr lang="en-US" b="0" dirty="0"/>
              <a:t>Incorporating American Indian Voice</a:t>
            </a:r>
            <a:r>
              <a:rPr lang="en-US" dirty="0"/>
              <a:t> - </a:t>
            </a:r>
            <a:br>
              <a:rPr lang="en-US" b="0" dirty="0"/>
            </a:br>
            <a:r>
              <a:rPr lang="en-US" b="0" dirty="0"/>
              <a:t>Cohort </a:t>
            </a:r>
            <a:r>
              <a:rPr lang="en-US" dirty="0"/>
              <a:t>School Team Training</a:t>
            </a:r>
            <a:r>
              <a:rPr lang="en-US" b="0" dirty="0"/>
              <a:t> Application</a:t>
            </a:r>
            <a:r>
              <a:rPr lang="en-US" sz="4000" dirty="0"/>
              <a:t> </a:t>
            </a:r>
            <a:endParaRPr lang="en-US" sz="4000" b="0" dirty="0">
              <a:cs typeface="Calibri"/>
            </a:endParaRPr>
          </a:p>
        </p:txBody>
      </p:sp>
      <p:sp>
        <p:nvSpPr>
          <p:cNvPr id="284" name="Google Shape;284;p47"/>
          <p:cNvSpPr txBox="1">
            <a:spLocks noGrp="1"/>
          </p:cNvSpPr>
          <p:nvPr>
            <p:ph idx="1"/>
          </p:nvPr>
        </p:nvSpPr>
        <p:spPr>
          <a:xfrm>
            <a:off x="213961" y="1603613"/>
            <a:ext cx="11785600" cy="4983617"/>
          </a:xfrm>
          <a:prstGeom prst="rect">
            <a:avLst/>
          </a:prstGeom>
        </p:spPr>
        <p:txBody>
          <a:bodyPr spcFirstLastPara="1" vert="horz" wrap="square" lIns="68575" tIns="34275" rIns="68575" bIns="34275" rtlCol="0" anchor="t" anchorCtr="0">
            <a:normAutofit fontScale="70000" lnSpcReduction="20000"/>
          </a:bodyPr>
          <a:lstStyle/>
          <a:p>
            <a:pPr marL="0" indent="0">
              <a:buNone/>
            </a:pPr>
            <a:r>
              <a:rPr lang="en-US" dirty="0">
                <a:cs typeface="Calibri"/>
              </a:rPr>
              <a:t>16. School-wide team should be representative of your school staff. In addition to the school administrator, consider including: </a:t>
            </a:r>
          </a:p>
          <a:p>
            <a:pPr marL="800100" lvl="1" indent="-342900">
              <a:lnSpc>
                <a:spcPct val="120000"/>
              </a:lnSpc>
              <a:spcAft>
                <a:spcPts val="100"/>
              </a:spcAft>
            </a:pPr>
            <a:r>
              <a:rPr lang="en-US" dirty="0">
                <a:cs typeface="Calibri"/>
              </a:rPr>
              <a:t>Community coordinator or American Indian home/school liaison </a:t>
            </a:r>
          </a:p>
          <a:p>
            <a:pPr marL="800100" lvl="1" indent="-342900">
              <a:lnSpc>
                <a:spcPct val="120000"/>
              </a:lnSpc>
              <a:spcAft>
                <a:spcPts val="100"/>
              </a:spcAft>
            </a:pPr>
            <a:r>
              <a:rPr lang="en-US" dirty="0">
                <a:cs typeface="Calibri"/>
              </a:rPr>
              <a:t>Cultural liaisons </a:t>
            </a:r>
          </a:p>
          <a:p>
            <a:pPr marL="800100" lvl="1" indent="-342900">
              <a:lnSpc>
                <a:spcPct val="120000"/>
              </a:lnSpc>
              <a:spcAft>
                <a:spcPts val="100"/>
              </a:spcAft>
            </a:pPr>
            <a:r>
              <a:rPr lang="en-US" dirty="0">
                <a:cs typeface="Calibri"/>
              </a:rPr>
              <a:t>General education teachers </a:t>
            </a:r>
          </a:p>
          <a:p>
            <a:pPr marL="800100" lvl="1" indent="-342900">
              <a:lnSpc>
                <a:spcPct val="120000"/>
              </a:lnSpc>
              <a:spcAft>
                <a:spcPts val="100"/>
              </a:spcAft>
            </a:pPr>
            <a:r>
              <a:rPr lang="en-US" dirty="0">
                <a:cs typeface="Calibri"/>
              </a:rPr>
              <a:t>Guidance counselors </a:t>
            </a:r>
          </a:p>
          <a:p>
            <a:pPr marL="800100" lvl="1" indent="-342900">
              <a:lnSpc>
                <a:spcPct val="120000"/>
              </a:lnSpc>
              <a:spcAft>
                <a:spcPts val="100"/>
              </a:spcAft>
            </a:pPr>
            <a:r>
              <a:rPr lang="en-US" dirty="0">
                <a:cs typeface="Calibri"/>
              </a:rPr>
              <a:t>Paraprofessionals </a:t>
            </a:r>
          </a:p>
          <a:p>
            <a:pPr marL="800100" lvl="1" indent="-342900">
              <a:lnSpc>
                <a:spcPct val="120000"/>
              </a:lnSpc>
              <a:spcAft>
                <a:spcPts val="100"/>
              </a:spcAft>
            </a:pPr>
            <a:r>
              <a:rPr lang="en-US" dirty="0">
                <a:cs typeface="Calibri"/>
              </a:rPr>
              <a:t>Parents </a:t>
            </a:r>
          </a:p>
          <a:p>
            <a:pPr marL="800100" lvl="1" indent="-342900">
              <a:lnSpc>
                <a:spcPct val="120000"/>
              </a:lnSpc>
              <a:spcAft>
                <a:spcPts val="100"/>
              </a:spcAft>
            </a:pPr>
            <a:r>
              <a:rPr lang="en-US" dirty="0">
                <a:cs typeface="Calibri"/>
              </a:rPr>
              <a:t>School psychologists </a:t>
            </a:r>
          </a:p>
          <a:p>
            <a:pPr marL="800100" lvl="1" indent="-342900">
              <a:lnSpc>
                <a:spcPct val="120000"/>
              </a:lnSpc>
              <a:spcAft>
                <a:spcPts val="100"/>
              </a:spcAft>
            </a:pPr>
            <a:r>
              <a:rPr lang="en-US" dirty="0">
                <a:cs typeface="Calibri"/>
              </a:rPr>
              <a:t>Special education teachers </a:t>
            </a:r>
          </a:p>
          <a:p>
            <a:pPr marL="800100" lvl="1" indent="-342900">
              <a:lnSpc>
                <a:spcPct val="120000"/>
              </a:lnSpc>
              <a:spcAft>
                <a:spcPts val="100"/>
              </a:spcAft>
            </a:pPr>
            <a:r>
              <a:rPr lang="en-US" dirty="0">
                <a:cs typeface="Calibri"/>
              </a:rPr>
              <a:t>Social workers </a:t>
            </a:r>
          </a:p>
          <a:p>
            <a:pPr marL="800100" lvl="1" indent="-342900">
              <a:lnSpc>
                <a:spcPct val="120000"/>
              </a:lnSpc>
              <a:spcAft>
                <a:spcPts val="100"/>
              </a:spcAft>
            </a:pPr>
            <a:r>
              <a:rPr lang="en-US" dirty="0">
                <a:cs typeface="Calibri"/>
              </a:rPr>
              <a:t>Students </a:t>
            </a:r>
          </a:p>
          <a:p>
            <a:pPr marL="0" indent="0">
              <a:buNone/>
            </a:pPr>
            <a:r>
              <a:rPr lang="en-US" dirty="0">
                <a:cs typeface="Calibri"/>
              </a:rPr>
              <a:t>Consider team members from your staff, district or community who represent and/or have expertise in the cultures that comprise diversity in your school.</a:t>
            </a:r>
            <a:endParaRPr lang="en-US" dirty="0"/>
          </a:p>
        </p:txBody>
      </p:sp>
    </p:spTree>
    <p:extLst>
      <p:ext uri="{BB962C8B-B14F-4D97-AF65-F5344CB8AC3E}">
        <p14:creationId xmlns:p14="http://schemas.microsoft.com/office/powerpoint/2010/main" val="3859245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1CE297-3983-59D4-F0B9-7D3740E83D3F}"/>
              </a:ext>
            </a:extLst>
          </p:cNvPr>
          <p:cNvSpPr>
            <a:spLocks noGrp="1"/>
          </p:cNvSpPr>
          <p:nvPr>
            <p:ph type="title"/>
          </p:nvPr>
        </p:nvSpPr>
        <p:spPr/>
        <p:txBody>
          <a:bodyPr>
            <a:normAutofit/>
          </a:bodyPr>
          <a:lstStyle/>
          <a:p>
            <a:r>
              <a:rPr lang="en-US" sz="4000" dirty="0">
                <a:cs typeface="Calibri"/>
              </a:rPr>
              <a:t>Statutory Requirements</a:t>
            </a:r>
            <a:endParaRPr lang="en-US" sz="4000" dirty="0"/>
          </a:p>
        </p:txBody>
      </p:sp>
      <p:sp>
        <p:nvSpPr>
          <p:cNvPr id="5" name="Content Placeholder 4">
            <a:extLst>
              <a:ext uri="{FF2B5EF4-FFF2-40B4-BE49-F238E27FC236}">
                <a16:creationId xmlns:a16="http://schemas.microsoft.com/office/drawing/2014/main" id="{692E678F-C42D-D3FA-0B16-5C537D6BE83C}"/>
              </a:ext>
            </a:extLst>
          </p:cNvPr>
          <p:cNvSpPr>
            <a:spLocks noGrp="1"/>
          </p:cNvSpPr>
          <p:nvPr>
            <p:ph type="body" idx="1"/>
          </p:nvPr>
        </p:nvSpPr>
        <p:spPr/>
        <p:txBody>
          <a:bodyPr vert="horz" lIns="91440" tIns="45720" rIns="91440" bIns="45720" rtlCol="0" anchor="t">
            <a:normAutofit/>
          </a:bodyPr>
          <a:lstStyle/>
          <a:p>
            <a:pPr marL="0" indent="0">
              <a:buNone/>
            </a:pPr>
            <a:r>
              <a:rPr lang="en-US" dirty="0">
                <a:cs typeface="Calibri"/>
                <a:hlinkClick r:id="rId3"/>
              </a:rPr>
              <a:t>Minnesota Statutes, section 124D.78, subdivision 1,</a:t>
            </a:r>
            <a:r>
              <a:rPr lang="en-US" dirty="0">
                <a:cs typeface="Calibri"/>
              </a:rPr>
              <a:t> states that a school district in which there are 10 or more American Indian students enrolled and each American Indian school must establish an American Indian education parent advisory committee (AIPAC).  These committees are critical to the achievement and success of American Indian students statewide, and offer a valuable opportunity to strengthen district and parent partnerships.</a:t>
            </a:r>
          </a:p>
        </p:txBody>
      </p:sp>
      <p:sp>
        <p:nvSpPr>
          <p:cNvPr id="4" name="Date Placeholder 3">
            <a:extLst>
              <a:ext uri="{FF2B5EF4-FFF2-40B4-BE49-F238E27FC236}">
                <a16:creationId xmlns:a16="http://schemas.microsoft.com/office/drawing/2014/main" id="{37F6B123-8C55-7785-E1D8-186A7473E928}"/>
              </a:ext>
            </a:extLst>
          </p:cNvPr>
          <p:cNvSpPr>
            <a:spLocks noGrp="1"/>
          </p:cNvSpPr>
          <p:nvPr>
            <p:ph type="dt" idx="10"/>
          </p:nvPr>
        </p:nvSpPr>
        <p:spPr/>
        <p:txBody>
          <a:bodyPr/>
          <a:lstStyle/>
          <a:p>
            <a:fld id="{824D5D47-1752-4D84-8BFB-C2F71A34C932}" type="datetime1">
              <a:rPr lang="en-US" sz="1800" smtClean="0"/>
              <a:t>6/15/2023</a:t>
            </a:fld>
            <a:endParaRPr lang="en-US" sz="1800"/>
          </a:p>
        </p:txBody>
      </p:sp>
      <p:sp>
        <p:nvSpPr>
          <p:cNvPr id="2" name="Slide Number Placeholder 1">
            <a:extLst>
              <a:ext uri="{FF2B5EF4-FFF2-40B4-BE49-F238E27FC236}">
                <a16:creationId xmlns:a16="http://schemas.microsoft.com/office/drawing/2014/main" id="{4459A06A-E140-4AEE-94CB-6CDFC38869E9}"/>
              </a:ext>
            </a:extLst>
          </p:cNvPr>
          <p:cNvSpPr>
            <a:spLocks noGrp="1"/>
          </p:cNvSpPr>
          <p:nvPr>
            <p:ph type="sldNum" idx="12"/>
          </p:nvPr>
        </p:nvSpPr>
        <p:spPr/>
        <p:txBody>
          <a:bodyPr/>
          <a:lstStyle/>
          <a:p>
            <a:fld id="{48F63A3B-78C7-47BE-AE5E-E10140E04643}" type="slidenum">
              <a:rPr lang="en-US" sz="1800" smtClean="0"/>
              <a:t>44</a:t>
            </a:fld>
            <a:endParaRPr lang="en-US" sz="1800"/>
          </a:p>
        </p:txBody>
      </p:sp>
    </p:spTree>
    <p:extLst>
      <p:ext uri="{BB962C8B-B14F-4D97-AF65-F5344CB8AC3E}">
        <p14:creationId xmlns:p14="http://schemas.microsoft.com/office/powerpoint/2010/main" val="2329684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000" dirty="0"/>
              <a:t>Incorporating American Indian Voice</a:t>
            </a:r>
            <a:br>
              <a:rPr lang="en-US" sz="4000" dirty="0"/>
            </a:br>
            <a:r>
              <a:rPr lang="en-US" sz="4000" dirty="0"/>
              <a:t>Cohort Training Application</a:t>
            </a:r>
          </a:p>
        </p:txBody>
      </p:sp>
      <p:pic>
        <p:nvPicPr>
          <p:cNvPr id="7" name="Content Placeholder 6" descr="PBIS cohort application "/>
          <p:cNvPicPr>
            <a:picLocks noGrp="1" noChangeAspect="1"/>
          </p:cNvPicPr>
          <p:nvPr>
            <p:ph idx="4294967295"/>
          </p:nvPr>
        </p:nvPicPr>
        <p:blipFill>
          <a:blip r:embed="rId3"/>
          <a:stretch>
            <a:fillRect/>
          </a:stretch>
        </p:blipFill>
        <p:spPr>
          <a:xfrm>
            <a:off x="900562" y="1783122"/>
            <a:ext cx="10517188" cy="4179887"/>
          </a:xfrm>
          <a:prstGeom prst="rect">
            <a:avLst/>
          </a:prstGeom>
        </p:spPr>
      </p:pic>
      <p:sp>
        <p:nvSpPr>
          <p:cNvPr id="4" name="Date Placeholder 3"/>
          <p:cNvSpPr>
            <a:spLocks noGrp="1"/>
          </p:cNvSpPr>
          <p:nvPr>
            <p:ph type="dt" idx="10"/>
          </p:nvPr>
        </p:nvSpPr>
        <p:spPr/>
        <p:txBody>
          <a:bodyPr/>
          <a:lstStyle/>
          <a:p>
            <a:fld id="{824D5D47-1752-4D84-8BFB-C2F71A34C932}" type="datetime1">
              <a:rPr lang="en-US" sz="1800" smtClean="0"/>
              <a:t>6/15/2023</a:t>
            </a:fld>
            <a:endParaRPr lang="en-US" sz="1800"/>
          </a:p>
        </p:txBody>
      </p:sp>
      <p:sp>
        <p:nvSpPr>
          <p:cNvPr id="2" name="Slide Number Placeholder 1"/>
          <p:cNvSpPr>
            <a:spLocks noGrp="1"/>
          </p:cNvSpPr>
          <p:nvPr>
            <p:ph type="sldNum" idx="12"/>
          </p:nvPr>
        </p:nvSpPr>
        <p:spPr/>
        <p:txBody>
          <a:bodyPr/>
          <a:lstStyle/>
          <a:p>
            <a:fld id="{48F63A3B-78C7-47BE-AE5E-E10140E04643}" type="slidenum">
              <a:rPr lang="en-US" sz="1800" dirty="0" smtClean="0"/>
              <a:t>45</a:t>
            </a:fld>
            <a:endParaRPr lang="en-US" sz="1800"/>
          </a:p>
        </p:txBody>
      </p:sp>
    </p:spTree>
    <p:extLst>
      <p:ext uri="{BB962C8B-B14F-4D97-AF65-F5344CB8AC3E}">
        <p14:creationId xmlns:p14="http://schemas.microsoft.com/office/powerpoint/2010/main" val="1490142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1"/>
          <p:cNvSpPr txBox="1">
            <a:spLocks noGrp="1"/>
          </p:cNvSpPr>
          <p:nvPr>
            <p:ph type="title"/>
          </p:nvPr>
        </p:nvSpPr>
        <p:spPr>
          <a:xfrm>
            <a:off x="838200" y="2212733"/>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Questions?</a:t>
            </a:r>
            <a:endParaRPr dirty="0"/>
          </a:p>
        </p:txBody>
      </p:sp>
      <p:sp>
        <p:nvSpPr>
          <p:cNvPr id="373" name="Google Shape;373;p51"/>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solidFill>
                  <a:srgbClr val="FFFFFF"/>
                </a:solidFill>
              </a:rPr>
              <a:t>46</a:t>
            </a:fld>
            <a:endParaRPr sz="180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2"/>
          <p:cNvSpPr txBox="1">
            <a:spLocks noGrp="1"/>
          </p:cNvSpPr>
          <p:nvPr>
            <p:ph type="title"/>
          </p:nvPr>
        </p:nvSpPr>
        <p:spPr>
          <a:xfrm>
            <a:off x="838200" y="2212733"/>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Miigwech</a:t>
            </a:r>
            <a:r>
              <a:rPr lang="en-US" dirty="0"/>
              <a:t> Thank You</a:t>
            </a:r>
            <a:endParaRPr dirty="0"/>
          </a:p>
        </p:txBody>
      </p:sp>
      <p:sp>
        <p:nvSpPr>
          <p:cNvPr id="380" name="Google Shape;380;p52"/>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solidFill>
                  <a:srgbClr val="FFFFFF"/>
                </a:solidFill>
              </a:rPr>
              <a:t>47</a:t>
            </a:fld>
            <a:endParaRPr sz="18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7DD31-A65D-FDD5-0D69-164C10F73701}"/>
              </a:ext>
            </a:extLst>
          </p:cNvPr>
          <p:cNvSpPr>
            <a:spLocks noGrp="1"/>
          </p:cNvSpPr>
          <p:nvPr>
            <p:ph type="title"/>
          </p:nvPr>
        </p:nvSpPr>
        <p:spPr>
          <a:xfrm>
            <a:off x="2915443" y="142374"/>
            <a:ext cx="8989803" cy="914400"/>
          </a:xfrm>
        </p:spPr>
        <p:txBody>
          <a:bodyPr>
            <a:normAutofit fontScale="90000"/>
          </a:bodyPr>
          <a:lstStyle/>
          <a:p>
            <a:r>
              <a:rPr lang="en-US" sz="4000" dirty="0">
                <a:cs typeface="Calibri"/>
              </a:rPr>
              <a:t>Growth of PBIS in Minnesota</a:t>
            </a:r>
            <a:br>
              <a:rPr lang="en-US" sz="4000" dirty="0">
                <a:cs typeface="Calibri"/>
              </a:rPr>
            </a:br>
            <a:r>
              <a:rPr lang="en-US" sz="4000" dirty="0">
                <a:cs typeface="Calibri"/>
              </a:rPr>
              <a:t>2005-2022</a:t>
            </a:r>
          </a:p>
        </p:txBody>
      </p:sp>
      <p:pic>
        <p:nvPicPr>
          <p:cNvPr id="10" name="Picture 10" descr="PBIS Growth chart from 2005 to 2022">
            <a:extLst>
              <a:ext uri="{FF2B5EF4-FFF2-40B4-BE49-F238E27FC236}">
                <a16:creationId xmlns:a16="http://schemas.microsoft.com/office/drawing/2014/main" id="{E3ABE760-6629-4E24-D4CF-B2B415C49293}"/>
              </a:ext>
            </a:extLst>
          </p:cNvPr>
          <p:cNvPicPr>
            <a:picLocks noChangeAspect="1"/>
          </p:cNvPicPr>
          <p:nvPr/>
        </p:nvPicPr>
        <p:blipFill>
          <a:blip r:embed="rId3"/>
          <a:stretch>
            <a:fillRect/>
          </a:stretch>
        </p:blipFill>
        <p:spPr>
          <a:xfrm>
            <a:off x="263802" y="1527854"/>
            <a:ext cx="11664396" cy="5199981"/>
          </a:xfrm>
          <a:prstGeom prst="rect">
            <a:avLst/>
          </a:prstGeom>
        </p:spPr>
      </p:pic>
    </p:spTree>
    <p:extLst>
      <p:ext uri="{BB962C8B-B14F-4D97-AF65-F5344CB8AC3E}">
        <p14:creationId xmlns:p14="http://schemas.microsoft.com/office/powerpoint/2010/main" val="1873311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FFFFFF"/>
                </a:solidFill>
              </a:rPr>
              <a:t>PBIS Scale-Up in Minnesota</a:t>
            </a:r>
            <a:br>
              <a:rPr lang="en-US" sz="4000" dirty="0"/>
            </a:br>
            <a:r>
              <a:rPr lang="en-US" sz="2800" dirty="0">
                <a:solidFill>
                  <a:srgbClr val="FFFFFF"/>
                </a:solidFill>
              </a:rPr>
              <a:t>As of 2022</a:t>
            </a:r>
            <a:endParaRPr lang="en-US" sz="2800" dirty="0"/>
          </a:p>
        </p:txBody>
      </p:sp>
      <p:sp>
        <p:nvSpPr>
          <p:cNvPr id="3" name="Content Placeholder 2"/>
          <p:cNvSpPr>
            <a:spLocks noGrp="1"/>
          </p:cNvSpPr>
          <p:nvPr>
            <p:ph type="body" idx="1"/>
          </p:nvPr>
        </p:nvSpPr>
        <p:spPr>
          <a:xfrm>
            <a:off x="438150" y="1787525"/>
            <a:ext cx="7108167" cy="4351338"/>
          </a:xfrm>
        </p:spPr>
        <p:txBody>
          <a:bodyPr vert="horz" lIns="91440" tIns="45720" rIns="91440" bIns="45720" rtlCol="0" anchor="t">
            <a:normAutofit fontScale="92500" lnSpcReduction="10000"/>
          </a:bodyPr>
          <a:lstStyle/>
          <a:p>
            <a:pPr>
              <a:lnSpc>
                <a:spcPct val="150000"/>
              </a:lnSpc>
              <a:spcBef>
                <a:spcPct val="20000"/>
              </a:spcBef>
              <a:spcAft>
                <a:spcPts val="0"/>
              </a:spcAft>
              <a:buClrTx/>
              <a:defRPr/>
            </a:pPr>
            <a:r>
              <a:rPr lang="en-US" altLang="en-US" sz="3300" b="1">
                <a:solidFill>
                  <a:srgbClr val="003865"/>
                </a:solidFill>
                <a:cs typeface="Arial"/>
              </a:rPr>
              <a:t> </a:t>
            </a:r>
            <a:r>
              <a:rPr lang="en-US" altLang="en-US" sz="3300" b="1">
                <a:solidFill>
                  <a:schemeClr val="accent2">
                    <a:lumMod val="75000"/>
                  </a:schemeClr>
                </a:solidFill>
                <a:cs typeface="Arial"/>
              </a:rPr>
              <a:t>288</a:t>
            </a:r>
            <a:r>
              <a:rPr lang="en-US" altLang="en-US" sz="3300" b="1">
                <a:solidFill>
                  <a:srgbClr val="78BE21"/>
                </a:solidFill>
                <a:cs typeface="Arial"/>
              </a:rPr>
              <a:t> </a:t>
            </a:r>
            <a:r>
              <a:rPr lang="en-US" altLang="en-US" sz="3300">
                <a:solidFill>
                  <a:srgbClr val="003865"/>
                </a:solidFill>
                <a:cs typeface="Arial"/>
              </a:rPr>
              <a:t>districts/charters</a:t>
            </a:r>
          </a:p>
          <a:p>
            <a:pPr lvl="1">
              <a:lnSpc>
                <a:spcPct val="150000"/>
              </a:lnSpc>
              <a:spcBef>
                <a:spcPct val="20000"/>
              </a:spcBef>
              <a:spcAft>
                <a:spcPts val="0"/>
              </a:spcAft>
              <a:buClrTx/>
              <a:defRPr/>
            </a:pPr>
            <a:r>
              <a:rPr lang="en-US" altLang="en-US" sz="2900" b="1">
                <a:solidFill>
                  <a:schemeClr val="accent2">
                    <a:lumMod val="75000"/>
                  </a:schemeClr>
                </a:solidFill>
              </a:rPr>
              <a:t>57%</a:t>
            </a:r>
            <a:r>
              <a:rPr lang="en-US" altLang="en-US" b="1"/>
              <a:t> </a:t>
            </a:r>
            <a:r>
              <a:rPr lang="en-US" altLang="en-US" sz="2900">
                <a:solidFill>
                  <a:srgbClr val="003865"/>
                </a:solidFill>
                <a:cs typeface="Arial"/>
              </a:rPr>
              <a:t>of districts/charters in Minnesota </a:t>
            </a:r>
            <a:endParaRPr lang="en-US" altLang="en-US" sz="2900">
              <a:solidFill>
                <a:srgbClr val="003865"/>
              </a:solidFill>
              <a:cs typeface="Arial" pitchFamily="34" charset="0"/>
            </a:endParaRPr>
          </a:p>
          <a:p>
            <a:pPr>
              <a:lnSpc>
                <a:spcPct val="150000"/>
              </a:lnSpc>
              <a:spcBef>
                <a:spcPct val="20000"/>
              </a:spcBef>
              <a:spcAft>
                <a:spcPts val="0"/>
              </a:spcAft>
              <a:buClrTx/>
              <a:defRPr/>
            </a:pPr>
            <a:r>
              <a:rPr lang="en-US" altLang="en-US" sz="3300" b="1">
                <a:solidFill>
                  <a:srgbClr val="003865"/>
                </a:solidFill>
                <a:cs typeface="Arial"/>
              </a:rPr>
              <a:t> </a:t>
            </a:r>
            <a:r>
              <a:rPr lang="en-US" altLang="en-US" sz="3300" b="1">
                <a:solidFill>
                  <a:schemeClr val="accent2">
                    <a:lumMod val="75000"/>
                  </a:schemeClr>
                </a:solidFill>
                <a:cs typeface="Arial"/>
              </a:rPr>
              <a:t>836</a:t>
            </a:r>
            <a:r>
              <a:rPr lang="en-US" altLang="en-US" sz="3300" b="1">
                <a:solidFill>
                  <a:srgbClr val="78BE21"/>
                </a:solidFill>
                <a:cs typeface="Arial"/>
              </a:rPr>
              <a:t> </a:t>
            </a:r>
            <a:r>
              <a:rPr lang="en-US" altLang="en-US" sz="3300">
                <a:solidFill>
                  <a:srgbClr val="003865"/>
                </a:solidFill>
                <a:cs typeface="Arial"/>
              </a:rPr>
              <a:t>schools</a:t>
            </a:r>
          </a:p>
          <a:p>
            <a:pPr lvl="1">
              <a:lnSpc>
                <a:spcPct val="150000"/>
              </a:lnSpc>
              <a:spcBef>
                <a:spcPct val="20000"/>
              </a:spcBef>
              <a:spcAft>
                <a:spcPts val="0"/>
              </a:spcAft>
              <a:buClrTx/>
              <a:defRPr/>
            </a:pPr>
            <a:r>
              <a:rPr lang="en-US" altLang="en-US" sz="2900" b="1">
                <a:solidFill>
                  <a:schemeClr val="accent2">
                    <a:lumMod val="75000"/>
                  </a:schemeClr>
                </a:solidFill>
                <a:cs typeface="Arial"/>
              </a:rPr>
              <a:t>40%</a:t>
            </a:r>
            <a:r>
              <a:rPr lang="en-US" altLang="en-US" sz="2900" b="1">
                <a:solidFill>
                  <a:srgbClr val="003865"/>
                </a:solidFill>
                <a:cs typeface="Arial"/>
              </a:rPr>
              <a:t> </a:t>
            </a:r>
            <a:r>
              <a:rPr lang="en-US" altLang="en-US" sz="2900">
                <a:solidFill>
                  <a:srgbClr val="003865"/>
                </a:solidFill>
                <a:cs typeface="Arial"/>
              </a:rPr>
              <a:t>of schools in Minnesota</a:t>
            </a:r>
          </a:p>
          <a:p>
            <a:pPr>
              <a:lnSpc>
                <a:spcPct val="150000"/>
              </a:lnSpc>
              <a:spcBef>
                <a:spcPct val="20000"/>
              </a:spcBef>
              <a:spcAft>
                <a:spcPts val="0"/>
              </a:spcAft>
              <a:buClrTx/>
              <a:defRPr/>
            </a:pPr>
            <a:r>
              <a:rPr lang="en-US" altLang="en-US" sz="3400">
                <a:solidFill>
                  <a:srgbClr val="003865"/>
                </a:solidFill>
                <a:cs typeface="Arial"/>
              </a:rPr>
              <a:t> </a:t>
            </a:r>
            <a:r>
              <a:rPr lang="en-US" altLang="en-US" sz="3400" b="1">
                <a:solidFill>
                  <a:schemeClr val="accent2">
                    <a:lumMod val="75000"/>
                  </a:schemeClr>
                </a:solidFill>
                <a:cs typeface="Arial"/>
              </a:rPr>
              <a:t>392,506</a:t>
            </a:r>
            <a:r>
              <a:rPr lang="en-US" altLang="en-US" sz="3300">
                <a:solidFill>
                  <a:srgbClr val="003865"/>
                </a:solidFill>
                <a:cs typeface="Arial"/>
              </a:rPr>
              <a:t> students </a:t>
            </a:r>
            <a:endParaRPr lang="en-US" altLang="en-US" sz="3300">
              <a:solidFill>
                <a:srgbClr val="003865"/>
              </a:solidFill>
              <a:cs typeface="Arial" pitchFamily="34" charset="0"/>
            </a:endParaRPr>
          </a:p>
          <a:p>
            <a:pPr lvl="1">
              <a:lnSpc>
                <a:spcPct val="150000"/>
              </a:lnSpc>
              <a:spcBef>
                <a:spcPct val="20000"/>
              </a:spcBef>
              <a:spcAft>
                <a:spcPts val="0"/>
              </a:spcAft>
              <a:buClrTx/>
              <a:defRPr/>
            </a:pPr>
            <a:r>
              <a:rPr lang="en-US" altLang="en-US" sz="2900" b="1">
                <a:solidFill>
                  <a:schemeClr val="accent2">
                    <a:lumMod val="75000"/>
                  </a:schemeClr>
                </a:solidFill>
                <a:cs typeface="Arial"/>
              </a:rPr>
              <a:t>45%</a:t>
            </a:r>
            <a:r>
              <a:rPr lang="en-US" altLang="en-US" sz="2900" b="1">
                <a:solidFill>
                  <a:srgbClr val="003865"/>
                </a:solidFill>
                <a:cs typeface="Arial"/>
              </a:rPr>
              <a:t> </a:t>
            </a:r>
            <a:r>
              <a:rPr lang="en-US" altLang="en-US" sz="2900">
                <a:solidFill>
                  <a:srgbClr val="003865"/>
                </a:solidFill>
                <a:cs typeface="Arial"/>
              </a:rPr>
              <a:t>of students in Minnesota</a:t>
            </a:r>
            <a:endParaRPr lang="en-US" sz="700">
              <a:solidFill>
                <a:srgbClr val="78BE21">
                  <a:lumMod val="75000"/>
                </a:srgbClr>
              </a:solidFill>
              <a:cs typeface="Arial"/>
            </a:endParaRPr>
          </a:p>
        </p:txBody>
      </p:sp>
      <p:pic>
        <p:nvPicPr>
          <p:cNvPr id="5" name="Picture 4" descr="PBIS districts in MN"/>
          <p:cNvPicPr>
            <a:picLocks noChangeAspect="1"/>
          </p:cNvPicPr>
          <p:nvPr/>
        </p:nvPicPr>
        <p:blipFill>
          <a:blip r:embed="rId3"/>
          <a:stretch>
            <a:fillRect/>
          </a:stretch>
        </p:blipFill>
        <p:spPr>
          <a:xfrm>
            <a:off x="6981867" y="1298009"/>
            <a:ext cx="4924425" cy="5410200"/>
          </a:xfrm>
          <a:prstGeom prst="rect">
            <a:avLst/>
          </a:prstGeom>
        </p:spPr>
      </p:pic>
    </p:spTree>
    <p:extLst>
      <p:ext uri="{BB962C8B-B14F-4D97-AF65-F5344CB8AC3E}">
        <p14:creationId xmlns:p14="http://schemas.microsoft.com/office/powerpoint/2010/main" val="374717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Project Dream Catcher</a:t>
            </a:r>
            <a:endParaRPr dirty="0"/>
          </a:p>
        </p:txBody>
      </p:sp>
      <p:pic>
        <p:nvPicPr>
          <p:cNvPr id="157" name="Google Shape;157;p25" descr="Dream Catcher Districts"/>
          <p:cNvPicPr preferRelativeResize="0"/>
          <p:nvPr/>
        </p:nvPicPr>
        <p:blipFill>
          <a:blip r:embed="rId3">
            <a:alphaModFix/>
          </a:blip>
          <a:stretch>
            <a:fillRect/>
          </a:stretch>
        </p:blipFill>
        <p:spPr>
          <a:xfrm>
            <a:off x="401600" y="1458425"/>
            <a:ext cx="11119600" cy="5010825"/>
          </a:xfrm>
          <a:prstGeom prst="rect">
            <a:avLst/>
          </a:prstGeom>
          <a:noFill/>
          <a:ln>
            <a:noFill/>
          </a:ln>
        </p:spPr>
      </p:pic>
      <p:sp>
        <p:nvSpPr>
          <p:cNvPr id="156" name="Google Shape;156;p25"/>
          <p:cNvSpPr txBox="1">
            <a:spLocks noGrp="1"/>
          </p:cNvSpPr>
          <p:nvPr>
            <p:ph type="sldNum" idx="12"/>
          </p:nvPr>
        </p:nvSpPr>
        <p:spPr>
          <a:xfrm>
            <a:off x="9840671" y="634050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7</a:t>
            </a:fld>
            <a:endParaRPr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2" name="Title 1">
            <a:extLst>
              <a:ext uri="{FF2B5EF4-FFF2-40B4-BE49-F238E27FC236}">
                <a16:creationId xmlns:a16="http://schemas.microsoft.com/office/drawing/2014/main" id="{1AB912D4-C840-4D8C-8FED-7102A86E6B1F}"/>
              </a:ext>
            </a:extLst>
          </p:cNvPr>
          <p:cNvSpPr>
            <a:spLocks noGrp="1"/>
          </p:cNvSpPr>
          <p:nvPr>
            <p:ph type="title"/>
          </p:nvPr>
        </p:nvSpPr>
        <p:spPr/>
        <p:txBody>
          <a:bodyPr/>
          <a:lstStyle/>
          <a:p>
            <a:r>
              <a:rPr lang="en-US" dirty="0">
                <a:solidFill>
                  <a:schemeClr val="bg1"/>
                </a:solidFill>
              </a:rPr>
              <a:t>Fair Systems</a:t>
            </a:r>
          </a:p>
        </p:txBody>
      </p:sp>
      <p:pic>
        <p:nvPicPr>
          <p:cNvPr id="164" name="Google Shape;164;p26" descr="&quot;Schools cannot have fair evaluations without fair systems.&quot; Promoting Fair Evaluations with Dream Catcher Project"/>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Invisibility</a:t>
            </a:r>
            <a:endParaRPr dirty="0"/>
          </a:p>
        </p:txBody>
      </p:sp>
      <p:pic>
        <p:nvPicPr>
          <p:cNvPr id="173" name="Google Shape;173;p27" descr="Reclaiming Native Truth, Research Findings: Compilation of All Research book cover"/>
          <p:cNvPicPr preferRelativeResize="0"/>
          <p:nvPr/>
        </p:nvPicPr>
        <p:blipFill>
          <a:blip r:embed="rId3">
            <a:alphaModFix/>
          </a:blip>
          <a:stretch>
            <a:fillRect/>
          </a:stretch>
        </p:blipFill>
        <p:spPr>
          <a:xfrm>
            <a:off x="979750" y="1604850"/>
            <a:ext cx="3443175" cy="4261874"/>
          </a:xfrm>
          <a:prstGeom prst="rect">
            <a:avLst/>
          </a:prstGeom>
          <a:noFill/>
          <a:ln>
            <a:noFill/>
          </a:ln>
        </p:spPr>
      </p:pic>
      <p:sp>
        <p:nvSpPr>
          <p:cNvPr id="171" name="Google Shape;171;p27"/>
          <p:cNvSpPr txBox="1">
            <a:spLocks noGrp="1"/>
          </p:cNvSpPr>
          <p:nvPr>
            <p:ph type="body" idx="1"/>
          </p:nvPr>
        </p:nvSpPr>
        <p:spPr>
          <a:xfrm>
            <a:off x="4924200" y="1795725"/>
            <a:ext cx="6429600" cy="4351200"/>
          </a:xfrm>
          <a:prstGeom prst="rect">
            <a:avLst/>
          </a:prstGeom>
        </p:spPr>
        <p:txBody>
          <a:bodyPr spcFirstLastPara="1" wrap="square" lIns="91425" tIns="45700" rIns="91425" bIns="45700" anchor="t" anchorCtr="0">
            <a:normAutofit fontScale="92500"/>
          </a:bodyPr>
          <a:lstStyle/>
          <a:p>
            <a:pPr marL="0" lvl="0" indent="0" algn="ctr" rtl="0">
              <a:lnSpc>
                <a:spcPct val="115000"/>
              </a:lnSpc>
              <a:spcBef>
                <a:spcPts val="0"/>
              </a:spcBef>
              <a:spcAft>
                <a:spcPts val="0"/>
              </a:spcAft>
              <a:buClr>
                <a:schemeClr val="dk2"/>
              </a:buClr>
              <a:buSzPct val="51781"/>
              <a:buFont typeface="Arial"/>
              <a:buNone/>
            </a:pPr>
            <a:r>
              <a:rPr lang="en-US" sz="2124" b="1" dirty="0"/>
              <a:t>Lots of Data but No Change</a:t>
            </a:r>
            <a:endParaRPr sz="2124" b="1" dirty="0"/>
          </a:p>
          <a:p>
            <a:pPr marL="457200" lvl="0" indent="-346075" algn="l" rtl="0">
              <a:lnSpc>
                <a:spcPct val="115000"/>
              </a:lnSpc>
              <a:spcBef>
                <a:spcPts val="1200"/>
              </a:spcBef>
              <a:spcAft>
                <a:spcPts val="0"/>
              </a:spcAft>
              <a:buSzPct val="100000"/>
              <a:buChar char="•"/>
            </a:pPr>
            <a:r>
              <a:rPr lang="en-US" sz="2000" dirty="0"/>
              <a:t>Reclaiming Native Truth Study (2018)</a:t>
            </a:r>
            <a:endParaRPr sz="2000" dirty="0"/>
          </a:p>
          <a:p>
            <a:pPr marL="457200" lvl="0" indent="-346075" algn="l" rtl="0">
              <a:lnSpc>
                <a:spcPct val="115000"/>
              </a:lnSpc>
              <a:spcBef>
                <a:spcPts val="0"/>
              </a:spcBef>
              <a:spcAft>
                <a:spcPts val="0"/>
              </a:spcAft>
              <a:buSzPct val="100000"/>
              <a:buChar char="•"/>
            </a:pPr>
            <a:r>
              <a:rPr lang="en-US" sz="2000" dirty="0"/>
              <a:t>Over 70% of Americans never encounter or seek out information on Native people.</a:t>
            </a:r>
            <a:endParaRPr sz="2000" dirty="0"/>
          </a:p>
          <a:p>
            <a:pPr marL="457200" lvl="0" indent="-346075" algn="l" rtl="0">
              <a:lnSpc>
                <a:spcPct val="115000"/>
              </a:lnSpc>
              <a:spcBef>
                <a:spcPts val="0"/>
              </a:spcBef>
              <a:spcAft>
                <a:spcPts val="0"/>
              </a:spcAft>
              <a:buSzPct val="100000"/>
              <a:buChar char="•"/>
            </a:pPr>
            <a:r>
              <a:rPr lang="en-US" sz="2000" dirty="0"/>
              <a:t>Strategies for interpreting data and creating representative and supportive systems were not inclusive.  </a:t>
            </a:r>
            <a:endParaRPr sz="2000" dirty="0"/>
          </a:p>
          <a:p>
            <a:pPr marL="457200" lvl="0" indent="-346075" algn="l" rtl="0">
              <a:lnSpc>
                <a:spcPct val="115000"/>
              </a:lnSpc>
              <a:spcBef>
                <a:spcPts val="0"/>
              </a:spcBef>
              <a:spcAft>
                <a:spcPts val="0"/>
              </a:spcAft>
              <a:buSzPct val="100000"/>
              <a:buChar char="•"/>
            </a:pPr>
            <a:r>
              <a:rPr lang="en-US" sz="2000" dirty="0"/>
              <a:t>Schools, districts, or states cannot plan for positive change in populations that they do not see or populations that they do not expect to have positive change.</a:t>
            </a:r>
            <a:endParaRPr dirty="0"/>
          </a:p>
          <a:p>
            <a:pPr marL="0" lvl="0" indent="0" algn="ctr" rtl="0">
              <a:spcBef>
                <a:spcPts val="1800"/>
              </a:spcBef>
              <a:spcAft>
                <a:spcPts val="1000"/>
              </a:spcAft>
              <a:buNone/>
            </a:pPr>
            <a:r>
              <a:rPr lang="en-US" u="sng" dirty="0">
                <a:solidFill>
                  <a:schemeClr val="hlink"/>
                </a:solidFill>
                <a:hlinkClick r:id="rId4"/>
              </a:rPr>
              <a:t>Reclaiming Native Truth Detailed Report Findings</a:t>
            </a:r>
            <a:endParaRPr dirty="0"/>
          </a:p>
        </p:txBody>
      </p:sp>
      <p:sp>
        <p:nvSpPr>
          <p:cNvPr id="172" name="Google Shape;172;p27"/>
          <p:cNvSpPr txBox="1">
            <a:spLocks noGrp="1"/>
          </p:cNvSpPr>
          <p:nvPr>
            <p:ph type="sldNum" idx="12"/>
          </p:nvPr>
        </p:nvSpPr>
        <p:spPr>
          <a:xfrm>
            <a:off x="9891132" y="6356350"/>
            <a:ext cx="1462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800"/>
              <a:t>9</a:t>
            </a:fld>
            <a:endParaRPr sz="1800" dirty="0"/>
          </a:p>
        </p:txBody>
      </p:sp>
    </p:spTree>
  </p:cSld>
  <p:clrMapOvr>
    <a:masterClrMapping/>
  </p:clrMapOvr>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510acdc-f9fe-49eb-9aa3-cb05e64bb11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341FF9925464A849EB3F11E421896" ma:contentTypeVersion="11" ma:contentTypeDescription="Create a new document." ma:contentTypeScope="" ma:versionID="40e2d8af96b8f87d9c59f73ea158d38c">
  <xsd:schema xmlns:xsd="http://www.w3.org/2001/XMLSchema" xmlns:xs="http://www.w3.org/2001/XMLSchema" xmlns:p="http://schemas.microsoft.com/office/2006/metadata/properties" xmlns:ns3="7510acdc-f9fe-49eb-9aa3-cb05e64bb11d" xmlns:ns4="9c20dca0-576c-4b56-951c-f2efc38e02c4" targetNamespace="http://schemas.microsoft.com/office/2006/metadata/properties" ma:root="true" ma:fieldsID="3de58a5c4ce24e34b6969431f609fcf2" ns3:_="" ns4:_="">
    <xsd:import namespace="7510acdc-f9fe-49eb-9aa3-cb05e64bb11d"/>
    <xsd:import namespace="9c20dca0-576c-4b56-951c-f2efc38e02c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10acdc-f9fe-49eb-9aa3-cb05e64bb1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0dca0-576c-4b56-951c-f2efc38e02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7861F9-9A4E-42D7-B6E6-81B56F918D4F}">
  <ds:schemaRefs>
    <ds:schemaRef ds:uri="http://schemas.microsoft.com/sharepoint/v3/contenttype/forms"/>
  </ds:schemaRefs>
</ds:datastoreItem>
</file>

<file path=customXml/itemProps2.xml><?xml version="1.0" encoding="utf-8"?>
<ds:datastoreItem xmlns:ds="http://schemas.openxmlformats.org/officeDocument/2006/customXml" ds:itemID="{1BB212FB-BAB6-43B6-8A4E-AC08019DB472}">
  <ds:schemaRefs>
    <ds:schemaRef ds:uri="http://schemas.microsoft.com/office/2006/documentManagement/types"/>
    <ds:schemaRef ds:uri="9c20dca0-576c-4b56-951c-f2efc38e02c4"/>
    <ds:schemaRef ds:uri="http://schemas.microsoft.com/office/infopath/2007/PartnerControls"/>
    <ds:schemaRef ds:uri="http://purl.org/dc/terms/"/>
    <ds:schemaRef ds:uri="http://purl.org/dc/elements/1.1/"/>
    <ds:schemaRef ds:uri="http://purl.org/dc/dcmitype/"/>
    <ds:schemaRef ds:uri="http://www.w3.org/XML/1998/namespace"/>
    <ds:schemaRef ds:uri="http://schemas.openxmlformats.org/package/2006/metadata/core-properties"/>
    <ds:schemaRef ds:uri="7510acdc-f9fe-49eb-9aa3-cb05e64bb11d"/>
    <ds:schemaRef ds:uri="http://schemas.microsoft.com/office/2006/metadata/properties"/>
  </ds:schemaRefs>
</ds:datastoreItem>
</file>

<file path=customXml/itemProps3.xml><?xml version="1.0" encoding="utf-8"?>
<ds:datastoreItem xmlns:ds="http://schemas.openxmlformats.org/officeDocument/2006/customXml" ds:itemID="{B888E4E6-7EF5-4858-AE04-D149CE9620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10acdc-f9fe-49eb-9aa3-cb05e64bb11d"/>
    <ds:schemaRef ds:uri="9c20dca0-576c-4b56-951c-f2efc38e0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2513</TotalTime>
  <Words>2087</Words>
  <Application>Microsoft Office PowerPoint</Application>
  <PresentationFormat>Widescreen</PresentationFormat>
  <Paragraphs>311</Paragraphs>
  <Slides>47</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Roboto</vt:lpstr>
      <vt:lpstr>Calibri</vt:lpstr>
      <vt:lpstr>Arial</vt:lpstr>
      <vt:lpstr>Twentieth Century</vt:lpstr>
      <vt:lpstr>MDE &amp; PBISmn</vt:lpstr>
      <vt:lpstr>Native Voices for PBIS</vt:lpstr>
      <vt:lpstr>Ten Minnesota Commitments to Equity</vt:lpstr>
      <vt:lpstr>Presenters</vt:lpstr>
      <vt:lpstr>122A.627 Positive Behavioral Interventions and Supports</vt:lpstr>
      <vt:lpstr>Growth of PBIS in Minnesota 2005-2022</vt:lpstr>
      <vt:lpstr>PBIS Scale-Up in Minnesota As of 2022</vt:lpstr>
      <vt:lpstr>Project Dream Catcher</vt:lpstr>
      <vt:lpstr>Fair Systems</vt:lpstr>
      <vt:lpstr>Invisibility</vt:lpstr>
      <vt:lpstr>Layers of Support</vt:lpstr>
      <vt:lpstr>Unhealthy Layers</vt:lpstr>
      <vt:lpstr>Culturally Relevant Layers</vt:lpstr>
      <vt:lpstr>The Dreamers</vt:lpstr>
      <vt:lpstr>Native Voices</vt:lpstr>
      <vt:lpstr>Participants </vt:lpstr>
      <vt:lpstr>Native Voices/The Listeners</vt:lpstr>
      <vt:lpstr>Workgroup Participants 2022-2023</vt:lpstr>
      <vt:lpstr>Native Voices for PBIS (2)</vt:lpstr>
      <vt:lpstr>Balance in the Process</vt:lpstr>
      <vt:lpstr>Elder Interviews</vt:lpstr>
      <vt:lpstr>Elder Interview Example Questions</vt:lpstr>
      <vt:lpstr>Elder Interview Themes</vt:lpstr>
      <vt:lpstr>Tiered Fidelity Inventory (TFI)</vt:lpstr>
      <vt:lpstr>Greenway Secondary School TFI</vt:lpstr>
      <vt:lpstr>Tiered Fidelity Inventory</vt:lpstr>
      <vt:lpstr>Measuring the Effectiveness of Implementation</vt:lpstr>
      <vt:lpstr>TFI Scoring Example</vt:lpstr>
      <vt:lpstr>Team Composition</vt:lpstr>
      <vt:lpstr>Greenway Progress</vt:lpstr>
      <vt:lpstr>Action Planning</vt:lpstr>
      <vt:lpstr>Osseo District Capacity Assessment (DCA)</vt:lpstr>
      <vt:lpstr>Osseo Implementation Capacity:  PBIS Total Score Trend Data: 10 Years </vt:lpstr>
      <vt:lpstr>District Wide Implementation –  Duluth Public Schools</vt:lpstr>
      <vt:lpstr>Duluth Training - Cultural Responsiveness</vt:lpstr>
      <vt:lpstr>Duluth Plan</vt:lpstr>
      <vt:lpstr>Flow Charts</vt:lpstr>
      <vt:lpstr>Vulnerable Decision Points</vt:lpstr>
      <vt:lpstr>Equity From The Start</vt:lpstr>
      <vt:lpstr>SWPBIS School Team Training Application/  Cohort Application</vt:lpstr>
      <vt:lpstr>Two-year PBIS Implementation Training Cohort Application (2023-2025)</vt:lpstr>
      <vt:lpstr>Cohort Application Overview</vt:lpstr>
      <vt:lpstr>Statutory Requirements - American Indian Liaison</vt:lpstr>
      <vt:lpstr>Incorporating American Indian Voice -  Cohort School Team Training Application </vt:lpstr>
      <vt:lpstr>Statutory Requirements</vt:lpstr>
      <vt:lpstr>Incorporating American Indian Voice Cohort Training Application</vt:lpstr>
      <vt:lpstr>Questions?</vt:lpstr>
      <vt:lpstr>Miigwech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Voices for PBIS</dc:title>
  <dc:creator>Torrez, Daniel</dc:creator>
  <cp:lastModifiedBy>Petrie, Garrett (MDE)</cp:lastModifiedBy>
  <cp:revision>19</cp:revision>
  <dcterms:modified xsi:type="dcterms:W3CDTF">2023-06-15T14:10:14Z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0x010100FC8341FF9925464A849EB3F11E421896</vt:lpwstr>
  </property>
</Properties>
</file>