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Questrial" panose="020B0604020202020204" charset="0"/>
      <p:regular r:id="rId21"/>
    </p:embeddedFont>
    <p:embeddedFont>
      <p:font typeface="Times" panose="0202060305040502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86FB"/>
    <a:srgbClr val="1F86FF"/>
    <a:srgbClr val="82BEC5"/>
    <a:srgbClr val="00518E"/>
    <a:srgbClr val="005DA2"/>
    <a:srgbClr val="0060A8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fe0473257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fe0473257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9cc3e086ec_0_61:notes"/>
          <p:cNvSpPr txBox="1"/>
          <p:nvPr/>
        </p:nvSpPr>
        <p:spPr>
          <a:xfrm>
            <a:off x="3884027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25" tIns="48050" rIns="96125" bIns="480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9cc3e086e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0" name="Google Shape;120;g19cc3e086e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125" tIns="48050" rIns="96125" bIns="480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Calibri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language and the ways we communicate with our colleagues, families, and other school community members is important. Sometimes we hear folks referencing T II students or T III students. It's important to communicate that the tiers refer to the layer of support and we use person first language. So, it might be a student needing T II support with math computation or a student needing TIII support with comprehension or a student needing TI support with making friends.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Support is always “layered” onto the previous supports.  When a small group of students require a little more support, they continue to receive universal/tier 1 core or instruction. Students receiving secondary supports have increased opportunities for more frequent contingent feedback, additional structure, re-teaching of expectations, etc.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Students in need of intensive, individualized support, continue to receive universal supports.  Tier III often builds upon the supports that the student receives with Tier II interventions.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that we do is anchored to tier 1 and this is true for social and academic (e.g., literacy, math) instruction.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1" name="Google Shape;121;g19cc3e086ec_0_61:notes"/>
          <p:cNvSpPr txBox="1"/>
          <p:nvPr/>
        </p:nvSpPr>
        <p:spPr>
          <a:xfrm>
            <a:off x="3884027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125" tIns="48050" rIns="96125" bIns="480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9cc3e086e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9cc3e086e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e047325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e047325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e0473257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fe0473257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fe047325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fe047325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e0473257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e0473257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e0473257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e0473257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e0473257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fe0473257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e0473257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e0473257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17600" y="235040"/>
            <a:ext cx="67554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77641" y="1200150"/>
            <a:ext cx="7295400" cy="3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uuVpsn5OLKvZkVY9QchLdAS-abEfQYdcRCTdCXSZ_Q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docs.google.com/document/d/1jHmCPI3UiRX2HCUQSX4SYg8Y_ItLjyrs03Ug9G9Wfg0/edit?usp=shari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08L13M6sbTtMMN_Cs-1nj5OWKon8WCna/view?usp=sharing" TargetMode="External"/><Relationship Id="rId3" Type="http://schemas.openxmlformats.org/officeDocument/2006/relationships/hyperlink" Target="https://docs.google.com/document/d/1PD7NIz_o7f9-Frj_qOOdSW_Ve8D243Q2AG5OrOMdtPo/edit?usp=sharing" TargetMode="External"/><Relationship Id="rId7" Type="http://schemas.openxmlformats.org/officeDocument/2006/relationships/hyperlink" Target="https://docs.google.com/document/d/131FtfcxBoD3tkKDMxkMH9QDXFflYriTpqPoFcvjlrFg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document/d/1TWPHQfRiYA6zEYjWdTdYUR7CrRUFUiN4jpOcnzbw_oY/edit?usp=sharing" TargetMode="External"/><Relationship Id="rId5" Type="http://schemas.openxmlformats.org/officeDocument/2006/relationships/hyperlink" Target="https://docs.google.com/drawings/d/19_CfMP1Pi7afctk60prtnXu_Te7elBU3r0BDtfEeK2A/edit?usp=sharing" TargetMode="External"/><Relationship Id="rId4" Type="http://schemas.openxmlformats.org/officeDocument/2006/relationships/hyperlink" Target="https://www.youtube.com/watch?v=VxyxywShew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USjSQpjRED6nGYwn9kzpvoevfG3fDrdlWwk2oR4S228/edit#slide=id.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docs.google.com/presentation/d/1I7AlQHIwWYvVG2whHGyHpgNiNiylp4v_SglbcCWeLoc/edit?usp=sharing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docs.google.com/document/d/13aZh0zjJg7nJVWqIUe2kB-EGJvHMCRrjGhgWc43jPuQ/edit?usp=sharing" TargetMode="External"/><Relationship Id="rId4" Type="http://schemas.openxmlformats.org/officeDocument/2006/relationships/hyperlink" Target="https://docs.google.com/document/d/1KR2SCQOv6myOUD78pWcBR4sNG3SvUcxZ72vicGPQO6A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vgI4VMN5PaemIHOx-7gWmQ_SE-z0uEgeHgNE_O7uLmE3VmQ/viewform?usp=sf_li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morrissey@faribault.k12.mn.us" TargetMode="External"/><Relationship Id="rId4" Type="http://schemas.openxmlformats.org/officeDocument/2006/relationships/hyperlink" Target="mailto:njurrens@faribault.k12.mn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latin typeface="Open Sans"/>
                <a:ea typeface="Open Sans"/>
                <a:cs typeface="Open Sans"/>
                <a:sym typeface="Open Sans"/>
              </a:rPr>
              <a:t>Using the Principal/PBIS Coach Relationship to Implement a Proactive/Instructive Approach to Student Behavior</a:t>
            </a:r>
            <a:endParaRPr sz="8200"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2185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 Nick Jurrens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- Jefferson Elementary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Scott Morrissey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Dean of Students - Jefferson Elementary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9" name="Google Shape;59;p14" descr="Quick Response (QR) code to this presentation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3272875"/>
            <a:ext cx="1492500" cy="1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9794" y="-41477"/>
            <a:ext cx="7149900" cy="7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9"/>
              <a:buFont typeface="Questrial"/>
              <a:buNone/>
            </a:pPr>
            <a:br>
              <a:rPr lang="en" sz="324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" sz="324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240" b="0" i="1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" name="Google Shape;124;p23" descr="Multi-tiered triangle, this is the largest triangle. This is another representation of the three-tiered triangle.  It is three dimensional in order to represent the layers of support. "/>
          <p:cNvSpPr/>
          <p:nvPr/>
        </p:nvSpPr>
        <p:spPr>
          <a:xfrm>
            <a:off x="121744" y="446780"/>
            <a:ext cx="5680500" cy="4457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200" tIns="42100" rIns="84200" bIns="42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1549180" y="3860817"/>
            <a:ext cx="3245100" cy="808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800"/>
              <a:buFont typeface="Questrial"/>
              <a:buNone/>
            </a:pPr>
            <a:r>
              <a:rPr lang="en" sz="24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Tier I</a:t>
            </a:r>
            <a:r>
              <a:rPr lang="en" sz="2400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lang="en" sz="24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Core/Universal</a:t>
            </a:r>
            <a:endParaRPr sz="2400" b="0" i="0" u="none" strike="noStrike" cap="none">
              <a:solidFill>
                <a:srgbClr val="1D2A5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800"/>
              <a:buFont typeface="Questrial"/>
              <a:buNone/>
            </a:pPr>
            <a:r>
              <a:rPr lang="en" sz="2400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(100%)</a:t>
            </a:r>
            <a:endParaRPr sz="2400">
              <a:solidFill>
                <a:srgbClr val="1D2A5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" name="Google Shape;125;p23" descr="Multi-tiered triangle. &#10;This is another representation of the three-tiered triangle.  It is three dimensional in order to represent the layers of support. "/>
          <p:cNvSpPr/>
          <p:nvPr/>
        </p:nvSpPr>
        <p:spPr>
          <a:xfrm>
            <a:off x="2412458" y="260082"/>
            <a:ext cx="3862500" cy="29550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4000">
                <a:srgbClr val="FFFF57"/>
              </a:gs>
              <a:gs pos="100000">
                <a:srgbClr val="FFFF57"/>
              </a:gs>
            </a:gsLst>
            <a:lin ang="16200038" scaled="0"/>
          </a:gradFill>
          <a:ln w="9525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4200" tIns="42100" rIns="84200" bIns="42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3510655" y="1641018"/>
            <a:ext cx="3352800" cy="1177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800"/>
              <a:buFont typeface="Questrial"/>
              <a:buNone/>
            </a:pPr>
            <a:r>
              <a:rPr lang="en" sz="24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Tier 2</a:t>
            </a:r>
            <a:r>
              <a:rPr lang="en" sz="2400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lang="en" sz="2400" b="0" i="0" u="none" strike="noStrike" cap="none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Targeted for Small Groups</a:t>
            </a:r>
            <a:endParaRPr sz="2400" b="0" i="0" u="none" strike="noStrike" cap="none">
              <a:solidFill>
                <a:srgbClr val="1D2A5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800"/>
              <a:buFont typeface="Questrial"/>
              <a:buNone/>
            </a:pPr>
            <a:r>
              <a:rPr lang="en" sz="2400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(10-20%)</a:t>
            </a:r>
            <a:endParaRPr sz="2400">
              <a:solidFill>
                <a:srgbClr val="1D2A5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" name="Google Shape;126;p23" descr="Multi-tiered triangle. &#10;This is another representation of the three-tiered triangle.  It is three dimensional in order to represent the layers of support. "/>
          <p:cNvSpPr/>
          <p:nvPr/>
        </p:nvSpPr>
        <p:spPr>
          <a:xfrm>
            <a:off x="4710370" y="-5957"/>
            <a:ext cx="2254538" cy="1598584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FF57"/>
              </a:gs>
              <a:gs pos="16000">
                <a:srgbClr val="FFFF57"/>
              </a:gs>
              <a:gs pos="51000">
                <a:srgbClr val="C00000"/>
              </a:gs>
              <a:gs pos="100000">
                <a:srgbClr val="C00000"/>
              </a:gs>
            </a:gsLst>
            <a:lin ang="16200038" scaled="0"/>
          </a:gradFill>
          <a:ln w="25400" cap="flat" cmpd="sng">
            <a:solidFill>
              <a:srgbClr val="FFFF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200" tIns="42100" rIns="84200" bIns="42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6218239" y="163299"/>
            <a:ext cx="2925900" cy="1177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A53"/>
              </a:buClr>
              <a:buSzPts val="800"/>
              <a:buFont typeface="Questrial"/>
              <a:buNone/>
            </a:pPr>
            <a:r>
              <a:rPr lang="en" sz="2400" b="0" i="0" u="none" strike="noStrike" cap="none" dirty="0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Tier 3</a:t>
            </a:r>
            <a:r>
              <a:rPr lang="en" sz="2400" dirty="0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lang="en" sz="2400" b="0" i="0" u="none" strike="noStrike" cap="none" dirty="0">
                <a:solidFill>
                  <a:srgbClr val="1D2A53"/>
                </a:solidFill>
                <a:latin typeface="Questrial"/>
                <a:ea typeface="Questrial"/>
                <a:cs typeface="Questrial"/>
                <a:sym typeface="Questrial"/>
              </a:rPr>
              <a:t>Intensive, Individualized (3-5%)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104361"/>
            <a:ext cx="8520600" cy="591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is Mr. Jurrens?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695739"/>
            <a:ext cx="8520600" cy="43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19th year in education</a:t>
            </a:r>
            <a:endParaRPr sz="22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</a:rPr>
              <a:t>5th grade teacher and coach</a:t>
            </a:r>
            <a:endParaRPr sz="19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</a:rPr>
              <a:t>Elementary principal</a:t>
            </a:r>
            <a:endParaRPr sz="19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</a:rPr>
              <a:t>Involved in PBIS since 2017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Husband/Father/Step-Father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200" dirty="0">
                <a:solidFill>
                  <a:schemeClr val="dk1"/>
                </a:solidFill>
                <a:highlight>
                  <a:srgbClr val="D9D9D9"/>
                </a:highlight>
              </a:rPr>
              <a:t>Clifton Strengths</a:t>
            </a:r>
            <a:endParaRPr sz="22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  <a:highlight>
                  <a:srgbClr val="D9D9D9"/>
                </a:highlight>
              </a:rPr>
              <a:t>Learner</a:t>
            </a:r>
            <a:endParaRPr sz="19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  <a:highlight>
                  <a:srgbClr val="D9D9D9"/>
                </a:highlight>
              </a:rPr>
              <a:t>Input</a:t>
            </a:r>
            <a:endParaRPr sz="19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  <a:highlight>
                  <a:srgbClr val="D9D9D9"/>
                </a:highlight>
              </a:rPr>
              <a:t>Arranger</a:t>
            </a:r>
            <a:endParaRPr sz="19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  <a:highlight>
                  <a:srgbClr val="D9D9D9"/>
                </a:highlight>
              </a:rPr>
              <a:t>Ideation</a:t>
            </a:r>
            <a:endParaRPr sz="19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  <a:highlight>
                  <a:srgbClr val="D9D9D9"/>
                </a:highlight>
              </a:rPr>
              <a:t>Responsibility</a:t>
            </a:r>
            <a:endParaRPr sz="19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200" dirty="0">
                <a:solidFill>
                  <a:schemeClr val="dk1"/>
                </a:solidFill>
                <a:highlight>
                  <a:srgbClr val="D9D9D9"/>
                </a:highlight>
              </a:rPr>
              <a:t>Winona State University</a:t>
            </a:r>
            <a:endParaRPr sz="22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  <a:highlight>
                  <a:srgbClr val="D9D9D9"/>
                </a:highlight>
              </a:rPr>
              <a:t>Research-based decision making</a:t>
            </a:r>
            <a:endParaRPr sz="19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900" dirty="0">
                <a:solidFill>
                  <a:schemeClr val="dk1"/>
                </a:solidFill>
                <a:highlight>
                  <a:srgbClr val="D9D9D9"/>
                </a:highlight>
              </a:rPr>
              <a:t>Action-research</a:t>
            </a:r>
            <a:endParaRPr sz="1900" dirty="0">
              <a:solidFill>
                <a:schemeClr val="dk1"/>
              </a:solidFill>
              <a:highlight>
                <a:srgbClr val="D9D9D9"/>
              </a:highlight>
            </a:endParaRPr>
          </a:p>
        </p:txBody>
      </p:sp>
      <p:pic>
        <p:nvPicPr>
          <p:cNvPr id="66" name="Google Shape;66;p15" descr="Mr. Jurrens with his family sitting on the floor in front of a holiday tree.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104" y="863551"/>
            <a:ext cx="4555244" cy="315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109330"/>
            <a:ext cx="6217500" cy="566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is Mr. Morrissey?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675860"/>
            <a:ext cx="6301500" cy="4358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210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000" dirty="0">
                <a:solidFill>
                  <a:schemeClr val="dk1"/>
                </a:solidFill>
                <a:highlight>
                  <a:srgbClr val="D9D9D9"/>
                </a:highlight>
              </a:rPr>
              <a:t>24th year in education</a:t>
            </a:r>
            <a:endParaRPr sz="8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4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4th Grade Teacher at Divine Mercy Catholic School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4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K-5th Special Education Teacher at the Rice County Day Treatment Center (Level 4)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4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Emotional Behavioral Disorder (EBD) teacher at Lincoln Elementary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4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Currently Dean of Students/PBIS Coach at Jefferson Elementary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210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000" dirty="0">
                <a:solidFill>
                  <a:schemeClr val="dk1"/>
                </a:solidFill>
                <a:highlight>
                  <a:srgbClr val="D9D9D9"/>
                </a:highlight>
              </a:rPr>
              <a:t>Husband/Father/Step-Father</a:t>
            </a:r>
            <a:endParaRPr sz="8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210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000" dirty="0">
                <a:solidFill>
                  <a:schemeClr val="dk1"/>
                </a:solidFill>
                <a:highlight>
                  <a:srgbClr val="D9D9D9"/>
                </a:highlight>
              </a:rPr>
              <a:t>Clifton Strengths; Harmony, Developer, Arranger</a:t>
            </a:r>
            <a:endParaRPr sz="8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210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000" dirty="0">
                <a:solidFill>
                  <a:schemeClr val="dk1"/>
                </a:solidFill>
                <a:highlight>
                  <a:srgbClr val="D9D9D9"/>
                </a:highlight>
              </a:rPr>
              <a:t>Head coach in Boys/Girls Basketball, Fastpitch Softball, and current Girls Golf Coach at Faribault High School.   </a:t>
            </a:r>
            <a:endParaRPr sz="8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210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000" dirty="0">
                <a:solidFill>
                  <a:schemeClr val="dk1"/>
                </a:solidFill>
              </a:rPr>
              <a:t>Minnesota State University, Mankato</a:t>
            </a:r>
            <a:endParaRPr sz="8000" dirty="0">
              <a:solidFill>
                <a:schemeClr val="dk1"/>
              </a:solidFill>
            </a:endParaRPr>
          </a:p>
          <a:p>
            <a:pPr marL="914400" lvl="1" indent="-3210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</a:rPr>
              <a:t>Elementary Education/Coaching Minor</a:t>
            </a:r>
            <a:endParaRPr sz="6400" dirty="0">
              <a:solidFill>
                <a:schemeClr val="dk1"/>
              </a:solidFill>
            </a:endParaRPr>
          </a:p>
          <a:p>
            <a:pPr marL="914400" lvl="1" indent="-3210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</a:rPr>
              <a:t>Masters in Special Education (EBD)</a:t>
            </a:r>
            <a:endParaRPr sz="6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825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74" name="Google Shape;74;p16" descr="Mr. Morrissey with his family standing in front of a building.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200" y="841075"/>
            <a:ext cx="2508725" cy="33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74543"/>
            <a:ext cx="8520600" cy="631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Little Background…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805070"/>
            <a:ext cx="8520600" cy="426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D9D9D9"/>
                </a:highlight>
              </a:rPr>
              <a:t>Jefferson Elementary began their PBIS journey in 2013</a:t>
            </a:r>
            <a:endParaRPr sz="2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Principal… 2013-2017 - PBIS trained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Principal… 2017-2022 - not PBIS trained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NJ/SM… 2022 - PBIS trained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D9D9D9"/>
                </a:highlight>
              </a:rPr>
              <a:t>2021-2022 School Year</a:t>
            </a:r>
            <a:endParaRPr sz="2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Things became inconsistent and unpredictable, data not shared or used to make decisions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Building was “on fire”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Calling to ask for help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Scott hired as Dean in December or 2021, unable to take on role until summer of 2022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Nick hired as Principal in April of 2022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39148"/>
            <a:ext cx="8520600" cy="586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Summer 2022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F86FB"/>
              </a:solidFill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725557"/>
            <a:ext cx="8520600" cy="4492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D9D9D9"/>
                </a:highlight>
              </a:rPr>
              <a:t>Breaking Down </a:t>
            </a:r>
            <a:r>
              <a:rPr lang="en" sz="2000" u="sng" dirty="0">
                <a:solidFill>
                  <a:srgbClr val="0000FF"/>
                </a:solidFill>
                <a:highlight>
                  <a:srgbClr val="D9D9D9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2021-2022 Data</a:t>
            </a:r>
            <a:endParaRPr sz="2000" dirty="0">
              <a:solidFill>
                <a:srgbClr val="0000FF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What is the reality?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D9D9D9"/>
                </a:highlight>
              </a:rPr>
              <a:t>Defining our Mindset Around Behaviors</a:t>
            </a:r>
            <a:endParaRPr sz="2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Behavior skills are learned, just like reading and math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Behavior Skills x Social Emotional Skills = Conditions for Learning Academics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D9D9D9"/>
                </a:highlight>
              </a:rPr>
              <a:t>Defining </a:t>
            </a:r>
            <a:r>
              <a:rPr lang="en" sz="2000" u="sng" dirty="0">
                <a:solidFill>
                  <a:srgbClr val="0000FF"/>
                </a:solidFill>
                <a:highlight>
                  <a:srgbClr val="D9D9D9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Roles and Responsibilities</a:t>
            </a:r>
            <a:endParaRPr sz="2000" dirty="0">
              <a:solidFill>
                <a:srgbClr val="0000FF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D9D9D9"/>
                </a:highlight>
              </a:rPr>
              <a:t>Defining Processes/Procedures to Create Consistency and Predictability</a:t>
            </a:r>
            <a:endParaRPr sz="2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Behavior Flowchart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 dirty="0">
                <a:solidFill>
                  <a:schemeClr val="dk1"/>
                </a:solidFill>
                <a:highlight>
                  <a:srgbClr val="D9D9D9"/>
                </a:highlight>
              </a:rPr>
              <a:t>ABC Chart - It’s about building the skills of staff </a:t>
            </a:r>
            <a:endParaRPr sz="18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D9D9D9"/>
                </a:highlight>
              </a:rPr>
              <a:t>July 27th - Building Relationships with Current PBIS Team</a:t>
            </a:r>
            <a:endParaRPr sz="2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 dirty="0">
                <a:solidFill>
                  <a:schemeClr val="dk1"/>
                </a:solidFill>
                <a:highlight>
                  <a:srgbClr val="D9D9D9"/>
                </a:highlight>
              </a:rPr>
              <a:t>August 8th-16th - New Leadership Transition Meetings with Staff</a:t>
            </a:r>
            <a:endParaRPr sz="20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7" name="Google Shape;87;p18" descr="Consider....&#10;&#10;&quot;If a child doesn't know how to read, we teach.&quot;&#10;&quot;If a child doesn't know how to swim, we teach.&quot; &#10;&quot;If a child doesn't know how to multiply, we teach.&quot;&#10;&quot;If a child doesn't know how to drive, we teach.&quot; &#10;If a child doesn't know how to behave, we....teach?....punish?&#10;&quot;Why can't we finish the last sentence as automatically as we do the others?&quot;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096" y="0"/>
            <a:ext cx="3607902" cy="1878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149088"/>
            <a:ext cx="8520600" cy="655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Implementation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805070"/>
            <a:ext cx="8520600" cy="4422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 dirty="0">
                <a:solidFill>
                  <a:srgbClr val="0000FF"/>
                </a:solidFill>
                <a:highlight>
                  <a:srgbClr val="D9D9D9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Rethinking Discipline</a:t>
            </a:r>
            <a:r>
              <a:rPr lang="en" dirty="0">
                <a:solidFill>
                  <a:srgbClr val="0000FF"/>
                </a:solidFill>
                <a:highlight>
                  <a:srgbClr val="D9D9D9"/>
                </a:highlight>
              </a:rPr>
              <a:t> </a:t>
            </a:r>
            <a:r>
              <a:rPr lang="en" dirty="0">
                <a:solidFill>
                  <a:schemeClr val="dk1"/>
                </a:solidFill>
                <a:highlight>
                  <a:srgbClr val="D9D9D9"/>
                </a:highlight>
              </a:rPr>
              <a:t>and </a:t>
            </a:r>
            <a:r>
              <a:rPr lang="en" u="sng" dirty="0">
                <a:solidFill>
                  <a:srgbClr val="0000FF"/>
                </a:solidFill>
                <a:highlight>
                  <a:srgbClr val="D9D9D9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Every Opportunity</a:t>
            </a:r>
            <a:endParaRPr dirty="0">
              <a:solidFill>
                <a:srgbClr val="0000FF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D9D9D9"/>
                </a:highlight>
              </a:rPr>
              <a:t>Shared with PBIS team on July 27th</a:t>
            </a:r>
            <a:endParaRPr sz="16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D9D9D9"/>
                </a:highlight>
              </a:rPr>
              <a:t>Shared with Jefferson staff at the beginning of workshop week</a:t>
            </a:r>
            <a:endParaRPr sz="16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 dirty="0">
                <a:solidFill>
                  <a:srgbClr val="0000FF"/>
                </a:solidFill>
                <a:highlight>
                  <a:srgbClr val="D9D9D9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Behavior Flowchart</a:t>
            </a:r>
            <a:r>
              <a:rPr lang="en" dirty="0">
                <a:solidFill>
                  <a:srgbClr val="0000FF"/>
                </a:solidFill>
                <a:highlight>
                  <a:srgbClr val="D9D9D9"/>
                </a:highlight>
              </a:rPr>
              <a:t> </a:t>
            </a:r>
            <a:endParaRPr dirty="0">
              <a:solidFill>
                <a:srgbClr val="0000FF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D9D9D9"/>
                </a:highlight>
              </a:rPr>
              <a:t>Shared with PBIS team on July 28th</a:t>
            </a:r>
            <a:endParaRPr sz="16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D9D9D9"/>
                </a:highlight>
              </a:rPr>
              <a:t>Shared with Jefferson staff at the beginning of workshop week</a:t>
            </a:r>
            <a:endParaRPr sz="16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 dirty="0">
                <a:solidFill>
                  <a:srgbClr val="0000FF"/>
                </a:solidFill>
                <a:highlight>
                  <a:srgbClr val="D9D9D9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SWIS Paperless Referrals</a:t>
            </a:r>
            <a:endParaRPr dirty="0">
              <a:solidFill>
                <a:srgbClr val="0000FF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D9D9D9"/>
                </a:highlight>
              </a:rPr>
              <a:t>Shared with PBIS team on July 27th</a:t>
            </a:r>
            <a:endParaRPr sz="16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D9D9D9"/>
                </a:highlight>
              </a:rPr>
              <a:t>Shared with Jefferson staff at the beginning of workshop week</a:t>
            </a:r>
            <a:endParaRPr sz="16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D9D9D9"/>
                </a:highlight>
              </a:rPr>
              <a:t>PBIS Coach and Principal’s Secretary ensured all staff had access</a:t>
            </a:r>
            <a:endParaRPr sz="16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 dirty="0">
                <a:solidFill>
                  <a:srgbClr val="0000FF"/>
                </a:solidFill>
                <a:highlight>
                  <a:srgbClr val="D9D9D9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 Chart</a:t>
            </a:r>
            <a:endParaRPr dirty="0">
              <a:solidFill>
                <a:srgbClr val="0000FF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D9D9D9"/>
                </a:highlight>
              </a:rPr>
              <a:t>PBIS Coach fills out with staff member who submits minor in SWIS</a:t>
            </a:r>
            <a:endParaRPr sz="16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 dirty="0">
                <a:solidFill>
                  <a:srgbClr val="0000FF"/>
                </a:solidFill>
                <a:highlight>
                  <a:srgbClr val="D9D9D9"/>
                </a:highligh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TFI (Tiered Fidelity Inventory)</a:t>
            </a:r>
            <a:endParaRPr dirty="0">
              <a:solidFill>
                <a:srgbClr val="0000FF"/>
              </a:solidFill>
              <a:highlight>
                <a:srgbClr val="D9D9D9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600" dirty="0">
                <a:solidFill>
                  <a:schemeClr val="dk1"/>
                </a:solidFill>
                <a:highlight>
                  <a:srgbClr val="D9D9D9"/>
                </a:highlight>
              </a:rPr>
              <a:t>Completed by PBIS Team on October 12th</a:t>
            </a:r>
            <a:endParaRPr sz="16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112925"/>
            <a:ext cx="8520600" cy="523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Execution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390797"/>
            <a:ext cx="8520600" cy="4996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131445" indent="0">
              <a:spcBef>
                <a:spcPts val="1200"/>
              </a:spcBef>
              <a:buClr>
                <a:schemeClr val="dk1"/>
              </a:buClr>
              <a:buSzPct val="100000"/>
              <a:buNone/>
            </a:pPr>
            <a:r>
              <a:rPr lang="en" sz="7200" dirty="0">
                <a:solidFill>
                  <a:schemeClr val="dk1"/>
                </a:solidFill>
                <a:highlight>
                  <a:srgbClr val="D9D9D9"/>
                </a:highlight>
              </a:rPr>
              <a:t>Consistent and Predictable Language</a:t>
            </a:r>
            <a:endParaRPr sz="72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Falcon Pride Traits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3144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7200" dirty="0">
                <a:solidFill>
                  <a:schemeClr val="dk1"/>
                </a:solidFill>
                <a:highlight>
                  <a:srgbClr val="D9D9D9"/>
                </a:highlight>
              </a:rPr>
              <a:t>Consistent and Predictable Responses to SWIS Referrals</a:t>
            </a:r>
            <a:endParaRPr sz="72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Scott - all minors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Scott/Nick - majors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Communication/Follow-up with staff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3144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7200" dirty="0">
                <a:solidFill>
                  <a:schemeClr val="dk1"/>
                </a:solidFill>
                <a:highlight>
                  <a:srgbClr val="D9D9D9"/>
                </a:highlight>
              </a:rPr>
              <a:t>Consistent and Predictable Access to Data</a:t>
            </a:r>
            <a:endParaRPr sz="72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u="sng" dirty="0">
                <a:solidFill>
                  <a:srgbClr val="0000FF"/>
                </a:solidFill>
                <a:highlight>
                  <a:srgbClr val="D9D9D9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April SWIS Data</a:t>
            </a:r>
            <a:endParaRPr sz="6400" dirty="0">
              <a:solidFill>
                <a:srgbClr val="0000FF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Focus on the MTSS Triangle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3144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7200" dirty="0">
                <a:solidFill>
                  <a:schemeClr val="dk1"/>
                </a:solidFill>
                <a:highlight>
                  <a:srgbClr val="D9D9D9"/>
                </a:highlight>
              </a:rPr>
              <a:t>Consistent Access to and Visibility of Scott and Nick</a:t>
            </a:r>
            <a:endParaRPr sz="72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Hallways, classrooms, lunchroom, etc whenever possible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Meetings with staff (formal and informal) to listen, process, and problem solve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3144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7200" dirty="0">
                <a:solidFill>
                  <a:schemeClr val="dk1"/>
                </a:solidFill>
                <a:highlight>
                  <a:srgbClr val="D9D9D9"/>
                </a:highlight>
              </a:rPr>
              <a:t>Consistent Modeling of Expected Behavior</a:t>
            </a:r>
            <a:endParaRPr sz="72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Relationships matter!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Bring Calm to the Chaos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3144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7200" dirty="0">
                <a:solidFill>
                  <a:schemeClr val="dk1"/>
                </a:solidFill>
                <a:highlight>
                  <a:srgbClr val="D9D9D9"/>
                </a:highlight>
              </a:rPr>
              <a:t>Consistently Gather Feedback </a:t>
            </a:r>
            <a:r>
              <a:rPr lang="en" sz="5500" dirty="0">
                <a:solidFill>
                  <a:schemeClr val="dk1"/>
                </a:solidFill>
                <a:highlight>
                  <a:srgbClr val="D9D9D9"/>
                </a:highlight>
              </a:rPr>
              <a:t>from Staff</a:t>
            </a:r>
            <a:endParaRPr sz="5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6400" dirty="0">
                <a:solidFill>
                  <a:schemeClr val="dk1"/>
                </a:solidFill>
                <a:highlight>
                  <a:srgbClr val="D9D9D9"/>
                </a:highlight>
              </a:rPr>
              <a:t>Formal and informal</a:t>
            </a:r>
            <a:endParaRPr sz="64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01" name="Google Shape;101;p20" descr="Visual of the Academic, Social-Emotional, Behavioral three tier pyramid.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495" y="0"/>
            <a:ext cx="2576505" cy="187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 descr="Example of a SOAR ticket with space for Name and Grand/Section and the message &quot;I was caught SOARing with Pride. S - Show Respect, O - Work Hard, A - Act Safe, R - Responsible.&quot;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075" y="3585450"/>
            <a:ext cx="3473925" cy="15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198783"/>
            <a:ext cx="8520600" cy="565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PBIS Best Practices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556592"/>
            <a:ext cx="8520600" cy="44739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14859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PBIS is a Framework and Mindset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not a Curriculum/Program/something we do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4859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Define Consequence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A consequence is a result of something that happened prior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4859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Focus on Tier I first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You can’t intervene yourself out of a Tier I problem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4859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Model What You Expect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Teach/Co-Teach SEL Lessons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Whisper Criticism/Shout Praise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4859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500" u="sng" dirty="0">
                <a:solidFill>
                  <a:srgbClr val="0000FF"/>
                </a:solidFill>
                <a:highlight>
                  <a:srgbClr val="D9D9D9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Monthly Falcon Pride Assemblies</a:t>
            </a:r>
            <a:endParaRPr sz="2500" dirty="0">
              <a:solidFill>
                <a:srgbClr val="0000FF"/>
              </a:solidFill>
              <a:highlight>
                <a:srgbClr val="D9D9D9"/>
              </a:highlight>
            </a:endParaRPr>
          </a:p>
          <a:p>
            <a:pPr marL="14859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PBIS Coach leads the PBIS Team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4859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PBIS Team Meetings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Get your</a:t>
            </a:r>
            <a:r>
              <a:rPr lang="en" sz="2500" dirty="0">
                <a:solidFill>
                  <a:srgbClr val="0000FF"/>
                </a:solidFill>
                <a:highlight>
                  <a:srgbClr val="D9D9D9"/>
                </a:highlight>
              </a:rPr>
              <a:t> </a:t>
            </a:r>
            <a:r>
              <a:rPr lang="en" sz="2500" u="sng" dirty="0">
                <a:solidFill>
                  <a:srgbClr val="0000FF"/>
                </a:solidFill>
                <a:highlight>
                  <a:srgbClr val="D9D9D9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</a:t>
            </a:r>
            <a:r>
              <a:rPr lang="en" sz="2500" dirty="0">
                <a:solidFill>
                  <a:srgbClr val="0000FF"/>
                </a:solidFill>
                <a:highlight>
                  <a:srgbClr val="D9D9D9"/>
                </a:highlight>
              </a:rPr>
              <a:t> </a:t>
            </a: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organized and follow it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423670" lvl="2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Consistency and Predictability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Celebrations Team/Lesson Planning Team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4859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Dedicate Time 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Running agenda item at staff meetings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PBIS Board Certified Behavior Analyst Presentations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14859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Gather Feedback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966470" lvl="1" indent="-342900">
              <a:buClr>
                <a:schemeClr val="dk1"/>
              </a:buClr>
              <a:buSzPct val="100000"/>
            </a:pPr>
            <a:r>
              <a:rPr lang="en" sz="2500" u="sng" dirty="0">
                <a:solidFill>
                  <a:srgbClr val="0000FF"/>
                </a:solidFill>
                <a:highlight>
                  <a:srgbClr val="D9D9D9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Exit Slip results</a:t>
            </a:r>
            <a:r>
              <a:rPr lang="en" sz="2500" dirty="0">
                <a:solidFill>
                  <a:srgbClr val="0000FF"/>
                </a:solidFill>
                <a:highlight>
                  <a:srgbClr val="D9D9D9"/>
                </a:highlight>
              </a:rPr>
              <a:t> </a:t>
            </a:r>
            <a:r>
              <a:rPr lang="en" sz="2500" dirty="0">
                <a:solidFill>
                  <a:schemeClr val="dk1"/>
                </a:solidFill>
                <a:highlight>
                  <a:srgbClr val="D9D9D9"/>
                </a:highlight>
              </a:rPr>
              <a:t>from staff meetings</a:t>
            </a:r>
            <a:endParaRPr sz="2500"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09" name="Google Shape;109;p21" descr="Mr Jurrens in a school hallway talking to two students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504" y="349456"/>
            <a:ext cx="1398738" cy="249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 descr="Mr Jurrens in a cafeteria behind a table full of students eating lunch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794" y="399483"/>
            <a:ext cx="1475628" cy="24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 descr="Mr Morrissey sitting on a chair reading to group of students sitting on a colorful rug on the floor in front of him. 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02" y="3046719"/>
            <a:ext cx="3064428" cy="1794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Questions/Discussion/Feedback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  <a:highlight>
                  <a:srgbClr val="D9D9D9"/>
                </a:highlight>
              </a:rPr>
              <a:t>We would appreciate your </a:t>
            </a:r>
            <a:r>
              <a:rPr lang="en" u="sng" dirty="0">
                <a:solidFill>
                  <a:srgbClr val="0000FF"/>
                </a:solidFill>
                <a:highlight>
                  <a:srgbClr val="D9D9D9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</a:t>
            </a:r>
            <a:r>
              <a:rPr lang="en" dirty="0">
                <a:solidFill>
                  <a:schemeClr val="dk1"/>
                </a:solidFill>
                <a:highlight>
                  <a:srgbClr val="D9D9D9"/>
                </a:highlight>
              </a:rPr>
              <a:t>!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rgbClr val="0000FF"/>
                </a:solidFill>
                <a:highlight>
                  <a:srgbClr val="D9D9D9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Nick Jurrens</a:t>
            </a:r>
            <a:r>
              <a:rPr lang="en" dirty="0">
                <a:solidFill>
                  <a:srgbClr val="0000FF"/>
                </a:solidFill>
                <a:highlight>
                  <a:srgbClr val="D9D9D9"/>
                </a:highlight>
              </a:rPr>
              <a:t> </a:t>
            </a:r>
            <a:r>
              <a:rPr lang="en" dirty="0">
                <a:solidFill>
                  <a:schemeClr val="dk1"/>
                </a:solidFill>
                <a:highlight>
                  <a:srgbClr val="D9D9D9"/>
                </a:highlight>
              </a:rPr>
              <a:t>(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D9D9D9"/>
                </a:highlight>
              </a:rPr>
              <a:t>njurrens@faribault.k12.mn.us)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D9D9D9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u="sng" dirty="0">
                <a:solidFill>
                  <a:srgbClr val="0000FF"/>
                </a:solidFill>
                <a:highlight>
                  <a:srgbClr val="D9D9D9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 Morrissey</a:t>
            </a:r>
            <a:r>
              <a:rPr lang="en-US" dirty="0">
                <a:solidFill>
                  <a:srgbClr val="0000FF"/>
                </a:solidFill>
                <a:highlight>
                  <a:srgbClr val="D9D9D9"/>
                </a:highlight>
              </a:rPr>
              <a:t> </a:t>
            </a:r>
            <a:r>
              <a:rPr lang="en-US" dirty="0">
                <a:solidFill>
                  <a:schemeClr val="tx1"/>
                </a:solidFill>
                <a:highlight>
                  <a:srgbClr val="D9D9D9"/>
                </a:highlight>
              </a:rPr>
              <a:t>(</a:t>
            </a:r>
            <a:r>
              <a:rPr lang="en" dirty="0">
                <a:solidFill>
                  <a:schemeClr val="tx1"/>
                </a:solidFill>
                <a:highlight>
                  <a:srgbClr val="D9D9D9"/>
                </a:highlight>
              </a:rPr>
              <a:t>smorrissey@faribault.k12.mn.us)</a:t>
            </a:r>
            <a:endParaRPr dirty="0">
              <a:solidFill>
                <a:schemeClr val="tx1"/>
              </a:solidFill>
              <a:highlight>
                <a:srgbClr val="D9D9D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D9D9D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924</Words>
  <Application>Microsoft Office PowerPoint</Application>
  <PresentationFormat>On-screen Show (16:9)</PresentationFormat>
  <Paragraphs>135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Noto Sans Symbols</vt:lpstr>
      <vt:lpstr>Open Sans</vt:lpstr>
      <vt:lpstr>Calibri</vt:lpstr>
      <vt:lpstr>Arial</vt:lpstr>
      <vt:lpstr>Times</vt:lpstr>
      <vt:lpstr>Questrial</vt:lpstr>
      <vt:lpstr>Simple Light</vt:lpstr>
      <vt:lpstr>Using the Principal/PBIS Coach Relationship to Implement a Proactive/Instructive Approach to Student Behavior</vt:lpstr>
      <vt:lpstr>Who is Mr. Jurrens? </vt:lpstr>
      <vt:lpstr>Who is Mr. Morrissey? </vt:lpstr>
      <vt:lpstr>A Little Background… </vt:lpstr>
      <vt:lpstr>Summer 2022 </vt:lpstr>
      <vt:lpstr>Implementation </vt:lpstr>
      <vt:lpstr>Execution </vt:lpstr>
      <vt:lpstr>PBIS Best Practices</vt:lpstr>
      <vt:lpstr>Questions/Discussion/Feedback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Principal/PBIS Coach Relationship to Implement a Proactive/Instructive Approach to Student Behavior</dc:title>
  <dc:creator>Bangert, Maggie</dc:creator>
  <cp:lastModifiedBy>Petrie, Garrett (MDE)</cp:lastModifiedBy>
  <cp:revision>18</cp:revision>
  <dcterms:modified xsi:type="dcterms:W3CDTF">2023-06-15T06:31:27Z</dcterms:modified>
</cp:coreProperties>
</file>