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Nunito" panose="020B0604020202020204" charset="0"/>
      <p:regular r:id="rId28"/>
      <p:bold r:id="rId29"/>
      <p:italic r:id="rId30"/>
      <p:boldItalic r:id="rId31"/>
    </p:embeddedFont>
    <p:embeddedFont>
      <p:font typeface="Open Sans"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9" d="100"/>
          <a:sy n="159" d="100"/>
        </p:scale>
        <p:origin x="234" y="1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43528a303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43528a303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Emily - PM</a:t>
            </a:r>
            <a:endParaRPr/>
          </a:p>
          <a:p>
            <a:pPr marL="0" lvl="0" indent="0" algn="l" rtl="0">
              <a:spcBef>
                <a:spcPts val="0"/>
              </a:spcBef>
              <a:spcAft>
                <a:spcPts val="0"/>
              </a:spcAft>
              <a:buNone/>
            </a:pPr>
            <a:r>
              <a:rPr lang="en"/>
              <a:t>Scot PBIS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4d2047cea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4d2047cea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900">
                <a:solidFill>
                  <a:srgbClr val="233A44"/>
                </a:solidFill>
                <a:latin typeface="Calibri"/>
                <a:ea typeface="Calibri"/>
                <a:cs typeface="Calibri"/>
                <a:sym typeface="Calibri"/>
              </a:rPr>
              <a:t>District Wide MTSS Plan</a:t>
            </a:r>
            <a:endParaRPr sz="1900">
              <a:solidFill>
                <a:srgbClr val="233A44"/>
              </a:solidFill>
              <a:latin typeface="Calibri"/>
              <a:ea typeface="Calibri"/>
              <a:cs typeface="Calibri"/>
              <a:sym typeface="Calibri"/>
            </a:endParaRPr>
          </a:p>
          <a:p>
            <a:pPr marL="0" lvl="0" indent="0" algn="l" rtl="0">
              <a:lnSpc>
                <a:spcPct val="115000"/>
              </a:lnSpc>
              <a:spcBef>
                <a:spcPts val="1600"/>
              </a:spcBef>
              <a:spcAft>
                <a:spcPts val="0"/>
              </a:spcAft>
              <a:buClr>
                <a:schemeClr val="dk1"/>
              </a:buClr>
              <a:buSzPts val="1100"/>
              <a:buFont typeface="Arial"/>
              <a:buNone/>
            </a:pPr>
            <a:r>
              <a:rPr lang="en" sz="1900">
                <a:solidFill>
                  <a:srgbClr val="233A44"/>
                </a:solidFill>
                <a:latin typeface="Calibri"/>
                <a:ea typeface="Calibri"/>
                <a:cs typeface="Calibri"/>
                <a:sym typeface="Calibri"/>
              </a:rPr>
              <a:t>Multi- tiered Approach </a:t>
            </a:r>
            <a:endParaRPr sz="1900">
              <a:solidFill>
                <a:srgbClr val="233A44"/>
              </a:solidFill>
              <a:latin typeface="Calibri"/>
              <a:ea typeface="Calibri"/>
              <a:cs typeface="Calibri"/>
              <a:sym typeface="Calibri"/>
            </a:endParaRPr>
          </a:p>
          <a:p>
            <a:pPr marL="457200" lvl="0" indent="-349250" algn="l" rtl="0">
              <a:lnSpc>
                <a:spcPct val="115000"/>
              </a:lnSpc>
              <a:spcBef>
                <a:spcPts val="1600"/>
              </a:spcBef>
              <a:spcAft>
                <a:spcPts val="0"/>
              </a:spcAft>
              <a:buClr>
                <a:srgbClr val="233A44"/>
              </a:buClr>
              <a:buSzPts val="1900"/>
              <a:buFont typeface="Calibri"/>
              <a:buChar char="●"/>
            </a:pPr>
            <a:r>
              <a:rPr lang="en" sz="1900">
                <a:solidFill>
                  <a:srgbClr val="233A44"/>
                </a:solidFill>
                <a:latin typeface="Calibri"/>
                <a:ea typeface="Calibri"/>
                <a:cs typeface="Calibri"/>
                <a:sym typeface="Calibri"/>
              </a:rPr>
              <a:t>3 tiers in Early Learning </a:t>
            </a:r>
            <a:endParaRPr sz="1900">
              <a:solidFill>
                <a:srgbClr val="233A44"/>
              </a:solidFill>
              <a:latin typeface="Calibri"/>
              <a:ea typeface="Calibri"/>
              <a:cs typeface="Calibri"/>
              <a:sym typeface="Calibri"/>
            </a:endParaRPr>
          </a:p>
          <a:p>
            <a:pPr marL="457200" lvl="0" indent="-349250" algn="l" rtl="0">
              <a:lnSpc>
                <a:spcPct val="115000"/>
              </a:lnSpc>
              <a:spcBef>
                <a:spcPts val="0"/>
              </a:spcBef>
              <a:spcAft>
                <a:spcPts val="0"/>
              </a:spcAft>
              <a:buClr>
                <a:srgbClr val="233A44"/>
              </a:buClr>
              <a:buSzPts val="1900"/>
              <a:buFont typeface="Calibri"/>
              <a:buChar char="●"/>
            </a:pPr>
            <a:r>
              <a:rPr lang="en" sz="1900">
                <a:solidFill>
                  <a:srgbClr val="233A44"/>
                </a:solidFill>
                <a:latin typeface="Calibri"/>
                <a:ea typeface="Calibri"/>
                <a:cs typeface="Calibri"/>
                <a:sym typeface="Calibri"/>
              </a:rPr>
              <a:t>3 tiers in Elementary </a:t>
            </a:r>
            <a:endParaRPr sz="1900">
              <a:solidFill>
                <a:srgbClr val="233A44"/>
              </a:solidFill>
              <a:latin typeface="Calibri"/>
              <a:ea typeface="Calibri"/>
              <a:cs typeface="Calibri"/>
              <a:sym typeface="Calibri"/>
            </a:endParaRPr>
          </a:p>
          <a:p>
            <a:pPr marL="0" lvl="0" indent="0" algn="l" rtl="0">
              <a:lnSpc>
                <a:spcPct val="115000"/>
              </a:lnSpc>
              <a:spcBef>
                <a:spcPts val="1600"/>
              </a:spcBef>
              <a:spcAft>
                <a:spcPts val="0"/>
              </a:spcAft>
              <a:buClr>
                <a:schemeClr val="dk1"/>
              </a:buClr>
              <a:buSzPts val="1100"/>
              <a:buFont typeface="Arial"/>
              <a:buNone/>
            </a:pPr>
            <a:r>
              <a:rPr lang="en" sz="1900">
                <a:solidFill>
                  <a:srgbClr val="233A44"/>
                </a:solidFill>
                <a:latin typeface="Calibri"/>
                <a:ea typeface="Calibri"/>
                <a:cs typeface="Calibri"/>
                <a:sym typeface="Calibri"/>
              </a:rPr>
              <a:t>Coordinated Problem Solving Team </a:t>
            </a:r>
            <a:endParaRPr sz="1900">
              <a:solidFill>
                <a:srgbClr val="233A44"/>
              </a:solidFill>
              <a:latin typeface="Calibri"/>
              <a:ea typeface="Calibri"/>
              <a:cs typeface="Calibri"/>
              <a:sym typeface="Calibri"/>
            </a:endParaRPr>
          </a:p>
          <a:p>
            <a:pPr marL="0" lvl="0" indent="0" algn="l" rtl="0">
              <a:lnSpc>
                <a:spcPct val="115000"/>
              </a:lnSpc>
              <a:spcBef>
                <a:spcPts val="1600"/>
              </a:spcBef>
              <a:spcAft>
                <a:spcPts val="1600"/>
              </a:spcAft>
              <a:buClr>
                <a:schemeClr val="dk1"/>
              </a:buClr>
              <a:buSzPts val="1100"/>
              <a:buFont typeface="Arial"/>
              <a:buNone/>
            </a:pPr>
            <a:r>
              <a:rPr lang="en" sz="1900">
                <a:solidFill>
                  <a:srgbClr val="233A44"/>
                </a:solidFill>
                <a:latin typeface="Calibri"/>
                <a:ea typeface="Calibri"/>
                <a:cs typeface="Calibri"/>
                <a:sym typeface="Calibri"/>
              </a:rPr>
              <a:t>Schoolwide Expectations &amp; Celebrations Assemblies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25af96c1b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25af96c1b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PM - Emily </a:t>
            </a:r>
            <a:endParaRPr/>
          </a:p>
          <a:p>
            <a:pPr marL="0" lvl="0" indent="0" algn="l" rtl="0">
              <a:spcBef>
                <a:spcPts val="0"/>
              </a:spcBef>
              <a:spcAft>
                <a:spcPts val="0"/>
              </a:spcAft>
              <a:buNone/>
            </a:pPr>
            <a:r>
              <a:rPr lang="en"/>
              <a:t>PBIS - Scott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43528a303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43528a303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PM - Emily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PBIS - Scott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43528a3039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43528a303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PM - Emily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PBIS - Scott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43528a3039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43528a303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PM - Emily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PBIS - Scott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373e4ce54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373e4ce54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Emily</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373e4ce305_1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373e4ce305_1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Emily Scott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373e4ce305_1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373e4ce305_1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Emily and Scott Collabo</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373e4ce54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373e4ce54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Both - Collaborate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373e4ce305_1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373e4ce305_1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373e4ce54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2373e4ce54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373e4ce54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373e4ce54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3616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373e4ce30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373e4ce30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373e4ce544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373e4ce544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Emily talk about PM </a:t>
            </a:r>
            <a:endParaRPr/>
          </a:p>
          <a:p>
            <a:pPr marL="0" lvl="0" indent="0" algn="l" rtl="0">
              <a:spcBef>
                <a:spcPts val="0"/>
              </a:spcBef>
              <a:spcAft>
                <a:spcPts val="0"/>
              </a:spcAft>
              <a:buNone/>
            </a:pPr>
            <a:r>
              <a:rPr lang="en"/>
              <a:t>Scott talk about PBIS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373e4ce305_1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373e4ce305_1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Emily - Discuss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25af96c1b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25af96c1b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Scott does 6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25af96c1b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25af96c1b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Scott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4d2047cea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4d2047cea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Scott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25af96c1b5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25af96c1b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Scott </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p:nvPr/>
        </p:nvSpPr>
        <p:spPr>
          <a:xfrm>
            <a:off x="31" y="2824500"/>
            <a:ext cx="7370400" cy="2319000"/>
          </a:xfrm>
          <a:prstGeom prst="rtTriangle">
            <a:avLst/>
          </a:prstGeom>
          <a:solidFill>
            <a:srgbClr val="A10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3582600" y="1550700"/>
            <a:ext cx="5561400" cy="3592800"/>
          </a:xfrm>
          <a:prstGeom prst="rtTriangl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a:off x="5058905" y="0"/>
            <a:ext cx="4085100" cy="2052600"/>
          </a:xfrm>
          <a:prstGeom prst="rtTriangle">
            <a:avLst/>
          </a:prstGeom>
          <a:solidFill>
            <a:srgbClr val="FF0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255200" y="592"/>
            <a:ext cx="2250363" cy="1044300"/>
            <a:chOff x="255200" y="592"/>
            <a:chExt cx="2250363" cy="1044300"/>
          </a:xfrm>
        </p:grpSpPr>
        <p:sp>
          <p:nvSpPr>
            <p:cNvPr id="16" name="Google Shape;16;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a:off x="905395" y="592"/>
            <a:ext cx="2250363" cy="1044300"/>
            <a:chOff x="905395" y="592"/>
            <a:chExt cx="2250363" cy="1044300"/>
          </a:xfrm>
        </p:grpSpPr>
        <p:sp>
          <p:nvSpPr>
            <p:cNvPr id="20" name="Google Shape;20;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7057468" y="5088"/>
            <a:ext cx="1851282" cy="752108"/>
            <a:chOff x="6917201" y="0"/>
            <a:chExt cx="2227777" cy="863400"/>
          </a:xfrm>
        </p:grpSpPr>
        <p:sp>
          <p:nvSpPr>
            <p:cNvPr id="24" name="Google Shape;24;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2"/>
          <p:cNvGrpSpPr/>
          <p:nvPr/>
        </p:nvGrpSpPr>
        <p:grpSpPr>
          <a:xfrm>
            <a:off x="6553032" y="4217852"/>
            <a:ext cx="2389068" cy="925737"/>
            <a:chOff x="6917201" y="0"/>
            <a:chExt cx="2227777" cy="863400"/>
          </a:xfrm>
        </p:grpSpPr>
        <p:sp>
          <p:nvSpPr>
            <p:cNvPr id="28" name="Google Shape;28;p2"/>
            <p:cNvSpPr/>
            <p:nvPr/>
          </p:nvSpPr>
          <p:spPr>
            <a:xfrm>
              <a:off x="7641677" y="0"/>
              <a:ext cx="1503300" cy="863400"/>
            </a:xfrm>
            <a:prstGeom prst="parallelogram">
              <a:avLst>
                <a:gd name="adj" fmla="val 158024"/>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279439" y="0"/>
              <a:ext cx="1503300" cy="863400"/>
            </a:xfrm>
            <a:prstGeom prst="parallelogram">
              <a:avLst>
                <a:gd name="adj" fmla="val 158024"/>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6917201" y="0"/>
              <a:ext cx="1503300" cy="863400"/>
            </a:xfrm>
            <a:prstGeom prst="parallelogram">
              <a:avLst>
                <a:gd name="adj" fmla="val 158024"/>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a:off x="199149" y="4055652"/>
            <a:ext cx="2795414" cy="1083308"/>
            <a:chOff x="6917201" y="0"/>
            <a:chExt cx="2227777" cy="863400"/>
          </a:xfrm>
        </p:grpSpPr>
        <p:sp>
          <p:nvSpPr>
            <p:cNvPr id="32" name="Google Shape;32;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36" name="Google Shape;36;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0"/>
              </a:spcBef>
              <a:spcAft>
                <a:spcPts val="0"/>
              </a:spcAft>
              <a:buClr>
                <a:schemeClr val="lt1"/>
              </a:buClr>
              <a:buSzPts val="1600"/>
              <a:buNone/>
              <a:defRPr sz="1600">
                <a:solidFill>
                  <a:schemeClr val="lt1"/>
                </a:solidFill>
              </a:defRPr>
            </a:lvl3pPr>
            <a:lvl4pPr lvl="3" algn="ctr" rtl="0">
              <a:lnSpc>
                <a:spcPct val="100000"/>
              </a:lnSpc>
              <a:spcBef>
                <a:spcPts val="0"/>
              </a:spcBef>
              <a:spcAft>
                <a:spcPts val="0"/>
              </a:spcAft>
              <a:buClr>
                <a:schemeClr val="lt1"/>
              </a:buClr>
              <a:buSzPts val="1600"/>
              <a:buNone/>
              <a:defRPr sz="1600">
                <a:solidFill>
                  <a:schemeClr val="lt1"/>
                </a:solidFill>
              </a:defRPr>
            </a:lvl4pPr>
            <a:lvl5pPr lvl="4" algn="ctr" rtl="0">
              <a:lnSpc>
                <a:spcPct val="100000"/>
              </a:lnSpc>
              <a:spcBef>
                <a:spcPts val="0"/>
              </a:spcBef>
              <a:spcAft>
                <a:spcPts val="0"/>
              </a:spcAft>
              <a:buClr>
                <a:schemeClr val="lt1"/>
              </a:buClr>
              <a:buSzPts val="1600"/>
              <a:buNone/>
              <a:defRPr sz="1600">
                <a:solidFill>
                  <a:schemeClr val="lt1"/>
                </a:solidFill>
              </a:defRPr>
            </a:lvl5pPr>
            <a:lvl6pPr lvl="5" algn="ctr" rtl="0">
              <a:lnSpc>
                <a:spcPct val="100000"/>
              </a:lnSpc>
              <a:spcBef>
                <a:spcPts val="0"/>
              </a:spcBef>
              <a:spcAft>
                <a:spcPts val="0"/>
              </a:spcAft>
              <a:buClr>
                <a:schemeClr val="lt1"/>
              </a:buClr>
              <a:buSzPts val="1600"/>
              <a:buNone/>
              <a:defRPr sz="1600">
                <a:solidFill>
                  <a:schemeClr val="lt1"/>
                </a:solidFill>
              </a:defRPr>
            </a:lvl6pPr>
            <a:lvl7pPr lvl="6" algn="ctr" rtl="0">
              <a:lnSpc>
                <a:spcPct val="100000"/>
              </a:lnSpc>
              <a:spcBef>
                <a:spcPts val="0"/>
              </a:spcBef>
              <a:spcAft>
                <a:spcPts val="0"/>
              </a:spcAft>
              <a:buClr>
                <a:schemeClr val="lt1"/>
              </a:buClr>
              <a:buSzPts val="1600"/>
              <a:buNone/>
              <a:defRPr sz="1600">
                <a:solidFill>
                  <a:schemeClr val="lt1"/>
                </a:solidFill>
              </a:defRPr>
            </a:lvl7pPr>
            <a:lvl8pPr lvl="7" algn="ctr" rtl="0">
              <a:lnSpc>
                <a:spcPct val="100000"/>
              </a:lnSpc>
              <a:spcBef>
                <a:spcPts val="0"/>
              </a:spcBef>
              <a:spcAft>
                <a:spcPts val="0"/>
              </a:spcAft>
              <a:buClr>
                <a:schemeClr val="lt1"/>
              </a:buClr>
              <a:buSzPts val="1600"/>
              <a:buNone/>
              <a:defRPr sz="1600">
                <a:solidFill>
                  <a:schemeClr val="lt1"/>
                </a:solidFill>
              </a:defRPr>
            </a:lvl8pPr>
            <a:lvl9pPr lvl="8" algn="ctr"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7" name="Google Shape;37;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8" name="Google Shape;38;p2"/>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7613325" y="3910331"/>
            <a:ext cx="833889" cy="86761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5"/>
        <p:cNvGrpSpPr/>
        <p:nvPr/>
      </p:nvGrpSpPr>
      <p:grpSpPr>
        <a:xfrm>
          <a:off x="0" y="0"/>
          <a:ext cx="0" cy="0"/>
          <a:chOff x="0" y="0"/>
          <a:chExt cx="0" cy="0"/>
        </a:xfrm>
      </p:grpSpPr>
      <p:sp>
        <p:nvSpPr>
          <p:cNvPr id="116" name="Google Shape;116;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 name="Google Shape;117;p11"/>
          <p:cNvGrpSpPr/>
          <p:nvPr/>
        </p:nvGrpSpPr>
        <p:grpSpPr>
          <a:xfrm>
            <a:off x="5959222" y="4119576"/>
            <a:ext cx="2520952" cy="1024165"/>
            <a:chOff x="6917201" y="0"/>
            <a:chExt cx="2227777" cy="863400"/>
          </a:xfrm>
        </p:grpSpPr>
        <p:sp>
          <p:nvSpPr>
            <p:cNvPr id="118" name="Google Shape;118;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11"/>
          <p:cNvGrpSpPr/>
          <p:nvPr/>
        </p:nvGrpSpPr>
        <p:grpSpPr>
          <a:xfrm>
            <a:off x="199149" y="2"/>
            <a:ext cx="2795414" cy="1083308"/>
            <a:chOff x="6917201" y="0"/>
            <a:chExt cx="2227777" cy="863400"/>
          </a:xfrm>
        </p:grpSpPr>
        <p:sp>
          <p:nvSpPr>
            <p:cNvPr id="122" name="Google Shape;122;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8600"/>
              <a:buNone/>
              <a:defRPr sz="8600">
                <a:solidFill>
                  <a:schemeClr val="dk2"/>
                </a:solidFill>
              </a:defRPr>
            </a:lvl1pPr>
            <a:lvl2pPr lvl="1" algn="ctr" rtl="0">
              <a:spcBef>
                <a:spcPts val="0"/>
              </a:spcBef>
              <a:spcAft>
                <a:spcPts val="0"/>
              </a:spcAft>
              <a:buClr>
                <a:schemeClr val="dk2"/>
              </a:buClr>
              <a:buSzPts val="8600"/>
              <a:buNone/>
              <a:defRPr sz="8600">
                <a:solidFill>
                  <a:schemeClr val="dk2"/>
                </a:solidFill>
              </a:defRPr>
            </a:lvl2pPr>
            <a:lvl3pPr lvl="2" algn="ctr" rtl="0">
              <a:spcBef>
                <a:spcPts val="0"/>
              </a:spcBef>
              <a:spcAft>
                <a:spcPts val="0"/>
              </a:spcAft>
              <a:buClr>
                <a:schemeClr val="dk2"/>
              </a:buClr>
              <a:buSzPts val="8600"/>
              <a:buNone/>
              <a:defRPr sz="8600">
                <a:solidFill>
                  <a:schemeClr val="dk2"/>
                </a:solidFill>
              </a:defRPr>
            </a:lvl3pPr>
            <a:lvl4pPr lvl="3" algn="ctr" rtl="0">
              <a:spcBef>
                <a:spcPts val="0"/>
              </a:spcBef>
              <a:spcAft>
                <a:spcPts val="0"/>
              </a:spcAft>
              <a:buClr>
                <a:schemeClr val="dk2"/>
              </a:buClr>
              <a:buSzPts val="8600"/>
              <a:buNone/>
              <a:defRPr sz="8600">
                <a:solidFill>
                  <a:schemeClr val="dk2"/>
                </a:solidFill>
              </a:defRPr>
            </a:lvl4pPr>
            <a:lvl5pPr lvl="4" algn="ctr" rtl="0">
              <a:spcBef>
                <a:spcPts val="0"/>
              </a:spcBef>
              <a:spcAft>
                <a:spcPts val="0"/>
              </a:spcAft>
              <a:buClr>
                <a:schemeClr val="dk2"/>
              </a:buClr>
              <a:buSzPts val="8600"/>
              <a:buNone/>
              <a:defRPr sz="8600">
                <a:solidFill>
                  <a:schemeClr val="dk2"/>
                </a:solidFill>
              </a:defRPr>
            </a:lvl5pPr>
            <a:lvl6pPr lvl="5" algn="ctr" rtl="0">
              <a:spcBef>
                <a:spcPts val="0"/>
              </a:spcBef>
              <a:spcAft>
                <a:spcPts val="0"/>
              </a:spcAft>
              <a:buClr>
                <a:schemeClr val="dk2"/>
              </a:buClr>
              <a:buSzPts val="8600"/>
              <a:buNone/>
              <a:defRPr sz="8600">
                <a:solidFill>
                  <a:schemeClr val="dk2"/>
                </a:solidFill>
              </a:defRPr>
            </a:lvl6pPr>
            <a:lvl7pPr lvl="6" algn="ctr" rtl="0">
              <a:spcBef>
                <a:spcPts val="0"/>
              </a:spcBef>
              <a:spcAft>
                <a:spcPts val="0"/>
              </a:spcAft>
              <a:buClr>
                <a:schemeClr val="dk2"/>
              </a:buClr>
              <a:buSzPts val="8600"/>
              <a:buNone/>
              <a:defRPr sz="8600">
                <a:solidFill>
                  <a:schemeClr val="dk2"/>
                </a:solidFill>
              </a:defRPr>
            </a:lvl7pPr>
            <a:lvl8pPr lvl="7" algn="ctr" rtl="0">
              <a:spcBef>
                <a:spcPts val="0"/>
              </a:spcBef>
              <a:spcAft>
                <a:spcPts val="0"/>
              </a:spcAft>
              <a:buClr>
                <a:schemeClr val="dk2"/>
              </a:buClr>
              <a:buSzPts val="8600"/>
              <a:buNone/>
              <a:defRPr sz="8600">
                <a:solidFill>
                  <a:schemeClr val="dk2"/>
                </a:solidFill>
              </a:defRPr>
            </a:lvl8pPr>
            <a:lvl9pPr lvl="8" algn="ctr" rtl="0">
              <a:spcBef>
                <a:spcPts val="0"/>
              </a:spcBef>
              <a:spcAft>
                <a:spcPts val="0"/>
              </a:spcAft>
              <a:buClr>
                <a:schemeClr val="dk2"/>
              </a:buClr>
              <a:buSzPts val="8600"/>
              <a:buNone/>
              <a:defRPr sz="8600">
                <a:solidFill>
                  <a:schemeClr val="dk2"/>
                </a:solidFill>
              </a:defRPr>
            </a:lvl9pPr>
          </a:lstStyle>
          <a:p>
            <a:r>
              <a:t>xx%</a:t>
            </a:r>
          </a:p>
        </p:txBody>
      </p:sp>
      <p:sp>
        <p:nvSpPr>
          <p:cNvPr id="126" name="Google Shape;126;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rtl="0">
              <a:spcBef>
                <a:spcPts val="0"/>
              </a:spcBef>
              <a:spcAft>
                <a:spcPts val="0"/>
              </a:spcAft>
              <a:buSzPts val="1300"/>
              <a:buChar char="●"/>
              <a:defRPr/>
            </a:lvl1pPr>
            <a:lvl2pPr marL="914400" lvl="1" indent="-298450" algn="ctr" rtl="0">
              <a:spcBef>
                <a:spcPts val="1600"/>
              </a:spcBef>
              <a:spcAft>
                <a:spcPts val="0"/>
              </a:spcAft>
              <a:buSzPts val="1100"/>
              <a:buChar char="○"/>
              <a:defRPr/>
            </a:lvl2pPr>
            <a:lvl3pPr marL="1371600" lvl="2" indent="-298450" algn="ctr" rtl="0">
              <a:spcBef>
                <a:spcPts val="1600"/>
              </a:spcBef>
              <a:spcAft>
                <a:spcPts val="0"/>
              </a:spcAft>
              <a:buSzPts val="1100"/>
              <a:buChar char="■"/>
              <a:defRPr/>
            </a:lvl3pPr>
            <a:lvl4pPr marL="1828800" lvl="3" indent="-298450" algn="ctr" rtl="0">
              <a:spcBef>
                <a:spcPts val="1600"/>
              </a:spcBef>
              <a:spcAft>
                <a:spcPts val="0"/>
              </a:spcAft>
              <a:buSzPts val="1100"/>
              <a:buChar char="●"/>
              <a:defRPr/>
            </a:lvl4pPr>
            <a:lvl5pPr marL="2286000" lvl="4" indent="-298450" algn="ctr" rtl="0">
              <a:spcBef>
                <a:spcPts val="1600"/>
              </a:spcBef>
              <a:spcAft>
                <a:spcPts val="0"/>
              </a:spcAft>
              <a:buSzPts val="1100"/>
              <a:buChar char="○"/>
              <a:defRPr/>
            </a:lvl5pPr>
            <a:lvl6pPr marL="2743200" lvl="5" indent="-298450" algn="ctr" rtl="0">
              <a:spcBef>
                <a:spcPts val="1600"/>
              </a:spcBef>
              <a:spcAft>
                <a:spcPts val="0"/>
              </a:spcAft>
              <a:buSzPts val="1100"/>
              <a:buChar char="■"/>
              <a:defRPr/>
            </a:lvl6pPr>
            <a:lvl7pPr marL="3200400" lvl="6" indent="-298450" algn="ctr" rtl="0">
              <a:spcBef>
                <a:spcPts val="1600"/>
              </a:spcBef>
              <a:spcAft>
                <a:spcPts val="0"/>
              </a:spcAft>
              <a:buSzPts val="1100"/>
              <a:buChar char="●"/>
              <a:defRPr/>
            </a:lvl7pPr>
            <a:lvl8pPr marL="3657600" lvl="7" indent="-298450" algn="ctr" rtl="0">
              <a:spcBef>
                <a:spcPts val="1600"/>
              </a:spcBef>
              <a:spcAft>
                <a:spcPts val="0"/>
              </a:spcAft>
              <a:buSzPts val="1100"/>
              <a:buChar char="○"/>
              <a:defRPr/>
            </a:lvl8pPr>
            <a:lvl9pPr marL="4114800" lvl="8" indent="-298450" algn="ctr" rtl="0">
              <a:spcBef>
                <a:spcPts val="1600"/>
              </a:spcBef>
              <a:spcAft>
                <a:spcPts val="1600"/>
              </a:spcAft>
              <a:buSzPts val="1100"/>
              <a:buChar char="■"/>
              <a:defRPr/>
            </a:lvl9pPr>
          </a:lstStyle>
          <a:p>
            <a:endParaRPr/>
          </a:p>
        </p:txBody>
      </p:sp>
      <p:sp>
        <p:nvSpPr>
          <p:cNvPr id="127" name="Google Shape;127;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WSD Cover">
  <p:cSld name="WSD Cover">
    <p:spTree>
      <p:nvGrpSpPr>
        <p:cNvPr id="1" name="Shape 130"/>
        <p:cNvGrpSpPr/>
        <p:nvPr/>
      </p:nvGrpSpPr>
      <p:grpSpPr>
        <a:xfrm>
          <a:off x="0" y="0"/>
          <a:ext cx="0" cy="0"/>
          <a:chOff x="0" y="0"/>
          <a:chExt cx="0" cy="0"/>
        </a:xfrm>
      </p:grpSpPr>
      <p:pic>
        <p:nvPicPr>
          <p:cNvPr id="131" name="Google Shape;131;p13" descr="fas3028_westonka_powerpoint_v09-01.jp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91132" y="1797794"/>
            <a:ext cx="6853800" cy="1630200"/>
          </a:xfrm>
          <a:prstGeom prst="rect">
            <a:avLst/>
          </a:prstGeom>
          <a:noFill/>
          <a:ln>
            <a:noFill/>
          </a:ln>
        </p:spPr>
      </p:pic>
      <p:sp>
        <p:nvSpPr>
          <p:cNvPr id="132" name="Google Shape;132;p13"/>
          <p:cNvSpPr txBox="1">
            <a:spLocks noGrp="1"/>
          </p:cNvSpPr>
          <p:nvPr>
            <p:ph type="title"/>
          </p:nvPr>
        </p:nvSpPr>
        <p:spPr>
          <a:xfrm>
            <a:off x="1681449" y="2359286"/>
            <a:ext cx="6095400" cy="857400"/>
          </a:xfrm>
          <a:prstGeom prst="rect">
            <a:avLst/>
          </a:prstGeom>
          <a:noFill/>
          <a:ln w="9525" cap="flat" cmpd="sng">
            <a:solidFill>
              <a:srgbClr val="992535"/>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 name="Google Shape;41;p3"/>
          <p:cNvGrpSpPr/>
          <p:nvPr/>
        </p:nvGrpSpPr>
        <p:grpSpPr>
          <a:xfrm>
            <a:off x="5594191" y="3961115"/>
            <a:ext cx="2910145" cy="1182340"/>
            <a:chOff x="6917201" y="0"/>
            <a:chExt cx="2227777" cy="863400"/>
          </a:xfrm>
        </p:grpSpPr>
        <p:sp>
          <p:nvSpPr>
            <p:cNvPr id="42" name="Google Shape;42;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3"/>
          <p:cNvGrpSpPr/>
          <p:nvPr/>
        </p:nvGrpSpPr>
        <p:grpSpPr>
          <a:xfrm>
            <a:off x="199149" y="2"/>
            <a:ext cx="2795414" cy="1083308"/>
            <a:chOff x="6917201" y="0"/>
            <a:chExt cx="2227777" cy="863400"/>
          </a:xfrm>
        </p:grpSpPr>
        <p:sp>
          <p:nvSpPr>
            <p:cNvPr id="46" name="Google Shape;46;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200"/>
              <a:buNone/>
              <a:defRPr sz="3200">
                <a:solidFill>
                  <a:schemeClr val="dk2"/>
                </a:solidFill>
              </a:defRPr>
            </a:lvl1pPr>
            <a:lvl2pPr lvl="1" algn="ctr" rtl="0">
              <a:spcBef>
                <a:spcPts val="0"/>
              </a:spcBef>
              <a:spcAft>
                <a:spcPts val="0"/>
              </a:spcAft>
              <a:buClr>
                <a:schemeClr val="dk2"/>
              </a:buClr>
              <a:buSzPts val="3200"/>
              <a:buNone/>
              <a:defRPr sz="3200">
                <a:solidFill>
                  <a:schemeClr val="dk2"/>
                </a:solidFill>
              </a:defRPr>
            </a:lvl2pPr>
            <a:lvl3pPr lvl="2" algn="ctr" rtl="0">
              <a:spcBef>
                <a:spcPts val="0"/>
              </a:spcBef>
              <a:spcAft>
                <a:spcPts val="0"/>
              </a:spcAft>
              <a:buClr>
                <a:schemeClr val="dk2"/>
              </a:buClr>
              <a:buSzPts val="3200"/>
              <a:buNone/>
              <a:defRPr sz="3200">
                <a:solidFill>
                  <a:schemeClr val="dk2"/>
                </a:solidFill>
              </a:defRPr>
            </a:lvl3pPr>
            <a:lvl4pPr lvl="3" algn="ctr" rtl="0">
              <a:spcBef>
                <a:spcPts val="0"/>
              </a:spcBef>
              <a:spcAft>
                <a:spcPts val="0"/>
              </a:spcAft>
              <a:buClr>
                <a:schemeClr val="dk2"/>
              </a:buClr>
              <a:buSzPts val="3200"/>
              <a:buNone/>
              <a:defRPr sz="3200">
                <a:solidFill>
                  <a:schemeClr val="dk2"/>
                </a:solidFill>
              </a:defRPr>
            </a:lvl4pPr>
            <a:lvl5pPr lvl="4" algn="ctr" rtl="0">
              <a:spcBef>
                <a:spcPts val="0"/>
              </a:spcBef>
              <a:spcAft>
                <a:spcPts val="0"/>
              </a:spcAft>
              <a:buClr>
                <a:schemeClr val="dk2"/>
              </a:buClr>
              <a:buSzPts val="3200"/>
              <a:buNone/>
              <a:defRPr sz="3200">
                <a:solidFill>
                  <a:schemeClr val="dk2"/>
                </a:solidFill>
              </a:defRPr>
            </a:lvl5pPr>
            <a:lvl6pPr lvl="5" algn="ctr" rtl="0">
              <a:spcBef>
                <a:spcPts val="0"/>
              </a:spcBef>
              <a:spcAft>
                <a:spcPts val="0"/>
              </a:spcAft>
              <a:buClr>
                <a:schemeClr val="dk2"/>
              </a:buClr>
              <a:buSzPts val="3200"/>
              <a:buNone/>
              <a:defRPr sz="3200">
                <a:solidFill>
                  <a:schemeClr val="dk2"/>
                </a:solidFill>
              </a:defRPr>
            </a:lvl6pPr>
            <a:lvl7pPr lvl="6" algn="ctr" rtl="0">
              <a:spcBef>
                <a:spcPts val="0"/>
              </a:spcBef>
              <a:spcAft>
                <a:spcPts val="0"/>
              </a:spcAft>
              <a:buClr>
                <a:schemeClr val="dk2"/>
              </a:buClr>
              <a:buSzPts val="3200"/>
              <a:buNone/>
              <a:defRPr sz="3200">
                <a:solidFill>
                  <a:schemeClr val="dk2"/>
                </a:solidFill>
              </a:defRPr>
            </a:lvl7pPr>
            <a:lvl8pPr lvl="7" algn="ctr" rtl="0">
              <a:spcBef>
                <a:spcPts val="0"/>
              </a:spcBef>
              <a:spcAft>
                <a:spcPts val="0"/>
              </a:spcAft>
              <a:buClr>
                <a:schemeClr val="dk2"/>
              </a:buClr>
              <a:buSzPts val="3200"/>
              <a:buNone/>
              <a:defRPr sz="3200">
                <a:solidFill>
                  <a:schemeClr val="dk2"/>
                </a:solidFill>
              </a:defRPr>
            </a:lvl8pPr>
            <a:lvl9pPr lvl="8" algn="ctr" rtl="0">
              <a:spcBef>
                <a:spcPts val="0"/>
              </a:spcBef>
              <a:spcAft>
                <a:spcPts val="0"/>
              </a:spcAft>
              <a:buClr>
                <a:schemeClr val="dk2"/>
              </a:buClr>
              <a:buSzPts val="3200"/>
              <a:buNone/>
              <a:defRPr sz="3200">
                <a:solidFill>
                  <a:schemeClr val="dk2"/>
                </a:solidFill>
              </a:defRPr>
            </a:lvl9pPr>
          </a:lstStyle>
          <a:p>
            <a:endParaRPr/>
          </a:p>
        </p:txBody>
      </p:sp>
      <p:sp>
        <p:nvSpPr>
          <p:cNvPr id="50" name="Google Shape;50;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1" name="Google Shape;51;p3"/>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7613325" y="3910331"/>
            <a:ext cx="833889" cy="8676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2"/>
        <p:cNvGrpSpPr/>
        <p:nvPr/>
      </p:nvGrpSpPr>
      <p:grpSpPr>
        <a:xfrm>
          <a:off x="0" y="0"/>
          <a:ext cx="0" cy="0"/>
          <a:chOff x="0" y="0"/>
          <a:chExt cx="0" cy="0"/>
        </a:xfrm>
      </p:grpSpPr>
      <p:sp>
        <p:nvSpPr>
          <p:cNvPr id="53" name="Google Shape;53;p4"/>
          <p:cNvSpPr/>
          <p:nvPr/>
        </p:nvSpPr>
        <p:spPr>
          <a:xfrm flipH="1">
            <a:off x="3582600" y="1550700"/>
            <a:ext cx="5561400" cy="3592800"/>
          </a:xfrm>
          <a:prstGeom prst="rtTriangle">
            <a:avLst/>
          </a:prstGeom>
          <a:solidFill>
            <a:srgbClr val="A10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31" y="2824500"/>
            <a:ext cx="7370400" cy="2319000"/>
          </a:xfrm>
          <a:prstGeom prst="rtTriangle">
            <a:avLst/>
          </a:prstGeom>
          <a:solidFill>
            <a:srgbClr val="FF0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A1022F"/>
              </a:buClr>
              <a:buSzPts val="3000"/>
              <a:buFont typeface="Open Sans"/>
              <a:buNone/>
              <a:defRPr sz="3000">
                <a:solidFill>
                  <a:srgbClr val="A1022F"/>
                </a:solidFill>
                <a:latin typeface="Open Sans"/>
                <a:ea typeface="Open Sans"/>
                <a:cs typeface="Open Sans"/>
                <a:sym typeface="Open Sa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57" name="Google Shape;57;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58" name="Google Shape;58;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9" name="Google Shape;59;p4"/>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7613325" y="3910331"/>
            <a:ext cx="833889" cy="86761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0"/>
        <p:cNvGrpSpPr/>
        <p:nvPr/>
      </p:nvGrpSpPr>
      <p:grpSpPr>
        <a:xfrm>
          <a:off x="0" y="0"/>
          <a:ext cx="0" cy="0"/>
          <a:chOff x="0" y="0"/>
          <a:chExt cx="0" cy="0"/>
        </a:xfrm>
      </p:grpSpPr>
      <p:sp>
        <p:nvSpPr>
          <p:cNvPr id="61" name="Google Shape;61;p5"/>
          <p:cNvSpPr/>
          <p:nvPr/>
        </p:nvSpPr>
        <p:spPr>
          <a:xfrm flipH="1">
            <a:off x="3582600" y="1550700"/>
            <a:ext cx="5561400" cy="3592800"/>
          </a:xfrm>
          <a:prstGeom prst="rtTriangle">
            <a:avLst/>
          </a:prstGeom>
          <a:solidFill>
            <a:srgbClr val="A10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31" y="2824500"/>
            <a:ext cx="7370400" cy="2319000"/>
          </a:xfrm>
          <a:prstGeom prst="rtTriangle">
            <a:avLst/>
          </a:prstGeom>
          <a:solidFill>
            <a:srgbClr val="FF0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A1022F"/>
              </a:buClr>
              <a:buSzPts val="3000"/>
              <a:buNone/>
              <a:defRPr sz="3000">
                <a:solidFill>
                  <a:srgbClr val="A1022F"/>
                </a:solidFill>
              </a:defRPr>
            </a:lvl1pPr>
            <a:lvl2pPr lvl="1" rtl="0">
              <a:spcBef>
                <a:spcPts val="0"/>
              </a:spcBef>
              <a:spcAft>
                <a:spcPts val="0"/>
              </a:spcAft>
              <a:buClr>
                <a:srgbClr val="A1022F"/>
              </a:buClr>
              <a:buSzPts val="3000"/>
              <a:buNone/>
              <a:defRPr sz="3000">
                <a:solidFill>
                  <a:srgbClr val="A1022F"/>
                </a:solidFill>
              </a:defRPr>
            </a:lvl2pPr>
            <a:lvl3pPr lvl="2" rtl="0">
              <a:spcBef>
                <a:spcPts val="0"/>
              </a:spcBef>
              <a:spcAft>
                <a:spcPts val="0"/>
              </a:spcAft>
              <a:buClr>
                <a:srgbClr val="A1022F"/>
              </a:buClr>
              <a:buSzPts val="3000"/>
              <a:buNone/>
              <a:defRPr sz="3000">
                <a:solidFill>
                  <a:srgbClr val="A1022F"/>
                </a:solidFill>
              </a:defRPr>
            </a:lvl3pPr>
            <a:lvl4pPr lvl="3" rtl="0">
              <a:spcBef>
                <a:spcPts val="0"/>
              </a:spcBef>
              <a:spcAft>
                <a:spcPts val="0"/>
              </a:spcAft>
              <a:buClr>
                <a:srgbClr val="A1022F"/>
              </a:buClr>
              <a:buSzPts val="3000"/>
              <a:buNone/>
              <a:defRPr sz="3000">
                <a:solidFill>
                  <a:srgbClr val="A1022F"/>
                </a:solidFill>
              </a:defRPr>
            </a:lvl4pPr>
            <a:lvl5pPr lvl="4" rtl="0">
              <a:spcBef>
                <a:spcPts val="0"/>
              </a:spcBef>
              <a:spcAft>
                <a:spcPts val="0"/>
              </a:spcAft>
              <a:buClr>
                <a:srgbClr val="A1022F"/>
              </a:buClr>
              <a:buSzPts val="3000"/>
              <a:buNone/>
              <a:defRPr sz="3000">
                <a:solidFill>
                  <a:srgbClr val="A1022F"/>
                </a:solidFill>
              </a:defRPr>
            </a:lvl5pPr>
            <a:lvl6pPr lvl="5" rtl="0">
              <a:spcBef>
                <a:spcPts val="0"/>
              </a:spcBef>
              <a:spcAft>
                <a:spcPts val="0"/>
              </a:spcAft>
              <a:buClr>
                <a:srgbClr val="A1022F"/>
              </a:buClr>
              <a:buSzPts val="3000"/>
              <a:buNone/>
              <a:defRPr sz="3000">
                <a:solidFill>
                  <a:srgbClr val="A1022F"/>
                </a:solidFill>
              </a:defRPr>
            </a:lvl6pPr>
            <a:lvl7pPr lvl="6" rtl="0">
              <a:spcBef>
                <a:spcPts val="0"/>
              </a:spcBef>
              <a:spcAft>
                <a:spcPts val="0"/>
              </a:spcAft>
              <a:buClr>
                <a:srgbClr val="A1022F"/>
              </a:buClr>
              <a:buSzPts val="3000"/>
              <a:buNone/>
              <a:defRPr sz="3000">
                <a:solidFill>
                  <a:srgbClr val="A1022F"/>
                </a:solidFill>
              </a:defRPr>
            </a:lvl7pPr>
            <a:lvl8pPr lvl="7" rtl="0">
              <a:spcBef>
                <a:spcPts val="0"/>
              </a:spcBef>
              <a:spcAft>
                <a:spcPts val="0"/>
              </a:spcAft>
              <a:buClr>
                <a:srgbClr val="A1022F"/>
              </a:buClr>
              <a:buSzPts val="3000"/>
              <a:buNone/>
              <a:defRPr sz="3000">
                <a:solidFill>
                  <a:srgbClr val="A1022F"/>
                </a:solidFill>
              </a:defRPr>
            </a:lvl8pPr>
            <a:lvl9pPr lvl="8" rtl="0">
              <a:spcBef>
                <a:spcPts val="0"/>
              </a:spcBef>
              <a:spcAft>
                <a:spcPts val="0"/>
              </a:spcAft>
              <a:buClr>
                <a:srgbClr val="A1022F"/>
              </a:buClr>
              <a:buSzPts val="3000"/>
              <a:buNone/>
              <a:defRPr sz="3000">
                <a:solidFill>
                  <a:srgbClr val="A1022F"/>
                </a:solidFill>
              </a:defRPr>
            </a:lvl9pPr>
          </a:lstStyle>
          <a:p>
            <a:endParaRPr/>
          </a:p>
        </p:txBody>
      </p:sp>
      <p:sp>
        <p:nvSpPr>
          <p:cNvPr id="65" name="Google Shape;65;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66" name="Google Shape;66;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67" name="Google Shape;67;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8" name="Google Shape;68;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7613325" y="3910331"/>
            <a:ext cx="833889" cy="86761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sp>
        <p:nvSpPr>
          <p:cNvPr id="70" name="Google Shape;70;p6"/>
          <p:cNvSpPr/>
          <p:nvPr/>
        </p:nvSpPr>
        <p:spPr>
          <a:xfrm flipH="1">
            <a:off x="3582600" y="1550700"/>
            <a:ext cx="5561400" cy="3592800"/>
          </a:xfrm>
          <a:prstGeom prst="rtTriangle">
            <a:avLst/>
          </a:prstGeom>
          <a:solidFill>
            <a:srgbClr val="A10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a:off x="31" y="2824500"/>
            <a:ext cx="7370400" cy="2319000"/>
          </a:xfrm>
          <a:prstGeom prst="rtTriangle">
            <a:avLst/>
          </a:prstGeom>
          <a:solidFill>
            <a:srgbClr val="FF0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A1022F"/>
              </a:buClr>
              <a:buSzPts val="3000"/>
              <a:buNone/>
              <a:defRPr sz="3000">
                <a:solidFill>
                  <a:srgbClr val="A1022F"/>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74" name="Google Shape;74;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5" name="Google Shape;75;p6"/>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7613325" y="3910331"/>
            <a:ext cx="833889" cy="86761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6"/>
        <p:cNvGrpSpPr/>
        <p:nvPr/>
      </p:nvGrpSpPr>
      <p:grpSpPr>
        <a:xfrm>
          <a:off x="0" y="0"/>
          <a:ext cx="0" cy="0"/>
          <a:chOff x="0" y="0"/>
          <a:chExt cx="0" cy="0"/>
        </a:xfrm>
      </p:grpSpPr>
      <p:sp>
        <p:nvSpPr>
          <p:cNvPr id="77" name="Google Shape;77;p7"/>
          <p:cNvSpPr/>
          <p:nvPr/>
        </p:nvSpPr>
        <p:spPr>
          <a:xfrm flipH="1">
            <a:off x="3582600" y="1550700"/>
            <a:ext cx="5561400" cy="3592800"/>
          </a:xfrm>
          <a:prstGeom prst="rtTriangl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1" y="2824500"/>
            <a:ext cx="7370400" cy="2319000"/>
          </a:xfrm>
          <a:prstGeom prst="rtTriangle">
            <a:avLst/>
          </a:prstGeom>
          <a:solidFill>
            <a:srgbClr val="FF0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81" name="Google Shape;81;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82" name="Google Shape;82;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3"/>
        <p:cNvGrpSpPr/>
        <p:nvPr/>
      </p:nvGrpSpPr>
      <p:grpSpPr>
        <a:xfrm>
          <a:off x="0" y="0"/>
          <a:ext cx="0" cy="0"/>
          <a:chOff x="0" y="0"/>
          <a:chExt cx="0" cy="0"/>
        </a:xfrm>
      </p:grpSpPr>
      <p:sp>
        <p:nvSpPr>
          <p:cNvPr id="84" name="Google Shape;84;p8"/>
          <p:cNvSpPr/>
          <p:nvPr/>
        </p:nvSpPr>
        <p:spPr>
          <a:xfrm>
            <a:off x="0" y="2823144"/>
            <a:ext cx="7369200" cy="2316900"/>
          </a:xfrm>
          <a:prstGeom prst="rtTriangle">
            <a:avLst/>
          </a:prstGeom>
          <a:solidFill>
            <a:srgbClr val="FF0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3583210" y="1554113"/>
            <a:ext cx="5560500" cy="3589500"/>
          </a:xfrm>
          <a:prstGeom prst="rtTriangle">
            <a:avLst/>
          </a:prstGeom>
          <a:solidFill>
            <a:srgbClr val="A10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 name="Google Shape;86;p8"/>
          <p:cNvGrpSpPr/>
          <p:nvPr/>
        </p:nvGrpSpPr>
        <p:grpSpPr>
          <a:xfrm>
            <a:off x="255991" y="-118"/>
            <a:ext cx="2251347" cy="1043408"/>
            <a:chOff x="3961956" y="4383950"/>
            <a:chExt cx="1160548" cy="548700"/>
          </a:xfrm>
        </p:grpSpPr>
        <p:sp>
          <p:nvSpPr>
            <p:cNvPr id="87" name="Google Shape;87;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8"/>
          <p:cNvGrpSpPr/>
          <p:nvPr/>
        </p:nvGrpSpPr>
        <p:grpSpPr>
          <a:xfrm>
            <a:off x="34934" y="4522125"/>
            <a:ext cx="1593306" cy="617072"/>
            <a:chOff x="6917201" y="0"/>
            <a:chExt cx="2227777" cy="863400"/>
          </a:xfrm>
        </p:grpSpPr>
        <p:sp>
          <p:nvSpPr>
            <p:cNvPr id="92" name="Google Shape;92;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8"/>
          <p:cNvGrpSpPr/>
          <p:nvPr/>
        </p:nvGrpSpPr>
        <p:grpSpPr>
          <a:xfrm>
            <a:off x="5886353" y="1243"/>
            <a:ext cx="3257455" cy="1261514"/>
            <a:chOff x="6917201" y="0"/>
            <a:chExt cx="2227777" cy="863400"/>
          </a:xfrm>
        </p:grpSpPr>
        <p:sp>
          <p:nvSpPr>
            <p:cNvPr id="96" name="Google Shape;96;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32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endParaRPr/>
          </a:p>
        </p:txBody>
      </p:sp>
      <p:sp>
        <p:nvSpPr>
          <p:cNvPr id="100" name="Google Shape;100;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1"/>
        <p:cNvGrpSpPr/>
        <p:nvPr/>
      </p:nvGrpSpPr>
      <p:grpSpPr>
        <a:xfrm>
          <a:off x="0" y="0"/>
          <a:ext cx="0" cy="0"/>
          <a:chOff x="0" y="0"/>
          <a:chExt cx="0" cy="0"/>
        </a:xfrm>
      </p:grpSpPr>
      <p:sp>
        <p:nvSpPr>
          <p:cNvPr id="102" name="Google Shape;102;p9"/>
          <p:cNvSpPr/>
          <p:nvPr/>
        </p:nvSpPr>
        <p:spPr>
          <a:xfrm flipH="1">
            <a:off x="3582600" y="1550700"/>
            <a:ext cx="5561400" cy="3592800"/>
          </a:xfrm>
          <a:prstGeom prst="rtTriangle">
            <a:avLst/>
          </a:prstGeom>
          <a:solidFill>
            <a:srgbClr val="A10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9"/>
          <p:cNvSpPr/>
          <p:nvPr/>
        </p:nvSpPr>
        <p:spPr>
          <a:xfrm>
            <a:off x="31" y="2824500"/>
            <a:ext cx="7370400" cy="2319000"/>
          </a:xfrm>
          <a:prstGeom prst="rtTriangle">
            <a:avLst/>
          </a:prstGeom>
          <a:solidFill>
            <a:srgbClr val="FF0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06" name="Google Shape;106;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7" name="Google Shape;107;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08" name="Google Shape;108;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9"/>
        <p:cNvGrpSpPr/>
        <p:nvPr/>
      </p:nvGrpSpPr>
      <p:grpSpPr>
        <a:xfrm>
          <a:off x="0" y="0"/>
          <a:ext cx="0" cy="0"/>
          <a:chOff x="0" y="0"/>
          <a:chExt cx="0" cy="0"/>
        </a:xfrm>
      </p:grpSpPr>
      <p:sp>
        <p:nvSpPr>
          <p:cNvPr id="110" name="Google Shape;110;p10"/>
          <p:cNvSpPr/>
          <p:nvPr/>
        </p:nvSpPr>
        <p:spPr>
          <a:xfrm>
            <a:off x="31" y="2824500"/>
            <a:ext cx="7370400" cy="2319000"/>
          </a:xfrm>
          <a:prstGeom prst="rtTriangle">
            <a:avLst/>
          </a:prstGeom>
          <a:solidFill>
            <a:srgbClr val="A10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0"/>
          <p:cNvSpPr/>
          <p:nvPr/>
        </p:nvSpPr>
        <p:spPr>
          <a:xfrm flipH="1">
            <a:off x="3582600" y="1550700"/>
            <a:ext cx="5561400" cy="3592800"/>
          </a:xfrm>
          <a:prstGeom prst="rtTriangle">
            <a:avLst/>
          </a:prstGeom>
          <a:solidFill>
            <a:srgbClr val="FF0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rtl="0">
              <a:lnSpc>
                <a:spcPct val="100000"/>
              </a:lnSpc>
              <a:spcBef>
                <a:spcPts val="0"/>
              </a:spcBef>
              <a:spcAft>
                <a:spcPts val="0"/>
              </a:spcAft>
              <a:buSzPts val="1300"/>
              <a:buNone/>
              <a:defRPr/>
            </a:lvl1pPr>
          </a:lstStyle>
          <a:p>
            <a:endParaRPr/>
          </a:p>
        </p:txBody>
      </p:sp>
      <p:sp>
        <p:nvSpPr>
          <p:cNvPr id="114" name="Google Shape;114;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rgbClr val="6A0B29"/>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rtl="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rtl="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Nunito"/>
                <a:ea typeface="Nunito"/>
                <a:cs typeface="Nunito"/>
                <a:sym typeface="Nunito"/>
              </a:defRPr>
            </a:lvl1pPr>
            <a:lvl2pPr lvl="1" algn="r" rtl="0">
              <a:buNone/>
              <a:defRPr sz="1000">
                <a:solidFill>
                  <a:schemeClr val="dk2"/>
                </a:solidFill>
                <a:latin typeface="Nunito"/>
                <a:ea typeface="Nunito"/>
                <a:cs typeface="Nunito"/>
                <a:sym typeface="Nunito"/>
              </a:defRPr>
            </a:lvl2pPr>
            <a:lvl3pPr lvl="2" algn="r" rtl="0">
              <a:buNone/>
              <a:defRPr sz="1000">
                <a:solidFill>
                  <a:schemeClr val="dk2"/>
                </a:solidFill>
                <a:latin typeface="Nunito"/>
                <a:ea typeface="Nunito"/>
                <a:cs typeface="Nunito"/>
                <a:sym typeface="Nunito"/>
              </a:defRPr>
            </a:lvl3pPr>
            <a:lvl4pPr lvl="3" algn="r" rtl="0">
              <a:buNone/>
              <a:defRPr sz="1000">
                <a:solidFill>
                  <a:schemeClr val="dk2"/>
                </a:solidFill>
                <a:latin typeface="Nunito"/>
                <a:ea typeface="Nunito"/>
                <a:cs typeface="Nunito"/>
                <a:sym typeface="Nunito"/>
              </a:defRPr>
            </a:lvl4pPr>
            <a:lvl5pPr lvl="4" algn="r" rtl="0">
              <a:buNone/>
              <a:defRPr sz="1000">
                <a:solidFill>
                  <a:schemeClr val="dk2"/>
                </a:solidFill>
                <a:latin typeface="Nunito"/>
                <a:ea typeface="Nunito"/>
                <a:cs typeface="Nunito"/>
                <a:sym typeface="Nunito"/>
              </a:defRPr>
            </a:lvl5pPr>
            <a:lvl6pPr lvl="5" algn="r" rtl="0">
              <a:buNone/>
              <a:defRPr sz="1000">
                <a:solidFill>
                  <a:schemeClr val="dk2"/>
                </a:solidFill>
                <a:latin typeface="Nunito"/>
                <a:ea typeface="Nunito"/>
                <a:cs typeface="Nunito"/>
                <a:sym typeface="Nunito"/>
              </a:defRPr>
            </a:lvl6pPr>
            <a:lvl7pPr lvl="6" algn="r" rtl="0">
              <a:buNone/>
              <a:defRPr sz="1000">
                <a:solidFill>
                  <a:schemeClr val="dk2"/>
                </a:solidFill>
                <a:latin typeface="Nunito"/>
                <a:ea typeface="Nunito"/>
                <a:cs typeface="Nunito"/>
                <a:sym typeface="Nunito"/>
              </a:defRPr>
            </a:lvl7pPr>
            <a:lvl8pPr lvl="7" algn="r" rtl="0">
              <a:buNone/>
              <a:defRPr sz="1000">
                <a:solidFill>
                  <a:schemeClr val="dk2"/>
                </a:solidFill>
                <a:latin typeface="Nunito"/>
                <a:ea typeface="Nunito"/>
                <a:cs typeface="Nunito"/>
                <a:sym typeface="Nunito"/>
              </a:defRPr>
            </a:lvl8pPr>
            <a:lvl9pPr lvl="8" algn="r" rtl="0">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4" cstate="screen">
            <a:alphaModFix/>
            <a:extLst>
              <a:ext uri="{28A0092B-C50C-407E-A947-70E740481C1C}">
                <a14:useLocalDpi xmlns:a14="http://schemas.microsoft.com/office/drawing/2010/main"/>
              </a:ext>
            </a:extLst>
          </a:blip>
          <a:stretch>
            <a:fillRect/>
          </a:stretch>
        </p:blipFill>
        <p:spPr>
          <a:xfrm>
            <a:off x="7613325" y="3910331"/>
            <a:ext cx="833889" cy="86761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drive.google.com/file/d/11FDt8g2Nh08j09hiADicu0QP_cnp95mJ/view"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docs.google.com/document/d/1zwVUzRxSnQozR39icbRKw0pjmLtU85vz/edit?usp=sharing&amp;ouid=109323827507337058228&amp;rtpof=true&amp;sd=tru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pbis.org/resource/tfi"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www.pbis.org/resource/sas"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pbismn.org/" TargetMode="External"/><Relationship Id="rId3" Type="http://schemas.openxmlformats.org/officeDocument/2006/relationships/hyperlink" Target="https://challengingbehavior.cbcs.usf.edu/" TargetMode="External"/><Relationship Id="rId7" Type="http://schemas.openxmlformats.org/officeDocument/2006/relationships/hyperlink" Target="https://www.midwestpbis2.org/home/what-is-pbis"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www.pbis.org" TargetMode="External"/><Relationship Id="rId5" Type="http://schemas.openxmlformats.org/officeDocument/2006/relationships/hyperlink" Target="https://sites.google.com/metro-ecsu.org/mncoe-pyramid-model/home?authuser=0" TargetMode="External"/><Relationship Id="rId4" Type="http://schemas.openxmlformats.org/officeDocument/2006/relationships/hyperlink" Target="https://www.pyramidmodel.org/" TargetMode="External"/><Relationship Id="rId9" Type="http://schemas.openxmlformats.org/officeDocument/2006/relationships/hyperlink" Target="https://www.pbismn.org/statewide/tier-1.php"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4"/>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Transitioning Students from the Pyramid Model to PBIS</a:t>
            </a:r>
            <a:endParaRPr/>
          </a:p>
        </p:txBody>
      </p:sp>
      <p:sp>
        <p:nvSpPr>
          <p:cNvPr id="138" name="Google Shape;138;p14"/>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PBIS Summer Institute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3"/>
          <p:cNvSpPr txBox="1">
            <a:spLocks noGrp="1"/>
          </p:cNvSpPr>
          <p:nvPr>
            <p:ph type="title"/>
          </p:nvPr>
        </p:nvSpPr>
        <p:spPr>
          <a:xfrm>
            <a:off x="819150" y="382575"/>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PM vs PBIS: Compared</a:t>
            </a:r>
            <a:endParaRPr/>
          </a:p>
        </p:txBody>
      </p:sp>
      <p:sp>
        <p:nvSpPr>
          <p:cNvPr id="199" name="Google Shape;199;p23"/>
          <p:cNvSpPr txBox="1">
            <a:spLocks noGrp="1"/>
          </p:cNvSpPr>
          <p:nvPr>
            <p:ph type="body" idx="1"/>
          </p:nvPr>
        </p:nvSpPr>
        <p:spPr>
          <a:xfrm>
            <a:off x="819150" y="1101275"/>
            <a:ext cx="3930300" cy="333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400"/>
              <a:buFont typeface="Arial"/>
              <a:buNone/>
            </a:pPr>
            <a:r>
              <a:rPr lang="en" sz="1400" b="1" dirty="0">
                <a:solidFill>
                  <a:srgbClr val="595959"/>
                </a:solidFill>
                <a:latin typeface="Arial"/>
                <a:ea typeface="Arial"/>
                <a:cs typeface="Arial"/>
                <a:sym typeface="Arial"/>
              </a:rPr>
              <a:t>Pyramid Model</a:t>
            </a:r>
            <a:endParaRPr sz="1400" b="1" dirty="0">
              <a:solidFill>
                <a:srgbClr val="595959"/>
              </a:solidFill>
              <a:latin typeface="Arial"/>
              <a:ea typeface="Arial"/>
              <a:cs typeface="Arial"/>
              <a:sym typeface="Arial"/>
            </a:endParaRPr>
          </a:p>
          <a:p>
            <a:pPr marL="0" lvl="0" indent="0" algn="l" rtl="0">
              <a:spcBef>
                <a:spcPts val="1200"/>
              </a:spcBef>
              <a:spcAft>
                <a:spcPts val="0"/>
              </a:spcAft>
              <a:buClr>
                <a:srgbClr val="000000"/>
              </a:buClr>
              <a:buSzPts val="1400"/>
              <a:buFont typeface="Arial"/>
              <a:buNone/>
            </a:pPr>
            <a:r>
              <a:rPr lang="en" sz="1400" dirty="0">
                <a:solidFill>
                  <a:srgbClr val="595959"/>
                </a:solidFill>
                <a:latin typeface="Arial"/>
                <a:ea typeface="Arial"/>
                <a:cs typeface="Arial"/>
                <a:sym typeface="Arial"/>
              </a:rPr>
              <a:t>What does PM look like: </a:t>
            </a:r>
            <a:endParaRPr sz="1400" dirty="0">
              <a:solidFill>
                <a:srgbClr val="595959"/>
              </a:solidFill>
              <a:latin typeface="Arial"/>
              <a:ea typeface="Arial"/>
              <a:cs typeface="Arial"/>
              <a:sym typeface="Arial"/>
            </a:endParaRPr>
          </a:p>
          <a:p>
            <a:pPr marL="457200" lvl="0" indent="-317500" algn="l" rtl="0">
              <a:spcBef>
                <a:spcPts val="1200"/>
              </a:spcBef>
              <a:spcAft>
                <a:spcPts val="0"/>
              </a:spcAft>
              <a:buClr>
                <a:srgbClr val="595959"/>
              </a:buClr>
              <a:buSzPts val="1400"/>
              <a:buFont typeface="Arial"/>
              <a:buChar char="●"/>
            </a:pPr>
            <a:r>
              <a:rPr lang="en" sz="1400" dirty="0">
                <a:solidFill>
                  <a:srgbClr val="595959"/>
                </a:solidFill>
                <a:latin typeface="Arial"/>
                <a:ea typeface="Arial"/>
                <a:cs typeface="Arial"/>
                <a:sym typeface="Arial"/>
              </a:rPr>
              <a:t>Multi-tiered Model </a:t>
            </a:r>
            <a:endParaRPr sz="1400" dirty="0">
              <a:solidFill>
                <a:srgbClr val="595959"/>
              </a:solidFill>
              <a:latin typeface="Arial"/>
              <a:ea typeface="Arial"/>
              <a:cs typeface="Arial"/>
              <a:sym typeface="Arial"/>
            </a:endParaRPr>
          </a:p>
          <a:p>
            <a:pPr marL="457200" lvl="0" indent="-317500" algn="l" rtl="0">
              <a:spcBef>
                <a:spcPts val="0"/>
              </a:spcBef>
              <a:spcAft>
                <a:spcPts val="0"/>
              </a:spcAft>
              <a:buClr>
                <a:srgbClr val="595959"/>
              </a:buClr>
              <a:buSzPts val="1400"/>
              <a:buFont typeface="Arial"/>
              <a:buChar char="●"/>
            </a:pPr>
            <a:r>
              <a:rPr lang="en" sz="1400" dirty="0">
                <a:solidFill>
                  <a:srgbClr val="595959"/>
                </a:solidFill>
                <a:latin typeface="Arial"/>
                <a:ea typeface="Arial"/>
                <a:cs typeface="Arial"/>
                <a:sym typeface="Arial"/>
              </a:rPr>
              <a:t>Assessment based intervention that results in individualized behavior support plans</a:t>
            </a:r>
            <a:endParaRPr sz="1400" dirty="0">
              <a:solidFill>
                <a:srgbClr val="595959"/>
              </a:solidFill>
              <a:latin typeface="Arial"/>
              <a:ea typeface="Arial"/>
              <a:cs typeface="Arial"/>
              <a:sym typeface="Arial"/>
            </a:endParaRPr>
          </a:p>
          <a:p>
            <a:pPr marL="457200" lvl="0" indent="-317500" algn="l" rtl="0">
              <a:spcBef>
                <a:spcPts val="0"/>
              </a:spcBef>
              <a:spcAft>
                <a:spcPts val="0"/>
              </a:spcAft>
              <a:buClr>
                <a:srgbClr val="595959"/>
              </a:buClr>
              <a:buSzPts val="1400"/>
              <a:buFont typeface="Arial"/>
              <a:buChar char="●"/>
            </a:pPr>
            <a:r>
              <a:rPr lang="en" sz="1400" dirty="0">
                <a:solidFill>
                  <a:srgbClr val="595959"/>
                </a:solidFill>
                <a:latin typeface="Arial"/>
                <a:ea typeface="Arial"/>
                <a:cs typeface="Arial"/>
                <a:sym typeface="Arial"/>
              </a:rPr>
              <a:t>Systematic approaches to teaching social skills</a:t>
            </a:r>
            <a:endParaRPr sz="1400" dirty="0">
              <a:solidFill>
                <a:srgbClr val="595959"/>
              </a:solidFill>
              <a:latin typeface="Arial"/>
              <a:ea typeface="Arial"/>
              <a:cs typeface="Arial"/>
              <a:sym typeface="Arial"/>
            </a:endParaRPr>
          </a:p>
          <a:p>
            <a:pPr marL="457200" lvl="0" indent="-317500" algn="l" rtl="0">
              <a:lnSpc>
                <a:spcPct val="100000"/>
              </a:lnSpc>
              <a:spcBef>
                <a:spcPts val="0"/>
              </a:spcBef>
              <a:spcAft>
                <a:spcPts val="0"/>
              </a:spcAft>
              <a:buClr>
                <a:srgbClr val="595959"/>
              </a:buClr>
              <a:buSzPts val="1400"/>
              <a:buFont typeface="Arial"/>
              <a:buChar char="●"/>
            </a:pPr>
            <a:r>
              <a:rPr lang="en" sz="1400" dirty="0">
                <a:solidFill>
                  <a:srgbClr val="595959"/>
                </a:solidFill>
                <a:latin typeface="Arial"/>
                <a:ea typeface="Arial"/>
                <a:cs typeface="Arial"/>
                <a:sym typeface="Arial"/>
              </a:rPr>
              <a:t>Supportive responsive relationships</a:t>
            </a:r>
            <a:endParaRPr sz="1400" dirty="0">
              <a:solidFill>
                <a:srgbClr val="595959"/>
              </a:solidFill>
              <a:latin typeface="Arial"/>
              <a:ea typeface="Arial"/>
              <a:cs typeface="Arial"/>
              <a:sym typeface="Arial"/>
            </a:endParaRPr>
          </a:p>
          <a:p>
            <a:pPr marL="457200" lvl="0" indent="-317500" algn="l" rtl="0">
              <a:lnSpc>
                <a:spcPct val="100000"/>
              </a:lnSpc>
              <a:spcBef>
                <a:spcPts val="0"/>
              </a:spcBef>
              <a:spcAft>
                <a:spcPts val="0"/>
              </a:spcAft>
              <a:buClr>
                <a:srgbClr val="595959"/>
              </a:buClr>
              <a:buSzPts val="1400"/>
              <a:buFont typeface="Arial"/>
              <a:buChar char="●"/>
            </a:pPr>
            <a:r>
              <a:rPr lang="en" sz="1400" dirty="0">
                <a:solidFill>
                  <a:srgbClr val="595959"/>
                </a:solidFill>
                <a:latin typeface="Arial"/>
                <a:ea typeface="Arial"/>
                <a:cs typeface="Arial"/>
                <a:sym typeface="Arial"/>
              </a:rPr>
              <a:t>sustain the use of evidence-based practices</a:t>
            </a:r>
            <a:endParaRPr sz="1400" dirty="0">
              <a:solidFill>
                <a:srgbClr val="595959"/>
              </a:solidFill>
              <a:latin typeface="Arial"/>
              <a:ea typeface="Arial"/>
              <a:cs typeface="Arial"/>
              <a:sym typeface="Arial"/>
            </a:endParaRPr>
          </a:p>
          <a:p>
            <a:pPr marL="457200" lvl="0" indent="-317500" algn="l" rtl="0">
              <a:lnSpc>
                <a:spcPct val="100000"/>
              </a:lnSpc>
              <a:spcBef>
                <a:spcPts val="0"/>
              </a:spcBef>
              <a:spcAft>
                <a:spcPts val="0"/>
              </a:spcAft>
              <a:buClr>
                <a:srgbClr val="595959"/>
              </a:buClr>
              <a:buSzPts val="1400"/>
              <a:buFont typeface="Arial"/>
              <a:buChar char="●"/>
            </a:pPr>
            <a:r>
              <a:rPr lang="en" sz="1400" dirty="0">
                <a:solidFill>
                  <a:srgbClr val="595959"/>
                </a:solidFill>
                <a:latin typeface="Arial"/>
                <a:ea typeface="Arial"/>
                <a:cs typeface="Arial"/>
                <a:sym typeface="Arial"/>
              </a:rPr>
              <a:t>2- 4 short &amp; clear expectations </a:t>
            </a:r>
            <a:endParaRPr sz="1400" dirty="0">
              <a:solidFill>
                <a:srgbClr val="595959"/>
              </a:solidFill>
              <a:latin typeface="Arial"/>
              <a:ea typeface="Arial"/>
              <a:cs typeface="Arial"/>
              <a:sym typeface="Arial"/>
            </a:endParaRPr>
          </a:p>
          <a:p>
            <a:pPr marL="457200" lvl="0" indent="-317500" algn="l" rtl="0">
              <a:lnSpc>
                <a:spcPct val="100000"/>
              </a:lnSpc>
              <a:spcBef>
                <a:spcPts val="0"/>
              </a:spcBef>
              <a:spcAft>
                <a:spcPts val="0"/>
              </a:spcAft>
              <a:buClr>
                <a:srgbClr val="595959"/>
              </a:buClr>
              <a:buSzPts val="1400"/>
              <a:buFont typeface="Arial"/>
              <a:buChar char="●"/>
            </a:pPr>
            <a:r>
              <a:rPr lang="en" sz="1400" dirty="0">
                <a:solidFill>
                  <a:srgbClr val="595959"/>
                </a:solidFill>
                <a:latin typeface="Arial"/>
                <a:ea typeface="Arial"/>
                <a:cs typeface="Arial"/>
                <a:sym typeface="Arial"/>
              </a:rPr>
              <a:t>Classroom wide Model      School wide	</a:t>
            </a:r>
            <a:endParaRPr sz="1400" dirty="0">
              <a:solidFill>
                <a:srgbClr val="595959"/>
              </a:solidFill>
              <a:latin typeface="Arial"/>
              <a:ea typeface="Arial"/>
              <a:cs typeface="Arial"/>
              <a:sym typeface="Arial"/>
            </a:endParaRPr>
          </a:p>
          <a:p>
            <a:pPr marL="0" lvl="0" indent="0" algn="l" rtl="0">
              <a:spcBef>
                <a:spcPts val="0"/>
              </a:spcBef>
              <a:spcAft>
                <a:spcPts val="1600"/>
              </a:spcAft>
              <a:buNone/>
            </a:pPr>
            <a:endParaRPr dirty="0"/>
          </a:p>
        </p:txBody>
      </p:sp>
      <p:sp>
        <p:nvSpPr>
          <p:cNvPr id="200" name="Google Shape;200;p23"/>
          <p:cNvSpPr txBox="1">
            <a:spLocks noGrp="1"/>
          </p:cNvSpPr>
          <p:nvPr>
            <p:ph type="body" idx="2"/>
          </p:nvPr>
        </p:nvSpPr>
        <p:spPr>
          <a:xfrm>
            <a:off x="4700375" y="1101275"/>
            <a:ext cx="3803700" cy="333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400"/>
              <a:buFont typeface="Arial"/>
              <a:buNone/>
            </a:pPr>
            <a:r>
              <a:rPr lang="en" sz="1400" b="1">
                <a:solidFill>
                  <a:srgbClr val="595959"/>
                </a:solidFill>
                <a:latin typeface="Arial"/>
                <a:ea typeface="Arial"/>
                <a:cs typeface="Arial"/>
                <a:sym typeface="Arial"/>
              </a:rPr>
              <a:t>PBIS</a:t>
            </a:r>
            <a:endParaRPr sz="1400" b="1">
              <a:solidFill>
                <a:srgbClr val="595959"/>
              </a:solidFill>
              <a:latin typeface="Arial"/>
              <a:ea typeface="Arial"/>
              <a:cs typeface="Arial"/>
              <a:sym typeface="Arial"/>
            </a:endParaRPr>
          </a:p>
          <a:p>
            <a:pPr marL="0" lvl="0" indent="0" algn="l" rtl="0">
              <a:spcBef>
                <a:spcPts val="1200"/>
              </a:spcBef>
              <a:spcAft>
                <a:spcPts val="0"/>
              </a:spcAft>
              <a:buClr>
                <a:srgbClr val="000000"/>
              </a:buClr>
              <a:buSzPts val="1400"/>
              <a:buFont typeface="Arial"/>
              <a:buNone/>
            </a:pPr>
            <a:r>
              <a:rPr lang="en" sz="1400">
                <a:solidFill>
                  <a:srgbClr val="595959"/>
                </a:solidFill>
                <a:latin typeface="Arial"/>
                <a:ea typeface="Arial"/>
                <a:cs typeface="Arial"/>
                <a:sym typeface="Arial"/>
              </a:rPr>
              <a:t>What does PBIS look like: </a:t>
            </a:r>
            <a:endParaRPr sz="1400">
              <a:solidFill>
                <a:srgbClr val="595959"/>
              </a:solidFill>
              <a:latin typeface="Arial"/>
              <a:ea typeface="Arial"/>
              <a:cs typeface="Arial"/>
              <a:sym typeface="Arial"/>
            </a:endParaRPr>
          </a:p>
          <a:p>
            <a:pPr marL="457200" lvl="0" indent="-317500" algn="l" rtl="0">
              <a:spcBef>
                <a:spcPts val="1200"/>
              </a:spcBef>
              <a:spcAft>
                <a:spcPts val="0"/>
              </a:spcAft>
              <a:buClr>
                <a:srgbClr val="595959"/>
              </a:buClr>
              <a:buSzPts val="1400"/>
              <a:buFont typeface="Arial"/>
              <a:buChar char="●"/>
            </a:pPr>
            <a:r>
              <a:rPr lang="en" sz="1400">
                <a:solidFill>
                  <a:srgbClr val="595959"/>
                </a:solidFill>
                <a:latin typeface="Arial"/>
                <a:ea typeface="Arial"/>
                <a:cs typeface="Arial"/>
                <a:sym typeface="Arial"/>
              </a:rPr>
              <a:t>Multi-tiered Model - 3 Tiers </a:t>
            </a:r>
            <a:endParaRPr sz="1400">
              <a:solidFill>
                <a:srgbClr val="595959"/>
              </a:solidFill>
              <a:latin typeface="Arial"/>
              <a:ea typeface="Arial"/>
              <a:cs typeface="Arial"/>
              <a:sym typeface="Arial"/>
            </a:endParaRPr>
          </a:p>
          <a:p>
            <a:pPr marL="457200" lvl="0" indent="-317500" algn="l" rtl="0">
              <a:spcBef>
                <a:spcPts val="0"/>
              </a:spcBef>
              <a:spcAft>
                <a:spcPts val="0"/>
              </a:spcAft>
              <a:buClr>
                <a:srgbClr val="595959"/>
              </a:buClr>
              <a:buSzPts val="1400"/>
              <a:buFont typeface="Arial"/>
              <a:buChar char="●"/>
            </a:pPr>
            <a:r>
              <a:rPr lang="en" sz="1400">
                <a:solidFill>
                  <a:srgbClr val="595959"/>
                </a:solidFill>
                <a:latin typeface="Arial"/>
                <a:ea typeface="Arial"/>
                <a:cs typeface="Arial"/>
                <a:sym typeface="Arial"/>
              </a:rPr>
              <a:t>3-5 common short &amp; clear expectations </a:t>
            </a:r>
            <a:endParaRPr sz="1400">
              <a:solidFill>
                <a:srgbClr val="595959"/>
              </a:solidFill>
              <a:latin typeface="Arial"/>
              <a:ea typeface="Arial"/>
              <a:cs typeface="Arial"/>
              <a:sym typeface="Arial"/>
            </a:endParaRPr>
          </a:p>
          <a:p>
            <a:pPr marL="457200" lvl="0" indent="-317500" algn="l" rtl="0">
              <a:spcBef>
                <a:spcPts val="0"/>
              </a:spcBef>
              <a:spcAft>
                <a:spcPts val="0"/>
              </a:spcAft>
              <a:buClr>
                <a:srgbClr val="595959"/>
              </a:buClr>
              <a:buSzPts val="1400"/>
              <a:buFont typeface="Arial"/>
              <a:buChar char="●"/>
            </a:pPr>
            <a:r>
              <a:rPr lang="en" sz="1400">
                <a:solidFill>
                  <a:srgbClr val="595959"/>
                </a:solidFill>
                <a:latin typeface="Arial"/>
                <a:ea typeface="Arial"/>
                <a:cs typeface="Arial"/>
                <a:sym typeface="Arial"/>
              </a:rPr>
              <a:t>School wide Matrix </a:t>
            </a:r>
            <a:endParaRPr sz="1400">
              <a:solidFill>
                <a:srgbClr val="595959"/>
              </a:solidFill>
              <a:latin typeface="Arial"/>
              <a:ea typeface="Arial"/>
              <a:cs typeface="Arial"/>
              <a:sym typeface="Arial"/>
            </a:endParaRPr>
          </a:p>
          <a:p>
            <a:pPr marL="457200" lvl="0" indent="-317500" algn="l" rtl="0">
              <a:spcBef>
                <a:spcPts val="0"/>
              </a:spcBef>
              <a:spcAft>
                <a:spcPts val="0"/>
              </a:spcAft>
              <a:buClr>
                <a:srgbClr val="595959"/>
              </a:buClr>
              <a:buSzPts val="1400"/>
              <a:buFont typeface="Arial"/>
              <a:buChar char="●"/>
            </a:pPr>
            <a:r>
              <a:rPr lang="en" sz="1400">
                <a:solidFill>
                  <a:srgbClr val="595959"/>
                </a:solidFill>
                <a:latin typeface="Arial"/>
                <a:ea typeface="Arial"/>
                <a:cs typeface="Arial"/>
                <a:sym typeface="Arial"/>
              </a:rPr>
              <a:t>Data based decision making </a:t>
            </a:r>
            <a:endParaRPr sz="1400">
              <a:solidFill>
                <a:srgbClr val="595959"/>
              </a:solidFill>
              <a:latin typeface="Arial"/>
              <a:ea typeface="Arial"/>
              <a:cs typeface="Arial"/>
              <a:sym typeface="Arial"/>
            </a:endParaRPr>
          </a:p>
          <a:p>
            <a:pPr marL="457200" lvl="0" indent="-317500" algn="l" rtl="0">
              <a:spcBef>
                <a:spcPts val="0"/>
              </a:spcBef>
              <a:spcAft>
                <a:spcPts val="0"/>
              </a:spcAft>
              <a:buClr>
                <a:srgbClr val="595959"/>
              </a:buClr>
              <a:buSzPts val="1400"/>
              <a:buFont typeface="Arial"/>
              <a:buChar char="●"/>
            </a:pPr>
            <a:r>
              <a:rPr lang="en" sz="1400">
                <a:solidFill>
                  <a:srgbClr val="595959"/>
                </a:solidFill>
                <a:latin typeface="Arial"/>
                <a:ea typeface="Arial"/>
                <a:cs typeface="Arial"/>
                <a:sym typeface="Arial"/>
              </a:rPr>
              <a:t>School wide Model </a:t>
            </a:r>
            <a:endParaRPr sz="1400">
              <a:solidFill>
                <a:srgbClr val="595959"/>
              </a:solidFill>
              <a:latin typeface="Arial"/>
              <a:ea typeface="Arial"/>
              <a:cs typeface="Arial"/>
              <a:sym typeface="Arial"/>
            </a:endParaRPr>
          </a:p>
          <a:p>
            <a:pPr marL="0" lvl="0" indent="0" algn="l" rtl="0">
              <a:spcBef>
                <a:spcPts val="0"/>
              </a:spcBef>
              <a:spcAft>
                <a:spcPts val="1600"/>
              </a:spcAft>
              <a:buNone/>
            </a:pPr>
            <a:endParaRPr/>
          </a:p>
        </p:txBody>
      </p:sp>
      <p:sp>
        <p:nvSpPr>
          <p:cNvPr id="201" name="Google Shape;201;p23" descr="Grey arrow pointing between Classroom-wide model and school-wide model"/>
          <p:cNvSpPr/>
          <p:nvPr/>
        </p:nvSpPr>
        <p:spPr>
          <a:xfrm>
            <a:off x="3199625" y="4348425"/>
            <a:ext cx="231300" cy="154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4"/>
          <p:cNvSpPr txBox="1">
            <a:spLocks noGrp="1"/>
          </p:cNvSpPr>
          <p:nvPr>
            <p:ph type="title"/>
          </p:nvPr>
        </p:nvSpPr>
        <p:spPr>
          <a:xfrm>
            <a:off x="6079225" y="418100"/>
            <a:ext cx="29232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PM vs PBIS: Compared (2)</a:t>
            </a:r>
            <a:endParaRPr dirty="0"/>
          </a:p>
        </p:txBody>
      </p:sp>
      <p:pic>
        <p:nvPicPr>
          <p:cNvPr id="207" name="Google Shape;207;p24" descr="Split multi-tiered system of support triangle between academic instruction and behavioral instruction"/>
          <p:cNvPicPr preferRelativeResize="0"/>
          <p:nvPr/>
        </p:nvPicPr>
        <p:blipFill>
          <a:blip r:embed="rId3">
            <a:alphaModFix/>
          </a:blip>
          <a:stretch>
            <a:fillRect/>
          </a:stretch>
        </p:blipFill>
        <p:spPr>
          <a:xfrm>
            <a:off x="257800" y="236900"/>
            <a:ext cx="6061300" cy="4727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5"/>
          <p:cNvSpPr txBox="1">
            <a:spLocks noGrp="1"/>
          </p:cNvSpPr>
          <p:nvPr>
            <p:ph type="title"/>
          </p:nvPr>
        </p:nvSpPr>
        <p:spPr>
          <a:xfrm>
            <a:off x="819150" y="38257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PM vs PBIS: Site Defined</a:t>
            </a:r>
            <a:endParaRPr/>
          </a:p>
        </p:txBody>
      </p:sp>
      <p:sp>
        <p:nvSpPr>
          <p:cNvPr id="213" name="Google Shape;213;p25"/>
          <p:cNvSpPr txBox="1">
            <a:spLocks noGrp="1"/>
          </p:cNvSpPr>
          <p:nvPr>
            <p:ph type="body" idx="1"/>
          </p:nvPr>
        </p:nvSpPr>
        <p:spPr>
          <a:xfrm>
            <a:off x="819150" y="1101275"/>
            <a:ext cx="3686100" cy="333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400"/>
              <a:buFont typeface="Arial"/>
              <a:buNone/>
            </a:pPr>
            <a:r>
              <a:rPr lang="en" sz="1400" b="1">
                <a:solidFill>
                  <a:srgbClr val="595959"/>
                </a:solidFill>
                <a:latin typeface="Arial"/>
                <a:ea typeface="Arial"/>
                <a:cs typeface="Arial"/>
                <a:sym typeface="Arial"/>
              </a:rPr>
              <a:t>Pyramid Model</a:t>
            </a:r>
            <a:endParaRPr sz="1400" b="1">
              <a:solidFill>
                <a:srgbClr val="595959"/>
              </a:solidFill>
              <a:latin typeface="Arial"/>
              <a:ea typeface="Arial"/>
              <a:cs typeface="Arial"/>
              <a:sym typeface="Arial"/>
            </a:endParaRPr>
          </a:p>
          <a:p>
            <a:pPr marL="0" lvl="0" indent="0" algn="l" rtl="0">
              <a:spcBef>
                <a:spcPts val="1200"/>
              </a:spcBef>
              <a:spcAft>
                <a:spcPts val="0"/>
              </a:spcAft>
              <a:buNone/>
            </a:pPr>
            <a:r>
              <a:rPr lang="en" sz="1400">
                <a:solidFill>
                  <a:srgbClr val="595959"/>
                </a:solidFill>
                <a:latin typeface="Arial"/>
                <a:ea typeface="Arial"/>
                <a:cs typeface="Arial"/>
                <a:sym typeface="Arial"/>
              </a:rPr>
              <a:t>An ECSE program of a local school district in MN, and their inclusion partners including, but not limited to: </a:t>
            </a:r>
            <a:endParaRPr sz="1400">
              <a:solidFill>
                <a:srgbClr val="595959"/>
              </a:solidFill>
              <a:latin typeface="Arial"/>
              <a:ea typeface="Arial"/>
              <a:cs typeface="Arial"/>
              <a:sym typeface="Arial"/>
            </a:endParaRPr>
          </a:p>
          <a:p>
            <a:pPr marL="457200" lvl="0" indent="-317500" algn="l" rtl="0">
              <a:spcBef>
                <a:spcPts val="1200"/>
              </a:spcBef>
              <a:spcAft>
                <a:spcPts val="0"/>
              </a:spcAft>
              <a:buClr>
                <a:srgbClr val="595959"/>
              </a:buClr>
              <a:buSzPts val="1400"/>
              <a:buFont typeface="Arial"/>
              <a:buChar char="●"/>
            </a:pPr>
            <a:r>
              <a:rPr lang="en" sz="1400">
                <a:solidFill>
                  <a:srgbClr val="595959"/>
                </a:solidFill>
                <a:latin typeface="Arial"/>
                <a:ea typeface="Arial"/>
                <a:cs typeface="Arial"/>
                <a:sym typeface="Arial"/>
              </a:rPr>
              <a:t>Voluntary Pre-K/School Readiness</a:t>
            </a:r>
            <a:endParaRPr sz="1400">
              <a:solidFill>
                <a:srgbClr val="595959"/>
              </a:solidFill>
              <a:latin typeface="Arial"/>
              <a:ea typeface="Arial"/>
              <a:cs typeface="Arial"/>
              <a:sym typeface="Arial"/>
            </a:endParaRPr>
          </a:p>
          <a:p>
            <a:pPr marL="457200" lvl="0" indent="-317500" algn="l" rtl="0">
              <a:lnSpc>
                <a:spcPct val="100000"/>
              </a:lnSpc>
              <a:spcBef>
                <a:spcPts val="0"/>
              </a:spcBef>
              <a:spcAft>
                <a:spcPts val="0"/>
              </a:spcAft>
              <a:buClr>
                <a:srgbClr val="595959"/>
              </a:buClr>
              <a:buSzPts val="1400"/>
              <a:buFont typeface="Arial"/>
              <a:buChar char="●"/>
            </a:pPr>
            <a:r>
              <a:rPr lang="en" sz="1400">
                <a:solidFill>
                  <a:srgbClr val="595959"/>
                </a:solidFill>
                <a:latin typeface="Arial"/>
                <a:ea typeface="Arial"/>
                <a:cs typeface="Arial"/>
                <a:sym typeface="Arial"/>
              </a:rPr>
              <a:t>School Readiness Plus</a:t>
            </a:r>
            <a:endParaRPr sz="1400">
              <a:solidFill>
                <a:srgbClr val="595959"/>
              </a:solidFill>
              <a:latin typeface="Arial"/>
              <a:ea typeface="Arial"/>
              <a:cs typeface="Arial"/>
              <a:sym typeface="Arial"/>
            </a:endParaRPr>
          </a:p>
          <a:p>
            <a:pPr marL="457200" lvl="0" indent="-317500" algn="l" rtl="0">
              <a:lnSpc>
                <a:spcPct val="100000"/>
              </a:lnSpc>
              <a:spcBef>
                <a:spcPts val="0"/>
              </a:spcBef>
              <a:spcAft>
                <a:spcPts val="0"/>
              </a:spcAft>
              <a:buClr>
                <a:srgbClr val="595959"/>
              </a:buClr>
              <a:buSzPts val="1400"/>
              <a:buFont typeface="Arial"/>
              <a:buChar char="●"/>
            </a:pPr>
            <a:r>
              <a:rPr lang="en" sz="1400">
                <a:solidFill>
                  <a:srgbClr val="595959"/>
                </a:solidFill>
                <a:latin typeface="Arial"/>
                <a:ea typeface="Arial"/>
                <a:cs typeface="Arial"/>
                <a:sym typeface="Arial"/>
              </a:rPr>
              <a:t>Early Childhood Family Education</a:t>
            </a:r>
            <a:endParaRPr sz="1400">
              <a:solidFill>
                <a:srgbClr val="595959"/>
              </a:solidFill>
              <a:latin typeface="Arial"/>
              <a:ea typeface="Arial"/>
              <a:cs typeface="Arial"/>
              <a:sym typeface="Arial"/>
            </a:endParaRPr>
          </a:p>
          <a:p>
            <a:pPr marL="457200" lvl="0" indent="-317500" algn="l" rtl="0">
              <a:lnSpc>
                <a:spcPct val="100000"/>
              </a:lnSpc>
              <a:spcBef>
                <a:spcPts val="0"/>
              </a:spcBef>
              <a:spcAft>
                <a:spcPts val="0"/>
              </a:spcAft>
              <a:buClr>
                <a:srgbClr val="595959"/>
              </a:buClr>
              <a:buSzPts val="1400"/>
              <a:buFont typeface="Arial"/>
              <a:buChar char="●"/>
            </a:pPr>
            <a:r>
              <a:rPr lang="en" sz="1400">
                <a:solidFill>
                  <a:srgbClr val="595959"/>
                </a:solidFill>
                <a:latin typeface="Arial"/>
                <a:ea typeface="Arial"/>
                <a:cs typeface="Arial"/>
                <a:sym typeface="Arial"/>
              </a:rPr>
              <a:t>Early Childhood Special Education only classrooms</a:t>
            </a:r>
            <a:endParaRPr sz="1400">
              <a:solidFill>
                <a:srgbClr val="595959"/>
              </a:solidFill>
              <a:latin typeface="Arial"/>
              <a:ea typeface="Arial"/>
              <a:cs typeface="Arial"/>
              <a:sym typeface="Arial"/>
            </a:endParaRPr>
          </a:p>
          <a:p>
            <a:pPr marL="457200" lvl="0" indent="-317500" algn="l" rtl="0">
              <a:lnSpc>
                <a:spcPct val="100000"/>
              </a:lnSpc>
              <a:spcBef>
                <a:spcPts val="0"/>
              </a:spcBef>
              <a:spcAft>
                <a:spcPts val="0"/>
              </a:spcAft>
              <a:buClr>
                <a:srgbClr val="595959"/>
              </a:buClr>
              <a:buSzPts val="1400"/>
              <a:buFont typeface="Arial"/>
              <a:buChar char="●"/>
            </a:pPr>
            <a:r>
              <a:rPr lang="en" sz="1400">
                <a:solidFill>
                  <a:srgbClr val="595959"/>
                </a:solidFill>
                <a:latin typeface="Arial"/>
                <a:ea typeface="Arial"/>
                <a:cs typeface="Arial"/>
                <a:sym typeface="Arial"/>
              </a:rPr>
              <a:t>Head Start</a:t>
            </a:r>
            <a:endParaRPr sz="1400">
              <a:solidFill>
                <a:srgbClr val="595959"/>
              </a:solidFill>
              <a:latin typeface="Arial"/>
              <a:ea typeface="Arial"/>
              <a:cs typeface="Arial"/>
              <a:sym typeface="Arial"/>
            </a:endParaRPr>
          </a:p>
          <a:p>
            <a:pPr marL="457200" lvl="0" indent="-317500" algn="l" rtl="0">
              <a:lnSpc>
                <a:spcPct val="100000"/>
              </a:lnSpc>
              <a:spcBef>
                <a:spcPts val="0"/>
              </a:spcBef>
              <a:spcAft>
                <a:spcPts val="0"/>
              </a:spcAft>
              <a:buClr>
                <a:srgbClr val="595959"/>
              </a:buClr>
              <a:buSzPts val="1400"/>
              <a:buFont typeface="Arial"/>
              <a:buChar char="●"/>
            </a:pPr>
            <a:r>
              <a:rPr lang="en" sz="1400">
                <a:solidFill>
                  <a:srgbClr val="595959"/>
                </a:solidFill>
                <a:latin typeface="Arial"/>
                <a:ea typeface="Arial"/>
                <a:cs typeface="Arial"/>
                <a:sym typeface="Arial"/>
              </a:rPr>
              <a:t>Center Based Child Care programs</a:t>
            </a:r>
            <a:endParaRPr sz="1400">
              <a:solidFill>
                <a:srgbClr val="595959"/>
              </a:solidFill>
              <a:latin typeface="Arial"/>
              <a:ea typeface="Arial"/>
              <a:cs typeface="Arial"/>
              <a:sym typeface="Arial"/>
            </a:endParaRPr>
          </a:p>
          <a:p>
            <a:pPr marL="0" lvl="0" indent="0" algn="l" rtl="0">
              <a:spcBef>
                <a:spcPts val="0"/>
              </a:spcBef>
              <a:spcAft>
                <a:spcPts val="1600"/>
              </a:spcAft>
              <a:buNone/>
            </a:pPr>
            <a:endParaRPr/>
          </a:p>
        </p:txBody>
      </p:sp>
      <p:sp>
        <p:nvSpPr>
          <p:cNvPr id="214" name="Google Shape;214;p25"/>
          <p:cNvSpPr txBox="1">
            <a:spLocks noGrp="1"/>
          </p:cNvSpPr>
          <p:nvPr>
            <p:ph type="body" idx="2"/>
          </p:nvPr>
        </p:nvSpPr>
        <p:spPr>
          <a:xfrm>
            <a:off x="4638675" y="1101275"/>
            <a:ext cx="3686100" cy="333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400"/>
              <a:buFont typeface="Arial"/>
              <a:buNone/>
            </a:pPr>
            <a:r>
              <a:rPr lang="en" sz="1400" b="1">
                <a:solidFill>
                  <a:srgbClr val="595959"/>
                </a:solidFill>
                <a:latin typeface="Arial"/>
                <a:ea typeface="Arial"/>
                <a:cs typeface="Arial"/>
                <a:sym typeface="Arial"/>
              </a:rPr>
              <a:t>PBIS</a:t>
            </a:r>
            <a:endParaRPr sz="1400" b="1">
              <a:solidFill>
                <a:srgbClr val="595959"/>
              </a:solidFill>
              <a:latin typeface="Arial"/>
              <a:ea typeface="Arial"/>
              <a:cs typeface="Arial"/>
              <a:sym typeface="Arial"/>
            </a:endParaRPr>
          </a:p>
          <a:p>
            <a:pPr marL="0" lvl="0" indent="0" algn="l" rtl="0">
              <a:spcBef>
                <a:spcPts val="1200"/>
              </a:spcBef>
              <a:spcAft>
                <a:spcPts val="0"/>
              </a:spcAft>
              <a:buClr>
                <a:srgbClr val="000000"/>
              </a:buClr>
              <a:buSzPts val="1400"/>
              <a:buFont typeface="Arial"/>
              <a:buNone/>
            </a:pPr>
            <a:r>
              <a:rPr lang="en" sz="1400">
                <a:solidFill>
                  <a:srgbClr val="595959"/>
                </a:solidFill>
                <a:latin typeface="Arial"/>
                <a:ea typeface="Arial"/>
                <a:cs typeface="Arial"/>
                <a:sym typeface="Arial"/>
              </a:rPr>
              <a:t>A public, private or charter school setting varying in age level from Pre-K to 12 and may include </a:t>
            </a:r>
            <a:endParaRPr sz="1400">
              <a:solidFill>
                <a:srgbClr val="595959"/>
              </a:solidFill>
              <a:latin typeface="Arial"/>
              <a:ea typeface="Arial"/>
              <a:cs typeface="Arial"/>
              <a:sym typeface="Arial"/>
            </a:endParaRPr>
          </a:p>
          <a:p>
            <a:pPr marL="457200" lvl="0" indent="-317500" algn="l" rtl="0">
              <a:spcBef>
                <a:spcPts val="1200"/>
              </a:spcBef>
              <a:spcAft>
                <a:spcPts val="0"/>
              </a:spcAft>
              <a:buClr>
                <a:srgbClr val="595959"/>
              </a:buClr>
              <a:buSzPts val="1400"/>
              <a:buFont typeface="Arial"/>
              <a:buChar char="●"/>
            </a:pPr>
            <a:r>
              <a:rPr lang="en" sz="1400">
                <a:solidFill>
                  <a:srgbClr val="595959"/>
                </a:solidFill>
                <a:latin typeface="Arial"/>
                <a:ea typeface="Arial"/>
                <a:cs typeface="Arial"/>
                <a:sym typeface="Arial"/>
              </a:rPr>
              <a:t>Community Education</a:t>
            </a:r>
            <a:endParaRPr sz="1400">
              <a:solidFill>
                <a:srgbClr val="595959"/>
              </a:solidFill>
              <a:latin typeface="Arial"/>
              <a:ea typeface="Arial"/>
              <a:cs typeface="Arial"/>
              <a:sym typeface="Arial"/>
            </a:endParaRPr>
          </a:p>
          <a:p>
            <a:pPr marL="457200" lvl="0" indent="-317500" algn="l" rtl="0">
              <a:spcBef>
                <a:spcPts val="0"/>
              </a:spcBef>
              <a:spcAft>
                <a:spcPts val="0"/>
              </a:spcAft>
              <a:buClr>
                <a:srgbClr val="595959"/>
              </a:buClr>
              <a:buSzPts val="1400"/>
              <a:buFont typeface="Arial"/>
              <a:buChar char="●"/>
            </a:pPr>
            <a:r>
              <a:rPr lang="en" sz="1400">
                <a:solidFill>
                  <a:srgbClr val="595959"/>
                </a:solidFill>
                <a:latin typeface="Arial"/>
                <a:ea typeface="Arial"/>
                <a:cs typeface="Arial"/>
                <a:sym typeface="Arial"/>
              </a:rPr>
              <a:t>ALC</a:t>
            </a:r>
            <a:endParaRPr sz="1400">
              <a:solidFill>
                <a:srgbClr val="595959"/>
              </a:solidFill>
              <a:latin typeface="Arial"/>
              <a:ea typeface="Arial"/>
              <a:cs typeface="Arial"/>
              <a:sym typeface="Arial"/>
            </a:endParaRPr>
          </a:p>
          <a:p>
            <a:pPr marL="457200" lvl="0" indent="-317500" algn="l" rtl="0">
              <a:spcBef>
                <a:spcPts val="0"/>
              </a:spcBef>
              <a:spcAft>
                <a:spcPts val="0"/>
              </a:spcAft>
              <a:buClr>
                <a:srgbClr val="595959"/>
              </a:buClr>
              <a:buSzPts val="1400"/>
              <a:buFont typeface="Arial"/>
              <a:buChar char="●"/>
            </a:pPr>
            <a:r>
              <a:rPr lang="en" sz="1400">
                <a:solidFill>
                  <a:srgbClr val="595959"/>
                </a:solidFill>
                <a:latin typeface="Arial"/>
                <a:ea typeface="Arial"/>
                <a:cs typeface="Arial"/>
                <a:sym typeface="Arial"/>
              </a:rPr>
              <a:t>Special Education Setting IV</a:t>
            </a:r>
            <a:endParaRPr sz="1400">
              <a:solidFill>
                <a:srgbClr val="595959"/>
              </a:solidFill>
              <a:latin typeface="Arial"/>
              <a:ea typeface="Arial"/>
              <a:cs typeface="Arial"/>
              <a:sym typeface="Arial"/>
            </a:endParaRPr>
          </a:p>
          <a:p>
            <a:pPr marL="457200" lvl="0" indent="-317500" algn="l" rtl="0">
              <a:spcBef>
                <a:spcPts val="0"/>
              </a:spcBef>
              <a:spcAft>
                <a:spcPts val="0"/>
              </a:spcAft>
              <a:buClr>
                <a:srgbClr val="595959"/>
              </a:buClr>
              <a:buSzPts val="1400"/>
              <a:buFont typeface="Arial"/>
              <a:buChar char="●"/>
            </a:pPr>
            <a:r>
              <a:rPr lang="en" sz="1400">
                <a:solidFill>
                  <a:srgbClr val="595959"/>
                </a:solidFill>
                <a:latin typeface="Arial"/>
                <a:ea typeface="Arial"/>
                <a:cs typeface="Arial"/>
                <a:sym typeface="Arial"/>
              </a:rPr>
              <a:t>Transition centers</a:t>
            </a:r>
            <a:endParaRPr sz="1400">
              <a:solidFill>
                <a:srgbClr val="595959"/>
              </a:solidFill>
              <a:latin typeface="Arial"/>
              <a:ea typeface="Arial"/>
              <a:cs typeface="Arial"/>
              <a:sym typeface="Arial"/>
            </a:endParaRPr>
          </a:p>
          <a:p>
            <a:pPr marL="457200" lvl="0" indent="-317500" algn="l" rtl="0">
              <a:spcBef>
                <a:spcPts val="0"/>
              </a:spcBef>
              <a:spcAft>
                <a:spcPts val="0"/>
              </a:spcAft>
              <a:buClr>
                <a:srgbClr val="595959"/>
              </a:buClr>
              <a:buSzPts val="1400"/>
              <a:buFont typeface="Arial"/>
              <a:buChar char="●"/>
            </a:pPr>
            <a:r>
              <a:rPr lang="en" sz="1400">
                <a:solidFill>
                  <a:srgbClr val="595959"/>
                </a:solidFill>
                <a:latin typeface="Arial"/>
                <a:ea typeface="Arial"/>
                <a:cs typeface="Arial"/>
                <a:sym typeface="Arial"/>
              </a:rPr>
              <a:t>Juvenile Justice schools</a:t>
            </a:r>
            <a:endParaRPr sz="1400">
              <a:solidFill>
                <a:srgbClr val="595959"/>
              </a:solidFill>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6"/>
          <p:cNvSpPr txBox="1">
            <a:spLocks noGrp="1"/>
          </p:cNvSpPr>
          <p:nvPr>
            <p:ph type="title"/>
          </p:nvPr>
        </p:nvSpPr>
        <p:spPr>
          <a:xfrm>
            <a:off x="819150" y="23015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PM vs PBIS: Coaching </a:t>
            </a:r>
            <a:endParaRPr/>
          </a:p>
        </p:txBody>
      </p:sp>
      <p:sp>
        <p:nvSpPr>
          <p:cNvPr id="220" name="Google Shape;220;p26"/>
          <p:cNvSpPr txBox="1">
            <a:spLocks noGrp="1"/>
          </p:cNvSpPr>
          <p:nvPr>
            <p:ph type="body" idx="1"/>
          </p:nvPr>
        </p:nvSpPr>
        <p:spPr>
          <a:xfrm>
            <a:off x="628100" y="896700"/>
            <a:ext cx="3686100" cy="335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514"/>
              <a:buFont typeface="Arial"/>
              <a:buNone/>
            </a:pPr>
            <a:r>
              <a:rPr lang="en" sz="1400" b="1">
                <a:solidFill>
                  <a:srgbClr val="595959"/>
                </a:solidFill>
                <a:latin typeface="Arial"/>
                <a:ea typeface="Arial"/>
                <a:cs typeface="Arial"/>
                <a:sym typeface="Arial"/>
              </a:rPr>
              <a:t>Pyramid Model</a:t>
            </a:r>
            <a:endParaRPr sz="1400" b="1">
              <a:solidFill>
                <a:srgbClr val="595959"/>
              </a:solidFill>
              <a:latin typeface="Arial"/>
              <a:ea typeface="Arial"/>
              <a:cs typeface="Arial"/>
              <a:sym typeface="Arial"/>
            </a:endParaRPr>
          </a:p>
          <a:p>
            <a:pPr marL="0" lvl="0" indent="0" algn="l" rtl="0">
              <a:lnSpc>
                <a:spcPct val="100000"/>
              </a:lnSpc>
              <a:spcBef>
                <a:spcPts val="1200"/>
              </a:spcBef>
              <a:spcAft>
                <a:spcPts val="0"/>
              </a:spcAft>
              <a:buClr>
                <a:srgbClr val="000000"/>
              </a:buClr>
              <a:buSzPts val="1514"/>
              <a:buFont typeface="Arial"/>
              <a:buNone/>
            </a:pPr>
            <a:r>
              <a:rPr lang="en" sz="1400">
                <a:solidFill>
                  <a:srgbClr val="595959"/>
                </a:solidFill>
                <a:latin typeface="Arial"/>
                <a:ea typeface="Arial"/>
                <a:cs typeface="Arial"/>
                <a:sym typeface="Arial"/>
              </a:rPr>
              <a:t>Internal Coaches:</a:t>
            </a:r>
            <a:endParaRPr sz="1400">
              <a:solidFill>
                <a:srgbClr val="595959"/>
              </a:solidFill>
              <a:latin typeface="Arial"/>
              <a:ea typeface="Arial"/>
              <a:cs typeface="Arial"/>
              <a:sym typeface="Arial"/>
            </a:endParaRPr>
          </a:p>
          <a:p>
            <a:pPr marL="457200" lvl="0" indent="-324707" algn="l" rtl="0">
              <a:lnSpc>
                <a:spcPct val="100000"/>
              </a:lnSpc>
              <a:spcBef>
                <a:spcPts val="1200"/>
              </a:spcBef>
              <a:spcAft>
                <a:spcPts val="0"/>
              </a:spcAft>
              <a:buClr>
                <a:srgbClr val="595959"/>
              </a:buClr>
              <a:buSzPts val="1514"/>
              <a:buFont typeface="Arial"/>
              <a:buChar char="●"/>
            </a:pPr>
            <a:r>
              <a:rPr lang="en" sz="1400">
                <a:solidFill>
                  <a:srgbClr val="595959"/>
                </a:solidFill>
                <a:latin typeface="Arial"/>
                <a:ea typeface="Arial"/>
                <a:cs typeface="Arial"/>
                <a:sym typeface="Arial"/>
              </a:rPr>
              <a:t>Attend full day Practice Based Coaching (PBC) Training</a:t>
            </a:r>
            <a:endParaRPr sz="1400">
              <a:solidFill>
                <a:srgbClr val="595959"/>
              </a:solidFill>
              <a:latin typeface="Arial"/>
              <a:ea typeface="Arial"/>
              <a:cs typeface="Arial"/>
              <a:sym typeface="Arial"/>
            </a:endParaRPr>
          </a:p>
          <a:p>
            <a:pPr marL="457200" lvl="0" indent="-324707" algn="l" rtl="0">
              <a:lnSpc>
                <a:spcPct val="100000"/>
              </a:lnSpc>
              <a:spcBef>
                <a:spcPts val="0"/>
              </a:spcBef>
              <a:spcAft>
                <a:spcPts val="0"/>
              </a:spcAft>
              <a:buClr>
                <a:srgbClr val="595959"/>
              </a:buClr>
              <a:buSzPts val="1514"/>
              <a:buFont typeface="Arial"/>
              <a:buChar char="●"/>
            </a:pPr>
            <a:r>
              <a:rPr lang="en" sz="1400">
                <a:solidFill>
                  <a:srgbClr val="595959"/>
                </a:solidFill>
                <a:latin typeface="Arial"/>
                <a:ea typeface="Arial"/>
                <a:cs typeface="Arial"/>
                <a:sym typeface="Arial"/>
              </a:rPr>
              <a:t>Attend 2 Day TPOT Reliability Training</a:t>
            </a:r>
            <a:endParaRPr sz="1400">
              <a:solidFill>
                <a:srgbClr val="595959"/>
              </a:solidFill>
              <a:latin typeface="Arial"/>
              <a:ea typeface="Arial"/>
              <a:cs typeface="Arial"/>
              <a:sym typeface="Arial"/>
            </a:endParaRPr>
          </a:p>
          <a:p>
            <a:pPr marL="457200" lvl="0" indent="-324707" algn="l" rtl="0">
              <a:lnSpc>
                <a:spcPct val="100000"/>
              </a:lnSpc>
              <a:spcBef>
                <a:spcPts val="0"/>
              </a:spcBef>
              <a:spcAft>
                <a:spcPts val="0"/>
              </a:spcAft>
              <a:buClr>
                <a:srgbClr val="595959"/>
              </a:buClr>
              <a:buSzPts val="1514"/>
              <a:buFont typeface="Arial"/>
              <a:buChar char="●"/>
            </a:pPr>
            <a:r>
              <a:rPr lang="en" sz="1400">
                <a:solidFill>
                  <a:srgbClr val="595959"/>
                </a:solidFill>
                <a:latin typeface="Arial"/>
                <a:ea typeface="Arial"/>
                <a:cs typeface="Arial"/>
                <a:sym typeface="Arial"/>
              </a:rPr>
              <a:t>Voluntarily participate Coaching Connections</a:t>
            </a:r>
            <a:endParaRPr sz="1400">
              <a:solidFill>
                <a:srgbClr val="595959"/>
              </a:solidFill>
              <a:latin typeface="Arial"/>
              <a:ea typeface="Arial"/>
              <a:cs typeface="Arial"/>
              <a:sym typeface="Arial"/>
            </a:endParaRPr>
          </a:p>
          <a:p>
            <a:pPr marL="457200" lvl="0" indent="-324707" algn="l" rtl="0">
              <a:lnSpc>
                <a:spcPct val="100000"/>
              </a:lnSpc>
              <a:spcBef>
                <a:spcPts val="0"/>
              </a:spcBef>
              <a:spcAft>
                <a:spcPts val="0"/>
              </a:spcAft>
              <a:buClr>
                <a:srgbClr val="595959"/>
              </a:buClr>
              <a:buSzPts val="1514"/>
              <a:buFont typeface="Arial"/>
              <a:buChar char="●"/>
            </a:pPr>
            <a:r>
              <a:rPr lang="en" sz="1400">
                <a:solidFill>
                  <a:srgbClr val="595959"/>
                </a:solidFill>
                <a:latin typeface="Arial"/>
                <a:ea typeface="Arial"/>
                <a:cs typeface="Arial"/>
                <a:sym typeface="Arial"/>
              </a:rPr>
              <a:t>Coach coachee teams to “</a:t>
            </a:r>
            <a:r>
              <a:rPr lang="en" sz="1400" u="sng">
                <a:solidFill>
                  <a:srgbClr val="0097A7"/>
                </a:solidFill>
                <a:latin typeface="Arial"/>
                <a:ea typeface="Arial"/>
                <a:cs typeface="Arial"/>
                <a:sym typeface="Arial"/>
                <a:hlinkClick r:id="rId3">
                  <a:extLst>
                    <a:ext uri="{A12FA001-AC4F-418D-AE19-62706E023703}">
                      <ahyp:hlinkClr xmlns:ahyp="http://schemas.microsoft.com/office/drawing/2018/hyperlinkcolor" val="tx"/>
                    </a:ext>
                  </a:extLst>
                </a:hlinkClick>
              </a:rPr>
              <a:t>fidelity</a:t>
            </a:r>
            <a:r>
              <a:rPr lang="en" sz="1400">
                <a:solidFill>
                  <a:srgbClr val="595959"/>
                </a:solidFill>
                <a:latin typeface="Arial"/>
                <a:ea typeface="Arial"/>
                <a:cs typeface="Arial"/>
                <a:sym typeface="Arial"/>
              </a:rPr>
              <a:t>”</a:t>
            </a:r>
            <a:endParaRPr sz="1400">
              <a:solidFill>
                <a:srgbClr val="595959"/>
              </a:solidFill>
              <a:latin typeface="Arial"/>
              <a:ea typeface="Arial"/>
              <a:cs typeface="Arial"/>
              <a:sym typeface="Arial"/>
            </a:endParaRPr>
          </a:p>
          <a:p>
            <a:pPr marL="0" lvl="0" indent="0" algn="l" rtl="0">
              <a:lnSpc>
                <a:spcPct val="100000"/>
              </a:lnSpc>
              <a:spcBef>
                <a:spcPts val="1200"/>
              </a:spcBef>
              <a:spcAft>
                <a:spcPts val="0"/>
              </a:spcAft>
              <a:buClr>
                <a:srgbClr val="000000"/>
              </a:buClr>
              <a:buSzPts val="1514"/>
              <a:buFont typeface="Arial"/>
              <a:buNone/>
            </a:pPr>
            <a:r>
              <a:rPr lang="en" sz="1400">
                <a:solidFill>
                  <a:srgbClr val="595959"/>
                </a:solidFill>
                <a:latin typeface="Arial"/>
                <a:ea typeface="Arial"/>
                <a:cs typeface="Arial"/>
                <a:sym typeface="Arial"/>
              </a:rPr>
              <a:t>Behavior Coaches:</a:t>
            </a:r>
            <a:endParaRPr sz="1400">
              <a:solidFill>
                <a:srgbClr val="595959"/>
              </a:solidFill>
              <a:latin typeface="Arial"/>
              <a:ea typeface="Arial"/>
              <a:cs typeface="Arial"/>
              <a:sym typeface="Arial"/>
            </a:endParaRPr>
          </a:p>
          <a:p>
            <a:pPr marL="457200" lvl="0" indent="-324707" algn="l" rtl="0">
              <a:lnSpc>
                <a:spcPct val="100000"/>
              </a:lnSpc>
              <a:spcBef>
                <a:spcPts val="1200"/>
              </a:spcBef>
              <a:spcAft>
                <a:spcPts val="0"/>
              </a:spcAft>
              <a:buClr>
                <a:srgbClr val="595959"/>
              </a:buClr>
              <a:buSzPts val="1514"/>
              <a:buFont typeface="Arial"/>
              <a:buChar char="●"/>
            </a:pPr>
            <a:r>
              <a:rPr lang="en" sz="1400">
                <a:solidFill>
                  <a:srgbClr val="595959"/>
                </a:solidFill>
                <a:latin typeface="Arial"/>
                <a:ea typeface="Arial"/>
                <a:cs typeface="Arial"/>
                <a:sym typeface="Arial"/>
              </a:rPr>
              <a:t>Attend Practice Based Coaching Training</a:t>
            </a:r>
            <a:endParaRPr sz="1400">
              <a:solidFill>
                <a:srgbClr val="595959"/>
              </a:solidFill>
              <a:latin typeface="Arial"/>
              <a:ea typeface="Arial"/>
              <a:cs typeface="Arial"/>
              <a:sym typeface="Arial"/>
            </a:endParaRPr>
          </a:p>
          <a:p>
            <a:pPr marL="457200" lvl="0" indent="-324707" algn="l" rtl="0">
              <a:lnSpc>
                <a:spcPct val="100000"/>
              </a:lnSpc>
              <a:spcBef>
                <a:spcPts val="0"/>
              </a:spcBef>
              <a:spcAft>
                <a:spcPts val="0"/>
              </a:spcAft>
              <a:buClr>
                <a:srgbClr val="595959"/>
              </a:buClr>
              <a:buSzPts val="1514"/>
              <a:buFont typeface="Arial"/>
              <a:buChar char="●"/>
            </a:pPr>
            <a:r>
              <a:rPr lang="en" sz="1400">
                <a:solidFill>
                  <a:srgbClr val="595959"/>
                </a:solidFill>
                <a:latin typeface="Arial"/>
                <a:ea typeface="Arial"/>
                <a:cs typeface="Arial"/>
                <a:sym typeface="Arial"/>
              </a:rPr>
              <a:t>Voluntarily participate in Behavior Coach Networks</a:t>
            </a:r>
            <a:endParaRPr sz="1400">
              <a:solidFill>
                <a:srgbClr val="595959"/>
              </a:solidFill>
              <a:latin typeface="Arial"/>
              <a:ea typeface="Arial"/>
              <a:cs typeface="Arial"/>
              <a:sym typeface="Arial"/>
            </a:endParaRPr>
          </a:p>
          <a:p>
            <a:pPr marL="0" lvl="0" indent="0" algn="l" rtl="0">
              <a:lnSpc>
                <a:spcPct val="100000"/>
              </a:lnSpc>
              <a:spcBef>
                <a:spcPts val="0"/>
              </a:spcBef>
              <a:spcAft>
                <a:spcPts val="1600"/>
              </a:spcAft>
              <a:buNone/>
            </a:pPr>
            <a:endParaRPr/>
          </a:p>
        </p:txBody>
      </p:sp>
      <p:sp>
        <p:nvSpPr>
          <p:cNvPr id="221" name="Google Shape;221;p26"/>
          <p:cNvSpPr txBox="1">
            <a:spLocks noGrp="1"/>
          </p:cNvSpPr>
          <p:nvPr>
            <p:ph type="body" idx="2"/>
          </p:nvPr>
        </p:nvSpPr>
        <p:spPr>
          <a:xfrm>
            <a:off x="4314200" y="896700"/>
            <a:ext cx="3686100" cy="335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647"/>
              <a:buFont typeface="Arial"/>
              <a:buNone/>
            </a:pPr>
            <a:r>
              <a:rPr lang="en" sz="1400" b="1">
                <a:solidFill>
                  <a:srgbClr val="595959"/>
                </a:solidFill>
                <a:latin typeface="Arial"/>
                <a:ea typeface="Arial"/>
                <a:cs typeface="Arial"/>
                <a:sym typeface="Arial"/>
              </a:rPr>
              <a:t>PBIS</a:t>
            </a:r>
            <a:endParaRPr sz="1400" b="1">
              <a:solidFill>
                <a:srgbClr val="595959"/>
              </a:solidFill>
              <a:latin typeface="Arial"/>
              <a:ea typeface="Arial"/>
              <a:cs typeface="Arial"/>
              <a:sym typeface="Arial"/>
            </a:endParaRPr>
          </a:p>
          <a:p>
            <a:pPr marL="0" lvl="0" indent="0" algn="l" rtl="0">
              <a:spcBef>
                <a:spcPts val="1200"/>
              </a:spcBef>
              <a:spcAft>
                <a:spcPts val="0"/>
              </a:spcAft>
              <a:buClr>
                <a:srgbClr val="000000"/>
              </a:buClr>
              <a:buSzPts val="1647"/>
              <a:buFont typeface="Arial"/>
              <a:buNone/>
            </a:pPr>
            <a:r>
              <a:rPr lang="en" sz="1400">
                <a:solidFill>
                  <a:srgbClr val="595959"/>
                </a:solidFill>
                <a:latin typeface="Arial"/>
                <a:ea typeface="Arial"/>
                <a:cs typeface="Arial"/>
                <a:sym typeface="Arial"/>
              </a:rPr>
              <a:t>Coaches attend regional coaching days in the fall where they learn about coaching role &amp; responsibilities, take the annual </a:t>
            </a:r>
            <a:r>
              <a:rPr lang="en" sz="1400" u="sng">
                <a:solidFill>
                  <a:srgbClr val="0097A7"/>
                </a:solidFill>
                <a:latin typeface="Arial"/>
                <a:ea typeface="Arial"/>
                <a:cs typeface="Arial"/>
                <a:sym typeface="Arial"/>
                <a:hlinkClick r:id="rId4">
                  <a:extLst>
                    <a:ext uri="{A12FA001-AC4F-418D-AE19-62706E023703}">
                      <ahyp:hlinkClr xmlns:ahyp="http://schemas.microsoft.com/office/drawing/2018/hyperlinkcolor" val="tx"/>
                    </a:ext>
                  </a:extLst>
                </a:hlinkClick>
              </a:rPr>
              <a:t>coach self-assessment</a:t>
            </a:r>
            <a:r>
              <a:rPr lang="en" sz="1400">
                <a:solidFill>
                  <a:srgbClr val="595959"/>
                </a:solidFill>
                <a:latin typeface="Arial"/>
                <a:ea typeface="Arial"/>
                <a:cs typeface="Arial"/>
                <a:sym typeface="Arial"/>
              </a:rPr>
              <a:t>, and develop SMARTE goals.</a:t>
            </a:r>
            <a:endParaRPr sz="1400">
              <a:solidFill>
                <a:srgbClr val="595959"/>
              </a:solidFill>
              <a:latin typeface="Arial"/>
              <a:ea typeface="Arial"/>
              <a:cs typeface="Arial"/>
              <a:sym typeface="Arial"/>
            </a:endParaRPr>
          </a:p>
          <a:p>
            <a:pPr marL="0" lvl="0" indent="0" algn="l" rtl="0">
              <a:spcBef>
                <a:spcPts val="1200"/>
              </a:spcBef>
              <a:spcAft>
                <a:spcPts val="0"/>
              </a:spcAft>
              <a:buClr>
                <a:srgbClr val="000000"/>
              </a:buClr>
              <a:buSzPts val="1647"/>
              <a:buFont typeface="Arial"/>
              <a:buNone/>
            </a:pPr>
            <a:r>
              <a:rPr lang="en" sz="1400">
                <a:solidFill>
                  <a:srgbClr val="595959"/>
                </a:solidFill>
                <a:latin typeface="Arial"/>
                <a:ea typeface="Arial"/>
                <a:cs typeface="Arial"/>
                <a:sym typeface="Arial"/>
              </a:rPr>
              <a:t>Additional coaching sessions in-person, on-site, and virtual are offered to coaches based on the two year scope and sequence AND their personal action plan and goals.</a:t>
            </a:r>
            <a:endParaRPr sz="1400">
              <a:solidFill>
                <a:srgbClr val="595959"/>
              </a:solidFill>
              <a:latin typeface="Arial"/>
              <a:ea typeface="Arial"/>
              <a:cs typeface="Arial"/>
              <a:sym typeface="Arial"/>
            </a:endParaRPr>
          </a:p>
          <a:p>
            <a:pPr marL="0" lvl="0" indent="0" algn="l" rtl="0">
              <a:spcBef>
                <a:spcPts val="1200"/>
              </a:spcBef>
              <a:spcAft>
                <a:spcPts val="0"/>
              </a:spcAft>
              <a:buNone/>
            </a:pPr>
            <a:r>
              <a:rPr lang="en" sz="1400">
                <a:solidFill>
                  <a:srgbClr val="595959"/>
                </a:solidFill>
                <a:latin typeface="Arial"/>
                <a:ea typeface="Arial"/>
                <a:cs typeface="Arial"/>
                <a:sym typeface="Arial"/>
              </a:rPr>
              <a:t>Multiple check-ins on progress, data decision making, and content sharing is done based on individual coach needs.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7"/>
          <p:cNvSpPr txBox="1">
            <a:spLocks noGrp="1"/>
          </p:cNvSpPr>
          <p:nvPr>
            <p:ph type="title"/>
          </p:nvPr>
        </p:nvSpPr>
        <p:spPr>
          <a:xfrm>
            <a:off x="819075" y="432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PM vs PBIS: Data Systems</a:t>
            </a:r>
            <a:endParaRPr/>
          </a:p>
        </p:txBody>
      </p:sp>
      <p:sp>
        <p:nvSpPr>
          <p:cNvPr id="227" name="Google Shape;227;p27"/>
          <p:cNvSpPr txBox="1">
            <a:spLocks noGrp="1"/>
          </p:cNvSpPr>
          <p:nvPr>
            <p:ph type="body" idx="1"/>
          </p:nvPr>
        </p:nvSpPr>
        <p:spPr>
          <a:xfrm>
            <a:off x="501150" y="1015850"/>
            <a:ext cx="4004100" cy="331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400"/>
              <a:buFont typeface="Arial"/>
              <a:buNone/>
            </a:pPr>
            <a:r>
              <a:rPr lang="en" sz="1400" b="1">
                <a:solidFill>
                  <a:srgbClr val="595959"/>
                </a:solidFill>
                <a:latin typeface="Arial"/>
                <a:ea typeface="Arial"/>
                <a:cs typeface="Arial"/>
                <a:sym typeface="Arial"/>
              </a:rPr>
              <a:t>Pyramid Model</a:t>
            </a:r>
            <a:endParaRPr sz="1400" b="1">
              <a:solidFill>
                <a:srgbClr val="595959"/>
              </a:solidFill>
              <a:latin typeface="Arial"/>
              <a:ea typeface="Arial"/>
              <a:cs typeface="Arial"/>
              <a:sym typeface="Arial"/>
            </a:endParaRPr>
          </a:p>
          <a:p>
            <a:pPr marL="0" lvl="0" indent="0" algn="l" rtl="0">
              <a:spcBef>
                <a:spcPts val="1200"/>
              </a:spcBef>
              <a:spcAft>
                <a:spcPts val="0"/>
              </a:spcAft>
              <a:buClr>
                <a:srgbClr val="000000"/>
              </a:buClr>
              <a:buSzPts val="1400"/>
              <a:buFont typeface="Arial"/>
              <a:buNone/>
            </a:pPr>
            <a:r>
              <a:rPr lang="en" b="1">
                <a:solidFill>
                  <a:srgbClr val="595959"/>
                </a:solidFill>
                <a:latin typeface="Arial"/>
                <a:ea typeface="Arial"/>
                <a:cs typeface="Arial"/>
                <a:sym typeface="Arial"/>
              </a:rPr>
              <a:t>Statewide: </a:t>
            </a:r>
            <a:r>
              <a:rPr lang="en">
                <a:solidFill>
                  <a:srgbClr val="595959"/>
                </a:solidFill>
                <a:latin typeface="Arial"/>
                <a:ea typeface="Arial"/>
                <a:cs typeface="Arial"/>
                <a:sym typeface="Arial"/>
              </a:rPr>
              <a:t>Online data system to measure innovation data housed on MDE’s EDIAM platform: Minnesota Innovation Implementation Data (MIID)</a:t>
            </a:r>
            <a:endParaRPr>
              <a:solidFill>
                <a:srgbClr val="595959"/>
              </a:solidFill>
              <a:latin typeface="Arial"/>
              <a:ea typeface="Arial"/>
              <a:cs typeface="Arial"/>
              <a:sym typeface="Arial"/>
            </a:endParaRPr>
          </a:p>
          <a:p>
            <a:pPr marL="0" lvl="0" indent="0" algn="l" rtl="0">
              <a:spcBef>
                <a:spcPts val="1200"/>
              </a:spcBef>
              <a:spcAft>
                <a:spcPts val="0"/>
              </a:spcAft>
              <a:buClr>
                <a:srgbClr val="000000"/>
              </a:buClr>
              <a:buSzPts val="1400"/>
              <a:buFont typeface="Arial"/>
              <a:buNone/>
            </a:pPr>
            <a:r>
              <a:rPr lang="en" sz="1200" b="1">
                <a:solidFill>
                  <a:srgbClr val="595959"/>
                </a:solidFill>
                <a:latin typeface="Arial"/>
                <a:ea typeface="Arial"/>
                <a:cs typeface="Arial"/>
                <a:sym typeface="Arial"/>
              </a:rPr>
              <a:t>School level: </a:t>
            </a:r>
            <a:endParaRPr sz="1200" b="1">
              <a:solidFill>
                <a:srgbClr val="595959"/>
              </a:solidFill>
              <a:latin typeface="Arial"/>
              <a:ea typeface="Arial"/>
              <a:cs typeface="Arial"/>
              <a:sym typeface="Arial"/>
            </a:endParaRPr>
          </a:p>
          <a:p>
            <a:pPr marL="457200" lvl="0" indent="-304800" algn="l" rtl="0">
              <a:spcBef>
                <a:spcPts val="1200"/>
              </a:spcBef>
              <a:spcAft>
                <a:spcPts val="0"/>
              </a:spcAft>
              <a:buClr>
                <a:srgbClr val="595959"/>
              </a:buClr>
              <a:buSzPts val="1200"/>
              <a:buFont typeface="Arial"/>
              <a:buChar char="●"/>
            </a:pPr>
            <a:r>
              <a:rPr lang="en" sz="1200">
                <a:solidFill>
                  <a:srgbClr val="595959"/>
                </a:solidFill>
                <a:latin typeface="Arial"/>
                <a:ea typeface="Arial"/>
                <a:cs typeface="Arial"/>
                <a:sym typeface="Arial"/>
              </a:rPr>
              <a:t>TPOT to measure practitioner’s use of Pyramid Model practices and to set goals for coaching; </a:t>
            </a:r>
            <a:endParaRPr sz="1200">
              <a:solidFill>
                <a:srgbClr val="595959"/>
              </a:solidFill>
              <a:latin typeface="Arial"/>
              <a:ea typeface="Arial"/>
              <a:cs typeface="Arial"/>
              <a:sym typeface="Arial"/>
            </a:endParaRPr>
          </a:p>
          <a:p>
            <a:pPr marL="457200" lvl="0" indent="-304800" algn="l" rtl="0">
              <a:spcBef>
                <a:spcPts val="0"/>
              </a:spcBef>
              <a:spcAft>
                <a:spcPts val="0"/>
              </a:spcAft>
              <a:buClr>
                <a:srgbClr val="595959"/>
              </a:buClr>
              <a:buSzPts val="1200"/>
              <a:buFont typeface="Arial"/>
              <a:buChar char="●"/>
            </a:pPr>
            <a:r>
              <a:rPr lang="en" sz="1200">
                <a:solidFill>
                  <a:srgbClr val="595959"/>
                </a:solidFill>
                <a:latin typeface="Arial"/>
                <a:ea typeface="Arial"/>
                <a:cs typeface="Arial"/>
                <a:sym typeface="Arial"/>
              </a:rPr>
              <a:t>Internal Coaching and Behavior Coaching logs to determine amount of time spent and strategies used; </a:t>
            </a:r>
            <a:endParaRPr sz="1200">
              <a:solidFill>
                <a:srgbClr val="595959"/>
              </a:solidFill>
              <a:latin typeface="Arial"/>
              <a:ea typeface="Arial"/>
              <a:cs typeface="Arial"/>
              <a:sym typeface="Arial"/>
            </a:endParaRPr>
          </a:p>
          <a:p>
            <a:pPr marL="457200" lvl="0" indent="-304800" algn="l" rtl="0">
              <a:spcBef>
                <a:spcPts val="0"/>
              </a:spcBef>
              <a:spcAft>
                <a:spcPts val="0"/>
              </a:spcAft>
              <a:buClr>
                <a:srgbClr val="595959"/>
              </a:buClr>
              <a:buSzPts val="1200"/>
              <a:buFont typeface="Arial"/>
              <a:buChar char="●"/>
            </a:pPr>
            <a:r>
              <a:rPr lang="en" sz="1200">
                <a:solidFill>
                  <a:srgbClr val="595959"/>
                </a:solidFill>
                <a:latin typeface="Arial"/>
                <a:ea typeface="Arial"/>
                <a:cs typeface="Arial"/>
                <a:sym typeface="Arial"/>
              </a:rPr>
              <a:t>Benchmarks of Quality; to guide Implementation Teams to effective program wide adoption.</a:t>
            </a:r>
            <a:endParaRPr sz="1200">
              <a:solidFill>
                <a:srgbClr val="595959"/>
              </a:solidFill>
              <a:latin typeface="Arial"/>
              <a:ea typeface="Arial"/>
              <a:cs typeface="Arial"/>
              <a:sym typeface="Arial"/>
            </a:endParaRPr>
          </a:p>
          <a:p>
            <a:pPr marL="0" lvl="0" indent="0" algn="l" rtl="0">
              <a:spcBef>
                <a:spcPts val="1200"/>
              </a:spcBef>
              <a:spcAft>
                <a:spcPts val="0"/>
              </a:spcAft>
              <a:buClr>
                <a:srgbClr val="000000"/>
              </a:buClr>
              <a:buSzPts val="1400"/>
              <a:buFont typeface="Arial"/>
              <a:buNone/>
            </a:pPr>
            <a:r>
              <a:rPr lang="en" sz="1200" b="1">
                <a:solidFill>
                  <a:srgbClr val="595959"/>
                </a:solidFill>
                <a:latin typeface="Arial"/>
                <a:ea typeface="Arial"/>
                <a:cs typeface="Arial"/>
                <a:sym typeface="Arial"/>
              </a:rPr>
              <a:t>Student level: </a:t>
            </a:r>
            <a:r>
              <a:rPr lang="en" sz="1200">
                <a:solidFill>
                  <a:srgbClr val="595959"/>
                </a:solidFill>
                <a:latin typeface="Arial"/>
                <a:ea typeface="Arial"/>
                <a:cs typeface="Arial"/>
                <a:sym typeface="Arial"/>
              </a:rPr>
              <a:t>BIRs (Behavior Incident Reports) to monitor incidents of challenging behavior of individual children </a:t>
            </a:r>
            <a:endParaRPr sz="1200">
              <a:solidFill>
                <a:srgbClr val="595959"/>
              </a:solidFill>
              <a:latin typeface="Arial"/>
              <a:ea typeface="Arial"/>
              <a:cs typeface="Arial"/>
              <a:sym typeface="Arial"/>
            </a:endParaRPr>
          </a:p>
          <a:p>
            <a:pPr marL="0" lvl="0" indent="0" algn="l" rtl="0">
              <a:spcBef>
                <a:spcPts val="1200"/>
              </a:spcBef>
              <a:spcAft>
                <a:spcPts val="1600"/>
              </a:spcAft>
              <a:buNone/>
            </a:pPr>
            <a:endParaRPr/>
          </a:p>
        </p:txBody>
      </p:sp>
      <p:sp>
        <p:nvSpPr>
          <p:cNvPr id="228" name="Google Shape;228;p27"/>
          <p:cNvSpPr txBox="1">
            <a:spLocks noGrp="1"/>
          </p:cNvSpPr>
          <p:nvPr>
            <p:ph type="body" idx="2"/>
          </p:nvPr>
        </p:nvSpPr>
        <p:spPr>
          <a:xfrm>
            <a:off x="4444500" y="1015850"/>
            <a:ext cx="3880200" cy="331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647"/>
              <a:buFont typeface="Arial"/>
              <a:buNone/>
            </a:pPr>
            <a:r>
              <a:rPr lang="en" sz="1400" b="1">
                <a:solidFill>
                  <a:srgbClr val="595959"/>
                </a:solidFill>
                <a:latin typeface="Arial"/>
                <a:ea typeface="Arial"/>
                <a:cs typeface="Arial"/>
                <a:sym typeface="Arial"/>
              </a:rPr>
              <a:t>PBIS</a:t>
            </a:r>
            <a:endParaRPr sz="1400" b="1">
              <a:solidFill>
                <a:srgbClr val="595959"/>
              </a:solidFill>
              <a:latin typeface="Arial"/>
              <a:ea typeface="Arial"/>
              <a:cs typeface="Arial"/>
              <a:sym typeface="Arial"/>
            </a:endParaRPr>
          </a:p>
          <a:p>
            <a:pPr marL="0" lvl="0" indent="0" algn="l" rtl="0">
              <a:spcBef>
                <a:spcPts val="1200"/>
              </a:spcBef>
              <a:spcAft>
                <a:spcPts val="0"/>
              </a:spcAft>
              <a:buClr>
                <a:srgbClr val="000000"/>
              </a:buClr>
              <a:buSzPts val="1647"/>
              <a:buFont typeface="Arial"/>
              <a:buNone/>
            </a:pPr>
            <a:r>
              <a:rPr lang="en" b="1">
                <a:solidFill>
                  <a:srgbClr val="595959"/>
                </a:solidFill>
                <a:latin typeface="Arial"/>
                <a:ea typeface="Arial"/>
                <a:cs typeface="Arial"/>
                <a:sym typeface="Arial"/>
              </a:rPr>
              <a:t>Statewide:</a:t>
            </a:r>
            <a:r>
              <a:rPr lang="en">
                <a:solidFill>
                  <a:srgbClr val="595959"/>
                </a:solidFill>
                <a:latin typeface="Arial"/>
                <a:ea typeface="Arial"/>
                <a:cs typeface="Arial"/>
                <a:sym typeface="Arial"/>
              </a:rPr>
              <a:t> Quickbase is used to collect and review statewide fidelity and outcome data. Schools in and out of training update contact information here, and upload existing outcome data and automatically upload fidelity data from pbisapps.</a:t>
            </a:r>
            <a:endParaRPr>
              <a:solidFill>
                <a:srgbClr val="595959"/>
              </a:solidFill>
              <a:latin typeface="Arial"/>
              <a:ea typeface="Arial"/>
              <a:cs typeface="Arial"/>
              <a:sym typeface="Arial"/>
            </a:endParaRPr>
          </a:p>
          <a:p>
            <a:pPr marL="0" lvl="0" indent="0" algn="l" rtl="0">
              <a:spcBef>
                <a:spcPts val="1200"/>
              </a:spcBef>
              <a:spcAft>
                <a:spcPts val="0"/>
              </a:spcAft>
              <a:buNone/>
            </a:pPr>
            <a:r>
              <a:rPr lang="en" sz="1400" b="1">
                <a:solidFill>
                  <a:srgbClr val="595959"/>
                </a:solidFill>
                <a:latin typeface="Arial"/>
                <a:ea typeface="Arial"/>
                <a:cs typeface="Arial"/>
                <a:sym typeface="Arial"/>
              </a:rPr>
              <a:t>School teams: </a:t>
            </a:r>
            <a:r>
              <a:rPr lang="en" sz="1400">
                <a:solidFill>
                  <a:srgbClr val="595959"/>
                </a:solidFill>
                <a:latin typeface="Arial"/>
                <a:ea typeface="Arial"/>
                <a:cs typeface="Arial"/>
                <a:sym typeface="Arial"/>
              </a:rPr>
              <a:t>PBISapps is used to measure implementation fidelity using the </a:t>
            </a:r>
            <a:r>
              <a:rPr lang="en" sz="1400" u="sng">
                <a:solidFill>
                  <a:srgbClr val="0097A7"/>
                </a:solidFill>
                <a:latin typeface="Arial"/>
                <a:ea typeface="Arial"/>
                <a:cs typeface="Arial"/>
                <a:sym typeface="Arial"/>
                <a:hlinkClick r:id="rId3">
                  <a:extLst>
                    <a:ext uri="{A12FA001-AC4F-418D-AE19-62706E023703}">
                      <ahyp:hlinkClr xmlns:ahyp="http://schemas.microsoft.com/office/drawing/2018/hyperlinkcolor" val="tx"/>
                    </a:ext>
                  </a:extLst>
                </a:hlinkClick>
              </a:rPr>
              <a:t>Tiered Fidelity Inventory</a:t>
            </a:r>
            <a:r>
              <a:rPr lang="en" sz="1400">
                <a:solidFill>
                  <a:srgbClr val="595959"/>
                </a:solidFill>
                <a:latin typeface="Arial"/>
                <a:ea typeface="Arial"/>
                <a:cs typeface="Arial"/>
                <a:sym typeface="Arial"/>
              </a:rPr>
              <a:t> and </a:t>
            </a:r>
            <a:r>
              <a:rPr lang="en" sz="1400" u="sng">
                <a:solidFill>
                  <a:srgbClr val="0097A7"/>
                </a:solidFill>
                <a:latin typeface="Arial"/>
                <a:ea typeface="Arial"/>
                <a:cs typeface="Arial"/>
                <a:sym typeface="Arial"/>
                <a:hlinkClick r:id="rId4">
                  <a:extLst>
                    <a:ext uri="{A12FA001-AC4F-418D-AE19-62706E023703}">
                      <ahyp:hlinkClr xmlns:ahyp="http://schemas.microsoft.com/office/drawing/2018/hyperlinkcolor" val="tx"/>
                    </a:ext>
                  </a:extLst>
                </a:hlinkClick>
              </a:rPr>
              <a:t>Self Assessment Survey</a:t>
            </a:r>
            <a:r>
              <a:rPr lang="en" sz="1400">
                <a:solidFill>
                  <a:srgbClr val="595959"/>
                </a:solidFill>
                <a:latin typeface="Arial"/>
                <a:ea typeface="Arial"/>
                <a:cs typeface="Arial"/>
                <a:sym typeface="Arial"/>
              </a:rPr>
              <a:t> primarily - but there are others used </a:t>
            </a:r>
            <a:endParaRPr sz="1400">
              <a:solidFill>
                <a:srgbClr val="595959"/>
              </a:solidFill>
              <a:latin typeface="Arial"/>
              <a:ea typeface="Arial"/>
              <a:cs typeface="Arial"/>
              <a:sym typeface="Arial"/>
            </a:endParaRPr>
          </a:p>
          <a:p>
            <a:pPr marL="0" lvl="0" indent="0" algn="l" rtl="0">
              <a:spcBef>
                <a:spcPts val="1200"/>
              </a:spcBef>
              <a:spcAft>
                <a:spcPts val="0"/>
              </a:spcAft>
              <a:buNone/>
            </a:pPr>
            <a:r>
              <a:rPr lang="en" sz="1400">
                <a:solidFill>
                  <a:srgbClr val="595959"/>
                </a:solidFill>
                <a:latin typeface="Arial"/>
                <a:ea typeface="Arial"/>
                <a:cs typeface="Arial"/>
                <a:sym typeface="Arial"/>
              </a:rPr>
              <a:t>(BoQ, School Climate, etc.)</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PM vs PBIS: Resources</a:t>
            </a:r>
            <a:endParaRPr/>
          </a:p>
        </p:txBody>
      </p:sp>
      <p:sp>
        <p:nvSpPr>
          <p:cNvPr id="234" name="Google Shape;234;p28"/>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400"/>
              <a:buFont typeface="Arial"/>
              <a:buNone/>
            </a:pPr>
            <a:r>
              <a:rPr lang="en" sz="1400" b="1">
                <a:solidFill>
                  <a:srgbClr val="595959"/>
                </a:solidFill>
                <a:latin typeface="Arial"/>
                <a:ea typeface="Arial"/>
                <a:cs typeface="Arial"/>
                <a:sym typeface="Arial"/>
              </a:rPr>
              <a:t>Pyramid Model</a:t>
            </a:r>
            <a:endParaRPr sz="1400" b="1">
              <a:solidFill>
                <a:srgbClr val="595959"/>
              </a:solidFill>
              <a:latin typeface="Arial"/>
              <a:ea typeface="Arial"/>
              <a:cs typeface="Arial"/>
              <a:sym typeface="Arial"/>
            </a:endParaRPr>
          </a:p>
          <a:p>
            <a:pPr marL="0" lvl="0" indent="0" algn="l" rtl="0">
              <a:spcBef>
                <a:spcPts val="1200"/>
              </a:spcBef>
              <a:spcAft>
                <a:spcPts val="0"/>
              </a:spcAft>
              <a:buClr>
                <a:srgbClr val="000000"/>
              </a:buClr>
              <a:buSzPts val="1400"/>
              <a:buFont typeface="Arial"/>
              <a:buNone/>
            </a:pPr>
            <a:r>
              <a:rPr lang="en" sz="1400" b="1" u="sng">
                <a:solidFill>
                  <a:srgbClr val="0097A7"/>
                </a:solidFill>
                <a:latin typeface="Arial"/>
                <a:ea typeface="Arial"/>
                <a:cs typeface="Arial"/>
                <a:sym typeface="Arial"/>
                <a:hlinkClick r:id="rId3">
                  <a:extLst>
                    <a:ext uri="{A12FA001-AC4F-418D-AE19-62706E023703}">
                      <ahyp:hlinkClr xmlns:ahyp="http://schemas.microsoft.com/office/drawing/2018/hyperlinkcolor" val="tx"/>
                    </a:ext>
                  </a:extLst>
                </a:hlinkClick>
              </a:rPr>
              <a:t>National Center on Pyramid Model Innovations</a:t>
            </a:r>
            <a:endParaRPr sz="1400" b="1">
              <a:solidFill>
                <a:srgbClr val="0097A7"/>
              </a:solidFill>
              <a:latin typeface="Arial"/>
              <a:ea typeface="Arial"/>
              <a:cs typeface="Arial"/>
              <a:sym typeface="Arial"/>
            </a:endParaRPr>
          </a:p>
          <a:p>
            <a:pPr marL="0" lvl="0" indent="0" algn="l" rtl="0">
              <a:spcBef>
                <a:spcPts val="1200"/>
              </a:spcBef>
              <a:spcAft>
                <a:spcPts val="0"/>
              </a:spcAft>
              <a:buClr>
                <a:srgbClr val="000000"/>
              </a:buClr>
              <a:buSzPts val="1400"/>
              <a:buFont typeface="Arial"/>
              <a:buNone/>
            </a:pPr>
            <a:r>
              <a:rPr lang="en" sz="1400" b="1" u="sng">
                <a:solidFill>
                  <a:srgbClr val="0097A7"/>
                </a:solidFill>
                <a:latin typeface="Arial"/>
                <a:ea typeface="Arial"/>
                <a:cs typeface="Arial"/>
                <a:sym typeface="Arial"/>
                <a:hlinkClick r:id="rId4">
                  <a:extLst>
                    <a:ext uri="{A12FA001-AC4F-418D-AE19-62706E023703}">
                      <ahyp:hlinkClr xmlns:ahyp="http://schemas.microsoft.com/office/drawing/2018/hyperlinkcolor" val="tx"/>
                    </a:ext>
                  </a:extLst>
                </a:hlinkClick>
              </a:rPr>
              <a:t>Pyramid Model Consortium</a:t>
            </a:r>
            <a:endParaRPr sz="1400" b="1">
              <a:solidFill>
                <a:srgbClr val="0097A7"/>
              </a:solidFill>
              <a:latin typeface="Arial"/>
              <a:ea typeface="Arial"/>
              <a:cs typeface="Arial"/>
              <a:sym typeface="Arial"/>
            </a:endParaRPr>
          </a:p>
          <a:p>
            <a:pPr marL="0" lvl="0" indent="0" algn="l" rtl="0">
              <a:spcBef>
                <a:spcPts val="1200"/>
              </a:spcBef>
              <a:spcAft>
                <a:spcPts val="0"/>
              </a:spcAft>
              <a:buClr>
                <a:srgbClr val="000000"/>
              </a:buClr>
              <a:buSzPts val="1400"/>
              <a:buFont typeface="Arial"/>
              <a:buNone/>
            </a:pPr>
            <a:r>
              <a:rPr lang="en" sz="1400" b="1" u="sng">
                <a:solidFill>
                  <a:srgbClr val="0097A7"/>
                </a:solidFill>
                <a:latin typeface="Arial"/>
                <a:ea typeface="Arial"/>
                <a:cs typeface="Arial"/>
                <a:sym typeface="Arial"/>
                <a:hlinkClick r:id="rId5">
                  <a:extLst>
                    <a:ext uri="{A12FA001-AC4F-418D-AE19-62706E023703}">
                      <ahyp:hlinkClr xmlns:ahyp="http://schemas.microsoft.com/office/drawing/2018/hyperlinkcolor" val="tx"/>
                    </a:ext>
                  </a:extLst>
                </a:hlinkClick>
              </a:rPr>
              <a:t>Pyramid Model Share Site</a:t>
            </a:r>
            <a:endParaRPr>
              <a:solidFill>
                <a:srgbClr val="0097A7"/>
              </a:solidFill>
            </a:endParaRPr>
          </a:p>
        </p:txBody>
      </p:sp>
      <p:sp>
        <p:nvSpPr>
          <p:cNvPr id="235" name="Google Shape;235;p28"/>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400"/>
              <a:buFont typeface="Arial"/>
              <a:buNone/>
            </a:pPr>
            <a:r>
              <a:rPr lang="en" sz="1400" b="1">
                <a:solidFill>
                  <a:srgbClr val="595959"/>
                </a:solidFill>
                <a:latin typeface="Arial"/>
                <a:ea typeface="Arial"/>
                <a:cs typeface="Arial"/>
                <a:sym typeface="Arial"/>
              </a:rPr>
              <a:t>PBIS</a:t>
            </a:r>
            <a:endParaRPr sz="1400" b="1">
              <a:solidFill>
                <a:srgbClr val="595959"/>
              </a:solidFill>
              <a:latin typeface="Arial"/>
              <a:ea typeface="Arial"/>
              <a:cs typeface="Arial"/>
              <a:sym typeface="Arial"/>
            </a:endParaRPr>
          </a:p>
          <a:p>
            <a:pPr marL="0" lvl="0" indent="0" algn="l" rtl="0">
              <a:spcBef>
                <a:spcPts val="1200"/>
              </a:spcBef>
              <a:spcAft>
                <a:spcPts val="0"/>
              </a:spcAft>
              <a:buClr>
                <a:srgbClr val="000000"/>
              </a:buClr>
              <a:buSzPts val="1400"/>
              <a:buFont typeface="Arial"/>
              <a:buNone/>
            </a:pPr>
            <a:r>
              <a:rPr lang="en" sz="1400" b="1" u="sng">
                <a:solidFill>
                  <a:srgbClr val="0097A7"/>
                </a:solidFill>
                <a:latin typeface="Arial"/>
                <a:ea typeface="Arial"/>
                <a:cs typeface="Arial"/>
                <a:sym typeface="Arial"/>
                <a:hlinkClick r:id="rId6">
                  <a:extLst>
                    <a:ext uri="{A12FA001-AC4F-418D-AE19-62706E023703}">
                      <ahyp:hlinkClr xmlns:ahyp="http://schemas.microsoft.com/office/drawing/2018/hyperlinkcolor" val="tx"/>
                    </a:ext>
                  </a:extLst>
                </a:hlinkClick>
              </a:rPr>
              <a:t>www.pbis.org</a:t>
            </a:r>
            <a:endParaRPr sz="1400" b="1">
              <a:solidFill>
                <a:srgbClr val="595959"/>
              </a:solidFill>
              <a:latin typeface="Arial"/>
              <a:ea typeface="Arial"/>
              <a:cs typeface="Arial"/>
              <a:sym typeface="Arial"/>
            </a:endParaRPr>
          </a:p>
          <a:p>
            <a:pPr marL="0" lvl="0" indent="0" algn="l" rtl="0">
              <a:spcBef>
                <a:spcPts val="1200"/>
              </a:spcBef>
              <a:spcAft>
                <a:spcPts val="0"/>
              </a:spcAft>
              <a:buClr>
                <a:srgbClr val="000000"/>
              </a:buClr>
              <a:buSzPts val="1400"/>
              <a:buFont typeface="Arial"/>
              <a:buNone/>
            </a:pPr>
            <a:r>
              <a:rPr lang="en" sz="1400" b="1" u="sng">
                <a:solidFill>
                  <a:srgbClr val="0097A7"/>
                </a:solidFill>
                <a:latin typeface="Arial"/>
                <a:ea typeface="Arial"/>
                <a:cs typeface="Arial"/>
                <a:sym typeface="Arial"/>
                <a:hlinkClick r:id="rId7">
                  <a:extLst>
                    <a:ext uri="{A12FA001-AC4F-418D-AE19-62706E023703}">
                      <ahyp:hlinkClr xmlns:ahyp="http://schemas.microsoft.com/office/drawing/2018/hyperlinkcolor" val="tx"/>
                    </a:ext>
                  </a:extLst>
                </a:hlinkClick>
              </a:rPr>
              <a:t>https://www.midwestpbis2.org/home/what-is-pbis</a:t>
            </a:r>
            <a:endParaRPr sz="1400" b="1">
              <a:solidFill>
                <a:srgbClr val="595959"/>
              </a:solidFill>
              <a:latin typeface="Arial"/>
              <a:ea typeface="Arial"/>
              <a:cs typeface="Arial"/>
              <a:sym typeface="Arial"/>
            </a:endParaRPr>
          </a:p>
          <a:p>
            <a:pPr marL="0" lvl="0" indent="0" algn="l" rtl="0">
              <a:spcBef>
                <a:spcPts val="1200"/>
              </a:spcBef>
              <a:spcAft>
                <a:spcPts val="0"/>
              </a:spcAft>
              <a:buClr>
                <a:srgbClr val="000000"/>
              </a:buClr>
              <a:buSzPts val="1400"/>
              <a:buFont typeface="Arial"/>
              <a:buNone/>
            </a:pPr>
            <a:r>
              <a:rPr lang="en" sz="1400" b="1" u="sng">
                <a:solidFill>
                  <a:srgbClr val="0097A7"/>
                </a:solidFill>
                <a:latin typeface="Arial"/>
                <a:ea typeface="Arial"/>
                <a:cs typeface="Arial"/>
                <a:sym typeface="Arial"/>
                <a:hlinkClick r:id="rId8">
                  <a:extLst>
                    <a:ext uri="{A12FA001-AC4F-418D-AE19-62706E023703}">
                      <ahyp:hlinkClr xmlns:ahyp="http://schemas.microsoft.com/office/drawing/2018/hyperlinkcolor" val="tx"/>
                    </a:ext>
                  </a:extLst>
                </a:hlinkClick>
              </a:rPr>
              <a:t>https://www.pbismn.org/</a:t>
            </a:r>
            <a:endParaRPr sz="1400" b="1">
              <a:solidFill>
                <a:srgbClr val="595959"/>
              </a:solidFill>
              <a:latin typeface="Arial"/>
              <a:ea typeface="Arial"/>
              <a:cs typeface="Arial"/>
              <a:sym typeface="Arial"/>
            </a:endParaRPr>
          </a:p>
          <a:p>
            <a:pPr marL="0" lvl="0" indent="0" algn="l" rtl="0">
              <a:spcBef>
                <a:spcPts val="1200"/>
              </a:spcBef>
              <a:spcAft>
                <a:spcPts val="0"/>
              </a:spcAft>
              <a:buClr>
                <a:srgbClr val="000000"/>
              </a:buClr>
              <a:buSzPts val="1400"/>
              <a:buFont typeface="Arial"/>
              <a:buNone/>
            </a:pPr>
            <a:r>
              <a:rPr lang="en" sz="1400" b="1" u="sng">
                <a:solidFill>
                  <a:srgbClr val="0097A7"/>
                </a:solidFill>
                <a:latin typeface="Arial"/>
                <a:ea typeface="Arial"/>
                <a:cs typeface="Arial"/>
                <a:sym typeface="Arial"/>
                <a:hlinkClick r:id="rId9">
                  <a:extLst>
                    <a:ext uri="{A12FA001-AC4F-418D-AE19-62706E023703}">
                      <ahyp:hlinkClr xmlns:ahyp="http://schemas.microsoft.com/office/drawing/2018/hyperlinkcolor" val="tx"/>
                    </a:ext>
                  </a:extLst>
                </a:hlinkClick>
              </a:rPr>
              <a:t>Tier I Training Materials</a:t>
            </a:r>
            <a:endParaRPr sz="1400" b="1">
              <a:solidFill>
                <a:srgbClr val="595959"/>
              </a:solidFill>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Early Learning Efforts Connected to Elementary Efforts: Westonka Examples</a:t>
            </a:r>
            <a:endParaRPr/>
          </a:p>
        </p:txBody>
      </p:sp>
      <p:sp>
        <p:nvSpPr>
          <p:cNvPr id="241" name="Google Shape;241;p29"/>
          <p:cNvSpPr txBox="1">
            <a:spLocks noGrp="1"/>
          </p:cNvSpPr>
          <p:nvPr>
            <p:ph type="body" idx="1"/>
          </p:nvPr>
        </p:nvSpPr>
        <p:spPr>
          <a:xfrm>
            <a:off x="819150" y="2004700"/>
            <a:ext cx="7666800" cy="2433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Expectations around common areas</a:t>
            </a:r>
            <a:endParaRPr sz="1800"/>
          </a:p>
          <a:p>
            <a:pPr marL="457200" lvl="0" indent="-342900" algn="l" rtl="0">
              <a:spcBef>
                <a:spcPts val="0"/>
              </a:spcBef>
              <a:spcAft>
                <a:spcPts val="0"/>
              </a:spcAft>
              <a:buSzPts val="1800"/>
              <a:buChar char="-"/>
            </a:pPr>
            <a:r>
              <a:rPr lang="en" sz="1800"/>
              <a:t>Restorative Practices </a:t>
            </a:r>
            <a:endParaRPr sz="1800"/>
          </a:p>
          <a:p>
            <a:pPr marL="457200" lvl="0" indent="-342900" algn="l" rtl="0">
              <a:spcBef>
                <a:spcPts val="0"/>
              </a:spcBef>
              <a:spcAft>
                <a:spcPts val="0"/>
              </a:spcAft>
              <a:buSzPts val="1800"/>
              <a:buChar char="-"/>
            </a:pPr>
            <a:r>
              <a:rPr lang="en" sz="1800"/>
              <a:t>Stop and Think/Pause and Process </a:t>
            </a:r>
            <a:endParaRPr sz="1800"/>
          </a:p>
          <a:p>
            <a:pPr marL="457200" lvl="0" indent="-342900" algn="l" rtl="0">
              <a:spcBef>
                <a:spcPts val="0"/>
              </a:spcBef>
              <a:spcAft>
                <a:spcPts val="0"/>
              </a:spcAft>
              <a:buSzPts val="1800"/>
              <a:buChar char="-"/>
            </a:pPr>
            <a:r>
              <a:rPr lang="en" sz="1800"/>
              <a:t>Positive Rewards for Positive Behaviors (stickers, tickets home, etc.)</a:t>
            </a:r>
            <a:endParaRPr sz="1800"/>
          </a:p>
          <a:p>
            <a:pPr marL="457200" lvl="0" indent="-342900" algn="l" rtl="0">
              <a:spcBef>
                <a:spcPts val="0"/>
              </a:spcBef>
              <a:spcAft>
                <a:spcPts val="0"/>
              </a:spcAft>
              <a:buSzPts val="1800"/>
              <a:buChar char="-"/>
            </a:pPr>
            <a:r>
              <a:rPr lang="en" sz="1800"/>
              <a:t>SWIS and EC-SWIS</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0"/>
          <p:cNvSpPr txBox="1">
            <a:spLocks noGrp="1"/>
          </p:cNvSpPr>
          <p:nvPr>
            <p:ph type="title"/>
          </p:nvPr>
        </p:nvSpPr>
        <p:spPr>
          <a:xfrm>
            <a:off x="361950" y="2360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Collaborative Examples</a:t>
            </a:r>
            <a:endParaRPr/>
          </a:p>
        </p:txBody>
      </p:sp>
      <p:pic>
        <p:nvPicPr>
          <p:cNvPr id="247" name="Google Shape;247;p30" descr="Westonka White Hawks SOAR expectations poster for the playground"/>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740775" y="1129788"/>
            <a:ext cx="2474550" cy="3895374"/>
          </a:xfrm>
          <a:prstGeom prst="rect">
            <a:avLst/>
          </a:prstGeom>
          <a:noFill/>
          <a:ln>
            <a:noFill/>
          </a:ln>
        </p:spPr>
      </p:pic>
      <p:pic>
        <p:nvPicPr>
          <p:cNvPr id="248" name="Google Shape;248;p30" descr="Early Learning program expectations"/>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218400" y="1129800"/>
            <a:ext cx="2712906" cy="3648101"/>
          </a:xfrm>
          <a:prstGeom prst="rect">
            <a:avLst/>
          </a:prstGeom>
          <a:noFill/>
          <a:ln>
            <a:noFill/>
          </a:ln>
        </p:spPr>
      </p:pic>
      <p:sp>
        <p:nvSpPr>
          <p:cNvPr id="249" name="Google Shape;249;p30"/>
          <p:cNvSpPr txBox="1"/>
          <p:nvPr/>
        </p:nvSpPr>
        <p:spPr>
          <a:xfrm>
            <a:off x="1335475" y="805425"/>
            <a:ext cx="559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highlight>
                  <a:srgbClr val="FFFF00"/>
                </a:highlight>
                <a:latin typeface="Calibri"/>
                <a:ea typeface="Calibri"/>
                <a:cs typeface="Calibri"/>
                <a:sym typeface="Calibri"/>
              </a:rPr>
              <a:t>Early Learning					Elementary</a:t>
            </a:r>
            <a:endParaRPr dirty="0">
              <a:highlight>
                <a:srgbClr val="FFFF00"/>
              </a:highlight>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Transition Efforts from Early Learning to Elementary </a:t>
            </a:r>
            <a:endParaRPr/>
          </a:p>
        </p:txBody>
      </p:sp>
      <p:sp>
        <p:nvSpPr>
          <p:cNvPr id="255" name="Google Shape;255;p31"/>
          <p:cNvSpPr txBox="1">
            <a:spLocks noGrp="1"/>
          </p:cNvSpPr>
          <p:nvPr>
            <p:ph type="body" idx="1"/>
          </p:nvPr>
        </p:nvSpPr>
        <p:spPr>
          <a:xfrm>
            <a:off x="819150" y="2004425"/>
            <a:ext cx="7505700" cy="24480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SzPts val="1900"/>
              <a:buChar char="-"/>
            </a:pPr>
            <a:r>
              <a:rPr lang="en" sz="1900"/>
              <a:t>Kindergarten Readiness Meetings in March</a:t>
            </a:r>
            <a:endParaRPr sz="1900"/>
          </a:p>
          <a:p>
            <a:pPr marL="457200" lvl="0" indent="-349250" algn="l" rtl="0">
              <a:spcBef>
                <a:spcPts val="0"/>
              </a:spcBef>
              <a:spcAft>
                <a:spcPts val="0"/>
              </a:spcAft>
              <a:buSzPts val="1900"/>
              <a:buChar char="-"/>
            </a:pPr>
            <a:r>
              <a:rPr lang="en" sz="1900"/>
              <a:t>Introduction to SOAR with Early Learning kid</a:t>
            </a:r>
            <a:endParaRPr sz="1900"/>
          </a:p>
          <a:p>
            <a:pPr marL="457200" lvl="0" indent="-349250" algn="l" rtl="0">
              <a:spcBef>
                <a:spcPts val="0"/>
              </a:spcBef>
              <a:spcAft>
                <a:spcPts val="0"/>
              </a:spcAft>
              <a:buSzPts val="1900"/>
              <a:buChar char="-"/>
            </a:pPr>
            <a:r>
              <a:rPr lang="en" sz="1900"/>
              <a:t>Expectations</a:t>
            </a:r>
            <a:endParaRPr sz="1900"/>
          </a:p>
          <a:p>
            <a:pPr marL="457200" lvl="0" indent="-349250" algn="l" rtl="0">
              <a:spcBef>
                <a:spcPts val="0"/>
              </a:spcBef>
              <a:spcAft>
                <a:spcPts val="0"/>
              </a:spcAft>
              <a:buSzPts val="1900"/>
              <a:buChar char="-"/>
            </a:pPr>
            <a:r>
              <a:rPr lang="en" sz="1900"/>
              <a:t>BIRS Data, Stop &amp; Think Data, Matrix (Be Safe, Bek Kind, Be Your Best)</a:t>
            </a:r>
            <a:endParaRPr sz="1900"/>
          </a:p>
          <a:p>
            <a:pPr marL="0" lvl="0" indent="0" algn="l" rtl="0">
              <a:spcBef>
                <a:spcPts val="1600"/>
              </a:spcBef>
              <a:spcAft>
                <a:spcPts val="0"/>
              </a:spcAft>
              <a:buNone/>
            </a:pPr>
            <a:r>
              <a:rPr lang="en" sz="1700"/>
              <a:t> </a:t>
            </a:r>
            <a:endParaRPr sz="1700"/>
          </a:p>
          <a:p>
            <a:pPr marL="0" lvl="0" indent="0" algn="l" rtl="0">
              <a:spcBef>
                <a:spcPts val="1600"/>
              </a:spcBef>
              <a:spcAft>
                <a:spcPts val="16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Where do we go from here?</a:t>
            </a:r>
            <a:endParaRPr/>
          </a:p>
        </p:txBody>
      </p:sp>
      <p:sp>
        <p:nvSpPr>
          <p:cNvPr id="261" name="Google Shape;261;p32"/>
          <p:cNvSpPr txBox="1">
            <a:spLocks noGrp="1"/>
          </p:cNvSpPr>
          <p:nvPr>
            <p:ph type="body" idx="1"/>
          </p:nvPr>
        </p:nvSpPr>
        <p:spPr>
          <a:xfrm>
            <a:off x="819150" y="1616925"/>
            <a:ext cx="7505700" cy="28218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 sz="2200"/>
              <a:t>Classroom Engagement Model (CEM) Efforts for Early Learning</a:t>
            </a:r>
            <a:endParaRPr sz="2200"/>
          </a:p>
          <a:p>
            <a:pPr marL="914400" lvl="1" indent="-355600" algn="l" rtl="0">
              <a:spcBef>
                <a:spcPts val="0"/>
              </a:spcBef>
              <a:spcAft>
                <a:spcPts val="0"/>
              </a:spcAft>
              <a:buSzPts val="2000"/>
              <a:buChar char="-"/>
            </a:pPr>
            <a:r>
              <a:rPr lang="en" sz="2000"/>
              <a:t>Phasing this in </a:t>
            </a:r>
            <a:endParaRPr sz="2000"/>
          </a:p>
          <a:p>
            <a:pPr marL="914400" lvl="1" indent="-355600" algn="l" rtl="0">
              <a:spcBef>
                <a:spcPts val="0"/>
              </a:spcBef>
              <a:spcAft>
                <a:spcPts val="0"/>
              </a:spcAft>
              <a:buSzPts val="2000"/>
              <a:buChar char="-"/>
            </a:pPr>
            <a:r>
              <a:rPr lang="en" sz="2000"/>
              <a:t>MTSS alignment</a:t>
            </a:r>
            <a:endParaRPr sz="2000"/>
          </a:p>
          <a:p>
            <a:pPr marL="457200" lvl="0" indent="-368300" algn="l" rtl="0">
              <a:spcBef>
                <a:spcPts val="0"/>
              </a:spcBef>
              <a:spcAft>
                <a:spcPts val="0"/>
              </a:spcAft>
              <a:buSzPts val="2200"/>
              <a:buChar char="-"/>
            </a:pPr>
            <a:r>
              <a:rPr lang="en" sz="2200"/>
              <a:t>Increased collaboration between Early Learning and Early Elementary </a:t>
            </a:r>
            <a:endParaRPr sz="2200"/>
          </a:p>
          <a:p>
            <a:pPr marL="0" lvl="0" indent="0" algn="l" rtl="0">
              <a:spcBef>
                <a:spcPts val="160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Introductions</a:t>
            </a:r>
            <a:endParaRPr/>
          </a:p>
        </p:txBody>
      </p:sp>
      <p:sp>
        <p:nvSpPr>
          <p:cNvPr id="144" name="Google Shape;144;p15"/>
          <p:cNvSpPr txBox="1">
            <a:spLocks noGrp="1"/>
          </p:cNvSpPr>
          <p:nvPr>
            <p:ph type="body" idx="1"/>
          </p:nvPr>
        </p:nvSpPr>
        <p:spPr>
          <a:xfrm>
            <a:off x="819150" y="1655075"/>
            <a:ext cx="7505700" cy="278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t>Scott Lhotka</a:t>
            </a:r>
            <a:r>
              <a:rPr lang="en" sz="2000"/>
              <a:t>, Director of Community Education, Westonka Public Schools</a:t>
            </a:r>
            <a:endParaRPr sz="2000"/>
          </a:p>
          <a:p>
            <a:pPr marL="0" lvl="0" indent="0" algn="l" rtl="0">
              <a:spcBef>
                <a:spcPts val="1600"/>
              </a:spcBef>
              <a:spcAft>
                <a:spcPts val="1600"/>
              </a:spcAft>
              <a:buNone/>
            </a:pPr>
            <a:r>
              <a:rPr lang="en" sz="2000" b="1"/>
              <a:t>Dr. Emily Rustman</a:t>
            </a:r>
            <a:r>
              <a:rPr lang="en" sz="2000"/>
              <a:t>, Director of Special Services, Westonka Public Schools </a:t>
            </a: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Questions?</a:t>
            </a:r>
            <a:endParaRPr/>
          </a:p>
        </p:txBody>
      </p:sp>
      <p:sp>
        <p:nvSpPr>
          <p:cNvPr id="267" name="Google Shape;267;p33"/>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i="1"/>
              <a:t>FEEL FREE TO CONNECT WITH US!</a:t>
            </a:r>
            <a:endParaRPr sz="2000" b="1" i="1"/>
          </a:p>
          <a:p>
            <a:pPr marL="0" lvl="0" indent="0" algn="l" rtl="0">
              <a:spcBef>
                <a:spcPts val="1600"/>
              </a:spcBef>
              <a:spcAft>
                <a:spcPts val="0"/>
              </a:spcAft>
              <a:buNone/>
            </a:pPr>
            <a:endParaRPr sz="2000"/>
          </a:p>
          <a:p>
            <a:pPr marL="0" lvl="0" indent="0" algn="l" rtl="0">
              <a:spcBef>
                <a:spcPts val="1600"/>
              </a:spcBef>
              <a:spcAft>
                <a:spcPts val="0"/>
              </a:spcAft>
              <a:buNone/>
            </a:pPr>
            <a:r>
              <a:rPr lang="en" sz="2000"/>
              <a:t>Scott Lhotka → lhotkas@westonka.k12.mn.us</a:t>
            </a:r>
            <a:endParaRPr sz="2000"/>
          </a:p>
          <a:p>
            <a:pPr marL="0" lvl="0" indent="0" algn="l" rtl="0">
              <a:spcBef>
                <a:spcPts val="1600"/>
              </a:spcBef>
              <a:spcAft>
                <a:spcPts val="1600"/>
              </a:spcAft>
              <a:buNone/>
            </a:pPr>
            <a:r>
              <a:rPr lang="en" sz="2000"/>
              <a:t>Dr. Emily Rustman → rustmane@westonka.k12.mn.us</a:t>
            </a:r>
            <a:endParaRPr sz="2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34" descr="Thank you graphic"/>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966424" y="357013"/>
            <a:ext cx="6645850" cy="4429476"/>
          </a:xfrm>
          <a:prstGeom prst="rect">
            <a:avLst/>
          </a:prstGeom>
          <a:noFill/>
          <a:ln>
            <a:noFill/>
          </a:ln>
        </p:spPr>
      </p:pic>
      <p:sp>
        <p:nvSpPr>
          <p:cNvPr id="2" name="Title 1">
            <a:extLst>
              <a:ext uri="{FF2B5EF4-FFF2-40B4-BE49-F238E27FC236}">
                <a16:creationId xmlns:a16="http://schemas.microsoft.com/office/drawing/2014/main" id="{312FBCC9-62A6-4574-B04F-3533EA2B652E}"/>
              </a:ext>
            </a:extLst>
          </p:cNvPr>
          <p:cNvSpPr>
            <a:spLocks noGrp="1"/>
          </p:cNvSpPr>
          <p:nvPr>
            <p:ph type="title"/>
          </p:nvPr>
        </p:nvSpPr>
        <p:spPr>
          <a:xfrm>
            <a:off x="819150" y="-1097500"/>
            <a:ext cx="7505700" cy="954600"/>
          </a:xfrm>
        </p:spPr>
        <p:txBody>
          <a:bodyPr/>
          <a:lstStyle/>
          <a:p>
            <a:r>
              <a:rPr lang="en-US" dirty="0"/>
              <a:t>Thank You!</a:t>
            </a:r>
          </a:p>
        </p:txBody>
      </p:sp>
    </p:spTree>
    <p:extLst>
      <p:ext uri="{BB962C8B-B14F-4D97-AF65-F5344CB8AC3E}">
        <p14:creationId xmlns:p14="http://schemas.microsoft.com/office/powerpoint/2010/main" val="4221712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6"/>
          <p:cNvSpPr txBox="1">
            <a:spLocks noGrp="1"/>
          </p:cNvSpPr>
          <p:nvPr>
            <p:ph type="title"/>
          </p:nvPr>
        </p:nvSpPr>
        <p:spPr>
          <a:xfrm>
            <a:off x="438150" y="388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Learning Targets</a:t>
            </a:r>
            <a:endParaRPr/>
          </a:p>
        </p:txBody>
      </p:sp>
      <p:sp>
        <p:nvSpPr>
          <p:cNvPr id="150" name="Google Shape;150;p16"/>
          <p:cNvSpPr txBox="1">
            <a:spLocks noGrp="1"/>
          </p:cNvSpPr>
          <p:nvPr>
            <p:ph type="body" idx="1"/>
          </p:nvPr>
        </p:nvSpPr>
        <p:spPr>
          <a:xfrm>
            <a:off x="438150" y="1019225"/>
            <a:ext cx="5586000" cy="25620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Understand the essential components of the Pyramid Model (PM) and Positive Behavior Interventions &amp; Supports (PBIS) </a:t>
            </a:r>
            <a:endParaRPr sz="2000"/>
          </a:p>
          <a:p>
            <a:pPr marL="457200" lvl="0" indent="-355600" algn="l" rtl="0">
              <a:spcBef>
                <a:spcPts val="1600"/>
              </a:spcBef>
              <a:spcAft>
                <a:spcPts val="0"/>
              </a:spcAft>
              <a:buSzPts val="2000"/>
              <a:buChar char="-"/>
            </a:pPr>
            <a:r>
              <a:rPr lang="en" sz="2000"/>
              <a:t>Understand the differences and similarities between the PM and PBIS</a:t>
            </a:r>
            <a:endParaRPr sz="2000"/>
          </a:p>
          <a:p>
            <a:pPr marL="457200" lvl="0" indent="-355600" algn="l" rtl="0">
              <a:spcBef>
                <a:spcPts val="1600"/>
              </a:spcBef>
              <a:spcAft>
                <a:spcPts val="1600"/>
              </a:spcAft>
              <a:buSzPts val="2000"/>
              <a:buChar char="-"/>
            </a:pPr>
            <a:r>
              <a:rPr lang="en" sz="2000"/>
              <a:t>Provide examples of collaboration between Early Learning and Elementary programming</a:t>
            </a:r>
            <a:endParaRPr sz="2000"/>
          </a:p>
        </p:txBody>
      </p:sp>
      <p:pic>
        <p:nvPicPr>
          <p:cNvPr id="151" name="Google Shape;151;p16" descr="Pencil on bullseye target"/>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795550" y="1038400"/>
            <a:ext cx="2815050" cy="2815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7"/>
          <p:cNvSpPr txBox="1">
            <a:spLocks noGrp="1"/>
          </p:cNvSpPr>
          <p:nvPr>
            <p:ph type="title"/>
          </p:nvPr>
        </p:nvSpPr>
        <p:spPr>
          <a:xfrm>
            <a:off x="361950" y="312200"/>
            <a:ext cx="83541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Journey with the </a:t>
            </a:r>
            <a:br>
              <a:rPr lang="en"/>
            </a:br>
            <a:r>
              <a:rPr lang="en"/>
              <a:t>Pyramid Model (PM) &amp; PBIS</a:t>
            </a:r>
            <a:endParaRPr/>
          </a:p>
        </p:txBody>
      </p:sp>
      <p:sp>
        <p:nvSpPr>
          <p:cNvPr id="157" name="Google Shape;157;p17"/>
          <p:cNvSpPr txBox="1">
            <a:spLocks noGrp="1"/>
          </p:cNvSpPr>
          <p:nvPr>
            <p:ph type="body" idx="1"/>
          </p:nvPr>
        </p:nvSpPr>
        <p:spPr>
          <a:xfrm>
            <a:off x="285750" y="1381125"/>
            <a:ext cx="5388000" cy="2448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7 years of implementing PM</a:t>
            </a:r>
            <a:endParaRPr sz="1800"/>
          </a:p>
          <a:p>
            <a:pPr marL="914400" lvl="1" indent="-342900" algn="l" rtl="0">
              <a:spcBef>
                <a:spcPts val="0"/>
              </a:spcBef>
              <a:spcAft>
                <a:spcPts val="0"/>
              </a:spcAft>
              <a:buSzPts val="1800"/>
              <a:buChar char="-"/>
            </a:pPr>
            <a:r>
              <a:rPr lang="en" sz="1800"/>
              <a:t>Essential components of PM are: promotion, prevention and intervention to support children socially and emotionally</a:t>
            </a:r>
            <a:br>
              <a:rPr lang="en" sz="1800"/>
            </a:br>
            <a:endParaRPr sz="1800"/>
          </a:p>
          <a:p>
            <a:pPr marL="457200" lvl="0" indent="-342900" algn="l" rtl="0">
              <a:spcBef>
                <a:spcPts val="0"/>
              </a:spcBef>
              <a:spcAft>
                <a:spcPts val="0"/>
              </a:spcAft>
              <a:buSzPts val="1800"/>
              <a:buChar char="-"/>
            </a:pPr>
            <a:r>
              <a:rPr lang="en" sz="1800"/>
              <a:t>6 years of implementing PBIS K-7</a:t>
            </a:r>
            <a:endParaRPr sz="1800"/>
          </a:p>
          <a:p>
            <a:pPr marL="914400" lvl="1" indent="-342900" algn="l" rtl="0">
              <a:spcBef>
                <a:spcPts val="0"/>
              </a:spcBef>
              <a:spcAft>
                <a:spcPts val="0"/>
              </a:spcAft>
              <a:buSzPts val="1800"/>
              <a:buChar char="-"/>
            </a:pPr>
            <a:r>
              <a:rPr lang="en" sz="1800"/>
              <a:t>Essential components of PBIS:  </a:t>
            </a:r>
            <a:endParaRPr sz="1800"/>
          </a:p>
          <a:p>
            <a:pPr marL="1371600" lvl="2" indent="-342900" algn="l" rtl="0">
              <a:spcBef>
                <a:spcPts val="0"/>
              </a:spcBef>
              <a:spcAft>
                <a:spcPts val="0"/>
              </a:spcAft>
              <a:buSzPts val="1800"/>
              <a:buChar char="-"/>
            </a:pPr>
            <a:r>
              <a:rPr lang="en" sz="1800"/>
              <a:t>Formally teaching common expectations</a:t>
            </a:r>
            <a:endParaRPr sz="1800"/>
          </a:p>
          <a:p>
            <a:pPr marL="1371600" lvl="2" indent="-342900" algn="l" rtl="0">
              <a:spcBef>
                <a:spcPts val="0"/>
              </a:spcBef>
              <a:spcAft>
                <a:spcPts val="0"/>
              </a:spcAft>
              <a:buSzPts val="1800"/>
              <a:buChar char="-"/>
            </a:pPr>
            <a:r>
              <a:rPr lang="en" sz="1800"/>
              <a:t>Provide research based interventions</a:t>
            </a:r>
            <a:endParaRPr sz="1800"/>
          </a:p>
          <a:p>
            <a:pPr marL="1371600" lvl="2" indent="-342900" algn="l" rtl="0">
              <a:spcBef>
                <a:spcPts val="0"/>
              </a:spcBef>
              <a:spcAft>
                <a:spcPts val="0"/>
              </a:spcAft>
              <a:buSzPts val="1800"/>
              <a:buChar char="-"/>
            </a:pPr>
            <a:r>
              <a:rPr lang="en" sz="1800"/>
              <a:t>Reinforce the positive behaviors   </a:t>
            </a:r>
            <a:endParaRPr b="1"/>
          </a:p>
        </p:txBody>
      </p:sp>
      <p:pic>
        <p:nvPicPr>
          <p:cNvPr id="158" name="Google Shape;158;p17" descr="Cartoon children putting together an MTSS triangle"/>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795501" y="808251"/>
            <a:ext cx="2967500" cy="2967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8"/>
          <p:cNvSpPr txBox="1">
            <a:spLocks noGrp="1"/>
          </p:cNvSpPr>
          <p:nvPr>
            <p:ph type="title"/>
          </p:nvPr>
        </p:nvSpPr>
        <p:spPr>
          <a:xfrm>
            <a:off x="819150" y="2518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the Pyramid Model (PM)?</a:t>
            </a:r>
            <a:endParaRPr/>
          </a:p>
        </p:txBody>
      </p:sp>
      <p:pic>
        <p:nvPicPr>
          <p:cNvPr id="164" name="Google Shape;164;p18" descr="Pyramid Model pyramid graphic"/>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28825" y="818425"/>
            <a:ext cx="6229300" cy="4003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9"/>
          <p:cNvSpPr txBox="1">
            <a:spLocks noGrp="1"/>
          </p:cNvSpPr>
          <p:nvPr>
            <p:ph type="title"/>
          </p:nvPr>
        </p:nvSpPr>
        <p:spPr>
          <a:xfrm>
            <a:off x="819150" y="2518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What is the Positive Behavior Intervention &amp; Supports  (PBIS)? (2)</a:t>
            </a:r>
            <a:endParaRPr dirty="0"/>
          </a:p>
        </p:txBody>
      </p:sp>
      <p:sp>
        <p:nvSpPr>
          <p:cNvPr id="170" name="Google Shape;170;p19"/>
          <p:cNvSpPr txBox="1"/>
          <p:nvPr/>
        </p:nvSpPr>
        <p:spPr>
          <a:xfrm>
            <a:off x="228600" y="1219200"/>
            <a:ext cx="6786300" cy="1934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u="sng">
                <a:solidFill>
                  <a:srgbClr val="212121"/>
                </a:solidFill>
                <a:latin typeface="Calibri"/>
                <a:ea typeface="Calibri"/>
                <a:cs typeface="Calibri"/>
                <a:sym typeface="Calibri"/>
              </a:rPr>
              <a:t>Three Major Components of PBIS</a:t>
            </a:r>
            <a:r>
              <a:rPr lang="en" sz="2300">
                <a:solidFill>
                  <a:srgbClr val="212121"/>
                </a:solidFill>
                <a:latin typeface="Calibri"/>
                <a:ea typeface="Calibri"/>
                <a:cs typeface="Calibri"/>
                <a:sym typeface="Calibri"/>
              </a:rPr>
              <a:t> </a:t>
            </a:r>
            <a:endParaRPr sz="2300">
              <a:solidFill>
                <a:srgbClr val="212121"/>
              </a:solidFill>
              <a:latin typeface="Calibri"/>
              <a:ea typeface="Calibri"/>
              <a:cs typeface="Calibri"/>
              <a:sym typeface="Calibri"/>
            </a:endParaRPr>
          </a:p>
          <a:p>
            <a:pPr marL="0" lvl="0" indent="0" algn="l" rtl="0">
              <a:spcBef>
                <a:spcPts val="0"/>
              </a:spcBef>
              <a:spcAft>
                <a:spcPts val="0"/>
              </a:spcAft>
              <a:buNone/>
            </a:pPr>
            <a:endParaRPr sz="1800">
              <a:solidFill>
                <a:srgbClr val="212121"/>
              </a:solidFill>
              <a:latin typeface="Calibri"/>
              <a:ea typeface="Calibri"/>
              <a:cs typeface="Calibri"/>
              <a:sym typeface="Calibri"/>
            </a:endParaRPr>
          </a:p>
          <a:p>
            <a:pPr marL="457200" lvl="0" indent="-355600" algn="l" rtl="0">
              <a:lnSpc>
                <a:spcPct val="115000"/>
              </a:lnSpc>
              <a:spcBef>
                <a:spcPts val="800"/>
              </a:spcBef>
              <a:spcAft>
                <a:spcPts val="0"/>
              </a:spcAft>
              <a:buClr>
                <a:srgbClr val="000000"/>
              </a:buClr>
              <a:buSzPts val="2000"/>
              <a:buFont typeface="Calibri"/>
              <a:buChar char="●"/>
            </a:pPr>
            <a:r>
              <a:rPr lang="en" sz="2000" b="1">
                <a:solidFill>
                  <a:srgbClr val="EA2D00"/>
                </a:solidFill>
                <a:latin typeface="Calibri"/>
                <a:ea typeface="Calibri"/>
                <a:cs typeface="Calibri"/>
                <a:sym typeface="Calibri"/>
              </a:rPr>
              <a:t>Teaching</a:t>
            </a:r>
            <a:r>
              <a:rPr lang="en" sz="2000">
                <a:latin typeface="Calibri"/>
                <a:ea typeface="Calibri"/>
                <a:cs typeface="Calibri"/>
                <a:sym typeface="Calibri"/>
              </a:rPr>
              <a:t> appropriate behavior in all settings.</a:t>
            </a:r>
            <a:endParaRPr sz="2000">
              <a:latin typeface="Calibri"/>
              <a:ea typeface="Calibri"/>
              <a:cs typeface="Calibri"/>
              <a:sym typeface="Calibri"/>
            </a:endParaRPr>
          </a:p>
          <a:p>
            <a:pPr marL="457200" lvl="0" indent="-355600" algn="l" rtl="0">
              <a:lnSpc>
                <a:spcPct val="115000"/>
              </a:lnSpc>
              <a:spcBef>
                <a:spcPts val="0"/>
              </a:spcBef>
              <a:spcAft>
                <a:spcPts val="0"/>
              </a:spcAft>
              <a:buClr>
                <a:srgbClr val="000000"/>
              </a:buClr>
              <a:buSzPts val="2000"/>
              <a:buFont typeface="Calibri"/>
              <a:buChar char="●"/>
            </a:pPr>
            <a:r>
              <a:rPr lang="en" sz="2000" b="1">
                <a:solidFill>
                  <a:srgbClr val="EA2D00"/>
                </a:solidFill>
                <a:latin typeface="Calibri"/>
                <a:ea typeface="Calibri"/>
                <a:cs typeface="Calibri"/>
                <a:sym typeface="Calibri"/>
              </a:rPr>
              <a:t>Interventions</a:t>
            </a:r>
            <a:r>
              <a:rPr lang="en" sz="2000">
                <a:latin typeface="Calibri"/>
                <a:ea typeface="Calibri"/>
                <a:cs typeface="Calibri"/>
                <a:sym typeface="Calibri"/>
              </a:rPr>
              <a:t> when behavior expectations are not met.</a:t>
            </a:r>
            <a:endParaRPr sz="2000">
              <a:latin typeface="Calibri"/>
              <a:ea typeface="Calibri"/>
              <a:cs typeface="Calibri"/>
              <a:sym typeface="Calibri"/>
            </a:endParaRPr>
          </a:p>
          <a:p>
            <a:pPr marL="457200" lvl="0" indent="-355600" algn="l" rtl="0">
              <a:lnSpc>
                <a:spcPct val="115000"/>
              </a:lnSpc>
              <a:spcBef>
                <a:spcPts val="0"/>
              </a:spcBef>
              <a:spcAft>
                <a:spcPts val="1600"/>
              </a:spcAft>
              <a:buClr>
                <a:srgbClr val="000000"/>
              </a:buClr>
              <a:buSzPts val="2000"/>
              <a:buFont typeface="Calibri"/>
              <a:buChar char="●"/>
            </a:pPr>
            <a:r>
              <a:rPr lang="en" sz="2000" b="1">
                <a:solidFill>
                  <a:srgbClr val="EA2D00"/>
                </a:solidFill>
                <a:latin typeface="Calibri"/>
                <a:ea typeface="Calibri"/>
                <a:cs typeface="Calibri"/>
                <a:sym typeface="Calibri"/>
              </a:rPr>
              <a:t>Recognition</a:t>
            </a:r>
            <a:r>
              <a:rPr lang="en" sz="2000">
                <a:latin typeface="Calibri"/>
                <a:ea typeface="Calibri"/>
                <a:cs typeface="Calibri"/>
                <a:sym typeface="Calibri"/>
              </a:rPr>
              <a:t> when behaviors are met</a:t>
            </a:r>
            <a:endParaRPr sz="2000">
              <a:latin typeface="Calibri"/>
              <a:ea typeface="Calibri"/>
              <a:cs typeface="Calibri"/>
              <a:sym typeface="Calibri"/>
            </a:endParaRPr>
          </a:p>
        </p:txBody>
      </p:sp>
      <p:pic>
        <p:nvPicPr>
          <p:cNvPr id="171" name="Google Shape;171;p19" descr="Prevent Teach Reinforce book cove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238291" y="1282600"/>
            <a:ext cx="1487611" cy="1934403"/>
          </a:xfrm>
          <a:prstGeom prst="rect">
            <a:avLst/>
          </a:prstGeom>
          <a:noFill/>
          <a:ln>
            <a:noFill/>
          </a:ln>
        </p:spPr>
      </p:pic>
      <p:pic>
        <p:nvPicPr>
          <p:cNvPr id="172" name="Google Shape;172;p19" descr="Prevent Teach Reinforce for young children book cove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561175" y="2805775"/>
            <a:ext cx="1543649" cy="2010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0"/>
          <p:cNvSpPr txBox="1">
            <a:spLocks noGrp="1"/>
          </p:cNvSpPr>
          <p:nvPr>
            <p:ph type="title"/>
          </p:nvPr>
        </p:nvSpPr>
        <p:spPr>
          <a:xfrm>
            <a:off x="819150" y="2518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What is the Positive Behavior Intervention &amp; Supports  (PBIS)? (3)</a:t>
            </a:r>
            <a:endParaRPr dirty="0"/>
          </a:p>
        </p:txBody>
      </p:sp>
      <p:sp>
        <p:nvSpPr>
          <p:cNvPr id="178" name="Google Shape;178;p20"/>
          <p:cNvSpPr txBox="1"/>
          <p:nvPr/>
        </p:nvSpPr>
        <p:spPr>
          <a:xfrm>
            <a:off x="609600" y="1447800"/>
            <a:ext cx="7928400" cy="26922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rgbClr val="000000"/>
              </a:buClr>
              <a:buSzPts val="1800"/>
              <a:buFont typeface="Calibri"/>
              <a:buChar char="●"/>
            </a:pPr>
            <a:r>
              <a:rPr lang="en" sz="1800">
                <a:latin typeface="Calibri"/>
                <a:ea typeface="Calibri"/>
                <a:cs typeface="Calibri"/>
                <a:sym typeface="Calibri"/>
              </a:rPr>
              <a:t>PBIS is a </a:t>
            </a:r>
            <a:r>
              <a:rPr lang="en" sz="1800">
                <a:solidFill>
                  <a:srgbClr val="EA2D00"/>
                </a:solidFill>
                <a:latin typeface="Calibri"/>
                <a:ea typeface="Calibri"/>
                <a:cs typeface="Calibri"/>
                <a:sym typeface="Calibri"/>
              </a:rPr>
              <a:t>CULTURE </a:t>
            </a:r>
            <a:endParaRPr sz="1800">
              <a:solidFill>
                <a:srgbClr val="EA2D00"/>
              </a:solidFill>
              <a:latin typeface="Calibri"/>
              <a:ea typeface="Calibri"/>
              <a:cs typeface="Calibri"/>
              <a:sym typeface="Calibri"/>
            </a:endParaRPr>
          </a:p>
          <a:p>
            <a:pPr marL="457200" lvl="0" indent="-342900" algn="l" rtl="0">
              <a:lnSpc>
                <a:spcPct val="115000"/>
              </a:lnSpc>
              <a:spcBef>
                <a:spcPts val="0"/>
              </a:spcBef>
              <a:spcAft>
                <a:spcPts val="0"/>
              </a:spcAft>
              <a:buClr>
                <a:srgbClr val="000000"/>
              </a:buClr>
              <a:buSzPts val="1800"/>
              <a:buFont typeface="Calibri"/>
              <a:buChar char="●"/>
            </a:pPr>
            <a:r>
              <a:rPr lang="en" sz="1800">
                <a:latin typeface="Calibri"/>
                <a:ea typeface="Calibri"/>
                <a:cs typeface="Calibri"/>
                <a:sym typeface="Calibri"/>
              </a:rPr>
              <a:t>PBIS is a 3-5 year process. </a:t>
            </a:r>
            <a:endParaRPr sz="1800">
              <a:latin typeface="Calibri"/>
              <a:ea typeface="Calibri"/>
              <a:cs typeface="Calibri"/>
              <a:sym typeface="Calibri"/>
            </a:endParaRPr>
          </a:p>
          <a:p>
            <a:pPr marL="457200" lvl="0" indent="-342900" algn="l" rtl="0">
              <a:lnSpc>
                <a:spcPct val="115000"/>
              </a:lnSpc>
              <a:spcBef>
                <a:spcPts val="0"/>
              </a:spcBef>
              <a:spcAft>
                <a:spcPts val="0"/>
              </a:spcAft>
              <a:buClr>
                <a:srgbClr val="000000"/>
              </a:buClr>
              <a:buSzPts val="1800"/>
              <a:buFont typeface="Calibri"/>
              <a:buChar char="●"/>
            </a:pPr>
            <a:r>
              <a:rPr lang="en" sz="1800">
                <a:latin typeface="Calibri"/>
                <a:ea typeface="Calibri"/>
                <a:cs typeface="Calibri"/>
                <a:sym typeface="Calibri"/>
              </a:rPr>
              <a:t>It is a data driven program that has helped schools reduce their office referrals by 50% the first year.</a:t>
            </a:r>
            <a:endParaRPr sz="1800">
              <a:latin typeface="Calibri"/>
              <a:ea typeface="Calibri"/>
              <a:cs typeface="Calibri"/>
              <a:sym typeface="Calibri"/>
            </a:endParaRPr>
          </a:p>
          <a:p>
            <a:pPr marL="457200" lvl="0" indent="-342900" algn="l" rtl="0">
              <a:lnSpc>
                <a:spcPct val="115000"/>
              </a:lnSpc>
              <a:spcBef>
                <a:spcPts val="0"/>
              </a:spcBef>
              <a:spcAft>
                <a:spcPts val="0"/>
              </a:spcAft>
              <a:buClr>
                <a:srgbClr val="000000"/>
              </a:buClr>
              <a:buSzPts val="1800"/>
              <a:buFont typeface="Calibri"/>
              <a:buChar char="●"/>
            </a:pPr>
            <a:r>
              <a:rPr lang="en" sz="1800">
                <a:latin typeface="Calibri"/>
                <a:ea typeface="Calibri"/>
                <a:cs typeface="Calibri"/>
                <a:sym typeface="Calibri"/>
              </a:rPr>
              <a:t>It focuses on a school’s ability to teach and support positive behavior for all students.  </a:t>
            </a:r>
            <a:endParaRPr sz="1800">
              <a:latin typeface="Calibri"/>
              <a:ea typeface="Calibri"/>
              <a:cs typeface="Calibri"/>
              <a:sym typeface="Calibri"/>
            </a:endParaRPr>
          </a:p>
          <a:p>
            <a:pPr marL="457200" lvl="0" indent="-342900" algn="l" rtl="0">
              <a:lnSpc>
                <a:spcPct val="115000"/>
              </a:lnSpc>
              <a:spcBef>
                <a:spcPts val="0"/>
              </a:spcBef>
              <a:spcAft>
                <a:spcPts val="0"/>
              </a:spcAft>
              <a:buClr>
                <a:srgbClr val="000000"/>
              </a:buClr>
              <a:buSzPts val="1800"/>
              <a:buFont typeface="Calibri"/>
              <a:buChar char="●"/>
            </a:pPr>
            <a:r>
              <a:rPr lang="en" sz="1800">
                <a:latin typeface="Calibri"/>
                <a:ea typeface="Calibri"/>
                <a:cs typeface="Calibri"/>
                <a:sym typeface="Calibri"/>
              </a:rPr>
              <a:t>It is a SCHOOL-WIDE design for discipline.</a:t>
            </a:r>
            <a:endParaRPr sz="1800">
              <a:latin typeface="Calibri"/>
              <a:ea typeface="Calibri"/>
              <a:cs typeface="Calibri"/>
              <a:sym typeface="Calibri"/>
            </a:endParaRPr>
          </a:p>
          <a:p>
            <a:pPr marL="457200" lvl="0" indent="-342900" algn="l" rtl="0">
              <a:lnSpc>
                <a:spcPct val="115000"/>
              </a:lnSpc>
              <a:spcBef>
                <a:spcPts val="0"/>
              </a:spcBef>
              <a:spcAft>
                <a:spcPts val="0"/>
              </a:spcAft>
              <a:buClr>
                <a:srgbClr val="000000"/>
              </a:buClr>
              <a:buSzPts val="1800"/>
              <a:buFont typeface="Calibri"/>
              <a:buChar char="●"/>
            </a:pPr>
            <a:r>
              <a:rPr lang="en" sz="1800">
                <a:latin typeface="Calibri"/>
                <a:ea typeface="Calibri"/>
                <a:cs typeface="Calibri"/>
                <a:sym typeface="Calibri"/>
              </a:rPr>
              <a:t>It is for (and by) </a:t>
            </a:r>
            <a:r>
              <a:rPr lang="en" sz="1800" b="1">
                <a:solidFill>
                  <a:srgbClr val="EA2D00"/>
                </a:solidFill>
                <a:latin typeface="Calibri"/>
                <a:ea typeface="Calibri"/>
                <a:cs typeface="Calibri"/>
                <a:sym typeface="Calibri"/>
              </a:rPr>
              <a:t>ALL</a:t>
            </a:r>
            <a:r>
              <a:rPr lang="en" sz="1800">
                <a:latin typeface="Calibri"/>
                <a:ea typeface="Calibri"/>
                <a:cs typeface="Calibri"/>
                <a:sym typeface="Calibri"/>
              </a:rPr>
              <a:t> students, </a:t>
            </a:r>
            <a:r>
              <a:rPr lang="en" sz="1800" b="1">
                <a:solidFill>
                  <a:srgbClr val="EA2D00"/>
                </a:solidFill>
                <a:highlight>
                  <a:schemeClr val="dk1"/>
                </a:highlight>
                <a:latin typeface="Calibri"/>
                <a:ea typeface="Calibri"/>
                <a:cs typeface="Calibri"/>
                <a:sym typeface="Calibri"/>
              </a:rPr>
              <a:t>ALL</a:t>
            </a:r>
            <a:r>
              <a:rPr lang="en" sz="1800">
                <a:latin typeface="Calibri"/>
                <a:ea typeface="Calibri"/>
                <a:cs typeface="Calibri"/>
                <a:sym typeface="Calibri"/>
              </a:rPr>
              <a:t> staff, and in </a:t>
            </a:r>
            <a:r>
              <a:rPr lang="en" sz="1800" b="1">
                <a:solidFill>
                  <a:srgbClr val="FF0D00"/>
                </a:solidFill>
                <a:latin typeface="Calibri"/>
                <a:ea typeface="Calibri"/>
                <a:cs typeface="Calibri"/>
                <a:sym typeface="Calibri"/>
              </a:rPr>
              <a:t>ALL</a:t>
            </a:r>
            <a:r>
              <a:rPr lang="en" sz="1800">
                <a:latin typeface="Calibri"/>
                <a:ea typeface="Calibri"/>
                <a:cs typeface="Calibri"/>
                <a:sym typeface="Calibri"/>
              </a:rPr>
              <a:t> settings.</a:t>
            </a:r>
            <a:endParaRPr sz="1800" u="sng">
              <a:solidFill>
                <a:srgbClr val="21212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1"/>
          <p:cNvSpPr txBox="1">
            <a:spLocks noGrp="1"/>
          </p:cNvSpPr>
          <p:nvPr>
            <p:ph type="title"/>
          </p:nvPr>
        </p:nvSpPr>
        <p:spPr>
          <a:xfrm>
            <a:off x="819150" y="2518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What is the Positive Behavior Intervention &amp; Supports  (PBIS)? (4</a:t>
            </a:r>
            <a:r>
              <a:rPr lang="en-US" dirty="0"/>
              <a:t>)</a:t>
            </a:r>
            <a:endParaRPr dirty="0"/>
          </a:p>
        </p:txBody>
      </p:sp>
      <p:sp>
        <p:nvSpPr>
          <p:cNvPr id="184" name="Google Shape;184;p21"/>
          <p:cNvSpPr txBox="1"/>
          <p:nvPr/>
        </p:nvSpPr>
        <p:spPr>
          <a:xfrm>
            <a:off x="533400" y="1295400"/>
            <a:ext cx="3675300" cy="39666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rgbClr val="000000"/>
              </a:buClr>
              <a:buSzPts val="1800"/>
              <a:buFont typeface="Calibri"/>
              <a:buChar char="●"/>
            </a:pPr>
            <a:r>
              <a:rPr lang="en" sz="1800">
                <a:latin typeface="Calibri"/>
                <a:ea typeface="Calibri"/>
                <a:cs typeface="Calibri"/>
                <a:sym typeface="Calibri"/>
              </a:rPr>
              <a:t>PBIS is a team based process for creating a safe and effective school environment through systematic problem solving, planning, and evaluation. </a:t>
            </a:r>
            <a:br>
              <a:rPr lang="en" sz="1800">
                <a:latin typeface="Calibri"/>
                <a:ea typeface="Calibri"/>
                <a:cs typeface="Calibri"/>
                <a:sym typeface="Calibri"/>
              </a:rPr>
            </a:br>
            <a:r>
              <a:rPr lang="en" sz="1800">
                <a:latin typeface="Calibri"/>
                <a:ea typeface="Calibri"/>
                <a:cs typeface="Calibri"/>
                <a:sym typeface="Calibri"/>
              </a:rPr>
              <a:t> </a:t>
            </a:r>
            <a:endParaRPr sz="1800">
              <a:latin typeface="Calibri"/>
              <a:ea typeface="Calibri"/>
              <a:cs typeface="Calibri"/>
              <a:sym typeface="Calibri"/>
            </a:endParaRPr>
          </a:p>
          <a:p>
            <a:pPr marL="457200" lvl="0" indent="-342900" algn="l" rtl="0">
              <a:lnSpc>
                <a:spcPct val="115000"/>
              </a:lnSpc>
              <a:spcBef>
                <a:spcPts val="0"/>
              </a:spcBef>
              <a:spcAft>
                <a:spcPts val="0"/>
              </a:spcAft>
              <a:buClr>
                <a:srgbClr val="000000"/>
              </a:buClr>
              <a:buSzPts val="1800"/>
              <a:buFont typeface="Calibri"/>
              <a:buChar char="●"/>
            </a:pPr>
            <a:r>
              <a:rPr lang="en" sz="1800">
                <a:latin typeface="Calibri"/>
                <a:ea typeface="Calibri"/>
                <a:cs typeface="Calibri"/>
                <a:sym typeface="Calibri"/>
              </a:rPr>
              <a:t>It’s a system approach to enhance schools by education children on schoolwide and classroom behavior support systems.</a:t>
            </a:r>
            <a:br>
              <a:rPr lang="en" sz="1800">
                <a:latin typeface="Calibri"/>
                <a:ea typeface="Calibri"/>
                <a:cs typeface="Calibri"/>
                <a:sym typeface="Calibri"/>
              </a:rPr>
            </a:br>
            <a:endParaRPr sz="1800">
              <a:latin typeface="Calibri"/>
              <a:ea typeface="Calibri"/>
              <a:cs typeface="Calibri"/>
              <a:sym typeface="Calibri"/>
            </a:endParaRPr>
          </a:p>
        </p:txBody>
      </p:sp>
      <p:pic>
        <p:nvPicPr>
          <p:cNvPr id="185" name="Google Shape;185;p21" descr="What is PBIS graphic?"/>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132500" y="1222775"/>
            <a:ext cx="4798199" cy="2697959"/>
          </a:xfrm>
          <a:prstGeom prst="rect">
            <a:avLst/>
          </a:prstGeom>
          <a:noFill/>
          <a:ln>
            <a:noFill/>
          </a:ln>
        </p:spPr>
      </p:pic>
      <p:sp>
        <p:nvSpPr>
          <p:cNvPr id="186" name="Google Shape;186;p21"/>
          <p:cNvSpPr txBox="1"/>
          <p:nvPr/>
        </p:nvSpPr>
        <p:spPr>
          <a:xfrm>
            <a:off x="5284425" y="3463975"/>
            <a:ext cx="35736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t>https://www.lauramooiman.com/post/what-is-pbis</a:t>
            </a:r>
            <a:endParaRPr sz="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2"/>
          <p:cNvSpPr txBox="1">
            <a:spLocks noGrp="1"/>
          </p:cNvSpPr>
          <p:nvPr>
            <p:ph type="title"/>
          </p:nvPr>
        </p:nvSpPr>
        <p:spPr>
          <a:xfrm>
            <a:off x="819150" y="2518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What is the Positive Behavior Intervention &amp; Supports  (PBIS)? (</a:t>
            </a:r>
            <a:r>
              <a:rPr lang="en-US" dirty="0"/>
              <a:t>5)</a:t>
            </a:r>
            <a:endParaRPr dirty="0"/>
          </a:p>
        </p:txBody>
      </p:sp>
      <p:sp>
        <p:nvSpPr>
          <p:cNvPr id="192" name="Google Shape;192;p22"/>
          <p:cNvSpPr txBox="1"/>
          <p:nvPr/>
        </p:nvSpPr>
        <p:spPr>
          <a:xfrm>
            <a:off x="533400" y="1295400"/>
            <a:ext cx="3812400" cy="23736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rgbClr val="000000"/>
              </a:buClr>
              <a:buSzPts val="1800"/>
              <a:buFont typeface="Calibri"/>
              <a:buChar char="●"/>
            </a:pPr>
            <a:r>
              <a:rPr lang="en" sz="1800">
                <a:latin typeface="Calibri"/>
                <a:ea typeface="Calibri"/>
                <a:cs typeface="Calibri"/>
                <a:sym typeface="Calibri"/>
              </a:rPr>
              <a:t>The process focuses on teaching and supporting positive behavior of all students.</a:t>
            </a:r>
            <a:br>
              <a:rPr lang="en" sz="1800">
                <a:latin typeface="Calibri"/>
                <a:ea typeface="Calibri"/>
                <a:cs typeface="Calibri"/>
                <a:sym typeface="Calibri"/>
              </a:rPr>
            </a:br>
            <a:endParaRPr sz="1800">
              <a:latin typeface="Calibri"/>
              <a:ea typeface="Calibri"/>
              <a:cs typeface="Calibri"/>
              <a:sym typeface="Calibri"/>
            </a:endParaRPr>
          </a:p>
          <a:p>
            <a:pPr marL="457200" lvl="0" indent="-342900" algn="l" rtl="0">
              <a:lnSpc>
                <a:spcPct val="115000"/>
              </a:lnSpc>
              <a:spcBef>
                <a:spcPts val="0"/>
              </a:spcBef>
              <a:spcAft>
                <a:spcPts val="0"/>
              </a:spcAft>
              <a:buClr>
                <a:srgbClr val="000000"/>
              </a:buClr>
              <a:buSzPts val="1800"/>
              <a:buFont typeface="Calibri"/>
              <a:buChar char="●"/>
            </a:pPr>
            <a:r>
              <a:rPr lang="en" sz="1800">
                <a:latin typeface="Calibri"/>
                <a:ea typeface="Calibri"/>
                <a:cs typeface="Calibri"/>
                <a:sym typeface="Calibri"/>
              </a:rPr>
              <a:t>PBIS is a framework for schools to create a common set of expectations</a:t>
            </a:r>
            <a:endParaRPr sz="1800">
              <a:latin typeface="Calibri"/>
              <a:ea typeface="Calibri"/>
              <a:cs typeface="Calibri"/>
              <a:sym typeface="Calibri"/>
            </a:endParaRPr>
          </a:p>
        </p:txBody>
      </p:sp>
      <p:pic>
        <p:nvPicPr>
          <p:cNvPr id="193" name="Google Shape;193;p22" descr="PBIS initials graphic"/>
          <p:cNvPicPr preferRelativeResize="0"/>
          <p:nvPr/>
        </p:nvPicPr>
        <p:blipFill>
          <a:blip r:embed="rId3">
            <a:alphaModFix/>
          </a:blip>
          <a:stretch>
            <a:fillRect/>
          </a:stretch>
        </p:blipFill>
        <p:spPr>
          <a:xfrm>
            <a:off x="4345800" y="1392250"/>
            <a:ext cx="4367100" cy="2183550"/>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1146</Words>
  <Application>Microsoft Office PowerPoint</Application>
  <PresentationFormat>On-screen Show (16:9)</PresentationFormat>
  <Paragraphs>160</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Open Sans</vt:lpstr>
      <vt:lpstr>Nunito</vt:lpstr>
      <vt:lpstr>Calibri</vt:lpstr>
      <vt:lpstr>Arial</vt:lpstr>
      <vt:lpstr>Shift</vt:lpstr>
      <vt:lpstr>Transitioning Students from the Pyramid Model to PBIS</vt:lpstr>
      <vt:lpstr>Introductions</vt:lpstr>
      <vt:lpstr>Learning Targets</vt:lpstr>
      <vt:lpstr>Our Journey with the  Pyramid Model (PM) &amp; PBIS</vt:lpstr>
      <vt:lpstr>What is the Pyramid Model (PM)?</vt:lpstr>
      <vt:lpstr>What is the Positive Behavior Intervention &amp; Supports  (PBIS)? (2)</vt:lpstr>
      <vt:lpstr>What is the Positive Behavior Intervention &amp; Supports  (PBIS)? (3)</vt:lpstr>
      <vt:lpstr>What is the Positive Behavior Intervention &amp; Supports  (PBIS)? (4)</vt:lpstr>
      <vt:lpstr>What is the Positive Behavior Intervention &amp; Supports  (PBIS)? (5)</vt:lpstr>
      <vt:lpstr>PM vs PBIS: Compared</vt:lpstr>
      <vt:lpstr>PM vs PBIS: Compared (2)</vt:lpstr>
      <vt:lpstr>PM vs PBIS: Site Defined</vt:lpstr>
      <vt:lpstr>PM vs PBIS: Coaching </vt:lpstr>
      <vt:lpstr>PM vs PBIS: Data Systems</vt:lpstr>
      <vt:lpstr>PM vs PBIS: Resources</vt:lpstr>
      <vt:lpstr>Early Learning Efforts Connected to Elementary Efforts: Westonka Examples</vt:lpstr>
      <vt:lpstr>Collaborative Examples</vt:lpstr>
      <vt:lpstr>Transition Efforts from Early Learning to Elementary </vt:lpstr>
      <vt:lpstr>Where do we go from here?</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Transitioning Students from the Pyramid Model to PBIS</dc:title>
  <dc:creator>Petrie, Garrett</dc:creator>
  <cp:lastModifiedBy>Petrie, Garrett (MDE)</cp:lastModifiedBy>
  <cp:revision>6</cp:revision>
  <dcterms:modified xsi:type="dcterms:W3CDTF">2023-06-14T04:30:27Z</dcterms:modified>
</cp:coreProperties>
</file>