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9144000" cy="6858000"/>
  <p:embeddedFontLst>
    <p:embeddedFont>
      <p:font typeface="Calibri" panose="020F0502020204030204" pitchFamily="34" charset="0"/>
      <p:regular r:id="rId43"/>
      <p:bold r:id="rId44"/>
      <p:italic r:id="rId45"/>
      <p:boldItalic r:id="rId46"/>
    </p:embeddedFont>
    <p:embeddedFont>
      <p:font typeface="Questrial" panose="020B0604020202020204" charset="0"/>
      <p:regular r:id="rId47"/>
    </p:embeddedFont>
    <p:embeddedFont>
      <p:font typeface="Source Sans Pro" panose="020B0503030403020204" pitchFamily="34" charset="0"/>
      <p:regular r:id="rId48"/>
      <p:bold r:id="rId49"/>
      <p:italic r:id="rId50"/>
      <p:boldItalic r:id="rId51"/>
    </p:embeddedFont>
    <p:embeddedFont>
      <p:font typeface="Trebuchet MS" panose="020B0603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6914FE-594D-4F7B-B181-0F7C70FC68C7}">
  <a:tblStyle styleId="{196914FE-594D-4F7B-B181-0F7C70FC68C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6E1FC0F-5E92-4F28-A7AE-0683A00EAEF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87"/>
  </p:normalViewPr>
  <p:slideViewPr>
    <p:cSldViewPr snapToGrid="0">
      <p:cViewPr varScale="1">
        <p:scale>
          <a:sx n="91" d="100"/>
          <a:sy n="91" d="100"/>
        </p:scale>
        <p:origin x="7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SJXbSZK1Pp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DD8047"/>
                </a:solidFill>
                <a:effectLst/>
                <a:uLnTx/>
                <a:uFillTx/>
                <a:latin typeface="Twentieth Century"/>
                <a:ea typeface="Twentieth Century"/>
                <a:cs typeface="Twentieth Century"/>
                <a:sym typeface="Twentieth Century"/>
              </a:rPr>
              <a:t>Updated July 2019</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Updated 7/2018</a:t>
            </a:r>
            <a:endParaRPr dirty="0"/>
          </a:p>
        </p:txBody>
      </p:sp>
      <p:sp>
        <p:nvSpPr>
          <p:cNvPr id="94" name="Google Shape;94;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addition to assessing how effective professional development / trainings are, soliciting ongoing, routine feedback is important to maintain buy-in and support from the staff.</a:t>
            </a:r>
            <a:endParaRPr/>
          </a:p>
          <a:p>
            <a:pPr marL="0" lvl="0" indent="0" algn="l" rtl="0">
              <a:spcBef>
                <a:spcPts val="0"/>
              </a:spcBef>
              <a:spcAft>
                <a:spcPts val="0"/>
              </a:spcAft>
              <a:buNone/>
            </a:pPr>
            <a:endParaRPr/>
          </a:p>
          <a:p>
            <a:pPr marL="0" lvl="0" indent="0" algn="l" rtl="0">
              <a:spcBef>
                <a:spcPts val="0"/>
              </a:spcBef>
              <a:spcAft>
                <a:spcPts val="0"/>
              </a:spcAft>
              <a:buNone/>
            </a:pPr>
            <a:r>
              <a:rPr lang="en-US"/>
              <a:t>For this project, we will be using two main surveys: SAS and TFI</a:t>
            </a:r>
            <a:endParaRPr/>
          </a:p>
        </p:txBody>
      </p:sp>
      <p:sp>
        <p:nvSpPr>
          <p:cNvPr id="193" name="Google Shape;193;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TFI is the implementation measure for fidelity, The SAS is the perception and knowledge measure. </a:t>
            </a:r>
            <a:endParaRPr/>
          </a:p>
        </p:txBody>
      </p:sp>
      <p:sp>
        <p:nvSpPr>
          <p:cNvPr id="203" name="Google Shape;203;p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Trainer Notes: This process sets up your account in PBIS Assessments to use the fidelity tools. </a:t>
            </a:r>
            <a:endParaRPr/>
          </a:p>
        </p:txBody>
      </p:sp>
      <p:sp>
        <p:nvSpPr>
          <p:cNvPr id="211" name="Google Shape;211;p1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Trainers play a short snippet of video or skip</a:t>
            </a:r>
            <a:endParaRPr/>
          </a:p>
          <a:p>
            <a:pPr marL="0" lvl="0" indent="0" algn="l" rtl="0">
              <a:spcBef>
                <a:spcPts val="0"/>
              </a:spcBef>
              <a:spcAft>
                <a:spcPts val="0"/>
              </a:spcAft>
              <a:buNone/>
            </a:pPr>
            <a:r>
              <a:rPr lang="en-US"/>
              <a:t>Some of the audience may not even know this movie ;)</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https://www.youtube.com/watch?v=SJXbSZK1Pps</a:t>
            </a:r>
            <a:r>
              <a:rPr lang="en-US" sz="1200"/>
              <a:t> </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4 minutes 42 seconds</a:t>
            </a:r>
            <a:endParaRPr sz="1200"/>
          </a:p>
          <a:p>
            <a:pPr marL="0" lvl="0" indent="0" algn="l" rtl="0">
              <a:spcBef>
                <a:spcPts val="0"/>
              </a:spcBef>
              <a:spcAft>
                <a:spcPts val="0"/>
              </a:spcAft>
              <a:buNone/>
            </a:pPr>
            <a:endParaRPr sz="1200"/>
          </a:p>
        </p:txBody>
      </p:sp>
      <p:sp>
        <p:nvSpPr>
          <p:cNvPr id="241" name="Google Shape;241;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01" name="Google Shape;101;p2: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02" name="Google Shape;102;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Google Shape;103;p2: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Teams should have already designated a person that will enter scores- see Regional Coordinator  for help logging in</a:t>
            </a:r>
            <a:endParaRPr/>
          </a:p>
          <a:p>
            <a:pPr marL="0" lvl="0" indent="0" algn="l" rtl="0">
              <a:spcBef>
                <a:spcPts val="0"/>
              </a:spcBef>
              <a:spcAft>
                <a:spcPts val="0"/>
              </a:spcAft>
              <a:buNone/>
            </a:pPr>
            <a:r>
              <a:rPr lang="en-US"/>
              <a:t>Username-email</a:t>
            </a:r>
            <a:endParaRPr/>
          </a:p>
          <a:p>
            <a:pPr marL="0" lvl="0" indent="0" algn="l" rtl="0">
              <a:spcBef>
                <a:spcPts val="0"/>
              </a:spcBef>
              <a:spcAft>
                <a:spcPts val="0"/>
              </a:spcAft>
              <a:buNone/>
            </a:pPr>
            <a:r>
              <a:rPr lang="en-US"/>
              <a:t>Password- should have been emailed to them, but they can always click “Forgot Password”</a:t>
            </a:r>
            <a:endParaRPr/>
          </a:p>
        </p:txBody>
      </p:sp>
      <p:sp>
        <p:nvSpPr>
          <p:cNvPr id="257" name="Google Shape;257;p1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Pull up a SAS report (item analysis)</a:t>
            </a:r>
            <a:endParaRPr/>
          </a:p>
          <a:p>
            <a:pPr marL="0" lvl="0" indent="0" algn="l" rtl="0">
              <a:spcBef>
                <a:spcPts val="0"/>
              </a:spcBef>
              <a:spcAft>
                <a:spcPts val="0"/>
              </a:spcAft>
              <a:buNone/>
            </a:pPr>
            <a:r>
              <a:rPr lang="en-US"/>
              <a:t>1. Fidelity (TFI or BoQ) </a:t>
            </a:r>
            <a:endParaRPr/>
          </a:p>
          <a:p>
            <a:pPr marL="0" lvl="0" indent="0" algn="l" rtl="0">
              <a:spcBef>
                <a:spcPts val="0"/>
              </a:spcBef>
              <a:spcAft>
                <a:spcPts val="0"/>
              </a:spcAft>
              <a:buNone/>
            </a:pPr>
            <a:r>
              <a:rPr lang="en-US"/>
              <a:t>Perception (SAS) </a:t>
            </a:r>
            <a:endParaRPr/>
          </a:p>
          <a:p>
            <a:pPr marL="0" lvl="0" indent="0" algn="l" rtl="0">
              <a:spcBef>
                <a:spcPts val="0"/>
              </a:spcBef>
              <a:spcAft>
                <a:spcPts val="0"/>
              </a:spcAft>
              <a:buNone/>
            </a:pPr>
            <a:r>
              <a:rPr lang="en-US"/>
              <a:t>Outcome (ODR, Attendance)</a:t>
            </a:r>
            <a:endParaRPr/>
          </a:p>
          <a:p>
            <a:pPr marL="0" lvl="0" indent="0" algn="l" rtl="0">
              <a:spcBef>
                <a:spcPts val="0"/>
              </a:spcBef>
              <a:spcAft>
                <a:spcPts val="0"/>
              </a:spcAft>
              <a:buNone/>
            </a:pPr>
            <a:endParaRPr/>
          </a:p>
          <a:p>
            <a:pPr marL="0" lvl="0" indent="0" algn="l" rtl="0">
              <a:spcBef>
                <a:spcPts val="0"/>
              </a:spcBef>
              <a:spcAft>
                <a:spcPts val="0"/>
              </a:spcAft>
              <a:buNone/>
            </a:pPr>
            <a:r>
              <a:rPr lang="en-US"/>
              <a:t>2. Precision statement, What, where, when, why, who</a:t>
            </a:r>
            <a:endParaRPr/>
          </a:p>
        </p:txBody>
      </p:sp>
      <p:sp>
        <p:nvSpPr>
          <p:cNvPr id="269" name="Google Shape;269;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Pull up a SAS report (item analysis)</a:t>
            </a:r>
            <a:endParaRPr/>
          </a:p>
          <a:p>
            <a:pPr marL="0" lvl="0" indent="0" algn="l" rtl="0">
              <a:spcBef>
                <a:spcPts val="0"/>
              </a:spcBef>
              <a:spcAft>
                <a:spcPts val="0"/>
              </a:spcAft>
              <a:buNone/>
            </a:pPr>
            <a:r>
              <a:rPr lang="en-US"/>
              <a:t>1. Fidelity (TFI or BoQ) </a:t>
            </a:r>
            <a:endParaRPr/>
          </a:p>
          <a:p>
            <a:pPr marL="0" lvl="0" indent="0" algn="l" rtl="0">
              <a:spcBef>
                <a:spcPts val="0"/>
              </a:spcBef>
              <a:spcAft>
                <a:spcPts val="0"/>
              </a:spcAft>
              <a:buNone/>
            </a:pPr>
            <a:r>
              <a:rPr lang="en-US"/>
              <a:t>Perception (SAS) </a:t>
            </a:r>
            <a:endParaRPr/>
          </a:p>
          <a:p>
            <a:pPr marL="0" lvl="0" indent="0" algn="l" rtl="0">
              <a:spcBef>
                <a:spcPts val="0"/>
              </a:spcBef>
              <a:spcAft>
                <a:spcPts val="0"/>
              </a:spcAft>
              <a:buNone/>
            </a:pPr>
            <a:r>
              <a:rPr lang="en-US"/>
              <a:t>Outcome (ODR, Attendance)</a:t>
            </a:r>
            <a:endParaRPr/>
          </a:p>
          <a:p>
            <a:pPr marL="0" lvl="0" indent="0" algn="l" rtl="0">
              <a:spcBef>
                <a:spcPts val="0"/>
              </a:spcBef>
              <a:spcAft>
                <a:spcPts val="0"/>
              </a:spcAft>
              <a:buNone/>
            </a:pPr>
            <a:endParaRPr/>
          </a:p>
          <a:p>
            <a:pPr marL="0" lvl="0" indent="0" algn="l" rtl="0">
              <a:spcBef>
                <a:spcPts val="0"/>
              </a:spcBef>
              <a:spcAft>
                <a:spcPts val="0"/>
              </a:spcAft>
              <a:buNone/>
            </a:pPr>
            <a:r>
              <a:rPr lang="en-US"/>
              <a:t>2. Precision statement, What, where, when, why, who</a:t>
            </a:r>
            <a:endParaRPr/>
          </a:p>
        </p:txBody>
      </p:sp>
      <p:sp>
        <p:nvSpPr>
          <p:cNvPr id="279" name="Google Shape;279;p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19" name="Google Shape;319;p24:notes"/>
          <p:cNvSpPr txBox="1">
            <a:spLocks noGrp="1"/>
          </p:cNvSpPr>
          <p:nvPr>
            <p:ph type="sldNum" idx="12"/>
          </p:nvPr>
        </p:nvSpPr>
        <p:spPr>
          <a:xfrm>
            <a:off x="5179484" y="6513911"/>
            <a:ext cx="3962400" cy="342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5:notes"/>
          <p:cNvSpPr txBox="1">
            <a:spLocks noGrp="1"/>
          </p:cNvSpPr>
          <p:nvPr>
            <p:ph type="body" idx="1"/>
          </p:nvPr>
        </p:nvSpPr>
        <p:spPr>
          <a:xfrm>
            <a:off x="914400" y="3300413"/>
            <a:ext cx="7315200" cy="2700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27" name="Google Shape;327;p25:notes"/>
          <p:cNvSpPr txBox="1">
            <a:spLocks noGrp="1"/>
          </p:cNvSpPr>
          <p:nvPr>
            <p:ph type="sldNum" idx="12"/>
          </p:nvPr>
        </p:nvSpPr>
        <p:spPr>
          <a:xfrm>
            <a:off x="5179483" y="6513910"/>
            <a:ext cx="3962400" cy="34402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endParaRPr/>
          </a:p>
          <a:p>
            <a:pPr marL="457200" lvl="1" indent="0" algn="l" rtl="0">
              <a:spcBef>
                <a:spcPts val="0"/>
              </a:spcBef>
              <a:spcAft>
                <a:spcPts val="0"/>
              </a:spcAft>
              <a:buClr>
                <a:srgbClr val="000000"/>
              </a:buClr>
              <a:buSzPts val="1800"/>
              <a:buFont typeface="Courier New"/>
              <a:buNone/>
            </a:pPr>
            <a:endParaRPr/>
          </a:p>
          <a:p>
            <a:pPr marL="914400" lvl="2" indent="0" algn="l" rtl="0">
              <a:spcBef>
                <a:spcPts val="0"/>
              </a:spcBef>
              <a:spcAft>
                <a:spcPts val="0"/>
              </a:spcAft>
              <a:buClr>
                <a:srgbClr val="000000"/>
              </a:buClr>
              <a:buSzPts val="1800"/>
              <a:buFont typeface="Noto Sans Symbols"/>
              <a:buNone/>
            </a:pPr>
            <a:endParaRPr/>
          </a:p>
          <a:p>
            <a:pPr marL="1371600" lvl="3" indent="0" algn="l" rtl="0">
              <a:spcBef>
                <a:spcPts val="0"/>
              </a:spcBef>
              <a:spcAft>
                <a:spcPts val="0"/>
              </a:spcAft>
              <a:buClr>
                <a:srgbClr val="000000"/>
              </a:buClr>
              <a:buSzPts val="1800"/>
              <a:buFont typeface="Arial"/>
              <a:buNone/>
            </a:pPr>
            <a:endParaRPr/>
          </a:p>
          <a:p>
            <a:pPr marL="1828800" lvl="4" indent="0" algn="l" rtl="0">
              <a:spcBef>
                <a:spcPts val="0"/>
              </a:spcBef>
              <a:spcAft>
                <a:spcPts val="0"/>
              </a:spcAft>
              <a:buClr>
                <a:srgbClr val="000000"/>
              </a:buClr>
              <a:buSzPts val="1800"/>
              <a:buFont typeface="Courier New"/>
              <a:buNone/>
            </a:pPr>
            <a:endParaRPr/>
          </a:p>
          <a:p>
            <a:pPr marL="2286000" lvl="5" indent="0" algn="l" rtl="0">
              <a:spcBef>
                <a:spcPts val="0"/>
              </a:spcBef>
              <a:spcAft>
                <a:spcPts val="0"/>
              </a:spcAft>
              <a:buClr>
                <a:srgbClr val="000000"/>
              </a:buClr>
              <a:buSzPts val="1800"/>
              <a:buFont typeface="Noto Sans Symbols"/>
              <a:buNone/>
            </a:pPr>
            <a:endParaRPr/>
          </a:p>
          <a:p>
            <a:pPr marL="2743200" lvl="6" indent="0" algn="l" rtl="0">
              <a:spcBef>
                <a:spcPts val="0"/>
              </a:spcBef>
              <a:spcAft>
                <a:spcPts val="0"/>
              </a:spcAft>
              <a:buClr>
                <a:srgbClr val="000000"/>
              </a:buClr>
              <a:buSzPts val="1800"/>
              <a:buFont typeface="Arial"/>
              <a:buNone/>
            </a:pPr>
            <a:endParaRPr/>
          </a:p>
          <a:p>
            <a:pPr marL="3200400" lvl="7" indent="0" algn="l" rtl="0">
              <a:spcBef>
                <a:spcPts val="0"/>
              </a:spcBef>
              <a:spcAft>
                <a:spcPts val="0"/>
              </a:spcAft>
              <a:buClr>
                <a:srgbClr val="000000"/>
              </a:buClr>
              <a:buSzPts val="1800"/>
              <a:buFont typeface="Courier New"/>
              <a:buNone/>
            </a:pPr>
            <a:endParaRPr/>
          </a:p>
          <a:p>
            <a:pPr marL="3657600" lvl="8" indent="0" algn="l" rtl="0">
              <a:spcBef>
                <a:spcPts val="0"/>
              </a:spcBef>
              <a:spcAft>
                <a:spcPts val="0"/>
              </a:spcAft>
              <a:buClr>
                <a:srgbClr val="000000"/>
              </a:buClr>
              <a:buSzPts val="1800"/>
              <a:buFont typeface="Noto Sans Symbols"/>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Slides 27-31 are about entering TFI scores.  These are included so the whole group can see how easy it is and because typically it is not the same person entering it from training to training.</a:t>
            </a:r>
            <a:endParaRPr/>
          </a:p>
        </p:txBody>
      </p:sp>
      <p:sp>
        <p:nvSpPr>
          <p:cNvPr id="340" name="Google Shape;340;p26:notes"/>
          <p:cNvSpPr txBox="1">
            <a:spLocks noGrp="1"/>
          </p:cNvSpPr>
          <p:nvPr>
            <p:ph type="sldNum" idx="12"/>
          </p:nvPr>
        </p:nvSpPr>
        <p:spPr>
          <a:xfrm>
            <a:off x="5179484" y="6513911"/>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47" name="Google Shape;347;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b="0"/>
          </a:p>
        </p:txBody>
      </p:sp>
      <p:sp>
        <p:nvSpPr>
          <p:cNvPr id="110" name="Google Shape;110;p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Show to whole group after TFI completion</a:t>
            </a:r>
            <a:endParaRPr/>
          </a:p>
          <a:p>
            <a:pPr marL="0" lvl="0" indent="0" algn="l" rtl="0">
              <a:spcBef>
                <a:spcPts val="0"/>
              </a:spcBef>
              <a:spcAft>
                <a:spcPts val="0"/>
              </a:spcAft>
              <a:buClr>
                <a:schemeClr val="dk1"/>
              </a:buClr>
              <a:buSzPts val="1200"/>
              <a:buFont typeface="Calibri"/>
              <a:buNone/>
            </a:pPr>
            <a:r>
              <a:rPr lang="en-US"/>
              <a:t>Can also show at indivudal tables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This report assumes you have taken all three tiers- it does not give an accurate picture of just Tier I!!</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Use this report to see your Tier I score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Action plan templates are in handbook and online</a:t>
            </a:r>
            <a:endParaRPr/>
          </a:p>
        </p:txBody>
      </p:sp>
      <p:sp>
        <p:nvSpPr>
          <p:cNvPr id="398" name="Google Shape;398;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should be shown at a different time than the TFI portion.  These slides will intro the SAS which teams need to do before November training.</a:t>
            </a:r>
            <a:endParaRPr/>
          </a:p>
        </p:txBody>
      </p:sp>
      <p:sp>
        <p:nvSpPr>
          <p:cNvPr id="405" name="Google Shape;405;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a5b9d9e69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a5b9d9e69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Program B has a higher % of reduction in aggression</a:t>
            </a:r>
            <a:endParaRPr/>
          </a:p>
        </p:txBody>
      </p:sp>
      <p:sp>
        <p:nvSpPr>
          <p:cNvPr id="141" name="Google Shape;141;g5a5b9d9e69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deff62c3b_0_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deff62c3b_0_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Program B has less referrals per 100 students</a:t>
            </a:r>
            <a:endParaRPr/>
          </a:p>
        </p:txBody>
      </p:sp>
      <p:sp>
        <p:nvSpPr>
          <p:cNvPr id="148" name="Google Shape;148;g5deff62c3b_0_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deff62c3b_0_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deff62c3b_0_2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Program B has less of a chance of recidivism</a:t>
            </a:r>
            <a:endParaRPr/>
          </a:p>
        </p:txBody>
      </p:sp>
      <p:sp>
        <p:nvSpPr>
          <p:cNvPr id="155" name="Google Shape;155;g5deff62c3b_0_2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deff62c3b_0_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deff62c3b_0_2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EBP= Evidence Based Practice</a:t>
            </a:r>
            <a:endParaRPr/>
          </a:p>
        </p:txBody>
      </p:sp>
      <p:sp>
        <p:nvSpPr>
          <p:cNvPr id="162" name="Google Shape;162;g5deff62c3b_0_2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67"/>
        <p:cNvGrpSpPr/>
        <p:nvPr/>
      </p:nvGrpSpPr>
      <p:grpSpPr>
        <a:xfrm>
          <a:off x="0" y="0"/>
          <a:ext cx="0" cy="0"/>
          <a:chOff x="0" y="0"/>
          <a:chExt cx="0" cy="0"/>
        </a:xfrm>
      </p:grpSpPr>
      <p:sp>
        <p:nvSpPr>
          <p:cNvPr id="68" name="Google Shape;68;p12"/>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69" name="Google Shape;69;p12"/>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70" name="Google Shape;70;p12"/>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71" name="Google Shape;71;p12"/>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3"/>
        <p:cNvGrpSpPr/>
        <p:nvPr/>
      </p:nvGrpSpPr>
      <p:grpSpPr>
        <a:xfrm>
          <a:off x="0" y="0"/>
          <a:ext cx="0" cy="0"/>
          <a:chOff x="0" y="0"/>
          <a:chExt cx="0" cy="0"/>
        </a:xfrm>
      </p:grpSpPr>
      <p:sp>
        <p:nvSpPr>
          <p:cNvPr id="74" name="Google Shape;74;p13"/>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75" name="Google Shape;75;p13"/>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5"/>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15"/>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6"/>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16"/>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 name="Google Shape;88;p16"/>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16"/>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508000" y="1498604"/>
            <a:ext cx="2890800" cy="1278400"/>
          </a:xfrm>
          <a:prstGeom prst="rect">
            <a:avLst/>
          </a:prstGeom>
          <a:noFill/>
          <a:ln>
            <a:noFill/>
          </a:ln>
        </p:spPr>
        <p:txBody>
          <a:bodyPr spcFirstLastPara="1" wrap="square" lIns="91425" tIns="91425" rIns="91425" bIns="91425" anchor="b" anchorCtr="0">
            <a:noAutofit/>
          </a:bodyPr>
          <a:lstStyle>
            <a:lvl1pPr marR="0" lvl="0" algn="l">
              <a:spcBef>
                <a:spcPts val="0"/>
              </a:spcBef>
              <a:spcAft>
                <a:spcPts val="0"/>
              </a:spcAft>
              <a:buClr>
                <a:schemeClr val="accent1"/>
              </a:buClr>
              <a:buSzPts val="3200"/>
              <a:buFont typeface="Trebuchet MS"/>
              <a:buNone/>
              <a:defRPr sz="15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3200"/>
              <a:buNone/>
              <a:defRPr sz="1400" b="0" i="0" u="none" strike="noStrike" cap="none">
                <a:solidFill>
                  <a:schemeClr val="dk2"/>
                </a:solidFill>
              </a:defRPr>
            </a:lvl2pPr>
            <a:lvl3pPr marR="0" lvl="2" algn="l">
              <a:spcBef>
                <a:spcPts val="0"/>
              </a:spcBef>
              <a:spcAft>
                <a:spcPts val="0"/>
              </a:spcAft>
              <a:buClr>
                <a:schemeClr val="dk2"/>
              </a:buClr>
              <a:buSzPts val="3200"/>
              <a:buNone/>
              <a:defRPr sz="1400" b="0" i="0" u="none" strike="noStrike" cap="none">
                <a:solidFill>
                  <a:schemeClr val="dk2"/>
                </a:solidFill>
              </a:defRPr>
            </a:lvl3pPr>
            <a:lvl4pPr marR="0" lvl="3" algn="l">
              <a:spcBef>
                <a:spcPts val="0"/>
              </a:spcBef>
              <a:spcAft>
                <a:spcPts val="0"/>
              </a:spcAft>
              <a:buClr>
                <a:schemeClr val="dk2"/>
              </a:buClr>
              <a:buSzPts val="3200"/>
              <a:buNone/>
              <a:defRPr sz="1400" b="0" i="0" u="none" strike="noStrike" cap="none">
                <a:solidFill>
                  <a:schemeClr val="dk2"/>
                </a:solidFill>
              </a:defRPr>
            </a:lvl4pPr>
            <a:lvl5pPr marR="0" lvl="4" algn="l">
              <a:spcBef>
                <a:spcPts val="0"/>
              </a:spcBef>
              <a:spcAft>
                <a:spcPts val="0"/>
              </a:spcAft>
              <a:buClr>
                <a:schemeClr val="dk2"/>
              </a:buClr>
              <a:buSzPts val="3200"/>
              <a:buNone/>
              <a:defRPr sz="1400" b="0" i="0" u="none" strike="noStrike" cap="none">
                <a:solidFill>
                  <a:schemeClr val="dk2"/>
                </a:solidFill>
              </a:defRPr>
            </a:lvl5pPr>
            <a:lvl6pPr marR="0" lvl="5" algn="l">
              <a:spcBef>
                <a:spcPts val="0"/>
              </a:spcBef>
              <a:spcAft>
                <a:spcPts val="0"/>
              </a:spcAft>
              <a:buClr>
                <a:schemeClr val="dk2"/>
              </a:buClr>
              <a:buSzPts val="3200"/>
              <a:buNone/>
              <a:defRPr sz="1400" b="0" i="0" u="none" strike="noStrike" cap="none">
                <a:solidFill>
                  <a:schemeClr val="dk2"/>
                </a:solidFill>
              </a:defRPr>
            </a:lvl6pPr>
            <a:lvl7pPr marR="0" lvl="6" algn="l">
              <a:spcBef>
                <a:spcPts val="0"/>
              </a:spcBef>
              <a:spcAft>
                <a:spcPts val="0"/>
              </a:spcAft>
              <a:buClr>
                <a:schemeClr val="dk2"/>
              </a:buClr>
              <a:buSzPts val="3200"/>
              <a:buNone/>
              <a:defRPr sz="1400" b="0" i="0" u="none" strike="noStrike" cap="none">
                <a:solidFill>
                  <a:schemeClr val="dk2"/>
                </a:solidFill>
              </a:defRPr>
            </a:lvl7pPr>
            <a:lvl8pPr marR="0" lvl="7" algn="l">
              <a:spcBef>
                <a:spcPts val="0"/>
              </a:spcBef>
              <a:spcAft>
                <a:spcPts val="0"/>
              </a:spcAft>
              <a:buClr>
                <a:schemeClr val="dk2"/>
              </a:buClr>
              <a:buSzPts val="3200"/>
              <a:buNone/>
              <a:defRPr sz="1400" b="0" i="0" u="none" strike="noStrike" cap="none">
                <a:solidFill>
                  <a:schemeClr val="dk2"/>
                </a:solidFill>
              </a:defRPr>
            </a:lvl8pPr>
            <a:lvl9pPr marR="0" lvl="8" algn="l">
              <a:spcBef>
                <a:spcPts val="0"/>
              </a:spcBef>
              <a:spcAft>
                <a:spcPts val="0"/>
              </a:spcAft>
              <a:buClr>
                <a:schemeClr val="dk2"/>
              </a:buClr>
              <a:buSzPts val="3200"/>
              <a:buNone/>
              <a:defRPr sz="1400" b="0" i="0" u="none" strike="noStrike" cap="none">
                <a:solidFill>
                  <a:schemeClr val="dk2"/>
                </a:solidFill>
              </a:defRPr>
            </a:lvl9pPr>
          </a:lstStyle>
          <a:p>
            <a:endParaRPr/>
          </a:p>
        </p:txBody>
      </p:sp>
      <p:sp>
        <p:nvSpPr>
          <p:cNvPr id="45" name="Google Shape;45;p7"/>
          <p:cNvSpPr txBox="1">
            <a:spLocks noGrp="1"/>
          </p:cNvSpPr>
          <p:nvPr>
            <p:ph type="body" idx="1"/>
          </p:nvPr>
        </p:nvSpPr>
        <p:spPr>
          <a:xfrm>
            <a:off x="3570346" y="514924"/>
            <a:ext cx="3385200" cy="5526400"/>
          </a:xfrm>
          <a:prstGeom prst="rect">
            <a:avLst/>
          </a:prstGeom>
          <a:noFill/>
          <a:ln>
            <a:noFill/>
          </a:ln>
        </p:spPr>
        <p:txBody>
          <a:bodyPr spcFirstLastPara="1" wrap="square" lIns="91425" tIns="91425" rIns="91425" bIns="91425" anchor="t" anchorCtr="0">
            <a:noAutofit/>
          </a:bodyPr>
          <a:lstStyle>
            <a:lvl1pPr marL="457200" marR="0" lvl="0" indent="-298449" algn="l">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099" algn="l">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399" algn="l">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46" name="Google Shape;46;p7"/>
          <p:cNvSpPr txBox="1">
            <a:spLocks noGrp="1"/>
          </p:cNvSpPr>
          <p:nvPr>
            <p:ph type="body" idx="2"/>
          </p:nvPr>
        </p:nvSpPr>
        <p:spPr>
          <a:xfrm>
            <a:off x="508000" y="2777069"/>
            <a:ext cx="2890800" cy="2584400"/>
          </a:xfrm>
          <a:prstGeom prst="rect">
            <a:avLst/>
          </a:prstGeom>
          <a:noFill/>
          <a:ln>
            <a:noFill/>
          </a:ln>
        </p:spPr>
        <p:txBody>
          <a:bodyPr spcFirstLastPara="1" wrap="square" lIns="91425" tIns="91425" rIns="91425" bIns="91425" anchor="t" anchorCtr="0">
            <a:noAutofit/>
          </a:bodyPr>
          <a:lstStyle>
            <a:lvl1pPr marL="457200" marR="0" lvl="0" indent="-228600" algn="l">
              <a:spcBef>
                <a:spcPts val="800"/>
              </a:spcBef>
              <a:spcAft>
                <a:spcPts val="0"/>
              </a:spcAft>
              <a:buClr>
                <a:schemeClr val="accent1"/>
              </a:buClr>
              <a:buSzPts val="1800"/>
              <a:buFont typeface="Noto Sans Symbols"/>
              <a:buNone/>
              <a:defRPr sz="1100" b="0" i="0" u="none" strike="noStrike" cap="none">
                <a:solidFill>
                  <a:srgbClr val="3F3F3F"/>
                </a:solidFill>
                <a:latin typeface="Trebuchet MS"/>
                <a:ea typeface="Trebuchet MS"/>
                <a:cs typeface="Trebuchet MS"/>
                <a:sym typeface="Trebuchet MS"/>
              </a:defRPr>
            </a:lvl1pPr>
            <a:lvl2pPr marL="914400" marR="0" lvl="1" indent="-228600" algn="l">
              <a:spcBef>
                <a:spcPts val="800"/>
              </a:spcBef>
              <a:spcAft>
                <a:spcPts val="0"/>
              </a:spcAft>
              <a:buClr>
                <a:schemeClr val="accent1"/>
              </a:buClr>
              <a:buSzPts val="1400"/>
              <a:buFont typeface="Noto Sans Symbols"/>
              <a:buNone/>
              <a:defRPr sz="1100" b="0" i="0" u="none" strike="noStrike" cap="none">
                <a:solidFill>
                  <a:srgbClr val="3F3F3F"/>
                </a:solidFill>
                <a:latin typeface="Trebuchet MS"/>
                <a:ea typeface="Trebuchet MS"/>
                <a:cs typeface="Trebuchet MS"/>
                <a:sym typeface="Trebuchet MS"/>
              </a:defRPr>
            </a:lvl2pPr>
            <a:lvl3pPr marL="1371600" marR="0" lvl="2" indent="-228600" algn="l">
              <a:spcBef>
                <a:spcPts val="800"/>
              </a:spcBef>
              <a:spcAft>
                <a:spcPts val="0"/>
              </a:spcAft>
              <a:buClr>
                <a:schemeClr val="accent1"/>
              </a:buClr>
              <a:buSzPts val="140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4pPr>
            <a:lvl5pPr marL="2286000" marR="0" lvl="4"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5pPr>
            <a:lvl6pPr marL="2743200" marR="0" lvl="5"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6pPr>
            <a:lvl7pPr marL="3200400" marR="0" lvl="6"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7pPr>
            <a:lvl8pPr marL="3657600" marR="0" lvl="7"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8pPr>
            <a:lvl9pPr marL="4114800" marR="0" lvl="8"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9pPr>
          </a:lstStyle>
          <a:p>
            <a:endParaRPr/>
          </a:p>
        </p:txBody>
      </p:sp>
      <p:sp>
        <p:nvSpPr>
          <p:cNvPr id="47" name="Google Shape;47;p7"/>
          <p:cNvSpPr txBox="1">
            <a:spLocks noGrp="1"/>
          </p:cNvSpPr>
          <p:nvPr>
            <p:ph type="dt" idx="10"/>
          </p:nvPr>
        </p:nvSpPr>
        <p:spPr>
          <a:xfrm>
            <a:off x="5403850" y="6041363"/>
            <a:ext cx="684000" cy="365200"/>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Clr>
                <a:srgbClr val="888888"/>
              </a:buClr>
              <a:buSzPts val="1400"/>
              <a:buFont typeface="Trebuchet MS"/>
              <a:buNone/>
              <a:defRPr sz="700">
                <a:solidFill>
                  <a:srgbClr val="888888"/>
                </a:solidFill>
                <a:latin typeface="Trebuchet MS"/>
                <a:ea typeface="Trebuchet MS"/>
                <a:cs typeface="Trebuchet MS"/>
                <a:sym typeface="Trebuchet MS"/>
              </a:defRPr>
            </a:lvl1pPr>
            <a:lvl2pPr marR="0" lvl="1"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8" name="Google Shape;48;p7"/>
          <p:cNvSpPr txBox="1">
            <a:spLocks noGrp="1"/>
          </p:cNvSpPr>
          <p:nvPr>
            <p:ph type="ftr" idx="11"/>
          </p:nvPr>
        </p:nvSpPr>
        <p:spPr>
          <a:xfrm>
            <a:off x="508000" y="6041363"/>
            <a:ext cx="4723200" cy="365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888888"/>
              </a:buClr>
              <a:buSzPts val="1400"/>
              <a:buFont typeface="Trebuchet MS"/>
              <a:buNone/>
              <a:defRPr sz="700">
                <a:solidFill>
                  <a:srgbClr val="888888"/>
                </a:solidFill>
                <a:latin typeface="Trebuchet MS"/>
                <a:ea typeface="Trebuchet MS"/>
                <a:cs typeface="Trebuchet MS"/>
                <a:sym typeface="Trebuchet MS"/>
              </a:defRPr>
            </a:lvl1pPr>
            <a:lvl2pPr marR="0" lvl="1"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49" name="Google Shape;49;p7"/>
          <p:cNvSpPr txBox="1">
            <a:spLocks noGrp="1"/>
          </p:cNvSpPr>
          <p:nvPr>
            <p:ph type="sldNum" idx="12"/>
          </p:nvPr>
        </p:nvSpPr>
        <p:spPr>
          <a:xfrm>
            <a:off x="6442997" y="6041363"/>
            <a:ext cx="5127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1pPr>
            <a:lvl2pPr marL="0" marR="0" lvl="1"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2pPr>
            <a:lvl3pPr marL="0" marR="0" lvl="2"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3pPr>
            <a:lvl4pPr marL="0" marR="0" lvl="3"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4pPr>
            <a:lvl5pPr marL="0" marR="0" lvl="4"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5pPr>
            <a:lvl6pPr marL="0" marR="0" lvl="5"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6pPr>
            <a:lvl7pPr marL="0" marR="0" lvl="6"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7pPr>
            <a:lvl8pPr marL="0" marR="0" lvl="7"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8pPr>
            <a:lvl9pPr marL="0" marR="0" lvl="8"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265500" y="1446167"/>
            <a:ext cx="4045200" cy="22760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4200"/>
              <a:buFont typeface="Twentieth Century"/>
              <a:buNone/>
              <a:defRPr sz="4200"/>
            </a:lvl1pPr>
            <a:lvl2pPr lvl="1" algn="ctr">
              <a:spcBef>
                <a:spcPts val="0"/>
              </a:spcBef>
              <a:spcAft>
                <a:spcPts val="0"/>
              </a:spcAft>
              <a:buSzPts val="1400"/>
              <a:buNone/>
              <a:defRPr sz="4200"/>
            </a:lvl2pPr>
            <a:lvl3pPr lvl="2" algn="ctr">
              <a:spcBef>
                <a:spcPts val="0"/>
              </a:spcBef>
              <a:spcAft>
                <a:spcPts val="0"/>
              </a:spcAft>
              <a:buSzPts val="1400"/>
              <a:buNone/>
              <a:defRPr sz="4200"/>
            </a:lvl3pPr>
            <a:lvl4pPr lvl="3" algn="ctr">
              <a:spcBef>
                <a:spcPts val="0"/>
              </a:spcBef>
              <a:spcAft>
                <a:spcPts val="0"/>
              </a:spcAft>
              <a:buSzPts val="1400"/>
              <a:buNone/>
              <a:defRPr sz="4200"/>
            </a:lvl4pPr>
            <a:lvl5pPr lvl="4" algn="ctr">
              <a:spcBef>
                <a:spcPts val="0"/>
              </a:spcBef>
              <a:spcAft>
                <a:spcPts val="0"/>
              </a:spcAft>
              <a:buSzPts val="1400"/>
              <a:buNone/>
              <a:defRPr sz="4200"/>
            </a:lvl5pPr>
            <a:lvl6pPr lvl="5" algn="ctr">
              <a:spcBef>
                <a:spcPts val="0"/>
              </a:spcBef>
              <a:spcAft>
                <a:spcPts val="0"/>
              </a:spcAft>
              <a:buSzPts val="1400"/>
              <a:buNone/>
              <a:defRPr sz="4200"/>
            </a:lvl6pPr>
            <a:lvl7pPr lvl="6" algn="ctr">
              <a:spcBef>
                <a:spcPts val="0"/>
              </a:spcBef>
              <a:spcAft>
                <a:spcPts val="0"/>
              </a:spcAft>
              <a:buSzPts val="1400"/>
              <a:buNone/>
              <a:defRPr sz="4200"/>
            </a:lvl7pPr>
            <a:lvl8pPr lvl="7" algn="ctr">
              <a:spcBef>
                <a:spcPts val="0"/>
              </a:spcBef>
              <a:spcAft>
                <a:spcPts val="0"/>
              </a:spcAft>
              <a:buSzPts val="1400"/>
              <a:buNone/>
              <a:defRPr sz="4200"/>
            </a:lvl8pPr>
            <a:lvl9pPr lvl="8" algn="ctr">
              <a:spcBef>
                <a:spcPts val="0"/>
              </a:spcBef>
              <a:spcAft>
                <a:spcPts val="0"/>
              </a:spcAft>
              <a:buSzPts val="1400"/>
              <a:buNone/>
              <a:defRPr sz="4200"/>
            </a:lvl9pPr>
          </a:lstStyle>
          <a:p>
            <a:endParaRPr/>
          </a:p>
        </p:txBody>
      </p:sp>
      <p:sp>
        <p:nvSpPr>
          <p:cNvPr id="57" name="Google Shape;57;p9"/>
          <p:cNvSpPr txBox="1">
            <a:spLocks noGrp="1"/>
          </p:cNvSpPr>
          <p:nvPr>
            <p:ph type="subTitle" idx="1"/>
          </p:nvPr>
        </p:nvSpPr>
        <p:spPr>
          <a:xfrm>
            <a:off x="265500" y="3793600"/>
            <a:ext cx="4045200" cy="189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8" name="Google Shape;58;p9"/>
          <p:cNvSpPr txBox="1">
            <a:spLocks noGrp="1"/>
          </p:cNvSpPr>
          <p:nvPr>
            <p:ph type="body" idx="2"/>
          </p:nvPr>
        </p:nvSpPr>
        <p:spPr>
          <a:xfrm>
            <a:off x="4939500" y="965600"/>
            <a:ext cx="3837000" cy="4926800"/>
          </a:xfrm>
          <a:prstGeom prst="rect">
            <a:avLst/>
          </a:prstGeom>
          <a:noFill/>
          <a:ln>
            <a:noFill/>
          </a:ln>
        </p:spPr>
        <p:txBody>
          <a:bodyPr spcFirstLastPara="1" wrap="square" lIns="91425" tIns="91425" rIns="91425" bIns="91425" anchor="ctr" anchorCtr="0">
            <a:noAutofit/>
          </a:bodyPr>
          <a:lstStyle>
            <a:lvl1pPr marL="457200" lvl="0" indent="-431800" algn="l">
              <a:spcBef>
                <a:spcPts val="0"/>
              </a:spcBef>
              <a:spcAft>
                <a:spcPts val="0"/>
              </a:spcAft>
              <a:buClr>
                <a:schemeClr val="accent1"/>
              </a:buClr>
              <a:buSzPts val="3200"/>
              <a:buChar char="▪"/>
              <a:defRPr>
                <a:solidFill>
                  <a:schemeClr val="accent1"/>
                </a:solidFill>
              </a:defRPr>
            </a:lvl1pPr>
            <a:lvl2pPr marL="914400" lvl="1" indent="-406400" algn="l">
              <a:spcBef>
                <a:spcPts val="0"/>
              </a:spcBef>
              <a:spcAft>
                <a:spcPts val="0"/>
              </a:spcAft>
              <a:buClr>
                <a:schemeClr val="accent1"/>
              </a:buClr>
              <a:buSzPts val="2800"/>
              <a:buChar char="▪"/>
              <a:defRPr>
                <a:solidFill>
                  <a:schemeClr val="accent1"/>
                </a:solidFill>
              </a:defRPr>
            </a:lvl2pPr>
            <a:lvl3pPr marL="1371600" lvl="2" indent="-381000" algn="l">
              <a:spcBef>
                <a:spcPts val="0"/>
              </a:spcBef>
              <a:spcAft>
                <a:spcPts val="0"/>
              </a:spcAft>
              <a:buClr>
                <a:schemeClr val="accent1"/>
              </a:buClr>
              <a:buSzPts val="2400"/>
              <a:buChar char="▪"/>
              <a:defRPr>
                <a:solidFill>
                  <a:schemeClr val="accent1"/>
                </a:solidFill>
              </a:defRPr>
            </a:lvl3pPr>
            <a:lvl4pPr marL="1828800" lvl="3" indent="-355600" algn="l">
              <a:spcBef>
                <a:spcPts val="0"/>
              </a:spcBef>
              <a:spcAft>
                <a:spcPts val="0"/>
              </a:spcAft>
              <a:buClr>
                <a:schemeClr val="accent1"/>
              </a:buClr>
              <a:buSzPts val="2000"/>
              <a:buChar char="•"/>
              <a:defRPr>
                <a:solidFill>
                  <a:schemeClr val="accent1"/>
                </a:solidFill>
              </a:defRPr>
            </a:lvl4pPr>
            <a:lvl5pPr marL="2286000" lvl="4" indent="-355600" algn="l">
              <a:spcBef>
                <a:spcPts val="0"/>
              </a:spcBef>
              <a:spcAft>
                <a:spcPts val="0"/>
              </a:spcAft>
              <a:buClr>
                <a:schemeClr val="accent1"/>
              </a:buClr>
              <a:buSzPts val="2000"/>
              <a:buChar char="•"/>
              <a:defRPr>
                <a:solidFill>
                  <a:schemeClr val="accent1"/>
                </a:solidFill>
              </a:defRPr>
            </a:lvl5pPr>
            <a:lvl6pPr marL="2743200" lvl="5" indent="-355600" algn="l">
              <a:spcBef>
                <a:spcPts val="0"/>
              </a:spcBef>
              <a:spcAft>
                <a:spcPts val="0"/>
              </a:spcAft>
              <a:buClr>
                <a:schemeClr val="accent1"/>
              </a:buClr>
              <a:buSzPts val="2000"/>
              <a:buChar char="•"/>
              <a:defRPr>
                <a:solidFill>
                  <a:schemeClr val="accent1"/>
                </a:solidFill>
              </a:defRPr>
            </a:lvl6pPr>
            <a:lvl7pPr marL="3200400" lvl="6" indent="-355600" algn="l">
              <a:spcBef>
                <a:spcPts val="0"/>
              </a:spcBef>
              <a:spcAft>
                <a:spcPts val="0"/>
              </a:spcAft>
              <a:buClr>
                <a:schemeClr val="accent1"/>
              </a:buClr>
              <a:buSzPts val="2000"/>
              <a:buChar char="•"/>
              <a:defRPr>
                <a:solidFill>
                  <a:schemeClr val="accent1"/>
                </a:solidFill>
              </a:defRPr>
            </a:lvl7pPr>
            <a:lvl8pPr marL="3657600" lvl="7" indent="-355600" algn="l">
              <a:spcBef>
                <a:spcPts val="0"/>
              </a:spcBef>
              <a:spcAft>
                <a:spcPts val="0"/>
              </a:spcAft>
              <a:buClr>
                <a:schemeClr val="accent1"/>
              </a:buClr>
              <a:buSzPts val="2000"/>
              <a:buChar char="•"/>
              <a:defRPr>
                <a:solidFill>
                  <a:schemeClr val="accent1"/>
                </a:solidFill>
              </a:defRPr>
            </a:lvl8pPr>
            <a:lvl9pPr marL="4114800" lvl="8" indent="-355600" algn="l">
              <a:spcBef>
                <a:spcPts val="0"/>
              </a:spcBef>
              <a:spcAft>
                <a:spcPts val="0"/>
              </a:spcAft>
              <a:buClr>
                <a:schemeClr val="accent1"/>
              </a:buClr>
              <a:buSzPts val="2000"/>
              <a:buChar char="•"/>
              <a:defRPr>
                <a:solidFill>
                  <a:schemeClr val="accent1"/>
                </a:solidFill>
              </a:defRPr>
            </a:lvl9pPr>
          </a:lstStyle>
          <a:p>
            <a:endParaRPr/>
          </a:p>
        </p:txBody>
      </p:sp>
      <p:sp>
        <p:nvSpPr>
          <p:cNvPr id="59" name="Google Shape;59;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1pPr>
            <a:lvl2pPr marL="0" marR="0" lvl="1"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2pPr>
            <a:lvl3pPr marL="0" marR="0" lvl="2"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3pPr>
            <a:lvl4pPr marL="0" marR="0" lvl="3"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4pPr>
            <a:lvl5pPr marL="0" marR="0" lvl="4"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5pPr>
            <a:lvl6pPr marL="0" marR="0" lvl="5"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6pPr>
            <a:lvl7pPr marL="0" marR="0" lvl="6"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7pPr>
            <a:lvl8pPr marL="0" marR="0" lvl="7"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8pPr>
            <a:lvl9pPr marL="0" marR="0" lvl="8"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311700" y="496967"/>
            <a:ext cx="8520600" cy="860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311700" y="1890400"/>
            <a:ext cx="8520600" cy="4201200"/>
          </a:xfrm>
          <a:prstGeom prst="rect">
            <a:avLst/>
          </a:prstGeom>
          <a:noFill/>
          <a:ln>
            <a:noFill/>
          </a:ln>
        </p:spPr>
        <p:txBody>
          <a:bodyPr spcFirstLastPara="1" wrap="square" lIns="91425" tIns="91425" rIns="91425" bIns="91425" anchor="t" anchorCtr="0">
            <a:noAutofit/>
          </a:bodyPr>
          <a:lstStyle>
            <a:lvl1pPr marL="457200" lvl="0" indent="-431800" algn="l">
              <a:spcBef>
                <a:spcPts val="0"/>
              </a:spcBef>
              <a:spcAft>
                <a:spcPts val="0"/>
              </a:spcAft>
              <a:buSzPts val="3200"/>
              <a:buChar char="▪"/>
              <a:defRPr/>
            </a:lvl1pPr>
            <a:lvl2pPr marL="914400" lvl="1" indent="-406400" algn="l">
              <a:spcBef>
                <a:spcPts val="0"/>
              </a:spcBef>
              <a:spcAft>
                <a:spcPts val="0"/>
              </a:spcAft>
              <a:buSzPts val="2800"/>
              <a:buChar char="▪"/>
              <a:defRPr/>
            </a:lvl2pPr>
            <a:lvl3pPr marL="1371600" lvl="2" indent="-381000" algn="l">
              <a:spcBef>
                <a:spcPts val="0"/>
              </a:spcBef>
              <a:spcAft>
                <a:spcPts val="0"/>
              </a:spcAft>
              <a:buSzPts val="2400"/>
              <a:buChar char="▪"/>
              <a:defRPr/>
            </a:lvl3pPr>
            <a:lvl4pPr marL="1828800" lvl="3" indent="-355600" algn="l">
              <a:spcBef>
                <a:spcPts val="0"/>
              </a:spcBef>
              <a:spcAft>
                <a:spcPts val="0"/>
              </a:spcAft>
              <a:buClr>
                <a:schemeClr val="dk2"/>
              </a:buClr>
              <a:buSzPts val="2000"/>
              <a:buChar char="•"/>
              <a:defRPr/>
            </a:lvl4pPr>
            <a:lvl5pPr marL="2286000" lvl="4" indent="-355600" algn="l">
              <a:spcBef>
                <a:spcPts val="0"/>
              </a:spcBef>
              <a:spcAft>
                <a:spcPts val="0"/>
              </a:spcAft>
              <a:buClr>
                <a:schemeClr val="dk2"/>
              </a:buClr>
              <a:buSzPts val="2000"/>
              <a:buChar char="•"/>
              <a:defRPr/>
            </a:lvl5pPr>
            <a:lvl6pPr marL="2743200" lvl="5" indent="-355600" algn="l">
              <a:spcBef>
                <a:spcPts val="0"/>
              </a:spcBef>
              <a:spcAft>
                <a:spcPts val="0"/>
              </a:spcAft>
              <a:buClr>
                <a:schemeClr val="dk1"/>
              </a:buClr>
              <a:buSzPts val="2000"/>
              <a:buChar char="•"/>
              <a:defRPr/>
            </a:lvl6pPr>
            <a:lvl7pPr marL="3200400" lvl="6" indent="-355600" algn="l">
              <a:spcBef>
                <a:spcPts val="0"/>
              </a:spcBef>
              <a:spcAft>
                <a:spcPts val="0"/>
              </a:spcAft>
              <a:buClr>
                <a:schemeClr val="dk1"/>
              </a:buClr>
              <a:buSzPts val="2000"/>
              <a:buChar char="•"/>
              <a:defRPr/>
            </a:lvl7pPr>
            <a:lvl8pPr marL="3657600" lvl="7" indent="-355600" algn="l">
              <a:spcBef>
                <a:spcPts val="0"/>
              </a:spcBef>
              <a:spcAft>
                <a:spcPts val="0"/>
              </a:spcAft>
              <a:buClr>
                <a:schemeClr val="dk1"/>
              </a:buClr>
              <a:buSzPts val="2000"/>
              <a:buChar char="•"/>
              <a:defRPr/>
            </a:lvl8pPr>
            <a:lvl9pPr marL="4114800" lvl="8" indent="-355600" algn="l">
              <a:spcBef>
                <a:spcPts val="0"/>
              </a:spcBef>
              <a:spcAft>
                <a:spcPts val="0"/>
              </a:spcAft>
              <a:buClr>
                <a:schemeClr val="dk1"/>
              </a:buClr>
              <a:buSzPts val="2000"/>
              <a:buChar char="•"/>
              <a:defRPr/>
            </a:lvl9pPr>
          </a:lstStyle>
          <a:p>
            <a:endParaRPr/>
          </a:p>
        </p:txBody>
      </p:sp>
      <p:sp>
        <p:nvSpPr>
          <p:cNvPr id="63" name="Google Shape;63;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jp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2" name="Google Shape;12;p1"/>
          <p:cNvGrpSpPr/>
          <p:nvPr/>
        </p:nvGrpSpPr>
        <p:grpSpPr>
          <a:xfrm>
            <a:off x="-46860" y="-82678"/>
            <a:ext cx="1711368" cy="1342472"/>
            <a:chOff x="18744" y="-7702"/>
            <a:chExt cx="1711368" cy="1342472"/>
          </a:xfrm>
        </p:grpSpPr>
        <p:sp>
          <p:nvSpPr>
            <p:cNvPr id="13" name="Google Shape;13;p1"/>
            <p:cNvSpPr/>
            <p:nvPr/>
          </p:nvSpPr>
          <p:spPr>
            <a:xfrm>
              <a:off x="365298"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4" name="Google Shape;14;p1"/>
            <p:cNvSpPr/>
            <p:nvPr/>
          </p:nvSpPr>
          <p:spPr>
            <a:xfrm>
              <a:off x="714417" y="68261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5" name="Google Shape;15;p1"/>
            <p:cNvSpPr/>
            <p:nvPr/>
          </p:nvSpPr>
          <p:spPr>
            <a:xfrm>
              <a:off x="714417"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6" name="Google Shape;16;p1"/>
            <p:cNvSpPr/>
            <p:nvPr/>
          </p:nvSpPr>
          <p:spPr>
            <a:xfrm>
              <a:off x="365298" y="682611"/>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7" name="Google Shape;17;p1"/>
            <p:cNvSpPr/>
            <p:nvPr/>
          </p:nvSpPr>
          <p:spPr>
            <a:xfrm>
              <a:off x="1065331" y="343802"/>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8" name="Google Shape;18;p1"/>
            <p:cNvSpPr/>
            <p:nvPr/>
          </p:nvSpPr>
          <p:spPr>
            <a:xfrm>
              <a:off x="365298" y="-2957"/>
              <a:ext cx="315461" cy="314289"/>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9" name="Google Shape;19;p1"/>
            <p:cNvSpPr/>
            <p:nvPr/>
          </p:nvSpPr>
          <p:spPr>
            <a:xfrm>
              <a:off x="714417" y="-2957"/>
              <a:ext cx="315461" cy="314289"/>
            </a:xfrm>
            <a:prstGeom prst="roundRect">
              <a:avLst>
                <a:gd name="adj" fmla="val 16667"/>
              </a:avLst>
            </a:prstGeom>
            <a:solidFill>
              <a:srgbClr val="3366FF"/>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0" name="Google Shape;20;p1"/>
            <p:cNvSpPr/>
            <p:nvPr/>
          </p:nvSpPr>
          <p:spPr>
            <a:xfrm>
              <a:off x="1065331" y="-2957"/>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1" name="Google Shape;21;p1"/>
            <p:cNvSpPr/>
            <p:nvPr/>
          </p:nvSpPr>
          <p:spPr>
            <a:xfrm>
              <a:off x="18744" y="339057"/>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2" name="Google Shape;22;p1"/>
            <p:cNvSpPr/>
            <p:nvPr/>
          </p:nvSpPr>
          <p:spPr>
            <a:xfrm>
              <a:off x="18744" y="677866"/>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3" name="Google Shape;23;p1"/>
            <p:cNvSpPr/>
            <p:nvPr/>
          </p:nvSpPr>
          <p:spPr>
            <a:xfrm>
              <a:off x="18744" y="102048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4" name="Google Shape;24;p1"/>
            <p:cNvSpPr/>
            <p:nvPr/>
          </p:nvSpPr>
          <p:spPr>
            <a:xfrm>
              <a:off x="18744" y="-7702"/>
              <a:ext cx="315461" cy="314289"/>
            </a:xfrm>
            <a:prstGeom prst="roundRect">
              <a:avLst>
                <a:gd name="adj" fmla="val 16667"/>
              </a:avLst>
            </a:prstGeom>
            <a:solidFill>
              <a:srgbClr val="3366FF"/>
            </a:solidFill>
            <a:ln w="9525"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5" name="Google Shape;25;p1"/>
            <p:cNvSpPr/>
            <p:nvPr/>
          </p:nvSpPr>
          <p:spPr>
            <a:xfrm>
              <a:off x="1414651" y="-6324"/>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grpSp>
      <p:pic>
        <p:nvPicPr>
          <p:cNvPr id="26" name="Google Shape;26;p1" descr="Minnesota PBIS Logo (4).jpg"/>
          <p:cNvPicPr preferRelativeResize="0"/>
          <p:nvPr/>
        </p:nvPicPr>
        <p:blipFill rotWithShape="1">
          <a:blip r:embed="rId4">
            <a:alphaModFix/>
          </a:blip>
          <a:srcRect/>
          <a:stretch/>
        </p:blipFill>
        <p:spPr>
          <a:xfrm>
            <a:off x="7128872" y="5973862"/>
            <a:ext cx="2015127" cy="884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4"/>
          <p:cNvSpPr/>
          <p:nvPr/>
        </p:nvSpPr>
        <p:spPr>
          <a:xfrm>
            <a:off x="2607746" y="6113854"/>
            <a:ext cx="5023299"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b="0" i="0" u="none" strike="noStrike" cap="none">
                <a:solidFill>
                  <a:srgbClr val="3A53A5"/>
                </a:solidFill>
                <a:latin typeface="Twentieth Century"/>
                <a:ea typeface="Twentieth Century"/>
                <a:cs typeface="Twentieth Century"/>
                <a:sym typeface="Twentieth Century"/>
              </a:rPr>
              <a:t>Day 1: Fidelity Data &amp; Annual Evaluation (TFI 1.14 &amp; 1.15)  </a:t>
            </a:r>
            <a:endParaRPr sz="1400" b="0" i="0" u="none" strike="noStrike" cap="none">
              <a:solidFill>
                <a:srgbClr val="3A53A5"/>
              </a:solidFill>
              <a:latin typeface="Twentieth Century"/>
              <a:ea typeface="Twentieth Century"/>
              <a:cs typeface="Twentieth Century"/>
              <a:sym typeface="Twentieth Century"/>
            </a:endParaRPr>
          </a:p>
        </p:txBody>
      </p:sp>
      <p:pic>
        <p:nvPicPr>
          <p:cNvPr id="37" name="Google Shape;37;p4" descr="Minnesota PBIS Logo (4).jpg"/>
          <p:cNvPicPr preferRelativeResize="0"/>
          <p:nvPr/>
        </p:nvPicPr>
        <p:blipFill rotWithShape="1">
          <a:blip r:embed="rId15">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pbisapps.org/Resources/Pages/PBIS-Assessment-Overview-Webinar.a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www.pbisapps.org/Resources/SWIS%20Publications/PBIS%20Assessment%20Users%20Manual.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SJXbSZK1Pp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p:nvPr/>
        </p:nvSpPr>
        <p:spPr>
          <a:xfrm>
            <a:off x="1192498" y="3886700"/>
            <a:ext cx="6759005"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Fidelity Data (TFI 1.14)</a:t>
            </a:r>
            <a:endParaRPr dirty="0"/>
          </a:p>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Annual Evaluation (TFI 1.15)</a:t>
            </a:r>
            <a:endParaRPr sz="3600" b="1" i="0" u="none" strike="noStrike" cap="none" dirty="0">
              <a:solidFill>
                <a:srgbClr val="DD8047"/>
              </a:solidFill>
              <a:latin typeface="Twentieth Century"/>
              <a:ea typeface="Twentieth Century"/>
              <a:cs typeface="Twentieth Century"/>
              <a:sym typeface="Twentieth Century"/>
            </a:endParaRPr>
          </a:p>
        </p:txBody>
      </p:sp>
      <p:sp>
        <p:nvSpPr>
          <p:cNvPr id="97" name="Google Shape;97;p18"/>
          <p:cNvSpPr txBox="1">
            <a:spLocks noGrp="1"/>
          </p:cNvSpPr>
          <p:nvPr>
            <p:ph type="ctrTitle"/>
          </p:nvPr>
        </p:nvSpPr>
        <p:spPr>
          <a:xfrm>
            <a:off x="685800" y="2470769"/>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 PBIS Team Training</a:t>
            </a:r>
            <a:br>
              <a:rPr lang="en-US"/>
            </a:br>
            <a:r>
              <a:rPr lang="en-US"/>
              <a:t>1B</a:t>
            </a:r>
            <a:endParaRPr>
              <a:solidFill>
                <a:srgbClr val="DD8047"/>
              </a:solidFill>
            </a:endParaRPr>
          </a:p>
        </p:txBody>
      </p:sp>
      <p:pic>
        <p:nvPicPr>
          <p:cNvPr id="98" name="Google Shape;98;p18" descr="Minnesota is printed in green at the top of the logo.  PBIS is printed in blue and white.  The 'S&quot; looks like a river with a red, yellow and green tree next to it." title="Minnesota PBIS Logo "/>
          <p:cNvPicPr preferRelativeResize="0"/>
          <p:nvPr/>
        </p:nvPicPr>
        <p:blipFill rotWithShape="1">
          <a:blip r:embed="rId3">
            <a:alphaModFix/>
          </a:blip>
          <a:srcRect/>
          <a:stretch/>
        </p:blipFill>
        <p:spPr>
          <a:xfrm>
            <a:off x="2216948" y="445378"/>
            <a:ext cx="4782799" cy="20984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400"/>
              <a:buNone/>
            </a:pPr>
            <a:r>
              <a:rPr lang="en-US" sz="2400" b="1">
                <a:latin typeface="Twentieth Century"/>
                <a:ea typeface="Twentieth Century"/>
                <a:cs typeface="Twentieth Century"/>
                <a:sym typeface="Twentieth Century"/>
              </a:rPr>
              <a:t>Evaluation</a:t>
            </a:r>
            <a:r>
              <a:rPr lang="en-US" sz="2400">
                <a:latin typeface="Twentieth Century"/>
                <a:ea typeface="Twentieth Century"/>
                <a:cs typeface="Twentieth Century"/>
                <a:sym typeface="Twentieth Century"/>
              </a:rPr>
              <a:t> is the iterative process for determining (a) how successful we are at implementing </a:t>
            </a:r>
            <a:r>
              <a:rPr lang="en-US" sz="2400"/>
              <a:t>PBIS</a:t>
            </a:r>
            <a:r>
              <a:rPr lang="en-US" sz="2400">
                <a:latin typeface="Twentieth Century"/>
                <a:ea typeface="Twentieth Century"/>
                <a:cs typeface="Twentieth Century"/>
                <a:sym typeface="Twentieth Century"/>
              </a:rPr>
              <a:t>, and guiding (b) our planning to continue or improve that success.</a:t>
            </a:r>
            <a:endParaRPr/>
          </a:p>
          <a:p>
            <a:pPr marL="0" lvl="0" indent="0" algn="ctr" rtl="0">
              <a:spcBef>
                <a:spcPts val="480"/>
              </a:spcBef>
              <a:spcAft>
                <a:spcPts val="0"/>
              </a:spcAft>
              <a:buSzPts val="2400"/>
              <a:buNone/>
            </a:pPr>
            <a:endParaRPr sz="2400"/>
          </a:p>
          <a:p>
            <a:pPr marL="0" lvl="0" indent="0" algn="ctr" rtl="0">
              <a:spcBef>
                <a:spcPts val="480"/>
              </a:spcBef>
              <a:spcAft>
                <a:spcPts val="0"/>
              </a:spcAft>
              <a:buSzPts val="2400"/>
              <a:buNone/>
            </a:pPr>
            <a:r>
              <a:rPr lang="en-US" sz="2400" b="1">
                <a:latin typeface="Twentieth Century"/>
                <a:ea typeface="Twentieth Century"/>
                <a:cs typeface="Twentieth Century"/>
                <a:sym typeface="Twentieth Century"/>
              </a:rPr>
              <a:t>Evaluation</a:t>
            </a:r>
            <a:r>
              <a:rPr lang="en-US" sz="2400">
                <a:latin typeface="Twentieth Century"/>
                <a:ea typeface="Twentieth Century"/>
                <a:cs typeface="Twentieth Century"/>
                <a:sym typeface="Twentieth Century"/>
              </a:rPr>
              <a:t> is multi</a:t>
            </a:r>
            <a:r>
              <a:rPr lang="en-US" sz="2400"/>
              <a:t>-faceted and relies on the integration of data from other systems: expectations, acknowledgements, classroom and discipline. </a:t>
            </a:r>
            <a:endParaRPr/>
          </a:p>
          <a:p>
            <a:pPr marL="0" lvl="0" indent="0" algn="ctr" rtl="0">
              <a:spcBef>
                <a:spcPts val="480"/>
              </a:spcBef>
              <a:spcAft>
                <a:spcPts val="0"/>
              </a:spcAft>
              <a:buSzPts val="2400"/>
              <a:buNone/>
            </a:pPr>
            <a:endParaRPr sz="2400"/>
          </a:p>
        </p:txBody>
      </p:sp>
      <p:pic>
        <p:nvPicPr>
          <p:cNvPr id="181" name="Google Shape;181;p27"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82" name="Google Shape;182;p27"/>
          <p:cNvSpPr txBox="1">
            <a:spLocks noGrp="1"/>
          </p:cNvSpPr>
          <p:nvPr>
            <p:ph type="title"/>
          </p:nvPr>
        </p:nvSpPr>
        <p:spPr>
          <a:xfrm>
            <a:off x="877025"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b="1">
                <a:latin typeface="Twentieth Century"/>
                <a:ea typeface="Twentieth Century"/>
                <a:cs typeface="Twentieth Century"/>
                <a:sym typeface="Twentieth Century"/>
              </a:rPr>
              <a:t>Definition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800"/>
              <a:buNone/>
            </a:pPr>
            <a:r>
              <a:rPr lang="en-US" sz="2800" b="1">
                <a:latin typeface="Twentieth Century"/>
                <a:ea typeface="Twentieth Century"/>
                <a:cs typeface="Twentieth Century"/>
                <a:sym typeface="Twentieth Century"/>
              </a:rPr>
              <a:t>Evaluation</a:t>
            </a:r>
            <a:r>
              <a:rPr lang="en-US" sz="2800">
                <a:latin typeface="Twentieth Century"/>
                <a:ea typeface="Twentieth Century"/>
                <a:cs typeface="Twentieth Century"/>
                <a:sym typeface="Twentieth Century"/>
              </a:rPr>
              <a:t> systems are a way to hold ourselves accountable, celebrate our successes, and change our </a:t>
            </a:r>
            <a:r>
              <a:rPr lang="en-US" sz="2800"/>
              <a:t>PBIS</a:t>
            </a:r>
            <a:r>
              <a:rPr lang="en-US" sz="2800">
                <a:latin typeface="Twentieth Century"/>
                <a:ea typeface="Twentieth Century"/>
                <a:cs typeface="Twentieth Century"/>
                <a:sym typeface="Twentieth Century"/>
              </a:rPr>
              <a:t> implementation based on data.</a:t>
            </a:r>
            <a:endParaRPr/>
          </a:p>
          <a:p>
            <a:pPr marL="0" lvl="0" indent="0" algn="ctr" rtl="0">
              <a:spcBef>
                <a:spcPts val="560"/>
              </a:spcBef>
              <a:spcAft>
                <a:spcPts val="0"/>
              </a:spcAft>
              <a:buSzPts val="2800"/>
              <a:buNone/>
            </a:pPr>
            <a:endParaRPr sz="2800"/>
          </a:p>
          <a:p>
            <a:pPr marL="0" lvl="0" indent="0" algn="ctr" rtl="0">
              <a:spcBef>
                <a:spcPts val="560"/>
              </a:spcBef>
              <a:spcAft>
                <a:spcPts val="0"/>
              </a:spcAft>
              <a:buSzPts val="2800"/>
              <a:buNone/>
            </a:pPr>
            <a:r>
              <a:rPr lang="en-US" sz="2800" b="1">
                <a:latin typeface="Twentieth Century"/>
                <a:ea typeface="Twentieth Century"/>
                <a:cs typeface="Twentieth Century"/>
                <a:sym typeface="Twentieth Century"/>
              </a:rPr>
              <a:t>Evaluation</a:t>
            </a:r>
            <a:r>
              <a:rPr lang="en-US" sz="2800">
                <a:latin typeface="Twentieth Century"/>
                <a:ea typeface="Twentieth Century"/>
                <a:cs typeface="Twentieth Century"/>
                <a:sym typeface="Twentieth Century"/>
              </a:rPr>
              <a:t> helps us see the big picture and fit in all the small details. </a:t>
            </a:r>
            <a:endParaRPr/>
          </a:p>
        </p:txBody>
      </p:sp>
      <p:pic>
        <p:nvPicPr>
          <p:cNvPr id="188" name="Google Shape;188;p28"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89" name="Google Shape;189;p28"/>
          <p:cNvSpPr txBox="1">
            <a:spLocks noGrp="1"/>
          </p:cNvSpPr>
          <p:nvPr>
            <p:ph type="title"/>
          </p:nvPr>
        </p:nvSpPr>
        <p:spPr>
          <a:xfrm>
            <a:off x="1009717"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b="1">
                <a:latin typeface="Twentieth Century"/>
                <a:ea typeface="Twentieth Century"/>
                <a:cs typeface="Twentieth Century"/>
                <a:sym typeface="Twentieth Century"/>
              </a:rPr>
              <a:t>Rationale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9" descr="This graphic shows two people seated facing each other.  One person is holding a clipboard and the other is talking." title="Evaluation graphic"/>
          <p:cNvPicPr preferRelativeResize="0"/>
          <p:nvPr/>
        </p:nvPicPr>
        <p:blipFill rotWithShape="1">
          <a:blip r:embed="rId3">
            <a:alphaModFix/>
          </a:blip>
          <a:srcRect/>
          <a:stretch/>
        </p:blipFill>
        <p:spPr>
          <a:xfrm>
            <a:off x="2595154" y="2362200"/>
            <a:ext cx="3742509" cy="3638550"/>
          </a:xfrm>
          <a:prstGeom prst="rect">
            <a:avLst/>
          </a:prstGeom>
          <a:noFill/>
          <a:ln>
            <a:noFill/>
          </a:ln>
        </p:spPr>
      </p:pic>
      <p:sp>
        <p:nvSpPr>
          <p:cNvPr id="196" name="Google Shape;196;p29"/>
          <p:cNvSpPr/>
          <p:nvPr/>
        </p:nvSpPr>
        <p:spPr>
          <a:xfrm>
            <a:off x="407619" y="1337591"/>
            <a:ext cx="2210552" cy="2273586"/>
          </a:xfrm>
          <a:prstGeom prst="roundRect">
            <a:avLst>
              <a:gd name="adj" fmla="val 16667"/>
            </a:avLst>
          </a:prstGeom>
          <a:solidFill>
            <a:schemeClr val="accent6"/>
          </a:solidFill>
          <a:ln w="2857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1D2A53"/>
                </a:solidFill>
                <a:latin typeface="Twentieth Century"/>
                <a:ea typeface="Twentieth Century"/>
                <a:cs typeface="Twentieth Century"/>
                <a:sym typeface="Twentieth Century"/>
              </a:rPr>
              <a:t>Self-Assessment Survey (SAS) </a:t>
            </a:r>
            <a:endParaRPr/>
          </a:p>
        </p:txBody>
      </p:sp>
      <p:sp>
        <p:nvSpPr>
          <p:cNvPr id="197" name="Google Shape;197;p29"/>
          <p:cNvSpPr/>
          <p:nvPr/>
        </p:nvSpPr>
        <p:spPr>
          <a:xfrm>
            <a:off x="6667949" y="2646468"/>
            <a:ext cx="2210552" cy="2273586"/>
          </a:xfrm>
          <a:prstGeom prst="roundRect">
            <a:avLst>
              <a:gd name="adj" fmla="val 16667"/>
            </a:avLst>
          </a:prstGeom>
          <a:solidFill>
            <a:srgbClr val="DD8047"/>
          </a:solidFill>
          <a:ln w="2857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1D2A53"/>
                </a:solidFill>
                <a:latin typeface="Twentieth Century"/>
                <a:ea typeface="Twentieth Century"/>
                <a:cs typeface="Twentieth Century"/>
                <a:sym typeface="Twentieth Century"/>
              </a:rPr>
              <a:t>Tiered Fidelity Inventory</a:t>
            </a:r>
            <a:endParaRPr/>
          </a:p>
          <a:p>
            <a:pPr marL="0" marR="0" lvl="0" indent="0" algn="ctr" rtl="0">
              <a:spcBef>
                <a:spcPts val="0"/>
              </a:spcBef>
              <a:spcAft>
                <a:spcPts val="0"/>
              </a:spcAft>
              <a:buNone/>
            </a:pPr>
            <a:r>
              <a:rPr lang="en-US" sz="2800" b="1" i="0" u="none" strike="noStrike" cap="none">
                <a:solidFill>
                  <a:srgbClr val="1D2A53"/>
                </a:solidFill>
                <a:latin typeface="Twentieth Century"/>
                <a:ea typeface="Twentieth Century"/>
                <a:cs typeface="Twentieth Century"/>
                <a:sym typeface="Twentieth Century"/>
              </a:rPr>
              <a:t>(TFI)</a:t>
            </a:r>
            <a:endParaRPr/>
          </a:p>
        </p:txBody>
      </p:sp>
      <p:pic>
        <p:nvPicPr>
          <p:cNvPr id="198" name="Google Shape;198;p29"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99" name="Google Shape;199;p29"/>
          <p:cNvSpPr txBox="1">
            <a:spLocks noGrp="1"/>
          </p:cNvSpPr>
          <p:nvPr>
            <p:ph type="title"/>
          </p:nvPr>
        </p:nvSpPr>
        <p:spPr>
          <a:xfrm>
            <a:off x="1338458" y="342014"/>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How Will You Get Feedback From Staff?</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p:tgtEl>
                                          <p:spTgt spid="19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 calcmode="lin" valueType="num">
                                      <p:cBhvr additive="base">
                                        <p:cTn id="12" dur="500"/>
                                        <p:tgtEl>
                                          <p:spTgt spid="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body" idx="1"/>
          </p:nvPr>
        </p:nvSpPr>
        <p:spPr>
          <a:xfrm>
            <a:off x="365298" y="1616695"/>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solidFill>
                  <a:srgbClr val="000000"/>
                </a:solidFill>
              </a:rPr>
              <a:t>Assists teams in finding areas of implementation strength and needs</a:t>
            </a:r>
            <a:endParaRPr/>
          </a:p>
          <a:p>
            <a:pPr marL="342900" lvl="0" indent="-139700" algn="l" rtl="0">
              <a:spcBef>
                <a:spcPts val="640"/>
              </a:spcBef>
              <a:spcAft>
                <a:spcPts val="0"/>
              </a:spcAft>
              <a:buSzPts val="3200"/>
              <a:buNone/>
            </a:pPr>
            <a:endParaRPr>
              <a:solidFill>
                <a:srgbClr val="000000"/>
              </a:solidFill>
            </a:endParaRPr>
          </a:p>
          <a:p>
            <a:pPr marL="342900" lvl="0" indent="-342900" algn="l" rtl="0">
              <a:spcBef>
                <a:spcPts val="640"/>
              </a:spcBef>
              <a:spcAft>
                <a:spcPts val="0"/>
              </a:spcAft>
              <a:buSzPts val="3200"/>
              <a:buChar char="▪"/>
            </a:pPr>
            <a:r>
              <a:rPr lang="en-US">
                <a:solidFill>
                  <a:srgbClr val="000000"/>
                </a:solidFill>
              </a:rPr>
              <a:t>Completed by PBIS team members and coach at the same time. </a:t>
            </a:r>
            <a:endParaRPr/>
          </a:p>
          <a:p>
            <a:pPr marL="0" lvl="0" indent="0" algn="l" rtl="0">
              <a:spcBef>
                <a:spcPts val="640"/>
              </a:spcBef>
              <a:spcAft>
                <a:spcPts val="0"/>
              </a:spcAft>
              <a:buSzPts val="3200"/>
              <a:buNone/>
            </a:pPr>
            <a:endParaRPr>
              <a:solidFill>
                <a:srgbClr val="000000"/>
              </a:solidFill>
            </a:endParaRPr>
          </a:p>
          <a:p>
            <a:pPr marL="342900" lvl="0" indent="-342900" algn="l" rtl="0">
              <a:spcBef>
                <a:spcPts val="640"/>
              </a:spcBef>
              <a:spcAft>
                <a:spcPts val="0"/>
              </a:spcAft>
              <a:buSzPts val="3200"/>
              <a:buChar char="▪"/>
            </a:pPr>
            <a:r>
              <a:rPr lang="en-US">
                <a:solidFill>
                  <a:srgbClr val="000000"/>
                </a:solidFill>
              </a:rPr>
              <a:t>Goal:  </a:t>
            </a:r>
            <a:r>
              <a:rPr lang="en-US" b="1" i="1">
                <a:solidFill>
                  <a:schemeClr val="accent6"/>
                </a:solidFill>
              </a:rPr>
              <a:t>70%</a:t>
            </a:r>
            <a:r>
              <a:rPr lang="en-US">
                <a:solidFill>
                  <a:srgbClr val="000000"/>
                </a:solidFill>
              </a:rPr>
              <a:t> or more of total points for implementation</a:t>
            </a:r>
            <a:endParaRPr/>
          </a:p>
          <a:p>
            <a:pPr marL="342900" lvl="0" indent="-139700" algn="l" rtl="0">
              <a:spcBef>
                <a:spcPts val="640"/>
              </a:spcBef>
              <a:spcAft>
                <a:spcPts val="0"/>
              </a:spcAft>
              <a:buSzPts val="3200"/>
              <a:buFont typeface="Arial"/>
              <a:buNone/>
            </a:pPr>
            <a:endParaRPr b="1" i="1">
              <a:solidFill>
                <a:srgbClr val="FF0000"/>
              </a:solidFill>
            </a:endParaRPr>
          </a:p>
          <a:p>
            <a:pPr marL="342900" lvl="0" indent="-139700" algn="l" rtl="0">
              <a:spcBef>
                <a:spcPts val="640"/>
              </a:spcBef>
              <a:spcAft>
                <a:spcPts val="0"/>
              </a:spcAft>
              <a:buSzPts val="3200"/>
              <a:buNone/>
            </a:pPr>
            <a:endParaRPr/>
          </a:p>
        </p:txBody>
      </p:sp>
      <p:pic>
        <p:nvPicPr>
          <p:cNvPr id="206" name="Google Shape;206;p30"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07" name="Google Shape;207;p30"/>
          <p:cNvSpPr txBox="1">
            <a:spLocks noGrp="1"/>
          </p:cNvSpPr>
          <p:nvPr>
            <p:ph type="title"/>
          </p:nvPr>
        </p:nvSpPr>
        <p:spPr>
          <a:xfrm>
            <a:off x="1288976" y="309023"/>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Tiered Fidelity Inventory (TFI)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body" idx="1"/>
          </p:nvPr>
        </p:nvSpPr>
        <p:spPr>
          <a:xfrm>
            <a:off x="365298" y="1600200"/>
            <a:ext cx="8257568" cy="4654027"/>
          </a:xfrm>
          <a:prstGeom prst="rect">
            <a:avLst/>
          </a:prstGeom>
          <a:noFill/>
          <a:ln>
            <a:noFill/>
          </a:ln>
        </p:spPr>
        <p:txBody>
          <a:bodyPr spcFirstLastPara="1" wrap="square" lIns="91425" tIns="45700" rIns="91425" bIns="45700" anchor="t" anchorCtr="0">
            <a:noAutofit/>
          </a:bodyPr>
          <a:lstStyle/>
          <a:p>
            <a:pPr marL="514350" lvl="0" indent="-514350" algn="l" rtl="0">
              <a:lnSpc>
                <a:spcPct val="80000"/>
              </a:lnSpc>
              <a:spcBef>
                <a:spcPts val="0"/>
              </a:spcBef>
              <a:spcAft>
                <a:spcPts val="0"/>
              </a:spcAft>
              <a:buSzPts val="2960"/>
              <a:buFont typeface="Calibri"/>
              <a:buAutoNum type="arabicPeriod"/>
            </a:pPr>
            <a:r>
              <a:rPr lang="en-US" sz="2960"/>
              <a:t>Identify a coordinator who will open and close surveys, and generate graphs for all schools.</a:t>
            </a:r>
            <a:endParaRPr/>
          </a:p>
          <a:p>
            <a:pPr marL="342900" lvl="0" indent="-154940" algn="l" rtl="0">
              <a:lnSpc>
                <a:spcPct val="80000"/>
              </a:lnSpc>
              <a:spcBef>
                <a:spcPts val="592"/>
              </a:spcBef>
              <a:spcAft>
                <a:spcPts val="0"/>
              </a:spcAft>
              <a:buSzPts val="2960"/>
              <a:buNone/>
            </a:pPr>
            <a:endParaRPr sz="2960"/>
          </a:p>
          <a:p>
            <a:pPr marL="342900" lvl="0" indent="-342900" algn="l" rtl="0">
              <a:lnSpc>
                <a:spcPct val="80000"/>
              </a:lnSpc>
              <a:spcBef>
                <a:spcPts val="592"/>
              </a:spcBef>
              <a:spcAft>
                <a:spcPts val="0"/>
              </a:spcAft>
              <a:buSzPts val="2960"/>
              <a:buChar char="▪"/>
            </a:pPr>
            <a:r>
              <a:rPr lang="en-US" sz="2960"/>
              <a:t>Overview of PBIS Assessments: </a:t>
            </a:r>
            <a:endParaRPr/>
          </a:p>
          <a:p>
            <a:pPr marL="514350" lvl="0" indent="-514350" algn="l" rtl="0">
              <a:lnSpc>
                <a:spcPct val="80000"/>
              </a:lnSpc>
              <a:spcBef>
                <a:spcPts val="592"/>
              </a:spcBef>
              <a:spcAft>
                <a:spcPts val="0"/>
              </a:spcAft>
              <a:buSzPts val="2960"/>
              <a:buFont typeface="Arial"/>
              <a:buChar char="•"/>
            </a:pPr>
            <a:r>
              <a:rPr lang="en-US" sz="2960" u="sng">
                <a:solidFill>
                  <a:schemeClr val="hlink"/>
                </a:solidFill>
                <a:hlinkClick r:id="rId3"/>
              </a:rPr>
              <a:t>https://www.pbisapps.org/Resources/Pages/PBIS-Assessment-Overview-Webinar.aspx</a:t>
            </a:r>
            <a:endParaRPr sz="2960"/>
          </a:p>
          <a:p>
            <a:pPr marL="342900" lvl="0" indent="-342900" algn="l" rtl="0">
              <a:lnSpc>
                <a:spcPct val="80000"/>
              </a:lnSpc>
              <a:spcBef>
                <a:spcPts val="592"/>
              </a:spcBef>
              <a:spcAft>
                <a:spcPts val="0"/>
              </a:spcAft>
              <a:buSzPts val="2960"/>
              <a:buChar char="▪"/>
            </a:pPr>
            <a:r>
              <a:rPr lang="en-US" sz="2960"/>
              <a:t>Complete PBIS Assessments User's Manual:</a:t>
            </a:r>
            <a:endParaRPr/>
          </a:p>
          <a:p>
            <a:pPr marL="457200" lvl="0" indent="-457200" algn="l" rtl="0">
              <a:lnSpc>
                <a:spcPct val="80000"/>
              </a:lnSpc>
              <a:spcBef>
                <a:spcPts val="592"/>
              </a:spcBef>
              <a:spcAft>
                <a:spcPts val="0"/>
              </a:spcAft>
              <a:buSzPts val="2960"/>
              <a:buFont typeface="Arial"/>
              <a:buChar char="•"/>
            </a:pPr>
            <a:r>
              <a:rPr lang="en-US" sz="2960" u="sng">
                <a:solidFill>
                  <a:schemeClr val="hlink"/>
                </a:solidFill>
                <a:hlinkClick r:id="rId4"/>
              </a:rPr>
              <a:t>https://www.pbisapps.org/Resources/SWIS%20Publications/PBIS%20Assessment%20Users%20Manual.pdf</a:t>
            </a:r>
            <a:endParaRPr sz="2960"/>
          </a:p>
          <a:p>
            <a:pPr marL="342900" lvl="0" indent="-154940" algn="l" rtl="0">
              <a:lnSpc>
                <a:spcPct val="80000"/>
              </a:lnSpc>
              <a:spcBef>
                <a:spcPts val="592"/>
              </a:spcBef>
              <a:spcAft>
                <a:spcPts val="0"/>
              </a:spcAft>
              <a:buSzPts val="2960"/>
              <a:buNone/>
            </a:pPr>
            <a:endParaRPr sz="2960"/>
          </a:p>
        </p:txBody>
      </p:sp>
      <p:pic>
        <p:nvPicPr>
          <p:cNvPr id="214" name="Google Shape;214;p31" title="Self-Assessment Icon"/>
          <p:cNvPicPr preferRelativeResize="0"/>
          <p:nvPr/>
        </p:nvPicPr>
        <p:blipFill rotWithShape="1">
          <a:blip r:embed="rId5">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215" name="Google Shape;215;p31"/>
          <p:cNvSpPr txBox="1">
            <a:spLocks noGrp="1"/>
          </p:cNvSpPr>
          <p:nvPr>
            <p:ph type="title"/>
          </p:nvPr>
        </p:nvSpPr>
        <p:spPr>
          <a:xfrm>
            <a:off x="794149"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Setting Up PBIS Assessments </a:t>
            </a:r>
            <a:br>
              <a:rPr lang="en-US" sz="3959"/>
            </a:br>
            <a:r>
              <a:rPr lang="en-US" sz="3959"/>
              <a:t>for your schools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The SAS and TFI provide perception data</a:t>
            </a:r>
            <a:endParaRPr/>
          </a:p>
          <a:p>
            <a:pPr marL="742950" lvl="1" indent="-285750" algn="l" rtl="0">
              <a:spcBef>
                <a:spcPts val="560"/>
              </a:spcBef>
              <a:spcAft>
                <a:spcPts val="0"/>
              </a:spcAft>
              <a:buSzPts val="2800"/>
              <a:buChar char="▪"/>
            </a:pPr>
            <a:r>
              <a:rPr lang="en-US"/>
              <a:t>Teachers</a:t>
            </a:r>
            <a:endParaRPr/>
          </a:p>
          <a:p>
            <a:pPr marL="742950" lvl="1" indent="-285750" algn="l" rtl="0">
              <a:spcBef>
                <a:spcPts val="560"/>
              </a:spcBef>
              <a:spcAft>
                <a:spcPts val="0"/>
              </a:spcAft>
              <a:buSzPts val="2800"/>
              <a:buChar char="▪"/>
            </a:pPr>
            <a:r>
              <a:rPr lang="en-US"/>
              <a:t>Team and coach</a:t>
            </a:r>
            <a:br>
              <a:rPr lang="en-US"/>
            </a:br>
            <a:endParaRPr/>
          </a:p>
          <a:p>
            <a:pPr marL="342900" lvl="0" indent="-342900" algn="l" rtl="0">
              <a:spcBef>
                <a:spcPts val="640"/>
              </a:spcBef>
              <a:spcAft>
                <a:spcPts val="0"/>
              </a:spcAft>
              <a:buSzPts val="3200"/>
              <a:buChar char="▪"/>
            </a:pPr>
            <a:r>
              <a:rPr lang="en-US"/>
              <a:t>There are other “quick” ways to evaluate teachers use of PBIS Tier 1 practices </a:t>
            </a:r>
            <a:endParaRPr/>
          </a:p>
          <a:p>
            <a:pPr marL="342900" lvl="0" indent="-139700" algn="l" rtl="0">
              <a:spcBef>
                <a:spcPts val="640"/>
              </a:spcBef>
              <a:spcAft>
                <a:spcPts val="0"/>
              </a:spcAft>
              <a:buSzPts val="3200"/>
              <a:buNone/>
            </a:pPr>
            <a:endParaRPr/>
          </a:p>
        </p:txBody>
      </p:sp>
      <p:pic>
        <p:nvPicPr>
          <p:cNvPr id="221" name="Google Shape;221;p32"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22" name="Google Shape;222;p3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Day to Day…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Share data on office referrals </a:t>
            </a:r>
            <a:endParaRPr/>
          </a:p>
          <a:p>
            <a:pPr marL="742950" lvl="1" indent="-285750" algn="l" rtl="0">
              <a:spcBef>
                <a:spcPts val="560"/>
              </a:spcBef>
              <a:spcAft>
                <a:spcPts val="0"/>
              </a:spcAft>
              <a:buSzPts val="2800"/>
              <a:buChar char="▪"/>
            </a:pPr>
            <a:r>
              <a:rPr lang="en-US"/>
              <a:t>Ask if accurate</a:t>
            </a:r>
            <a:br>
              <a:rPr lang="en-US"/>
            </a:br>
            <a:endParaRPr/>
          </a:p>
          <a:p>
            <a:pPr marL="342900" lvl="0" indent="-342900" algn="l" rtl="0">
              <a:spcBef>
                <a:spcPts val="640"/>
              </a:spcBef>
              <a:spcAft>
                <a:spcPts val="0"/>
              </a:spcAft>
              <a:buSzPts val="3200"/>
              <a:buChar char="▪"/>
            </a:pPr>
            <a:r>
              <a:rPr lang="en-US"/>
              <a:t>Share counts for acknowledgements. </a:t>
            </a:r>
            <a:endParaRPr/>
          </a:p>
          <a:p>
            <a:pPr marL="0" lvl="0" indent="0" algn="l" rtl="0">
              <a:spcBef>
                <a:spcPts val="640"/>
              </a:spcBef>
              <a:spcAft>
                <a:spcPts val="0"/>
              </a:spcAft>
              <a:buNone/>
            </a:pPr>
            <a:r>
              <a:rPr lang="en-US"/>
              <a:t>Consider:</a:t>
            </a:r>
            <a:endParaRPr/>
          </a:p>
          <a:p>
            <a:pPr marL="742950" lvl="1" indent="-285750" algn="l" rtl="0">
              <a:spcBef>
                <a:spcPts val="560"/>
              </a:spcBef>
              <a:spcAft>
                <a:spcPts val="0"/>
              </a:spcAft>
              <a:buSzPts val="2800"/>
              <a:buChar char="▪"/>
            </a:pPr>
            <a:r>
              <a:rPr lang="en-US"/>
              <a:t>Teacher names pre-printed on slips/tickets</a:t>
            </a:r>
            <a:endParaRPr/>
          </a:p>
          <a:p>
            <a:pPr marL="742950" lvl="1" indent="-285750" algn="l" rtl="0">
              <a:spcBef>
                <a:spcPts val="560"/>
              </a:spcBef>
              <a:spcAft>
                <a:spcPts val="0"/>
              </a:spcAft>
              <a:buSzPts val="2800"/>
              <a:buChar char="▪"/>
            </a:pPr>
            <a:r>
              <a:rPr lang="en-US"/>
              <a:t>Tracking by grade level </a:t>
            </a:r>
            <a:endParaRPr/>
          </a:p>
          <a:p>
            <a:pPr marL="742950" lvl="1" indent="-285750" algn="l" rtl="0">
              <a:spcBef>
                <a:spcPts val="560"/>
              </a:spcBef>
              <a:spcAft>
                <a:spcPts val="0"/>
              </a:spcAft>
              <a:buSzPts val="2800"/>
              <a:buChar char="▪"/>
            </a:pPr>
            <a:r>
              <a:rPr lang="en-US"/>
              <a:t>Teachers making a quick frequency count</a:t>
            </a:r>
            <a:endParaRPr/>
          </a:p>
          <a:p>
            <a:pPr marL="342900" lvl="0" indent="-139700" algn="l" rtl="0">
              <a:spcBef>
                <a:spcPts val="640"/>
              </a:spcBef>
              <a:spcAft>
                <a:spcPts val="0"/>
              </a:spcAft>
              <a:buSzPts val="3200"/>
              <a:buNone/>
            </a:pPr>
            <a:endParaRPr/>
          </a:p>
        </p:txBody>
      </p:sp>
      <p:pic>
        <p:nvPicPr>
          <p:cNvPr id="228" name="Google Shape;228;p33"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29" name="Google Shape;229;p33"/>
          <p:cNvSpPr txBox="1">
            <a:spLocks noGrp="1"/>
          </p:cNvSpPr>
          <p:nvPr>
            <p:ph type="title"/>
          </p:nvPr>
        </p:nvSpPr>
        <p:spPr>
          <a:xfrm>
            <a:off x="965049" y="331166"/>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Day to Day… Continued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Our fidelity and perception data are important in relation to our Tier I outcome data. </a:t>
            </a:r>
            <a:endParaRPr/>
          </a:p>
          <a:p>
            <a:pPr marL="742950" lvl="1" indent="-285750" algn="l" rtl="0">
              <a:spcBef>
                <a:spcPts val="560"/>
              </a:spcBef>
              <a:spcAft>
                <a:spcPts val="0"/>
              </a:spcAft>
              <a:buSzPts val="2800"/>
              <a:buChar char="▪"/>
            </a:pPr>
            <a:r>
              <a:rPr lang="en-US"/>
              <a:t>Office referral</a:t>
            </a:r>
            <a:endParaRPr/>
          </a:p>
          <a:p>
            <a:pPr marL="742950" lvl="1" indent="-285750" algn="l" rtl="0">
              <a:spcBef>
                <a:spcPts val="560"/>
              </a:spcBef>
              <a:spcAft>
                <a:spcPts val="0"/>
              </a:spcAft>
              <a:buSzPts val="2800"/>
              <a:buChar char="▪"/>
            </a:pPr>
            <a:r>
              <a:rPr lang="en-US"/>
              <a:t>Attendance</a:t>
            </a:r>
            <a:endParaRPr/>
          </a:p>
          <a:p>
            <a:pPr marL="342900" lvl="0" indent="-139700" algn="l" rtl="0">
              <a:spcBef>
                <a:spcPts val="640"/>
              </a:spcBef>
              <a:spcAft>
                <a:spcPts val="0"/>
              </a:spcAft>
              <a:buSzPts val="3200"/>
              <a:buNone/>
            </a:pPr>
            <a:endParaRPr/>
          </a:p>
        </p:txBody>
      </p:sp>
      <p:pic>
        <p:nvPicPr>
          <p:cNvPr id="236" name="Google Shape;236;p34" descr=" "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37" name="Google Shape;237;p3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Outcomes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p:nvPr/>
        </p:nvSpPr>
        <p:spPr>
          <a:xfrm>
            <a:off x="429847" y="1207144"/>
            <a:ext cx="7952154"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sng">
                <a:solidFill>
                  <a:schemeClr val="hlink"/>
                </a:solidFill>
                <a:latin typeface="Calibri"/>
                <a:ea typeface="Calibri"/>
                <a:cs typeface="Calibri"/>
                <a:sym typeface="Calibri"/>
                <a:hlinkClick r:id="rId3"/>
              </a:rPr>
              <a:t>https://www.youtube.com/watch?v=SJXbSZK1Pps</a:t>
            </a:r>
            <a:r>
              <a:rPr lang="en-US" sz="1400" b="0" i="0" u="none" strike="noStrike" cap="none">
                <a:solidFill>
                  <a:schemeClr val="dk1"/>
                </a:solidFill>
                <a:latin typeface="Calibri"/>
                <a:ea typeface="Calibri"/>
                <a:cs typeface="Calibri"/>
                <a:sym typeface="Calibri"/>
              </a:rPr>
              <a:t> </a:t>
            </a:r>
            <a:endParaRPr/>
          </a:p>
        </p:txBody>
      </p:sp>
      <p:pic>
        <p:nvPicPr>
          <p:cNvPr id="244" name="Google Shape;244;p35" title="Core Content Icon"/>
          <p:cNvPicPr preferRelativeResize="0"/>
          <p:nvPr/>
        </p:nvPicPr>
        <p:blipFill rotWithShape="1">
          <a:blip r:embed="rId4">
            <a:alphaModFix/>
          </a:blip>
          <a:srcRect/>
          <a:stretch/>
        </p:blipFill>
        <p:spPr>
          <a:xfrm>
            <a:off x="307204" y="308269"/>
            <a:ext cx="713232" cy="713232"/>
          </a:xfrm>
          <a:prstGeom prst="rect">
            <a:avLst/>
          </a:prstGeom>
          <a:noFill/>
          <a:ln>
            <a:noFill/>
          </a:ln>
          <a:effectLst>
            <a:outerShdw blurRad="50800" dist="38100" dir="2700000" algn="tl" rotWithShape="0">
              <a:srgbClr val="000000">
                <a:alpha val="42745"/>
              </a:srgbClr>
            </a:outerShdw>
          </a:effectLst>
        </p:spPr>
      </p:pic>
      <p:sp>
        <p:nvSpPr>
          <p:cNvPr id="245" name="Google Shape;245;p35"/>
          <p:cNvSpPr txBox="1">
            <a:spLocks noGrp="1"/>
          </p:cNvSpPr>
          <p:nvPr>
            <p:ph type="title"/>
          </p:nvPr>
        </p:nvSpPr>
        <p:spPr>
          <a:xfrm>
            <a:off x="1177127" y="106144"/>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Show Me the Data!</a:t>
            </a:r>
            <a:endParaRPr/>
          </a:p>
        </p:txBody>
      </p:sp>
      <p:pic>
        <p:nvPicPr>
          <p:cNvPr id="246" name="Google Shape;246;p35" descr="Picture from the movie &quot;Jerry McGuire&quot; of two men in a home kitchen.  Man on the left is holding football and standing slightly behind the other man who is on the telephone.  "/>
          <p:cNvPicPr preferRelativeResize="0"/>
          <p:nvPr/>
        </p:nvPicPr>
        <p:blipFill>
          <a:blip r:embed="rId5">
            <a:alphaModFix/>
          </a:blip>
          <a:stretch>
            <a:fillRect/>
          </a:stretch>
        </p:blipFill>
        <p:spPr>
          <a:xfrm>
            <a:off x="966423" y="1907250"/>
            <a:ext cx="7211150" cy="41220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50800" y="1498604"/>
            <a:ext cx="2890800" cy="127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6400"/>
              <a:buNone/>
            </a:pPr>
            <a:r>
              <a:rPr lang="en-US" sz="3000">
                <a:solidFill>
                  <a:srgbClr val="000000"/>
                </a:solidFill>
              </a:rPr>
              <a:t>Taking The TFI</a:t>
            </a:r>
            <a:endParaRPr/>
          </a:p>
        </p:txBody>
      </p:sp>
      <p:sp>
        <p:nvSpPr>
          <p:cNvPr id="252" name="Google Shape;252;p36"/>
          <p:cNvSpPr txBox="1">
            <a:spLocks noGrp="1"/>
          </p:cNvSpPr>
          <p:nvPr>
            <p:ph type="body" idx="1"/>
          </p:nvPr>
        </p:nvSpPr>
        <p:spPr>
          <a:xfrm>
            <a:off x="2808350" y="101600"/>
            <a:ext cx="5607843" cy="6041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AA2B1E"/>
              </a:buClr>
              <a:buSzPts val="2400"/>
              <a:buFont typeface="Source Sans Pro"/>
              <a:buChar char="▶"/>
            </a:pPr>
            <a:r>
              <a:rPr lang="en-US" sz="2400">
                <a:solidFill>
                  <a:schemeClr val="dk1"/>
                </a:solidFill>
                <a:latin typeface="Arial"/>
                <a:ea typeface="Arial"/>
                <a:cs typeface="Arial"/>
                <a:sym typeface="Arial"/>
              </a:rPr>
              <a:t>To identify our perception of our current implementation status</a:t>
            </a:r>
            <a:endParaRPr/>
          </a:p>
          <a:p>
            <a:pPr marL="0" lvl="0" indent="0" algn="l" rtl="0">
              <a:spcBef>
                <a:spcPts val="480"/>
              </a:spcBef>
              <a:spcAft>
                <a:spcPts val="0"/>
              </a:spcAft>
              <a:buSzPts val="1886"/>
              <a:buNone/>
            </a:pPr>
            <a:endParaRPr sz="2400">
              <a:solidFill>
                <a:schemeClr val="dk1"/>
              </a:solidFill>
              <a:latin typeface="Arial"/>
              <a:ea typeface="Arial"/>
              <a:cs typeface="Arial"/>
              <a:sym typeface="Arial"/>
            </a:endParaRPr>
          </a:p>
          <a:p>
            <a:pPr marL="457200" lvl="0" indent="-381000" algn="l" rtl="0">
              <a:spcBef>
                <a:spcPts val="480"/>
              </a:spcBef>
              <a:spcAft>
                <a:spcPts val="0"/>
              </a:spcAft>
              <a:buClr>
                <a:srgbClr val="AA2B1E"/>
              </a:buClr>
              <a:buSzPts val="2400"/>
              <a:buFont typeface="Source Sans Pro"/>
              <a:buChar char="▶"/>
            </a:pPr>
            <a:r>
              <a:rPr lang="en-US" sz="2400">
                <a:solidFill>
                  <a:schemeClr val="dk1"/>
                </a:solidFill>
                <a:latin typeface="Arial"/>
                <a:ea typeface="Arial"/>
                <a:cs typeface="Arial"/>
                <a:sym typeface="Arial"/>
              </a:rPr>
              <a:t>To celebrate our success and plan for sustaining those efforts</a:t>
            </a:r>
            <a:endParaRPr/>
          </a:p>
          <a:p>
            <a:pPr marL="0" lvl="0" indent="0" algn="l" rtl="0">
              <a:spcBef>
                <a:spcPts val="480"/>
              </a:spcBef>
              <a:spcAft>
                <a:spcPts val="0"/>
              </a:spcAft>
              <a:buSzPts val="1886"/>
              <a:buNone/>
            </a:pPr>
            <a:endParaRPr sz="2400">
              <a:solidFill>
                <a:schemeClr val="dk1"/>
              </a:solidFill>
              <a:latin typeface="Arial"/>
              <a:ea typeface="Arial"/>
              <a:cs typeface="Arial"/>
              <a:sym typeface="Arial"/>
            </a:endParaRPr>
          </a:p>
          <a:p>
            <a:pPr marL="457200" lvl="0" indent="-381000" algn="l" rtl="0">
              <a:spcBef>
                <a:spcPts val="480"/>
              </a:spcBef>
              <a:spcAft>
                <a:spcPts val="0"/>
              </a:spcAft>
              <a:buClr>
                <a:srgbClr val="AA2B1E"/>
              </a:buClr>
              <a:buSzPts val="2400"/>
              <a:buFont typeface="Source Sans Pro"/>
              <a:buChar char="▶"/>
            </a:pPr>
            <a:r>
              <a:rPr lang="en-US" sz="2400">
                <a:solidFill>
                  <a:schemeClr val="dk1"/>
                </a:solidFill>
                <a:latin typeface="Arial"/>
                <a:ea typeface="Arial"/>
                <a:cs typeface="Arial"/>
                <a:sym typeface="Arial"/>
              </a:rPr>
              <a:t>To determine next steps of implementation</a:t>
            </a:r>
            <a:endParaRPr/>
          </a:p>
          <a:p>
            <a:pPr marL="0" lvl="0" indent="0" algn="l" rtl="0">
              <a:spcBef>
                <a:spcPts val="480"/>
              </a:spcBef>
              <a:spcAft>
                <a:spcPts val="0"/>
              </a:spcAft>
              <a:buSzPts val="1886"/>
              <a:buNone/>
            </a:pPr>
            <a:r>
              <a:rPr lang="en-US" sz="2400">
                <a:solidFill>
                  <a:schemeClr val="dk1"/>
                </a:solidFill>
                <a:latin typeface="Arial"/>
                <a:ea typeface="Arial"/>
                <a:cs typeface="Arial"/>
                <a:sym typeface="Arial"/>
              </a:rPr>
              <a:t> </a:t>
            </a:r>
            <a:endParaRPr/>
          </a:p>
          <a:p>
            <a:pPr marL="457200" lvl="0" indent="-381000" algn="l" rtl="0">
              <a:spcBef>
                <a:spcPts val="480"/>
              </a:spcBef>
              <a:spcAft>
                <a:spcPts val="0"/>
              </a:spcAft>
              <a:buClr>
                <a:schemeClr val="dk1"/>
              </a:buClr>
              <a:buSzPts val="2400"/>
              <a:buFont typeface="Arial"/>
              <a:buChar char="▶"/>
            </a:pPr>
            <a:r>
              <a:rPr lang="en-US" sz="2400">
                <a:solidFill>
                  <a:schemeClr val="dk1"/>
                </a:solidFill>
                <a:latin typeface="Arial"/>
                <a:ea typeface="Arial"/>
                <a:cs typeface="Arial"/>
                <a:sym typeface="Arial"/>
              </a:rPr>
              <a:t>To communicate with staff</a:t>
            </a:r>
            <a:endParaRPr/>
          </a:p>
        </p:txBody>
      </p:sp>
      <p:sp>
        <p:nvSpPr>
          <p:cNvPr id="253" name="Google Shape;253;p36"/>
          <p:cNvSpPr txBox="1">
            <a:spLocks noGrp="1"/>
          </p:cNvSpPr>
          <p:nvPr>
            <p:ph type="body" idx="2"/>
          </p:nvPr>
        </p:nvSpPr>
        <p:spPr>
          <a:xfrm>
            <a:off x="50800" y="3078667"/>
            <a:ext cx="2890800" cy="1278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SzPts val="9818"/>
              <a:buNone/>
            </a:pPr>
            <a:r>
              <a:rPr lang="en-US" sz="6000">
                <a:solidFill>
                  <a:srgbClr val="FFFFFF"/>
                </a:solidFill>
              </a:rPr>
              <a:t>Purpose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graphicFrame>
        <p:nvGraphicFramePr>
          <p:cNvPr id="106" name="Google Shape;106;p19"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ions and Behaviors"/>
          <p:cNvGraphicFramePr/>
          <p:nvPr>
            <p:extLst>
              <p:ext uri="{D42A27DB-BD31-4B8C-83A1-F6EECF244321}">
                <p14:modId xmlns:p14="http://schemas.microsoft.com/office/powerpoint/2010/main" val="4102565000"/>
              </p:ext>
            </p:extLst>
          </p:nvPr>
        </p:nvGraphicFramePr>
        <p:xfrm>
          <a:off x="465029" y="1301028"/>
          <a:ext cx="8218600" cy="4500425"/>
        </p:xfrm>
        <a:graphic>
          <a:graphicData uri="http://schemas.openxmlformats.org/drawingml/2006/table">
            <a:tbl>
              <a:tblPr firstRow="1">
                <a:noFill/>
                <a:tableStyleId>{196914FE-594D-4F7B-B181-0F7C70FC68C7}</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EXPECTATION</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7" descr="This screen shot highlights PBIS Assessment tab in banner, the name of the person who is logged in and the &quot;Take Survey&quot; tab in the open survey windows area." title="Screen shot of pbisapps.org PBIS assessment page"/>
          <p:cNvPicPr preferRelativeResize="0">
            <a:picLocks noGrp="1"/>
          </p:cNvPicPr>
          <p:nvPr>
            <p:ph type="body" idx="1"/>
          </p:nvPr>
        </p:nvPicPr>
        <p:blipFill rotWithShape="1">
          <a:blip r:embed="rId3">
            <a:alphaModFix/>
          </a:blip>
          <a:srcRect t="-358" b="10519"/>
          <a:stretch/>
        </p:blipFill>
        <p:spPr>
          <a:xfrm>
            <a:off x="446370" y="1254104"/>
            <a:ext cx="8257568" cy="4976151"/>
          </a:xfrm>
          <a:prstGeom prst="rect">
            <a:avLst/>
          </a:prstGeom>
          <a:noFill/>
          <a:ln>
            <a:noFill/>
          </a:ln>
          <a:effectLst>
            <a:outerShdw blurRad="292100" dist="139700" dir="2700000" algn="tl" rotWithShape="0">
              <a:srgbClr val="333333">
                <a:alpha val="64705"/>
              </a:srgbClr>
            </a:outerShdw>
          </a:effectLst>
        </p:spPr>
      </p:pic>
      <p:sp>
        <p:nvSpPr>
          <p:cNvPr id="260" name="Google Shape;260;p37" title="Arrow points to the 'Take Survey' tab"/>
          <p:cNvSpPr/>
          <p:nvPr/>
        </p:nvSpPr>
        <p:spPr>
          <a:xfrm rot="-8981560">
            <a:off x="5162860" y="4584395"/>
            <a:ext cx="822960" cy="465520"/>
          </a:xfrm>
          <a:prstGeom prst="rightArrow">
            <a:avLst>
              <a:gd name="adj1" fmla="val 50000"/>
              <a:gd name="adj2" fmla="val 50000"/>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7" title="Arrow points to name of person logged in"/>
          <p:cNvSpPr/>
          <p:nvPr/>
        </p:nvSpPr>
        <p:spPr>
          <a:xfrm rot="-1069811">
            <a:off x="6952362" y="1368918"/>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37" title="Arrow points to PBIS assessment tab in banner"/>
          <p:cNvSpPr/>
          <p:nvPr/>
        </p:nvSpPr>
        <p:spPr>
          <a:xfrm rot="-4550647">
            <a:off x="2348666" y="1648942"/>
            <a:ext cx="822960" cy="465520"/>
          </a:xfrm>
          <a:prstGeom prst="rightArrow">
            <a:avLst>
              <a:gd name="adj1" fmla="val 50000"/>
              <a:gd name="adj2" fmla="val 50000"/>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7"/>
          <p:cNvSpPr/>
          <p:nvPr/>
        </p:nvSpPr>
        <p:spPr>
          <a:xfrm>
            <a:off x="3283351" y="813046"/>
            <a:ext cx="193631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6600"/>
                </a:solidFill>
                <a:latin typeface="Calibri"/>
                <a:ea typeface="Calibri"/>
                <a:cs typeface="Calibri"/>
                <a:sym typeface="Calibri"/>
              </a:rPr>
              <a:t>www.pbisapps.org</a:t>
            </a:r>
            <a:endParaRPr sz="1800">
              <a:solidFill>
                <a:srgbClr val="FF6600"/>
              </a:solidFill>
              <a:latin typeface="Calibri"/>
              <a:ea typeface="Calibri"/>
              <a:cs typeface="Calibri"/>
              <a:sym typeface="Calibri"/>
            </a:endParaRPr>
          </a:p>
        </p:txBody>
      </p:sp>
      <p:pic>
        <p:nvPicPr>
          <p:cNvPr id="264" name="Google Shape;264;p37" descr=" "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265" name="Google Shape;265;p37"/>
          <p:cNvSpPr txBox="1">
            <a:spLocks noGrp="1"/>
          </p:cNvSpPr>
          <p:nvPr>
            <p:ph type="title"/>
          </p:nvPr>
        </p:nvSpPr>
        <p:spPr>
          <a:xfrm>
            <a:off x="1311481" y="284480"/>
            <a:ext cx="6987106" cy="6468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Enter TFI from Team Training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8" descr="Three options are given under members completing the inventory: team and external coach together (recommended), team without external coach, and external coach without team" title="Screen shot to enter TFI date and who is completing the inventory"/>
          <p:cNvPicPr preferRelativeResize="0">
            <a:picLocks noGrp="1"/>
          </p:cNvPicPr>
          <p:nvPr>
            <p:ph type="body" idx="1"/>
          </p:nvPr>
        </p:nvPicPr>
        <p:blipFill rotWithShape="1">
          <a:blip r:embed="rId3">
            <a:alphaModFix/>
          </a:blip>
          <a:srcRect t="4596" r="1993" b="14406"/>
          <a:stretch/>
        </p:blipFill>
        <p:spPr>
          <a:xfrm>
            <a:off x="500418" y="1134839"/>
            <a:ext cx="8092986" cy="4755510"/>
          </a:xfrm>
          <a:prstGeom prst="rect">
            <a:avLst/>
          </a:prstGeom>
          <a:noFill/>
          <a:ln>
            <a:noFill/>
          </a:ln>
          <a:effectLst>
            <a:outerShdw blurRad="292100" dist="139700" dir="2700000" algn="tl" rotWithShape="0">
              <a:srgbClr val="333333">
                <a:alpha val="64705"/>
              </a:srgbClr>
            </a:outerShdw>
          </a:effectLst>
        </p:spPr>
      </p:pic>
      <p:sp>
        <p:nvSpPr>
          <p:cNvPr id="272" name="Google Shape;272;p38" title="Arrow points to calendar to enter date"/>
          <p:cNvSpPr/>
          <p:nvPr/>
        </p:nvSpPr>
        <p:spPr>
          <a:xfrm rot="9683409">
            <a:off x="2669173" y="2679384"/>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8" title="Arrow points to drop down menu for members completing inventory"/>
          <p:cNvSpPr/>
          <p:nvPr/>
        </p:nvSpPr>
        <p:spPr>
          <a:xfrm rot="9683409">
            <a:off x="3451568" y="4331391"/>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74" name="Google Shape;274;p38" descr=" "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275" name="Google Shape;275;p38"/>
          <p:cNvSpPr txBox="1">
            <a:spLocks noGrp="1"/>
          </p:cNvSpPr>
          <p:nvPr>
            <p:ph type="title"/>
          </p:nvPr>
        </p:nvSpPr>
        <p:spPr>
          <a:xfrm>
            <a:off x="1311481" y="284480"/>
            <a:ext cx="6987106" cy="6468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Enter TFI from Team Training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9" descr="There are three options in the drop down menu: external reviewer (recommended), internal reviewer, TFI walkthrough tool not completed." title="Screen shot shows drop down menu for Individuals completing TFI walkthrough tool"/>
          <p:cNvPicPr preferRelativeResize="0">
            <a:picLocks noGrp="1"/>
          </p:cNvPicPr>
          <p:nvPr>
            <p:ph type="body" idx="1"/>
          </p:nvPr>
        </p:nvPicPr>
        <p:blipFill rotWithShape="1">
          <a:blip r:embed="rId3">
            <a:alphaModFix/>
          </a:blip>
          <a:srcRect l="2291" t="24640" r="2811" b="1812"/>
          <a:stretch/>
        </p:blipFill>
        <p:spPr>
          <a:xfrm>
            <a:off x="392316" y="1161859"/>
            <a:ext cx="8331172" cy="4649886"/>
          </a:xfrm>
          <a:prstGeom prst="rect">
            <a:avLst/>
          </a:prstGeom>
          <a:noFill/>
          <a:ln>
            <a:noFill/>
          </a:ln>
          <a:effectLst>
            <a:outerShdw blurRad="292100" dist="139700" dir="2700000" algn="tl" rotWithShape="0">
              <a:srgbClr val="333333">
                <a:alpha val="64705"/>
              </a:srgbClr>
            </a:outerShdw>
          </a:effectLst>
        </p:spPr>
      </p:pic>
      <p:sp>
        <p:nvSpPr>
          <p:cNvPr id="282" name="Google Shape;282;p39" title="Arrow points to TFI walkthrough tool drop down menu"/>
          <p:cNvSpPr/>
          <p:nvPr/>
        </p:nvSpPr>
        <p:spPr>
          <a:xfrm rot="9683409">
            <a:off x="2987325" y="4827471"/>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39" title="Arrow points to arrows at the bottom of the screen to advance when all information is complete on this screen "/>
          <p:cNvSpPr/>
          <p:nvPr/>
        </p:nvSpPr>
        <p:spPr>
          <a:xfrm>
            <a:off x="7199343" y="5346225"/>
            <a:ext cx="822960" cy="465520"/>
          </a:xfrm>
          <a:prstGeom prst="rightArrow">
            <a:avLst>
              <a:gd name="adj1" fmla="val 50000"/>
              <a:gd name="adj2" fmla="val 50000"/>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84" name="Google Shape;284;p39" descr=" "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285" name="Google Shape;285;p39"/>
          <p:cNvSpPr txBox="1">
            <a:spLocks noGrp="1"/>
          </p:cNvSpPr>
          <p:nvPr>
            <p:ph type="title"/>
          </p:nvPr>
        </p:nvSpPr>
        <p:spPr>
          <a:xfrm>
            <a:off x="1311481" y="284480"/>
            <a:ext cx="6987106" cy="6468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Enter TFI from Team Training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40" descr=" " title="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292" name="Google Shape;292;p40"/>
          <p:cNvSpPr txBox="1">
            <a:spLocks noGrp="1"/>
          </p:cNvSpPr>
          <p:nvPr>
            <p:ph type="title"/>
          </p:nvPr>
        </p:nvSpPr>
        <p:spPr>
          <a:xfrm>
            <a:off x="1035197" y="284480"/>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What is the Walk Through Tool?</a:t>
            </a:r>
            <a:endParaRPr/>
          </a:p>
        </p:txBody>
      </p:sp>
      <p:sp>
        <p:nvSpPr>
          <p:cNvPr id="293" name="Google Shape;293;p40"/>
          <p:cNvSpPr/>
          <p:nvPr/>
        </p:nvSpPr>
        <p:spPr>
          <a:xfrm>
            <a:off x="284479" y="1354667"/>
            <a:ext cx="8639387" cy="30469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 An individual interviews </a:t>
            </a:r>
            <a:r>
              <a:rPr lang="en-US" sz="1800">
                <a:solidFill>
                  <a:schemeClr val="dk1"/>
                </a:solidFill>
                <a:latin typeface="Calibri"/>
                <a:ea typeface="Calibri"/>
                <a:cs typeface="Calibri"/>
                <a:sym typeface="Calibri"/>
              </a:rPr>
              <a:t>a random selection of staff (at least 10% of staff or at least 5 for smaller schools) and students (minimum of 10).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i="1">
                <a:solidFill>
                  <a:srgbClr val="3A54A5"/>
                </a:solidFill>
                <a:latin typeface="Calibri"/>
                <a:ea typeface="Calibri"/>
                <a:cs typeface="Calibri"/>
                <a:sym typeface="Calibri"/>
              </a:rPr>
              <a:t>Your team will collect walk through data prior to November training to use when you take the TFI on Day 3.</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294" name="Google Shape;294;p40" descr="School-wide PBIS Tiered Fidelity Inventory"/>
          <p:cNvPicPr preferRelativeResize="0"/>
          <p:nvPr/>
        </p:nvPicPr>
        <p:blipFill>
          <a:blip r:embed="rId4">
            <a:alphaModFix/>
          </a:blip>
          <a:stretch>
            <a:fillRect/>
          </a:stretch>
        </p:blipFill>
        <p:spPr>
          <a:xfrm>
            <a:off x="206500" y="3877730"/>
            <a:ext cx="5434919" cy="2151544"/>
          </a:xfrm>
          <a:prstGeom prst="rect">
            <a:avLst/>
          </a:prstGeom>
          <a:noFill/>
          <a:ln>
            <a:noFill/>
          </a:ln>
        </p:spPr>
      </p:pic>
      <p:sp>
        <p:nvSpPr>
          <p:cNvPr id="295" name="Google Shape;295;p40"/>
          <p:cNvSpPr txBox="1"/>
          <p:nvPr/>
        </p:nvSpPr>
        <p:spPr>
          <a:xfrm>
            <a:off x="5789400" y="4566300"/>
            <a:ext cx="20562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p. 27-28</a:t>
            </a:r>
            <a:endParaRPr>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1" descr=" " title="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02" name="Google Shape;302;p41"/>
          <p:cNvSpPr txBox="1">
            <a:spLocks noGrp="1"/>
          </p:cNvSpPr>
          <p:nvPr>
            <p:ph type="title"/>
          </p:nvPr>
        </p:nvSpPr>
        <p:spPr>
          <a:xfrm>
            <a:off x="1035196" y="284480"/>
            <a:ext cx="7888669"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Staff Questions in Walk Through Tool</a:t>
            </a:r>
            <a:endParaRPr/>
          </a:p>
        </p:txBody>
      </p:sp>
      <p:sp>
        <p:nvSpPr>
          <p:cNvPr id="303" name="Google Shape;303;p41"/>
          <p:cNvSpPr/>
          <p:nvPr/>
        </p:nvSpPr>
        <p:spPr>
          <a:xfrm>
            <a:off x="423333" y="1216770"/>
            <a:ext cx="8060267" cy="5293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Staff Interview Questions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Interview at least 10% of staff or at least 5 for smaller schools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What are the __________________ (school rules, high 5's, 3 bee’s)?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(Define what the acronym means)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Have you taught the school rules/behavioral expectations this year?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Have you given out any _______________________ since _______________?</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(recognition for appropriate behavior)             (1 months ago)</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2800" i="1">
              <a:solidFill>
                <a:srgbClr val="3A54A5"/>
              </a:solidFill>
              <a:latin typeface="Calibri"/>
              <a:ea typeface="Calibri"/>
              <a:cs typeface="Calibri"/>
              <a:sym typeface="Calibri"/>
            </a:endParaRPr>
          </a:p>
          <a:p>
            <a:pPr marL="0" marR="0" lvl="0" indent="0" algn="ctr" rtl="0">
              <a:spcBef>
                <a:spcPts val="0"/>
              </a:spcBef>
              <a:spcAft>
                <a:spcPts val="0"/>
              </a:spcAft>
              <a:buNone/>
            </a:pPr>
            <a:r>
              <a:rPr lang="en-US" sz="1800" b="1" i="1">
                <a:solidFill>
                  <a:srgbClr val="3A54A5"/>
                </a:solidFill>
                <a:latin typeface="Calibri"/>
                <a:ea typeface="Calibri"/>
                <a:cs typeface="Calibri"/>
                <a:sym typeface="Calibri"/>
              </a:rPr>
              <a:t>Remember:</a:t>
            </a:r>
            <a:endParaRPr sz="1800" b="1"/>
          </a:p>
          <a:p>
            <a:pPr marL="0" marR="0" lvl="0" indent="0" algn="ctr" rtl="0">
              <a:spcBef>
                <a:spcPts val="0"/>
              </a:spcBef>
              <a:spcAft>
                <a:spcPts val="0"/>
              </a:spcAft>
              <a:buNone/>
            </a:pPr>
            <a:r>
              <a:rPr lang="en-US" sz="1800" b="1" i="1">
                <a:solidFill>
                  <a:srgbClr val="3A54A5"/>
                </a:solidFill>
                <a:latin typeface="Calibri"/>
                <a:ea typeface="Calibri"/>
                <a:cs typeface="Calibri"/>
                <a:sym typeface="Calibri"/>
              </a:rPr>
              <a:t>In the SPRING  one person from each team will go to another school to do </a:t>
            </a:r>
            <a:endParaRPr sz="1800" b="1" i="1">
              <a:solidFill>
                <a:srgbClr val="3A54A5"/>
              </a:solidFill>
              <a:latin typeface="Calibri"/>
              <a:ea typeface="Calibri"/>
              <a:cs typeface="Calibri"/>
              <a:sym typeface="Calibri"/>
            </a:endParaRPr>
          </a:p>
          <a:p>
            <a:pPr marL="0" marR="0" lvl="0" indent="0" algn="ctr" rtl="0">
              <a:spcBef>
                <a:spcPts val="0"/>
              </a:spcBef>
              <a:spcAft>
                <a:spcPts val="0"/>
              </a:spcAft>
              <a:buNone/>
            </a:pPr>
            <a:r>
              <a:rPr lang="en-US" sz="1800" b="1" i="1">
                <a:solidFill>
                  <a:srgbClr val="3A54A5"/>
                </a:solidFill>
                <a:latin typeface="Calibri"/>
                <a:ea typeface="Calibri"/>
                <a:cs typeface="Calibri"/>
                <a:sym typeface="Calibri"/>
              </a:rPr>
              <a:t>a TFI WalkThrough</a:t>
            </a:r>
            <a:r>
              <a:rPr lang="en-US" sz="1800" b="1"/>
              <a:t> </a:t>
            </a:r>
            <a:r>
              <a:rPr lang="en-US" sz="1800" b="1" i="1">
                <a:solidFill>
                  <a:srgbClr val="3A54A5"/>
                </a:solidFill>
                <a:latin typeface="Calibri"/>
                <a:ea typeface="Calibri"/>
                <a:cs typeface="Calibri"/>
                <a:sym typeface="Calibri"/>
              </a:rPr>
              <a:t>AND facilitate the TFI. </a:t>
            </a:r>
            <a:endParaRPr sz="1800" b="1"/>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304" name="Google Shape;304;p4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23326" y="5275367"/>
            <a:ext cx="2863502" cy="1133601"/>
          </a:xfrm>
          <a:prstGeom prst="rect">
            <a:avLst/>
          </a:prstGeom>
          <a:noFill/>
          <a:ln>
            <a:noFill/>
          </a:ln>
        </p:spPr>
      </p:pic>
      <p:sp>
        <p:nvSpPr>
          <p:cNvPr id="305" name="Google Shape;305;p41"/>
          <p:cNvSpPr txBox="1"/>
          <p:nvPr/>
        </p:nvSpPr>
        <p:spPr>
          <a:xfrm>
            <a:off x="3449300" y="5572975"/>
            <a:ext cx="17043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p. 27-28</a:t>
            </a:r>
            <a:endParaRPr>
              <a:latin typeface="Twentieth Century"/>
              <a:ea typeface="Twentieth Century"/>
              <a:cs typeface="Twentieth Century"/>
              <a:sym typeface="Twentieth Centur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42" descr=" " title="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12" name="Google Shape;312;p42"/>
          <p:cNvSpPr txBox="1">
            <a:spLocks noGrp="1"/>
          </p:cNvSpPr>
          <p:nvPr>
            <p:ph type="title"/>
          </p:nvPr>
        </p:nvSpPr>
        <p:spPr>
          <a:xfrm>
            <a:off x="1035196" y="284480"/>
            <a:ext cx="8108804"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Student Questions in Walk Through Tool</a:t>
            </a:r>
            <a:endParaRPr/>
          </a:p>
        </p:txBody>
      </p:sp>
      <p:sp>
        <p:nvSpPr>
          <p:cNvPr id="313" name="Google Shape;313;p42"/>
          <p:cNvSpPr/>
          <p:nvPr/>
        </p:nvSpPr>
        <p:spPr>
          <a:xfrm>
            <a:off x="423333" y="1216770"/>
            <a:ext cx="8060267" cy="44627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Student interview Questions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Interview a minimum of 10 students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What are the _________________ (school rules, high 5's, 3 bee’s)?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(Ask for the name of the school rules, and what they look like in that setting)</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Have you received a _______________________ since ________________?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2800" i="1">
              <a:solidFill>
                <a:srgbClr val="3A54A5"/>
              </a:solidFill>
              <a:latin typeface="Calibri"/>
              <a:ea typeface="Calibri"/>
              <a:cs typeface="Calibri"/>
              <a:sym typeface="Calibri"/>
            </a:endParaRPr>
          </a:p>
          <a:p>
            <a:pPr marL="0" lvl="0" indent="0" algn="ctr" rtl="0">
              <a:spcBef>
                <a:spcPts val="0"/>
              </a:spcBef>
              <a:spcAft>
                <a:spcPts val="0"/>
              </a:spcAft>
              <a:buNone/>
            </a:pPr>
            <a:r>
              <a:rPr lang="en-US" sz="1800" b="1" i="1">
                <a:solidFill>
                  <a:schemeClr val="dk1"/>
                </a:solidFill>
                <a:latin typeface="Calibri"/>
                <a:ea typeface="Calibri"/>
                <a:cs typeface="Calibri"/>
                <a:sym typeface="Calibri"/>
              </a:rPr>
              <a:t>Remember:</a:t>
            </a:r>
            <a:endParaRPr sz="1800" b="1"/>
          </a:p>
          <a:p>
            <a:pPr marL="0" lvl="0" indent="0" algn="ctr" rtl="0">
              <a:spcBef>
                <a:spcPts val="0"/>
              </a:spcBef>
              <a:spcAft>
                <a:spcPts val="0"/>
              </a:spcAft>
              <a:buNone/>
            </a:pPr>
            <a:r>
              <a:rPr lang="en-US" sz="1800" b="1" i="1">
                <a:solidFill>
                  <a:schemeClr val="dk1"/>
                </a:solidFill>
                <a:latin typeface="Calibri"/>
                <a:ea typeface="Calibri"/>
                <a:cs typeface="Calibri"/>
                <a:sym typeface="Calibri"/>
              </a:rPr>
              <a:t>In the SPRING  one person from each team will go to another school to do </a:t>
            </a:r>
            <a:endParaRPr sz="1800" b="1" i="1">
              <a:solidFill>
                <a:schemeClr val="dk1"/>
              </a:solidFill>
              <a:latin typeface="Calibri"/>
              <a:ea typeface="Calibri"/>
              <a:cs typeface="Calibri"/>
              <a:sym typeface="Calibri"/>
            </a:endParaRPr>
          </a:p>
          <a:p>
            <a:pPr marL="0" lvl="0" indent="0" algn="ctr" rtl="0">
              <a:spcBef>
                <a:spcPts val="0"/>
              </a:spcBef>
              <a:spcAft>
                <a:spcPts val="0"/>
              </a:spcAft>
              <a:buNone/>
            </a:pPr>
            <a:r>
              <a:rPr lang="en-US" sz="1800" b="1" i="1">
                <a:solidFill>
                  <a:schemeClr val="dk1"/>
                </a:solidFill>
                <a:latin typeface="Calibri"/>
                <a:ea typeface="Calibri"/>
                <a:cs typeface="Calibri"/>
                <a:sym typeface="Calibri"/>
              </a:rPr>
              <a:t>a TFI WalkThrough</a:t>
            </a:r>
            <a:r>
              <a:rPr lang="en-US" sz="1800" b="1"/>
              <a:t> </a:t>
            </a:r>
            <a:r>
              <a:rPr lang="en-US" sz="1800" b="1" i="1">
                <a:solidFill>
                  <a:schemeClr val="dk1"/>
                </a:solidFill>
                <a:latin typeface="Calibri"/>
                <a:ea typeface="Calibri"/>
                <a:cs typeface="Calibri"/>
                <a:sym typeface="Calibri"/>
              </a:rPr>
              <a:t>AND facilitate the TFI. </a:t>
            </a:r>
            <a:endParaRPr sz="1800" b="1"/>
          </a:p>
          <a:p>
            <a:pPr marL="0" marR="0" lvl="0" indent="0" algn="ctr" rtl="0">
              <a:spcBef>
                <a:spcPts val="0"/>
              </a:spcBef>
              <a:spcAft>
                <a:spcPts val="0"/>
              </a:spcAft>
              <a:buNone/>
            </a:pPr>
            <a:endParaRPr sz="2800" i="1">
              <a:solidFill>
                <a:srgbClr val="3A54A5"/>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314" name="Google Shape;314;p4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23326" y="4693717"/>
            <a:ext cx="3395799" cy="1344325"/>
          </a:xfrm>
          <a:prstGeom prst="rect">
            <a:avLst/>
          </a:prstGeom>
          <a:noFill/>
          <a:ln>
            <a:noFill/>
          </a:ln>
        </p:spPr>
      </p:pic>
      <p:sp>
        <p:nvSpPr>
          <p:cNvPr id="315" name="Google Shape;315;p42"/>
          <p:cNvSpPr txBox="1"/>
          <p:nvPr/>
        </p:nvSpPr>
        <p:spPr>
          <a:xfrm>
            <a:off x="4058000" y="4991325"/>
            <a:ext cx="1474500" cy="5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p. 27-28</a:t>
            </a:r>
            <a:endParaRPr>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3"/>
          <p:cNvSpPr txBox="1">
            <a:spLocks noGrp="1"/>
          </p:cNvSpPr>
          <p:nvPr>
            <p:ph type="body" idx="1"/>
          </p:nvPr>
        </p:nvSpPr>
        <p:spPr>
          <a:xfrm>
            <a:off x="508000" y="1417241"/>
            <a:ext cx="6447600" cy="2910400"/>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SzPts val="3000"/>
              <a:buNone/>
            </a:pPr>
            <a:r>
              <a:rPr lang="en-US" sz="3000" b="1"/>
              <a:t>Opening the administration ppt. </a:t>
            </a:r>
            <a:endParaRPr/>
          </a:p>
          <a:p>
            <a:pPr marL="342900" lvl="0" indent="-342900" algn="l" rtl="0">
              <a:spcBef>
                <a:spcPts val="0"/>
              </a:spcBef>
              <a:spcAft>
                <a:spcPts val="0"/>
              </a:spcAft>
              <a:buSzPts val="3000"/>
              <a:buNone/>
            </a:pPr>
            <a:endParaRPr sz="3000" b="1"/>
          </a:p>
        </p:txBody>
      </p:sp>
      <p:pic>
        <p:nvPicPr>
          <p:cNvPr id="322" name="Google Shape;322;p43" title="PBIS.org home page screen shot"/>
          <p:cNvPicPr preferRelativeResize="0"/>
          <p:nvPr/>
        </p:nvPicPr>
        <p:blipFill rotWithShape="1">
          <a:blip r:embed="rId3">
            <a:alphaModFix/>
          </a:blip>
          <a:srcRect/>
          <a:stretch/>
        </p:blipFill>
        <p:spPr>
          <a:xfrm>
            <a:off x="684150" y="2403670"/>
            <a:ext cx="6545124" cy="4161100"/>
          </a:xfrm>
          <a:prstGeom prst="rect">
            <a:avLst/>
          </a:prstGeom>
          <a:noFill/>
          <a:ln>
            <a:noFill/>
          </a:ln>
        </p:spPr>
      </p:pic>
      <p:sp>
        <p:nvSpPr>
          <p:cNvPr id="323" name="Google Shape;323;p43"/>
          <p:cNvSpPr txBox="1">
            <a:spLocks noGrp="1"/>
          </p:cNvSpPr>
          <p:nvPr>
            <p:ph type="title"/>
          </p:nvPr>
        </p:nvSpPr>
        <p:spPr>
          <a:xfrm>
            <a:off x="-100" y="46033"/>
            <a:ext cx="9144000" cy="9152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2400"/>
              <a:buFont typeface="Twentieth Century"/>
              <a:buNone/>
            </a:pPr>
            <a:r>
              <a:rPr lang="en-US" sz="2400">
                <a:solidFill>
                  <a:srgbClr val="FFFFFF"/>
                </a:solidFill>
              </a:rPr>
              <a:t>External Facilitators will guide your team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44" title="Picture of a hand with two fingers raised"/>
          <p:cNvPicPr preferRelativeResize="0"/>
          <p:nvPr/>
        </p:nvPicPr>
        <p:blipFill rotWithShape="1">
          <a:blip r:embed="rId3">
            <a:alphaModFix/>
          </a:blip>
          <a:srcRect t="9023" r="16114" b="26247"/>
          <a:stretch/>
        </p:blipFill>
        <p:spPr>
          <a:xfrm>
            <a:off x="6412225" y="4674475"/>
            <a:ext cx="834024" cy="1214452"/>
          </a:xfrm>
          <a:prstGeom prst="rect">
            <a:avLst/>
          </a:prstGeom>
          <a:noFill/>
          <a:ln>
            <a:noFill/>
          </a:ln>
        </p:spPr>
      </p:pic>
      <p:sp>
        <p:nvSpPr>
          <p:cNvPr id="330" name="Google Shape;330;p44"/>
          <p:cNvSpPr txBox="1"/>
          <p:nvPr/>
        </p:nvSpPr>
        <p:spPr>
          <a:xfrm>
            <a:off x="7179181" y="5105737"/>
            <a:ext cx="2053200" cy="44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2=fully implemented</a:t>
            </a:r>
            <a:endParaRPr/>
          </a:p>
        </p:txBody>
      </p:sp>
      <p:pic>
        <p:nvPicPr>
          <p:cNvPr id="331" name="Google Shape;331;p44" title="Picture of a hand with one finger raised"/>
          <p:cNvPicPr preferRelativeResize="0"/>
          <p:nvPr/>
        </p:nvPicPr>
        <p:blipFill rotWithShape="1">
          <a:blip r:embed="rId4">
            <a:alphaModFix/>
          </a:blip>
          <a:srcRect/>
          <a:stretch/>
        </p:blipFill>
        <p:spPr>
          <a:xfrm>
            <a:off x="3467053" y="4571551"/>
            <a:ext cx="910828" cy="1214437"/>
          </a:xfrm>
          <a:prstGeom prst="rect">
            <a:avLst/>
          </a:prstGeom>
          <a:noFill/>
          <a:ln>
            <a:noFill/>
          </a:ln>
        </p:spPr>
      </p:pic>
      <p:sp>
        <p:nvSpPr>
          <p:cNvPr id="332" name="Google Shape;332;p44"/>
          <p:cNvSpPr txBox="1"/>
          <p:nvPr/>
        </p:nvSpPr>
        <p:spPr>
          <a:xfrm>
            <a:off x="4280494" y="5105737"/>
            <a:ext cx="2053200" cy="44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1=partially implemented</a:t>
            </a:r>
            <a:endParaRPr/>
          </a:p>
        </p:txBody>
      </p:sp>
      <p:pic>
        <p:nvPicPr>
          <p:cNvPr id="333" name="Google Shape;333;p44" title="Picture of a fist"/>
          <p:cNvPicPr preferRelativeResize="0"/>
          <p:nvPr/>
        </p:nvPicPr>
        <p:blipFill rotWithShape="1">
          <a:blip r:embed="rId5">
            <a:alphaModFix/>
          </a:blip>
          <a:srcRect/>
          <a:stretch/>
        </p:blipFill>
        <p:spPr>
          <a:xfrm>
            <a:off x="472650" y="4912375"/>
            <a:ext cx="625528" cy="834037"/>
          </a:xfrm>
          <a:prstGeom prst="rect">
            <a:avLst/>
          </a:prstGeom>
          <a:noFill/>
          <a:ln>
            <a:noFill/>
          </a:ln>
        </p:spPr>
      </p:pic>
      <p:sp>
        <p:nvSpPr>
          <p:cNvPr id="334" name="Google Shape;334;p44"/>
          <p:cNvSpPr txBox="1"/>
          <p:nvPr/>
        </p:nvSpPr>
        <p:spPr>
          <a:xfrm>
            <a:off x="1301599" y="5030000"/>
            <a:ext cx="2053200" cy="44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0=not implemented</a:t>
            </a:r>
            <a:endParaRPr/>
          </a:p>
        </p:txBody>
      </p:sp>
      <p:sp>
        <p:nvSpPr>
          <p:cNvPr id="335" name="Google Shape;335;p44"/>
          <p:cNvSpPr txBox="1">
            <a:spLocks noGrp="1"/>
          </p:cNvSpPr>
          <p:nvPr>
            <p:ph type="body" idx="4294967295"/>
          </p:nvPr>
        </p:nvSpPr>
        <p:spPr>
          <a:xfrm>
            <a:off x="0" y="1255184"/>
            <a:ext cx="9144000" cy="3657600"/>
          </a:xfrm>
          <a:prstGeom prst="rect">
            <a:avLst/>
          </a:prstGeom>
          <a:solidFill>
            <a:srgbClr val="FFFFFF"/>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AutoNum type="arabicPeriod"/>
            </a:pPr>
            <a:r>
              <a:rPr lang="en-US" sz="2400" b="1">
                <a:solidFill>
                  <a:srgbClr val="000000"/>
                </a:solidFill>
              </a:rPr>
              <a:t>The coach will have the survey open on pbisapps and record the vote of the team</a:t>
            </a:r>
            <a:endParaRPr/>
          </a:p>
          <a:p>
            <a:pPr marL="457200" lvl="0" indent="-381000" algn="l" rtl="0">
              <a:spcBef>
                <a:spcPts val="0"/>
              </a:spcBef>
              <a:spcAft>
                <a:spcPts val="0"/>
              </a:spcAft>
              <a:buClr>
                <a:srgbClr val="000000"/>
              </a:buClr>
              <a:buSzPts val="2400"/>
              <a:buAutoNum type="arabicPeriod"/>
            </a:pPr>
            <a:r>
              <a:rPr lang="en-US" sz="2400" b="1">
                <a:solidFill>
                  <a:srgbClr val="000000"/>
                </a:solidFill>
              </a:rPr>
              <a:t>A facilitator will have the survey open and read and show the questions and criteria for voting to the team</a:t>
            </a:r>
            <a:endParaRPr/>
          </a:p>
          <a:p>
            <a:pPr marL="457200" lvl="0" indent="-381000" algn="l" rtl="0">
              <a:spcBef>
                <a:spcPts val="0"/>
              </a:spcBef>
              <a:spcAft>
                <a:spcPts val="0"/>
              </a:spcAft>
              <a:buClr>
                <a:srgbClr val="000000"/>
              </a:buClr>
              <a:buSzPts val="2400"/>
              <a:buAutoNum type="arabicPeriod"/>
            </a:pPr>
            <a:r>
              <a:rPr lang="en-US" sz="2400" b="1">
                <a:solidFill>
                  <a:srgbClr val="000000"/>
                </a:solidFill>
              </a:rPr>
              <a:t>The team will briefly assess current status and vote using a visual signal response to as indicated by the scoring criteria</a:t>
            </a:r>
            <a:endParaRPr/>
          </a:p>
          <a:p>
            <a:pPr marL="342900" lvl="0" indent="-342900" algn="l" rtl="0">
              <a:spcBef>
                <a:spcPts val="0"/>
              </a:spcBef>
              <a:spcAft>
                <a:spcPts val="0"/>
              </a:spcAft>
              <a:buSzPts val="2400"/>
              <a:buNone/>
            </a:pPr>
            <a:endParaRPr sz="2400">
              <a:solidFill>
                <a:srgbClr val="000000"/>
              </a:solidFill>
            </a:endParaRPr>
          </a:p>
          <a:p>
            <a:pPr marL="342900" lvl="0" indent="-342900" algn="l" rtl="0">
              <a:spcBef>
                <a:spcPts val="0"/>
              </a:spcBef>
              <a:spcAft>
                <a:spcPts val="0"/>
              </a:spcAft>
              <a:buSzPts val="2400"/>
              <a:buNone/>
            </a:pPr>
            <a:endParaRPr sz="2400">
              <a:solidFill>
                <a:srgbClr val="000000"/>
              </a:solidFill>
            </a:endParaRPr>
          </a:p>
        </p:txBody>
      </p:sp>
      <p:sp>
        <p:nvSpPr>
          <p:cNvPr id="336" name="Google Shape;336;p44"/>
          <p:cNvSpPr txBox="1">
            <a:spLocks noGrp="1"/>
          </p:cNvSpPr>
          <p:nvPr>
            <p:ph type="title"/>
          </p:nvPr>
        </p:nvSpPr>
        <p:spPr>
          <a:xfrm>
            <a:off x="-150" y="0"/>
            <a:ext cx="9144000" cy="13208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3600"/>
              <a:buFont typeface="Twentieth Century"/>
              <a:buNone/>
            </a:pPr>
            <a:r>
              <a:rPr lang="en-US" sz="3600">
                <a:solidFill>
                  <a:srgbClr val="FFFFFF"/>
                </a:solidFill>
              </a:rPr>
              <a:t>Process for taking the TFI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45" descr="Slides 27-31 are about entering TFI scores.  These are included so the whole group can see how easy it is and because typically it is not the same person entering it from training to training. This slide shows a screenshot of Tier one - teams items." title="Entering TFI scores"/>
          <p:cNvPicPr preferRelativeResize="0">
            <a:picLocks noGrp="1"/>
          </p:cNvPicPr>
          <p:nvPr>
            <p:ph type="body" idx="1"/>
          </p:nvPr>
        </p:nvPicPr>
        <p:blipFill rotWithShape="1">
          <a:blip r:embed="rId3">
            <a:alphaModFix/>
          </a:blip>
          <a:srcRect t="11430" b="11438"/>
          <a:stretch/>
        </p:blipFill>
        <p:spPr>
          <a:xfrm>
            <a:off x="176129" y="1310468"/>
            <a:ext cx="8779200" cy="4650000"/>
          </a:xfrm>
          <a:prstGeom prst="rect">
            <a:avLst/>
          </a:prstGeom>
          <a:noFill/>
          <a:ln>
            <a:noFill/>
          </a:ln>
          <a:effectLst>
            <a:outerShdw blurRad="292100" dist="139700" dir="2700000" algn="tl" rotWithShape="0">
              <a:srgbClr val="333333">
                <a:alpha val="64705"/>
              </a:srgbClr>
            </a:outerShdw>
          </a:effectLst>
        </p:spPr>
      </p:pic>
      <p:sp>
        <p:nvSpPr>
          <p:cNvPr id="343" name="Google Shape;343;p45" title="arrow points to TFI feature 1.1"/>
          <p:cNvSpPr/>
          <p:nvPr/>
        </p:nvSpPr>
        <p:spPr>
          <a:xfrm rot="9950363">
            <a:off x="2793902" y="2427047"/>
            <a:ext cx="804444" cy="483592"/>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Calibri"/>
              <a:buNone/>
            </a:pPr>
            <a:endParaRPr sz="1800">
              <a:solidFill>
                <a:schemeClr val="lt1"/>
              </a:solidFill>
              <a:latin typeface="Calibri"/>
              <a:ea typeface="Calibri"/>
              <a:cs typeface="Calibri"/>
              <a:sym typeface="Calibri"/>
            </a:endParaRPr>
          </a:p>
        </p:txBody>
      </p:sp>
      <p:sp>
        <p:nvSpPr>
          <p:cNvPr id="344" name="Google Shape;344;p45"/>
          <p:cNvSpPr txBox="1">
            <a:spLocks noGrp="1"/>
          </p:cNvSpPr>
          <p:nvPr>
            <p:ph type="title"/>
          </p:nvPr>
        </p:nvSpPr>
        <p:spPr>
          <a:xfrm>
            <a:off x="16075" y="0"/>
            <a:ext cx="9144000" cy="931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700"/>
              <a:buFont typeface="Questrial"/>
              <a:buNone/>
            </a:pPr>
            <a:r>
              <a:rPr lang="en-US" sz="2800">
                <a:solidFill>
                  <a:srgbClr val="FFFFFF"/>
                </a:solidFill>
              </a:rPr>
              <a:t>Coach will </a:t>
            </a:r>
            <a:r>
              <a:rPr lang="en-US" sz="2800" b="0" i="0" u="none" strike="noStrike" cap="none">
                <a:solidFill>
                  <a:srgbClr val="FFFFFF"/>
                </a:solidFill>
                <a:latin typeface="Questrial"/>
                <a:ea typeface="Questrial"/>
                <a:cs typeface="Questrial"/>
                <a:sym typeface="Questrial"/>
              </a:rPr>
              <a:t>Enter </a:t>
            </a:r>
            <a:r>
              <a:rPr lang="en-US" sz="2800">
                <a:solidFill>
                  <a:srgbClr val="FFFFFF"/>
                </a:solidFill>
              </a:rPr>
              <a:t>Your Team’s Score – keep paper copy too!</a:t>
            </a:r>
            <a:endParaRPr sz="28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6"/>
          <p:cNvSpPr txBox="1">
            <a:spLocks noGrp="1"/>
          </p:cNvSpPr>
          <p:nvPr>
            <p:ph type="title"/>
          </p:nvPr>
        </p:nvSpPr>
        <p:spPr>
          <a:xfrm>
            <a:off x="265500" y="1446167"/>
            <a:ext cx="4045200" cy="2276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750"/>
              <a:buFont typeface="Questrial"/>
              <a:buNone/>
            </a:pPr>
            <a:r>
              <a:rPr lang="en-US" sz="3000">
                <a:solidFill>
                  <a:srgbClr val="FFFFFF"/>
                </a:solidFill>
              </a:rPr>
              <a:t>Coach will </a:t>
            </a:r>
            <a:r>
              <a:rPr lang="en-US" sz="3000" b="0" i="0" u="none" strike="noStrike" cap="none">
                <a:solidFill>
                  <a:srgbClr val="FFFFFF"/>
                </a:solidFill>
                <a:latin typeface="Questrial"/>
                <a:ea typeface="Questrial"/>
                <a:cs typeface="Questrial"/>
                <a:sym typeface="Questrial"/>
              </a:rPr>
              <a:t>Submit</a:t>
            </a:r>
            <a:r>
              <a:rPr lang="en-US" sz="3000">
                <a:solidFill>
                  <a:srgbClr val="FFFFFF"/>
                </a:solidFill>
              </a:rPr>
              <a:t> Your </a:t>
            </a:r>
            <a:r>
              <a:rPr lang="en-US" sz="3000" b="0" i="0" u="none" strike="noStrike" cap="none">
                <a:solidFill>
                  <a:srgbClr val="FFFFFF"/>
                </a:solidFill>
                <a:latin typeface="Questrial"/>
                <a:ea typeface="Questrial"/>
                <a:cs typeface="Questrial"/>
                <a:sym typeface="Questrial"/>
              </a:rPr>
              <a:t> TFI</a:t>
            </a:r>
            <a:endParaRPr/>
          </a:p>
        </p:txBody>
      </p:sp>
      <p:sp>
        <p:nvSpPr>
          <p:cNvPr id="350" name="Google Shape;350;p46"/>
          <p:cNvSpPr txBox="1">
            <a:spLocks noGrp="1"/>
          </p:cNvSpPr>
          <p:nvPr>
            <p:ph type="body" idx="2"/>
          </p:nvPr>
        </p:nvSpPr>
        <p:spPr>
          <a:xfrm>
            <a:off x="4939500" y="965600"/>
            <a:ext cx="3837000" cy="4926800"/>
          </a:xfrm>
          <a:prstGeom prst="rect">
            <a:avLst/>
          </a:prstGeom>
          <a:noFill/>
          <a:ln>
            <a:noFill/>
          </a:ln>
        </p:spPr>
        <p:txBody>
          <a:bodyPr spcFirstLastPara="1" wrap="square" lIns="91425" tIns="91425" rIns="91425" bIns="91425" anchor="ctr" anchorCtr="0">
            <a:noAutofit/>
          </a:bodyPr>
          <a:lstStyle/>
          <a:p>
            <a:pPr marL="342900" lvl="0" indent="-342900" algn="ctr" rtl="0">
              <a:lnSpc>
                <a:spcPct val="100000"/>
              </a:lnSpc>
              <a:spcBef>
                <a:spcPts val="0"/>
              </a:spcBef>
              <a:spcAft>
                <a:spcPts val="0"/>
              </a:spcAft>
              <a:buClr>
                <a:srgbClr val="000000"/>
              </a:buClr>
              <a:buSzPts val="600"/>
              <a:buFont typeface="Arial"/>
              <a:buNone/>
            </a:pPr>
            <a:r>
              <a:rPr lang="en-US" sz="2400" b="1">
                <a:solidFill>
                  <a:srgbClr val="000000"/>
                </a:solidFill>
                <a:latin typeface="Calibri"/>
                <a:ea typeface="Calibri"/>
                <a:cs typeface="Calibri"/>
                <a:sym typeface="Calibri"/>
              </a:rPr>
              <a:t>You are only required to </a:t>
            </a:r>
            <a:endParaRPr sz="2400" b="1">
              <a:solidFill>
                <a:srgbClr val="000000"/>
              </a:solidFill>
              <a:latin typeface="Calibri"/>
              <a:ea typeface="Calibri"/>
              <a:cs typeface="Calibri"/>
              <a:sym typeface="Calibri"/>
            </a:endParaRPr>
          </a:p>
          <a:p>
            <a:pPr marL="342900" lvl="0" indent="-342900" algn="ctr" rtl="0">
              <a:lnSpc>
                <a:spcPct val="100000"/>
              </a:lnSpc>
              <a:spcBef>
                <a:spcPts val="0"/>
              </a:spcBef>
              <a:spcAft>
                <a:spcPts val="0"/>
              </a:spcAft>
              <a:buClr>
                <a:srgbClr val="000000"/>
              </a:buClr>
              <a:buSzPts val="600"/>
              <a:buFont typeface="Arial"/>
              <a:buNone/>
            </a:pPr>
            <a:r>
              <a:rPr lang="en-US" sz="2400" b="1">
                <a:solidFill>
                  <a:srgbClr val="000000"/>
                </a:solidFill>
                <a:latin typeface="Calibri"/>
                <a:ea typeface="Calibri"/>
                <a:cs typeface="Calibri"/>
                <a:sym typeface="Calibri"/>
              </a:rPr>
              <a:t>Tier 1 of the TFI</a:t>
            </a:r>
            <a:endParaRPr b="1"/>
          </a:p>
          <a:p>
            <a:pPr marL="342900" lvl="0" indent="-342900" algn="l" rtl="0">
              <a:lnSpc>
                <a:spcPct val="100000"/>
              </a:lnSpc>
              <a:spcBef>
                <a:spcPts val="0"/>
              </a:spcBef>
              <a:spcAft>
                <a:spcPts val="0"/>
              </a:spcAft>
              <a:buClr>
                <a:srgbClr val="000000"/>
              </a:buClr>
              <a:buSzPts val="600"/>
              <a:buFont typeface="Arial"/>
              <a:buNone/>
            </a:pPr>
            <a:endParaRPr sz="24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Clr>
                <a:srgbClr val="000000"/>
              </a:buClr>
              <a:buSzPts val="600"/>
              <a:buFont typeface="Arial"/>
              <a:buNone/>
            </a:pPr>
            <a:r>
              <a:rPr lang="en-US" sz="2400">
                <a:solidFill>
                  <a:srgbClr val="000000"/>
                </a:solidFill>
                <a:latin typeface="Calibri"/>
                <a:ea typeface="Calibri"/>
                <a:cs typeface="Calibri"/>
                <a:sym typeface="Calibri"/>
              </a:rPr>
              <a:t>After Tier I is done…..scroll down to the bottom of the page </a:t>
            </a:r>
            <a:r>
              <a:rPr lang="en-US" sz="2400" b="1">
                <a:solidFill>
                  <a:srgbClr val="000000"/>
                </a:solidFill>
                <a:latin typeface="Calibri"/>
                <a:ea typeface="Calibri"/>
                <a:cs typeface="Calibri"/>
                <a:sym typeface="Calibri"/>
              </a:rPr>
              <a:t>CLICK NEXT</a:t>
            </a:r>
            <a:endParaRPr/>
          </a:p>
          <a:p>
            <a:pPr marL="342900" lvl="0" indent="-342900" algn="l" rtl="0">
              <a:lnSpc>
                <a:spcPct val="100000"/>
              </a:lnSpc>
              <a:spcBef>
                <a:spcPts val="0"/>
              </a:spcBef>
              <a:spcAft>
                <a:spcPts val="0"/>
              </a:spcAft>
              <a:buClr>
                <a:srgbClr val="000000"/>
              </a:buClr>
              <a:buSzPts val="600"/>
              <a:buFont typeface="Arial"/>
              <a:buNone/>
            </a:pPr>
            <a:endParaRPr sz="24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Clr>
                <a:srgbClr val="000000"/>
              </a:buClr>
              <a:buSzPts val="600"/>
              <a:buFont typeface="Arial"/>
              <a:buNone/>
            </a:pPr>
            <a:r>
              <a:rPr lang="en-US" sz="2400">
                <a:solidFill>
                  <a:srgbClr val="000000"/>
                </a:solidFill>
                <a:latin typeface="Calibri"/>
                <a:ea typeface="Calibri"/>
                <a:cs typeface="Calibri"/>
                <a:sym typeface="Calibri"/>
              </a:rPr>
              <a:t>Scroll down to the bottom of the page and </a:t>
            </a:r>
            <a:r>
              <a:rPr lang="en-US" sz="2400" b="1">
                <a:solidFill>
                  <a:srgbClr val="000000"/>
                </a:solidFill>
                <a:latin typeface="Calibri"/>
                <a:ea typeface="Calibri"/>
                <a:cs typeface="Calibri"/>
                <a:sym typeface="Calibri"/>
              </a:rPr>
              <a:t>CLICK SUBMIT</a:t>
            </a:r>
            <a:endParaRPr/>
          </a:p>
          <a:p>
            <a:pPr marL="342900" lvl="0" indent="-342900" algn="l" rtl="0">
              <a:lnSpc>
                <a:spcPct val="100000"/>
              </a:lnSpc>
              <a:spcBef>
                <a:spcPts val="0"/>
              </a:spcBef>
              <a:spcAft>
                <a:spcPts val="0"/>
              </a:spcAft>
              <a:buClr>
                <a:srgbClr val="000000"/>
              </a:buClr>
              <a:buSzPts val="600"/>
              <a:buFont typeface="Arial"/>
              <a:buNone/>
            </a:pPr>
            <a:endParaRPr sz="24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Clr>
                <a:srgbClr val="000000"/>
              </a:buClr>
              <a:buSzPts val="600"/>
              <a:buFont typeface="Arial"/>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0" descr="This picture shows part of an action plan document.  There are four columns labeled: What needs to be completed? Resources needed? Who? When?" title="Action plan"/>
          <p:cNvPicPr preferRelativeResize="0"/>
          <p:nvPr/>
        </p:nvPicPr>
        <p:blipFill rotWithShape="1">
          <a:blip r:embed="rId3">
            <a:alphaModFix/>
          </a:blip>
          <a:srcRect/>
          <a:stretch/>
        </p:blipFill>
        <p:spPr>
          <a:xfrm>
            <a:off x="5667651" y="5268410"/>
            <a:ext cx="1924800" cy="738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13" name="Google Shape;113;p20"/>
          <p:cNvSpPr txBox="1"/>
          <p:nvPr/>
        </p:nvSpPr>
        <p:spPr>
          <a:xfrm>
            <a:off x="2172042" y="5145269"/>
            <a:ext cx="3392400" cy="98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a:solidFill>
                <a:srgbClr val="1D2A53"/>
              </a:solidFill>
              <a:latin typeface="Calibri"/>
              <a:ea typeface="Calibri"/>
              <a:cs typeface="Calibri"/>
              <a:sym typeface="Calibri"/>
            </a:endParaRPr>
          </a:p>
        </p:txBody>
      </p:sp>
      <p:pic>
        <p:nvPicPr>
          <p:cNvPr id="114" name="Google Shape;114;p20" descr="This blue and white icon shows an arrow pointing up and to the right.  There is no text. " title="Action Planning Icon"/>
          <p:cNvPicPr preferRelativeResize="0"/>
          <p:nvPr/>
        </p:nvPicPr>
        <p:blipFill rotWithShape="1">
          <a:blip r:embed="rId4">
            <a:alphaModFix/>
          </a:blip>
          <a:srcRect/>
          <a:stretch/>
        </p:blipFill>
        <p:spPr>
          <a:xfrm>
            <a:off x="1087198" y="5261808"/>
            <a:ext cx="751825" cy="751806"/>
          </a:xfrm>
          <a:prstGeom prst="rect">
            <a:avLst/>
          </a:prstGeom>
          <a:noFill/>
          <a:ln>
            <a:noFill/>
          </a:ln>
          <a:effectLst>
            <a:outerShdw blurRad="50800" dist="38100" dir="2700000" algn="tl" rotWithShape="0">
              <a:srgbClr val="000000">
                <a:alpha val="40000"/>
              </a:srgbClr>
            </a:outerShdw>
          </a:effectLst>
        </p:spPr>
      </p:pic>
      <p:pic>
        <p:nvPicPr>
          <p:cNvPr id="115" name="Google Shape;115;p20" descr="This picture shows the School-wide PBIS Tiered Fidelity Inventory version 2.1 logo." title="TFI logo"/>
          <p:cNvPicPr preferRelativeResize="0"/>
          <p:nvPr/>
        </p:nvPicPr>
        <p:blipFill rotWithShape="1">
          <a:blip r:embed="rId5">
            <a:alphaModFix/>
          </a:blip>
          <a:srcRect/>
          <a:stretch/>
        </p:blipFill>
        <p:spPr>
          <a:xfrm>
            <a:off x="5616052" y="3968571"/>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16" name="Google Shape;116;p20"/>
          <p:cNvSpPr txBox="1"/>
          <p:nvPr/>
        </p:nvSpPr>
        <p:spPr>
          <a:xfrm>
            <a:off x="2111199" y="2873751"/>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Culturally Responsive:</a:t>
            </a:r>
            <a:r>
              <a:rPr lang="en-US" sz="2200" b="1">
                <a:solidFill>
                  <a:srgbClr val="1D2A53"/>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a:solidFill>
                  <a:srgbClr val="1D2A53"/>
                </a:solidFill>
                <a:latin typeface="Twentieth Century"/>
                <a:ea typeface="Twentieth Century"/>
                <a:cs typeface="Twentieth Century"/>
                <a:sym typeface="Twentieth Century"/>
              </a:rPr>
              <a:t>Aligning culturally responsive practices to the core components of SWPBIS</a:t>
            </a:r>
            <a:endParaRPr>
              <a:solidFill>
                <a:srgbClr val="1D2A53"/>
              </a:solidFill>
              <a:latin typeface="Calibri"/>
              <a:ea typeface="Calibri"/>
              <a:cs typeface="Calibri"/>
              <a:sym typeface="Calibri"/>
            </a:endParaRPr>
          </a:p>
        </p:txBody>
      </p:sp>
      <p:pic>
        <p:nvPicPr>
          <p:cNvPr id="117" name="Google Shape;117;p20" descr="This blue and white icon shows a vertical bar graph.  There are three bars of different heights.  There is no text." title="Self-Assessment Icon"/>
          <p:cNvPicPr preferRelativeResize="0"/>
          <p:nvPr/>
        </p:nvPicPr>
        <p:blipFill rotWithShape="1">
          <a:blip r:embed="rId6">
            <a:alphaModFix/>
          </a:blip>
          <a:srcRect/>
          <a:stretch/>
        </p:blipFill>
        <p:spPr>
          <a:xfrm>
            <a:off x="1106534" y="4030026"/>
            <a:ext cx="713150" cy="713150"/>
          </a:xfrm>
          <a:prstGeom prst="rect">
            <a:avLst/>
          </a:prstGeom>
          <a:noFill/>
          <a:ln>
            <a:noFill/>
          </a:ln>
          <a:effectLst>
            <a:outerShdw blurRad="50800" dist="38100" dir="2700000" algn="tl" rotWithShape="0">
              <a:srgbClr val="000000">
                <a:alpha val="40000"/>
              </a:srgbClr>
            </a:outerShdw>
          </a:effectLst>
        </p:spPr>
      </p:pic>
      <p:pic>
        <p:nvPicPr>
          <p:cNvPr id="118" name="Google Shape;118;p20" descr="This is a picture of two women and two men seated and looking at the materials in front of them.  " title="Team picture"/>
          <p:cNvPicPr preferRelativeResize="0"/>
          <p:nvPr/>
        </p:nvPicPr>
        <p:blipFill rotWithShape="1">
          <a:blip r:embed="rId7">
            <a:alphaModFix/>
          </a:blip>
          <a:srcRect r="-230"/>
          <a:stretch/>
        </p:blipFill>
        <p:spPr>
          <a:xfrm>
            <a:off x="5616059" y="2003525"/>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19" name="Google Shape;119;p20"/>
          <p:cNvSpPr txBox="1"/>
          <p:nvPr/>
        </p:nvSpPr>
        <p:spPr>
          <a:xfrm>
            <a:off x="2172042" y="2040885"/>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Activities/Team Time: </a:t>
            </a:r>
            <a:br>
              <a:rPr lang="en-US" sz="2000" b="1">
                <a:solidFill>
                  <a:srgbClr val="1D2A53"/>
                </a:solidFill>
                <a:latin typeface="Twentieth Century"/>
                <a:ea typeface="Twentieth Century"/>
                <a:cs typeface="Twentieth Century"/>
                <a:sym typeface="Twentieth Century"/>
              </a:rPr>
            </a:br>
            <a:r>
              <a:rPr lang="en-US" sz="1800">
                <a:solidFill>
                  <a:srgbClr val="1D2A53"/>
                </a:solidFill>
                <a:latin typeface="Twentieth Century"/>
                <a:ea typeface="Twentieth Century"/>
                <a:cs typeface="Twentieth Century"/>
                <a:sym typeface="Twentieth Century"/>
              </a:rPr>
              <a:t>Activities for Fluency</a:t>
            </a:r>
            <a:endParaRPr sz="1800">
              <a:solidFill>
                <a:srgbClr val="3A54A5"/>
              </a:solidFill>
              <a:latin typeface="Calibri"/>
              <a:ea typeface="Calibri"/>
              <a:cs typeface="Calibri"/>
              <a:sym typeface="Calibri"/>
            </a:endParaRPr>
          </a:p>
        </p:txBody>
      </p:sp>
      <p:pic>
        <p:nvPicPr>
          <p:cNvPr id="120" name="Google Shape;120;p20" descr="This blue and white icon shows a pencil.  There is no text." title="Practice Icon"/>
          <p:cNvPicPr preferRelativeResize="0"/>
          <p:nvPr/>
        </p:nvPicPr>
        <p:blipFill rotWithShape="1">
          <a:blip r:embed="rId8">
            <a:alphaModFix/>
          </a:blip>
          <a:srcRect/>
          <a:stretch/>
        </p:blipFill>
        <p:spPr>
          <a:xfrm>
            <a:off x="1087197" y="2055498"/>
            <a:ext cx="751825" cy="751806"/>
          </a:xfrm>
          <a:prstGeom prst="rect">
            <a:avLst/>
          </a:prstGeom>
          <a:noFill/>
          <a:ln>
            <a:noFill/>
          </a:ln>
          <a:effectLst>
            <a:outerShdw blurRad="50800" dist="38100" dir="2700000" algn="tl" rotWithShape="0">
              <a:srgbClr val="000000">
                <a:alpha val="40000"/>
              </a:srgbClr>
            </a:outerShdw>
          </a:effectLst>
        </p:spPr>
      </p:pic>
      <p:pic>
        <p:nvPicPr>
          <p:cNvPr id="121" name="Google Shape;121;p20" descr="This picture shows a street map.  Specific roads and cities are not distinguishable." title="Map "/>
          <p:cNvPicPr preferRelativeResize="0"/>
          <p:nvPr/>
        </p:nvPicPr>
        <p:blipFill rotWithShape="1">
          <a:blip r:embed="rId9">
            <a:alphaModFix/>
          </a:blip>
          <a:srcRect/>
          <a:stretch/>
        </p:blipFill>
        <p:spPr>
          <a:xfrm>
            <a:off x="5564455" y="874837"/>
            <a:ext cx="2028000" cy="765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22" name="Google Shape;122;p20"/>
          <p:cNvSpPr txBox="1"/>
          <p:nvPr/>
        </p:nvSpPr>
        <p:spPr>
          <a:xfrm>
            <a:off x="2172042" y="792854"/>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Aligned to TFI Items 1.1 – 1.15</a:t>
            </a:r>
            <a:endParaRPr sz="1600">
              <a:solidFill>
                <a:srgbClr val="3A54A5"/>
              </a:solidFill>
              <a:latin typeface="Calibri"/>
              <a:ea typeface="Calibri"/>
              <a:cs typeface="Calibri"/>
              <a:sym typeface="Calibri"/>
            </a:endParaRPr>
          </a:p>
        </p:txBody>
      </p:sp>
      <p:pic>
        <p:nvPicPr>
          <p:cNvPr id="123" name="Google Shape;123;p20" descr="This blue and white icon shows a book.  There is no text. " title="Core Content Icon"/>
          <p:cNvPicPr preferRelativeResize="0"/>
          <p:nvPr/>
        </p:nvPicPr>
        <p:blipFill rotWithShape="1">
          <a:blip r:embed="rId10">
            <a:alphaModFix/>
          </a:blip>
          <a:srcRect/>
          <a:stretch/>
        </p:blipFill>
        <p:spPr>
          <a:xfrm>
            <a:off x="1087199" y="881725"/>
            <a:ext cx="751825" cy="751825"/>
          </a:xfrm>
          <a:prstGeom prst="rect">
            <a:avLst/>
          </a:prstGeom>
          <a:noFill/>
          <a:ln>
            <a:noFill/>
          </a:ln>
          <a:effectLst>
            <a:outerShdw blurRad="50800" dist="38100" dir="2700000" algn="tl" rotWithShape="0">
              <a:srgbClr val="000000">
                <a:alpha val="40000"/>
              </a:srgbClr>
            </a:outerShdw>
          </a:effectLst>
        </p:spPr>
      </p:pic>
      <p:sp>
        <p:nvSpPr>
          <p:cNvPr id="124" name="Google Shape;124;p20"/>
          <p:cNvSpPr txBox="1"/>
          <p:nvPr/>
        </p:nvSpPr>
        <p:spPr>
          <a:xfrm>
            <a:off x="820769" y="56311"/>
            <a:ext cx="7776300" cy="669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a:solidFill>
                  <a:srgbClr val="DD8047"/>
                </a:solidFill>
                <a:latin typeface="Twentieth Century"/>
                <a:ea typeface="Twentieth Century"/>
                <a:cs typeface="Twentieth Century"/>
                <a:sym typeface="Twentieth Century"/>
              </a:rPr>
              <a:t>Organization of Modules</a:t>
            </a:r>
            <a:endParaRPr sz="3600">
              <a:solidFill>
                <a:srgbClr val="0E1529"/>
              </a:solidFill>
              <a:latin typeface="Twentieth Century"/>
              <a:ea typeface="Twentieth Century"/>
              <a:cs typeface="Twentieth Century"/>
              <a:sym typeface="Twentieth Century"/>
            </a:endParaRPr>
          </a:p>
        </p:txBody>
      </p:sp>
      <p:pic>
        <p:nvPicPr>
          <p:cNvPr id="125" name="Google Shape;125;p20">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1106533" y="2988438"/>
            <a:ext cx="713150" cy="707900"/>
          </a:xfrm>
          <a:prstGeom prst="rect">
            <a:avLst/>
          </a:prstGeom>
          <a:noFill/>
          <a:ln>
            <a:noFill/>
          </a:ln>
        </p:spPr>
      </p:pic>
      <p:sp>
        <p:nvSpPr>
          <p:cNvPr id="126" name="Google Shape;126;p20"/>
          <p:cNvSpPr txBox="1"/>
          <p:nvPr/>
        </p:nvSpPr>
        <p:spPr>
          <a:xfrm>
            <a:off x="2236349" y="4009514"/>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Tiered Fidelity Inventory</a:t>
            </a:r>
            <a:endParaRPr sz="1800">
              <a:solidFill>
                <a:srgbClr val="1D2A53"/>
              </a:solidFill>
              <a:latin typeface="Calibri"/>
              <a:ea typeface="Calibri"/>
              <a:cs typeface="Calibri"/>
              <a:sym typeface="Calibri"/>
            </a:endParaRPr>
          </a:p>
        </p:txBody>
      </p:sp>
      <p:pic>
        <p:nvPicPr>
          <p:cNvPr id="127" name="Google Shape;127;p20" descr="PBIS cultural responsiveness field guide: resources for trainers and coaches"/>
          <p:cNvPicPr preferRelativeResize="0"/>
          <p:nvPr/>
        </p:nvPicPr>
        <p:blipFill>
          <a:blip r:embed="rId12">
            <a:alphaModFix/>
          </a:blip>
          <a:stretch>
            <a:fillRect/>
          </a:stretch>
        </p:blipFill>
        <p:spPr>
          <a:xfrm>
            <a:off x="5564450" y="2869434"/>
            <a:ext cx="2027999" cy="985028"/>
          </a:xfrm>
          <a:prstGeom prst="rect">
            <a:avLst/>
          </a:prstGeom>
          <a:noFill/>
          <a:ln>
            <a:noFill/>
          </a:ln>
        </p:spPr>
      </p:pic>
      <p:sp>
        <p:nvSpPr>
          <p:cNvPr id="2" name="Title 1" hidden="1">
            <a:extLst>
              <a:ext uri="{FF2B5EF4-FFF2-40B4-BE49-F238E27FC236}">
                <a16:creationId xmlns:a16="http://schemas.microsoft.com/office/drawing/2014/main" id="{247A8795-EC48-8740-BF26-36C0D7A1B42A}"/>
              </a:ext>
            </a:extLst>
          </p:cNvPr>
          <p:cNvSpPr>
            <a:spLocks noGrp="1"/>
          </p:cNvSpPr>
          <p:nvPr>
            <p:ph type="title"/>
          </p:nvPr>
        </p:nvSpPr>
        <p:spPr/>
        <p:txBody>
          <a:bodyPr/>
          <a:lstStyle/>
          <a:p>
            <a:r>
              <a:rPr lang="en-US" dirty="0"/>
              <a:t>Organization of Modules</a:t>
            </a:r>
          </a:p>
        </p:txBody>
      </p:sp>
      <p:sp>
        <p:nvSpPr>
          <p:cNvPr id="3" name="Text Placeholder 2">
            <a:extLst>
              <a:ext uri="{FF2B5EF4-FFF2-40B4-BE49-F238E27FC236}">
                <a16:creationId xmlns:a16="http://schemas.microsoft.com/office/drawing/2014/main" id="{21DFC4B0-0318-AB47-8275-4230535E2F44}"/>
              </a:ext>
            </a:extLst>
          </p:cNvPr>
          <p:cNvSpPr>
            <a:spLocks noGrp="1"/>
          </p:cNvSpPr>
          <p:nvPr>
            <p:ph type="body"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7"/>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TFI Question #1</a:t>
            </a:r>
            <a:endParaRPr/>
          </a:p>
        </p:txBody>
      </p:sp>
      <p:pic>
        <p:nvPicPr>
          <p:cNvPr id="356" name="Google Shape;356;p47" descr="This is a screenshot of TFI question 1.1 regarding team composition including definition of the feature, main idea, data sources and scoring criteria. "/>
          <p:cNvPicPr preferRelativeResize="0"/>
          <p:nvPr/>
        </p:nvPicPr>
        <p:blipFill rotWithShape="1">
          <a:blip r:embed="rId3">
            <a:alphaModFix/>
          </a:blip>
          <a:srcRect/>
          <a:stretch/>
        </p:blipFill>
        <p:spPr>
          <a:xfrm>
            <a:off x="0" y="1266172"/>
            <a:ext cx="9144000" cy="50664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8" title="Screen shot of pbisapps.org reports page"/>
          <p:cNvPicPr preferRelativeResize="0"/>
          <p:nvPr/>
        </p:nvPicPr>
        <p:blipFill rotWithShape="1">
          <a:blip r:embed="rId3">
            <a:alphaModFix/>
          </a:blip>
          <a:srcRect/>
          <a:stretch/>
        </p:blipFill>
        <p:spPr>
          <a:xfrm>
            <a:off x="0" y="1588522"/>
            <a:ext cx="9143998" cy="1808757"/>
          </a:xfrm>
          <a:prstGeom prst="rect">
            <a:avLst/>
          </a:prstGeom>
          <a:noFill/>
          <a:ln>
            <a:noFill/>
          </a:ln>
        </p:spPr>
      </p:pic>
      <p:sp>
        <p:nvSpPr>
          <p:cNvPr id="362" name="Google Shape;362;p48"/>
          <p:cNvSpPr txBox="1"/>
          <p:nvPr/>
        </p:nvSpPr>
        <p:spPr>
          <a:xfrm>
            <a:off x="229150" y="3634333"/>
            <a:ext cx="8516400" cy="2645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Total</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Scale</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Subscale</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Items</a:t>
            </a:r>
            <a:endParaRPr/>
          </a:p>
        </p:txBody>
      </p:sp>
      <p:cxnSp>
        <p:nvCxnSpPr>
          <p:cNvPr id="363" name="Google Shape;363;p48" title="arrow points to reports tab on pbisapps.org page"/>
          <p:cNvCxnSpPr/>
          <p:nvPr/>
        </p:nvCxnSpPr>
        <p:spPr>
          <a:xfrm flipH="1">
            <a:off x="5937750" y="1416167"/>
            <a:ext cx="823800" cy="529600"/>
          </a:xfrm>
          <a:prstGeom prst="straightConnector1">
            <a:avLst/>
          </a:prstGeom>
          <a:noFill/>
          <a:ln w="76200" cap="flat" cmpd="sng">
            <a:solidFill>
              <a:srgbClr val="FF0000"/>
            </a:solidFill>
            <a:prstDash val="solid"/>
            <a:round/>
            <a:headEnd type="none" w="sm" len="sm"/>
            <a:tailEnd type="triangle" w="lg" len="lg"/>
          </a:ln>
        </p:spPr>
      </p:cxnSp>
      <p:pic>
        <p:nvPicPr>
          <p:cNvPr id="364" name="Google Shape;364;p48" title="Shows School-wide Tiered Fidelity Inventory information from pbisapp.org page"/>
          <p:cNvPicPr preferRelativeResize="0"/>
          <p:nvPr/>
        </p:nvPicPr>
        <p:blipFill rotWithShape="1">
          <a:blip r:embed="rId4">
            <a:alphaModFix/>
          </a:blip>
          <a:srcRect/>
          <a:stretch/>
        </p:blipFill>
        <p:spPr>
          <a:xfrm>
            <a:off x="2612200" y="3527433"/>
            <a:ext cx="5599325" cy="3054200"/>
          </a:xfrm>
          <a:prstGeom prst="rect">
            <a:avLst/>
          </a:prstGeom>
          <a:noFill/>
          <a:ln>
            <a:noFill/>
          </a:ln>
        </p:spPr>
      </p:pic>
      <p:cxnSp>
        <p:nvCxnSpPr>
          <p:cNvPr id="365" name="Google Shape;365;p48" title="arrow points to TFI subscale on pbisapps.org page"/>
          <p:cNvCxnSpPr/>
          <p:nvPr/>
        </p:nvCxnSpPr>
        <p:spPr>
          <a:xfrm rot="10800000">
            <a:off x="5784700" y="4143100"/>
            <a:ext cx="15300" cy="1038000"/>
          </a:xfrm>
          <a:prstGeom prst="straightConnector1">
            <a:avLst/>
          </a:prstGeom>
          <a:noFill/>
          <a:ln w="76200" cap="flat" cmpd="sng">
            <a:solidFill>
              <a:srgbClr val="FF0000"/>
            </a:solidFill>
            <a:prstDash val="solid"/>
            <a:round/>
            <a:headEnd type="none" w="sm" len="sm"/>
            <a:tailEnd type="triangle" w="lg" len="lg"/>
          </a:ln>
        </p:spPr>
      </p:cxnSp>
      <p:cxnSp>
        <p:nvCxnSpPr>
          <p:cNvPr id="366" name="Google Shape;366;p48" title="arrow points to TFI scale on pbisapps.org page"/>
          <p:cNvCxnSpPr/>
          <p:nvPr/>
        </p:nvCxnSpPr>
        <p:spPr>
          <a:xfrm rot="10800000">
            <a:off x="4479700" y="4162700"/>
            <a:ext cx="15300" cy="1038000"/>
          </a:xfrm>
          <a:prstGeom prst="straightConnector1">
            <a:avLst/>
          </a:prstGeom>
          <a:noFill/>
          <a:ln w="76200" cap="flat" cmpd="sng">
            <a:solidFill>
              <a:srgbClr val="FF0000"/>
            </a:solidFill>
            <a:prstDash val="solid"/>
            <a:round/>
            <a:headEnd type="none" w="sm" len="sm"/>
            <a:tailEnd type="triangle" w="lg" len="lg"/>
          </a:ln>
        </p:spPr>
      </p:cxnSp>
      <p:cxnSp>
        <p:nvCxnSpPr>
          <p:cNvPr id="367" name="Google Shape;367;p48" title="arrow points to TFI items on pbisapps.org page"/>
          <p:cNvCxnSpPr/>
          <p:nvPr/>
        </p:nvCxnSpPr>
        <p:spPr>
          <a:xfrm rot="10800000" flipH="1">
            <a:off x="2289600" y="4417300"/>
            <a:ext cx="549000" cy="692800"/>
          </a:xfrm>
          <a:prstGeom prst="straightConnector1">
            <a:avLst/>
          </a:prstGeom>
          <a:noFill/>
          <a:ln w="76200" cap="flat" cmpd="sng">
            <a:solidFill>
              <a:srgbClr val="FF0000"/>
            </a:solidFill>
            <a:prstDash val="solid"/>
            <a:round/>
            <a:headEnd type="none" w="sm" len="sm"/>
            <a:tailEnd type="triangle" w="lg" len="lg"/>
          </a:ln>
        </p:spPr>
      </p:cxnSp>
      <p:cxnSp>
        <p:nvCxnSpPr>
          <p:cNvPr id="368" name="Google Shape;368;p48" title="arrow points to TFI total on pbisapps.org"/>
          <p:cNvCxnSpPr/>
          <p:nvPr/>
        </p:nvCxnSpPr>
        <p:spPr>
          <a:xfrm>
            <a:off x="1864900" y="3887084"/>
            <a:ext cx="747300" cy="40400"/>
          </a:xfrm>
          <a:prstGeom prst="straightConnector1">
            <a:avLst/>
          </a:prstGeom>
          <a:noFill/>
          <a:ln w="76200" cap="flat" cmpd="sng">
            <a:solidFill>
              <a:srgbClr val="FF0000"/>
            </a:solidFill>
            <a:prstDash val="solid"/>
            <a:round/>
            <a:headEnd type="none" w="sm" len="sm"/>
            <a:tailEnd type="triangle" w="lg" len="lg"/>
          </a:ln>
        </p:spPr>
      </p:cxnSp>
      <p:sp>
        <p:nvSpPr>
          <p:cNvPr id="369" name="Google Shape;369;p48"/>
          <p:cNvSpPr txBox="1">
            <a:spLocks noGrp="1"/>
          </p:cNvSpPr>
          <p:nvPr>
            <p:ph type="title"/>
          </p:nvPr>
        </p:nvSpPr>
        <p:spPr>
          <a:xfrm>
            <a:off x="0" y="195167"/>
            <a:ext cx="9144000" cy="11616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Pull All Reports and Review As a Team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49" title="screen shot from pbisapps.org shows TFI total scores from three administrations of the instrument in bar graph form"/>
          <p:cNvPicPr preferRelativeResize="0"/>
          <p:nvPr/>
        </p:nvPicPr>
        <p:blipFill rotWithShape="1">
          <a:blip r:embed="rId3">
            <a:alphaModFix/>
          </a:blip>
          <a:srcRect/>
          <a:stretch/>
        </p:blipFill>
        <p:spPr>
          <a:xfrm>
            <a:off x="845276" y="1462734"/>
            <a:ext cx="7457503" cy="5033967"/>
          </a:xfrm>
          <a:prstGeom prst="rect">
            <a:avLst/>
          </a:prstGeom>
          <a:noFill/>
          <a:ln>
            <a:noFill/>
          </a:ln>
        </p:spPr>
      </p:pic>
      <p:sp>
        <p:nvSpPr>
          <p:cNvPr id="375" name="Google Shape;375;p49"/>
          <p:cNvSpPr txBox="1">
            <a:spLocks noGrp="1"/>
          </p:cNvSpPr>
          <p:nvPr>
            <p:ph type="title"/>
          </p:nvPr>
        </p:nvSpPr>
        <p:spPr>
          <a:xfrm>
            <a:off x="0" y="279416"/>
            <a:ext cx="91440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Total Report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50" title="screenshot from pbisapps.org shows TFI scale scores from three administrations of the instrument in bar graph form"/>
          <p:cNvPicPr preferRelativeResize="0"/>
          <p:nvPr/>
        </p:nvPicPr>
        <p:blipFill rotWithShape="1">
          <a:blip r:embed="rId3">
            <a:alphaModFix/>
          </a:blip>
          <a:srcRect/>
          <a:stretch/>
        </p:blipFill>
        <p:spPr>
          <a:xfrm>
            <a:off x="814850" y="1167900"/>
            <a:ext cx="7514310" cy="5239800"/>
          </a:xfrm>
          <a:prstGeom prst="rect">
            <a:avLst/>
          </a:prstGeom>
          <a:noFill/>
          <a:ln>
            <a:noFill/>
          </a:ln>
        </p:spPr>
      </p:pic>
      <p:sp>
        <p:nvSpPr>
          <p:cNvPr id="381" name="Google Shape;381;p50"/>
          <p:cNvSpPr txBox="1">
            <a:spLocks noGrp="1"/>
          </p:cNvSpPr>
          <p:nvPr>
            <p:ph type="title"/>
          </p:nvPr>
        </p:nvSpPr>
        <p:spPr>
          <a:xfrm>
            <a:off x="0" y="-11033"/>
            <a:ext cx="90816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Scale Report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1"/>
          <p:cNvSpPr txBox="1">
            <a:spLocks noGrp="1"/>
          </p:cNvSpPr>
          <p:nvPr>
            <p:ph type="body" idx="1"/>
          </p:nvPr>
        </p:nvSpPr>
        <p:spPr>
          <a:xfrm>
            <a:off x="311700" y="1890400"/>
            <a:ext cx="8520600" cy="4201200"/>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SzPts val="3200"/>
              <a:buNone/>
            </a:pPr>
            <a:endParaRPr/>
          </a:p>
        </p:txBody>
      </p:sp>
      <p:pic>
        <p:nvPicPr>
          <p:cNvPr id="387" name="Google Shape;387;p51" title="screen shot from pbisapps.org shows TFI subscale scores from three administrations of the instrument in bar graph form"/>
          <p:cNvPicPr preferRelativeResize="0"/>
          <p:nvPr/>
        </p:nvPicPr>
        <p:blipFill rotWithShape="1">
          <a:blip r:embed="rId3">
            <a:alphaModFix/>
          </a:blip>
          <a:srcRect/>
          <a:stretch/>
        </p:blipFill>
        <p:spPr>
          <a:xfrm>
            <a:off x="304801" y="1013504"/>
            <a:ext cx="8520601" cy="5650829"/>
          </a:xfrm>
          <a:prstGeom prst="rect">
            <a:avLst/>
          </a:prstGeom>
          <a:noFill/>
          <a:ln>
            <a:noFill/>
          </a:ln>
        </p:spPr>
      </p:pic>
      <p:sp>
        <p:nvSpPr>
          <p:cNvPr id="388" name="Google Shape;388;p51"/>
          <p:cNvSpPr txBox="1">
            <a:spLocks noGrp="1"/>
          </p:cNvSpPr>
          <p:nvPr>
            <p:ph type="title"/>
          </p:nvPr>
        </p:nvSpPr>
        <p:spPr>
          <a:xfrm>
            <a:off x="0" y="-11033"/>
            <a:ext cx="91440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Subscale Report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2"/>
          <p:cNvSpPr txBox="1">
            <a:spLocks noGrp="1"/>
          </p:cNvSpPr>
          <p:nvPr>
            <p:ph type="title"/>
          </p:nvPr>
        </p:nvSpPr>
        <p:spPr>
          <a:xfrm>
            <a:off x="170184" y="275732"/>
            <a:ext cx="2171999" cy="23965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Prioritize </a:t>
            </a:r>
            <a:br>
              <a:rPr lang="en-US"/>
            </a:br>
            <a:r>
              <a:rPr lang="en-US"/>
              <a:t>Action Plan</a:t>
            </a:r>
            <a:endParaRPr/>
          </a:p>
        </p:txBody>
      </p:sp>
      <p:pic>
        <p:nvPicPr>
          <p:cNvPr id="395" name="Google Shape;395;p52" descr="Complete the following action plan to document steps toward implementation of PBIS. This action plan form lists the TFI subscale and tier 1 features on the left.  Teams are to fill in their score from the TFI for each item.  Examples of action plan steps are included as prompts to help team prepare for implementation.  Add additional action steps.  There are also columns labeled Who? and When?" title="Action Plan"/>
          <p:cNvPicPr preferRelativeResize="0">
            <a:picLocks noGrp="1"/>
          </p:cNvPicPr>
          <p:nvPr>
            <p:ph type="body" idx="1"/>
          </p:nvPr>
        </p:nvPicPr>
        <p:blipFill rotWithShape="1">
          <a:blip r:embed="rId3">
            <a:alphaModFix/>
          </a:blip>
          <a:srcRect l="-1843" t="937" r="-6494" b="-1080"/>
          <a:stretch/>
        </p:blipFill>
        <p:spPr>
          <a:xfrm>
            <a:off x="2342183" y="275732"/>
            <a:ext cx="6207319" cy="6284556"/>
          </a:xfrm>
          <a:prstGeom prst="rect">
            <a:avLst/>
          </a:prstGeom>
          <a:noFill/>
          <a:ln w="28575" cap="flat" cmpd="sng">
            <a:solidFill>
              <a:srgbClr val="AAB7E1"/>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One Method: A, B, C Priority for all items</a:t>
            </a:r>
            <a:endParaRPr/>
          </a:p>
          <a:p>
            <a:pPr marL="857250" lvl="1" indent="-457200" algn="l" rtl="0">
              <a:spcBef>
                <a:spcPts val="560"/>
              </a:spcBef>
              <a:spcAft>
                <a:spcPts val="0"/>
              </a:spcAft>
              <a:buSzPts val="2800"/>
              <a:buFont typeface="Arial"/>
              <a:buChar char="•"/>
            </a:pPr>
            <a:r>
              <a:rPr lang="en-US"/>
              <a:t>Put an A, B, or C next to each line on your action plan. </a:t>
            </a:r>
            <a:endParaRPr/>
          </a:p>
          <a:p>
            <a:pPr marL="1600200" lvl="2" indent="-457200" algn="l" rtl="0">
              <a:spcBef>
                <a:spcPts val="480"/>
              </a:spcBef>
              <a:spcAft>
                <a:spcPts val="0"/>
              </a:spcAft>
              <a:buSzPts val="2400"/>
              <a:buFont typeface="Arial"/>
              <a:buChar char="•"/>
            </a:pPr>
            <a:r>
              <a:rPr lang="en-US"/>
              <a:t>Use A for items of highest priority</a:t>
            </a:r>
            <a:endParaRPr/>
          </a:p>
          <a:p>
            <a:pPr marL="1600200" lvl="2" indent="-457200" algn="l" rtl="0">
              <a:spcBef>
                <a:spcPts val="480"/>
              </a:spcBef>
              <a:spcAft>
                <a:spcPts val="0"/>
              </a:spcAft>
              <a:buSzPts val="2400"/>
              <a:buFont typeface="Arial"/>
              <a:buChar char="•"/>
            </a:pPr>
            <a:r>
              <a:rPr lang="en-US"/>
              <a:t>Use B for items of moderate priority</a:t>
            </a:r>
            <a:endParaRPr/>
          </a:p>
          <a:p>
            <a:pPr marL="1600200" lvl="2" indent="-457200" algn="l" rtl="0">
              <a:spcBef>
                <a:spcPts val="480"/>
              </a:spcBef>
              <a:spcAft>
                <a:spcPts val="0"/>
              </a:spcAft>
              <a:buSzPts val="2400"/>
              <a:buFont typeface="Arial"/>
              <a:buChar char="•"/>
            </a:pPr>
            <a:r>
              <a:rPr lang="en-US"/>
              <a:t>Use C for items of lower priority</a:t>
            </a:r>
            <a:endParaRPr/>
          </a:p>
          <a:p>
            <a:pPr marL="857250" lvl="1" indent="-457200" algn="l" rtl="0">
              <a:spcBef>
                <a:spcPts val="560"/>
              </a:spcBef>
              <a:spcAft>
                <a:spcPts val="0"/>
              </a:spcAft>
              <a:buSzPts val="2800"/>
              <a:buFont typeface="Arial"/>
              <a:buChar char="•"/>
            </a:pPr>
            <a:r>
              <a:rPr lang="en-US"/>
              <a:t>Review the A’s, and sub prioritize those into A1, A2, A3. Repeat for the B’s and C’s.</a:t>
            </a:r>
            <a:endParaRPr/>
          </a:p>
          <a:p>
            <a:pPr marL="857250" lvl="1" indent="-457200" algn="l" rtl="0">
              <a:spcBef>
                <a:spcPts val="560"/>
              </a:spcBef>
              <a:spcAft>
                <a:spcPts val="0"/>
              </a:spcAft>
              <a:buSzPts val="2800"/>
              <a:buFont typeface="Arial"/>
              <a:buChar char="•"/>
            </a:pPr>
            <a:r>
              <a:rPr lang="en-US"/>
              <a:t>Assign roles and timelines for the work.</a:t>
            </a:r>
            <a:endParaRPr/>
          </a:p>
        </p:txBody>
      </p:sp>
      <p:pic>
        <p:nvPicPr>
          <p:cNvPr id="401" name="Google Shape;401;p53" descr=" " title="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402" name="Google Shape;402;p53"/>
          <p:cNvSpPr txBox="1">
            <a:spLocks noGrp="1"/>
          </p:cNvSpPr>
          <p:nvPr>
            <p:ph type="title"/>
          </p:nvPr>
        </p:nvSpPr>
        <p:spPr>
          <a:xfrm>
            <a:off x="997712"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Prioritize Your Action Plan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4"/>
          <p:cNvSpPr txBox="1">
            <a:spLocks noGrp="1"/>
          </p:cNvSpPr>
          <p:nvPr>
            <p:ph type="title"/>
          </p:nvPr>
        </p:nvSpPr>
        <p:spPr>
          <a:xfrm>
            <a:off x="749363" y="252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4000"/>
              <a:buFont typeface="Twentieth Century"/>
              <a:buNone/>
            </a:pPr>
            <a:r>
              <a:rPr lang="en-US"/>
              <a:t>SELF-ASSESSMENT SURVEY (SAS)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en-US" b="1" u="sng">
                <a:solidFill>
                  <a:schemeClr val="accent6"/>
                </a:solidFill>
              </a:rPr>
              <a:t>WHAT</a:t>
            </a:r>
            <a:r>
              <a:rPr lang="en-US"/>
              <a:t>: Annual assessment of staff perception of PBIS implementation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u="sng">
                <a:solidFill>
                  <a:srgbClr val="DD8047"/>
                </a:solidFill>
              </a:rPr>
              <a:t>WHO</a:t>
            </a:r>
            <a:r>
              <a:rPr lang="en-US"/>
              <a:t>: All school staff </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u="sng">
                <a:solidFill>
                  <a:srgbClr val="DD8047"/>
                </a:solidFill>
              </a:rPr>
              <a:t>WHEN</a:t>
            </a:r>
            <a:r>
              <a:rPr lang="en-US"/>
              <a:t>: By November 1 and May 1</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b="1" u="sng">
                <a:solidFill>
                  <a:srgbClr val="DD8047"/>
                </a:solidFill>
              </a:rPr>
              <a:t>WHY</a:t>
            </a:r>
            <a:r>
              <a:rPr lang="en-US"/>
              <a:t>: Shows how well adults understand and are implementing with PBIS</a:t>
            </a:r>
            <a:endParaRPr/>
          </a:p>
          <a:p>
            <a:pPr marL="0" lvl="0" indent="0" algn="l" rtl="0">
              <a:lnSpc>
                <a:spcPct val="90000"/>
              </a:lnSpc>
              <a:spcBef>
                <a:spcPts val="640"/>
              </a:spcBef>
              <a:spcAft>
                <a:spcPts val="0"/>
              </a:spcAft>
              <a:buSzPts val="3200"/>
              <a:buNone/>
            </a:pPr>
            <a:endParaRPr/>
          </a:p>
          <a:p>
            <a:pPr marL="342900" lvl="0" indent="-139700" algn="l" rtl="0">
              <a:lnSpc>
                <a:spcPct val="90000"/>
              </a:lnSpc>
              <a:spcBef>
                <a:spcPts val="640"/>
              </a:spcBef>
              <a:spcAft>
                <a:spcPts val="0"/>
              </a:spcAft>
              <a:buSzPts val="3200"/>
              <a:buNone/>
            </a:pPr>
            <a:endParaRPr/>
          </a:p>
        </p:txBody>
      </p:sp>
      <p:pic>
        <p:nvPicPr>
          <p:cNvPr id="413" name="Google Shape;413;p55"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14" name="Google Shape;414;p55"/>
          <p:cNvSpPr txBox="1">
            <a:spLocks noGrp="1"/>
          </p:cNvSpPr>
          <p:nvPr>
            <p:ph type="title"/>
          </p:nvPr>
        </p:nvSpPr>
        <p:spPr>
          <a:xfrm>
            <a:off x="1239493" y="288118"/>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Self-Assessment Survey (SAS)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56" descr="This slide shows part of the school-wide system item analysis from May 2016.  There were 21 responses to the survey.  Two items were rated 'In Place' by 80 percent of respondents and two items were rated 'Partially in Place' by 55-57 percent of respondents.  These partial in place items are: Expected student behaviors are rewarded regularly and procedures are in place to address emergency/dangerous situations.  Four items were rated 'Not in place' by 14-26 percent of respondents.  Each item is also given an improvement priority.  Three items were given an improvement priority of 60 percent and above: the item about addressing emergency situations and problem behaviors are clearly defined and options exist to allow classroom instruction to continue when problem behavior occurs.  " title="Self-Assessment survey item analysis report"/>
          <p:cNvPicPr preferRelativeResize="0"/>
          <p:nvPr/>
        </p:nvPicPr>
        <p:blipFill rotWithShape="1">
          <a:blip r:embed="rId3">
            <a:alphaModFix/>
          </a:blip>
          <a:srcRect/>
          <a:stretch/>
        </p:blipFill>
        <p:spPr>
          <a:xfrm>
            <a:off x="207643" y="1761036"/>
            <a:ext cx="8673599" cy="8702013"/>
          </a:xfrm>
          <a:prstGeom prst="rect">
            <a:avLst/>
          </a:prstGeom>
          <a:noFill/>
          <a:ln>
            <a:noFill/>
          </a:ln>
          <a:effectLst>
            <a:outerShdw blurRad="292100" dist="139700" dir="2700000" algn="tl" rotWithShape="0">
              <a:srgbClr val="333333">
                <a:alpha val="64705"/>
              </a:srgbClr>
            </a:outerShdw>
          </a:effectLst>
        </p:spPr>
      </p:pic>
      <p:sp>
        <p:nvSpPr>
          <p:cNvPr id="420" name="Google Shape;420;p56"/>
          <p:cNvSpPr txBox="1">
            <a:spLocks noGrp="1"/>
          </p:cNvSpPr>
          <p:nvPr>
            <p:ph type="body" idx="1"/>
          </p:nvPr>
        </p:nvSpPr>
        <p:spPr>
          <a:xfrm>
            <a:off x="365298" y="1106214"/>
            <a:ext cx="8257568" cy="43736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What do you see? How is this helpful?</a:t>
            </a:r>
            <a:endParaRPr/>
          </a:p>
        </p:txBody>
      </p:sp>
      <p:pic>
        <p:nvPicPr>
          <p:cNvPr id="421" name="Google Shape;421;p56"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22" name="Google Shape;422;p56"/>
          <p:cNvSpPr txBox="1">
            <a:spLocks noGrp="1"/>
          </p:cNvSpPr>
          <p:nvPr>
            <p:ph type="title"/>
          </p:nvPr>
        </p:nvSpPr>
        <p:spPr>
          <a:xfrm>
            <a:off x="1225857" y="362941"/>
            <a:ext cx="6987106" cy="5635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Sample SAS Item Analysis Report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aphicFrame>
        <p:nvGraphicFramePr>
          <p:cNvPr id="133" name="Google Shape;133;p21" descr="Following items listed: discipline data, data-based decision making, fidelity data, annual evaluation." title="TFI Sub-scale: Evaluation"/>
          <p:cNvGraphicFramePr/>
          <p:nvPr/>
        </p:nvGraphicFramePr>
        <p:xfrm>
          <a:off x="4460241" y="1229597"/>
          <a:ext cx="4059300" cy="1737410"/>
        </p:xfrm>
        <a:graphic>
          <a:graphicData uri="http://schemas.openxmlformats.org/drawingml/2006/table">
            <a:tbl>
              <a:tblPr firstRow="1" bandRow="1">
                <a:noFill/>
                <a:tableStyleId>{E6E1FC0F-5E92-4F28-A7AE-0683A00EAEF6}</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solidFill>
                            <a:schemeClr val="dk2"/>
                          </a:solidFill>
                        </a:rPr>
                        <a:t>TFI Sub-Scale: </a:t>
                      </a:r>
                      <a:r>
                        <a:rPr lang="en-US" sz="2000" u="none" strike="noStrike" cap="none">
                          <a:solidFill>
                            <a:schemeClr val="dk2"/>
                          </a:solidFill>
                        </a:rPr>
                        <a:t>Evaluation </a:t>
                      </a:r>
                      <a:endParaRPr sz="2000" b="0" u="none" strike="noStrike" cap="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u="none" strike="noStrike" cap="none">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b="1" dirty="0">
                          <a:solidFill>
                            <a:schemeClr val="accent6"/>
                          </a:solidFill>
                        </a:rPr>
                        <a:t>TFI 1.14</a:t>
                      </a:r>
                      <a:endParaRPr sz="1600" b="1" dirty="0">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dirty="0">
                          <a:solidFill>
                            <a:schemeClr val="accent6"/>
                          </a:solidFill>
                        </a:rPr>
                        <a:t>Fidelity Data</a:t>
                      </a:r>
                      <a:endParaRPr sz="1600" b="1" dirty="0">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b="1" dirty="0">
                          <a:solidFill>
                            <a:schemeClr val="accent6"/>
                          </a:solidFill>
                        </a:rPr>
                        <a:t>TFI 1.15</a:t>
                      </a:r>
                      <a:endParaRPr sz="1600" b="1" dirty="0">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dirty="0">
                          <a:solidFill>
                            <a:schemeClr val="accent6"/>
                          </a:solidFill>
                        </a:rPr>
                        <a:t>Annual Evaluation</a:t>
                      </a:r>
                      <a:endParaRPr sz="1600" b="1" dirty="0">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34" name="Google Shape;134;p21"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591425" cy="3901540"/>
        </p:xfrm>
        <a:graphic>
          <a:graphicData uri="http://schemas.openxmlformats.org/drawingml/2006/table">
            <a:tbl>
              <a:tblPr firstRow="1" bandRow="1">
                <a:noFill/>
                <a:tableStyleId>{E6E1FC0F-5E92-4F28-A7AE-0683A00EAEF6}</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35" name="Google Shape;135;p21" descr="Two items listed: team composition and team operating procedures" title="TFI Sub-scale: Team"/>
          <p:cNvGraphicFramePr/>
          <p:nvPr/>
        </p:nvGraphicFramePr>
        <p:xfrm>
          <a:off x="724108" y="1229597"/>
          <a:ext cx="3591425" cy="1066830"/>
        </p:xfrm>
        <a:graphic>
          <a:graphicData uri="http://schemas.openxmlformats.org/drawingml/2006/table">
            <a:tbl>
              <a:tblPr firstRow="1" bandRow="1">
                <a:noFill/>
                <a:tableStyleId>{E6E1FC0F-5E92-4F28-A7AE-0683A00EAEF6}</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136" name="Google Shape;136;p21"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37" name="Google Shape;137;p21"/>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365300" y="350825"/>
            <a:ext cx="86163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Which program would you want?</a:t>
            </a:r>
            <a:endParaRPr/>
          </a:p>
        </p:txBody>
      </p:sp>
      <p:pic>
        <p:nvPicPr>
          <p:cNvPr id="144" name="Google Shape;144;p22" descr="Bar graph entitled School Behavioral Health shows 20% reduction in aggression for program A and 55% percent reduction for program B. "/>
          <p:cNvPicPr preferRelativeResize="0"/>
          <p:nvPr/>
        </p:nvPicPr>
        <p:blipFill>
          <a:blip r:embed="rId3">
            <a:alphaModFix/>
          </a:blip>
          <a:stretch>
            <a:fillRect/>
          </a:stretch>
        </p:blipFill>
        <p:spPr>
          <a:xfrm>
            <a:off x="152400" y="1418525"/>
            <a:ext cx="8839201" cy="49319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365300" y="350825"/>
            <a:ext cx="85758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Now which program would you want?</a:t>
            </a:r>
            <a:endParaRPr/>
          </a:p>
        </p:txBody>
      </p:sp>
      <p:pic>
        <p:nvPicPr>
          <p:cNvPr id="151" name="Google Shape;151;p23" descr="Bar graph entitled behavior-bullying school program shows discipline referrals per 100 students of approximately 0.8 for program A and approximatley 0.6 for program B. "/>
          <p:cNvPicPr preferRelativeResize="0"/>
          <p:nvPr/>
        </p:nvPicPr>
        <p:blipFill>
          <a:blip r:embed="rId3">
            <a:alphaModFix/>
          </a:blip>
          <a:stretch>
            <a:fillRect/>
          </a:stretch>
        </p:blipFill>
        <p:spPr>
          <a:xfrm>
            <a:off x="152400" y="1418525"/>
            <a:ext cx="8839201" cy="49182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65300" y="350825"/>
            <a:ext cx="85758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Last time- which program would you want?</a:t>
            </a:r>
            <a:endParaRPr sz="3600"/>
          </a:p>
        </p:txBody>
      </p:sp>
      <p:pic>
        <p:nvPicPr>
          <p:cNvPr id="158" name="Google Shape;158;p24" descr="Bar graph entitled delinquency treatment residential shows approximately 30% recidvism for program A and approximately 10% for program B. "/>
          <p:cNvPicPr preferRelativeResize="0"/>
          <p:nvPr/>
        </p:nvPicPr>
        <p:blipFill>
          <a:blip r:embed="rId3">
            <a:alphaModFix/>
          </a:blip>
          <a:stretch>
            <a:fillRect/>
          </a:stretch>
        </p:blipFill>
        <p:spPr>
          <a:xfrm>
            <a:off x="177650" y="1266125"/>
            <a:ext cx="8788700" cy="49216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243548" y="242590"/>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Trick Questions</a:t>
            </a:r>
            <a:endParaRPr/>
          </a:p>
        </p:txBody>
      </p:sp>
      <p:pic>
        <p:nvPicPr>
          <p:cNvPr id="165" name="Google Shape;165;p25" descr="In each chart A and B were the same program in which A had low fidelity use of evidence-based practice and B had high fidelity.  Fidelity first to achiee intended outcomes and then improve with use of data. "/>
          <p:cNvPicPr preferRelativeResize="0"/>
          <p:nvPr/>
        </p:nvPicPr>
        <p:blipFill>
          <a:blip r:embed="rId3">
            <a:alphaModFix/>
          </a:blip>
          <a:stretch>
            <a:fillRect/>
          </a:stretch>
        </p:blipFill>
        <p:spPr>
          <a:xfrm>
            <a:off x="98300" y="1266130"/>
            <a:ext cx="8802226" cy="4880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6" descr="This graphic shows two people seated facing each other.  One person is holding a clipboard and the other is talking." title="Evaluation graphic"/>
          <p:cNvPicPr preferRelativeResize="0"/>
          <p:nvPr/>
        </p:nvPicPr>
        <p:blipFill rotWithShape="1">
          <a:blip r:embed="rId3">
            <a:alphaModFix/>
          </a:blip>
          <a:srcRect/>
          <a:stretch/>
        </p:blipFill>
        <p:spPr>
          <a:xfrm>
            <a:off x="6185998" y="1312677"/>
            <a:ext cx="2078976" cy="2021226"/>
          </a:xfrm>
          <a:prstGeom prst="rect">
            <a:avLst/>
          </a:prstGeom>
          <a:noFill/>
          <a:ln>
            <a:noFill/>
          </a:ln>
        </p:spPr>
      </p:pic>
      <p:sp>
        <p:nvSpPr>
          <p:cNvPr id="172" name="Google Shape;172;p2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2000" b="1"/>
              <a:t>Purpose: </a:t>
            </a:r>
            <a:br>
              <a:rPr lang="en-US" sz="2000" b="1"/>
            </a:br>
            <a:r>
              <a:rPr lang="en-US" sz="2000" b="1"/>
              <a:t>Prepare to </a:t>
            </a:r>
            <a:r>
              <a:rPr lang="en-US" sz="2000"/>
              <a:t>measure fidelity and outcomes of</a:t>
            </a:r>
            <a:br>
              <a:rPr lang="en-US" sz="2000"/>
            </a:br>
            <a:r>
              <a:rPr lang="en-US" sz="2000"/>
              <a:t>all Tier 1 efforts using multiple forms of data</a:t>
            </a:r>
            <a:endParaRPr/>
          </a:p>
          <a:p>
            <a:pPr marL="0" lvl="0" indent="0" algn="l" rtl="0">
              <a:spcBef>
                <a:spcPts val="960"/>
              </a:spcBef>
              <a:spcAft>
                <a:spcPts val="0"/>
              </a:spcAft>
              <a:buSzPts val="1800"/>
              <a:buNone/>
            </a:pPr>
            <a:br>
              <a:rPr lang="en-US" sz="1800"/>
            </a:br>
            <a:endParaRPr sz="1800"/>
          </a:p>
          <a:p>
            <a:pPr marL="0" lvl="0" indent="0" algn="l" rtl="0">
              <a:spcBef>
                <a:spcPts val="360"/>
              </a:spcBef>
              <a:spcAft>
                <a:spcPts val="0"/>
              </a:spcAft>
              <a:buSzPts val="1800"/>
              <a:buNone/>
            </a:pPr>
            <a:r>
              <a:rPr lang="en-US" sz="1800" b="1"/>
              <a:t>Outcomes:</a:t>
            </a:r>
            <a:endParaRPr/>
          </a:p>
          <a:p>
            <a:pPr marL="739775" lvl="0" indent="-285750" algn="l" rtl="0">
              <a:spcBef>
                <a:spcPts val="400"/>
              </a:spcBef>
              <a:spcAft>
                <a:spcPts val="0"/>
              </a:spcAft>
              <a:buSzPts val="2000"/>
              <a:buFont typeface="Arial"/>
              <a:buChar char="•"/>
            </a:pPr>
            <a:r>
              <a:rPr lang="en-US" sz="2000"/>
              <a:t>Tier I team reviews and uses SWPBIS fidelity e.g.,  Tiered Fidelity Inventory (TFI), SAS, data at least annually. (TFI 1.14)</a:t>
            </a:r>
            <a:endParaRPr/>
          </a:p>
          <a:p>
            <a:pPr marL="454025" lvl="0" indent="-215900" algn="l" rtl="0">
              <a:spcBef>
                <a:spcPts val="400"/>
              </a:spcBef>
              <a:spcAft>
                <a:spcPts val="0"/>
              </a:spcAft>
              <a:buSzPts val="2000"/>
              <a:buNone/>
            </a:pPr>
            <a:endParaRPr sz="2000"/>
          </a:p>
          <a:p>
            <a:pPr marL="739775" lvl="0" indent="-285750" algn="l" rtl="0">
              <a:spcBef>
                <a:spcPts val="400"/>
              </a:spcBef>
              <a:spcAft>
                <a:spcPts val="0"/>
              </a:spcAft>
              <a:buSzPts val="2000"/>
              <a:buFont typeface="Arial"/>
              <a:buChar char="•"/>
            </a:pPr>
            <a:r>
              <a:rPr lang="en-US" sz="2000"/>
              <a:t>Tier I team documents fidelity and effectiveness (including on academic outcomes) of Tier I practices at least annually (including yearly- year comparisons) that are shared with stakeholders (staff, families, community, district) in a usable format.  (TFI 1.15)</a:t>
            </a:r>
            <a:endParaRPr/>
          </a:p>
          <a:p>
            <a:pPr marL="0" lvl="0" indent="0" algn="l" rtl="0">
              <a:spcBef>
                <a:spcPts val="360"/>
              </a:spcBef>
              <a:spcAft>
                <a:spcPts val="0"/>
              </a:spcAft>
              <a:buSzPts val="1800"/>
              <a:buNone/>
            </a:pPr>
            <a:endParaRPr sz="1800" b="1"/>
          </a:p>
        </p:txBody>
      </p:sp>
      <p:pic>
        <p:nvPicPr>
          <p:cNvPr id="173" name="Google Shape;173;p26"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74" name="Google Shape;174;p26"/>
          <p:cNvSpPr txBox="1">
            <a:spLocks noGrp="1"/>
          </p:cNvSpPr>
          <p:nvPr>
            <p:ph type="title"/>
          </p:nvPr>
        </p:nvSpPr>
        <p:spPr>
          <a:xfrm>
            <a:off x="934708" y="397320"/>
            <a:ext cx="733026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Twentieth Century"/>
              <a:buNone/>
            </a:pPr>
            <a:r>
              <a:rPr lang="en-US" sz="3600">
                <a:solidFill>
                  <a:schemeClr val="accent6"/>
                </a:solidFill>
              </a:rPr>
              <a:t>Fidelity Data and Evaluation </a:t>
            </a:r>
            <a:br>
              <a:rPr lang="en-US" sz="3600">
                <a:solidFill>
                  <a:schemeClr val="accent6"/>
                </a:solidFill>
              </a:rPr>
            </a:br>
            <a:r>
              <a:rPr lang="en-US" sz="3600">
                <a:solidFill>
                  <a:schemeClr val="accent6"/>
                </a:solidFill>
              </a:rPr>
              <a:t>Purpose &amp;  Outcomes</a:t>
            </a:r>
            <a:endParaRPr/>
          </a:p>
        </p:txBody>
      </p:sp>
    </p:spTree>
  </p:cSld>
  <p:clrMapOvr>
    <a:masterClrMapping/>
  </p:clrMapOvr>
</p:sld>
</file>

<file path=ppt/theme/theme1.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1363</Words>
  <Application>Microsoft Office PowerPoint</Application>
  <PresentationFormat>On-screen Show (4:3)</PresentationFormat>
  <Paragraphs>298</Paragraphs>
  <Slides>39</Slides>
  <Notes>39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Noto Sans Symbols</vt:lpstr>
      <vt:lpstr>Trebuchet MS</vt:lpstr>
      <vt:lpstr>Source Sans Pro</vt:lpstr>
      <vt:lpstr>Twentieth Century</vt:lpstr>
      <vt:lpstr>Courier New</vt:lpstr>
      <vt:lpstr>Arial</vt:lpstr>
      <vt:lpstr>Times New Roman</vt:lpstr>
      <vt:lpstr>Calibri</vt:lpstr>
      <vt:lpstr>Questrial</vt:lpstr>
      <vt:lpstr>6_Final_MWBIS 4</vt:lpstr>
      <vt:lpstr>4_Final_MWBIS 4</vt:lpstr>
      <vt:lpstr> PBIS Team Training 1B</vt:lpstr>
      <vt:lpstr>Learning Expectations</vt:lpstr>
      <vt:lpstr>Organization of Modules</vt:lpstr>
      <vt:lpstr> Tier 1: Professional Learning Roadmap</vt:lpstr>
      <vt:lpstr>Which program would you want?</vt:lpstr>
      <vt:lpstr>Now which program would you want?</vt:lpstr>
      <vt:lpstr>Last time- which program would you want?</vt:lpstr>
      <vt:lpstr>Trick Questions</vt:lpstr>
      <vt:lpstr>Fidelity Data and Evaluation  Purpose &amp;  Outcomes</vt:lpstr>
      <vt:lpstr>Definition</vt:lpstr>
      <vt:lpstr>Rationale </vt:lpstr>
      <vt:lpstr>How Will You Get Feedback From Staff?</vt:lpstr>
      <vt:lpstr>Tiered Fidelity Inventory (TFI)</vt:lpstr>
      <vt:lpstr>Setting Up PBIS Assessments  for your schools</vt:lpstr>
      <vt:lpstr>Day to Day…</vt:lpstr>
      <vt:lpstr>Day to Day… Continued</vt:lpstr>
      <vt:lpstr>Outcomes </vt:lpstr>
      <vt:lpstr>Show Me the Data!</vt:lpstr>
      <vt:lpstr>Taking The TFI</vt:lpstr>
      <vt:lpstr>Enter TFI from Team Training</vt:lpstr>
      <vt:lpstr>Enter TFI from Team Training</vt:lpstr>
      <vt:lpstr>Enter TFI from Team Training</vt:lpstr>
      <vt:lpstr>What is the Walk Through Tool?</vt:lpstr>
      <vt:lpstr>Staff Questions in Walk Through Tool</vt:lpstr>
      <vt:lpstr>Student Questions in Walk Through Tool</vt:lpstr>
      <vt:lpstr>External Facilitators will guide your team</vt:lpstr>
      <vt:lpstr>Process for taking the TFI </vt:lpstr>
      <vt:lpstr>Coach will Enter Your Team’s Score – keep paper copy too!</vt:lpstr>
      <vt:lpstr>Coach will Submit Your  TFI</vt:lpstr>
      <vt:lpstr>TFI Question #1</vt:lpstr>
      <vt:lpstr>Pull All Reports and Review As a Team</vt:lpstr>
      <vt:lpstr>Total Report</vt:lpstr>
      <vt:lpstr>Scale Report</vt:lpstr>
      <vt:lpstr>Subscale Report</vt:lpstr>
      <vt:lpstr>Prioritize  Action Plan</vt:lpstr>
      <vt:lpstr>Prioritize Your Action Plan</vt:lpstr>
      <vt:lpstr>SELF-ASSESSMENT SURVEY (SAS)</vt:lpstr>
      <vt:lpstr>Self-Assessment Survey (SAS)</vt:lpstr>
      <vt:lpstr>Sample SAS Item Analysis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1B</dc:title>
  <dc:creator>Garrett Petrie</dc:creator>
  <cp:lastModifiedBy>Garrett Petrie</cp:lastModifiedBy>
  <cp:revision>6</cp:revision>
  <dcterms:modified xsi:type="dcterms:W3CDTF">2019-08-06T21:12:29Z</dcterms:modified>
</cp:coreProperties>
</file>