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
      <p:font typeface="Questrial" pitchFamily="2" charset="77"/>
      <p:regular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B43F038-55D4-455B-BE3E-FA6F8E1E5A7D}">
  <a:tblStyle styleId="{1B43F038-55D4-455B-BE3E-FA6F8E1E5A7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36C57E5-085A-472A-A2F1-84BBE1813BF1}" styleName="Table_1">
    <a:wholeTbl>
      <a:tcTxStyle b="off" i="off">
        <a:font>
          <a:latin typeface="Calibri"/>
          <a:ea typeface="Calibri"/>
          <a:cs typeface="Calibri"/>
        </a:font>
        <a:srgbClr val="0A091B"/>
      </a:tcTxStyle>
      <a:tcStyle>
        <a:tcBdr>
          <a:left>
            <a:ln w="12700" cap="flat" cmpd="sng">
              <a:solidFill>
                <a:srgbClr val="F2F2F5"/>
              </a:solidFill>
              <a:prstDash val="solid"/>
              <a:round/>
              <a:headEnd type="none" w="sm" len="sm"/>
              <a:tailEnd type="none" w="sm" len="sm"/>
            </a:ln>
          </a:left>
          <a:right>
            <a:ln w="12700" cap="flat" cmpd="sng">
              <a:solidFill>
                <a:srgbClr val="F2F2F5"/>
              </a:solidFill>
              <a:prstDash val="solid"/>
              <a:round/>
              <a:headEnd type="none" w="sm" len="sm"/>
              <a:tailEnd type="none" w="sm" len="sm"/>
            </a:ln>
          </a:right>
          <a:top>
            <a:ln w="12700" cap="flat" cmpd="sng">
              <a:solidFill>
                <a:srgbClr val="F2F2F5"/>
              </a:solidFill>
              <a:prstDash val="solid"/>
              <a:round/>
              <a:headEnd type="none" w="sm" len="sm"/>
              <a:tailEnd type="none" w="sm" len="sm"/>
            </a:ln>
          </a:top>
          <a:bottom>
            <a:ln w="12700" cap="flat" cmpd="sng">
              <a:solidFill>
                <a:srgbClr val="F2F2F5"/>
              </a:solidFill>
              <a:prstDash val="solid"/>
              <a:round/>
              <a:headEnd type="none" w="sm" len="sm"/>
              <a:tailEnd type="none" w="sm" len="sm"/>
            </a:ln>
          </a:bottom>
          <a:insideH>
            <a:ln w="12700" cap="flat" cmpd="sng">
              <a:solidFill>
                <a:srgbClr val="F2F2F5"/>
              </a:solidFill>
              <a:prstDash val="solid"/>
              <a:round/>
              <a:headEnd type="none" w="sm" len="sm"/>
              <a:tailEnd type="none" w="sm" len="sm"/>
            </a:ln>
          </a:insideH>
          <a:insideV>
            <a:ln w="12700" cap="flat" cmpd="sng">
              <a:solidFill>
                <a:srgbClr val="F2F2F5"/>
              </a:solidFill>
              <a:prstDash val="solid"/>
              <a:round/>
              <a:headEnd type="none" w="sm" len="sm"/>
              <a:tailEnd type="none" w="sm" len="sm"/>
            </a:ln>
          </a:insideV>
        </a:tcBdr>
        <a:fill>
          <a:solidFill>
            <a:srgbClr val="F1F3F9"/>
          </a:solidFill>
        </a:fill>
      </a:tcStyle>
    </a:wholeTbl>
    <a:band1H>
      <a:tcTxStyle/>
      <a:tcStyle>
        <a:tcBdr/>
        <a:fill>
          <a:solidFill>
            <a:srgbClr val="E2E5F4"/>
          </a:solidFill>
        </a:fill>
      </a:tcStyle>
    </a:band1H>
    <a:band2H>
      <a:tcTxStyle/>
      <a:tcStyle>
        <a:tcBdr/>
      </a:tcStyle>
    </a:band2H>
    <a:band1V>
      <a:tcTxStyle/>
      <a:tcStyle>
        <a:tcBdr/>
        <a:fill>
          <a:solidFill>
            <a:srgbClr val="E2E5F4"/>
          </a:solidFill>
        </a:fill>
      </a:tcStyle>
    </a:band1V>
    <a:band2V>
      <a:tcTxStyle/>
      <a:tcStyle>
        <a:tcBdr/>
      </a:tcStyle>
    </a:band2V>
    <a:lastCol>
      <a:tcTxStyle b="on" i="off">
        <a:font>
          <a:latin typeface="Calibri"/>
          <a:ea typeface="Calibri"/>
          <a:cs typeface="Calibri"/>
        </a:font>
        <a:srgbClr val="F2F2F5"/>
      </a:tcTxStyle>
      <a:tcStyle>
        <a:tcBdr/>
        <a:fill>
          <a:solidFill>
            <a:srgbClr val="62ACC9"/>
          </a:solidFill>
        </a:fill>
      </a:tcStyle>
    </a:lastCol>
    <a:firstCol>
      <a:tcTxStyle b="on" i="off">
        <a:font>
          <a:latin typeface="Calibri"/>
          <a:ea typeface="Calibri"/>
          <a:cs typeface="Calibri"/>
        </a:font>
        <a:srgbClr val="F2F2F5"/>
      </a:tcTxStyle>
      <a:tcStyle>
        <a:tcBdr/>
        <a:fill>
          <a:solidFill>
            <a:srgbClr val="62ACC9"/>
          </a:solidFill>
        </a:fill>
      </a:tcStyle>
    </a:firstCol>
    <a:lastRow>
      <a:tcTxStyle b="on" i="off">
        <a:font>
          <a:latin typeface="Calibri"/>
          <a:ea typeface="Calibri"/>
          <a:cs typeface="Calibri"/>
        </a:font>
        <a:srgbClr val="F2F2F5"/>
      </a:tcTxStyle>
      <a:tcStyle>
        <a:tcBdr>
          <a:top>
            <a:ln w="38100" cap="flat" cmpd="sng">
              <a:solidFill>
                <a:srgbClr val="F2F2F5"/>
              </a:solidFill>
              <a:prstDash val="solid"/>
              <a:round/>
              <a:headEnd type="none" w="sm" len="sm"/>
              <a:tailEnd type="none" w="sm" len="sm"/>
            </a:ln>
          </a:top>
        </a:tcBdr>
        <a:fill>
          <a:solidFill>
            <a:srgbClr val="62ACC9"/>
          </a:solidFill>
        </a:fill>
      </a:tcStyle>
    </a:lastRow>
    <a:seCell>
      <a:tcTxStyle/>
      <a:tcStyle>
        <a:tcBdr/>
      </a:tcStyle>
    </a:seCell>
    <a:swCell>
      <a:tcTxStyle/>
      <a:tcStyle>
        <a:tcBdr/>
      </a:tcStyle>
    </a:swCell>
    <a:firstRow>
      <a:tcTxStyle b="on" i="off">
        <a:font>
          <a:latin typeface="Calibri"/>
          <a:ea typeface="Calibri"/>
          <a:cs typeface="Calibri"/>
        </a:font>
        <a:srgbClr val="F2F2F5"/>
      </a:tcTxStyle>
      <a:tcStyle>
        <a:tcBdr>
          <a:bottom>
            <a:ln w="38100" cap="flat" cmpd="sng">
              <a:solidFill>
                <a:srgbClr val="F2F2F5"/>
              </a:solidFill>
              <a:prstDash val="solid"/>
              <a:round/>
              <a:headEnd type="none" w="sm" len="sm"/>
              <a:tailEnd type="none" w="sm" len="sm"/>
            </a:ln>
          </a:bottom>
        </a:tcBdr>
        <a:fill>
          <a:solidFill>
            <a:srgbClr val="62ACC9"/>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595"/>
  </p:normalViewPr>
  <p:slideViewPr>
    <p:cSldViewPr snapToGrid="0">
      <p:cViewPr varScale="1">
        <p:scale>
          <a:sx n="85" d="100"/>
          <a:sy n="85" d="100"/>
        </p:scale>
        <p:origin x="208" y="5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b098415a8_0_9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11b098415a8_0_9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presentation will prepare teams for implementing effective professional development centered on four Tier 1 SWPBIS core practices.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Updated 7/2018</a:t>
            </a:r>
            <a:endParaRPr/>
          </a:p>
        </p:txBody>
      </p:sp>
      <p:sp>
        <p:nvSpPr>
          <p:cNvPr id="116" name="Google Shape;116;g11b098415a8_0_947: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1b098415a8_0_6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Here’s a visual of the Roadmap that includes rolling out PBIS plans to staff and students, identifying staff and students who need more support, and when to conduct booster trainings.</a:t>
            </a:r>
            <a:endParaRPr/>
          </a:p>
        </p:txBody>
      </p:sp>
      <p:sp>
        <p:nvSpPr>
          <p:cNvPr id="189" name="Google Shape;189;g11b098415a8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b098415a8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1b098415a8_0_1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Review items on the slide</a:t>
            </a:r>
            <a:endParaRPr/>
          </a:p>
        </p:txBody>
      </p:sp>
      <p:sp>
        <p:nvSpPr>
          <p:cNvPr id="196" name="Google Shape;196;g11b098415a8_0_123:notes"/>
          <p:cNvSpPr txBox="1">
            <a:spLocks noGrp="1"/>
          </p:cNvSpPr>
          <p:nvPr>
            <p:ph type="sldNum" idx="12"/>
          </p:nvPr>
        </p:nvSpPr>
        <p:spPr>
          <a:xfrm>
            <a:off x="3884613" y="8685214"/>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b098415a8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11b098415a8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high priority is to secure time consistently on your school’s PD calendar.  These can include brief trainings (10-15min) during weekly or monthly staff meetings or 30-60min sessions during scheduled Staff Development time or days throughout the year.  This is also in the workbook.</a:t>
            </a:r>
            <a:endParaRPr/>
          </a:p>
        </p:txBody>
      </p:sp>
      <p:sp>
        <p:nvSpPr>
          <p:cNvPr id="204" name="Google Shape;204;g11b098415a8_0_130: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b098415a8_0_137: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11b098415a8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Read these, stress that they have learned about these tasks in </a:t>
            </a:r>
            <a:r>
              <a:rPr lang="en-US"/>
              <a:t>earlier presentations</a:t>
            </a:r>
            <a:r>
              <a:rPr lang="en-US" sz="1200" b="0" i="0" u="none" strike="noStrike" cap="none">
                <a:solidFill>
                  <a:schemeClr val="dk1"/>
                </a:solidFill>
                <a:latin typeface="Calibri"/>
                <a:ea typeface="Calibri"/>
                <a:cs typeface="Calibri"/>
                <a:sym typeface="Calibri"/>
              </a:rPr>
              <a:t>.  This</a:t>
            </a:r>
            <a:r>
              <a:rPr lang="en-US"/>
              <a:t> portion</a:t>
            </a:r>
            <a:r>
              <a:rPr lang="en-US" sz="1200" b="0" i="0" u="none" strike="noStrike" cap="none">
                <a:solidFill>
                  <a:schemeClr val="dk1"/>
                </a:solidFill>
                <a:latin typeface="Calibri"/>
                <a:ea typeface="Calibri"/>
                <a:cs typeface="Calibri"/>
                <a:sym typeface="Calibri"/>
              </a:rPr>
              <a:t> </a:t>
            </a:r>
            <a:r>
              <a:rPr lang="en-US"/>
              <a:t>functions </a:t>
            </a:r>
            <a:r>
              <a:rPr lang="en-US" sz="1200" b="0" i="0" u="none" strike="noStrike" cap="none">
                <a:solidFill>
                  <a:schemeClr val="dk1"/>
                </a:solidFill>
                <a:latin typeface="Calibri"/>
                <a:ea typeface="Calibri"/>
                <a:cs typeface="Calibri"/>
                <a:sym typeface="Calibri"/>
              </a:rPr>
              <a:t>as a review as well as </a:t>
            </a:r>
            <a:r>
              <a:rPr lang="en-US"/>
              <a:t>emphasizing the</a:t>
            </a:r>
            <a:r>
              <a:rPr lang="en-US" sz="1200" b="0" i="0" u="none" strike="noStrike" cap="none">
                <a:solidFill>
                  <a:schemeClr val="dk1"/>
                </a:solidFill>
                <a:latin typeface="Calibri"/>
                <a:ea typeface="Calibri"/>
                <a:cs typeface="Calibri"/>
                <a:sym typeface="Calibri"/>
              </a:rPr>
              <a:t> important features of an implementation plan. </a:t>
            </a:r>
            <a:endParaRPr sz="1200" b="0" i="0" u="none" strike="noStrike" cap="none">
              <a:solidFill>
                <a:schemeClr val="dk1"/>
              </a:solidFill>
              <a:latin typeface="Calibri"/>
              <a:ea typeface="Calibri"/>
              <a:cs typeface="Calibri"/>
              <a:sym typeface="Calibri"/>
            </a:endParaRPr>
          </a:p>
        </p:txBody>
      </p:sp>
      <p:sp>
        <p:nvSpPr>
          <p:cNvPr id="213" name="Google Shape;213;g11b098415a8_0_137: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1b098415a8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11b098415a8_0_6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a:t>….. continued</a:t>
            </a:r>
            <a:endParaRPr sz="1200" b="0" i="0" u="none" strike="noStrike" cap="none">
              <a:solidFill>
                <a:schemeClr val="dk1"/>
              </a:solidFill>
              <a:latin typeface="Calibri"/>
              <a:ea typeface="Calibri"/>
              <a:cs typeface="Calibri"/>
              <a:sym typeface="Calibri"/>
            </a:endParaRPr>
          </a:p>
        </p:txBody>
      </p:sp>
      <p:sp>
        <p:nvSpPr>
          <p:cNvPr id="221" name="Google Shape;221;g11b098415a8_0_669: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1b098415a8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Your team needs to think about staff and students who come to your building after the school year begins.  In addition, be thinking about and develop plans to communicate PBIS components to folks who are not regulars in your building - guest teachers, presenters, volunteers, etc.</a:t>
            </a:r>
            <a:endParaRPr/>
          </a:p>
        </p:txBody>
      </p:sp>
      <p:sp>
        <p:nvSpPr>
          <p:cNvPr id="229" name="Google Shape;229;g11b098415a8_0_148: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1b098415a8_0_693: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11b098415a8_0_6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a:t>REVIEW SLIDE: To be effective, we need to ensure ALL staff understand …This is the PRIORITY - it’s your team’s place to start with your PD training at your school, ensure ALL staff understand the 4 core SW-PBIS Tier 1 Practices.</a:t>
            </a:r>
            <a:endParaRPr sz="1200" b="0" i="0" u="none" strike="noStrike" cap="none">
              <a:solidFill>
                <a:schemeClr val="dk1"/>
              </a:solidFill>
              <a:latin typeface="Calibri"/>
              <a:ea typeface="Calibri"/>
              <a:cs typeface="Calibri"/>
              <a:sym typeface="Calibri"/>
            </a:endParaRPr>
          </a:p>
        </p:txBody>
      </p:sp>
      <p:sp>
        <p:nvSpPr>
          <p:cNvPr id="237" name="Google Shape;237;g11b098415a8_0_693: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1b098415a8_0_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11b098415a8_0_9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a:t>So what should PD look like?  Let’s consider an example of a brief staff training activity focused on one of the four core practices: Correcting Errors.</a:t>
            </a:r>
            <a:endParaRPr/>
          </a:p>
          <a:p>
            <a:pPr marL="0" marR="0" lvl="0" indent="0" algn="l" rtl="0">
              <a:spcBef>
                <a:spcPts val="0"/>
              </a:spcBef>
              <a:spcAft>
                <a:spcPts val="0"/>
              </a:spcAft>
              <a:buClr>
                <a:schemeClr val="dk1"/>
              </a:buClr>
              <a:buSzPts val="1200"/>
              <a:buFont typeface="Calibri"/>
              <a:buNone/>
            </a:pPr>
            <a:endParaRPr/>
          </a:p>
          <a:p>
            <a:pPr marL="0" marR="0" lvl="0" indent="0" algn="l" rtl="0">
              <a:spcBef>
                <a:spcPts val="0"/>
              </a:spcBef>
              <a:spcAft>
                <a:spcPts val="0"/>
              </a:spcAft>
              <a:buClr>
                <a:schemeClr val="dk1"/>
              </a:buClr>
              <a:buSzPts val="1200"/>
              <a:buFont typeface="Calibri"/>
              <a:buNone/>
            </a:pPr>
            <a:r>
              <a:rPr lang="en-US"/>
              <a:t>(Trainer - slides 18-22 is a PD example.  You may wish to use your own example here.  The key is to illustrate PD for SWPBIS is often most effective with brief activities where staff get to practice and provide input during their training)</a:t>
            </a:r>
            <a:endParaRPr/>
          </a:p>
        </p:txBody>
      </p:sp>
      <p:sp>
        <p:nvSpPr>
          <p:cNvPr id="244" name="Google Shape;244;g11b098415a8_0_929: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1b098415a8_0_9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To introduce the topic of Correcting Errors by using consistent and positive language, recall the quote that “Every adult interaction with a student …..”</a:t>
            </a:r>
            <a:endParaRPr/>
          </a:p>
        </p:txBody>
      </p:sp>
      <p:sp>
        <p:nvSpPr>
          <p:cNvPr id="251" name="Google Shape;251;g11b098415a8_0_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1b098415a8_0_719:notes"/>
          <p:cNvSpPr>
            <a:spLocks noGrp="1" noRot="1" noChangeAspect="1"/>
          </p:cNvSpPr>
          <p:nvPr>
            <p:ph type="sldImg" idx="2"/>
          </p:nvPr>
        </p:nvSpPr>
        <p:spPr>
          <a:xfrm>
            <a:off x="381000" y="685800"/>
            <a:ext cx="60960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11b098415a8_0_7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emphasize moving away from the traditional models of reacting and punishing when misbehaviors occur to a more positive, proactive, and instructional approach.</a:t>
            </a:r>
            <a:endParaRPr/>
          </a:p>
        </p:txBody>
      </p:sp>
      <p:sp>
        <p:nvSpPr>
          <p:cNvPr id="261" name="Google Shape;261;g11b098415a8_0_7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b098415a8_0_6: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
        <p:nvSpPr>
          <p:cNvPr id="126" name="Google Shape;126;g11b098415a8_0_6: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a:t>
            </a:fld>
            <a:endParaRPr sz="1200" b="0" i="0" u="none" strike="noStrike" cap="none">
              <a:solidFill>
                <a:srgbClr val="000000"/>
              </a:solidFill>
              <a:latin typeface="Times New Roman"/>
              <a:ea typeface="Times New Roman"/>
              <a:cs typeface="Times New Roman"/>
              <a:sym typeface="Times New Roman"/>
            </a:endParaRPr>
          </a:p>
        </p:txBody>
      </p:sp>
      <p:sp>
        <p:nvSpPr>
          <p:cNvPr id="127" name="Google Shape;127;g11b098415a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8" name="Google Shape;128;g11b098415a8_0_6: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We again want to place emphasis on and model the behavior we expect from our students.  So we’ve created an expectation matrix for any training and/or presentation we give regarding PBIS.  Sit back, relax, don’t hesitate to ask questions as we go along, you can always wait until the end to ask.  In particular, I call your attention to the 3rd behavior item aligned with “Be Responsible”.  As I walk you through this presentation and as you consider professional development for your staff, be thinking how best to incorporate these ideas within your overall Action Plan.</a:t>
            </a:r>
            <a:endParaRPr sz="800" b="1" i="0" u="none" strike="noStrike" cap="none">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1b098415a8_0_728:notes"/>
          <p:cNvSpPr>
            <a:spLocks noGrp="1" noRot="1" noChangeAspect="1"/>
          </p:cNvSpPr>
          <p:nvPr>
            <p:ph type="sldImg" idx="2"/>
          </p:nvPr>
        </p:nvSpPr>
        <p:spPr>
          <a:xfrm>
            <a:off x="381000" y="685800"/>
            <a:ext cx="60960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11b098415a8_0_7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noted previously, any change we expect in student behavior must first result from changes in ADULT behaviors.  This is not always easy and that’s why we should practice, just as we do with academics.</a:t>
            </a:r>
            <a:endParaRPr/>
          </a:p>
        </p:txBody>
      </p:sp>
      <p:sp>
        <p:nvSpPr>
          <p:cNvPr id="270" name="Google Shape;270;g11b098415a8_0_7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1b098415a8_0_735:notes"/>
          <p:cNvSpPr>
            <a:spLocks noGrp="1" noRot="1" noChangeAspect="1"/>
          </p:cNvSpPr>
          <p:nvPr>
            <p:ph type="sldImg" idx="2"/>
          </p:nvPr>
        </p:nvSpPr>
        <p:spPr>
          <a:xfrm>
            <a:off x="381000" y="685800"/>
            <a:ext cx="60960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11b098415a8_0_7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We’ve learned that consistency matters and one way for staff to be consistent is through their language they use with students.  Again, our goal is to move away from the traditional model of reacting and punishing to a more positive and instructional response.  Let’s practice!!</a:t>
            </a:r>
            <a:endParaRPr/>
          </a:p>
        </p:txBody>
      </p:sp>
      <p:sp>
        <p:nvSpPr>
          <p:cNvPr id="277" name="Google Shape;277;g11b098415a8_0_7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b098415a8_0_742:notes"/>
          <p:cNvSpPr>
            <a:spLocks noGrp="1" noRot="1" noChangeAspect="1"/>
          </p:cNvSpPr>
          <p:nvPr>
            <p:ph type="sldImg" idx="2"/>
          </p:nvPr>
        </p:nvSpPr>
        <p:spPr>
          <a:xfrm>
            <a:off x="381000" y="685800"/>
            <a:ext cx="60960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11b098415a8_0_7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Read each “Old Way” statement and if time permits, allow attendees to provide “A Better Way” response.  There  certainly are more ways to respond.  Add to the list if time allows.</a:t>
            </a:r>
            <a:endParaRPr/>
          </a:p>
        </p:txBody>
      </p:sp>
      <p:sp>
        <p:nvSpPr>
          <p:cNvPr id="284" name="Google Shape;284;g11b098415a8_0_7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1b098415a8_0_153: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11b098415a8_0_1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wrap up the topic of Professional Development, there’s a nice, high quality PD checklist in your workbook that teams can use to help design effective activities.</a:t>
            </a:r>
            <a:endParaRPr/>
          </a:p>
        </p:txBody>
      </p:sp>
      <p:sp>
        <p:nvSpPr>
          <p:cNvPr id="300" name="Google Shape;300;g11b098415a8_0_153: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1b098415a8_0_159: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11b098415a8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Included in your workbook is a PD activity document that assists teams in putting together their PD calendar. Include some form of this document in your overall Action Plan.</a:t>
            </a:r>
            <a:endParaRPr/>
          </a:p>
        </p:txBody>
      </p:sp>
      <p:sp>
        <p:nvSpPr>
          <p:cNvPr id="308" name="Google Shape;308;g11b098415a8_0_159: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1b098415a8_0_1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As you determine your needs for PD, work towards a timeline that is reasonable and covers the core features of Tier 1.</a:t>
            </a:r>
            <a:endParaRPr/>
          </a:p>
        </p:txBody>
      </p:sp>
      <p:sp>
        <p:nvSpPr>
          <p:cNvPr id="315" name="Google Shape;315;g11b098415a8_0_165: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1b098415a8_0_171: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11b098415a8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This slide reminds teams to work on these implementation tasks during their work time.</a:t>
            </a:r>
            <a:endParaRPr sz="1200" b="0" i="0" u="none" strike="noStrike" cap="none">
              <a:solidFill>
                <a:schemeClr val="dk1"/>
              </a:solidFill>
              <a:latin typeface="Calibri"/>
              <a:ea typeface="Calibri"/>
              <a:cs typeface="Calibri"/>
              <a:sym typeface="Calibri"/>
            </a:endParaRPr>
          </a:p>
        </p:txBody>
      </p:sp>
      <p:sp>
        <p:nvSpPr>
          <p:cNvPr id="323" name="Google Shape;323;g11b098415a8_0_171: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US" sz="1200">
                <a:solidFill>
                  <a:srgbClr val="000000"/>
                </a:solidFill>
                <a:latin typeface="Calibri"/>
                <a:ea typeface="Calibri"/>
                <a:cs typeface="Calibri"/>
                <a:sym typeface="Calibri"/>
              </a:rPr>
              <a:t>26</a:t>
            </a:fld>
            <a:endParaRPr sz="1200">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1b098415a8_0_642: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
        <p:nvSpPr>
          <p:cNvPr id="134" name="Google Shape;134;g11b098415a8_0_642: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3</a:t>
            </a:fld>
            <a:endParaRPr sz="1200" b="0" i="0" u="none" strike="noStrike" cap="none">
              <a:solidFill>
                <a:srgbClr val="000000"/>
              </a:solidFill>
              <a:latin typeface="Times New Roman"/>
              <a:ea typeface="Times New Roman"/>
              <a:cs typeface="Times New Roman"/>
              <a:sym typeface="Times New Roman"/>
            </a:endParaRPr>
          </a:p>
        </p:txBody>
      </p:sp>
      <p:sp>
        <p:nvSpPr>
          <p:cNvPr id="135" name="Google Shape;135;g11b098415a8_0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6" name="Google Shape;136;g11b098415a8_0_642: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As we consider the PBIS Tier 1 Professional Learning Roadmap, professional development truly fits in with and should be embedded in your team’s action plan when training on all other TFI components.  Again, our focus is preparing teams for implementing effective professional development centered on four Tier 1 SWPBIS core practices.</a:t>
            </a:r>
            <a:endParaRPr sz="1200" b="1"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1b098415a8_0_100: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11b098415a8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a:t>Read through the purpose and outcome emphasizing that teams will develop a written plan for professional development focused on the 4 core practices.</a:t>
            </a:r>
            <a:endParaRPr sz="1200" b="0" i="0" u="none" strike="noStrike" cap="none">
              <a:solidFill>
                <a:schemeClr val="dk1"/>
              </a:solidFill>
              <a:latin typeface="Calibri"/>
              <a:ea typeface="Calibri"/>
              <a:cs typeface="Calibri"/>
              <a:sym typeface="Calibri"/>
            </a:endParaRPr>
          </a:p>
        </p:txBody>
      </p:sp>
      <p:sp>
        <p:nvSpPr>
          <p:cNvPr id="146" name="Google Shape;146;g11b098415a8_0_100: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b098415a8_0_1066: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1b098415a8_0_10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Provide teams with the overall goal of creating a Tier 1 Professional Development plan from an Equity or Cultural Responsiveness perspective.</a:t>
            </a:r>
            <a:endParaRPr/>
          </a:p>
        </p:txBody>
      </p:sp>
      <p:sp>
        <p:nvSpPr>
          <p:cNvPr id="154" name="Google Shape;154;g11b098415a8_0_1066:notes"/>
          <p:cNvSpPr txBox="1">
            <a:spLocks noGrp="1"/>
          </p:cNvSpPr>
          <p:nvPr>
            <p:ph type="sldNum" idx="12"/>
          </p:nvPr>
        </p:nvSpPr>
        <p:spPr>
          <a:xfrm>
            <a:off x="3884613" y="8685214"/>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1b098415a8_0_1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1b098415a8_0_11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The main idea here is to get teams thinking about how to make their PD more equitable for all stakeholders.  Restate a couple of the examples for emphasis and/or add a local example.</a:t>
            </a:r>
            <a:endParaRPr/>
          </a:p>
          <a:p>
            <a:pPr marL="0" lvl="0" indent="0" algn="l" rtl="0">
              <a:spcBef>
                <a:spcPts val="0"/>
              </a:spcBef>
              <a:spcAft>
                <a:spcPts val="0"/>
              </a:spcAft>
              <a:buNone/>
            </a:pPr>
            <a:endParaRPr/>
          </a:p>
        </p:txBody>
      </p:sp>
      <p:sp>
        <p:nvSpPr>
          <p:cNvPr id="161" name="Google Shape;161;g11b098415a8_0_1181:notes"/>
          <p:cNvSpPr txBox="1">
            <a:spLocks noGrp="1"/>
          </p:cNvSpPr>
          <p:nvPr>
            <p:ph type="sldNum" idx="12"/>
          </p:nvPr>
        </p:nvSpPr>
        <p:spPr>
          <a:xfrm>
            <a:off x="3884613" y="8685214"/>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24ea004ea9_0_0: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24ea004ea9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slide let’s teams know the implementation actions they will take to develop a written Professional Development plan with fidelity so they can achieve the outcomes just outlined.</a:t>
            </a:r>
            <a:endParaRPr/>
          </a:p>
        </p:txBody>
      </p:sp>
      <p:sp>
        <p:nvSpPr>
          <p:cNvPr id="170" name="Google Shape;170;g124ea004ea9_0_0:notes"/>
          <p:cNvSpPr txBox="1">
            <a:spLocks noGrp="1"/>
          </p:cNvSpPr>
          <p:nvPr>
            <p:ph type="sldNum" idx="12"/>
          </p:nvPr>
        </p:nvSpPr>
        <p:spPr>
          <a:xfrm>
            <a:off x="3884613" y="8685214"/>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b098415a8_0_107: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11b098415a8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a:t>What does SWPBIS Professional Development consist of?  Let’s define this.</a:t>
            </a:r>
            <a:endParaRPr sz="1200" b="0" i="0" u="none" strike="noStrike" cap="none">
              <a:solidFill>
                <a:schemeClr val="dk1"/>
              </a:solidFill>
              <a:latin typeface="Calibri"/>
              <a:ea typeface="Calibri"/>
              <a:cs typeface="Calibri"/>
              <a:sym typeface="Calibri"/>
            </a:endParaRPr>
          </a:p>
        </p:txBody>
      </p:sp>
      <p:sp>
        <p:nvSpPr>
          <p:cNvPr id="177" name="Google Shape;177;g11b098415a8_0_107: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1b098415a8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3" name="Google Shape;183;g11b098415a8_0_113: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Logo Only)">
  <p:cSld name="1_Title Slide (Logo Only)">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0" y="4188564"/>
            <a:ext cx="12192000" cy="1199223"/>
          </a:xfrm>
          <a:prstGeom prst="rect">
            <a:avLst/>
          </a:prstGeom>
          <a:solidFill>
            <a:schemeClr val="accent1"/>
          </a:solidFill>
          <a:ln>
            <a:noFill/>
          </a:ln>
        </p:spPr>
        <p:txBody>
          <a:bodyPr spcFirstLastPara="1" wrap="square" lIns="182875" tIns="91425" rIns="182875" bIns="91425"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p:nvPr/>
        </p:nvSpPr>
        <p:spPr>
          <a:xfrm>
            <a:off x="0" y="5387786"/>
            <a:ext cx="12192000" cy="1470213"/>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Google Shape;18;p2"/>
          <p:cNvSpPr txBox="1">
            <a:spLocks noGrp="1"/>
          </p:cNvSpPr>
          <p:nvPr>
            <p:ph type="body" idx="1"/>
          </p:nvPr>
        </p:nvSpPr>
        <p:spPr>
          <a:xfrm>
            <a:off x="2802467" y="5644884"/>
            <a:ext cx="6587067" cy="90306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p2"/>
          <p:cNvPicPr preferRelativeResize="0"/>
          <p:nvPr/>
        </p:nvPicPr>
        <p:blipFill rotWithShape="1">
          <a:blip r:embed="rId2">
            <a:alphaModFix/>
          </a:blip>
          <a:srcRect/>
          <a:stretch/>
        </p:blipFill>
        <p:spPr>
          <a:xfrm>
            <a:off x="3372377" y="1803811"/>
            <a:ext cx="5447246" cy="723760"/>
          </a:xfrm>
          <a:prstGeom prst="rect">
            <a:avLst/>
          </a:prstGeom>
          <a:noFill/>
          <a:ln>
            <a:noFill/>
          </a:ln>
        </p:spPr>
      </p:pic>
      <p:pic>
        <p:nvPicPr>
          <p:cNvPr id="23" name="Google Shape;23;p2" descr="08E63123-0EA5-48C1-AA21-28EADA3137E5"/>
          <p:cNvPicPr preferRelativeResize="0"/>
          <p:nvPr/>
        </p:nvPicPr>
        <p:blipFill rotWithShape="1">
          <a:blip r:embed="rId3">
            <a:alphaModFix/>
          </a:blip>
          <a:srcRect/>
          <a:stretch/>
        </p:blipFill>
        <p:spPr>
          <a:xfrm>
            <a:off x="4703809" y="2722866"/>
            <a:ext cx="2784382" cy="129217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4"/>
        <p:cNvGrpSpPr/>
        <p:nvPr/>
      </p:nvGrpSpPr>
      <p:grpSpPr>
        <a:xfrm>
          <a:off x="0" y="0"/>
          <a:ext cx="0" cy="0"/>
          <a:chOff x="0" y="0"/>
          <a:chExt cx="0" cy="0"/>
        </a:xfrm>
      </p:grpSpPr>
      <p:sp>
        <p:nvSpPr>
          <p:cNvPr id="85" name="Google Shape;85;p1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1000"/>
              </a:spcBef>
              <a:spcAft>
                <a:spcPts val="0"/>
              </a:spcAft>
              <a:buSzPts val="2400"/>
              <a:buNone/>
              <a:defRPr sz="2400"/>
            </a:lvl1pPr>
            <a:lvl2pPr lvl="1" algn="ctr" rtl="0">
              <a:lnSpc>
                <a:spcPct val="100000"/>
              </a:lnSpc>
              <a:spcBef>
                <a:spcPts val="1000"/>
              </a:spcBef>
              <a:spcAft>
                <a:spcPts val="0"/>
              </a:spcAft>
              <a:buSzPts val="2000"/>
              <a:buNone/>
              <a:defRPr sz="2000"/>
            </a:lvl2pPr>
            <a:lvl3pPr lvl="2" algn="ctr" rtl="0">
              <a:lnSpc>
                <a:spcPct val="100000"/>
              </a:lnSpc>
              <a:spcBef>
                <a:spcPts val="1000"/>
              </a:spcBef>
              <a:spcAft>
                <a:spcPts val="0"/>
              </a:spcAft>
              <a:buSzPts val="1800"/>
              <a:buNone/>
              <a:defRPr sz="1800"/>
            </a:lvl3pPr>
            <a:lvl4pPr lvl="3" algn="ctr" rtl="0">
              <a:lnSpc>
                <a:spcPct val="100000"/>
              </a:lnSpc>
              <a:spcBef>
                <a:spcPts val="1000"/>
              </a:spcBef>
              <a:spcAft>
                <a:spcPts val="0"/>
              </a:spcAft>
              <a:buSzPts val="1600"/>
              <a:buNone/>
              <a:defRPr sz="1600"/>
            </a:lvl4pPr>
            <a:lvl5pPr lvl="4" algn="ctr" rtl="0">
              <a:lnSpc>
                <a:spcPct val="100000"/>
              </a:lnSpc>
              <a:spcBef>
                <a:spcPts val="1000"/>
              </a:spcBef>
              <a:spcAft>
                <a:spcPts val="0"/>
              </a:spcAft>
              <a:buSzPts val="1600"/>
              <a:buNone/>
              <a:defRPr sz="1600"/>
            </a:lvl5pPr>
            <a:lvl6pPr lvl="5" algn="ctr" rtl="0">
              <a:lnSpc>
                <a:spcPct val="90000"/>
              </a:lnSpc>
              <a:spcBef>
                <a:spcPts val="10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87" name="Google Shape;87;p11"/>
          <p:cNvSpPr txBox="1">
            <a:spLocks noGrp="1"/>
          </p:cNvSpPr>
          <p:nvPr>
            <p:ph type="dt" idx="10"/>
          </p:nvPr>
        </p:nvSpPr>
        <p:spPr>
          <a:xfrm>
            <a:off x="838200" y="6356350"/>
            <a:ext cx="13587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p11"/>
          <p:cNvSpPr txBox="1">
            <a:spLocks noGrp="1"/>
          </p:cNvSpPr>
          <p:nvPr>
            <p:ph type="ftr" idx="11"/>
          </p:nvPr>
        </p:nvSpPr>
        <p:spPr>
          <a:xfrm>
            <a:off x="3302177" y="6356349"/>
            <a:ext cx="55875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p11"/>
          <p:cNvSpPr txBox="1">
            <a:spLocks noGrp="1"/>
          </p:cNvSpPr>
          <p:nvPr>
            <p:ph type="sldNum" idx="12"/>
          </p:nvPr>
        </p:nvSpPr>
        <p:spPr>
          <a:xfrm>
            <a:off x="9891132" y="6356350"/>
            <a:ext cx="1462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LOGO">
  <p:cSld name="1_TITLE and LOGO">
    <p:spTree>
      <p:nvGrpSpPr>
        <p:cNvPr id="1" name="Shape 90"/>
        <p:cNvGrpSpPr/>
        <p:nvPr/>
      </p:nvGrpSpPr>
      <p:grpSpPr>
        <a:xfrm>
          <a:off x="0" y="0"/>
          <a:ext cx="0" cy="0"/>
          <a:chOff x="0" y="0"/>
          <a:chExt cx="0" cy="0"/>
        </a:xfrm>
      </p:grpSpPr>
      <p:cxnSp>
        <p:nvCxnSpPr>
          <p:cNvPr id="91" name="Google Shape;91;p12"/>
          <p:cNvCxnSpPr/>
          <p:nvPr/>
        </p:nvCxnSpPr>
        <p:spPr>
          <a:xfrm>
            <a:off x="469900" y="457200"/>
            <a:ext cx="0" cy="516900"/>
          </a:xfrm>
          <a:prstGeom prst="straightConnector1">
            <a:avLst/>
          </a:prstGeom>
          <a:noFill/>
          <a:ln w="63500" cap="flat" cmpd="sng">
            <a:solidFill>
              <a:srgbClr val="0078C0"/>
            </a:solidFill>
            <a:prstDash val="solid"/>
            <a:miter lim="800000"/>
            <a:headEnd type="none" w="sm" len="sm"/>
            <a:tailEnd type="none" w="sm" len="sm"/>
          </a:ln>
        </p:spPr>
      </p:cxnSp>
      <p:sp>
        <p:nvSpPr>
          <p:cNvPr id="92" name="Google Shape;92;p12"/>
          <p:cNvSpPr txBox="1">
            <a:spLocks noGrp="1"/>
          </p:cNvSpPr>
          <p:nvPr>
            <p:ph type="title"/>
          </p:nvPr>
        </p:nvSpPr>
        <p:spPr>
          <a:xfrm>
            <a:off x="584200" y="380941"/>
            <a:ext cx="3632400" cy="669300"/>
          </a:xfrm>
          <a:prstGeom prst="rect">
            <a:avLst/>
          </a:prstGeom>
          <a:noFill/>
          <a:ln>
            <a:noFill/>
          </a:ln>
        </p:spPr>
        <p:txBody>
          <a:bodyPr spcFirstLastPara="1" wrap="square" lIns="45725" tIns="22850" rIns="45725" bIns="22850" anchor="t" anchorCtr="0">
            <a:normAutofit/>
          </a:bodyPr>
          <a:lstStyle>
            <a:lvl1pPr marR="0" lvl="0" algn="l" rtl="0">
              <a:lnSpc>
                <a:spcPct val="90000"/>
              </a:lnSpc>
              <a:spcBef>
                <a:spcPts val="0"/>
              </a:spcBef>
              <a:spcAft>
                <a:spcPts val="0"/>
              </a:spcAft>
              <a:buClr>
                <a:schemeClr val="dk1"/>
              </a:buClr>
              <a:buSzPts val="2300"/>
              <a:buFont typeface="Calibri"/>
              <a:buNone/>
              <a:defRPr sz="23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93" name="Google Shape;93;p12"/>
          <p:cNvSpPr txBox="1">
            <a:spLocks noGrp="1"/>
          </p:cNvSpPr>
          <p:nvPr>
            <p:ph type="body" idx="1"/>
          </p:nvPr>
        </p:nvSpPr>
        <p:spPr>
          <a:xfrm>
            <a:off x="469900" y="1600200"/>
            <a:ext cx="7911900" cy="2286000"/>
          </a:xfrm>
          <a:prstGeom prst="rect">
            <a:avLst/>
          </a:prstGeom>
          <a:noFill/>
          <a:ln>
            <a:noFill/>
          </a:ln>
        </p:spPr>
        <p:txBody>
          <a:bodyPr spcFirstLastPara="1" wrap="square" lIns="45725" tIns="22850" rIns="45725" bIns="2285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963084" y="4406900"/>
            <a:ext cx="10363200" cy="1362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0E1529"/>
              </a:buClr>
              <a:buSzPts val="4000"/>
              <a:buFont typeface="Twentieth Century"/>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13"/>
          <p:cNvSpPr txBox="1">
            <a:spLocks noGrp="1"/>
          </p:cNvSpPr>
          <p:nvPr>
            <p:ph type="body" idx="1"/>
          </p:nvPr>
        </p:nvSpPr>
        <p:spPr>
          <a:xfrm>
            <a:off x="963084" y="2906713"/>
            <a:ext cx="10363200" cy="15003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SzPts val="2000"/>
              <a:buNone/>
              <a:defRPr sz="2000">
                <a:solidFill>
                  <a:srgbClr val="3366FF"/>
                </a:solidFill>
              </a:defRPr>
            </a:lvl1pPr>
            <a:lvl2pPr marL="914400" lvl="1" indent="-228600" algn="l" rtl="0">
              <a:spcBef>
                <a:spcPts val="1000"/>
              </a:spcBef>
              <a:spcAft>
                <a:spcPts val="0"/>
              </a:spcAft>
              <a:buSzPts val="1800"/>
              <a:buNone/>
              <a:defRPr sz="1800">
                <a:solidFill>
                  <a:srgbClr val="8F97C0"/>
                </a:solidFill>
              </a:defRPr>
            </a:lvl2pPr>
            <a:lvl3pPr marL="1371600" lvl="2" indent="-228600" algn="l" rtl="0">
              <a:spcBef>
                <a:spcPts val="1000"/>
              </a:spcBef>
              <a:spcAft>
                <a:spcPts val="0"/>
              </a:spcAft>
              <a:buSzPts val="1600"/>
              <a:buNone/>
              <a:defRPr sz="1600">
                <a:solidFill>
                  <a:srgbClr val="8F97C0"/>
                </a:solidFill>
              </a:defRPr>
            </a:lvl3pPr>
            <a:lvl4pPr marL="1828800" lvl="3" indent="-228600" algn="l" rtl="0">
              <a:spcBef>
                <a:spcPts val="1000"/>
              </a:spcBef>
              <a:spcAft>
                <a:spcPts val="0"/>
              </a:spcAft>
              <a:buClr>
                <a:srgbClr val="8F97C0"/>
              </a:buClr>
              <a:buSzPts val="1400"/>
              <a:buNone/>
              <a:defRPr sz="1400">
                <a:solidFill>
                  <a:srgbClr val="8F97C0"/>
                </a:solidFill>
              </a:defRPr>
            </a:lvl4pPr>
            <a:lvl5pPr marL="2286000" lvl="4" indent="-228600" algn="l" rtl="0">
              <a:spcBef>
                <a:spcPts val="1000"/>
              </a:spcBef>
              <a:spcAft>
                <a:spcPts val="0"/>
              </a:spcAft>
              <a:buClr>
                <a:srgbClr val="8F97C0"/>
              </a:buClr>
              <a:buSzPts val="1400"/>
              <a:buNone/>
              <a:defRPr sz="1400">
                <a:solidFill>
                  <a:srgbClr val="8F97C0"/>
                </a:solidFill>
              </a:defRPr>
            </a:lvl5pPr>
            <a:lvl6pPr marL="2743200" lvl="5" indent="-228600" algn="l" rtl="0">
              <a:spcBef>
                <a:spcPts val="100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7"/>
        <p:cNvGrpSpPr/>
        <p:nvPr/>
      </p:nvGrpSpPr>
      <p:grpSpPr>
        <a:xfrm>
          <a:off x="0" y="0"/>
          <a:ext cx="0" cy="0"/>
          <a:chOff x="0" y="0"/>
          <a:chExt cx="0" cy="0"/>
        </a:xfrm>
      </p:grpSpPr>
      <p:sp>
        <p:nvSpPr>
          <p:cNvPr id="98" name="Google Shape;98;p14"/>
          <p:cNvSpPr txBox="1">
            <a:spLocks noGrp="1"/>
          </p:cNvSpPr>
          <p:nvPr>
            <p:ph type="sldNum" idx="12"/>
          </p:nvPr>
        </p:nvSpPr>
        <p:spPr>
          <a:xfrm>
            <a:off x="10778836" y="6293898"/>
            <a:ext cx="721200" cy="3657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1400">
                <a:solidFill>
                  <a:schemeClr val="dk1"/>
                </a:solidFill>
                <a:latin typeface="Twentieth Century"/>
                <a:ea typeface="Twentieth Century"/>
                <a:cs typeface="Twentieth Century"/>
                <a:sym typeface="Twentieth Century"/>
              </a:defRPr>
            </a:lvl1pPr>
            <a:lvl2pPr marL="0" lvl="1" indent="0" algn="ctr" rtl="0">
              <a:spcBef>
                <a:spcPts val="0"/>
              </a:spcBef>
              <a:buNone/>
              <a:defRPr sz="1400">
                <a:solidFill>
                  <a:schemeClr val="dk1"/>
                </a:solidFill>
                <a:latin typeface="Twentieth Century"/>
                <a:ea typeface="Twentieth Century"/>
                <a:cs typeface="Twentieth Century"/>
                <a:sym typeface="Twentieth Century"/>
              </a:defRPr>
            </a:lvl2pPr>
            <a:lvl3pPr marL="0" lvl="2" indent="0" algn="ctr" rtl="0">
              <a:spcBef>
                <a:spcPts val="0"/>
              </a:spcBef>
              <a:buNone/>
              <a:defRPr sz="1400">
                <a:solidFill>
                  <a:schemeClr val="dk1"/>
                </a:solidFill>
                <a:latin typeface="Twentieth Century"/>
                <a:ea typeface="Twentieth Century"/>
                <a:cs typeface="Twentieth Century"/>
                <a:sym typeface="Twentieth Century"/>
              </a:defRPr>
            </a:lvl3pPr>
            <a:lvl4pPr marL="0" lvl="3" indent="0" algn="ctr" rtl="0">
              <a:spcBef>
                <a:spcPts val="0"/>
              </a:spcBef>
              <a:buNone/>
              <a:defRPr sz="1400">
                <a:solidFill>
                  <a:schemeClr val="dk1"/>
                </a:solidFill>
                <a:latin typeface="Twentieth Century"/>
                <a:ea typeface="Twentieth Century"/>
                <a:cs typeface="Twentieth Century"/>
                <a:sym typeface="Twentieth Century"/>
              </a:defRPr>
            </a:lvl4pPr>
            <a:lvl5pPr marL="0" lvl="4" indent="0" algn="ctr" rtl="0">
              <a:spcBef>
                <a:spcPts val="0"/>
              </a:spcBef>
              <a:buNone/>
              <a:defRPr sz="1400">
                <a:solidFill>
                  <a:schemeClr val="dk1"/>
                </a:solidFill>
                <a:latin typeface="Twentieth Century"/>
                <a:ea typeface="Twentieth Century"/>
                <a:cs typeface="Twentieth Century"/>
                <a:sym typeface="Twentieth Century"/>
              </a:defRPr>
            </a:lvl5pPr>
            <a:lvl6pPr marL="0" lvl="5" indent="0" algn="ctr" rtl="0">
              <a:spcBef>
                <a:spcPts val="0"/>
              </a:spcBef>
              <a:buNone/>
              <a:defRPr sz="1400">
                <a:solidFill>
                  <a:schemeClr val="dk1"/>
                </a:solidFill>
                <a:latin typeface="Twentieth Century"/>
                <a:ea typeface="Twentieth Century"/>
                <a:cs typeface="Twentieth Century"/>
                <a:sym typeface="Twentieth Century"/>
              </a:defRPr>
            </a:lvl6pPr>
            <a:lvl7pPr marL="0" lvl="6" indent="0" algn="ctr" rtl="0">
              <a:spcBef>
                <a:spcPts val="0"/>
              </a:spcBef>
              <a:buNone/>
              <a:defRPr sz="1400">
                <a:solidFill>
                  <a:schemeClr val="dk1"/>
                </a:solidFill>
                <a:latin typeface="Twentieth Century"/>
                <a:ea typeface="Twentieth Century"/>
                <a:cs typeface="Twentieth Century"/>
                <a:sym typeface="Twentieth Century"/>
              </a:defRPr>
            </a:lvl7pPr>
            <a:lvl8pPr marL="0" lvl="7" indent="0" algn="ctr" rtl="0">
              <a:spcBef>
                <a:spcPts val="0"/>
              </a:spcBef>
              <a:buNone/>
              <a:defRPr sz="1400">
                <a:solidFill>
                  <a:schemeClr val="dk1"/>
                </a:solidFill>
                <a:latin typeface="Twentieth Century"/>
                <a:ea typeface="Twentieth Century"/>
                <a:cs typeface="Twentieth Century"/>
                <a:sym typeface="Twentieth Century"/>
              </a:defRPr>
            </a:lvl8pPr>
            <a:lvl9pPr marL="0" lvl="8" indent="0" algn="ctr" rtl="0">
              <a:spcBef>
                <a:spcPts val="0"/>
              </a:spcBef>
              <a:buNone/>
              <a:defRPr sz="1400">
                <a:solidFill>
                  <a:schemeClr val="dk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99" name="Google Shape;99;p14"/>
          <p:cNvSpPr txBox="1">
            <a:spLocks noGrp="1"/>
          </p:cNvSpPr>
          <p:nvPr>
            <p:ph type="ftr" idx="11"/>
          </p:nvPr>
        </p:nvSpPr>
        <p:spPr>
          <a:xfrm>
            <a:off x="5547360" y="6293104"/>
            <a:ext cx="52548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sz="1400">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p14"/>
          <p:cNvSpPr txBox="1">
            <a:spLocks noGrp="1"/>
          </p:cNvSpPr>
          <p:nvPr>
            <p:ph type="title"/>
          </p:nvPr>
        </p:nvSpPr>
        <p:spPr>
          <a:xfrm>
            <a:off x="1334039" y="325057"/>
            <a:ext cx="9315900" cy="915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15"/>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15"/>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5"/>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nd Content 1">
  <p:cSld name="2_Title and Content_1">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487064" y="350815"/>
            <a:ext cx="9315900" cy="915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 name="Google Shape;109;p17"/>
          <p:cNvSpPr txBox="1">
            <a:spLocks noGrp="1"/>
          </p:cNvSpPr>
          <p:nvPr>
            <p:ph type="body" idx="1"/>
          </p:nvPr>
        </p:nvSpPr>
        <p:spPr>
          <a:xfrm>
            <a:off x="415600" y="1536633"/>
            <a:ext cx="5333100" cy="4555200"/>
          </a:xfrm>
          <a:prstGeom prst="rect">
            <a:avLst/>
          </a:prstGeom>
        </p:spPr>
        <p:txBody>
          <a:bodyPr spcFirstLastPara="1" wrap="square" lIns="91425" tIns="45700" rIns="91425" bIns="45700" anchor="t" anchorCtr="0">
            <a:normAutofit/>
          </a:bodyPr>
          <a:lstStyle>
            <a:lvl1pPr marL="457200" lvl="0" indent="-317500" rtl="0">
              <a:spcBef>
                <a:spcPts val="1000"/>
              </a:spcBef>
              <a:spcAft>
                <a:spcPts val="0"/>
              </a:spcAft>
              <a:buSzPts val="1400"/>
              <a:buChar char="•"/>
              <a:defRPr sz="14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500"/>
              </a:spcBef>
              <a:spcAft>
                <a:spcPts val="0"/>
              </a:spcAft>
              <a:buSzPts val="1200"/>
              <a:buChar char="•"/>
              <a:defRPr sz="1200"/>
            </a:lvl7pPr>
            <a:lvl8pPr marL="3657600" lvl="7" indent="-304800" rtl="0">
              <a:spcBef>
                <a:spcPts val="500"/>
              </a:spcBef>
              <a:spcAft>
                <a:spcPts val="0"/>
              </a:spcAft>
              <a:buSzPts val="1200"/>
              <a:buChar char="•"/>
              <a:defRPr sz="1200"/>
            </a:lvl8pPr>
            <a:lvl9pPr marL="4114800" lvl="8" indent="-304800" rtl="0">
              <a:spcBef>
                <a:spcPts val="500"/>
              </a:spcBef>
              <a:spcAft>
                <a:spcPts val="0"/>
              </a:spcAft>
              <a:buSzPts val="1200"/>
              <a:buChar char="•"/>
              <a:defRPr sz="1200"/>
            </a:lvl9pPr>
          </a:lstStyle>
          <a:p>
            <a:endParaRPr/>
          </a:p>
        </p:txBody>
      </p:sp>
      <p:sp>
        <p:nvSpPr>
          <p:cNvPr id="110" name="Google Shape;110;p17"/>
          <p:cNvSpPr txBox="1">
            <a:spLocks noGrp="1"/>
          </p:cNvSpPr>
          <p:nvPr>
            <p:ph type="body" idx="2"/>
          </p:nvPr>
        </p:nvSpPr>
        <p:spPr>
          <a:xfrm>
            <a:off x="6443200" y="1536633"/>
            <a:ext cx="5333100" cy="4555200"/>
          </a:xfrm>
          <a:prstGeom prst="rect">
            <a:avLst/>
          </a:prstGeom>
        </p:spPr>
        <p:txBody>
          <a:bodyPr spcFirstLastPara="1" wrap="square" lIns="91425" tIns="45700" rIns="91425" bIns="45700" anchor="t" anchorCtr="0">
            <a:normAutofit/>
          </a:bodyPr>
          <a:lstStyle>
            <a:lvl1pPr marL="457200" lvl="0" indent="-317500" rtl="0">
              <a:spcBef>
                <a:spcPts val="1000"/>
              </a:spcBef>
              <a:spcAft>
                <a:spcPts val="0"/>
              </a:spcAft>
              <a:buSzPts val="1400"/>
              <a:buChar char="•"/>
              <a:defRPr sz="14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500"/>
              </a:spcBef>
              <a:spcAft>
                <a:spcPts val="0"/>
              </a:spcAft>
              <a:buSzPts val="1200"/>
              <a:buChar char="•"/>
              <a:defRPr sz="1200"/>
            </a:lvl7pPr>
            <a:lvl8pPr marL="3657600" lvl="7" indent="-304800" rtl="0">
              <a:spcBef>
                <a:spcPts val="500"/>
              </a:spcBef>
              <a:spcAft>
                <a:spcPts val="0"/>
              </a:spcAft>
              <a:buSzPts val="1200"/>
              <a:buChar char="•"/>
              <a:defRPr sz="1200"/>
            </a:lvl8pPr>
            <a:lvl9pPr marL="4114800" lvl="8" indent="-304800" rtl="0">
              <a:spcBef>
                <a:spcPts val="500"/>
              </a:spcBef>
              <a:spcAft>
                <a:spcPts val="0"/>
              </a:spcAft>
              <a:buSzPts val="1200"/>
              <a:buChar char="•"/>
              <a:defRPr sz="1200"/>
            </a:lvl9pPr>
          </a:lstStyle>
          <a:p>
            <a:endParaRPr/>
          </a:p>
        </p:txBody>
      </p:sp>
      <p:sp>
        <p:nvSpPr>
          <p:cNvPr id="111" name="Google Shape;111;p17"/>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1">
  <p:cSld name="TITLE_AND_BODY_1">
    <p:spTree>
      <p:nvGrpSpPr>
        <p:cNvPr id="1" name="Shape 1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Solid White)">
  <p:cSld name="Title and Content (Solid White)">
    <p:bg>
      <p:bgPr>
        <a:solidFill>
          <a:schemeClr val="lt1"/>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dk1"/>
              </a:buClr>
              <a:buSzPts val="2700"/>
              <a:buFont typeface="Calibri"/>
              <a:buNone/>
              <a:defRPr sz="27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838200" y="1366346"/>
            <a:ext cx="10515600" cy="478839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SzPts val="2500"/>
              <a:buChar char="•"/>
              <a:defRPr>
                <a:solidFill>
                  <a:schemeClr val="dk2"/>
                </a:solidFill>
              </a:defRPr>
            </a:lvl1pPr>
            <a:lvl2pPr marL="914400" lvl="1" indent="-361950" algn="l">
              <a:lnSpc>
                <a:spcPct val="100000"/>
              </a:lnSpc>
              <a:spcBef>
                <a:spcPts val="1000"/>
              </a:spcBef>
              <a:spcAft>
                <a:spcPts val="0"/>
              </a:spcAft>
              <a:buSzPts val="2100"/>
              <a:buChar char="•"/>
              <a:defRPr>
                <a:solidFill>
                  <a:schemeClr val="dk2"/>
                </a:solidFill>
              </a:defRPr>
            </a:lvl2pPr>
            <a:lvl3pPr marL="1371600" lvl="2" indent="-336550" algn="l">
              <a:lnSpc>
                <a:spcPct val="100000"/>
              </a:lnSpc>
              <a:spcBef>
                <a:spcPts val="1000"/>
              </a:spcBef>
              <a:spcAft>
                <a:spcPts val="0"/>
              </a:spcAft>
              <a:buSzPts val="1700"/>
              <a:buChar char="•"/>
              <a:defRPr>
                <a:solidFill>
                  <a:schemeClr val="dk2"/>
                </a:solidFill>
              </a:defRPr>
            </a:lvl3pPr>
            <a:lvl4pPr marL="1828800" lvl="3" indent="-336550" algn="l">
              <a:lnSpc>
                <a:spcPct val="100000"/>
              </a:lnSpc>
              <a:spcBef>
                <a:spcPts val="1000"/>
              </a:spcBef>
              <a:spcAft>
                <a:spcPts val="0"/>
              </a:spcAft>
              <a:buSzPts val="1700"/>
              <a:buChar char="•"/>
              <a:defRPr>
                <a:solidFill>
                  <a:schemeClr val="dk2"/>
                </a:solidFill>
              </a:defRPr>
            </a:lvl4pPr>
            <a:lvl5pPr marL="2286000" lvl="4" indent="-336550" algn="l">
              <a:lnSpc>
                <a:spcPct val="100000"/>
              </a:lnSpc>
              <a:spcBef>
                <a:spcPts val="1000"/>
              </a:spcBef>
              <a:spcAft>
                <a:spcPts val="0"/>
              </a:spcAft>
              <a:buSzPts val="1700"/>
              <a:buChar char="•"/>
              <a:defRPr>
                <a:solidFill>
                  <a:schemeClr val="dk2"/>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dt" idx="10"/>
          </p:nvPr>
        </p:nvSpPr>
        <p:spPr>
          <a:xfrm>
            <a:off x="838201" y="6356352"/>
            <a:ext cx="13585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3302178" y="6356351"/>
            <a:ext cx="558764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9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9891133" y="6356352"/>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White)" type="obj">
  <p:cSld name="OBJECT">
    <p:spTree>
      <p:nvGrpSpPr>
        <p:cNvPr id="1" name="Shape 30"/>
        <p:cNvGrpSpPr/>
        <p:nvPr/>
      </p:nvGrpSpPr>
      <p:grpSpPr>
        <a:xfrm>
          <a:off x="0" y="0"/>
          <a:ext cx="0" cy="0"/>
          <a:chOff x="0" y="0"/>
          <a:chExt cx="0" cy="0"/>
        </a:xfrm>
      </p:grpSpPr>
      <p:sp>
        <p:nvSpPr>
          <p:cNvPr id="31" name="Google Shape;31;p4"/>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 name="Google Shape;32;p4"/>
          <p:cNvSpPr txBox="1">
            <a:spLocks noGrp="1"/>
          </p:cNvSpPr>
          <p:nvPr>
            <p:ph type="title"/>
          </p:nvPr>
        </p:nvSpPr>
        <p:spPr>
          <a:xfrm>
            <a:off x="2363996" y="152400"/>
            <a:ext cx="8989803" cy="914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1"/>
              </a:buClr>
              <a:buSzPts val="2500"/>
              <a:buChar char="•"/>
              <a:defRPr/>
            </a:lvl1pPr>
            <a:lvl2pPr marL="914400" lvl="1" indent="-361950" algn="l">
              <a:lnSpc>
                <a:spcPct val="100000"/>
              </a:lnSpc>
              <a:spcBef>
                <a:spcPts val="1000"/>
              </a:spcBef>
              <a:spcAft>
                <a:spcPts val="0"/>
              </a:spcAft>
              <a:buClr>
                <a:schemeClr val="accent1"/>
              </a:buClr>
              <a:buSzPts val="2100"/>
              <a:buChar char="•"/>
              <a:defRPr/>
            </a:lvl2pPr>
            <a:lvl3pPr marL="1371600" lvl="2" indent="-336550" algn="l">
              <a:lnSpc>
                <a:spcPct val="100000"/>
              </a:lnSpc>
              <a:spcBef>
                <a:spcPts val="1000"/>
              </a:spcBef>
              <a:spcAft>
                <a:spcPts val="0"/>
              </a:spcAft>
              <a:buClr>
                <a:schemeClr val="accent1"/>
              </a:buClr>
              <a:buSzPts val="1700"/>
              <a:buChar char="•"/>
              <a:defRPr/>
            </a:lvl3pPr>
            <a:lvl4pPr marL="1828800" lvl="3" indent="-336550" algn="l">
              <a:lnSpc>
                <a:spcPct val="100000"/>
              </a:lnSpc>
              <a:spcBef>
                <a:spcPts val="1000"/>
              </a:spcBef>
              <a:spcAft>
                <a:spcPts val="0"/>
              </a:spcAft>
              <a:buClr>
                <a:schemeClr val="accent1"/>
              </a:buClr>
              <a:buSzPts val="1700"/>
              <a:buChar char="•"/>
              <a:defRPr/>
            </a:lvl4pPr>
            <a:lvl5pPr marL="2286000" lvl="4" indent="-336550" algn="l">
              <a:lnSpc>
                <a:spcPct val="100000"/>
              </a:lnSpc>
              <a:spcBef>
                <a:spcPts val="1000"/>
              </a:spcBef>
              <a:spcAft>
                <a:spcPts val="0"/>
              </a:spcAft>
              <a:buClr>
                <a:schemeClr val="accent1"/>
              </a:buClr>
              <a:buSzPts val="17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4"/>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 name="Google Shape;37;p4"/>
          <p:cNvSpPr txBox="1">
            <a:spLocks noGrp="1"/>
          </p:cNvSpPr>
          <p:nvPr>
            <p:ph type="ftr" idx="11"/>
          </p:nvPr>
        </p:nvSpPr>
        <p:spPr>
          <a:xfrm>
            <a:off x="2885256" y="6356350"/>
            <a:ext cx="6421487"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lt1"/>
              </a:buClr>
              <a:buSzPts val="1200"/>
              <a:buFont typeface="Calibri"/>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8" name="Google Shape;38;p4"/>
          <p:cNvPicPr preferRelativeResize="0"/>
          <p:nvPr/>
        </p:nvPicPr>
        <p:blipFill>
          <a:blip r:embed="rId2">
            <a:alphaModFix/>
          </a:blip>
          <a:stretch>
            <a:fillRect/>
          </a:stretch>
        </p:blipFill>
        <p:spPr>
          <a:xfrm>
            <a:off x="981073" y="152400"/>
            <a:ext cx="20193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Boxed)">
  <p:cSld name="Section Title (Boxed)">
    <p:bg>
      <p:bgPr>
        <a:solidFill>
          <a:srgbClr val="E8E8E8"/>
        </a:solidFill>
        <a:effectLst/>
      </p:bgPr>
    </p:bg>
    <p:spTree>
      <p:nvGrpSpPr>
        <p:cNvPr id="1" name="Shape 39"/>
        <p:cNvGrpSpPr/>
        <p:nvPr/>
      </p:nvGrpSpPr>
      <p:grpSpPr>
        <a:xfrm>
          <a:off x="0" y="0"/>
          <a:ext cx="0" cy="0"/>
          <a:chOff x="0" y="0"/>
          <a:chExt cx="0" cy="0"/>
        </a:xfrm>
      </p:grpSpPr>
      <p:sp>
        <p:nvSpPr>
          <p:cNvPr id="40" name="Google Shape;40;p5"/>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 name="Google Shape;41;p5"/>
          <p:cNvSpPr txBox="1">
            <a:spLocks noGrp="1"/>
          </p:cNvSpPr>
          <p:nvPr>
            <p:ph type="title"/>
          </p:nvPr>
        </p:nvSpPr>
        <p:spPr>
          <a:xfrm>
            <a:off x="838200" y="1335281"/>
            <a:ext cx="10515600" cy="4841682"/>
          </a:xfrm>
          <a:prstGeom prst="rect">
            <a:avLst/>
          </a:prstGeom>
          <a:solidFill>
            <a:schemeClr val="lt1"/>
          </a:solidFill>
          <a:ln>
            <a:noFill/>
          </a:ln>
        </p:spPr>
        <p:txBody>
          <a:bodyPr spcFirstLastPara="1" wrap="square" lIns="182875" tIns="91425" rIns="182875" bIns="274300" anchor="b" anchorCtr="0">
            <a:normAutofit/>
          </a:bodyPr>
          <a:lstStyle>
            <a:lvl1pPr lvl="0" algn="l">
              <a:lnSpc>
                <a:spcPct val="90000"/>
              </a:lnSpc>
              <a:spcBef>
                <a:spcPts val="0"/>
              </a:spcBef>
              <a:spcAft>
                <a:spcPts val="0"/>
              </a:spcAft>
              <a:buClr>
                <a:schemeClr val="dk1"/>
              </a:buClr>
              <a:buSzPts val="7200"/>
              <a:buFont typeface="Calibri"/>
              <a:buNone/>
              <a:defRPr sz="72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5"/>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 name="Google Shape;45;p5"/>
          <p:cNvSpPr txBox="1">
            <a:spLocks noGrp="1"/>
          </p:cNvSpPr>
          <p:nvPr>
            <p:ph type="ftr" idx="11"/>
          </p:nvPr>
        </p:nvSpPr>
        <p:spPr>
          <a:xfrm>
            <a:off x="2885256" y="6356350"/>
            <a:ext cx="6421487"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lt1"/>
              </a:buClr>
              <a:buSzPts val="1200"/>
              <a:buFont typeface="Calibri"/>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6" name="Google Shape;46;p5"/>
          <p:cNvPicPr preferRelativeResize="0"/>
          <p:nvPr/>
        </p:nvPicPr>
        <p:blipFill>
          <a:blip r:embed="rId2">
            <a:alphaModFix/>
          </a:blip>
          <a:stretch>
            <a:fillRect/>
          </a:stretch>
        </p:blipFill>
        <p:spPr>
          <a:xfrm>
            <a:off x="543413" y="12900"/>
            <a:ext cx="2524125" cy="1143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Quote Solid Red Background">
  <p:cSld name="1_Quote Solid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838200" y="2212733"/>
            <a:ext cx="10515600" cy="14721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838200" y="3684897"/>
            <a:ext cx="10515600" cy="25176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2500"/>
              <a:buNone/>
              <a:defRPr>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2885256" y="6356350"/>
            <a:ext cx="642148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FFFFFF"/>
                </a:solidFill>
                <a:latin typeface="Calibri"/>
                <a:ea typeface="Calibri"/>
                <a:cs typeface="Calibri"/>
                <a:sym typeface="Calibri"/>
              </a:defRPr>
            </a:lvl1pPr>
            <a:lvl2pPr marL="0" lvl="1" indent="0" algn="r">
              <a:spcBef>
                <a:spcPts val="0"/>
              </a:spcBef>
              <a:buNone/>
              <a:defRPr sz="1200">
                <a:solidFill>
                  <a:srgbClr val="FFFFFF"/>
                </a:solidFill>
                <a:latin typeface="Calibri"/>
                <a:ea typeface="Calibri"/>
                <a:cs typeface="Calibri"/>
                <a:sym typeface="Calibri"/>
              </a:defRPr>
            </a:lvl2pPr>
            <a:lvl3pPr marL="0" lvl="2" indent="0" algn="r">
              <a:spcBef>
                <a:spcPts val="0"/>
              </a:spcBef>
              <a:buNone/>
              <a:defRPr sz="1200">
                <a:solidFill>
                  <a:srgbClr val="FFFFFF"/>
                </a:solidFill>
                <a:latin typeface="Calibri"/>
                <a:ea typeface="Calibri"/>
                <a:cs typeface="Calibri"/>
                <a:sym typeface="Calibri"/>
              </a:defRPr>
            </a:lvl3pPr>
            <a:lvl4pPr marL="0" lvl="3" indent="0" algn="r">
              <a:spcBef>
                <a:spcPts val="0"/>
              </a:spcBef>
              <a:buNone/>
              <a:defRPr sz="1200">
                <a:solidFill>
                  <a:srgbClr val="FFFFFF"/>
                </a:solidFill>
                <a:latin typeface="Calibri"/>
                <a:ea typeface="Calibri"/>
                <a:cs typeface="Calibri"/>
                <a:sym typeface="Calibri"/>
              </a:defRPr>
            </a:lvl4pPr>
            <a:lvl5pPr marL="0" lvl="4" indent="0" algn="r">
              <a:spcBef>
                <a:spcPts val="0"/>
              </a:spcBef>
              <a:buNone/>
              <a:defRPr sz="1200">
                <a:solidFill>
                  <a:srgbClr val="FFFFFF"/>
                </a:solidFill>
                <a:latin typeface="Calibri"/>
                <a:ea typeface="Calibri"/>
                <a:cs typeface="Calibri"/>
                <a:sym typeface="Calibri"/>
              </a:defRPr>
            </a:lvl5pPr>
            <a:lvl6pPr marL="0" lvl="5" indent="0" algn="r">
              <a:spcBef>
                <a:spcPts val="0"/>
              </a:spcBef>
              <a:buNone/>
              <a:defRPr sz="1200">
                <a:solidFill>
                  <a:srgbClr val="FFFFFF"/>
                </a:solidFill>
                <a:latin typeface="Calibri"/>
                <a:ea typeface="Calibri"/>
                <a:cs typeface="Calibri"/>
                <a:sym typeface="Calibri"/>
              </a:defRPr>
            </a:lvl6pPr>
            <a:lvl7pPr marL="0" lvl="6" indent="0" algn="r">
              <a:spcBef>
                <a:spcPts val="0"/>
              </a:spcBef>
              <a:buNone/>
              <a:defRPr sz="1200">
                <a:solidFill>
                  <a:srgbClr val="FFFFFF"/>
                </a:solidFill>
                <a:latin typeface="Calibri"/>
                <a:ea typeface="Calibri"/>
                <a:cs typeface="Calibri"/>
                <a:sym typeface="Calibri"/>
              </a:defRPr>
            </a:lvl7pPr>
            <a:lvl8pPr marL="0" lvl="7" indent="0" algn="r">
              <a:spcBef>
                <a:spcPts val="0"/>
              </a:spcBef>
              <a:buNone/>
              <a:defRPr sz="1200">
                <a:solidFill>
                  <a:srgbClr val="FFFFFF"/>
                </a:solidFill>
                <a:latin typeface="Calibri"/>
                <a:ea typeface="Calibri"/>
                <a:cs typeface="Calibri"/>
                <a:sym typeface="Calibri"/>
              </a:defRPr>
            </a:lvl8pPr>
            <a:lvl9pPr marL="0" lvl="8" indent="0" algn="r">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6"/>
          <p:cNvSpPr/>
          <p:nvPr/>
        </p:nvSpPr>
        <p:spPr>
          <a:xfrm>
            <a:off x="0" y="0"/>
            <a:ext cx="12192000" cy="1651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54" name="Google Shape;54;p6"/>
          <p:cNvPicPr preferRelativeResize="0"/>
          <p:nvPr/>
        </p:nvPicPr>
        <p:blipFill rotWithShape="1">
          <a:blip r:embed="rId2">
            <a:alphaModFix/>
          </a:blip>
          <a:srcRect/>
          <a:stretch/>
        </p:blipFill>
        <p:spPr>
          <a:xfrm>
            <a:off x="7867176" y="594061"/>
            <a:ext cx="3486624" cy="463258"/>
          </a:xfrm>
          <a:prstGeom prst="rect">
            <a:avLst/>
          </a:prstGeom>
          <a:noFill/>
          <a:ln>
            <a:noFill/>
          </a:ln>
        </p:spPr>
      </p:pic>
      <p:pic>
        <p:nvPicPr>
          <p:cNvPr id="55" name="Google Shape;55;p6" descr="08E63123-0EA5-48C1-AA21-28EADA3137E5"/>
          <p:cNvPicPr preferRelativeResize="0"/>
          <p:nvPr/>
        </p:nvPicPr>
        <p:blipFill rotWithShape="1">
          <a:blip r:embed="rId3">
            <a:alphaModFix/>
          </a:blip>
          <a:srcRect/>
          <a:stretch/>
        </p:blipFill>
        <p:spPr>
          <a:xfrm>
            <a:off x="500443" y="353698"/>
            <a:ext cx="1696348" cy="78723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Boxed)">
  <p:cSld name="1_Title and Content (Boxed)">
    <p:bg>
      <p:bgPr>
        <a:solidFill>
          <a:srgbClr val="E8E8E8"/>
        </a:solidFill>
        <a:effectLst/>
      </p:bgPr>
    </p:bg>
    <p:spTree>
      <p:nvGrpSpPr>
        <p:cNvPr id="1" name="Shape 56"/>
        <p:cNvGrpSpPr/>
        <p:nvPr/>
      </p:nvGrpSpPr>
      <p:grpSpPr>
        <a:xfrm>
          <a:off x="0" y="0"/>
          <a:ext cx="0" cy="0"/>
          <a:chOff x="0" y="0"/>
          <a:chExt cx="0" cy="0"/>
        </a:xfrm>
      </p:grpSpPr>
      <p:sp>
        <p:nvSpPr>
          <p:cNvPr id="57" name="Google Shape;57;p7"/>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 name="Google Shape;58;p7"/>
          <p:cNvSpPr txBox="1">
            <a:spLocks noGrp="1"/>
          </p:cNvSpPr>
          <p:nvPr>
            <p:ph type="title"/>
          </p:nvPr>
        </p:nvSpPr>
        <p:spPr>
          <a:xfrm>
            <a:off x="2363996" y="152400"/>
            <a:ext cx="8989803" cy="914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7"/>
          <p:cNvSpPr txBox="1">
            <a:spLocks noGrp="1"/>
          </p:cNvSpPr>
          <p:nvPr>
            <p:ph type="body" idx="1"/>
          </p:nvPr>
        </p:nvSpPr>
        <p:spPr>
          <a:xfrm>
            <a:off x="838200" y="1335281"/>
            <a:ext cx="10515600" cy="4841682"/>
          </a:xfrm>
          <a:prstGeom prst="rect">
            <a:avLst/>
          </a:prstGeom>
          <a:solidFill>
            <a:schemeClr val="lt1"/>
          </a:solidFill>
          <a:ln>
            <a:noFill/>
          </a:ln>
        </p:spPr>
        <p:txBody>
          <a:bodyPr spcFirstLastPara="1" wrap="square" lIns="228600" tIns="548625" rIns="274300" bIns="45700" anchor="t" anchorCtr="0">
            <a:normAutofit/>
          </a:bodyPr>
          <a:lstStyle>
            <a:lvl1pPr marL="457200" lvl="0" indent="-387350" algn="l">
              <a:lnSpc>
                <a:spcPct val="100000"/>
              </a:lnSpc>
              <a:spcBef>
                <a:spcPts val="1000"/>
              </a:spcBef>
              <a:spcAft>
                <a:spcPts val="0"/>
              </a:spcAft>
              <a:buClr>
                <a:schemeClr val="accent1"/>
              </a:buClr>
              <a:buSzPts val="2500"/>
              <a:buFont typeface="Arial"/>
              <a:buChar char="•"/>
              <a:defRPr sz="2500"/>
            </a:lvl1pPr>
            <a:lvl2pPr marL="914400" lvl="1" indent="-361950" algn="l">
              <a:lnSpc>
                <a:spcPct val="100000"/>
              </a:lnSpc>
              <a:spcBef>
                <a:spcPts val="1000"/>
              </a:spcBef>
              <a:spcAft>
                <a:spcPts val="0"/>
              </a:spcAft>
              <a:buClr>
                <a:schemeClr val="accent1"/>
              </a:buClr>
              <a:buSzPts val="2100"/>
              <a:buFont typeface="Arial"/>
              <a:buChar char="•"/>
              <a:defRPr sz="2100"/>
            </a:lvl2pPr>
            <a:lvl3pPr marL="1371600" lvl="2" indent="-336550" algn="l">
              <a:lnSpc>
                <a:spcPct val="100000"/>
              </a:lnSpc>
              <a:spcBef>
                <a:spcPts val="1000"/>
              </a:spcBef>
              <a:spcAft>
                <a:spcPts val="0"/>
              </a:spcAft>
              <a:buClr>
                <a:schemeClr val="accent1"/>
              </a:buClr>
              <a:buSzPts val="1700"/>
              <a:buFont typeface="Arial"/>
              <a:buChar char="•"/>
              <a:defRPr sz="1700"/>
            </a:lvl3pPr>
            <a:lvl4pPr marL="1828800" lvl="3" indent="-336550" algn="l">
              <a:lnSpc>
                <a:spcPct val="100000"/>
              </a:lnSpc>
              <a:spcBef>
                <a:spcPts val="1000"/>
              </a:spcBef>
              <a:spcAft>
                <a:spcPts val="0"/>
              </a:spcAft>
              <a:buClr>
                <a:schemeClr val="accent1"/>
              </a:buClr>
              <a:buSzPts val="1700"/>
              <a:buFont typeface="Arial"/>
              <a:buChar char="•"/>
              <a:defRPr sz="1700"/>
            </a:lvl4pPr>
            <a:lvl5pPr marL="2286000" lvl="4" indent="-336550" algn="l">
              <a:lnSpc>
                <a:spcPct val="100000"/>
              </a:lnSpc>
              <a:spcBef>
                <a:spcPts val="1000"/>
              </a:spcBef>
              <a:spcAft>
                <a:spcPts val="0"/>
              </a:spcAft>
              <a:buClr>
                <a:schemeClr val="accent1"/>
              </a:buClr>
              <a:buSzPts val="1700"/>
              <a:buFont typeface="Arial"/>
              <a:buChar char="•"/>
              <a:defRPr sz="17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7"/>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7"/>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3" name="Google Shape;63;p7"/>
          <p:cNvSpPr txBox="1">
            <a:spLocks noGrp="1"/>
          </p:cNvSpPr>
          <p:nvPr>
            <p:ph type="ftr" idx="11"/>
          </p:nvPr>
        </p:nvSpPr>
        <p:spPr>
          <a:xfrm>
            <a:off x="2885256" y="6356350"/>
            <a:ext cx="6421487"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lt1"/>
              </a:buClr>
              <a:buSzPts val="1200"/>
              <a:buFont typeface="Calibri"/>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64" name="Google Shape;64;p7"/>
          <p:cNvPicPr preferRelativeResize="0"/>
          <p:nvPr/>
        </p:nvPicPr>
        <p:blipFill>
          <a:blip r:embed="rId2">
            <a:alphaModFix/>
          </a:blip>
          <a:stretch>
            <a:fillRect/>
          </a:stretch>
        </p:blipFill>
        <p:spPr>
          <a:xfrm>
            <a:off x="838188" y="12900"/>
            <a:ext cx="2524125" cy="1143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White)">
  <p:cSld name="1_Title and Content (White)">
    <p:spTree>
      <p:nvGrpSpPr>
        <p:cNvPr id="1" name="Shape 65"/>
        <p:cNvGrpSpPr/>
        <p:nvPr/>
      </p:nvGrpSpPr>
      <p:grpSpPr>
        <a:xfrm>
          <a:off x="0" y="0"/>
          <a:ext cx="0" cy="0"/>
          <a:chOff x="0" y="0"/>
          <a:chExt cx="0" cy="0"/>
        </a:xfrm>
      </p:grpSpPr>
      <p:sp>
        <p:nvSpPr>
          <p:cNvPr id="66" name="Google Shape;66;p8"/>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67;p8"/>
          <p:cNvSpPr txBox="1">
            <a:spLocks noGrp="1"/>
          </p:cNvSpPr>
          <p:nvPr>
            <p:ph type="title"/>
          </p:nvPr>
        </p:nvSpPr>
        <p:spPr>
          <a:xfrm>
            <a:off x="2484583" y="152400"/>
            <a:ext cx="8869216" cy="914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1"/>
              </a:buClr>
              <a:buSzPts val="2500"/>
              <a:buChar char="•"/>
              <a:defRPr/>
            </a:lvl1pPr>
            <a:lvl2pPr marL="914400" lvl="1" indent="-361950" algn="l">
              <a:lnSpc>
                <a:spcPct val="100000"/>
              </a:lnSpc>
              <a:spcBef>
                <a:spcPts val="1000"/>
              </a:spcBef>
              <a:spcAft>
                <a:spcPts val="0"/>
              </a:spcAft>
              <a:buClr>
                <a:schemeClr val="accent1"/>
              </a:buClr>
              <a:buSzPts val="2100"/>
              <a:buChar char="•"/>
              <a:defRPr/>
            </a:lvl2pPr>
            <a:lvl3pPr marL="1371600" lvl="2" indent="-336550" algn="l">
              <a:lnSpc>
                <a:spcPct val="100000"/>
              </a:lnSpc>
              <a:spcBef>
                <a:spcPts val="1000"/>
              </a:spcBef>
              <a:spcAft>
                <a:spcPts val="0"/>
              </a:spcAft>
              <a:buClr>
                <a:schemeClr val="accent1"/>
              </a:buClr>
              <a:buSzPts val="1700"/>
              <a:buChar char="•"/>
              <a:defRPr/>
            </a:lvl3pPr>
            <a:lvl4pPr marL="1828800" lvl="3" indent="-336550" algn="l">
              <a:lnSpc>
                <a:spcPct val="100000"/>
              </a:lnSpc>
              <a:spcBef>
                <a:spcPts val="1000"/>
              </a:spcBef>
              <a:spcAft>
                <a:spcPts val="0"/>
              </a:spcAft>
              <a:buClr>
                <a:schemeClr val="accent1"/>
              </a:buClr>
              <a:buSzPts val="1700"/>
              <a:buChar char="•"/>
              <a:defRPr/>
            </a:lvl4pPr>
            <a:lvl5pPr marL="2286000" lvl="4" indent="-336550" algn="l">
              <a:lnSpc>
                <a:spcPct val="100000"/>
              </a:lnSpc>
              <a:spcBef>
                <a:spcPts val="1000"/>
              </a:spcBef>
              <a:spcAft>
                <a:spcPts val="0"/>
              </a:spcAft>
              <a:buClr>
                <a:schemeClr val="accent1"/>
              </a:buClr>
              <a:buSzPts val="17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8"/>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8"/>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2" name="Google Shape;72;p8"/>
          <p:cNvSpPr txBox="1">
            <a:spLocks noGrp="1"/>
          </p:cNvSpPr>
          <p:nvPr>
            <p:ph type="ftr" idx="11"/>
          </p:nvPr>
        </p:nvSpPr>
        <p:spPr>
          <a:xfrm>
            <a:off x="2885258" y="6356352"/>
            <a:ext cx="6421487"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200"/>
              <a:buFont typeface="Calibri"/>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3" name="Google Shape;73;p8"/>
          <p:cNvPicPr preferRelativeResize="0"/>
          <p:nvPr/>
        </p:nvPicPr>
        <p:blipFill rotWithShape="1">
          <a:blip r:embed="rId2">
            <a:alphaModFix/>
          </a:blip>
          <a:srcRect/>
          <a:stretch/>
        </p:blipFill>
        <p:spPr>
          <a:xfrm>
            <a:off x="117764" y="216450"/>
            <a:ext cx="1792059" cy="777607"/>
          </a:xfrm>
          <a:prstGeom prst="rect">
            <a:avLst/>
          </a:prstGeom>
          <a:solidFill>
            <a:schemeClr val="lt1"/>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74"/>
        <p:cNvGrpSpPr/>
        <p:nvPr/>
      </p:nvGrpSpPr>
      <p:grpSpPr>
        <a:xfrm>
          <a:off x="0" y="0"/>
          <a:ext cx="0" cy="0"/>
          <a:chOff x="0" y="0"/>
          <a:chExt cx="0" cy="0"/>
        </a:xfrm>
      </p:grpSpPr>
      <p:sp>
        <p:nvSpPr>
          <p:cNvPr id="75" name="Google Shape;75;p9"/>
          <p:cNvSpPr txBox="1">
            <a:spLocks noGrp="1"/>
          </p:cNvSpPr>
          <p:nvPr>
            <p:ph type="title"/>
          </p:nvPr>
        </p:nvSpPr>
        <p:spPr>
          <a:xfrm>
            <a:off x="2487168" y="155448"/>
            <a:ext cx="8869680" cy="914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E65AF"/>
              </a:buClr>
              <a:buSzPts val="4400"/>
              <a:buFont typeface="Calibri"/>
              <a:buNone/>
              <a:defRPr>
                <a:solidFill>
                  <a:srgbClr val="3E65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rgbClr val="FFFFFF"/>
                </a:solidFill>
                <a:latin typeface="Calibri"/>
                <a:ea typeface="Calibri"/>
                <a:cs typeface="Calibri"/>
                <a:sym typeface="Calibri"/>
              </a:defRPr>
            </a:lvl1pPr>
            <a:lvl2pPr marL="0" lvl="1" indent="0" algn="r">
              <a:spcBef>
                <a:spcPts val="0"/>
              </a:spcBef>
              <a:buNone/>
              <a:defRPr sz="1200" b="1">
                <a:solidFill>
                  <a:srgbClr val="FFFFFF"/>
                </a:solidFill>
                <a:latin typeface="Calibri"/>
                <a:ea typeface="Calibri"/>
                <a:cs typeface="Calibri"/>
                <a:sym typeface="Calibri"/>
              </a:defRPr>
            </a:lvl2pPr>
            <a:lvl3pPr marL="0" lvl="2" indent="0" algn="r">
              <a:spcBef>
                <a:spcPts val="0"/>
              </a:spcBef>
              <a:buNone/>
              <a:defRPr sz="1200" b="1">
                <a:solidFill>
                  <a:srgbClr val="FFFFFF"/>
                </a:solidFill>
                <a:latin typeface="Calibri"/>
                <a:ea typeface="Calibri"/>
                <a:cs typeface="Calibri"/>
                <a:sym typeface="Calibri"/>
              </a:defRPr>
            </a:lvl3pPr>
            <a:lvl4pPr marL="0" lvl="3" indent="0" algn="r">
              <a:spcBef>
                <a:spcPts val="0"/>
              </a:spcBef>
              <a:buNone/>
              <a:defRPr sz="1200" b="1">
                <a:solidFill>
                  <a:srgbClr val="FFFFFF"/>
                </a:solidFill>
                <a:latin typeface="Calibri"/>
                <a:ea typeface="Calibri"/>
                <a:cs typeface="Calibri"/>
                <a:sym typeface="Calibri"/>
              </a:defRPr>
            </a:lvl4pPr>
            <a:lvl5pPr marL="0" lvl="4" indent="0" algn="r">
              <a:spcBef>
                <a:spcPts val="0"/>
              </a:spcBef>
              <a:buNone/>
              <a:defRPr sz="1200" b="1">
                <a:solidFill>
                  <a:srgbClr val="FFFFFF"/>
                </a:solidFill>
                <a:latin typeface="Calibri"/>
                <a:ea typeface="Calibri"/>
                <a:cs typeface="Calibri"/>
                <a:sym typeface="Calibri"/>
              </a:defRPr>
            </a:lvl5pPr>
            <a:lvl6pPr marL="0" lvl="5" indent="0" algn="r">
              <a:spcBef>
                <a:spcPts val="0"/>
              </a:spcBef>
              <a:buNone/>
              <a:defRPr sz="1200" b="1">
                <a:solidFill>
                  <a:srgbClr val="FFFFFF"/>
                </a:solidFill>
                <a:latin typeface="Calibri"/>
                <a:ea typeface="Calibri"/>
                <a:cs typeface="Calibri"/>
                <a:sym typeface="Calibri"/>
              </a:defRPr>
            </a:lvl6pPr>
            <a:lvl7pPr marL="0" lvl="6" indent="0" algn="r">
              <a:spcBef>
                <a:spcPts val="0"/>
              </a:spcBef>
              <a:buNone/>
              <a:defRPr sz="1200" b="1">
                <a:solidFill>
                  <a:srgbClr val="FFFFFF"/>
                </a:solidFill>
                <a:latin typeface="Calibri"/>
                <a:ea typeface="Calibri"/>
                <a:cs typeface="Calibri"/>
                <a:sym typeface="Calibri"/>
              </a:defRPr>
            </a:lvl7pPr>
            <a:lvl8pPr marL="0" lvl="7" indent="0" algn="r">
              <a:spcBef>
                <a:spcPts val="0"/>
              </a:spcBef>
              <a:buNone/>
              <a:defRPr sz="1200" b="1">
                <a:solidFill>
                  <a:srgbClr val="FFFFFF"/>
                </a:solidFill>
                <a:latin typeface="Calibri"/>
                <a:ea typeface="Calibri"/>
                <a:cs typeface="Calibri"/>
                <a:sym typeface="Calibri"/>
              </a:defRPr>
            </a:lvl8pPr>
            <a:lvl9pPr marL="0" lvl="8" indent="0" algn="r">
              <a:spcBef>
                <a:spcPts val="0"/>
              </a:spcBef>
              <a:buNone/>
              <a:defRPr sz="12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8" name="Google Shape;78;p9"/>
          <p:cNvPicPr preferRelativeResize="0"/>
          <p:nvPr/>
        </p:nvPicPr>
        <p:blipFill rotWithShape="1">
          <a:blip r:embed="rId2">
            <a:alphaModFix/>
          </a:blip>
          <a:srcRect/>
          <a:stretch/>
        </p:blipFill>
        <p:spPr>
          <a:xfrm>
            <a:off x="117764" y="216450"/>
            <a:ext cx="1792059" cy="777607"/>
          </a:xfrm>
          <a:prstGeom prst="rect">
            <a:avLst/>
          </a:prstGeom>
          <a:solidFill>
            <a:schemeClr val="lt1"/>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sp>
        <p:nvSpPr>
          <p:cNvPr id="80" name="Google Shape;80;p10"/>
          <p:cNvSpPr/>
          <p:nvPr/>
        </p:nvSpPr>
        <p:spPr>
          <a:xfrm>
            <a:off x="-100" y="6727600"/>
            <a:ext cx="12192000" cy="1305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1" name="Google Shape;81;p10"/>
          <p:cNvSpPr txBox="1">
            <a:spLocks noGrp="1"/>
          </p:cNvSpPr>
          <p:nvPr>
            <p:ph type="title"/>
          </p:nvPr>
        </p:nvSpPr>
        <p:spPr>
          <a:xfrm>
            <a:off x="415600" y="593367"/>
            <a:ext cx="11360700" cy="9432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 name="Google Shape;82;p10"/>
          <p:cNvSpPr txBox="1">
            <a:spLocks noGrp="1"/>
          </p:cNvSpPr>
          <p:nvPr>
            <p:ph type="body" idx="1"/>
          </p:nvPr>
        </p:nvSpPr>
        <p:spPr>
          <a:xfrm>
            <a:off x="415600" y="1688433"/>
            <a:ext cx="11360700" cy="4403700"/>
          </a:xfrm>
          <a:prstGeom prst="rect">
            <a:avLst/>
          </a:prstGeom>
        </p:spPr>
        <p:txBody>
          <a:bodyPr spcFirstLastPara="1" wrap="square" lIns="91425" tIns="45700" rIns="91425" bIns="45700" anchor="t" anchorCtr="0">
            <a:normAutofit/>
          </a:bodyPr>
          <a:lstStyle>
            <a:lvl1pPr marL="457200" lvl="0" indent="-387350" rtl="0">
              <a:spcBef>
                <a:spcPts val="1000"/>
              </a:spcBef>
              <a:spcAft>
                <a:spcPts val="0"/>
              </a:spcAft>
              <a:buSzPts val="2500"/>
              <a:buChar char="•"/>
              <a:defRPr/>
            </a:lvl1pPr>
            <a:lvl2pPr marL="914400" lvl="1" indent="-361950" rtl="0">
              <a:spcBef>
                <a:spcPts val="1000"/>
              </a:spcBef>
              <a:spcAft>
                <a:spcPts val="0"/>
              </a:spcAft>
              <a:buSzPts val="2100"/>
              <a:buChar char="•"/>
              <a:defRPr/>
            </a:lvl2pPr>
            <a:lvl3pPr marL="1371600" lvl="2" indent="-336550" rtl="0">
              <a:spcBef>
                <a:spcPts val="1000"/>
              </a:spcBef>
              <a:spcAft>
                <a:spcPts val="0"/>
              </a:spcAft>
              <a:buSzPts val="1700"/>
              <a:buChar char="•"/>
              <a:defRPr/>
            </a:lvl3pPr>
            <a:lvl4pPr marL="1828800" lvl="3" indent="-336550" rtl="0">
              <a:spcBef>
                <a:spcPts val="1000"/>
              </a:spcBef>
              <a:spcAft>
                <a:spcPts val="0"/>
              </a:spcAft>
              <a:buSzPts val="1700"/>
              <a:buChar char="•"/>
              <a:defRPr/>
            </a:lvl4pPr>
            <a:lvl5pPr marL="2286000" lvl="4" indent="-336550" rtl="0">
              <a:spcBef>
                <a:spcPts val="1000"/>
              </a:spcBef>
              <a:spcAft>
                <a:spcPts val="0"/>
              </a:spcAft>
              <a:buSzPts val="1700"/>
              <a:buChar char="•"/>
              <a:defRPr/>
            </a:lvl5pPr>
            <a:lvl6pPr marL="2743200" lvl="5" indent="-342900" rtl="0">
              <a:spcBef>
                <a:spcPts val="10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83" name="Google Shape;83;p10"/>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735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000000"/>
                </a:solidFill>
                <a:latin typeface="Calibri"/>
                <a:ea typeface="Calibri"/>
                <a:cs typeface="Calibri"/>
                <a:sym typeface="Calibri"/>
              </a:defRPr>
            </a:lvl1pPr>
            <a:lvl2pPr marL="0" marR="0" lvl="1" indent="0" algn="r" rtl="0">
              <a:spcBef>
                <a:spcPts val="0"/>
              </a:spcBef>
              <a:buNone/>
              <a:defRPr sz="1200" b="0" i="0" u="none" strike="noStrike" cap="none">
                <a:solidFill>
                  <a:srgbClr val="000000"/>
                </a:solidFill>
                <a:latin typeface="Calibri"/>
                <a:ea typeface="Calibri"/>
                <a:cs typeface="Calibri"/>
                <a:sym typeface="Calibri"/>
              </a:defRPr>
            </a:lvl2pPr>
            <a:lvl3pPr marL="0" marR="0" lvl="2" indent="0" algn="r" rtl="0">
              <a:spcBef>
                <a:spcPts val="0"/>
              </a:spcBef>
              <a:buNone/>
              <a:defRPr sz="1200" b="0" i="0" u="none" strike="noStrike" cap="none">
                <a:solidFill>
                  <a:srgbClr val="000000"/>
                </a:solidFill>
                <a:latin typeface="Calibri"/>
                <a:ea typeface="Calibri"/>
                <a:cs typeface="Calibri"/>
                <a:sym typeface="Calibri"/>
              </a:defRPr>
            </a:lvl3pPr>
            <a:lvl4pPr marL="0" marR="0" lvl="3" indent="0" algn="r" rtl="0">
              <a:spcBef>
                <a:spcPts val="0"/>
              </a:spcBef>
              <a:buNone/>
              <a:defRPr sz="1200" b="0" i="0" u="none" strike="noStrike" cap="none">
                <a:solidFill>
                  <a:srgbClr val="000000"/>
                </a:solidFill>
                <a:latin typeface="Calibri"/>
                <a:ea typeface="Calibri"/>
                <a:cs typeface="Calibri"/>
                <a:sym typeface="Calibri"/>
              </a:defRPr>
            </a:lvl4pPr>
            <a:lvl5pPr marL="0" marR="0" lvl="4" indent="0" algn="r" rtl="0">
              <a:spcBef>
                <a:spcPts val="0"/>
              </a:spcBef>
              <a:buNone/>
              <a:defRPr sz="1200" b="0" i="0" u="none" strike="noStrike" cap="none">
                <a:solidFill>
                  <a:srgbClr val="000000"/>
                </a:solidFill>
                <a:latin typeface="Calibri"/>
                <a:ea typeface="Calibri"/>
                <a:cs typeface="Calibri"/>
                <a:sym typeface="Calibri"/>
              </a:defRPr>
            </a:lvl5pPr>
            <a:lvl6pPr marL="0" marR="0" lvl="5" indent="0" algn="r" rtl="0">
              <a:spcBef>
                <a:spcPts val="0"/>
              </a:spcBef>
              <a:buNone/>
              <a:defRPr sz="1200" b="0" i="0" u="none" strike="noStrike" cap="none">
                <a:solidFill>
                  <a:srgbClr val="000000"/>
                </a:solidFill>
                <a:latin typeface="Calibri"/>
                <a:ea typeface="Calibri"/>
                <a:cs typeface="Calibri"/>
                <a:sym typeface="Calibri"/>
              </a:defRPr>
            </a:lvl6pPr>
            <a:lvl7pPr marL="0" marR="0" lvl="6" indent="0" algn="r" rtl="0">
              <a:spcBef>
                <a:spcPts val="0"/>
              </a:spcBef>
              <a:buNone/>
              <a:defRPr sz="1200" b="0" i="0" u="none" strike="noStrike" cap="none">
                <a:solidFill>
                  <a:srgbClr val="000000"/>
                </a:solidFill>
                <a:latin typeface="Calibri"/>
                <a:ea typeface="Calibri"/>
                <a:cs typeface="Calibri"/>
                <a:sym typeface="Calibri"/>
              </a:defRPr>
            </a:lvl7pPr>
            <a:lvl8pPr marL="0" marR="0" lvl="7" indent="0" algn="r" rtl="0">
              <a:spcBef>
                <a:spcPts val="0"/>
              </a:spcBef>
              <a:buNone/>
              <a:defRPr sz="1200" b="0" i="0" u="none" strike="noStrike" cap="none">
                <a:solidFill>
                  <a:srgbClr val="000000"/>
                </a:solidFill>
                <a:latin typeface="Calibri"/>
                <a:ea typeface="Calibri"/>
                <a:cs typeface="Calibri"/>
                <a:sym typeface="Calibri"/>
              </a:defRPr>
            </a:lvl8pPr>
            <a:lvl9pPr marL="0" marR="0" lvl="8" indent="0" algn="r" rtl="0">
              <a:spcBef>
                <a:spcPts val="0"/>
              </a:spcBef>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drive.google.com/file/d/1dgkG9ee6Og6PvYjKEcr5XR7e8-kuENg4/view?usp=sharin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assets-global.website-files.com/5d3725188825e071f1670246/6062383b3f8932b212e9c98b_PBIS%20Cultural%20Responsiveness%20Field%20Guide%20v2.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p:nvPr/>
        </p:nvSpPr>
        <p:spPr>
          <a:xfrm>
            <a:off x="913600" y="4775303"/>
            <a:ext cx="10364700" cy="157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a:solidFill>
                  <a:schemeClr val="accent2"/>
                </a:solidFill>
                <a:latin typeface="Twentieth Century"/>
                <a:ea typeface="Twentieth Century"/>
                <a:cs typeface="Twentieth Century"/>
                <a:sym typeface="Twentieth Century"/>
              </a:rPr>
              <a:t>Professional Development (TFI 1.7)</a:t>
            </a:r>
            <a:endParaRPr sz="4800" b="1">
              <a:solidFill>
                <a:schemeClr val="accent2"/>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en-US" sz="1800" b="1">
                <a:solidFill>
                  <a:schemeClr val="accent2"/>
                </a:solidFill>
                <a:latin typeface="Twentieth Century"/>
                <a:ea typeface="Twentieth Century"/>
                <a:cs typeface="Twentieth Century"/>
                <a:sym typeface="Twentieth Century"/>
              </a:rPr>
              <a:t>Updated April 2022</a:t>
            </a:r>
            <a:endParaRPr sz="1800" b="1">
              <a:solidFill>
                <a:schemeClr val="accent2"/>
              </a:solidFill>
              <a:latin typeface="Twentieth Century"/>
              <a:ea typeface="Twentieth Century"/>
              <a:cs typeface="Twentieth Century"/>
              <a:sym typeface="Twentieth Century"/>
            </a:endParaRPr>
          </a:p>
        </p:txBody>
      </p:sp>
      <p:sp>
        <p:nvSpPr>
          <p:cNvPr id="119" name="Google Shape;119;p19"/>
          <p:cNvSpPr txBox="1">
            <a:spLocks noGrp="1"/>
          </p:cNvSpPr>
          <p:nvPr>
            <p:ph type="ctrTitle"/>
          </p:nvPr>
        </p:nvSpPr>
        <p:spPr>
          <a:xfrm>
            <a:off x="914411" y="3042909"/>
            <a:ext cx="10363200" cy="1470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E1529"/>
              </a:buClr>
              <a:buSzPct val="100000"/>
              <a:buFont typeface="Arial"/>
              <a:buNone/>
            </a:pPr>
            <a:endParaRPr sz="4410" b="1">
              <a:solidFill>
                <a:srgbClr val="0E1529"/>
              </a:solidFill>
              <a:latin typeface="Arial"/>
              <a:ea typeface="Arial"/>
              <a:cs typeface="Arial"/>
              <a:sym typeface="Arial"/>
            </a:endParaRPr>
          </a:p>
          <a:p>
            <a:pPr marL="0" lvl="0" indent="0" algn="ctr" rtl="0">
              <a:spcBef>
                <a:spcPts val="0"/>
              </a:spcBef>
              <a:spcAft>
                <a:spcPts val="0"/>
              </a:spcAft>
              <a:buClr>
                <a:srgbClr val="0E1529"/>
              </a:buClr>
              <a:buSzPct val="100000"/>
              <a:buFont typeface="Arial"/>
              <a:buNone/>
            </a:pPr>
            <a:r>
              <a:rPr lang="en-US" sz="4410" b="1">
                <a:latin typeface="Arial"/>
                <a:ea typeface="Arial"/>
                <a:cs typeface="Arial"/>
                <a:sym typeface="Arial"/>
              </a:rPr>
              <a:t>Tier 1</a:t>
            </a:r>
            <a:endParaRPr sz="4410" b="1">
              <a:latin typeface="Arial"/>
              <a:ea typeface="Arial"/>
              <a:cs typeface="Arial"/>
              <a:sym typeface="Arial"/>
            </a:endParaRPr>
          </a:p>
          <a:p>
            <a:pPr marL="0" lvl="0" indent="0" algn="ctr" rtl="0">
              <a:spcBef>
                <a:spcPts val="0"/>
              </a:spcBef>
              <a:spcAft>
                <a:spcPts val="0"/>
              </a:spcAft>
              <a:buClr>
                <a:srgbClr val="0E1529"/>
              </a:buClr>
              <a:buSzPct val="100000"/>
              <a:buFont typeface="Arial"/>
              <a:buNone/>
            </a:pPr>
            <a:r>
              <a:rPr lang="en-US" sz="4410" b="1">
                <a:latin typeface="Arial"/>
                <a:ea typeface="Arial"/>
                <a:cs typeface="Arial"/>
                <a:sym typeface="Arial"/>
              </a:rPr>
              <a:t>Training Day 7</a:t>
            </a:r>
            <a:endParaRPr/>
          </a:p>
        </p:txBody>
      </p:sp>
      <p:sp>
        <p:nvSpPr>
          <p:cNvPr id="120" name="Google Shape;120;p19">
            <a:extLst>
              <a:ext uri="{C183D7F6-B498-43B3-948B-1728B52AA6E4}">
                <adec:decorative xmlns:adec="http://schemas.microsoft.com/office/drawing/2017/decorative" val="1"/>
              </a:ext>
            </a:extLst>
          </p:cNvPr>
          <p:cNvSpPr txBox="1"/>
          <p:nvPr/>
        </p:nvSpPr>
        <p:spPr>
          <a:xfrm>
            <a:off x="-15950" y="703075"/>
            <a:ext cx="12223800" cy="2339700"/>
          </a:xfrm>
          <a:prstGeom prst="rect">
            <a:avLst/>
          </a:prstGeom>
          <a:solidFill>
            <a:schemeClr val="dk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p:txBody>
      </p:sp>
      <p:pic>
        <p:nvPicPr>
          <p:cNvPr id="121" name="Google Shape;121;p19" descr="Minnesota PBIS"/>
          <p:cNvPicPr preferRelativeResize="0"/>
          <p:nvPr/>
        </p:nvPicPr>
        <p:blipFill>
          <a:blip r:embed="rId3">
            <a:alphaModFix/>
          </a:blip>
          <a:stretch>
            <a:fillRect/>
          </a:stretch>
        </p:blipFill>
        <p:spPr>
          <a:xfrm>
            <a:off x="4544735" y="1133500"/>
            <a:ext cx="2910675" cy="1318050"/>
          </a:xfrm>
          <a:prstGeom prst="rect">
            <a:avLst/>
          </a:prstGeom>
          <a:noFill/>
          <a:ln>
            <a:noFill/>
          </a:ln>
        </p:spPr>
      </p:pic>
      <p:sp>
        <p:nvSpPr>
          <p:cNvPr id="122" name="Google Shape;122;p19">
            <a:extLst>
              <a:ext uri="{C183D7F6-B498-43B3-948B-1728B52AA6E4}">
                <adec:decorative xmlns:adec="http://schemas.microsoft.com/office/drawing/2017/decorative" val="1"/>
              </a:ext>
            </a:extLst>
          </p:cNvPr>
          <p:cNvSpPr/>
          <p:nvPr/>
        </p:nvSpPr>
        <p:spPr>
          <a:xfrm>
            <a:off x="150" y="495350"/>
            <a:ext cx="12192000" cy="2076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a:extLst>
              <a:ext uri="{C183D7F6-B498-43B3-948B-1728B52AA6E4}">
                <adec:decorative xmlns:adec="http://schemas.microsoft.com/office/drawing/2017/decorative" val="1"/>
              </a:ext>
            </a:extLst>
          </p:cNvPr>
          <p:cNvSpPr/>
          <p:nvPr/>
        </p:nvSpPr>
        <p:spPr>
          <a:xfrm>
            <a:off x="-15950" y="3042900"/>
            <a:ext cx="12223800" cy="2076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title"/>
          </p:nvPr>
        </p:nvSpPr>
        <p:spPr>
          <a:xfrm>
            <a:off x="2642080" y="208565"/>
            <a:ext cx="9315900" cy="915300"/>
          </a:xfrm>
          <a:prstGeom prst="rect">
            <a:avLst/>
          </a:prstGeom>
          <a:noFill/>
          <a:ln>
            <a:noFill/>
          </a:ln>
        </p:spPr>
        <p:txBody>
          <a:bodyPr spcFirstLastPara="1" wrap="square" lIns="91425" tIns="45700" rIns="91425" bIns="45700" anchor="ctr" anchorCtr="0">
            <a:noAutofit/>
          </a:bodyPr>
          <a:lstStyle/>
          <a:p>
            <a:pPr marL="3200400" marR="0" lvl="0" indent="457200" algn="ctr" rtl="0">
              <a:spcBef>
                <a:spcPts val="0"/>
              </a:spcBef>
              <a:spcAft>
                <a:spcPts val="0"/>
              </a:spcAft>
              <a:buClr>
                <a:schemeClr val="dk2"/>
              </a:buClr>
              <a:buSzPts val="4400"/>
              <a:buFont typeface="Questrial"/>
              <a:buNone/>
            </a:pPr>
            <a:r>
              <a:rPr lang="en-US" sz="4600" b="1"/>
              <a:t>Professional Roadmap</a:t>
            </a:r>
            <a:endParaRPr sz="4600" b="1" i="0" u="none" strike="noStrike" cap="none"/>
          </a:p>
        </p:txBody>
      </p:sp>
      <p:pic>
        <p:nvPicPr>
          <p:cNvPr id="192" name="Google Shape;192;p28" descr="Graphic shows the following steps: Roll-out to staff, Who needs more support, Booster training, Roll-out to students, Who needs more support."/>
          <p:cNvPicPr preferRelativeResize="0"/>
          <p:nvPr/>
        </p:nvPicPr>
        <p:blipFill>
          <a:blip r:embed="rId3">
            <a:alphaModFix/>
          </a:blip>
          <a:stretch>
            <a:fillRect/>
          </a:stretch>
        </p:blipFill>
        <p:spPr>
          <a:xfrm>
            <a:off x="1797100" y="1412675"/>
            <a:ext cx="8839196" cy="52688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9"/>
          <p:cNvSpPr txBox="1">
            <a:spLocks noGrp="1"/>
          </p:cNvSpPr>
          <p:nvPr>
            <p:ph type="title"/>
          </p:nvPr>
        </p:nvSpPr>
        <p:spPr>
          <a:xfrm>
            <a:off x="946797" y="306950"/>
            <a:ext cx="11245200" cy="9153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sz="4600" b="1"/>
              <a:t>And so...Professional Development</a:t>
            </a:r>
            <a:endParaRPr sz="4600" b="1"/>
          </a:p>
        </p:txBody>
      </p:sp>
      <p:sp>
        <p:nvSpPr>
          <p:cNvPr id="199" name="Google Shape;199;p29"/>
          <p:cNvSpPr txBox="1">
            <a:spLocks noGrp="1"/>
          </p:cNvSpPr>
          <p:nvPr>
            <p:ph type="body" idx="1"/>
          </p:nvPr>
        </p:nvSpPr>
        <p:spPr>
          <a:xfrm>
            <a:off x="612900" y="1804650"/>
            <a:ext cx="110688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200" b="1">
                <a:latin typeface="Calibri"/>
                <a:ea typeface="Calibri"/>
                <a:cs typeface="Calibri"/>
                <a:sym typeface="Calibri"/>
              </a:rPr>
              <a:t>Is determining who needs what and then... </a:t>
            </a:r>
            <a:endParaRPr sz="3200" b="1">
              <a:latin typeface="Calibri"/>
              <a:ea typeface="Calibri"/>
              <a:cs typeface="Calibri"/>
              <a:sym typeface="Calibri"/>
            </a:endParaRPr>
          </a:p>
          <a:p>
            <a:pPr marL="0" lvl="0" indent="0" algn="l" rtl="0">
              <a:spcBef>
                <a:spcPts val="1000"/>
              </a:spcBef>
              <a:spcAft>
                <a:spcPts val="0"/>
              </a:spcAft>
              <a:buNone/>
            </a:pPr>
            <a:r>
              <a:rPr lang="en-US" sz="3200">
                <a:latin typeface="Calibri"/>
                <a:ea typeface="Calibri"/>
                <a:cs typeface="Calibri"/>
                <a:sym typeface="Calibri"/>
              </a:rPr>
              <a:t>•</a:t>
            </a:r>
            <a:r>
              <a:rPr lang="en-US" sz="3200" b="1">
                <a:latin typeface="Calibri"/>
                <a:ea typeface="Calibri"/>
                <a:cs typeface="Calibri"/>
                <a:sym typeface="Calibri"/>
              </a:rPr>
              <a:t>Train</a:t>
            </a:r>
            <a:r>
              <a:rPr lang="en-US" sz="3200">
                <a:latin typeface="Calibri"/>
                <a:ea typeface="Calibri"/>
                <a:cs typeface="Calibri"/>
                <a:sym typeface="Calibri"/>
              </a:rPr>
              <a:t>-Core Practices-</a:t>
            </a:r>
            <a:r>
              <a:rPr lang="en-US" sz="3200" i="1">
                <a:latin typeface="Calibri"/>
                <a:ea typeface="Calibri"/>
                <a:cs typeface="Calibri"/>
                <a:sym typeface="Calibri"/>
              </a:rPr>
              <a:t>How can I participate in PBIS?</a:t>
            </a:r>
            <a:endParaRPr sz="3200" i="1">
              <a:latin typeface="Calibri"/>
              <a:ea typeface="Calibri"/>
              <a:cs typeface="Calibri"/>
              <a:sym typeface="Calibri"/>
            </a:endParaRPr>
          </a:p>
          <a:p>
            <a:pPr marL="0" lvl="0" indent="0" algn="l" rtl="0">
              <a:spcBef>
                <a:spcPts val="1000"/>
              </a:spcBef>
              <a:spcAft>
                <a:spcPts val="0"/>
              </a:spcAft>
              <a:buNone/>
            </a:pPr>
            <a:r>
              <a:rPr lang="en-US" sz="3200">
                <a:latin typeface="Calibri"/>
                <a:ea typeface="Calibri"/>
                <a:cs typeface="Calibri"/>
                <a:sym typeface="Calibri"/>
              </a:rPr>
              <a:t>•</a:t>
            </a:r>
            <a:r>
              <a:rPr lang="en-US" sz="3200" b="1">
                <a:latin typeface="Calibri"/>
                <a:ea typeface="Calibri"/>
                <a:cs typeface="Calibri"/>
                <a:sym typeface="Calibri"/>
              </a:rPr>
              <a:t>Coach</a:t>
            </a:r>
            <a:r>
              <a:rPr lang="en-US" sz="3200">
                <a:latin typeface="Calibri"/>
                <a:ea typeface="Calibri"/>
                <a:cs typeface="Calibri"/>
                <a:sym typeface="Calibri"/>
              </a:rPr>
              <a:t>-</a:t>
            </a:r>
            <a:r>
              <a:rPr lang="en-US" sz="3200" i="1">
                <a:latin typeface="Calibri"/>
                <a:ea typeface="Calibri"/>
                <a:cs typeface="Calibri"/>
                <a:sym typeface="Calibri"/>
              </a:rPr>
              <a:t>Embed into your coaching program</a:t>
            </a:r>
            <a:endParaRPr sz="3200" i="1">
              <a:latin typeface="Calibri"/>
              <a:ea typeface="Calibri"/>
              <a:cs typeface="Calibri"/>
              <a:sym typeface="Calibri"/>
            </a:endParaRPr>
          </a:p>
          <a:p>
            <a:pPr marL="0" lvl="0" indent="0" algn="l" rtl="0">
              <a:spcBef>
                <a:spcPts val="1000"/>
              </a:spcBef>
              <a:spcAft>
                <a:spcPts val="0"/>
              </a:spcAft>
              <a:buNone/>
            </a:pPr>
            <a:r>
              <a:rPr lang="en-US" sz="3200">
                <a:latin typeface="Calibri"/>
                <a:ea typeface="Calibri"/>
                <a:cs typeface="Calibri"/>
                <a:sym typeface="Calibri"/>
              </a:rPr>
              <a:t>•</a:t>
            </a:r>
            <a:r>
              <a:rPr lang="en-US" sz="3200" b="1">
                <a:latin typeface="Calibri"/>
                <a:ea typeface="Calibri"/>
                <a:cs typeface="Calibri"/>
                <a:sym typeface="Calibri"/>
              </a:rPr>
              <a:t>Dose</a:t>
            </a:r>
            <a:r>
              <a:rPr lang="en-US" sz="3200">
                <a:latin typeface="Calibri"/>
                <a:ea typeface="Calibri"/>
                <a:cs typeface="Calibri"/>
                <a:sym typeface="Calibri"/>
              </a:rPr>
              <a:t>-</a:t>
            </a:r>
            <a:r>
              <a:rPr lang="en-US" sz="3200" i="1">
                <a:latin typeface="Calibri"/>
                <a:ea typeface="Calibri"/>
                <a:cs typeface="Calibri"/>
                <a:sym typeface="Calibri"/>
              </a:rPr>
              <a:t>Train and coach in doses that allow staff time to implement the practice</a:t>
            </a:r>
            <a:endParaRPr sz="3200" i="1">
              <a:latin typeface="Calibri"/>
              <a:ea typeface="Calibri"/>
              <a:cs typeface="Calibri"/>
              <a:sym typeface="Calibri"/>
            </a:endParaRPr>
          </a:p>
          <a:p>
            <a:pPr marL="0" lvl="0" indent="0" algn="l" rtl="0">
              <a:spcBef>
                <a:spcPts val="1000"/>
              </a:spcBef>
              <a:spcAft>
                <a:spcPts val="0"/>
              </a:spcAft>
              <a:buNone/>
            </a:pPr>
            <a:r>
              <a:rPr lang="en-US" sz="3200">
                <a:latin typeface="Calibri"/>
                <a:ea typeface="Calibri"/>
                <a:cs typeface="Calibri"/>
                <a:sym typeface="Calibri"/>
              </a:rPr>
              <a:t>•Apply the triangle of support to staff</a:t>
            </a:r>
            <a:endParaRPr sz="3200">
              <a:latin typeface="Calibri"/>
              <a:ea typeface="Calibri"/>
              <a:cs typeface="Calibri"/>
              <a:sym typeface="Calibri"/>
            </a:endParaRPr>
          </a:p>
          <a:p>
            <a:pPr marL="0" lvl="0" indent="0" algn="l" rtl="0">
              <a:spcBef>
                <a:spcPts val="1000"/>
              </a:spcBef>
              <a:spcAft>
                <a:spcPts val="1000"/>
              </a:spcAft>
              <a:buNone/>
            </a:pPr>
            <a:endParaRPr sz="2500">
              <a:latin typeface="Calibri"/>
              <a:ea typeface="Calibri"/>
              <a:cs typeface="Calibri"/>
              <a:sym typeface="Calibri"/>
            </a:endParaRPr>
          </a:p>
        </p:txBody>
      </p:sp>
      <p:pic>
        <p:nvPicPr>
          <p:cNvPr id="200" name="Google Shape;200;p29" descr="Tiered triangle shows green, yellow and red zones."/>
          <p:cNvPicPr preferRelativeResize="0"/>
          <p:nvPr/>
        </p:nvPicPr>
        <p:blipFill>
          <a:blip r:embed="rId3">
            <a:alphaModFix/>
          </a:blip>
          <a:stretch>
            <a:fillRect/>
          </a:stretch>
        </p:blipFill>
        <p:spPr>
          <a:xfrm>
            <a:off x="8958350" y="4265250"/>
            <a:ext cx="2538850" cy="2200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a:spLocks noGrp="1"/>
          </p:cNvSpPr>
          <p:nvPr>
            <p:ph type="title"/>
          </p:nvPr>
        </p:nvSpPr>
        <p:spPr>
          <a:xfrm>
            <a:off x="1352298" y="238788"/>
            <a:ext cx="10518000" cy="9153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2"/>
              </a:buClr>
              <a:buSzPts val="4400"/>
              <a:buFont typeface="Questrial"/>
              <a:buNone/>
            </a:pPr>
            <a:r>
              <a:rPr lang="en-US" sz="4600" b="1"/>
              <a:t> Secure Time in PD Calendar </a:t>
            </a:r>
            <a:endParaRPr sz="4600" b="1"/>
          </a:p>
        </p:txBody>
      </p:sp>
      <p:pic>
        <p:nvPicPr>
          <p:cNvPr id="207" name="Google Shape;207;p30" descr="Shows school calendar with various dates color-coded."/>
          <p:cNvPicPr preferRelativeResize="0"/>
          <p:nvPr/>
        </p:nvPicPr>
        <p:blipFill>
          <a:blip r:embed="rId3">
            <a:alphaModFix/>
          </a:blip>
          <a:stretch>
            <a:fillRect/>
          </a:stretch>
        </p:blipFill>
        <p:spPr>
          <a:xfrm>
            <a:off x="395300" y="1619874"/>
            <a:ext cx="5420501" cy="4189499"/>
          </a:xfrm>
          <a:prstGeom prst="rect">
            <a:avLst/>
          </a:prstGeom>
          <a:noFill/>
          <a:ln>
            <a:noFill/>
          </a:ln>
          <a:effectLst>
            <a:outerShdw blurRad="57150" dist="19050" dir="5400000" algn="bl" rotWithShape="0">
              <a:srgbClr val="000000">
                <a:alpha val="50000"/>
              </a:srgbClr>
            </a:outerShdw>
          </a:effectLst>
        </p:spPr>
      </p:pic>
      <p:sp>
        <p:nvSpPr>
          <p:cNvPr id="208" name="Google Shape;208;p30"/>
          <p:cNvSpPr txBox="1"/>
          <p:nvPr/>
        </p:nvSpPr>
        <p:spPr>
          <a:xfrm>
            <a:off x="6625376" y="1944700"/>
            <a:ext cx="5056200" cy="3759900"/>
          </a:xfrm>
          <a:prstGeom prst="rect">
            <a:avLst/>
          </a:prstGeom>
          <a:noFill/>
          <a:ln w="3810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a:solidFill>
                  <a:schemeClr val="dk1"/>
                </a:solidFill>
                <a:latin typeface="Calibri"/>
                <a:ea typeface="Calibri"/>
                <a:cs typeface="Calibri"/>
                <a:sym typeface="Calibri"/>
              </a:rPr>
              <a:t>Secure time for the school year and bring it into your school calendar.</a:t>
            </a:r>
            <a:endParaRPr sz="3600">
              <a:solidFill>
                <a:schemeClr val="dk1"/>
              </a:solidFill>
              <a:latin typeface="Calibri"/>
              <a:ea typeface="Calibri"/>
              <a:cs typeface="Calibri"/>
              <a:sym typeface="Calibri"/>
            </a:endParaRPr>
          </a:p>
        </p:txBody>
      </p:sp>
      <p:sp>
        <p:nvSpPr>
          <p:cNvPr id="209" name="Google Shape;209;p30"/>
          <p:cNvSpPr txBox="1"/>
          <p:nvPr/>
        </p:nvSpPr>
        <p:spPr>
          <a:xfrm>
            <a:off x="4467625" y="6275150"/>
            <a:ext cx="26631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Questrial"/>
              <a:buNone/>
            </a:pPr>
            <a:r>
              <a:rPr lang="en-US" sz="1800" b="1" i="0" u="none" strike="noStrike" cap="none">
                <a:solidFill>
                  <a:schemeClr val="dk1"/>
                </a:solidFill>
                <a:latin typeface="Questrial"/>
                <a:ea typeface="Questrial"/>
                <a:cs typeface="Questrial"/>
                <a:sym typeface="Questrial"/>
              </a:rPr>
              <a:t>Workbook: TFI 1.7</a:t>
            </a:r>
            <a:endParaRPr sz="1800" b="1" i="0" u="none" strike="noStrike" cap="none">
              <a:solidFill>
                <a:schemeClr val="dk1"/>
              </a:solidFill>
              <a:latin typeface="Questrial"/>
              <a:ea typeface="Questrial"/>
              <a:cs typeface="Questrial"/>
              <a:sym typeface="Quest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3020025" y="221450"/>
            <a:ext cx="9018300" cy="915300"/>
          </a:xfrm>
          <a:prstGeom prst="rect">
            <a:avLst/>
          </a:prstGeom>
          <a:noFill/>
          <a:ln>
            <a:noFill/>
          </a:ln>
        </p:spPr>
        <p:txBody>
          <a:bodyPr spcFirstLastPara="1" wrap="square" lIns="91425" tIns="45700" rIns="91425" bIns="45700" anchor="ctr" anchorCtr="0">
            <a:normAutofit fontScale="90000"/>
          </a:bodyPr>
          <a:lstStyle/>
          <a:p>
            <a:pPr marL="0" marR="0" lvl="0" indent="0" algn="l" rtl="0">
              <a:spcBef>
                <a:spcPts val="0"/>
              </a:spcBef>
              <a:spcAft>
                <a:spcPts val="0"/>
              </a:spcAft>
              <a:buClr>
                <a:schemeClr val="dk2"/>
              </a:buClr>
              <a:buSzPct val="123718"/>
              <a:buFont typeface="Questrial"/>
              <a:buNone/>
            </a:pPr>
            <a:r>
              <a:rPr lang="en-US" sz="3200" b="1"/>
              <a:t>        </a:t>
            </a:r>
            <a:r>
              <a:rPr lang="en-US" sz="4600" b="1" i="0" u="none" strike="noStrike" cap="none"/>
              <a:t>Professional Development Plan </a:t>
            </a:r>
            <a:r>
              <a:rPr lang="en-US" sz="4600" b="1"/>
              <a:t>Tasks</a:t>
            </a:r>
            <a:r>
              <a:rPr lang="en-US" sz="3700" b="1" i="0" u="none" strike="noStrike" cap="none">
                <a:solidFill>
                  <a:schemeClr val="dk2"/>
                </a:solidFill>
              </a:rPr>
              <a:t> </a:t>
            </a:r>
            <a:endParaRPr sz="3700" b="1"/>
          </a:p>
        </p:txBody>
      </p:sp>
      <p:sp>
        <p:nvSpPr>
          <p:cNvPr id="216" name="Google Shape;216;p31"/>
          <p:cNvSpPr txBox="1">
            <a:spLocks noGrp="1"/>
          </p:cNvSpPr>
          <p:nvPr>
            <p:ph type="body" idx="1"/>
          </p:nvPr>
        </p:nvSpPr>
        <p:spPr>
          <a:xfrm>
            <a:off x="590997" y="1608475"/>
            <a:ext cx="11010000" cy="4373700"/>
          </a:xfrm>
          <a:prstGeom prst="rect">
            <a:avLst/>
          </a:prstGeom>
          <a:noFill/>
          <a:ln>
            <a:noFill/>
          </a:ln>
        </p:spPr>
        <p:txBody>
          <a:bodyPr spcFirstLastPara="1" wrap="square" lIns="91425" tIns="45700" rIns="91425" bIns="45700" anchor="t" anchorCtr="0">
            <a:noAutofit/>
          </a:bodyPr>
          <a:lstStyle/>
          <a:p>
            <a:pPr marL="457200" marR="0" lvl="0" indent="-431800" algn="l" rtl="0">
              <a:lnSpc>
                <a:spcPct val="100000"/>
              </a:lnSpc>
              <a:spcBef>
                <a:spcPts val="0"/>
              </a:spcBef>
              <a:spcAft>
                <a:spcPts val="0"/>
              </a:spcAft>
              <a:buClr>
                <a:schemeClr val="dk1"/>
              </a:buClr>
              <a:buSzPts val="3200"/>
              <a:buFont typeface="Calibri"/>
              <a:buChar char="❏"/>
            </a:pPr>
            <a:r>
              <a:rPr lang="en-US" sz="3200" i="0" u="none" strike="noStrike" cap="none">
                <a:latin typeface="Calibri"/>
                <a:ea typeface="Calibri"/>
                <a:cs typeface="Calibri"/>
                <a:sym typeface="Calibri"/>
              </a:rPr>
              <a:t>A </a:t>
            </a:r>
            <a:r>
              <a:rPr lang="en-US" sz="3200" b="1" i="0" u="none" strike="noStrike" cap="none"/>
              <a:t>curriculum</a:t>
            </a:r>
            <a:r>
              <a:rPr lang="en-US" sz="3200" i="0" u="none" strike="noStrike" cap="none">
                <a:latin typeface="Calibri"/>
                <a:ea typeface="Calibri"/>
                <a:cs typeface="Calibri"/>
                <a:sym typeface="Calibri"/>
              </a:rPr>
              <a:t> to teach the components of the discipline system to all staff is developed and used</a:t>
            </a:r>
            <a:endParaRPr sz="3200">
              <a:latin typeface="Calibri"/>
              <a:ea typeface="Calibri"/>
              <a:cs typeface="Calibri"/>
              <a:sym typeface="Calibri"/>
            </a:endParaRPr>
          </a:p>
          <a:p>
            <a:pPr marL="457200" marR="0" lvl="0" indent="0" algn="l" rtl="0">
              <a:lnSpc>
                <a:spcPct val="80000"/>
              </a:lnSpc>
              <a:spcBef>
                <a:spcPts val="592"/>
              </a:spcBef>
              <a:spcAft>
                <a:spcPts val="0"/>
              </a:spcAft>
              <a:buNone/>
            </a:pPr>
            <a:endParaRPr sz="3200" i="0" u="none" strike="noStrike" cap="none">
              <a:latin typeface="Calibri"/>
              <a:ea typeface="Calibri"/>
              <a:cs typeface="Calibri"/>
              <a:sym typeface="Calibri"/>
            </a:endParaRPr>
          </a:p>
          <a:p>
            <a:pPr marL="457200" marR="0" lvl="0" indent="-431800" algn="l" rtl="0">
              <a:lnSpc>
                <a:spcPct val="100000"/>
              </a:lnSpc>
              <a:spcBef>
                <a:spcPts val="592"/>
              </a:spcBef>
              <a:spcAft>
                <a:spcPts val="0"/>
              </a:spcAft>
              <a:buClr>
                <a:schemeClr val="dk1"/>
              </a:buClr>
              <a:buSzPts val="3200"/>
              <a:buFont typeface="Calibri"/>
              <a:buChar char="❏"/>
            </a:pPr>
            <a:r>
              <a:rPr lang="en-US" sz="3200" i="0" u="none" strike="noStrike" cap="none">
                <a:latin typeface="Calibri"/>
                <a:ea typeface="Calibri"/>
                <a:cs typeface="Calibri"/>
                <a:sym typeface="Calibri"/>
              </a:rPr>
              <a:t>Plans for </a:t>
            </a:r>
            <a:r>
              <a:rPr lang="en-US" sz="3200" b="1" i="0" u="none" strike="noStrike" cap="none"/>
              <a:t>training staff</a:t>
            </a:r>
            <a:r>
              <a:rPr lang="en-US" sz="3200" i="0" u="none" strike="noStrike" cap="none">
                <a:latin typeface="Calibri"/>
                <a:ea typeface="Calibri"/>
                <a:cs typeface="Calibri"/>
                <a:sym typeface="Calibri"/>
              </a:rPr>
              <a:t> how to </a:t>
            </a:r>
            <a:r>
              <a:rPr lang="en-US" sz="3200" i="0" u="none" strike="noStrike" cap="none"/>
              <a:t>teach</a:t>
            </a:r>
            <a:r>
              <a:rPr lang="en-US" sz="3200" b="1" i="0" u="none" strike="noStrike" cap="none"/>
              <a:t> </a:t>
            </a:r>
            <a:r>
              <a:rPr lang="en-US" sz="3200" i="0" u="none" strike="noStrike" cap="none">
                <a:latin typeface="Calibri"/>
                <a:ea typeface="Calibri"/>
                <a:cs typeface="Calibri"/>
                <a:sym typeface="Calibri"/>
              </a:rPr>
              <a:t>expectations/rules/acknowledgments are developed, scheduled and delivered</a:t>
            </a:r>
            <a:endParaRPr sz="3200">
              <a:latin typeface="Calibri"/>
              <a:ea typeface="Calibri"/>
              <a:cs typeface="Calibri"/>
              <a:sym typeface="Calibri"/>
            </a:endParaRPr>
          </a:p>
          <a:p>
            <a:pPr marL="457200" marR="0" lvl="0" indent="0" algn="l" rtl="0">
              <a:lnSpc>
                <a:spcPct val="80000"/>
              </a:lnSpc>
              <a:spcBef>
                <a:spcPts val="592"/>
              </a:spcBef>
              <a:spcAft>
                <a:spcPts val="0"/>
              </a:spcAft>
              <a:buNone/>
            </a:pPr>
            <a:endParaRPr sz="3200" i="0" u="none" strike="noStrike" cap="none">
              <a:latin typeface="Calibri"/>
              <a:ea typeface="Calibri"/>
              <a:cs typeface="Calibri"/>
              <a:sym typeface="Calibri"/>
            </a:endParaRPr>
          </a:p>
          <a:p>
            <a:pPr marL="457200" marR="0" lvl="0" indent="-431800" algn="l" rtl="0">
              <a:lnSpc>
                <a:spcPct val="100000"/>
              </a:lnSpc>
              <a:spcBef>
                <a:spcPts val="592"/>
              </a:spcBef>
              <a:spcAft>
                <a:spcPts val="0"/>
              </a:spcAft>
              <a:buClr>
                <a:schemeClr val="dk1"/>
              </a:buClr>
              <a:buSzPts val="3200"/>
              <a:buFont typeface="Calibri"/>
              <a:buChar char="❏"/>
            </a:pPr>
            <a:r>
              <a:rPr lang="en-US" sz="3200" i="0" u="none" strike="noStrike" cap="none">
                <a:latin typeface="Calibri"/>
                <a:ea typeface="Calibri"/>
                <a:cs typeface="Calibri"/>
                <a:sym typeface="Calibri"/>
              </a:rPr>
              <a:t>A plan for </a:t>
            </a:r>
            <a:r>
              <a:rPr lang="en-US" sz="3200" b="1" i="0" u="none" strike="noStrike" cap="none"/>
              <a:t>teaching students</a:t>
            </a:r>
            <a:r>
              <a:rPr lang="en-US" sz="3200" i="0" u="none" strike="noStrike" cap="none">
                <a:latin typeface="Calibri"/>
                <a:ea typeface="Calibri"/>
                <a:cs typeface="Calibri"/>
                <a:sym typeface="Calibri"/>
              </a:rPr>
              <a:t> expectations/rules/acknowledgments is developed, scheduled, and delivered</a:t>
            </a:r>
            <a:endParaRPr sz="3200">
              <a:latin typeface="Calibri"/>
              <a:ea typeface="Calibri"/>
              <a:cs typeface="Calibri"/>
              <a:sym typeface="Calibri"/>
            </a:endParaRPr>
          </a:p>
          <a:p>
            <a:pPr marL="457200" marR="0" lvl="0" indent="0" algn="l" rtl="0">
              <a:lnSpc>
                <a:spcPct val="80000"/>
              </a:lnSpc>
              <a:spcBef>
                <a:spcPts val="592"/>
              </a:spcBef>
              <a:spcAft>
                <a:spcPts val="0"/>
              </a:spcAft>
              <a:buNone/>
            </a:pPr>
            <a:endParaRPr sz="2960" i="0" u="none" strike="noStrike" cap="none">
              <a:solidFill>
                <a:schemeClr val="dk2"/>
              </a:solidFill>
              <a:latin typeface="Calibri"/>
              <a:ea typeface="Calibri"/>
              <a:cs typeface="Calibri"/>
              <a:sym typeface="Calibri"/>
            </a:endParaRPr>
          </a:p>
          <a:p>
            <a:pPr marL="457200" marR="0" lvl="0" indent="0" algn="l" rtl="0">
              <a:lnSpc>
                <a:spcPct val="80000"/>
              </a:lnSpc>
              <a:spcBef>
                <a:spcPts val="592"/>
              </a:spcBef>
              <a:spcAft>
                <a:spcPts val="0"/>
              </a:spcAft>
              <a:buNone/>
            </a:pPr>
            <a:endParaRPr sz="2960" i="0" u="none" strike="noStrike" cap="none">
              <a:solidFill>
                <a:schemeClr val="dk2"/>
              </a:solidFill>
              <a:latin typeface="Calibri"/>
              <a:ea typeface="Calibri"/>
              <a:cs typeface="Calibri"/>
              <a:sym typeface="Calibri"/>
            </a:endParaRPr>
          </a:p>
        </p:txBody>
      </p:sp>
      <p:sp>
        <p:nvSpPr>
          <p:cNvPr id="217" name="Google Shape;217;p31"/>
          <p:cNvSpPr txBox="1"/>
          <p:nvPr/>
        </p:nvSpPr>
        <p:spPr>
          <a:xfrm>
            <a:off x="4614400" y="6108025"/>
            <a:ext cx="26631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Questrial"/>
              <a:buNone/>
            </a:pPr>
            <a:r>
              <a:rPr lang="en-US" sz="1800" b="1" i="0" u="none" strike="noStrike" cap="none">
                <a:solidFill>
                  <a:schemeClr val="dk1"/>
                </a:solidFill>
                <a:latin typeface="Questrial"/>
                <a:ea typeface="Questrial"/>
                <a:cs typeface="Questrial"/>
                <a:sym typeface="Questrial"/>
              </a:rPr>
              <a:t>Workbook: TFI 1.7</a:t>
            </a:r>
            <a:endParaRPr sz="1800" b="1" i="0" u="none" strike="noStrike" cap="none">
              <a:solidFill>
                <a:schemeClr val="dk1"/>
              </a:solidFill>
              <a:latin typeface="Questrial"/>
              <a:ea typeface="Questrial"/>
              <a:cs typeface="Questrial"/>
              <a:sym typeface="Quest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3020025" y="221450"/>
            <a:ext cx="90183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959"/>
              <a:buFont typeface="Questrial"/>
              <a:buNone/>
            </a:pPr>
            <a:r>
              <a:rPr lang="en-US" sz="3200" b="1"/>
              <a:t>        </a:t>
            </a:r>
            <a:r>
              <a:rPr lang="en-US" sz="3711" b="1" i="0" u="none" strike="noStrike" cap="none"/>
              <a:t>Professional Development Plan Activities</a:t>
            </a:r>
            <a:r>
              <a:rPr lang="en-US" sz="3711" b="1" i="0" u="none" strike="noStrike" cap="none">
                <a:solidFill>
                  <a:schemeClr val="dk2"/>
                </a:solidFill>
              </a:rPr>
              <a:t> </a:t>
            </a:r>
            <a:endParaRPr sz="3711" b="1"/>
          </a:p>
        </p:txBody>
      </p:sp>
      <p:sp>
        <p:nvSpPr>
          <p:cNvPr id="225" name="Google Shape;225;p32"/>
          <p:cNvSpPr txBox="1">
            <a:spLocks noGrp="1"/>
          </p:cNvSpPr>
          <p:nvPr>
            <p:ph type="body" idx="1"/>
          </p:nvPr>
        </p:nvSpPr>
        <p:spPr>
          <a:xfrm>
            <a:off x="590989" y="1375775"/>
            <a:ext cx="11010000" cy="43737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720"/>
              <a:buFont typeface="Noto Sans Symbols"/>
              <a:buNone/>
            </a:pPr>
            <a:endParaRPr sz="3600" i="0" u="none" strike="noStrike" cap="none">
              <a:solidFill>
                <a:schemeClr val="dk2"/>
              </a:solidFill>
            </a:endParaRPr>
          </a:p>
          <a:p>
            <a:pPr marL="457200" marR="0" lvl="0" indent="-457200" algn="l" rtl="0">
              <a:lnSpc>
                <a:spcPct val="80000"/>
              </a:lnSpc>
              <a:spcBef>
                <a:spcPts val="544"/>
              </a:spcBef>
              <a:spcAft>
                <a:spcPts val="0"/>
              </a:spcAft>
              <a:buSzPts val="3600"/>
              <a:buFont typeface="Calibri"/>
              <a:buChar char="❏"/>
            </a:pPr>
            <a:r>
              <a:rPr lang="en-US" sz="3600" b="1" i="0" u="none" strike="noStrike" cap="none"/>
              <a:t>B</a:t>
            </a:r>
            <a:r>
              <a:rPr lang="en-US" sz="3200" b="1" i="0" u="none" strike="noStrike" cap="none"/>
              <a:t>ooster sessions</a:t>
            </a:r>
            <a:r>
              <a:rPr lang="en-US" sz="3200" i="0" u="none" strike="noStrike" cap="none">
                <a:solidFill>
                  <a:srgbClr val="DD8047"/>
                </a:solidFill>
              </a:rPr>
              <a:t> </a:t>
            </a:r>
            <a:r>
              <a:rPr lang="en-US" sz="3200" i="0" u="none" strike="noStrike" cap="none">
                <a:solidFill>
                  <a:schemeClr val="dk2"/>
                </a:solidFill>
              </a:rPr>
              <a:t>for students and staff are planned, scheduled, and delivered</a:t>
            </a:r>
            <a:endParaRPr sz="3200"/>
          </a:p>
          <a:p>
            <a:pPr marL="0" marR="0" lvl="0" indent="0" algn="l" rtl="0">
              <a:lnSpc>
                <a:spcPct val="80000"/>
              </a:lnSpc>
              <a:spcBef>
                <a:spcPts val="544"/>
              </a:spcBef>
              <a:spcAft>
                <a:spcPts val="0"/>
              </a:spcAft>
              <a:buClr>
                <a:schemeClr val="dk1"/>
              </a:buClr>
              <a:buSzPts val="2720"/>
              <a:buFont typeface="Noto Sans Symbols"/>
              <a:buNone/>
            </a:pPr>
            <a:endParaRPr sz="3200" i="0" u="none" strike="noStrike" cap="none">
              <a:solidFill>
                <a:schemeClr val="dk2"/>
              </a:solidFill>
            </a:endParaRPr>
          </a:p>
          <a:p>
            <a:pPr marL="457200" marR="0" lvl="0" indent="-431800" algn="l" rtl="0">
              <a:lnSpc>
                <a:spcPct val="80000"/>
              </a:lnSpc>
              <a:spcBef>
                <a:spcPts val="544"/>
              </a:spcBef>
              <a:spcAft>
                <a:spcPts val="0"/>
              </a:spcAft>
              <a:buSzPts val="3200"/>
              <a:buFont typeface="Calibri"/>
              <a:buChar char="❏"/>
            </a:pPr>
            <a:r>
              <a:rPr lang="en-US" sz="3200" b="1" i="0" u="none" strike="noStrike" cap="none"/>
              <a:t>Schedule for acknowledgments</a:t>
            </a:r>
            <a:r>
              <a:rPr lang="en-US" sz="3200" i="0" u="none" strike="noStrike" cap="none">
                <a:solidFill>
                  <a:srgbClr val="DD8047"/>
                </a:solidFill>
              </a:rPr>
              <a:t> </a:t>
            </a:r>
            <a:r>
              <a:rPr lang="en-US" sz="3200" i="0" u="none" strike="noStrike" cap="none">
                <a:solidFill>
                  <a:schemeClr val="dk2"/>
                </a:solidFill>
              </a:rPr>
              <a:t>for the year is planned</a:t>
            </a:r>
            <a:endParaRPr sz="3200"/>
          </a:p>
          <a:p>
            <a:pPr marL="0" marR="0" lvl="0" indent="0" algn="l" rtl="0">
              <a:lnSpc>
                <a:spcPct val="80000"/>
              </a:lnSpc>
              <a:spcBef>
                <a:spcPts val="544"/>
              </a:spcBef>
              <a:spcAft>
                <a:spcPts val="0"/>
              </a:spcAft>
              <a:buClr>
                <a:schemeClr val="dk1"/>
              </a:buClr>
              <a:buSzPts val="2720"/>
              <a:buFont typeface="Noto Sans Symbols"/>
              <a:buNone/>
            </a:pPr>
            <a:endParaRPr sz="3200" i="0" u="none" strike="noStrike" cap="none">
              <a:solidFill>
                <a:schemeClr val="dk2"/>
              </a:solidFill>
            </a:endParaRPr>
          </a:p>
          <a:p>
            <a:pPr marL="457200" marR="0" lvl="0" indent="-431800" algn="l" rtl="0">
              <a:lnSpc>
                <a:spcPct val="80000"/>
              </a:lnSpc>
              <a:spcBef>
                <a:spcPts val="544"/>
              </a:spcBef>
              <a:spcAft>
                <a:spcPts val="0"/>
              </a:spcAft>
              <a:buSzPts val="3200"/>
              <a:buFont typeface="Calibri"/>
              <a:buChar char="❏"/>
            </a:pPr>
            <a:r>
              <a:rPr lang="en-US" sz="3200" i="0" u="none" strike="noStrike" cap="none">
                <a:solidFill>
                  <a:schemeClr val="dk2"/>
                </a:solidFill>
              </a:rPr>
              <a:t>Plans for </a:t>
            </a:r>
            <a:r>
              <a:rPr lang="en-US" sz="3200" b="1" i="0" u="none" strike="noStrike" cap="none"/>
              <a:t>orienting incoming staff and students</a:t>
            </a:r>
            <a:r>
              <a:rPr lang="en-US" sz="3200" i="0" u="none" strike="noStrike" cap="none">
                <a:solidFill>
                  <a:schemeClr val="dk2"/>
                </a:solidFill>
              </a:rPr>
              <a:t> are developed and implemented</a:t>
            </a:r>
            <a:endParaRPr sz="3200"/>
          </a:p>
          <a:p>
            <a:pPr marL="0" marR="0" lvl="0" indent="0" algn="l" rtl="0">
              <a:lnSpc>
                <a:spcPct val="80000"/>
              </a:lnSpc>
              <a:spcBef>
                <a:spcPts val="544"/>
              </a:spcBef>
              <a:spcAft>
                <a:spcPts val="0"/>
              </a:spcAft>
              <a:buClr>
                <a:schemeClr val="dk1"/>
              </a:buClr>
              <a:buSzPts val="2720"/>
              <a:buFont typeface="Noto Sans Symbols"/>
              <a:buNone/>
            </a:pPr>
            <a:endParaRPr sz="3200" i="0" u="none" strike="noStrike" cap="none">
              <a:solidFill>
                <a:schemeClr val="dk2"/>
              </a:solidFill>
            </a:endParaRPr>
          </a:p>
          <a:p>
            <a:pPr marL="457200" marR="0" lvl="0" indent="-431800" algn="l" rtl="0">
              <a:lnSpc>
                <a:spcPct val="80000"/>
              </a:lnSpc>
              <a:spcBef>
                <a:spcPts val="544"/>
              </a:spcBef>
              <a:spcAft>
                <a:spcPts val="0"/>
              </a:spcAft>
              <a:buSzPts val="3200"/>
              <a:buFont typeface="Calibri"/>
              <a:buChar char="❏"/>
            </a:pPr>
            <a:r>
              <a:rPr lang="en-US" sz="3200" i="0" u="none" strike="noStrike" cap="none">
                <a:solidFill>
                  <a:schemeClr val="dk2"/>
                </a:solidFill>
              </a:rPr>
              <a:t>Plans for involving </a:t>
            </a:r>
            <a:r>
              <a:rPr lang="en-US" sz="3200" b="1" i="0" u="none" strike="noStrike" cap="none"/>
              <a:t>families/communities </a:t>
            </a:r>
            <a:r>
              <a:rPr lang="en-US" sz="3200" i="0" u="none" strike="noStrike" cap="none">
                <a:solidFill>
                  <a:schemeClr val="dk2"/>
                </a:solidFill>
              </a:rPr>
              <a:t>are developed and implemented</a:t>
            </a:r>
            <a:endParaRPr sz="3200"/>
          </a:p>
          <a:p>
            <a:pPr marL="0" marR="0" lvl="0" indent="0" algn="l" rtl="0">
              <a:lnSpc>
                <a:spcPct val="80000"/>
              </a:lnSpc>
              <a:spcBef>
                <a:spcPts val="544"/>
              </a:spcBef>
              <a:spcAft>
                <a:spcPts val="0"/>
              </a:spcAft>
              <a:buClr>
                <a:schemeClr val="dk1"/>
              </a:buClr>
              <a:buSzPts val="2720"/>
              <a:buFont typeface="Noto Sans Symbols"/>
              <a:buNone/>
            </a:pPr>
            <a:endParaRPr sz="2720" b="0" i="0" u="none" strike="noStrike" cap="none">
              <a:solidFill>
                <a:schemeClr val="dk2"/>
              </a:solidFill>
              <a:latin typeface="Questrial"/>
              <a:ea typeface="Questrial"/>
              <a:cs typeface="Questrial"/>
              <a:sym typeface="Questrial"/>
            </a:endParaRPr>
          </a:p>
        </p:txBody>
      </p:sp>
      <p:sp>
        <p:nvSpPr>
          <p:cNvPr id="226" name="Google Shape;226;p32"/>
          <p:cNvSpPr txBox="1"/>
          <p:nvPr/>
        </p:nvSpPr>
        <p:spPr>
          <a:xfrm>
            <a:off x="4764450" y="6108025"/>
            <a:ext cx="26631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Questrial"/>
              <a:buNone/>
            </a:pPr>
            <a:r>
              <a:rPr lang="en-US" sz="1800" b="1" i="0" u="none" strike="noStrike" cap="none">
                <a:solidFill>
                  <a:schemeClr val="dk1"/>
                </a:solidFill>
                <a:latin typeface="Questrial"/>
                <a:ea typeface="Questrial"/>
                <a:cs typeface="Questrial"/>
                <a:sym typeface="Questrial"/>
              </a:rPr>
              <a:t>Workbook: TFI 1.7</a:t>
            </a:r>
            <a:endParaRPr sz="1800" b="1" i="0" u="none" strike="noStrike" cap="none">
              <a:solidFill>
                <a:schemeClr val="dk1"/>
              </a:solidFill>
              <a:latin typeface="Questrial"/>
              <a:ea typeface="Questrial"/>
              <a:cs typeface="Questrial"/>
              <a:sym typeface="Questrial"/>
            </a:endParaRPr>
          </a:p>
        </p:txBody>
      </p:sp>
      <p:sp>
        <p:nvSpPr>
          <p:cNvPr id="3" name="Text Placeholder 2">
            <a:extLst>
              <a:ext uri="{FF2B5EF4-FFF2-40B4-BE49-F238E27FC236}">
                <a16:creationId xmlns:a16="http://schemas.microsoft.com/office/drawing/2014/main" id="{70E9BB39-2A7B-61EA-032D-546A9773B088}"/>
              </a:ext>
            </a:extLst>
          </p:cNvPr>
          <p:cNvSpPr>
            <a:spLocks noGrp="1"/>
          </p:cNvSpPr>
          <p:nvPr>
            <p:ph type="body"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3"/>
          <p:cNvSpPr txBox="1">
            <a:spLocks noGrp="1"/>
          </p:cNvSpPr>
          <p:nvPr>
            <p:ph type="body" idx="1"/>
          </p:nvPr>
        </p:nvSpPr>
        <p:spPr>
          <a:xfrm>
            <a:off x="487064" y="1905000"/>
            <a:ext cx="11010000" cy="43737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3200"/>
              <a:buFont typeface="Noto Sans Symbols"/>
              <a:buNone/>
            </a:pPr>
            <a:r>
              <a:rPr lang="en-US" sz="3700" i="0" u="none" strike="noStrike" cap="none">
                <a:latin typeface="Calibri"/>
                <a:ea typeface="Calibri"/>
                <a:cs typeface="Calibri"/>
                <a:sym typeface="Calibri"/>
              </a:rPr>
              <a:t>How will you share your School-wide PBIS plan with:</a:t>
            </a:r>
            <a:endParaRPr sz="3000">
              <a:latin typeface="Calibri"/>
              <a:ea typeface="Calibri"/>
              <a:cs typeface="Calibri"/>
              <a:sym typeface="Calibri"/>
            </a:endParaRPr>
          </a:p>
          <a:p>
            <a:pPr marL="742950" marR="0" lvl="1" indent="-323850" algn="l" rtl="0">
              <a:spcBef>
                <a:spcPts val="560"/>
              </a:spcBef>
              <a:spcAft>
                <a:spcPts val="0"/>
              </a:spcAft>
              <a:buClr>
                <a:schemeClr val="dk1"/>
              </a:buClr>
              <a:buSzPts val="3400"/>
              <a:buFont typeface="Calibri"/>
              <a:buChar char="▪"/>
            </a:pPr>
            <a:r>
              <a:rPr lang="en-US" sz="3400" i="0" u="none" strike="noStrike" cap="none">
                <a:latin typeface="Calibri"/>
                <a:ea typeface="Calibri"/>
                <a:cs typeface="Calibri"/>
                <a:sym typeface="Calibri"/>
              </a:rPr>
              <a:t>Short-term and long-term substitutes?</a:t>
            </a:r>
            <a:endParaRPr sz="2700">
              <a:latin typeface="Calibri"/>
              <a:ea typeface="Calibri"/>
              <a:cs typeface="Calibri"/>
              <a:sym typeface="Calibri"/>
            </a:endParaRPr>
          </a:p>
          <a:p>
            <a:pPr marL="742950" marR="0" lvl="1" indent="-323850" algn="l" rtl="0">
              <a:spcBef>
                <a:spcPts val="560"/>
              </a:spcBef>
              <a:spcAft>
                <a:spcPts val="0"/>
              </a:spcAft>
              <a:buClr>
                <a:schemeClr val="dk1"/>
              </a:buClr>
              <a:buSzPts val="3400"/>
              <a:buFont typeface="Calibri"/>
              <a:buChar char="▪"/>
            </a:pPr>
            <a:r>
              <a:rPr lang="en-US" sz="3400" i="0" u="none" strike="noStrike" cap="none">
                <a:latin typeface="Calibri"/>
                <a:ea typeface="Calibri"/>
                <a:cs typeface="Calibri"/>
                <a:sym typeface="Calibri"/>
              </a:rPr>
              <a:t>Staff starting after your school’s kick-off?</a:t>
            </a:r>
            <a:endParaRPr sz="2700">
              <a:latin typeface="Calibri"/>
              <a:ea typeface="Calibri"/>
              <a:cs typeface="Calibri"/>
              <a:sym typeface="Calibri"/>
            </a:endParaRPr>
          </a:p>
          <a:p>
            <a:pPr marL="742950" marR="0" lvl="1" indent="-323850" algn="l" rtl="0">
              <a:spcBef>
                <a:spcPts val="560"/>
              </a:spcBef>
              <a:spcAft>
                <a:spcPts val="0"/>
              </a:spcAft>
              <a:buClr>
                <a:schemeClr val="dk1"/>
              </a:buClr>
              <a:buSzPts val="3400"/>
              <a:buFont typeface="Calibri"/>
              <a:buChar char="▪"/>
            </a:pPr>
            <a:r>
              <a:rPr lang="en-US" sz="3400" i="0" u="none" strike="noStrike" cap="none">
                <a:latin typeface="Calibri"/>
                <a:ea typeface="Calibri"/>
                <a:cs typeface="Calibri"/>
                <a:sym typeface="Calibri"/>
              </a:rPr>
              <a:t>Students starting after your school’s kick-off?</a:t>
            </a:r>
            <a:endParaRPr sz="2700">
              <a:latin typeface="Calibri"/>
              <a:ea typeface="Calibri"/>
              <a:cs typeface="Calibri"/>
              <a:sym typeface="Calibri"/>
            </a:endParaRPr>
          </a:p>
          <a:p>
            <a:pPr marL="742950" marR="0" lvl="1" indent="-323850" algn="l" rtl="0">
              <a:spcBef>
                <a:spcPts val="560"/>
              </a:spcBef>
              <a:spcAft>
                <a:spcPts val="0"/>
              </a:spcAft>
              <a:buClr>
                <a:schemeClr val="dk1"/>
              </a:buClr>
              <a:buSzPts val="3400"/>
              <a:buFont typeface="Calibri"/>
              <a:buChar char="▪"/>
            </a:pPr>
            <a:r>
              <a:rPr lang="en-US" sz="3400" i="0" u="none" strike="noStrike" cap="none">
                <a:latin typeface="Calibri"/>
                <a:ea typeface="Calibri"/>
                <a:cs typeface="Calibri"/>
                <a:sym typeface="Calibri"/>
              </a:rPr>
              <a:t>Guest teachers or presenters?</a:t>
            </a:r>
            <a:endParaRPr sz="2700">
              <a:latin typeface="Calibri"/>
              <a:ea typeface="Calibri"/>
              <a:cs typeface="Calibri"/>
              <a:sym typeface="Calibri"/>
            </a:endParaRPr>
          </a:p>
          <a:p>
            <a:pPr marL="742950" marR="0" lvl="1" indent="-323850" algn="l" rtl="0">
              <a:spcBef>
                <a:spcPts val="560"/>
              </a:spcBef>
              <a:spcAft>
                <a:spcPts val="0"/>
              </a:spcAft>
              <a:buClr>
                <a:schemeClr val="dk1"/>
              </a:buClr>
              <a:buSzPts val="3400"/>
              <a:buFont typeface="Calibri"/>
              <a:buChar char="▪"/>
            </a:pPr>
            <a:r>
              <a:rPr lang="en-US" sz="3400" i="0" u="none" strike="noStrike" cap="none">
                <a:latin typeface="Calibri"/>
                <a:ea typeface="Calibri"/>
                <a:cs typeface="Calibri"/>
                <a:sym typeface="Calibri"/>
              </a:rPr>
              <a:t>Volunteers?</a:t>
            </a:r>
            <a:endParaRPr sz="2700">
              <a:latin typeface="Calibri"/>
              <a:ea typeface="Calibri"/>
              <a:cs typeface="Calibri"/>
              <a:sym typeface="Calibri"/>
            </a:endParaRPr>
          </a:p>
          <a:p>
            <a:pPr marL="0" marR="0" lvl="0" indent="0" algn="l" rtl="0">
              <a:spcBef>
                <a:spcPts val="640"/>
              </a:spcBef>
              <a:spcAft>
                <a:spcPts val="0"/>
              </a:spcAft>
              <a:buClr>
                <a:schemeClr val="dk1"/>
              </a:buClr>
              <a:buSzPts val="3200"/>
              <a:buFont typeface="Noto Sans Symbols"/>
              <a:buNone/>
            </a:pPr>
            <a:endParaRPr sz="3200" i="0" u="none" strike="noStrike" cap="none">
              <a:solidFill>
                <a:schemeClr val="dk2"/>
              </a:solidFill>
              <a:latin typeface="Calibri"/>
              <a:ea typeface="Calibri"/>
              <a:cs typeface="Calibri"/>
              <a:sym typeface="Calibri"/>
            </a:endParaRPr>
          </a:p>
        </p:txBody>
      </p:sp>
      <p:sp>
        <p:nvSpPr>
          <p:cNvPr id="232" name="Google Shape;232;p33"/>
          <p:cNvSpPr txBox="1">
            <a:spLocks noGrp="1"/>
          </p:cNvSpPr>
          <p:nvPr>
            <p:ph type="title"/>
          </p:nvPr>
        </p:nvSpPr>
        <p:spPr>
          <a:xfrm>
            <a:off x="3041001" y="141100"/>
            <a:ext cx="9023700" cy="915300"/>
          </a:xfrm>
          <a:prstGeom prst="rect">
            <a:avLst/>
          </a:prstGeom>
          <a:noFill/>
          <a:ln>
            <a:noFill/>
          </a:ln>
        </p:spPr>
        <p:txBody>
          <a:bodyPr spcFirstLastPara="1" wrap="square" lIns="91425" tIns="45700" rIns="91425" bIns="45700" anchor="ctr" anchorCtr="0">
            <a:normAutofit fontScale="90000"/>
          </a:bodyPr>
          <a:lstStyle/>
          <a:p>
            <a:pPr marL="0" marR="0" lvl="0" indent="0" algn="ctr" rtl="0">
              <a:spcBef>
                <a:spcPts val="0"/>
              </a:spcBef>
              <a:spcAft>
                <a:spcPts val="0"/>
              </a:spcAft>
              <a:buClr>
                <a:schemeClr val="dk2"/>
              </a:buClr>
              <a:buSzPct val="100000"/>
              <a:buFont typeface="Questrial"/>
              <a:buNone/>
            </a:pPr>
            <a:r>
              <a:rPr lang="en-US" sz="3959" b="1" i="0" u="none" strike="noStrike" cap="none"/>
              <a:t>How do you orient people new to your school community?</a:t>
            </a:r>
            <a:endParaRPr sz="3959" b="1" i="0" u="none" strike="noStrike" cap="none"/>
          </a:p>
        </p:txBody>
      </p:sp>
      <p:sp>
        <p:nvSpPr>
          <p:cNvPr id="233" name="Google Shape;233;p33"/>
          <p:cNvSpPr txBox="1"/>
          <p:nvPr/>
        </p:nvSpPr>
        <p:spPr>
          <a:xfrm>
            <a:off x="5075825" y="6119350"/>
            <a:ext cx="26631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Questrial"/>
              <a:buNone/>
            </a:pPr>
            <a:r>
              <a:rPr lang="en-US" sz="1800" b="1" i="0" u="none" strike="noStrike" cap="none">
                <a:solidFill>
                  <a:schemeClr val="dk1"/>
                </a:solidFill>
                <a:latin typeface="Questrial"/>
                <a:ea typeface="Questrial"/>
                <a:cs typeface="Questrial"/>
                <a:sym typeface="Questrial"/>
              </a:rPr>
              <a:t>Workbook: TFI 1.7</a:t>
            </a:r>
            <a:endParaRPr sz="1800" b="1" i="0" u="none" strike="noStrike" cap="none">
              <a:solidFill>
                <a:schemeClr val="dk1"/>
              </a:solidFill>
              <a:latin typeface="Questrial"/>
              <a:ea typeface="Questrial"/>
              <a:cs typeface="Questrial"/>
              <a:sym typeface="Quest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4"/>
          <p:cNvSpPr txBox="1">
            <a:spLocks noGrp="1"/>
          </p:cNvSpPr>
          <p:nvPr>
            <p:ph type="title"/>
          </p:nvPr>
        </p:nvSpPr>
        <p:spPr>
          <a:xfrm>
            <a:off x="3041000" y="242425"/>
            <a:ext cx="9150900" cy="9153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2"/>
              </a:buClr>
              <a:buSzPts val="3959"/>
              <a:buFont typeface="Questrial"/>
              <a:buNone/>
            </a:pPr>
            <a:r>
              <a:rPr lang="en-US" sz="4000" b="1"/>
              <a:t>Priority: Ensure ALL Staff Understand …</a:t>
            </a:r>
            <a:r>
              <a:rPr lang="en-US" sz="4000" b="1" i="0" u="none" strike="noStrike" cap="none">
                <a:solidFill>
                  <a:schemeClr val="dk2"/>
                </a:solidFill>
              </a:rPr>
              <a:t> </a:t>
            </a:r>
            <a:endParaRPr sz="4000" b="1"/>
          </a:p>
        </p:txBody>
      </p:sp>
      <p:sp>
        <p:nvSpPr>
          <p:cNvPr id="240" name="Google Shape;240;p34"/>
          <p:cNvSpPr txBox="1">
            <a:spLocks noGrp="1"/>
          </p:cNvSpPr>
          <p:nvPr>
            <p:ph type="body" idx="1"/>
          </p:nvPr>
        </p:nvSpPr>
        <p:spPr>
          <a:xfrm>
            <a:off x="591000" y="1521350"/>
            <a:ext cx="11010000" cy="4812300"/>
          </a:xfrm>
          <a:prstGeom prst="rect">
            <a:avLst/>
          </a:prstGeom>
          <a:noFill/>
          <a:ln>
            <a:noFill/>
          </a:ln>
        </p:spPr>
        <p:txBody>
          <a:bodyPr spcFirstLastPara="1" wrap="square" lIns="91425" tIns="45700" rIns="91425" bIns="45700" anchor="t" anchorCtr="0">
            <a:noAutofit/>
          </a:bodyPr>
          <a:lstStyle/>
          <a:p>
            <a:pPr marL="457200" marR="0" lvl="0" indent="-431800" algn="l" rtl="0">
              <a:lnSpc>
                <a:spcPct val="80000"/>
              </a:lnSpc>
              <a:spcBef>
                <a:spcPts val="592"/>
              </a:spcBef>
              <a:spcAft>
                <a:spcPts val="0"/>
              </a:spcAft>
              <a:buSzPts val="3200"/>
              <a:buFont typeface="Calibri"/>
              <a:buChar char="❏"/>
            </a:pPr>
            <a:r>
              <a:rPr lang="en-US" sz="3200" b="1">
                <a:latin typeface="Calibri"/>
                <a:ea typeface="Calibri"/>
                <a:cs typeface="Calibri"/>
                <a:sym typeface="Calibri"/>
              </a:rPr>
              <a:t>Teaching SW-Expectations</a:t>
            </a:r>
            <a:r>
              <a:rPr lang="en-US" sz="3200">
                <a:latin typeface="Calibri"/>
                <a:ea typeface="Calibri"/>
                <a:cs typeface="Calibri"/>
                <a:sym typeface="Calibri"/>
              </a:rPr>
              <a:t> </a:t>
            </a:r>
            <a:endParaRPr sz="3200">
              <a:latin typeface="Calibri"/>
              <a:ea typeface="Calibri"/>
              <a:cs typeface="Calibri"/>
              <a:sym typeface="Calibri"/>
            </a:endParaRPr>
          </a:p>
          <a:p>
            <a:pPr marL="914400" marR="0" lvl="0" indent="0" algn="l" rtl="0">
              <a:lnSpc>
                <a:spcPct val="80000"/>
              </a:lnSpc>
              <a:spcBef>
                <a:spcPts val="592"/>
              </a:spcBef>
              <a:spcAft>
                <a:spcPts val="0"/>
              </a:spcAft>
              <a:buNone/>
            </a:pPr>
            <a:r>
              <a:rPr lang="en-US" sz="3200">
                <a:latin typeface="Calibri"/>
                <a:ea typeface="Calibri"/>
                <a:cs typeface="Calibri"/>
                <a:sym typeface="Calibri"/>
              </a:rPr>
              <a:t>-  how to use your teaching matrix and definitions</a:t>
            </a:r>
            <a:endParaRPr sz="3200">
              <a:latin typeface="Calibri"/>
              <a:ea typeface="Calibri"/>
              <a:cs typeface="Calibri"/>
              <a:sym typeface="Calibri"/>
            </a:endParaRPr>
          </a:p>
          <a:p>
            <a:pPr marL="457200" marR="0" lvl="0" indent="-431800" algn="l" rtl="0">
              <a:lnSpc>
                <a:spcPct val="80000"/>
              </a:lnSpc>
              <a:spcBef>
                <a:spcPts val="592"/>
              </a:spcBef>
              <a:spcAft>
                <a:spcPts val="0"/>
              </a:spcAft>
              <a:buSzPts val="3200"/>
              <a:buFont typeface="Calibri"/>
              <a:buChar char="❏"/>
            </a:pPr>
            <a:r>
              <a:rPr lang="en-US" sz="3200" b="1">
                <a:latin typeface="Calibri"/>
                <a:ea typeface="Calibri"/>
                <a:cs typeface="Calibri"/>
                <a:sym typeface="Calibri"/>
              </a:rPr>
              <a:t>Acknowledging Appropriate Behavior</a:t>
            </a:r>
            <a:endParaRPr sz="3200" b="1">
              <a:latin typeface="Calibri"/>
              <a:ea typeface="Calibri"/>
              <a:cs typeface="Calibri"/>
              <a:sym typeface="Calibri"/>
            </a:endParaRPr>
          </a:p>
          <a:p>
            <a:pPr marL="914400" marR="0" lvl="0" indent="0" algn="l" rtl="0">
              <a:lnSpc>
                <a:spcPct val="80000"/>
              </a:lnSpc>
              <a:spcBef>
                <a:spcPts val="592"/>
              </a:spcBef>
              <a:spcAft>
                <a:spcPts val="0"/>
              </a:spcAft>
              <a:buNone/>
            </a:pPr>
            <a:r>
              <a:rPr lang="en-US" sz="3200">
                <a:latin typeface="Calibri"/>
                <a:ea typeface="Calibri"/>
                <a:cs typeface="Calibri"/>
                <a:sym typeface="Calibri"/>
              </a:rPr>
              <a:t>- the process for using concrete example with expectation (ticket, slip)</a:t>
            </a:r>
            <a:endParaRPr sz="3200">
              <a:latin typeface="Calibri"/>
              <a:ea typeface="Calibri"/>
              <a:cs typeface="Calibri"/>
              <a:sym typeface="Calibri"/>
            </a:endParaRPr>
          </a:p>
          <a:p>
            <a:pPr marL="457200" marR="0" lvl="0" indent="-431800" algn="l" rtl="0">
              <a:lnSpc>
                <a:spcPct val="80000"/>
              </a:lnSpc>
              <a:spcBef>
                <a:spcPts val="592"/>
              </a:spcBef>
              <a:spcAft>
                <a:spcPts val="0"/>
              </a:spcAft>
              <a:buSzPts val="3200"/>
              <a:buFont typeface="Calibri"/>
              <a:buChar char="❏"/>
            </a:pPr>
            <a:r>
              <a:rPr lang="en-US" sz="3200" b="1">
                <a:latin typeface="Calibri"/>
                <a:ea typeface="Calibri"/>
                <a:cs typeface="Calibri"/>
                <a:sym typeface="Calibri"/>
              </a:rPr>
              <a:t>Correcting Errors</a:t>
            </a:r>
            <a:endParaRPr sz="3200" b="1">
              <a:latin typeface="Calibri"/>
              <a:ea typeface="Calibri"/>
              <a:cs typeface="Calibri"/>
              <a:sym typeface="Calibri"/>
            </a:endParaRPr>
          </a:p>
          <a:p>
            <a:pPr marL="914400" marR="0" lvl="0" indent="0" algn="l" rtl="0">
              <a:lnSpc>
                <a:spcPct val="80000"/>
              </a:lnSpc>
              <a:spcBef>
                <a:spcPts val="592"/>
              </a:spcBef>
              <a:spcAft>
                <a:spcPts val="0"/>
              </a:spcAft>
              <a:buNone/>
            </a:pPr>
            <a:r>
              <a:rPr lang="en-US" sz="3200">
                <a:latin typeface="Calibri"/>
                <a:ea typeface="Calibri"/>
                <a:cs typeface="Calibri"/>
                <a:sym typeface="Calibri"/>
              </a:rPr>
              <a:t>- and practice using consistent and positive language</a:t>
            </a:r>
            <a:endParaRPr sz="3200">
              <a:latin typeface="Calibri"/>
              <a:ea typeface="Calibri"/>
              <a:cs typeface="Calibri"/>
              <a:sym typeface="Calibri"/>
            </a:endParaRPr>
          </a:p>
          <a:p>
            <a:pPr marL="457200" marR="0" lvl="0" indent="-431800" algn="l" rtl="0">
              <a:lnSpc>
                <a:spcPct val="80000"/>
              </a:lnSpc>
              <a:spcBef>
                <a:spcPts val="592"/>
              </a:spcBef>
              <a:spcAft>
                <a:spcPts val="0"/>
              </a:spcAft>
              <a:buSzPts val="3200"/>
              <a:buFont typeface="Calibri"/>
              <a:buChar char="❏"/>
            </a:pPr>
            <a:r>
              <a:rPr lang="en-US" sz="3200" b="1">
                <a:latin typeface="Calibri"/>
                <a:ea typeface="Calibri"/>
                <a:cs typeface="Calibri"/>
                <a:sym typeface="Calibri"/>
              </a:rPr>
              <a:t>Requesting Assistance</a:t>
            </a:r>
            <a:endParaRPr sz="3200" b="1">
              <a:latin typeface="Calibri"/>
              <a:ea typeface="Calibri"/>
              <a:cs typeface="Calibri"/>
              <a:sym typeface="Calibri"/>
            </a:endParaRPr>
          </a:p>
          <a:p>
            <a:pPr marL="914400" lvl="0" indent="0" algn="l" rtl="0">
              <a:lnSpc>
                <a:spcPct val="80000"/>
              </a:lnSpc>
              <a:spcBef>
                <a:spcPts val="592"/>
              </a:spcBef>
              <a:spcAft>
                <a:spcPts val="0"/>
              </a:spcAft>
              <a:buNone/>
            </a:pPr>
            <a:r>
              <a:rPr lang="en-US" sz="3200">
                <a:latin typeface="Calibri"/>
                <a:ea typeface="Calibri"/>
                <a:cs typeface="Calibri"/>
                <a:sym typeface="Calibri"/>
              </a:rPr>
              <a:t>- the process for making referrals (flowchart, minor vs major)</a:t>
            </a:r>
            <a:endParaRPr sz="3200">
              <a:latin typeface="Calibri"/>
              <a:ea typeface="Calibri"/>
              <a:cs typeface="Calibri"/>
              <a:sym typeface="Calibri"/>
            </a:endParaRPr>
          </a:p>
          <a:p>
            <a:pPr marL="457200" marR="0" lvl="0" indent="0" algn="l" rtl="0">
              <a:lnSpc>
                <a:spcPct val="80000"/>
              </a:lnSpc>
              <a:spcBef>
                <a:spcPts val="1000"/>
              </a:spcBef>
              <a:spcAft>
                <a:spcPts val="0"/>
              </a:spcAft>
              <a:buNone/>
            </a:pPr>
            <a:endParaRPr sz="2720">
              <a:latin typeface="Calibri"/>
              <a:ea typeface="Calibri"/>
              <a:cs typeface="Calibri"/>
              <a:sym typeface="Calibri"/>
            </a:endParaRPr>
          </a:p>
          <a:p>
            <a:pPr marL="457200" lvl="0" indent="0" algn="l" rtl="0">
              <a:lnSpc>
                <a:spcPct val="80000"/>
              </a:lnSpc>
              <a:spcBef>
                <a:spcPts val="544"/>
              </a:spcBef>
              <a:spcAft>
                <a:spcPts val="0"/>
              </a:spcAft>
              <a:buNone/>
            </a:pPr>
            <a:endParaRPr sz="2720"/>
          </a:p>
          <a:p>
            <a:pPr marL="457200" marR="0" lvl="0" indent="0" algn="l" rtl="0">
              <a:lnSpc>
                <a:spcPct val="80000"/>
              </a:lnSpc>
              <a:spcBef>
                <a:spcPts val="1000"/>
              </a:spcBef>
              <a:spcAft>
                <a:spcPts val="0"/>
              </a:spcAft>
              <a:buNone/>
            </a:pPr>
            <a:endParaRPr sz="2960" i="0" u="none" strike="noStrike" cap="none">
              <a:solidFill>
                <a:schemeClr val="dk2"/>
              </a:solidFill>
              <a:latin typeface="Calibri"/>
              <a:ea typeface="Calibri"/>
              <a:cs typeface="Calibri"/>
              <a:sym typeface="Calibri"/>
            </a:endParaRPr>
          </a:p>
          <a:p>
            <a:pPr marL="457200" marR="0" lvl="0" indent="0" algn="l" rtl="0">
              <a:lnSpc>
                <a:spcPct val="80000"/>
              </a:lnSpc>
              <a:spcBef>
                <a:spcPts val="592"/>
              </a:spcBef>
              <a:spcAft>
                <a:spcPts val="0"/>
              </a:spcAft>
              <a:buNone/>
            </a:pPr>
            <a:endParaRPr sz="2960" i="0" u="none" strike="noStrike" cap="none">
              <a:solidFill>
                <a:schemeClr val="dk2"/>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5"/>
          <p:cNvSpPr txBox="1">
            <a:spLocks noGrp="1"/>
          </p:cNvSpPr>
          <p:nvPr>
            <p:ph type="title"/>
          </p:nvPr>
        </p:nvSpPr>
        <p:spPr>
          <a:xfrm>
            <a:off x="3041000" y="242425"/>
            <a:ext cx="91509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959"/>
              <a:buFont typeface="Questrial"/>
              <a:buNone/>
            </a:pPr>
            <a:r>
              <a:rPr lang="en-US" sz="4600" b="1"/>
              <a:t>     What does PD look like?  Example</a:t>
            </a:r>
            <a:r>
              <a:rPr lang="en-US" sz="4000" b="1" i="0" u="none" strike="noStrike" cap="none">
                <a:solidFill>
                  <a:schemeClr val="dk2"/>
                </a:solidFill>
              </a:rPr>
              <a:t> </a:t>
            </a:r>
            <a:endParaRPr sz="4000" b="1"/>
          </a:p>
        </p:txBody>
      </p:sp>
      <p:sp>
        <p:nvSpPr>
          <p:cNvPr id="247" name="Google Shape;247;p35"/>
          <p:cNvSpPr txBox="1">
            <a:spLocks noGrp="1"/>
          </p:cNvSpPr>
          <p:nvPr>
            <p:ph type="body" idx="1"/>
          </p:nvPr>
        </p:nvSpPr>
        <p:spPr>
          <a:xfrm>
            <a:off x="591000" y="1710100"/>
            <a:ext cx="11010000" cy="4812300"/>
          </a:xfrm>
          <a:prstGeom prst="rect">
            <a:avLst/>
          </a:prstGeom>
          <a:noFill/>
          <a:ln>
            <a:noFill/>
          </a:ln>
        </p:spPr>
        <p:txBody>
          <a:bodyPr spcFirstLastPara="1" wrap="square" lIns="91425" tIns="45700" rIns="91425" bIns="45700" anchor="t" anchorCtr="0">
            <a:noAutofit/>
          </a:bodyPr>
          <a:lstStyle/>
          <a:p>
            <a:pPr marL="457200" marR="0" lvl="0" indent="-431800" algn="l" rtl="0">
              <a:lnSpc>
                <a:spcPct val="80000"/>
              </a:lnSpc>
              <a:spcBef>
                <a:spcPts val="592"/>
              </a:spcBef>
              <a:spcAft>
                <a:spcPts val="0"/>
              </a:spcAft>
              <a:buSzPts val="3200"/>
              <a:buFont typeface="Calibri"/>
              <a:buChar char="❏"/>
            </a:pPr>
            <a:r>
              <a:rPr lang="en-US" sz="3200" b="1">
                <a:latin typeface="Calibri"/>
                <a:ea typeface="Calibri"/>
                <a:cs typeface="Calibri"/>
                <a:sym typeface="Calibri"/>
              </a:rPr>
              <a:t>Teaching SW-Expectations</a:t>
            </a:r>
            <a:r>
              <a:rPr lang="en-US" sz="3200">
                <a:latin typeface="Calibri"/>
                <a:ea typeface="Calibri"/>
                <a:cs typeface="Calibri"/>
                <a:sym typeface="Calibri"/>
              </a:rPr>
              <a:t> </a:t>
            </a:r>
            <a:endParaRPr sz="3200">
              <a:latin typeface="Calibri"/>
              <a:ea typeface="Calibri"/>
              <a:cs typeface="Calibri"/>
              <a:sym typeface="Calibri"/>
            </a:endParaRPr>
          </a:p>
          <a:p>
            <a:pPr marL="914400" marR="0" lvl="0" indent="0" algn="l" rtl="0">
              <a:lnSpc>
                <a:spcPct val="80000"/>
              </a:lnSpc>
              <a:spcBef>
                <a:spcPts val="592"/>
              </a:spcBef>
              <a:spcAft>
                <a:spcPts val="0"/>
              </a:spcAft>
              <a:buNone/>
            </a:pPr>
            <a:r>
              <a:rPr lang="en-US" sz="3200">
                <a:latin typeface="Calibri"/>
                <a:ea typeface="Calibri"/>
                <a:cs typeface="Calibri"/>
                <a:sym typeface="Calibri"/>
              </a:rPr>
              <a:t>-  how to use your teaching matrix and definitions</a:t>
            </a:r>
            <a:endParaRPr sz="3200">
              <a:latin typeface="Calibri"/>
              <a:ea typeface="Calibri"/>
              <a:cs typeface="Calibri"/>
              <a:sym typeface="Calibri"/>
            </a:endParaRPr>
          </a:p>
          <a:p>
            <a:pPr marL="457200" marR="0" lvl="0" indent="-431800" algn="l" rtl="0">
              <a:lnSpc>
                <a:spcPct val="80000"/>
              </a:lnSpc>
              <a:spcBef>
                <a:spcPts val="592"/>
              </a:spcBef>
              <a:spcAft>
                <a:spcPts val="0"/>
              </a:spcAft>
              <a:buSzPts val="3200"/>
              <a:buFont typeface="Calibri"/>
              <a:buChar char="❏"/>
            </a:pPr>
            <a:r>
              <a:rPr lang="en-US" sz="3200" b="1">
                <a:latin typeface="Calibri"/>
                <a:ea typeface="Calibri"/>
                <a:cs typeface="Calibri"/>
                <a:sym typeface="Calibri"/>
              </a:rPr>
              <a:t>Acknowledging Appropriate Behavior</a:t>
            </a:r>
            <a:endParaRPr sz="3200" b="1">
              <a:latin typeface="Calibri"/>
              <a:ea typeface="Calibri"/>
              <a:cs typeface="Calibri"/>
              <a:sym typeface="Calibri"/>
            </a:endParaRPr>
          </a:p>
          <a:p>
            <a:pPr marL="914400" marR="0" lvl="0" indent="0" algn="l" rtl="0">
              <a:lnSpc>
                <a:spcPct val="80000"/>
              </a:lnSpc>
              <a:spcBef>
                <a:spcPts val="592"/>
              </a:spcBef>
              <a:spcAft>
                <a:spcPts val="0"/>
              </a:spcAft>
              <a:buNone/>
            </a:pPr>
            <a:r>
              <a:rPr lang="en-US" sz="3200">
                <a:latin typeface="Calibri"/>
                <a:ea typeface="Calibri"/>
                <a:cs typeface="Calibri"/>
                <a:sym typeface="Calibri"/>
              </a:rPr>
              <a:t>- the process for using concrete example with expectation (ticket, slip)</a:t>
            </a:r>
            <a:endParaRPr sz="3200">
              <a:latin typeface="Calibri"/>
              <a:ea typeface="Calibri"/>
              <a:cs typeface="Calibri"/>
              <a:sym typeface="Calibri"/>
            </a:endParaRPr>
          </a:p>
          <a:p>
            <a:pPr marL="457200" marR="0" lvl="0" indent="-431800" algn="l" rtl="0">
              <a:lnSpc>
                <a:spcPct val="80000"/>
              </a:lnSpc>
              <a:spcBef>
                <a:spcPts val="592"/>
              </a:spcBef>
              <a:spcAft>
                <a:spcPts val="0"/>
              </a:spcAft>
              <a:buSzPts val="3200"/>
              <a:buFont typeface="Calibri"/>
              <a:buChar char="❏"/>
            </a:pPr>
            <a:r>
              <a:rPr lang="en-US" sz="3200" b="1">
                <a:latin typeface="Calibri"/>
                <a:ea typeface="Calibri"/>
                <a:cs typeface="Calibri"/>
                <a:sym typeface="Calibri"/>
              </a:rPr>
              <a:t>Correcting Errors</a:t>
            </a:r>
            <a:endParaRPr sz="3200" b="1">
              <a:latin typeface="Calibri"/>
              <a:ea typeface="Calibri"/>
              <a:cs typeface="Calibri"/>
              <a:sym typeface="Calibri"/>
            </a:endParaRPr>
          </a:p>
          <a:p>
            <a:pPr marL="914400" marR="0" lvl="0" indent="0" algn="l" rtl="0">
              <a:lnSpc>
                <a:spcPct val="80000"/>
              </a:lnSpc>
              <a:spcBef>
                <a:spcPts val="592"/>
              </a:spcBef>
              <a:spcAft>
                <a:spcPts val="0"/>
              </a:spcAft>
              <a:buNone/>
            </a:pPr>
            <a:r>
              <a:rPr lang="en-US" sz="3200">
                <a:latin typeface="Calibri"/>
                <a:ea typeface="Calibri"/>
                <a:cs typeface="Calibri"/>
                <a:sym typeface="Calibri"/>
              </a:rPr>
              <a:t>- and practice using consistent and positive language</a:t>
            </a:r>
            <a:endParaRPr sz="3200">
              <a:latin typeface="Calibri"/>
              <a:ea typeface="Calibri"/>
              <a:cs typeface="Calibri"/>
              <a:sym typeface="Calibri"/>
            </a:endParaRPr>
          </a:p>
          <a:p>
            <a:pPr marL="457200" marR="0" lvl="0" indent="-431800" algn="l" rtl="0">
              <a:lnSpc>
                <a:spcPct val="80000"/>
              </a:lnSpc>
              <a:spcBef>
                <a:spcPts val="592"/>
              </a:spcBef>
              <a:spcAft>
                <a:spcPts val="0"/>
              </a:spcAft>
              <a:buSzPts val="3200"/>
              <a:buFont typeface="Calibri"/>
              <a:buChar char="❏"/>
            </a:pPr>
            <a:r>
              <a:rPr lang="en-US" sz="3200" b="1">
                <a:latin typeface="Calibri"/>
                <a:ea typeface="Calibri"/>
                <a:cs typeface="Calibri"/>
                <a:sym typeface="Calibri"/>
              </a:rPr>
              <a:t>Requesting Assistance</a:t>
            </a:r>
            <a:endParaRPr sz="3200" b="1">
              <a:latin typeface="Calibri"/>
              <a:ea typeface="Calibri"/>
              <a:cs typeface="Calibri"/>
              <a:sym typeface="Calibri"/>
            </a:endParaRPr>
          </a:p>
          <a:p>
            <a:pPr marL="914400" lvl="0" indent="0" algn="l" rtl="0">
              <a:lnSpc>
                <a:spcPct val="80000"/>
              </a:lnSpc>
              <a:spcBef>
                <a:spcPts val="592"/>
              </a:spcBef>
              <a:spcAft>
                <a:spcPts val="0"/>
              </a:spcAft>
              <a:buNone/>
            </a:pPr>
            <a:r>
              <a:rPr lang="en-US" sz="3200">
                <a:latin typeface="Calibri"/>
                <a:ea typeface="Calibri"/>
                <a:cs typeface="Calibri"/>
                <a:sym typeface="Calibri"/>
              </a:rPr>
              <a:t>- the process for making referrals (flowchart, minor vs major)</a:t>
            </a:r>
            <a:endParaRPr sz="3200">
              <a:latin typeface="Calibri"/>
              <a:ea typeface="Calibri"/>
              <a:cs typeface="Calibri"/>
              <a:sym typeface="Calibri"/>
            </a:endParaRPr>
          </a:p>
          <a:p>
            <a:pPr marL="457200" marR="0" lvl="0" indent="0" algn="l" rtl="0">
              <a:lnSpc>
                <a:spcPct val="80000"/>
              </a:lnSpc>
              <a:spcBef>
                <a:spcPts val="1000"/>
              </a:spcBef>
              <a:spcAft>
                <a:spcPts val="0"/>
              </a:spcAft>
              <a:buNone/>
            </a:pPr>
            <a:endParaRPr sz="2720">
              <a:latin typeface="Calibri"/>
              <a:ea typeface="Calibri"/>
              <a:cs typeface="Calibri"/>
              <a:sym typeface="Calibri"/>
            </a:endParaRPr>
          </a:p>
          <a:p>
            <a:pPr marL="457200" lvl="0" indent="0" algn="l" rtl="0">
              <a:lnSpc>
                <a:spcPct val="80000"/>
              </a:lnSpc>
              <a:spcBef>
                <a:spcPts val="544"/>
              </a:spcBef>
              <a:spcAft>
                <a:spcPts val="0"/>
              </a:spcAft>
              <a:buNone/>
            </a:pPr>
            <a:endParaRPr sz="2720"/>
          </a:p>
          <a:p>
            <a:pPr marL="457200" marR="0" lvl="0" indent="0" algn="l" rtl="0">
              <a:lnSpc>
                <a:spcPct val="80000"/>
              </a:lnSpc>
              <a:spcBef>
                <a:spcPts val="1000"/>
              </a:spcBef>
              <a:spcAft>
                <a:spcPts val="0"/>
              </a:spcAft>
              <a:buNone/>
            </a:pPr>
            <a:endParaRPr sz="2960" i="0" u="none" strike="noStrike" cap="none">
              <a:solidFill>
                <a:schemeClr val="dk2"/>
              </a:solidFill>
              <a:latin typeface="Calibri"/>
              <a:ea typeface="Calibri"/>
              <a:cs typeface="Calibri"/>
              <a:sym typeface="Calibri"/>
            </a:endParaRPr>
          </a:p>
          <a:p>
            <a:pPr marL="457200" marR="0" lvl="0" indent="0" algn="l" rtl="0">
              <a:lnSpc>
                <a:spcPct val="80000"/>
              </a:lnSpc>
              <a:spcBef>
                <a:spcPts val="592"/>
              </a:spcBef>
              <a:spcAft>
                <a:spcPts val="0"/>
              </a:spcAft>
              <a:buNone/>
            </a:pPr>
            <a:endParaRPr sz="2960" i="0" u="none" strike="noStrike" cap="none">
              <a:solidFill>
                <a:schemeClr val="dk2"/>
              </a:solidFill>
              <a:latin typeface="Calibri"/>
              <a:ea typeface="Calibri"/>
              <a:cs typeface="Calibri"/>
              <a:sym typeface="Calibri"/>
            </a:endParaRPr>
          </a:p>
        </p:txBody>
      </p:sp>
      <p:sp>
        <p:nvSpPr>
          <p:cNvPr id="248" name="Google Shape;248;p35">
            <a:extLst>
              <a:ext uri="{C183D7F6-B498-43B3-948B-1728B52AA6E4}">
                <adec:decorative xmlns:adec="http://schemas.microsoft.com/office/drawing/2017/decorative" val="1"/>
              </a:ext>
            </a:extLst>
          </p:cNvPr>
          <p:cNvSpPr/>
          <p:nvPr/>
        </p:nvSpPr>
        <p:spPr>
          <a:xfrm>
            <a:off x="716225" y="3575825"/>
            <a:ext cx="9518400" cy="15099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6"/>
          <p:cNvSpPr txBox="1">
            <a:spLocks noGrp="1"/>
          </p:cNvSpPr>
          <p:nvPr>
            <p:ph type="title"/>
          </p:nvPr>
        </p:nvSpPr>
        <p:spPr>
          <a:xfrm>
            <a:off x="3041001" y="141100"/>
            <a:ext cx="9023700" cy="915300"/>
          </a:xfrm>
          <a:prstGeom prst="rect">
            <a:avLst/>
          </a:prstGeom>
          <a:noFill/>
          <a:ln>
            <a:noFill/>
          </a:ln>
        </p:spPr>
        <p:txBody>
          <a:bodyPr spcFirstLastPara="1" wrap="square" lIns="91425" tIns="45700" rIns="91425" bIns="45700" anchor="ctr" anchorCtr="0">
            <a:noAutofit/>
          </a:bodyPr>
          <a:lstStyle/>
          <a:p>
            <a:pPr marL="4114800" marR="0" lvl="0" indent="457200" algn="ctr" rtl="0">
              <a:spcBef>
                <a:spcPts val="0"/>
              </a:spcBef>
              <a:spcAft>
                <a:spcPts val="0"/>
              </a:spcAft>
              <a:buClr>
                <a:schemeClr val="dk2"/>
              </a:buClr>
              <a:buSzPts val="3959"/>
              <a:buFont typeface="Questrial"/>
              <a:buNone/>
            </a:pPr>
            <a:r>
              <a:rPr lang="en-US" sz="4600" b="1"/>
              <a:t>Remember …</a:t>
            </a:r>
            <a:endParaRPr sz="4600" b="1" i="0" u="none" strike="noStrike" cap="none"/>
          </a:p>
        </p:txBody>
      </p:sp>
      <p:grpSp>
        <p:nvGrpSpPr>
          <p:cNvPr id="254" name="Google Shape;254;p36" descr="Every adult interaction with a student is an instructional moment that influences what happens next. "/>
          <p:cNvGrpSpPr/>
          <p:nvPr/>
        </p:nvGrpSpPr>
        <p:grpSpPr>
          <a:xfrm>
            <a:off x="232143" y="1565426"/>
            <a:ext cx="6541614" cy="4160053"/>
            <a:chOff x="215342" y="1988583"/>
            <a:chExt cx="9143995" cy="6857984"/>
          </a:xfrm>
        </p:grpSpPr>
        <p:sp>
          <p:nvSpPr>
            <p:cNvPr id="255" name="Google Shape;255;p36"/>
            <p:cNvSpPr/>
            <p:nvPr/>
          </p:nvSpPr>
          <p:spPr>
            <a:xfrm>
              <a:off x="215342" y="1988583"/>
              <a:ext cx="9143995" cy="6857984"/>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EFF41"/>
            </a:solidFill>
            <a:ln w="57150" cap="flat" cmpd="sng">
              <a:solidFill>
                <a:srgbClr val="1D2A53"/>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rgbClr val="A1E8D9"/>
                </a:solidFill>
                <a:latin typeface="Calibri"/>
                <a:ea typeface="Calibri"/>
                <a:cs typeface="Calibri"/>
                <a:sym typeface="Calibri"/>
              </a:endParaRPr>
            </a:p>
          </p:txBody>
        </p:sp>
        <p:sp>
          <p:nvSpPr>
            <p:cNvPr id="256" name="Google Shape;256;p36"/>
            <p:cNvSpPr/>
            <p:nvPr/>
          </p:nvSpPr>
          <p:spPr>
            <a:xfrm>
              <a:off x="1316686" y="3305194"/>
              <a:ext cx="7002600" cy="4279200"/>
            </a:xfrm>
            <a:prstGeom prst="rect">
              <a:avLst/>
            </a:prstGeom>
            <a:solidFill>
              <a:srgbClr val="EEFF4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500" b="1" i="1">
                  <a:solidFill>
                    <a:srgbClr val="1D2A53"/>
                  </a:solidFill>
                  <a:latin typeface="Calibri"/>
                  <a:ea typeface="Calibri"/>
                  <a:cs typeface="Calibri"/>
                  <a:sym typeface="Calibri"/>
                </a:rPr>
                <a:t>Every adult interaction with a student is an instructional moment that influences what happens next</a:t>
              </a:r>
              <a:endParaRPr sz="1300">
                <a:latin typeface="Calibri"/>
                <a:ea typeface="Calibri"/>
                <a:cs typeface="Calibri"/>
                <a:sym typeface="Calibri"/>
              </a:endParaRPr>
            </a:p>
          </p:txBody>
        </p:sp>
      </p:grpSp>
      <p:pic>
        <p:nvPicPr>
          <p:cNvPr id="257" name="Google Shape;257;p36" descr="Shows teacher and student doing a high five."/>
          <p:cNvPicPr preferRelativeResize="0"/>
          <p:nvPr/>
        </p:nvPicPr>
        <p:blipFill>
          <a:blip r:embed="rId3">
            <a:alphaModFix/>
          </a:blip>
          <a:stretch>
            <a:fillRect/>
          </a:stretch>
        </p:blipFill>
        <p:spPr>
          <a:xfrm>
            <a:off x="6389800" y="3680700"/>
            <a:ext cx="5228952" cy="3177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7"/>
          <p:cNvSpPr txBox="1">
            <a:spLocks noGrp="1"/>
          </p:cNvSpPr>
          <p:nvPr>
            <p:ph type="title"/>
          </p:nvPr>
        </p:nvSpPr>
        <p:spPr>
          <a:xfrm>
            <a:off x="2252700" y="335546"/>
            <a:ext cx="9699900" cy="641700"/>
          </a:xfrm>
          <a:prstGeom prst="rect">
            <a:avLst/>
          </a:prstGeom>
          <a:noFill/>
          <a:ln>
            <a:noFill/>
          </a:ln>
        </p:spPr>
        <p:txBody>
          <a:bodyPr spcFirstLastPara="1" wrap="square" lIns="91425" tIns="45700" rIns="91425" bIns="45700" anchor="ctr" anchorCtr="0">
            <a:noAutofit/>
          </a:bodyPr>
          <a:lstStyle/>
          <a:p>
            <a:pPr marL="0" lvl="0" indent="457200" algn="ctr" rtl="0">
              <a:spcBef>
                <a:spcPts val="0"/>
              </a:spcBef>
              <a:spcAft>
                <a:spcPts val="0"/>
              </a:spcAft>
              <a:buClr>
                <a:schemeClr val="dk1"/>
              </a:buClr>
              <a:buSzPts val="3600"/>
              <a:buFont typeface="Century Gothic"/>
              <a:buNone/>
            </a:pPr>
            <a:r>
              <a:rPr lang="en-US" sz="4600" b="1"/>
              <a:t>How Do You Respond to Behaviors?</a:t>
            </a:r>
            <a:endParaRPr sz="4600" b="1"/>
          </a:p>
        </p:txBody>
      </p:sp>
      <p:graphicFrame>
        <p:nvGraphicFramePr>
          <p:cNvPr id="264" name="Google Shape;264;p37"/>
          <p:cNvGraphicFramePr/>
          <p:nvPr/>
        </p:nvGraphicFramePr>
        <p:xfrm>
          <a:off x="508000" y="2438400"/>
          <a:ext cx="3000000" cy="3000000"/>
        </p:xfrm>
        <a:graphic>
          <a:graphicData uri="http://schemas.openxmlformats.org/drawingml/2006/table">
            <a:tbl>
              <a:tblPr firstRow="1" bandRow="1">
                <a:noFill/>
                <a:tableStyleId>{1B43F038-55D4-455B-BE3E-FA6F8E1E5A7D}</a:tableStyleId>
              </a:tblPr>
              <a:tblGrid>
                <a:gridCol w="5232400">
                  <a:extLst>
                    <a:ext uri="{9D8B030D-6E8A-4147-A177-3AD203B41FA5}">
                      <a16:colId xmlns:a16="http://schemas.microsoft.com/office/drawing/2014/main" val="20000"/>
                    </a:ext>
                  </a:extLst>
                </a:gridCol>
              </a:tblGrid>
              <a:tr h="370875">
                <a:tc>
                  <a:txBody>
                    <a:bodyPr/>
                    <a:lstStyle/>
                    <a:p>
                      <a:pPr marL="0" marR="0" lvl="0" indent="0" algn="l" rtl="0">
                        <a:spcBef>
                          <a:spcPts val="0"/>
                        </a:spcBef>
                        <a:spcAft>
                          <a:spcPts val="0"/>
                        </a:spcAft>
                        <a:buNone/>
                      </a:pPr>
                      <a:endParaRPr sz="2800">
                        <a:solidFill>
                          <a:schemeClr val="lt1"/>
                        </a:solidFill>
                      </a:endParaRPr>
                    </a:p>
                    <a:p>
                      <a:pPr marL="0" marR="0" lvl="0" indent="0" algn="l" rtl="0">
                        <a:spcBef>
                          <a:spcPts val="0"/>
                        </a:spcBef>
                        <a:spcAft>
                          <a:spcPts val="0"/>
                        </a:spcAft>
                        <a:buNone/>
                      </a:pPr>
                      <a:r>
                        <a:rPr lang="en-US" sz="2800" b="0">
                          <a:solidFill>
                            <a:schemeClr val="lt1"/>
                          </a:solidFill>
                        </a:rPr>
                        <a:t>Exclusionary, Punitive, Reactive, Disciplinary Approach to Student Behavior</a:t>
                      </a:r>
                      <a:endParaRPr sz="1500"/>
                    </a:p>
                    <a:p>
                      <a:pPr marL="0" marR="0" lvl="0" indent="0" algn="l" rtl="0">
                        <a:spcBef>
                          <a:spcPts val="0"/>
                        </a:spcBef>
                        <a:spcAft>
                          <a:spcPts val="0"/>
                        </a:spcAft>
                        <a:buNone/>
                      </a:pPr>
                      <a:endParaRPr sz="2800">
                        <a:solidFill>
                          <a:schemeClr val="lt1"/>
                        </a:solidFill>
                      </a:endParaRPr>
                    </a:p>
                  </a:txBody>
                  <a:tcPr marL="91450" marR="91450" marT="45725" marB="45725"/>
                </a:tc>
                <a:extLst>
                  <a:ext uri="{0D108BD9-81ED-4DB2-BD59-A6C34878D82A}">
                    <a16:rowId xmlns:a16="http://schemas.microsoft.com/office/drawing/2014/main" val="10000"/>
                  </a:ext>
                </a:extLst>
              </a:tr>
            </a:tbl>
          </a:graphicData>
        </a:graphic>
      </p:graphicFrame>
      <p:sp>
        <p:nvSpPr>
          <p:cNvPr id="265" name="Google Shape;265;p37"/>
          <p:cNvSpPr txBox="1"/>
          <p:nvPr/>
        </p:nvSpPr>
        <p:spPr>
          <a:xfrm>
            <a:off x="711200" y="1905000"/>
            <a:ext cx="4978500" cy="3755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chemeClr val="lt1"/>
                </a:solidFill>
                <a:latin typeface="Century Gothic"/>
                <a:ea typeface="Century Gothic"/>
                <a:cs typeface="Century Gothic"/>
                <a:sym typeface="Century Gothic"/>
              </a:rPr>
              <a:t>T</a:t>
            </a:r>
            <a:r>
              <a:rPr lang="en-US" sz="4000" b="1">
                <a:solidFill>
                  <a:schemeClr val="accent2"/>
                </a:solidFill>
                <a:latin typeface="Calibri"/>
                <a:ea typeface="Calibri"/>
                <a:cs typeface="Calibri"/>
                <a:sym typeface="Calibri"/>
              </a:rPr>
              <a:t>Old Way</a:t>
            </a:r>
            <a:endParaRPr sz="4000" b="1">
              <a:solidFill>
                <a:schemeClr val="accent2"/>
              </a:solidFill>
              <a:latin typeface="Calibri"/>
              <a:ea typeface="Calibri"/>
              <a:cs typeface="Calibri"/>
              <a:sym typeface="Calibri"/>
            </a:endParaRPr>
          </a:p>
          <a:p>
            <a:pPr marL="0" marR="0" lvl="0" indent="0" algn="l" rtl="0">
              <a:spcBef>
                <a:spcPts val="0"/>
              </a:spcBef>
              <a:spcAft>
                <a:spcPts val="0"/>
              </a:spcAft>
              <a:buNone/>
            </a:pPr>
            <a:endParaRPr sz="2800" b="1">
              <a:solidFill>
                <a:schemeClr val="accent2"/>
              </a:solidFill>
              <a:latin typeface="Century Gothic"/>
              <a:ea typeface="Century Gothic"/>
              <a:cs typeface="Century Gothic"/>
              <a:sym typeface="Century Gothic"/>
            </a:endParaRPr>
          </a:p>
          <a:p>
            <a:pPr marL="0" lvl="0" indent="0" algn="l" rtl="0">
              <a:spcBef>
                <a:spcPts val="0"/>
              </a:spcBef>
              <a:spcAft>
                <a:spcPts val="0"/>
              </a:spcAft>
              <a:buNone/>
            </a:pPr>
            <a:r>
              <a:rPr lang="en-US" sz="3500">
                <a:solidFill>
                  <a:schemeClr val="accent2"/>
                </a:solidFill>
                <a:latin typeface="Calibri"/>
                <a:ea typeface="Calibri"/>
                <a:cs typeface="Calibri"/>
                <a:sym typeface="Calibri"/>
              </a:rPr>
              <a:t>Exclusionary, Punitive, Reactive, Disciplinary Approach to Student Behavior</a:t>
            </a:r>
            <a:endParaRPr sz="3500" b="1">
              <a:solidFill>
                <a:schemeClr val="accent2"/>
              </a:solidFill>
              <a:latin typeface="Calibri"/>
              <a:ea typeface="Calibri"/>
              <a:cs typeface="Calibri"/>
              <a:sym typeface="Calibri"/>
            </a:endParaRPr>
          </a:p>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d Way</a:t>
            </a:r>
            <a:endParaRPr sz="1600"/>
          </a:p>
        </p:txBody>
      </p:sp>
      <p:sp>
        <p:nvSpPr>
          <p:cNvPr id="266" name="Google Shape;266;p37"/>
          <p:cNvSpPr txBox="1"/>
          <p:nvPr/>
        </p:nvSpPr>
        <p:spPr>
          <a:xfrm>
            <a:off x="5892800" y="1905000"/>
            <a:ext cx="5600100" cy="372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Calibri"/>
                <a:ea typeface="Calibri"/>
                <a:cs typeface="Calibri"/>
                <a:sym typeface="Calibri"/>
              </a:rPr>
              <a:t>A Better Way</a:t>
            </a:r>
            <a:endParaRPr sz="40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US" sz="3500">
                <a:solidFill>
                  <a:schemeClr val="dk1"/>
                </a:solidFill>
                <a:latin typeface="Calibri"/>
                <a:ea typeface="Calibri"/>
                <a:cs typeface="Calibri"/>
                <a:sym typeface="Calibri"/>
              </a:rPr>
              <a:t>Positive, School-wide, Proactive, Instructional Approach To Student Behavior</a:t>
            </a:r>
            <a:endParaRPr sz="3700" b="1">
              <a:solidFill>
                <a:schemeClr val="dk1"/>
              </a:solidFill>
              <a:latin typeface="Calibri"/>
              <a:ea typeface="Calibri"/>
              <a:cs typeface="Calibri"/>
              <a:sym typeface="Calibri"/>
            </a:endParaRPr>
          </a:p>
          <a:p>
            <a:pPr marL="0" marR="0" lvl="0" indent="0" algn="l" rtl="0">
              <a:spcBef>
                <a:spcPts val="0"/>
              </a:spcBef>
              <a:spcAft>
                <a:spcPts val="0"/>
              </a:spcAft>
              <a:buNone/>
            </a:pPr>
            <a:endParaRPr sz="2800" b="1">
              <a:solidFill>
                <a:srgbClr val="0066CC"/>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aphicFrame>
        <p:nvGraphicFramePr>
          <p:cNvPr id="130" name="Google Shape;130;p20" descr="This is a two-column table, with four rows. The headings are titled &quot;Expectation&quot; and &quot;Behavior&quot;" title="Learning Expectations Table"/>
          <p:cNvGraphicFramePr/>
          <p:nvPr>
            <p:extLst>
              <p:ext uri="{D42A27DB-BD31-4B8C-83A1-F6EECF244321}">
                <p14:modId xmlns:p14="http://schemas.microsoft.com/office/powerpoint/2010/main" val="4061087600"/>
              </p:ext>
            </p:extLst>
          </p:nvPr>
        </p:nvGraphicFramePr>
        <p:xfrm>
          <a:off x="787814" y="1951178"/>
          <a:ext cx="10958125" cy="4725950"/>
        </p:xfrm>
        <a:graphic>
          <a:graphicData uri="http://schemas.openxmlformats.org/drawingml/2006/table">
            <a:tbl>
              <a:tblPr firstRow="1">
                <a:noFill/>
                <a:tableStyleId>{1B43F038-55D4-455B-BE3E-FA6F8E1E5A7D}</a:tableStyleId>
              </a:tblPr>
              <a:tblGrid>
                <a:gridCol w="2909225">
                  <a:extLst>
                    <a:ext uri="{9D8B030D-6E8A-4147-A177-3AD203B41FA5}">
                      <a16:colId xmlns:a16="http://schemas.microsoft.com/office/drawing/2014/main" val="20000"/>
                    </a:ext>
                  </a:extLst>
                </a:gridCol>
                <a:gridCol w="8048900">
                  <a:extLst>
                    <a:ext uri="{9D8B030D-6E8A-4147-A177-3AD203B41FA5}">
                      <a16:colId xmlns:a16="http://schemas.microsoft.com/office/drawing/2014/main" val="20001"/>
                    </a:ext>
                  </a:extLst>
                </a:gridCol>
              </a:tblGrid>
              <a:tr h="479150">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600" b="1" i="0" u="none" strike="noStrike" cap="none">
                          <a:solidFill>
                            <a:schemeClr val="lt1"/>
                          </a:solidFill>
                          <a:latin typeface="Calibri"/>
                          <a:ea typeface="Calibri"/>
                          <a:cs typeface="Calibri"/>
                          <a:sym typeface="Calibri"/>
                        </a:rPr>
                        <a:t>EXPECTATION</a:t>
                      </a:r>
                      <a:endParaRPr sz="2000" u="none" strike="noStrike" cap="none">
                        <a:solidFill>
                          <a:schemeClr val="lt1"/>
                        </a:solidFill>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600" b="1" i="0" u="none" strike="noStrike" cap="none">
                          <a:solidFill>
                            <a:schemeClr val="lt1"/>
                          </a:solidFill>
                          <a:latin typeface="Calibri"/>
                          <a:ea typeface="Calibri"/>
                          <a:cs typeface="Calibri"/>
                          <a:sym typeface="Calibri"/>
                        </a:rPr>
                        <a:t>BEHAVIOR</a:t>
                      </a:r>
                      <a:endParaRPr sz="2000" u="none" strike="noStrike" cap="none">
                        <a:solidFill>
                          <a:schemeClr val="lt1"/>
                        </a:solidFill>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800" b="1" i="0" u="none" strike="noStrike" cap="none">
                          <a:solidFill>
                            <a:srgbClr val="1D2A53"/>
                          </a:solidFill>
                          <a:latin typeface="Calibri"/>
                          <a:ea typeface="Calibri"/>
                          <a:cs typeface="Calibri"/>
                          <a:sym typeface="Calibri"/>
                        </a:rPr>
                        <a:t>Be Responsible</a:t>
                      </a:r>
                      <a:endParaRPr sz="2400" u="none" strike="noStrike" cap="none"/>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61950" algn="l" rtl="0">
                        <a:lnSpc>
                          <a:spcPct val="100000"/>
                        </a:lnSpc>
                        <a:spcBef>
                          <a:spcPts val="0"/>
                        </a:spcBef>
                        <a:spcAft>
                          <a:spcPts val="0"/>
                        </a:spcAft>
                        <a:buClr>
                          <a:schemeClr val="dk2"/>
                        </a:buClr>
                        <a:buSzPts val="2300"/>
                        <a:buFont typeface="Noto Sans Symbols"/>
                        <a:buChar char="▪"/>
                      </a:pPr>
                      <a:r>
                        <a:rPr lang="en-US" sz="2300" b="0" i="0" u="none" strike="noStrike" cap="none">
                          <a:solidFill>
                            <a:srgbClr val="1D2A53"/>
                          </a:solidFill>
                          <a:latin typeface="Calibri"/>
                          <a:ea typeface="Calibri"/>
                          <a:cs typeface="Calibri"/>
                          <a:sym typeface="Calibri"/>
                        </a:rPr>
                        <a:t>Make yourself </a:t>
                      </a:r>
                      <a:r>
                        <a:rPr lang="en-US" sz="2300" b="1" i="0" u="none" strike="noStrike" cap="none">
                          <a:solidFill>
                            <a:srgbClr val="1D2A53"/>
                          </a:solidFill>
                          <a:latin typeface="Calibri"/>
                          <a:ea typeface="Calibri"/>
                          <a:cs typeface="Calibri"/>
                          <a:sym typeface="Calibri"/>
                        </a:rPr>
                        <a:t>comfortable</a:t>
                      </a:r>
                      <a:r>
                        <a:rPr lang="en-US" sz="2300" b="0" i="0" u="none" strike="noStrike" cap="none">
                          <a:solidFill>
                            <a:srgbClr val="1D2A53"/>
                          </a:solidFill>
                          <a:latin typeface="Calibri"/>
                          <a:ea typeface="Calibri"/>
                          <a:cs typeface="Calibri"/>
                          <a:sym typeface="Calibri"/>
                        </a:rPr>
                        <a:t> </a:t>
                      </a:r>
                      <a:endParaRPr sz="2100" u="none" strike="noStrike" cap="none"/>
                    </a:p>
                    <a:p>
                      <a:pPr marL="342900" marR="0" lvl="0" indent="-361950" algn="l" rtl="0">
                        <a:lnSpc>
                          <a:spcPct val="100000"/>
                        </a:lnSpc>
                        <a:spcBef>
                          <a:spcPts val="0"/>
                        </a:spcBef>
                        <a:spcAft>
                          <a:spcPts val="0"/>
                        </a:spcAft>
                        <a:buClr>
                          <a:schemeClr val="dk2"/>
                        </a:buClr>
                        <a:buSzPts val="2300"/>
                        <a:buFont typeface="Noto Sans Symbols"/>
                        <a:buChar char="▪"/>
                      </a:pPr>
                      <a:r>
                        <a:rPr lang="en-US" sz="2300" b="0" i="0" u="none" strike="noStrike" cap="none">
                          <a:solidFill>
                            <a:srgbClr val="1D2A53"/>
                          </a:solidFill>
                          <a:latin typeface="Calibri"/>
                          <a:ea typeface="Calibri"/>
                          <a:cs typeface="Calibri"/>
                          <a:sym typeface="Calibri"/>
                        </a:rPr>
                        <a:t>Take care of your </a:t>
                      </a:r>
                      <a:r>
                        <a:rPr lang="en-US" sz="2300" b="1" i="0" u="none" strike="noStrike" cap="none">
                          <a:solidFill>
                            <a:srgbClr val="1D2A53"/>
                          </a:solidFill>
                          <a:latin typeface="Calibri"/>
                          <a:ea typeface="Calibri"/>
                          <a:cs typeface="Calibri"/>
                          <a:sym typeface="Calibri"/>
                        </a:rPr>
                        <a:t>needs</a:t>
                      </a:r>
                      <a:r>
                        <a:rPr lang="en-US" sz="2300" b="0" i="0" u="none" strike="noStrike" cap="none">
                          <a:solidFill>
                            <a:srgbClr val="1D2A53"/>
                          </a:solidFill>
                          <a:latin typeface="Calibri"/>
                          <a:ea typeface="Calibri"/>
                          <a:cs typeface="Calibri"/>
                          <a:sym typeface="Calibri"/>
                        </a:rPr>
                        <a:t> (water, food, restroom, etc.)</a:t>
                      </a:r>
                      <a:endParaRPr sz="2300" b="1" i="0" u="none" strike="noStrike" cap="none">
                        <a:solidFill>
                          <a:srgbClr val="1D2A53"/>
                        </a:solidFill>
                        <a:latin typeface="Calibri"/>
                        <a:ea typeface="Calibri"/>
                        <a:cs typeface="Calibri"/>
                        <a:sym typeface="Calibri"/>
                      </a:endParaRPr>
                    </a:p>
                    <a:p>
                      <a:pPr marL="342900" marR="0" lvl="0" indent="-361950" algn="l" rtl="0">
                        <a:lnSpc>
                          <a:spcPct val="100000"/>
                        </a:lnSpc>
                        <a:spcBef>
                          <a:spcPts val="0"/>
                        </a:spcBef>
                        <a:spcAft>
                          <a:spcPts val="0"/>
                        </a:spcAft>
                        <a:buClr>
                          <a:schemeClr val="dk2"/>
                        </a:buClr>
                        <a:buSzPts val="2300"/>
                        <a:buFont typeface="Noto Sans Symbols"/>
                        <a:buChar char="▪"/>
                      </a:pPr>
                      <a:r>
                        <a:rPr lang="en-US" sz="2300" b="1" i="0" u="none" strike="noStrike" cap="none">
                          <a:solidFill>
                            <a:srgbClr val="1D2A53"/>
                          </a:solidFill>
                          <a:latin typeface="Calibri"/>
                          <a:ea typeface="Calibri"/>
                          <a:cs typeface="Calibri"/>
                          <a:sym typeface="Calibri"/>
                        </a:rPr>
                        <a:t>Action plan </a:t>
                      </a:r>
                      <a:r>
                        <a:rPr lang="en-US" sz="2300" b="0" i="0" u="none" strike="noStrike" cap="none">
                          <a:solidFill>
                            <a:srgbClr val="1D2A53"/>
                          </a:solidFill>
                          <a:latin typeface="Calibri"/>
                          <a:ea typeface="Calibri"/>
                          <a:cs typeface="Calibri"/>
                          <a:sym typeface="Calibri"/>
                        </a:rPr>
                        <a:t>to implement what you are learning</a:t>
                      </a:r>
                      <a:endParaRPr sz="2100" u="none" strike="noStrike" cap="none"/>
                    </a:p>
                    <a:p>
                      <a:pPr marL="342900" marR="0" lvl="0" indent="-361950" algn="l" rtl="0">
                        <a:lnSpc>
                          <a:spcPct val="100000"/>
                        </a:lnSpc>
                        <a:spcBef>
                          <a:spcPts val="0"/>
                        </a:spcBef>
                        <a:spcAft>
                          <a:spcPts val="0"/>
                        </a:spcAft>
                        <a:buClr>
                          <a:schemeClr val="dk2"/>
                        </a:buClr>
                        <a:buSzPts val="2300"/>
                        <a:buFont typeface="Noto Sans Symbols"/>
                        <a:buChar char="▪"/>
                      </a:pPr>
                      <a:r>
                        <a:rPr lang="en-US" sz="2300" b="1" i="0" u="none" strike="noStrike" cap="none">
                          <a:solidFill>
                            <a:srgbClr val="1D2A53"/>
                          </a:solidFill>
                          <a:latin typeface="Calibri"/>
                          <a:ea typeface="Calibri"/>
                          <a:cs typeface="Calibri"/>
                          <a:sym typeface="Calibri"/>
                        </a:rPr>
                        <a:t>Follow through </a:t>
                      </a:r>
                      <a:r>
                        <a:rPr lang="en-US" sz="2300" b="0" i="0" u="none" strike="noStrike" cap="none">
                          <a:solidFill>
                            <a:srgbClr val="1D2A53"/>
                          </a:solidFill>
                          <a:latin typeface="Calibri"/>
                          <a:ea typeface="Calibri"/>
                          <a:cs typeface="Calibri"/>
                          <a:sym typeface="Calibri"/>
                        </a:rPr>
                        <a:t>on your action items</a:t>
                      </a:r>
                      <a:endParaRPr sz="2300" b="1" i="0" u="none" strike="noStrike" cap="none">
                        <a:solidFill>
                          <a:srgbClr val="1D2A53"/>
                        </a:solidFill>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997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800" b="1" i="0" u="none" strike="noStrike" cap="none">
                          <a:solidFill>
                            <a:srgbClr val="1D2A53"/>
                          </a:solidFill>
                          <a:latin typeface="Calibri"/>
                          <a:ea typeface="Calibri"/>
                          <a:cs typeface="Calibri"/>
                          <a:sym typeface="Calibri"/>
                        </a:rPr>
                        <a:t>Be Respectful</a:t>
                      </a:r>
                      <a:endParaRPr sz="2400" u="none" strike="noStrike" cap="none"/>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61950" algn="l" rtl="0">
                        <a:lnSpc>
                          <a:spcPct val="100000"/>
                        </a:lnSpc>
                        <a:spcBef>
                          <a:spcPts val="0"/>
                        </a:spcBef>
                        <a:spcAft>
                          <a:spcPts val="0"/>
                        </a:spcAft>
                        <a:buClr>
                          <a:schemeClr val="dk2"/>
                        </a:buClr>
                        <a:buSzPts val="2300"/>
                        <a:buFont typeface="Noto Sans Symbols"/>
                        <a:buChar char="▪"/>
                      </a:pPr>
                      <a:r>
                        <a:rPr lang="en-US" sz="2300" b="0" i="0" u="none" strike="noStrike" cap="none">
                          <a:solidFill>
                            <a:srgbClr val="1D2A53"/>
                          </a:solidFill>
                          <a:latin typeface="Calibri"/>
                          <a:ea typeface="Calibri"/>
                          <a:cs typeface="Calibri"/>
                          <a:sym typeface="Calibri"/>
                        </a:rPr>
                        <a:t>Turn </a:t>
                      </a:r>
                      <a:r>
                        <a:rPr lang="en-US" sz="2300" b="1" i="0" u="none" strike="noStrike" cap="none">
                          <a:solidFill>
                            <a:srgbClr val="1D2A53"/>
                          </a:solidFill>
                          <a:latin typeface="Calibri"/>
                          <a:ea typeface="Calibri"/>
                          <a:cs typeface="Calibri"/>
                          <a:sym typeface="Calibri"/>
                        </a:rPr>
                        <a:t>cell</a:t>
                      </a:r>
                      <a:r>
                        <a:rPr lang="en-US" sz="2300" b="0" i="0" u="none" strike="noStrike" cap="none">
                          <a:solidFill>
                            <a:srgbClr val="1D2A53"/>
                          </a:solidFill>
                          <a:latin typeface="Calibri"/>
                          <a:ea typeface="Calibri"/>
                          <a:cs typeface="Calibri"/>
                          <a:sym typeface="Calibri"/>
                        </a:rPr>
                        <a:t> </a:t>
                      </a:r>
                      <a:r>
                        <a:rPr lang="en-US" sz="2300" b="1" i="0" u="none" strike="noStrike" cap="none">
                          <a:solidFill>
                            <a:srgbClr val="1D2A53"/>
                          </a:solidFill>
                          <a:latin typeface="Calibri"/>
                          <a:ea typeface="Calibri"/>
                          <a:cs typeface="Calibri"/>
                          <a:sym typeface="Calibri"/>
                        </a:rPr>
                        <a:t>phones</a:t>
                      </a:r>
                      <a:r>
                        <a:rPr lang="en-US" sz="2300" b="0" i="0" u="none" strike="noStrike" cap="none">
                          <a:solidFill>
                            <a:srgbClr val="1D2A53"/>
                          </a:solidFill>
                          <a:latin typeface="Calibri"/>
                          <a:ea typeface="Calibri"/>
                          <a:cs typeface="Calibri"/>
                          <a:sym typeface="Calibri"/>
                        </a:rPr>
                        <a:t> off or to “vibrate”</a:t>
                      </a:r>
                      <a:endParaRPr sz="2300" b="0" i="0" u="none" strike="noStrike" cap="none">
                        <a:solidFill>
                          <a:srgbClr val="1D2A53"/>
                        </a:solidFill>
                        <a:latin typeface="Calibri"/>
                        <a:ea typeface="Calibri"/>
                        <a:cs typeface="Calibri"/>
                        <a:sym typeface="Calibri"/>
                      </a:endParaRPr>
                    </a:p>
                    <a:p>
                      <a:pPr marL="342900" marR="0" lvl="0" indent="-361950" algn="l" rtl="0">
                        <a:lnSpc>
                          <a:spcPct val="100000"/>
                        </a:lnSpc>
                        <a:spcBef>
                          <a:spcPts val="0"/>
                        </a:spcBef>
                        <a:spcAft>
                          <a:spcPts val="0"/>
                        </a:spcAft>
                        <a:buClr>
                          <a:schemeClr val="dk2"/>
                        </a:buClr>
                        <a:buSzPts val="2300"/>
                        <a:buFont typeface="Noto Sans Symbols"/>
                        <a:buChar char="▪"/>
                      </a:pPr>
                      <a:r>
                        <a:rPr lang="en-US" sz="2300" b="1" i="0" u="none" strike="noStrike" cap="none">
                          <a:solidFill>
                            <a:srgbClr val="1D2A53"/>
                          </a:solidFill>
                          <a:latin typeface="Calibri"/>
                          <a:ea typeface="Calibri"/>
                          <a:cs typeface="Calibri"/>
                          <a:sym typeface="Calibri"/>
                        </a:rPr>
                        <a:t>Listen </a:t>
                      </a:r>
                      <a:r>
                        <a:rPr lang="en-US" sz="2300" b="0" i="0" u="none" strike="noStrike" cap="none">
                          <a:solidFill>
                            <a:srgbClr val="1D2A53"/>
                          </a:solidFill>
                          <a:latin typeface="Calibri"/>
                          <a:ea typeface="Calibri"/>
                          <a:cs typeface="Calibri"/>
                          <a:sym typeface="Calibri"/>
                        </a:rPr>
                        <a:t>attentively while others are speaking </a:t>
                      </a:r>
                      <a:endParaRPr sz="2100" u="none" strike="noStrike" cap="none"/>
                    </a:p>
                    <a:p>
                      <a:pPr marL="342900" marR="0" lvl="0" indent="-361950" algn="l" rtl="0">
                        <a:lnSpc>
                          <a:spcPct val="100000"/>
                        </a:lnSpc>
                        <a:spcBef>
                          <a:spcPts val="0"/>
                        </a:spcBef>
                        <a:spcAft>
                          <a:spcPts val="0"/>
                        </a:spcAft>
                        <a:buClr>
                          <a:schemeClr val="dk2"/>
                        </a:buClr>
                        <a:buSzPts val="2300"/>
                        <a:buFont typeface="Noto Sans Symbols"/>
                        <a:buChar char="▪"/>
                      </a:pPr>
                      <a:r>
                        <a:rPr lang="en-US" sz="2300" b="0" i="0" u="none" strike="noStrike" cap="none">
                          <a:solidFill>
                            <a:srgbClr val="1D2A53"/>
                          </a:solidFill>
                          <a:latin typeface="Calibri"/>
                          <a:ea typeface="Calibri"/>
                          <a:cs typeface="Calibri"/>
                          <a:sym typeface="Calibri"/>
                        </a:rPr>
                        <a:t>Have only the </a:t>
                      </a:r>
                      <a:r>
                        <a:rPr lang="en-US" sz="2300" b="1" i="0" u="none" strike="noStrike" cap="none">
                          <a:solidFill>
                            <a:srgbClr val="1D2A53"/>
                          </a:solidFill>
                          <a:latin typeface="Calibri"/>
                          <a:ea typeface="Calibri"/>
                          <a:cs typeface="Calibri"/>
                          <a:sym typeface="Calibri"/>
                        </a:rPr>
                        <a:t>training materials </a:t>
                      </a:r>
                      <a:r>
                        <a:rPr lang="en-US" sz="2300" b="0" i="0" u="none" strike="noStrike" cap="none">
                          <a:solidFill>
                            <a:srgbClr val="1D2A53"/>
                          </a:solidFill>
                          <a:latin typeface="Calibri"/>
                          <a:ea typeface="Calibri"/>
                          <a:cs typeface="Calibri"/>
                          <a:sym typeface="Calibri"/>
                        </a:rPr>
                        <a:t>up on your computer/tablet/phone</a:t>
                      </a:r>
                      <a:endParaRPr sz="2100" u="none" strike="noStrike" cap="none"/>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800" b="1" i="0" u="none" strike="noStrike" cap="none">
                          <a:solidFill>
                            <a:srgbClr val="1D2A53"/>
                          </a:solidFill>
                          <a:latin typeface="Calibri"/>
                          <a:ea typeface="Calibri"/>
                          <a:cs typeface="Calibri"/>
                          <a:sym typeface="Calibri"/>
                        </a:rPr>
                        <a:t>Be Engaged</a:t>
                      </a:r>
                      <a:endParaRPr sz="2400" u="none" strike="noStrike" cap="none"/>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342900" marR="0" lvl="0" indent="-361950" algn="l" rtl="0">
                        <a:lnSpc>
                          <a:spcPct val="100000"/>
                        </a:lnSpc>
                        <a:spcBef>
                          <a:spcPts val="0"/>
                        </a:spcBef>
                        <a:spcAft>
                          <a:spcPts val="0"/>
                        </a:spcAft>
                        <a:buClr>
                          <a:schemeClr val="dk2"/>
                        </a:buClr>
                        <a:buSzPts val="2300"/>
                        <a:buFont typeface="Noto Sans Symbols"/>
                        <a:buChar char="▪"/>
                      </a:pPr>
                      <a:r>
                        <a:rPr lang="en-US" sz="2300" b="1" i="0" u="none" strike="noStrike" cap="none" dirty="0">
                          <a:solidFill>
                            <a:srgbClr val="1D2A53"/>
                          </a:solidFill>
                          <a:latin typeface="Calibri"/>
                          <a:ea typeface="Calibri"/>
                          <a:cs typeface="Calibri"/>
                          <a:sym typeface="Calibri"/>
                        </a:rPr>
                        <a:t>Ask</a:t>
                      </a:r>
                      <a:r>
                        <a:rPr lang="en-US" sz="2300" b="0" i="0" u="none" strike="noStrike" cap="none" dirty="0">
                          <a:solidFill>
                            <a:srgbClr val="1D2A53"/>
                          </a:solidFill>
                          <a:latin typeface="Calibri"/>
                          <a:ea typeface="Calibri"/>
                          <a:cs typeface="Calibri"/>
                          <a:sym typeface="Calibri"/>
                        </a:rPr>
                        <a:t> what you need to know to understand and contribute </a:t>
                      </a:r>
                      <a:endParaRPr sz="2100" u="none" strike="noStrike" cap="none" dirty="0"/>
                    </a:p>
                    <a:p>
                      <a:pPr marL="342900" marR="0" lvl="0" indent="-361950" algn="l" rtl="0">
                        <a:lnSpc>
                          <a:spcPct val="100000"/>
                        </a:lnSpc>
                        <a:spcBef>
                          <a:spcPts val="0"/>
                        </a:spcBef>
                        <a:spcAft>
                          <a:spcPts val="0"/>
                        </a:spcAft>
                        <a:buClr>
                          <a:schemeClr val="dk2"/>
                        </a:buClr>
                        <a:buSzPts val="2300"/>
                        <a:buFont typeface="Noto Sans Symbols"/>
                        <a:buChar char="▪"/>
                      </a:pPr>
                      <a:r>
                        <a:rPr lang="en-US" sz="2300" b="1" i="0" u="none" strike="noStrike" cap="none" dirty="0">
                          <a:solidFill>
                            <a:srgbClr val="1D2A53"/>
                          </a:solidFill>
                          <a:latin typeface="Calibri"/>
                          <a:ea typeface="Calibri"/>
                          <a:cs typeface="Calibri"/>
                          <a:sym typeface="Calibri"/>
                        </a:rPr>
                        <a:t>Contribute </a:t>
                      </a:r>
                      <a:r>
                        <a:rPr lang="en-US" sz="2300" b="0" i="0" u="none" strike="noStrike" cap="none" dirty="0">
                          <a:solidFill>
                            <a:srgbClr val="1D2A53"/>
                          </a:solidFill>
                          <a:latin typeface="Calibri"/>
                          <a:ea typeface="Calibri"/>
                          <a:cs typeface="Calibri"/>
                          <a:sym typeface="Calibri"/>
                        </a:rPr>
                        <a:t>to the group by sharing relevant information and ideas</a:t>
                      </a:r>
                      <a:endParaRPr sz="2100" u="none" strike="noStrike" cap="none"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131" name="Google Shape;131;p20"/>
          <p:cNvSpPr txBox="1">
            <a:spLocks noGrp="1"/>
          </p:cNvSpPr>
          <p:nvPr>
            <p:ph type="title"/>
          </p:nvPr>
        </p:nvSpPr>
        <p:spPr>
          <a:xfrm>
            <a:off x="620039" y="350815"/>
            <a:ext cx="10877100" cy="620400"/>
          </a:xfrm>
          <a:prstGeom prst="rect">
            <a:avLst/>
          </a:prstGeom>
          <a:noFill/>
          <a:ln>
            <a:noFill/>
          </a:ln>
        </p:spPr>
        <p:txBody>
          <a:bodyPr spcFirstLastPara="1" wrap="square" lIns="91425" tIns="45700" rIns="91425" bIns="45700" anchor="ctr" anchorCtr="0">
            <a:noAutofit/>
          </a:bodyPr>
          <a:lstStyle/>
          <a:p>
            <a:pPr marL="4114800" marR="0" lvl="0" indent="457200" algn="ctr" rtl="0">
              <a:spcBef>
                <a:spcPts val="0"/>
              </a:spcBef>
              <a:spcAft>
                <a:spcPts val="0"/>
              </a:spcAft>
              <a:buClr>
                <a:schemeClr val="dk2"/>
              </a:buClr>
              <a:buSzPts val="3600"/>
              <a:buFont typeface="Calibri"/>
              <a:buNone/>
            </a:pPr>
            <a:r>
              <a:rPr lang="en-US" sz="4600" b="1" i="0" u="none" strike="noStrike" cap="none">
                <a:solidFill>
                  <a:srgbClr val="FFFFFF"/>
                </a:solidFill>
              </a:rPr>
              <a:t>Learning Expectations</a:t>
            </a:r>
            <a:endParaRPr sz="4600" b="1" i="0" u="none" strike="noStrike" cap="none">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8"/>
          <p:cNvSpPr txBox="1">
            <a:spLocks noGrp="1"/>
          </p:cNvSpPr>
          <p:nvPr>
            <p:ph type="title"/>
          </p:nvPr>
        </p:nvSpPr>
        <p:spPr>
          <a:xfrm>
            <a:off x="3082950" y="167775"/>
            <a:ext cx="9015000" cy="1048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60"/>
              <a:buFont typeface="Century Gothic"/>
              <a:buNone/>
            </a:pPr>
            <a:r>
              <a:rPr lang="en-US" sz="4600" b="1"/>
              <a:t>Remember: Change Starts with us!</a:t>
            </a:r>
            <a:endParaRPr sz="4600" b="1"/>
          </a:p>
        </p:txBody>
      </p:sp>
      <p:sp>
        <p:nvSpPr>
          <p:cNvPr id="273" name="Google Shape;273;p38"/>
          <p:cNvSpPr txBox="1">
            <a:spLocks noGrp="1"/>
          </p:cNvSpPr>
          <p:nvPr>
            <p:ph type="body" idx="1"/>
          </p:nvPr>
        </p:nvSpPr>
        <p:spPr>
          <a:xfrm>
            <a:off x="422250" y="1605775"/>
            <a:ext cx="10735200" cy="4895700"/>
          </a:xfrm>
          <a:prstGeom prst="rect">
            <a:avLst/>
          </a:prstGeom>
          <a:noFill/>
          <a:ln>
            <a:noFill/>
          </a:ln>
        </p:spPr>
        <p:txBody>
          <a:bodyPr spcFirstLastPara="1" wrap="square" lIns="91425" tIns="45700" rIns="91425" bIns="45700" anchor="t" anchorCtr="0">
            <a:normAutofit/>
          </a:bodyPr>
          <a:lstStyle/>
          <a:p>
            <a:pPr marL="342900" lvl="0" indent="-393700" algn="l" rtl="0">
              <a:spcBef>
                <a:spcPts val="0"/>
              </a:spcBef>
              <a:spcAft>
                <a:spcPts val="0"/>
              </a:spcAft>
              <a:buClr>
                <a:schemeClr val="dk1"/>
              </a:buClr>
              <a:buSzPts val="3600"/>
              <a:buChar char="•"/>
            </a:pPr>
            <a:r>
              <a:rPr lang="en-US" sz="3600"/>
              <a:t>We must be willing to change and learn if we expect the same from our students</a:t>
            </a:r>
            <a:endParaRPr sz="3600"/>
          </a:p>
          <a:p>
            <a:pPr marL="0" lvl="0" indent="0" algn="l" rtl="0">
              <a:spcBef>
                <a:spcPts val="0"/>
              </a:spcBef>
              <a:spcAft>
                <a:spcPts val="0"/>
              </a:spcAft>
              <a:buNone/>
            </a:pPr>
            <a:endParaRPr sz="2800"/>
          </a:p>
          <a:p>
            <a:pPr marL="342900" lvl="0" indent="-393700" algn="l" rtl="0">
              <a:spcBef>
                <a:spcPts val="560"/>
              </a:spcBef>
              <a:spcAft>
                <a:spcPts val="0"/>
              </a:spcAft>
              <a:buClr>
                <a:schemeClr val="dk1"/>
              </a:buClr>
              <a:buSzPts val="3600"/>
              <a:buChar char="•"/>
            </a:pPr>
            <a:r>
              <a:rPr lang="en-US" sz="3600"/>
              <a:t>This is </a:t>
            </a:r>
            <a:r>
              <a:rPr lang="en-US" sz="3600" b="1"/>
              <a:t>Adaptive Change</a:t>
            </a:r>
            <a:endParaRPr sz="3600"/>
          </a:p>
          <a:p>
            <a:pPr marL="742950" lvl="1" indent="-314325" algn="l" rtl="0">
              <a:spcBef>
                <a:spcPts val="520"/>
              </a:spcBef>
              <a:spcAft>
                <a:spcPts val="0"/>
              </a:spcAft>
              <a:buClr>
                <a:schemeClr val="dk1"/>
              </a:buClr>
              <a:buSzPts val="3050"/>
              <a:buChar char="•"/>
            </a:pPr>
            <a:r>
              <a:rPr lang="en-US" sz="3050"/>
              <a:t>It’s not easy</a:t>
            </a:r>
            <a:endParaRPr sz="3050"/>
          </a:p>
          <a:p>
            <a:pPr marL="742950" lvl="1" indent="-314325" algn="l" rtl="0">
              <a:spcBef>
                <a:spcPts val="520"/>
              </a:spcBef>
              <a:spcAft>
                <a:spcPts val="0"/>
              </a:spcAft>
              <a:buClr>
                <a:schemeClr val="dk1"/>
              </a:buClr>
              <a:buSzPts val="3050"/>
              <a:buChar char="•"/>
            </a:pPr>
            <a:r>
              <a:rPr lang="en-US" sz="3050"/>
              <a:t>We must work to address problems that we don’t yet know the solutions for</a:t>
            </a:r>
            <a:endParaRPr sz="3050"/>
          </a:p>
          <a:p>
            <a:pPr marL="342900" lvl="0" indent="-342900" algn="l" rtl="0">
              <a:spcBef>
                <a:spcPts val="560"/>
              </a:spcBef>
              <a:spcAft>
                <a:spcPts val="0"/>
              </a:spcAft>
              <a:buClr>
                <a:schemeClr val="dk1"/>
              </a:buClr>
              <a:buSzPts val="2800"/>
              <a:buNone/>
            </a:pPr>
            <a:endParaRPr/>
          </a:p>
          <a:p>
            <a:pPr marL="342900" lvl="0" indent="-342900" algn="l" rtl="0">
              <a:spcBef>
                <a:spcPts val="560"/>
              </a:spcBef>
              <a:spcAft>
                <a:spcPts val="1000"/>
              </a:spcAft>
              <a:buClr>
                <a:schemeClr val="dk1"/>
              </a:buClr>
              <a:buSzPts val="2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9"/>
          <p:cNvSpPr txBox="1">
            <a:spLocks noGrp="1"/>
          </p:cNvSpPr>
          <p:nvPr>
            <p:ph type="title"/>
          </p:nvPr>
        </p:nvSpPr>
        <p:spPr>
          <a:xfrm>
            <a:off x="3082951" y="417500"/>
            <a:ext cx="9108900" cy="489900"/>
          </a:xfrm>
          <a:prstGeom prst="rect">
            <a:avLst/>
          </a:prstGeom>
          <a:noFill/>
          <a:ln>
            <a:noFill/>
          </a:ln>
        </p:spPr>
        <p:txBody>
          <a:bodyPr spcFirstLastPara="1" wrap="square" lIns="91425" tIns="45700" rIns="91425" bIns="45700" anchor="ctr" anchorCtr="0">
            <a:noAutofit/>
          </a:bodyPr>
          <a:lstStyle/>
          <a:p>
            <a:pPr marL="2743200" lvl="0" indent="457200" algn="ctr" rtl="0">
              <a:spcBef>
                <a:spcPts val="0"/>
              </a:spcBef>
              <a:spcAft>
                <a:spcPts val="0"/>
              </a:spcAft>
              <a:buClr>
                <a:schemeClr val="dk1"/>
              </a:buClr>
              <a:buSzPts val="3960"/>
              <a:buFont typeface="Century Gothic"/>
              <a:buNone/>
            </a:pPr>
            <a:r>
              <a:rPr lang="en-US" sz="4600" b="1"/>
              <a:t>Great!! Now What??</a:t>
            </a:r>
            <a:endParaRPr sz="4600" b="1"/>
          </a:p>
        </p:txBody>
      </p:sp>
      <p:sp>
        <p:nvSpPr>
          <p:cNvPr id="280" name="Google Shape;280;p39"/>
          <p:cNvSpPr txBox="1">
            <a:spLocks noGrp="1"/>
          </p:cNvSpPr>
          <p:nvPr>
            <p:ph type="body" idx="1"/>
          </p:nvPr>
        </p:nvSpPr>
        <p:spPr>
          <a:xfrm>
            <a:off x="631975" y="1512200"/>
            <a:ext cx="10902900" cy="4821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4800"/>
              <a:t>Let’s start with one adaptive change:</a:t>
            </a:r>
            <a:endParaRPr sz="8000"/>
          </a:p>
          <a:p>
            <a:pPr marL="342900" lvl="0" indent="-393700" algn="l" rtl="0">
              <a:spcBef>
                <a:spcPts val="560"/>
              </a:spcBef>
              <a:spcAft>
                <a:spcPts val="0"/>
              </a:spcAft>
              <a:buClr>
                <a:schemeClr val="dk1"/>
              </a:buClr>
              <a:buSzPts val="3600"/>
              <a:buChar char="•"/>
            </a:pPr>
            <a:r>
              <a:rPr lang="en-US" sz="3600"/>
              <a:t>Work on </a:t>
            </a:r>
            <a:r>
              <a:rPr lang="en-US" sz="3600" b="1"/>
              <a:t>Language Patterns</a:t>
            </a:r>
            <a:endParaRPr sz="3600" b="1"/>
          </a:p>
          <a:p>
            <a:pPr marL="742950" lvl="1" indent="-336550" algn="l" rtl="0">
              <a:spcBef>
                <a:spcPts val="520"/>
              </a:spcBef>
              <a:spcAft>
                <a:spcPts val="0"/>
              </a:spcAft>
              <a:buClr>
                <a:schemeClr val="dk1"/>
              </a:buClr>
              <a:buSzPts val="3400"/>
              <a:buChar char="•"/>
            </a:pPr>
            <a:r>
              <a:rPr lang="en-US" sz="3200"/>
              <a:t>No more rules</a:t>
            </a:r>
            <a:endParaRPr sz="3200"/>
          </a:p>
          <a:p>
            <a:pPr marL="1143000" lvl="2" indent="-266700" algn="l" rtl="0">
              <a:spcBef>
                <a:spcPts val="480"/>
              </a:spcBef>
              <a:spcAft>
                <a:spcPts val="0"/>
              </a:spcAft>
              <a:buClr>
                <a:schemeClr val="dk1"/>
              </a:buClr>
              <a:buSzPts val="3000"/>
              <a:buChar char="•"/>
            </a:pPr>
            <a:r>
              <a:rPr lang="en-US" sz="3000"/>
              <a:t>“Don’t do this” and “Don’t do that”</a:t>
            </a:r>
            <a:endParaRPr sz="9400"/>
          </a:p>
          <a:p>
            <a:pPr marL="742950" lvl="1" indent="-323850" algn="l" rtl="0">
              <a:spcBef>
                <a:spcPts val="520"/>
              </a:spcBef>
              <a:spcAft>
                <a:spcPts val="0"/>
              </a:spcAft>
              <a:buClr>
                <a:schemeClr val="dk1"/>
              </a:buClr>
              <a:buSzPts val="3200"/>
              <a:buChar char="•"/>
            </a:pPr>
            <a:r>
              <a:rPr lang="en-US" sz="3200"/>
              <a:t>Only Expectations taught </a:t>
            </a:r>
            <a:r>
              <a:rPr lang="en-US" sz="3200" b="1"/>
              <a:t>Positively</a:t>
            </a:r>
            <a:endParaRPr sz="3200" b="1"/>
          </a:p>
          <a:p>
            <a:pPr marL="1143000" lvl="2" indent="-266700" algn="l" rtl="0">
              <a:spcBef>
                <a:spcPts val="480"/>
              </a:spcBef>
              <a:spcAft>
                <a:spcPts val="0"/>
              </a:spcAft>
              <a:buClr>
                <a:schemeClr val="dk1"/>
              </a:buClr>
              <a:buSzPts val="3000"/>
              <a:buChar char="•"/>
            </a:pPr>
            <a:r>
              <a:rPr lang="en-US" sz="3000"/>
              <a:t>Find ways to say</a:t>
            </a:r>
            <a:r>
              <a:rPr lang="en-US" sz="3000" b="1"/>
              <a:t> YES</a:t>
            </a:r>
            <a:endParaRPr sz="3000" b="1"/>
          </a:p>
          <a:p>
            <a:pPr marL="1143000" lvl="2" indent="-266700" algn="l" rtl="0">
              <a:spcBef>
                <a:spcPts val="480"/>
              </a:spcBef>
              <a:spcAft>
                <a:spcPts val="0"/>
              </a:spcAft>
              <a:buClr>
                <a:schemeClr val="dk1"/>
              </a:buClr>
              <a:buSzPts val="3000"/>
              <a:buChar char="•"/>
            </a:pPr>
            <a:r>
              <a:rPr lang="en-US" sz="3000"/>
              <a:t>Emphasize the </a:t>
            </a:r>
            <a:r>
              <a:rPr lang="en-US" sz="3000" b="1"/>
              <a:t>desired</a:t>
            </a:r>
            <a:r>
              <a:rPr lang="en-US" sz="3000"/>
              <a:t> behaviors</a:t>
            </a:r>
            <a:endParaRPr sz="3000"/>
          </a:p>
          <a:p>
            <a:pPr marL="1143000" lvl="2" indent="-266700" algn="l" rtl="0">
              <a:spcBef>
                <a:spcPts val="480"/>
              </a:spcBef>
              <a:spcAft>
                <a:spcPts val="0"/>
              </a:spcAft>
              <a:buClr>
                <a:schemeClr val="dk1"/>
              </a:buClr>
              <a:buSzPts val="3000"/>
              <a:buChar char="•"/>
            </a:pPr>
            <a:r>
              <a:rPr lang="en-US" sz="3000"/>
              <a:t>Be encouraging reassuring, and </a:t>
            </a:r>
            <a:r>
              <a:rPr lang="en-US" sz="3000" b="1"/>
              <a:t>positive</a:t>
            </a:r>
            <a:endParaRPr sz="3000" b="1"/>
          </a:p>
          <a:p>
            <a:pPr marL="1143000" lvl="2" indent="-266700" algn="l" rtl="0">
              <a:spcBef>
                <a:spcPts val="480"/>
              </a:spcBef>
              <a:spcAft>
                <a:spcPts val="0"/>
              </a:spcAft>
              <a:buClr>
                <a:schemeClr val="dk1"/>
              </a:buClr>
              <a:buSzPts val="3000"/>
              <a:buChar char="•"/>
            </a:pPr>
            <a:r>
              <a:rPr lang="en-US" sz="3000"/>
              <a:t>Give </a:t>
            </a:r>
            <a:r>
              <a:rPr lang="en-US" sz="3000" b="1"/>
              <a:t>choices </a:t>
            </a:r>
            <a:r>
              <a:rPr lang="en-US" sz="3000"/>
              <a:t>when possible</a:t>
            </a:r>
            <a:endParaRPr sz="3000"/>
          </a:p>
          <a:p>
            <a:pPr marL="742950" lvl="1" indent="-120650" algn="l" rtl="0">
              <a:spcBef>
                <a:spcPts val="520"/>
              </a:spcBef>
              <a:spcAft>
                <a:spcPts val="0"/>
              </a:spcAft>
              <a:buClr>
                <a:schemeClr val="dk1"/>
              </a:buClr>
              <a:buSzPts val="2600"/>
              <a:buNone/>
            </a:pPr>
            <a:endParaRPr sz="2600"/>
          </a:p>
          <a:p>
            <a:pPr marL="342900" lvl="0" indent="-342900" algn="l" rtl="0">
              <a:spcBef>
                <a:spcPts val="560"/>
              </a:spcBef>
              <a:spcAft>
                <a:spcPts val="0"/>
              </a:spcAft>
              <a:buClr>
                <a:schemeClr val="dk1"/>
              </a:buClr>
              <a:buSzPts val="2800"/>
              <a:buNone/>
            </a:pPr>
            <a:endParaRPr sz="2800"/>
          </a:p>
          <a:p>
            <a:pPr marL="342900" lvl="0" indent="-342900" algn="l" rtl="0">
              <a:spcBef>
                <a:spcPts val="560"/>
              </a:spcBef>
              <a:spcAft>
                <a:spcPts val="1000"/>
              </a:spcAft>
              <a:buClr>
                <a:schemeClr val="dk1"/>
              </a:buClr>
              <a:buSzPts val="2800"/>
              <a:buNone/>
            </a:pPr>
            <a:endParaRPr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0"/>
          <p:cNvSpPr txBox="1">
            <a:spLocks noGrp="1"/>
          </p:cNvSpPr>
          <p:nvPr>
            <p:ph type="title"/>
          </p:nvPr>
        </p:nvSpPr>
        <p:spPr>
          <a:xfrm>
            <a:off x="3103925" y="343025"/>
            <a:ext cx="9088200" cy="638400"/>
          </a:xfrm>
          <a:prstGeom prst="rect">
            <a:avLst/>
          </a:prstGeom>
          <a:noFill/>
          <a:ln>
            <a:noFill/>
          </a:ln>
        </p:spPr>
        <p:txBody>
          <a:bodyPr spcFirstLastPara="1" wrap="square" lIns="91425" tIns="45700" rIns="91425" bIns="45700" anchor="ctr" anchorCtr="0">
            <a:noAutofit/>
          </a:bodyPr>
          <a:lstStyle/>
          <a:p>
            <a:pPr marL="4114800" lvl="0" indent="457200" algn="ctr" rtl="0">
              <a:spcBef>
                <a:spcPts val="0"/>
              </a:spcBef>
              <a:spcAft>
                <a:spcPts val="0"/>
              </a:spcAft>
              <a:buClr>
                <a:schemeClr val="dk1"/>
              </a:buClr>
              <a:buSzPts val="3960"/>
              <a:buFont typeface="Century Gothic"/>
              <a:buNone/>
            </a:pPr>
            <a:r>
              <a:rPr lang="en-US" sz="4600" b="1"/>
              <a:t>Let’s Practice!!</a:t>
            </a:r>
            <a:endParaRPr sz="4600" b="1"/>
          </a:p>
        </p:txBody>
      </p:sp>
      <p:sp>
        <p:nvSpPr>
          <p:cNvPr id="287" name="Google Shape;287;p40"/>
          <p:cNvSpPr txBox="1">
            <a:spLocks noGrp="1"/>
          </p:cNvSpPr>
          <p:nvPr>
            <p:ph type="body" idx="1"/>
          </p:nvPr>
        </p:nvSpPr>
        <p:spPr>
          <a:xfrm>
            <a:off x="770767" y="1471642"/>
            <a:ext cx="4978500" cy="53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1000"/>
              </a:spcAft>
              <a:buClr>
                <a:schemeClr val="dk1"/>
              </a:buClr>
              <a:buSzPts val="2800"/>
              <a:buNone/>
            </a:pPr>
            <a:r>
              <a:rPr lang="en-US" sz="3500" b="1">
                <a:solidFill>
                  <a:schemeClr val="accent2"/>
                </a:solidFill>
              </a:rPr>
              <a:t>The Old Way</a:t>
            </a:r>
            <a:endParaRPr sz="3500">
              <a:solidFill>
                <a:schemeClr val="accent2"/>
              </a:solidFill>
            </a:endParaRPr>
          </a:p>
        </p:txBody>
      </p:sp>
      <p:sp>
        <p:nvSpPr>
          <p:cNvPr id="288" name="Google Shape;288;p40"/>
          <p:cNvSpPr txBox="1"/>
          <p:nvPr/>
        </p:nvSpPr>
        <p:spPr>
          <a:xfrm>
            <a:off x="6205167" y="1471650"/>
            <a:ext cx="4978500" cy="60960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chemeClr val="lt1"/>
              </a:buClr>
              <a:buSzPts val="2800"/>
              <a:buFont typeface="Century Gothic"/>
              <a:buNone/>
            </a:pPr>
            <a:r>
              <a:rPr lang="en-US" sz="3500" b="1">
                <a:solidFill>
                  <a:schemeClr val="dk1"/>
                </a:solidFill>
                <a:latin typeface="Calibri"/>
                <a:ea typeface="Calibri"/>
                <a:cs typeface="Calibri"/>
                <a:sym typeface="Calibri"/>
              </a:rPr>
              <a:t>A Better Way</a:t>
            </a:r>
            <a:endParaRPr sz="2100">
              <a:solidFill>
                <a:schemeClr val="dk1"/>
              </a:solidFill>
              <a:latin typeface="Calibri"/>
              <a:ea typeface="Calibri"/>
              <a:cs typeface="Calibri"/>
              <a:sym typeface="Calibri"/>
            </a:endParaRPr>
          </a:p>
        </p:txBody>
      </p:sp>
      <p:sp>
        <p:nvSpPr>
          <p:cNvPr id="289" name="Google Shape;289;p40"/>
          <p:cNvSpPr txBox="1"/>
          <p:nvPr/>
        </p:nvSpPr>
        <p:spPr>
          <a:xfrm>
            <a:off x="6205183" y="2362200"/>
            <a:ext cx="4978500" cy="60960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chemeClr val="lt1"/>
              </a:buClr>
              <a:buSzPts val="2400"/>
              <a:buFont typeface="Century Gothic"/>
              <a:buNone/>
            </a:pPr>
            <a:r>
              <a:rPr lang="en-US" sz="2800">
                <a:solidFill>
                  <a:schemeClr val="dk1"/>
                </a:solidFill>
                <a:latin typeface="Calibri"/>
                <a:ea typeface="Calibri"/>
                <a:cs typeface="Calibri"/>
                <a:sym typeface="Calibri"/>
              </a:rPr>
              <a:t>“Yes, you may go just as soon as we finish.”</a:t>
            </a:r>
            <a:endParaRPr sz="1800">
              <a:solidFill>
                <a:schemeClr val="dk1"/>
              </a:solidFill>
              <a:latin typeface="Calibri"/>
              <a:ea typeface="Calibri"/>
              <a:cs typeface="Calibri"/>
              <a:sym typeface="Calibri"/>
            </a:endParaRPr>
          </a:p>
        </p:txBody>
      </p:sp>
      <p:sp>
        <p:nvSpPr>
          <p:cNvPr id="290" name="Google Shape;290;p40"/>
          <p:cNvSpPr txBox="1"/>
          <p:nvPr/>
        </p:nvSpPr>
        <p:spPr>
          <a:xfrm>
            <a:off x="614169" y="3429000"/>
            <a:ext cx="4978500" cy="53370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chemeClr val="lt1"/>
              </a:buClr>
              <a:buSzPts val="2400"/>
              <a:buFont typeface="Century Gothic"/>
              <a:buNone/>
            </a:pPr>
            <a:r>
              <a:rPr lang="en-US" sz="2800">
                <a:solidFill>
                  <a:schemeClr val="accent2"/>
                </a:solidFill>
                <a:highlight>
                  <a:schemeClr val="lt1"/>
                </a:highlight>
                <a:latin typeface="Calibri"/>
                <a:ea typeface="Calibri"/>
                <a:cs typeface="Calibri"/>
                <a:sym typeface="Calibri"/>
              </a:rPr>
              <a:t>“</a:t>
            </a:r>
            <a:r>
              <a:rPr lang="en-US" sz="2800" b="1" u="sng">
                <a:solidFill>
                  <a:schemeClr val="accent2"/>
                </a:solidFill>
                <a:highlight>
                  <a:schemeClr val="lt1"/>
                </a:highlight>
                <a:latin typeface="Calibri"/>
                <a:ea typeface="Calibri"/>
                <a:cs typeface="Calibri"/>
                <a:sym typeface="Calibri"/>
              </a:rPr>
              <a:t>STOP</a:t>
            </a:r>
            <a:r>
              <a:rPr lang="en-US" sz="2800">
                <a:solidFill>
                  <a:schemeClr val="accent2"/>
                </a:solidFill>
                <a:highlight>
                  <a:schemeClr val="lt1"/>
                </a:highlight>
                <a:latin typeface="Calibri"/>
                <a:ea typeface="Calibri"/>
                <a:cs typeface="Calibri"/>
                <a:sym typeface="Calibri"/>
              </a:rPr>
              <a:t> running in the hall.”</a:t>
            </a:r>
            <a:r>
              <a:rPr lang="en-US" sz="2400" u="sng">
                <a:solidFill>
                  <a:schemeClr val="lt1"/>
                </a:solidFill>
                <a:latin typeface="Century Gothic"/>
                <a:ea typeface="Century Gothic"/>
                <a:cs typeface="Century Gothic"/>
                <a:sym typeface="Century Gothic"/>
              </a:rPr>
              <a:t>p</a:t>
            </a:r>
            <a:r>
              <a:rPr lang="en-US" sz="2400">
                <a:solidFill>
                  <a:schemeClr val="lt1"/>
                </a:solidFill>
                <a:latin typeface="Century Gothic"/>
                <a:ea typeface="Century Gothic"/>
                <a:cs typeface="Century Gothic"/>
                <a:sym typeface="Century Gothic"/>
              </a:rPr>
              <a:t> running in the hall.”</a:t>
            </a:r>
            <a:endParaRPr/>
          </a:p>
        </p:txBody>
      </p:sp>
      <p:sp>
        <p:nvSpPr>
          <p:cNvPr id="291" name="Google Shape;291;p40"/>
          <p:cNvSpPr txBox="1"/>
          <p:nvPr/>
        </p:nvSpPr>
        <p:spPr>
          <a:xfrm>
            <a:off x="6179403" y="3352800"/>
            <a:ext cx="4978500" cy="60960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chemeClr val="lt1"/>
              </a:buClr>
              <a:buSzPts val="2400"/>
              <a:buFont typeface="Century Gothic"/>
              <a:buNone/>
            </a:pPr>
            <a:r>
              <a:rPr lang="en-US" sz="2800">
                <a:solidFill>
                  <a:schemeClr val="dk1"/>
                </a:solidFill>
                <a:latin typeface="Calibri"/>
                <a:ea typeface="Calibri"/>
                <a:cs typeface="Calibri"/>
                <a:sym typeface="Calibri"/>
              </a:rPr>
              <a:t>“Do we run in the hall at __</a:t>
            </a:r>
            <a:r>
              <a:rPr lang="en-US" sz="2800" u="sng">
                <a:solidFill>
                  <a:schemeClr val="dk1"/>
                </a:solidFill>
                <a:latin typeface="Calibri"/>
                <a:ea typeface="Calibri"/>
                <a:cs typeface="Calibri"/>
                <a:sym typeface="Calibri"/>
              </a:rPr>
              <a:t>(school name)</a:t>
            </a:r>
            <a:r>
              <a:rPr lang="en-US" sz="2800">
                <a:solidFill>
                  <a:schemeClr val="dk1"/>
                </a:solidFill>
                <a:latin typeface="Calibri"/>
                <a:ea typeface="Calibri"/>
                <a:cs typeface="Calibri"/>
                <a:sym typeface="Calibri"/>
              </a:rPr>
              <a:t>__?”</a:t>
            </a:r>
            <a:endParaRPr sz="2800">
              <a:solidFill>
                <a:schemeClr val="dk1"/>
              </a:solidFill>
              <a:latin typeface="Calibri"/>
              <a:ea typeface="Calibri"/>
              <a:cs typeface="Calibri"/>
              <a:sym typeface="Calibri"/>
            </a:endParaRPr>
          </a:p>
        </p:txBody>
      </p:sp>
      <p:sp>
        <p:nvSpPr>
          <p:cNvPr id="292" name="Google Shape;292;p40"/>
          <p:cNvSpPr txBox="1"/>
          <p:nvPr/>
        </p:nvSpPr>
        <p:spPr>
          <a:xfrm>
            <a:off x="6179403" y="4352499"/>
            <a:ext cx="5199600" cy="60960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chemeClr val="lt1"/>
              </a:buClr>
              <a:buSzPts val="2400"/>
              <a:buFont typeface="Century Gothic"/>
              <a:buNone/>
            </a:pPr>
            <a:r>
              <a:rPr lang="en-US" sz="2800">
                <a:solidFill>
                  <a:schemeClr val="dk1"/>
                </a:solidFill>
                <a:latin typeface="Calibri"/>
                <a:ea typeface="Calibri"/>
                <a:cs typeface="Calibri"/>
                <a:sym typeface="Calibri"/>
              </a:rPr>
              <a:t>“Where should your phone be during class?”</a:t>
            </a:r>
            <a:endParaRPr sz="1800">
              <a:solidFill>
                <a:schemeClr val="dk1"/>
              </a:solidFill>
              <a:latin typeface="Calibri"/>
              <a:ea typeface="Calibri"/>
              <a:cs typeface="Calibri"/>
              <a:sym typeface="Calibri"/>
            </a:endParaRPr>
          </a:p>
        </p:txBody>
      </p:sp>
      <p:sp>
        <p:nvSpPr>
          <p:cNvPr id="293" name="Google Shape;293;p40"/>
          <p:cNvSpPr txBox="1"/>
          <p:nvPr/>
        </p:nvSpPr>
        <p:spPr>
          <a:xfrm>
            <a:off x="6179404" y="5448300"/>
            <a:ext cx="4978500" cy="60960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chemeClr val="lt1"/>
              </a:buClr>
              <a:buSzPts val="2400"/>
              <a:buFont typeface="Century Gothic"/>
              <a:buNone/>
            </a:pPr>
            <a:r>
              <a:rPr lang="en-US" sz="2800">
                <a:solidFill>
                  <a:schemeClr val="dk1"/>
                </a:solidFill>
                <a:latin typeface="Calibri"/>
                <a:ea typeface="Calibri"/>
                <a:cs typeface="Calibri"/>
                <a:sym typeface="Calibri"/>
              </a:rPr>
              <a:t>“I’m happy to listen when things are calm.”</a:t>
            </a:r>
            <a:endParaRPr sz="1800">
              <a:solidFill>
                <a:schemeClr val="dk1"/>
              </a:solidFill>
              <a:latin typeface="Calibri"/>
              <a:ea typeface="Calibri"/>
              <a:cs typeface="Calibri"/>
              <a:sym typeface="Calibri"/>
            </a:endParaRPr>
          </a:p>
        </p:txBody>
      </p:sp>
      <p:sp>
        <p:nvSpPr>
          <p:cNvPr id="294" name="Google Shape;294;p40"/>
          <p:cNvSpPr txBox="1"/>
          <p:nvPr/>
        </p:nvSpPr>
        <p:spPr>
          <a:xfrm>
            <a:off x="614167" y="2301533"/>
            <a:ext cx="3999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accent2"/>
                </a:solidFill>
                <a:latin typeface="Calibri"/>
                <a:ea typeface="Calibri"/>
                <a:cs typeface="Calibri"/>
                <a:sym typeface="Calibri"/>
              </a:rPr>
              <a:t>“</a:t>
            </a:r>
            <a:r>
              <a:rPr lang="en-US" sz="2800" b="1" u="sng">
                <a:solidFill>
                  <a:schemeClr val="accent2"/>
                </a:solidFill>
                <a:latin typeface="Calibri"/>
                <a:ea typeface="Calibri"/>
                <a:cs typeface="Calibri"/>
                <a:sym typeface="Calibri"/>
              </a:rPr>
              <a:t>NO</a:t>
            </a:r>
            <a:r>
              <a:rPr lang="en-US" sz="2800">
                <a:solidFill>
                  <a:schemeClr val="accent2"/>
                </a:solidFill>
                <a:latin typeface="Calibri"/>
                <a:ea typeface="Calibri"/>
                <a:cs typeface="Calibri"/>
                <a:sym typeface="Calibri"/>
              </a:rPr>
              <a:t>, you can’t go to the bathroom.”</a:t>
            </a:r>
            <a:endParaRPr sz="1800">
              <a:solidFill>
                <a:schemeClr val="accent2"/>
              </a:solidFill>
              <a:latin typeface="Calibri"/>
              <a:ea typeface="Calibri"/>
              <a:cs typeface="Calibri"/>
              <a:sym typeface="Calibri"/>
            </a:endParaRPr>
          </a:p>
        </p:txBody>
      </p:sp>
      <p:sp>
        <p:nvSpPr>
          <p:cNvPr id="295" name="Google Shape;295;p40"/>
          <p:cNvSpPr txBox="1"/>
          <p:nvPr/>
        </p:nvSpPr>
        <p:spPr>
          <a:xfrm>
            <a:off x="614167" y="4352500"/>
            <a:ext cx="3999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accent2"/>
                </a:solidFill>
                <a:latin typeface="Calibri"/>
                <a:ea typeface="Calibri"/>
                <a:cs typeface="Calibri"/>
                <a:sym typeface="Calibri"/>
              </a:rPr>
              <a:t>“Put that phone away right </a:t>
            </a:r>
            <a:r>
              <a:rPr lang="en-US" sz="2800" b="1" u="sng">
                <a:solidFill>
                  <a:schemeClr val="accent2"/>
                </a:solidFill>
                <a:latin typeface="Calibri"/>
                <a:ea typeface="Calibri"/>
                <a:cs typeface="Calibri"/>
                <a:sym typeface="Calibri"/>
              </a:rPr>
              <a:t>NOW</a:t>
            </a:r>
            <a:r>
              <a:rPr lang="en-US" sz="2800" b="1">
                <a:solidFill>
                  <a:schemeClr val="accent2"/>
                </a:solidFill>
                <a:latin typeface="Calibri"/>
                <a:ea typeface="Calibri"/>
                <a:cs typeface="Calibri"/>
                <a:sym typeface="Calibri"/>
              </a:rPr>
              <a:t>!</a:t>
            </a:r>
            <a:r>
              <a:rPr lang="en-US" sz="2800">
                <a:solidFill>
                  <a:schemeClr val="accent2"/>
                </a:solidFill>
                <a:latin typeface="Calibri"/>
                <a:ea typeface="Calibri"/>
                <a:cs typeface="Calibri"/>
                <a:sym typeface="Calibri"/>
              </a:rPr>
              <a:t>”</a:t>
            </a:r>
            <a:endParaRPr sz="2800">
              <a:solidFill>
                <a:schemeClr val="accent2"/>
              </a:solidFill>
              <a:latin typeface="Calibri"/>
              <a:ea typeface="Calibri"/>
              <a:cs typeface="Calibri"/>
              <a:sym typeface="Calibri"/>
            </a:endParaRPr>
          </a:p>
        </p:txBody>
      </p:sp>
      <p:sp>
        <p:nvSpPr>
          <p:cNvPr id="296" name="Google Shape;296;p40"/>
          <p:cNvSpPr txBox="1"/>
          <p:nvPr/>
        </p:nvSpPr>
        <p:spPr>
          <a:xfrm>
            <a:off x="614167" y="5448300"/>
            <a:ext cx="3999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accent2"/>
                </a:solidFill>
                <a:latin typeface="Calibri"/>
                <a:ea typeface="Calibri"/>
                <a:cs typeface="Calibri"/>
                <a:sym typeface="Calibri"/>
              </a:rPr>
              <a:t>“</a:t>
            </a:r>
            <a:r>
              <a:rPr lang="en-US" sz="2800" b="1" u="sng">
                <a:solidFill>
                  <a:schemeClr val="accent2"/>
                </a:solidFill>
                <a:latin typeface="Calibri"/>
                <a:ea typeface="Calibri"/>
                <a:cs typeface="Calibri"/>
                <a:sym typeface="Calibri"/>
              </a:rPr>
              <a:t>DON’T</a:t>
            </a:r>
            <a:r>
              <a:rPr lang="en-US" sz="2800" b="1">
                <a:solidFill>
                  <a:schemeClr val="accent2"/>
                </a:solidFill>
                <a:latin typeface="Calibri"/>
                <a:ea typeface="Calibri"/>
                <a:cs typeface="Calibri"/>
                <a:sym typeface="Calibri"/>
              </a:rPr>
              <a:t> </a:t>
            </a:r>
            <a:r>
              <a:rPr lang="en-US" sz="2800">
                <a:solidFill>
                  <a:schemeClr val="accent2"/>
                </a:solidFill>
                <a:latin typeface="Calibri"/>
                <a:ea typeface="Calibri"/>
                <a:cs typeface="Calibri"/>
                <a:sym typeface="Calibri"/>
              </a:rPr>
              <a:t>talk to me in that tone of voice!”</a:t>
            </a:r>
            <a:endParaRPr sz="1800">
              <a:solidFill>
                <a:schemeClr val="accent2"/>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1"/>
          <p:cNvSpPr txBox="1">
            <a:spLocks noGrp="1"/>
          </p:cNvSpPr>
          <p:nvPr>
            <p:ph type="title"/>
          </p:nvPr>
        </p:nvSpPr>
        <p:spPr>
          <a:xfrm>
            <a:off x="3124900" y="209625"/>
            <a:ext cx="9067200" cy="915300"/>
          </a:xfrm>
          <a:prstGeom prst="rect">
            <a:avLst/>
          </a:prstGeom>
          <a:noFill/>
          <a:ln>
            <a:noFill/>
          </a:ln>
        </p:spPr>
        <p:txBody>
          <a:bodyPr spcFirstLastPara="1" wrap="square" lIns="91425" tIns="45700" rIns="91425" bIns="45700" anchor="ctr" anchorCtr="0">
            <a:noAutofit/>
          </a:bodyPr>
          <a:lstStyle/>
          <a:p>
            <a:pPr marL="1828800" marR="0" lvl="0" indent="457200" algn="ctr" rtl="0">
              <a:spcBef>
                <a:spcPts val="0"/>
              </a:spcBef>
              <a:spcAft>
                <a:spcPts val="0"/>
              </a:spcAft>
              <a:buClr>
                <a:schemeClr val="dk2"/>
              </a:buClr>
              <a:buSzPts val="4400"/>
              <a:buFont typeface="Questrial"/>
              <a:buNone/>
            </a:pPr>
            <a:r>
              <a:rPr lang="en-US" sz="4600" b="1"/>
              <a:t>High Quality PD Checklist</a:t>
            </a:r>
            <a:endParaRPr sz="4600" b="1"/>
          </a:p>
        </p:txBody>
      </p:sp>
      <p:pic>
        <p:nvPicPr>
          <p:cNvPr id="303" name="Google Shape;303;p41" descr="There are 21 items in the checklist from Noonan, Langham and Gaumer 2013.  The checklist is divided into Before Training (preparation), During Training (introduction, professional learning provider, engagement, evaluation) and After Training (mastery). "/>
          <p:cNvPicPr preferRelativeResize="0"/>
          <p:nvPr/>
        </p:nvPicPr>
        <p:blipFill rotWithShape="1">
          <a:blip r:embed="rId3">
            <a:alphaModFix/>
          </a:blip>
          <a:srcRect/>
          <a:stretch/>
        </p:blipFill>
        <p:spPr>
          <a:xfrm>
            <a:off x="1371758" y="1391060"/>
            <a:ext cx="4997450" cy="5466939"/>
          </a:xfrm>
          <a:prstGeom prst="rect">
            <a:avLst/>
          </a:prstGeom>
          <a:noFill/>
          <a:ln>
            <a:noFill/>
          </a:ln>
        </p:spPr>
      </p:pic>
      <p:sp>
        <p:nvSpPr>
          <p:cNvPr id="304" name="Google Shape;304;p41"/>
          <p:cNvSpPr txBox="1"/>
          <p:nvPr/>
        </p:nvSpPr>
        <p:spPr>
          <a:xfrm>
            <a:off x="7089175" y="6203225"/>
            <a:ext cx="26631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Questrial"/>
              <a:buNone/>
            </a:pPr>
            <a:r>
              <a:rPr lang="en-US" sz="1800" b="1" i="0" u="none" strike="noStrike" cap="none">
                <a:solidFill>
                  <a:schemeClr val="dk1"/>
                </a:solidFill>
                <a:latin typeface="Questrial"/>
                <a:ea typeface="Questrial"/>
                <a:cs typeface="Questrial"/>
                <a:sym typeface="Questrial"/>
              </a:rPr>
              <a:t>Workbook: TFI 1.7</a:t>
            </a:r>
            <a:endParaRPr sz="1800" b="1" i="0" u="none" strike="noStrike" cap="none">
              <a:solidFill>
                <a:schemeClr val="dk1"/>
              </a:solidFill>
              <a:latin typeface="Questrial"/>
              <a:ea typeface="Questrial"/>
              <a:cs typeface="Questrial"/>
              <a:sym typeface="Quest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2"/>
          <p:cNvSpPr txBox="1">
            <a:spLocks noGrp="1"/>
          </p:cNvSpPr>
          <p:nvPr>
            <p:ph type="title"/>
          </p:nvPr>
        </p:nvSpPr>
        <p:spPr>
          <a:xfrm>
            <a:off x="2876105" y="224036"/>
            <a:ext cx="9315900" cy="915300"/>
          </a:xfrm>
          <a:prstGeom prst="rect">
            <a:avLst/>
          </a:prstGeom>
          <a:noFill/>
          <a:ln>
            <a:noFill/>
          </a:ln>
        </p:spPr>
        <p:txBody>
          <a:bodyPr spcFirstLastPara="1" wrap="square" lIns="91425" tIns="45700" rIns="91425" bIns="45700" anchor="ctr" anchorCtr="0">
            <a:normAutofit/>
          </a:bodyPr>
          <a:lstStyle/>
          <a:p>
            <a:pPr marL="1371600" marR="0" lvl="0" indent="457200" algn="ctr" rtl="0">
              <a:spcBef>
                <a:spcPts val="0"/>
              </a:spcBef>
              <a:spcAft>
                <a:spcPts val="0"/>
              </a:spcAft>
              <a:buClr>
                <a:schemeClr val="dk2"/>
              </a:buClr>
              <a:buSzPts val="4400"/>
              <a:buFont typeface="Questrial"/>
              <a:buNone/>
            </a:pPr>
            <a:r>
              <a:rPr lang="en-US" sz="4600" b="1"/>
              <a:t>Prof. Development Calendar</a:t>
            </a:r>
            <a:endParaRPr sz="4600" b="1"/>
          </a:p>
        </p:txBody>
      </p:sp>
      <p:pic>
        <p:nvPicPr>
          <p:cNvPr id="311" name="Google Shape;311;p42" descr="The columns in this table are labeled: Targeted group, title of training, when, instructor(s), goal or purpose."/>
          <p:cNvPicPr preferRelativeResize="0"/>
          <p:nvPr/>
        </p:nvPicPr>
        <p:blipFill rotWithShape="1">
          <a:blip r:embed="rId3">
            <a:alphaModFix/>
          </a:blip>
          <a:srcRect/>
          <a:stretch/>
        </p:blipFill>
        <p:spPr>
          <a:xfrm>
            <a:off x="649775" y="1977550"/>
            <a:ext cx="10567125" cy="3789875"/>
          </a:xfrm>
          <a:prstGeom prst="rect">
            <a:avLst/>
          </a:prstGeom>
          <a:noFill/>
          <a:ln>
            <a:noFill/>
          </a:ln>
        </p:spPr>
      </p:pic>
      <p:sp>
        <p:nvSpPr>
          <p:cNvPr id="312" name="Google Shape;312;p42"/>
          <p:cNvSpPr txBox="1"/>
          <p:nvPr/>
        </p:nvSpPr>
        <p:spPr>
          <a:xfrm>
            <a:off x="7089175" y="6203225"/>
            <a:ext cx="26631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Questrial"/>
              <a:buNone/>
            </a:pPr>
            <a:r>
              <a:rPr lang="en-US" sz="1800" b="1" i="0" u="none" strike="noStrike" cap="none">
                <a:solidFill>
                  <a:schemeClr val="dk1"/>
                </a:solidFill>
                <a:latin typeface="Questrial"/>
                <a:ea typeface="Questrial"/>
                <a:cs typeface="Questrial"/>
                <a:sym typeface="Questrial"/>
              </a:rPr>
              <a:t>Workbook: TFI 1.7</a:t>
            </a:r>
            <a:endParaRPr sz="1800" b="1" i="0" u="none" strike="noStrike" cap="none">
              <a:solidFill>
                <a:schemeClr val="dk1"/>
              </a:solidFill>
              <a:latin typeface="Questrial"/>
              <a:ea typeface="Questrial"/>
              <a:cs typeface="Questrial"/>
              <a:sym typeface="Quest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3"/>
          <p:cNvSpPr txBox="1">
            <a:spLocks noGrp="1"/>
          </p:cNvSpPr>
          <p:nvPr>
            <p:ph type="title"/>
          </p:nvPr>
        </p:nvSpPr>
        <p:spPr>
          <a:xfrm>
            <a:off x="2999075" y="208450"/>
            <a:ext cx="9106800" cy="9153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2"/>
              </a:buClr>
              <a:buSzPts val="3959"/>
              <a:buFont typeface="Questrial"/>
              <a:buNone/>
            </a:pPr>
            <a:r>
              <a:rPr lang="en-US" b="1" i="0" u="none" strike="noStrike" cap="none"/>
              <a:t>Professional Development/ Training Timelines</a:t>
            </a:r>
            <a:endParaRPr b="1" i="0" u="none" strike="noStrike" cap="none"/>
          </a:p>
        </p:txBody>
      </p:sp>
      <p:sp>
        <p:nvSpPr>
          <p:cNvPr id="318" name="Google Shape;318;p43"/>
          <p:cNvSpPr txBox="1">
            <a:spLocks noGrp="1"/>
          </p:cNvSpPr>
          <p:nvPr>
            <p:ph type="body" idx="1"/>
          </p:nvPr>
        </p:nvSpPr>
        <p:spPr>
          <a:xfrm>
            <a:off x="169333" y="1600200"/>
            <a:ext cx="12022800" cy="3903000"/>
          </a:xfrm>
          <a:prstGeom prst="rect">
            <a:avLst/>
          </a:prstGeom>
          <a:noFill/>
          <a:ln>
            <a:noFill/>
          </a:ln>
        </p:spPr>
        <p:txBody>
          <a:bodyPr spcFirstLastPara="1" wrap="square" lIns="91425" tIns="45700" rIns="91425" bIns="45700" anchor="t" anchorCtr="0">
            <a:normAutofit/>
          </a:bodyPr>
          <a:lstStyle/>
          <a:p>
            <a:pPr marL="0" marR="0" lvl="0" indent="0" algn="ctr" rtl="0">
              <a:lnSpc>
                <a:spcPct val="80000"/>
              </a:lnSpc>
              <a:spcBef>
                <a:spcPts val="0"/>
              </a:spcBef>
              <a:spcAft>
                <a:spcPts val="0"/>
              </a:spcAft>
              <a:buClr>
                <a:schemeClr val="dk1"/>
              </a:buClr>
              <a:buSzPts val="2960"/>
              <a:buFont typeface="Noto Sans Symbols"/>
              <a:buNone/>
            </a:pPr>
            <a:r>
              <a:rPr lang="en-US" sz="3859" b="0" i="1" u="none" strike="noStrike" cap="none">
                <a:solidFill>
                  <a:srgbClr val="DD8047"/>
                </a:solidFill>
                <a:latin typeface="Questrial"/>
                <a:ea typeface="Questrial"/>
                <a:cs typeface="Questrial"/>
                <a:sym typeface="Questrial"/>
              </a:rPr>
              <a:t>Brainstorm!</a:t>
            </a:r>
            <a:endParaRPr sz="3859" b="0" i="0" u="none" strike="noStrike" cap="none">
              <a:solidFill>
                <a:schemeClr val="dk2"/>
              </a:solidFill>
              <a:latin typeface="Questrial"/>
              <a:ea typeface="Questrial"/>
              <a:cs typeface="Questrial"/>
              <a:sym typeface="Questrial"/>
            </a:endParaRPr>
          </a:p>
          <a:p>
            <a:pPr marL="0" marR="0" lvl="0" indent="0" algn="l" rtl="0">
              <a:lnSpc>
                <a:spcPct val="80000"/>
              </a:lnSpc>
              <a:spcBef>
                <a:spcPts val="592"/>
              </a:spcBef>
              <a:spcAft>
                <a:spcPts val="0"/>
              </a:spcAft>
              <a:buClr>
                <a:schemeClr val="dk1"/>
              </a:buClr>
              <a:buSzPts val="2960"/>
              <a:buFont typeface="Noto Sans Symbols"/>
              <a:buNone/>
            </a:pPr>
            <a:r>
              <a:rPr lang="en-US" sz="3359" b="0" i="0" u="none" strike="noStrike" cap="none">
                <a:solidFill>
                  <a:schemeClr val="dk2"/>
                </a:solidFill>
                <a:latin typeface="Questrial"/>
                <a:ea typeface="Questrial"/>
                <a:cs typeface="Questrial"/>
                <a:sym typeface="Questrial"/>
              </a:rPr>
              <a:t>We need a timeline that is reasonable and allows us to teach and train all staff and students on the core features (</a:t>
            </a:r>
            <a:r>
              <a:rPr lang="en-US" sz="3359" b="0" i="1" u="none" strike="noStrike" cap="none">
                <a:solidFill>
                  <a:schemeClr val="dk2"/>
                </a:solidFill>
                <a:latin typeface="Questrial"/>
                <a:ea typeface="Questrial"/>
                <a:cs typeface="Questrial"/>
                <a:sym typeface="Questrial"/>
              </a:rPr>
              <a:t>expectations, acknowledgements, discipline and data).</a:t>
            </a:r>
            <a:r>
              <a:rPr lang="en-US" sz="2960" b="0" i="1" u="none" strike="noStrike" cap="none">
                <a:solidFill>
                  <a:schemeClr val="dk2"/>
                </a:solidFill>
                <a:latin typeface="Questrial"/>
                <a:ea typeface="Questrial"/>
                <a:cs typeface="Questrial"/>
                <a:sym typeface="Questrial"/>
              </a:rPr>
              <a:t> </a:t>
            </a:r>
            <a:endParaRPr/>
          </a:p>
          <a:p>
            <a:pPr marL="0" marR="0" lvl="0" indent="0" algn="l" rtl="0">
              <a:lnSpc>
                <a:spcPct val="80000"/>
              </a:lnSpc>
              <a:spcBef>
                <a:spcPts val="592"/>
              </a:spcBef>
              <a:spcAft>
                <a:spcPts val="0"/>
              </a:spcAft>
              <a:buClr>
                <a:schemeClr val="dk1"/>
              </a:buClr>
              <a:buSzPts val="2960"/>
              <a:buFont typeface="Noto Sans Symbols"/>
              <a:buNone/>
            </a:pPr>
            <a:endParaRPr/>
          </a:p>
          <a:p>
            <a:pPr marL="742950" marR="0" lvl="1" indent="-330200" algn="l" rtl="0">
              <a:lnSpc>
                <a:spcPct val="80000"/>
              </a:lnSpc>
              <a:spcBef>
                <a:spcPts val="518"/>
              </a:spcBef>
              <a:spcAft>
                <a:spcPts val="0"/>
              </a:spcAft>
              <a:buClr>
                <a:schemeClr val="lt1"/>
              </a:buClr>
              <a:buSzPts val="3290"/>
              <a:buFont typeface="Noto Sans Symbols"/>
              <a:buChar char="▪"/>
            </a:pPr>
            <a:r>
              <a:rPr lang="en-US" sz="3290" b="0" i="0" u="none" strike="noStrike" cap="none">
                <a:solidFill>
                  <a:schemeClr val="dk2"/>
                </a:solidFill>
                <a:latin typeface="Questrial"/>
                <a:ea typeface="Questrial"/>
                <a:cs typeface="Questrial"/>
                <a:sym typeface="Questrial"/>
              </a:rPr>
              <a:t>What are all the components in our PD Plan?</a:t>
            </a:r>
            <a:endParaRPr sz="2800"/>
          </a:p>
          <a:p>
            <a:pPr marL="742950" marR="0" lvl="1" indent="-330200" algn="l" rtl="0">
              <a:lnSpc>
                <a:spcPct val="80000"/>
              </a:lnSpc>
              <a:spcBef>
                <a:spcPts val="518"/>
              </a:spcBef>
              <a:spcAft>
                <a:spcPts val="0"/>
              </a:spcAft>
              <a:buClr>
                <a:schemeClr val="lt1"/>
              </a:buClr>
              <a:buSzPts val="3290"/>
              <a:buFont typeface="Noto Sans Symbols"/>
              <a:buChar char="▪"/>
            </a:pPr>
            <a:r>
              <a:rPr lang="en-US" sz="3290" b="0" i="0" u="none" strike="noStrike" cap="none">
                <a:solidFill>
                  <a:schemeClr val="dk2"/>
                </a:solidFill>
                <a:latin typeface="Questrial"/>
                <a:ea typeface="Questrial"/>
                <a:cs typeface="Questrial"/>
                <a:sym typeface="Questrial"/>
              </a:rPr>
              <a:t>Who do we train first?</a:t>
            </a:r>
            <a:endParaRPr sz="2800"/>
          </a:p>
          <a:p>
            <a:pPr marL="742950" marR="0" lvl="1" indent="-330200" algn="l" rtl="0">
              <a:lnSpc>
                <a:spcPct val="80000"/>
              </a:lnSpc>
              <a:spcBef>
                <a:spcPts val="518"/>
              </a:spcBef>
              <a:spcAft>
                <a:spcPts val="0"/>
              </a:spcAft>
              <a:buClr>
                <a:schemeClr val="lt1"/>
              </a:buClr>
              <a:buSzPts val="3290"/>
              <a:buFont typeface="Noto Sans Symbols"/>
              <a:buChar char="▪"/>
            </a:pPr>
            <a:r>
              <a:rPr lang="en-US" sz="3290" b="0" i="0" u="none" strike="noStrike" cap="none">
                <a:solidFill>
                  <a:schemeClr val="dk2"/>
                </a:solidFill>
                <a:latin typeface="Questrial"/>
                <a:ea typeface="Questrial"/>
                <a:cs typeface="Questrial"/>
                <a:sym typeface="Questrial"/>
              </a:rPr>
              <a:t>When do we hold “boosters”? </a:t>
            </a:r>
            <a:endParaRPr sz="3290" b="0" i="0" u="none" strike="noStrike" cap="none">
              <a:solidFill>
                <a:schemeClr val="dk2"/>
              </a:solidFill>
              <a:latin typeface="Questrial"/>
              <a:ea typeface="Questrial"/>
              <a:cs typeface="Questrial"/>
              <a:sym typeface="Questrial"/>
            </a:endParaRPr>
          </a:p>
        </p:txBody>
      </p:sp>
      <p:sp>
        <p:nvSpPr>
          <p:cNvPr id="319" name="Google Shape;319;p43"/>
          <p:cNvSpPr txBox="1"/>
          <p:nvPr/>
        </p:nvSpPr>
        <p:spPr>
          <a:xfrm>
            <a:off x="395297" y="6203225"/>
            <a:ext cx="59115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Questrial"/>
              <a:buNone/>
            </a:pPr>
            <a:r>
              <a:rPr lang="en-US" sz="1800" b="1" i="0" u="none" strike="noStrike" cap="none">
                <a:solidFill>
                  <a:schemeClr val="dk1"/>
                </a:solidFill>
                <a:latin typeface="Questrial"/>
                <a:ea typeface="Questrial"/>
                <a:cs typeface="Questrial"/>
                <a:sym typeface="Questrial"/>
              </a:rPr>
              <a:t>Workbook: TFI 1.7 Activity 1: PD Considerations</a:t>
            </a:r>
            <a:endParaRPr sz="1800" b="1" i="0" u="none" strike="noStrike" cap="none">
              <a:solidFill>
                <a:schemeClr val="dk1"/>
              </a:solidFill>
              <a:latin typeface="Questrial"/>
              <a:ea typeface="Questrial"/>
              <a:cs typeface="Questrial"/>
              <a:sym typeface="Quest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4"/>
          <p:cNvSpPr txBox="1">
            <a:spLocks noGrp="1"/>
          </p:cNvSpPr>
          <p:nvPr>
            <p:ph type="title"/>
          </p:nvPr>
        </p:nvSpPr>
        <p:spPr>
          <a:xfrm>
            <a:off x="2363996" y="152400"/>
            <a:ext cx="8989800" cy="914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2"/>
              </a:buClr>
              <a:buSzPts val="3600"/>
              <a:buFont typeface="Questrial"/>
              <a:buNone/>
            </a:pPr>
            <a:r>
              <a:rPr lang="en-US" sz="4600" b="1"/>
              <a:t>Team Implementation Planning</a:t>
            </a:r>
            <a:endParaRPr sz="4600" b="1"/>
          </a:p>
        </p:txBody>
      </p:sp>
      <p:sp>
        <p:nvSpPr>
          <p:cNvPr id="326" name="Google Shape;326;p44"/>
          <p:cNvSpPr txBox="1">
            <a:spLocks noGrp="1"/>
          </p:cNvSpPr>
          <p:nvPr>
            <p:ph type="body" idx="1"/>
          </p:nvPr>
        </p:nvSpPr>
        <p:spPr>
          <a:xfrm>
            <a:off x="838200" y="1594925"/>
            <a:ext cx="11053200" cy="4351200"/>
          </a:xfrm>
          <a:prstGeom prst="rect">
            <a:avLst/>
          </a:prstGeom>
        </p:spPr>
        <p:txBody>
          <a:bodyPr spcFirstLastPara="1" wrap="square" lIns="91425" tIns="45700" rIns="91425" bIns="45700" anchor="t" anchorCtr="0">
            <a:noAutofit/>
          </a:bodyPr>
          <a:lstStyle/>
          <a:p>
            <a:pPr marL="457200" lvl="0" indent="-431800" algn="l" rtl="0">
              <a:lnSpc>
                <a:spcPct val="115000"/>
              </a:lnSpc>
              <a:spcBef>
                <a:spcPts val="0"/>
              </a:spcBef>
              <a:spcAft>
                <a:spcPts val="0"/>
              </a:spcAft>
              <a:buClr>
                <a:srgbClr val="1D2A53"/>
              </a:buClr>
              <a:buSzPts val="3200"/>
              <a:buFont typeface="Calibri"/>
              <a:buAutoNum type="arabicPeriod"/>
            </a:pPr>
            <a:r>
              <a:rPr lang="en-US" sz="3200"/>
              <a:t>Develop list of Professional Development &amp; Coaching Considerations centered on 4 core Tier 1 practices</a:t>
            </a:r>
            <a:endParaRPr sz="3200"/>
          </a:p>
          <a:p>
            <a:pPr marL="457200" lvl="0" indent="0" algn="l" rtl="0">
              <a:lnSpc>
                <a:spcPct val="115000"/>
              </a:lnSpc>
              <a:spcBef>
                <a:spcPts val="300"/>
              </a:spcBef>
              <a:spcAft>
                <a:spcPts val="0"/>
              </a:spcAft>
              <a:buNone/>
            </a:pPr>
            <a:endParaRPr sz="2000"/>
          </a:p>
          <a:p>
            <a:pPr marL="457200" lvl="0" indent="-431800" algn="l" rtl="0">
              <a:lnSpc>
                <a:spcPct val="115000"/>
              </a:lnSpc>
              <a:spcBef>
                <a:spcPts val="300"/>
              </a:spcBef>
              <a:spcAft>
                <a:spcPts val="0"/>
              </a:spcAft>
              <a:buClr>
                <a:srgbClr val="1D2A53"/>
              </a:buClr>
              <a:buSzPts val="3200"/>
              <a:buFont typeface="Calibri"/>
              <a:buAutoNum type="arabicPeriod"/>
            </a:pPr>
            <a:r>
              <a:rPr lang="en-US" sz="3200"/>
              <a:t>Develop a Timeline to include Professional Development Components</a:t>
            </a:r>
            <a:endParaRPr sz="3200"/>
          </a:p>
          <a:p>
            <a:pPr marL="0" lvl="0" indent="0" algn="l" rtl="0">
              <a:lnSpc>
                <a:spcPct val="115000"/>
              </a:lnSpc>
              <a:spcBef>
                <a:spcPts val="300"/>
              </a:spcBef>
              <a:spcAft>
                <a:spcPts val="0"/>
              </a:spcAft>
              <a:buNone/>
            </a:pPr>
            <a:endParaRPr sz="2000"/>
          </a:p>
          <a:p>
            <a:pPr marL="457200" lvl="0" indent="-431800" algn="l" rtl="0">
              <a:lnSpc>
                <a:spcPct val="115000"/>
              </a:lnSpc>
              <a:spcBef>
                <a:spcPts val="300"/>
              </a:spcBef>
              <a:spcAft>
                <a:spcPts val="0"/>
              </a:spcAft>
              <a:buClr>
                <a:srgbClr val="1D2A53"/>
              </a:buClr>
              <a:buSzPts val="3200"/>
              <a:buFont typeface="Calibri"/>
              <a:buAutoNum type="arabicPeriod"/>
            </a:pPr>
            <a:r>
              <a:rPr lang="en-US" sz="3200"/>
              <a:t>Refer to the Cultural Responsiveness Field Guide - page 19</a:t>
            </a:r>
            <a:endParaRPr sz="3200"/>
          </a:p>
          <a:p>
            <a:pPr marL="0" lvl="0" indent="0" algn="l" rtl="0">
              <a:lnSpc>
                <a:spcPct val="115000"/>
              </a:lnSpc>
              <a:spcBef>
                <a:spcPts val="300"/>
              </a:spcBef>
              <a:spcAft>
                <a:spcPts val="0"/>
              </a:spcAft>
              <a:buNone/>
            </a:pPr>
            <a:endParaRPr sz="2000"/>
          </a:p>
          <a:p>
            <a:pPr marL="457200" lvl="0" indent="-431800" algn="l" rtl="0">
              <a:lnSpc>
                <a:spcPct val="115000"/>
              </a:lnSpc>
              <a:spcBef>
                <a:spcPts val="300"/>
              </a:spcBef>
              <a:spcAft>
                <a:spcPts val="0"/>
              </a:spcAft>
              <a:buClr>
                <a:srgbClr val="1D2A53"/>
              </a:buClr>
              <a:buSzPts val="3200"/>
              <a:buFont typeface="Calibri"/>
              <a:buAutoNum type="arabicPeriod"/>
            </a:pPr>
            <a:r>
              <a:rPr lang="en-US" sz="3200"/>
              <a:t>Include Professional Development Plan in Overall Action Plan</a:t>
            </a:r>
            <a:endParaRPr sz="3020">
              <a:solidFill>
                <a:srgbClr val="000000"/>
              </a:solidFill>
              <a:latin typeface="Arial"/>
              <a:ea typeface="Arial"/>
              <a:cs typeface="Arial"/>
              <a:sym typeface="Arial"/>
            </a:endParaRPr>
          </a:p>
          <a:p>
            <a:pPr marL="0" lvl="0" indent="0" algn="ctr" rtl="0">
              <a:lnSpc>
                <a:spcPct val="150000"/>
              </a:lnSpc>
              <a:spcBef>
                <a:spcPts val="300"/>
              </a:spcBef>
              <a:spcAft>
                <a:spcPts val="0"/>
              </a:spcAft>
              <a:buClr>
                <a:schemeClr val="dk2"/>
              </a:buClr>
              <a:buSzPts val="1100"/>
              <a:buFont typeface="Arial"/>
              <a:buNone/>
            </a:pPr>
            <a:r>
              <a:rPr lang="en-US" sz="2200" u="sng">
                <a:solidFill>
                  <a:srgbClr val="1155CC"/>
                </a:solidFill>
                <a:hlinkClick r:id="rId3">
                  <a:extLst>
                    <a:ext uri="{A12FA001-AC4F-418D-AE19-62706E023703}">
                      <ahyp:hlinkClr xmlns:ahyp="http://schemas.microsoft.com/office/drawing/2018/hyperlinkcolor" val="tx"/>
                    </a:ext>
                  </a:extLst>
                </a:hlinkClick>
              </a:rPr>
              <a:t>Year 1 Team Training Workbook 2021- original.docx</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620039" y="350815"/>
            <a:ext cx="10877100" cy="620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2"/>
              </a:buClr>
              <a:buSzPts val="3600"/>
              <a:buFont typeface="Calibri"/>
              <a:buNone/>
            </a:pPr>
            <a:r>
              <a:rPr lang="en-US" sz="4600" b="1">
                <a:solidFill>
                  <a:srgbClr val="FFFFFF"/>
                </a:solidFill>
              </a:rPr>
              <a:t>Tier 1: Implementation Fidelity</a:t>
            </a:r>
            <a:endParaRPr sz="4600" b="1" i="0" u="none" strike="noStrike" cap="none">
              <a:solidFill>
                <a:srgbClr val="FFFFFF"/>
              </a:solidFill>
            </a:endParaRPr>
          </a:p>
        </p:txBody>
      </p:sp>
      <p:graphicFrame>
        <p:nvGraphicFramePr>
          <p:cNvPr id="139" name="Google Shape;139;p21" descr="Two items listed: team composition and team operating procedures.  These items are highlighted on this slide." title="TFI Sub-scale: Team"/>
          <p:cNvGraphicFramePr/>
          <p:nvPr/>
        </p:nvGraphicFramePr>
        <p:xfrm>
          <a:off x="1604958" y="1363797"/>
          <a:ext cx="4761875" cy="1436825"/>
        </p:xfrm>
        <a:graphic>
          <a:graphicData uri="http://schemas.openxmlformats.org/drawingml/2006/table">
            <a:tbl>
              <a:tblPr firstRow="1" bandRow="1">
                <a:noFill/>
                <a:tableStyleId>{A36C57E5-085A-472A-A2F1-84BBE1813BF1}</a:tableStyleId>
              </a:tblPr>
              <a:tblGrid>
                <a:gridCol w="824525">
                  <a:extLst>
                    <a:ext uri="{9D8B030D-6E8A-4147-A177-3AD203B41FA5}">
                      <a16:colId xmlns:a16="http://schemas.microsoft.com/office/drawing/2014/main" val="20000"/>
                    </a:ext>
                  </a:extLst>
                </a:gridCol>
                <a:gridCol w="3937350">
                  <a:extLst>
                    <a:ext uri="{9D8B030D-6E8A-4147-A177-3AD203B41FA5}">
                      <a16:colId xmlns:a16="http://schemas.microsoft.com/office/drawing/2014/main" val="20001"/>
                    </a:ext>
                  </a:extLst>
                </a:gridCol>
              </a:tblGrid>
              <a:tr h="534125">
                <a:tc gridSpan="2">
                  <a:txBody>
                    <a:bodyPr/>
                    <a:lstStyle/>
                    <a:p>
                      <a:pPr marL="0" marR="0" lvl="0" indent="0" algn="ctr" rtl="0">
                        <a:spcBef>
                          <a:spcPts val="0"/>
                        </a:spcBef>
                        <a:spcAft>
                          <a:spcPts val="0"/>
                        </a:spcAft>
                        <a:buNone/>
                      </a:pPr>
                      <a:r>
                        <a:rPr lang="en-US" sz="2200" b="0" u="none">
                          <a:solidFill>
                            <a:schemeClr val="lt1"/>
                          </a:solidFill>
                        </a:rPr>
                        <a:t>TFI Sub-Scale: </a:t>
                      </a:r>
                      <a:r>
                        <a:rPr lang="en-US" sz="2200" u="none">
                          <a:solidFill>
                            <a:schemeClr val="lt1"/>
                          </a:solidFill>
                        </a:rPr>
                        <a:t>Team </a:t>
                      </a:r>
                      <a:endParaRPr sz="2200" b="0" u="none">
                        <a:solidFill>
                          <a:schemeClr val="lt1"/>
                        </a:solidFill>
                        <a:latin typeface="Calibri"/>
                        <a:ea typeface="Calibri"/>
                        <a:cs typeface="Calibri"/>
                        <a:sym typeface="Calibri"/>
                      </a:endParaRPr>
                    </a:p>
                  </a:txBody>
                  <a:tcPr marL="91450" marR="91450" marT="45725" marB="45725">
                    <a:solidFill>
                      <a:schemeClr val="dk1"/>
                    </a:solidFill>
                  </a:tcPr>
                </a:tc>
                <a:tc hMerge="1">
                  <a:txBody>
                    <a:bodyPr/>
                    <a:lstStyle/>
                    <a:p>
                      <a:endParaRPr lang="en-US"/>
                    </a:p>
                  </a:txBody>
                  <a:tcPr/>
                </a:tc>
                <a:extLst>
                  <a:ext uri="{0D108BD9-81ED-4DB2-BD59-A6C34878D82A}">
                    <a16:rowId xmlns:a16="http://schemas.microsoft.com/office/drawing/2014/main" val="10000"/>
                  </a:ext>
                </a:extLst>
              </a:tr>
              <a:tr h="451350">
                <a:tc>
                  <a:txBody>
                    <a:bodyPr/>
                    <a:lstStyle/>
                    <a:p>
                      <a:pPr marL="0" marR="0" lvl="0" indent="0" algn="l" rtl="0">
                        <a:lnSpc>
                          <a:spcPct val="100000"/>
                        </a:lnSpc>
                        <a:spcBef>
                          <a:spcPts val="0"/>
                        </a:spcBef>
                        <a:spcAft>
                          <a:spcPts val="0"/>
                        </a:spcAft>
                        <a:buNone/>
                      </a:pPr>
                      <a:r>
                        <a:rPr lang="en-US" sz="1800" b="1">
                          <a:solidFill>
                            <a:schemeClr val="dk1"/>
                          </a:solidFill>
                        </a:rPr>
                        <a:t>TFI 1.1</a:t>
                      </a:r>
                      <a:endParaRPr sz="1800" b="1">
                        <a:solidFill>
                          <a:schemeClr val="dk1"/>
                        </a:solidFill>
                      </a:endParaRPr>
                    </a:p>
                  </a:txBody>
                  <a:tcPr marL="91450" marR="91450" marT="45725" marB="45725">
                    <a:solidFill>
                      <a:srgbClr val="E2E5F4"/>
                    </a:solidFill>
                  </a:tcPr>
                </a:tc>
                <a:tc>
                  <a:txBody>
                    <a:bodyPr/>
                    <a:lstStyle/>
                    <a:p>
                      <a:pPr marL="0" marR="0" lvl="0" indent="0" algn="l" rtl="0">
                        <a:lnSpc>
                          <a:spcPct val="100000"/>
                        </a:lnSpc>
                        <a:spcBef>
                          <a:spcPts val="0"/>
                        </a:spcBef>
                        <a:spcAft>
                          <a:spcPts val="0"/>
                        </a:spcAft>
                        <a:buNone/>
                      </a:pPr>
                      <a:r>
                        <a:rPr lang="en-US" sz="1800" b="1">
                          <a:solidFill>
                            <a:schemeClr val="dk1"/>
                          </a:solidFill>
                        </a:rPr>
                        <a:t>  Team Composition</a:t>
                      </a:r>
                      <a:endParaRPr sz="1800" b="1">
                        <a:solidFill>
                          <a:schemeClr val="dk1"/>
                        </a:solidFill>
                      </a:endParaRPr>
                    </a:p>
                  </a:txBody>
                  <a:tcPr marL="91450" marR="91450" marT="45725" marB="45725">
                    <a:solidFill>
                      <a:srgbClr val="E2E5F4"/>
                    </a:solidFill>
                  </a:tcPr>
                </a:tc>
                <a:extLst>
                  <a:ext uri="{0D108BD9-81ED-4DB2-BD59-A6C34878D82A}">
                    <a16:rowId xmlns:a16="http://schemas.microsoft.com/office/drawing/2014/main" val="10001"/>
                  </a:ext>
                </a:extLst>
              </a:tr>
              <a:tr h="451350">
                <a:tc>
                  <a:txBody>
                    <a:bodyPr/>
                    <a:lstStyle/>
                    <a:p>
                      <a:pPr marL="0" marR="0" lvl="0" indent="0" algn="l" rtl="0">
                        <a:lnSpc>
                          <a:spcPct val="100000"/>
                        </a:lnSpc>
                        <a:spcBef>
                          <a:spcPts val="0"/>
                        </a:spcBef>
                        <a:spcAft>
                          <a:spcPts val="0"/>
                        </a:spcAft>
                        <a:buNone/>
                      </a:pPr>
                      <a:r>
                        <a:rPr lang="en-US" sz="1800" b="1">
                          <a:solidFill>
                            <a:schemeClr val="dk1"/>
                          </a:solidFill>
                        </a:rPr>
                        <a:t>TFI 1.2</a:t>
                      </a:r>
                      <a:endParaRPr sz="1800" b="1">
                        <a:solidFill>
                          <a:schemeClr val="dk1"/>
                        </a:solidFill>
                      </a:endParaRPr>
                    </a:p>
                  </a:txBody>
                  <a:tcPr marL="91450" marR="91450" marT="45725" marB="45725">
                    <a:solidFill>
                      <a:srgbClr val="E2E5F4"/>
                    </a:solidFill>
                  </a:tcPr>
                </a:tc>
                <a:tc>
                  <a:txBody>
                    <a:bodyPr/>
                    <a:lstStyle/>
                    <a:p>
                      <a:pPr marL="0" marR="0" lvl="0" indent="0" algn="l" rtl="0">
                        <a:lnSpc>
                          <a:spcPct val="100000"/>
                        </a:lnSpc>
                        <a:spcBef>
                          <a:spcPts val="0"/>
                        </a:spcBef>
                        <a:spcAft>
                          <a:spcPts val="0"/>
                        </a:spcAft>
                        <a:buNone/>
                      </a:pPr>
                      <a:r>
                        <a:rPr lang="en-US" sz="1800" b="1">
                          <a:solidFill>
                            <a:schemeClr val="dk1"/>
                          </a:solidFill>
                        </a:rPr>
                        <a:t>  Team Operating Procedures</a:t>
                      </a:r>
                      <a:endParaRPr sz="1800" b="1">
                        <a:solidFill>
                          <a:schemeClr val="dk1"/>
                        </a:solidFill>
                      </a:endParaRPr>
                    </a:p>
                  </a:txBody>
                  <a:tcPr marL="91450" marR="91450" marT="45725" marB="45725">
                    <a:solidFill>
                      <a:srgbClr val="E2E5F4"/>
                    </a:solidFill>
                  </a:tcPr>
                </a:tc>
                <a:extLst>
                  <a:ext uri="{0D108BD9-81ED-4DB2-BD59-A6C34878D82A}">
                    <a16:rowId xmlns:a16="http://schemas.microsoft.com/office/drawing/2014/main" val="10002"/>
                  </a:ext>
                </a:extLst>
              </a:tr>
            </a:tbl>
          </a:graphicData>
        </a:graphic>
      </p:graphicFrame>
      <p:graphicFrame>
        <p:nvGraphicFramePr>
          <p:cNvPr id="140" name="Google Shape;140;p21" descr="Following items listed: behavioral expecations, teaching expectations, problem behavior definitions, discipline policies, professional development, classroom procedures, feedback and acknowledgement, faculty involvement, and student/family/community involvement." title="TFI Sub-scale: Implementation"/>
          <p:cNvGraphicFramePr/>
          <p:nvPr/>
        </p:nvGraphicFramePr>
        <p:xfrm>
          <a:off x="1604957" y="2660551"/>
          <a:ext cx="4761875" cy="4242380"/>
        </p:xfrm>
        <a:graphic>
          <a:graphicData uri="http://schemas.openxmlformats.org/drawingml/2006/table">
            <a:tbl>
              <a:tblPr firstRow="1" bandRow="1">
                <a:noFill/>
                <a:tableStyleId>{A36C57E5-085A-472A-A2F1-84BBE1813BF1}</a:tableStyleId>
              </a:tblPr>
              <a:tblGrid>
                <a:gridCol w="946025">
                  <a:extLst>
                    <a:ext uri="{9D8B030D-6E8A-4147-A177-3AD203B41FA5}">
                      <a16:colId xmlns:a16="http://schemas.microsoft.com/office/drawing/2014/main" val="20000"/>
                    </a:ext>
                  </a:extLst>
                </a:gridCol>
                <a:gridCol w="3815850">
                  <a:extLst>
                    <a:ext uri="{9D8B030D-6E8A-4147-A177-3AD203B41FA5}">
                      <a16:colId xmlns:a16="http://schemas.microsoft.com/office/drawing/2014/main" val="20001"/>
                    </a:ext>
                  </a:extLst>
                </a:gridCol>
              </a:tblGrid>
              <a:tr h="430825">
                <a:tc gridSpan="2">
                  <a:txBody>
                    <a:bodyPr/>
                    <a:lstStyle/>
                    <a:p>
                      <a:pPr marL="0" marR="0" lvl="0" indent="0" algn="ctr" rtl="0">
                        <a:spcBef>
                          <a:spcPts val="0"/>
                        </a:spcBef>
                        <a:spcAft>
                          <a:spcPts val="0"/>
                        </a:spcAft>
                        <a:buNone/>
                      </a:pPr>
                      <a:r>
                        <a:rPr lang="en-US" sz="2200" b="0" u="none">
                          <a:solidFill>
                            <a:schemeClr val="lt1"/>
                          </a:solidFill>
                        </a:rPr>
                        <a:t>TFI Sub-Scale: </a:t>
                      </a:r>
                      <a:r>
                        <a:rPr lang="en-US" sz="2200" u="none">
                          <a:solidFill>
                            <a:schemeClr val="lt1"/>
                          </a:solidFill>
                        </a:rPr>
                        <a:t>Implementation</a:t>
                      </a:r>
                      <a:r>
                        <a:rPr lang="en-US" sz="2000" u="none">
                          <a:solidFill>
                            <a:schemeClr val="lt1"/>
                          </a:solidFill>
                        </a:rPr>
                        <a:t> </a:t>
                      </a:r>
                      <a:endParaRPr sz="2000" b="0" u="none">
                        <a:solidFill>
                          <a:schemeClr val="lt1"/>
                        </a:solidFill>
                        <a:latin typeface="Calibri"/>
                        <a:ea typeface="Calibri"/>
                        <a:cs typeface="Calibri"/>
                        <a:sym typeface="Calibri"/>
                      </a:endParaRPr>
                    </a:p>
                  </a:txBody>
                  <a:tcPr marL="91450" marR="91450" marT="45725" marB="45725">
                    <a:solidFill>
                      <a:schemeClr val="dk1"/>
                    </a:solidFill>
                  </a:tcPr>
                </a:tc>
                <a:tc hMerge="1">
                  <a:txBody>
                    <a:bodyPr/>
                    <a:lstStyle/>
                    <a:p>
                      <a:endParaRPr lang="en-US"/>
                    </a:p>
                  </a:txBody>
                  <a:tcPr/>
                </a:tc>
                <a:extLst>
                  <a:ext uri="{0D108BD9-81ED-4DB2-BD59-A6C34878D82A}">
                    <a16:rowId xmlns:a16="http://schemas.microsoft.com/office/drawing/2014/main" val="10000"/>
                  </a:ext>
                </a:extLst>
              </a:tr>
              <a:tr h="368700">
                <a:tc>
                  <a:txBody>
                    <a:bodyPr/>
                    <a:lstStyle/>
                    <a:p>
                      <a:pPr marL="0" marR="0" lvl="0" indent="0" algn="l" rtl="0">
                        <a:spcBef>
                          <a:spcPts val="0"/>
                        </a:spcBef>
                        <a:spcAft>
                          <a:spcPts val="0"/>
                        </a:spcAft>
                        <a:buNone/>
                      </a:pPr>
                      <a:r>
                        <a:rPr lang="en-US" sz="1800" b="1">
                          <a:solidFill>
                            <a:schemeClr val="dk1"/>
                          </a:solidFill>
                        </a:rPr>
                        <a:t>TFI 1.3</a:t>
                      </a:r>
                      <a:endParaRPr sz="1800" b="1">
                        <a:solidFill>
                          <a:schemeClr val="dk1"/>
                        </a:solidFill>
                      </a:endParaRPr>
                    </a:p>
                  </a:txBody>
                  <a:tcPr marL="91450" marR="91450" marT="45725" marB="45725"/>
                </a:tc>
                <a:tc>
                  <a:txBody>
                    <a:bodyPr/>
                    <a:lstStyle/>
                    <a:p>
                      <a:pPr marL="0" marR="0" lvl="0" indent="0" algn="l" rtl="0">
                        <a:spcBef>
                          <a:spcPts val="0"/>
                        </a:spcBef>
                        <a:spcAft>
                          <a:spcPts val="0"/>
                        </a:spcAft>
                        <a:buNone/>
                      </a:pPr>
                      <a:r>
                        <a:rPr lang="en-US" sz="1800" b="1">
                          <a:solidFill>
                            <a:schemeClr val="dk1"/>
                          </a:solidFill>
                        </a:rPr>
                        <a:t>Behavioral Expectations</a:t>
                      </a:r>
                      <a:endParaRPr sz="1800" b="1">
                        <a:solidFill>
                          <a:schemeClr val="dk1"/>
                        </a:solidFill>
                      </a:endParaRPr>
                    </a:p>
                  </a:txBody>
                  <a:tcPr marL="91450" marR="91450" marT="45725" marB="45725"/>
                </a:tc>
                <a:extLst>
                  <a:ext uri="{0D108BD9-81ED-4DB2-BD59-A6C34878D82A}">
                    <a16:rowId xmlns:a16="http://schemas.microsoft.com/office/drawing/2014/main" val="10001"/>
                  </a:ext>
                </a:extLst>
              </a:tr>
              <a:tr h="368700">
                <a:tc>
                  <a:txBody>
                    <a:bodyPr/>
                    <a:lstStyle/>
                    <a:p>
                      <a:pPr marL="0" marR="0" lvl="0" indent="0" algn="l" rtl="0">
                        <a:spcBef>
                          <a:spcPts val="0"/>
                        </a:spcBef>
                        <a:spcAft>
                          <a:spcPts val="0"/>
                        </a:spcAft>
                        <a:buNone/>
                      </a:pPr>
                      <a:r>
                        <a:rPr lang="en-US" sz="1800" b="1">
                          <a:solidFill>
                            <a:schemeClr val="dk1"/>
                          </a:solidFill>
                        </a:rPr>
                        <a:t>TFI 1.4</a:t>
                      </a:r>
                      <a:endParaRPr sz="1800" b="1">
                        <a:solidFill>
                          <a:schemeClr val="dk1"/>
                        </a:solidFill>
                      </a:endParaRPr>
                    </a:p>
                  </a:txBody>
                  <a:tcPr marL="91450" marR="91450" marT="45725" marB="45725"/>
                </a:tc>
                <a:tc>
                  <a:txBody>
                    <a:bodyPr/>
                    <a:lstStyle/>
                    <a:p>
                      <a:pPr marL="0" marR="0" lvl="0" indent="0" algn="l" rtl="0">
                        <a:spcBef>
                          <a:spcPts val="0"/>
                        </a:spcBef>
                        <a:spcAft>
                          <a:spcPts val="0"/>
                        </a:spcAft>
                        <a:buNone/>
                      </a:pPr>
                      <a:r>
                        <a:rPr lang="en-US" sz="1800" b="1">
                          <a:solidFill>
                            <a:schemeClr val="dk1"/>
                          </a:solidFill>
                        </a:rPr>
                        <a:t>Teaching Expectations</a:t>
                      </a:r>
                      <a:endParaRPr sz="1800" b="1">
                        <a:solidFill>
                          <a:schemeClr val="dk1"/>
                        </a:solidFill>
                      </a:endParaRPr>
                    </a:p>
                  </a:txBody>
                  <a:tcPr marL="91450" marR="91450" marT="45725" marB="45725"/>
                </a:tc>
                <a:extLst>
                  <a:ext uri="{0D108BD9-81ED-4DB2-BD59-A6C34878D82A}">
                    <a16:rowId xmlns:a16="http://schemas.microsoft.com/office/drawing/2014/main" val="10002"/>
                  </a:ext>
                </a:extLst>
              </a:tr>
              <a:tr h="368700">
                <a:tc>
                  <a:txBody>
                    <a:bodyPr/>
                    <a:lstStyle/>
                    <a:p>
                      <a:pPr marL="0" marR="0" lvl="0" indent="0" algn="l" rtl="0">
                        <a:spcBef>
                          <a:spcPts val="0"/>
                        </a:spcBef>
                        <a:spcAft>
                          <a:spcPts val="0"/>
                        </a:spcAft>
                        <a:buNone/>
                      </a:pPr>
                      <a:r>
                        <a:rPr lang="en-US" sz="1800" b="1">
                          <a:solidFill>
                            <a:schemeClr val="dk1"/>
                          </a:solidFill>
                        </a:rPr>
                        <a:t>TFI 1.5</a:t>
                      </a:r>
                      <a:endParaRPr sz="1800" b="1">
                        <a:solidFill>
                          <a:schemeClr val="dk1"/>
                        </a:solidFill>
                      </a:endParaRPr>
                    </a:p>
                  </a:txBody>
                  <a:tcPr marL="91450" marR="91450" marT="45725" marB="45725"/>
                </a:tc>
                <a:tc>
                  <a:txBody>
                    <a:bodyPr/>
                    <a:lstStyle/>
                    <a:p>
                      <a:pPr marL="0" marR="0" lvl="0" indent="0" algn="l" rtl="0">
                        <a:spcBef>
                          <a:spcPts val="0"/>
                        </a:spcBef>
                        <a:spcAft>
                          <a:spcPts val="0"/>
                        </a:spcAft>
                        <a:buNone/>
                      </a:pPr>
                      <a:r>
                        <a:rPr lang="en-US" sz="1800" b="1">
                          <a:solidFill>
                            <a:schemeClr val="dk1"/>
                          </a:solidFill>
                        </a:rPr>
                        <a:t>Problem Behavior Definitions</a:t>
                      </a:r>
                      <a:endParaRPr sz="1800" b="1">
                        <a:solidFill>
                          <a:schemeClr val="dk1"/>
                        </a:solidFill>
                      </a:endParaRPr>
                    </a:p>
                  </a:txBody>
                  <a:tcPr marL="91450" marR="91450" marT="45725" marB="45725"/>
                </a:tc>
                <a:extLst>
                  <a:ext uri="{0D108BD9-81ED-4DB2-BD59-A6C34878D82A}">
                    <a16:rowId xmlns:a16="http://schemas.microsoft.com/office/drawing/2014/main" val="10003"/>
                  </a:ext>
                </a:extLst>
              </a:tr>
              <a:tr h="368700">
                <a:tc>
                  <a:txBody>
                    <a:bodyPr/>
                    <a:lstStyle/>
                    <a:p>
                      <a:pPr marL="0" marR="0" lvl="0" indent="0" algn="l" rtl="0">
                        <a:spcBef>
                          <a:spcPts val="0"/>
                        </a:spcBef>
                        <a:spcAft>
                          <a:spcPts val="0"/>
                        </a:spcAft>
                        <a:buNone/>
                      </a:pPr>
                      <a:r>
                        <a:rPr lang="en-US" sz="1800" b="1">
                          <a:solidFill>
                            <a:schemeClr val="dk1"/>
                          </a:solidFill>
                        </a:rPr>
                        <a:t>TFI 1.6</a:t>
                      </a:r>
                      <a:endParaRPr sz="1800" b="1">
                        <a:solidFill>
                          <a:schemeClr val="dk1"/>
                        </a:solidFill>
                      </a:endParaRPr>
                    </a:p>
                  </a:txBody>
                  <a:tcPr marL="91450" marR="91450" marT="45725" marB="45725"/>
                </a:tc>
                <a:tc>
                  <a:txBody>
                    <a:bodyPr/>
                    <a:lstStyle/>
                    <a:p>
                      <a:pPr marL="0" marR="0" lvl="0" indent="0" algn="l" rtl="0">
                        <a:spcBef>
                          <a:spcPts val="0"/>
                        </a:spcBef>
                        <a:spcAft>
                          <a:spcPts val="0"/>
                        </a:spcAft>
                        <a:buNone/>
                      </a:pPr>
                      <a:r>
                        <a:rPr lang="en-US" sz="1800" b="1">
                          <a:solidFill>
                            <a:schemeClr val="dk1"/>
                          </a:solidFill>
                        </a:rPr>
                        <a:t>Discipline Policies</a:t>
                      </a:r>
                      <a:endParaRPr sz="1800" b="1">
                        <a:solidFill>
                          <a:schemeClr val="dk1"/>
                        </a:solidFill>
                      </a:endParaRPr>
                    </a:p>
                  </a:txBody>
                  <a:tcPr marL="91450" marR="91450" marT="45725" marB="45725"/>
                </a:tc>
                <a:extLst>
                  <a:ext uri="{0D108BD9-81ED-4DB2-BD59-A6C34878D82A}">
                    <a16:rowId xmlns:a16="http://schemas.microsoft.com/office/drawing/2014/main" val="10004"/>
                  </a:ext>
                </a:extLst>
              </a:tr>
              <a:tr h="368700">
                <a:tc>
                  <a:txBody>
                    <a:bodyPr/>
                    <a:lstStyle/>
                    <a:p>
                      <a:pPr marL="0" marR="0" lvl="0" indent="0" algn="l" rtl="0">
                        <a:spcBef>
                          <a:spcPts val="0"/>
                        </a:spcBef>
                        <a:spcAft>
                          <a:spcPts val="0"/>
                        </a:spcAft>
                        <a:buNone/>
                      </a:pPr>
                      <a:r>
                        <a:rPr lang="en-US" sz="2100" b="1">
                          <a:solidFill>
                            <a:srgbClr val="6AA84F"/>
                          </a:solidFill>
                        </a:rPr>
                        <a:t>TFI 1.7</a:t>
                      </a:r>
                      <a:endParaRPr sz="2100" b="1">
                        <a:solidFill>
                          <a:srgbClr val="6AA84F"/>
                        </a:solidFill>
                      </a:endParaRPr>
                    </a:p>
                  </a:txBody>
                  <a:tcPr marL="91450" marR="91450" marT="45725" marB="45725"/>
                </a:tc>
                <a:tc>
                  <a:txBody>
                    <a:bodyPr/>
                    <a:lstStyle/>
                    <a:p>
                      <a:pPr marL="0" marR="0" lvl="0" indent="0" algn="l" rtl="0">
                        <a:spcBef>
                          <a:spcPts val="0"/>
                        </a:spcBef>
                        <a:spcAft>
                          <a:spcPts val="0"/>
                        </a:spcAft>
                        <a:buNone/>
                      </a:pPr>
                      <a:r>
                        <a:rPr lang="en-US" sz="2100" b="1">
                          <a:solidFill>
                            <a:srgbClr val="6AA84F"/>
                          </a:solidFill>
                        </a:rPr>
                        <a:t>Professional Development</a:t>
                      </a:r>
                      <a:endParaRPr sz="2100" b="1">
                        <a:solidFill>
                          <a:srgbClr val="6AA84F"/>
                        </a:solidFill>
                      </a:endParaRPr>
                    </a:p>
                  </a:txBody>
                  <a:tcPr marL="91450" marR="91450" marT="45725" marB="45725"/>
                </a:tc>
                <a:extLst>
                  <a:ext uri="{0D108BD9-81ED-4DB2-BD59-A6C34878D82A}">
                    <a16:rowId xmlns:a16="http://schemas.microsoft.com/office/drawing/2014/main" val="10005"/>
                  </a:ext>
                </a:extLst>
              </a:tr>
              <a:tr h="368700">
                <a:tc>
                  <a:txBody>
                    <a:bodyPr/>
                    <a:lstStyle/>
                    <a:p>
                      <a:pPr marL="0" marR="0" lvl="0" indent="0" algn="l" rtl="0">
                        <a:spcBef>
                          <a:spcPts val="0"/>
                        </a:spcBef>
                        <a:spcAft>
                          <a:spcPts val="0"/>
                        </a:spcAft>
                        <a:buNone/>
                      </a:pPr>
                      <a:r>
                        <a:rPr lang="en-US" sz="1800" b="1">
                          <a:solidFill>
                            <a:schemeClr val="dk1"/>
                          </a:solidFill>
                        </a:rPr>
                        <a:t>TFI 1.8</a:t>
                      </a:r>
                      <a:endParaRPr sz="1800" b="1">
                        <a:solidFill>
                          <a:schemeClr val="dk1"/>
                        </a:solidFill>
                      </a:endParaRPr>
                    </a:p>
                  </a:txBody>
                  <a:tcPr marL="91450" marR="91450" marT="45725" marB="45725"/>
                </a:tc>
                <a:tc>
                  <a:txBody>
                    <a:bodyPr/>
                    <a:lstStyle/>
                    <a:p>
                      <a:pPr marL="0" marR="0" lvl="0" indent="0" algn="l" rtl="0">
                        <a:spcBef>
                          <a:spcPts val="0"/>
                        </a:spcBef>
                        <a:spcAft>
                          <a:spcPts val="0"/>
                        </a:spcAft>
                        <a:buNone/>
                      </a:pPr>
                      <a:r>
                        <a:rPr lang="en-US" sz="1800" b="1">
                          <a:solidFill>
                            <a:schemeClr val="dk1"/>
                          </a:solidFill>
                        </a:rPr>
                        <a:t>Classroom Procedures</a:t>
                      </a:r>
                      <a:endParaRPr sz="1800" b="1">
                        <a:solidFill>
                          <a:schemeClr val="dk1"/>
                        </a:solidFill>
                      </a:endParaRPr>
                    </a:p>
                  </a:txBody>
                  <a:tcPr marL="91450" marR="91450" marT="45725" marB="45725"/>
                </a:tc>
                <a:extLst>
                  <a:ext uri="{0D108BD9-81ED-4DB2-BD59-A6C34878D82A}">
                    <a16:rowId xmlns:a16="http://schemas.microsoft.com/office/drawing/2014/main" val="10006"/>
                  </a:ext>
                </a:extLst>
              </a:tr>
              <a:tr h="547775">
                <a:tc>
                  <a:txBody>
                    <a:bodyPr/>
                    <a:lstStyle/>
                    <a:p>
                      <a:pPr marL="0" marR="0" lvl="0" indent="0" algn="l" rtl="0">
                        <a:spcBef>
                          <a:spcPts val="0"/>
                        </a:spcBef>
                        <a:spcAft>
                          <a:spcPts val="0"/>
                        </a:spcAft>
                        <a:buNone/>
                      </a:pPr>
                      <a:r>
                        <a:rPr lang="en-US" sz="1800" b="1">
                          <a:solidFill>
                            <a:schemeClr val="dk1"/>
                          </a:solidFill>
                        </a:rPr>
                        <a:t>TFI 1.9</a:t>
                      </a:r>
                      <a:endParaRPr sz="1800" b="1">
                        <a:solidFill>
                          <a:schemeClr val="dk1"/>
                        </a:solidFill>
                      </a:endParaRPr>
                    </a:p>
                  </a:txBody>
                  <a:tcPr marL="91450" marR="91450" marT="45725" marB="45725"/>
                </a:tc>
                <a:tc>
                  <a:txBody>
                    <a:bodyPr/>
                    <a:lstStyle/>
                    <a:p>
                      <a:pPr marL="0" marR="0" lvl="0" indent="0" algn="l" rtl="0">
                        <a:spcBef>
                          <a:spcPts val="0"/>
                        </a:spcBef>
                        <a:spcAft>
                          <a:spcPts val="0"/>
                        </a:spcAft>
                        <a:buNone/>
                      </a:pPr>
                      <a:r>
                        <a:rPr lang="en-US" sz="1800" b="1">
                          <a:solidFill>
                            <a:schemeClr val="dk1"/>
                          </a:solidFill>
                        </a:rPr>
                        <a:t>Feedback and Acknowledgement</a:t>
                      </a:r>
                      <a:endParaRPr sz="1800" b="1">
                        <a:solidFill>
                          <a:schemeClr val="dk1"/>
                        </a:solidFill>
                      </a:endParaRPr>
                    </a:p>
                  </a:txBody>
                  <a:tcPr marL="91450" marR="91450" marT="45725" marB="45725"/>
                </a:tc>
                <a:extLst>
                  <a:ext uri="{0D108BD9-81ED-4DB2-BD59-A6C34878D82A}">
                    <a16:rowId xmlns:a16="http://schemas.microsoft.com/office/drawing/2014/main" val="10007"/>
                  </a:ext>
                </a:extLst>
              </a:tr>
              <a:tr h="368700">
                <a:tc>
                  <a:txBody>
                    <a:bodyPr/>
                    <a:lstStyle/>
                    <a:p>
                      <a:pPr marL="0" marR="0" lvl="0" indent="0" algn="l" rtl="0">
                        <a:spcBef>
                          <a:spcPts val="0"/>
                        </a:spcBef>
                        <a:spcAft>
                          <a:spcPts val="0"/>
                        </a:spcAft>
                        <a:buNone/>
                      </a:pPr>
                      <a:r>
                        <a:rPr lang="en-US" sz="1800" b="1">
                          <a:solidFill>
                            <a:schemeClr val="dk1"/>
                          </a:solidFill>
                        </a:rPr>
                        <a:t>TFI 1.10</a:t>
                      </a:r>
                      <a:endParaRPr sz="1800" b="1">
                        <a:solidFill>
                          <a:schemeClr val="dk1"/>
                        </a:solidFill>
                      </a:endParaRPr>
                    </a:p>
                  </a:txBody>
                  <a:tcPr marL="91450" marR="91450" marT="45725" marB="45725"/>
                </a:tc>
                <a:tc>
                  <a:txBody>
                    <a:bodyPr/>
                    <a:lstStyle/>
                    <a:p>
                      <a:pPr marL="0" marR="0" lvl="0" indent="0" algn="l" rtl="0">
                        <a:spcBef>
                          <a:spcPts val="0"/>
                        </a:spcBef>
                        <a:spcAft>
                          <a:spcPts val="0"/>
                        </a:spcAft>
                        <a:buNone/>
                      </a:pPr>
                      <a:r>
                        <a:rPr lang="en-US" sz="1800" b="1">
                          <a:solidFill>
                            <a:schemeClr val="dk1"/>
                          </a:solidFill>
                        </a:rPr>
                        <a:t>Faculty Involvement</a:t>
                      </a:r>
                      <a:endParaRPr sz="1800" b="1">
                        <a:solidFill>
                          <a:schemeClr val="dk1"/>
                        </a:solidFill>
                      </a:endParaRPr>
                    </a:p>
                  </a:txBody>
                  <a:tcPr marL="91450" marR="91450" marT="45725" marB="45725"/>
                </a:tc>
                <a:extLst>
                  <a:ext uri="{0D108BD9-81ED-4DB2-BD59-A6C34878D82A}">
                    <a16:rowId xmlns:a16="http://schemas.microsoft.com/office/drawing/2014/main" val="10008"/>
                  </a:ext>
                </a:extLst>
              </a:tr>
              <a:tr h="637950">
                <a:tc>
                  <a:txBody>
                    <a:bodyPr/>
                    <a:lstStyle/>
                    <a:p>
                      <a:pPr marL="0" marR="0" lvl="0" indent="0" algn="l" rtl="0">
                        <a:spcBef>
                          <a:spcPts val="0"/>
                        </a:spcBef>
                        <a:spcAft>
                          <a:spcPts val="0"/>
                        </a:spcAft>
                        <a:buNone/>
                      </a:pPr>
                      <a:r>
                        <a:rPr lang="en-US" sz="1800" b="1">
                          <a:solidFill>
                            <a:schemeClr val="dk1"/>
                          </a:solidFill>
                        </a:rPr>
                        <a:t>TFI 1.11</a:t>
                      </a:r>
                      <a:endParaRPr sz="1800" b="1">
                        <a:solidFill>
                          <a:schemeClr val="dk1"/>
                        </a:solidFill>
                      </a:endParaRPr>
                    </a:p>
                  </a:txBody>
                  <a:tcPr marL="91450" marR="91450" marT="45725" marB="45725"/>
                </a:tc>
                <a:tc>
                  <a:txBody>
                    <a:bodyPr/>
                    <a:lstStyle/>
                    <a:p>
                      <a:pPr marL="0" marR="0" lvl="0" indent="0" algn="l" rtl="0">
                        <a:spcBef>
                          <a:spcPts val="0"/>
                        </a:spcBef>
                        <a:spcAft>
                          <a:spcPts val="0"/>
                        </a:spcAft>
                        <a:buNone/>
                      </a:pPr>
                      <a:r>
                        <a:rPr lang="en-US" sz="1800" b="1">
                          <a:solidFill>
                            <a:schemeClr val="dk1"/>
                          </a:solidFill>
                        </a:rPr>
                        <a:t>Student/Family/Community Involvement</a:t>
                      </a:r>
                      <a:endParaRPr sz="1800" b="1">
                        <a:solidFill>
                          <a:schemeClr val="dk1"/>
                        </a:solidFill>
                      </a:endParaRPr>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141" name="Google Shape;141;p21" descr="Following items listed: discipline data, data-based decision making, fidelity data, annual evaluation." title="TFI Sub-scale: Evaluation"/>
          <p:cNvGraphicFramePr/>
          <p:nvPr/>
        </p:nvGraphicFramePr>
        <p:xfrm>
          <a:off x="6735266" y="1363797"/>
          <a:ext cx="4761875" cy="2343800"/>
        </p:xfrm>
        <a:graphic>
          <a:graphicData uri="http://schemas.openxmlformats.org/drawingml/2006/table">
            <a:tbl>
              <a:tblPr firstRow="1" bandRow="1">
                <a:noFill/>
                <a:tableStyleId>{A36C57E5-085A-472A-A2F1-84BBE1813BF1}</a:tableStyleId>
              </a:tblPr>
              <a:tblGrid>
                <a:gridCol w="1099125">
                  <a:extLst>
                    <a:ext uri="{9D8B030D-6E8A-4147-A177-3AD203B41FA5}">
                      <a16:colId xmlns:a16="http://schemas.microsoft.com/office/drawing/2014/main" val="20000"/>
                    </a:ext>
                  </a:extLst>
                </a:gridCol>
                <a:gridCol w="3662750">
                  <a:extLst>
                    <a:ext uri="{9D8B030D-6E8A-4147-A177-3AD203B41FA5}">
                      <a16:colId xmlns:a16="http://schemas.microsoft.com/office/drawing/2014/main" val="20001"/>
                    </a:ext>
                  </a:extLst>
                </a:gridCol>
              </a:tblGrid>
              <a:tr h="529900">
                <a:tc gridSpan="2">
                  <a:txBody>
                    <a:bodyPr/>
                    <a:lstStyle/>
                    <a:p>
                      <a:pPr marL="0" marR="0" lvl="0" indent="0" algn="ctr" rtl="0">
                        <a:spcBef>
                          <a:spcPts val="0"/>
                        </a:spcBef>
                        <a:spcAft>
                          <a:spcPts val="0"/>
                        </a:spcAft>
                        <a:buNone/>
                      </a:pPr>
                      <a:r>
                        <a:rPr lang="en-US" sz="2200" b="0" u="none" strike="noStrike" cap="none">
                          <a:solidFill>
                            <a:schemeClr val="lt1"/>
                          </a:solidFill>
                        </a:rPr>
                        <a:t>TFI Sub-Scale: </a:t>
                      </a:r>
                      <a:r>
                        <a:rPr lang="en-US" sz="2200" u="none" strike="noStrike" cap="none">
                          <a:solidFill>
                            <a:schemeClr val="lt1"/>
                          </a:solidFill>
                        </a:rPr>
                        <a:t>Evaluation </a:t>
                      </a:r>
                      <a:endParaRPr sz="2200" b="0" u="none" strike="noStrike" cap="none">
                        <a:solidFill>
                          <a:schemeClr val="lt1"/>
                        </a:solidFill>
                        <a:latin typeface="Calibri"/>
                        <a:ea typeface="Calibri"/>
                        <a:cs typeface="Calibri"/>
                        <a:sym typeface="Calibri"/>
                      </a:endParaRPr>
                    </a:p>
                  </a:txBody>
                  <a:tcPr marL="91450" marR="91450" marT="45725" marB="45725">
                    <a:solidFill>
                      <a:schemeClr val="dk1"/>
                    </a:solidFill>
                  </a:tcPr>
                </a:tc>
                <a:tc hMerge="1">
                  <a:txBody>
                    <a:bodyPr/>
                    <a:lstStyle/>
                    <a:p>
                      <a:endParaRPr lang="en-US"/>
                    </a:p>
                  </a:txBody>
                  <a:tcPr/>
                </a:tc>
                <a:extLst>
                  <a:ext uri="{0D108BD9-81ED-4DB2-BD59-A6C34878D82A}">
                    <a16:rowId xmlns:a16="http://schemas.microsoft.com/office/drawing/2014/main" val="10000"/>
                  </a:ext>
                </a:extLst>
              </a:tr>
              <a:tr h="453475">
                <a:tc>
                  <a:txBody>
                    <a:bodyPr/>
                    <a:lstStyle/>
                    <a:p>
                      <a:pPr marL="0" marR="0" lvl="0" indent="0" algn="l" rtl="0">
                        <a:spcBef>
                          <a:spcPts val="0"/>
                        </a:spcBef>
                        <a:spcAft>
                          <a:spcPts val="0"/>
                        </a:spcAft>
                        <a:buNone/>
                      </a:pPr>
                      <a:r>
                        <a:rPr lang="en-US" sz="1800" b="1" u="none" strike="noStrike" cap="none">
                          <a:solidFill>
                            <a:schemeClr val="dk1"/>
                          </a:solidFill>
                        </a:rPr>
                        <a:t>TFI 1.12</a:t>
                      </a:r>
                      <a:endParaRPr sz="1800" b="1">
                        <a:solidFill>
                          <a:schemeClr val="dk1"/>
                        </a:solidFill>
                      </a:endParaRPr>
                    </a:p>
                  </a:txBody>
                  <a:tcPr marL="91450" marR="91450" marT="45725" marB="45725"/>
                </a:tc>
                <a:tc>
                  <a:txBody>
                    <a:bodyPr/>
                    <a:lstStyle/>
                    <a:p>
                      <a:pPr marL="0" marR="0" lvl="0" indent="0" algn="l" rtl="0">
                        <a:spcBef>
                          <a:spcPts val="0"/>
                        </a:spcBef>
                        <a:spcAft>
                          <a:spcPts val="0"/>
                        </a:spcAft>
                        <a:buNone/>
                      </a:pPr>
                      <a:r>
                        <a:rPr lang="en-US" sz="1800" b="1">
                          <a:solidFill>
                            <a:schemeClr val="dk1"/>
                          </a:solidFill>
                        </a:rPr>
                        <a:t>Discipline Data</a:t>
                      </a:r>
                      <a:endParaRPr sz="1800" b="1">
                        <a:solidFill>
                          <a:schemeClr val="dk1"/>
                        </a:solidFill>
                      </a:endParaRPr>
                    </a:p>
                  </a:txBody>
                  <a:tcPr marL="91450" marR="91450" marT="45725" marB="45725"/>
                </a:tc>
                <a:extLst>
                  <a:ext uri="{0D108BD9-81ED-4DB2-BD59-A6C34878D82A}">
                    <a16:rowId xmlns:a16="http://schemas.microsoft.com/office/drawing/2014/main" val="10001"/>
                  </a:ext>
                </a:extLst>
              </a:tr>
              <a:tr h="453475">
                <a:tc>
                  <a:txBody>
                    <a:bodyPr/>
                    <a:lstStyle/>
                    <a:p>
                      <a:pPr marL="0" marR="0" lvl="0" indent="0" algn="l" rtl="0">
                        <a:spcBef>
                          <a:spcPts val="0"/>
                        </a:spcBef>
                        <a:spcAft>
                          <a:spcPts val="0"/>
                        </a:spcAft>
                        <a:buNone/>
                      </a:pPr>
                      <a:r>
                        <a:rPr lang="en-US" sz="1800" b="1">
                          <a:solidFill>
                            <a:schemeClr val="dk1"/>
                          </a:solidFill>
                        </a:rPr>
                        <a:t>TFI 1.13</a:t>
                      </a:r>
                      <a:endParaRPr sz="1800" b="1">
                        <a:solidFill>
                          <a:schemeClr val="dk1"/>
                        </a:solidFill>
                      </a:endParaRPr>
                    </a:p>
                  </a:txBody>
                  <a:tcPr marL="91450" marR="91450" marT="45725" marB="45725"/>
                </a:tc>
                <a:tc>
                  <a:txBody>
                    <a:bodyPr/>
                    <a:lstStyle/>
                    <a:p>
                      <a:pPr marL="0" marR="0" lvl="0" indent="0" algn="l" rtl="0">
                        <a:spcBef>
                          <a:spcPts val="0"/>
                        </a:spcBef>
                        <a:spcAft>
                          <a:spcPts val="0"/>
                        </a:spcAft>
                        <a:buNone/>
                      </a:pPr>
                      <a:r>
                        <a:rPr lang="en-US" sz="1800" b="1">
                          <a:solidFill>
                            <a:schemeClr val="dk1"/>
                          </a:solidFill>
                        </a:rPr>
                        <a:t>Data-based Decision Making</a:t>
                      </a:r>
                      <a:endParaRPr sz="1800" b="1">
                        <a:solidFill>
                          <a:schemeClr val="dk1"/>
                        </a:solidFill>
                      </a:endParaRPr>
                    </a:p>
                  </a:txBody>
                  <a:tcPr marL="91450" marR="91450" marT="45725" marB="45725"/>
                </a:tc>
                <a:extLst>
                  <a:ext uri="{0D108BD9-81ED-4DB2-BD59-A6C34878D82A}">
                    <a16:rowId xmlns:a16="http://schemas.microsoft.com/office/drawing/2014/main" val="10002"/>
                  </a:ext>
                </a:extLst>
              </a:tr>
              <a:tr h="453475">
                <a:tc>
                  <a:txBody>
                    <a:bodyPr/>
                    <a:lstStyle/>
                    <a:p>
                      <a:pPr marL="0" marR="0" lvl="0" indent="0" algn="l" rtl="0">
                        <a:spcBef>
                          <a:spcPts val="0"/>
                        </a:spcBef>
                        <a:spcAft>
                          <a:spcPts val="0"/>
                        </a:spcAft>
                        <a:buNone/>
                      </a:pPr>
                      <a:r>
                        <a:rPr lang="en-US" sz="1800" b="1">
                          <a:solidFill>
                            <a:schemeClr val="dk1"/>
                          </a:solidFill>
                        </a:rPr>
                        <a:t>TFI 1.14</a:t>
                      </a:r>
                      <a:endParaRPr sz="1800" b="1">
                        <a:solidFill>
                          <a:schemeClr val="dk1"/>
                        </a:solidFill>
                      </a:endParaRPr>
                    </a:p>
                  </a:txBody>
                  <a:tcPr marL="91450" marR="91450" marT="45725" marB="45725"/>
                </a:tc>
                <a:tc>
                  <a:txBody>
                    <a:bodyPr/>
                    <a:lstStyle/>
                    <a:p>
                      <a:pPr marL="0" marR="0" lvl="0" indent="0" algn="l" rtl="0">
                        <a:spcBef>
                          <a:spcPts val="0"/>
                        </a:spcBef>
                        <a:spcAft>
                          <a:spcPts val="0"/>
                        </a:spcAft>
                        <a:buNone/>
                      </a:pPr>
                      <a:r>
                        <a:rPr lang="en-US" sz="1800" b="1">
                          <a:solidFill>
                            <a:schemeClr val="dk1"/>
                          </a:solidFill>
                        </a:rPr>
                        <a:t>Fidelity Data</a:t>
                      </a:r>
                      <a:endParaRPr sz="1800" b="1">
                        <a:solidFill>
                          <a:schemeClr val="dk1"/>
                        </a:solidFill>
                      </a:endParaRPr>
                    </a:p>
                  </a:txBody>
                  <a:tcPr marL="91450" marR="91450" marT="45725" marB="45725"/>
                </a:tc>
                <a:extLst>
                  <a:ext uri="{0D108BD9-81ED-4DB2-BD59-A6C34878D82A}">
                    <a16:rowId xmlns:a16="http://schemas.microsoft.com/office/drawing/2014/main" val="10003"/>
                  </a:ext>
                </a:extLst>
              </a:tr>
              <a:tr h="453475">
                <a:tc>
                  <a:txBody>
                    <a:bodyPr/>
                    <a:lstStyle/>
                    <a:p>
                      <a:pPr marL="0" marR="0" lvl="0" indent="0" algn="l" rtl="0">
                        <a:spcBef>
                          <a:spcPts val="0"/>
                        </a:spcBef>
                        <a:spcAft>
                          <a:spcPts val="0"/>
                        </a:spcAft>
                        <a:buNone/>
                      </a:pPr>
                      <a:r>
                        <a:rPr lang="en-US" sz="1800" b="1">
                          <a:solidFill>
                            <a:schemeClr val="dk1"/>
                          </a:solidFill>
                        </a:rPr>
                        <a:t>TFI 1.15</a:t>
                      </a:r>
                      <a:endParaRPr sz="1800" b="1">
                        <a:solidFill>
                          <a:schemeClr val="dk1"/>
                        </a:solidFill>
                      </a:endParaRPr>
                    </a:p>
                  </a:txBody>
                  <a:tcPr marL="91450" marR="91450" marT="45725" marB="45725"/>
                </a:tc>
                <a:tc>
                  <a:txBody>
                    <a:bodyPr/>
                    <a:lstStyle/>
                    <a:p>
                      <a:pPr marL="0" marR="0" lvl="0" indent="0" algn="l" rtl="0">
                        <a:spcBef>
                          <a:spcPts val="0"/>
                        </a:spcBef>
                        <a:spcAft>
                          <a:spcPts val="0"/>
                        </a:spcAft>
                        <a:buNone/>
                      </a:pPr>
                      <a:r>
                        <a:rPr lang="en-US" sz="1800" b="1">
                          <a:solidFill>
                            <a:schemeClr val="dk1"/>
                          </a:solidFill>
                        </a:rPr>
                        <a:t>Annual Evaluation</a:t>
                      </a:r>
                      <a:endParaRPr sz="1800" b="1">
                        <a:solidFill>
                          <a:schemeClr val="dk1"/>
                        </a:solidFill>
                      </a:endParaRPr>
                    </a:p>
                  </a:txBody>
                  <a:tcPr marL="91450" marR="91450" marT="45725" marB="45725"/>
                </a:tc>
                <a:extLst>
                  <a:ext uri="{0D108BD9-81ED-4DB2-BD59-A6C34878D82A}">
                    <a16:rowId xmlns:a16="http://schemas.microsoft.com/office/drawing/2014/main" val="10004"/>
                  </a:ext>
                </a:extLst>
              </a:tr>
            </a:tbl>
          </a:graphicData>
        </a:graphic>
      </p:graphicFrame>
      <p:pic>
        <p:nvPicPr>
          <p:cNvPr id="142" name="Google Shape;142;p21" descr="Tiered triangle with about 80 percent of students in green at the bottom, about 15 percent in yellow in the middle and about 5 percent in red at the top of the triangle."/>
          <p:cNvPicPr preferRelativeResize="0"/>
          <p:nvPr/>
        </p:nvPicPr>
        <p:blipFill>
          <a:blip r:embed="rId3">
            <a:alphaModFix/>
          </a:blip>
          <a:stretch>
            <a:fillRect/>
          </a:stretch>
        </p:blipFill>
        <p:spPr>
          <a:xfrm>
            <a:off x="8153951" y="4003550"/>
            <a:ext cx="2412000" cy="2324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body" idx="1"/>
          </p:nvPr>
        </p:nvSpPr>
        <p:spPr>
          <a:xfrm>
            <a:off x="354750" y="1551975"/>
            <a:ext cx="11482500" cy="5033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Noto Sans Symbols"/>
              <a:buNone/>
            </a:pPr>
            <a:r>
              <a:rPr lang="en-US" sz="2600" b="1" i="0" u="none" strike="noStrike" cap="none">
                <a:latin typeface="Calibri"/>
                <a:ea typeface="Calibri"/>
                <a:cs typeface="Calibri"/>
                <a:sym typeface="Calibri"/>
              </a:rPr>
              <a:t>Purpose: </a:t>
            </a:r>
            <a:endParaRPr sz="2700">
              <a:latin typeface="Calibri"/>
              <a:ea typeface="Calibri"/>
              <a:cs typeface="Calibri"/>
              <a:sym typeface="Calibri"/>
            </a:endParaRPr>
          </a:p>
          <a:p>
            <a:pPr marL="457200" marR="0" lvl="0" indent="0" algn="l" rtl="0">
              <a:lnSpc>
                <a:spcPct val="90000"/>
              </a:lnSpc>
              <a:spcBef>
                <a:spcPts val="480"/>
              </a:spcBef>
              <a:spcAft>
                <a:spcPts val="0"/>
              </a:spcAft>
              <a:buClr>
                <a:schemeClr val="dk1"/>
              </a:buClr>
              <a:buSzPts val="2400"/>
              <a:buFont typeface="Noto Sans Symbols"/>
              <a:buNone/>
            </a:pPr>
            <a:r>
              <a:rPr lang="en-US" sz="2600">
                <a:latin typeface="Twentieth Century"/>
                <a:ea typeface="Twentieth Century"/>
                <a:cs typeface="Twentieth Century"/>
                <a:sym typeface="Twentieth Century"/>
              </a:rPr>
              <a:t>Teams will develop a PD plan for </a:t>
            </a:r>
            <a:endParaRPr sz="2600">
              <a:latin typeface="Twentieth Century"/>
              <a:ea typeface="Twentieth Century"/>
              <a:cs typeface="Twentieth Century"/>
              <a:sym typeface="Twentieth Century"/>
            </a:endParaRPr>
          </a:p>
          <a:p>
            <a:pPr marL="457200" marR="0" lvl="0" indent="0" algn="l" rtl="0">
              <a:lnSpc>
                <a:spcPct val="90000"/>
              </a:lnSpc>
              <a:spcBef>
                <a:spcPts val="480"/>
              </a:spcBef>
              <a:spcAft>
                <a:spcPts val="0"/>
              </a:spcAft>
              <a:buClr>
                <a:schemeClr val="dk1"/>
              </a:buClr>
              <a:buSzPts val="2400"/>
              <a:buFont typeface="Noto Sans Symbols"/>
              <a:buNone/>
            </a:pPr>
            <a:r>
              <a:rPr lang="en-US" sz="2600">
                <a:latin typeface="Twentieth Century"/>
                <a:ea typeface="Twentieth Century"/>
                <a:cs typeface="Twentieth Century"/>
                <a:sym typeface="Twentieth Century"/>
              </a:rPr>
              <a:t>training all staff on the 4 core Tier 1 </a:t>
            </a:r>
            <a:endParaRPr sz="2600">
              <a:latin typeface="Twentieth Century"/>
              <a:ea typeface="Twentieth Century"/>
              <a:cs typeface="Twentieth Century"/>
              <a:sym typeface="Twentieth Century"/>
            </a:endParaRPr>
          </a:p>
          <a:p>
            <a:pPr marL="457200" marR="0" lvl="0" indent="0" algn="l" rtl="0">
              <a:lnSpc>
                <a:spcPct val="90000"/>
              </a:lnSpc>
              <a:spcBef>
                <a:spcPts val="480"/>
              </a:spcBef>
              <a:spcAft>
                <a:spcPts val="0"/>
              </a:spcAft>
              <a:buClr>
                <a:schemeClr val="dk1"/>
              </a:buClr>
              <a:buSzPts val="2400"/>
              <a:buFont typeface="Noto Sans Symbols"/>
              <a:buNone/>
            </a:pPr>
            <a:r>
              <a:rPr lang="en-US" sz="2600">
                <a:latin typeface="Twentieth Century"/>
                <a:ea typeface="Twentieth Century"/>
                <a:cs typeface="Twentieth Century"/>
                <a:sym typeface="Twentieth Century"/>
              </a:rPr>
              <a:t>PBIS practices and ensure that staff </a:t>
            </a:r>
            <a:endParaRPr sz="2600">
              <a:latin typeface="Twentieth Century"/>
              <a:ea typeface="Twentieth Century"/>
              <a:cs typeface="Twentieth Century"/>
              <a:sym typeface="Twentieth Century"/>
            </a:endParaRPr>
          </a:p>
          <a:p>
            <a:pPr marL="457200" marR="0" lvl="0" indent="0" algn="l" rtl="0">
              <a:lnSpc>
                <a:spcPct val="90000"/>
              </a:lnSpc>
              <a:spcBef>
                <a:spcPts val="480"/>
              </a:spcBef>
              <a:spcAft>
                <a:spcPts val="0"/>
              </a:spcAft>
              <a:buClr>
                <a:schemeClr val="dk1"/>
              </a:buClr>
              <a:buSzPts val="2400"/>
              <a:buFont typeface="Noto Sans Symbols"/>
              <a:buNone/>
            </a:pPr>
            <a:r>
              <a:rPr lang="en-US" sz="2600">
                <a:latin typeface="Twentieth Century"/>
                <a:ea typeface="Twentieth Century"/>
                <a:cs typeface="Twentieth Century"/>
                <a:sym typeface="Twentieth Century"/>
              </a:rPr>
              <a:t>understand their implementation role.</a:t>
            </a:r>
            <a:endParaRPr sz="4000" i="0" u="none" strike="noStrike" cap="none">
              <a:latin typeface="Twentieth Century"/>
              <a:ea typeface="Twentieth Century"/>
              <a:cs typeface="Twentieth Century"/>
              <a:sym typeface="Twentieth Century"/>
            </a:endParaRPr>
          </a:p>
          <a:p>
            <a:pPr marL="0" marR="0" lvl="0" indent="0" algn="l" rtl="0">
              <a:lnSpc>
                <a:spcPct val="90000"/>
              </a:lnSpc>
              <a:spcBef>
                <a:spcPts val="480"/>
              </a:spcBef>
              <a:spcAft>
                <a:spcPts val="0"/>
              </a:spcAft>
              <a:buClr>
                <a:schemeClr val="dk1"/>
              </a:buClr>
              <a:buSzPts val="2400"/>
              <a:buFont typeface="Noto Sans Symbols"/>
              <a:buNone/>
            </a:pPr>
            <a:endParaRPr sz="2100" i="0" u="none" strike="noStrike" cap="none">
              <a:latin typeface="Calibri"/>
              <a:ea typeface="Calibri"/>
              <a:cs typeface="Calibri"/>
              <a:sym typeface="Calibri"/>
            </a:endParaRPr>
          </a:p>
          <a:p>
            <a:pPr marL="0" marR="0" lvl="0" indent="0" algn="l" rtl="0">
              <a:lnSpc>
                <a:spcPct val="90000"/>
              </a:lnSpc>
              <a:spcBef>
                <a:spcPts val="480"/>
              </a:spcBef>
              <a:spcAft>
                <a:spcPts val="0"/>
              </a:spcAft>
              <a:buClr>
                <a:schemeClr val="dk1"/>
              </a:buClr>
              <a:buSzPts val="2400"/>
              <a:buFont typeface="Noto Sans Symbols"/>
              <a:buNone/>
            </a:pPr>
            <a:r>
              <a:rPr lang="en-US" sz="2600" b="1" i="0" u="none" strike="noStrike" cap="none">
                <a:latin typeface="Calibri"/>
                <a:ea typeface="Calibri"/>
                <a:cs typeface="Calibri"/>
                <a:sym typeface="Calibri"/>
              </a:rPr>
              <a:t>Outcome:</a:t>
            </a:r>
            <a:endParaRPr sz="2700">
              <a:latin typeface="Calibri"/>
              <a:ea typeface="Calibri"/>
              <a:cs typeface="Calibri"/>
              <a:sym typeface="Calibri"/>
            </a:endParaRPr>
          </a:p>
          <a:p>
            <a:pPr marL="457200" marR="0" lvl="0" indent="0" algn="l" rtl="0">
              <a:lnSpc>
                <a:spcPct val="90000"/>
              </a:lnSpc>
              <a:spcBef>
                <a:spcPts val="480"/>
              </a:spcBef>
              <a:spcAft>
                <a:spcPts val="0"/>
              </a:spcAft>
              <a:buClr>
                <a:schemeClr val="dk1"/>
              </a:buClr>
              <a:buSzPts val="2400"/>
              <a:buFont typeface="Noto Sans Symbols"/>
              <a:buNone/>
            </a:pPr>
            <a:r>
              <a:rPr lang="en-US" b="1" i="0" u="none" strike="noStrike" cap="none">
                <a:latin typeface="Calibri"/>
                <a:ea typeface="Calibri"/>
                <a:cs typeface="Calibri"/>
                <a:sym typeface="Calibri"/>
              </a:rPr>
              <a:t>TFI 1. 7 Professional Development: </a:t>
            </a:r>
            <a:r>
              <a:rPr lang="en-US" i="0" u="none" strike="noStrike" cap="none">
                <a:latin typeface="Calibri"/>
                <a:ea typeface="Calibri"/>
                <a:cs typeface="Calibri"/>
                <a:sym typeface="Calibri"/>
              </a:rPr>
              <a:t>A written process is used for orienting all faculty/staff on 4 core Tier I PBIS practices:</a:t>
            </a:r>
            <a:endParaRPr sz="3300">
              <a:latin typeface="Calibri"/>
              <a:ea typeface="Calibri"/>
              <a:cs typeface="Calibri"/>
              <a:sym typeface="Calibri"/>
            </a:endParaRPr>
          </a:p>
          <a:p>
            <a:pPr marL="914400" marR="0" lvl="0" indent="457200" algn="l" rtl="0">
              <a:lnSpc>
                <a:spcPct val="90000"/>
              </a:lnSpc>
              <a:spcBef>
                <a:spcPts val="480"/>
              </a:spcBef>
              <a:spcAft>
                <a:spcPts val="0"/>
              </a:spcAft>
              <a:buClr>
                <a:schemeClr val="dk1"/>
              </a:buClr>
              <a:buSzPts val="2400"/>
              <a:buFont typeface="Noto Sans Symbols"/>
              <a:buNone/>
            </a:pPr>
            <a:r>
              <a:rPr lang="en-US" i="0" u="none" strike="noStrike" cap="none">
                <a:latin typeface="Calibri"/>
                <a:ea typeface="Calibri"/>
                <a:cs typeface="Calibri"/>
                <a:sym typeface="Calibri"/>
              </a:rPr>
              <a:t>(a) teaching school-wide expectations, </a:t>
            </a:r>
            <a:endParaRPr i="0" u="none" strike="noStrike" cap="none">
              <a:latin typeface="Calibri"/>
              <a:ea typeface="Calibri"/>
              <a:cs typeface="Calibri"/>
              <a:sym typeface="Calibri"/>
            </a:endParaRPr>
          </a:p>
          <a:p>
            <a:pPr marL="914400" marR="0" lvl="0" indent="457200" algn="l" rtl="0">
              <a:lnSpc>
                <a:spcPct val="90000"/>
              </a:lnSpc>
              <a:spcBef>
                <a:spcPts val="480"/>
              </a:spcBef>
              <a:spcAft>
                <a:spcPts val="0"/>
              </a:spcAft>
              <a:buClr>
                <a:schemeClr val="dk1"/>
              </a:buClr>
              <a:buSzPts val="2400"/>
              <a:buFont typeface="Noto Sans Symbols"/>
              <a:buNone/>
            </a:pPr>
            <a:r>
              <a:rPr lang="en-US" i="0" u="none" strike="noStrike" cap="none">
                <a:latin typeface="Calibri"/>
                <a:ea typeface="Calibri"/>
                <a:cs typeface="Calibri"/>
                <a:sym typeface="Calibri"/>
              </a:rPr>
              <a:t>(b) acknowledging appropriate behavior, </a:t>
            </a:r>
            <a:endParaRPr i="0" u="none" strike="noStrike" cap="none">
              <a:latin typeface="Calibri"/>
              <a:ea typeface="Calibri"/>
              <a:cs typeface="Calibri"/>
              <a:sym typeface="Calibri"/>
            </a:endParaRPr>
          </a:p>
          <a:p>
            <a:pPr marL="914400" marR="0" lvl="0" indent="457200" algn="l" rtl="0">
              <a:lnSpc>
                <a:spcPct val="90000"/>
              </a:lnSpc>
              <a:spcBef>
                <a:spcPts val="480"/>
              </a:spcBef>
              <a:spcAft>
                <a:spcPts val="0"/>
              </a:spcAft>
              <a:buClr>
                <a:schemeClr val="dk1"/>
              </a:buClr>
              <a:buSzPts val="2400"/>
              <a:buFont typeface="Noto Sans Symbols"/>
              <a:buNone/>
            </a:pPr>
            <a:r>
              <a:rPr lang="en-US" i="0" u="none" strike="noStrike" cap="none">
                <a:latin typeface="Calibri"/>
                <a:ea typeface="Calibri"/>
                <a:cs typeface="Calibri"/>
                <a:sym typeface="Calibri"/>
              </a:rPr>
              <a:t>(c) correcting errors, and </a:t>
            </a:r>
            <a:endParaRPr i="0" u="none" strike="noStrike" cap="none">
              <a:latin typeface="Calibri"/>
              <a:ea typeface="Calibri"/>
              <a:cs typeface="Calibri"/>
              <a:sym typeface="Calibri"/>
            </a:endParaRPr>
          </a:p>
          <a:p>
            <a:pPr marL="914400" marR="0" lvl="0" indent="457200" algn="l" rtl="0">
              <a:lnSpc>
                <a:spcPct val="90000"/>
              </a:lnSpc>
              <a:spcBef>
                <a:spcPts val="480"/>
              </a:spcBef>
              <a:spcAft>
                <a:spcPts val="0"/>
              </a:spcAft>
              <a:buClr>
                <a:schemeClr val="dk1"/>
              </a:buClr>
              <a:buSzPts val="2400"/>
              <a:buFont typeface="Noto Sans Symbols"/>
              <a:buNone/>
            </a:pPr>
            <a:r>
              <a:rPr lang="en-US" i="0" u="none" strike="noStrike" cap="none">
                <a:latin typeface="Calibri"/>
                <a:ea typeface="Calibri"/>
                <a:cs typeface="Calibri"/>
                <a:sym typeface="Calibri"/>
              </a:rPr>
              <a:t>(d) requesting assistance. </a:t>
            </a:r>
            <a:endParaRPr i="0" u="none" strike="noStrike" cap="none">
              <a:latin typeface="Calibri"/>
              <a:ea typeface="Calibri"/>
              <a:cs typeface="Calibri"/>
              <a:sym typeface="Calibri"/>
            </a:endParaRPr>
          </a:p>
          <a:p>
            <a:pPr marL="457200" marR="0" lvl="0" indent="0" algn="l" rtl="0">
              <a:lnSpc>
                <a:spcPct val="90000"/>
              </a:lnSpc>
              <a:spcBef>
                <a:spcPts val="480"/>
              </a:spcBef>
              <a:spcAft>
                <a:spcPts val="0"/>
              </a:spcAft>
              <a:buClr>
                <a:schemeClr val="dk1"/>
              </a:buClr>
              <a:buSzPts val="2400"/>
              <a:buFont typeface="Noto Sans Symbols"/>
              <a:buNone/>
            </a:pPr>
            <a:endParaRPr sz="2200" i="1">
              <a:latin typeface="Calibri"/>
              <a:ea typeface="Calibri"/>
              <a:cs typeface="Calibri"/>
              <a:sym typeface="Calibri"/>
            </a:endParaRPr>
          </a:p>
          <a:p>
            <a:pPr marL="0" marR="0" lvl="0" indent="0" algn="l" rtl="0">
              <a:lnSpc>
                <a:spcPct val="90000"/>
              </a:lnSpc>
              <a:spcBef>
                <a:spcPts val="480"/>
              </a:spcBef>
              <a:spcAft>
                <a:spcPts val="0"/>
              </a:spcAft>
              <a:buClr>
                <a:schemeClr val="dk1"/>
              </a:buClr>
              <a:buSzPts val="2400"/>
              <a:buFont typeface="Noto Sans Symbols"/>
              <a:buNone/>
            </a:pPr>
            <a:endParaRPr sz="2400" i="1" u="none" strike="noStrike" cap="none">
              <a:solidFill>
                <a:schemeClr val="dk2"/>
              </a:solidFill>
              <a:latin typeface="Calibri"/>
              <a:ea typeface="Calibri"/>
              <a:cs typeface="Calibri"/>
              <a:sym typeface="Calibri"/>
            </a:endParaRPr>
          </a:p>
        </p:txBody>
      </p:sp>
      <p:sp>
        <p:nvSpPr>
          <p:cNvPr id="149" name="Google Shape;149;p22"/>
          <p:cNvSpPr txBox="1">
            <a:spLocks noGrp="1"/>
          </p:cNvSpPr>
          <p:nvPr>
            <p:ph type="title"/>
          </p:nvPr>
        </p:nvSpPr>
        <p:spPr>
          <a:xfrm>
            <a:off x="3020024" y="185525"/>
            <a:ext cx="9080100" cy="915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6"/>
              </a:buClr>
              <a:buSzPts val="4400"/>
              <a:buFont typeface="Questrial"/>
              <a:buNone/>
            </a:pPr>
            <a:r>
              <a:rPr lang="en-US" sz="4400">
                <a:latin typeface="Questrial"/>
                <a:ea typeface="Questrial"/>
                <a:cs typeface="Questrial"/>
                <a:sym typeface="Questrial"/>
              </a:rPr>
              <a:t>         </a:t>
            </a:r>
            <a:r>
              <a:rPr lang="en-US" sz="4600" b="1" i="0" u="none" strike="noStrike" cap="none"/>
              <a:t>TFI 1.7 Purpose &amp; Outcome</a:t>
            </a:r>
            <a:endParaRPr sz="4600" b="1" i="0" u="none" strike="noStrike" cap="none"/>
          </a:p>
        </p:txBody>
      </p:sp>
      <p:pic>
        <p:nvPicPr>
          <p:cNvPr id="150" name="Google Shape;150;p22" descr="This is graphic which shows three gears of increasing size and a human figure running across or up the top of the gears. "/>
          <p:cNvPicPr preferRelativeResize="0"/>
          <p:nvPr/>
        </p:nvPicPr>
        <p:blipFill rotWithShape="1">
          <a:blip r:embed="rId3">
            <a:alphaModFix/>
          </a:blip>
          <a:srcRect/>
          <a:stretch/>
        </p:blipFill>
        <p:spPr>
          <a:xfrm>
            <a:off x="6870202" y="1643875"/>
            <a:ext cx="4647926" cy="22944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0" y="208925"/>
            <a:ext cx="12192000" cy="915300"/>
          </a:xfrm>
          <a:prstGeom prst="rect">
            <a:avLst/>
          </a:prstGeom>
        </p:spPr>
        <p:txBody>
          <a:bodyPr spcFirstLastPara="1" wrap="square" lIns="91425" tIns="45700" rIns="91425" bIns="45700" anchor="ctr" anchorCtr="0">
            <a:normAutofit/>
          </a:bodyPr>
          <a:lstStyle/>
          <a:p>
            <a:pPr marL="1371600" lvl="0" indent="457200" algn="ctr" rtl="0">
              <a:spcBef>
                <a:spcPts val="0"/>
              </a:spcBef>
              <a:spcAft>
                <a:spcPts val="0"/>
              </a:spcAft>
              <a:buNone/>
            </a:pPr>
            <a:r>
              <a:rPr lang="en-US" sz="4600" b="1"/>
              <a:t>    Culturally Responsive Elaboration</a:t>
            </a:r>
            <a:endParaRPr sz="4600" b="1"/>
          </a:p>
        </p:txBody>
      </p:sp>
      <p:sp>
        <p:nvSpPr>
          <p:cNvPr id="157" name="Google Shape;157;p23"/>
          <p:cNvSpPr txBox="1">
            <a:spLocks noGrp="1"/>
          </p:cNvSpPr>
          <p:nvPr>
            <p:ph type="body" idx="1"/>
          </p:nvPr>
        </p:nvSpPr>
        <p:spPr>
          <a:xfrm>
            <a:off x="310400" y="1733400"/>
            <a:ext cx="11812500" cy="42849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2"/>
              </a:buClr>
              <a:buSzPts val="1100"/>
              <a:buFont typeface="Arial"/>
              <a:buNone/>
            </a:pPr>
            <a:r>
              <a:rPr lang="en-US" sz="2800" b="1"/>
              <a:t>SWPBIS Big Idea </a:t>
            </a:r>
            <a:endParaRPr sz="2800" b="1"/>
          </a:p>
          <a:p>
            <a:pPr marL="0" lvl="0" indent="0" algn="l" rtl="0">
              <a:lnSpc>
                <a:spcPct val="115000"/>
              </a:lnSpc>
              <a:spcBef>
                <a:spcPts val="300"/>
              </a:spcBef>
              <a:spcAft>
                <a:spcPts val="0"/>
              </a:spcAft>
              <a:buClr>
                <a:schemeClr val="dk2"/>
              </a:buClr>
              <a:buSzPts val="1100"/>
              <a:buFont typeface="Arial"/>
              <a:buNone/>
            </a:pPr>
            <a:r>
              <a:rPr lang="en-US" sz="2800"/>
              <a:t>Formal processes for providing training and practice to staff on implementing SWPBIS increases fidelity and consistency in SWPBIS practices</a:t>
            </a:r>
            <a:endParaRPr sz="2800"/>
          </a:p>
          <a:p>
            <a:pPr marL="0" lvl="0" indent="0" algn="l" rtl="0">
              <a:lnSpc>
                <a:spcPct val="115000"/>
              </a:lnSpc>
              <a:spcBef>
                <a:spcPts val="700"/>
              </a:spcBef>
              <a:spcAft>
                <a:spcPts val="0"/>
              </a:spcAft>
              <a:buClr>
                <a:schemeClr val="dk2"/>
              </a:buClr>
              <a:buSzPts val="1100"/>
              <a:buFont typeface="Arial"/>
              <a:buNone/>
            </a:pPr>
            <a:endParaRPr sz="2000"/>
          </a:p>
          <a:p>
            <a:pPr marL="0" lvl="0" indent="0" algn="l" rtl="0">
              <a:lnSpc>
                <a:spcPct val="115000"/>
              </a:lnSpc>
              <a:spcBef>
                <a:spcPts val="700"/>
              </a:spcBef>
              <a:spcAft>
                <a:spcPts val="0"/>
              </a:spcAft>
              <a:buClr>
                <a:schemeClr val="dk2"/>
              </a:buClr>
              <a:buSzPts val="1100"/>
              <a:buFont typeface="Arial"/>
              <a:buNone/>
            </a:pPr>
            <a:r>
              <a:rPr lang="en-US" sz="2800" b="1"/>
              <a:t>Professional development focuses on:</a:t>
            </a:r>
            <a:endParaRPr sz="2800" b="1"/>
          </a:p>
          <a:p>
            <a:pPr marL="457200" lvl="0" indent="-406400" algn="l" rtl="0">
              <a:lnSpc>
                <a:spcPct val="115000"/>
              </a:lnSpc>
              <a:spcBef>
                <a:spcPts val="300"/>
              </a:spcBef>
              <a:spcAft>
                <a:spcPts val="0"/>
              </a:spcAft>
              <a:buSzPts val="2800"/>
              <a:buChar char="•"/>
            </a:pPr>
            <a:r>
              <a:rPr lang="en-US" sz="2800"/>
              <a:t>implementation of the SWPBIS framework</a:t>
            </a:r>
            <a:endParaRPr sz="2800"/>
          </a:p>
          <a:p>
            <a:pPr marL="457200" lvl="0" indent="-406400" algn="l" rtl="0">
              <a:lnSpc>
                <a:spcPct val="115000"/>
              </a:lnSpc>
              <a:spcBef>
                <a:spcPts val="0"/>
              </a:spcBef>
              <a:spcAft>
                <a:spcPts val="0"/>
              </a:spcAft>
              <a:buSzPts val="2800"/>
              <a:buChar char="•"/>
            </a:pPr>
            <a:r>
              <a:rPr lang="en-US" sz="2800"/>
              <a:t>the cultural responsiveness core components (outlined in the guide)</a:t>
            </a:r>
            <a:endParaRPr sz="2800"/>
          </a:p>
          <a:p>
            <a:pPr marL="457200" lvl="0" indent="-406400" algn="l" rtl="0">
              <a:lnSpc>
                <a:spcPct val="115000"/>
              </a:lnSpc>
              <a:spcBef>
                <a:spcPts val="0"/>
              </a:spcBef>
              <a:spcAft>
                <a:spcPts val="0"/>
              </a:spcAft>
              <a:buSzPts val="2800"/>
              <a:buChar char="•"/>
            </a:pPr>
            <a:r>
              <a:rPr lang="en-US" sz="2800"/>
              <a:t>historic context and present-day issues specific to the school’s underserved populations</a:t>
            </a:r>
            <a:endParaRPr sz="2800"/>
          </a:p>
          <a:p>
            <a:pPr marL="457200" lvl="0" indent="0" algn="l" rtl="0">
              <a:lnSpc>
                <a:spcPct val="80000"/>
              </a:lnSpc>
              <a:spcBef>
                <a:spcPts val="700"/>
              </a:spcBef>
              <a:spcAft>
                <a:spcPts val="1000"/>
              </a:spcAft>
              <a:buNone/>
            </a:pPr>
            <a:endParaRPr sz="302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0" y="208925"/>
            <a:ext cx="12192000" cy="9153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Clr>
                <a:schemeClr val="dk2"/>
              </a:buClr>
              <a:buSzPts val="1100"/>
              <a:buFont typeface="Arial"/>
              <a:buNone/>
            </a:pPr>
            <a:r>
              <a:rPr lang="en-US" sz="2700" b="1"/>
              <a:t>How can we make professional development more equitable?</a:t>
            </a:r>
            <a:endParaRPr sz="3000" b="1"/>
          </a:p>
        </p:txBody>
      </p:sp>
      <p:pic>
        <p:nvPicPr>
          <p:cNvPr id="164" name="Google Shape;164;p24" descr="PBIS Cultural Responsiveness Field Guide"/>
          <p:cNvPicPr preferRelativeResize="0"/>
          <p:nvPr/>
        </p:nvPicPr>
        <p:blipFill>
          <a:blip r:embed="rId3">
            <a:alphaModFix/>
          </a:blip>
          <a:stretch>
            <a:fillRect/>
          </a:stretch>
        </p:blipFill>
        <p:spPr>
          <a:xfrm>
            <a:off x="706167" y="1455450"/>
            <a:ext cx="3708539" cy="4697101"/>
          </a:xfrm>
          <a:prstGeom prst="rect">
            <a:avLst/>
          </a:prstGeom>
          <a:noFill/>
          <a:ln>
            <a:noFill/>
          </a:ln>
        </p:spPr>
      </p:pic>
      <p:sp>
        <p:nvSpPr>
          <p:cNvPr id="165" name="Google Shape;165;p24"/>
          <p:cNvSpPr txBox="1"/>
          <p:nvPr/>
        </p:nvSpPr>
        <p:spPr>
          <a:xfrm>
            <a:off x="87996" y="6220000"/>
            <a:ext cx="4944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u="sng">
                <a:solidFill>
                  <a:schemeClr val="hlink"/>
                </a:solidFill>
                <a:latin typeface="Twentieth Century"/>
                <a:ea typeface="Twentieth Century"/>
                <a:cs typeface="Twentieth Century"/>
                <a:sym typeface="Twentieth Century"/>
                <a:hlinkClick r:id="rId4"/>
              </a:rPr>
              <a:t>PBIS Cultural  Responsiveness Field Guide-page 14</a:t>
            </a:r>
            <a:endParaRPr>
              <a:latin typeface="Twentieth Century"/>
              <a:ea typeface="Twentieth Century"/>
              <a:cs typeface="Twentieth Century"/>
              <a:sym typeface="Twentieth Century"/>
            </a:endParaRPr>
          </a:p>
        </p:txBody>
      </p:sp>
      <p:sp>
        <p:nvSpPr>
          <p:cNvPr id="166" name="Google Shape;166;p24"/>
          <p:cNvSpPr txBox="1">
            <a:spLocks noGrp="1"/>
          </p:cNvSpPr>
          <p:nvPr>
            <p:ph type="body" idx="4294967295"/>
          </p:nvPr>
        </p:nvSpPr>
        <p:spPr>
          <a:xfrm>
            <a:off x="5531750" y="1455450"/>
            <a:ext cx="6096000" cy="5178900"/>
          </a:xfrm>
          <a:prstGeom prst="rect">
            <a:avLst/>
          </a:prstGeom>
        </p:spPr>
        <p:txBody>
          <a:bodyPr spcFirstLastPara="1" wrap="square" lIns="91425" tIns="45700" rIns="91425" bIns="45700" anchor="t" anchorCtr="0">
            <a:normAutofit fontScale="92500" lnSpcReduction="10000"/>
          </a:bodyPr>
          <a:lstStyle/>
          <a:p>
            <a:pPr marL="0" lvl="0" indent="0" algn="l" rtl="0">
              <a:spcBef>
                <a:spcPts val="1000"/>
              </a:spcBef>
              <a:spcAft>
                <a:spcPts val="0"/>
              </a:spcAft>
              <a:buNone/>
            </a:pPr>
            <a:r>
              <a:rPr lang="en-US" sz="2656" b="1" i="1"/>
              <a:t>Examples</a:t>
            </a:r>
            <a:endParaRPr sz="2656" b="1" i="1"/>
          </a:p>
          <a:p>
            <a:pPr marL="457200" lvl="0" indent="-357822" algn="l" rtl="0">
              <a:spcBef>
                <a:spcPts val="1000"/>
              </a:spcBef>
              <a:spcAft>
                <a:spcPts val="0"/>
              </a:spcAft>
              <a:buSzPct val="100000"/>
              <a:buChar char="•"/>
            </a:pPr>
            <a:r>
              <a:rPr lang="en-US" sz="2200"/>
              <a:t>The district has a long-term professional development plan that includes SWPBIS and enhancing equity.</a:t>
            </a:r>
            <a:endParaRPr sz="2200"/>
          </a:p>
          <a:p>
            <a:pPr marL="457200" lvl="0" indent="-357822" algn="l" rtl="0">
              <a:spcBef>
                <a:spcPts val="0"/>
              </a:spcBef>
              <a:spcAft>
                <a:spcPts val="0"/>
              </a:spcAft>
              <a:buSzPct val="100000"/>
              <a:buChar char="•"/>
            </a:pPr>
            <a:r>
              <a:rPr lang="en-US" sz="2200"/>
              <a:t>Professional development opportunities are identified based on system and student outcome data.</a:t>
            </a:r>
            <a:endParaRPr sz="2200"/>
          </a:p>
          <a:p>
            <a:pPr marL="457200" lvl="0" indent="-357822" algn="l" rtl="0">
              <a:spcBef>
                <a:spcPts val="0"/>
              </a:spcBef>
              <a:spcAft>
                <a:spcPts val="0"/>
              </a:spcAft>
              <a:buSzPct val="100000"/>
              <a:buChar char="•"/>
            </a:pPr>
            <a:r>
              <a:rPr lang="en-US" sz="2200"/>
              <a:t>Teams partner with local community supports and families to provide professional development that orients staff to the community cultures, values, and historical perspectives (e.g., marginalization from schooling).</a:t>
            </a:r>
            <a:endParaRPr sz="2200"/>
          </a:p>
          <a:p>
            <a:pPr marL="457200" lvl="0" indent="-357822" algn="l" rtl="0">
              <a:spcBef>
                <a:spcPts val="0"/>
              </a:spcBef>
              <a:spcAft>
                <a:spcPts val="0"/>
              </a:spcAft>
              <a:buSzPct val="100000"/>
              <a:buChar char="•"/>
            </a:pPr>
            <a:r>
              <a:rPr lang="en-US" sz="2200"/>
              <a:t>Teams have procedures to provide staff with explicit training and practice in specific skills for enhancing equity and examining implicit bias.</a:t>
            </a:r>
            <a:endParaRPr sz="2200"/>
          </a:p>
          <a:p>
            <a:pPr marL="457200" lvl="0" indent="-357822" algn="l" rtl="0">
              <a:spcBef>
                <a:spcPts val="0"/>
              </a:spcBef>
              <a:spcAft>
                <a:spcPts val="0"/>
              </a:spcAft>
              <a:buSzPct val="100000"/>
              <a:buChar char="•"/>
            </a:pPr>
            <a:r>
              <a:rPr lang="en-US" sz="2200"/>
              <a:t>Teams have procedures to provide staff with explicit training and practice in de-escalation skills.</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0" y="208925"/>
            <a:ext cx="12192000" cy="915300"/>
          </a:xfrm>
          <a:prstGeom prst="rect">
            <a:avLst/>
          </a:prstGeom>
        </p:spPr>
        <p:txBody>
          <a:bodyPr spcFirstLastPara="1" wrap="square" lIns="91425" tIns="45700" rIns="91425" bIns="45700" anchor="ctr" anchorCtr="0">
            <a:normAutofit/>
          </a:bodyPr>
          <a:lstStyle/>
          <a:p>
            <a:pPr marL="1371600" lvl="0" indent="457200" algn="r" rtl="0">
              <a:spcBef>
                <a:spcPts val="0"/>
              </a:spcBef>
              <a:spcAft>
                <a:spcPts val="0"/>
              </a:spcAft>
              <a:buNone/>
            </a:pPr>
            <a:r>
              <a:rPr lang="en-US" sz="3500" b="1"/>
              <a:t>Professional Development Implementation Tasks</a:t>
            </a:r>
            <a:endParaRPr sz="3500" b="1"/>
          </a:p>
        </p:txBody>
      </p:sp>
      <p:sp>
        <p:nvSpPr>
          <p:cNvPr id="173" name="Google Shape;173;p25"/>
          <p:cNvSpPr txBox="1">
            <a:spLocks noGrp="1"/>
          </p:cNvSpPr>
          <p:nvPr>
            <p:ph type="body" idx="1"/>
          </p:nvPr>
        </p:nvSpPr>
        <p:spPr>
          <a:xfrm>
            <a:off x="310400" y="1733400"/>
            <a:ext cx="11812500" cy="4284900"/>
          </a:xfrm>
          <a:prstGeom prst="rect">
            <a:avLst/>
          </a:prstGeom>
        </p:spPr>
        <p:txBody>
          <a:bodyPr spcFirstLastPara="1" wrap="square" lIns="91425" tIns="45700" rIns="91425" bIns="45700" anchor="t" anchorCtr="0">
            <a:noAutofit/>
          </a:bodyPr>
          <a:lstStyle/>
          <a:p>
            <a:pPr marL="457200" lvl="0" indent="-431800" algn="l" rtl="0">
              <a:lnSpc>
                <a:spcPct val="115000"/>
              </a:lnSpc>
              <a:spcBef>
                <a:spcPts val="0"/>
              </a:spcBef>
              <a:spcAft>
                <a:spcPts val="0"/>
              </a:spcAft>
              <a:buSzPts val="3200"/>
              <a:buFont typeface="Calibri"/>
              <a:buAutoNum type="arabicPeriod"/>
            </a:pPr>
            <a:r>
              <a:rPr lang="en-US" sz="3200"/>
              <a:t>Develop list of Professional Development &amp; Coaching Considerations centered on 4 core Tier 1 practices</a:t>
            </a:r>
            <a:endParaRPr sz="3200"/>
          </a:p>
          <a:p>
            <a:pPr marL="457200" lvl="0" indent="0" algn="l" rtl="0">
              <a:lnSpc>
                <a:spcPct val="115000"/>
              </a:lnSpc>
              <a:spcBef>
                <a:spcPts val="300"/>
              </a:spcBef>
              <a:spcAft>
                <a:spcPts val="0"/>
              </a:spcAft>
              <a:buNone/>
            </a:pPr>
            <a:endParaRPr sz="2000"/>
          </a:p>
          <a:p>
            <a:pPr marL="457200" lvl="0" indent="-431800" algn="l" rtl="0">
              <a:lnSpc>
                <a:spcPct val="115000"/>
              </a:lnSpc>
              <a:spcBef>
                <a:spcPts val="300"/>
              </a:spcBef>
              <a:spcAft>
                <a:spcPts val="0"/>
              </a:spcAft>
              <a:buSzPts val="3200"/>
              <a:buFont typeface="Calibri"/>
              <a:buAutoNum type="arabicPeriod"/>
            </a:pPr>
            <a:r>
              <a:rPr lang="en-US" sz="3200"/>
              <a:t>Develop a Timeline to include Professional Development Components</a:t>
            </a:r>
            <a:endParaRPr sz="3200"/>
          </a:p>
          <a:p>
            <a:pPr marL="457200" lvl="0" indent="0" algn="l" rtl="0">
              <a:lnSpc>
                <a:spcPct val="115000"/>
              </a:lnSpc>
              <a:spcBef>
                <a:spcPts val="300"/>
              </a:spcBef>
              <a:spcAft>
                <a:spcPts val="0"/>
              </a:spcAft>
              <a:buNone/>
            </a:pPr>
            <a:endParaRPr sz="2000"/>
          </a:p>
          <a:p>
            <a:pPr marL="457200" lvl="0" indent="-431800" algn="l" rtl="0">
              <a:lnSpc>
                <a:spcPct val="115000"/>
              </a:lnSpc>
              <a:spcBef>
                <a:spcPts val="300"/>
              </a:spcBef>
              <a:spcAft>
                <a:spcPts val="0"/>
              </a:spcAft>
              <a:buSzPts val="3200"/>
              <a:buFont typeface="Calibri"/>
              <a:buAutoNum type="arabicPeriod"/>
            </a:pPr>
            <a:r>
              <a:rPr lang="en-US" sz="3200"/>
              <a:t>Refer to the Cultural Responsiveness Field Guide - page 19</a:t>
            </a:r>
            <a:endParaRPr sz="3200"/>
          </a:p>
          <a:p>
            <a:pPr marL="457200" lvl="0" indent="0" algn="l" rtl="0">
              <a:lnSpc>
                <a:spcPct val="115000"/>
              </a:lnSpc>
              <a:spcBef>
                <a:spcPts val="300"/>
              </a:spcBef>
              <a:spcAft>
                <a:spcPts val="0"/>
              </a:spcAft>
              <a:buNone/>
            </a:pPr>
            <a:endParaRPr sz="2000"/>
          </a:p>
          <a:p>
            <a:pPr marL="457200" lvl="0" indent="-431800" algn="l" rtl="0">
              <a:lnSpc>
                <a:spcPct val="115000"/>
              </a:lnSpc>
              <a:spcBef>
                <a:spcPts val="300"/>
              </a:spcBef>
              <a:spcAft>
                <a:spcPts val="0"/>
              </a:spcAft>
              <a:buSzPts val="3200"/>
              <a:buFont typeface="Calibri"/>
              <a:buAutoNum type="arabicPeriod"/>
            </a:pPr>
            <a:r>
              <a:rPr lang="en-US" sz="3200"/>
              <a:t>Include Professional Development Plan in Overall Action Plan</a:t>
            </a:r>
            <a:endParaRPr sz="3200"/>
          </a:p>
          <a:p>
            <a:pPr marL="457200" lvl="0" indent="0" algn="l" rtl="0">
              <a:lnSpc>
                <a:spcPct val="80000"/>
              </a:lnSpc>
              <a:spcBef>
                <a:spcPts val="600"/>
              </a:spcBef>
              <a:spcAft>
                <a:spcPts val="1000"/>
              </a:spcAft>
              <a:buNone/>
            </a:pPr>
            <a:endParaRPr sz="302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6"/>
          <p:cNvSpPr txBox="1">
            <a:spLocks noGrp="1"/>
          </p:cNvSpPr>
          <p:nvPr>
            <p:ph type="body" idx="1"/>
          </p:nvPr>
        </p:nvSpPr>
        <p:spPr>
          <a:xfrm>
            <a:off x="590989" y="1798705"/>
            <a:ext cx="11010000" cy="4691100"/>
          </a:xfrm>
          <a:prstGeom prst="rect">
            <a:avLst/>
          </a:prstGeom>
          <a:noFill/>
          <a:ln>
            <a:noFill/>
          </a:ln>
        </p:spPr>
        <p:txBody>
          <a:bodyPr spcFirstLastPara="1" wrap="square" lIns="91425" tIns="45700" rIns="91425" bIns="45700" anchor="t" anchorCtr="0">
            <a:noAutofit/>
          </a:bodyPr>
          <a:lstStyle/>
          <a:p>
            <a:pPr marL="457200" marR="0" lvl="0" indent="-425450" algn="l" rtl="0">
              <a:spcBef>
                <a:spcPts val="0"/>
              </a:spcBef>
              <a:spcAft>
                <a:spcPts val="0"/>
              </a:spcAft>
              <a:buSzPts val="3100"/>
              <a:buFont typeface="Calibri"/>
              <a:buChar char="•"/>
            </a:pPr>
            <a:r>
              <a:rPr lang="en-US" sz="3100" i="0" u="none" strike="noStrike" cap="none">
                <a:latin typeface="Calibri"/>
                <a:ea typeface="Calibri"/>
                <a:cs typeface="Calibri"/>
                <a:sym typeface="Calibri"/>
              </a:rPr>
              <a:t>Professional Development Plan is the scope of all implementation activities including timelines. </a:t>
            </a:r>
            <a:endParaRPr sz="2800">
              <a:latin typeface="Calibri"/>
              <a:ea typeface="Calibri"/>
              <a:cs typeface="Calibri"/>
              <a:sym typeface="Calibri"/>
            </a:endParaRPr>
          </a:p>
          <a:p>
            <a:pPr marL="457200" marR="0" lvl="0" indent="0" algn="l" rtl="0">
              <a:spcBef>
                <a:spcPts val="560"/>
              </a:spcBef>
              <a:spcAft>
                <a:spcPts val="0"/>
              </a:spcAft>
              <a:buNone/>
            </a:pPr>
            <a:endParaRPr sz="1600" i="0" u="none" strike="noStrike" cap="none">
              <a:latin typeface="Calibri"/>
              <a:ea typeface="Calibri"/>
              <a:cs typeface="Calibri"/>
              <a:sym typeface="Calibri"/>
            </a:endParaRPr>
          </a:p>
          <a:p>
            <a:pPr marL="457200" marR="0" lvl="0" indent="-425450" algn="l" rtl="0">
              <a:spcBef>
                <a:spcPts val="560"/>
              </a:spcBef>
              <a:spcAft>
                <a:spcPts val="0"/>
              </a:spcAft>
              <a:buSzPts val="3100"/>
              <a:buFont typeface="Calibri"/>
              <a:buChar char="•"/>
            </a:pPr>
            <a:r>
              <a:rPr lang="en-US" sz="3100" i="0" u="none" strike="noStrike" cap="none">
                <a:latin typeface="Calibri"/>
                <a:ea typeface="Calibri"/>
                <a:cs typeface="Calibri"/>
                <a:sym typeface="Calibri"/>
              </a:rPr>
              <a:t>The Professional Development Plan is developed by the team and coach. It incorporates all of the school-wide and classroom components. </a:t>
            </a:r>
            <a:endParaRPr sz="2800">
              <a:latin typeface="Calibri"/>
              <a:ea typeface="Calibri"/>
              <a:cs typeface="Calibri"/>
              <a:sym typeface="Calibri"/>
            </a:endParaRPr>
          </a:p>
          <a:p>
            <a:pPr marL="457200" marR="0" lvl="0" indent="0" algn="l" rtl="0">
              <a:spcBef>
                <a:spcPts val="560"/>
              </a:spcBef>
              <a:spcAft>
                <a:spcPts val="0"/>
              </a:spcAft>
              <a:buNone/>
            </a:pPr>
            <a:endParaRPr sz="1600" i="0" u="none" strike="noStrike" cap="none">
              <a:latin typeface="Calibri"/>
              <a:ea typeface="Calibri"/>
              <a:cs typeface="Calibri"/>
              <a:sym typeface="Calibri"/>
            </a:endParaRPr>
          </a:p>
          <a:p>
            <a:pPr marL="457200" marR="0" lvl="0" indent="-425450" algn="l" rtl="0">
              <a:spcBef>
                <a:spcPts val="560"/>
              </a:spcBef>
              <a:spcAft>
                <a:spcPts val="0"/>
              </a:spcAft>
              <a:buSzPts val="3100"/>
              <a:buFont typeface="Calibri"/>
              <a:buChar char="•"/>
            </a:pPr>
            <a:r>
              <a:rPr lang="en-US" sz="3100" i="0" u="none" strike="noStrike" cap="none">
                <a:latin typeface="Calibri"/>
                <a:ea typeface="Calibri"/>
                <a:cs typeface="Calibri"/>
                <a:sym typeface="Calibri"/>
              </a:rPr>
              <a:t>It is flexible and is informed by the measures we have discussed to date: SWIS, SAS, and the TFI</a:t>
            </a:r>
            <a:endParaRPr sz="3100" i="0" u="none" strike="noStrike" cap="none">
              <a:latin typeface="Calibri"/>
              <a:ea typeface="Calibri"/>
              <a:cs typeface="Calibri"/>
              <a:sym typeface="Calibri"/>
            </a:endParaRPr>
          </a:p>
        </p:txBody>
      </p:sp>
      <p:sp>
        <p:nvSpPr>
          <p:cNvPr id="180" name="Google Shape;180;p26"/>
          <p:cNvSpPr txBox="1">
            <a:spLocks noGrp="1"/>
          </p:cNvSpPr>
          <p:nvPr>
            <p:ph type="title"/>
          </p:nvPr>
        </p:nvSpPr>
        <p:spPr>
          <a:xfrm>
            <a:off x="2542380" y="212265"/>
            <a:ext cx="9315900" cy="915300"/>
          </a:xfrm>
          <a:prstGeom prst="rect">
            <a:avLst/>
          </a:prstGeom>
          <a:noFill/>
          <a:ln>
            <a:noFill/>
          </a:ln>
        </p:spPr>
        <p:txBody>
          <a:bodyPr spcFirstLastPara="1" wrap="square" lIns="91425" tIns="45700" rIns="91425" bIns="45700" anchor="ctr" anchorCtr="0">
            <a:noAutofit/>
          </a:bodyPr>
          <a:lstStyle/>
          <a:p>
            <a:pPr marL="5486400" marR="0" lvl="0" indent="457200" algn="ctr" rtl="0">
              <a:spcBef>
                <a:spcPts val="0"/>
              </a:spcBef>
              <a:spcAft>
                <a:spcPts val="0"/>
              </a:spcAft>
              <a:buClr>
                <a:schemeClr val="dk2"/>
              </a:buClr>
              <a:buSzPts val="4400"/>
              <a:buFont typeface="Questrial"/>
              <a:buNone/>
            </a:pPr>
            <a:r>
              <a:rPr lang="en-US" sz="4600" b="1" i="0" u="none" strike="noStrike" cap="none"/>
              <a:t>Definition</a:t>
            </a:r>
            <a:endParaRPr sz="4600" b="1" i="0" u="none" strike="noStrike" cap="non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body" idx="1"/>
          </p:nvPr>
        </p:nvSpPr>
        <p:spPr>
          <a:xfrm>
            <a:off x="299675" y="1762700"/>
            <a:ext cx="11403000" cy="43512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2800"/>
              <a:buFont typeface="Noto Sans Symbols"/>
              <a:buNone/>
            </a:pPr>
            <a:r>
              <a:rPr lang="en-US" sz="3200" i="0" u="none" strike="noStrike" cap="none">
                <a:latin typeface="Calibri"/>
                <a:ea typeface="Calibri"/>
                <a:cs typeface="Calibri"/>
                <a:sym typeface="Calibri"/>
              </a:rPr>
              <a:t>It provides the roadmap to Tier I implementation and supports us thinking about professional development as an ongoing process.</a:t>
            </a:r>
            <a:endParaRPr sz="2900">
              <a:latin typeface="Calibri"/>
              <a:ea typeface="Calibri"/>
              <a:cs typeface="Calibri"/>
              <a:sym typeface="Calibri"/>
            </a:endParaRPr>
          </a:p>
          <a:p>
            <a:pPr marL="0" marR="0" lvl="0" indent="0" algn="ctr" rtl="0">
              <a:spcBef>
                <a:spcPts val="560"/>
              </a:spcBef>
              <a:spcAft>
                <a:spcPts val="0"/>
              </a:spcAft>
              <a:buClr>
                <a:schemeClr val="dk1"/>
              </a:buClr>
              <a:buSzPts val="2800"/>
              <a:buFont typeface="Noto Sans Symbols"/>
              <a:buNone/>
            </a:pPr>
            <a:endParaRPr sz="3200" i="0" u="none" strike="noStrike" cap="none">
              <a:latin typeface="Calibri"/>
              <a:ea typeface="Calibri"/>
              <a:cs typeface="Calibri"/>
              <a:sym typeface="Calibri"/>
            </a:endParaRPr>
          </a:p>
          <a:p>
            <a:pPr marL="0" marR="0" lvl="0" indent="0" algn="ctr" rtl="0">
              <a:spcBef>
                <a:spcPts val="560"/>
              </a:spcBef>
              <a:spcAft>
                <a:spcPts val="0"/>
              </a:spcAft>
              <a:buClr>
                <a:schemeClr val="dk1"/>
              </a:buClr>
              <a:buSzPts val="2800"/>
              <a:buFont typeface="Noto Sans Symbols"/>
              <a:buNone/>
            </a:pPr>
            <a:r>
              <a:rPr lang="en-US" sz="3200" i="0" u="none" strike="noStrike" cap="none">
                <a:latin typeface="Calibri"/>
                <a:ea typeface="Calibri"/>
                <a:cs typeface="Calibri"/>
                <a:sym typeface="Calibri"/>
              </a:rPr>
              <a:t>As we accomplish our professional development goals, we celebrate and then create new ones, all for the improvement of outcomes for our students and staff. </a:t>
            </a:r>
            <a:r>
              <a:rPr lang="en-US" sz="3200" i="0" u="none" strike="noStrike" cap="none">
                <a:solidFill>
                  <a:schemeClr val="dk2"/>
                </a:solidFill>
                <a:latin typeface="Calibri"/>
                <a:ea typeface="Calibri"/>
                <a:cs typeface="Calibri"/>
                <a:sym typeface="Calibri"/>
              </a:rPr>
              <a:t> </a:t>
            </a:r>
            <a:endParaRPr sz="3200" i="0" u="none" strike="noStrike" cap="none">
              <a:solidFill>
                <a:schemeClr val="dk2"/>
              </a:solidFill>
              <a:latin typeface="Calibri"/>
              <a:ea typeface="Calibri"/>
              <a:cs typeface="Calibri"/>
              <a:sym typeface="Calibri"/>
            </a:endParaRPr>
          </a:p>
          <a:p>
            <a:pPr marL="0" marR="0" lvl="0" indent="0" algn="ctr" rtl="0">
              <a:spcBef>
                <a:spcPts val="560"/>
              </a:spcBef>
              <a:spcAft>
                <a:spcPts val="0"/>
              </a:spcAft>
              <a:buClr>
                <a:schemeClr val="dk1"/>
              </a:buClr>
              <a:buSzPts val="2800"/>
              <a:buFont typeface="Noto Sans Symbols"/>
              <a:buNone/>
            </a:pPr>
            <a:endParaRPr sz="2800" i="0" u="none" strike="noStrike" cap="none">
              <a:solidFill>
                <a:schemeClr val="dk2"/>
              </a:solidFill>
              <a:latin typeface="Calibri"/>
              <a:ea typeface="Calibri"/>
              <a:cs typeface="Calibri"/>
              <a:sym typeface="Calibri"/>
            </a:endParaRPr>
          </a:p>
        </p:txBody>
      </p:sp>
      <p:sp>
        <p:nvSpPr>
          <p:cNvPr id="186" name="Google Shape;186;p27"/>
          <p:cNvSpPr txBox="1">
            <a:spLocks noGrp="1"/>
          </p:cNvSpPr>
          <p:nvPr>
            <p:ph type="title"/>
          </p:nvPr>
        </p:nvSpPr>
        <p:spPr>
          <a:xfrm>
            <a:off x="2642080" y="208565"/>
            <a:ext cx="9315900" cy="915300"/>
          </a:xfrm>
          <a:prstGeom prst="rect">
            <a:avLst/>
          </a:prstGeom>
          <a:noFill/>
          <a:ln>
            <a:noFill/>
          </a:ln>
        </p:spPr>
        <p:txBody>
          <a:bodyPr spcFirstLastPara="1" wrap="square" lIns="91425" tIns="45700" rIns="91425" bIns="45700" anchor="ctr" anchorCtr="0">
            <a:noAutofit/>
          </a:bodyPr>
          <a:lstStyle/>
          <a:p>
            <a:pPr marL="5486400" marR="0" lvl="0" indent="457200" algn="ctr" rtl="0">
              <a:spcBef>
                <a:spcPts val="0"/>
              </a:spcBef>
              <a:spcAft>
                <a:spcPts val="0"/>
              </a:spcAft>
              <a:buClr>
                <a:schemeClr val="dk2"/>
              </a:buClr>
              <a:buSzPts val="4400"/>
              <a:buFont typeface="Questrial"/>
              <a:buNone/>
            </a:pPr>
            <a:r>
              <a:rPr lang="en-US" sz="4600" b="1" i="0" u="none" strike="noStrike" cap="none"/>
              <a:t>Rationale</a:t>
            </a:r>
            <a:endParaRPr sz="4600" b="1" i="0" u="none" strike="noStrike" cap="none"/>
          </a:p>
        </p:txBody>
      </p:sp>
    </p:spTree>
  </p:cSld>
  <p:clrMapOvr>
    <a:masterClrMapping/>
  </p:clrMapOvr>
</p:sld>
</file>

<file path=ppt/theme/theme1.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2267</Words>
  <Application>Microsoft Macintosh PowerPoint</Application>
  <PresentationFormat>Widescreen</PresentationFormat>
  <Paragraphs>295</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Century Gothic</vt:lpstr>
      <vt:lpstr>Times New Roman</vt:lpstr>
      <vt:lpstr>Calibri</vt:lpstr>
      <vt:lpstr>Roboto</vt:lpstr>
      <vt:lpstr>Twentieth Century</vt:lpstr>
      <vt:lpstr>Arial</vt:lpstr>
      <vt:lpstr>Noto Sans Symbols</vt:lpstr>
      <vt:lpstr>Questrial</vt:lpstr>
      <vt:lpstr>MDE &amp; PBISmn</vt:lpstr>
      <vt:lpstr> Tier 1 Training Day 7</vt:lpstr>
      <vt:lpstr>Learning Expectations</vt:lpstr>
      <vt:lpstr>Tier 1: Implementation Fidelity</vt:lpstr>
      <vt:lpstr>         TFI 1.7 Purpose &amp; Outcome</vt:lpstr>
      <vt:lpstr>    Culturally Responsive Elaboration</vt:lpstr>
      <vt:lpstr>How can we make professional development more equitable?</vt:lpstr>
      <vt:lpstr>Professional Development Implementation Tasks</vt:lpstr>
      <vt:lpstr>Definition</vt:lpstr>
      <vt:lpstr>Rationale</vt:lpstr>
      <vt:lpstr>Professional Roadmap</vt:lpstr>
      <vt:lpstr>And so...Professional Development</vt:lpstr>
      <vt:lpstr> Secure Time in PD Calendar </vt:lpstr>
      <vt:lpstr>        Professional Development Plan Tasks </vt:lpstr>
      <vt:lpstr>        Professional Development Plan Activities </vt:lpstr>
      <vt:lpstr>How do you orient people new to your school community?</vt:lpstr>
      <vt:lpstr>Priority: Ensure ALL Staff Understand … </vt:lpstr>
      <vt:lpstr>     What does PD look like?  Example </vt:lpstr>
      <vt:lpstr>Remember …</vt:lpstr>
      <vt:lpstr>How Do You Respond to Behaviors?</vt:lpstr>
      <vt:lpstr>Remember: Change Starts with us!</vt:lpstr>
      <vt:lpstr>Great!! Now What??</vt:lpstr>
      <vt:lpstr>Let’s Practice!!</vt:lpstr>
      <vt:lpstr>High Quality PD Checklist</vt:lpstr>
      <vt:lpstr>Prof. Development Calendar</vt:lpstr>
      <vt:lpstr>Professional Development/ Training Timelines</vt:lpstr>
      <vt:lpstr>Team Implementation Planning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Tier 1 Training Day 7</dc:title>
  <cp:lastModifiedBy>SUSAN J CHWALEK</cp:lastModifiedBy>
  <cp:revision>2</cp:revision>
  <dcterms:modified xsi:type="dcterms:W3CDTF">2022-07-20T20:09:29Z</dcterms:modified>
</cp:coreProperties>
</file>