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9144000" cy="6858000"/>
  <p:embeddedFontLst>
    <p:embeddedFont>
      <p:font typeface="Calibri" panose="020F0502020204030204" pitchFamily="34" charset="0"/>
      <p:regular r:id="rId21"/>
      <p:bold r:id="rId22"/>
      <p:italic r:id="rId23"/>
      <p:boldItalic r:id="rId24"/>
    </p:embeddedFont>
    <p:embeddedFont>
      <p:font typeface="Questrial" panose="020B0604020202020204" charset="0"/>
      <p:regular r:id="rId25"/>
    </p:embeddedFont>
    <p:embeddedFont>
      <p:font typeface="Source Sans Pro" panose="020B0503030403020204" pitchFamily="34" charset="0"/>
      <p:regular r:id="rId26"/>
      <p:bold r:id="rId27"/>
      <p:italic r:id="rId28"/>
      <p:boldItalic r:id="rId29"/>
    </p:embeddedFont>
    <p:embeddedFont>
      <p:font typeface="Trebuchet MS" panose="020B0603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F45608-4F5B-41F4-AED0-5630160E224C}">
  <a:tblStyle styleId="{4FF45608-4F5B-41F4-AED0-5630160E224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0B528ED-4B38-43FD-A754-6324B1D42564}"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615"/>
  </p:normalViewPr>
  <p:slideViewPr>
    <p:cSldViewPr snapToGrid="0">
      <p:cViewPr varScale="1">
        <p:scale>
          <a:sx n="89" d="100"/>
          <a:sy n="89" d="100"/>
        </p:scale>
        <p:origin x="852" y="5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a:solidFill>
                  <a:srgbClr val="DD8047"/>
                </a:solidFill>
                <a:latin typeface="Twentieth Century"/>
                <a:ea typeface="Twentieth Century"/>
                <a:cs typeface="Twentieth Century"/>
                <a:sym typeface="Twentieth Century"/>
              </a:rPr>
              <a:t>Updated October 2019</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Updated 7/2018</a:t>
            </a:r>
            <a:endParaRPr dirty="0"/>
          </a:p>
        </p:txBody>
      </p:sp>
      <p:sp>
        <p:nvSpPr>
          <p:cNvPr id="94" name="Google Shape;94;p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2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Slides 27-31 are about entering TFI scores.  These are included so the whole group can see how easy it is and because typically it is not the same person entering it from training to training.</a:t>
            </a:r>
            <a:endParaRPr/>
          </a:p>
        </p:txBody>
      </p:sp>
      <p:sp>
        <p:nvSpPr>
          <p:cNvPr id="180" name="Google Shape;180;p26:notes"/>
          <p:cNvSpPr txBox="1">
            <a:spLocks noGrp="1"/>
          </p:cNvSpPr>
          <p:nvPr>
            <p:ph type="sldNum" idx="12"/>
          </p:nvPr>
        </p:nvSpPr>
        <p:spPr>
          <a:xfrm>
            <a:off x="5179484" y="6513911"/>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187" name="Google Shape;187;p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2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3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3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3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3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
        <p:nvSpPr>
          <p:cNvPr id="101" name="Google Shape;101;p2:notes"/>
          <p:cNvSpPr txBox="1"/>
          <p:nvPr/>
        </p:nvSpPr>
        <p:spPr>
          <a:xfrm>
            <a:off x="5179484" y="6513695"/>
            <a:ext cx="3962400" cy="343135"/>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102" name="Google Shape;102;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3" name="Google Shape;103;p2:notes"/>
          <p:cNvSpPr txBox="1">
            <a:spLocks noGrp="1"/>
          </p:cNvSpPr>
          <p:nvPr>
            <p:ph type="body" idx="1"/>
          </p:nvPr>
        </p:nvSpPr>
        <p:spPr>
          <a:xfrm>
            <a:off x="1219200" y="3258019"/>
            <a:ext cx="6705600" cy="3085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1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1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ACTIVITY:  Pull up a SAS report (item analysis)</a:t>
            </a:r>
            <a:endParaRPr/>
          </a:p>
          <a:p>
            <a:pPr marL="0" lvl="0" indent="0" algn="l" rtl="0">
              <a:spcBef>
                <a:spcPts val="0"/>
              </a:spcBef>
              <a:spcAft>
                <a:spcPts val="0"/>
              </a:spcAft>
              <a:buNone/>
            </a:pPr>
            <a:r>
              <a:rPr lang="en-US"/>
              <a:t>1. Fidelity (TFI or BoQ) </a:t>
            </a:r>
            <a:endParaRPr/>
          </a:p>
          <a:p>
            <a:pPr marL="0" lvl="0" indent="0" algn="l" rtl="0">
              <a:spcBef>
                <a:spcPts val="0"/>
              </a:spcBef>
              <a:spcAft>
                <a:spcPts val="0"/>
              </a:spcAft>
              <a:buNone/>
            </a:pPr>
            <a:r>
              <a:rPr lang="en-US"/>
              <a:t>Perception (SAS) </a:t>
            </a:r>
            <a:endParaRPr/>
          </a:p>
          <a:p>
            <a:pPr marL="0" lvl="0" indent="0" algn="l" rtl="0">
              <a:spcBef>
                <a:spcPts val="0"/>
              </a:spcBef>
              <a:spcAft>
                <a:spcPts val="0"/>
              </a:spcAft>
              <a:buNone/>
            </a:pPr>
            <a:r>
              <a:rPr lang="en-US"/>
              <a:t>Outcome (ODR, Attendance)</a:t>
            </a:r>
            <a:endParaRPr/>
          </a:p>
          <a:p>
            <a:pPr marL="0" lvl="0" indent="0" algn="l" rtl="0">
              <a:spcBef>
                <a:spcPts val="0"/>
              </a:spcBef>
              <a:spcAft>
                <a:spcPts val="0"/>
              </a:spcAft>
              <a:buNone/>
            </a:pPr>
            <a:endParaRPr/>
          </a:p>
          <a:p>
            <a:pPr marL="0" lvl="0" indent="0" algn="l" rtl="0">
              <a:spcBef>
                <a:spcPts val="0"/>
              </a:spcBef>
              <a:spcAft>
                <a:spcPts val="0"/>
              </a:spcAft>
              <a:buNone/>
            </a:pPr>
            <a:r>
              <a:rPr lang="en-US"/>
              <a:t>2. Precision statement, What, where, when, why, who</a:t>
            </a:r>
            <a:endParaRPr/>
          </a:p>
        </p:txBody>
      </p:sp>
      <p:sp>
        <p:nvSpPr>
          <p:cNvPr id="139" name="Google Shape;139;p1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ACTIVITY:  Pull up a SAS report (item analysis)</a:t>
            </a:r>
            <a:endParaRPr/>
          </a:p>
          <a:p>
            <a:pPr marL="0" lvl="0" indent="0" algn="l" rtl="0">
              <a:spcBef>
                <a:spcPts val="0"/>
              </a:spcBef>
              <a:spcAft>
                <a:spcPts val="0"/>
              </a:spcAft>
              <a:buNone/>
            </a:pPr>
            <a:r>
              <a:rPr lang="en-US"/>
              <a:t>1. Fidelity (TFI or BoQ) </a:t>
            </a:r>
            <a:endParaRPr/>
          </a:p>
          <a:p>
            <a:pPr marL="0" lvl="0" indent="0" algn="l" rtl="0">
              <a:spcBef>
                <a:spcPts val="0"/>
              </a:spcBef>
              <a:spcAft>
                <a:spcPts val="0"/>
              </a:spcAft>
              <a:buNone/>
            </a:pPr>
            <a:r>
              <a:rPr lang="en-US"/>
              <a:t>Perception (SAS) </a:t>
            </a:r>
            <a:endParaRPr/>
          </a:p>
          <a:p>
            <a:pPr marL="0" lvl="0" indent="0" algn="l" rtl="0">
              <a:spcBef>
                <a:spcPts val="0"/>
              </a:spcBef>
              <a:spcAft>
                <a:spcPts val="0"/>
              </a:spcAft>
              <a:buNone/>
            </a:pPr>
            <a:r>
              <a:rPr lang="en-US"/>
              <a:t>Outcome (ODR, Attendance)</a:t>
            </a:r>
            <a:endParaRPr/>
          </a:p>
          <a:p>
            <a:pPr marL="0" lvl="0" indent="0" algn="l" rtl="0">
              <a:spcBef>
                <a:spcPts val="0"/>
              </a:spcBef>
              <a:spcAft>
                <a:spcPts val="0"/>
              </a:spcAft>
              <a:buNone/>
            </a:pPr>
            <a:endParaRPr/>
          </a:p>
          <a:p>
            <a:pPr marL="0" lvl="0" indent="0" algn="l" rtl="0">
              <a:spcBef>
                <a:spcPts val="0"/>
              </a:spcBef>
              <a:spcAft>
                <a:spcPts val="0"/>
              </a:spcAft>
              <a:buNone/>
            </a:pPr>
            <a:r>
              <a:rPr lang="en-US"/>
              <a:t>2. Precision statement, What, where, when, why, who</a:t>
            </a:r>
            <a:endParaRPr/>
          </a:p>
        </p:txBody>
      </p:sp>
      <p:sp>
        <p:nvSpPr>
          <p:cNvPr id="149" name="Google Shape;149;p2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2d72236ef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2d72236ef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62d72236ef_0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25:notes"/>
          <p:cNvSpPr txBox="1">
            <a:spLocks noGrp="1"/>
          </p:cNvSpPr>
          <p:nvPr>
            <p:ph type="body" idx="1"/>
          </p:nvPr>
        </p:nvSpPr>
        <p:spPr>
          <a:xfrm>
            <a:off x="914400" y="3300413"/>
            <a:ext cx="7315200" cy="27006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167" name="Google Shape;167;p25:notes"/>
          <p:cNvSpPr txBox="1">
            <a:spLocks noGrp="1"/>
          </p:cNvSpPr>
          <p:nvPr>
            <p:ph type="sldNum" idx="12"/>
          </p:nvPr>
        </p:nvSpPr>
        <p:spPr>
          <a:xfrm>
            <a:off x="5179483" y="6513910"/>
            <a:ext cx="3962400" cy="344025"/>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200"/>
              <a:buFont typeface="Arial"/>
              <a:buNone/>
            </a:pPr>
            <a:endParaRPr/>
          </a:p>
          <a:p>
            <a:pPr marL="457200" lvl="1" indent="0" algn="l" rtl="0">
              <a:spcBef>
                <a:spcPts val="0"/>
              </a:spcBef>
              <a:spcAft>
                <a:spcPts val="0"/>
              </a:spcAft>
              <a:buClr>
                <a:srgbClr val="000000"/>
              </a:buClr>
              <a:buSzPts val="1800"/>
              <a:buFont typeface="Courier New"/>
              <a:buNone/>
            </a:pPr>
            <a:endParaRPr/>
          </a:p>
          <a:p>
            <a:pPr marL="914400" lvl="2" indent="0" algn="l" rtl="0">
              <a:spcBef>
                <a:spcPts val="0"/>
              </a:spcBef>
              <a:spcAft>
                <a:spcPts val="0"/>
              </a:spcAft>
              <a:buClr>
                <a:srgbClr val="000000"/>
              </a:buClr>
              <a:buSzPts val="1800"/>
              <a:buFont typeface="Noto Sans Symbols"/>
              <a:buNone/>
            </a:pPr>
            <a:endParaRPr/>
          </a:p>
          <a:p>
            <a:pPr marL="1371600" lvl="3" indent="0" algn="l" rtl="0">
              <a:spcBef>
                <a:spcPts val="0"/>
              </a:spcBef>
              <a:spcAft>
                <a:spcPts val="0"/>
              </a:spcAft>
              <a:buClr>
                <a:srgbClr val="000000"/>
              </a:buClr>
              <a:buSzPts val="1800"/>
              <a:buFont typeface="Arial"/>
              <a:buNone/>
            </a:pPr>
            <a:endParaRPr/>
          </a:p>
          <a:p>
            <a:pPr marL="1828800" lvl="4" indent="0" algn="l" rtl="0">
              <a:spcBef>
                <a:spcPts val="0"/>
              </a:spcBef>
              <a:spcAft>
                <a:spcPts val="0"/>
              </a:spcAft>
              <a:buClr>
                <a:srgbClr val="000000"/>
              </a:buClr>
              <a:buSzPts val="1800"/>
              <a:buFont typeface="Courier New"/>
              <a:buNone/>
            </a:pPr>
            <a:endParaRPr/>
          </a:p>
          <a:p>
            <a:pPr marL="2286000" lvl="5" indent="0" algn="l" rtl="0">
              <a:spcBef>
                <a:spcPts val="0"/>
              </a:spcBef>
              <a:spcAft>
                <a:spcPts val="0"/>
              </a:spcAft>
              <a:buClr>
                <a:srgbClr val="000000"/>
              </a:buClr>
              <a:buSzPts val="1800"/>
              <a:buFont typeface="Noto Sans Symbols"/>
              <a:buNone/>
            </a:pPr>
            <a:endParaRPr/>
          </a:p>
          <a:p>
            <a:pPr marL="2743200" lvl="6" indent="0" algn="l" rtl="0">
              <a:spcBef>
                <a:spcPts val="0"/>
              </a:spcBef>
              <a:spcAft>
                <a:spcPts val="0"/>
              </a:spcAft>
              <a:buClr>
                <a:srgbClr val="000000"/>
              </a:buClr>
              <a:buSzPts val="1800"/>
              <a:buFont typeface="Arial"/>
              <a:buNone/>
            </a:pPr>
            <a:endParaRPr/>
          </a:p>
          <a:p>
            <a:pPr marL="3200400" lvl="7" indent="0" algn="l" rtl="0">
              <a:spcBef>
                <a:spcPts val="0"/>
              </a:spcBef>
              <a:spcAft>
                <a:spcPts val="0"/>
              </a:spcAft>
              <a:buClr>
                <a:srgbClr val="000000"/>
              </a:buClr>
              <a:buSzPts val="1800"/>
              <a:buFont typeface="Courier New"/>
              <a:buNone/>
            </a:pPr>
            <a:endParaRPr/>
          </a:p>
          <a:p>
            <a:pPr marL="3657600" lvl="8" indent="0" algn="l" rtl="0">
              <a:spcBef>
                <a:spcPts val="0"/>
              </a:spcBef>
              <a:spcAft>
                <a:spcPts val="0"/>
              </a:spcAft>
              <a:buClr>
                <a:srgbClr val="000000"/>
              </a:buClr>
              <a:buSzPts val="1800"/>
              <a:buFont typeface="Noto Sans Symbols"/>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67"/>
        <p:cNvGrpSpPr/>
        <p:nvPr/>
      </p:nvGrpSpPr>
      <p:grpSpPr>
        <a:xfrm>
          <a:off x="0" y="0"/>
          <a:ext cx="0" cy="0"/>
          <a:chOff x="0" y="0"/>
          <a:chExt cx="0" cy="0"/>
        </a:xfrm>
      </p:grpSpPr>
      <p:sp>
        <p:nvSpPr>
          <p:cNvPr id="68" name="Google Shape;68;p12"/>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69" name="Google Shape;69;p12"/>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70" name="Google Shape;70;p12"/>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71" name="Google Shape;71;p12"/>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73"/>
        <p:cNvGrpSpPr/>
        <p:nvPr/>
      </p:nvGrpSpPr>
      <p:grpSpPr>
        <a:xfrm>
          <a:off x="0" y="0"/>
          <a:ext cx="0" cy="0"/>
          <a:chOff x="0" y="0"/>
          <a:chExt cx="0" cy="0"/>
        </a:xfrm>
      </p:grpSpPr>
      <p:sp>
        <p:nvSpPr>
          <p:cNvPr id="74" name="Google Shape;74;p13"/>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75" name="Google Shape;75;p13"/>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7"/>
        <p:cNvGrpSpPr/>
        <p:nvPr/>
      </p:nvGrpSpPr>
      <p:grpSpPr>
        <a:xfrm>
          <a:off x="0" y="0"/>
          <a:ext cx="0" cy="0"/>
          <a:chOff x="0" y="0"/>
          <a:chExt cx="0" cy="0"/>
        </a:xfrm>
      </p:grpSpPr>
      <p:sp>
        <p:nvSpPr>
          <p:cNvPr id="78" name="Google Shape;78;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5"/>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3" name="Google Shape;83;p15"/>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6"/>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7" name="Google Shape;87;p16"/>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8" name="Google Shape;88;p16"/>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9" name="Google Shape;89;p16"/>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508000" y="1498604"/>
            <a:ext cx="2890800" cy="1278400"/>
          </a:xfrm>
          <a:prstGeom prst="rect">
            <a:avLst/>
          </a:prstGeom>
          <a:noFill/>
          <a:ln>
            <a:noFill/>
          </a:ln>
        </p:spPr>
        <p:txBody>
          <a:bodyPr spcFirstLastPara="1" wrap="square" lIns="91425" tIns="91425" rIns="91425" bIns="91425" anchor="b" anchorCtr="0">
            <a:noAutofit/>
          </a:bodyPr>
          <a:lstStyle>
            <a:lvl1pPr marR="0" lvl="0" algn="l">
              <a:spcBef>
                <a:spcPts val="0"/>
              </a:spcBef>
              <a:spcAft>
                <a:spcPts val="0"/>
              </a:spcAft>
              <a:buClr>
                <a:schemeClr val="accent1"/>
              </a:buClr>
              <a:buSzPts val="3200"/>
              <a:buFont typeface="Trebuchet MS"/>
              <a:buNone/>
              <a:defRPr sz="15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3200"/>
              <a:buNone/>
              <a:defRPr sz="1400" b="0" i="0" u="none" strike="noStrike" cap="none">
                <a:solidFill>
                  <a:schemeClr val="dk2"/>
                </a:solidFill>
              </a:defRPr>
            </a:lvl2pPr>
            <a:lvl3pPr marR="0" lvl="2" algn="l">
              <a:spcBef>
                <a:spcPts val="0"/>
              </a:spcBef>
              <a:spcAft>
                <a:spcPts val="0"/>
              </a:spcAft>
              <a:buClr>
                <a:schemeClr val="dk2"/>
              </a:buClr>
              <a:buSzPts val="3200"/>
              <a:buNone/>
              <a:defRPr sz="1400" b="0" i="0" u="none" strike="noStrike" cap="none">
                <a:solidFill>
                  <a:schemeClr val="dk2"/>
                </a:solidFill>
              </a:defRPr>
            </a:lvl3pPr>
            <a:lvl4pPr marR="0" lvl="3" algn="l">
              <a:spcBef>
                <a:spcPts val="0"/>
              </a:spcBef>
              <a:spcAft>
                <a:spcPts val="0"/>
              </a:spcAft>
              <a:buClr>
                <a:schemeClr val="dk2"/>
              </a:buClr>
              <a:buSzPts val="3200"/>
              <a:buNone/>
              <a:defRPr sz="1400" b="0" i="0" u="none" strike="noStrike" cap="none">
                <a:solidFill>
                  <a:schemeClr val="dk2"/>
                </a:solidFill>
              </a:defRPr>
            </a:lvl4pPr>
            <a:lvl5pPr marR="0" lvl="4" algn="l">
              <a:spcBef>
                <a:spcPts val="0"/>
              </a:spcBef>
              <a:spcAft>
                <a:spcPts val="0"/>
              </a:spcAft>
              <a:buClr>
                <a:schemeClr val="dk2"/>
              </a:buClr>
              <a:buSzPts val="3200"/>
              <a:buNone/>
              <a:defRPr sz="1400" b="0" i="0" u="none" strike="noStrike" cap="none">
                <a:solidFill>
                  <a:schemeClr val="dk2"/>
                </a:solidFill>
              </a:defRPr>
            </a:lvl5pPr>
            <a:lvl6pPr marR="0" lvl="5" algn="l">
              <a:spcBef>
                <a:spcPts val="0"/>
              </a:spcBef>
              <a:spcAft>
                <a:spcPts val="0"/>
              </a:spcAft>
              <a:buClr>
                <a:schemeClr val="dk2"/>
              </a:buClr>
              <a:buSzPts val="3200"/>
              <a:buNone/>
              <a:defRPr sz="1400" b="0" i="0" u="none" strike="noStrike" cap="none">
                <a:solidFill>
                  <a:schemeClr val="dk2"/>
                </a:solidFill>
              </a:defRPr>
            </a:lvl6pPr>
            <a:lvl7pPr marR="0" lvl="6" algn="l">
              <a:spcBef>
                <a:spcPts val="0"/>
              </a:spcBef>
              <a:spcAft>
                <a:spcPts val="0"/>
              </a:spcAft>
              <a:buClr>
                <a:schemeClr val="dk2"/>
              </a:buClr>
              <a:buSzPts val="3200"/>
              <a:buNone/>
              <a:defRPr sz="1400" b="0" i="0" u="none" strike="noStrike" cap="none">
                <a:solidFill>
                  <a:schemeClr val="dk2"/>
                </a:solidFill>
              </a:defRPr>
            </a:lvl7pPr>
            <a:lvl8pPr marR="0" lvl="7" algn="l">
              <a:spcBef>
                <a:spcPts val="0"/>
              </a:spcBef>
              <a:spcAft>
                <a:spcPts val="0"/>
              </a:spcAft>
              <a:buClr>
                <a:schemeClr val="dk2"/>
              </a:buClr>
              <a:buSzPts val="3200"/>
              <a:buNone/>
              <a:defRPr sz="1400" b="0" i="0" u="none" strike="noStrike" cap="none">
                <a:solidFill>
                  <a:schemeClr val="dk2"/>
                </a:solidFill>
              </a:defRPr>
            </a:lvl8pPr>
            <a:lvl9pPr marR="0" lvl="8" algn="l">
              <a:spcBef>
                <a:spcPts val="0"/>
              </a:spcBef>
              <a:spcAft>
                <a:spcPts val="0"/>
              </a:spcAft>
              <a:buClr>
                <a:schemeClr val="dk2"/>
              </a:buClr>
              <a:buSzPts val="3200"/>
              <a:buNone/>
              <a:defRPr sz="1400" b="0" i="0" u="none" strike="noStrike" cap="none">
                <a:solidFill>
                  <a:schemeClr val="dk2"/>
                </a:solidFill>
              </a:defRPr>
            </a:lvl9pPr>
          </a:lstStyle>
          <a:p>
            <a:endParaRPr/>
          </a:p>
        </p:txBody>
      </p:sp>
      <p:sp>
        <p:nvSpPr>
          <p:cNvPr id="45" name="Google Shape;45;p7"/>
          <p:cNvSpPr txBox="1">
            <a:spLocks noGrp="1"/>
          </p:cNvSpPr>
          <p:nvPr>
            <p:ph type="body" idx="1"/>
          </p:nvPr>
        </p:nvSpPr>
        <p:spPr>
          <a:xfrm>
            <a:off x="3570346" y="514924"/>
            <a:ext cx="3385200" cy="5526400"/>
          </a:xfrm>
          <a:prstGeom prst="rect">
            <a:avLst/>
          </a:prstGeom>
          <a:noFill/>
          <a:ln>
            <a:noFill/>
          </a:ln>
        </p:spPr>
        <p:txBody>
          <a:bodyPr spcFirstLastPara="1" wrap="square" lIns="91425" tIns="91425" rIns="91425" bIns="91425" anchor="t" anchorCtr="0">
            <a:noAutofit/>
          </a:bodyPr>
          <a:lstStyle>
            <a:lvl1pPr marL="457200" marR="0" lvl="0" indent="-298449" algn="l">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099" algn="l">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399" algn="l">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46" name="Google Shape;46;p7"/>
          <p:cNvSpPr txBox="1">
            <a:spLocks noGrp="1"/>
          </p:cNvSpPr>
          <p:nvPr>
            <p:ph type="body" idx="2"/>
          </p:nvPr>
        </p:nvSpPr>
        <p:spPr>
          <a:xfrm>
            <a:off x="508000" y="2777069"/>
            <a:ext cx="2890800" cy="2584400"/>
          </a:xfrm>
          <a:prstGeom prst="rect">
            <a:avLst/>
          </a:prstGeom>
          <a:noFill/>
          <a:ln>
            <a:noFill/>
          </a:ln>
        </p:spPr>
        <p:txBody>
          <a:bodyPr spcFirstLastPara="1" wrap="square" lIns="91425" tIns="91425" rIns="91425" bIns="91425" anchor="t" anchorCtr="0">
            <a:noAutofit/>
          </a:bodyPr>
          <a:lstStyle>
            <a:lvl1pPr marL="457200" marR="0" lvl="0" indent="-228600" algn="l">
              <a:spcBef>
                <a:spcPts val="800"/>
              </a:spcBef>
              <a:spcAft>
                <a:spcPts val="0"/>
              </a:spcAft>
              <a:buClr>
                <a:schemeClr val="accent1"/>
              </a:buClr>
              <a:buSzPts val="1800"/>
              <a:buFont typeface="Noto Sans Symbols"/>
              <a:buNone/>
              <a:defRPr sz="1100" b="0" i="0" u="none" strike="noStrike" cap="none">
                <a:solidFill>
                  <a:srgbClr val="3F3F3F"/>
                </a:solidFill>
                <a:latin typeface="Trebuchet MS"/>
                <a:ea typeface="Trebuchet MS"/>
                <a:cs typeface="Trebuchet MS"/>
                <a:sym typeface="Trebuchet MS"/>
              </a:defRPr>
            </a:lvl1pPr>
            <a:lvl2pPr marL="914400" marR="0" lvl="1" indent="-228600" algn="l">
              <a:spcBef>
                <a:spcPts val="800"/>
              </a:spcBef>
              <a:spcAft>
                <a:spcPts val="0"/>
              </a:spcAft>
              <a:buClr>
                <a:schemeClr val="accent1"/>
              </a:buClr>
              <a:buSzPts val="1400"/>
              <a:buFont typeface="Noto Sans Symbols"/>
              <a:buNone/>
              <a:defRPr sz="1100" b="0" i="0" u="none" strike="noStrike" cap="none">
                <a:solidFill>
                  <a:srgbClr val="3F3F3F"/>
                </a:solidFill>
                <a:latin typeface="Trebuchet MS"/>
                <a:ea typeface="Trebuchet MS"/>
                <a:cs typeface="Trebuchet MS"/>
                <a:sym typeface="Trebuchet MS"/>
              </a:defRPr>
            </a:lvl2pPr>
            <a:lvl3pPr marL="1371600" marR="0" lvl="2" indent="-228600" algn="l">
              <a:spcBef>
                <a:spcPts val="800"/>
              </a:spcBef>
              <a:spcAft>
                <a:spcPts val="0"/>
              </a:spcAft>
              <a:buClr>
                <a:schemeClr val="accent1"/>
              </a:buClr>
              <a:buSzPts val="140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4pPr>
            <a:lvl5pPr marL="2286000" marR="0" lvl="4"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5pPr>
            <a:lvl6pPr marL="2743200" marR="0" lvl="5"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6pPr>
            <a:lvl7pPr marL="3200400" marR="0" lvl="6"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7pPr>
            <a:lvl8pPr marL="3657600" marR="0" lvl="7"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8pPr>
            <a:lvl9pPr marL="4114800" marR="0" lvl="8"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9pPr>
          </a:lstStyle>
          <a:p>
            <a:endParaRPr/>
          </a:p>
        </p:txBody>
      </p:sp>
      <p:sp>
        <p:nvSpPr>
          <p:cNvPr id="47" name="Google Shape;47;p7"/>
          <p:cNvSpPr txBox="1">
            <a:spLocks noGrp="1"/>
          </p:cNvSpPr>
          <p:nvPr>
            <p:ph type="dt" idx="10"/>
          </p:nvPr>
        </p:nvSpPr>
        <p:spPr>
          <a:xfrm>
            <a:off x="5403850" y="6041363"/>
            <a:ext cx="684000" cy="365200"/>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Clr>
                <a:srgbClr val="888888"/>
              </a:buClr>
              <a:buSzPts val="1400"/>
              <a:buFont typeface="Trebuchet MS"/>
              <a:buNone/>
              <a:defRPr sz="700">
                <a:solidFill>
                  <a:srgbClr val="888888"/>
                </a:solidFill>
                <a:latin typeface="Trebuchet MS"/>
                <a:ea typeface="Trebuchet MS"/>
                <a:cs typeface="Trebuchet MS"/>
                <a:sym typeface="Trebuchet MS"/>
              </a:defRPr>
            </a:lvl1pPr>
            <a:lvl2pPr marR="0" lvl="1"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48" name="Google Shape;48;p7"/>
          <p:cNvSpPr txBox="1">
            <a:spLocks noGrp="1"/>
          </p:cNvSpPr>
          <p:nvPr>
            <p:ph type="ftr" idx="11"/>
          </p:nvPr>
        </p:nvSpPr>
        <p:spPr>
          <a:xfrm>
            <a:off x="508000" y="6041363"/>
            <a:ext cx="4723200" cy="365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888888"/>
              </a:buClr>
              <a:buSzPts val="1400"/>
              <a:buFont typeface="Trebuchet MS"/>
              <a:buNone/>
              <a:defRPr sz="700">
                <a:solidFill>
                  <a:srgbClr val="888888"/>
                </a:solidFill>
                <a:latin typeface="Trebuchet MS"/>
                <a:ea typeface="Trebuchet MS"/>
                <a:cs typeface="Trebuchet MS"/>
                <a:sym typeface="Trebuchet MS"/>
              </a:defRPr>
            </a:lvl1pPr>
            <a:lvl2pPr marR="0" lvl="1"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49" name="Google Shape;49;p7"/>
          <p:cNvSpPr txBox="1">
            <a:spLocks noGrp="1"/>
          </p:cNvSpPr>
          <p:nvPr>
            <p:ph type="sldNum" idx="12"/>
          </p:nvPr>
        </p:nvSpPr>
        <p:spPr>
          <a:xfrm>
            <a:off x="6442997" y="6041363"/>
            <a:ext cx="5127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1pPr>
            <a:lvl2pPr marL="0" marR="0" lvl="1"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2pPr>
            <a:lvl3pPr marL="0" marR="0" lvl="2"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3pPr>
            <a:lvl4pPr marL="0" marR="0" lvl="3"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4pPr>
            <a:lvl5pPr marL="0" marR="0" lvl="4"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5pPr>
            <a:lvl6pPr marL="0" marR="0" lvl="5"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6pPr>
            <a:lvl7pPr marL="0" marR="0" lvl="6"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7pPr>
            <a:lvl8pPr marL="0" marR="0" lvl="7"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8pPr>
            <a:lvl9pPr marL="0" marR="0" lvl="8"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265500" y="1446167"/>
            <a:ext cx="4045200" cy="22760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dk2"/>
              </a:buClr>
              <a:buSzPts val="4200"/>
              <a:buFont typeface="Twentieth Century"/>
              <a:buNone/>
              <a:defRPr sz="4200"/>
            </a:lvl1pPr>
            <a:lvl2pPr lvl="1" algn="ctr">
              <a:spcBef>
                <a:spcPts val="0"/>
              </a:spcBef>
              <a:spcAft>
                <a:spcPts val="0"/>
              </a:spcAft>
              <a:buSzPts val="1400"/>
              <a:buNone/>
              <a:defRPr sz="4200"/>
            </a:lvl2pPr>
            <a:lvl3pPr lvl="2" algn="ctr">
              <a:spcBef>
                <a:spcPts val="0"/>
              </a:spcBef>
              <a:spcAft>
                <a:spcPts val="0"/>
              </a:spcAft>
              <a:buSzPts val="1400"/>
              <a:buNone/>
              <a:defRPr sz="4200"/>
            </a:lvl3pPr>
            <a:lvl4pPr lvl="3" algn="ctr">
              <a:spcBef>
                <a:spcPts val="0"/>
              </a:spcBef>
              <a:spcAft>
                <a:spcPts val="0"/>
              </a:spcAft>
              <a:buSzPts val="1400"/>
              <a:buNone/>
              <a:defRPr sz="4200"/>
            </a:lvl4pPr>
            <a:lvl5pPr lvl="4" algn="ctr">
              <a:spcBef>
                <a:spcPts val="0"/>
              </a:spcBef>
              <a:spcAft>
                <a:spcPts val="0"/>
              </a:spcAft>
              <a:buSzPts val="1400"/>
              <a:buNone/>
              <a:defRPr sz="4200"/>
            </a:lvl5pPr>
            <a:lvl6pPr lvl="5" algn="ctr">
              <a:spcBef>
                <a:spcPts val="0"/>
              </a:spcBef>
              <a:spcAft>
                <a:spcPts val="0"/>
              </a:spcAft>
              <a:buSzPts val="1400"/>
              <a:buNone/>
              <a:defRPr sz="4200"/>
            </a:lvl6pPr>
            <a:lvl7pPr lvl="6" algn="ctr">
              <a:spcBef>
                <a:spcPts val="0"/>
              </a:spcBef>
              <a:spcAft>
                <a:spcPts val="0"/>
              </a:spcAft>
              <a:buSzPts val="1400"/>
              <a:buNone/>
              <a:defRPr sz="4200"/>
            </a:lvl7pPr>
            <a:lvl8pPr lvl="7" algn="ctr">
              <a:spcBef>
                <a:spcPts val="0"/>
              </a:spcBef>
              <a:spcAft>
                <a:spcPts val="0"/>
              </a:spcAft>
              <a:buSzPts val="1400"/>
              <a:buNone/>
              <a:defRPr sz="4200"/>
            </a:lvl8pPr>
            <a:lvl9pPr lvl="8" algn="ctr">
              <a:spcBef>
                <a:spcPts val="0"/>
              </a:spcBef>
              <a:spcAft>
                <a:spcPts val="0"/>
              </a:spcAft>
              <a:buSzPts val="1400"/>
              <a:buNone/>
              <a:defRPr sz="4200"/>
            </a:lvl9pPr>
          </a:lstStyle>
          <a:p>
            <a:endParaRPr/>
          </a:p>
        </p:txBody>
      </p:sp>
      <p:sp>
        <p:nvSpPr>
          <p:cNvPr id="57" name="Google Shape;57;p9"/>
          <p:cNvSpPr txBox="1">
            <a:spLocks noGrp="1"/>
          </p:cNvSpPr>
          <p:nvPr>
            <p:ph type="subTitle" idx="1"/>
          </p:nvPr>
        </p:nvSpPr>
        <p:spPr>
          <a:xfrm>
            <a:off x="265500" y="3793600"/>
            <a:ext cx="4045200" cy="189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8" name="Google Shape;58;p9"/>
          <p:cNvSpPr txBox="1">
            <a:spLocks noGrp="1"/>
          </p:cNvSpPr>
          <p:nvPr>
            <p:ph type="body" idx="2"/>
          </p:nvPr>
        </p:nvSpPr>
        <p:spPr>
          <a:xfrm>
            <a:off x="4939500" y="965600"/>
            <a:ext cx="3837000" cy="4926800"/>
          </a:xfrm>
          <a:prstGeom prst="rect">
            <a:avLst/>
          </a:prstGeom>
          <a:noFill/>
          <a:ln>
            <a:noFill/>
          </a:ln>
        </p:spPr>
        <p:txBody>
          <a:bodyPr spcFirstLastPara="1" wrap="square" lIns="91425" tIns="91425" rIns="91425" bIns="91425" anchor="ctr" anchorCtr="0">
            <a:noAutofit/>
          </a:bodyPr>
          <a:lstStyle>
            <a:lvl1pPr marL="457200" lvl="0" indent="-431800" algn="l">
              <a:spcBef>
                <a:spcPts val="0"/>
              </a:spcBef>
              <a:spcAft>
                <a:spcPts val="0"/>
              </a:spcAft>
              <a:buClr>
                <a:schemeClr val="accent1"/>
              </a:buClr>
              <a:buSzPts val="3200"/>
              <a:buChar char="▪"/>
              <a:defRPr>
                <a:solidFill>
                  <a:schemeClr val="accent1"/>
                </a:solidFill>
              </a:defRPr>
            </a:lvl1pPr>
            <a:lvl2pPr marL="914400" lvl="1" indent="-406400" algn="l">
              <a:spcBef>
                <a:spcPts val="0"/>
              </a:spcBef>
              <a:spcAft>
                <a:spcPts val="0"/>
              </a:spcAft>
              <a:buClr>
                <a:schemeClr val="accent1"/>
              </a:buClr>
              <a:buSzPts val="2800"/>
              <a:buChar char="▪"/>
              <a:defRPr>
                <a:solidFill>
                  <a:schemeClr val="accent1"/>
                </a:solidFill>
              </a:defRPr>
            </a:lvl2pPr>
            <a:lvl3pPr marL="1371600" lvl="2" indent="-381000" algn="l">
              <a:spcBef>
                <a:spcPts val="0"/>
              </a:spcBef>
              <a:spcAft>
                <a:spcPts val="0"/>
              </a:spcAft>
              <a:buClr>
                <a:schemeClr val="accent1"/>
              </a:buClr>
              <a:buSzPts val="2400"/>
              <a:buChar char="▪"/>
              <a:defRPr>
                <a:solidFill>
                  <a:schemeClr val="accent1"/>
                </a:solidFill>
              </a:defRPr>
            </a:lvl3pPr>
            <a:lvl4pPr marL="1828800" lvl="3" indent="-355600" algn="l">
              <a:spcBef>
                <a:spcPts val="0"/>
              </a:spcBef>
              <a:spcAft>
                <a:spcPts val="0"/>
              </a:spcAft>
              <a:buClr>
                <a:schemeClr val="accent1"/>
              </a:buClr>
              <a:buSzPts val="2000"/>
              <a:buChar char="•"/>
              <a:defRPr>
                <a:solidFill>
                  <a:schemeClr val="accent1"/>
                </a:solidFill>
              </a:defRPr>
            </a:lvl4pPr>
            <a:lvl5pPr marL="2286000" lvl="4" indent="-355600" algn="l">
              <a:spcBef>
                <a:spcPts val="0"/>
              </a:spcBef>
              <a:spcAft>
                <a:spcPts val="0"/>
              </a:spcAft>
              <a:buClr>
                <a:schemeClr val="accent1"/>
              </a:buClr>
              <a:buSzPts val="2000"/>
              <a:buChar char="•"/>
              <a:defRPr>
                <a:solidFill>
                  <a:schemeClr val="accent1"/>
                </a:solidFill>
              </a:defRPr>
            </a:lvl5pPr>
            <a:lvl6pPr marL="2743200" lvl="5" indent="-355600" algn="l">
              <a:spcBef>
                <a:spcPts val="0"/>
              </a:spcBef>
              <a:spcAft>
                <a:spcPts val="0"/>
              </a:spcAft>
              <a:buClr>
                <a:schemeClr val="accent1"/>
              </a:buClr>
              <a:buSzPts val="2000"/>
              <a:buChar char="•"/>
              <a:defRPr>
                <a:solidFill>
                  <a:schemeClr val="accent1"/>
                </a:solidFill>
              </a:defRPr>
            </a:lvl6pPr>
            <a:lvl7pPr marL="3200400" lvl="6" indent="-355600" algn="l">
              <a:spcBef>
                <a:spcPts val="0"/>
              </a:spcBef>
              <a:spcAft>
                <a:spcPts val="0"/>
              </a:spcAft>
              <a:buClr>
                <a:schemeClr val="accent1"/>
              </a:buClr>
              <a:buSzPts val="2000"/>
              <a:buChar char="•"/>
              <a:defRPr>
                <a:solidFill>
                  <a:schemeClr val="accent1"/>
                </a:solidFill>
              </a:defRPr>
            </a:lvl7pPr>
            <a:lvl8pPr marL="3657600" lvl="7" indent="-355600" algn="l">
              <a:spcBef>
                <a:spcPts val="0"/>
              </a:spcBef>
              <a:spcAft>
                <a:spcPts val="0"/>
              </a:spcAft>
              <a:buClr>
                <a:schemeClr val="accent1"/>
              </a:buClr>
              <a:buSzPts val="2000"/>
              <a:buChar char="•"/>
              <a:defRPr>
                <a:solidFill>
                  <a:schemeClr val="accent1"/>
                </a:solidFill>
              </a:defRPr>
            </a:lvl8pPr>
            <a:lvl9pPr marL="4114800" lvl="8" indent="-355600" algn="l">
              <a:spcBef>
                <a:spcPts val="0"/>
              </a:spcBef>
              <a:spcAft>
                <a:spcPts val="0"/>
              </a:spcAft>
              <a:buClr>
                <a:schemeClr val="accent1"/>
              </a:buClr>
              <a:buSzPts val="2000"/>
              <a:buChar char="•"/>
              <a:defRPr>
                <a:solidFill>
                  <a:schemeClr val="accent1"/>
                </a:solidFill>
              </a:defRPr>
            </a:lvl9pPr>
          </a:lstStyle>
          <a:p>
            <a:endParaRPr/>
          </a:p>
        </p:txBody>
      </p:sp>
      <p:sp>
        <p:nvSpPr>
          <p:cNvPr id="59" name="Google Shape;59;p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1pPr>
            <a:lvl2pPr marL="0" marR="0" lvl="1"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2pPr>
            <a:lvl3pPr marL="0" marR="0" lvl="2"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3pPr>
            <a:lvl4pPr marL="0" marR="0" lvl="3"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4pPr>
            <a:lvl5pPr marL="0" marR="0" lvl="4"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5pPr>
            <a:lvl6pPr marL="0" marR="0" lvl="5"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6pPr>
            <a:lvl7pPr marL="0" marR="0" lvl="6"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7pPr>
            <a:lvl8pPr marL="0" marR="0" lvl="7"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8pPr>
            <a:lvl9pPr marL="0" marR="0" lvl="8"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311700" y="496967"/>
            <a:ext cx="8520600" cy="860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311700" y="1890400"/>
            <a:ext cx="8520600" cy="4201200"/>
          </a:xfrm>
          <a:prstGeom prst="rect">
            <a:avLst/>
          </a:prstGeom>
          <a:noFill/>
          <a:ln>
            <a:noFill/>
          </a:ln>
        </p:spPr>
        <p:txBody>
          <a:bodyPr spcFirstLastPara="1" wrap="square" lIns="91425" tIns="91425" rIns="91425" bIns="91425" anchor="t" anchorCtr="0">
            <a:noAutofit/>
          </a:bodyPr>
          <a:lstStyle>
            <a:lvl1pPr marL="457200" lvl="0" indent="-431800" algn="l">
              <a:spcBef>
                <a:spcPts val="0"/>
              </a:spcBef>
              <a:spcAft>
                <a:spcPts val="0"/>
              </a:spcAft>
              <a:buSzPts val="3200"/>
              <a:buChar char="▪"/>
              <a:defRPr/>
            </a:lvl1pPr>
            <a:lvl2pPr marL="914400" lvl="1" indent="-406400" algn="l">
              <a:spcBef>
                <a:spcPts val="0"/>
              </a:spcBef>
              <a:spcAft>
                <a:spcPts val="0"/>
              </a:spcAft>
              <a:buSzPts val="2800"/>
              <a:buChar char="▪"/>
              <a:defRPr/>
            </a:lvl2pPr>
            <a:lvl3pPr marL="1371600" lvl="2" indent="-381000" algn="l">
              <a:spcBef>
                <a:spcPts val="0"/>
              </a:spcBef>
              <a:spcAft>
                <a:spcPts val="0"/>
              </a:spcAft>
              <a:buSzPts val="2400"/>
              <a:buChar char="▪"/>
              <a:defRPr/>
            </a:lvl3pPr>
            <a:lvl4pPr marL="1828800" lvl="3" indent="-355600" algn="l">
              <a:spcBef>
                <a:spcPts val="0"/>
              </a:spcBef>
              <a:spcAft>
                <a:spcPts val="0"/>
              </a:spcAft>
              <a:buClr>
                <a:schemeClr val="dk2"/>
              </a:buClr>
              <a:buSzPts val="2000"/>
              <a:buChar char="•"/>
              <a:defRPr/>
            </a:lvl4pPr>
            <a:lvl5pPr marL="2286000" lvl="4" indent="-355600" algn="l">
              <a:spcBef>
                <a:spcPts val="0"/>
              </a:spcBef>
              <a:spcAft>
                <a:spcPts val="0"/>
              </a:spcAft>
              <a:buClr>
                <a:schemeClr val="dk2"/>
              </a:buClr>
              <a:buSzPts val="2000"/>
              <a:buChar char="•"/>
              <a:defRPr/>
            </a:lvl5pPr>
            <a:lvl6pPr marL="2743200" lvl="5" indent="-355600" algn="l">
              <a:spcBef>
                <a:spcPts val="0"/>
              </a:spcBef>
              <a:spcAft>
                <a:spcPts val="0"/>
              </a:spcAft>
              <a:buClr>
                <a:schemeClr val="dk1"/>
              </a:buClr>
              <a:buSzPts val="2000"/>
              <a:buChar char="•"/>
              <a:defRPr/>
            </a:lvl6pPr>
            <a:lvl7pPr marL="3200400" lvl="6" indent="-355600" algn="l">
              <a:spcBef>
                <a:spcPts val="0"/>
              </a:spcBef>
              <a:spcAft>
                <a:spcPts val="0"/>
              </a:spcAft>
              <a:buClr>
                <a:schemeClr val="dk1"/>
              </a:buClr>
              <a:buSzPts val="2000"/>
              <a:buChar char="•"/>
              <a:defRPr/>
            </a:lvl7pPr>
            <a:lvl8pPr marL="3657600" lvl="7" indent="-355600" algn="l">
              <a:spcBef>
                <a:spcPts val="0"/>
              </a:spcBef>
              <a:spcAft>
                <a:spcPts val="0"/>
              </a:spcAft>
              <a:buClr>
                <a:schemeClr val="dk1"/>
              </a:buClr>
              <a:buSzPts val="2000"/>
              <a:buChar char="•"/>
              <a:defRPr/>
            </a:lvl8pPr>
            <a:lvl9pPr marL="4114800" lvl="8" indent="-355600" algn="l">
              <a:spcBef>
                <a:spcPts val="0"/>
              </a:spcBef>
              <a:spcAft>
                <a:spcPts val="0"/>
              </a:spcAft>
              <a:buClr>
                <a:schemeClr val="dk1"/>
              </a:buClr>
              <a:buSzPts val="2000"/>
              <a:buChar char="•"/>
              <a:defRPr/>
            </a:lvl9pPr>
          </a:lstStyle>
          <a:p>
            <a:endParaRPr/>
          </a:p>
        </p:txBody>
      </p:sp>
      <p:sp>
        <p:nvSpPr>
          <p:cNvPr id="63" name="Google Shape;63;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1pPr>
            <a:lvl2pPr marL="0" marR="0" lvl="1"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2pPr>
            <a:lvl3pPr marL="0" marR="0" lvl="2"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3pPr>
            <a:lvl4pPr marL="0" marR="0" lvl="3"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4pPr>
            <a:lvl5pPr marL="0" marR="0" lvl="4"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5pPr>
            <a:lvl6pPr marL="0" marR="0" lvl="5"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6pPr>
            <a:lvl7pPr marL="0" marR="0" lvl="6"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7pPr>
            <a:lvl8pPr marL="0" marR="0" lvl="7"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8pPr>
            <a:lvl9pPr marL="0" marR="0" lvl="8"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jp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12" name="Google Shape;12;p1"/>
          <p:cNvGrpSpPr/>
          <p:nvPr/>
        </p:nvGrpSpPr>
        <p:grpSpPr>
          <a:xfrm>
            <a:off x="-46860" y="-82678"/>
            <a:ext cx="1711368" cy="1342472"/>
            <a:chOff x="18744" y="-7702"/>
            <a:chExt cx="1711368" cy="1342472"/>
          </a:xfrm>
        </p:grpSpPr>
        <p:sp>
          <p:nvSpPr>
            <p:cNvPr id="13" name="Google Shape;13;p1"/>
            <p:cNvSpPr/>
            <p:nvPr/>
          </p:nvSpPr>
          <p:spPr>
            <a:xfrm>
              <a:off x="365298" y="343802"/>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4" name="Google Shape;14;p1"/>
            <p:cNvSpPr/>
            <p:nvPr/>
          </p:nvSpPr>
          <p:spPr>
            <a:xfrm>
              <a:off x="714417" y="682611"/>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5" name="Google Shape;15;p1"/>
            <p:cNvSpPr/>
            <p:nvPr/>
          </p:nvSpPr>
          <p:spPr>
            <a:xfrm>
              <a:off x="714417" y="343802"/>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6" name="Google Shape;16;p1"/>
            <p:cNvSpPr/>
            <p:nvPr/>
          </p:nvSpPr>
          <p:spPr>
            <a:xfrm>
              <a:off x="365298" y="682611"/>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7" name="Google Shape;17;p1"/>
            <p:cNvSpPr/>
            <p:nvPr/>
          </p:nvSpPr>
          <p:spPr>
            <a:xfrm>
              <a:off x="1065331" y="343802"/>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8" name="Google Shape;18;p1"/>
            <p:cNvSpPr/>
            <p:nvPr/>
          </p:nvSpPr>
          <p:spPr>
            <a:xfrm>
              <a:off x="365298" y="-2957"/>
              <a:ext cx="315461" cy="314289"/>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9" name="Google Shape;19;p1"/>
            <p:cNvSpPr/>
            <p:nvPr/>
          </p:nvSpPr>
          <p:spPr>
            <a:xfrm>
              <a:off x="714417" y="-2957"/>
              <a:ext cx="315461" cy="314289"/>
            </a:xfrm>
            <a:prstGeom prst="roundRect">
              <a:avLst>
                <a:gd name="adj" fmla="val 16667"/>
              </a:avLst>
            </a:prstGeom>
            <a:solidFill>
              <a:srgbClr val="3366FF"/>
            </a:solidFill>
            <a:ln>
              <a:noFill/>
            </a:ln>
            <a:effectLst>
              <a:outerShdw blurRad="50800" dist="38100" dir="2700000" algn="tl"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0" name="Google Shape;20;p1"/>
            <p:cNvSpPr/>
            <p:nvPr/>
          </p:nvSpPr>
          <p:spPr>
            <a:xfrm>
              <a:off x="1065331" y="-2957"/>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1" name="Google Shape;21;p1"/>
            <p:cNvSpPr/>
            <p:nvPr/>
          </p:nvSpPr>
          <p:spPr>
            <a:xfrm>
              <a:off x="18744" y="339057"/>
              <a:ext cx="315461" cy="314289"/>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2" name="Google Shape;22;p1"/>
            <p:cNvSpPr/>
            <p:nvPr/>
          </p:nvSpPr>
          <p:spPr>
            <a:xfrm>
              <a:off x="18744" y="677866"/>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3" name="Google Shape;23;p1"/>
            <p:cNvSpPr/>
            <p:nvPr/>
          </p:nvSpPr>
          <p:spPr>
            <a:xfrm>
              <a:off x="18744" y="1020481"/>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4" name="Google Shape;24;p1"/>
            <p:cNvSpPr/>
            <p:nvPr/>
          </p:nvSpPr>
          <p:spPr>
            <a:xfrm>
              <a:off x="18744" y="-7702"/>
              <a:ext cx="315461" cy="314289"/>
            </a:xfrm>
            <a:prstGeom prst="roundRect">
              <a:avLst>
                <a:gd name="adj" fmla="val 16667"/>
              </a:avLst>
            </a:prstGeom>
            <a:solidFill>
              <a:srgbClr val="3366FF"/>
            </a:solidFill>
            <a:ln w="9525"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5" name="Google Shape;25;p1"/>
            <p:cNvSpPr/>
            <p:nvPr/>
          </p:nvSpPr>
          <p:spPr>
            <a:xfrm>
              <a:off x="1414651" y="-6324"/>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grpSp>
      <p:pic>
        <p:nvPicPr>
          <p:cNvPr id="26" name="Google Shape;26;p1" descr="Minnesota PBIS Logo (4).jpg"/>
          <p:cNvPicPr preferRelativeResize="0"/>
          <p:nvPr/>
        </p:nvPicPr>
        <p:blipFill rotWithShape="1">
          <a:blip r:embed="rId4">
            <a:alphaModFix/>
          </a:blip>
          <a:srcRect/>
          <a:stretch/>
        </p:blipFill>
        <p:spPr>
          <a:xfrm>
            <a:off x="7128872" y="5973862"/>
            <a:ext cx="2015127" cy="884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4"/>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Google Shape;36;p4"/>
          <p:cNvSpPr/>
          <p:nvPr/>
        </p:nvSpPr>
        <p:spPr>
          <a:xfrm>
            <a:off x="2607746" y="6113854"/>
            <a:ext cx="5023299"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Day </a:t>
            </a:r>
            <a:r>
              <a:rPr lang="en-US">
                <a:solidFill>
                  <a:srgbClr val="3A53A5"/>
                </a:solidFill>
                <a:latin typeface="Twentieth Century"/>
                <a:ea typeface="Twentieth Century"/>
                <a:cs typeface="Twentieth Century"/>
                <a:sym typeface="Twentieth Century"/>
              </a:rPr>
              <a:t>3: </a:t>
            </a:r>
            <a:r>
              <a:rPr lang="en-US" sz="1400" b="0" i="0" u="none" strike="noStrike" cap="none">
                <a:solidFill>
                  <a:srgbClr val="3A53A5"/>
                </a:solidFill>
                <a:latin typeface="Twentieth Century"/>
                <a:ea typeface="Twentieth Century"/>
                <a:cs typeface="Twentieth Century"/>
                <a:sym typeface="Twentieth Century"/>
              </a:rPr>
              <a:t>Fidelity Data &amp; Annual Evaluation (TFI 1.14 &amp; 1.15)  </a:t>
            </a:r>
            <a:endParaRPr sz="1400" b="0" i="0" u="none" strike="noStrike" cap="none">
              <a:solidFill>
                <a:srgbClr val="3A53A5"/>
              </a:solidFill>
              <a:latin typeface="Twentieth Century"/>
              <a:ea typeface="Twentieth Century"/>
              <a:cs typeface="Twentieth Century"/>
              <a:sym typeface="Twentieth Century"/>
            </a:endParaRPr>
          </a:p>
        </p:txBody>
      </p:sp>
      <p:pic>
        <p:nvPicPr>
          <p:cNvPr id="37" name="Google Shape;37;p4" descr="Minnesota PBIS Logo (4).jpg"/>
          <p:cNvPicPr preferRelativeResize="0"/>
          <p:nvPr/>
        </p:nvPicPr>
        <p:blipFill rotWithShape="1">
          <a:blip r:embed="rId15">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p:nvPr/>
        </p:nvSpPr>
        <p:spPr>
          <a:xfrm>
            <a:off x="1192498" y="3886700"/>
            <a:ext cx="6759005"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0" u="none" strike="noStrike" cap="none" dirty="0">
                <a:solidFill>
                  <a:srgbClr val="DD8047"/>
                </a:solidFill>
                <a:latin typeface="Twentieth Century"/>
                <a:ea typeface="Twentieth Century"/>
                <a:cs typeface="Twentieth Century"/>
                <a:sym typeface="Twentieth Century"/>
              </a:rPr>
              <a:t>Fidelity Data (TFI 1.14)</a:t>
            </a:r>
            <a:endParaRPr dirty="0"/>
          </a:p>
          <a:p>
            <a:pPr marL="0" marR="0" lvl="0" indent="0" algn="ctr" rtl="0">
              <a:spcBef>
                <a:spcPts val="0"/>
              </a:spcBef>
              <a:spcAft>
                <a:spcPts val="0"/>
              </a:spcAft>
              <a:buNone/>
            </a:pPr>
            <a:r>
              <a:rPr lang="en-US" sz="3600" b="1" i="0" u="none" strike="noStrike" cap="none" dirty="0">
                <a:solidFill>
                  <a:srgbClr val="DD8047"/>
                </a:solidFill>
                <a:latin typeface="Twentieth Century"/>
                <a:ea typeface="Twentieth Century"/>
                <a:cs typeface="Twentieth Century"/>
                <a:sym typeface="Twentieth Century"/>
              </a:rPr>
              <a:t>Annual Evaluation (TFI 1.15 )</a:t>
            </a:r>
            <a:endParaRPr sz="3600" b="1" i="0" u="none" strike="noStrike" cap="none" dirty="0">
              <a:solidFill>
                <a:srgbClr val="DD8047"/>
              </a:solidFill>
              <a:latin typeface="Twentieth Century"/>
              <a:ea typeface="Twentieth Century"/>
              <a:cs typeface="Twentieth Century"/>
              <a:sym typeface="Twentieth Century"/>
            </a:endParaRPr>
          </a:p>
        </p:txBody>
      </p:sp>
      <p:sp>
        <p:nvSpPr>
          <p:cNvPr id="97" name="Google Shape;97;p18"/>
          <p:cNvSpPr txBox="1">
            <a:spLocks noGrp="1"/>
          </p:cNvSpPr>
          <p:nvPr>
            <p:ph type="ctrTitle"/>
          </p:nvPr>
        </p:nvSpPr>
        <p:spPr>
          <a:xfrm>
            <a:off x="685800" y="2470769"/>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 PBIS Team Training</a:t>
            </a:r>
            <a:br>
              <a:rPr lang="en-US"/>
            </a:br>
            <a:r>
              <a:rPr lang="en-US"/>
              <a:t>Day 3</a:t>
            </a:r>
            <a:endParaRPr>
              <a:solidFill>
                <a:srgbClr val="DD8047"/>
              </a:solidFill>
            </a:endParaRPr>
          </a:p>
        </p:txBody>
      </p:sp>
      <p:pic>
        <p:nvPicPr>
          <p:cNvPr id="98" name="Google Shape;98;p18" descr="Minnesota is printed in green at the top of the logo.  PBIS is printed in blue and white.  The 'S&quot; looks like a river with a red, yellow and green tree next to it." title="Minnesota PBIS Logo "/>
          <p:cNvPicPr preferRelativeResize="0"/>
          <p:nvPr/>
        </p:nvPicPr>
        <p:blipFill rotWithShape="1">
          <a:blip r:embed="rId3">
            <a:alphaModFix/>
          </a:blip>
          <a:srcRect/>
          <a:stretch/>
        </p:blipFill>
        <p:spPr>
          <a:xfrm>
            <a:off x="2216948" y="445378"/>
            <a:ext cx="4782799" cy="20984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7" descr="Slides 27-31 are about entering TFI scores.  These are included so the whole group can see how easy it is and because typically it is not the same person entering it from training to training. This slide shows a screenshot of Tier one - teams items." title="Entering TFI scores"/>
          <p:cNvPicPr preferRelativeResize="0">
            <a:picLocks noGrp="1"/>
          </p:cNvPicPr>
          <p:nvPr>
            <p:ph type="body" idx="1"/>
          </p:nvPr>
        </p:nvPicPr>
        <p:blipFill rotWithShape="1">
          <a:blip r:embed="rId3">
            <a:alphaModFix/>
          </a:blip>
          <a:srcRect t="11430" b="11438"/>
          <a:stretch/>
        </p:blipFill>
        <p:spPr>
          <a:xfrm>
            <a:off x="176129" y="1310468"/>
            <a:ext cx="8779200" cy="4650000"/>
          </a:xfrm>
          <a:prstGeom prst="rect">
            <a:avLst/>
          </a:prstGeom>
          <a:noFill/>
          <a:ln>
            <a:noFill/>
          </a:ln>
          <a:effectLst>
            <a:outerShdw blurRad="292100" dist="139700" dir="2700000" algn="tl" rotWithShape="0">
              <a:srgbClr val="333333">
                <a:alpha val="64705"/>
              </a:srgbClr>
            </a:outerShdw>
          </a:effectLst>
        </p:spPr>
      </p:pic>
      <p:sp>
        <p:nvSpPr>
          <p:cNvPr id="183" name="Google Shape;183;p27" title="arrow points to TFI feature 1.1"/>
          <p:cNvSpPr/>
          <p:nvPr/>
        </p:nvSpPr>
        <p:spPr>
          <a:xfrm rot="9950363">
            <a:off x="2793902" y="2427047"/>
            <a:ext cx="804444" cy="483592"/>
          </a:xfrm>
          <a:prstGeom prst="rightArrow">
            <a:avLst>
              <a:gd name="adj1" fmla="val 50000"/>
              <a:gd name="adj2" fmla="val 50000"/>
            </a:avLst>
          </a:prstGeom>
          <a:gradFill>
            <a:gsLst>
              <a:gs pos="0">
                <a:srgbClr val="8F9859"/>
              </a:gs>
              <a:gs pos="100000">
                <a:srgbClr val="DAE1B3"/>
              </a:gs>
            </a:gsLst>
            <a:lin ang="16200038" scaled="0"/>
          </a:gradFill>
          <a:ln w="9525" cap="flat" cmpd="sng">
            <a:solidFill>
              <a:srgbClr val="868E5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50"/>
              <a:buFont typeface="Calibri"/>
              <a:buNone/>
            </a:pPr>
            <a:endParaRPr sz="1800">
              <a:solidFill>
                <a:schemeClr val="lt1"/>
              </a:solidFill>
              <a:latin typeface="Calibri"/>
              <a:ea typeface="Calibri"/>
              <a:cs typeface="Calibri"/>
              <a:sym typeface="Calibri"/>
            </a:endParaRPr>
          </a:p>
        </p:txBody>
      </p:sp>
      <p:sp>
        <p:nvSpPr>
          <p:cNvPr id="184" name="Google Shape;184;p27"/>
          <p:cNvSpPr txBox="1">
            <a:spLocks noGrp="1"/>
          </p:cNvSpPr>
          <p:nvPr>
            <p:ph type="title"/>
          </p:nvPr>
        </p:nvSpPr>
        <p:spPr>
          <a:xfrm>
            <a:off x="16075" y="0"/>
            <a:ext cx="9144000" cy="931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700"/>
              <a:buFont typeface="Questrial"/>
              <a:buNone/>
            </a:pPr>
            <a:r>
              <a:rPr lang="en-US" sz="2800">
                <a:solidFill>
                  <a:srgbClr val="FFFFFF"/>
                </a:solidFill>
              </a:rPr>
              <a:t>Coach will </a:t>
            </a:r>
            <a:r>
              <a:rPr lang="en-US" sz="2800" b="0" i="0" u="none" strike="noStrike" cap="none">
                <a:solidFill>
                  <a:srgbClr val="FFFFFF"/>
                </a:solidFill>
                <a:latin typeface="Questrial"/>
                <a:ea typeface="Questrial"/>
                <a:cs typeface="Questrial"/>
                <a:sym typeface="Questrial"/>
              </a:rPr>
              <a:t>Enter </a:t>
            </a:r>
            <a:r>
              <a:rPr lang="en-US" sz="2800">
                <a:solidFill>
                  <a:srgbClr val="FFFFFF"/>
                </a:solidFill>
              </a:rPr>
              <a:t>Your Team’s Score – keep paper copy too!</a:t>
            </a:r>
            <a:endParaRPr sz="28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265500" y="1446167"/>
            <a:ext cx="4045200" cy="2276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750"/>
              <a:buFont typeface="Questrial"/>
              <a:buNone/>
            </a:pPr>
            <a:r>
              <a:rPr lang="en-US" sz="3000">
                <a:solidFill>
                  <a:srgbClr val="FFFFFF"/>
                </a:solidFill>
              </a:rPr>
              <a:t>Coach will </a:t>
            </a:r>
            <a:r>
              <a:rPr lang="en-US" sz="3000" b="0" i="0" u="none" strike="noStrike" cap="none">
                <a:solidFill>
                  <a:srgbClr val="FFFFFF"/>
                </a:solidFill>
                <a:latin typeface="Questrial"/>
                <a:ea typeface="Questrial"/>
                <a:cs typeface="Questrial"/>
                <a:sym typeface="Questrial"/>
              </a:rPr>
              <a:t>Submit</a:t>
            </a:r>
            <a:r>
              <a:rPr lang="en-US" sz="3000">
                <a:solidFill>
                  <a:srgbClr val="FFFFFF"/>
                </a:solidFill>
              </a:rPr>
              <a:t> Your </a:t>
            </a:r>
            <a:r>
              <a:rPr lang="en-US" sz="3000" b="0" i="0" u="none" strike="noStrike" cap="none">
                <a:solidFill>
                  <a:srgbClr val="FFFFFF"/>
                </a:solidFill>
                <a:latin typeface="Questrial"/>
                <a:ea typeface="Questrial"/>
                <a:cs typeface="Questrial"/>
                <a:sym typeface="Questrial"/>
              </a:rPr>
              <a:t> TFI</a:t>
            </a:r>
            <a:endParaRPr/>
          </a:p>
        </p:txBody>
      </p:sp>
      <p:sp>
        <p:nvSpPr>
          <p:cNvPr id="190" name="Google Shape;190;p28"/>
          <p:cNvSpPr txBox="1">
            <a:spLocks noGrp="1"/>
          </p:cNvSpPr>
          <p:nvPr>
            <p:ph type="body" idx="2"/>
          </p:nvPr>
        </p:nvSpPr>
        <p:spPr>
          <a:xfrm>
            <a:off x="4939500" y="965600"/>
            <a:ext cx="3837000" cy="4926800"/>
          </a:xfrm>
          <a:prstGeom prst="rect">
            <a:avLst/>
          </a:prstGeom>
          <a:noFill/>
          <a:ln>
            <a:noFill/>
          </a:ln>
        </p:spPr>
        <p:txBody>
          <a:bodyPr spcFirstLastPara="1" wrap="square" lIns="91425" tIns="91425" rIns="91425" bIns="91425" anchor="ctr" anchorCtr="0">
            <a:noAutofit/>
          </a:bodyPr>
          <a:lstStyle/>
          <a:p>
            <a:pPr marL="342900" lvl="0" indent="-342900" algn="l" rtl="0">
              <a:lnSpc>
                <a:spcPct val="100000"/>
              </a:lnSpc>
              <a:spcBef>
                <a:spcPts val="0"/>
              </a:spcBef>
              <a:spcAft>
                <a:spcPts val="0"/>
              </a:spcAft>
              <a:buClr>
                <a:srgbClr val="000000"/>
              </a:buClr>
              <a:buSzPts val="600"/>
              <a:buFont typeface="Arial"/>
              <a:buNone/>
            </a:pPr>
            <a:r>
              <a:rPr lang="en-US" sz="2400">
                <a:solidFill>
                  <a:srgbClr val="000000"/>
                </a:solidFill>
                <a:latin typeface="Calibri"/>
                <a:ea typeface="Calibri"/>
                <a:cs typeface="Calibri"/>
                <a:sym typeface="Calibri"/>
              </a:rPr>
              <a:t>You are only required to Tier 1 of the TFI</a:t>
            </a:r>
            <a:endParaRPr/>
          </a:p>
          <a:p>
            <a:pPr marL="342900" lvl="0" indent="-342900" algn="l" rtl="0">
              <a:lnSpc>
                <a:spcPct val="100000"/>
              </a:lnSpc>
              <a:spcBef>
                <a:spcPts val="0"/>
              </a:spcBef>
              <a:spcAft>
                <a:spcPts val="0"/>
              </a:spcAft>
              <a:buClr>
                <a:srgbClr val="000000"/>
              </a:buClr>
              <a:buSzPts val="600"/>
              <a:buFont typeface="Arial"/>
              <a:buNone/>
            </a:pPr>
            <a:endParaRPr sz="2400">
              <a:solidFill>
                <a:srgbClr val="000000"/>
              </a:solidFill>
              <a:latin typeface="Calibri"/>
              <a:ea typeface="Calibri"/>
              <a:cs typeface="Calibri"/>
              <a:sym typeface="Calibri"/>
            </a:endParaRPr>
          </a:p>
          <a:p>
            <a:pPr marL="342900" lvl="0" indent="-342900" algn="l" rtl="0">
              <a:lnSpc>
                <a:spcPct val="100000"/>
              </a:lnSpc>
              <a:spcBef>
                <a:spcPts val="0"/>
              </a:spcBef>
              <a:spcAft>
                <a:spcPts val="0"/>
              </a:spcAft>
              <a:buClr>
                <a:srgbClr val="000000"/>
              </a:buClr>
              <a:buSzPts val="600"/>
              <a:buFont typeface="Arial"/>
              <a:buNone/>
            </a:pPr>
            <a:r>
              <a:rPr lang="en-US" sz="2400">
                <a:solidFill>
                  <a:srgbClr val="000000"/>
                </a:solidFill>
                <a:latin typeface="Calibri"/>
                <a:ea typeface="Calibri"/>
                <a:cs typeface="Calibri"/>
                <a:sym typeface="Calibri"/>
              </a:rPr>
              <a:t>After Tier I is done…..scroll down to the bottom of the page </a:t>
            </a:r>
            <a:r>
              <a:rPr lang="en-US" sz="2400" b="1">
                <a:solidFill>
                  <a:srgbClr val="000000"/>
                </a:solidFill>
                <a:latin typeface="Calibri"/>
                <a:ea typeface="Calibri"/>
                <a:cs typeface="Calibri"/>
                <a:sym typeface="Calibri"/>
              </a:rPr>
              <a:t>CLICK NEXT</a:t>
            </a:r>
            <a:endParaRPr/>
          </a:p>
          <a:p>
            <a:pPr marL="342900" lvl="0" indent="-342900" algn="l" rtl="0">
              <a:lnSpc>
                <a:spcPct val="100000"/>
              </a:lnSpc>
              <a:spcBef>
                <a:spcPts val="0"/>
              </a:spcBef>
              <a:spcAft>
                <a:spcPts val="0"/>
              </a:spcAft>
              <a:buClr>
                <a:srgbClr val="000000"/>
              </a:buClr>
              <a:buSzPts val="600"/>
              <a:buFont typeface="Arial"/>
              <a:buNone/>
            </a:pPr>
            <a:endParaRPr sz="2400">
              <a:solidFill>
                <a:srgbClr val="000000"/>
              </a:solidFill>
              <a:latin typeface="Calibri"/>
              <a:ea typeface="Calibri"/>
              <a:cs typeface="Calibri"/>
              <a:sym typeface="Calibri"/>
            </a:endParaRPr>
          </a:p>
          <a:p>
            <a:pPr marL="342900" lvl="0" indent="-342900" algn="l" rtl="0">
              <a:lnSpc>
                <a:spcPct val="100000"/>
              </a:lnSpc>
              <a:spcBef>
                <a:spcPts val="0"/>
              </a:spcBef>
              <a:spcAft>
                <a:spcPts val="0"/>
              </a:spcAft>
              <a:buClr>
                <a:srgbClr val="000000"/>
              </a:buClr>
              <a:buSzPts val="600"/>
              <a:buFont typeface="Arial"/>
              <a:buNone/>
            </a:pPr>
            <a:r>
              <a:rPr lang="en-US" sz="2400">
                <a:solidFill>
                  <a:srgbClr val="000000"/>
                </a:solidFill>
                <a:latin typeface="Calibri"/>
                <a:ea typeface="Calibri"/>
                <a:cs typeface="Calibri"/>
                <a:sym typeface="Calibri"/>
              </a:rPr>
              <a:t>Scroll down to the bottom of the page and </a:t>
            </a:r>
            <a:r>
              <a:rPr lang="en-US" sz="2400" b="1">
                <a:solidFill>
                  <a:srgbClr val="000000"/>
                </a:solidFill>
                <a:latin typeface="Calibri"/>
                <a:ea typeface="Calibri"/>
                <a:cs typeface="Calibri"/>
                <a:sym typeface="Calibri"/>
              </a:rPr>
              <a:t>CLICK SUBMIT</a:t>
            </a:r>
            <a:endParaRPr/>
          </a:p>
          <a:p>
            <a:pPr marL="342900" lvl="0" indent="-342900" algn="l" rtl="0">
              <a:lnSpc>
                <a:spcPct val="100000"/>
              </a:lnSpc>
              <a:spcBef>
                <a:spcPts val="0"/>
              </a:spcBef>
              <a:spcAft>
                <a:spcPts val="0"/>
              </a:spcAft>
              <a:buClr>
                <a:srgbClr val="000000"/>
              </a:buClr>
              <a:buSzPts val="600"/>
              <a:buFont typeface="Arial"/>
              <a:buNone/>
            </a:pPr>
            <a:endParaRPr sz="2400">
              <a:solidFill>
                <a:srgbClr val="000000"/>
              </a:solidFill>
              <a:latin typeface="Calibri"/>
              <a:ea typeface="Calibri"/>
              <a:cs typeface="Calibri"/>
              <a:sym typeface="Calibri"/>
            </a:endParaRPr>
          </a:p>
          <a:p>
            <a:pPr marL="342900" lvl="0" indent="-342900" algn="l" rtl="0">
              <a:lnSpc>
                <a:spcPct val="100000"/>
              </a:lnSpc>
              <a:spcBef>
                <a:spcPts val="0"/>
              </a:spcBef>
              <a:spcAft>
                <a:spcPts val="0"/>
              </a:spcAft>
              <a:buClr>
                <a:srgbClr val="000000"/>
              </a:buClr>
              <a:buSzPts val="600"/>
              <a:buFont typeface="Arial"/>
              <a:buNone/>
            </a:pP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9" title="Screen shot of pbisapps.org reports page"/>
          <p:cNvPicPr preferRelativeResize="0"/>
          <p:nvPr/>
        </p:nvPicPr>
        <p:blipFill rotWithShape="1">
          <a:blip r:embed="rId3">
            <a:alphaModFix/>
          </a:blip>
          <a:srcRect/>
          <a:stretch/>
        </p:blipFill>
        <p:spPr>
          <a:xfrm>
            <a:off x="0" y="1588522"/>
            <a:ext cx="9143998" cy="1808757"/>
          </a:xfrm>
          <a:prstGeom prst="rect">
            <a:avLst/>
          </a:prstGeom>
          <a:noFill/>
          <a:ln>
            <a:noFill/>
          </a:ln>
        </p:spPr>
      </p:pic>
      <p:sp>
        <p:nvSpPr>
          <p:cNvPr id="196" name="Google Shape;196;p29"/>
          <p:cNvSpPr txBox="1"/>
          <p:nvPr/>
        </p:nvSpPr>
        <p:spPr>
          <a:xfrm>
            <a:off x="229150" y="3634333"/>
            <a:ext cx="8516400" cy="2645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0"/>
              <a:buFont typeface="Calibri"/>
              <a:buNone/>
            </a:pPr>
            <a:r>
              <a:rPr lang="en-US" sz="3000" b="1">
                <a:solidFill>
                  <a:schemeClr val="dk1"/>
                </a:solidFill>
                <a:latin typeface="Calibri"/>
                <a:ea typeface="Calibri"/>
                <a:cs typeface="Calibri"/>
                <a:sym typeface="Calibri"/>
              </a:rPr>
              <a:t>Total</a:t>
            </a:r>
            <a:endParaRPr/>
          </a:p>
          <a:p>
            <a:pPr marL="0" marR="0" lvl="0" indent="0" algn="l" rtl="0">
              <a:spcBef>
                <a:spcPts val="0"/>
              </a:spcBef>
              <a:spcAft>
                <a:spcPts val="0"/>
              </a:spcAft>
              <a:buClr>
                <a:schemeClr val="dk1"/>
              </a:buClr>
              <a:buSzPts val="3000"/>
              <a:buFont typeface="Calibri"/>
              <a:buNone/>
            </a:pPr>
            <a:r>
              <a:rPr lang="en-US" sz="3000" b="1">
                <a:solidFill>
                  <a:schemeClr val="dk1"/>
                </a:solidFill>
                <a:latin typeface="Calibri"/>
                <a:ea typeface="Calibri"/>
                <a:cs typeface="Calibri"/>
                <a:sym typeface="Calibri"/>
              </a:rPr>
              <a:t>Scale</a:t>
            </a:r>
            <a:endParaRPr/>
          </a:p>
          <a:p>
            <a:pPr marL="0" marR="0" lvl="0" indent="0" algn="l" rtl="0">
              <a:spcBef>
                <a:spcPts val="0"/>
              </a:spcBef>
              <a:spcAft>
                <a:spcPts val="0"/>
              </a:spcAft>
              <a:buClr>
                <a:schemeClr val="dk1"/>
              </a:buClr>
              <a:buSzPts val="3000"/>
              <a:buFont typeface="Calibri"/>
              <a:buNone/>
            </a:pPr>
            <a:r>
              <a:rPr lang="en-US" sz="3000" b="1">
                <a:solidFill>
                  <a:schemeClr val="dk1"/>
                </a:solidFill>
                <a:latin typeface="Calibri"/>
                <a:ea typeface="Calibri"/>
                <a:cs typeface="Calibri"/>
                <a:sym typeface="Calibri"/>
              </a:rPr>
              <a:t>Subscale</a:t>
            </a:r>
            <a:endParaRPr/>
          </a:p>
          <a:p>
            <a:pPr marL="0" marR="0" lvl="0" indent="0" algn="l" rtl="0">
              <a:spcBef>
                <a:spcPts val="0"/>
              </a:spcBef>
              <a:spcAft>
                <a:spcPts val="0"/>
              </a:spcAft>
              <a:buClr>
                <a:schemeClr val="dk1"/>
              </a:buClr>
              <a:buSzPts val="3000"/>
              <a:buFont typeface="Calibri"/>
              <a:buNone/>
            </a:pPr>
            <a:r>
              <a:rPr lang="en-US" sz="3000" b="1">
                <a:solidFill>
                  <a:schemeClr val="dk1"/>
                </a:solidFill>
                <a:latin typeface="Calibri"/>
                <a:ea typeface="Calibri"/>
                <a:cs typeface="Calibri"/>
                <a:sym typeface="Calibri"/>
              </a:rPr>
              <a:t>Items</a:t>
            </a:r>
            <a:endParaRPr/>
          </a:p>
        </p:txBody>
      </p:sp>
      <p:cxnSp>
        <p:nvCxnSpPr>
          <p:cNvPr id="197" name="Google Shape;197;p29" title="arrow points to reports tab on pbisapps.org page"/>
          <p:cNvCxnSpPr/>
          <p:nvPr/>
        </p:nvCxnSpPr>
        <p:spPr>
          <a:xfrm flipH="1">
            <a:off x="5937750" y="1416167"/>
            <a:ext cx="823800" cy="529600"/>
          </a:xfrm>
          <a:prstGeom prst="straightConnector1">
            <a:avLst/>
          </a:prstGeom>
          <a:noFill/>
          <a:ln w="76200" cap="flat" cmpd="sng">
            <a:solidFill>
              <a:srgbClr val="FF0000"/>
            </a:solidFill>
            <a:prstDash val="solid"/>
            <a:round/>
            <a:headEnd type="none" w="sm" len="sm"/>
            <a:tailEnd type="triangle" w="lg" len="lg"/>
          </a:ln>
        </p:spPr>
      </p:cxnSp>
      <p:pic>
        <p:nvPicPr>
          <p:cNvPr id="198" name="Google Shape;198;p29" title="Shows School-wide Tiered Fidelity Inventory information from pbisapp.org page"/>
          <p:cNvPicPr preferRelativeResize="0"/>
          <p:nvPr/>
        </p:nvPicPr>
        <p:blipFill rotWithShape="1">
          <a:blip r:embed="rId4">
            <a:alphaModFix/>
          </a:blip>
          <a:srcRect/>
          <a:stretch/>
        </p:blipFill>
        <p:spPr>
          <a:xfrm>
            <a:off x="2612200" y="3527433"/>
            <a:ext cx="5599325" cy="3054200"/>
          </a:xfrm>
          <a:prstGeom prst="rect">
            <a:avLst/>
          </a:prstGeom>
          <a:noFill/>
          <a:ln>
            <a:noFill/>
          </a:ln>
        </p:spPr>
      </p:pic>
      <p:cxnSp>
        <p:nvCxnSpPr>
          <p:cNvPr id="199" name="Google Shape;199;p29" title="arrow points to TFI subscale on pbisapps.org page"/>
          <p:cNvCxnSpPr/>
          <p:nvPr/>
        </p:nvCxnSpPr>
        <p:spPr>
          <a:xfrm rot="10800000">
            <a:off x="5784700" y="4143100"/>
            <a:ext cx="15300" cy="1038000"/>
          </a:xfrm>
          <a:prstGeom prst="straightConnector1">
            <a:avLst/>
          </a:prstGeom>
          <a:noFill/>
          <a:ln w="76200" cap="flat" cmpd="sng">
            <a:solidFill>
              <a:srgbClr val="FF0000"/>
            </a:solidFill>
            <a:prstDash val="solid"/>
            <a:round/>
            <a:headEnd type="none" w="sm" len="sm"/>
            <a:tailEnd type="triangle" w="lg" len="lg"/>
          </a:ln>
        </p:spPr>
      </p:cxnSp>
      <p:cxnSp>
        <p:nvCxnSpPr>
          <p:cNvPr id="200" name="Google Shape;200;p29" title="arrow points to TFI scale on pbisapps.org page"/>
          <p:cNvCxnSpPr/>
          <p:nvPr/>
        </p:nvCxnSpPr>
        <p:spPr>
          <a:xfrm rot="10800000">
            <a:off x="4479700" y="4162700"/>
            <a:ext cx="15300" cy="1038000"/>
          </a:xfrm>
          <a:prstGeom prst="straightConnector1">
            <a:avLst/>
          </a:prstGeom>
          <a:noFill/>
          <a:ln w="76200" cap="flat" cmpd="sng">
            <a:solidFill>
              <a:srgbClr val="FF0000"/>
            </a:solidFill>
            <a:prstDash val="solid"/>
            <a:round/>
            <a:headEnd type="none" w="sm" len="sm"/>
            <a:tailEnd type="triangle" w="lg" len="lg"/>
          </a:ln>
        </p:spPr>
      </p:cxnSp>
      <p:cxnSp>
        <p:nvCxnSpPr>
          <p:cNvPr id="201" name="Google Shape;201;p29" title="arrow points to TFI items on pbisapps.org page"/>
          <p:cNvCxnSpPr/>
          <p:nvPr/>
        </p:nvCxnSpPr>
        <p:spPr>
          <a:xfrm rot="10800000" flipH="1">
            <a:off x="2289600" y="4417300"/>
            <a:ext cx="549000" cy="692800"/>
          </a:xfrm>
          <a:prstGeom prst="straightConnector1">
            <a:avLst/>
          </a:prstGeom>
          <a:noFill/>
          <a:ln w="76200" cap="flat" cmpd="sng">
            <a:solidFill>
              <a:srgbClr val="FF0000"/>
            </a:solidFill>
            <a:prstDash val="solid"/>
            <a:round/>
            <a:headEnd type="none" w="sm" len="sm"/>
            <a:tailEnd type="triangle" w="lg" len="lg"/>
          </a:ln>
        </p:spPr>
      </p:cxnSp>
      <p:cxnSp>
        <p:nvCxnSpPr>
          <p:cNvPr id="202" name="Google Shape;202;p29" title="arrow points to TFI total on pbisapps.org"/>
          <p:cNvCxnSpPr/>
          <p:nvPr/>
        </p:nvCxnSpPr>
        <p:spPr>
          <a:xfrm>
            <a:off x="1864900" y="3887084"/>
            <a:ext cx="747300" cy="40400"/>
          </a:xfrm>
          <a:prstGeom prst="straightConnector1">
            <a:avLst/>
          </a:prstGeom>
          <a:noFill/>
          <a:ln w="76200" cap="flat" cmpd="sng">
            <a:solidFill>
              <a:srgbClr val="FF0000"/>
            </a:solidFill>
            <a:prstDash val="solid"/>
            <a:round/>
            <a:headEnd type="none" w="sm" len="sm"/>
            <a:tailEnd type="triangle" w="lg" len="lg"/>
          </a:ln>
        </p:spPr>
      </p:cxnSp>
      <p:sp>
        <p:nvSpPr>
          <p:cNvPr id="203" name="Google Shape;203;p29"/>
          <p:cNvSpPr txBox="1">
            <a:spLocks noGrp="1"/>
          </p:cNvSpPr>
          <p:nvPr>
            <p:ph type="title"/>
          </p:nvPr>
        </p:nvSpPr>
        <p:spPr>
          <a:xfrm>
            <a:off x="0" y="195167"/>
            <a:ext cx="9144000" cy="11616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FFFFFF"/>
              </a:buClr>
              <a:buSzPts val="4400"/>
              <a:buFont typeface="Twentieth Century"/>
              <a:buNone/>
            </a:pPr>
            <a:r>
              <a:rPr lang="en-US">
                <a:solidFill>
                  <a:srgbClr val="FFFFFF"/>
                </a:solidFill>
              </a:rPr>
              <a:t>Pull All Reports and Review As a Team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0" title="screen shot from pbisapps.org shows TFI total scores from three administrations of the instrument in bar graph form"/>
          <p:cNvPicPr preferRelativeResize="0"/>
          <p:nvPr/>
        </p:nvPicPr>
        <p:blipFill rotWithShape="1">
          <a:blip r:embed="rId3">
            <a:alphaModFix/>
          </a:blip>
          <a:srcRect/>
          <a:stretch/>
        </p:blipFill>
        <p:spPr>
          <a:xfrm>
            <a:off x="845276" y="1462734"/>
            <a:ext cx="7457503" cy="5033967"/>
          </a:xfrm>
          <a:prstGeom prst="rect">
            <a:avLst/>
          </a:prstGeom>
          <a:noFill/>
          <a:ln>
            <a:noFill/>
          </a:ln>
        </p:spPr>
      </p:pic>
      <p:sp>
        <p:nvSpPr>
          <p:cNvPr id="209" name="Google Shape;209;p30"/>
          <p:cNvSpPr txBox="1">
            <a:spLocks noGrp="1"/>
          </p:cNvSpPr>
          <p:nvPr>
            <p:ph type="title"/>
          </p:nvPr>
        </p:nvSpPr>
        <p:spPr>
          <a:xfrm>
            <a:off x="0" y="279416"/>
            <a:ext cx="9144000" cy="8600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Clr>
                <a:srgbClr val="FFFFFF"/>
              </a:buClr>
              <a:buSzPts val="4400"/>
              <a:buFont typeface="Twentieth Century"/>
              <a:buNone/>
            </a:pPr>
            <a:r>
              <a:rPr lang="en-US">
                <a:solidFill>
                  <a:srgbClr val="FFFFFF"/>
                </a:solidFill>
              </a:rPr>
              <a:t>Total Report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1" title="screenshot from pbisapps.org shows TFI scale scores from three administrations of the instrument in bar graph form"/>
          <p:cNvPicPr preferRelativeResize="0"/>
          <p:nvPr/>
        </p:nvPicPr>
        <p:blipFill rotWithShape="1">
          <a:blip r:embed="rId3">
            <a:alphaModFix/>
          </a:blip>
          <a:srcRect/>
          <a:stretch/>
        </p:blipFill>
        <p:spPr>
          <a:xfrm>
            <a:off x="814850" y="1167900"/>
            <a:ext cx="7514310" cy="5239800"/>
          </a:xfrm>
          <a:prstGeom prst="rect">
            <a:avLst/>
          </a:prstGeom>
          <a:noFill/>
          <a:ln>
            <a:noFill/>
          </a:ln>
        </p:spPr>
      </p:pic>
      <p:sp>
        <p:nvSpPr>
          <p:cNvPr id="215" name="Google Shape;215;p31"/>
          <p:cNvSpPr txBox="1">
            <a:spLocks noGrp="1"/>
          </p:cNvSpPr>
          <p:nvPr>
            <p:ph type="title"/>
          </p:nvPr>
        </p:nvSpPr>
        <p:spPr>
          <a:xfrm>
            <a:off x="0" y="-11033"/>
            <a:ext cx="9081600" cy="8600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Clr>
                <a:srgbClr val="FFFFFF"/>
              </a:buClr>
              <a:buSzPts val="4400"/>
              <a:buFont typeface="Twentieth Century"/>
              <a:buNone/>
            </a:pPr>
            <a:r>
              <a:rPr lang="en-US">
                <a:solidFill>
                  <a:srgbClr val="FFFFFF"/>
                </a:solidFill>
              </a:rPr>
              <a:t>Scale Report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2"/>
          <p:cNvSpPr txBox="1">
            <a:spLocks noGrp="1"/>
          </p:cNvSpPr>
          <p:nvPr>
            <p:ph type="body" idx="1"/>
          </p:nvPr>
        </p:nvSpPr>
        <p:spPr>
          <a:xfrm>
            <a:off x="311700" y="1890400"/>
            <a:ext cx="8520600" cy="4201200"/>
          </a:xfrm>
          <a:prstGeom prst="rect">
            <a:avLst/>
          </a:prstGeom>
          <a:noFill/>
          <a:ln>
            <a:noFill/>
          </a:ln>
        </p:spPr>
        <p:txBody>
          <a:bodyPr spcFirstLastPara="1" wrap="square" lIns="91425" tIns="91425" rIns="91425" bIns="91425" anchor="t" anchorCtr="0">
            <a:noAutofit/>
          </a:bodyPr>
          <a:lstStyle/>
          <a:p>
            <a:pPr marL="342900" lvl="0" indent="-342900" algn="l" rtl="0">
              <a:spcBef>
                <a:spcPts val="0"/>
              </a:spcBef>
              <a:spcAft>
                <a:spcPts val="0"/>
              </a:spcAft>
              <a:buSzPts val="3200"/>
              <a:buNone/>
            </a:pPr>
            <a:endParaRPr/>
          </a:p>
        </p:txBody>
      </p:sp>
      <p:pic>
        <p:nvPicPr>
          <p:cNvPr id="221" name="Google Shape;221;p32" title="screen shot from pbisapps.org shows TFI subscale scores from three administrations of the instrument in bar graph form"/>
          <p:cNvPicPr preferRelativeResize="0"/>
          <p:nvPr/>
        </p:nvPicPr>
        <p:blipFill rotWithShape="1">
          <a:blip r:embed="rId3">
            <a:alphaModFix/>
          </a:blip>
          <a:srcRect/>
          <a:stretch/>
        </p:blipFill>
        <p:spPr>
          <a:xfrm>
            <a:off x="304801" y="1013504"/>
            <a:ext cx="8520601" cy="5650829"/>
          </a:xfrm>
          <a:prstGeom prst="rect">
            <a:avLst/>
          </a:prstGeom>
          <a:noFill/>
          <a:ln>
            <a:noFill/>
          </a:ln>
        </p:spPr>
      </p:pic>
      <p:sp>
        <p:nvSpPr>
          <p:cNvPr id="222" name="Google Shape;222;p32"/>
          <p:cNvSpPr txBox="1">
            <a:spLocks noGrp="1"/>
          </p:cNvSpPr>
          <p:nvPr>
            <p:ph type="title"/>
          </p:nvPr>
        </p:nvSpPr>
        <p:spPr>
          <a:xfrm>
            <a:off x="0" y="-11033"/>
            <a:ext cx="9144000" cy="8600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Clr>
                <a:srgbClr val="FFFFFF"/>
              </a:buClr>
              <a:buSzPts val="4400"/>
              <a:buFont typeface="Twentieth Century"/>
              <a:buNone/>
            </a:pPr>
            <a:r>
              <a:rPr lang="en-US">
                <a:solidFill>
                  <a:srgbClr val="FFFFFF"/>
                </a:solidFill>
              </a:rPr>
              <a:t>Subscale Report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200"/>
              <a:buNone/>
            </a:pPr>
            <a:r>
              <a:rPr lang="en-US" b="1" u="sng">
                <a:solidFill>
                  <a:schemeClr val="accent6"/>
                </a:solidFill>
              </a:rPr>
              <a:t>WHAT</a:t>
            </a:r>
            <a:r>
              <a:rPr lang="en-US"/>
              <a:t>: Annual assessment of staff perception of PBIS implementation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b="1" u="sng">
                <a:solidFill>
                  <a:srgbClr val="DD8047"/>
                </a:solidFill>
              </a:rPr>
              <a:t>WHO</a:t>
            </a:r>
            <a:r>
              <a:rPr lang="en-US"/>
              <a:t>: All school staff </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b="1" u="sng">
                <a:solidFill>
                  <a:srgbClr val="DD8047"/>
                </a:solidFill>
              </a:rPr>
              <a:t>WHEN</a:t>
            </a:r>
            <a:r>
              <a:rPr lang="en-US"/>
              <a:t>: By November 1 and May 1</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b="1" u="sng">
                <a:solidFill>
                  <a:srgbClr val="DD8047"/>
                </a:solidFill>
              </a:rPr>
              <a:t>WHY</a:t>
            </a:r>
            <a:r>
              <a:rPr lang="en-US"/>
              <a:t>: Shows how well adults understand and are implementing with PBIS</a:t>
            </a:r>
            <a:endParaRPr/>
          </a:p>
          <a:p>
            <a:pPr marL="0" lvl="0" indent="0" algn="l" rtl="0">
              <a:lnSpc>
                <a:spcPct val="90000"/>
              </a:lnSpc>
              <a:spcBef>
                <a:spcPts val="640"/>
              </a:spcBef>
              <a:spcAft>
                <a:spcPts val="0"/>
              </a:spcAft>
              <a:buSzPts val="3200"/>
              <a:buNone/>
            </a:pPr>
            <a:endParaRPr/>
          </a:p>
          <a:p>
            <a:pPr marL="342900" lvl="0" indent="-139700" algn="l" rtl="0">
              <a:lnSpc>
                <a:spcPct val="90000"/>
              </a:lnSpc>
              <a:spcBef>
                <a:spcPts val="640"/>
              </a:spcBef>
              <a:spcAft>
                <a:spcPts val="0"/>
              </a:spcAft>
              <a:buSzPts val="3200"/>
              <a:buNone/>
            </a:pPr>
            <a:endParaRPr/>
          </a:p>
        </p:txBody>
      </p:sp>
      <p:pic>
        <p:nvPicPr>
          <p:cNvPr id="228" name="Google Shape;228;p33"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29" name="Google Shape;229;p33"/>
          <p:cNvSpPr txBox="1">
            <a:spLocks noGrp="1"/>
          </p:cNvSpPr>
          <p:nvPr>
            <p:ph type="title"/>
          </p:nvPr>
        </p:nvSpPr>
        <p:spPr>
          <a:xfrm>
            <a:off x="1239493" y="288118"/>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Self-Assessment Survey (SAS)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34" descr="This slide shows part of the school-wide system item analysis from May 2016.  There were 21 responses to the survey.  Two items were rated 'In Place' by 80 percent of respondents and two items were rated 'Partially in Place' by 55-57 percent of respondents.  These partial in place items are: Expected student behaviors are rewarded regularly and procedures are in place to address emergency/dangerous situations.  Four items were rated 'Not in place' by 14-26 percent of respondents.  Each item is also given an improvement priority.  Three items were given an improvement priority of 60 percent and above: the item about addressing emergency situations and problem behaviors are clearly defined and options exist to allow classroom instruction to continue when problem behavior occurs.  " title="Self-Assessment survey item analysis report"/>
          <p:cNvPicPr preferRelativeResize="0"/>
          <p:nvPr/>
        </p:nvPicPr>
        <p:blipFill rotWithShape="1">
          <a:blip r:embed="rId3">
            <a:alphaModFix/>
          </a:blip>
          <a:srcRect/>
          <a:stretch/>
        </p:blipFill>
        <p:spPr>
          <a:xfrm>
            <a:off x="207643" y="1761036"/>
            <a:ext cx="8673599" cy="8702013"/>
          </a:xfrm>
          <a:prstGeom prst="rect">
            <a:avLst/>
          </a:prstGeom>
          <a:noFill/>
          <a:ln>
            <a:noFill/>
          </a:ln>
          <a:effectLst>
            <a:outerShdw blurRad="292100" dist="139700" dir="2700000" algn="tl" rotWithShape="0">
              <a:srgbClr val="333333">
                <a:alpha val="64705"/>
              </a:srgbClr>
            </a:outerShdw>
          </a:effectLst>
        </p:spPr>
      </p:pic>
      <p:sp>
        <p:nvSpPr>
          <p:cNvPr id="235" name="Google Shape;235;p34"/>
          <p:cNvSpPr txBox="1">
            <a:spLocks noGrp="1"/>
          </p:cNvSpPr>
          <p:nvPr>
            <p:ph type="body" idx="1"/>
          </p:nvPr>
        </p:nvSpPr>
        <p:spPr>
          <a:xfrm>
            <a:off x="365298" y="1106214"/>
            <a:ext cx="8257568" cy="4373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t>What do you see? How is this helpful?</a:t>
            </a:r>
            <a:endParaRPr/>
          </a:p>
        </p:txBody>
      </p:sp>
      <p:pic>
        <p:nvPicPr>
          <p:cNvPr id="236" name="Google Shape;236;p34"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37" name="Google Shape;237;p34"/>
          <p:cNvSpPr txBox="1">
            <a:spLocks noGrp="1"/>
          </p:cNvSpPr>
          <p:nvPr>
            <p:ph type="title"/>
          </p:nvPr>
        </p:nvSpPr>
        <p:spPr>
          <a:xfrm>
            <a:off x="1225857" y="362941"/>
            <a:ext cx="6987106" cy="56358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Sample SAS Item Analysis Report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465029" y="350815"/>
            <a:ext cx="8157837" cy="6203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a:latin typeface="Calibri"/>
                <a:ea typeface="Calibri"/>
                <a:cs typeface="Calibri"/>
                <a:sym typeface="Calibri"/>
              </a:rPr>
              <a:t>Learning Expectations</a:t>
            </a:r>
            <a:endParaRPr/>
          </a:p>
        </p:txBody>
      </p:sp>
      <p:graphicFrame>
        <p:nvGraphicFramePr>
          <p:cNvPr id="106" name="Google Shape;106;p19"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title="Expectations and Behaviors"/>
          <p:cNvGraphicFramePr/>
          <p:nvPr>
            <p:extLst>
              <p:ext uri="{D42A27DB-BD31-4B8C-83A1-F6EECF244321}">
                <p14:modId xmlns:p14="http://schemas.microsoft.com/office/powerpoint/2010/main" val="3425279937"/>
              </p:ext>
            </p:extLst>
          </p:nvPr>
        </p:nvGraphicFramePr>
        <p:xfrm>
          <a:off x="465029" y="1301028"/>
          <a:ext cx="8218600" cy="4500425"/>
        </p:xfrm>
        <a:graphic>
          <a:graphicData uri="http://schemas.openxmlformats.org/drawingml/2006/table">
            <a:tbl>
              <a:tblPr firstRow="1">
                <a:noFill/>
                <a:tableStyleId>{4FF45608-4F5B-41F4-AED0-5630160E224C}</a:tableStyleId>
              </a:tblPr>
              <a:tblGrid>
                <a:gridCol w="2181925">
                  <a:extLst>
                    <a:ext uri="{9D8B030D-6E8A-4147-A177-3AD203B41FA5}">
                      <a16:colId xmlns:a16="http://schemas.microsoft.com/office/drawing/2014/main" val="20000"/>
                    </a:ext>
                  </a:extLst>
                </a:gridCol>
                <a:gridCol w="6036675">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EXPECTATION</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BEHAVIOR</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Make yourself </a:t>
                      </a:r>
                      <a:r>
                        <a:rPr lang="en-US" sz="2000" b="1" i="0" u="none" strike="noStrike" cap="none">
                          <a:solidFill>
                            <a:srgbClr val="1D2A53"/>
                          </a:solidFill>
                          <a:latin typeface="Calibri"/>
                          <a:ea typeface="Calibri"/>
                          <a:cs typeface="Calibri"/>
                          <a:sym typeface="Calibri"/>
                        </a:rPr>
                        <a:t>comfortable</a:t>
                      </a:r>
                      <a:r>
                        <a:rPr lang="en-US" sz="2000" b="0" i="0" u="none" strike="noStrike" cap="none">
                          <a:solidFill>
                            <a:srgbClr val="1D2A53"/>
                          </a:solidFill>
                          <a:latin typeface="Calibri"/>
                          <a:ea typeface="Calibri"/>
                          <a:cs typeface="Calibri"/>
                          <a:sym typeface="Calibri"/>
                        </a:rPr>
                        <a:t>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Take care of your </a:t>
                      </a:r>
                      <a:r>
                        <a:rPr lang="en-US" sz="2000" b="1" i="0" u="none" strike="noStrike" cap="none">
                          <a:solidFill>
                            <a:srgbClr val="1D2A53"/>
                          </a:solidFill>
                          <a:latin typeface="Calibri"/>
                          <a:ea typeface="Calibri"/>
                          <a:cs typeface="Calibri"/>
                          <a:sym typeface="Calibri"/>
                        </a:rPr>
                        <a:t>needs</a:t>
                      </a:r>
                      <a:r>
                        <a:rPr lang="en-US" sz="2000" b="0" i="0" u="none" strike="noStrike" cap="none">
                          <a:solidFill>
                            <a:srgbClr val="1D2A53"/>
                          </a:solidFill>
                          <a:latin typeface="Calibri"/>
                          <a:ea typeface="Calibri"/>
                          <a:cs typeface="Calibri"/>
                          <a:sym typeface="Calibri"/>
                        </a:rPr>
                        <a:t> (water, food, restroom, etc.)</a:t>
                      </a:r>
                      <a:endParaRPr sz="2000" b="1"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Action plan </a:t>
                      </a:r>
                      <a:r>
                        <a:rPr lang="en-US" sz="2000" b="0" i="0" u="none" strike="noStrike" cap="none">
                          <a:solidFill>
                            <a:srgbClr val="1D2A53"/>
                          </a:solidFill>
                          <a:latin typeface="Calibri"/>
                          <a:ea typeface="Calibri"/>
                          <a:cs typeface="Calibri"/>
                          <a:sym typeface="Calibri"/>
                        </a:rPr>
                        <a:t>to implement what you are learning</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Follow through </a:t>
                      </a:r>
                      <a:r>
                        <a:rPr lang="en-US" sz="2000" b="0" i="0" u="none" strike="noStrike" cap="none">
                          <a:solidFill>
                            <a:srgbClr val="1D2A53"/>
                          </a:solidFill>
                          <a:latin typeface="Calibri"/>
                          <a:ea typeface="Calibri"/>
                          <a:cs typeface="Calibri"/>
                          <a:sym typeface="Calibri"/>
                        </a:rPr>
                        <a:t>on your action items</a:t>
                      </a:r>
                      <a:endParaRPr sz="20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99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Turn </a:t>
                      </a:r>
                      <a:r>
                        <a:rPr lang="en-US" sz="2000" b="1" i="0" u="none" strike="noStrike" cap="none">
                          <a:solidFill>
                            <a:srgbClr val="1D2A53"/>
                          </a:solidFill>
                          <a:latin typeface="Calibri"/>
                          <a:ea typeface="Calibri"/>
                          <a:cs typeface="Calibri"/>
                          <a:sym typeface="Calibri"/>
                        </a:rPr>
                        <a:t>cell</a:t>
                      </a:r>
                      <a:r>
                        <a:rPr lang="en-US" sz="2000" b="0" i="0" u="none" strike="noStrike" cap="none">
                          <a:solidFill>
                            <a:srgbClr val="1D2A53"/>
                          </a:solidFill>
                          <a:latin typeface="Calibri"/>
                          <a:ea typeface="Calibri"/>
                          <a:cs typeface="Calibri"/>
                          <a:sym typeface="Calibri"/>
                        </a:rPr>
                        <a:t> </a:t>
                      </a:r>
                      <a:r>
                        <a:rPr lang="en-US" sz="2000" b="1" i="0" u="none" strike="noStrike" cap="none">
                          <a:solidFill>
                            <a:srgbClr val="1D2A53"/>
                          </a:solidFill>
                          <a:latin typeface="Calibri"/>
                          <a:ea typeface="Calibri"/>
                          <a:cs typeface="Calibri"/>
                          <a:sym typeface="Calibri"/>
                        </a:rPr>
                        <a:t>phones</a:t>
                      </a:r>
                      <a:r>
                        <a:rPr lang="en-US" sz="2000" b="0" i="0" u="none" strike="noStrike" cap="none">
                          <a:solidFill>
                            <a:srgbClr val="1D2A53"/>
                          </a:solidFill>
                          <a:latin typeface="Calibri"/>
                          <a:ea typeface="Calibri"/>
                          <a:cs typeface="Calibri"/>
                          <a:sym typeface="Calibri"/>
                        </a:rPr>
                        <a:t> off or to “vibrate”</a:t>
                      </a:r>
                      <a:endParaRPr sz="2000" b="0"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Listen </a:t>
                      </a:r>
                      <a:r>
                        <a:rPr lang="en-US" sz="2000" b="0" i="0" u="none" strike="noStrike" cap="none">
                          <a:solidFill>
                            <a:srgbClr val="1D2A53"/>
                          </a:solidFill>
                          <a:latin typeface="Calibri"/>
                          <a:ea typeface="Calibri"/>
                          <a:cs typeface="Calibri"/>
                          <a:sym typeface="Calibri"/>
                        </a:rPr>
                        <a:t>attentively while others are speaking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Have only the </a:t>
                      </a:r>
                      <a:r>
                        <a:rPr lang="en-US" sz="2000" b="1" i="0" u="none" strike="noStrike" cap="none">
                          <a:solidFill>
                            <a:srgbClr val="1D2A53"/>
                          </a:solidFill>
                          <a:latin typeface="Calibri"/>
                          <a:ea typeface="Calibri"/>
                          <a:cs typeface="Calibri"/>
                          <a:sym typeface="Calibri"/>
                        </a:rPr>
                        <a:t>training materials </a:t>
                      </a:r>
                      <a:r>
                        <a:rPr lang="en-US" sz="2000" b="0" i="0" u="none" strike="noStrike" cap="none">
                          <a:solidFill>
                            <a:srgbClr val="1D2A53"/>
                          </a:solidFill>
                          <a:latin typeface="Calibri"/>
                          <a:ea typeface="Calibri"/>
                          <a:cs typeface="Calibri"/>
                          <a:sym typeface="Calibri"/>
                        </a:rPr>
                        <a:t>up on your computer/tablet/phone</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Engaged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Ask</a:t>
                      </a:r>
                      <a:r>
                        <a:rPr lang="en-US" sz="2000" b="0" i="0" u="none" strike="noStrike" cap="none" dirty="0">
                          <a:solidFill>
                            <a:srgbClr val="1D2A53"/>
                          </a:solidFill>
                          <a:latin typeface="Calibri"/>
                          <a:ea typeface="Calibri"/>
                          <a:cs typeface="Calibri"/>
                          <a:sym typeface="Calibri"/>
                        </a:rPr>
                        <a:t> what you need to know to understand and contribute </a:t>
                      </a:r>
                      <a:endParaRPr dirty="0"/>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Contribute </a:t>
                      </a:r>
                      <a:r>
                        <a:rPr lang="en-US" sz="2000" b="0" i="0" u="none" strike="noStrike" cap="none" dirty="0">
                          <a:solidFill>
                            <a:srgbClr val="1D2A53"/>
                          </a:solidFill>
                          <a:latin typeface="Calibri"/>
                          <a:ea typeface="Calibri"/>
                          <a:cs typeface="Calibri"/>
                          <a:sym typeface="Calibri"/>
                        </a:rPr>
                        <a:t>to the group by sharing relevant information and ideas</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graphicFrame>
        <p:nvGraphicFramePr>
          <p:cNvPr id="112" name="Google Shape;112;p20" descr="Following items listed: discipline data, data-based decision making, fidelity data, annual evaluation." title="TFI Sub-scale: Evaluation"/>
          <p:cNvGraphicFramePr/>
          <p:nvPr/>
        </p:nvGraphicFramePr>
        <p:xfrm>
          <a:off x="4460241" y="1229597"/>
          <a:ext cx="3000000" cy="3000000"/>
        </p:xfrm>
        <a:graphic>
          <a:graphicData uri="http://schemas.openxmlformats.org/drawingml/2006/table">
            <a:tbl>
              <a:tblPr firstRow="1" bandRow="1">
                <a:noFill/>
                <a:tableStyleId>{B0B528ED-4B38-43FD-A754-6324B1D42564}</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strike="noStrike" cap="none">
                          <a:solidFill>
                            <a:schemeClr val="dk2"/>
                          </a:solidFill>
                        </a:rPr>
                        <a:t>TFI Sub-Scale: </a:t>
                      </a:r>
                      <a:r>
                        <a:rPr lang="en-US" sz="2000" u="none" strike="noStrike" cap="none">
                          <a:solidFill>
                            <a:schemeClr val="dk2"/>
                          </a:solidFill>
                        </a:rPr>
                        <a:t>Evaluation </a:t>
                      </a:r>
                      <a:endParaRPr sz="2000" b="0" u="none" strike="noStrike" cap="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u="none" strike="noStrike" cap="none">
                          <a:solidFill>
                            <a:schemeClr val="dk2"/>
                          </a:solidFill>
                        </a:rPr>
                        <a:t>TFI 1.12</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chemeClr val="dk2"/>
                          </a:solidFill>
                        </a:rPr>
                        <a:t>TFI 1.13</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Data-based Decision Making</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b="1">
                          <a:solidFill>
                            <a:schemeClr val="accent6"/>
                          </a:solidFill>
                        </a:rPr>
                        <a:t>TFI 1.14</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Fidelity Data</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b="1">
                          <a:solidFill>
                            <a:schemeClr val="accent6"/>
                          </a:solidFill>
                        </a:rPr>
                        <a:t>TFI 1.15</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Annual Evaluation</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13" name="Google Shape;113;p20"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nvGraphicFramePr>
        <p:xfrm>
          <a:off x="724107" y="2464051"/>
          <a:ext cx="3000000" cy="3000000"/>
        </p:xfrm>
        <a:graphic>
          <a:graphicData uri="http://schemas.openxmlformats.org/drawingml/2006/table">
            <a:tbl>
              <a:tblPr firstRow="1" bandRow="1">
                <a:noFill/>
                <a:tableStyleId>{B0B528ED-4B38-43FD-A754-6324B1D42564}</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Implementation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chemeClr val="dk2"/>
                          </a:solidFill>
                        </a:rPr>
                        <a:t>TFI 1.3</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Behavioral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0">
                          <a:solidFill>
                            <a:schemeClr val="dk2"/>
                          </a:solidFill>
                        </a:rPr>
                        <a:t>TFI 1.4</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Teaching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chemeClr val="dk2"/>
                          </a:solidFill>
                        </a:rPr>
                        <a:t>TFI 1.5</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Problem Behavior Definitions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solidFill>
                            <a:schemeClr val="dk2"/>
                          </a:solidFill>
                        </a:rPr>
                        <a:t>TFI 1.6</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Policies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chemeClr val="dk2"/>
                          </a:solidFill>
                        </a:rPr>
                        <a:t>TFI 1.8</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Classroom Procedures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chemeClr val="dk2"/>
                          </a:solidFill>
                        </a:rPr>
                        <a:t>TFI 1.9</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Feedback and Acknowledgement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Student/Family/Community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114" name="Google Shape;114;p20" descr="Two items listed: team composition and team operating procedures" title="TFI Sub-scale: Team"/>
          <p:cNvGraphicFramePr/>
          <p:nvPr/>
        </p:nvGraphicFramePr>
        <p:xfrm>
          <a:off x="724108" y="1229597"/>
          <a:ext cx="3000000" cy="3000000"/>
        </p:xfrm>
        <a:graphic>
          <a:graphicData uri="http://schemas.openxmlformats.org/drawingml/2006/table">
            <a:tbl>
              <a:tblPr firstRow="1" bandRow="1">
                <a:noFill/>
                <a:tableStyleId>{B0B528ED-4B38-43FD-A754-6324B1D42564}</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Team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1.1</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Composition</a:t>
                      </a:r>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1.2</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Operating Procedures</a:t>
                      </a:r>
                      <a:endParaRPr/>
                    </a:p>
                  </a:txBody>
                  <a:tcPr marL="91450" marR="91450" marT="45725" marB="45725"/>
                </a:tc>
                <a:extLst>
                  <a:ext uri="{0D108BD9-81ED-4DB2-BD59-A6C34878D82A}">
                    <a16:rowId xmlns:a16="http://schemas.microsoft.com/office/drawing/2014/main" val="10002"/>
                  </a:ext>
                </a:extLst>
              </a:tr>
            </a:tbl>
          </a:graphicData>
        </a:graphic>
      </p:graphicFrame>
      <p:pic>
        <p:nvPicPr>
          <p:cNvPr id="115" name="Google Shape;115;p20"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116" name="Google Shape;116;p20"/>
          <p:cNvSpPr txBox="1">
            <a:spLocks noGrp="1"/>
          </p:cNvSpPr>
          <p:nvPr>
            <p:ph type="title"/>
          </p:nvPr>
        </p:nvSpPr>
        <p:spPr>
          <a:xfrm>
            <a:off x="1167409" y="288118"/>
            <a:ext cx="6783410" cy="71323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40"/>
              <a:buFont typeface="Twentieth Century"/>
              <a:buNone/>
            </a:pPr>
            <a:r>
              <a:rPr lang="en-US" sz="3240"/>
              <a:t> Tier 1: Professional Learning Roadmap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50800" y="1498604"/>
            <a:ext cx="2890800" cy="1278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6400"/>
              <a:buNone/>
            </a:pPr>
            <a:r>
              <a:rPr lang="en-US" sz="3000">
                <a:solidFill>
                  <a:srgbClr val="000000"/>
                </a:solidFill>
              </a:rPr>
              <a:t>Taking The TFI</a:t>
            </a:r>
            <a:endParaRPr/>
          </a:p>
        </p:txBody>
      </p:sp>
      <p:sp>
        <p:nvSpPr>
          <p:cNvPr id="122" name="Google Shape;122;p21"/>
          <p:cNvSpPr txBox="1">
            <a:spLocks noGrp="1"/>
          </p:cNvSpPr>
          <p:nvPr>
            <p:ph type="body" idx="1"/>
          </p:nvPr>
        </p:nvSpPr>
        <p:spPr>
          <a:xfrm>
            <a:off x="2808350" y="101600"/>
            <a:ext cx="5607843" cy="60412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AA2B1E"/>
              </a:buClr>
              <a:buSzPts val="2400"/>
              <a:buFont typeface="Source Sans Pro"/>
              <a:buChar char="▶"/>
            </a:pPr>
            <a:r>
              <a:rPr lang="en-US" sz="2400">
                <a:solidFill>
                  <a:schemeClr val="dk1"/>
                </a:solidFill>
                <a:latin typeface="Arial"/>
                <a:ea typeface="Arial"/>
                <a:cs typeface="Arial"/>
                <a:sym typeface="Arial"/>
              </a:rPr>
              <a:t>To identify our perception of our current implementation status</a:t>
            </a:r>
            <a:endParaRPr/>
          </a:p>
          <a:p>
            <a:pPr marL="0" lvl="0" indent="0" algn="l" rtl="0">
              <a:spcBef>
                <a:spcPts val="480"/>
              </a:spcBef>
              <a:spcAft>
                <a:spcPts val="0"/>
              </a:spcAft>
              <a:buSzPts val="1886"/>
              <a:buNone/>
            </a:pPr>
            <a:endParaRPr sz="2400">
              <a:solidFill>
                <a:schemeClr val="dk1"/>
              </a:solidFill>
              <a:latin typeface="Arial"/>
              <a:ea typeface="Arial"/>
              <a:cs typeface="Arial"/>
              <a:sym typeface="Arial"/>
            </a:endParaRPr>
          </a:p>
          <a:p>
            <a:pPr marL="457200" lvl="0" indent="-381000" algn="l" rtl="0">
              <a:spcBef>
                <a:spcPts val="480"/>
              </a:spcBef>
              <a:spcAft>
                <a:spcPts val="0"/>
              </a:spcAft>
              <a:buClr>
                <a:srgbClr val="AA2B1E"/>
              </a:buClr>
              <a:buSzPts val="2400"/>
              <a:buFont typeface="Source Sans Pro"/>
              <a:buChar char="▶"/>
            </a:pPr>
            <a:r>
              <a:rPr lang="en-US" sz="2400">
                <a:solidFill>
                  <a:schemeClr val="dk1"/>
                </a:solidFill>
                <a:latin typeface="Arial"/>
                <a:ea typeface="Arial"/>
                <a:cs typeface="Arial"/>
                <a:sym typeface="Arial"/>
              </a:rPr>
              <a:t>To celebrate our success and plan for sustaining those efforts</a:t>
            </a:r>
            <a:endParaRPr/>
          </a:p>
          <a:p>
            <a:pPr marL="0" lvl="0" indent="0" algn="l" rtl="0">
              <a:spcBef>
                <a:spcPts val="480"/>
              </a:spcBef>
              <a:spcAft>
                <a:spcPts val="0"/>
              </a:spcAft>
              <a:buSzPts val="1886"/>
              <a:buNone/>
            </a:pPr>
            <a:endParaRPr sz="2400">
              <a:solidFill>
                <a:schemeClr val="dk1"/>
              </a:solidFill>
              <a:latin typeface="Arial"/>
              <a:ea typeface="Arial"/>
              <a:cs typeface="Arial"/>
              <a:sym typeface="Arial"/>
            </a:endParaRPr>
          </a:p>
          <a:p>
            <a:pPr marL="457200" lvl="0" indent="-381000" algn="l" rtl="0">
              <a:spcBef>
                <a:spcPts val="480"/>
              </a:spcBef>
              <a:spcAft>
                <a:spcPts val="0"/>
              </a:spcAft>
              <a:buClr>
                <a:srgbClr val="AA2B1E"/>
              </a:buClr>
              <a:buSzPts val="2400"/>
              <a:buFont typeface="Source Sans Pro"/>
              <a:buChar char="▶"/>
            </a:pPr>
            <a:r>
              <a:rPr lang="en-US" sz="2400">
                <a:solidFill>
                  <a:schemeClr val="dk1"/>
                </a:solidFill>
                <a:latin typeface="Arial"/>
                <a:ea typeface="Arial"/>
                <a:cs typeface="Arial"/>
                <a:sym typeface="Arial"/>
              </a:rPr>
              <a:t>To determine next steps of implementation</a:t>
            </a:r>
            <a:endParaRPr/>
          </a:p>
          <a:p>
            <a:pPr marL="0" lvl="0" indent="0" algn="l" rtl="0">
              <a:spcBef>
                <a:spcPts val="480"/>
              </a:spcBef>
              <a:spcAft>
                <a:spcPts val="0"/>
              </a:spcAft>
              <a:buSzPts val="1886"/>
              <a:buNone/>
            </a:pPr>
            <a:r>
              <a:rPr lang="en-US" sz="2400">
                <a:solidFill>
                  <a:schemeClr val="dk1"/>
                </a:solidFill>
                <a:latin typeface="Arial"/>
                <a:ea typeface="Arial"/>
                <a:cs typeface="Arial"/>
                <a:sym typeface="Arial"/>
              </a:rPr>
              <a:t> </a:t>
            </a:r>
            <a:endParaRPr/>
          </a:p>
          <a:p>
            <a:pPr marL="457200" lvl="0" indent="-381000" algn="l" rtl="0">
              <a:spcBef>
                <a:spcPts val="480"/>
              </a:spcBef>
              <a:spcAft>
                <a:spcPts val="0"/>
              </a:spcAft>
              <a:buClr>
                <a:schemeClr val="dk1"/>
              </a:buClr>
              <a:buSzPts val="2400"/>
              <a:buFont typeface="Arial"/>
              <a:buChar char="▶"/>
            </a:pPr>
            <a:r>
              <a:rPr lang="en-US" sz="2400">
                <a:solidFill>
                  <a:schemeClr val="dk1"/>
                </a:solidFill>
                <a:latin typeface="Arial"/>
                <a:ea typeface="Arial"/>
                <a:cs typeface="Arial"/>
                <a:sym typeface="Arial"/>
              </a:rPr>
              <a:t>To communicate with staff</a:t>
            </a:r>
            <a:endParaRPr/>
          </a:p>
        </p:txBody>
      </p:sp>
      <p:sp>
        <p:nvSpPr>
          <p:cNvPr id="123" name="Google Shape;123;p21"/>
          <p:cNvSpPr txBox="1">
            <a:spLocks noGrp="1"/>
          </p:cNvSpPr>
          <p:nvPr>
            <p:ph type="body" idx="2"/>
          </p:nvPr>
        </p:nvSpPr>
        <p:spPr>
          <a:xfrm>
            <a:off x="50800" y="3078667"/>
            <a:ext cx="2890800" cy="12784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SzPts val="9818"/>
              <a:buNone/>
            </a:pPr>
            <a:r>
              <a:rPr lang="en-US" sz="6000">
                <a:solidFill>
                  <a:srgbClr val="FFFFFF"/>
                </a:solidFill>
              </a:rPr>
              <a:t>Purpose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2" descr="This screen shot highlights PBIS Assessment tab in banner, the name of the person who is logged in and the &quot;Take Survey&quot; tab in the open survey windows area." title="Screen shot of pbisapps.org PBIS assessment page"/>
          <p:cNvPicPr preferRelativeResize="0">
            <a:picLocks noGrp="1"/>
          </p:cNvPicPr>
          <p:nvPr>
            <p:ph type="body" idx="1"/>
          </p:nvPr>
        </p:nvPicPr>
        <p:blipFill rotWithShape="1">
          <a:blip r:embed="rId3">
            <a:alphaModFix/>
          </a:blip>
          <a:srcRect t="-358" b="10519"/>
          <a:stretch/>
        </p:blipFill>
        <p:spPr>
          <a:xfrm>
            <a:off x="446370" y="1254104"/>
            <a:ext cx="8257568" cy="4976151"/>
          </a:xfrm>
          <a:prstGeom prst="rect">
            <a:avLst/>
          </a:prstGeom>
          <a:noFill/>
          <a:ln>
            <a:noFill/>
          </a:ln>
          <a:effectLst>
            <a:outerShdw blurRad="292100" dist="139700" dir="2700000" algn="tl" rotWithShape="0">
              <a:srgbClr val="333333">
                <a:alpha val="64705"/>
              </a:srgbClr>
            </a:outerShdw>
          </a:effectLst>
        </p:spPr>
      </p:pic>
      <p:sp>
        <p:nvSpPr>
          <p:cNvPr id="130" name="Google Shape;130;p22" title="Arrow points to the 'Take Survey' tab"/>
          <p:cNvSpPr/>
          <p:nvPr/>
        </p:nvSpPr>
        <p:spPr>
          <a:xfrm rot="-8981560">
            <a:off x="5162860" y="4584395"/>
            <a:ext cx="822960" cy="465520"/>
          </a:xfrm>
          <a:prstGeom prst="rightArrow">
            <a:avLst>
              <a:gd name="adj1" fmla="val 50000"/>
              <a:gd name="adj2" fmla="val 50000"/>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22" title="Arrow points to name of person logged in"/>
          <p:cNvSpPr/>
          <p:nvPr/>
        </p:nvSpPr>
        <p:spPr>
          <a:xfrm rot="-1069811">
            <a:off x="6952362" y="1368918"/>
            <a:ext cx="822960" cy="465520"/>
          </a:xfrm>
          <a:prstGeom prst="rightArrow">
            <a:avLst>
              <a:gd name="adj1" fmla="val 50000"/>
              <a:gd name="adj2" fmla="val 50000"/>
            </a:avLst>
          </a:prstGeom>
          <a:gradFill>
            <a:gsLst>
              <a:gs pos="0">
                <a:srgbClr val="8F9859"/>
              </a:gs>
              <a:gs pos="100000">
                <a:srgbClr val="DAE1B3"/>
              </a:gs>
            </a:gsLst>
            <a:lin ang="16200000" scaled="0"/>
          </a:gradFill>
          <a:ln w="9525" cap="flat" cmpd="sng">
            <a:solidFill>
              <a:srgbClr val="868E5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22" title="Arrow points to PBIS assessment tab in banner"/>
          <p:cNvSpPr/>
          <p:nvPr/>
        </p:nvSpPr>
        <p:spPr>
          <a:xfrm rot="-4550647">
            <a:off x="2348666" y="1648942"/>
            <a:ext cx="822960" cy="465520"/>
          </a:xfrm>
          <a:prstGeom prst="rightArrow">
            <a:avLst>
              <a:gd name="adj1" fmla="val 50000"/>
              <a:gd name="adj2" fmla="val 50000"/>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22"/>
          <p:cNvSpPr/>
          <p:nvPr/>
        </p:nvSpPr>
        <p:spPr>
          <a:xfrm>
            <a:off x="3283351" y="813046"/>
            <a:ext cx="193631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6600"/>
                </a:solidFill>
                <a:latin typeface="Calibri"/>
                <a:ea typeface="Calibri"/>
                <a:cs typeface="Calibri"/>
                <a:sym typeface="Calibri"/>
              </a:rPr>
              <a:t>www.pbisapps.org</a:t>
            </a:r>
            <a:endParaRPr sz="1800">
              <a:solidFill>
                <a:srgbClr val="FF6600"/>
              </a:solidFill>
              <a:latin typeface="Calibri"/>
              <a:ea typeface="Calibri"/>
              <a:cs typeface="Calibri"/>
              <a:sym typeface="Calibri"/>
            </a:endParaRPr>
          </a:p>
        </p:txBody>
      </p:sp>
      <p:pic>
        <p:nvPicPr>
          <p:cNvPr id="134" name="Google Shape;134;p22" descr=" " title="Practice Icon"/>
          <p:cNvPicPr preferRelativeResize="0"/>
          <p:nvPr/>
        </p:nvPicPr>
        <p:blipFill rotWithShape="1">
          <a:blip r:embed="rId4">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135" name="Google Shape;135;p22"/>
          <p:cNvSpPr txBox="1">
            <a:spLocks noGrp="1"/>
          </p:cNvSpPr>
          <p:nvPr>
            <p:ph type="title"/>
          </p:nvPr>
        </p:nvSpPr>
        <p:spPr>
          <a:xfrm>
            <a:off x="1311481" y="284480"/>
            <a:ext cx="6987106" cy="64689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Enter TFI from Team Training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3" descr="Three options are given under members completing the inventory: team and external coach together (recommended), team without external coach, and external coach without team" title="Screen shot to enter TFI date and who is completing the inventory"/>
          <p:cNvPicPr preferRelativeResize="0">
            <a:picLocks noGrp="1"/>
          </p:cNvPicPr>
          <p:nvPr>
            <p:ph type="body" idx="1"/>
          </p:nvPr>
        </p:nvPicPr>
        <p:blipFill rotWithShape="1">
          <a:blip r:embed="rId3">
            <a:alphaModFix/>
          </a:blip>
          <a:srcRect t="4596" r="1993" b="14406"/>
          <a:stretch/>
        </p:blipFill>
        <p:spPr>
          <a:xfrm>
            <a:off x="500418" y="1134839"/>
            <a:ext cx="8092986" cy="4755510"/>
          </a:xfrm>
          <a:prstGeom prst="rect">
            <a:avLst/>
          </a:prstGeom>
          <a:noFill/>
          <a:ln>
            <a:noFill/>
          </a:ln>
          <a:effectLst>
            <a:outerShdw blurRad="292100" dist="139700" dir="2700000" algn="tl" rotWithShape="0">
              <a:srgbClr val="333333">
                <a:alpha val="64705"/>
              </a:srgbClr>
            </a:outerShdw>
          </a:effectLst>
        </p:spPr>
      </p:pic>
      <p:sp>
        <p:nvSpPr>
          <p:cNvPr id="142" name="Google Shape;142;p23" title="Arrow points to calendar to enter date"/>
          <p:cNvSpPr/>
          <p:nvPr/>
        </p:nvSpPr>
        <p:spPr>
          <a:xfrm rot="9683409">
            <a:off x="2669173" y="2679384"/>
            <a:ext cx="822960" cy="465520"/>
          </a:xfrm>
          <a:prstGeom prst="rightArrow">
            <a:avLst>
              <a:gd name="adj1" fmla="val 50000"/>
              <a:gd name="adj2" fmla="val 50000"/>
            </a:avLst>
          </a:prstGeom>
          <a:gradFill>
            <a:gsLst>
              <a:gs pos="0">
                <a:srgbClr val="8F9859"/>
              </a:gs>
              <a:gs pos="100000">
                <a:srgbClr val="DAE1B3"/>
              </a:gs>
            </a:gsLst>
            <a:lin ang="16200000" scaled="0"/>
          </a:gradFill>
          <a:ln w="9525" cap="flat" cmpd="sng">
            <a:solidFill>
              <a:srgbClr val="868E5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23" title="Arrow points to drop down menu for members completing inventory"/>
          <p:cNvSpPr/>
          <p:nvPr/>
        </p:nvSpPr>
        <p:spPr>
          <a:xfrm rot="9683409">
            <a:off x="3451568" y="4331391"/>
            <a:ext cx="822960" cy="465520"/>
          </a:xfrm>
          <a:prstGeom prst="rightArrow">
            <a:avLst>
              <a:gd name="adj1" fmla="val 50000"/>
              <a:gd name="adj2" fmla="val 50000"/>
            </a:avLst>
          </a:prstGeom>
          <a:gradFill>
            <a:gsLst>
              <a:gs pos="0">
                <a:srgbClr val="8F9859"/>
              </a:gs>
              <a:gs pos="100000">
                <a:srgbClr val="DAE1B3"/>
              </a:gs>
            </a:gsLst>
            <a:lin ang="16200000" scaled="0"/>
          </a:gradFill>
          <a:ln w="9525" cap="flat" cmpd="sng">
            <a:solidFill>
              <a:srgbClr val="868E5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44" name="Google Shape;144;p23" descr=" " title="Practice Icon"/>
          <p:cNvPicPr preferRelativeResize="0"/>
          <p:nvPr/>
        </p:nvPicPr>
        <p:blipFill rotWithShape="1">
          <a:blip r:embed="rId4">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145" name="Google Shape;145;p23"/>
          <p:cNvSpPr txBox="1">
            <a:spLocks noGrp="1"/>
          </p:cNvSpPr>
          <p:nvPr>
            <p:ph type="title"/>
          </p:nvPr>
        </p:nvSpPr>
        <p:spPr>
          <a:xfrm>
            <a:off x="1311481" y="284480"/>
            <a:ext cx="6987106" cy="64689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Enter TFI from Team Training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4" descr="Screenshot shows member completing the inventory at this time as team and external coach together and indivdual completing walkthrough and external reviewer is chosen."/>
          <p:cNvPicPr preferRelativeResize="0"/>
          <p:nvPr/>
        </p:nvPicPr>
        <p:blipFill>
          <a:blip r:embed="rId3">
            <a:alphaModFix/>
          </a:blip>
          <a:stretch>
            <a:fillRect/>
          </a:stretch>
        </p:blipFill>
        <p:spPr>
          <a:xfrm>
            <a:off x="284475" y="2389433"/>
            <a:ext cx="8839199" cy="2549769"/>
          </a:xfrm>
          <a:prstGeom prst="rect">
            <a:avLst/>
          </a:prstGeom>
          <a:noFill/>
          <a:ln>
            <a:noFill/>
          </a:ln>
        </p:spPr>
      </p:pic>
      <p:sp>
        <p:nvSpPr>
          <p:cNvPr id="152" name="Google Shape;152;p24" title="Arrow points to TFI walkthrough tool drop down menu"/>
          <p:cNvSpPr/>
          <p:nvPr/>
        </p:nvSpPr>
        <p:spPr>
          <a:xfrm rot="9683996">
            <a:off x="4405006" y="3861275"/>
            <a:ext cx="822986" cy="465616"/>
          </a:xfrm>
          <a:prstGeom prst="rightArrow">
            <a:avLst>
              <a:gd name="adj1" fmla="val 50000"/>
              <a:gd name="adj2" fmla="val 50000"/>
            </a:avLst>
          </a:prstGeom>
          <a:gradFill>
            <a:gsLst>
              <a:gs pos="0">
                <a:srgbClr val="8F9859"/>
              </a:gs>
              <a:gs pos="100000">
                <a:srgbClr val="DAE1B3"/>
              </a:gs>
            </a:gsLst>
            <a:lin ang="16200000" scaled="0"/>
          </a:gradFill>
          <a:ln w="9525" cap="flat" cmpd="sng">
            <a:solidFill>
              <a:srgbClr val="868E5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24" title="Arrow points to arrows at the bottom of the screen to advance when all information is complete on this screen "/>
          <p:cNvSpPr/>
          <p:nvPr/>
        </p:nvSpPr>
        <p:spPr>
          <a:xfrm>
            <a:off x="-208282" y="3196200"/>
            <a:ext cx="822900" cy="465600"/>
          </a:xfrm>
          <a:prstGeom prst="rightArrow">
            <a:avLst>
              <a:gd name="adj1" fmla="val 50000"/>
              <a:gd name="adj2" fmla="val 50000"/>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54" name="Google Shape;154;p24" descr=" " title="Practice Icon"/>
          <p:cNvPicPr preferRelativeResize="0"/>
          <p:nvPr/>
        </p:nvPicPr>
        <p:blipFill rotWithShape="1">
          <a:blip r:embed="rId4">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155" name="Google Shape;155;p24"/>
          <p:cNvSpPr txBox="1">
            <a:spLocks noGrp="1"/>
          </p:cNvSpPr>
          <p:nvPr>
            <p:ph type="title"/>
          </p:nvPr>
        </p:nvSpPr>
        <p:spPr>
          <a:xfrm>
            <a:off x="1311474" y="284475"/>
            <a:ext cx="7710900" cy="64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Enter TFI Walk Through Data That You Collected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365298" y="350815"/>
            <a:ext cx="69870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Walk Through Data</a:t>
            </a:r>
            <a:endParaRPr/>
          </a:p>
        </p:txBody>
      </p:sp>
      <p:sp>
        <p:nvSpPr>
          <p:cNvPr id="162" name="Google Shape;162;p25"/>
          <p:cNvSpPr txBox="1">
            <a:spLocks noGrp="1"/>
          </p:cNvSpPr>
          <p:nvPr>
            <p:ph type="body" idx="1"/>
          </p:nvPr>
        </p:nvSpPr>
        <p:spPr>
          <a:xfrm>
            <a:off x="365298" y="1266125"/>
            <a:ext cx="8257500" cy="4691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You will use your internal (meaning someone on-site asked the questions of students and staff)</a:t>
            </a:r>
            <a:endParaRPr/>
          </a:p>
          <a:p>
            <a:pPr marL="0" lvl="0" indent="0" algn="l" rtl="0">
              <a:spcBef>
                <a:spcPts val="360"/>
              </a:spcBef>
              <a:spcAft>
                <a:spcPts val="0"/>
              </a:spcAft>
              <a:buNone/>
            </a:pPr>
            <a:r>
              <a:rPr lang="en-US"/>
              <a:t>on questions:</a:t>
            </a:r>
            <a:endParaRPr/>
          </a:p>
          <a:p>
            <a:pPr marL="0" lvl="0" indent="0" algn="l" rtl="0">
              <a:spcBef>
                <a:spcPts val="360"/>
              </a:spcBef>
              <a:spcAft>
                <a:spcPts val="0"/>
              </a:spcAft>
              <a:buNone/>
            </a:pPr>
            <a:endParaRPr/>
          </a:p>
          <a:p>
            <a:pPr marL="0" lvl="0" indent="0" algn="ctr" rtl="0">
              <a:spcBef>
                <a:spcPts val="360"/>
              </a:spcBef>
              <a:spcAft>
                <a:spcPts val="0"/>
              </a:spcAft>
              <a:buNone/>
            </a:pPr>
            <a:r>
              <a:rPr lang="en-US"/>
              <a:t>1.3 - Behavioral Expectations</a:t>
            </a:r>
            <a:endParaRPr/>
          </a:p>
          <a:p>
            <a:pPr marL="0" lvl="0" indent="0" algn="ctr" rtl="0">
              <a:spcBef>
                <a:spcPts val="360"/>
              </a:spcBef>
              <a:spcAft>
                <a:spcPts val="0"/>
              </a:spcAft>
              <a:buNone/>
            </a:pPr>
            <a:r>
              <a:rPr lang="en-US"/>
              <a:t>1.4 - Teaching Expectations</a:t>
            </a:r>
            <a:endParaRPr/>
          </a:p>
          <a:p>
            <a:pPr marL="0" lvl="0" indent="0" algn="ctr" rtl="0">
              <a:spcBef>
                <a:spcPts val="360"/>
              </a:spcBef>
              <a:spcAft>
                <a:spcPts val="0"/>
              </a:spcAft>
              <a:buNone/>
            </a:pPr>
            <a:r>
              <a:rPr lang="en-US"/>
              <a:t>1.9 - Feedback and Acknowledgement</a:t>
            </a:r>
            <a:endParaRPr/>
          </a:p>
        </p:txBody>
      </p:sp>
      <p:pic>
        <p:nvPicPr>
          <p:cNvPr id="163" name="Google Shape;163;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993298" y="208128"/>
            <a:ext cx="4042501" cy="915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6" title="Picture of a hand with two fingers raised"/>
          <p:cNvPicPr preferRelativeResize="0"/>
          <p:nvPr/>
        </p:nvPicPr>
        <p:blipFill rotWithShape="1">
          <a:blip r:embed="rId3">
            <a:alphaModFix/>
          </a:blip>
          <a:srcRect t="9023" r="16114" b="26247"/>
          <a:stretch/>
        </p:blipFill>
        <p:spPr>
          <a:xfrm>
            <a:off x="6412225" y="4674475"/>
            <a:ext cx="834024" cy="1214452"/>
          </a:xfrm>
          <a:prstGeom prst="rect">
            <a:avLst/>
          </a:prstGeom>
          <a:noFill/>
          <a:ln>
            <a:noFill/>
          </a:ln>
        </p:spPr>
      </p:pic>
      <p:sp>
        <p:nvSpPr>
          <p:cNvPr id="170" name="Google Shape;170;p26"/>
          <p:cNvSpPr txBox="1"/>
          <p:nvPr/>
        </p:nvSpPr>
        <p:spPr>
          <a:xfrm>
            <a:off x="7179181" y="5105737"/>
            <a:ext cx="2053200" cy="447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2=fully implemented</a:t>
            </a:r>
            <a:endParaRPr/>
          </a:p>
        </p:txBody>
      </p:sp>
      <p:pic>
        <p:nvPicPr>
          <p:cNvPr id="171" name="Google Shape;171;p26" title="Picture of a hand with one finger raised"/>
          <p:cNvPicPr preferRelativeResize="0"/>
          <p:nvPr/>
        </p:nvPicPr>
        <p:blipFill rotWithShape="1">
          <a:blip r:embed="rId4">
            <a:alphaModFix/>
          </a:blip>
          <a:srcRect/>
          <a:stretch/>
        </p:blipFill>
        <p:spPr>
          <a:xfrm>
            <a:off x="3467053" y="4571551"/>
            <a:ext cx="910828" cy="1214437"/>
          </a:xfrm>
          <a:prstGeom prst="rect">
            <a:avLst/>
          </a:prstGeom>
          <a:noFill/>
          <a:ln>
            <a:noFill/>
          </a:ln>
        </p:spPr>
      </p:pic>
      <p:sp>
        <p:nvSpPr>
          <p:cNvPr id="172" name="Google Shape;172;p26"/>
          <p:cNvSpPr txBox="1"/>
          <p:nvPr/>
        </p:nvSpPr>
        <p:spPr>
          <a:xfrm>
            <a:off x="4280494" y="5105737"/>
            <a:ext cx="2053200" cy="447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1=partially implemented</a:t>
            </a:r>
            <a:endParaRPr/>
          </a:p>
        </p:txBody>
      </p:sp>
      <p:pic>
        <p:nvPicPr>
          <p:cNvPr id="173" name="Google Shape;173;p26" title="Picture of a fist"/>
          <p:cNvPicPr preferRelativeResize="0"/>
          <p:nvPr/>
        </p:nvPicPr>
        <p:blipFill rotWithShape="1">
          <a:blip r:embed="rId5">
            <a:alphaModFix/>
          </a:blip>
          <a:srcRect/>
          <a:stretch/>
        </p:blipFill>
        <p:spPr>
          <a:xfrm>
            <a:off x="472650" y="4912375"/>
            <a:ext cx="625528" cy="834037"/>
          </a:xfrm>
          <a:prstGeom prst="rect">
            <a:avLst/>
          </a:prstGeom>
          <a:noFill/>
          <a:ln>
            <a:noFill/>
          </a:ln>
        </p:spPr>
      </p:pic>
      <p:sp>
        <p:nvSpPr>
          <p:cNvPr id="174" name="Google Shape;174;p26"/>
          <p:cNvSpPr txBox="1"/>
          <p:nvPr/>
        </p:nvSpPr>
        <p:spPr>
          <a:xfrm>
            <a:off x="1301599" y="5030000"/>
            <a:ext cx="2053200" cy="447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0=not implemented</a:t>
            </a:r>
            <a:endParaRPr/>
          </a:p>
        </p:txBody>
      </p:sp>
      <p:sp>
        <p:nvSpPr>
          <p:cNvPr id="175" name="Google Shape;175;p26"/>
          <p:cNvSpPr txBox="1">
            <a:spLocks noGrp="1"/>
          </p:cNvSpPr>
          <p:nvPr>
            <p:ph type="body" idx="4294967295"/>
          </p:nvPr>
        </p:nvSpPr>
        <p:spPr>
          <a:xfrm>
            <a:off x="0" y="1255184"/>
            <a:ext cx="9144000" cy="3657600"/>
          </a:xfrm>
          <a:prstGeom prst="rect">
            <a:avLst/>
          </a:prstGeom>
          <a:solidFill>
            <a:srgbClr val="FFFFFF"/>
          </a:solid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AutoNum type="arabicPeriod"/>
            </a:pPr>
            <a:r>
              <a:rPr lang="en-US" sz="2400" b="1">
                <a:solidFill>
                  <a:srgbClr val="000000"/>
                </a:solidFill>
              </a:rPr>
              <a:t>The coach will have the survey open on pbisapps and record the vote of the team</a:t>
            </a:r>
            <a:endParaRPr/>
          </a:p>
          <a:p>
            <a:pPr marL="457200" lvl="0" indent="-381000" algn="l" rtl="0">
              <a:spcBef>
                <a:spcPts val="0"/>
              </a:spcBef>
              <a:spcAft>
                <a:spcPts val="0"/>
              </a:spcAft>
              <a:buClr>
                <a:srgbClr val="000000"/>
              </a:buClr>
              <a:buSzPts val="2400"/>
              <a:buAutoNum type="arabicPeriod"/>
            </a:pPr>
            <a:r>
              <a:rPr lang="en-US" sz="2400" b="1">
                <a:solidFill>
                  <a:srgbClr val="000000"/>
                </a:solidFill>
              </a:rPr>
              <a:t>A facilitator will have the survey open and read and show the questions and criteria for voting to the team</a:t>
            </a:r>
            <a:endParaRPr/>
          </a:p>
          <a:p>
            <a:pPr marL="457200" lvl="0" indent="-381000" algn="l" rtl="0">
              <a:spcBef>
                <a:spcPts val="0"/>
              </a:spcBef>
              <a:spcAft>
                <a:spcPts val="0"/>
              </a:spcAft>
              <a:buClr>
                <a:srgbClr val="000000"/>
              </a:buClr>
              <a:buSzPts val="2400"/>
              <a:buAutoNum type="arabicPeriod"/>
            </a:pPr>
            <a:r>
              <a:rPr lang="en-US" sz="2400" b="1">
                <a:solidFill>
                  <a:srgbClr val="000000"/>
                </a:solidFill>
              </a:rPr>
              <a:t>The team will briefly assess current status and vote using a visual signal response to as indicated by the scoring criteria</a:t>
            </a:r>
            <a:endParaRPr/>
          </a:p>
          <a:p>
            <a:pPr marL="342900" lvl="0" indent="-342900" algn="l" rtl="0">
              <a:spcBef>
                <a:spcPts val="0"/>
              </a:spcBef>
              <a:spcAft>
                <a:spcPts val="0"/>
              </a:spcAft>
              <a:buSzPts val="2400"/>
              <a:buNone/>
            </a:pPr>
            <a:endParaRPr sz="2400">
              <a:solidFill>
                <a:srgbClr val="000000"/>
              </a:solidFill>
            </a:endParaRPr>
          </a:p>
          <a:p>
            <a:pPr marL="342900" lvl="0" indent="-342900" algn="l" rtl="0">
              <a:spcBef>
                <a:spcPts val="0"/>
              </a:spcBef>
              <a:spcAft>
                <a:spcPts val="0"/>
              </a:spcAft>
              <a:buSzPts val="2400"/>
              <a:buNone/>
            </a:pPr>
            <a:endParaRPr sz="2400">
              <a:solidFill>
                <a:srgbClr val="000000"/>
              </a:solidFill>
            </a:endParaRPr>
          </a:p>
        </p:txBody>
      </p:sp>
      <p:sp>
        <p:nvSpPr>
          <p:cNvPr id="176" name="Google Shape;176;p26"/>
          <p:cNvSpPr txBox="1">
            <a:spLocks noGrp="1"/>
          </p:cNvSpPr>
          <p:nvPr>
            <p:ph type="title"/>
          </p:nvPr>
        </p:nvSpPr>
        <p:spPr>
          <a:xfrm>
            <a:off x="-150" y="0"/>
            <a:ext cx="9144000" cy="13208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FFFFFF"/>
              </a:buClr>
              <a:buSzPts val="3600"/>
              <a:buFont typeface="Twentieth Century"/>
              <a:buNone/>
            </a:pPr>
            <a:r>
              <a:rPr lang="en-US" sz="3600">
                <a:solidFill>
                  <a:srgbClr val="FFFFFF"/>
                </a:solidFill>
              </a:rPr>
              <a:t>Process for taking the TFI </a:t>
            </a:r>
            <a:endParaRPr/>
          </a:p>
        </p:txBody>
      </p:sp>
    </p:spTree>
  </p:cSld>
  <p:clrMapOvr>
    <a:masterClrMapping/>
  </p:clrMapOvr>
</p:sld>
</file>

<file path=ppt/theme/theme1.xml><?xml version="1.0" encoding="utf-8"?>
<a:theme xmlns:a="http://schemas.openxmlformats.org/drawingml/2006/main" name="6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623</Words>
  <Application>Microsoft Office PowerPoint</Application>
  <PresentationFormat>On-screen Show (4:3)</PresentationFormat>
  <Paragraphs>152</Paragraphs>
  <Slides>17</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Questrial</vt:lpstr>
      <vt:lpstr>Noto Sans Symbols</vt:lpstr>
      <vt:lpstr>Trebuchet MS</vt:lpstr>
      <vt:lpstr>Courier New</vt:lpstr>
      <vt:lpstr>Twentieth Century</vt:lpstr>
      <vt:lpstr>Source Sans Pro</vt:lpstr>
      <vt:lpstr>Arial</vt:lpstr>
      <vt:lpstr>Times New Roman</vt:lpstr>
      <vt:lpstr>Calibri</vt:lpstr>
      <vt:lpstr>6_Final_MWBIS 4</vt:lpstr>
      <vt:lpstr>4_Final_MWBIS 4</vt:lpstr>
      <vt:lpstr> PBIS Team Training Day 3</vt:lpstr>
      <vt:lpstr>Learning Expectations</vt:lpstr>
      <vt:lpstr> Tier 1: Professional Learning Roadmap</vt:lpstr>
      <vt:lpstr>Taking The TFI</vt:lpstr>
      <vt:lpstr>Enter TFI from Team Training</vt:lpstr>
      <vt:lpstr>Enter TFI from Team Training</vt:lpstr>
      <vt:lpstr>Enter TFI Walk Through Data That You Collected</vt:lpstr>
      <vt:lpstr>Walk Through Data</vt:lpstr>
      <vt:lpstr>Process for taking the TFI </vt:lpstr>
      <vt:lpstr>Coach will Enter Your Team’s Score – keep paper copy too!</vt:lpstr>
      <vt:lpstr>Coach will Submit Your  TFI</vt:lpstr>
      <vt:lpstr>Pull All Reports and Review As a Team</vt:lpstr>
      <vt:lpstr>Total Report</vt:lpstr>
      <vt:lpstr>Scale Report</vt:lpstr>
      <vt:lpstr>Subscale Report</vt:lpstr>
      <vt:lpstr>Self-Assessment Survey (SAS)</vt:lpstr>
      <vt:lpstr>Sample SAS Item Analysis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PBIS Team Training Day 3</dc:title>
  <cp:lastModifiedBy>Garrett Petrie</cp:lastModifiedBy>
  <cp:revision>2</cp:revision>
  <dcterms:modified xsi:type="dcterms:W3CDTF">2019-10-29T13:16:29Z</dcterms:modified>
</cp:coreProperties>
</file>