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 id="2147483682" r:id="rId3"/>
    <p:sldMasterId id="2147483683"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6ACD22-5477-426F-B253-5FFEE59348B8}">
  <a:tblStyle styleId="{516ACD22-5477-426F-B253-5FFEE59348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15"/>
  </p:normalViewPr>
  <p:slideViewPr>
    <p:cSldViewPr snapToGrid="0">
      <p:cViewPr varScale="1">
        <p:scale>
          <a:sx n="89" d="100"/>
          <a:sy n="89" d="100"/>
        </p:scale>
        <p:origin x="852"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4c2245e35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64c2245e35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Updated July 2019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Updated July 2019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147" name="Google Shape;147;g64c2245e35_1_1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492d811d9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6492d811d9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Page 3.  This doesn’t replace comprehensive training for staff.  It can be used for individual student however, there will always be those “outliers”.  Those students who need more support from a school psych, behavior specialist, counselor, etc.</a:t>
            </a:r>
            <a:endParaRPr/>
          </a:p>
        </p:txBody>
      </p:sp>
      <p:sp>
        <p:nvSpPr>
          <p:cNvPr id="218" name="Google Shape;218;g6492d811d9_1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492d811d9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6492d811d9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Page 4.  Interactive map </a:t>
            </a:r>
            <a:r>
              <a:rPr lang="en-US"/>
              <a:t>– organizational layout and some basic definitions that might help prior to taking the self assessment.  It is all laid out in front of you.</a:t>
            </a:r>
            <a:endParaRPr/>
          </a:p>
          <a:p>
            <a:pPr marL="0" lvl="0" indent="0" algn="l" rtl="0">
              <a:spcBef>
                <a:spcPts val="0"/>
              </a:spcBef>
              <a:spcAft>
                <a:spcPts val="0"/>
              </a:spcAft>
              <a:buNone/>
            </a:pPr>
            <a:r>
              <a:rPr lang="en-US" b="1"/>
              <a:t>Page 5.  Self-assessment </a:t>
            </a:r>
            <a:r>
              <a:rPr lang="en-US"/>
              <a:t>– Used to help gauge current classroom management practices – will help teachers know where to focus their attention (for example: foundations practices, data systems) .  After taking the assessment, the interactive map should direct them to the most helpful content.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6" name="Google Shape;226;g6492d811d9_1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492d811d9_1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6492d811d9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492d811d9_1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6492d811d9_1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492d811d9_1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6492d811d9_1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492d811d9_1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6492d811d9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Page 7.  You will notice that each page is set up the same:</a:t>
            </a:r>
            <a:endParaRPr/>
          </a:p>
          <a:p>
            <a:pPr marL="0" lvl="0" indent="0" algn="l" rtl="0">
              <a:spcBef>
                <a:spcPts val="0"/>
              </a:spcBef>
              <a:spcAft>
                <a:spcPts val="0"/>
              </a:spcAft>
              <a:buNone/>
            </a:pPr>
            <a:r>
              <a:rPr lang="en-US" b="1"/>
              <a:t>Critical features </a:t>
            </a:r>
            <a:r>
              <a:rPr lang="en-US"/>
              <a:t>– what are the key strategies?</a:t>
            </a:r>
            <a:endParaRPr/>
          </a:p>
          <a:p>
            <a:pPr marL="0" lvl="0" indent="0" algn="l" rtl="0">
              <a:spcBef>
                <a:spcPts val="0"/>
              </a:spcBef>
              <a:spcAft>
                <a:spcPts val="0"/>
              </a:spcAft>
              <a:buNone/>
            </a:pPr>
            <a:r>
              <a:rPr lang="en-US" b="1"/>
              <a:t>Elem. examples </a:t>
            </a:r>
            <a:r>
              <a:rPr lang="en-US"/>
              <a:t>– How can I use them in my classroom?</a:t>
            </a:r>
            <a:endParaRPr/>
          </a:p>
          <a:p>
            <a:pPr marL="0" lvl="0" indent="0" algn="l" rtl="0">
              <a:spcBef>
                <a:spcPts val="0"/>
              </a:spcBef>
              <a:spcAft>
                <a:spcPts val="0"/>
              </a:spcAft>
              <a:buNone/>
            </a:pPr>
            <a:r>
              <a:rPr lang="en-US" b="1"/>
              <a:t>Sec. examples </a:t>
            </a:r>
            <a:r>
              <a:rPr lang="en-US"/>
              <a:t>– How can I use them in my secondary classroom?</a:t>
            </a:r>
            <a:endParaRPr/>
          </a:p>
          <a:p>
            <a:pPr marL="0" lvl="0" indent="0" algn="l" rtl="0">
              <a:spcBef>
                <a:spcPts val="0"/>
              </a:spcBef>
              <a:spcAft>
                <a:spcPts val="0"/>
              </a:spcAft>
              <a:buNone/>
            </a:pPr>
            <a:r>
              <a:rPr lang="en-US" b="1"/>
              <a:t>Non-examples  </a:t>
            </a:r>
            <a:r>
              <a:rPr lang="en-US"/>
              <a:t>- What to avoid</a:t>
            </a:r>
            <a:endParaRPr/>
          </a:p>
          <a:p>
            <a:pPr marL="0" lvl="0" indent="0" algn="l" rtl="0">
              <a:spcBef>
                <a:spcPts val="0"/>
              </a:spcBef>
              <a:spcAft>
                <a:spcPts val="0"/>
              </a:spcAft>
              <a:buNone/>
            </a:pPr>
            <a:endParaRPr/>
          </a:p>
        </p:txBody>
      </p:sp>
      <p:sp>
        <p:nvSpPr>
          <p:cNvPr id="255" name="Google Shape;255;g6492d811d9_1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492d811d9_1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6492d811d9_1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Page 7 and beyond.</a:t>
            </a:r>
            <a:endParaRPr/>
          </a:p>
          <a:p>
            <a:pPr marL="0" lvl="0" indent="0" algn="l" rtl="0">
              <a:spcBef>
                <a:spcPts val="0"/>
              </a:spcBef>
              <a:spcAft>
                <a:spcPts val="0"/>
              </a:spcAft>
              <a:buNone/>
            </a:pPr>
            <a:r>
              <a:rPr lang="en-US"/>
              <a:t>1.1 Settings – physical environment </a:t>
            </a:r>
            <a:endParaRPr/>
          </a:p>
          <a:p>
            <a:pPr marL="0" lvl="0" indent="0" algn="l" rtl="0">
              <a:spcBef>
                <a:spcPts val="0"/>
              </a:spcBef>
              <a:spcAft>
                <a:spcPts val="0"/>
              </a:spcAft>
              <a:buNone/>
            </a:pPr>
            <a:r>
              <a:rPr lang="en-US"/>
              <a:t>1.2 Routines – be sure you have developed predictable classroom routines</a:t>
            </a:r>
            <a:endParaRPr/>
          </a:p>
          <a:p>
            <a:pPr marL="0" lvl="0" indent="0" algn="l" rtl="0">
              <a:spcBef>
                <a:spcPts val="0"/>
              </a:spcBef>
              <a:spcAft>
                <a:spcPts val="0"/>
              </a:spcAft>
              <a:buNone/>
            </a:pPr>
            <a:r>
              <a:rPr lang="en-US"/>
              <a:t>1.3 Expectations – your 3 – 5 positive classroom expectations are posted, defined, and taught</a:t>
            </a:r>
            <a:endParaRPr/>
          </a:p>
          <a:p>
            <a:pPr marL="0" lvl="0" indent="0" algn="l" rtl="0">
              <a:spcBef>
                <a:spcPts val="0"/>
              </a:spcBef>
              <a:spcAft>
                <a:spcPts val="0"/>
              </a:spcAft>
              <a:buNone/>
            </a:pPr>
            <a:r>
              <a:rPr lang="en-US"/>
              <a:t>2.1 Supervision – You are utilizing active supervision and proximity (explain active supervision?)</a:t>
            </a:r>
            <a:endParaRPr/>
          </a:p>
          <a:p>
            <a:pPr marL="0" lvl="0" indent="0" algn="l" rtl="0">
              <a:spcBef>
                <a:spcPts val="0"/>
              </a:spcBef>
              <a:spcAft>
                <a:spcPts val="0"/>
              </a:spcAft>
              <a:buNone/>
            </a:pPr>
            <a:r>
              <a:rPr lang="en-US"/>
              <a:t>2.2 Opportunity – Providing high rates of response and opportunities for students to respond</a:t>
            </a:r>
            <a:endParaRPr/>
          </a:p>
          <a:p>
            <a:pPr marL="0" lvl="0" indent="0" algn="l" rtl="0">
              <a:spcBef>
                <a:spcPts val="0"/>
              </a:spcBef>
              <a:spcAft>
                <a:spcPts val="0"/>
              </a:spcAft>
              <a:buNone/>
            </a:pPr>
            <a:r>
              <a:rPr lang="en-US"/>
              <a:t>2.3 Acknowledgement – Be sure your praise if behavior specific (not “good job” and walk away)</a:t>
            </a:r>
            <a:endParaRPr/>
          </a:p>
          <a:p>
            <a:pPr marL="0" lvl="0" indent="0" algn="l" rtl="0">
              <a:spcBef>
                <a:spcPts val="0"/>
              </a:spcBef>
              <a:spcAft>
                <a:spcPts val="0"/>
              </a:spcAft>
              <a:buNone/>
            </a:pPr>
            <a:r>
              <a:rPr lang="en-US"/>
              <a:t>2.4  Prompts and Precorrections – Be preventative – remind before an event if you know that there may be a problem behavior – </a:t>
            </a:r>
            <a:endParaRPr/>
          </a:p>
          <a:p>
            <a:pPr marL="0" lvl="0" indent="0" algn="l" rtl="0">
              <a:spcBef>
                <a:spcPts val="0"/>
              </a:spcBef>
              <a:spcAft>
                <a:spcPts val="0"/>
              </a:spcAft>
              <a:buNone/>
            </a:pPr>
            <a:r>
              <a:rPr lang="en-US"/>
              <a:t>2.5 Error Correction – Be brief, calm, concise</a:t>
            </a:r>
            <a:endParaRPr/>
          </a:p>
          <a:p>
            <a:pPr marL="0" lvl="0" indent="0" algn="l" rtl="0">
              <a:spcBef>
                <a:spcPts val="0"/>
              </a:spcBef>
              <a:spcAft>
                <a:spcPts val="0"/>
              </a:spcAft>
              <a:buNone/>
            </a:pPr>
            <a:endParaRPr/>
          </a:p>
        </p:txBody>
      </p:sp>
      <p:sp>
        <p:nvSpPr>
          <p:cNvPr id="263" name="Google Shape;263;g6492d811d9_1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492d811d9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6492d811d9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2.6 – When selecting strategies – remember the purpose!  A strategy is in place to preempt the escalation of negative behavior, to minimize the likelihood of reinforcing the problem behavior, and to just maintain instruction for the rest of the students – it is to just keep on teaching!  </a:t>
            </a:r>
            <a:endParaRPr/>
          </a:p>
          <a:p>
            <a:pPr marL="0" lvl="0" indent="0" algn="l" rtl="0">
              <a:spcBef>
                <a:spcPts val="0"/>
              </a:spcBef>
              <a:spcAft>
                <a:spcPts val="0"/>
              </a:spcAft>
              <a:buNone/>
            </a:pPr>
            <a:r>
              <a:rPr lang="en-US"/>
              <a:t>3.1 is all about data systems.  </a:t>
            </a:r>
            <a:endParaRPr/>
          </a:p>
        </p:txBody>
      </p:sp>
      <p:sp>
        <p:nvSpPr>
          <p:cNvPr id="271" name="Google Shape;271;g6492d811d9_1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492d811d9_1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6492d811d9_1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Page 20 </a:t>
            </a:r>
            <a:endParaRPr/>
          </a:p>
          <a:p>
            <a:pPr marL="0" lvl="0" indent="0" algn="l" rtl="0">
              <a:spcBef>
                <a:spcPts val="0"/>
              </a:spcBef>
              <a:spcAft>
                <a:spcPts val="0"/>
              </a:spcAft>
              <a:buNone/>
            </a:pPr>
            <a:r>
              <a:rPr lang="en-US" b="1"/>
              <a:t>Functional </a:t>
            </a:r>
            <a:r>
              <a:rPr lang="en-US"/>
              <a:t>– looking for the “behavioral why”</a:t>
            </a:r>
            <a:endParaRPr/>
          </a:p>
          <a:p>
            <a:pPr marL="0" lvl="0" indent="0" algn="l" rtl="0">
              <a:spcBef>
                <a:spcPts val="0"/>
              </a:spcBef>
              <a:spcAft>
                <a:spcPts val="0"/>
              </a:spcAft>
              <a:buNone/>
            </a:pPr>
            <a:r>
              <a:rPr lang="en-US" b="1"/>
              <a:t>Accurate</a:t>
            </a:r>
            <a:r>
              <a:rPr lang="en-US"/>
              <a:t> – the response is accurate and CONSISTENT to minimize the the problem behavior</a:t>
            </a:r>
            <a:endParaRPr/>
          </a:p>
          <a:p>
            <a:pPr marL="0" lvl="0" indent="0" algn="l" rtl="0">
              <a:spcBef>
                <a:spcPts val="0"/>
              </a:spcBef>
              <a:spcAft>
                <a:spcPts val="0"/>
              </a:spcAft>
              <a:buNone/>
            </a:pPr>
            <a:r>
              <a:rPr lang="en-US" b="1"/>
              <a:t>Specific </a:t>
            </a:r>
            <a:r>
              <a:rPr lang="en-US"/>
              <a:t>– using the student’s name and the reason  for the response</a:t>
            </a:r>
            <a:endParaRPr/>
          </a:p>
          <a:p>
            <a:pPr marL="0" lvl="0" indent="0" algn="l" rtl="0">
              <a:spcBef>
                <a:spcPts val="0"/>
              </a:spcBef>
              <a:spcAft>
                <a:spcPts val="0"/>
              </a:spcAft>
              <a:buNone/>
            </a:pPr>
            <a:r>
              <a:rPr lang="en-US" b="1"/>
              <a:t>Timely </a:t>
            </a:r>
            <a:r>
              <a:rPr lang="en-US"/>
              <a:t>– responding immediately make the response much more powerful (think about if/when you say, “we are going to talk about this after class”)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9" name="Google Shape;279;g6492d811d9_1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492d811d9_1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6492d811d9_1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How do you handle these:</a:t>
            </a:r>
            <a:br>
              <a:rPr lang="en-US" b="1"/>
            </a:br>
            <a:r>
              <a:rPr lang="en-US" b="1"/>
              <a:t>Approp/expected behavior </a:t>
            </a:r>
            <a:r>
              <a:rPr lang="en-US"/>
              <a:t>– acknowledgement – be specific</a:t>
            </a:r>
            <a:endParaRPr/>
          </a:p>
          <a:p>
            <a:pPr marL="0" lvl="0" indent="0" algn="l" rtl="0">
              <a:spcBef>
                <a:spcPts val="0"/>
              </a:spcBef>
              <a:spcAft>
                <a:spcPts val="0"/>
              </a:spcAft>
              <a:buNone/>
            </a:pPr>
            <a:r>
              <a:rPr lang="en-US" b="1"/>
              <a:t>Infrequent/non-disruptive minor </a:t>
            </a:r>
            <a:r>
              <a:rPr lang="en-US"/>
              <a:t>– draw little attention, reminders, modeling, reinforcement</a:t>
            </a:r>
            <a:endParaRPr/>
          </a:p>
          <a:p>
            <a:pPr marL="0" lvl="0" indent="0" algn="l" rtl="0">
              <a:spcBef>
                <a:spcPts val="0"/>
              </a:spcBef>
              <a:spcAft>
                <a:spcPts val="0"/>
              </a:spcAft>
              <a:buNone/>
            </a:pPr>
            <a:r>
              <a:rPr lang="en-US" b="1"/>
              <a:t>Repeated minor or major </a:t>
            </a:r>
            <a:r>
              <a:rPr lang="en-US"/>
              <a:t>– follow school procedures, anticipate when there might be a problem and pre-discuss expectations/practice</a:t>
            </a:r>
            <a:endParaRPr/>
          </a:p>
          <a:p>
            <a:pPr marL="0" lvl="0" indent="0" algn="l" rtl="0">
              <a:spcBef>
                <a:spcPts val="0"/>
              </a:spcBef>
              <a:spcAft>
                <a:spcPts val="0"/>
              </a:spcAft>
              <a:buNone/>
            </a:pPr>
            <a:r>
              <a:rPr lang="en-US" b="1"/>
              <a:t>Admin. Managed behaviors </a:t>
            </a:r>
            <a:r>
              <a:rPr lang="en-US"/>
              <a:t>– follow school procedures and individualized support plans</a:t>
            </a:r>
            <a:endParaRPr/>
          </a:p>
        </p:txBody>
      </p:sp>
      <p:sp>
        <p:nvSpPr>
          <p:cNvPr id="287" name="Google Shape;287;g6492d811d9_1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4c2245e35_1_5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53" name="Google Shape;153;g64c2245e35_1_58:notes"/>
          <p:cNvSpPr txBox="1"/>
          <p:nvPr/>
        </p:nvSpPr>
        <p:spPr>
          <a:xfrm>
            <a:off x="3884613" y="8684927"/>
            <a:ext cx="2971800" cy="457513"/>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54" name="Google Shape;154;g64c2245e35_1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g64c2245e35_1_58:notes"/>
          <p:cNvSpPr txBox="1">
            <a:spLocks noGrp="1"/>
          </p:cNvSpPr>
          <p:nvPr>
            <p:ph type="body" idx="1"/>
          </p:nvPr>
        </p:nvSpPr>
        <p:spPr>
          <a:xfrm>
            <a:off x="914400" y="4344025"/>
            <a:ext cx="5029200" cy="4114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Tool can be found at</a:t>
            </a:r>
            <a:endParaRPr/>
          </a:p>
          <a:p>
            <a:pPr marL="0" lvl="0" indent="0" algn="l" rtl="0">
              <a:spcBef>
                <a:spcPts val="0"/>
              </a:spcBef>
              <a:spcAft>
                <a:spcPts val="0"/>
              </a:spcAft>
              <a:buNone/>
            </a:pPr>
            <a:r>
              <a:rPr lang="en-US"/>
              <a:t>http://www.pbis.org/common/cms/files/pbisresources/Supporting%20and%20Responding%20to%20Behavior.pdf</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want you can pull up document so you can show them how the hyperlinks work</a:t>
            </a:r>
            <a:endParaRPr/>
          </a:p>
        </p:txBody>
      </p:sp>
      <p:sp>
        <p:nvSpPr>
          <p:cNvPr id="295" name="Google Shape;2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492d811d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6492d811d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Page 1.  You have a hard copy of a document titled Supporting and Responding to Behavior.  I will also share it with you electronically  so that you have all of the links included. We are going to take some time to walk through this document and look at ways you can use it to coach staff. The purpose of this document, is to summarize evidence based, positive, proactive, and responsive classroom behavior interventions.</a:t>
            </a:r>
            <a:endParaRPr/>
          </a:p>
        </p:txBody>
      </p:sp>
      <p:sp>
        <p:nvSpPr>
          <p:cNvPr id="162" name="Google Shape;162;g6492d811d9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492d811d9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6492d811d9_1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Page 1. In order for any strategies to work, they need to be part of a multi tiered system of support.  That is the framework that PBIS provides.  </a:t>
            </a:r>
            <a:endParaRPr/>
          </a:p>
        </p:txBody>
      </p:sp>
      <p:sp>
        <p:nvSpPr>
          <p:cNvPr id="170" name="Google Shape;170;g6492d811d9_1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492d811d9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6492d811d9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Page 1.  Multi tiered approach includes:  strategies for identifying and teaching expectations, acknowledgment system, how to respond to inappropriate behavior</a:t>
            </a:r>
            <a:endParaRPr/>
          </a:p>
          <a:p>
            <a:pPr marL="0" lvl="0" indent="0" algn="l" rtl="0">
              <a:spcBef>
                <a:spcPts val="0"/>
              </a:spcBef>
              <a:spcAft>
                <a:spcPts val="0"/>
              </a:spcAft>
              <a:buNone/>
            </a:pPr>
            <a:endParaRPr/>
          </a:p>
          <a:p>
            <a:pPr marL="0" lvl="0" indent="0" algn="l" rtl="0">
              <a:spcBef>
                <a:spcPts val="0"/>
              </a:spcBef>
              <a:spcAft>
                <a:spcPts val="0"/>
              </a:spcAft>
              <a:buNone/>
            </a:pPr>
            <a:r>
              <a:rPr lang="en-US"/>
              <a:t>Framework includes the discipline date – reviewing it, digging deep and basing decisions on the data</a:t>
            </a:r>
            <a:endParaRPr/>
          </a:p>
          <a:p>
            <a:pPr marL="0" lvl="0" indent="0" algn="l" rtl="0">
              <a:spcBef>
                <a:spcPts val="0"/>
              </a:spcBef>
              <a:spcAft>
                <a:spcPts val="0"/>
              </a:spcAft>
              <a:buNone/>
            </a:pPr>
            <a:endParaRPr/>
          </a:p>
          <a:p>
            <a:pPr marL="0" lvl="0" indent="0" algn="l" rtl="0">
              <a:spcBef>
                <a:spcPts val="0"/>
              </a:spcBef>
              <a:spcAft>
                <a:spcPts val="0"/>
              </a:spcAft>
              <a:buNone/>
            </a:pPr>
            <a:r>
              <a:rPr lang="en-US"/>
              <a:t>Appropriate supports:  leadership teaming, supporting policy, coaching, and implementation monitoring</a:t>
            </a:r>
            <a:endParaRPr/>
          </a:p>
        </p:txBody>
      </p:sp>
      <p:sp>
        <p:nvSpPr>
          <p:cNvPr id="178" name="Google Shape;178;g6492d811d9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492d811d9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6492d811d9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Page 1.Classroom system in place </a:t>
            </a:r>
            <a:r>
              <a:rPr lang="en-US"/>
              <a:t>for teaching expectations, acknowledging positive behavior, and managing problem behavior</a:t>
            </a:r>
            <a:endParaRPr/>
          </a:p>
          <a:p>
            <a:pPr marL="0" lvl="0" indent="0" algn="l" rtl="0">
              <a:spcBef>
                <a:spcPts val="0"/>
              </a:spcBef>
              <a:spcAft>
                <a:spcPts val="0"/>
              </a:spcAft>
              <a:buNone/>
            </a:pPr>
            <a:r>
              <a:rPr lang="en-US" b="1"/>
              <a:t>Curriculum is based on student need </a:t>
            </a:r>
            <a:r>
              <a:rPr lang="en-US" b="0"/>
              <a:t>Classroom</a:t>
            </a:r>
            <a:r>
              <a:rPr lang="en-US" b="1"/>
              <a:t> </a:t>
            </a:r>
            <a:r>
              <a:rPr lang="en-US"/>
              <a:t>management decisions are based on classroom behavioral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g6492d811d9_1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492d811d9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6492d811d9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Page 2.  Guiding principals help establish the norms, rules, and ethics that are needed for success.  </a:t>
            </a:r>
            <a:endParaRPr/>
          </a:p>
          <a:p>
            <a:pPr marL="0" lvl="0" indent="0" algn="l" rtl="0">
              <a:spcBef>
                <a:spcPts val="0"/>
              </a:spcBef>
              <a:spcAft>
                <a:spcPts val="0"/>
              </a:spcAft>
              <a:buNone/>
            </a:pPr>
            <a:endParaRPr/>
          </a:p>
        </p:txBody>
      </p:sp>
      <p:sp>
        <p:nvSpPr>
          <p:cNvPr id="194" name="Google Shape;194;g6492d811d9_1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492d811d9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6492d811d9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7 principles are the foundational values that drive the success of classroom strategies.</a:t>
            </a:r>
            <a:endParaRPr/>
          </a:p>
          <a:p>
            <a:pPr marL="0" lvl="0" indent="0" algn="l" rtl="0">
              <a:spcBef>
                <a:spcPts val="0"/>
              </a:spcBef>
              <a:spcAft>
                <a:spcPts val="0"/>
              </a:spcAft>
              <a:buNone/>
            </a:pPr>
            <a:r>
              <a:rPr lang="en-US" b="1"/>
              <a:t>Professional </a:t>
            </a:r>
            <a:r>
              <a:rPr lang="en-US"/>
              <a:t>– neutral, impartial, unbiased</a:t>
            </a:r>
            <a:endParaRPr/>
          </a:p>
          <a:p>
            <a:pPr marL="0" lvl="0" indent="0" algn="l" rtl="0">
              <a:spcBef>
                <a:spcPts val="0"/>
              </a:spcBef>
              <a:spcAft>
                <a:spcPts val="0"/>
              </a:spcAft>
              <a:buNone/>
            </a:pPr>
            <a:r>
              <a:rPr lang="en-US" b="1"/>
              <a:t>Cultural</a:t>
            </a:r>
            <a:r>
              <a:rPr lang="en-US"/>
              <a:t> – practices are considerate of individual learning history and experience (family, community, peer group)</a:t>
            </a:r>
            <a:endParaRPr/>
          </a:p>
          <a:p>
            <a:pPr marL="0" lvl="0" indent="0" algn="l" rtl="0">
              <a:spcBef>
                <a:spcPts val="0"/>
              </a:spcBef>
              <a:spcAft>
                <a:spcPts val="0"/>
              </a:spcAft>
              <a:buNone/>
            </a:pPr>
            <a:r>
              <a:rPr lang="en-US" b="1"/>
              <a:t>Informed</a:t>
            </a:r>
            <a:r>
              <a:rPr lang="en-US"/>
              <a:t> - Data based (RtI)</a:t>
            </a:r>
            <a:endParaRPr/>
          </a:p>
          <a:p>
            <a:pPr marL="0" lvl="0" indent="0" algn="l" rtl="0">
              <a:spcBef>
                <a:spcPts val="0"/>
              </a:spcBef>
              <a:spcAft>
                <a:spcPts val="0"/>
              </a:spcAft>
              <a:buNone/>
            </a:pPr>
            <a:r>
              <a:rPr lang="en-US" b="1"/>
              <a:t>Fidelity Based </a:t>
            </a:r>
            <a:r>
              <a:rPr lang="en-US"/>
              <a:t>– Implementation is monitored and adjusted as needed</a:t>
            </a:r>
            <a:endParaRPr/>
          </a:p>
          <a:p>
            <a:pPr marL="0" lvl="0" indent="0" algn="l" rtl="0">
              <a:spcBef>
                <a:spcPts val="0"/>
              </a:spcBef>
              <a:spcAft>
                <a:spcPts val="0"/>
              </a:spcAft>
              <a:buNone/>
            </a:pPr>
            <a:r>
              <a:rPr lang="en-US" b="1"/>
              <a:t>Educational</a:t>
            </a:r>
            <a:r>
              <a:rPr lang="en-US"/>
              <a:t> – design and delivery of instruction is considered</a:t>
            </a:r>
            <a:endParaRPr/>
          </a:p>
          <a:p>
            <a:pPr marL="0" lvl="0" indent="0" algn="l" rtl="0">
              <a:spcBef>
                <a:spcPts val="0"/>
              </a:spcBef>
              <a:spcAft>
                <a:spcPts val="0"/>
              </a:spcAft>
              <a:buNone/>
            </a:pPr>
            <a:r>
              <a:rPr lang="en-US" b="1"/>
              <a:t>Instructive </a:t>
            </a:r>
            <a:r>
              <a:rPr lang="en-US" b="0"/>
              <a:t>– behavior is taught, modeled, monitored, and reinforced</a:t>
            </a:r>
            <a:endParaRPr/>
          </a:p>
          <a:p>
            <a:pPr marL="0" lvl="0" indent="0" algn="l" rtl="0">
              <a:spcBef>
                <a:spcPts val="0"/>
              </a:spcBef>
              <a:spcAft>
                <a:spcPts val="0"/>
              </a:spcAft>
              <a:buNone/>
            </a:pPr>
            <a:r>
              <a:rPr lang="en-US" b="1"/>
              <a:t>Preventive </a:t>
            </a:r>
            <a:r>
              <a:rPr lang="en-US"/>
              <a:t>– The environment encourages previously taught social skills and discourages anticipated errors</a:t>
            </a:r>
            <a:endParaRPr/>
          </a:p>
          <a:p>
            <a:pPr marL="0" lvl="0" indent="0" algn="l" rtl="0">
              <a:spcBef>
                <a:spcPts val="0"/>
              </a:spcBef>
              <a:spcAft>
                <a:spcPts val="0"/>
              </a:spcAft>
              <a:buNone/>
            </a:pPr>
            <a:endParaRPr/>
          </a:p>
        </p:txBody>
      </p:sp>
      <p:sp>
        <p:nvSpPr>
          <p:cNvPr id="202" name="Google Shape;202;g6492d811d9_1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492d811d9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6492d811d9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Page 2.  Interactive map </a:t>
            </a:r>
            <a:r>
              <a:rPr lang="en-US"/>
              <a:t>provides the links to the document with the content to support implementation of the classroom strategies</a:t>
            </a:r>
            <a:endParaRPr/>
          </a:p>
          <a:p>
            <a:pPr marL="0" lvl="0" indent="0" algn="l" rtl="0">
              <a:spcBef>
                <a:spcPts val="0"/>
              </a:spcBef>
              <a:spcAft>
                <a:spcPts val="0"/>
              </a:spcAft>
              <a:buNone/>
            </a:pPr>
            <a:r>
              <a:rPr lang="en-US" b="1"/>
              <a:t>Self-assessment and decision-making chart </a:t>
            </a:r>
            <a:r>
              <a:rPr lang="en-US"/>
              <a:t>are are in place to guide the user to the most useful part of the document. (think of “I need help” requests yet not knowing exactly “what” they need help with)</a:t>
            </a:r>
            <a:endParaRPr/>
          </a:p>
          <a:p>
            <a:pPr marL="0" lvl="0" indent="0" algn="l" rtl="0">
              <a:spcBef>
                <a:spcPts val="0"/>
              </a:spcBef>
              <a:spcAft>
                <a:spcPts val="0"/>
              </a:spcAft>
              <a:buNone/>
            </a:pPr>
            <a:r>
              <a:rPr lang="en-US" b="1"/>
              <a:t>Scenarios</a:t>
            </a:r>
            <a:r>
              <a:rPr lang="en-US"/>
              <a:t> – provide examples with strategies and tools</a:t>
            </a:r>
            <a:endParaRPr/>
          </a:p>
        </p:txBody>
      </p:sp>
      <p:sp>
        <p:nvSpPr>
          <p:cNvPr id="210" name="Google Shape;210;g6492d811d9_1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2"/>
        <p:cNvGrpSpPr/>
        <p:nvPr/>
      </p:nvGrpSpPr>
      <p:grpSpPr>
        <a:xfrm>
          <a:off x="0" y="0"/>
          <a:ext cx="0" cy="0"/>
          <a:chOff x="0" y="0"/>
          <a:chExt cx="0" cy="0"/>
        </a:xfrm>
      </p:grpSpPr>
      <p:sp>
        <p:nvSpPr>
          <p:cNvPr id="63" name="Google Shape;63;p15"/>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4" name="Google Shape;64;p15"/>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65" name="Google Shape;65;p15"/>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6" name="Google Shape;66;p15"/>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8"/>
        <p:cNvGrpSpPr/>
        <p:nvPr/>
      </p:nvGrpSpPr>
      <p:grpSpPr>
        <a:xfrm>
          <a:off x="0" y="0"/>
          <a:ext cx="0" cy="0"/>
          <a:chOff x="0" y="0"/>
          <a:chExt cx="0" cy="0"/>
        </a:xfrm>
      </p:grpSpPr>
      <p:sp>
        <p:nvSpPr>
          <p:cNvPr id="69" name="Google Shape;69;p16"/>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0" name="Google Shape;70;p16"/>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8"/>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8" name="Google Shape;78;p18"/>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2" name="Google Shape;82;p19"/>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3" name="Google Shape;83;p19"/>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4" name="Google Shape;84;p19"/>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01"/>
        <p:cNvGrpSpPr/>
        <p:nvPr/>
      </p:nvGrpSpPr>
      <p:grpSpPr>
        <a:xfrm>
          <a:off x="0" y="0"/>
          <a:ext cx="0" cy="0"/>
          <a:chOff x="0" y="0"/>
          <a:chExt cx="0" cy="0"/>
        </a:xfrm>
      </p:grpSpPr>
      <p:sp>
        <p:nvSpPr>
          <p:cNvPr id="102" name="Google Shape;102;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1" name="Google Shape;121;p3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5"/>
        <p:cNvGrpSpPr/>
        <p:nvPr/>
      </p:nvGrpSpPr>
      <p:grpSpPr>
        <a:xfrm>
          <a:off x="0" y="0"/>
          <a:ext cx="0" cy="0"/>
          <a:chOff x="0" y="0"/>
          <a:chExt cx="0" cy="0"/>
        </a:xfrm>
      </p:grpSpPr>
      <p:sp>
        <p:nvSpPr>
          <p:cNvPr id="126" name="Google Shape;126;p32"/>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32"/>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28" name="Google Shape;128;p32"/>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2"/>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2"/>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1"/>
        <p:cNvGrpSpPr/>
        <p:nvPr/>
      </p:nvGrpSpPr>
      <p:grpSpPr>
        <a:xfrm>
          <a:off x="0" y="0"/>
          <a:ext cx="0" cy="0"/>
          <a:chOff x="0" y="0"/>
          <a:chExt cx="0" cy="0"/>
        </a:xfrm>
      </p:grpSpPr>
      <p:sp>
        <p:nvSpPr>
          <p:cNvPr id="132" name="Google Shape;132;p33"/>
          <p:cNvSpPr/>
          <p:nvPr/>
        </p:nvSpPr>
        <p:spPr>
          <a:xfrm>
            <a:off x="1970704" y="287077"/>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3"/>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solidFill>
                  <a:srgbClr val="0E15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
        <p:cNvGrpSpPr/>
        <p:nvPr/>
      </p:nvGrpSpPr>
      <p:grpSpPr>
        <a:xfrm>
          <a:off x="0" y="0"/>
          <a:ext cx="0" cy="0"/>
          <a:chOff x="0" y="0"/>
          <a:chExt cx="0" cy="0"/>
        </a:xfrm>
      </p:grpSpPr>
      <p:sp>
        <p:nvSpPr>
          <p:cNvPr id="135" name="Google Shape;135;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3200"/>
              <a:buFont typeface="Twentieth Century"/>
              <a:buNone/>
              <a:defRPr>
                <a:solidFill>
                  <a:srgbClr val="0E15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32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0" name="Google Shape;140;p35"/>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1" name="Google Shape;141;p35"/>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2" name="Google Shape;142;p35"/>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5"/>
        <p:cNvGrpSpPr/>
        <p:nvPr/>
      </p:nvGrpSpPr>
      <p:grpSpPr>
        <a:xfrm>
          <a:off x="0" y="0"/>
          <a:ext cx="0" cy="0"/>
          <a:chOff x="0" y="0"/>
          <a:chExt cx="0" cy="0"/>
        </a:xfrm>
      </p:grpSpPr>
      <p:sp>
        <p:nvSpPr>
          <p:cNvPr id="26" name="Google Shape;26;p6"/>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7" name="Google Shape;27;p6"/>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28" name="Google Shape;28;p6"/>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29" name="Google Shape;29;p6"/>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1"/>
        <p:cNvGrpSpPr/>
        <p:nvPr/>
      </p:nvGrpSpPr>
      <p:grpSpPr>
        <a:xfrm>
          <a:off x="0" y="0"/>
          <a:ext cx="0" cy="0"/>
          <a:chOff x="0" y="0"/>
          <a:chExt cx="0" cy="0"/>
        </a:xfrm>
      </p:grpSpPr>
      <p:sp>
        <p:nvSpPr>
          <p:cNvPr id="32" name="Google Shape;32;p7"/>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3" name="Google Shape;33;p7"/>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8"/>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9"/>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9"/>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9"/>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3317483" y="6113854"/>
            <a:ext cx="4313562"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4</a:t>
            </a:r>
            <a:r>
              <a:rPr lang="en-US" sz="1400" b="0" i="0" u="none" strike="noStrike" cap="none">
                <a:solidFill>
                  <a:srgbClr val="3A53A5"/>
                </a:solidFill>
                <a:latin typeface="Twentieth Century"/>
                <a:ea typeface="Twentieth Century"/>
                <a:cs typeface="Twentieth Century"/>
                <a:sym typeface="Twentieth Century"/>
              </a:rPr>
              <a:t>: </a:t>
            </a:r>
            <a:r>
              <a:rPr lang="en-US">
                <a:solidFill>
                  <a:srgbClr val="3A53A5"/>
                </a:solidFill>
                <a:latin typeface="Twentieth Century"/>
                <a:ea typeface="Twentieth Century"/>
                <a:cs typeface="Twentieth Century"/>
                <a:sym typeface="Twentieth Century"/>
              </a:rPr>
              <a:t>Classroom Guide</a:t>
            </a:r>
            <a:r>
              <a:rPr lang="en-US" sz="1400" b="0" i="0" u="none" strike="noStrike" cap="none">
                <a:solidFill>
                  <a:srgbClr val="3A53A5"/>
                </a:solidFill>
                <a:latin typeface="Twentieth Century"/>
                <a:ea typeface="Twentieth Century"/>
                <a:cs typeface="Twentieth Century"/>
                <a:sym typeface="Twentieth Century"/>
              </a:rPr>
              <a:t> </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2"/>
          <p:cNvSpPr/>
          <p:nvPr/>
        </p:nvSpPr>
        <p:spPr>
          <a:xfrm>
            <a:off x="2607746" y="6113854"/>
            <a:ext cx="502329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i="0" u="none" strike="noStrike" cap="none" dirty="0">
                <a:solidFill>
                  <a:srgbClr val="3A53A5"/>
                </a:solidFill>
                <a:latin typeface="Twentieth Century"/>
                <a:ea typeface="Twentieth Century"/>
                <a:cs typeface="Twentieth Century"/>
                <a:sym typeface="Twentieth Century"/>
              </a:rPr>
              <a:t>Day 4: Classroom Tool</a:t>
            </a:r>
            <a:r>
              <a:rPr lang="en-US" sz="1400" b="0" i="0" u="none" strike="noStrike" cap="none" dirty="0">
                <a:solidFill>
                  <a:srgbClr val="3A53A5"/>
                </a:solidFill>
                <a:latin typeface="Twentieth Century"/>
                <a:ea typeface="Twentieth Century"/>
                <a:cs typeface="Twentieth Century"/>
                <a:sym typeface="Twentieth Century"/>
              </a:rPr>
              <a:t>  </a:t>
            </a:r>
            <a:endParaRPr sz="1400" b="0" i="0" u="none" strike="noStrike" cap="none" dirty="0">
              <a:solidFill>
                <a:srgbClr val="3A53A5"/>
              </a:solidFill>
              <a:latin typeface="Twentieth Century"/>
              <a:ea typeface="Twentieth Century"/>
              <a:cs typeface="Twentieth Century"/>
              <a:sym typeface="Twentieth Century"/>
            </a:endParaRPr>
          </a:p>
        </p:txBody>
      </p:sp>
      <p:pic>
        <p:nvPicPr>
          <p:cNvPr id="55" name="Google Shape;55;p12"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23"/>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23"/>
          <p:cNvSpPr/>
          <p:nvPr/>
        </p:nvSpPr>
        <p:spPr>
          <a:xfrm>
            <a:off x="2119857" y="6038911"/>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dirty="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dirty="0">
                <a:solidFill>
                  <a:srgbClr val="3A53A5"/>
                </a:solidFill>
                <a:latin typeface="Twentieth Century"/>
                <a:ea typeface="Twentieth Century"/>
                <a:cs typeface="Twentieth Century"/>
                <a:sym typeface="Twentieth Century"/>
              </a:rPr>
              <a:t>Overview – Day 4A</a:t>
            </a:r>
            <a:endParaRPr sz="1400" b="0" i="0" u="none" strike="noStrike" cap="none" dirty="0">
              <a:solidFill>
                <a:srgbClr val="3A53A5"/>
              </a:solidFill>
              <a:latin typeface="Twentieth Century"/>
              <a:ea typeface="Twentieth Century"/>
              <a:cs typeface="Twentieth Century"/>
              <a:sym typeface="Twentieth Century"/>
            </a:endParaRPr>
          </a:p>
        </p:txBody>
      </p:sp>
      <p:pic>
        <p:nvPicPr>
          <p:cNvPr id="97" name="Google Shape;97;p23" descr="Minnesota PBIS Logo (4).jpg"/>
          <p:cNvPicPr preferRelativeResize="0"/>
          <p:nvPr/>
        </p:nvPicPr>
        <p:blipFill rotWithShape="1">
          <a:blip r:embed="rId4">
            <a:alphaModFix/>
          </a:blip>
          <a:srcRect/>
          <a:stretch/>
        </p:blipFill>
        <p:spPr>
          <a:xfrm>
            <a:off x="7630393" y="6193904"/>
            <a:ext cx="1513607"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3200"/>
              <a:buFont typeface="Twentieth Century"/>
              <a:buNone/>
              <a:defRPr sz="32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6"/>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26"/>
          <p:cNvSpPr/>
          <p:nvPr/>
        </p:nvSpPr>
        <p:spPr>
          <a:xfrm>
            <a:off x="2301279" y="6161760"/>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dirty="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dirty="0">
                <a:solidFill>
                  <a:srgbClr val="3A53A5"/>
                </a:solidFill>
                <a:latin typeface="Twentieth Century"/>
                <a:ea typeface="Twentieth Century"/>
                <a:cs typeface="Twentieth Century"/>
                <a:sym typeface="Twentieth Century"/>
              </a:rPr>
              <a:t>Overview – Day 4A</a:t>
            </a:r>
            <a:endParaRPr sz="1400" b="0" i="0" u="none" strike="noStrike" cap="none" dirty="0">
              <a:solidFill>
                <a:srgbClr val="3A53A5"/>
              </a:solidFill>
              <a:latin typeface="Twentieth Century"/>
              <a:ea typeface="Twentieth Century"/>
              <a:cs typeface="Twentieth Century"/>
              <a:sym typeface="Twentieth Century"/>
            </a:endParaRPr>
          </a:p>
        </p:txBody>
      </p:sp>
      <p:pic>
        <p:nvPicPr>
          <p:cNvPr id="108" name="Google Shape;108;p26" descr="Minnesota PBIS Logo (4).jpg"/>
          <p:cNvPicPr preferRelativeResize="0"/>
          <p:nvPr/>
        </p:nvPicPr>
        <p:blipFill rotWithShape="1">
          <a:blip r:embed="rId12">
            <a:alphaModFix/>
          </a:blip>
          <a:srcRect/>
          <a:stretch/>
        </p:blipFill>
        <p:spPr>
          <a:xfrm>
            <a:off x="7512258" y="6142072"/>
            <a:ext cx="1631742" cy="7159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www.pbis.org/common/cms/files/pbisresources/Supporting%20and%20Responding%20to%20Behavior.pdf"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bis.org/common/cms/files/pbisresources/Supporting%20and%20Responding%20to%20Behavior.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bis.org/common/cms/files/pbisresources/Supporting%20and%20Responding%20to%20Behavio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7"/>
          <p:cNvSpPr txBox="1">
            <a:spLocks noGrp="1"/>
          </p:cNvSpPr>
          <p:nvPr>
            <p:ph type="ctrTitle"/>
          </p:nvPr>
        </p:nvSpPr>
        <p:spPr>
          <a:xfrm>
            <a:off x="685800" y="2647182"/>
            <a:ext cx="7772400" cy="300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r>
              <a:rPr lang="en-US" sz="4410" b="1" dirty="0">
                <a:latin typeface="Arial"/>
                <a:ea typeface="Arial"/>
                <a:cs typeface="Arial"/>
                <a:sym typeface="Arial"/>
              </a:rPr>
              <a:t>PBIS Team Training</a:t>
            </a:r>
            <a:br>
              <a:rPr lang="en-US" sz="4410" b="1" dirty="0"/>
            </a:br>
            <a:r>
              <a:rPr lang="en-US" sz="4410" b="1" dirty="0"/>
              <a:t>4A</a:t>
            </a:r>
            <a:br>
              <a:rPr lang="en-US" sz="3240" b="1" dirty="0"/>
            </a:br>
            <a:r>
              <a:rPr lang="en-US" b="1" dirty="0">
                <a:solidFill>
                  <a:srgbClr val="DD8047"/>
                </a:solidFill>
                <a:latin typeface="Arial"/>
                <a:ea typeface="Arial"/>
                <a:cs typeface="Arial"/>
                <a:sym typeface="Arial"/>
              </a:rPr>
              <a:t>Supporting and Responding to Student Behavior Guide</a:t>
            </a:r>
            <a:endParaRPr b="1" dirty="0">
              <a:solidFill>
                <a:srgbClr val="DD8047"/>
              </a:solidFill>
              <a:latin typeface="Arial"/>
              <a:ea typeface="Arial"/>
              <a:cs typeface="Arial"/>
              <a:sym typeface="Arial"/>
            </a:endParaRPr>
          </a:p>
          <a:p>
            <a:pPr marL="0" lvl="0" indent="0" algn="ctr" rtl="0">
              <a:spcBef>
                <a:spcPts val="0"/>
              </a:spcBef>
              <a:spcAft>
                <a:spcPts val="0"/>
              </a:spcAft>
              <a:buClr>
                <a:srgbClr val="0E1529"/>
              </a:buClr>
              <a:buSzPts val="4410"/>
              <a:buFont typeface="Arial"/>
              <a:buNone/>
            </a:pPr>
            <a:r>
              <a:rPr lang="en-US" b="1" dirty="0">
                <a:solidFill>
                  <a:srgbClr val="DD8047"/>
                </a:solidFill>
                <a:latin typeface="Arial"/>
                <a:ea typeface="Arial"/>
                <a:cs typeface="Arial"/>
                <a:sym typeface="Arial"/>
              </a:rPr>
              <a:t>Group Activity</a:t>
            </a:r>
            <a:endParaRPr sz="1800" b="1" dirty="0">
              <a:solidFill>
                <a:srgbClr val="DD8047"/>
              </a:solidFill>
              <a:latin typeface="Arial"/>
              <a:ea typeface="Arial"/>
              <a:cs typeface="Arial"/>
              <a:sym typeface="Arial"/>
            </a:endParaRPr>
          </a:p>
        </p:txBody>
      </p:sp>
      <p:pic>
        <p:nvPicPr>
          <p:cNvPr id="150" name="Google Shape;150;p37"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06428" y="141462"/>
            <a:ext cx="5248594" cy="23028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6"/>
          <p:cNvSpPr txBox="1">
            <a:spLocks noGrp="1"/>
          </p:cNvSpPr>
          <p:nvPr>
            <p:ph type="title"/>
          </p:nvPr>
        </p:nvSpPr>
        <p:spPr>
          <a:xfrm>
            <a:off x="1078498" y="288115"/>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What not to do?</a:t>
            </a:r>
            <a:endParaRPr/>
          </a:p>
        </p:txBody>
      </p:sp>
      <p:sp>
        <p:nvSpPr>
          <p:cNvPr id="221" name="Google Shape;221;p4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181610" algn="ctr" rtl="0">
              <a:spcBef>
                <a:spcPts val="0"/>
              </a:spcBef>
              <a:spcAft>
                <a:spcPts val="0"/>
              </a:spcAft>
              <a:buSzPts val="2640"/>
              <a:buNone/>
            </a:pPr>
            <a:endParaRPr/>
          </a:p>
          <a:p>
            <a:pPr marL="349250" lvl="0" indent="-181610" algn="ctr" rtl="0">
              <a:spcBef>
                <a:spcPts val="2000"/>
              </a:spcBef>
              <a:spcAft>
                <a:spcPts val="0"/>
              </a:spcAft>
              <a:buSzPts val="2640"/>
              <a:buNone/>
            </a:pPr>
            <a:endParaRPr/>
          </a:p>
          <a:p>
            <a:pPr marL="349250" lvl="0" indent="-181610" algn="ctr" rtl="0">
              <a:spcBef>
                <a:spcPts val="2000"/>
              </a:spcBef>
              <a:spcAft>
                <a:spcPts val="0"/>
              </a:spcAft>
              <a:buSzPts val="2640"/>
              <a:buNone/>
            </a:pPr>
            <a:endParaRPr/>
          </a:p>
          <a:p>
            <a:pPr marL="349250" lvl="0" indent="-349250" algn="ctr" rtl="0">
              <a:spcBef>
                <a:spcPts val="2000"/>
              </a:spcBef>
              <a:spcAft>
                <a:spcPts val="0"/>
              </a:spcAft>
              <a:buSzPts val="2640"/>
              <a:buChar char="▪"/>
            </a:pPr>
            <a:r>
              <a:rPr lang="en-US"/>
              <a:t>Rely ONLY on this guide!</a:t>
            </a:r>
            <a:endParaRPr/>
          </a:p>
        </p:txBody>
      </p:sp>
      <p:pic>
        <p:nvPicPr>
          <p:cNvPr id="222" name="Google Shape;222;p46"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7"/>
          <p:cNvSpPr txBox="1">
            <a:spLocks noGrp="1"/>
          </p:cNvSpPr>
          <p:nvPr>
            <p:ph type="title"/>
          </p:nvPr>
        </p:nvSpPr>
        <p:spPr>
          <a:xfrm>
            <a:off x="1393323" y="296715"/>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Let’s Get Started!</a:t>
            </a:r>
            <a:endParaRPr/>
          </a:p>
        </p:txBody>
      </p:sp>
      <p:sp>
        <p:nvSpPr>
          <p:cNvPr id="229" name="Google Shape;229;p47"/>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Interactive map resource</a:t>
            </a:r>
            <a:endParaRPr/>
          </a:p>
          <a:p>
            <a:pPr marL="349250" lvl="0" indent="-349250" algn="l" rtl="0">
              <a:spcBef>
                <a:spcPts val="2000"/>
              </a:spcBef>
              <a:spcAft>
                <a:spcPts val="0"/>
              </a:spcAft>
              <a:buSzPts val="2640"/>
              <a:buChar char="▪"/>
            </a:pPr>
            <a:r>
              <a:rPr lang="en-US"/>
              <a:t>Step 1 – Self-assessment</a:t>
            </a:r>
            <a:endParaRPr/>
          </a:p>
          <a:p>
            <a:pPr marL="349250" lvl="0" indent="-349250" algn="l" rtl="0">
              <a:spcBef>
                <a:spcPts val="2000"/>
              </a:spcBef>
              <a:spcAft>
                <a:spcPts val="0"/>
              </a:spcAft>
              <a:buSzPts val="2640"/>
              <a:buChar char="▪"/>
            </a:pPr>
            <a:r>
              <a:rPr lang="en-US"/>
              <a:t>Step 2 – Use the interactive map for direction</a:t>
            </a:r>
            <a:endParaRPr/>
          </a:p>
          <a:p>
            <a:pPr marL="349250" lvl="0" indent="-349250" algn="l" rtl="0">
              <a:spcBef>
                <a:spcPts val="2000"/>
              </a:spcBef>
              <a:spcAft>
                <a:spcPts val="0"/>
              </a:spcAft>
              <a:buSzPts val="2640"/>
              <a:buChar char="▪"/>
            </a:pPr>
            <a:r>
              <a:rPr lang="en-US"/>
              <a:t>Step 3 – Use the decision-making flow chart to help guide teachers in possible classroom adjustments</a:t>
            </a:r>
            <a:endParaRPr/>
          </a:p>
          <a:p>
            <a:pPr marL="0" lvl="0" indent="0" algn="l" rtl="0">
              <a:spcBef>
                <a:spcPts val="2000"/>
              </a:spcBef>
              <a:spcAft>
                <a:spcPts val="0"/>
              </a:spcAft>
              <a:buSzPts val="2640"/>
              <a:buNone/>
            </a:pPr>
            <a:endParaRPr/>
          </a:p>
        </p:txBody>
      </p:sp>
      <p:pic>
        <p:nvPicPr>
          <p:cNvPr id="230" name="Google Shape;230;p47"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Interactive Map Resource</a:t>
            </a:r>
            <a:endParaRPr/>
          </a:p>
        </p:txBody>
      </p:sp>
      <p:pic>
        <p:nvPicPr>
          <p:cNvPr id="236" name="Google Shape;236;p48" descr="Flowchart titled classroom intervention and supports includes foundations, practices for prevention and response and data systems.  Flowchart has live links under each heading.  "/>
          <p:cNvPicPr preferRelativeResize="0">
            <a:picLocks noGrp="1"/>
          </p:cNvPicPr>
          <p:nvPr>
            <p:ph type="body" idx="1"/>
          </p:nvPr>
        </p:nvPicPr>
        <p:blipFill rotWithShape="1">
          <a:blip r:embed="rId3">
            <a:alphaModFix/>
          </a:blip>
          <a:srcRect/>
          <a:stretch/>
        </p:blipFill>
        <p:spPr>
          <a:xfrm>
            <a:off x="744939" y="1600200"/>
            <a:ext cx="7650946" cy="4343400"/>
          </a:xfrm>
          <a:prstGeom prst="rect">
            <a:avLst/>
          </a:prstGeom>
          <a:noFill/>
          <a:ln>
            <a:noFill/>
          </a:ln>
        </p:spPr>
      </p:pic>
      <p:pic>
        <p:nvPicPr>
          <p:cNvPr id="237" name="Google Shape;237;p48" title="Core Content Icon"/>
          <p:cNvPicPr preferRelativeResize="0"/>
          <p:nvPr/>
        </p:nvPicPr>
        <p:blipFill rotWithShape="1">
          <a:blip r:embed="rId4">
            <a:alphaModFix/>
          </a:blip>
          <a:srcRect/>
          <a:stretch/>
        </p:blipFill>
        <p:spPr>
          <a:xfrm>
            <a:off x="228860" y="274593"/>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9"/>
          <p:cNvSpPr txBox="1">
            <a:spLocks noGrp="1"/>
          </p:cNvSpPr>
          <p:nvPr>
            <p:ph type="title"/>
          </p:nvPr>
        </p:nvSpPr>
        <p:spPr>
          <a:xfrm>
            <a:off x="1149848" y="187052"/>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Self Assessment</a:t>
            </a:r>
            <a:endParaRPr/>
          </a:p>
        </p:txBody>
      </p:sp>
      <p:pic>
        <p:nvPicPr>
          <p:cNvPr id="243" name="Google Shape;243;p49" descr="There are nine questions related to classroom physical design, routines, expectations, prompts and active supervision, opportunities to respond, acknowledging behavior, reminders, responses to misbehavior, and data system.  If a question is answered no, teacher is directed to a specific location on the interactive map." title="Classroom interventions ans supports self-assessment"/>
          <p:cNvPicPr preferRelativeResize="0">
            <a:picLocks noGrp="1"/>
          </p:cNvPicPr>
          <p:nvPr>
            <p:ph type="body" idx="1"/>
          </p:nvPr>
        </p:nvPicPr>
        <p:blipFill rotWithShape="1">
          <a:blip r:embed="rId3">
            <a:alphaModFix/>
          </a:blip>
          <a:srcRect/>
          <a:stretch/>
        </p:blipFill>
        <p:spPr>
          <a:xfrm>
            <a:off x="549275" y="1713837"/>
            <a:ext cx="8042275" cy="4116125"/>
          </a:xfrm>
          <a:prstGeom prst="rect">
            <a:avLst/>
          </a:prstGeom>
          <a:noFill/>
          <a:ln>
            <a:noFill/>
          </a:ln>
        </p:spPr>
      </p:pic>
      <p:pic>
        <p:nvPicPr>
          <p:cNvPr id="244" name="Google Shape;244;p49"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Decision Making Chart</a:t>
            </a:r>
            <a:endParaRPr/>
          </a:p>
        </p:txBody>
      </p:sp>
      <p:pic>
        <p:nvPicPr>
          <p:cNvPr id="250" name="Google Shape;250;p50" descr="Decision making chart will help guide teachers regarding implementaion of best practices in preventing and responding to behaviors in the classroom."/>
          <p:cNvPicPr preferRelativeResize="0">
            <a:picLocks noGrp="1"/>
          </p:cNvPicPr>
          <p:nvPr>
            <p:ph type="body" idx="1"/>
          </p:nvPr>
        </p:nvPicPr>
        <p:blipFill rotWithShape="1">
          <a:blip r:embed="rId3">
            <a:alphaModFix/>
          </a:blip>
          <a:srcRect/>
          <a:stretch/>
        </p:blipFill>
        <p:spPr>
          <a:xfrm>
            <a:off x="1382221" y="1600200"/>
            <a:ext cx="6376383" cy="4343400"/>
          </a:xfrm>
          <a:prstGeom prst="rect">
            <a:avLst/>
          </a:prstGeom>
          <a:noFill/>
          <a:ln>
            <a:noFill/>
          </a:ln>
        </p:spPr>
      </p:pic>
      <p:pic>
        <p:nvPicPr>
          <p:cNvPr id="251" name="Google Shape;251;p50"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title"/>
          </p:nvPr>
        </p:nvSpPr>
        <p:spPr>
          <a:xfrm>
            <a:off x="1149848" y="187052"/>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Foundations Matrix</a:t>
            </a:r>
            <a:endParaRPr/>
          </a:p>
        </p:txBody>
      </p:sp>
      <p:sp>
        <p:nvSpPr>
          <p:cNvPr id="258" name="Google Shape;258;p5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1.1  Settings</a:t>
            </a:r>
            <a:endParaRPr/>
          </a:p>
          <a:p>
            <a:pPr marL="685800" lvl="1" indent="-336550" algn="l" rtl="0">
              <a:spcBef>
                <a:spcPts val="600"/>
              </a:spcBef>
              <a:spcAft>
                <a:spcPts val="0"/>
              </a:spcAft>
              <a:buSzPts val="2420"/>
              <a:buChar char="▪"/>
            </a:pPr>
            <a:r>
              <a:rPr lang="en-US"/>
              <a:t>Critical features</a:t>
            </a:r>
            <a:endParaRPr/>
          </a:p>
          <a:p>
            <a:pPr marL="685800" lvl="1" indent="-336550" algn="l" rtl="0">
              <a:spcBef>
                <a:spcPts val="600"/>
              </a:spcBef>
              <a:spcAft>
                <a:spcPts val="0"/>
              </a:spcAft>
              <a:buSzPts val="2420"/>
              <a:buChar char="▪"/>
            </a:pPr>
            <a:r>
              <a:rPr lang="en-US"/>
              <a:t>Elementary examples</a:t>
            </a:r>
            <a:endParaRPr/>
          </a:p>
          <a:p>
            <a:pPr marL="685800" lvl="1" indent="-336550" algn="l" rtl="0">
              <a:spcBef>
                <a:spcPts val="600"/>
              </a:spcBef>
              <a:spcAft>
                <a:spcPts val="0"/>
              </a:spcAft>
              <a:buSzPts val="2420"/>
              <a:buChar char="▪"/>
            </a:pPr>
            <a:r>
              <a:rPr lang="en-US"/>
              <a:t>Secondary examples</a:t>
            </a:r>
            <a:endParaRPr/>
          </a:p>
          <a:p>
            <a:pPr marL="685800" lvl="1" indent="-336550" algn="l" rtl="0">
              <a:spcBef>
                <a:spcPts val="600"/>
              </a:spcBef>
              <a:spcAft>
                <a:spcPts val="0"/>
              </a:spcAft>
              <a:buSzPts val="2420"/>
              <a:buChar char="▪"/>
            </a:pPr>
            <a:r>
              <a:rPr lang="en-US"/>
              <a:t>Non-examples</a:t>
            </a:r>
            <a:endParaRPr/>
          </a:p>
          <a:p>
            <a:pPr marL="685800" lvl="1" indent="-336550" algn="l" rtl="0">
              <a:spcBef>
                <a:spcPts val="600"/>
              </a:spcBef>
              <a:spcAft>
                <a:spcPts val="0"/>
              </a:spcAft>
              <a:buSzPts val="2420"/>
              <a:buChar char="▪"/>
            </a:pPr>
            <a:r>
              <a:rPr lang="en-US"/>
              <a:t>Additional resources</a:t>
            </a:r>
            <a:endParaRPr/>
          </a:p>
          <a:p>
            <a:pPr marL="685800" lvl="1" indent="-182880" algn="l" rtl="0">
              <a:spcBef>
                <a:spcPts val="600"/>
              </a:spcBef>
              <a:spcAft>
                <a:spcPts val="0"/>
              </a:spcAft>
              <a:buSzPts val="2420"/>
              <a:buNone/>
            </a:pPr>
            <a:endParaRPr/>
          </a:p>
        </p:txBody>
      </p:sp>
      <p:pic>
        <p:nvPicPr>
          <p:cNvPr id="259" name="Google Shape;259;p51"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2"/>
          <p:cNvSpPr txBox="1">
            <a:spLocks noGrp="1"/>
          </p:cNvSpPr>
          <p:nvPr>
            <p:ph type="title"/>
          </p:nvPr>
        </p:nvSpPr>
        <p:spPr>
          <a:xfrm>
            <a:off x="1149335" y="288115"/>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Working Through the Matrix</a:t>
            </a:r>
            <a:endParaRPr/>
          </a:p>
        </p:txBody>
      </p:sp>
      <p:sp>
        <p:nvSpPr>
          <p:cNvPr id="266" name="Google Shape;266;p5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lnSpc>
                <a:spcPct val="90000"/>
              </a:lnSpc>
              <a:spcBef>
                <a:spcPts val="0"/>
              </a:spcBef>
              <a:spcAft>
                <a:spcPts val="0"/>
              </a:spcAft>
              <a:buSzPts val="2442"/>
              <a:buChar char="▪"/>
            </a:pPr>
            <a:r>
              <a:rPr lang="en-US" sz="2220"/>
              <a:t>1.1 Settings</a:t>
            </a:r>
            <a:endParaRPr/>
          </a:p>
          <a:p>
            <a:pPr marL="349250" lvl="0" indent="-349250" algn="l" rtl="0">
              <a:lnSpc>
                <a:spcPct val="90000"/>
              </a:lnSpc>
              <a:spcBef>
                <a:spcPts val="2000"/>
              </a:spcBef>
              <a:spcAft>
                <a:spcPts val="0"/>
              </a:spcAft>
              <a:buSzPts val="2442"/>
              <a:buChar char="▪"/>
            </a:pPr>
            <a:r>
              <a:rPr lang="en-US" sz="2220"/>
              <a:t>1.2Routines</a:t>
            </a:r>
            <a:endParaRPr/>
          </a:p>
          <a:p>
            <a:pPr marL="349250" lvl="0" indent="-349250" algn="l" rtl="0">
              <a:lnSpc>
                <a:spcPct val="90000"/>
              </a:lnSpc>
              <a:spcBef>
                <a:spcPts val="2000"/>
              </a:spcBef>
              <a:spcAft>
                <a:spcPts val="0"/>
              </a:spcAft>
              <a:buSzPts val="2442"/>
              <a:buChar char="▪"/>
            </a:pPr>
            <a:r>
              <a:rPr lang="en-US" sz="2220"/>
              <a:t>1.3 Expectations</a:t>
            </a:r>
            <a:endParaRPr/>
          </a:p>
          <a:p>
            <a:pPr marL="349250" lvl="0" indent="-349250" algn="l" rtl="0">
              <a:lnSpc>
                <a:spcPct val="90000"/>
              </a:lnSpc>
              <a:spcBef>
                <a:spcPts val="2000"/>
              </a:spcBef>
              <a:spcAft>
                <a:spcPts val="0"/>
              </a:spcAft>
              <a:buSzPts val="2442"/>
              <a:buChar char="▪"/>
            </a:pPr>
            <a:r>
              <a:rPr lang="en-US" sz="2220"/>
              <a:t>2.1 Supervision</a:t>
            </a:r>
            <a:endParaRPr/>
          </a:p>
          <a:p>
            <a:pPr marL="349250" lvl="0" indent="-349250" algn="l" rtl="0">
              <a:lnSpc>
                <a:spcPct val="90000"/>
              </a:lnSpc>
              <a:spcBef>
                <a:spcPts val="2000"/>
              </a:spcBef>
              <a:spcAft>
                <a:spcPts val="0"/>
              </a:spcAft>
              <a:buSzPts val="2442"/>
              <a:buChar char="▪"/>
            </a:pPr>
            <a:r>
              <a:rPr lang="en-US" sz="2220"/>
              <a:t>2.2 Opportunity</a:t>
            </a:r>
            <a:endParaRPr/>
          </a:p>
          <a:p>
            <a:pPr marL="349250" lvl="0" indent="-349250" algn="l" rtl="0">
              <a:lnSpc>
                <a:spcPct val="90000"/>
              </a:lnSpc>
              <a:spcBef>
                <a:spcPts val="2000"/>
              </a:spcBef>
              <a:spcAft>
                <a:spcPts val="0"/>
              </a:spcAft>
              <a:buSzPts val="2442"/>
              <a:buChar char="▪"/>
            </a:pPr>
            <a:r>
              <a:rPr lang="en-US" sz="2220"/>
              <a:t>2.3 Acknowledgement</a:t>
            </a:r>
            <a:endParaRPr/>
          </a:p>
          <a:p>
            <a:pPr marL="349250" lvl="0" indent="-349250" algn="l" rtl="0">
              <a:lnSpc>
                <a:spcPct val="90000"/>
              </a:lnSpc>
              <a:spcBef>
                <a:spcPts val="2000"/>
              </a:spcBef>
              <a:spcAft>
                <a:spcPts val="0"/>
              </a:spcAft>
              <a:buSzPts val="2442"/>
              <a:buChar char="▪"/>
            </a:pPr>
            <a:r>
              <a:rPr lang="en-US" sz="2220"/>
              <a:t>2.4 Prompts and Precorrections</a:t>
            </a:r>
            <a:endParaRPr/>
          </a:p>
          <a:p>
            <a:pPr marL="349250" lvl="0" indent="-349250" algn="l" rtl="0">
              <a:lnSpc>
                <a:spcPct val="90000"/>
              </a:lnSpc>
              <a:spcBef>
                <a:spcPts val="2000"/>
              </a:spcBef>
              <a:spcAft>
                <a:spcPts val="0"/>
              </a:spcAft>
              <a:buSzPts val="2442"/>
              <a:buChar char="▪"/>
            </a:pPr>
            <a:r>
              <a:rPr lang="en-US" sz="2220"/>
              <a:t>2.5 Error Correction</a:t>
            </a:r>
            <a:endParaRPr/>
          </a:p>
          <a:p>
            <a:pPr marL="349250" lvl="0" indent="-194183" algn="l" rtl="0">
              <a:lnSpc>
                <a:spcPct val="90000"/>
              </a:lnSpc>
              <a:spcBef>
                <a:spcPts val="2000"/>
              </a:spcBef>
              <a:spcAft>
                <a:spcPts val="0"/>
              </a:spcAft>
              <a:buSzPts val="2442"/>
              <a:buNone/>
            </a:pPr>
            <a:endParaRPr sz="2220"/>
          </a:p>
        </p:txBody>
      </p:sp>
      <p:pic>
        <p:nvPicPr>
          <p:cNvPr id="267" name="Google Shape;267;p52"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3"/>
          <p:cNvSpPr txBox="1">
            <a:spLocks noGrp="1"/>
          </p:cNvSpPr>
          <p:nvPr>
            <p:ph type="title"/>
          </p:nvPr>
        </p:nvSpPr>
        <p:spPr>
          <a:xfrm>
            <a:off x="1078448" y="187052"/>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Matrix cont’d</a:t>
            </a:r>
            <a:endParaRPr/>
          </a:p>
        </p:txBody>
      </p:sp>
      <p:sp>
        <p:nvSpPr>
          <p:cNvPr id="274" name="Google Shape;274;p5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2.6 Other Strategies to Respond to Problem Behavior</a:t>
            </a:r>
            <a:endParaRPr/>
          </a:p>
          <a:p>
            <a:pPr marL="349250" lvl="0" indent="-349250" algn="l" rtl="0">
              <a:spcBef>
                <a:spcPts val="2000"/>
              </a:spcBef>
              <a:spcAft>
                <a:spcPts val="0"/>
              </a:spcAft>
              <a:buSzPts val="2640"/>
              <a:buChar char="▪"/>
            </a:pPr>
            <a:r>
              <a:rPr lang="en-US"/>
              <a:t>3.1 to 3.4 Data Systems</a:t>
            </a:r>
            <a:endParaRPr/>
          </a:p>
          <a:p>
            <a:pPr marL="349250" lvl="0" indent="-181610" algn="l" rtl="0">
              <a:spcBef>
                <a:spcPts val="2000"/>
              </a:spcBef>
              <a:spcAft>
                <a:spcPts val="0"/>
              </a:spcAft>
              <a:buSzPts val="2640"/>
              <a:buNone/>
            </a:pPr>
            <a:endParaRPr/>
          </a:p>
        </p:txBody>
      </p:sp>
      <p:pic>
        <p:nvPicPr>
          <p:cNvPr id="275" name="Google Shape;275;p5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4"/>
          <p:cNvSpPr txBox="1">
            <a:spLocks noGrp="1"/>
          </p:cNvSpPr>
          <p:nvPr>
            <p:ph type="title"/>
          </p:nvPr>
        </p:nvSpPr>
        <p:spPr>
          <a:xfrm>
            <a:off x="1000585" y="450440"/>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Additional Tools for Responding to Behaviors</a:t>
            </a:r>
            <a:endParaRPr/>
          </a:p>
        </p:txBody>
      </p:sp>
      <p:sp>
        <p:nvSpPr>
          <p:cNvPr id="282" name="Google Shape;282;p5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FAST</a:t>
            </a:r>
            <a:endParaRPr/>
          </a:p>
          <a:p>
            <a:pPr marL="685800" lvl="1" indent="-336550" algn="l" rtl="0">
              <a:spcBef>
                <a:spcPts val="600"/>
              </a:spcBef>
              <a:spcAft>
                <a:spcPts val="0"/>
              </a:spcAft>
              <a:buSzPts val="2420"/>
              <a:buChar char="▪"/>
            </a:pPr>
            <a:r>
              <a:rPr lang="en-US"/>
              <a:t>Functional </a:t>
            </a:r>
            <a:endParaRPr/>
          </a:p>
          <a:p>
            <a:pPr marL="685800" lvl="1" indent="-336550" algn="l" rtl="0">
              <a:spcBef>
                <a:spcPts val="600"/>
              </a:spcBef>
              <a:spcAft>
                <a:spcPts val="0"/>
              </a:spcAft>
              <a:buSzPts val="2420"/>
              <a:buChar char="▪"/>
            </a:pPr>
            <a:r>
              <a:rPr lang="en-US"/>
              <a:t>Accurate</a:t>
            </a:r>
            <a:endParaRPr/>
          </a:p>
          <a:p>
            <a:pPr marL="685800" lvl="1" indent="-336550" algn="l" rtl="0">
              <a:spcBef>
                <a:spcPts val="600"/>
              </a:spcBef>
              <a:spcAft>
                <a:spcPts val="0"/>
              </a:spcAft>
              <a:buSzPts val="2420"/>
              <a:buChar char="▪"/>
            </a:pPr>
            <a:r>
              <a:rPr lang="en-US"/>
              <a:t>Specific</a:t>
            </a:r>
            <a:endParaRPr/>
          </a:p>
          <a:p>
            <a:pPr marL="685800" lvl="1" indent="-336550" algn="l" rtl="0">
              <a:spcBef>
                <a:spcPts val="600"/>
              </a:spcBef>
              <a:spcAft>
                <a:spcPts val="0"/>
              </a:spcAft>
              <a:buSzPts val="2420"/>
              <a:buChar char="▪"/>
            </a:pPr>
            <a:r>
              <a:rPr lang="en-US"/>
              <a:t>Timely</a:t>
            </a:r>
            <a:endParaRPr/>
          </a:p>
        </p:txBody>
      </p:sp>
      <p:pic>
        <p:nvPicPr>
          <p:cNvPr id="283" name="Google Shape;283;p5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5"/>
          <p:cNvSpPr txBox="1">
            <a:spLocks noGrp="1"/>
          </p:cNvSpPr>
          <p:nvPr>
            <p:ph type="title"/>
          </p:nvPr>
        </p:nvSpPr>
        <p:spPr>
          <a:xfrm>
            <a:off x="1176898" y="477490"/>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Types of Behavior and Common  Responses</a:t>
            </a:r>
            <a:endParaRPr/>
          </a:p>
        </p:txBody>
      </p:sp>
      <p:sp>
        <p:nvSpPr>
          <p:cNvPr id="290" name="Google Shape;290;p5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Appropriate or expected behavior</a:t>
            </a:r>
            <a:endParaRPr/>
          </a:p>
          <a:p>
            <a:pPr marL="349250" lvl="0" indent="-349250" algn="l" rtl="0">
              <a:spcBef>
                <a:spcPts val="2000"/>
              </a:spcBef>
              <a:spcAft>
                <a:spcPts val="0"/>
              </a:spcAft>
              <a:buSzPts val="2640"/>
              <a:buChar char="▪"/>
            </a:pPr>
            <a:r>
              <a:rPr lang="en-US"/>
              <a:t>Infrequent/non-disruptive minor behaviors</a:t>
            </a:r>
            <a:endParaRPr/>
          </a:p>
          <a:p>
            <a:pPr marL="349250" lvl="0" indent="-349250" algn="l" rtl="0">
              <a:spcBef>
                <a:spcPts val="2000"/>
              </a:spcBef>
              <a:spcAft>
                <a:spcPts val="0"/>
              </a:spcAft>
              <a:buSzPts val="2640"/>
              <a:buChar char="▪"/>
            </a:pPr>
            <a:r>
              <a:rPr lang="en-US"/>
              <a:t>Repeated non-disruptive minor behavior errors and/or disruptive major behavior errors</a:t>
            </a:r>
            <a:endParaRPr/>
          </a:p>
          <a:p>
            <a:pPr marL="349250" lvl="0" indent="-349250" algn="l" rtl="0">
              <a:spcBef>
                <a:spcPts val="2000"/>
              </a:spcBef>
              <a:spcAft>
                <a:spcPts val="0"/>
              </a:spcAft>
              <a:buSzPts val="2640"/>
              <a:buChar char="▪"/>
            </a:pPr>
            <a:r>
              <a:rPr lang="en-US"/>
              <a:t>Administrator-managed behaviors</a:t>
            </a:r>
            <a:endParaRPr/>
          </a:p>
        </p:txBody>
      </p:sp>
      <p:pic>
        <p:nvPicPr>
          <p:cNvPr id="291" name="Google Shape;291;p55"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38"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3371180915"/>
              </p:ext>
            </p:extLst>
          </p:nvPr>
        </p:nvGraphicFramePr>
        <p:xfrm>
          <a:off x="465029" y="1301028"/>
          <a:ext cx="8218600" cy="4500425"/>
        </p:xfrm>
        <a:graphic>
          <a:graphicData uri="http://schemas.openxmlformats.org/drawingml/2006/table">
            <a:tbl>
              <a:tblPr firstRow="1">
                <a:noFill/>
                <a:tableStyleId>{516ACD22-5477-426F-B253-5FFEE59348B8}</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366FF"/>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366FF"/>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58" name="Google Shape;158;p38"/>
          <p:cNvSpPr txBox="1">
            <a:spLocks noGrp="1"/>
          </p:cNvSpPr>
          <p:nvPr>
            <p:ph type="title"/>
          </p:nvPr>
        </p:nvSpPr>
        <p:spPr>
          <a:xfrm>
            <a:off x="465029" y="364882"/>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6"/>
          <p:cNvSpPr txBox="1"/>
          <p:nvPr/>
        </p:nvSpPr>
        <p:spPr>
          <a:xfrm>
            <a:off x="131953" y="6383546"/>
            <a:ext cx="813166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rgbClr val="002060"/>
                </a:solidFill>
                <a:latin typeface="Calibri"/>
                <a:ea typeface="Calibri"/>
                <a:cs typeface="Calibri"/>
                <a:sym typeface="Calibri"/>
              </a:rPr>
              <a:t>Developed by: </a:t>
            </a:r>
            <a:r>
              <a:rPr lang="en-US" sz="1200" b="0" i="0" u="none" strike="noStrike" cap="none">
                <a:solidFill>
                  <a:srgbClr val="002060"/>
                </a:solidFill>
                <a:latin typeface="Calibri"/>
                <a:ea typeface="Calibri"/>
                <a:cs typeface="Calibri"/>
                <a:sym typeface="Calibri"/>
              </a:rPr>
              <a:t>Brandi Simonsen, Jennifer Freeman, Steve Goodman, Barbara Mitchell, Jessica Swain-Bradway, Brigid Flannery, George Sugai, Heather George, Bob Putnam, &amp;</a:t>
            </a:r>
            <a:r>
              <a:rPr lang="en-US" sz="1200" b="0" i="0" u="none" strike="noStrike" cap="none">
                <a:solidFill>
                  <a:srgbClr val="002060"/>
                </a:solidFill>
                <a:latin typeface="Arial"/>
                <a:ea typeface="Arial"/>
                <a:cs typeface="Arial"/>
                <a:sym typeface="Arial"/>
              </a:rPr>
              <a:t>Renee Bradley et al. (OSEP)</a:t>
            </a:r>
            <a:endParaRPr sz="1200">
              <a:solidFill>
                <a:schemeClr val="dk1"/>
              </a:solidFill>
              <a:latin typeface="Calibri"/>
              <a:ea typeface="Calibri"/>
              <a:cs typeface="Calibri"/>
              <a:sym typeface="Calibri"/>
            </a:endParaRPr>
          </a:p>
        </p:txBody>
      </p:sp>
      <p:sp>
        <p:nvSpPr>
          <p:cNvPr id="298" name="Google Shape;298;p56" title="Before jumping into content, let's preview the features of this resource."/>
          <p:cNvSpPr/>
          <p:nvPr/>
        </p:nvSpPr>
        <p:spPr>
          <a:xfrm>
            <a:off x="5291053" y="4993668"/>
            <a:ext cx="3678217" cy="923330"/>
          </a:xfrm>
          <a:prstGeom prst="wedgeRectCallout">
            <a:avLst>
              <a:gd name="adj1" fmla="val -20833"/>
              <a:gd name="adj2" fmla="val 62500"/>
            </a:avLst>
          </a:prstGeom>
          <a:gradFill>
            <a:gsLst>
              <a:gs pos="0">
                <a:srgbClr val="A1B2E9"/>
              </a:gs>
              <a:gs pos="100000">
                <a:srgbClr val="BDCEFF"/>
              </a:gs>
            </a:gsLst>
            <a:lin ang="16200000" scaled="0"/>
          </a:gradFill>
          <a:ln w="9525" cap="flat" cmpd="sng">
            <a:solidFill>
              <a:srgbClr val="A4B1D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56" title="Supporting and responding to behavior: evidence-based classroom strategies for teachers"/>
          <p:cNvPicPr preferRelativeResize="0">
            <a:picLocks noGrp="1"/>
          </p:cNvPicPr>
          <p:nvPr>
            <p:ph type="body" idx="1"/>
          </p:nvPr>
        </p:nvPicPr>
        <p:blipFill rotWithShape="1">
          <a:blip r:embed="rId3">
            <a:alphaModFix/>
          </a:blip>
          <a:srcRect t="13543" b="13544"/>
          <a:stretch/>
        </p:blipFill>
        <p:spPr>
          <a:xfrm>
            <a:off x="365298" y="1600201"/>
            <a:ext cx="8257568" cy="4503130"/>
          </a:xfrm>
          <a:prstGeom prst="rect">
            <a:avLst/>
          </a:prstGeom>
          <a:noFill/>
          <a:ln>
            <a:noFill/>
          </a:ln>
        </p:spPr>
      </p:pic>
      <p:pic>
        <p:nvPicPr>
          <p:cNvPr id="300" name="Google Shape;300;p56" title="Graphic of a person jumping and clicking their heels together"/>
          <p:cNvPicPr preferRelativeResize="0"/>
          <p:nvPr/>
        </p:nvPicPr>
        <p:blipFill rotWithShape="1">
          <a:blip r:embed="rId4">
            <a:alphaModFix/>
          </a:blip>
          <a:srcRect/>
          <a:stretch/>
        </p:blipFill>
        <p:spPr>
          <a:xfrm>
            <a:off x="4905239" y="5415997"/>
            <a:ext cx="771628" cy="687333"/>
          </a:xfrm>
          <a:prstGeom prst="rect">
            <a:avLst/>
          </a:prstGeom>
          <a:noFill/>
          <a:ln>
            <a:noFill/>
          </a:ln>
        </p:spPr>
      </p:pic>
      <p:sp>
        <p:nvSpPr>
          <p:cNvPr id="301" name="Google Shape;301;p56"/>
          <p:cNvSpPr txBox="1"/>
          <p:nvPr/>
        </p:nvSpPr>
        <p:spPr>
          <a:xfrm>
            <a:off x="5735538" y="4993668"/>
            <a:ext cx="323373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Before jumping into content, let’s preview the features of this resource </a:t>
            </a:r>
            <a:endParaRPr sz="1800">
              <a:solidFill>
                <a:schemeClr val="dk1"/>
              </a:solidFill>
              <a:latin typeface="Calibri"/>
              <a:ea typeface="Calibri"/>
              <a:cs typeface="Calibri"/>
              <a:sym typeface="Calibri"/>
            </a:endParaRPr>
          </a:p>
        </p:txBody>
      </p:sp>
      <p:sp>
        <p:nvSpPr>
          <p:cNvPr id="302" name="Google Shape;302;p5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br>
              <a:rPr lang="en-US" sz="2800">
                <a:solidFill>
                  <a:srgbClr val="002060"/>
                </a:solidFill>
                <a:latin typeface="Arial"/>
                <a:ea typeface="Arial"/>
                <a:cs typeface="Arial"/>
                <a:sym typeface="Arial"/>
              </a:rPr>
            </a:br>
            <a:r>
              <a:rPr lang="en-US" sz="3600" u="sng">
                <a:solidFill>
                  <a:srgbClr val="002060"/>
                </a:solidFill>
                <a:latin typeface="Arial"/>
                <a:ea typeface="Arial"/>
                <a:cs typeface="Arial"/>
                <a:sym typeface="Arial"/>
                <a:hlinkClick r:id="rId5"/>
              </a:rPr>
              <a:t>Overview on Classroom PBIS Practices</a:t>
            </a:r>
            <a:br>
              <a:rPr lang="en-US" sz="3600">
                <a:solidFill>
                  <a:srgbClr val="002060"/>
                </a:solidFill>
                <a:latin typeface="Arial"/>
                <a:ea typeface="Arial"/>
                <a:cs typeface="Arial"/>
                <a:sym typeface="Arial"/>
              </a:rPr>
            </a:b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Interactive Map of Core Features</a:t>
            </a:r>
            <a:endParaRPr sz="3959"/>
          </a:p>
        </p:txBody>
      </p:sp>
      <p:pic>
        <p:nvPicPr>
          <p:cNvPr id="308" name="Google Shape;308;p57" descr="Table 1 - foundations, table 2 - practices (prevention, response), table 3 - data systems." title="Classroom interventions and supports"/>
          <p:cNvPicPr preferRelativeResize="0">
            <a:picLocks noGrp="1"/>
          </p:cNvPicPr>
          <p:nvPr>
            <p:ph type="body" idx="1"/>
          </p:nvPr>
        </p:nvPicPr>
        <p:blipFill rotWithShape="1">
          <a:blip r:embed="rId3">
            <a:alphaModFix/>
          </a:blip>
          <a:srcRect t="11046" b="11045"/>
          <a:stretch/>
        </p:blipFill>
        <p:spPr>
          <a:xfrm>
            <a:off x="0" y="1266172"/>
            <a:ext cx="9095459" cy="51670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8" descr="There are nine questions related to classroom physical design, routines, expectations, prompts and active supervision, opportunities to respond, acknowledging behavior, reminders, responses to misbehavior, and data system.  If a question is answered no, teacher is directed to a specific location on the interactive map." title="Classroom interventions ans supports self-assessment"/>
          <p:cNvPicPr preferRelativeResize="0"/>
          <p:nvPr/>
        </p:nvPicPr>
        <p:blipFill rotWithShape="1">
          <a:blip r:embed="rId3">
            <a:alphaModFix/>
          </a:blip>
          <a:srcRect/>
          <a:stretch/>
        </p:blipFill>
        <p:spPr>
          <a:xfrm>
            <a:off x="234517" y="1295400"/>
            <a:ext cx="8909483" cy="4563064"/>
          </a:xfrm>
          <a:prstGeom prst="rect">
            <a:avLst/>
          </a:prstGeom>
          <a:noFill/>
          <a:ln>
            <a:noFill/>
          </a:ln>
        </p:spPr>
      </p:pic>
      <p:sp>
        <p:nvSpPr>
          <p:cNvPr id="314" name="Google Shape;314;p5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Self-Assessment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9" descr="Start by determining if core features are implemented with consistency, then determine if data indicate students are still engaged in problem behavior, determine if behavior is minor or major, if major determine the number of students involved." title="The decision-making chart will help guide teachers regarding implementation of best practices in preventing and responding to behaviors in the classroom."/>
          <p:cNvPicPr preferRelativeResize="0"/>
          <p:nvPr/>
        </p:nvPicPr>
        <p:blipFill rotWithShape="1">
          <a:blip r:embed="rId3">
            <a:alphaModFix/>
          </a:blip>
          <a:srcRect/>
          <a:stretch/>
        </p:blipFill>
        <p:spPr>
          <a:xfrm>
            <a:off x="352155" y="1034701"/>
            <a:ext cx="8547100" cy="5823299"/>
          </a:xfrm>
          <a:prstGeom prst="rect">
            <a:avLst/>
          </a:prstGeom>
          <a:noFill/>
          <a:ln>
            <a:noFill/>
          </a:ln>
        </p:spPr>
      </p:pic>
      <p:sp>
        <p:nvSpPr>
          <p:cNvPr id="320" name="Google Shape;320;p59"/>
          <p:cNvSpPr txBox="1">
            <a:spLocks noGrp="1"/>
          </p:cNvSpPr>
          <p:nvPr>
            <p:ph type="title"/>
          </p:nvPr>
        </p:nvSpPr>
        <p:spPr>
          <a:xfrm>
            <a:off x="352155" y="255641"/>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Decision Making Chart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60" descr="Settings: effectively design the physical environment of the classroom - description and critical features, elementary and secondary examples, non-examples and empirical support and resources." title="Table 1 Matrix of Foundations for Classroom interventions and supports"/>
          <p:cNvPicPr preferRelativeResize="0"/>
          <p:nvPr/>
        </p:nvPicPr>
        <p:blipFill rotWithShape="1">
          <a:blip r:embed="rId3">
            <a:alphaModFix/>
          </a:blip>
          <a:srcRect/>
          <a:stretch/>
        </p:blipFill>
        <p:spPr>
          <a:xfrm>
            <a:off x="0" y="1427081"/>
            <a:ext cx="9144000" cy="4733765"/>
          </a:xfrm>
          <a:prstGeom prst="rect">
            <a:avLst/>
          </a:prstGeom>
          <a:noFill/>
          <a:ln>
            <a:noFill/>
          </a:ln>
        </p:spPr>
      </p:pic>
      <p:sp>
        <p:nvSpPr>
          <p:cNvPr id="326" name="Google Shape;326;p60"/>
          <p:cNvSpPr txBox="1">
            <a:spLocks noGrp="1"/>
          </p:cNvSpPr>
          <p:nvPr>
            <p:ph type="title"/>
          </p:nvPr>
        </p:nvSpPr>
        <p:spPr>
          <a:xfrm>
            <a:off x="352155" y="377391"/>
            <a:ext cx="6987106" cy="915357"/>
          </a:xfrm>
          <a:prstGeom prst="rect">
            <a:avLst/>
          </a:prstGeom>
          <a:solidFill>
            <a:srgbClr val="FFFFF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Tables with Definitions, Examples, </a:t>
            </a:r>
            <a:br>
              <a:rPr lang="en-US" sz="3959"/>
            </a:br>
            <a:r>
              <a:rPr lang="en-US" sz="3959"/>
              <a:t>Non-Examples, and Resources</a:t>
            </a:r>
            <a:endParaRPr sz="3959"/>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61" descr="Responding to behaviors in the classroom, make it FAST: functional, accurate, specific, timely.  Types of behavior and common responses: appropriate or expected behavior, infrequent and non-disruptive minor behaviors, repeated and non-disruptive minor behavior errors and/or disruptive major behavior errors, administrator-managed behaviors." title="Additional strategy and guidelines"/>
          <p:cNvPicPr preferRelativeResize="0"/>
          <p:nvPr/>
        </p:nvPicPr>
        <p:blipFill rotWithShape="1">
          <a:blip r:embed="rId3">
            <a:alphaModFix/>
          </a:blip>
          <a:srcRect/>
          <a:stretch/>
        </p:blipFill>
        <p:spPr>
          <a:xfrm>
            <a:off x="457200" y="923259"/>
            <a:ext cx="8229600" cy="5627593"/>
          </a:xfrm>
          <a:prstGeom prst="rect">
            <a:avLst/>
          </a:prstGeom>
          <a:noFill/>
          <a:ln>
            <a:noFill/>
          </a:ln>
        </p:spPr>
      </p:pic>
      <p:sp>
        <p:nvSpPr>
          <p:cNvPr id="332" name="Google Shape;332;p61"/>
          <p:cNvSpPr txBox="1">
            <a:spLocks noGrp="1"/>
          </p:cNvSpPr>
          <p:nvPr>
            <p:ph type="title"/>
          </p:nvPr>
        </p:nvSpPr>
        <p:spPr>
          <a:xfrm>
            <a:off x="352155" y="139866"/>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Additional Tools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62" descr="Teacher invested time into designing classroom before third graders arrived in the fall.  He planned routines – where students would place materials when entering the classroom, where they would line up when exiting – and ensured physical layout facilitated engaging in the routines.  He defined what it looked like for students to follow school-wide expectations (safe, respect, responsibility) in the context of his classroom routines.  On the first day of school, the teacher greeted students at the door, introduced himself, and invited students into their shared learning environment.  He spent the better part of the first day explicitly teaching the expectations within his classroom routines and establishing his classroom as a positive learning environment.  Throughout the day, he systematically recognized each student who followed expectations with specific praise.  He also wrote and invited student to sign a classroom constitution (behavior contract). " title="Elementary example"/>
          <p:cNvPicPr preferRelativeResize="0"/>
          <p:nvPr/>
        </p:nvPicPr>
        <p:blipFill rotWithShape="1">
          <a:blip r:embed="rId3">
            <a:alphaModFix/>
          </a:blip>
          <a:srcRect/>
          <a:stretch/>
        </p:blipFill>
        <p:spPr>
          <a:xfrm>
            <a:off x="0" y="1891346"/>
            <a:ext cx="9144000" cy="2188677"/>
          </a:xfrm>
          <a:prstGeom prst="rect">
            <a:avLst/>
          </a:prstGeom>
          <a:noFill/>
          <a:ln>
            <a:noFill/>
          </a:ln>
        </p:spPr>
      </p:pic>
      <p:pic>
        <p:nvPicPr>
          <p:cNvPr id="338" name="Google Shape;338;p62" descr="Teacher had been teaching freshman science for 15 years when she heard about the importance of a multi-tiered behavior framework to address behavior the same way her school addressed academics.  Although she always emphasized safety in lab, she recognized that she may have been more reactive than proactive.  She decided to rethink her classroom.  She revisited the physical design of the classroom and lab. She ensured materials were stored safely and the furniture allowed students to efficiently transition from desks to lab tables.  She reviewed routines and posted reminders of key routines in the room.   In addition to posting and teaching the school-wide expected behavior matrix, she defined the same school-wide expectations (safety, respect and achievement) for her three main classroom routines in her classroom matrix. " title="Secondary example"/>
          <p:cNvPicPr preferRelativeResize="0"/>
          <p:nvPr/>
        </p:nvPicPr>
        <p:blipFill rotWithShape="1">
          <a:blip r:embed="rId4">
            <a:alphaModFix/>
          </a:blip>
          <a:srcRect/>
          <a:stretch/>
        </p:blipFill>
        <p:spPr>
          <a:xfrm>
            <a:off x="0" y="4457165"/>
            <a:ext cx="9144000" cy="1840731"/>
          </a:xfrm>
          <a:prstGeom prst="rect">
            <a:avLst/>
          </a:prstGeom>
          <a:noFill/>
          <a:ln>
            <a:noFill/>
          </a:ln>
        </p:spPr>
      </p:pic>
      <p:sp>
        <p:nvSpPr>
          <p:cNvPr id="339" name="Google Shape;339;p62"/>
          <p:cNvSpPr txBox="1">
            <a:spLocks noGrp="1"/>
          </p:cNvSpPr>
          <p:nvPr>
            <p:ph type="title"/>
          </p:nvPr>
        </p:nvSpPr>
        <p:spPr>
          <a:xfrm>
            <a:off x="352149" y="377400"/>
            <a:ext cx="86565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Scenarios to Illustrate Implementation</a:t>
            </a:r>
            <a:br>
              <a:rPr lang="en-US" sz="3959"/>
            </a:br>
            <a:r>
              <a:rPr lang="en-US" sz="3959"/>
              <a:t>Elementary and Secondary</a:t>
            </a:r>
            <a:endParaRPr sz="395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3"/>
          <p:cNvSpPr txBox="1">
            <a:spLocks noGrp="1"/>
          </p:cNvSpPr>
          <p:nvPr>
            <p:ph type="title"/>
          </p:nvPr>
        </p:nvSpPr>
        <p:spPr>
          <a:xfrm>
            <a:off x="1772073" y="237052"/>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Activity</a:t>
            </a:r>
            <a:endParaRPr/>
          </a:p>
        </p:txBody>
      </p:sp>
      <p:sp>
        <p:nvSpPr>
          <p:cNvPr id="345" name="Google Shape;345;p63"/>
          <p:cNvSpPr txBox="1">
            <a:spLocks noGrp="1"/>
          </p:cNvSpPr>
          <p:nvPr>
            <p:ph type="body" idx="1"/>
          </p:nvPr>
        </p:nvSpPr>
        <p:spPr>
          <a:xfrm>
            <a:off x="443210" y="1433063"/>
            <a:ext cx="8257500" cy="4691100"/>
          </a:xfrm>
          <a:prstGeom prst="rect">
            <a:avLst/>
          </a:prstGeom>
          <a:noFill/>
          <a:ln>
            <a:noFill/>
          </a:ln>
        </p:spPr>
        <p:txBody>
          <a:bodyPr spcFirstLastPara="1" wrap="square" lIns="91425" tIns="45700" rIns="91425" bIns="45700" anchor="t" anchorCtr="0">
            <a:noAutofit/>
          </a:bodyPr>
          <a:lstStyle/>
          <a:p>
            <a:pPr marL="514350" lvl="0" indent="-514350" algn="l" rtl="0">
              <a:lnSpc>
                <a:spcPct val="80000"/>
              </a:lnSpc>
              <a:spcBef>
                <a:spcPts val="0"/>
              </a:spcBef>
              <a:spcAft>
                <a:spcPts val="0"/>
              </a:spcAft>
              <a:buSzPts val="2240"/>
              <a:buFont typeface="Calibri"/>
              <a:buAutoNum type="arabicPeriod"/>
            </a:pPr>
            <a:r>
              <a:rPr lang="en-US" sz="2240"/>
              <a:t>On a sticky note write the problem behavior you experience the most frequently.</a:t>
            </a:r>
            <a:endParaRPr/>
          </a:p>
          <a:p>
            <a:pPr marL="514350" lvl="0" indent="-514350" algn="l" rtl="0">
              <a:lnSpc>
                <a:spcPct val="80000"/>
              </a:lnSpc>
              <a:spcBef>
                <a:spcPts val="448"/>
              </a:spcBef>
              <a:spcAft>
                <a:spcPts val="0"/>
              </a:spcAft>
              <a:buSzPts val="2240"/>
              <a:buFont typeface="Calibri"/>
              <a:buAutoNum type="arabicPeriod"/>
            </a:pPr>
            <a:r>
              <a:rPr lang="en-US" sz="2240"/>
              <a:t>Put your sticky note in the center of your table.</a:t>
            </a:r>
            <a:endParaRPr/>
          </a:p>
          <a:p>
            <a:pPr marL="514350" lvl="0" indent="-514350" algn="l" rtl="0">
              <a:lnSpc>
                <a:spcPct val="80000"/>
              </a:lnSpc>
              <a:spcBef>
                <a:spcPts val="448"/>
              </a:spcBef>
              <a:spcAft>
                <a:spcPts val="0"/>
              </a:spcAft>
              <a:buSzPts val="2240"/>
              <a:buFont typeface="Calibri"/>
              <a:buAutoNum type="arabicPeriod"/>
            </a:pPr>
            <a:r>
              <a:rPr lang="en-US" sz="2240"/>
              <a:t>Organize the sticky notes by similar behaviors looking for overlap.</a:t>
            </a:r>
            <a:endParaRPr/>
          </a:p>
          <a:p>
            <a:pPr marL="514350" lvl="0" indent="-514350" algn="l" rtl="0">
              <a:lnSpc>
                <a:spcPct val="80000"/>
              </a:lnSpc>
              <a:spcBef>
                <a:spcPts val="448"/>
              </a:spcBef>
              <a:spcAft>
                <a:spcPts val="0"/>
              </a:spcAft>
              <a:buSzPts val="2240"/>
              <a:buFont typeface="Calibri"/>
              <a:buAutoNum type="arabicPeriod"/>
            </a:pPr>
            <a:r>
              <a:rPr lang="en-US" sz="2240"/>
              <a:t>Coach read the sticky notes.</a:t>
            </a:r>
            <a:endParaRPr/>
          </a:p>
          <a:p>
            <a:pPr marL="514350" lvl="0" indent="-514350" algn="l" rtl="0">
              <a:lnSpc>
                <a:spcPct val="80000"/>
              </a:lnSpc>
              <a:spcBef>
                <a:spcPts val="448"/>
              </a:spcBef>
              <a:spcAft>
                <a:spcPts val="0"/>
              </a:spcAft>
              <a:buSzPts val="2240"/>
              <a:buFont typeface="Calibri"/>
              <a:buAutoNum type="arabicPeriod"/>
            </a:pPr>
            <a:r>
              <a:rPr lang="en-US" sz="2240"/>
              <a:t>Choose one or two behaviors from the center of the table.</a:t>
            </a:r>
            <a:endParaRPr/>
          </a:p>
          <a:p>
            <a:pPr marL="514350" lvl="0" indent="-514350" algn="l" rtl="0">
              <a:lnSpc>
                <a:spcPct val="80000"/>
              </a:lnSpc>
              <a:spcBef>
                <a:spcPts val="448"/>
              </a:spcBef>
              <a:spcAft>
                <a:spcPts val="0"/>
              </a:spcAft>
              <a:buSzPts val="2240"/>
              <a:buFont typeface="Calibri"/>
              <a:buAutoNum type="arabicPeriod"/>
            </a:pPr>
            <a:r>
              <a:rPr lang="en-US" sz="2240"/>
              <a:t>Explore the </a:t>
            </a:r>
            <a:r>
              <a:rPr lang="en-US" sz="2240" b="1" i="1"/>
              <a:t>Supporting and Responding to Behavior </a:t>
            </a:r>
            <a:r>
              <a:rPr lang="en-US" sz="2240"/>
              <a:t>guide to find strategies to help staff respond supportively to your chosen behaviors.</a:t>
            </a:r>
            <a:endParaRPr/>
          </a:p>
          <a:p>
            <a:pPr marL="514350" lvl="0" indent="-514350" algn="l" rtl="0">
              <a:lnSpc>
                <a:spcPct val="80000"/>
              </a:lnSpc>
              <a:spcBef>
                <a:spcPts val="448"/>
              </a:spcBef>
              <a:spcAft>
                <a:spcPts val="0"/>
              </a:spcAft>
              <a:buSzPts val="2240"/>
              <a:buFont typeface="Calibri"/>
              <a:buAutoNum type="arabicPeriod"/>
            </a:pPr>
            <a:r>
              <a:rPr lang="en-US" sz="2240"/>
              <a:t>Write the problem behavior on top of your poster paper and then 3 strategies you found in the</a:t>
            </a:r>
            <a:r>
              <a:rPr lang="en-US" sz="2240" b="1" i="1"/>
              <a:t> Supporting and Responding to Behavior </a:t>
            </a:r>
            <a:r>
              <a:rPr lang="en-US" sz="2240"/>
              <a:t>staff could use.</a:t>
            </a:r>
            <a:endParaRPr/>
          </a:p>
          <a:p>
            <a:pPr marL="514350" lvl="0" indent="-372110" algn="l" rtl="0">
              <a:lnSpc>
                <a:spcPct val="80000"/>
              </a:lnSpc>
              <a:spcBef>
                <a:spcPts val="448"/>
              </a:spcBef>
              <a:spcAft>
                <a:spcPts val="0"/>
              </a:spcAft>
              <a:buSzPts val="2240"/>
              <a:buFont typeface="Calibri"/>
              <a:buNone/>
            </a:pPr>
            <a:endParaRPr sz="2240"/>
          </a:p>
          <a:p>
            <a:pPr marL="0" lvl="0" indent="0" algn="l" rtl="0">
              <a:lnSpc>
                <a:spcPct val="80000"/>
              </a:lnSpc>
              <a:spcBef>
                <a:spcPts val="476"/>
              </a:spcBef>
              <a:spcAft>
                <a:spcPts val="0"/>
              </a:spcAft>
              <a:buSzPts val="2240"/>
              <a:buNone/>
            </a:pPr>
            <a:r>
              <a:rPr lang="en-US" sz="2240"/>
              <a:t>						</a:t>
            </a:r>
            <a:r>
              <a:rPr lang="en-US" sz="2380">
                <a:solidFill>
                  <a:schemeClr val="dk1"/>
                </a:solidFill>
              </a:rPr>
              <a:t>Workbook p. ___ Activity ___</a:t>
            </a:r>
            <a:endParaRPr sz="2380">
              <a:solidFill>
                <a:schemeClr val="dk1"/>
              </a:solidFill>
            </a:endParaRPr>
          </a:p>
          <a:p>
            <a:pPr marL="514350" lvl="0" indent="-372110" algn="l" rtl="0">
              <a:lnSpc>
                <a:spcPct val="80000"/>
              </a:lnSpc>
              <a:spcBef>
                <a:spcPts val="448"/>
              </a:spcBef>
              <a:spcAft>
                <a:spcPts val="0"/>
              </a:spcAft>
              <a:buSzPts val="2240"/>
              <a:buFont typeface="Calibri"/>
              <a:buNone/>
            </a:pPr>
            <a:endParaRPr sz="2240"/>
          </a:p>
          <a:p>
            <a:pPr marL="342900" lvl="0" indent="-200660" algn="l" rtl="0">
              <a:lnSpc>
                <a:spcPct val="80000"/>
              </a:lnSpc>
              <a:spcBef>
                <a:spcPts val="448"/>
              </a:spcBef>
              <a:spcAft>
                <a:spcPts val="0"/>
              </a:spcAft>
              <a:buSzPts val="2240"/>
              <a:buNone/>
            </a:pPr>
            <a:endParaRPr sz="2240"/>
          </a:p>
        </p:txBody>
      </p:sp>
      <p:pic>
        <p:nvPicPr>
          <p:cNvPr id="346" name="Google Shape;346;p63" descr="This blue and white icon shows a pencil.  There is no text. " title="Practice Icon"/>
          <p:cNvPicPr preferRelativeResize="0"/>
          <p:nvPr/>
        </p:nvPicPr>
        <p:blipFill rotWithShape="1">
          <a:blip r:embed="rId3">
            <a:alphaModFix/>
          </a:blip>
          <a:srcRect/>
          <a:stretch/>
        </p:blipFill>
        <p:spPr>
          <a:xfrm>
            <a:off x="617872" y="185618"/>
            <a:ext cx="1018243" cy="101824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9"/>
          <p:cNvSpPr txBox="1">
            <a:spLocks noGrp="1"/>
          </p:cNvSpPr>
          <p:nvPr>
            <p:ph type="ctrTitle"/>
          </p:nvPr>
        </p:nvSpPr>
        <p:spPr>
          <a:xfrm>
            <a:off x="1322921" y="963869"/>
            <a:ext cx="6498158" cy="228499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DB7D7"/>
              </a:buClr>
              <a:buSzPts val="4400"/>
              <a:buFont typeface="Noto Sans Symbols"/>
              <a:buNone/>
            </a:pPr>
            <a:r>
              <a:rPr lang="en-US" sz="4000"/>
              <a:t>Supporting and Responding to Behavior</a:t>
            </a:r>
            <a:endParaRPr/>
          </a:p>
        </p:txBody>
      </p:sp>
      <p:sp>
        <p:nvSpPr>
          <p:cNvPr id="165" name="Google Shape;165;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B7D7"/>
              </a:buClr>
              <a:buSzPts val="1980"/>
              <a:buFont typeface="Noto Sans Symbols"/>
              <a:buNone/>
            </a:pPr>
            <a:r>
              <a:rPr lang="en-US" b="1" u="sng">
                <a:solidFill>
                  <a:srgbClr val="3F3F3F"/>
                </a:solidFill>
                <a:hlinkClick r:id="rId3"/>
              </a:rPr>
              <a:t>Link to Guide</a:t>
            </a:r>
            <a:endParaRPr b="1">
              <a:solidFill>
                <a:srgbClr val="3F3F3F"/>
              </a:solidFill>
            </a:endParaRPr>
          </a:p>
        </p:txBody>
      </p:sp>
      <p:pic>
        <p:nvPicPr>
          <p:cNvPr id="166" name="Google Shape;166;p39"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a:off x="1258073" y="504540"/>
            <a:ext cx="6987000" cy="915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a:t>What needs to be in place for strategies to work?</a:t>
            </a:r>
            <a:endParaRPr/>
          </a:p>
        </p:txBody>
      </p:sp>
      <p:sp>
        <p:nvSpPr>
          <p:cNvPr id="173" name="Google Shape;173;p4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Strategies are maximized when:</a:t>
            </a:r>
            <a:endParaRPr/>
          </a:p>
          <a:p>
            <a:pPr marL="685800" lvl="1" indent="-336550" algn="l" rtl="0">
              <a:spcBef>
                <a:spcPts val="600"/>
              </a:spcBef>
              <a:spcAft>
                <a:spcPts val="0"/>
              </a:spcAft>
              <a:buSzPts val="2420"/>
              <a:buChar char="▪"/>
            </a:pPr>
            <a:r>
              <a:rPr lang="en-US"/>
              <a:t>They are part of a multi-tiered approach</a:t>
            </a:r>
            <a:endParaRPr/>
          </a:p>
          <a:p>
            <a:pPr marL="685800" lvl="1" indent="-336550" algn="l" rtl="0">
              <a:spcBef>
                <a:spcPts val="600"/>
              </a:spcBef>
              <a:spcAft>
                <a:spcPts val="0"/>
              </a:spcAft>
              <a:buSzPts val="2420"/>
              <a:buChar char="▪"/>
            </a:pPr>
            <a:r>
              <a:rPr lang="en-US"/>
              <a:t>Classroom and school-wide expectations are directly linked</a:t>
            </a:r>
            <a:endParaRPr/>
          </a:p>
          <a:p>
            <a:pPr marL="685800" lvl="1" indent="-336550" algn="l" rtl="0">
              <a:spcBef>
                <a:spcPts val="600"/>
              </a:spcBef>
              <a:spcAft>
                <a:spcPts val="0"/>
              </a:spcAft>
              <a:buSzPts val="2420"/>
              <a:buChar char="▪"/>
            </a:pPr>
            <a:r>
              <a:rPr lang="en-US"/>
              <a:t>Strategies are in alignment with effective instructional design, curriculum, and delivery; and</a:t>
            </a:r>
            <a:endParaRPr/>
          </a:p>
          <a:p>
            <a:pPr marL="685800" lvl="1" indent="-336550" algn="l" rtl="0">
              <a:spcBef>
                <a:spcPts val="600"/>
              </a:spcBef>
              <a:spcAft>
                <a:spcPts val="0"/>
              </a:spcAft>
              <a:buSzPts val="2420"/>
              <a:buChar char="▪"/>
            </a:pPr>
            <a:r>
              <a:rPr lang="en-US"/>
              <a:t>School/classroom based data are used to guide decision making</a:t>
            </a:r>
            <a:endParaRPr/>
          </a:p>
          <a:p>
            <a:pPr marL="685800" lvl="1" indent="-182880" algn="l" rtl="0">
              <a:spcBef>
                <a:spcPts val="600"/>
              </a:spcBef>
              <a:spcAft>
                <a:spcPts val="0"/>
              </a:spcAft>
              <a:buSzPts val="2420"/>
              <a:buNone/>
            </a:pPr>
            <a:endParaRPr/>
          </a:p>
          <a:p>
            <a:pPr marL="685800" lvl="1" indent="-182880" algn="l" rtl="0">
              <a:spcBef>
                <a:spcPts val="600"/>
              </a:spcBef>
              <a:spcAft>
                <a:spcPts val="0"/>
              </a:spcAft>
              <a:buSzPts val="2420"/>
              <a:buNone/>
            </a:pPr>
            <a:endParaRPr/>
          </a:p>
        </p:txBody>
      </p:sp>
      <p:pic>
        <p:nvPicPr>
          <p:cNvPr id="174" name="Google Shape;174;p4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1"/>
          <p:cNvSpPr txBox="1">
            <a:spLocks noGrp="1"/>
          </p:cNvSpPr>
          <p:nvPr>
            <p:ph type="title"/>
          </p:nvPr>
        </p:nvSpPr>
        <p:spPr>
          <a:xfrm>
            <a:off x="933425" y="310250"/>
            <a:ext cx="85488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Examples of School-Level Supports</a:t>
            </a:r>
            <a:endParaRPr/>
          </a:p>
        </p:txBody>
      </p:sp>
      <p:sp>
        <p:nvSpPr>
          <p:cNvPr id="181" name="Google Shape;181;p4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40"/>
              <a:buNone/>
            </a:pPr>
            <a:endParaRPr/>
          </a:p>
          <a:p>
            <a:pPr marL="349250" lvl="0" indent="-349250" algn="l" rtl="0">
              <a:spcBef>
                <a:spcPts val="2000"/>
              </a:spcBef>
              <a:spcAft>
                <a:spcPts val="0"/>
              </a:spcAft>
              <a:buSzPts val="2640"/>
              <a:buChar char="▪"/>
            </a:pPr>
            <a:r>
              <a:rPr lang="en-US"/>
              <a:t>Multi-tiered approach </a:t>
            </a:r>
            <a:endParaRPr/>
          </a:p>
          <a:p>
            <a:pPr marL="349250" lvl="0" indent="-349250" algn="l" rtl="0">
              <a:spcBef>
                <a:spcPts val="2000"/>
              </a:spcBef>
              <a:spcAft>
                <a:spcPts val="0"/>
              </a:spcAft>
              <a:buSzPts val="2640"/>
              <a:buChar char="▪"/>
            </a:pPr>
            <a:r>
              <a:rPr lang="en-US"/>
              <a:t>Framework is guided by school-wide discipline data</a:t>
            </a:r>
            <a:endParaRPr/>
          </a:p>
          <a:p>
            <a:pPr marL="349250" lvl="0" indent="-349250" algn="l" rtl="0">
              <a:spcBef>
                <a:spcPts val="2000"/>
              </a:spcBef>
              <a:spcAft>
                <a:spcPts val="0"/>
              </a:spcAft>
              <a:buSzPts val="2640"/>
              <a:buChar char="▪"/>
            </a:pPr>
            <a:r>
              <a:rPr lang="en-US"/>
              <a:t>Appropriate supports for staff are provided</a:t>
            </a:r>
            <a:endParaRPr/>
          </a:p>
        </p:txBody>
      </p:sp>
      <p:pic>
        <p:nvPicPr>
          <p:cNvPr id="182" name="Google Shape;182;p41" title="Core Content Icon"/>
          <p:cNvPicPr preferRelativeResize="0"/>
          <p:nvPr/>
        </p:nvPicPr>
        <p:blipFill rotWithShape="1">
          <a:blip r:embed="rId3">
            <a:alphaModFix/>
          </a:blip>
          <a:srcRect/>
          <a:stretch/>
        </p:blipFill>
        <p:spPr>
          <a:xfrm>
            <a:off x="107110" y="310243"/>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2"/>
          <p:cNvSpPr txBox="1">
            <a:spLocks noGrp="1"/>
          </p:cNvSpPr>
          <p:nvPr>
            <p:ph type="title"/>
          </p:nvPr>
        </p:nvSpPr>
        <p:spPr>
          <a:xfrm>
            <a:off x="811675" y="187088"/>
            <a:ext cx="8643300" cy="915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600"/>
              <a:buFont typeface="Source Sans Pro"/>
              <a:buNone/>
            </a:pPr>
            <a:r>
              <a:rPr lang="en-US" sz="4000"/>
              <a:t>Examples of Classroom Level Supports</a:t>
            </a:r>
            <a:endParaRPr sz="4000"/>
          </a:p>
        </p:txBody>
      </p:sp>
      <p:sp>
        <p:nvSpPr>
          <p:cNvPr id="189" name="Google Shape;189;p4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A classroom system is in place</a:t>
            </a:r>
            <a:endParaRPr/>
          </a:p>
          <a:p>
            <a:pPr marL="349250" lvl="0" indent="-349250" algn="l" rtl="0">
              <a:spcBef>
                <a:spcPts val="2000"/>
              </a:spcBef>
              <a:spcAft>
                <a:spcPts val="0"/>
              </a:spcAft>
              <a:buSzPts val="2640"/>
              <a:buChar char="▪"/>
            </a:pPr>
            <a:r>
              <a:rPr lang="en-US"/>
              <a:t>Classroom  management expectations are clear</a:t>
            </a:r>
            <a:endParaRPr/>
          </a:p>
          <a:p>
            <a:pPr marL="349250" lvl="0" indent="-349250" algn="l" rtl="0">
              <a:spcBef>
                <a:spcPts val="2000"/>
              </a:spcBef>
              <a:spcAft>
                <a:spcPts val="0"/>
              </a:spcAft>
              <a:buSzPts val="2640"/>
              <a:buChar char="▪"/>
            </a:pPr>
            <a:r>
              <a:rPr lang="en-US"/>
              <a:t>Instructional strategies within the classroom are effective </a:t>
            </a:r>
            <a:endParaRPr/>
          </a:p>
          <a:p>
            <a:pPr marL="349250" lvl="0" indent="-349250" algn="l" rtl="0">
              <a:spcBef>
                <a:spcPts val="2000"/>
              </a:spcBef>
              <a:spcAft>
                <a:spcPts val="0"/>
              </a:spcAft>
              <a:buSzPts val="2640"/>
              <a:buChar char="▪"/>
            </a:pPr>
            <a:r>
              <a:rPr lang="en-US"/>
              <a:t>Curriculum is based on student need and supporting data</a:t>
            </a:r>
            <a:endParaRPr/>
          </a:p>
        </p:txBody>
      </p:sp>
      <p:pic>
        <p:nvPicPr>
          <p:cNvPr id="190" name="Google Shape;190;p42"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3"/>
          <p:cNvSpPr txBox="1">
            <a:spLocks noGrp="1"/>
          </p:cNvSpPr>
          <p:nvPr>
            <p:ph type="title"/>
          </p:nvPr>
        </p:nvSpPr>
        <p:spPr>
          <a:xfrm>
            <a:off x="1136298" y="288115"/>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Guiding Principles</a:t>
            </a:r>
            <a:endParaRPr/>
          </a:p>
        </p:txBody>
      </p:sp>
      <p:sp>
        <p:nvSpPr>
          <p:cNvPr id="197" name="Google Shape;197;p4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181610" algn="l" rtl="0">
              <a:spcBef>
                <a:spcPts val="0"/>
              </a:spcBef>
              <a:spcAft>
                <a:spcPts val="0"/>
              </a:spcAft>
              <a:buSzPts val="2640"/>
              <a:buNone/>
            </a:pPr>
            <a:endParaRPr/>
          </a:p>
          <a:p>
            <a:pPr marL="349250" lvl="0" indent="-349250" algn="l" rtl="0">
              <a:spcBef>
                <a:spcPts val="2000"/>
              </a:spcBef>
              <a:spcAft>
                <a:spcPts val="0"/>
              </a:spcAft>
              <a:buSzPts val="2640"/>
              <a:buChar char="▪"/>
            </a:pPr>
            <a:r>
              <a:rPr lang="en-US"/>
              <a:t>These define the characteristics and cultural features that are used in the framework.  Guiding principles help establish the norms, rules, and ethics that are needed for success. </a:t>
            </a:r>
            <a:endParaRPr/>
          </a:p>
        </p:txBody>
      </p:sp>
      <p:pic>
        <p:nvPicPr>
          <p:cNvPr id="198" name="Google Shape;198;p4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4"/>
          <p:cNvSpPr txBox="1">
            <a:spLocks noGrp="1"/>
          </p:cNvSpPr>
          <p:nvPr>
            <p:ph type="title"/>
          </p:nvPr>
        </p:nvSpPr>
        <p:spPr>
          <a:xfrm>
            <a:off x="1203948" y="86052"/>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7 Principles</a:t>
            </a:r>
            <a:endParaRPr/>
          </a:p>
        </p:txBody>
      </p:sp>
      <p:sp>
        <p:nvSpPr>
          <p:cNvPr id="205" name="Google Shape;205;p44"/>
          <p:cNvSpPr txBox="1">
            <a:spLocks noGrp="1"/>
          </p:cNvSpPr>
          <p:nvPr>
            <p:ph type="body" idx="1"/>
          </p:nvPr>
        </p:nvSpPr>
        <p:spPr>
          <a:xfrm>
            <a:off x="443210" y="1275575"/>
            <a:ext cx="8257500" cy="4691100"/>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Professional</a:t>
            </a:r>
            <a:endParaRPr/>
          </a:p>
          <a:p>
            <a:pPr marL="349250" lvl="0" indent="-349250" algn="l" rtl="0">
              <a:spcBef>
                <a:spcPts val="2000"/>
              </a:spcBef>
              <a:spcAft>
                <a:spcPts val="0"/>
              </a:spcAft>
              <a:buSzPts val="2640"/>
              <a:buChar char="▪"/>
            </a:pPr>
            <a:r>
              <a:rPr lang="en-US"/>
              <a:t>Cultural</a:t>
            </a:r>
            <a:endParaRPr/>
          </a:p>
          <a:p>
            <a:pPr marL="349250" lvl="0" indent="-349250" algn="l" rtl="0">
              <a:spcBef>
                <a:spcPts val="2000"/>
              </a:spcBef>
              <a:spcAft>
                <a:spcPts val="0"/>
              </a:spcAft>
              <a:buSzPts val="2640"/>
              <a:buChar char="▪"/>
            </a:pPr>
            <a:r>
              <a:rPr lang="en-US"/>
              <a:t>Informed</a:t>
            </a:r>
            <a:endParaRPr/>
          </a:p>
          <a:p>
            <a:pPr marL="349250" lvl="0" indent="-349250" algn="l" rtl="0">
              <a:spcBef>
                <a:spcPts val="2000"/>
              </a:spcBef>
              <a:spcAft>
                <a:spcPts val="0"/>
              </a:spcAft>
              <a:buSzPts val="2640"/>
              <a:buChar char="▪"/>
            </a:pPr>
            <a:r>
              <a:rPr lang="en-US"/>
              <a:t>Fidelity-Based</a:t>
            </a:r>
            <a:endParaRPr/>
          </a:p>
          <a:p>
            <a:pPr marL="349250" lvl="0" indent="-349250" algn="l" rtl="0">
              <a:spcBef>
                <a:spcPts val="2000"/>
              </a:spcBef>
              <a:spcAft>
                <a:spcPts val="0"/>
              </a:spcAft>
              <a:buSzPts val="2640"/>
              <a:buChar char="▪"/>
            </a:pPr>
            <a:r>
              <a:rPr lang="en-US"/>
              <a:t>Educational</a:t>
            </a:r>
            <a:endParaRPr/>
          </a:p>
          <a:p>
            <a:pPr marL="349250" lvl="0" indent="-349250" algn="l" rtl="0">
              <a:spcBef>
                <a:spcPts val="2000"/>
              </a:spcBef>
              <a:spcAft>
                <a:spcPts val="0"/>
              </a:spcAft>
              <a:buSzPts val="2640"/>
              <a:buChar char="▪"/>
            </a:pPr>
            <a:r>
              <a:rPr lang="en-US"/>
              <a:t>Instructive</a:t>
            </a:r>
            <a:endParaRPr/>
          </a:p>
          <a:p>
            <a:pPr marL="349250" lvl="0" indent="-349250" algn="l" rtl="0">
              <a:spcBef>
                <a:spcPts val="2000"/>
              </a:spcBef>
              <a:spcAft>
                <a:spcPts val="0"/>
              </a:spcAft>
              <a:buSzPts val="2640"/>
              <a:buChar char="▪"/>
            </a:pPr>
            <a:r>
              <a:rPr lang="en-US"/>
              <a:t>Preventive</a:t>
            </a:r>
            <a:endParaRPr/>
          </a:p>
        </p:txBody>
      </p:sp>
      <p:pic>
        <p:nvPicPr>
          <p:cNvPr id="206" name="Google Shape;206;p4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5"/>
          <p:cNvSpPr txBox="1">
            <a:spLocks noGrp="1"/>
          </p:cNvSpPr>
          <p:nvPr>
            <p:ph type="title"/>
          </p:nvPr>
        </p:nvSpPr>
        <p:spPr>
          <a:xfrm>
            <a:off x="1366248" y="296715"/>
            <a:ext cx="6987000" cy="91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4600"/>
              <a:buFont typeface="Source Sans Pro"/>
              <a:buNone/>
            </a:pPr>
            <a:r>
              <a:rPr lang="en-US"/>
              <a:t>About the Guide</a:t>
            </a:r>
            <a:endParaRPr/>
          </a:p>
        </p:txBody>
      </p:sp>
      <p:sp>
        <p:nvSpPr>
          <p:cNvPr id="213" name="Google Shape;213;p4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640"/>
              <a:buChar char="▪"/>
            </a:pPr>
            <a:r>
              <a:rPr lang="en-US"/>
              <a:t>The </a:t>
            </a:r>
            <a:r>
              <a:rPr lang="en-US" u="sng">
                <a:solidFill>
                  <a:schemeClr val="hlink"/>
                </a:solidFill>
                <a:hlinkClick r:id="rId3"/>
              </a:rPr>
              <a:t>guide </a:t>
            </a:r>
            <a:r>
              <a:rPr lang="en-US"/>
              <a:t>includes:</a:t>
            </a:r>
            <a:endParaRPr/>
          </a:p>
          <a:p>
            <a:pPr marL="685800" lvl="1" indent="-336550" algn="l" rtl="0">
              <a:spcBef>
                <a:spcPts val="600"/>
              </a:spcBef>
              <a:spcAft>
                <a:spcPts val="0"/>
              </a:spcAft>
              <a:buSzPts val="2420"/>
              <a:buChar char="▪"/>
            </a:pPr>
            <a:r>
              <a:rPr lang="en-US"/>
              <a:t>Interactive maps with corresponding tables tools and tips</a:t>
            </a:r>
            <a:endParaRPr/>
          </a:p>
          <a:p>
            <a:pPr marL="685800" lvl="1" indent="-336550" algn="l" rtl="0">
              <a:spcBef>
                <a:spcPts val="600"/>
              </a:spcBef>
              <a:spcAft>
                <a:spcPts val="0"/>
              </a:spcAft>
              <a:buSzPts val="2420"/>
              <a:buChar char="▪"/>
            </a:pPr>
            <a:r>
              <a:rPr lang="en-US"/>
              <a:t>Self-assessment and decision-making chart</a:t>
            </a:r>
            <a:endParaRPr/>
          </a:p>
          <a:p>
            <a:pPr marL="685800" lvl="1" indent="-336550" algn="l" rtl="0">
              <a:spcBef>
                <a:spcPts val="600"/>
              </a:spcBef>
              <a:spcAft>
                <a:spcPts val="0"/>
              </a:spcAft>
              <a:buSzPts val="2420"/>
              <a:buChar char="▪"/>
            </a:pPr>
            <a:r>
              <a:rPr lang="en-US"/>
              <a:t>Scenarios</a:t>
            </a:r>
            <a:endParaRPr/>
          </a:p>
        </p:txBody>
      </p:sp>
      <p:pic>
        <p:nvPicPr>
          <p:cNvPr id="214" name="Google Shape;214;p45"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theme/theme1.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1485</Words>
  <Application>Microsoft Office PowerPoint</Application>
  <PresentationFormat>On-screen Show (4:3)</PresentationFormat>
  <Paragraphs>200</Paragraphs>
  <Slides>27</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Noto Sans Symbols</vt:lpstr>
      <vt:lpstr>Source Sans Pro</vt:lpstr>
      <vt:lpstr>Times New Roman</vt:lpstr>
      <vt:lpstr>Twentieth Century</vt:lpstr>
      <vt:lpstr>7_Final_MWBIS 4</vt:lpstr>
      <vt:lpstr>4_Final_MWBIS 4</vt:lpstr>
      <vt:lpstr>1_Final_MWBIS 4</vt:lpstr>
      <vt:lpstr>Final_MWBIS 4</vt:lpstr>
      <vt:lpstr> PBIS Team Training 4A Supporting and Responding to Student Behavior Guide Group Activity</vt:lpstr>
      <vt:lpstr>Learning Expectations</vt:lpstr>
      <vt:lpstr>Supporting and Responding to Behavior</vt:lpstr>
      <vt:lpstr>What needs to be in place for strategies to work?</vt:lpstr>
      <vt:lpstr>Examples of School-Level Supports</vt:lpstr>
      <vt:lpstr>Examples of Classroom Level Supports</vt:lpstr>
      <vt:lpstr>Guiding Principles</vt:lpstr>
      <vt:lpstr>7 Principles</vt:lpstr>
      <vt:lpstr>About the Guide</vt:lpstr>
      <vt:lpstr>What not to do?</vt:lpstr>
      <vt:lpstr>Let’s Get Started!</vt:lpstr>
      <vt:lpstr>Interactive Map Resource</vt:lpstr>
      <vt:lpstr>Self Assessment</vt:lpstr>
      <vt:lpstr>Decision Making Chart</vt:lpstr>
      <vt:lpstr>Foundations Matrix</vt:lpstr>
      <vt:lpstr>Working Through the Matrix</vt:lpstr>
      <vt:lpstr>Matrix cont’d</vt:lpstr>
      <vt:lpstr>Additional Tools for Responding to Behaviors</vt:lpstr>
      <vt:lpstr>Types of Behavior and Common  Responses</vt:lpstr>
      <vt:lpstr> Overview on Classroom PBIS Practices </vt:lpstr>
      <vt:lpstr>Interactive Map of Core Features</vt:lpstr>
      <vt:lpstr>Self-Assessment</vt:lpstr>
      <vt:lpstr>Decision Making Chart</vt:lpstr>
      <vt:lpstr>Tables with Definitions, Examples,  Non-Examples, and Resources</vt:lpstr>
      <vt:lpstr>Additional Tools</vt:lpstr>
      <vt:lpstr>Scenarios to Illustrate Implementation Elementary and Secondary</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PBIS Team Training 4A Supporting and Responding to Student Behavior Guide Group Activity  Updated July 2019</dc:title>
  <cp:lastModifiedBy>Garrett Petrie</cp:lastModifiedBy>
  <cp:revision>2</cp:revision>
  <dcterms:modified xsi:type="dcterms:W3CDTF">2019-10-29T13:23:20Z</dcterms:modified>
</cp:coreProperties>
</file>