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8" r:id="rId2"/>
  </p:sldMasterIdLst>
  <p:notesMasterIdLst>
    <p:notesMasterId r:id="rId49"/>
  </p:notesMasterIdLst>
  <p:handoutMasterIdLst>
    <p:handoutMasterId r:id="rId50"/>
  </p:handoutMasterIdLst>
  <p:sldIdLst>
    <p:sldId id="404" r:id="rId3"/>
    <p:sldId id="492" r:id="rId4"/>
    <p:sldId id="495" r:id="rId5"/>
    <p:sldId id="494" r:id="rId6"/>
    <p:sldId id="408" r:id="rId7"/>
    <p:sldId id="414" r:id="rId8"/>
    <p:sldId id="415" r:id="rId9"/>
    <p:sldId id="420" r:id="rId10"/>
    <p:sldId id="499" r:id="rId11"/>
    <p:sldId id="500" r:id="rId12"/>
    <p:sldId id="422" r:id="rId13"/>
    <p:sldId id="424" r:id="rId14"/>
    <p:sldId id="425" r:id="rId15"/>
    <p:sldId id="466" r:id="rId16"/>
    <p:sldId id="491" r:id="rId17"/>
    <p:sldId id="469" r:id="rId18"/>
    <p:sldId id="470" r:id="rId19"/>
    <p:sldId id="473" r:id="rId20"/>
    <p:sldId id="434" r:id="rId21"/>
    <p:sldId id="439" r:id="rId22"/>
    <p:sldId id="437" r:id="rId23"/>
    <p:sldId id="436" r:id="rId24"/>
    <p:sldId id="435" r:id="rId25"/>
    <p:sldId id="432" r:id="rId26"/>
    <p:sldId id="486" r:id="rId27"/>
    <p:sldId id="498" r:id="rId28"/>
    <p:sldId id="489" r:id="rId29"/>
    <p:sldId id="484" r:id="rId30"/>
    <p:sldId id="438" r:id="rId31"/>
    <p:sldId id="440" r:id="rId32"/>
    <p:sldId id="444" r:id="rId33"/>
    <p:sldId id="483" r:id="rId34"/>
    <p:sldId id="474" r:id="rId35"/>
    <p:sldId id="482" r:id="rId36"/>
    <p:sldId id="447" r:id="rId37"/>
    <p:sldId id="446" r:id="rId38"/>
    <p:sldId id="433" r:id="rId39"/>
    <p:sldId id="490" r:id="rId40"/>
    <p:sldId id="448" r:id="rId41"/>
    <p:sldId id="475" r:id="rId42"/>
    <p:sldId id="501" r:id="rId43"/>
    <p:sldId id="455" r:id="rId44"/>
    <p:sldId id="497" r:id="rId45"/>
    <p:sldId id="479" r:id="rId46"/>
    <p:sldId id="481" r:id="rId47"/>
    <p:sldId id="496" r:id="rId4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view of Day 1" id="{252C3278-2E75-E84A-867B-719765987BE8}">
          <p14:sldIdLst/>
        </p14:section>
        <p14:section name="TFI 1.5 and 1.6" id="{3AFB3CAD-2EE1-4B44-8050-EA12C58CF088}">
          <p14:sldIdLst>
            <p14:sldId id="404"/>
            <p14:sldId id="492"/>
            <p14:sldId id="495"/>
            <p14:sldId id="494"/>
            <p14:sldId id="408"/>
            <p14:sldId id="414"/>
            <p14:sldId id="415"/>
            <p14:sldId id="420"/>
            <p14:sldId id="499"/>
            <p14:sldId id="500"/>
            <p14:sldId id="422"/>
            <p14:sldId id="424"/>
            <p14:sldId id="425"/>
            <p14:sldId id="466"/>
            <p14:sldId id="491"/>
            <p14:sldId id="469"/>
            <p14:sldId id="470"/>
            <p14:sldId id="473"/>
            <p14:sldId id="434"/>
            <p14:sldId id="439"/>
            <p14:sldId id="437"/>
            <p14:sldId id="436"/>
            <p14:sldId id="435"/>
            <p14:sldId id="432"/>
            <p14:sldId id="486"/>
            <p14:sldId id="498"/>
            <p14:sldId id="489"/>
            <p14:sldId id="484"/>
            <p14:sldId id="438"/>
            <p14:sldId id="440"/>
            <p14:sldId id="444"/>
            <p14:sldId id="483"/>
            <p14:sldId id="474"/>
            <p14:sldId id="482"/>
            <p14:sldId id="447"/>
            <p14:sldId id="446"/>
            <p14:sldId id="433"/>
            <p14:sldId id="490"/>
            <p14:sldId id="448"/>
            <p14:sldId id="475"/>
            <p14:sldId id="501"/>
            <p14:sldId id="455"/>
            <p14:sldId id="497"/>
            <p14:sldId id="479"/>
            <p14:sldId id="481"/>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88" autoAdjust="0"/>
    <p:restoredTop sz="86538" autoAdjust="0"/>
  </p:normalViewPr>
  <p:slideViewPr>
    <p:cSldViewPr snapToGrid="0" snapToObjects="1">
      <p:cViewPr varScale="1">
        <p:scale>
          <a:sx n="108" d="100"/>
          <a:sy n="108" d="100"/>
        </p:scale>
        <p:origin x="576" y="20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5_2" csCatId="accent5" phldr="1"/>
      <dgm:spPr/>
      <dgm:t>
        <a:bodyPr/>
        <a:lstStyle/>
        <a:p>
          <a:endParaRPr lang="en-US"/>
        </a:p>
      </dgm:t>
    </dgm:pt>
    <dgm:pt modelId="{668417D7-A87A-E04F-AB1A-A89AE54DF674}">
      <dgm:prSet phldrT="[Text]"/>
      <dgm:spPr/>
      <dgm:t>
        <a:bodyPr/>
        <a:lstStyle/>
        <a:p>
          <a:pPr algn="ctr" rtl="0"/>
          <a:r>
            <a:rPr lang="en-US" b="0" i="0" u="none" dirty="0"/>
            <a:t>Support for Procedure/Routine</a:t>
          </a:r>
          <a:endParaRPr lang="en-US" dirty="0"/>
        </a:p>
      </dgm:t>
    </dgm:pt>
    <dgm:pt modelId="{55DDBC0A-EA51-C14F-AFC9-F8DD79A1CBA5}" type="parTrans" cxnId="{7E5AAED4-8C7F-CE4E-B7E8-0ADBC26E265E}">
      <dgm:prSet/>
      <dgm:spPr/>
      <dgm:t>
        <a:bodyPr/>
        <a:lstStyle/>
        <a:p>
          <a:pPr algn="ctr"/>
          <a:endParaRPr lang="en-US"/>
        </a:p>
      </dgm:t>
    </dgm:pt>
    <dgm:pt modelId="{73A85D10-282E-9345-B370-D4215CC960F4}" type="sibTrans" cxnId="{7E5AAED4-8C7F-CE4E-B7E8-0ADBC26E265E}">
      <dgm:prSet/>
      <dgm:spPr/>
      <dgm:t>
        <a:bodyPr/>
        <a:lstStyle/>
        <a:p>
          <a:pPr algn="ctr"/>
          <a:endParaRPr lang="en-US"/>
        </a:p>
      </dgm:t>
    </dgm:pt>
    <dgm:pt modelId="{E7A6FE14-9848-3743-A5F8-F58EA2A293C4}">
      <dgm:prSet/>
      <dgm:spPr/>
      <dgm:t>
        <a:bodyPr/>
        <a:lstStyle/>
        <a:p>
          <a:pPr algn="ctr" rtl="0"/>
          <a:r>
            <a:rPr lang="en-US" b="0" i="0" u="none" dirty="0"/>
            <a:t>Re-teach</a:t>
          </a:r>
        </a:p>
      </dgm:t>
    </dgm:pt>
    <dgm:pt modelId="{70DA81EA-EED4-3849-A6BC-848A951440F7}" type="parTrans" cxnId="{B7F56E6C-7E34-4847-8118-610F29870E73}">
      <dgm:prSet/>
      <dgm:spPr/>
      <dgm:t>
        <a:bodyPr/>
        <a:lstStyle/>
        <a:p>
          <a:pPr algn="ctr"/>
          <a:endParaRPr lang="en-US"/>
        </a:p>
      </dgm:t>
    </dgm:pt>
    <dgm:pt modelId="{BD84B2AF-0F28-1647-A864-699A39083421}" type="sibTrans" cxnId="{B7F56E6C-7E34-4847-8118-610F29870E73}">
      <dgm:prSet/>
      <dgm:spPr/>
      <dgm:t>
        <a:bodyPr/>
        <a:lstStyle/>
        <a:p>
          <a:pPr algn="ctr"/>
          <a:endParaRPr lang="en-US"/>
        </a:p>
      </dgm:t>
    </dgm:pt>
    <dgm:pt modelId="{E612EAF8-1D2C-6C4A-B17B-50722448B823}">
      <dgm:prSet/>
      <dgm:spPr/>
      <dgm:t>
        <a:bodyPr/>
        <a:lstStyle/>
        <a:p>
          <a:pPr algn="ctr" rtl="0"/>
          <a:r>
            <a:rPr lang="en-US" b="0" i="0" u="none" dirty="0"/>
            <a:t>Differential Reinforcement</a:t>
          </a:r>
        </a:p>
      </dgm:t>
    </dgm:pt>
    <dgm:pt modelId="{353D761F-17F6-CC4D-9A7D-7DE5AB13CF48}" type="parTrans" cxnId="{EF896FC2-3E97-AB4D-99F0-4CD76F63B824}">
      <dgm:prSet/>
      <dgm:spPr/>
      <dgm:t>
        <a:bodyPr/>
        <a:lstStyle/>
        <a:p>
          <a:pPr algn="ctr"/>
          <a:endParaRPr lang="en-US"/>
        </a:p>
      </dgm:t>
    </dgm:pt>
    <dgm:pt modelId="{24E958DC-AA8C-6C4B-8023-8FCE90A84E24}" type="sibTrans" cxnId="{EF896FC2-3E97-AB4D-99F0-4CD76F63B824}">
      <dgm:prSet/>
      <dgm:spPr/>
      <dgm:t>
        <a:bodyPr/>
        <a:lstStyle/>
        <a:p>
          <a:pPr algn="ctr"/>
          <a:endParaRPr lang="en-US"/>
        </a:p>
      </dgm:t>
    </dgm:pt>
    <dgm:pt modelId="{CEDB3382-6DE2-774E-90F0-A0D02E6D578F}">
      <dgm:prSet/>
      <dgm:spPr/>
      <dgm:t>
        <a:bodyPr/>
        <a:lstStyle/>
        <a:p>
          <a:pPr algn="ctr" rtl="0"/>
          <a:r>
            <a:rPr lang="en-US" b="1" i="0" u="none" dirty="0"/>
            <a:t>Specific and Contingent Error </a:t>
          </a:r>
          <a:br>
            <a:rPr lang="en-US" b="1" i="0" u="none" dirty="0"/>
          </a:br>
          <a:r>
            <a:rPr lang="en-US" b="1" i="0" u="none" dirty="0"/>
            <a:t>Correction</a:t>
          </a:r>
        </a:p>
      </dgm:t>
    </dgm:pt>
    <dgm:pt modelId="{B9198A73-4658-B142-BBB0-E33A84142BDC}" type="parTrans" cxnId="{562B1E8E-849C-A644-972F-0425DCB0C562}">
      <dgm:prSet/>
      <dgm:spPr/>
      <dgm:t>
        <a:bodyPr/>
        <a:lstStyle/>
        <a:p>
          <a:pPr algn="ctr"/>
          <a:endParaRPr lang="en-US"/>
        </a:p>
      </dgm:t>
    </dgm:pt>
    <dgm:pt modelId="{88945455-DE1E-7541-8E34-2B60381A2FCD}" type="sibTrans" cxnId="{562B1E8E-849C-A644-972F-0425DCB0C562}">
      <dgm:prSet/>
      <dgm:spPr/>
      <dgm:t>
        <a:bodyPr/>
        <a:lstStyle/>
        <a:p>
          <a:pPr algn="ctr"/>
          <a:endParaRPr lang="en-US"/>
        </a:p>
      </dgm:t>
    </dgm:pt>
    <dgm:pt modelId="{A2F609FE-B405-C84B-8940-2675E4ED55DB}">
      <dgm:prSet/>
      <dgm:spPr/>
      <dgm:t>
        <a:bodyPr/>
        <a:lstStyle/>
        <a:p>
          <a:pPr algn="ctr" rtl="0"/>
          <a:r>
            <a:rPr lang="en-US" b="0" i="0" u="none" dirty="0"/>
            <a:t>Provide Choice</a:t>
          </a:r>
        </a:p>
      </dgm:t>
    </dgm:pt>
    <dgm:pt modelId="{43D28FBC-0F31-414E-B67F-36F81F4A61B2}" type="parTrans" cxnId="{C57BF226-FC6A-8C49-90CF-1A5EBEA78A3B}">
      <dgm:prSet/>
      <dgm:spPr/>
      <dgm:t>
        <a:bodyPr/>
        <a:lstStyle/>
        <a:p>
          <a:pPr algn="ctr"/>
          <a:endParaRPr lang="en-US"/>
        </a:p>
      </dgm:t>
    </dgm:pt>
    <dgm:pt modelId="{2D6DB368-0E89-7146-BDBF-39BC31CA0059}" type="sibTrans" cxnId="{C57BF226-FC6A-8C49-90CF-1A5EBEA78A3B}">
      <dgm:prSet/>
      <dgm:spPr/>
      <dgm:t>
        <a:bodyPr/>
        <a:lstStyle/>
        <a:p>
          <a:pPr algn="ctr"/>
          <a:endParaRPr lang="en-US"/>
        </a:p>
      </dgm:t>
    </dgm:pt>
    <dgm:pt modelId="{6CDD3488-45E8-344A-9960-D24FF0AFB653}">
      <dgm:prSet/>
      <dgm:spPr/>
      <dgm:t>
        <a:bodyPr/>
        <a:lstStyle/>
        <a:p>
          <a:pPr algn="ctr" rtl="0"/>
          <a:r>
            <a:rPr lang="en-US" b="0" i="0" u="none" dirty="0"/>
            <a:t>Conference with Student</a:t>
          </a:r>
        </a:p>
      </dgm:t>
    </dgm:pt>
    <dgm:pt modelId="{D69D452C-7969-A747-9410-A2C44B1DF986}" type="parTrans" cxnId="{07115761-388E-D14E-8880-A282FA2C35DC}">
      <dgm:prSet/>
      <dgm:spPr/>
      <dgm:t>
        <a:bodyPr/>
        <a:lstStyle/>
        <a:p>
          <a:pPr algn="ctr"/>
          <a:endParaRPr lang="en-US"/>
        </a:p>
      </dgm:t>
    </dgm:pt>
    <dgm:pt modelId="{5CEFFEFE-C973-0B4A-901C-F4826E899F8D}" type="sibTrans" cxnId="{07115761-388E-D14E-8880-A282FA2C35DC}">
      <dgm:prSet/>
      <dgm:spPr/>
      <dgm:t>
        <a:bodyPr/>
        <a:lstStyle/>
        <a:p>
          <a:pPr algn="ctr"/>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71">
        <dgm:presLayoutVars>
          <dgm:chMax val="0"/>
          <dgm:bulletEnabled val="1"/>
        </dgm:presLayoutVars>
      </dgm:prSet>
      <dgm:spPr/>
    </dgm:pt>
    <dgm:pt modelId="{690ACAE4-A99B-F844-87BA-B4095F99E86E}" type="pres">
      <dgm:prSet presAssocID="{73A85D10-282E-9345-B370-D4215CC960F4}" presName="spacer" presStyleCnt="0"/>
      <dgm:spPr/>
    </dgm:pt>
    <dgm:pt modelId="{CBD36FE0-4215-2A4F-A192-BFDE5707F40D}" type="pres">
      <dgm:prSet presAssocID="{E7A6FE14-9848-3743-A5F8-F58EA2A293C4}" presName="parentText" presStyleLbl="node1" presStyleIdx="1" presStyleCnt="6">
        <dgm:presLayoutVars>
          <dgm:chMax val="0"/>
          <dgm:bulletEnabled val="1"/>
        </dgm:presLayoutVars>
      </dgm:prSet>
      <dgm:spPr/>
    </dgm:pt>
    <dgm:pt modelId="{6F5CE7FB-841A-F046-9157-B4B66EB7E7CF}" type="pres">
      <dgm:prSet presAssocID="{BD84B2AF-0F28-1647-A864-699A39083421}" presName="spacer" presStyleCnt="0"/>
      <dgm:spPr/>
    </dgm:pt>
    <dgm:pt modelId="{18932539-9EE4-9243-9A6A-B85963817528}" type="pres">
      <dgm:prSet presAssocID="{E612EAF8-1D2C-6C4A-B17B-50722448B823}" presName="parentText" presStyleLbl="node1" presStyleIdx="2" presStyleCnt="6">
        <dgm:presLayoutVars>
          <dgm:chMax val="0"/>
          <dgm:bulletEnabled val="1"/>
        </dgm:presLayoutVars>
      </dgm:prSet>
      <dgm:spPr/>
    </dgm:pt>
    <dgm:pt modelId="{77AAC9CB-5869-5147-880D-E9B999240B60}" type="pres">
      <dgm:prSet presAssocID="{24E958DC-AA8C-6C4B-8023-8FCE90A84E24}" presName="spacer" presStyleCnt="0"/>
      <dgm:spPr/>
    </dgm:pt>
    <dgm:pt modelId="{D57F6225-10FA-A048-813D-FBD604A7B3AC}" type="pres">
      <dgm:prSet presAssocID="{CEDB3382-6DE2-774E-90F0-A0D02E6D578F}" presName="parentText" presStyleLbl="node1" presStyleIdx="3" presStyleCnt="6">
        <dgm:presLayoutVars>
          <dgm:chMax val="0"/>
          <dgm:bulletEnabled val="1"/>
        </dgm:presLayoutVars>
      </dgm:prSet>
      <dgm:spPr/>
    </dgm:pt>
    <dgm:pt modelId="{99E645E3-4466-CF4D-A2E1-E1B88E5902A9}" type="pres">
      <dgm:prSet presAssocID="{88945455-DE1E-7541-8E34-2B60381A2FCD}" presName="spacer" presStyleCnt="0"/>
      <dgm:spPr/>
    </dgm:pt>
    <dgm:pt modelId="{23375D48-E726-6F4B-BDCB-26BFF3E79F12}" type="pres">
      <dgm:prSet presAssocID="{A2F609FE-B405-C84B-8940-2675E4ED55DB}" presName="parentText" presStyleLbl="node1" presStyleIdx="4" presStyleCnt="6">
        <dgm:presLayoutVars>
          <dgm:chMax val="0"/>
          <dgm:bulletEnabled val="1"/>
        </dgm:presLayoutVars>
      </dgm:prSet>
      <dgm:spPr/>
    </dgm:pt>
    <dgm:pt modelId="{69FFDCF4-8CAA-DF4F-9F25-8DC701432C9B}" type="pres">
      <dgm:prSet presAssocID="{2D6DB368-0E89-7146-BDBF-39BC31CA0059}" presName="spacer" presStyleCnt="0"/>
      <dgm:spPr/>
    </dgm:pt>
    <dgm:pt modelId="{0C104BD3-91F3-EB4F-8449-41B9443AF64C}" type="pres">
      <dgm:prSet presAssocID="{6CDD3488-45E8-344A-9960-D24FF0AFB653}" presName="parentText" presStyleLbl="node1" presStyleIdx="5" presStyleCnt="6">
        <dgm:presLayoutVars>
          <dgm:chMax val="0"/>
          <dgm:bulletEnabled val="1"/>
        </dgm:presLayoutVars>
      </dgm:prSet>
      <dgm:spPr/>
    </dgm:pt>
  </dgm:ptLst>
  <dgm:cxnLst>
    <dgm:cxn modelId="{A66EB204-B6BB-7446-9F75-9424F1B9BDC8}" type="presOf" srcId="{E612EAF8-1D2C-6C4A-B17B-50722448B823}" destId="{18932539-9EE4-9243-9A6A-B85963817528}" srcOrd="0" destOrd="0" presId="urn:microsoft.com/office/officeart/2005/8/layout/vList2"/>
    <dgm:cxn modelId="{CDC28F0D-0DA2-334C-8F23-E7FE7096F098}" type="presOf" srcId="{73DB1F64-65E5-7341-926E-3564CEE1F34F}" destId="{A235C65D-77B2-D54B-8839-98DB6E6BA09D}" srcOrd="0" destOrd="0" presId="urn:microsoft.com/office/officeart/2005/8/layout/vList2"/>
    <dgm:cxn modelId="{7E60140F-4465-3A41-BC6F-CF55699A4A79}" type="presOf" srcId="{6CDD3488-45E8-344A-9960-D24FF0AFB653}" destId="{0C104BD3-91F3-EB4F-8449-41B9443AF64C}" srcOrd="0" destOrd="0" presId="urn:microsoft.com/office/officeart/2005/8/layout/vList2"/>
    <dgm:cxn modelId="{C57BF226-FC6A-8C49-90CF-1A5EBEA78A3B}" srcId="{73DB1F64-65E5-7341-926E-3564CEE1F34F}" destId="{A2F609FE-B405-C84B-8940-2675E4ED55DB}" srcOrd="4" destOrd="0" parTransId="{43D28FBC-0F31-414E-B67F-36F81F4A61B2}" sibTransId="{2D6DB368-0E89-7146-BDBF-39BC31CA0059}"/>
    <dgm:cxn modelId="{07115761-388E-D14E-8880-A282FA2C35DC}" srcId="{73DB1F64-65E5-7341-926E-3564CEE1F34F}" destId="{6CDD3488-45E8-344A-9960-D24FF0AFB653}" srcOrd="5" destOrd="0" parTransId="{D69D452C-7969-A747-9410-A2C44B1DF986}" sibTransId="{5CEFFEFE-C973-0B4A-901C-F4826E899F8D}"/>
    <dgm:cxn modelId="{05FE8761-6700-0D43-A461-FBB29A5F71EC}" type="presOf" srcId="{668417D7-A87A-E04F-AB1A-A89AE54DF674}" destId="{B158BC6D-1DFF-E048-ADCA-53B19640906D}" srcOrd="0" destOrd="0" presId="urn:microsoft.com/office/officeart/2005/8/layout/vList2"/>
    <dgm:cxn modelId="{B7F56E6C-7E34-4847-8118-610F29870E73}" srcId="{73DB1F64-65E5-7341-926E-3564CEE1F34F}" destId="{E7A6FE14-9848-3743-A5F8-F58EA2A293C4}" srcOrd="1" destOrd="0" parTransId="{70DA81EA-EED4-3849-A6BC-848A951440F7}" sibTransId="{BD84B2AF-0F28-1647-A864-699A39083421}"/>
    <dgm:cxn modelId="{37E5A489-534A-C648-8A0D-E5D61CEC9236}" type="presOf" srcId="{A2F609FE-B405-C84B-8940-2675E4ED55DB}" destId="{23375D48-E726-6F4B-BDCB-26BFF3E79F12}" srcOrd="0" destOrd="0" presId="urn:microsoft.com/office/officeart/2005/8/layout/vList2"/>
    <dgm:cxn modelId="{562B1E8E-849C-A644-972F-0425DCB0C562}" srcId="{73DB1F64-65E5-7341-926E-3564CEE1F34F}" destId="{CEDB3382-6DE2-774E-90F0-A0D02E6D578F}" srcOrd="3" destOrd="0" parTransId="{B9198A73-4658-B142-BBB0-E33A84142BDC}" sibTransId="{88945455-DE1E-7541-8E34-2B60381A2FCD}"/>
    <dgm:cxn modelId="{EF896FC2-3E97-AB4D-99F0-4CD76F63B824}" srcId="{73DB1F64-65E5-7341-926E-3564CEE1F34F}" destId="{E612EAF8-1D2C-6C4A-B17B-50722448B823}" srcOrd="2" destOrd="0" parTransId="{353D761F-17F6-CC4D-9A7D-7DE5AB13CF48}" sibTransId="{24E958DC-AA8C-6C4B-8023-8FCE90A84E24}"/>
    <dgm:cxn modelId="{7E5AAED4-8C7F-CE4E-B7E8-0ADBC26E265E}" srcId="{73DB1F64-65E5-7341-926E-3564CEE1F34F}" destId="{668417D7-A87A-E04F-AB1A-A89AE54DF674}" srcOrd="0" destOrd="0" parTransId="{55DDBC0A-EA51-C14F-AFC9-F8DD79A1CBA5}" sibTransId="{73A85D10-282E-9345-B370-D4215CC960F4}"/>
    <dgm:cxn modelId="{54FEF7EB-C899-5F4C-B4D6-170AC5763A1B}" type="presOf" srcId="{CEDB3382-6DE2-774E-90F0-A0D02E6D578F}" destId="{D57F6225-10FA-A048-813D-FBD604A7B3AC}" srcOrd="0" destOrd="0" presId="urn:microsoft.com/office/officeart/2005/8/layout/vList2"/>
    <dgm:cxn modelId="{39E231F7-DFBD-C845-9AE5-A8ACC6F9A773}" type="presOf" srcId="{E7A6FE14-9848-3743-A5F8-F58EA2A293C4}" destId="{CBD36FE0-4215-2A4F-A192-BFDE5707F40D}" srcOrd="0" destOrd="0" presId="urn:microsoft.com/office/officeart/2005/8/layout/vList2"/>
    <dgm:cxn modelId="{C5553DE5-332A-484E-B54D-2400F6D4761E}" type="presParOf" srcId="{A235C65D-77B2-D54B-8839-98DB6E6BA09D}" destId="{B158BC6D-1DFF-E048-ADCA-53B19640906D}" srcOrd="0" destOrd="0" presId="urn:microsoft.com/office/officeart/2005/8/layout/vList2"/>
    <dgm:cxn modelId="{82051DC4-6DCD-AF44-A576-CA2597139903}" type="presParOf" srcId="{A235C65D-77B2-D54B-8839-98DB6E6BA09D}" destId="{690ACAE4-A99B-F844-87BA-B4095F99E86E}" srcOrd="1" destOrd="0" presId="urn:microsoft.com/office/officeart/2005/8/layout/vList2"/>
    <dgm:cxn modelId="{B1192E38-A6E9-9643-80C7-A0A01F27B088}" type="presParOf" srcId="{A235C65D-77B2-D54B-8839-98DB6E6BA09D}" destId="{CBD36FE0-4215-2A4F-A192-BFDE5707F40D}" srcOrd="2" destOrd="0" presId="urn:microsoft.com/office/officeart/2005/8/layout/vList2"/>
    <dgm:cxn modelId="{30870224-4ED9-DD46-947C-AE4A06C6C04B}" type="presParOf" srcId="{A235C65D-77B2-D54B-8839-98DB6E6BA09D}" destId="{6F5CE7FB-841A-F046-9157-B4B66EB7E7CF}" srcOrd="3" destOrd="0" presId="urn:microsoft.com/office/officeart/2005/8/layout/vList2"/>
    <dgm:cxn modelId="{9CCAA3F5-E431-3846-A16A-057A8B7A39B4}" type="presParOf" srcId="{A235C65D-77B2-D54B-8839-98DB6E6BA09D}" destId="{18932539-9EE4-9243-9A6A-B85963817528}" srcOrd="4" destOrd="0" presId="urn:microsoft.com/office/officeart/2005/8/layout/vList2"/>
    <dgm:cxn modelId="{164196B6-00EB-2745-95BA-D245AE37ECAE}" type="presParOf" srcId="{A235C65D-77B2-D54B-8839-98DB6E6BA09D}" destId="{77AAC9CB-5869-5147-880D-E9B999240B60}" srcOrd="5" destOrd="0" presId="urn:microsoft.com/office/officeart/2005/8/layout/vList2"/>
    <dgm:cxn modelId="{44D189AF-8703-7E4D-8CD0-73F539E7404D}" type="presParOf" srcId="{A235C65D-77B2-D54B-8839-98DB6E6BA09D}" destId="{D57F6225-10FA-A048-813D-FBD604A7B3AC}" srcOrd="6" destOrd="0" presId="urn:microsoft.com/office/officeart/2005/8/layout/vList2"/>
    <dgm:cxn modelId="{1C8355FA-5D54-9444-AC8F-8913D39C085A}" type="presParOf" srcId="{A235C65D-77B2-D54B-8839-98DB6E6BA09D}" destId="{99E645E3-4466-CF4D-A2E1-E1B88E5902A9}" srcOrd="7" destOrd="0" presId="urn:microsoft.com/office/officeart/2005/8/layout/vList2"/>
    <dgm:cxn modelId="{EE2C809D-2ED7-9A4D-AE1E-E258EB527A3D}" type="presParOf" srcId="{A235C65D-77B2-D54B-8839-98DB6E6BA09D}" destId="{23375D48-E726-6F4B-BDCB-26BFF3E79F12}" srcOrd="8" destOrd="0" presId="urn:microsoft.com/office/officeart/2005/8/layout/vList2"/>
    <dgm:cxn modelId="{D1C7D4A6-2663-3540-AF86-039D5850EB4F}" type="presParOf" srcId="{A235C65D-77B2-D54B-8839-98DB6E6BA09D}" destId="{69FFDCF4-8CAA-DF4F-9F25-8DC701432C9B}" srcOrd="9" destOrd="0" presId="urn:microsoft.com/office/officeart/2005/8/layout/vList2"/>
    <dgm:cxn modelId="{865EA943-F3C3-5C45-8BC3-638DC8B59AF2}" type="presParOf" srcId="{A235C65D-77B2-D54B-8839-98DB6E6BA09D}" destId="{0C104BD3-91F3-EB4F-8449-41B9443AF64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B1F64-65E5-7341-926E-3564CEE1F34F}" type="doc">
      <dgm:prSet loTypeId="urn:microsoft.com/office/officeart/2005/8/layout/vList2" loCatId="" qsTypeId="urn:microsoft.com/office/officeart/2005/8/quickstyle/simple3" qsCatId="simple" csTypeId="urn:microsoft.com/office/officeart/2005/8/colors/accent1_2" csCatId="accent1" phldr="1"/>
      <dgm:spPr/>
      <dgm:t>
        <a:bodyPr/>
        <a:lstStyle/>
        <a:p>
          <a:endParaRPr lang="en-US"/>
        </a:p>
      </dgm:t>
    </dgm:pt>
    <dgm:pt modelId="{668417D7-A87A-E04F-AB1A-A89AE54DF674}">
      <dgm:prSet phldrT="[Text]"/>
      <dgm:spPr/>
      <dgm:t>
        <a:bodyPr/>
        <a:lstStyle/>
        <a:p>
          <a:pPr algn="ctr" rtl="0"/>
          <a:r>
            <a:rPr lang="en-US" dirty="0"/>
            <a:t>Planned Ignoring</a:t>
          </a:r>
        </a:p>
      </dgm:t>
    </dgm:pt>
    <dgm:pt modelId="{55DDBC0A-EA51-C14F-AFC9-F8DD79A1CBA5}" type="parTrans" cxnId="{7E5AAED4-8C7F-CE4E-B7E8-0ADBC26E265E}">
      <dgm:prSet/>
      <dgm:spPr/>
      <dgm:t>
        <a:bodyPr/>
        <a:lstStyle/>
        <a:p>
          <a:endParaRPr lang="en-US"/>
        </a:p>
      </dgm:t>
    </dgm:pt>
    <dgm:pt modelId="{73A85D10-282E-9345-B370-D4215CC960F4}" type="sibTrans" cxnId="{7E5AAED4-8C7F-CE4E-B7E8-0ADBC26E265E}">
      <dgm:prSet/>
      <dgm:spPr/>
      <dgm:t>
        <a:bodyPr/>
        <a:lstStyle/>
        <a:p>
          <a:endParaRPr lang="en-US"/>
        </a:p>
      </dgm:t>
    </dgm:pt>
    <dgm:pt modelId="{15B54680-9AC3-0446-83BC-D8BA2D94A3D5}">
      <dgm:prSet/>
      <dgm:spPr/>
      <dgm:t>
        <a:bodyPr/>
        <a:lstStyle/>
        <a:p>
          <a:pPr algn="ctr" rtl="0"/>
          <a:r>
            <a:rPr lang="en-US" dirty="0"/>
            <a:t>Physical Proximity</a:t>
          </a:r>
        </a:p>
      </dgm:t>
    </dgm:pt>
    <dgm:pt modelId="{9FC0BFD0-0078-FD42-B830-71F96C657EE8}" type="parTrans" cxnId="{E2222BB5-B398-3848-ACD8-368E1A775D01}">
      <dgm:prSet/>
      <dgm:spPr/>
      <dgm:t>
        <a:bodyPr/>
        <a:lstStyle/>
        <a:p>
          <a:endParaRPr lang="en-US"/>
        </a:p>
      </dgm:t>
    </dgm:pt>
    <dgm:pt modelId="{8DC7249A-9B9C-D846-8358-47486C3621C2}" type="sibTrans" cxnId="{E2222BB5-B398-3848-ACD8-368E1A775D01}">
      <dgm:prSet/>
      <dgm:spPr/>
      <dgm:t>
        <a:bodyPr/>
        <a:lstStyle/>
        <a:p>
          <a:endParaRPr lang="en-US"/>
        </a:p>
      </dgm:t>
    </dgm:pt>
    <dgm:pt modelId="{0B93C544-F0F1-C845-9A93-69C81561844F}">
      <dgm:prSet/>
      <dgm:spPr/>
      <dgm:t>
        <a:bodyPr/>
        <a:lstStyle/>
        <a:p>
          <a:pPr algn="ctr" rtl="0"/>
          <a:r>
            <a:rPr lang="en-US" dirty="0"/>
            <a:t>Signal/ Non-Verbal Cue</a:t>
          </a:r>
        </a:p>
      </dgm:t>
    </dgm:pt>
    <dgm:pt modelId="{C4145850-D81D-3746-BFA9-42F99341BF90}" type="parTrans" cxnId="{1EC23773-3154-4A4E-B3F5-535183AD572C}">
      <dgm:prSet/>
      <dgm:spPr/>
      <dgm:t>
        <a:bodyPr/>
        <a:lstStyle/>
        <a:p>
          <a:endParaRPr lang="en-US"/>
        </a:p>
      </dgm:t>
    </dgm:pt>
    <dgm:pt modelId="{5E9CE556-EDF3-9C49-B904-4E67D7785CAC}" type="sibTrans" cxnId="{1EC23773-3154-4A4E-B3F5-535183AD572C}">
      <dgm:prSet/>
      <dgm:spPr/>
      <dgm:t>
        <a:bodyPr/>
        <a:lstStyle/>
        <a:p>
          <a:endParaRPr lang="en-US"/>
        </a:p>
      </dgm:t>
    </dgm:pt>
    <dgm:pt modelId="{D9F25F77-432F-AB40-A381-6BC7A3EE7D2F}">
      <dgm:prSet/>
      <dgm:spPr/>
      <dgm:t>
        <a:bodyPr/>
        <a:lstStyle/>
        <a:p>
          <a:pPr algn="ctr" rtl="0"/>
          <a:r>
            <a:rPr lang="en-US" dirty="0"/>
            <a:t>Direct Eye Contact</a:t>
          </a:r>
        </a:p>
      </dgm:t>
    </dgm:pt>
    <dgm:pt modelId="{BA96BA72-5520-004B-9877-120782358F51}" type="parTrans" cxnId="{C6A1F0AC-F6E1-3845-96D0-C2DA50D566F5}">
      <dgm:prSet/>
      <dgm:spPr/>
      <dgm:t>
        <a:bodyPr/>
        <a:lstStyle/>
        <a:p>
          <a:endParaRPr lang="en-US"/>
        </a:p>
      </dgm:t>
    </dgm:pt>
    <dgm:pt modelId="{3DF21C28-1AB1-3D48-9723-83A25158B00E}" type="sibTrans" cxnId="{C6A1F0AC-F6E1-3845-96D0-C2DA50D566F5}">
      <dgm:prSet/>
      <dgm:spPr/>
      <dgm:t>
        <a:bodyPr/>
        <a:lstStyle/>
        <a:p>
          <a:endParaRPr lang="en-US"/>
        </a:p>
      </dgm:t>
    </dgm:pt>
    <dgm:pt modelId="{557693A5-35E5-6545-BEA3-1C001CD89A81}">
      <dgm:prSet/>
      <dgm:spPr/>
      <dgm:t>
        <a:bodyPr/>
        <a:lstStyle/>
        <a:p>
          <a:pPr algn="ctr" rtl="0"/>
          <a:r>
            <a:rPr lang="en-US" dirty="0"/>
            <a:t>Praise (BSPS) the Appropriate </a:t>
          </a:r>
          <a:br>
            <a:rPr lang="en-US" dirty="0"/>
          </a:br>
          <a:r>
            <a:rPr lang="en-US" dirty="0"/>
            <a:t>Behavior in Others</a:t>
          </a:r>
        </a:p>
      </dgm:t>
    </dgm:pt>
    <dgm:pt modelId="{822BB2F1-F027-9D47-B0AE-D055F0D77184}" type="parTrans" cxnId="{D0B949DD-FB3C-024E-AAFE-85F69A632C6D}">
      <dgm:prSet/>
      <dgm:spPr/>
      <dgm:t>
        <a:bodyPr/>
        <a:lstStyle/>
        <a:p>
          <a:endParaRPr lang="en-US"/>
        </a:p>
      </dgm:t>
    </dgm:pt>
    <dgm:pt modelId="{07D991F4-3838-B142-9363-E0DBF4428F8F}" type="sibTrans" cxnId="{D0B949DD-FB3C-024E-AAFE-85F69A632C6D}">
      <dgm:prSet/>
      <dgm:spPr/>
      <dgm:t>
        <a:bodyPr/>
        <a:lstStyle/>
        <a:p>
          <a:endParaRPr lang="en-US"/>
        </a:p>
      </dgm:t>
    </dgm:pt>
    <dgm:pt modelId="{2381F14F-DC56-2348-8FFB-7249AF3A3529}">
      <dgm:prSet/>
      <dgm:spPr/>
      <dgm:t>
        <a:bodyPr/>
        <a:lstStyle/>
        <a:p>
          <a:pPr algn="ctr" rtl="0"/>
          <a:r>
            <a:rPr lang="en-US" dirty="0"/>
            <a:t>Redirect</a:t>
          </a:r>
        </a:p>
      </dgm:t>
    </dgm:pt>
    <dgm:pt modelId="{0A809A66-3FFB-D34D-B5F8-DF47F1B0AD95}" type="parTrans" cxnId="{A2284C55-CEAC-0547-A9CA-A7859A2C2026}">
      <dgm:prSet/>
      <dgm:spPr/>
      <dgm:t>
        <a:bodyPr/>
        <a:lstStyle/>
        <a:p>
          <a:endParaRPr lang="en-US"/>
        </a:p>
      </dgm:t>
    </dgm:pt>
    <dgm:pt modelId="{11E365AE-D308-E84C-9720-FDBECE055A7A}" type="sibTrans" cxnId="{A2284C55-CEAC-0547-A9CA-A7859A2C2026}">
      <dgm:prSet/>
      <dgm:spPr/>
      <dgm:t>
        <a:bodyPr/>
        <a:lstStyle/>
        <a:p>
          <a:endParaRPr lang="en-US"/>
        </a:p>
      </dgm:t>
    </dgm:pt>
    <dgm:pt modelId="{A235C65D-77B2-D54B-8839-98DB6E6BA09D}" type="pres">
      <dgm:prSet presAssocID="{73DB1F64-65E5-7341-926E-3564CEE1F34F}" presName="linear" presStyleCnt="0">
        <dgm:presLayoutVars>
          <dgm:animLvl val="lvl"/>
          <dgm:resizeHandles val="exact"/>
        </dgm:presLayoutVars>
      </dgm:prSet>
      <dgm:spPr/>
    </dgm:pt>
    <dgm:pt modelId="{B158BC6D-1DFF-E048-ADCA-53B19640906D}" type="pres">
      <dgm:prSet presAssocID="{668417D7-A87A-E04F-AB1A-A89AE54DF674}" presName="parentText" presStyleLbl="node1" presStyleIdx="0" presStyleCnt="6" custLinFactNeighborX="4106">
        <dgm:presLayoutVars>
          <dgm:chMax val="0"/>
          <dgm:bulletEnabled val="1"/>
        </dgm:presLayoutVars>
      </dgm:prSet>
      <dgm:spPr/>
    </dgm:pt>
    <dgm:pt modelId="{690ACAE4-A99B-F844-87BA-B4095F99E86E}" type="pres">
      <dgm:prSet presAssocID="{73A85D10-282E-9345-B370-D4215CC960F4}" presName="spacer" presStyleCnt="0"/>
      <dgm:spPr/>
    </dgm:pt>
    <dgm:pt modelId="{B518A502-C272-EE4F-AF61-1781A0199D47}" type="pres">
      <dgm:prSet presAssocID="{15B54680-9AC3-0446-83BC-D8BA2D94A3D5}" presName="parentText" presStyleLbl="node1" presStyleIdx="1" presStyleCnt="6" custLinFactNeighborX="444">
        <dgm:presLayoutVars>
          <dgm:chMax val="0"/>
          <dgm:bulletEnabled val="1"/>
        </dgm:presLayoutVars>
      </dgm:prSet>
      <dgm:spPr/>
    </dgm:pt>
    <dgm:pt modelId="{91636F7B-8212-4348-8381-134DBA55292D}" type="pres">
      <dgm:prSet presAssocID="{8DC7249A-9B9C-D846-8358-47486C3621C2}" presName="spacer" presStyleCnt="0"/>
      <dgm:spPr/>
    </dgm:pt>
    <dgm:pt modelId="{FEF7EB1B-2290-554C-9B0C-87A83F04C49A}" type="pres">
      <dgm:prSet presAssocID="{0B93C544-F0F1-C845-9A93-69C81561844F}" presName="parentText" presStyleLbl="node1" presStyleIdx="2" presStyleCnt="6">
        <dgm:presLayoutVars>
          <dgm:chMax val="0"/>
          <dgm:bulletEnabled val="1"/>
        </dgm:presLayoutVars>
      </dgm:prSet>
      <dgm:spPr/>
    </dgm:pt>
    <dgm:pt modelId="{E6F25A13-99BF-3847-B653-51308B96276D}" type="pres">
      <dgm:prSet presAssocID="{5E9CE556-EDF3-9C49-B904-4E67D7785CAC}" presName="spacer" presStyleCnt="0"/>
      <dgm:spPr/>
    </dgm:pt>
    <dgm:pt modelId="{27F974F8-8DD7-1D43-B474-374664E49AA2}" type="pres">
      <dgm:prSet presAssocID="{D9F25F77-432F-AB40-A381-6BC7A3EE7D2F}" presName="parentText" presStyleLbl="node1" presStyleIdx="3" presStyleCnt="6">
        <dgm:presLayoutVars>
          <dgm:chMax val="0"/>
          <dgm:bulletEnabled val="1"/>
        </dgm:presLayoutVars>
      </dgm:prSet>
      <dgm:spPr/>
    </dgm:pt>
    <dgm:pt modelId="{A19ADF28-AF44-2849-ABA1-59E8D0DD71C7}" type="pres">
      <dgm:prSet presAssocID="{3DF21C28-1AB1-3D48-9723-83A25158B00E}" presName="spacer" presStyleCnt="0"/>
      <dgm:spPr/>
    </dgm:pt>
    <dgm:pt modelId="{81F44856-7B3C-A946-AF01-4266347A4939}" type="pres">
      <dgm:prSet presAssocID="{557693A5-35E5-6545-BEA3-1C001CD89A81}" presName="parentText" presStyleLbl="node1" presStyleIdx="4" presStyleCnt="6">
        <dgm:presLayoutVars>
          <dgm:chMax val="0"/>
          <dgm:bulletEnabled val="1"/>
        </dgm:presLayoutVars>
      </dgm:prSet>
      <dgm:spPr/>
    </dgm:pt>
    <dgm:pt modelId="{E33323EE-8DEE-D645-B6A5-12EF6AAE2C8F}" type="pres">
      <dgm:prSet presAssocID="{07D991F4-3838-B142-9363-E0DBF4428F8F}" presName="spacer" presStyleCnt="0"/>
      <dgm:spPr/>
    </dgm:pt>
    <dgm:pt modelId="{43EC054B-861F-B74E-9898-98EC65420B36}" type="pres">
      <dgm:prSet presAssocID="{2381F14F-DC56-2348-8FFB-7249AF3A3529}" presName="parentText" presStyleLbl="node1" presStyleIdx="5" presStyleCnt="6">
        <dgm:presLayoutVars>
          <dgm:chMax val="0"/>
          <dgm:bulletEnabled val="1"/>
        </dgm:presLayoutVars>
      </dgm:prSet>
      <dgm:spPr/>
    </dgm:pt>
  </dgm:ptLst>
  <dgm:cxnLst>
    <dgm:cxn modelId="{DD3FF306-5E67-4B4B-8832-61DC56A527A9}" type="presOf" srcId="{557693A5-35E5-6545-BEA3-1C001CD89A81}" destId="{81F44856-7B3C-A946-AF01-4266347A4939}" srcOrd="0" destOrd="0" presId="urn:microsoft.com/office/officeart/2005/8/layout/vList2"/>
    <dgm:cxn modelId="{4CE92012-FBE6-924A-80CC-898BF6B960D9}" type="presOf" srcId="{D9F25F77-432F-AB40-A381-6BC7A3EE7D2F}" destId="{27F974F8-8DD7-1D43-B474-374664E49AA2}" srcOrd="0" destOrd="0" presId="urn:microsoft.com/office/officeart/2005/8/layout/vList2"/>
    <dgm:cxn modelId="{8D1BF21B-D28D-2A46-9B9A-CEC67C32A747}" type="presOf" srcId="{2381F14F-DC56-2348-8FFB-7249AF3A3529}" destId="{43EC054B-861F-B74E-9898-98EC65420B36}" srcOrd="0" destOrd="0" presId="urn:microsoft.com/office/officeart/2005/8/layout/vList2"/>
    <dgm:cxn modelId="{2AE3112E-ADFB-0440-9209-9882F024F23B}" type="presOf" srcId="{73DB1F64-65E5-7341-926E-3564CEE1F34F}" destId="{A235C65D-77B2-D54B-8839-98DB6E6BA09D}" srcOrd="0" destOrd="0" presId="urn:microsoft.com/office/officeart/2005/8/layout/vList2"/>
    <dgm:cxn modelId="{D603664B-8885-B04B-917A-89FE1E6D1652}" type="presOf" srcId="{0B93C544-F0F1-C845-9A93-69C81561844F}" destId="{FEF7EB1B-2290-554C-9B0C-87A83F04C49A}" srcOrd="0" destOrd="0" presId="urn:microsoft.com/office/officeart/2005/8/layout/vList2"/>
    <dgm:cxn modelId="{1581F94B-1311-2944-9E6B-31AA95E2E434}" type="presOf" srcId="{15B54680-9AC3-0446-83BC-D8BA2D94A3D5}" destId="{B518A502-C272-EE4F-AF61-1781A0199D47}" srcOrd="0" destOrd="0" presId="urn:microsoft.com/office/officeart/2005/8/layout/vList2"/>
    <dgm:cxn modelId="{A2284C55-CEAC-0547-A9CA-A7859A2C2026}" srcId="{73DB1F64-65E5-7341-926E-3564CEE1F34F}" destId="{2381F14F-DC56-2348-8FFB-7249AF3A3529}" srcOrd="5" destOrd="0" parTransId="{0A809A66-3FFB-D34D-B5F8-DF47F1B0AD95}" sibTransId="{11E365AE-D308-E84C-9720-FDBECE055A7A}"/>
    <dgm:cxn modelId="{1EC23773-3154-4A4E-B3F5-535183AD572C}" srcId="{73DB1F64-65E5-7341-926E-3564CEE1F34F}" destId="{0B93C544-F0F1-C845-9A93-69C81561844F}" srcOrd="2" destOrd="0" parTransId="{C4145850-D81D-3746-BFA9-42F99341BF90}" sibTransId="{5E9CE556-EDF3-9C49-B904-4E67D7785CAC}"/>
    <dgm:cxn modelId="{C6A1F0AC-F6E1-3845-96D0-C2DA50D566F5}" srcId="{73DB1F64-65E5-7341-926E-3564CEE1F34F}" destId="{D9F25F77-432F-AB40-A381-6BC7A3EE7D2F}" srcOrd="3" destOrd="0" parTransId="{BA96BA72-5520-004B-9877-120782358F51}" sibTransId="{3DF21C28-1AB1-3D48-9723-83A25158B00E}"/>
    <dgm:cxn modelId="{E2222BB5-B398-3848-ACD8-368E1A775D01}" srcId="{73DB1F64-65E5-7341-926E-3564CEE1F34F}" destId="{15B54680-9AC3-0446-83BC-D8BA2D94A3D5}" srcOrd="1" destOrd="0" parTransId="{9FC0BFD0-0078-FD42-B830-71F96C657EE8}" sibTransId="{8DC7249A-9B9C-D846-8358-47486C3621C2}"/>
    <dgm:cxn modelId="{47E0D4BA-F1A5-9243-B756-2023B471D945}" type="presOf" srcId="{668417D7-A87A-E04F-AB1A-A89AE54DF674}" destId="{B158BC6D-1DFF-E048-ADCA-53B19640906D}" srcOrd="0" destOrd="0" presId="urn:microsoft.com/office/officeart/2005/8/layout/vList2"/>
    <dgm:cxn modelId="{7E5AAED4-8C7F-CE4E-B7E8-0ADBC26E265E}" srcId="{73DB1F64-65E5-7341-926E-3564CEE1F34F}" destId="{668417D7-A87A-E04F-AB1A-A89AE54DF674}" srcOrd="0" destOrd="0" parTransId="{55DDBC0A-EA51-C14F-AFC9-F8DD79A1CBA5}" sibTransId="{73A85D10-282E-9345-B370-D4215CC960F4}"/>
    <dgm:cxn modelId="{D0B949DD-FB3C-024E-AAFE-85F69A632C6D}" srcId="{73DB1F64-65E5-7341-926E-3564CEE1F34F}" destId="{557693A5-35E5-6545-BEA3-1C001CD89A81}" srcOrd="4" destOrd="0" parTransId="{822BB2F1-F027-9D47-B0AE-D055F0D77184}" sibTransId="{07D991F4-3838-B142-9363-E0DBF4428F8F}"/>
    <dgm:cxn modelId="{FA39FC31-56F2-6640-9812-2C4AC820BCB0}" type="presParOf" srcId="{A235C65D-77B2-D54B-8839-98DB6E6BA09D}" destId="{B158BC6D-1DFF-E048-ADCA-53B19640906D}" srcOrd="0" destOrd="0" presId="urn:microsoft.com/office/officeart/2005/8/layout/vList2"/>
    <dgm:cxn modelId="{A8842A19-761D-4C49-900C-7B726FC49BA2}" type="presParOf" srcId="{A235C65D-77B2-D54B-8839-98DB6E6BA09D}" destId="{690ACAE4-A99B-F844-87BA-B4095F99E86E}" srcOrd="1" destOrd="0" presId="urn:microsoft.com/office/officeart/2005/8/layout/vList2"/>
    <dgm:cxn modelId="{A3264084-B700-9540-BE2C-99723CFF2524}" type="presParOf" srcId="{A235C65D-77B2-D54B-8839-98DB6E6BA09D}" destId="{B518A502-C272-EE4F-AF61-1781A0199D47}" srcOrd="2" destOrd="0" presId="urn:microsoft.com/office/officeart/2005/8/layout/vList2"/>
    <dgm:cxn modelId="{B28AA7EF-EBA4-2142-9984-BE6B18C292BA}" type="presParOf" srcId="{A235C65D-77B2-D54B-8839-98DB6E6BA09D}" destId="{91636F7B-8212-4348-8381-134DBA55292D}" srcOrd="3" destOrd="0" presId="urn:microsoft.com/office/officeart/2005/8/layout/vList2"/>
    <dgm:cxn modelId="{CF1A4987-49E6-E24D-BA8B-286794770120}" type="presParOf" srcId="{A235C65D-77B2-D54B-8839-98DB6E6BA09D}" destId="{FEF7EB1B-2290-554C-9B0C-87A83F04C49A}" srcOrd="4" destOrd="0" presId="urn:microsoft.com/office/officeart/2005/8/layout/vList2"/>
    <dgm:cxn modelId="{4F0ABFEA-6740-BA49-B12D-BB27BC8DD1F9}" type="presParOf" srcId="{A235C65D-77B2-D54B-8839-98DB6E6BA09D}" destId="{E6F25A13-99BF-3847-B653-51308B96276D}" srcOrd="5" destOrd="0" presId="urn:microsoft.com/office/officeart/2005/8/layout/vList2"/>
    <dgm:cxn modelId="{7E2C7AD7-8E7A-3A40-9394-76CBC2C57CB8}" type="presParOf" srcId="{A235C65D-77B2-D54B-8839-98DB6E6BA09D}" destId="{27F974F8-8DD7-1D43-B474-374664E49AA2}" srcOrd="6" destOrd="0" presId="urn:microsoft.com/office/officeart/2005/8/layout/vList2"/>
    <dgm:cxn modelId="{3A33FFA5-DC0C-F340-87FB-EA2B7B996D60}" type="presParOf" srcId="{A235C65D-77B2-D54B-8839-98DB6E6BA09D}" destId="{A19ADF28-AF44-2849-ABA1-59E8D0DD71C7}" srcOrd="7" destOrd="0" presId="urn:microsoft.com/office/officeart/2005/8/layout/vList2"/>
    <dgm:cxn modelId="{ECE0D915-398F-AC40-98ED-0D7F9A05D22B}" type="presParOf" srcId="{A235C65D-77B2-D54B-8839-98DB6E6BA09D}" destId="{81F44856-7B3C-A946-AF01-4266347A4939}" srcOrd="8" destOrd="0" presId="urn:microsoft.com/office/officeart/2005/8/layout/vList2"/>
    <dgm:cxn modelId="{835D4ABA-5210-0143-8043-67AFC7A564CC}" type="presParOf" srcId="{A235C65D-77B2-D54B-8839-98DB6E6BA09D}" destId="{E33323EE-8DEE-D645-B6A5-12EF6AAE2C8F}" srcOrd="9" destOrd="0" presId="urn:microsoft.com/office/officeart/2005/8/layout/vList2"/>
    <dgm:cxn modelId="{5E62F74B-77EB-EE4E-AF7C-DCE13CA9A455}" type="presParOf" srcId="{A235C65D-77B2-D54B-8839-98DB6E6BA09D}" destId="{43EC054B-861F-B74E-9898-98EC65420B36}"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449BD-2AFA-F844-9F91-B738F1A5AED7}"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E60E4B96-B6B7-C04F-A306-D60B2E914237}">
      <dgm:prSet phldrT="[Text]"/>
      <dgm:spPr/>
      <dgm:t>
        <a:bodyPr/>
        <a:lstStyle/>
        <a:p>
          <a:r>
            <a:rPr lang="en-US" dirty="0">
              <a:solidFill>
                <a:srgbClr val="3A54A5"/>
              </a:solidFill>
            </a:rPr>
            <a:t>Describe inappropriate behavior</a:t>
          </a:r>
        </a:p>
      </dgm:t>
    </dgm:pt>
    <dgm:pt modelId="{09D5FA72-55A4-264E-8311-84892F925A0D}" type="parTrans" cxnId="{FAF83EF0-83F8-7C41-8603-3E6017D9F66E}">
      <dgm:prSet/>
      <dgm:spPr/>
      <dgm:t>
        <a:bodyPr/>
        <a:lstStyle/>
        <a:p>
          <a:endParaRPr lang="en-US"/>
        </a:p>
      </dgm:t>
    </dgm:pt>
    <dgm:pt modelId="{550E6CD7-B506-494E-AB3F-9BA39CCA1A42}" type="sibTrans" cxnId="{FAF83EF0-83F8-7C41-8603-3E6017D9F66E}">
      <dgm:prSet/>
      <dgm:spPr/>
      <dgm:t>
        <a:bodyPr/>
        <a:lstStyle/>
        <a:p>
          <a:endParaRPr lang="en-US"/>
        </a:p>
      </dgm:t>
    </dgm:pt>
    <dgm:pt modelId="{166CC95B-9421-7940-BFBC-D26F6B2DF9DB}">
      <dgm:prSet phldrT="[Text]"/>
      <dgm:spPr/>
      <dgm:t>
        <a:bodyPr/>
        <a:lstStyle/>
        <a:p>
          <a:r>
            <a:rPr lang="en-US" dirty="0">
              <a:solidFill>
                <a:schemeClr val="tx1"/>
              </a:solidFill>
            </a:rPr>
            <a:t>Respectfully address student</a:t>
          </a:r>
        </a:p>
      </dgm:t>
    </dgm:pt>
    <dgm:pt modelId="{9D4475B9-59CA-2644-B43E-2207B1B92458}" type="parTrans" cxnId="{58F6DCB4-3C69-7348-904B-D91C295A7CC9}">
      <dgm:prSet/>
      <dgm:spPr/>
      <dgm:t>
        <a:bodyPr/>
        <a:lstStyle/>
        <a:p>
          <a:endParaRPr lang="en-US"/>
        </a:p>
      </dgm:t>
    </dgm:pt>
    <dgm:pt modelId="{56B464C3-F268-2A4E-909B-4A440B43F317}" type="sibTrans" cxnId="{58F6DCB4-3C69-7348-904B-D91C295A7CC9}">
      <dgm:prSet/>
      <dgm:spPr/>
      <dgm:t>
        <a:bodyPr/>
        <a:lstStyle/>
        <a:p>
          <a:endParaRPr lang="en-US"/>
        </a:p>
      </dgm:t>
    </dgm:pt>
    <dgm:pt modelId="{70EF3634-1E5A-7448-9CF0-61ABB79F3339}">
      <dgm:prSet phldrT="[Text]"/>
      <dgm:spPr/>
      <dgm:t>
        <a:bodyPr/>
        <a:lstStyle/>
        <a:p>
          <a:r>
            <a:rPr lang="en-US" dirty="0">
              <a:solidFill>
                <a:srgbClr val="3A54A5"/>
              </a:solidFill>
            </a:rPr>
            <a:t>Describe expected behavior/rule</a:t>
          </a:r>
        </a:p>
      </dgm:t>
    </dgm:pt>
    <dgm:pt modelId="{3D8A25C6-D0ED-6B4B-BB6E-33D71A4A2AF0}" type="parTrans" cxnId="{429BDAE9-A3BB-954F-ACD5-A96438197198}">
      <dgm:prSet/>
      <dgm:spPr/>
      <dgm:t>
        <a:bodyPr/>
        <a:lstStyle/>
        <a:p>
          <a:endParaRPr lang="en-US"/>
        </a:p>
      </dgm:t>
    </dgm:pt>
    <dgm:pt modelId="{EF9AE199-EC80-B449-975F-6A8616852507}" type="sibTrans" cxnId="{429BDAE9-A3BB-954F-ACD5-A96438197198}">
      <dgm:prSet/>
      <dgm:spPr/>
      <dgm:t>
        <a:bodyPr/>
        <a:lstStyle/>
        <a:p>
          <a:endParaRPr lang="en-US"/>
        </a:p>
      </dgm:t>
    </dgm:pt>
    <dgm:pt modelId="{F448154F-3B2D-5646-B95D-F61FCB6CC7E4}">
      <dgm:prSet/>
      <dgm:spPr/>
      <dgm:t>
        <a:bodyPr/>
        <a:lstStyle/>
        <a:p>
          <a:r>
            <a:rPr lang="en-US" dirty="0">
              <a:solidFill>
                <a:srgbClr val="3A54A5"/>
              </a:solidFill>
            </a:rPr>
            <a:t>Link to expectation on Matrix</a:t>
          </a:r>
        </a:p>
      </dgm:t>
    </dgm:pt>
    <dgm:pt modelId="{A0AEB509-C58B-5641-AB48-F762CB4611A9}" type="parTrans" cxnId="{C2A8E6E0-1E88-174B-A218-F55EC03D27AE}">
      <dgm:prSet/>
      <dgm:spPr/>
      <dgm:t>
        <a:bodyPr/>
        <a:lstStyle/>
        <a:p>
          <a:endParaRPr lang="en-US"/>
        </a:p>
      </dgm:t>
    </dgm:pt>
    <dgm:pt modelId="{B2CB1D15-69D6-4B48-B7E1-12B70491F3E1}" type="sibTrans" cxnId="{C2A8E6E0-1E88-174B-A218-F55EC03D27AE}">
      <dgm:prSet/>
      <dgm:spPr/>
      <dgm:t>
        <a:bodyPr/>
        <a:lstStyle/>
        <a:p>
          <a:endParaRPr lang="en-US"/>
        </a:p>
      </dgm:t>
    </dgm:pt>
    <dgm:pt modelId="{D1221CB3-11EB-7A47-AD40-56760B82D8CA}">
      <dgm:prSet/>
      <dgm:spPr/>
      <dgm:t>
        <a:bodyPr/>
        <a:lstStyle/>
        <a:p>
          <a:r>
            <a:rPr lang="en-US" dirty="0">
              <a:solidFill>
                <a:srgbClr val="3A54A5"/>
              </a:solidFill>
            </a:rPr>
            <a:t>Redirect back to appropriate behavior</a:t>
          </a:r>
        </a:p>
      </dgm:t>
    </dgm:pt>
    <dgm:pt modelId="{378E7C79-5AD6-7244-9C1E-9C31B90874DA}" type="parTrans" cxnId="{DFE95437-87FA-9D47-AB90-E55903881133}">
      <dgm:prSet/>
      <dgm:spPr/>
      <dgm:t>
        <a:bodyPr/>
        <a:lstStyle/>
        <a:p>
          <a:endParaRPr lang="en-US"/>
        </a:p>
      </dgm:t>
    </dgm:pt>
    <dgm:pt modelId="{02416D70-3257-C74C-B1C0-DEE8A9306704}" type="sibTrans" cxnId="{DFE95437-87FA-9D47-AB90-E55903881133}">
      <dgm:prSet/>
      <dgm:spPr/>
      <dgm:t>
        <a:bodyPr/>
        <a:lstStyle/>
        <a:p>
          <a:endParaRPr lang="en-US"/>
        </a:p>
      </dgm:t>
    </dgm:pt>
    <dgm:pt modelId="{CC74A4DA-5A50-E84E-BF30-203697F2164C}" type="pres">
      <dgm:prSet presAssocID="{755449BD-2AFA-F844-9F91-B738F1A5AED7}" presName="outerComposite" presStyleCnt="0">
        <dgm:presLayoutVars>
          <dgm:chMax val="5"/>
          <dgm:dir/>
          <dgm:resizeHandles val="exact"/>
        </dgm:presLayoutVars>
      </dgm:prSet>
      <dgm:spPr/>
    </dgm:pt>
    <dgm:pt modelId="{6A10A793-A404-0C46-BE87-AC4B4AB2CF95}" type="pres">
      <dgm:prSet presAssocID="{755449BD-2AFA-F844-9F91-B738F1A5AED7}" presName="dummyMaxCanvas" presStyleCnt="0">
        <dgm:presLayoutVars/>
      </dgm:prSet>
      <dgm:spPr/>
    </dgm:pt>
    <dgm:pt modelId="{8F328B90-21CC-6F48-950E-29743F85EB48}" type="pres">
      <dgm:prSet presAssocID="{755449BD-2AFA-F844-9F91-B738F1A5AED7}" presName="FiveNodes_1" presStyleLbl="node1" presStyleIdx="0" presStyleCnt="5" custLinFactNeighborX="-3231">
        <dgm:presLayoutVars>
          <dgm:bulletEnabled val="1"/>
        </dgm:presLayoutVars>
      </dgm:prSet>
      <dgm:spPr/>
    </dgm:pt>
    <dgm:pt modelId="{FF8D5C2F-108F-C241-A30D-D2BC66B42007}" type="pres">
      <dgm:prSet presAssocID="{755449BD-2AFA-F844-9F91-B738F1A5AED7}" presName="FiveNodes_2" presStyleLbl="node1" presStyleIdx="1" presStyleCnt="5">
        <dgm:presLayoutVars>
          <dgm:bulletEnabled val="1"/>
        </dgm:presLayoutVars>
      </dgm:prSet>
      <dgm:spPr/>
    </dgm:pt>
    <dgm:pt modelId="{4DB49857-387E-3741-A0AF-0A6A0479B8E7}" type="pres">
      <dgm:prSet presAssocID="{755449BD-2AFA-F844-9F91-B738F1A5AED7}" presName="FiveNodes_3" presStyleLbl="node1" presStyleIdx="2" presStyleCnt="5">
        <dgm:presLayoutVars>
          <dgm:bulletEnabled val="1"/>
        </dgm:presLayoutVars>
      </dgm:prSet>
      <dgm:spPr/>
    </dgm:pt>
    <dgm:pt modelId="{8287E62B-7853-8F4E-B53F-3D6F518211FA}" type="pres">
      <dgm:prSet presAssocID="{755449BD-2AFA-F844-9F91-B738F1A5AED7}" presName="FiveNodes_4" presStyleLbl="node1" presStyleIdx="3" presStyleCnt="5">
        <dgm:presLayoutVars>
          <dgm:bulletEnabled val="1"/>
        </dgm:presLayoutVars>
      </dgm:prSet>
      <dgm:spPr/>
    </dgm:pt>
    <dgm:pt modelId="{9F93C6F5-1739-1F4F-A2D9-E84DBF02B5DC}" type="pres">
      <dgm:prSet presAssocID="{755449BD-2AFA-F844-9F91-B738F1A5AED7}" presName="FiveNodes_5" presStyleLbl="node1" presStyleIdx="4" presStyleCnt="5">
        <dgm:presLayoutVars>
          <dgm:bulletEnabled val="1"/>
        </dgm:presLayoutVars>
      </dgm:prSet>
      <dgm:spPr/>
    </dgm:pt>
    <dgm:pt modelId="{1CC3BBA4-86F6-D540-A209-AE9F3CCC5618}" type="pres">
      <dgm:prSet presAssocID="{755449BD-2AFA-F844-9F91-B738F1A5AED7}" presName="FiveConn_1-2" presStyleLbl="fgAccFollowNode1" presStyleIdx="0" presStyleCnt="4">
        <dgm:presLayoutVars>
          <dgm:bulletEnabled val="1"/>
        </dgm:presLayoutVars>
      </dgm:prSet>
      <dgm:spPr/>
    </dgm:pt>
    <dgm:pt modelId="{5ED01FC3-DC8B-5F4A-A801-D51DDEF6DD43}" type="pres">
      <dgm:prSet presAssocID="{755449BD-2AFA-F844-9F91-B738F1A5AED7}" presName="FiveConn_2-3" presStyleLbl="fgAccFollowNode1" presStyleIdx="1" presStyleCnt="4">
        <dgm:presLayoutVars>
          <dgm:bulletEnabled val="1"/>
        </dgm:presLayoutVars>
      </dgm:prSet>
      <dgm:spPr/>
    </dgm:pt>
    <dgm:pt modelId="{B635C4D4-A058-EF47-B2D7-B70AC7F34036}" type="pres">
      <dgm:prSet presAssocID="{755449BD-2AFA-F844-9F91-B738F1A5AED7}" presName="FiveConn_3-4" presStyleLbl="fgAccFollowNode1" presStyleIdx="2" presStyleCnt="4">
        <dgm:presLayoutVars>
          <dgm:bulletEnabled val="1"/>
        </dgm:presLayoutVars>
      </dgm:prSet>
      <dgm:spPr/>
    </dgm:pt>
    <dgm:pt modelId="{E035AB78-27F1-9043-A311-AFAEA4F392F8}" type="pres">
      <dgm:prSet presAssocID="{755449BD-2AFA-F844-9F91-B738F1A5AED7}" presName="FiveConn_4-5" presStyleLbl="fgAccFollowNode1" presStyleIdx="3" presStyleCnt="4">
        <dgm:presLayoutVars>
          <dgm:bulletEnabled val="1"/>
        </dgm:presLayoutVars>
      </dgm:prSet>
      <dgm:spPr/>
    </dgm:pt>
    <dgm:pt modelId="{93417C07-1E53-864A-972D-A88CC4ED4D7B}" type="pres">
      <dgm:prSet presAssocID="{755449BD-2AFA-F844-9F91-B738F1A5AED7}" presName="FiveNodes_1_text" presStyleLbl="node1" presStyleIdx="4" presStyleCnt="5">
        <dgm:presLayoutVars>
          <dgm:bulletEnabled val="1"/>
        </dgm:presLayoutVars>
      </dgm:prSet>
      <dgm:spPr/>
    </dgm:pt>
    <dgm:pt modelId="{8F0026E2-B532-6948-86CE-A0C32B0E337E}" type="pres">
      <dgm:prSet presAssocID="{755449BD-2AFA-F844-9F91-B738F1A5AED7}" presName="FiveNodes_2_text" presStyleLbl="node1" presStyleIdx="4" presStyleCnt="5">
        <dgm:presLayoutVars>
          <dgm:bulletEnabled val="1"/>
        </dgm:presLayoutVars>
      </dgm:prSet>
      <dgm:spPr/>
    </dgm:pt>
    <dgm:pt modelId="{ACE3CED4-A042-3341-9E9B-589368ED8610}" type="pres">
      <dgm:prSet presAssocID="{755449BD-2AFA-F844-9F91-B738F1A5AED7}" presName="FiveNodes_3_text" presStyleLbl="node1" presStyleIdx="4" presStyleCnt="5">
        <dgm:presLayoutVars>
          <dgm:bulletEnabled val="1"/>
        </dgm:presLayoutVars>
      </dgm:prSet>
      <dgm:spPr/>
    </dgm:pt>
    <dgm:pt modelId="{43F71B7C-EA42-D04D-9574-E69B91815B58}" type="pres">
      <dgm:prSet presAssocID="{755449BD-2AFA-F844-9F91-B738F1A5AED7}" presName="FiveNodes_4_text" presStyleLbl="node1" presStyleIdx="4" presStyleCnt="5">
        <dgm:presLayoutVars>
          <dgm:bulletEnabled val="1"/>
        </dgm:presLayoutVars>
      </dgm:prSet>
      <dgm:spPr/>
    </dgm:pt>
    <dgm:pt modelId="{56BCE0E7-55FC-7A48-AD50-856E1FB3698D}" type="pres">
      <dgm:prSet presAssocID="{755449BD-2AFA-F844-9F91-B738F1A5AED7}" presName="FiveNodes_5_text" presStyleLbl="node1" presStyleIdx="4" presStyleCnt="5">
        <dgm:presLayoutVars>
          <dgm:bulletEnabled val="1"/>
        </dgm:presLayoutVars>
      </dgm:prSet>
      <dgm:spPr/>
    </dgm:pt>
  </dgm:ptLst>
  <dgm:cxnLst>
    <dgm:cxn modelId="{DFE95437-87FA-9D47-AB90-E55903881133}" srcId="{755449BD-2AFA-F844-9F91-B738F1A5AED7}" destId="{D1221CB3-11EB-7A47-AD40-56760B82D8CA}" srcOrd="4" destOrd="0" parTransId="{378E7C79-5AD6-7244-9C1E-9C31B90874DA}" sibTransId="{02416D70-3257-C74C-B1C0-DEE8A9306704}"/>
    <dgm:cxn modelId="{1D555C38-0FA0-B145-A31F-C76D37F6FC85}" type="presOf" srcId="{D1221CB3-11EB-7A47-AD40-56760B82D8CA}" destId="{9F93C6F5-1739-1F4F-A2D9-E84DBF02B5DC}" srcOrd="0" destOrd="0" presId="urn:microsoft.com/office/officeart/2005/8/layout/vProcess5"/>
    <dgm:cxn modelId="{DA1AEF45-3C76-1A48-BF56-379A81B9F3EB}" type="presOf" srcId="{755449BD-2AFA-F844-9F91-B738F1A5AED7}" destId="{CC74A4DA-5A50-E84E-BF30-203697F2164C}" srcOrd="0" destOrd="0" presId="urn:microsoft.com/office/officeart/2005/8/layout/vProcess5"/>
    <dgm:cxn modelId="{AA779948-7444-BB45-8ED2-B8BEAE059CEC}" type="presOf" srcId="{B2CB1D15-69D6-4B48-B7E1-12B70491F3E1}" destId="{E035AB78-27F1-9043-A311-AFAEA4F392F8}" srcOrd="0" destOrd="0" presId="urn:microsoft.com/office/officeart/2005/8/layout/vProcess5"/>
    <dgm:cxn modelId="{2D6B3A4D-760F-C449-8CB3-075BF5B33C10}" type="presOf" srcId="{166CC95B-9421-7940-BFBC-D26F6B2DF9DB}" destId="{8F328B90-21CC-6F48-950E-29743F85EB48}" srcOrd="0" destOrd="0" presId="urn:microsoft.com/office/officeart/2005/8/layout/vProcess5"/>
    <dgm:cxn modelId="{56252B70-294E-C446-BF68-89CBED58315F}" type="presOf" srcId="{D1221CB3-11EB-7A47-AD40-56760B82D8CA}" destId="{56BCE0E7-55FC-7A48-AD50-856E1FB3698D}" srcOrd="1" destOrd="0" presId="urn:microsoft.com/office/officeart/2005/8/layout/vProcess5"/>
    <dgm:cxn modelId="{11FDDD7A-7609-6E47-8D80-373AD2682C8D}" type="presOf" srcId="{E60E4B96-B6B7-C04F-A306-D60B2E914237}" destId="{8F0026E2-B532-6948-86CE-A0C32B0E337E}" srcOrd="1" destOrd="0" presId="urn:microsoft.com/office/officeart/2005/8/layout/vProcess5"/>
    <dgm:cxn modelId="{84C27589-7078-3C49-ACE5-F4C9F3578571}" type="presOf" srcId="{56B464C3-F268-2A4E-909B-4A440B43F317}" destId="{1CC3BBA4-86F6-D540-A209-AE9F3CCC5618}" srcOrd="0" destOrd="0" presId="urn:microsoft.com/office/officeart/2005/8/layout/vProcess5"/>
    <dgm:cxn modelId="{5133D18D-86F5-9145-A631-1DA841357F23}" type="presOf" srcId="{550E6CD7-B506-494E-AB3F-9BA39CCA1A42}" destId="{5ED01FC3-DC8B-5F4A-A801-D51DDEF6DD43}" srcOrd="0" destOrd="0" presId="urn:microsoft.com/office/officeart/2005/8/layout/vProcess5"/>
    <dgm:cxn modelId="{C0415490-5A2C-8B41-9CAC-AE3D40A9C93D}" type="presOf" srcId="{70EF3634-1E5A-7448-9CF0-61ABB79F3339}" destId="{ACE3CED4-A042-3341-9E9B-589368ED8610}" srcOrd="1" destOrd="0" presId="urn:microsoft.com/office/officeart/2005/8/layout/vProcess5"/>
    <dgm:cxn modelId="{44F7099D-0B36-004C-9A65-2C9D9C289589}" type="presOf" srcId="{EF9AE199-EC80-B449-975F-6A8616852507}" destId="{B635C4D4-A058-EF47-B2D7-B70AC7F34036}" srcOrd="0" destOrd="0" presId="urn:microsoft.com/office/officeart/2005/8/layout/vProcess5"/>
    <dgm:cxn modelId="{282323A4-AB53-6746-B54A-DB15EEF349CA}" type="presOf" srcId="{166CC95B-9421-7940-BFBC-D26F6B2DF9DB}" destId="{93417C07-1E53-864A-972D-A88CC4ED4D7B}" srcOrd="1" destOrd="0" presId="urn:microsoft.com/office/officeart/2005/8/layout/vProcess5"/>
    <dgm:cxn modelId="{2F8D2BB0-8A63-2A45-A03D-F766C144B1AA}" type="presOf" srcId="{F448154F-3B2D-5646-B95D-F61FCB6CC7E4}" destId="{8287E62B-7853-8F4E-B53F-3D6F518211FA}" srcOrd="0" destOrd="0" presId="urn:microsoft.com/office/officeart/2005/8/layout/vProcess5"/>
    <dgm:cxn modelId="{53C7CBB4-9109-0F44-9EEB-245F8F16D2C6}" type="presOf" srcId="{70EF3634-1E5A-7448-9CF0-61ABB79F3339}" destId="{4DB49857-387E-3741-A0AF-0A6A0479B8E7}" srcOrd="0" destOrd="0" presId="urn:microsoft.com/office/officeart/2005/8/layout/vProcess5"/>
    <dgm:cxn modelId="{58F6DCB4-3C69-7348-904B-D91C295A7CC9}" srcId="{755449BD-2AFA-F844-9F91-B738F1A5AED7}" destId="{166CC95B-9421-7940-BFBC-D26F6B2DF9DB}" srcOrd="0" destOrd="0" parTransId="{9D4475B9-59CA-2644-B43E-2207B1B92458}" sibTransId="{56B464C3-F268-2A4E-909B-4A440B43F317}"/>
    <dgm:cxn modelId="{631C03C2-3EB9-EC43-BC67-512EF0773735}" type="presOf" srcId="{E60E4B96-B6B7-C04F-A306-D60B2E914237}" destId="{FF8D5C2F-108F-C241-A30D-D2BC66B42007}" srcOrd="0" destOrd="0" presId="urn:microsoft.com/office/officeart/2005/8/layout/vProcess5"/>
    <dgm:cxn modelId="{C2A8E6E0-1E88-174B-A218-F55EC03D27AE}" srcId="{755449BD-2AFA-F844-9F91-B738F1A5AED7}" destId="{F448154F-3B2D-5646-B95D-F61FCB6CC7E4}" srcOrd="3" destOrd="0" parTransId="{A0AEB509-C58B-5641-AB48-F762CB4611A9}" sibTransId="{B2CB1D15-69D6-4B48-B7E1-12B70491F3E1}"/>
    <dgm:cxn modelId="{429BDAE9-A3BB-954F-ACD5-A96438197198}" srcId="{755449BD-2AFA-F844-9F91-B738F1A5AED7}" destId="{70EF3634-1E5A-7448-9CF0-61ABB79F3339}" srcOrd="2" destOrd="0" parTransId="{3D8A25C6-D0ED-6B4B-BB6E-33D71A4A2AF0}" sibTransId="{EF9AE199-EC80-B449-975F-6A8616852507}"/>
    <dgm:cxn modelId="{FAF83EF0-83F8-7C41-8603-3E6017D9F66E}" srcId="{755449BD-2AFA-F844-9F91-B738F1A5AED7}" destId="{E60E4B96-B6B7-C04F-A306-D60B2E914237}" srcOrd="1" destOrd="0" parTransId="{09D5FA72-55A4-264E-8311-84892F925A0D}" sibTransId="{550E6CD7-B506-494E-AB3F-9BA39CCA1A42}"/>
    <dgm:cxn modelId="{0231DCFC-A60E-4A4A-AF33-74B687F05BC8}" type="presOf" srcId="{F448154F-3B2D-5646-B95D-F61FCB6CC7E4}" destId="{43F71B7C-EA42-D04D-9574-E69B91815B58}" srcOrd="1" destOrd="0" presId="urn:microsoft.com/office/officeart/2005/8/layout/vProcess5"/>
    <dgm:cxn modelId="{A95087BD-06A4-2147-865D-5668AD79D980}" type="presParOf" srcId="{CC74A4DA-5A50-E84E-BF30-203697F2164C}" destId="{6A10A793-A404-0C46-BE87-AC4B4AB2CF95}" srcOrd="0" destOrd="0" presId="urn:microsoft.com/office/officeart/2005/8/layout/vProcess5"/>
    <dgm:cxn modelId="{BF0BDA1C-B74E-0F40-8701-8C4148D70CE7}" type="presParOf" srcId="{CC74A4DA-5A50-E84E-BF30-203697F2164C}" destId="{8F328B90-21CC-6F48-950E-29743F85EB48}" srcOrd="1" destOrd="0" presId="urn:microsoft.com/office/officeart/2005/8/layout/vProcess5"/>
    <dgm:cxn modelId="{7193BA36-93AA-E440-B024-33BE566C57AA}" type="presParOf" srcId="{CC74A4DA-5A50-E84E-BF30-203697F2164C}" destId="{FF8D5C2F-108F-C241-A30D-D2BC66B42007}" srcOrd="2" destOrd="0" presId="urn:microsoft.com/office/officeart/2005/8/layout/vProcess5"/>
    <dgm:cxn modelId="{1FC41412-58C4-2A4F-8005-99C47BCC24E1}" type="presParOf" srcId="{CC74A4DA-5A50-E84E-BF30-203697F2164C}" destId="{4DB49857-387E-3741-A0AF-0A6A0479B8E7}" srcOrd="3" destOrd="0" presId="urn:microsoft.com/office/officeart/2005/8/layout/vProcess5"/>
    <dgm:cxn modelId="{1534A896-AC25-4643-9131-A4515E3B7279}" type="presParOf" srcId="{CC74A4DA-5A50-E84E-BF30-203697F2164C}" destId="{8287E62B-7853-8F4E-B53F-3D6F518211FA}" srcOrd="4" destOrd="0" presId="urn:microsoft.com/office/officeart/2005/8/layout/vProcess5"/>
    <dgm:cxn modelId="{C5F1F5E9-C985-2445-975A-F1B7E605E8F9}" type="presParOf" srcId="{CC74A4DA-5A50-E84E-BF30-203697F2164C}" destId="{9F93C6F5-1739-1F4F-A2D9-E84DBF02B5DC}" srcOrd="5" destOrd="0" presId="urn:microsoft.com/office/officeart/2005/8/layout/vProcess5"/>
    <dgm:cxn modelId="{7CC20E40-DCE4-1441-B54B-72BC924ADFA0}" type="presParOf" srcId="{CC74A4DA-5A50-E84E-BF30-203697F2164C}" destId="{1CC3BBA4-86F6-D540-A209-AE9F3CCC5618}" srcOrd="6" destOrd="0" presId="urn:microsoft.com/office/officeart/2005/8/layout/vProcess5"/>
    <dgm:cxn modelId="{AF04D914-5EE7-CB45-95E5-F45FF2C283BC}" type="presParOf" srcId="{CC74A4DA-5A50-E84E-BF30-203697F2164C}" destId="{5ED01FC3-DC8B-5F4A-A801-D51DDEF6DD43}" srcOrd="7" destOrd="0" presId="urn:microsoft.com/office/officeart/2005/8/layout/vProcess5"/>
    <dgm:cxn modelId="{C4A139C7-8F2D-0849-9F46-E36E8616B573}" type="presParOf" srcId="{CC74A4DA-5A50-E84E-BF30-203697F2164C}" destId="{B635C4D4-A058-EF47-B2D7-B70AC7F34036}" srcOrd="8" destOrd="0" presId="urn:microsoft.com/office/officeart/2005/8/layout/vProcess5"/>
    <dgm:cxn modelId="{9BEEBA64-6302-C04E-88E8-E6B9EE928B82}" type="presParOf" srcId="{CC74A4DA-5A50-E84E-BF30-203697F2164C}" destId="{E035AB78-27F1-9043-A311-AFAEA4F392F8}" srcOrd="9" destOrd="0" presId="urn:microsoft.com/office/officeart/2005/8/layout/vProcess5"/>
    <dgm:cxn modelId="{77FF545A-6418-8344-A7ED-7EF094C8612A}" type="presParOf" srcId="{CC74A4DA-5A50-E84E-BF30-203697F2164C}" destId="{93417C07-1E53-864A-972D-A88CC4ED4D7B}" srcOrd="10" destOrd="0" presId="urn:microsoft.com/office/officeart/2005/8/layout/vProcess5"/>
    <dgm:cxn modelId="{FC544811-52F6-8F4E-A318-3C4648C67743}" type="presParOf" srcId="{CC74A4DA-5A50-E84E-BF30-203697F2164C}" destId="{8F0026E2-B532-6948-86CE-A0C32B0E337E}" srcOrd="11" destOrd="0" presId="urn:microsoft.com/office/officeart/2005/8/layout/vProcess5"/>
    <dgm:cxn modelId="{4FA1C1A6-0FFE-DD47-8D38-5DEC4DA387F2}" type="presParOf" srcId="{CC74A4DA-5A50-E84E-BF30-203697F2164C}" destId="{ACE3CED4-A042-3341-9E9B-589368ED8610}" srcOrd="12" destOrd="0" presId="urn:microsoft.com/office/officeart/2005/8/layout/vProcess5"/>
    <dgm:cxn modelId="{7BEA2CF2-EF58-CE4B-BDE2-8BCC6FD2BF64}" type="presParOf" srcId="{CC74A4DA-5A50-E84E-BF30-203697F2164C}" destId="{43F71B7C-EA42-D04D-9574-E69B91815B58}" srcOrd="13" destOrd="0" presId="urn:microsoft.com/office/officeart/2005/8/layout/vProcess5"/>
    <dgm:cxn modelId="{BE8E6A97-FA40-FD4D-BD97-36EDB4A05B6E}" type="presParOf" srcId="{CC74A4DA-5A50-E84E-BF30-203697F2164C}" destId="{56BCE0E7-55FC-7A48-AD50-856E1FB3698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Support for Procedure/Routine</a:t>
          </a:r>
          <a:endParaRPr lang="en-US" sz="1800" kern="1200" dirty="0"/>
        </a:p>
      </dsp:txBody>
      <dsp:txXfrm>
        <a:off x="34906" y="39481"/>
        <a:ext cx="3110392" cy="645240"/>
      </dsp:txXfrm>
    </dsp:sp>
    <dsp:sp modelId="{CBD36FE0-4215-2A4F-A192-BFDE5707F40D}">
      <dsp:nvSpPr>
        <dsp:cNvPr id="0" name=""/>
        <dsp:cNvSpPr/>
      </dsp:nvSpPr>
      <dsp:spPr>
        <a:xfrm>
          <a:off x="0" y="771468"/>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Re-teach</a:t>
          </a:r>
        </a:p>
      </dsp:txBody>
      <dsp:txXfrm>
        <a:off x="34906" y="806374"/>
        <a:ext cx="3110392" cy="645240"/>
      </dsp:txXfrm>
    </dsp:sp>
    <dsp:sp modelId="{18932539-9EE4-9243-9A6A-B85963817528}">
      <dsp:nvSpPr>
        <dsp:cNvPr id="0" name=""/>
        <dsp:cNvSpPr/>
      </dsp:nvSpPr>
      <dsp:spPr>
        <a:xfrm>
          <a:off x="0" y="1538361"/>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Differential Reinforcement</a:t>
          </a:r>
        </a:p>
      </dsp:txBody>
      <dsp:txXfrm>
        <a:off x="34906" y="1573267"/>
        <a:ext cx="3110392" cy="645240"/>
      </dsp:txXfrm>
    </dsp:sp>
    <dsp:sp modelId="{D57F6225-10FA-A048-813D-FBD604A7B3AC}">
      <dsp:nvSpPr>
        <dsp:cNvPr id="0" name=""/>
        <dsp:cNvSpPr/>
      </dsp:nvSpPr>
      <dsp:spPr>
        <a:xfrm>
          <a:off x="0" y="2305253"/>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0" u="none" kern="1200" dirty="0"/>
            <a:t>Specific and Contingent Error </a:t>
          </a:r>
          <a:br>
            <a:rPr lang="en-US" sz="1800" b="1" i="0" u="none" kern="1200" dirty="0"/>
          </a:br>
          <a:r>
            <a:rPr lang="en-US" sz="1800" b="1" i="0" u="none" kern="1200" dirty="0"/>
            <a:t>Correction</a:t>
          </a:r>
        </a:p>
      </dsp:txBody>
      <dsp:txXfrm>
        <a:off x="34906" y="2340159"/>
        <a:ext cx="3110392" cy="645240"/>
      </dsp:txXfrm>
    </dsp:sp>
    <dsp:sp modelId="{23375D48-E726-6F4B-BDCB-26BFF3E79F12}">
      <dsp:nvSpPr>
        <dsp:cNvPr id="0" name=""/>
        <dsp:cNvSpPr/>
      </dsp:nvSpPr>
      <dsp:spPr>
        <a:xfrm>
          <a:off x="0" y="3072146"/>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Provide Choice</a:t>
          </a:r>
        </a:p>
      </dsp:txBody>
      <dsp:txXfrm>
        <a:off x="34906" y="3107052"/>
        <a:ext cx="3110392" cy="645240"/>
      </dsp:txXfrm>
    </dsp:sp>
    <dsp:sp modelId="{0C104BD3-91F3-EB4F-8449-41B9443AF64C}">
      <dsp:nvSpPr>
        <dsp:cNvPr id="0" name=""/>
        <dsp:cNvSpPr/>
      </dsp:nvSpPr>
      <dsp:spPr>
        <a:xfrm>
          <a:off x="0" y="3839039"/>
          <a:ext cx="3180204" cy="71505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a:t>Conference with Student</a:t>
          </a:r>
        </a:p>
      </dsp:txBody>
      <dsp:txXfrm>
        <a:off x="34906" y="3873945"/>
        <a:ext cx="3110392" cy="645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8BC6D-1DFF-E048-ADCA-53B19640906D}">
      <dsp:nvSpPr>
        <dsp:cNvPr id="0" name=""/>
        <dsp:cNvSpPr/>
      </dsp:nvSpPr>
      <dsp:spPr>
        <a:xfrm>
          <a:off x="0" y="4575"/>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Planned Ignoring</a:t>
          </a:r>
        </a:p>
      </dsp:txBody>
      <dsp:txXfrm>
        <a:off x="34906" y="39481"/>
        <a:ext cx="2943209" cy="645240"/>
      </dsp:txXfrm>
    </dsp:sp>
    <dsp:sp modelId="{B518A502-C272-EE4F-AF61-1781A0199D47}">
      <dsp:nvSpPr>
        <dsp:cNvPr id="0" name=""/>
        <dsp:cNvSpPr/>
      </dsp:nvSpPr>
      <dsp:spPr>
        <a:xfrm>
          <a:off x="0" y="771468"/>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Physical Proximity</a:t>
          </a:r>
        </a:p>
      </dsp:txBody>
      <dsp:txXfrm>
        <a:off x="34906" y="806374"/>
        <a:ext cx="2943209" cy="645240"/>
      </dsp:txXfrm>
    </dsp:sp>
    <dsp:sp modelId="{FEF7EB1B-2290-554C-9B0C-87A83F04C49A}">
      <dsp:nvSpPr>
        <dsp:cNvPr id="0" name=""/>
        <dsp:cNvSpPr/>
      </dsp:nvSpPr>
      <dsp:spPr>
        <a:xfrm>
          <a:off x="0" y="1538361"/>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Signal/ Non-Verbal Cue</a:t>
          </a:r>
        </a:p>
      </dsp:txBody>
      <dsp:txXfrm>
        <a:off x="34906" y="1573267"/>
        <a:ext cx="2943209" cy="645240"/>
      </dsp:txXfrm>
    </dsp:sp>
    <dsp:sp modelId="{27F974F8-8DD7-1D43-B474-374664E49AA2}">
      <dsp:nvSpPr>
        <dsp:cNvPr id="0" name=""/>
        <dsp:cNvSpPr/>
      </dsp:nvSpPr>
      <dsp:spPr>
        <a:xfrm>
          <a:off x="0" y="2305253"/>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Direct Eye Contact</a:t>
          </a:r>
        </a:p>
      </dsp:txBody>
      <dsp:txXfrm>
        <a:off x="34906" y="2340159"/>
        <a:ext cx="2943209" cy="645240"/>
      </dsp:txXfrm>
    </dsp:sp>
    <dsp:sp modelId="{81F44856-7B3C-A946-AF01-4266347A4939}">
      <dsp:nvSpPr>
        <dsp:cNvPr id="0" name=""/>
        <dsp:cNvSpPr/>
      </dsp:nvSpPr>
      <dsp:spPr>
        <a:xfrm>
          <a:off x="0" y="3072146"/>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Praise (BSPS) the Appropriate </a:t>
          </a:r>
          <a:br>
            <a:rPr lang="en-US" sz="1800" kern="1200" dirty="0"/>
          </a:br>
          <a:r>
            <a:rPr lang="en-US" sz="1800" kern="1200" dirty="0"/>
            <a:t>Behavior in Others</a:t>
          </a:r>
        </a:p>
      </dsp:txBody>
      <dsp:txXfrm>
        <a:off x="34906" y="3107052"/>
        <a:ext cx="2943209" cy="645240"/>
      </dsp:txXfrm>
    </dsp:sp>
    <dsp:sp modelId="{43EC054B-861F-B74E-9898-98EC65420B36}">
      <dsp:nvSpPr>
        <dsp:cNvPr id="0" name=""/>
        <dsp:cNvSpPr/>
      </dsp:nvSpPr>
      <dsp:spPr>
        <a:xfrm>
          <a:off x="0" y="3839039"/>
          <a:ext cx="3013021" cy="71505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Redirect</a:t>
          </a:r>
        </a:p>
      </dsp:txBody>
      <dsp:txXfrm>
        <a:off x="34906" y="3873945"/>
        <a:ext cx="2943209"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8B90-21CC-6F48-950E-29743F85EB48}">
      <dsp:nvSpPr>
        <dsp:cNvPr id="0" name=""/>
        <dsp:cNvSpPr/>
      </dsp:nvSpPr>
      <dsp:spPr>
        <a:xfrm>
          <a:off x="0" y="0"/>
          <a:ext cx="5338184" cy="699599"/>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Respectfully address student</a:t>
          </a:r>
        </a:p>
      </dsp:txBody>
      <dsp:txXfrm>
        <a:off x="20491" y="20491"/>
        <a:ext cx="4501407" cy="658617"/>
      </dsp:txXfrm>
    </dsp:sp>
    <dsp:sp modelId="{FF8D5C2F-108F-C241-A30D-D2BC66B42007}">
      <dsp:nvSpPr>
        <dsp:cNvPr id="0" name=""/>
        <dsp:cNvSpPr/>
      </dsp:nvSpPr>
      <dsp:spPr>
        <a:xfrm>
          <a:off x="398630" y="796766"/>
          <a:ext cx="5338184" cy="699599"/>
        </a:xfrm>
        <a:prstGeom prst="roundRect">
          <a:avLst>
            <a:gd name="adj" fmla="val 10000"/>
          </a:avLst>
        </a:prstGeom>
        <a:gradFill rotWithShape="0">
          <a:gsLst>
            <a:gs pos="0">
              <a:schemeClr val="accent3">
                <a:hueOff val="2975172"/>
                <a:satOff val="1291"/>
                <a:lumOff val="980"/>
                <a:alphaOff val="0"/>
                <a:tint val="100000"/>
                <a:shade val="100000"/>
                <a:satMod val="130000"/>
              </a:schemeClr>
            </a:gs>
            <a:gs pos="100000">
              <a:schemeClr val="accent3">
                <a:hueOff val="2975172"/>
                <a:satOff val="1291"/>
                <a:lumOff val="98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Describe inappropriate behavior</a:t>
          </a:r>
        </a:p>
      </dsp:txBody>
      <dsp:txXfrm>
        <a:off x="419121" y="817257"/>
        <a:ext cx="4443831" cy="658617"/>
      </dsp:txXfrm>
    </dsp:sp>
    <dsp:sp modelId="{4DB49857-387E-3741-A0AF-0A6A0479B8E7}">
      <dsp:nvSpPr>
        <dsp:cNvPr id="0" name=""/>
        <dsp:cNvSpPr/>
      </dsp:nvSpPr>
      <dsp:spPr>
        <a:xfrm>
          <a:off x="797261" y="1593532"/>
          <a:ext cx="5338184" cy="699599"/>
        </a:xfrm>
        <a:prstGeom prst="roundRect">
          <a:avLst>
            <a:gd name="adj" fmla="val 10000"/>
          </a:avLst>
        </a:prstGeom>
        <a:gradFill rotWithShape="0">
          <a:gsLst>
            <a:gs pos="0">
              <a:schemeClr val="accent3">
                <a:hueOff val="5950344"/>
                <a:satOff val="2583"/>
                <a:lumOff val="1961"/>
                <a:alphaOff val="0"/>
                <a:tint val="100000"/>
                <a:shade val="100000"/>
                <a:satMod val="130000"/>
              </a:schemeClr>
            </a:gs>
            <a:gs pos="100000">
              <a:schemeClr val="accent3">
                <a:hueOff val="5950344"/>
                <a:satOff val="2583"/>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Describe expected behavior/rule</a:t>
          </a:r>
        </a:p>
      </dsp:txBody>
      <dsp:txXfrm>
        <a:off x="817752" y="1614023"/>
        <a:ext cx="4443831" cy="658617"/>
      </dsp:txXfrm>
    </dsp:sp>
    <dsp:sp modelId="{8287E62B-7853-8F4E-B53F-3D6F518211FA}">
      <dsp:nvSpPr>
        <dsp:cNvPr id="0" name=""/>
        <dsp:cNvSpPr/>
      </dsp:nvSpPr>
      <dsp:spPr>
        <a:xfrm>
          <a:off x="1195891" y="2390298"/>
          <a:ext cx="5338184" cy="699599"/>
        </a:xfrm>
        <a:prstGeom prst="roundRect">
          <a:avLst>
            <a:gd name="adj" fmla="val 10000"/>
          </a:avLst>
        </a:prstGeom>
        <a:gradFill rotWithShape="0">
          <a:gsLst>
            <a:gs pos="0">
              <a:schemeClr val="accent3">
                <a:hueOff val="8925516"/>
                <a:satOff val="3874"/>
                <a:lumOff val="2941"/>
                <a:alphaOff val="0"/>
                <a:tint val="100000"/>
                <a:shade val="100000"/>
                <a:satMod val="130000"/>
              </a:schemeClr>
            </a:gs>
            <a:gs pos="100000">
              <a:schemeClr val="accent3">
                <a:hueOff val="8925516"/>
                <a:satOff val="3874"/>
                <a:lumOff val="29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Link to expectation on Matrix</a:t>
          </a:r>
        </a:p>
      </dsp:txBody>
      <dsp:txXfrm>
        <a:off x="1216382" y="2410789"/>
        <a:ext cx="4443831" cy="658617"/>
      </dsp:txXfrm>
    </dsp:sp>
    <dsp:sp modelId="{9F93C6F5-1739-1F4F-A2D9-E84DBF02B5DC}">
      <dsp:nvSpPr>
        <dsp:cNvPr id="0" name=""/>
        <dsp:cNvSpPr/>
      </dsp:nvSpPr>
      <dsp:spPr>
        <a:xfrm>
          <a:off x="1594522" y="3187065"/>
          <a:ext cx="5338184" cy="699599"/>
        </a:xfrm>
        <a:prstGeom prst="roundRect">
          <a:avLst>
            <a:gd name="adj" fmla="val 10000"/>
          </a:avLst>
        </a:prstGeom>
        <a:gradFill rotWithShape="0">
          <a:gsLst>
            <a:gs pos="0">
              <a:schemeClr val="accent3">
                <a:hueOff val="11900688"/>
                <a:satOff val="5165"/>
                <a:lumOff val="3922"/>
                <a:alphaOff val="0"/>
                <a:tint val="100000"/>
                <a:shade val="100000"/>
                <a:satMod val="130000"/>
              </a:schemeClr>
            </a:gs>
            <a:gs pos="100000">
              <a:schemeClr val="accent3">
                <a:hueOff val="11900688"/>
                <a:satOff val="5165"/>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3A54A5"/>
              </a:solidFill>
            </a:rPr>
            <a:t>Redirect back to appropriate behavior</a:t>
          </a:r>
        </a:p>
      </dsp:txBody>
      <dsp:txXfrm>
        <a:off x="1615013" y="3207556"/>
        <a:ext cx="4443831" cy="658617"/>
      </dsp:txXfrm>
    </dsp:sp>
    <dsp:sp modelId="{1CC3BBA4-86F6-D540-A209-AE9F3CCC5618}">
      <dsp:nvSpPr>
        <dsp:cNvPr id="0" name=""/>
        <dsp:cNvSpPr/>
      </dsp:nvSpPr>
      <dsp:spPr>
        <a:xfrm>
          <a:off x="4883444" y="511096"/>
          <a:ext cx="454739" cy="45473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85760" y="511096"/>
        <a:ext cx="250107" cy="342191"/>
      </dsp:txXfrm>
    </dsp:sp>
    <dsp:sp modelId="{5ED01FC3-DC8B-5F4A-A801-D51DDEF6DD43}">
      <dsp:nvSpPr>
        <dsp:cNvPr id="0" name=""/>
        <dsp:cNvSpPr/>
      </dsp:nvSpPr>
      <dsp:spPr>
        <a:xfrm>
          <a:off x="5282075" y="1307862"/>
          <a:ext cx="454739" cy="454739"/>
        </a:xfrm>
        <a:prstGeom prst="downArrow">
          <a:avLst>
            <a:gd name="adj1" fmla="val 55000"/>
            <a:gd name="adj2" fmla="val 45000"/>
          </a:avLst>
        </a:prstGeom>
        <a:solidFill>
          <a:schemeClr val="accent3">
            <a:tint val="40000"/>
            <a:alpha val="90000"/>
            <a:hueOff val="3856880"/>
            <a:satOff val="1905"/>
            <a:lumOff val="305"/>
            <a:alphaOff val="0"/>
          </a:schemeClr>
        </a:solidFill>
        <a:ln w="9525" cap="flat" cmpd="sng" algn="ctr">
          <a:solidFill>
            <a:schemeClr val="accent3">
              <a:tint val="40000"/>
              <a:alpha val="90000"/>
              <a:hueOff val="3856880"/>
              <a:satOff val="1905"/>
              <a:lumOff val="3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84391" y="1307862"/>
        <a:ext cx="250107" cy="342191"/>
      </dsp:txXfrm>
    </dsp:sp>
    <dsp:sp modelId="{B635C4D4-A058-EF47-B2D7-B70AC7F34036}">
      <dsp:nvSpPr>
        <dsp:cNvPr id="0" name=""/>
        <dsp:cNvSpPr/>
      </dsp:nvSpPr>
      <dsp:spPr>
        <a:xfrm>
          <a:off x="5680705" y="2092969"/>
          <a:ext cx="454739" cy="454739"/>
        </a:xfrm>
        <a:prstGeom prst="downArrow">
          <a:avLst>
            <a:gd name="adj1" fmla="val 55000"/>
            <a:gd name="adj2" fmla="val 45000"/>
          </a:avLst>
        </a:prstGeom>
        <a:solidFill>
          <a:schemeClr val="accent3">
            <a:tint val="40000"/>
            <a:alpha val="90000"/>
            <a:hueOff val="7713759"/>
            <a:satOff val="3809"/>
            <a:lumOff val="611"/>
            <a:alphaOff val="0"/>
          </a:schemeClr>
        </a:solidFill>
        <a:ln w="9525" cap="flat" cmpd="sng" algn="ctr">
          <a:solidFill>
            <a:schemeClr val="accent3">
              <a:tint val="40000"/>
              <a:alpha val="90000"/>
              <a:hueOff val="7713759"/>
              <a:satOff val="3809"/>
              <a:lumOff val="6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783021" y="2092969"/>
        <a:ext cx="250107" cy="342191"/>
      </dsp:txXfrm>
    </dsp:sp>
    <dsp:sp modelId="{E035AB78-27F1-9043-A311-AFAEA4F392F8}">
      <dsp:nvSpPr>
        <dsp:cNvPr id="0" name=""/>
        <dsp:cNvSpPr/>
      </dsp:nvSpPr>
      <dsp:spPr>
        <a:xfrm>
          <a:off x="6079336" y="2897508"/>
          <a:ext cx="454739" cy="454739"/>
        </a:xfrm>
        <a:prstGeom prst="downArrow">
          <a:avLst>
            <a:gd name="adj1" fmla="val 55000"/>
            <a:gd name="adj2" fmla="val 45000"/>
          </a:avLst>
        </a:prstGeom>
        <a:solidFill>
          <a:schemeClr val="accent3">
            <a:tint val="40000"/>
            <a:alpha val="90000"/>
            <a:hueOff val="11570639"/>
            <a:satOff val="5714"/>
            <a:lumOff val="916"/>
            <a:alphaOff val="0"/>
          </a:schemeClr>
        </a:solidFill>
        <a:ln w="9525" cap="flat" cmpd="sng" algn="ctr">
          <a:solidFill>
            <a:schemeClr val="accent3">
              <a:tint val="40000"/>
              <a:alpha val="90000"/>
              <a:hueOff val="11570639"/>
              <a:satOff val="5714"/>
              <a:lumOff val="9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181652" y="2897508"/>
        <a:ext cx="250107" cy="342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10/23/18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10/23/18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pPr/>
              <a:t>1</a:t>
            </a:fld>
            <a:endParaRPr lang="en-US"/>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t>
            </a:r>
            <a:r>
              <a:rPr lang="en-US" baseline="0" dirty="0"/>
              <a:t> and Talk</a:t>
            </a:r>
          </a:p>
          <a:p>
            <a:r>
              <a:rPr lang="en-US" baseline="0" dirty="0"/>
              <a:t>Then large group talk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10</a:t>
            </a:fld>
            <a:endParaRPr lang="en-US"/>
          </a:p>
        </p:txBody>
      </p:sp>
    </p:spTree>
    <p:extLst>
      <p:ext uri="{BB962C8B-B14F-4D97-AF65-F5344CB8AC3E}">
        <p14:creationId xmlns:p14="http://schemas.microsoft.com/office/powerpoint/2010/main" val="408251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11</a:t>
            </a:fld>
            <a:endParaRPr lang="en-US"/>
          </a:p>
        </p:txBody>
      </p:sp>
    </p:spTree>
    <p:extLst>
      <p:ext uri="{BB962C8B-B14F-4D97-AF65-F5344CB8AC3E}">
        <p14:creationId xmlns:p14="http://schemas.microsoft.com/office/powerpoint/2010/main" val="81588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starting points</a:t>
            </a:r>
          </a:p>
        </p:txBody>
      </p:sp>
      <p:sp>
        <p:nvSpPr>
          <p:cNvPr id="4" name="Slide Number Placeholder 3"/>
          <p:cNvSpPr>
            <a:spLocks noGrp="1"/>
          </p:cNvSpPr>
          <p:nvPr>
            <p:ph type="sldNum" sz="quarter" idx="10"/>
          </p:nvPr>
        </p:nvSpPr>
        <p:spPr/>
        <p:txBody>
          <a:bodyPr/>
          <a:lstStyle/>
          <a:p>
            <a:fld id="{A5C04D7D-6BCF-BF47-8CAA-5C91DED02858}" type="slidenum">
              <a:rPr lang="en-US" smtClean="0"/>
              <a:pPr/>
              <a:t>12</a:t>
            </a:fld>
            <a:endParaRPr lang="en-US"/>
          </a:p>
        </p:txBody>
      </p:sp>
    </p:spTree>
    <p:extLst>
      <p:ext uri="{BB962C8B-B14F-4D97-AF65-F5344CB8AC3E}">
        <p14:creationId xmlns:p14="http://schemas.microsoft.com/office/powerpoint/2010/main" val="64656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starting points for Major</a:t>
            </a:r>
            <a:r>
              <a:rPr lang="en-US" baseline="0" dirty="0"/>
              <a:t> offenses</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13</a:t>
            </a:fld>
            <a:endParaRPr lang="en-US"/>
          </a:p>
        </p:txBody>
      </p:sp>
    </p:spTree>
    <p:extLst>
      <p:ext uri="{BB962C8B-B14F-4D97-AF65-F5344CB8AC3E}">
        <p14:creationId xmlns:p14="http://schemas.microsoft.com/office/powerpoint/2010/main" val="215820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632D85A-2878-0A46-84DF-06FA00F0FE83}" type="slidenum">
              <a:rPr lang="en-US"/>
              <a:pPr/>
              <a:t>14</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78271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5632D85A-2878-0A46-84DF-06FA00F0FE83}" type="slidenum">
              <a:rPr lang="en-US"/>
              <a:pPr/>
              <a:t>15</a:t>
            </a:fld>
            <a:endParaRPr lang="en-US"/>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9159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actual school data from an elementary</a:t>
            </a:r>
            <a:r>
              <a:rPr lang="en-US" baseline="0" dirty="0"/>
              <a:t> school.  These are the behaviors reported on the Office Referrals.  The staff looked at the referrals and determined which behaviors could be handled in the classroom and which behaviors needed to be referred to the principal.</a:t>
            </a:r>
          </a:p>
          <a:p>
            <a:r>
              <a:rPr lang="en-US" baseline="0" dirty="0"/>
              <a:t>The result was commitment and ownership from colleagues and teachers.</a:t>
            </a:r>
            <a:endParaRPr lang="en-US" dirty="0"/>
          </a:p>
        </p:txBody>
      </p:sp>
      <p:sp>
        <p:nvSpPr>
          <p:cNvPr id="4" name="Slide Number Placeholder 3"/>
          <p:cNvSpPr>
            <a:spLocks noGrp="1"/>
          </p:cNvSpPr>
          <p:nvPr>
            <p:ph type="sldNum" sz="quarter" idx="10"/>
          </p:nvPr>
        </p:nvSpPr>
        <p:spPr/>
        <p:txBody>
          <a:bodyPr/>
          <a:lstStyle/>
          <a:p>
            <a:fld id="{88401E71-E3B5-4387-BB5D-CA2E92F28C5E}" type="slidenum">
              <a:rPr lang="en-US" smtClean="0"/>
              <a:pPr/>
              <a:t>16</a:t>
            </a:fld>
            <a:endParaRPr lang="en-US" dirty="0"/>
          </a:p>
        </p:txBody>
      </p:sp>
    </p:spTree>
    <p:extLst>
      <p:ext uri="{BB962C8B-B14F-4D97-AF65-F5344CB8AC3E}">
        <p14:creationId xmlns:p14="http://schemas.microsoft.com/office/powerpoint/2010/main" val="183039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What are some minor and major examples of the behavior described?</a:t>
            </a:r>
          </a:p>
          <a:p>
            <a:r>
              <a:rPr lang="en-US" sz="1200" dirty="0"/>
              <a:t>Is there a point in the scenario in which the behavior might be considered minor? Is there a point when it crosses the line and might be considered major?</a:t>
            </a:r>
          </a:p>
          <a:p>
            <a:r>
              <a:rPr lang="en-US" sz="1200" dirty="0"/>
              <a:t>Have you considered what is developmentally appropriate, culturally responsive, gender responsive, special needs?</a:t>
            </a:r>
          </a:p>
          <a:p>
            <a:endParaRPr lang="en-US" sz="3200" dirty="0"/>
          </a:p>
          <a:p>
            <a:r>
              <a:rPr lang="en-US" sz="3200" dirty="0"/>
              <a:t>When does a </a:t>
            </a:r>
            <a:r>
              <a:rPr lang="en-US" sz="3200" dirty="0">
                <a:solidFill>
                  <a:srgbClr val="0000FF"/>
                </a:solidFill>
              </a:rPr>
              <a:t>recurring teacher-managed behavior </a:t>
            </a:r>
            <a:r>
              <a:rPr lang="en-US" sz="3200" dirty="0"/>
              <a:t>(minor) become an administrator-managed (major) behavior?</a:t>
            </a:r>
          </a:p>
          <a:p>
            <a:pPr lvl="1"/>
            <a:r>
              <a:rPr lang="en-US" sz="3200" dirty="0"/>
              <a:t>How many minor incidents of the same behavior warrant administrative action?</a:t>
            </a:r>
          </a:p>
          <a:p>
            <a:pPr lvl="1"/>
            <a:r>
              <a:rPr lang="en-US" sz="3200" dirty="0"/>
              <a:t>How do you factor in minor incidents with multiple teachers? </a:t>
            </a:r>
          </a:p>
          <a:p>
            <a:pPr lvl="1"/>
            <a:r>
              <a:rPr lang="en-US" sz="3200" dirty="0"/>
              <a:t>How do you factor in the timeframe in which the minor incidents occur? </a:t>
            </a:r>
          </a:p>
          <a:p>
            <a:pPr lvl="1"/>
            <a:endParaRPr lang="en-US" sz="3200" dirty="0"/>
          </a:p>
          <a:p>
            <a:pPr>
              <a:buNone/>
            </a:pPr>
            <a:r>
              <a:rPr lang="en-US" sz="3200" dirty="0"/>
              <a:t>Lessons learned…</a:t>
            </a:r>
          </a:p>
          <a:p>
            <a:pPr lvl="1"/>
            <a:r>
              <a:rPr lang="en-US" sz="3200" dirty="0"/>
              <a:t>Establish a system for collecting, monitoring, and analyzing minor incidents</a:t>
            </a:r>
          </a:p>
          <a:p>
            <a:pPr lvl="1"/>
            <a:r>
              <a:rPr lang="en-US" sz="3200" dirty="0"/>
              <a:t>Define decision rules </a:t>
            </a:r>
            <a:r>
              <a:rPr lang="en-US" sz="3200" b="1" dirty="0"/>
              <a:t>to design supports</a:t>
            </a:r>
            <a:r>
              <a:rPr lang="en-US" sz="3200" dirty="0"/>
              <a:t>, not as a “gotcha” or a 3 strikes you’re out!</a:t>
            </a:r>
          </a:p>
          <a:p>
            <a:pPr lvl="1"/>
            <a:endParaRPr lang="en-US" sz="3200" dirty="0"/>
          </a:p>
          <a:p>
            <a:endParaRPr lang="en-US" dirty="0"/>
          </a:p>
          <a:p>
            <a:endParaRPr lang="en-US" sz="1200"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3" indent="-285724">
              <a:defRPr>
                <a:solidFill>
                  <a:schemeClr val="tx1"/>
                </a:solidFill>
                <a:latin typeface="Calibri" pitchFamily="34" charset="0"/>
              </a:defRPr>
            </a:lvl2pPr>
            <a:lvl3pPr marL="1142897" indent="-228579">
              <a:defRPr>
                <a:solidFill>
                  <a:schemeClr val="tx1"/>
                </a:solidFill>
                <a:latin typeface="Calibri" pitchFamily="34" charset="0"/>
              </a:defRPr>
            </a:lvl3pPr>
            <a:lvl4pPr marL="1600057" indent="-228579">
              <a:defRPr>
                <a:solidFill>
                  <a:schemeClr val="tx1"/>
                </a:solidFill>
                <a:latin typeface="Calibri" pitchFamily="34" charset="0"/>
              </a:defRPr>
            </a:lvl4pPr>
            <a:lvl5pPr marL="2057215" indent="-228579">
              <a:defRPr>
                <a:solidFill>
                  <a:schemeClr val="tx1"/>
                </a:solidFill>
                <a:latin typeface="Calibri" pitchFamily="34" charset="0"/>
              </a:defRPr>
            </a:lvl5pPr>
            <a:lvl6pPr marL="2514373" indent="-228579" fontAlgn="base">
              <a:spcBef>
                <a:spcPct val="0"/>
              </a:spcBef>
              <a:spcAft>
                <a:spcPct val="0"/>
              </a:spcAft>
              <a:defRPr>
                <a:solidFill>
                  <a:schemeClr val="tx1"/>
                </a:solidFill>
                <a:latin typeface="Calibri" pitchFamily="34" charset="0"/>
              </a:defRPr>
            </a:lvl6pPr>
            <a:lvl7pPr marL="2971532" indent="-228579" fontAlgn="base">
              <a:spcBef>
                <a:spcPct val="0"/>
              </a:spcBef>
              <a:spcAft>
                <a:spcPct val="0"/>
              </a:spcAft>
              <a:defRPr>
                <a:solidFill>
                  <a:schemeClr val="tx1"/>
                </a:solidFill>
                <a:latin typeface="Calibri" pitchFamily="34" charset="0"/>
              </a:defRPr>
            </a:lvl7pPr>
            <a:lvl8pPr marL="3428691" indent="-228579" fontAlgn="base">
              <a:spcBef>
                <a:spcPct val="0"/>
              </a:spcBef>
              <a:spcAft>
                <a:spcPct val="0"/>
              </a:spcAft>
              <a:defRPr>
                <a:solidFill>
                  <a:schemeClr val="tx1"/>
                </a:solidFill>
                <a:latin typeface="Calibri" pitchFamily="34" charset="0"/>
              </a:defRPr>
            </a:lvl8pPr>
            <a:lvl9pPr marL="3885850" indent="-22857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DA903DA-5861-4CC5-99AD-8F3804182FCC}"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99880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01E71-E3B5-4387-BB5D-CA2E92F28C5E}" type="slidenum">
              <a:rPr lang="en-US" smtClean="0"/>
              <a:pPr/>
              <a:t>18</a:t>
            </a:fld>
            <a:endParaRPr lang="en-US"/>
          </a:p>
        </p:txBody>
      </p:sp>
    </p:spTree>
    <p:extLst>
      <p:ext uri="{BB962C8B-B14F-4D97-AF65-F5344CB8AC3E}">
        <p14:creationId xmlns:p14="http://schemas.microsoft.com/office/powerpoint/2010/main" val="1935251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w Cen MT"/>
            </a:endParaRPr>
          </a:p>
        </p:txBody>
      </p:sp>
      <p:sp>
        <p:nvSpPr>
          <p:cNvPr id="768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BD9F448-F13E-4FD8-B65E-820D735358BC}" type="slidenum">
              <a:rPr lang="en-US" sz="1200">
                <a:latin typeface="Tw Cen MT"/>
              </a:rPr>
              <a:pPr>
                <a:defRPr/>
              </a:pPr>
              <a:t>19</a:t>
            </a:fld>
            <a:endParaRPr lang="en-US" sz="1200" dirty="0">
              <a:latin typeface="Tw Cen MT"/>
            </a:endParaRPr>
          </a:p>
        </p:txBody>
      </p:sp>
    </p:spTree>
    <p:extLst>
      <p:ext uri="{BB962C8B-B14F-4D97-AF65-F5344CB8AC3E}">
        <p14:creationId xmlns:p14="http://schemas.microsoft.com/office/powerpoint/2010/main" val="63591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5179484" y="6513695"/>
            <a:ext cx="3962400" cy="34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1" name="Rectangle 3"/>
          <p:cNvSpPr>
            <a:spLocks noGrp="1" noChangeArrowheads="1"/>
          </p:cNvSpPr>
          <p:nvPr>
            <p:ph type="body" idx="1"/>
          </p:nvPr>
        </p:nvSpPr>
        <p:spPr bwMode="auto">
          <a:xfrm>
            <a:off x="1219200" y="3258019"/>
            <a:ext cx="6705600" cy="3085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latin typeface="Arial" pitchFamily="34" charset="0"/>
              <a:ea typeface="ＭＳ Ｐゴシック" pitchFamily="34" charset="-128"/>
            </a:endParaRPr>
          </a:p>
        </p:txBody>
      </p:sp>
    </p:spTree>
    <p:extLst>
      <p:ext uri="{BB962C8B-B14F-4D97-AF65-F5344CB8AC3E}">
        <p14:creationId xmlns:p14="http://schemas.microsoft.com/office/powerpoint/2010/main" val="171464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=Oq8nYgnE93Y</a:t>
            </a:r>
            <a:r>
              <a:rPr lang="en-US" baseline="0" dirty="0"/>
              <a:t> - </a:t>
            </a:r>
            <a:r>
              <a:rPr lang="en-US" dirty="0"/>
              <a:t>1:54 </a:t>
            </a:r>
          </a:p>
        </p:txBody>
      </p:sp>
      <p:sp>
        <p:nvSpPr>
          <p:cNvPr id="4" name="Slide Number Placeholder 3"/>
          <p:cNvSpPr>
            <a:spLocks noGrp="1"/>
          </p:cNvSpPr>
          <p:nvPr>
            <p:ph type="sldNum" sz="quarter" idx="10"/>
          </p:nvPr>
        </p:nvSpPr>
        <p:spPr/>
        <p:txBody>
          <a:bodyPr/>
          <a:lstStyle/>
          <a:p>
            <a:fld id="{A5C04D7D-6BCF-BF47-8CAA-5C91DED02858}" type="slidenum">
              <a:rPr lang="en-US" smtClean="0"/>
              <a:t>20</a:t>
            </a:fld>
            <a:endParaRPr lang="en-US"/>
          </a:p>
        </p:txBody>
      </p:sp>
    </p:spTree>
    <p:extLst>
      <p:ext uri="{BB962C8B-B14F-4D97-AF65-F5344CB8AC3E}">
        <p14:creationId xmlns:p14="http://schemas.microsoft.com/office/powerpoint/2010/main" val="268036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a:latin typeface="Times New Roman" pitchFamily="18" charset="0"/>
                <a:ea typeface="ＭＳ Ｐゴシック" pitchFamily="34" charset="-128"/>
              </a:rPr>
              <a:t>Even when we have clearly defined rules and routines and give high rates of positive feedback we know some students will still demonstrate inappropriate or undesirable behavior.  </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When misbehavior happens, correcting students is not bad or wrong- in fact, consistently responding to inappropriate behavior is essential.  Correctives are a problem only if they exceed the rate of positives.</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However….(</a:t>
            </a:r>
            <a:r>
              <a:rPr lang="en-US" i="1">
                <a:latin typeface="Times New Roman" pitchFamily="18" charset="0"/>
                <a:ea typeface="ＭＳ Ｐゴシック" pitchFamily="34" charset="-128"/>
              </a:rPr>
              <a:t>Read Slide)</a:t>
            </a:r>
          </a:p>
          <a:p>
            <a:pPr eaLnBrk="1" hangingPunct="1">
              <a:spcBef>
                <a:spcPct val="0"/>
              </a:spcBef>
              <a:defRPr/>
            </a:pPr>
            <a:endParaRPr lang="en-US">
              <a:latin typeface="Times New Roman" pitchFamily="18" charset="0"/>
              <a:ea typeface="ＭＳ Ｐゴシック" pitchFamily="34" charset="-128"/>
            </a:endParaRPr>
          </a:p>
          <a:p>
            <a:pPr eaLnBrk="1" hangingPunct="1">
              <a:spcBef>
                <a:spcPct val="0"/>
              </a:spcBef>
              <a:defRPr/>
            </a:pPr>
            <a:r>
              <a:rPr lang="en-US">
                <a:latin typeface="Times New Roman" pitchFamily="18" charset="0"/>
                <a:ea typeface="ＭＳ Ｐゴシック" pitchFamily="34" charset="-128"/>
              </a:rPr>
              <a:t>The teacher who yells or berates is, in effect, saying to the student this is how an adult reacts and copes with undesirable behaviors in an environment </a:t>
            </a:r>
            <a:r>
              <a:rPr lang="en-US" sz="900">
                <a:latin typeface="Times New Roman" pitchFamily="18" charset="0"/>
                <a:ea typeface="ＭＳ Ｐゴシック" pitchFamily="34" charset="-128"/>
              </a:rPr>
              <a:t>(Alberto &amp; Troutman, 2006). </a:t>
            </a:r>
          </a:p>
          <a:p>
            <a:pPr eaLnBrk="1" hangingPunct="1">
              <a:spcBef>
                <a:spcPct val="0"/>
              </a:spcBef>
              <a:defRPr/>
            </a:pPr>
            <a:r>
              <a:rPr lang="en-US">
                <a:latin typeface="Times New Roman" pitchFamily="18" charset="0"/>
                <a:ea typeface="ＭＳ Ｐゴシック" pitchFamily="34" charset="-128"/>
              </a:rPr>
              <a:t>This is not the model we want to provide for students.</a:t>
            </a:r>
          </a:p>
          <a:p>
            <a:pPr eaLnBrk="1" hangingPunct="1">
              <a:spcBef>
                <a:spcPct val="0"/>
              </a:spcBef>
              <a:defRPr/>
            </a:pPr>
            <a:endParaRPr lang="en-US" sz="900">
              <a:latin typeface="Times New Roman" pitchFamily="18" charset="0"/>
              <a:ea typeface="ＭＳ Ｐゴシック" pitchFamily="34" charset="-128"/>
            </a:endParaRPr>
          </a:p>
          <a:p>
            <a:pPr eaLnBrk="1" hangingPunct="1">
              <a:spcBef>
                <a:spcPct val="0"/>
              </a:spcBef>
              <a:defRPr/>
            </a:pPr>
            <a:endParaRPr lang="en-US">
              <a:latin typeface="Times New Roman" pitchFamily="18" charset="0"/>
              <a:ea typeface="ＭＳ Ｐゴシック" pitchFamily="34" charset="-128"/>
            </a:endParaRPr>
          </a:p>
        </p:txBody>
      </p:sp>
      <p:sp>
        <p:nvSpPr>
          <p:cNvPr id="788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8EE79D8-697A-4CD7-8069-7CEA0049C98E}" type="slidenum">
              <a:rPr lang="en-US" sz="1200">
                <a:latin typeface="Times New Roman" pitchFamily="18" charset="0"/>
              </a:rPr>
              <a:pPr>
                <a:defRPr/>
              </a:pPr>
              <a:t>21</a:t>
            </a:fld>
            <a:endParaRPr lang="en-US" sz="1200">
              <a:latin typeface="Times New Roman" pitchFamily="18" charset="0"/>
            </a:endParaRPr>
          </a:p>
        </p:txBody>
      </p:sp>
    </p:spTree>
    <p:extLst>
      <p:ext uri="{BB962C8B-B14F-4D97-AF65-F5344CB8AC3E}">
        <p14:creationId xmlns:p14="http://schemas.microsoft.com/office/powerpoint/2010/main" val="262713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w Cen MT"/>
                <a:cs typeface="+mn-cs"/>
              </a:rPr>
              <a:t>When students passing in the hallways see that all educators consistently stop students to address even small violations of procedures, they will quickly bring their behavior in line.</a:t>
            </a:r>
          </a:p>
          <a:p>
            <a:pPr>
              <a:defRPr/>
            </a:pPr>
            <a:r>
              <a:rPr lang="en-US" dirty="0">
                <a:latin typeface="Tw Cen MT"/>
                <a:cs typeface="+mn-cs"/>
              </a:rPr>
              <a:t>Give teams time to think of a current problem or a previous problem where staff are not responding consistently or where staff did increase consistency with response and that contributed to a decrease in that behavior.</a:t>
            </a: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smtClean="0">
                <a:latin typeface="Tw Cen MT"/>
              </a:rPr>
              <a:pPr>
                <a:defRPr/>
              </a:pPr>
              <a:t>22</a:t>
            </a:fld>
            <a:endParaRPr lang="en-US" sz="1200" dirty="0">
              <a:latin typeface="Tw Cen MT"/>
            </a:endParaRPr>
          </a:p>
        </p:txBody>
      </p:sp>
    </p:spTree>
    <p:extLst>
      <p:ext uri="{BB962C8B-B14F-4D97-AF65-F5344CB8AC3E}">
        <p14:creationId xmlns:p14="http://schemas.microsoft.com/office/powerpoint/2010/main" val="202995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w Cen MT"/>
                <a:cs typeface="+mn-cs"/>
              </a:rPr>
              <a:t>When students passing in the hallways see that all educators consistently stop students to address even small violations of procedures, they will quickly bring their behavior in line.</a:t>
            </a:r>
          </a:p>
          <a:p>
            <a:pPr>
              <a:defRPr/>
            </a:pPr>
            <a:r>
              <a:rPr lang="en-US" b="1" dirty="0">
                <a:latin typeface="Tw Cen MT"/>
                <a:cs typeface="+mn-cs"/>
              </a:rPr>
              <a:t>Give teams time to think of a current problem or a previous problem where staff are not responding consistently or where staff did increase consistency with response and that contributed to a decrease in that behavior.</a:t>
            </a:r>
          </a:p>
          <a:p>
            <a:pPr>
              <a:defRPr/>
            </a:pPr>
            <a:endParaRPr lang="en-US" dirty="0">
              <a:latin typeface="Tw Cen MT"/>
              <a:cs typeface="+mn-cs"/>
            </a:endParaRPr>
          </a:p>
          <a:p>
            <a:pPr>
              <a:defRPr/>
            </a:pPr>
            <a:r>
              <a:rPr lang="en-US" dirty="0">
                <a:ea typeface="+mn-ea"/>
                <a:cs typeface="+mn-cs"/>
              </a:rPr>
              <a:t>It is less important what the consequence is, than that something is reliably done.</a:t>
            </a:r>
          </a:p>
          <a:p>
            <a:pPr>
              <a:defRPr/>
            </a:pPr>
            <a:r>
              <a:rPr lang="en-US" dirty="0">
                <a:ea typeface="+mn-ea"/>
                <a:cs typeface="+mn-cs"/>
              </a:rPr>
              <a:t>How staff respond or what consequence is used is less important than the certainty that something will be done, even something relatively brief such as redirection or re-teaching.</a:t>
            </a:r>
          </a:p>
          <a:p>
            <a:pPr>
              <a:defRPr/>
            </a:pPr>
            <a:endParaRPr lang="en-US" dirty="0">
              <a:latin typeface="Tw Cen MT"/>
              <a:cs typeface="+mn-cs"/>
            </a:endParaRP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a:latin typeface="Tw Cen MT"/>
              </a:rPr>
              <a:pPr>
                <a:defRPr/>
              </a:pPr>
              <a:t>23</a:t>
            </a:fld>
            <a:endParaRPr lang="en-US" sz="1200" dirty="0">
              <a:latin typeface="Tw Cen MT"/>
            </a:endParaRPr>
          </a:p>
        </p:txBody>
      </p:sp>
    </p:spTree>
    <p:extLst>
      <p:ext uri="{BB962C8B-B14F-4D97-AF65-F5344CB8AC3E}">
        <p14:creationId xmlns:p14="http://schemas.microsoft.com/office/powerpoint/2010/main" val="34673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will be addressed more completely through classroom behavior systems- EBPs, problem solving, responding/error correction and </a:t>
            </a:r>
            <a:r>
              <a:rPr lang="en-US" sz="1600" b="1" baseline="0" dirty="0"/>
              <a:t>preventing</a:t>
            </a:r>
            <a:endParaRPr lang="en-US" sz="1600" b="1"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24</a:t>
            </a:fld>
            <a:endParaRPr lang="en-US"/>
          </a:p>
        </p:txBody>
      </p:sp>
    </p:spTree>
    <p:extLst>
      <p:ext uri="{BB962C8B-B14F-4D97-AF65-F5344CB8AC3E}">
        <p14:creationId xmlns:p14="http://schemas.microsoft.com/office/powerpoint/2010/main" val="67839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a:latin typeface="Times New Roman" pitchFamily="18" charset="0"/>
                <a:ea typeface="ＭＳ Ｐゴシック" pitchFamily="34" charset="-128"/>
              </a:rPr>
              <a:t>How often have we heard or used these types of statements?  (</a:t>
            </a:r>
            <a:r>
              <a:rPr lang="en-US" i="1" dirty="0">
                <a:latin typeface="Times New Roman" pitchFamily="18" charset="0"/>
                <a:ea typeface="ＭＳ Ｐゴシック" pitchFamily="34" charset="-128"/>
              </a:rPr>
              <a:t>Read Slide</a:t>
            </a:r>
            <a:r>
              <a:rPr lang="en-US" dirty="0">
                <a:latin typeface="Times New Roman" pitchFamily="18" charset="0"/>
                <a:ea typeface="ＭＳ Ｐゴシック" pitchFamily="34" charset="-128"/>
              </a:rPr>
              <a:t>)</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Although meant to deter misbehavior these types of statements </a:t>
            </a:r>
            <a:r>
              <a:rPr lang="en-US" b="1" dirty="0">
                <a:latin typeface="Times New Roman" pitchFamily="18" charset="0"/>
                <a:ea typeface="ＭＳ Ｐゴシック" pitchFamily="34" charset="-128"/>
              </a:rPr>
              <a:t>are often very reinforcing to students</a:t>
            </a:r>
            <a:r>
              <a:rPr lang="en-US" dirty="0">
                <a:latin typeface="Times New Roman" pitchFamily="18" charset="0"/>
                <a:ea typeface="ＭＳ Ｐゴシック" pitchFamily="34" charset="-128"/>
              </a:rPr>
              <a:t>… why do you think? (</a:t>
            </a:r>
            <a:r>
              <a:rPr lang="en-US" i="1" dirty="0">
                <a:latin typeface="Times New Roman" pitchFamily="18" charset="0"/>
                <a:ea typeface="ＭＳ Ｐゴシック" pitchFamily="34" charset="-128"/>
              </a:rPr>
              <a:t>gives adult attention)</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Questioning students about their behavior is ineffective.  You don</a:t>
            </a:r>
            <a:r>
              <a:rPr lang="ja-JP" altLang="en-US" dirty="0">
                <a:latin typeface="Times New Roman" pitchFamily="18" charset="0"/>
                <a:ea typeface="ＭＳ Ｐゴシック" pitchFamily="34" charset="-128"/>
              </a:rPr>
              <a:t>’</a:t>
            </a:r>
            <a:r>
              <a:rPr lang="en-US" altLang="ja-JP" dirty="0">
                <a:latin typeface="Times New Roman" pitchFamily="18" charset="0"/>
                <a:ea typeface="ＭＳ Ｐゴシック" pitchFamily="34" charset="-128"/>
              </a:rPr>
              <a:t>t want an answer, you want compliance.  Questioning gives attention to the inappropriate behavior.</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Our goal instead is to increase the likelihood of appropriate behavior.  We do this by teaching and acknowledging what we want students to do instead…and on occasion by providing consistent, respectful responses to misbehavior.</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r>
              <a:rPr lang="en-US" dirty="0">
                <a:latin typeface="Times New Roman" pitchFamily="18" charset="0"/>
                <a:ea typeface="ＭＳ Ｐゴシック" pitchFamily="34" charset="-128"/>
              </a:rPr>
              <a:t>(Newcomer, 2008)</a:t>
            </a: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a:p>
            <a:pPr eaLnBrk="1" hangingPunct="1">
              <a:spcBef>
                <a:spcPct val="0"/>
              </a:spcBef>
              <a:defRPr/>
            </a:pPr>
            <a:endParaRPr lang="en-US" dirty="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30</a:t>
            </a:fld>
            <a:endParaRPr lang="en-US" sz="1200">
              <a:latin typeface="Times New Roman" pitchFamily="18" charset="0"/>
            </a:endParaRPr>
          </a:p>
        </p:txBody>
      </p:sp>
    </p:spTree>
    <p:extLst>
      <p:ext uri="{BB962C8B-B14F-4D97-AF65-F5344CB8AC3E}">
        <p14:creationId xmlns:p14="http://schemas.microsoft.com/office/powerpoint/2010/main" val="123724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a:latin typeface="Times New Roman" pitchFamily="18" charset="0"/>
                <a:ea typeface="ＭＳ Ｐゴシック" pitchFamily="34" charset="-128"/>
              </a:rPr>
              <a:t>Ask participants to make</a:t>
            </a:r>
            <a:r>
              <a:rPr lang="en-US" baseline="0" dirty="0">
                <a:latin typeface="Times New Roman" pitchFamily="18" charset="0"/>
                <a:ea typeface="ＭＳ Ｐゴシック" pitchFamily="34" charset="-128"/>
              </a:rPr>
              <a:t> an error correction statement to share with the whole group. Are all components included? Is it brief? Is it linked to rule and expectation on the Matrix?</a:t>
            </a:r>
            <a:endParaRPr lang="en-US" dirty="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32</a:t>
            </a:fld>
            <a:endParaRPr lang="en-US" sz="1200">
              <a:latin typeface="Times New Roman" pitchFamily="18" charset="0"/>
            </a:endParaRPr>
          </a:p>
        </p:txBody>
      </p:sp>
    </p:spTree>
    <p:extLst>
      <p:ext uri="{BB962C8B-B14F-4D97-AF65-F5344CB8AC3E}">
        <p14:creationId xmlns:p14="http://schemas.microsoft.com/office/powerpoint/2010/main" val="1428123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is a sample flowchart for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have pre-populated with practices. Your end goal for this module is to create a complete flow chart or narrative of the discipline procedures at your school.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are going to go step by step to do that.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ENGAGE: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the participants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 Do you have one already?  What does it look like?  Do people use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 What would the impact of having a flowchart be your building? Would it make it easier or harder for teachers to navigate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operationalize this system, you will need to: 1) define what constitutes major or office-managed behavior, 2) know strategies to respond to minor or staff-managed behaviors, and 3) develop related data gathering tools. (Adapted from Colvin, 2007, pp. 65-66).</a:t>
            </a:r>
          </a:p>
        </p:txBody>
      </p:sp>
      <p:sp>
        <p:nvSpPr>
          <p:cNvPr id="4" name="Slide Number Placeholder 3"/>
          <p:cNvSpPr>
            <a:spLocks noGrp="1"/>
          </p:cNvSpPr>
          <p:nvPr>
            <p:ph type="sldNum" sz="quarter" idx="10"/>
          </p:nvPr>
        </p:nvSpPr>
        <p:spPr/>
        <p:txBody>
          <a:bodyPr/>
          <a:lstStyle/>
          <a:p>
            <a:fld id="{E344A74F-0075-5F42-ADB2-9F14E28B3365}" type="slidenum">
              <a:rPr lang="en-US" smtClean="0"/>
              <a:pPr/>
              <a:t>33</a:t>
            </a:fld>
            <a:endParaRPr lang="en-US"/>
          </a:p>
        </p:txBody>
      </p:sp>
    </p:spTree>
    <p:extLst>
      <p:ext uri="{BB962C8B-B14F-4D97-AF65-F5344CB8AC3E}">
        <p14:creationId xmlns:p14="http://schemas.microsoft.com/office/powerpoint/2010/main" val="111424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Fields on data collection-</a:t>
            </a:r>
            <a:r>
              <a:rPr lang="en-US" dirty="0" err="1"/>
              <a:t>odr</a:t>
            </a:r>
            <a:endParaRPr lang="en-US" dirty="0"/>
          </a:p>
          <a:p>
            <a:r>
              <a:rPr lang="en-US" dirty="0"/>
              <a:t>Minor collection tool fields</a:t>
            </a:r>
          </a:p>
          <a:p>
            <a:r>
              <a:rPr lang="en-US" dirty="0"/>
              <a:t>Procedures for </a:t>
            </a:r>
            <a:r>
              <a:rPr lang="en-US" dirty="0" err="1"/>
              <a:t>odrs</a:t>
            </a:r>
            <a:r>
              <a:rPr lang="en-US" dirty="0"/>
              <a:t> and minors</a:t>
            </a:r>
          </a:p>
          <a:p>
            <a:r>
              <a:rPr lang="en-US" dirty="0"/>
              <a:t>PD for staff protocol</a:t>
            </a:r>
          </a:p>
          <a:p>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35</a:t>
            </a:fld>
            <a:endParaRPr lang="en-US"/>
          </a:p>
        </p:txBody>
      </p:sp>
    </p:spTree>
    <p:extLst>
      <p:ext uri="{BB962C8B-B14F-4D97-AF65-F5344CB8AC3E}">
        <p14:creationId xmlns:p14="http://schemas.microsoft.com/office/powerpoint/2010/main" val="8588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participants to the workbook. There are two sections with guiding questions</a:t>
            </a:r>
            <a:r>
              <a:rPr lang="en-US" baseline="0" dirty="0"/>
              <a:t> for alternatives to suspension and general guidelines for responding to behavior.</a:t>
            </a:r>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37</a:t>
            </a:fld>
            <a:endParaRPr lang="en-US"/>
          </a:p>
        </p:txBody>
      </p:sp>
    </p:spTree>
    <p:extLst>
      <p:ext uri="{BB962C8B-B14F-4D97-AF65-F5344CB8AC3E}">
        <p14:creationId xmlns:p14="http://schemas.microsoft.com/office/powerpoint/2010/main" val="327505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a:t>These</a:t>
            </a:r>
            <a:r>
              <a:rPr lang="en-US" b="0" baseline="0" dirty="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126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is a sample flowchart for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have pre-populated with practices. Your end goal for this module is to create a complete flow chart or narrative of the discipline procedures at your school.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are going to go step by step to do that.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ENGAGE: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the participants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1- Do you have one already?  What does it look like?  Do people use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 What would the impact of having a flowchart be your building? Would it make it easier or harder for teachers to navigate discipline procedures?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operationalize this system, you will need to: 1) define what constitutes major or office-managed behavior, 2) know strategies to respond to minor or staff-managed behaviors, and 3) develop related data gathering tools. (Adapted from Colvin, 2007, pp. 65-66).</a:t>
            </a:r>
          </a:p>
        </p:txBody>
      </p:sp>
      <p:sp>
        <p:nvSpPr>
          <p:cNvPr id="4" name="Slide Number Placeholder 3"/>
          <p:cNvSpPr>
            <a:spLocks noGrp="1"/>
          </p:cNvSpPr>
          <p:nvPr>
            <p:ph type="sldNum" sz="quarter" idx="10"/>
          </p:nvPr>
        </p:nvSpPr>
        <p:spPr/>
        <p:txBody>
          <a:bodyPr/>
          <a:lstStyle/>
          <a:p>
            <a:fld id="{E344A74F-0075-5F42-ADB2-9F14E28B3365}" type="slidenum">
              <a:rPr lang="en-US" smtClean="0"/>
              <a:pPr/>
              <a:t>38</a:t>
            </a:fld>
            <a:endParaRPr lang="en-US"/>
          </a:p>
        </p:txBody>
      </p:sp>
    </p:spTree>
    <p:extLst>
      <p:ext uri="{BB962C8B-B14F-4D97-AF65-F5344CB8AC3E}">
        <p14:creationId xmlns:p14="http://schemas.microsoft.com/office/powerpoint/2010/main" val="54808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381F0B33-6D41-4598-B4DF-6EAE8CB35328}" type="slidenum">
              <a:rPr lang="en-US"/>
              <a:pPr>
                <a:defRPr/>
              </a:pPr>
              <a:t>39</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Tw Cen MT"/>
              </a:rPr>
              <a:t>Ask why would these data fields be useful for collecting and making intentional intervention decisions around discipline?</a:t>
            </a:r>
          </a:p>
          <a:p>
            <a:pPr eaLnBrk="1" hangingPunct="1"/>
            <a:r>
              <a:rPr lang="en-US" dirty="0">
                <a:latin typeface="Tw Cen MT"/>
              </a:rPr>
              <a:t>This is the type of info you need to implement with fidelity.  The type of data to work smarter around behavior</a:t>
            </a:r>
          </a:p>
        </p:txBody>
      </p:sp>
    </p:spTree>
    <p:extLst>
      <p:ext uri="{BB962C8B-B14F-4D97-AF65-F5344CB8AC3E}">
        <p14:creationId xmlns:p14="http://schemas.microsoft.com/office/powerpoint/2010/main" val="275471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itchFamily="34" charset="0"/>
              </a:rPr>
              <a:t>UPDDATE: Page #</a:t>
            </a:r>
          </a:p>
          <a:p>
            <a:endParaRPr lang="en-US" dirty="0">
              <a:latin typeface="Arial" pitchFamily="34" charset="0"/>
            </a:endParaRPr>
          </a:p>
          <a:p>
            <a:r>
              <a:rPr lang="en-US" dirty="0">
                <a:latin typeface="Arial" pitchFamily="34" charset="0"/>
              </a:rPr>
              <a:t>Because ORDs are for documenting and problem solving</a:t>
            </a:r>
            <a:r>
              <a:rPr lang="en-US" baseline="0" dirty="0">
                <a:latin typeface="Arial" pitchFamily="34" charset="0"/>
              </a:rPr>
              <a:t> we need to include all of this info. </a:t>
            </a:r>
          </a:p>
          <a:p>
            <a:endParaRPr lang="en-US" dirty="0">
              <a:latin typeface="Arial" pitchFamily="34" charset="0"/>
            </a:endParaRPr>
          </a:p>
          <a:p>
            <a:r>
              <a:rPr lang="en-US" dirty="0">
                <a:latin typeface="Arial" pitchFamily="34" charset="0"/>
              </a:rPr>
              <a:t>Purpose of the Form = “to provide and eventually accumulate information” – from which decisions can be made about interventions</a:t>
            </a:r>
          </a:p>
          <a:p>
            <a:endParaRPr lang="en-US" dirty="0">
              <a:latin typeface="Arial" pitchFamily="34" charset="0"/>
            </a:endParaRPr>
          </a:p>
          <a:p>
            <a:endParaRPr lang="en-US" dirty="0">
              <a:latin typeface="Arial" pitchFamily="34"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8803" indent="-280309" eaLnBrk="0" hangingPunct="0">
              <a:defRPr sz="3900">
                <a:solidFill>
                  <a:srgbClr val="000099"/>
                </a:solidFill>
                <a:latin typeface="Arial" pitchFamily="34" charset="0"/>
              </a:defRPr>
            </a:lvl2pPr>
            <a:lvl3pPr marL="1121234" indent="-224247" eaLnBrk="0" hangingPunct="0">
              <a:defRPr sz="3900">
                <a:solidFill>
                  <a:srgbClr val="000099"/>
                </a:solidFill>
                <a:latin typeface="Arial" pitchFamily="34" charset="0"/>
              </a:defRPr>
            </a:lvl3pPr>
            <a:lvl4pPr marL="1569728" indent="-224247" eaLnBrk="0" hangingPunct="0">
              <a:defRPr sz="3900">
                <a:solidFill>
                  <a:srgbClr val="000099"/>
                </a:solidFill>
                <a:latin typeface="Arial" pitchFamily="34" charset="0"/>
              </a:defRPr>
            </a:lvl4pPr>
            <a:lvl5pPr marL="2018221" indent="-224247" eaLnBrk="0" hangingPunct="0">
              <a:defRPr sz="3900">
                <a:solidFill>
                  <a:srgbClr val="000099"/>
                </a:solidFill>
                <a:latin typeface="Arial" pitchFamily="34" charset="0"/>
              </a:defRPr>
            </a:lvl5pPr>
            <a:lvl6pPr marL="2466715" indent="-224247" algn="ctr" eaLnBrk="0" fontAlgn="base" hangingPunct="0">
              <a:spcBef>
                <a:spcPct val="50000"/>
              </a:spcBef>
              <a:spcAft>
                <a:spcPct val="0"/>
              </a:spcAft>
              <a:defRPr sz="3900">
                <a:solidFill>
                  <a:srgbClr val="000099"/>
                </a:solidFill>
                <a:latin typeface="Arial" pitchFamily="34" charset="0"/>
              </a:defRPr>
            </a:lvl6pPr>
            <a:lvl7pPr marL="2915207" indent="-224247" algn="ctr" eaLnBrk="0" fontAlgn="base" hangingPunct="0">
              <a:spcBef>
                <a:spcPct val="50000"/>
              </a:spcBef>
              <a:spcAft>
                <a:spcPct val="0"/>
              </a:spcAft>
              <a:defRPr sz="3900">
                <a:solidFill>
                  <a:srgbClr val="000099"/>
                </a:solidFill>
                <a:latin typeface="Arial" pitchFamily="34" charset="0"/>
              </a:defRPr>
            </a:lvl7pPr>
            <a:lvl8pPr marL="3363702" indent="-224247" algn="ctr" eaLnBrk="0" fontAlgn="base" hangingPunct="0">
              <a:spcBef>
                <a:spcPct val="50000"/>
              </a:spcBef>
              <a:spcAft>
                <a:spcPct val="0"/>
              </a:spcAft>
              <a:defRPr sz="3900">
                <a:solidFill>
                  <a:srgbClr val="000099"/>
                </a:solidFill>
                <a:latin typeface="Arial" pitchFamily="34" charset="0"/>
              </a:defRPr>
            </a:lvl8pPr>
            <a:lvl9pPr marL="3812196" indent="-224247" algn="ctr" eaLnBrk="0" fontAlgn="base" hangingPunct="0">
              <a:spcBef>
                <a:spcPct val="50000"/>
              </a:spcBef>
              <a:spcAft>
                <a:spcPct val="0"/>
              </a:spcAft>
              <a:defRPr sz="3900">
                <a:solidFill>
                  <a:srgbClr val="000099"/>
                </a:solidFill>
                <a:latin typeface="Arial" pitchFamily="34" charset="0"/>
              </a:defRPr>
            </a:lvl9pPr>
          </a:lstStyle>
          <a:p>
            <a:pPr eaLnBrk="1" hangingPunct="1">
              <a:defRPr/>
            </a:pPr>
            <a:fld id="{2C40CAA1-58E5-487D-829B-FE3490798764}" type="slidenum">
              <a:rPr lang="en-US" sz="1200">
                <a:solidFill>
                  <a:prstClr val="black"/>
                </a:solidFill>
              </a:rPr>
              <a:pPr eaLnBrk="1" hangingPunct="1">
                <a:defRPr/>
              </a:pPr>
              <a:t>40</a:t>
            </a:fld>
            <a:endParaRPr lang="en-US" sz="1200">
              <a:solidFill>
                <a:prstClr val="black"/>
              </a:solidFill>
            </a:endParaRPr>
          </a:p>
        </p:txBody>
      </p:sp>
    </p:spTree>
    <p:extLst>
      <p:ext uri="{BB962C8B-B14F-4D97-AF65-F5344CB8AC3E}">
        <p14:creationId xmlns:p14="http://schemas.microsoft.com/office/powerpoint/2010/main" val="256372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 to reflect and talk</a:t>
            </a:r>
            <a:r>
              <a:rPr lang="en-US" baseline="0" dirty="0"/>
              <a:t> among teams. These are a few prompts for dialogue and planning. </a:t>
            </a:r>
            <a:r>
              <a:rPr lang="en-US" b="1" baseline="0" dirty="0"/>
              <a:t>Direct participants to dialogue about where they are with the process of revising data collection forms, creating data collection forms for classroom managed, supporting staff to use them, etc.</a:t>
            </a:r>
            <a:endParaRPr lang="en-US" b="1"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42</a:t>
            </a:fld>
            <a:endParaRPr lang="en-US" dirty="0"/>
          </a:p>
        </p:txBody>
      </p:sp>
    </p:spTree>
    <p:extLst>
      <p:ext uri="{BB962C8B-B14F-4D97-AF65-F5344CB8AC3E}">
        <p14:creationId xmlns:p14="http://schemas.microsoft.com/office/powerpoint/2010/main" val="3798005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1330656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Teams</a:t>
            </a:r>
            <a:r>
              <a:rPr lang="en-US" baseline="0" dirty="0"/>
              <a:t> should complete this self assessment and use the results to determine action planning steps on Workbook page 11.</a:t>
            </a:r>
            <a:r>
              <a:rPr lang="en-US" dirty="0"/>
              <a:t>	</a:t>
            </a:r>
          </a:p>
          <a:p>
            <a:endParaRPr lang="en-US" dirty="0"/>
          </a:p>
        </p:txBody>
      </p:sp>
      <p:sp>
        <p:nvSpPr>
          <p:cNvPr id="4" name="Slide Number Placeholder 3"/>
          <p:cNvSpPr>
            <a:spLocks noGrp="1"/>
          </p:cNvSpPr>
          <p:nvPr>
            <p:ph type="sldNum" sz="quarter" idx="10"/>
          </p:nvPr>
        </p:nvSpPr>
        <p:spPr/>
        <p:txBody>
          <a:bodyPr/>
          <a:lstStyle/>
          <a:p>
            <a:fld id="{060584E9-FA58-430B-AEAE-4B25BEEB5C0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73457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50247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46</a:t>
            </a:fld>
            <a:endParaRPr lang="en-US" dirty="0"/>
          </a:p>
        </p:txBody>
      </p:sp>
    </p:spTree>
    <p:extLst>
      <p:ext uri="{BB962C8B-B14F-4D97-AF65-F5344CB8AC3E}">
        <p14:creationId xmlns:p14="http://schemas.microsoft.com/office/powerpoint/2010/main" val="97152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3552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pPr/>
              <a:t>5</a:t>
            </a:fld>
            <a:endParaRPr lang="en-US"/>
          </a:p>
        </p:txBody>
      </p:sp>
    </p:spTree>
    <p:extLst>
      <p:ext uri="{BB962C8B-B14F-4D97-AF65-F5344CB8AC3E}">
        <p14:creationId xmlns:p14="http://schemas.microsoft.com/office/powerpoint/2010/main" val="3329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6</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w Cen MT"/>
                <a:cs typeface="Tw Cen MT"/>
              </a:rPr>
              <a:t>Effective discipline procedures ultimately: increase consistency in the building, increase the collection of and problem solving with meaningful data, and to increase instructional minutes and keep students engaged in learning. </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7</a:t>
            </a:fld>
            <a:endParaRPr lang="en-US"/>
          </a:p>
        </p:txBody>
      </p:sp>
    </p:spTree>
    <p:extLst>
      <p:ext uri="{BB962C8B-B14F-4D97-AF65-F5344CB8AC3E}">
        <p14:creationId xmlns:p14="http://schemas.microsoft.com/office/powerpoint/2010/main" val="408614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 school and student physical and emotional safety -</a:t>
            </a:r>
            <a:r>
              <a:rPr lang="en-US" sz="1200" kern="1200" dirty="0">
                <a:solidFill>
                  <a:srgbClr val="000000"/>
                </a:solidFill>
                <a:ea typeface="+mn-ea"/>
                <a:cs typeface="Tw Cen MT"/>
              </a:rPr>
              <a:t>Behaviors that significantly violate rights of others, put others at risk or harm</a:t>
            </a:r>
          </a:p>
          <a:p>
            <a:endParaRPr lang="en-US" sz="1200" kern="1200" dirty="0">
              <a:solidFill>
                <a:srgbClr val="000000"/>
              </a:solidFill>
              <a:ea typeface="+mn-ea"/>
              <a:cs typeface="Tw Cen MT"/>
            </a:endParaRPr>
          </a:p>
          <a:p>
            <a:endParaRPr lang="en-US" dirty="0"/>
          </a:p>
        </p:txBody>
      </p:sp>
      <p:sp>
        <p:nvSpPr>
          <p:cNvPr id="4" name="Slide Number Placeholder 3"/>
          <p:cNvSpPr>
            <a:spLocks noGrp="1"/>
          </p:cNvSpPr>
          <p:nvPr>
            <p:ph type="sldNum" sz="quarter" idx="10"/>
          </p:nvPr>
        </p:nvSpPr>
        <p:spPr/>
        <p:txBody>
          <a:bodyPr/>
          <a:lstStyle/>
          <a:p>
            <a:fld id="{E344A74F-0075-5F42-ADB2-9F14E28B3365}" type="slidenum">
              <a:rPr lang="en-US" smtClean="0"/>
              <a:pPr/>
              <a:t>8</a:t>
            </a:fld>
            <a:endParaRPr lang="en-US"/>
          </a:p>
        </p:txBody>
      </p:sp>
    </p:spTree>
    <p:extLst>
      <p:ext uri="{BB962C8B-B14F-4D97-AF65-F5344CB8AC3E}">
        <p14:creationId xmlns:p14="http://schemas.microsoft.com/office/powerpoint/2010/main" val="6099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for group participation</a:t>
            </a:r>
          </a:p>
        </p:txBody>
      </p:sp>
      <p:sp>
        <p:nvSpPr>
          <p:cNvPr id="4" name="Slide Number Placeholder 3"/>
          <p:cNvSpPr>
            <a:spLocks noGrp="1"/>
          </p:cNvSpPr>
          <p:nvPr>
            <p:ph type="sldNum" sz="quarter" idx="10"/>
          </p:nvPr>
        </p:nvSpPr>
        <p:spPr/>
        <p:txBody>
          <a:bodyPr/>
          <a:lstStyle/>
          <a:p>
            <a:fld id="{A5C04D7D-6BCF-BF47-8CAA-5C91DED02858}" type="slidenum">
              <a:rPr lang="en-US" smtClean="0"/>
              <a:t>9</a:t>
            </a:fld>
            <a:endParaRPr lang="en-US"/>
          </a:p>
        </p:txBody>
      </p:sp>
    </p:spTree>
    <p:extLst>
      <p:ext uri="{BB962C8B-B14F-4D97-AF65-F5344CB8AC3E}">
        <p14:creationId xmlns:p14="http://schemas.microsoft.com/office/powerpoint/2010/main" val="166714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8201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608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623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7854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32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algn="r"/>
            <a:r>
              <a:rPr lang="en-US" sz="1400" dirty="0">
                <a:solidFill>
                  <a:srgbClr val="3A53A5"/>
                </a:solidFill>
                <a:latin typeface="Tw Cen MT"/>
                <a:cs typeface="Tw Cen MT"/>
              </a:rPr>
              <a:t>Overview</a:t>
            </a:r>
            <a:r>
              <a:rPr lang="en-US" sz="1400" baseline="0" dirty="0">
                <a:solidFill>
                  <a:srgbClr val="3A53A5"/>
                </a:solidFill>
                <a:latin typeface="Tw Cen MT"/>
                <a:cs typeface="Tw Cen MT"/>
              </a:rPr>
              <a:t>:</a:t>
            </a:r>
            <a:r>
              <a:rPr lang="en-US" sz="1400" dirty="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w Cen MT"/>
              </a:defRPr>
            </a:lvl1pPr>
          </a:lstStyle>
          <a:p>
            <a:fld id="{26F14CBF-7284-45D1-A72F-244EF75281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96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6013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12" name="Rectangle 11"/>
          <p:cNvSpPr/>
          <p:nvPr userDrawn="1"/>
        </p:nvSpPr>
        <p:spPr>
          <a:xfrm>
            <a:off x="1364031" y="6009808"/>
            <a:ext cx="5650745"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baseline="0" dirty="0">
                <a:solidFill>
                  <a:srgbClr val="3A53A5"/>
                </a:solidFill>
                <a:latin typeface="Tw Cen MT"/>
                <a:cs typeface="Tw Cen MT"/>
              </a:rPr>
              <a:t>Day 4 Problem Behavior Definitions &amp; Discipline Policies (TFI 1.5 &amp; 1.6)</a:t>
            </a:r>
            <a:endParaRPr lang="en-US" sz="1400" dirty="0">
              <a:solidFill>
                <a:srgbClr val="3A53A5"/>
              </a:solidFill>
              <a:latin typeface="Tw Cen MT"/>
              <a:cs typeface="Tw Cen MT"/>
            </a:endParaRPr>
          </a:p>
        </p:txBody>
      </p:sp>
      <p:pic>
        <p:nvPicPr>
          <p:cNvPr id="4" name="Picture 3" descr="Minnesota PBIS 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37542" y="6065416"/>
            <a:ext cx="1806457" cy="792583"/>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7" r:id="rId8"/>
    <p:sldLayoutId id="2147483681" r:id="rId9"/>
    <p:sldLayoutId id="2147483683" r:id="rId10"/>
    <p:sldLayoutId id="2147483684"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pic>
        <p:nvPicPr>
          <p:cNvPr id="5" name="Picture 4" descr="Minnesota PBIS Logo.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90406" y="6132486"/>
            <a:ext cx="1653593" cy="725514"/>
          </a:xfrm>
          <a:prstGeom prst="rect">
            <a:avLst/>
          </a:prstGeom>
        </p:spPr>
      </p:pic>
      <p:sp>
        <p:nvSpPr>
          <p:cNvPr id="43" name="Rectangle 42"/>
          <p:cNvSpPr/>
          <p:nvPr userDrawn="1"/>
        </p:nvSpPr>
        <p:spPr>
          <a:xfrm>
            <a:off x="1728556" y="6145586"/>
            <a:ext cx="5650745"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baseline="0" dirty="0">
                <a:solidFill>
                  <a:srgbClr val="3A53A5"/>
                </a:solidFill>
                <a:latin typeface="Tw Cen MT"/>
                <a:cs typeface="Tw Cen MT"/>
              </a:rPr>
              <a:t>Day 4 Problem Behavior Definitions &amp; Discipline Policies (TFI 1.5 &amp; 1.6)</a:t>
            </a: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276639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youtube.com/watch?v=Oq8nYgnE93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ici.umn.edu/products/impact/182/over5.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tags" Target="../tags/tag3.xml"/><Relationship Id="rId7" Type="http://schemas.openxmlformats.org/officeDocument/2006/relationships/image" Target="../media/image32.png"/><Relationship Id="rId12" Type="http://schemas.openxmlformats.org/officeDocument/2006/relationships/image" Target="../media/image37.tiff"/><Relationship Id="rId2" Type="http://schemas.openxmlformats.org/officeDocument/2006/relationships/tags" Target="../tags/tag2.xml"/><Relationship Id="rId16" Type="http://schemas.openxmlformats.org/officeDocument/2006/relationships/image" Target="../media/image40.tiff"/><Relationship Id="rId1" Type="http://schemas.openxmlformats.org/officeDocument/2006/relationships/tags" Target="../tags/tag1.xml"/><Relationship Id="rId6" Type="http://schemas.openxmlformats.org/officeDocument/2006/relationships/image" Target="../media/image31.jpeg"/><Relationship Id="rId11" Type="http://schemas.openxmlformats.org/officeDocument/2006/relationships/image" Target="../media/image36.tiff"/><Relationship Id="rId5" Type="http://schemas.openxmlformats.org/officeDocument/2006/relationships/notesSlide" Target="../notesSlides/notesSlide37.xml"/><Relationship Id="rId15" Type="http://schemas.openxmlformats.org/officeDocument/2006/relationships/image" Target="../media/image1.jpg"/><Relationship Id="rId10" Type="http://schemas.openxmlformats.org/officeDocument/2006/relationships/image" Target="../media/image35.jpeg"/><Relationship Id="rId4" Type="http://schemas.openxmlformats.org/officeDocument/2006/relationships/slideLayout" Target="../slideLayouts/slideLayout10.xml"/><Relationship Id="rId9" Type="http://schemas.openxmlformats.org/officeDocument/2006/relationships/image" Target="../media/image34.jpe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071275"/>
            <a:ext cx="7772400" cy="1470025"/>
          </a:xfrm>
        </p:spPr>
        <p:txBody>
          <a:bodyPr>
            <a:normAutofit fontScale="90000"/>
          </a:bodyPr>
          <a:lstStyle/>
          <a:p>
            <a:r>
              <a:rPr lang="en-US" dirty="0"/>
              <a:t>PBIS Team Training</a:t>
            </a:r>
            <a:br>
              <a:rPr lang="en-US"/>
            </a:br>
            <a:r>
              <a:rPr lang="en-US"/>
              <a:t>4A</a:t>
            </a:r>
            <a:br>
              <a:rPr lang="en-US" dirty="0"/>
            </a:br>
            <a:br>
              <a:rPr lang="en-US" dirty="0"/>
            </a:br>
            <a:endParaRPr lang="en-US" dirty="0">
              <a:solidFill>
                <a:srgbClr val="DD8047"/>
              </a:solidFill>
            </a:endParaRPr>
          </a:p>
        </p:txBody>
      </p:sp>
      <p:sp>
        <p:nvSpPr>
          <p:cNvPr id="3" name="Rectangle 2"/>
          <p:cNvSpPr/>
          <p:nvPr/>
        </p:nvSpPr>
        <p:spPr>
          <a:xfrm>
            <a:off x="508000" y="3806288"/>
            <a:ext cx="8458200" cy="2287806"/>
          </a:xfrm>
          <a:prstGeom prst="rect">
            <a:avLst/>
          </a:prstGeom>
        </p:spPr>
        <p:txBody>
          <a:bodyPr wrap="square">
            <a:spAutoFit/>
          </a:bodyPr>
          <a:lstStyle/>
          <a:p>
            <a:pPr algn="ctr">
              <a:lnSpc>
                <a:spcPct val="120000"/>
              </a:lnSpc>
            </a:pPr>
            <a:r>
              <a:rPr lang="en-US" sz="4000" b="1" dirty="0">
                <a:solidFill>
                  <a:srgbClr val="DD8047"/>
                </a:solidFill>
                <a:latin typeface="Tw Cen MT"/>
                <a:cs typeface="Tw Cen MT"/>
              </a:rPr>
              <a:t>Problem Behavior Definitions &amp; Discipline Policies (TFI 1.5 &amp; 1.6)</a:t>
            </a:r>
          </a:p>
          <a:p>
            <a:pPr>
              <a:lnSpc>
                <a:spcPct val="120000"/>
              </a:lnSpc>
            </a:pPr>
            <a:endParaRPr lang="en-US" sz="4000" b="1" dirty="0">
              <a:solidFill>
                <a:srgbClr val="DD8047"/>
              </a:solidFill>
              <a:latin typeface="Tw Cen MT"/>
              <a:cs typeface="Tw Cen MT"/>
            </a:endParaRPr>
          </a:p>
        </p:txBody>
      </p:sp>
      <p:sp>
        <p:nvSpPr>
          <p:cNvPr id="4" name="TextBox 3"/>
          <p:cNvSpPr txBox="1"/>
          <p:nvPr/>
        </p:nvSpPr>
        <p:spPr>
          <a:xfrm>
            <a:off x="1038058" y="5625380"/>
            <a:ext cx="7026442" cy="553998"/>
          </a:xfrm>
          <a:prstGeom prst="rect">
            <a:avLst/>
          </a:prstGeom>
          <a:noFill/>
        </p:spPr>
        <p:txBody>
          <a:bodyPr wrap="square" rtlCol="0">
            <a:spAutoFit/>
          </a:bodyPr>
          <a:lstStyle/>
          <a:p>
            <a:pPr algn="ctr"/>
            <a:r>
              <a:rPr lang="en-US" sz="1500" i="1" dirty="0"/>
              <a:t>Thank you to Midwest PBIS Network, Mid-Atlantic PBIS Network, Missouri Schoolwide PBS, Virginia </a:t>
            </a:r>
            <a:r>
              <a:rPr lang="en-US" sz="1500" i="1" dirty="0" err="1"/>
              <a:t>Dept</a:t>
            </a:r>
            <a:r>
              <a:rPr lang="en-US" sz="1500" i="1" dirty="0"/>
              <a:t> of Ed PBIS, and other National Partners for their contributions</a:t>
            </a:r>
          </a:p>
        </p:txBody>
      </p:sp>
      <p:pic>
        <p:nvPicPr>
          <p:cNvPr id="5" name="Picture 4" descr="The logo has Minnesota printed in green in the upper left corner.  PBIS is printed in blue and the S looks like a river with a red, yellow and green tree next to it. "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09" y="190500"/>
            <a:ext cx="5204775" cy="2283595"/>
          </a:xfrm>
          <a:prstGeom prst="rect">
            <a:avLst/>
          </a:prstGeom>
        </p:spPr>
      </p:pic>
    </p:spTree>
    <p:extLst>
      <p:ext uri="{BB962C8B-B14F-4D97-AF65-F5344CB8AC3E}">
        <p14:creationId xmlns:p14="http://schemas.microsoft.com/office/powerpoint/2010/main" val="95482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2436140"/>
            <a:ext cx="7772400" cy="1470025"/>
          </a:xfrm>
        </p:spPr>
        <p:txBody>
          <a:bodyPr>
            <a:normAutofit fontScale="90000"/>
          </a:bodyPr>
          <a:lstStyle/>
          <a:p>
            <a:r>
              <a:rPr lang="en-US" b="1" i="1" dirty="0">
                <a:solidFill>
                  <a:schemeClr val="accent6"/>
                </a:solidFill>
              </a:rPr>
              <a:t>How does your school/district differentiate between classroom and office managed behaviors?</a:t>
            </a:r>
            <a:br>
              <a:rPr lang="en-US" b="1" i="1" dirty="0">
                <a:solidFill>
                  <a:schemeClr val="accent6"/>
                </a:solidFill>
              </a:rPr>
            </a:br>
            <a:endParaRPr lang="en-US" dirty="0"/>
          </a:p>
        </p:txBody>
      </p:sp>
    </p:spTree>
    <p:extLst>
      <p:ext uri="{BB962C8B-B14F-4D97-AF65-F5344CB8AC3E}">
        <p14:creationId xmlns:p14="http://schemas.microsoft.com/office/powerpoint/2010/main" val="399634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Arial"/>
              <a:buChar char="•"/>
            </a:pPr>
            <a:r>
              <a:rPr lang="en-US" dirty="0">
                <a:solidFill>
                  <a:srgbClr val="000000"/>
                </a:solidFill>
              </a:rPr>
              <a:t>The SWIS developers have definitions for problem behaviors that can be used by anyone.</a:t>
            </a:r>
          </a:p>
          <a:p>
            <a:endParaRPr lang="en-US" dirty="0">
              <a:solidFill>
                <a:srgbClr val="000000"/>
              </a:solidFill>
            </a:endParaRPr>
          </a:p>
          <a:p>
            <a:pPr marL="457200" indent="-457200">
              <a:buFont typeface="Arial"/>
              <a:buChar char="•"/>
            </a:pPr>
            <a:r>
              <a:rPr lang="en-US" dirty="0">
                <a:solidFill>
                  <a:srgbClr val="000000"/>
                </a:solidFill>
              </a:rPr>
              <a:t>The definitions are clear, observable, and can be measureable.</a:t>
            </a:r>
          </a:p>
          <a:p>
            <a:endParaRPr lang="en-US" dirty="0">
              <a:solidFill>
                <a:srgbClr val="000000"/>
              </a:solidFill>
            </a:endParaRPr>
          </a:p>
          <a:p>
            <a:endParaRPr lang="en-US" dirty="0">
              <a:solidFill>
                <a:srgbClr val="FF0000"/>
              </a:solidFill>
            </a:endParaRPr>
          </a:p>
          <a:p>
            <a:pPr marL="0" indent="0">
              <a:buNone/>
            </a:pPr>
            <a:endParaRPr lang="en-US" dirty="0"/>
          </a:p>
          <a:p>
            <a:endParaRPr lang="en-US" dirty="0"/>
          </a:p>
        </p:txBody>
      </p:sp>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350815"/>
            <a:ext cx="6068060" cy="650535"/>
          </a:xfrm>
        </p:spPr>
        <p:txBody>
          <a:bodyPr>
            <a:normAutofit fontScale="90000"/>
          </a:bodyPr>
          <a:lstStyle/>
          <a:p>
            <a:r>
              <a:rPr lang="en-US" dirty="0">
                <a:solidFill>
                  <a:schemeClr val="accent1">
                    <a:lumMod val="50000"/>
                  </a:schemeClr>
                </a:solidFill>
              </a:rPr>
              <a:t>Defining Behaviors</a:t>
            </a:r>
          </a:p>
        </p:txBody>
      </p:sp>
    </p:spTree>
    <p:extLst>
      <p:ext uri="{BB962C8B-B14F-4D97-AF65-F5344CB8AC3E}">
        <p14:creationId xmlns:p14="http://schemas.microsoft.com/office/powerpoint/2010/main" val="427102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2693" y="6413103"/>
            <a:ext cx="3256755" cy="369332"/>
          </a:xfrm>
          <a:prstGeom prst="rect">
            <a:avLst/>
          </a:prstGeom>
          <a:noFill/>
        </p:spPr>
        <p:txBody>
          <a:bodyPr wrap="square" rtlCol="0">
            <a:spAutoFit/>
          </a:bodyPr>
          <a:lstStyle/>
          <a:p>
            <a:r>
              <a:rPr lang="en-US" b="1">
                <a:latin typeface="Tw Cen MT"/>
                <a:cs typeface="Tw Cen MT"/>
              </a:rPr>
              <a:t>     See Workbook Pages 30 - </a:t>
            </a:r>
            <a:r>
              <a:rPr lang="en-US" b="1" dirty="0">
                <a:latin typeface="Tw Cen MT"/>
                <a:cs typeface="Tw Cen MT"/>
              </a:rPr>
              <a:t>3</a:t>
            </a:r>
            <a:r>
              <a:rPr lang="en-US" b="1">
                <a:latin typeface="Tw Cen MT"/>
                <a:cs typeface="Tw Cen MT"/>
              </a:rPr>
              <a:t>1</a:t>
            </a:r>
            <a:endParaRPr lang="en-US" b="1" dirty="0">
              <a:latin typeface="Tw Cen MT"/>
              <a:cs typeface="Tw Cen MT"/>
            </a:endParaRPr>
          </a:p>
        </p:txBody>
      </p:sp>
      <p:pic>
        <p:nvPicPr>
          <p:cNvPr id="4" name="Content Placeholder 3" descr="Defiance, insubordination, non-compliance: student engages in brief or low intensity failure to follow directions or talks back. &#10;Disrespect: student delivers low intensity, socially rude or dismissive messages to adults or students.&#10;Disruption: Student engage in low intensity but inappropriate disruption.&#10;Dress code violation: student wears clothing that is near but not within the dress code guidelines defined the school/district.&#10;Inappropriate language: student engages in low intensity instance of inappropriate language.&#10;Other: students engages in any other minor problem behaviors that do not fall within the above categories.&#10;Physical contact/physical aggression: student engages in non-serious but inappropriate physical contact.&#10;Property misuse: student engages in low intensity misuse of property.&#10;Tardy: student arrives at class after the bell or signal that class has started.&#10;Technology violation: student engages in non-seriour but inappropriate as defined by school use of cell phone, pager, music/video player, camera, and/or computer." title="Minor problem behavior definitions"/>
          <p:cNvPicPr>
            <a:picLocks noGrp="1" noChangeAspect="1"/>
          </p:cNvPicPr>
          <p:nvPr>
            <p:ph idx="1"/>
          </p:nvPr>
        </p:nvPicPr>
        <p:blipFill rotWithShape="1">
          <a:blip r:embed="rId3"/>
          <a:srcRect l="-2202" r="-653"/>
          <a:stretch/>
        </p:blipFill>
        <p:spPr>
          <a:xfrm>
            <a:off x="1309071" y="1122212"/>
            <a:ext cx="6604000" cy="5290891"/>
          </a:xfrm>
        </p:spPr>
      </p:pic>
      <p:pic>
        <p:nvPicPr>
          <p:cNvPr id="5" name="Picture 4" title="Core-Content-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83982" y="322408"/>
            <a:ext cx="7805732" cy="678942"/>
          </a:xfrm>
        </p:spPr>
        <p:txBody>
          <a:bodyPr>
            <a:normAutofit fontScale="90000"/>
          </a:bodyPr>
          <a:lstStyle/>
          <a:p>
            <a:r>
              <a:rPr lang="en-US" dirty="0">
                <a:solidFill>
                  <a:schemeClr val="accent1">
                    <a:lumMod val="50000"/>
                  </a:schemeClr>
                </a:solidFill>
              </a:rPr>
              <a:t>Minor Examples </a:t>
            </a:r>
            <a:r>
              <a:rPr lang="en-US" sz="2700" dirty="0">
                <a:solidFill>
                  <a:schemeClr val="accent1">
                    <a:lumMod val="50000"/>
                  </a:schemeClr>
                </a:solidFill>
              </a:rPr>
              <a:t>(develop by SWIS)</a:t>
            </a:r>
          </a:p>
        </p:txBody>
      </p:sp>
    </p:spTree>
    <p:extLst>
      <p:ext uri="{BB962C8B-B14F-4D97-AF65-F5344CB8AC3E}">
        <p14:creationId xmlns:p14="http://schemas.microsoft.com/office/powerpoint/2010/main" val="235990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82693" y="6413103"/>
            <a:ext cx="3256755" cy="369332"/>
          </a:xfrm>
          <a:prstGeom prst="rect">
            <a:avLst/>
          </a:prstGeom>
          <a:noFill/>
        </p:spPr>
        <p:txBody>
          <a:bodyPr wrap="square" rtlCol="0">
            <a:spAutoFit/>
          </a:bodyPr>
          <a:lstStyle/>
          <a:p>
            <a:r>
              <a:rPr lang="en-US" b="1">
                <a:latin typeface="Tw Cen MT"/>
                <a:cs typeface="Tw Cen MT"/>
              </a:rPr>
              <a:t>     See Workbook Pages 30 - </a:t>
            </a:r>
            <a:r>
              <a:rPr lang="en-US" b="1" dirty="0">
                <a:latin typeface="Tw Cen MT"/>
                <a:cs typeface="Tw Cen MT"/>
              </a:rPr>
              <a:t>3</a:t>
            </a:r>
            <a:r>
              <a:rPr lang="en-US" b="1">
                <a:latin typeface="Tw Cen MT"/>
                <a:cs typeface="Tw Cen MT"/>
              </a:rPr>
              <a:t>1</a:t>
            </a:r>
            <a:endParaRPr lang="en-US" b="1" dirty="0">
              <a:latin typeface="Tw Cen MT"/>
              <a:cs typeface="Tw Cen MT"/>
            </a:endParaRPr>
          </a:p>
        </p:txBody>
      </p:sp>
      <p:pic>
        <p:nvPicPr>
          <p:cNvPr id="5" name="Picture 4" descr="Disrespect: student delivers socially rude or dismissive message to adults or students.&#10;Disruption: Student engages in behavior causing an interruption in a class or activity.  Disruption includes sustained loud talk, yelling, or screaming; noise with materials; horseplay or roughhousing; and/or sustained out of seat behavior.&#10;Dress code violation: student wears clothing that does not fit with the dress code guidelins practiced by the school/district.&#10;Fighting: student is involved in mutual participation in an incident involving physical violence.&#10;" title="Major problem behavior definitions"/>
          <p:cNvPicPr>
            <a:picLocks noChangeAspect="1"/>
          </p:cNvPicPr>
          <p:nvPr/>
        </p:nvPicPr>
        <p:blipFill>
          <a:blip r:embed="rId3"/>
          <a:stretch>
            <a:fillRect/>
          </a:stretch>
        </p:blipFill>
        <p:spPr>
          <a:xfrm>
            <a:off x="1295227" y="2939267"/>
            <a:ext cx="6822402" cy="3307093"/>
          </a:xfrm>
          <a:prstGeom prst="rect">
            <a:avLst/>
          </a:prstGeom>
        </p:spPr>
      </p:pic>
      <p:pic>
        <p:nvPicPr>
          <p:cNvPr id="4" name="Content Placeholder 3" title="Major problem behavior definitions"/>
          <p:cNvPicPr>
            <a:picLocks noGrp="1" noChangeAspect="1"/>
          </p:cNvPicPr>
          <p:nvPr>
            <p:ph idx="1"/>
          </p:nvPr>
        </p:nvPicPr>
        <p:blipFill>
          <a:blip r:embed="rId4"/>
          <a:srcRect t="-46502" b="-46502"/>
          <a:stretch>
            <a:fillRect/>
          </a:stretch>
        </p:blipFill>
        <p:spPr>
          <a:xfrm>
            <a:off x="1229990" y="184898"/>
            <a:ext cx="6885282" cy="3751626"/>
          </a:xfrm>
        </p:spPr>
      </p:pic>
      <p:pic>
        <p:nvPicPr>
          <p:cNvPr id="6" name="Picture 5"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a:xfrm>
            <a:off x="1635760" y="288119"/>
            <a:ext cx="6771840" cy="713232"/>
          </a:xfrm>
        </p:spPr>
        <p:txBody>
          <a:bodyPr>
            <a:normAutofit fontScale="90000"/>
          </a:bodyPr>
          <a:lstStyle/>
          <a:p>
            <a:r>
              <a:rPr lang="en-US" dirty="0">
                <a:solidFill>
                  <a:schemeClr val="accent1">
                    <a:lumMod val="50000"/>
                  </a:schemeClr>
                </a:solidFill>
              </a:rPr>
              <a:t>Major Examples </a:t>
            </a:r>
            <a:r>
              <a:rPr lang="en-US" sz="2700" dirty="0">
                <a:solidFill>
                  <a:schemeClr val="accent1">
                    <a:lumMod val="50000"/>
                  </a:schemeClr>
                </a:solidFill>
              </a:rPr>
              <a:t>(developed by SWIS) </a:t>
            </a:r>
            <a:endParaRPr lang="en-US" sz="2700" dirty="0"/>
          </a:p>
        </p:txBody>
      </p:sp>
    </p:spTree>
    <p:extLst>
      <p:ext uri="{BB962C8B-B14F-4D97-AF65-F5344CB8AC3E}">
        <p14:creationId xmlns:p14="http://schemas.microsoft.com/office/powerpoint/2010/main" val="129606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9" name="Picture 5" descr="This is the vertical line in the T chart" title="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273" y="1411661"/>
            <a:ext cx="45719" cy="44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0" name="Picture 6" descr="This is the horizontal line in the T chart." title="T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30" y="1811711"/>
            <a:ext cx="7102316" cy="5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4"/>
          <p:cNvSpPr txBox="1">
            <a:spLocks noChangeArrowheads="1"/>
          </p:cNvSpPr>
          <p:nvPr/>
        </p:nvSpPr>
        <p:spPr bwMode="auto">
          <a:xfrm>
            <a:off x="4687730" y="1165860"/>
            <a:ext cx="3330416" cy="461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600">
                <a:solidFill>
                  <a:srgbClr val="000000"/>
                </a:solidFill>
                <a:latin typeface="Tw Cen MT" charset="0"/>
                <a:ea typeface="ＭＳ Ｐゴシック" charset="0"/>
              </a:defRPr>
            </a:lvl1pPr>
            <a:lvl2pPr marL="452438" indent="-342900">
              <a:defRPr sz="3100">
                <a:solidFill>
                  <a:srgbClr val="000000"/>
                </a:solidFill>
                <a:latin typeface="Tw Cen MT" charset="0"/>
                <a:ea typeface="ＭＳ Ｐゴシック" charset="0"/>
              </a:defRPr>
            </a:lvl2pPr>
            <a:lvl3pPr marL="1143000" indent="-228600">
              <a:defRPr sz="2700">
                <a:solidFill>
                  <a:srgbClr val="000000"/>
                </a:solidFill>
                <a:latin typeface="Tw Cen MT" charset="0"/>
                <a:ea typeface="ＭＳ Ｐゴシック" charset="0"/>
              </a:defRPr>
            </a:lvl3pPr>
            <a:lvl4pPr marL="1600200" indent="-228600">
              <a:defRPr sz="2200">
                <a:solidFill>
                  <a:schemeClr val="tx1"/>
                </a:solidFill>
                <a:latin typeface="Tw Cen MT" charset="0"/>
                <a:ea typeface="ＭＳ Ｐゴシック" charset="0"/>
              </a:defRPr>
            </a:lvl4pPr>
            <a:lvl5pPr marL="2057400" indent="-228600">
              <a:defRPr sz="2200">
                <a:solidFill>
                  <a:schemeClr val="tx1"/>
                </a:solidFill>
                <a:latin typeface="Tw Cen MT" charset="0"/>
                <a:ea typeface="ＭＳ Ｐゴシック" charset="0"/>
              </a:defRPr>
            </a:lvl5pPr>
            <a:lvl6pPr marL="25146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6pPr>
            <a:lvl7pPr marL="29718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7pPr>
            <a:lvl8pPr marL="34290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8pPr>
            <a:lvl9pPr marL="38862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9pPr>
          </a:lstStyle>
          <a:p>
            <a:pPr algn="ctr">
              <a:lnSpc>
                <a:spcPct val="95000"/>
              </a:lnSpc>
              <a:buClr>
                <a:srgbClr val="4BACC6"/>
              </a:buClr>
            </a:pPr>
            <a:r>
              <a:rPr lang="en-US" sz="2000" b="1" dirty="0">
                <a:solidFill>
                  <a:srgbClr val="4BACC6"/>
                </a:solidFill>
                <a:latin typeface="Calibri" charset="0"/>
              </a:rPr>
              <a:t>Office Managed Behavior (Major)</a:t>
            </a:r>
            <a:br>
              <a:rPr lang="en-US" sz="2000" b="1" dirty="0">
                <a:solidFill>
                  <a:srgbClr val="4BACC6"/>
                </a:solidFill>
                <a:latin typeface="Calibri" charset="0"/>
              </a:rPr>
            </a:br>
            <a:endParaRPr lang="en-US" sz="2000" dirty="0">
              <a:solidFill>
                <a:srgbClr val="4BACC6"/>
              </a:solidFill>
              <a:latin typeface="Calibri" charset="0"/>
            </a:endParaRPr>
          </a:p>
          <a:p>
            <a:pPr lvl="1">
              <a:lnSpc>
                <a:spcPct val="95000"/>
              </a:lnSpc>
              <a:buClr>
                <a:srgbClr val="4BACC6"/>
              </a:buClr>
              <a:buFont typeface="Arial" charset="0"/>
              <a:buChar char="•"/>
            </a:pPr>
            <a:r>
              <a:rPr lang="en-US" sz="1600" dirty="0">
                <a:solidFill>
                  <a:srgbClr val="4BACC6"/>
                </a:solidFill>
                <a:latin typeface="Calibri" charset="0"/>
              </a:rPr>
              <a:t>Attendance/Tardy</a:t>
            </a:r>
          </a:p>
          <a:p>
            <a:pPr lvl="1">
              <a:lnSpc>
                <a:spcPct val="95000"/>
              </a:lnSpc>
              <a:buClr>
                <a:srgbClr val="4BACC6"/>
              </a:buClr>
              <a:buFont typeface="Arial" charset="0"/>
              <a:buChar char="•"/>
            </a:pPr>
            <a:r>
              <a:rPr lang="en-US" sz="1600" dirty="0">
                <a:solidFill>
                  <a:srgbClr val="4BACC6"/>
                </a:solidFill>
                <a:latin typeface="Calibri" charset="0"/>
              </a:rPr>
              <a:t>Vandalism</a:t>
            </a:r>
          </a:p>
          <a:p>
            <a:pPr lvl="1">
              <a:lnSpc>
                <a:spcPct val="95000"/>
              </a:lnSpc>
              <a:buClr>
                <a:srgbClr val="4BACC6"/>
              </a:buClr>
              <a:buFont typeface="Arial" charset="0"/>
              <a:buChar char="•"/>
            </a:pPr>
            <a:r>
              <a:rPr lang="en-US" sz="1600" dirty="0">
                <a:solidFill>
                  <a:srgbClr val="4BACC6"/>
                </a:solidFill>
                <a:latin typeface="Calibri" charset="0"/>
              </a:rPr>
              <a:t>Substances</a:t>
            </a:r>
          </a:p>
          <a:p>
            <a:pPr lvl="1">
              <a:lnSpc>
                <a:spcPct val="95000"/>
              </a:lnSpc>
              <a:buClr>
                <a:srgbClr val="4BACC6"/>
              </a:buClr>
              <a:buFont typeface="Arial" charset="0"/>
              <a:buChar char="•"/>
            </a:pPr>
            <a:r>
              <a:rPr lang="en-US" sz="1600" dirty="0">
                <a:solidFill>
                  <a:srgbClr val="4BACC6"/>
                </a:solidFill>
                <a:latin typeface="Calibri" charset="0"/>
              </a:rPr>
              <a:t>Weapons</a:t>
            </a:r>
          </a:p>
          <a:p>
            <a:pPr lvl="1">
              <a:lnSpc>
                <a:spcPct val="95000"/>
              </a:lnSpc>
              <a:buClr>
                <a:srgbClr val="4BACC6"/>
              </a:buClr>
              <a:buFont typeface="Arial" charset="0"/>
              <a:buChar char="•"/>
            </a:pPr>
            <a:r>
              <a:rPr lang="en-US" sz="1600" dirty="0">
                <a:solidFill>
                  <a:srgbClr val="4BACC6"/>
                </a:solidFill>
                <a:latin typeface="Calibri" charset="0"/>
              </a:rPr>
              <a:t>Profanity directed at Adults</a:t>
            </a:r>
          </a:p>
          <a:p>
            <a:pPr lvl="1">
              <a:lnSpc>
                <a:spcPct val="95000"/>
              </a:lnSpc>
              <a:buClr>
                <a:srgbClr val="4BACC6"/>
              </a:buClr>
              <a:buFont typeface="Arial" charset="0"/>
              <a:buChar char="•"/>
            </a:pPr>
            <a:r>
              <a:rPr lang="en-US" sz="1600" dirty="0">
                <a:solidFill>
                  <a:srgbClr val="4BACC6"/>
                </a:solidFill>
                <a:latin typeface="Calibri" charset="0"/>
              </a:rPr>
              <a:t>Fighting</a:t>
            </a:r>
          </a:p>
          <a:p>
            <a:pPr lvl="1">
              <a:lnSpc>
                <a:spcPct val="95000"/>
              </a:lnSpc>
              <a:buClr>
                <a:srgbClr val="4BACC6"/>
              </a:buClr>
              <a:buFont typeface="Arial" charset="0"/>
              <a:buChar char="•"/>
            </a:pPr>
            <a:r>
              <a:rPr lang="en-US" sz="1600" dirty="0">
                <a:solidFill>
                  <a:srgbClr val="4BACC6"/>
                </a:solidFill>
                <a:latin typeface="Calibri" charset="0"/>
              </a:rPr>
              <a:t>Verbal/Physical intimidation</a:t>
            </a:r>
          </a:p>
          <a:p>
            <a:pPr lvl="1">
              <a:lnSpc>
                <a:spcPct val="95000"/>
              </a:lnSpc>
              <a:buClr>
                <a:srgbClr val="4BACC6"/>
              </a:buClr>
              <a:buFont typeface="Arial" charset="0"/>
              <a:buChar char="•"/>
            </a:pPr>
            <a:r>
              <a:rPr lang="en-US" sz="1600" dirty="0">
                <a:solidFill>
                  <a:srgbClr val="4BACC6"/>
                </a:solidFill>
                <a:latin typeface="Calibri" charset="0"/>
              </a:rPr>
              <a:t>Major stealing</a:t>
            </a:r>
          </a:p>
          <a:p>
            <a:pPr lvl="1">
              <a:lnSpc>
                <a:spcPct val="95000"/>
              </a:lnSpc>
              <a:buClr>
                <a:srgbClr val="4BACC6"/>
              </a:buClr>
              <a:buFont typeface="Arial" charset="0"/>
              <a:buChar char="•"/>
            </a:pPr>
            <a:r>
              <a:rPr lang="en-US" sz="1600" dirty="0">
                <a:solidFill>
                  <a:srgbClr val="4BACC6"/>
                </a:solidFill>
                <a:latin typeface="Calibri" charset="0"/>
              </a:rPr>
              <a:t>Cutting school</a:t>
            </a:r>
          </a:p>
          <a:p>
            <a:pPr lvl="1">
              <a:lnSpc>
                <a:spcPct val="95000"/>
              </a:lnSpc>
              <a:buClr>
                <a:srgbClr val="4BACC6"/>
              </a:buClr>
              <a:buFont typeface="Arial" charset="0"/>
              <a:buChar char="•"/>
            </a:pPr>
            <a:r>
              <a:rPr lang="en-US" sz="1600" dirty="0">
                <a:solidFill>
                  <a:srgbClr val="4BACC6"/>
                </a:solidFill>
                <a:latin typeface="Calibri" charset="0"/>
              </a:rPr>
              <a:t>Wanderers</a:t>
            </a:r>
          </a:p>
          <a:p>
            <a:pPr lvl="1">
              <a:lnSpc>
                <a:spcPct val="95000"/>
              </a:lnSpc>
              <a:buClr>
                <a:srgbClr val="4BACC6"/>
              </a:buClr>
              <a:buFont typeface="Arial" charset="0"/>
              <a:buChar char="•"/>
            </a:pPr>
            <a:r>
              <a:rPr lang="en-US" sz="1600" dirty="0">
                <a:solidFill>
                  <a:srgbClr val="4BACC6"/>
                </a:solidFill>
                <a:latin typeface="Calibri" charset="0"/>
              </a:rPr>
              <a:t>Gang Related Activity</a:t>
            </a:r>
          </a:p>
          <a:p>
            <a:pPr lvl="1">
              <a:lnSpc>
                <a:spcPct val="95000"/>
              </a:lnSpc>
              <a:buClr>
                <a:srgbClr val="4BACC6"/>
              </a:buClr>
              <a:buFont typeface="Arial" charset="0"/>
              <a:buChar char="•"/>
            </a:pPr>
            <a:r>
              <a:rPr lang="en-US" sz="1600" dirty="0">
                <a:solidFill>
                  <a:srgbClr val="4BACC6"/>
                </a:solidFill>
                <a:latin typeface="Calibri" charset="0"/>
              </a:rPr>
              <a:t>Chronic Dress Code Violation</a:t>
            </a:r>
          </a:p>
          <a:p>
            <a:pPr lvl="1">
              <a:lnSpc>
                <a:spcPct val="95000"/>
              </a:lnSpc>
              <a:buClr>
                <a:srgbClr val="4BACC6"/>
              </a:buClr>
              <a:buFont typeface="Arial" charset="0"/>
              <a:buChar char="•"/>
            </a:pPr>
            <a:r>
              <a:rPr lang="en-US" sz="1600" dirty="0">
                <a:solidFill>
                  <a:srgbClr val="4BACC6"/>
                </a:solidFill>
                <a:latin typeface="Calibri" charset="0"/>
              </a:rPr>
              <a:t>Harassment (including sexual)</a:t>
            </a:r>
          </a:p>
          <a:p>
            <a:pPr lvl="1">
              <a:lnSpc>
                <a:spcPct val="95000"/>
              </a:lnSpc>
              <a:buClr>
                <a:srgbClr val="4BACC6"/>
              </a:buClr>
              <a:buFont typeface="Arial" charset="0"/>
              <a:buChar char="•"/>
            </a:pPr>
            <a:r>
              <a:rPr lang="en-US" sz="1600" dirty="0">
                <a:solidFill>
                  <a:srgbClr val="4BACC6"/>
                </a:solidFill>
                <a:latin typeface="Calibri" charset="0"/>
              </a:rPr>
              <a:t>Disrespect</a:t>
            </a:r>
          </a:p>
          <a:p>
            <a:pPr lvl="1">
              <a:lnSpc>
                <a:spcPct val="95000"/>
              </a:lnSpc>
              <a:buClr>
                <a:srgbClr val="4BACC6"/>
              </a:buClr>
              <a:buFont typeface="Arial" charset="0"/>
              <a:buChar char="•"/>
            </a:pPr>
            <a:r>
              <a:rPr lang="en-US" sz="1600" dirty="0">
                <a:solidFill>
                  <a:srgbClr val="4BACC6"/>
                </a:solidFill>
                <a:latin typeface="Calibri" charset="0"/>
              </a:rPr>
              <a:t>Disruption</a:t>
            </a:r>
          </a:p>
          <a:p>
            <a:pPr lvl="1">
              <a:lnSpc>
                <a:spcPct val="95000"/>
              </a:lnSpc>
              <a:buClr>
                <a:srgbClr val="4BACC6"/>
              </a:buClr>
              <a:buFont typeface="Arial" charset="0"/>
              <a:buChar char="•"/>
            </a:pPr>
            <a:r>
              <a:rPr lang="en-US" sz="1600" dirty="0">
                <a:solidFill>
                  <a:srgbClr val="4BACC6"/>
                </a:solidFill>
                <a:latin typeface="Calibri" charset="0"/>
              </a:rPr>
              <a:t>Defiance </a:t>
            </a:r>
          </a:p>
        </p:txBody>
      </p:sp>
      <p:sp>
        <p:nvSpPr>
          <p:cNvPr id="64516" name="Rectangle 2"/>
          <p:cNvSpPr>
            <a:spLocks noGrp="1" noChangeArrowheads="1"/>
          </p:cNvSpPr>
          <p:nvPr>
            <p:ph idx="1"/>
          </p:nvPr>
        </p:nvSpPr>
        <p:spPr>
          <a:xfrm>
            <a:off x="915829" y="1165860"/>
            <a:ext cx="3413284" cy="4834889"/>
          </a:xfrm>
        </p:spPr>
        <p:txBody>
          <a:bodyPr lIns="0" tIns="0" rIns="0" bIns="0">
            <a:normAutofit/>
          </a:bodyPr>
          <a:lstStyle/>
          <a:p>
            <a:pPr algn="ctr" defTabSz="912972">
              <a:lnSpc>
                <a:spcPct val="85000"/>
              </a:lnSpc>
              <a:spcBef>
                <a:spcPct val="0"/>
              </a:spcBef>
            </a:pPr>
            <a:r>
              <a:rPr lang="en-US" sz="2000" b="1" dirty="0">
                <a:solidFill>
                  <a:srgbClr val="F79646"/>
                </a:solidFill>
                <a:latin typeface="Tw Cen MT" charset="0"/>
              </a:rPr>
              <a:t>Teacher Managed Behavior (Minor)</a:t>
            </a:r>
            <a:br>
              <a:rPr lang="en-US" sz="2000" b="1" dirty="0">
                <a:solidFill>
                  <a:srgbClr val="F79646"/>
                </a:solidFill>
                <a:latin typeface="Tw Cen MT" charset="0"/>
              </a:rPr>
            </a:br>
            <a:endParaRPr lang="en-US" sz="2800" dirty="0">
              <a:solidFill>
                <a:srgbClr val="F79646"/>
              </a:solidFill>
              <a:latin typeface="Tw Cen MT" charset="0"/>
            </a:endParaRP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Attendance/Tardy – Inform parents </a:t>
            </a:r>
            <a:br>
              <a:rPr lang="en-US" sz="1600" dirty="0">
                <a:solidFill>
                  <a:srgbClr val="F79646"/>
                </a:solidFill>
                <a:latin typeface="Tw Cen MT" charset="0"/>
              </a:rPr>
            </a:br>
            <a:r>
              <a:rPr lang="en-US" sz="1600" dirty="0">
                <a:solidFill>
                  <a:srgbClr val="F79646"/>
                </a:solidFill>
                <a:latin typeface="Tw Cen MT" charset="0"/>
              </a:rPr>
              <a:t>on effect on academic performance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Profanity directed at student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Gum chewing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Homework</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 supplies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Tattling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Non-compliance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Name calling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Lying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stealing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Cheating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Dress Code Violations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Harassment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Disrespect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Disruption</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Defiance </a:t>
            </a:r>
          </a:p>
          <a:p>
            <a:pPr marL="408623" lvl="1" indent="-305753" defTabSz="912972">
              <a:lnSpc>
                <a:spcPct val="85000"/>
              </a:lnSpc>
              <a:spcBef>
                <a:spcPct val="0"/>
              </a:spcBef>
              <a:buClr>
                <a:srgbClr val="F79646"/>
              </a:buClr>
              <a:buFontTx/>
              <a:buChar char="•"/>
            </a:pPr>
            <a:endParaRPr lang="en-US" sz="1800" dirty="0">
              <a:solidFill>
                <a:srgbClr val="F79646"/>
              </a:solidFill>
              <a:latin typeface="Tw Cen MT" charset="0"/>
            </a:endParaRPr>
          </a:p>
        </p:txBody>
      </p:sp>
      <p:pic>
        <p:nvPicPr>
          <p:cNvPr id="7" name="Picture 6"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04450" name="Rectangle 1"/>
          <p:cNvSpPr>
            <a:spLocks noGrp="1" noChangeArrowheads="1"/>
          </p:cNvSpPr>
          <p:nvPr>
            <p:ph type="title"/>
          </p:nvPr>
        </p:nvSpPr>
        <p:spPr>
          <a:xfrm>
            <a:off x="1152411" y="339777"/>
            <a:ext cx="6757149" cy="661574"/>
          </a:xfrm>
        </p:spPr>
        <p:txBody>
          <a:bodyPr lIns="0" tIns="0" rIns="0" bIns="0" anchor="t">
            <a:normAutofit/>
          </a:bodyPr>
          <a:lstStyle/>
          <a:p>
            <a:pPr algn="l" defTabSz="912972">
              <a:lnSpc>
                <a:spcPct val="95000"/>
              </a:lnSpc>
            </a:pPr>
            <a:r>
              <a:rPr lang="en-US" sz="3600" dirty="0">
                <a:solidFill>
                  <a:schemeClr val="tx1"/>
                </a:solidFill>
                <a:latin typeface="Tw Cen MT" charset="0"/>
              </a:rPr>
              <a:t>“T-Chart” School Example</a:t>
            </a:r>
          </a:p>
        </p:txBody>
      </p:sp>
    </p:spTree>
    <p:extLst>
      <p:ext uri="{BB962C8B-B14F-4D97-AF65-F5344CB8AC3E}">
        <p14:creationId xmlns:p14="http://schemas.microsoft.com/office/powerpoint/2010/main" val="129036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30" name="Picture 6" title="Horizontal line in the 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30" y="1811711"/>
            <a:ext cx="7102316" cy="5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9" name="Picture 5" title="Vertical line in the T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273" y="1411661"/>
            <a:ext cx="45719" cy="44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52411" y="5982284"/>
            <a:ext cx="5563272" cy="523220"/>
          </a:xfrm>
          <a:prstGeom prst="rect">
            <a:avLst/>
          </a:prstGeom>
          <a:noFill/>
        </p:spPr>
        <p:txBody>
          <a:bodyPr wrap="square" rtlCol="0">
            <a:spAutoFit/>
          </a:bodyPr>
          <a:lstStyle/>
          <a:p>
            <a:r>
              <a:rPr lang="en-US" sz="2800" i="1" dirty="0">
                <a:latin typeface="Tw Cen MT"/>
              </a:rPr>
              <a:t>What about these examples?</a:t>
            </a:r>
          </a:p>
        </p:txBody>
      </p:sp>
      <p:sp>
        <p:nvSpPr>
          <p:cNvPr id="12" name="Left Arrow 11" title="Red arrow pointing to disrespect, disruption and defiance under office managed behavior major"/>
          <p:cNvSpPr/>
          <p:nvPr/>
        </p:nvSpPr>
        <p:spPr>
          <a:xfrm rot="8518568">
            <a:off x="4222197" y="5285400"/>
            <a:ext cx="580073" cy="40767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13" name="Alternate Process 12" title="Red circle around disrespect, disruption and defiance under office managed behavior major"/>
          <p:cNvSpPr/>
          <p:nvPr/>
        </p:nvSpPr>
        <p:spPr>
          <a:xfrm>
            <a:off x="4687730" y="5034922"/>
            <a:ext cx="1548014" cy="714191"/>
          </a:xfrm>
          <a:prstGeom prst="flowChartAlternateProcess">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97285" name="Text Box 4"/>
          <p:cNvSpPr txBox="1">
            <a:spLocks noChangeArrowheads="1"/>
          </p:cNvSpPr>
          <p:nvPr/>
        </p:nvSpPr>
        <p:spPr bwMode="auto">
          <a:xfrm>
            <a:off x="4687730" y="1168928"/>
            <a:ext cx="3330416" cy="461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600">
                <a:solidFill>
                  <a:srgbClr val="000000"/>
                </a:solidFill>
                <a:latin typeface="Tw Cen MT" charset="0"/>
                <a:ea typeface="ＭＳ Ｐゴシック" charset="0"/>
              </a:defRPr>
            </a:lvl1pPr>
            <a:lvl2pPr marL="452438" indent="-342900">
              <a:defRPr sz="3100">
                <a:solidFill>
                  <a:srgbClr val="000000"/>
                </a:solidFill>
                <a:latin typeface="Tw Cen MT" charset="0"/>
                <a:ea typeface="ＭＳ Ｐゴシック" charset="0"/>
              </a:defRPr>
            </a:lvl2pPr>
            <a:lvl3pPr marL="1143000" indent="-228600">
              <a:defRPr sz="2700">
                <a:solidFill>
                  <a:srgbClr val="000000"/>
                </a:solidFill>
                <a:latin typeface="Tw Cen MT" charset="0"/>
                <a:ea typeface="ＭＳ Ｐゴシック" charset="0"/>
              </a:defRPr>
            </a:lvl3pPr>
            <a:lvl4pPr marL="1600200" indent="-228600">
              <a:defRPr sz="2200">
                <a:solidFill>
                  <a:schemeClr val="tx1"/>
                </a:solidFill>
                <a:latin typeface="Tw Cen MT" charset="0"/>
                <a:ea typeface="ＭＳ Ｐゴシック" charset="0"/>
              </a:defRPr>
            </a:lvl4pPr>
            <a:lvl5pPr marL="2057400" indent="-228600">
              <a:defRPr sz="2200">
                <a:solidFill>
                  <a:schemeClr val="tx1"/>
                </a:solidFill>
                <a:latin typeface="Tw Cen MT" charset="0"/>
                <a:ea typeface="ＭＳ Ｐゴシック" charset="0"/>
              </a:defRPr>
            </a:lvl5pPr>
            <a:lvl6pPr marL="25146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6pPr>
            <a:lvl7pPr marL="29718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7pPr>
            <a:lvl8pPr marL="34290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8pPr>
            <a:lvl9pPr marL="3886200" indent="-228600" eaLnBrk="0" fontAlgn="base" hangingPunct="0">
              <a:spcAft>
                <a:spcPct val="0"/>
              </a:spcAft>
              <a:buClr>
                <a:schemeClr val="accent2"/>
              </a:buClr>
              <a:buFont typeface="Arial" charset="0"/>
              <a:buChar char="»"/>
              <a:defRPr sz="2200">
                <a:solidFill>
                  <a:schemeClr val="tx1"/>
                </a:solidFill>
                <a:latin typeface="Tw Cen MT" charset="0"/>
                <a:ea typeface="ＭＳ Ｐゴシック" charset="0"/>
              </a:defRPr>
            </a:lvl9pPr>
          </a:lstStyle>
          <a:p>
            <a:pPr algn="ctr">
              <a:lnSpc>
                <a:spcPct val="95000"/>
              </a:lnSpc>
              <a:buClr>
                <a:srgbClr val="4BACC6"/>
              </a:buClr>
            </a:pPr>
            <a:r>
              <a:rPr lang="en-US" sz="2000" b="1" dirty="0">
                <a:solidFill>
                  <a:srgbClr val="4BACC6"/>
                </a:solidFill>
                <a:latin typeface="Calibri" charset="0"/>
              </a:rPr>
              <a:t>Office Managed Behavior (Major)</a:t>
            </a:r>
            <a:br>
              <a:rPr lang="en-US" sz="2000" b="1" dirty="0">
                <a:solidFill>
                  <a:srgbClr val="4BACC6"/>
                </a:solidFill>
                <a:latin typeface="Calibri" charset="0"/>
              </a:rPr>
            </a:br>
            <a:endParaRPr lang="en-US" sz="2000" dirty="0">
              <a:solidFill>
                <a:srgbClr val="4BACC6"/>
              </a:solidFill>
              <a:latin typeface="Calibri" charset="0"/>
            </a:endParaRPr>
          </a:p>
          <a:p>
            <a:pPr lvl="1">
              <a:lnSpc>
                <a:spcPct val="95000"/>
              </a:lnSpc>
              <a:buClr>
                <a:srgbClr val="4BACC6"/>
              </a:buClr>
              <a:buFont typeface="Arial" charset="0"/>
              <a:buChar char="•"/>
            </a:pPr>
            <a:r>
              <a:rPr lang="en-US" sz="1600" dirty="0">
                <a:solidFill>
                  <a:srgbClr val="4BACC6"/>
                </a:solidFill>
                <a:latin typeface="Calibri" charset="0"/>
              </a:rPr>
              <a:t>Attendance/Tardy</a:t>
            </a:r>
          </a:p>
          <a:p>
            <a:pPr lvl="1">
              <a:lnSpc>
                <a:spcPct val="95000"/>
              </a:lnSpc>
              <a:buClr>
                <a:srgbClr val="4BACC6"/>
              </a:buClr>
              <a:buFont typeface="Arial" charset="0"/>
              <a:buChar char="•"/>
            </a:pPr>
            <a:r>
              <a:rPr lang="en-US" sz="1600" dirty="0">
                <a:solidFill>
                  <a:srgbClr val="4BACC6"/>
                </a:solidFill>
                <a:latin typeface="Calibri" charset="0"/>
              </a:rPr>
              <a:t>Vandalism</a:t>
            </a:r>
          </a:p>
          <a:p>
            <a:pPr lvl="1">
              <a:lnSpc>
                <a:spcPct val="95000"/>
              </a:lnSpc>
              <a:buClr>
                <a:srgbClr val="4BACC6"/>
              </a:buClr>
              <a:buFont typeface="Arial" charset="0"/>
              <a:buChar char="•"/>
            </a:pPr>
            <a:r>
              <a:rPr lang="en-US" sz="1600" dirty="0">
                <a:solidFill>
                  <a:srgbClr val="4BACC6"/>
                </a:solidFill>
                <a:latin typeface="Calibri" charset="0"/>
              </a:rPr>
              <a:t>Substances</a:t>
            </a:r>
          </a:p>
          <a:p>
            <a:pPr lvl="1">
              <a:lnSpc>
                <a:spcPct val="95000"/>
              </a:lnSpc>
              <a:buClr>
                <a:srgbClr val="4BACC6"/>
              </a:buClr>
              <a:buFont typeface="Arial" charset="0"/>
              <a:buChar char="•"/>
            </a:pPr>
            <a:r>
              <a:rPr lang="en-US" sz="1600" dirty="0">
                <a:solidFill>
                  <a:srgbClr val="4BACC6"/>
                </a:solidFill>
                <a:latin typeface="Calibri" charset="0"/>
              </a:rPr>
              <a:t>Weapons</a:t>
            </a:r>
          </a:p>
          <a:p>
            <a:pPr lvl="1">
              <a:lnSpc>
                <a:spcPct val="95000"/>
              </a:lnSpc>
              <a:buClr>
                <a:srgbClr val="4BACC6"/>
              </a:buClr>
              <a:buFont typeface="Arial" charset="0"/>
              <a:buChar char="•"/>
            </a:pPr>
            <a:r>
              <a:rPr lang="en-US" sz="1600" dirty="0">
                <a:solidFill>
                  <a:srgbClr val="4BACC6"/>
                </a:solidFill>
                <a:latin typeface="Calibri" charset="0"/>
              </a:rPr>
              <a:t>Profanity directed at Adults</a:t>
            </a:r>
          </a:p>
          <a:p>
            <a:pPr lvl="1">
              <a:lnSpc>
                <a:spcPct val="95000"/>
              </a:lnSpc>
              <a:buClr>
                <a:srgbClr val="4BACC6"/>
              </a:buClr>
              <a:buFont typeface="Arial" charset="0"/>
              <a:buChar char="•"/>
            </a:pPr>
            <a:r>
              <a:rPr lang="en-US" sz="1600" dirty="0">
                <a:solidFill>
                  <a:srgbClr val="4BACC6"/>
                </a:solidFill>
                <a:latin typeface="Calibri" charset="0"/>
              </a:rPr>
              <a:t>Fighting</a:t>
            </a:r>
          </a:p>
          <a:p>
            <a:pPr lvl="1">
              <a:lnSpc>
                <a:spcPct val="95000"/>
              </a:lnSpc>
              <a:buClr>
                <a:srgbClr val="4BACC6"/>
              </a:buClr>
              <a:buFont typeface="Arial" charset="0"/>
              <a:buChar char="•"/>
            </a:pPr>
            <a:r>
              <a:rPr lang="en-US" sz="1600" dirty="0">
                <a:solidFill>
                  <a:srgbClr val="4BACC6"/>
                </a:solidFill>
                <a:latin typeface="Calibri" charset="0"/>
              </a:rPr>
              <a:t>Verbal/Physical intimidation</a:t>
            </a:r>
          </a:p>
          <a:p>
            <a:pPr lvl="1">
              <a:lnSpc>
                <a:spcPct val="95000"/>
              </a:lnSpc>
              <a:buClr>
                <a:srgbClr val="4BACC6"/>
              </a:buClr>
              <a:buFont typeface="Arial" charset="0"/>
              <a:buChar char="•"/>
            </a:pPr>
            <a:r>
              <a:rPr lang="en-US" sz="1600" dirty="0">
                <a:solidFill>
                  <a:srgbClr val="4BACC6"/>
                </a:solidFill>
                <a:latin typeface="Calibri" charset="0"/>
              </a:rPr>
              <a:t>Major stealing</a:t>
            </a:r>
          </a:p>
          <a:p>
            <a:pPr lvl="1">
              <a:lnSpc>
                <a:spcPct val="95000"/>
              </a:lnSpc>
              <a:buClr>
                <a:srgbClr val="4BACC6"/>
              </a:buClr>
              <a:buFont typeface="Arial" charset="0"/>
              <a:buChar char="•"/>
            </a:pPr>
            <a:r>
              <a:rPr lang="en-US" sz="1600" dirty="0">
                <a:solidFill>
                  <a:srgbClr val="4BACC6"/>
                </a:solidFill>
                <a:latin typeface="Calibri" charset="0"/>
              </a:rPr>
              <a:t>Cutting school</a:t>
            </a:r>
          </a:p>
          <a:p>
            <a:pPr lvl="1">
              <a:lnSpc>
                <a:spcPct val="95000"/>
              </a:lnSpc>
              <a:buClr>
                <a:srgbClr val="4BACC6"/>
              </a:buClr>
              <a:buFont typeface="Arial" charset="0"/>
              <a:buChar char="•"/>
            </a:pPr>
            <a:r>
              <a:rPr lang="en-US" sz="1600" dirty="0">
                <a:solidFill>
                  <a:srgbClr val="4BACC6"/>
                </a:solidFill>
                <a:latin typeface="Calibri" charset="0"/>
              </a:rPr>
              <a:t>Wanderers</a:t>
            </a:r>
          </a:p>
          <a:p>
            <a:pPr lvl="1">
              <a:lnSpc>
                <a:spcPct val="95000"/>
              </a:lnSpc>
              <a:buClr>
                <a:srgbClr val="4BACC6"/>
              </a:buClr>
              <a:buFont typeface="Arial" charset="0"/>
              <a:buChar char="•"/>
            </a:pPr>
            <a:r>
              <a:rPr lang="en-US" sz="1600" dirty="0">
                <a:solidFill>
                  <a:srgbClr val="4BACC6"/>
                </a:solidFill>
                <a:latin typeface="Calibri" charset="0"/>
              </a:rPr>
              <a:t>Gang Related Activity</a:t>
            </a:r>
          </a:p>
          <a:p>
            <a:pPr lvl="1">
              <a:lnSpc>
                <a:spcPct val="95000"/>
              </a:lnSpc>
              <a:buClr>
                <a:srgbClr val="4BACC6"/>
              </a:buClr>
              <a:buFont typeface="Arial" charset="0"/>
              <a:buChar char="•"/>
            </a:pPr>
            <a:r>
              <a:rPr lang="en-US" sz="1600" dirty="0">
                <a:solidFill>
                  <a:srgbClr val="4BACC6"/>
                </a:solidFill>
                <a:latin typeface="Calibri" charset="0"/>
              </a:rPr>
              <a:t>Chronic Dress Code Violation</a:t>
            </a:r>
          </a:p>
          <a:p>
            <a:pPr lvl="1">
              <a:lnSpc>
                <a:spcPct val="95000"/>
              </a:lnSpc>
              <a:buClr>
                <a:srgbClr val="4BACC6"/>
              </a:buClr>
              <a:buFont typeface="Arial" charset="0"/>
              <a:buChar char="•"/>
            </a:pPr>
            <a:r>
              <a:rPr lang="en-US" sz="1600" dirty="0">
                <a:solidFill>
                  <a:srgbClr val="4BACC6"/>
                </a:solidFill>
                <a:latin typeface="Calibri" charset="0"/>
              </a:rPr>
              <a:t>Harassment (including sexual)</a:t>
            </a:r>
          </a:p>
          <a:p>
            <a:pPr lvl="1">
              <a:lnSpc>
                <a:spcPct val="95000"/>
              </a:lnSpc>
              <a:buClr>
                <a:srgbClr val="4BACC6"/>
              </a:buClr>
              <a:buFont typeface="Arial" charset="0"/>
              <a:buChar char="•"/>
            </a:pPr>
            <a:r>
              <a:rPr lang="en-US" sz="1600" dirty="0">
                <a:solidFill>
                  <a:srgbClr val="4BACC6"/>
                </a:solidFill>
                <a:latin typeface="Calibri" charset="0"/>
              </a:rPr>
              <a:t>Disrespect</a:t>
            </a:r>
          </a:p>
          <a:p>
            <a:pPr lvl="1">
              <a:lnSpc>
                <a:spcPct val="95000"/>
              </a:lnSpc>
              <a:buClr>
                <a:srgbClr val="4BACC6"/>
              </a:buClr>
              <a:buFont typeface="Arial" charset="0"/>
              <a:buChar char="•"/>
            </a:pPr>
            <a:r>
              <a:rPr lang="en-US" sz="1600" dirty="0">
                <a:solidFill>
                  <a:srgbClr val="4BACC6"/>
                </a:solidFill>
                <a:latin typeface="Calibri" charset="0"/>
              </a:rPr>
              <a:t>Disruption</a:t>
            </a:r>
          </a:p>
          <a:p>
            <a:pPr lvl="1">
              <a:lnSpc>
                <a:spcPct val="95000"/>
              </a:lnSpc>
              <a:buClr>
                <a:srgbClr val="4BACC6"/>
              </a:buClr>
              <a:buFont typeface="Arial" charset="0"/>
              <a:buChar char="•"/>
            </a:pPr>
            <a:r>
              <a:rPr lang="en-US" sz="1600" dirty="0">
                <a:solidFill>
                  <a:srgbClr val="4BACC6"/>
                </a:solidFill>
                <a:latin typeface="Calibri" charset="0"/>
              </a:rPr>
              <a:t>Defiance </a:t>
            </a:r>
          </a:p>
        </p:txBody>
      </p:sp>
      <p:sp>
        <p:nvSpPr>
          <p:cNvPr id="11" name="Left Arrow 10" title="red arrow pointing to disrespect, disruption and defiance under teacher managed behavior minor"/>
          <p:cNvSpPr/>
          <p:nvPr/>
        </p:nvSpPr>
        <p:spPr>
          <a:xfrm rot="1335723">
            <a:off x="2343151" y="5319793"/>
            <a:ext cx="580073" cy="407677"/>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8" name="Alternate Process 7" title="Red circle around disrespect, disruption and defiance under teacher managed behavior minor"/>
          <p:cNvSpPr/>
          <p:nvPr/>
        </p:nvSpPr>
        <p:spPr>
          <a:xfrm>
            <a:off x="909436" y="4947902"/>
            <a:ext cx="1548014" cy="714191"/>
          </a:xfrm>
          <a:prstGeom prst="flowChartAlternateProcess">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w Cen MT"/>
            </a:endParaRPr>
          </a:p>
        </p:txBody>
      </p:sp>
      <p:sp>
        <p:nvSpPr>
          <p:cNvPr id="64516" name="Rectangle 2"/>
          <p:cNvSpPr>
            <a:spLocks noGrp="1" noChangeArrowheads="1"/>
          </p:cNvSpPr>
          <p:nvPr>
            <p:ph idx="1"/>
          </p:nvPr>
        </p:nvSpPr>
        <p:spPr>
          <a:xfrm>
            <a:off x="915829" y="1168928"/>
            <a:ext cx="3413284" cy="4831822"/>
          </a:xfrm>
        </p:spPr>
        <p:txBody>
          <a:bodyPr lIns="0" tIns="0" rIns="0" bIns="0">
            <a:normAutofit/>
          </a:bodyPr>
          <a:lstStyle/>
          <a:p>
            <a:pPr algn="ctr" defTabSz="912972">
              <a:lnSpc>
                <a:spcPct val="85000"/>
              </a:lnSpc>
              <a:spcBef>
                <a:spcPct val="0"/>
              </a:spcBef>
            </a:pPr>
            <a:r>
              <a:rPr lang="en-US" sz="2000" b="1" dirty="0">
                <a:solidFill>
                  <a:srgbClr val="F79646"/>
                </a:solidFill>
                <a:latin typeface="Tw Cen MT" charset="0"/>
              </a:rPr>
              <a:t>Teacher Managed Behavior (Minor)</a:t>
            </a:r>
            <a:br>
              <a:rPr lang="en-US" sz="2000" b="1" dirty="0">
                <a:solidFill>
                  <a:srgbClr val="F79646"/>
                </a:solidFill>
                <a:latin typeface="Tw Cen MT" charset="0"/>
              </a:rPr>
            </a:br>
            <a:endParaRPr lang="en-US" sz="2800" dirty="0">
              <a:solidFill>
                <a:srgbClr val="F79646"/>
              </a:solidFill>
              <a:latin typeface="Tw Cen MT" charset="0"/>
            </a:endParaRP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Attendance/Tardy – Inform parents </a:t>
            </a:r>
            <a:br>
              <a:rPr lang="en-US" sz="1600" dirty="0">
                <a:solidFill>
                  <a:srgbClr val="F79646"/>
                </a:solidFill>
                <a:latin typeface="Tw Cen MT" charset="0"/>
              </a:rPr>
            </a:br>
            <a:r>
              <a:rPr lang="en-US" sz="1600" dirty="0">
                <a:solidFill>
                  <a:srgbClr val="F79646"/>
                </a:solidFill>
                <a:latin typeface="Tw Cen MT" charset="0"/>
              </a:rPr>
              <a:t>on effect on academic performance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Profanity directed at student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Gum chewing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Homework</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 supplies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Tattling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Non-compliance</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Name calling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Lying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stealing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Cheating</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Dress Code Violations</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Minor Harassment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Disrespect</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Disruption</a:t>
            </a:r>
          </a:p>
          <a:p>
            <a:pPr marL="408623" lvl="1" indent="-305753" defTabSz="912972">
              <a:lnSpc>
                <a:spcPct val="85000"/>
              </a:lnSpc>
              <a:spcBef>
                <a:spcPct val="0"/>
              </a:spcBef>
              <a:buClr>
                <a:srgbClr val="F79646"/>
              </a:buClr>
              <a:buFontTx/>
              <a:buChar char="•"/>
            </a:pPr>
            <a:r>
              <a:rPr lang="en-US" sz="1600" dirty="0">
                <a:solidFill>
                  <a:srgbClr val="F79646"/>
                </a:solidFill>
                <a:latin typeface="Tw Cen MT" charset="0"/>
              </a:rPr>
              <a:t>Defiance </a:t>
            </a:r>
          </a:p>
          <a:p>
            <a:pPr marL="408623" lvl="1" indent="-305753" defTabSz="912972">
              <a:lnSpc>
                <a:spcPct val="85000"/>
              </a:lnSpc>
              <a:spcBef>
                <a:spcPct val="0"/>
              </a:spcBef>
              <a:buClr>
                <a:srgbClr val="F79646"/>
              </a:buClr>
              <a:buFontTx/>
              <a:buChar char="•"/>
            </a:pPr>
            <a:endParaRPr lang="en-US" sz="1800" dirty="0">
              <a:solidFill>
                <a:srgbClr val="F79646"/>
              </a:solidFill>
              <a:latin typeface="Tw Cen MT" charset="0"/>
            </a:endParaRPr>
          </a:p>
        </p:txBody>
      </p:sp>
      <p:pic>
        <p:nvPicPr>
          <p:cNvPr id="7" name="Picture 6" title="Core-Content-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04450" name="Rectangle 1"/>
          <p:cNvSpPr>
            <a:spLocks noGrp="1" noChangeArrowheads="1"/>
          </p:cNvSpPr>
          <p:nvPr>
            <p:ph type="title"/>
          </p:nvPr>
        </p:nvSpPr>
        <p:spPr>
          <a:xfrm>
            <a:off x="1152411" y="339777"/>
            <a:ext cx="6757149" cy="661574"/>
          </a:xfrm>
        </p:spPr>
        <p:txBody>
          <a:bodyPr lIns="0" tIns="0" rIns="0" bIns="0" anchor="t">
            <a:normAutofit/>
          </a:bodyPr>
          <a:lstStyle/>
          <a:p>
            <a:pPr algn="l" defTabSz="912972">
              <a:lnSpc>
                <a:spcPct val="95000"/>
              </a:lnSpc>
            </a:pPr>
            <a:r>
              <a:rPr lang="en-US" sz="3600" dirty="0">
                <a:solidFill>
                  <a:schemeClr val="tx1"/>
                </a:solidFill>
                <a:latin typeface="Tw Cen MT" charset="0"/>
              </a:rPr>
              <a:t>“T-Chart” School Example</a:t>
            </a:r>
          </a:p>
        </p:txBody>
      </p:sp>
    </p:spTree>
    <p:extLst>
      <p:ext uri="{BB962C8B-B14F-4D97-AF65-F5344CB8AC3E}">
        <p14:creationId xmlns:p14="http://schemas.microsoft.com/office/powerpoint/2010/main" val="1395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ll ten infractions are labeled disruption.  Notes as follows: refusal to do work, throw paper; refusal to do work, cry, pout, stomp; off task, refusal; arguing with teacher; prohibited teaching and learning; playing, throwing water; off task; throwing paper, yelling, hitting, crawling; following directions, playing, off task; not following directions." title="Disruption"/>
          <p:cNvGraphicFramePr>
            <a:graphicFrameLocks noGrp="1"/>
          </p:cNvGraphicFramePr>
          <p:nvPr>
            <p:extLst>
              <p:ext uri="{D42A27DB-BD31-4B8C-83A1-F6EECF244321}">
                <p14:modId xmlns:p14="http://schemas.microsoft.com/office/powerpoint/2010/main" val="3403406582"/>
              </p:ext>
            </p:extLst>
          </p:nvPr>
        </p:nvGraphicFramePr>
        <p:xfrm>
          <a:off x="656339" y="1295531"/>
          <a:ext cx="7935740" cy="4491740"/>
        </p:xfrm>
        <a:graphic>
          <a:graphicData uri="http://schemas.openxmlformats.org/drawingml/2006/table">
            <a:tbl>
              <a:tblPr firstRow="1" bandRow="1">
                <a:tableStyleId>{5C22544A-7EE6-4342-B048-85BDC9FD1C3A}</a:tableStyleId>
              </a:tblPr>
              <a:tblGrid>
                <a:gridCol w="1716864">
                  <a:extLst>
                    <a:ext uri="{9D8B030D-6E8A-4147-A177-3AD203B41FA5}">
                      <a16:colId xmlns:a16="http://schemas.microsoft.com/office/drawing/2014/main" val="20000"/>
                    </a:ext>
                  </a:extLst>
                </a:gridCol>
                <a:gridCol w="6218876">
                  <a:extLst>
                    <a:ext uri="{9D8B030D-6E8A-4147-A177-3AD203B41FA5}">
                      <a16:colId xmlns:a16="http://schemas.microsoft.com/office/drawing/2014/main" val="20001"/>
                    </a:ext>
                  </a:extLst>
                </a:gridCol>
              </a:tblGrid>
              <a:tr h="408340">
                <a:tc>
                  <a:txBody>
                    <a:bodyPr/>
                    <a:lstStyle/>
                    <a:p>
                      <a:r>
                        <a:rPr lang="en-US" sz="2000" dirty="0">
                          <a:solidFill>
                            <a:schemeClr val="tx2"/>
                          </a:solidFill>
                          <a:latin typeface="Tw Cen MT"/>
                          <a:cs typeface="Tw Cen MT"/>
                        </a:rPr>
                        <a:t>Infraction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Notes</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Refusal</a:t>
                      </a:r>
                      <a:r>
                        <a:rPr lang="en-US" sz="2000" baseline="0" dirty="0">
                          <a:solidFill>
                            <a:schemeClr val="tx2"/>
                          </a:solidFill>
                          <a:latin typeface="Tw Cen MT"/>
                          <a:cs typeface="Tw Cen MT"/>
                        </a:rPr>
                        <a:t> to do work, throw paper</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Refusal</a:t>
                      </a:r>
                      <a:r>
                        <a:rPr lang="en-US" sz="2000" baseline="0" dirty="0">
                          <a:solidFill>
                            <a:schemeClr val="tx2"/>
                          </a:solidFill>
                          <a:latin typeface="Tw Cen MT"/>
                          <a:cs typeface="Tw Cen MT"/>
                        </a:rPr>
                        <a:t> to do work, cry, pout, stomp</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Off task, refusal</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Arguing</a:t>
                      </a:r>
                      <a:r>
                        <a:rPr lang="en-US" sz="2000" baseline="0" dirty="0">
                          <a:solidFill>
                            <a:schemeClr val="tx2"/>
                          </a:solidFill>
                          <a:latin typeface="Tw Cen MT"/>
                          <a:cs typeface="Tw Cen MT"/>
                        </a:rPr>
                        <a:t> with teacher</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Prohibited teaching</a:t>
                      </a:r>
                      <a:r>
                        <a:rPr lang="en-US" sz="2000" baseline="0" dirty="0">
                          <a:solidFill>
                            <a:schemeClr val="tx2"/>
                          </a:solidFill>
                          <a:latin typeface="Tw Cen MT"/>
                          <a:cs typeface="Tw Cen MT"/>
                        </a:rPr>
                        <a:t> and learning</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Playing, throwing water</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Off task</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Throwing paper, yelling, hitting, crawling</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Following directions, playing,</a:t>
                      </a:r>
                      <a:r>
                        <a:rPr lang="en-US" sz="2000" baseline="0" dirty="0">
                          <a:solidFill>
                            <a:schemeClr val="tx2"/>
                          </a:solidFill>
                          <a:latin typeface="Tw Cen MT"/>
                          <a:cs typeface="Tw Cen MT"/>
                        </a:rPr>
                        <a:t> off task</a:t>
                      </a:r>
                      <a:endParaRPr lang="en-US" sz="2000" dirty="0">
                        <a:solidFill>
                          <a:schemeClr val="tx2"/>
                        </a:solidFill>
                        <a:latin typeface="Tw Cen MT"/>
                        <a:cs typeface="Tw Cen MT"/>
                      </a:endParaRP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8340">
                <a:tc>
                  <a:txBody>
                    <a:bodyPr/>
                    <a:lstStyle/>
                    <a:p>
                      <a:r>
                        <a:rPr lang="en-US" sz="2000" dirty="0">
                          <a:solidFill>
                            <a:schemeClr val="tx2"/>
                          </a:solidFill>
                          <a:latin typeface="Tw Cen MT"/>
                          <a:cs typeface="Tw Cen MT"/>
                        </a:rPr>
                        <a:t>Disruption</a:t>
                      </a:r>
                    </a:p>
                  </a:txBody>
                  <a:tcP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tc>
                  <a:txBody>
                    <a:bodyPr/>
                    <a:lstStyle/>
                    <a:p>
                      <a:r>
                        <a:rPr lang="en-US" sz="2000" dirty="0">
                          <a:solidFill>
                            <a:schemeClr val="tx2"/>
                          </a:solidFill>
                          <a:latin typeface="Tw Cen MT"/>
                          <a:cs typeface="Tw Cen MT"/>
                        </a:rPr>
                        <a:t>Not following directions</a:t>
                      </a:r>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4"/>
          <p:cNvSpPr>
            <a:spLocks noGrp="1"/>
          </p:cNvSpPr>
          <p:nvPr>
            <p:ph type="title"/>
          </p:nvPr>
        </p:nvSpPr>
        <p:spPr>
          <a:xfrm>
            <a:off x="1635760" y="87923"/>
            <a:ext cx="6987106" cy="1063869"/>
          </a:xfrm>
        </p:spPr>
        <p:txBody>
          <a:bodyPr>
            <a:normAutofit fontScale="90000"/>
          </a:bodyPr>
          <a:lstStyle/>
          <a:p>
            <a:br>
              <a:rPr lang="en-US" sz="3100" dirty="0">
                <a:solidFill>
                  <a:schemeClr val="accent1">
                    <a:lumMod val="50000"/>
                  </a:schemeClr>
                </a:solidFill>
              </a:rPr>
            </a:br>
            <a:r>
              <a:rPr lang="en-US" sz="3100" dirty="0">
                <a:solidFill>
                  <a:schemeClr val="accent1">
                    <a:lumMod val="50000"/>
                  </a:schemeClr>
                </a:solidFill>
              </a:rPr>
              <a:t>Example of a School Reviewing their Major ODR Data</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11056529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13" name="Table 12" descr="Classrom-managed: refusal to do work; argue with the teacher; tapping pencil, objects; talking to others; unnecessary movement out of seat, fidgeting; touching others.&#10;Office-managed: disruption escalated into a physical or verbal confrontation; minor actions repeated to the point of an un-teachable learning environment." title="Classrom-managed and office-managed"/>
          <p:cNvGraphicFramePr>
            <a:graphicFrameLocks noGrp="1"/>
          </p:cNvGraphicFramePr>
          <p:nvPr>
            <p:extLst>
              <p:ext uri="{D42A27DB-BD31-4B8C-83A1-F6EECF244321}">
                <p14:modId xmlns:p14="http://schemas.microsoft.com/office/powerpoint/2010/main" val="1804472470"/>
              </p:ext>
            </p:extLst>
          </p:nvPr>
        </p:nvGraphicFramePr>
        <p:xfrm>
          <a:off x="701161" y="1764887"/>
          <a:ext cx="7802815" cy="4261237"/>
        </p:xfrm>
        <a:graphic>
          <a:graphicData uri="http://schemas.openxmlformats.org/drawingml/2006/table">
            <a:tbl>
              <a:tblPr firstRow="1" bandRow="1">
                <a:tableStyleId>{5C22544A-7EE6-4342-B048-85BDC9FD1C3A}</a:tableStyleId>
              </a:tblPr>
              <a:tblGrid>
                <a:gridCol w="3855311">
                  <a:extLst>
                    <a:ext uri="{9D8B030D-6E8A-4147-A177-3AD203B41FA5}">
                      <a16:colId xmlns:a16="http://schemas.microsoft.com/office/drawing/2014/main" val="20000"/>
                    </a:ext>
                  </a:extLst>
                </a:gridCol>
                <a:gridCol w="3947504">
                  <a:extLst>
                    <a:ext uri="{9D8B030D-6E8A-4147-A177-3AD203B41FA5}">
                      <a16:colId xmlns:a16="http://schemas.microsoft.com/office/drawing/2014/main" val="20001"/>
                    </a:ext>
                  </a:extLst>
                </a:gridCol>
              </a:tblGrid>
              <a:tr h="742652">
                <a:tc>
                  <a:txBody>
                    <a:bodyPr/>
                    <a:lstStyle/>
                    <a:p>
                      <a:pPr algn="ctr"/>
                      <a:r>
                        <a:rPr lang="en-US" sz="2400" dirty="0">
                          <a:solidFill>
                            <a:schemeClr val="tx2"/>
                          </a:solidFill>
                          <a:latin typeface="Tw Cen MT"/>
                          <a:cs typeface="Tw Cen MT"/>
                        </a:rPr>
                        <a:t>Classroom-managed</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400" dirty="0">
                          <a:solidFill>
                            <a:schemeClr val="tx2"/>
                          </a:solidFill>
                          <a:latin typeface="Tw Cen MT"/>
                          <a:cs typeface="Tw Cen MT"/>
                        </a:rPr>
                        <a:t>Office-managed</a:t>
                      </a: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1577">
                <a:tc>
                  <a:txBody>
                    <a:bodyPr/>
                    <a:lstStyle/>
                    <a:p>
                      <a:r>
                        <a:rPr lang="en-US" sz="2000" dirty="0">
                          <a:solidFill>
                            <a:schemeClr val="tx2"/>
                          </a:solidFill>
                          <a:latin typeface="Tw Cen MT"/>
                          <a:cs typeface="Tw Cen MT"/>
                        </a:rPr>
                        <a:t>Refusal to do work</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000" dirty="0">
                          <a:solidFill>
                            <a:schemeClr val="tx2"/>
                          </a:solidFill>
                          <a:latin typeface="Tw Cen MT"/>
                          <a:cs typeface="Tw Cen MT"/>
                        </a:rPr>
                        <a:t>Disruption escalated into</a:t>
                      </a:r>
                      <a:r>
                        <a:rPr lang="en-US" sz="2000" baseline="0" dirty="0">
                          <a:solidFill>
                            <a:schemeClr val="tx2"/>
                          </a:solidFill>
                          <a:latin typeface="Tw Cen MT"/>
                          <a:cs typeface="Tw Cen MT"/>
                        </a:rPr>
                        <a:t> a physical or verbal confrontation</a:t>
                      </a:r>
                      <a:endParaRPr lang="en-US" sz="2000" dirty="0">
                        <a:solidFill>
                          <a:schemeClr val="tx2"/>
                        </a:solidFill>
                        <a:latin typeface="Tw Cen MT"/>
                        <a:cs typeface="Tw Cen MT"/>
                      </a:endParaRP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1500">
                <a:tc>
                  <a:txBody>
                    <a:bodyPr/>
                    <a:lstStyle/>
                    <a:p>
                      <a:r>
                        <a:rPr lang="en-US" sz="2000" dirty="0">
                          <a:solidFill>
                            <a:schemeClr val="tx2"/>
                          </a:solidFill>
                          <a:latin typeface="Tw Cen MT"/>
                          <a:cs typeface="Tw Cen MT"/>
                        </a:rPr>
                        <a:t>Argue with the teacher</a:t>
                      </a: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6">
                  <a:txBody>
                    <a:bodyPr/>
                    <a:lstStyle/>
                    <a:p>
                      <a:r>
                        <a:rPr lang="en-US" sz="2000" dirty="0">
                          <a:solidFill>
                            <a:schemeClr val="tx2"/>
                          </a:solidFill>
                          <a:latin typeface="Tw Cen MT"/>
                          <a:cs typeface="Tw Cen MT"/>
                        </a:rPr>
                        <a:t>Minor</a:t>
                      </a:r>
                      <a:r>
                        <a:rPr lang="en-US" sz="2000" baseline="0" dirty="0">
                          <a:solidFill>
                            <a:schemeClr val="tx2"/>
                          </a:solidFill>
                          <a:latin typeface="Tw Cen MT"/>
                          <a:cs typeface="Tw Cen MT"/>
                        </a:rPr>
                        <a:t> actions repeated to the point of an “un-teachable” learning environment</a:t>
                      </a:r>
                      <a:endParaRPr lang="en-US" sz="2000" dirty="0">
                        <a:solidFill>
                          <a:schemeClr val="tx2"/>
                        </a:solidFill>
                        <a:latin typeface="Tw Cen MT"/>
                        <a:cs typeface="Tw Cen MT"/>
                      </a:endParaRPr>
                    </a:p>
                  </a:txBody>
                  <a:tcPr marL="89908" marR="89908" marT="44954" marB="4495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1500">
                <a:tc>
                  <a:txBody>
                    <a:bodyPr/>
                    <a:lstStyle/>
                    <a:p>
                      <a:r>
                        <a:rPr lang="en-US" sz="2000" dirty="0">
                          <a:solidFill>
                            <a:schemeClr val="tx2"/>
                          </a:solidFill>
                          <a:latin typeface="Tw Cen MT"/>
                          <a:cs typeface="Tw Cen MT"/>
                        </a:rPr>
                        <a:t>Calling</a:t>
                      </a:r>
                      <a:r>
                        <a:rPr lang="en-US" sz="2000" baseline="0" dirty="0">
                          <a:solidFill>
                            <a:schemeClr val="tx2"/>
                          </a:solidFill>
                          <a:latin typeface="Tw Cen MT"/>
                          <a:cs typeface="Tw Cen MT"/>
                        </a:rPr>
                        <a:t> out</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500">
                <a:tc>
                  <a:txBody>
                    <a:bodyPr/>
                    <a:lstStyle/>
                    <a:p>
                      <a:r>
                        <a:rPr lang="en-US" sz="2000" dirty="0">
                          <a:solidFill>
                            <a:schemeClr val="tx2"/>
                          </a:solidFill>
                          <a:latin typeface="Tw Cen MT"/>
                          <a:cs typeface="Tw Cen MT"/>
                        </a:rPr>
                        <a:t>Tapping</a:t>
                      </a:r>
                      <a:r>
                        <a:rPr lang="en-US" sz="2000" baseline="0" dirty="0">
                          <a:solidFill>
                            <a:schemeClr val="tx2"/>
                          </a:solidFill>
                          <a:latin typeface="Tw Cen MT"/>
                          <a:cs typeface="Tw Cen MT"/>
                        </a:rPr>
                        <a:t> pencil/objects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500">
                <a:tc>
                  <a:txBody>
                    <a:bodyPr/>
                    <a:lstStyle/>
                    <a:p>
                      <a:r>
                        <a:rPr lang="en-US" sz="2000" dirty="0">
                          <a:solidFill>
                            <a:schemeClr val="tx2"/>
                          </a:solidFill>
                          <a:latin typeface="Tw Cen MT"/>
                          <a:cs typeface="Tw Cen MT"/>
                        </a:rPr>
                        <a:t>Talking</a:t>
                      </a:r>
                      <a:r>
                        <a:rPr lang="en-US" sz="2000" baseline="0" dirty="0">
                          <a:solidFill>
                            <a:schemeClr val="tx2"/>
                          </a:solidFill>
                          <a:latin typeface="Tw Cen MT"/>
                          <a:cs typeface="Tw Cen MT"/>
                        </a:rPr>
                        <a:t> to others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9297">
                <a:tc>
                  <a:txBody>
                    <a:bodyPr/>
                    <a:lstStyle/>
                    <a:p>
                      <a:r>
                        <a:rPr lang="en-US" sz="2000" dirty="0">
                          <a:solidFill>
                            <a:schemeClr val="tx2"/>
                          </a:solidFill>
                          <a:latin typeface="Tw Cen MT"/>
                          <a:cs typeface="Tw Cen MT"/>
                        </a:rPr>
                        <a:t>Unnecessary</a:t>
                      </a:r>
                      <a:r>
                        <a:rPr lang="en-US" sz="2000" baseline="0" dirty="0">
                          <a:solidFill>
                            <a:schemeClr val="tx2"/>
                          </a:solidFill>
                          <a:latin typeface="Tw Cen MT"/>
                          <a:cs typeface="Tw Cen MT"/>
                        </a:rPr>
                        <a:t> movement (out of seat/fidgeting)</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1500">
                <a:tc>
                  <a:txBody>
                    <a:bodyPr/>
                    <a:lstStyle/>
                    <a:p>
                      <a:r>
                        <a:rPr lang="en-US" sz="2000" dirty="0">
                          <a:solidFill>
                            <a:schemeClr val="tx2"/>
                          </a:solidFill>
                          <a:latin typeface="Tw Cen MT"/>
                          <a:cs typeface="Tw Cen MT"/>
                        </a:rPr>
                        <a:t>Touching</a:t>
                      </a:r>
                      <a:r>
                        <a:rPr lang="en-US" sz="2000" baseline="0" dirty="0">
                          <a:solidFill>
                            <a:schemeClr val="tx2"/>
                          </a:solidFill>
                          <a:latin typeface="Tw Cen MT"/>
                          <a:cs typeface="Tw Cen MT"/>
                        </a:rPr>
                        <a:t> others</a:t>
                      </a:r>
                      <a:endParaRPr lang="en-US" sz="2000" dirty="0">
                        <a:solidFill>
                          <a:schemeClr val="tx2"/>
                        </a:solidFill>
                        <a:latin typeface="Tw Cen MT"/>
                        <a:cs typeface="Tw Cen MT"/>
                      </a:endParaRPr>
                    </a:p>
                  </a:txBody>
                  <a:tcPr marL="89908" marR="89908" marT="44954" marB="4495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dirty="0"/>
                    </a:p>
                  </a:txBody>
                  <a:tcP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p:cNvSpPr/>
          <p:nvPr/>
        </p:nvSpPr>
        <p:spPr>
          <a:xfrm>
            <a:off x="1614732" y="1265491"/>
            <a:ext cx="5975675" cy="461665"/>
          </a:xfrm>
          <a:prstGeom prst="rect">
            <a:avLst/>
          </a:prstGeom>
        </p:spPr>
        <p:txBody>
          <a:bodyPr wrap="none">
            <a:spAutoFit/>
          </a:bodyPr>
          <a:lstStyle/>
          <a:p>
            <a:r>
              <a:rPr lang="en-US" sz="2400" i="1" dirty="0"/>
              <a:t>What does Disruption look like and sound like?</a:t>
            </a:r>
            <a:endParaRPr lang="en-US" sz="2400" dirty="0"/>
          </a:p>
        </p:txBody>
      </p:sp>
      <p:sp>
        <p:nvSpPr>
          <p:cNvPr id="16" name="Title 15"/>
          <p:cNvSpPr>
            <a:spLocks noGrp="1"/>
          </p:cNvSpPr>
          <p:nvPr>
            <p:ph type="title"/>
          </p:nvPr>
        </p:nvSpPr>
        <p:spPr>
          <a:xfrm>
            <a:off x="1124131" y="307644"/>
            <a:ext cx="6956879" cy="693706"/>
          </a:xfrm>
        </p:spPr>
        <p:txBody>
          <a:bodyPr>
            <a:noAutofit/>
          </a:bodyPr>
          <a:lstStyle/>
          <a:p>
            <a:r>
              <a:rPr lang="en-US" sz="3200" b="1" dirty="0">
                <a:solidFill>
                  <a:schemeClr val="accent1">
                    <a:lumMod val="50000"/>
                  </a:schemeClr>
                </a:solidFill>
              </a:rPr>
              <a:t>Analysis of Data on Disruption: </a:t>
            </a:r>
            <a:endParaRPr lang="en-US" sz="3200" b="0" i="1" dirty="0">
              <a:solidFill>
                <a:schemeClr val="accent1">
                  <a:lumMod val="50000"/>
                </a:schemeClr>
              </a:solidFill>
            </a:endParaRPr>
          </a:p>
        </p:txBody>
      </p:sp>
    </p:spTree>
    <p:extLst>
      <p:ext uri="{BB962C8B-B14F-4D97-AF65-F5344CB8AC3E}">
        <p14:creationId xmlns:p14="http://schemas.microsoft.com/office/powerpoint/2010/main" val="1335945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9" name="Content Placeholder 8"/>
          <p:cNvSpPr>
            <a:spLocks noGrp="1"/>
          </p:cNvSpPr>
          <p:nvPr>
            <p:ph sz="quarter" idx="4"/>
          </p:nvPr>
        </p:nvSpPr>
        <p:spPr>
          <a:xfrm>
            <a:off x="290295" y="2233635"/>
            <a:ext cx="4041775" cy="4109282"/>
          </a:xfrm>
        </p:spPr>
        <p:txBody>
          <a:bodyPr/>
          <a:lstStyle/>
          <a:p>
            <a:pPr marL="234950" lvl="0" indent="-234950">
              <a:spcBef>
                <a:spcPts val="0"/>
              </a:spcBef>
              <a:spcAft>
                <a:spcPts val="600"/>
              </a:spcAft>
              <a:buClr>
                <a:srgbClr val="3A54A5"/>
              </a:buClr>
              <a:buFont typeface="+mj-lt"/>
              <a:buAutoNum type="arabicPeriod"/>
            </a:pPr>
            <a:r>
              <a:rPr lang="en-US" sz="1600" dirty="0">
                <a:solidFill>
                  <a:srgbClr val="1D2A53"/>
                </a:solidFill>
              </a:rPr>
              <a:t>List all Minor Behaviors (Classroom managed) on one side</a:t>
            </a:r>
          </a:p>
          <a:p>
            <a:pPr marL="234950" lvl="0" indent="-234950">
              <a:spcBef>
                <a:spcPts val="0"/>
              </a:spcBef>
              <a:spcAft>
                <a:spcPts val="600"/>
              </a:spcAft>
              <a:buClr>
                <a:srgbClr val="3A54A5"/>
              </a:buClr>
              <a:buFont typeface="+mj-lt"/>
              <a:buAutoNum type="arabicPeriod"/>
            </a:pPr>
            <a:r>
              <a:rPr lang="en-US" sz="1600" dirty="0">
                <a:solidFill>
                  <a:srgbClr val="1D2A53"/>
                </a:solidFill>
              </a:rPr>
              <a:t>List all Major Behaviors (Office managed) on the other side</a:t>
            </a:r>
          </a:p>
          <a:p>
            <a:pPr marL="234950" lvl="0" indent="-234950">
              <a:spcBef>
                <a:spcPts val="0"/>
              </a:spcBef>
              <a:spcAft>
                <a:spcPts val="600"/>
              </a:spcAft>
              <a:buClr>
                <a:srgbClr val="3A54A5"/>
              </a:buClr>
              <a:buFont typeface="+mj-lt"/>
              <a:buAutoNum type="arabicPeriod"/>
            </a:pPr>
            <a:r>
              <a:rPr lang="en-US" sz="1600" dirty="0">
                <a:solidFill>
                  <a:srgbClr val="1D2A53"/>
                </a:solidFill>
              </a:rPr>
              <a:t>Finalize the list and definitions </a:t>
            </a:r>
          </a:p>
          <a:p>
            <a:pPr marL="234950" lvl="0" indent="-234950">
              <a:spcBef>
                <a:spcPts val="0"/>
              </a:spcBef>
              <a:spcAft>
                <a:spcPts val="600"/>
              </a:spcAft>
              <a:buClr>
                <a:srgbClr val="3A54A5"/>
              </a:buClr>
              <a:buFont typeface="+mj-lt"/>
              <a:buAutoNum type="arabicPeriod"/>
            </a:pPr>
            <a:r>
              <a:rPr lang="en-US" sz="1600" dirty="0">
                <a:solidFill>
                  <a:srgbClr val="1D2A53"/>
                </a:solidFill>
              </a:rPr>
              <a:t>Provide additional examples for any behaviors that are listed as both Minor and Major. </a:t>
            </a:r>
          </a:p>
        </p:txBody>
      </p:sp>
      <p:sp>
        <p:nvSpPr>
          <p:cNvPr id="4" name="Text Placeholder 3"/>
          <p:cNvSpPr>
            <a:spLocks noGrp="1"/>
          </p:cNvSpPr>
          <p:nvPr>
            <p:ph type="body" sz="quarter" idx="3"/>
          </p:nvPr>
        </p:nvSpPr>
        <p:spPr>
          <a:xfrm>
            <a:off x="284480" y="1646568"/>
            <a:ext cx="4041775" cy="639762"/>
          </a:xfrm>
        </p:spPr>
        <p:txBody>
          <a:bodyPr/>
          <a:lstStyle/>
          <a:p>
            <a:r>
              <a:rPr lang="en-US" dirty="0"/>
              <a:t>T Chart for All Behaviors</a:t>
            </a:r>
          </a:p>
        </p:txBody>
      </p:sp>
      <p:pic>
        <p:nvPicPr>
          <p:cNvPr id="10" name="Picture 9" descr="Teacher managed: attendance/tardy - inform parents on effect of academic performance; profanity directed at student; homework; no supplies; tattling; non-compliance; name calling; lying; minor stealing; cheating; dress code violations; minor harassment.&#10;Office managed: attendance/tardy; vandalism; substances; defiance; weapons; profanity directed at adults; major disruptions; fighting; verbal, physical intimidation; major stealing; cutting school; wanderers; gang related activity; chronic dress code." title="Teacher managed behavior/Office managed behavior T chart"/>
          <p:cNvPicPr>
            <a:picLocks noChangeAspect="1"/>
          </p:cNvPicPr>
          <p:nvPr/>
        </p:nvPicPr>
        <p:blipFill rotWithShape="1">
          <a:blip r:embed="rId4">
            <a:extLst>
              <a:ext uri="{28A0092B-C50C-407E-A947-70E740481C1C}">
                <a14:useLocalDpi xmlns:a14="http://schemas.microsoft.com/office/drawing/2010/main" val="0"/>
              </a:ext>
            </a:extLst>
          </a:blip>
          <a:srcRect l="13538" t="17399" r="17090" b="9977"/>
          <a:stretch/>
        </p:blipFill>
        <p:spPr>
          <a:xfrm>
            <a:off x="4812626" y="2286330"/>
            <a:ext cx="3046785" cy="239220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532984" y="1910469"/>
            <a:ext cx="4021537" cy="646331"/>
          </a:xfrm>
          <a:prstGeom prst="rect">
            <a:avLst/>
          </a:prstGeom>
          <a:noFill/>
        </p:spPr>
        <p:txBody>
          <a:bodyPr wrap="square" rtlCol="0">
            <a:spAutoFit/>
          </a:bodyPr>
          <a:lstStyle/>
          <a:p>
            <a:r>
              <a:rPr lang="en-US" b="1" dirty="0">
                <a:solidFill>
                  <a:schemeClr val="accent6">
                    <a:lumMod val="60000"/>
                    <a:lumOff val="40000"/>
                  </a:schemeClr>
                </a:solidFill>
                <a:latin typeface="Tw Cen MT"/>
                <a:cs typeface="Tw Cen MT"/>
              </a:rPr>
              <a:t>Workbook: TFI 1.5, 1.6 Activities 1 &amp; 2</a:t>
            </a:r>
          </a:p>
          <a:p>
            <a:endParaRPr lang="en-US" dirty="0"/>
          </a:p>
        </p:txBody>
      </p:sp>
      <p:sp>
        <p:nvSpPr>
          <p:cNvPr id="7" name="Title 6"/>
          <p:cNvSpPr>
            <a:spLocks noGrp="1"/>
          </p:cNvSpPr>
          <p:nvPr>
            <p:ph type="title"/>
          </p:nvPr>
        </p:nvSpPr>
        <p:spPr>
          <a:xfrm>
            <a:off x="1256681" y="157069"/>
            <a:ext cx="7297840" cy="915357"/>
          </a:xfrm>
        </p:spPr>
        <p:txBody>
          <a:bodyPr>
            <a:normAutofit/>
          </a:bodyPr>
          <a:lstStyle/>
          <a:p>
            <a:r>
              <a:rPr lang="en-US" b="1" dirty="0">
                <a:solidFill>
                  <a:srgbClr val="1D2A53"/>
                </a:solidFill>
              </a:rPr>
              <a:t>Completing T-charts with Staff</a:t>
            </a:r>
          </a:p>
        </p:txBody>
      </p:sp>
    </p:spTree>
    <p:extLst>
      <p:ext uri="{BB962C8B-B14F-4D97-AF65-F5344CB8AC3E}">
        <p14:creationId xmlns:p14="http://schemas.microsoft.com/office/powerpoint/2010/main" val="271849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2.gstatic.com/images?q=tbn:ANd9GcRVdF9VkwgYmS7dIEKo_VCzvh1SZCiiSKfauJ9PdiOxhcKRERxAHA4IKp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6" y="-118532"/>
            <a:ext cx="9300846" cy="70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ubtitle 1"/>
          <p:cNvSpPr>
            <a:spLocks noGrp="1"/>
          </p:cNvSpPr>
          <p:nvPr>
            <p:ph type="subTitle" idx="1"/>
          </p:nvPr>
        </p:nvSpPr>
        <p:spPr>
          <a:xfrm>
            <a:off x="571500" y="1514007"/>
            <a:ext cx="8001000" cy="4263087"/>
          </a:xfrm>
        </p:spPr>
        <p:txBody>
          <a:bodyPr>
            <a:normAutofit/>
          </a:bodyPr>
          <a:lstStyle/>
          <a:p>
            <a:r>
              <a:rPr lang="ja-JP" altLang="en-US" b="1" i="1" dirty="0">
                <a:solidFill>
                  <a:srgbClr val="1D2A53"/>
                </a:solidFill>
                <a:ea typeface="ＭＳ Ｐゴシック" pitchFamily="34" charset="-128"/>
              </a:rPr>
              <a:t>“</a:t>
            </a:r>
            <a:r>
              <a:rPr lang="en-US" altLang="ja-JP" b="1" i="1" dirty="0">
                <a:solidFill>
                  <a:srgbClr val="1D2A53"/>
                </a:solidFill>
                <a:ea typeface="ＭＳ Ｐゴシック" pitchFamily="34" charset="-128"/>
              </a:rPr>
              <a:t>When everyone handles infractions with instructional correction procedures, students learn that what happens when they misbehave is procedure not personal.</a:t>
            </a:r>
            <a:r>
              <a:rPr lang="ja-JP" altLang="en-US" b="1" i="1" dirty="0">
                <a:solidFill>
                  <a:srgbClr val="1D2A53"/>
                </a:solidFill>
                <a:ea typeface="ＭＳ Ｐゴシック" pitchFamily="34" charset="-128"/>
              </a:rPr>
              <a:t>”</a:t>
            </a:r>
            <a:br>
              <a:rPr lang="en-US" altLang="ja-JP" b="1" i="1" dirty="0">
                <a:solidFill>
                  <a:srgbClr val="1D2A53"/>
                </a:solidFill>
                <a:ea typeface="ＭＳ Ｐゴシック" pitchFamily="34" charset="-128"/>
              </a:rPr>
            </a:br>
            <a:br>
              <a:rPr lang="en-US" altLang="ja-JP" b="1" i="1" dirty="0">
                <a:solidFill>
                  <a:srgbClr val="1D2A53"/>
                </a:solidFill>
                <a:ea typeface="ＭＳ Ｐゴシック" pitchFamily="34" charset="-128"/>
              </a:rPr>
            </a:br>
            <a:endParaRPr lang="en-US" altLang="ja-JP" b="1" i="1" dirty="0">
              <a:solidFill>
                <a:srgbClr val="1D2A53"/>
              </a:solidFill>
              <a:ea typeface="ＭＳ Ｐゴシック" pitchFamily="34" charset="-128"/>
            </a:endParaRPr>
          </a:p>
          <a:p>
            <a:r>
              <a:rPr lang="en-US" b="1" i="1" dirty="0">
                <a:solidFill>
                  <a:srgbClr val="1D2A53"/>
                </a:solidFill>
                <a:ea typeface="ＭＳ Ｐゴシック" pitchFamily="34" charset="-128"/>
              </a:rPr>
              <a:t>~Bob </a:t>
            </a:r>
            <a:r>
              <a:rPr lang="en-US" b="1" i="1" dirty="0" err="1">
                <a:solidFill>
                  <a:srgbClr val="1D2A53"/>
                </a:solidFill>
                <a:ea typeface="ＭＳ Ｐゴシック" pitchFamily="34" charset="-128"/>
              </a:rPr>
              <a:t>Algozzine</a:t>
            </a:r>
            <a:endParaRPr lang="en-US" b="1" i="1" dirty="0">
              <a:solidFill>
                <a:srgbClr val="1D2A53"/>
              </a:solidFill>
              <a:ea typeface="ＭＳ Ｐゴシック" pitchFamily="34" charset="-128"/>
            </a:endParaRPr>
          </a:p>
          <a:p>
            <a:endParaRPr lang="en-US" i="1" dirty="0">
              <a:solidFill>
                <a:schemeClr val="tx1"/>
              </a:solidFill>
              <a:ea typeface="ＭＳ Ｐゴシック" pitchFamily="34" charset="-128"/>
            </a:endParaRPr>
          </a:p>
        </p:txBody>
      </p:sp>
      <p:sp>
        <p:nvSpPr>
          <p:cNvPr id="27650" name="Title 1"/>
          <p:cNvSpPr>
            <a:spLocks noGrp="1"/>
          </p:cNvSpPr>
          <p:nvPr>
            <p:ph type="ctrTitle"/>
          </p:nvPr>
        </p:nvSpPr>
        <p:spPr>
          <a:xfrm>
            <a:off x="457200" y="0"/>
            <a:ext cx="8229600" cy="2517775"/>
          </a:xfrm>
        </p:spPr>
        <p:txBody>
          <a:bodyPr>
            <a:noAutofit/>
          </a:bodyPr>
          <a:lstStyle/>
          <a:p>
            <a:pPr algn="ctr">
              <a:defRPr/>
            </a:pPr>
            <a:br>
              <a:rPr lang="en-US" b="1" i="1" dirty="0">
                <a:solidFill>
                  <a:srgbClr val="000090"/>
                </a:solidFill>
              </a:rPr>
            </a:br>
            <a:br>
              <a:rPr lang="en-US" sz="4000" b="1" i="1" dirty="0">
                <a:solidFill>
                  <a:schemeClr val="tx2">
                    <a:lumMod val="75000"/>
                  </a:schemeClr>
                </a:solidFill>
              </a:rPr>
            </a:br>
            <a:endParaRPr lang="en-US" sz="4000" b="1" i="1" dirty="0">
              <a:solidFill>
                <a:schemeClr val="tx2">
                  <a:lumMod val="75000"/>
                </a:schemeClr>
              </a:solidFill>
            </a:endParaRPr>
          </a:p>
        </p:txBody>
      </p:sp>
    </p:spTree>
    <p:extLst>
      <p:ext uri="{BB962C8B-B14F-4D97-AF65-F5344CB8AC3E}">
        <p14:creationId xmlns:p14="http://schemas.microsoft.com/office/powerpoint/2010/main" val="68177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3" name="Group 23"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a:graphicFrameLocks noGrp="1"/>
          </p:cNvGraphicFramePr>
          <p:nvPr>
            <p:ph idx="1"/>
            <p:extLst>
              <p:ext uri="{D42A27DB-BD31-4B8C-83A1-F6EECF244321}">
                <p14:modId xmlns:p14="http://schemas.microsoft.com/office/powerpoint/2010/main" val="3437066872"/>
              </p:ext>
            </p:extLst>
          </p:nvPr>
        </p:nvGraphicFramePr>
        <p:xfrm>
          <a:off x="465029" y="1301028"/>
          <a:ext cx="8218615" cy="4500370"/>
        </p:xfrm>
        <a:graphic>
          <a:graphicData uri="http://schemas.openxmlformats.org/drawingml/2006/table">
            <a:tbl>
              <a:tblPr firstRow="1"/>
              <a:tblGrid>
                <a:gridCol w="2181933">
                  <a:extLst>
                    <a:ext uri="{9D8B030D-6E8A-4147-A177-3AD203B41FA5}">
                      <a16:colId xmlns:a16="http://schemas.microsoft.com/office/drawing/2014/main" val="20000"/>
                    </a:ext>
                  </a:extLst>
                </a:gridCol>
                <a:gridCol w="6036682">
                  <a:extLst>
                    <a:ext uri="{9D8B030D-6E8A-4147-A177-3AD203B41FA5}">
                      <a16:colId xmlns:a16="http://schemas.microsoft.com/office/drawing/2014/main" val="20001"/>
                    </a:ext>
                  </a:extLst>
                </a:gridCol>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a:latin typeface="+mn-lt"/>
              </a:rPr>
              <a:t>Learning Expectations</a:t>
            </a:r>
          </a:p>
        </p:txBody>
      </p:sp>
    </p:spTree>
    <p:extLst>
      <p:ext uri="{BB962C8B-B14F-4D97-AF65-F5344CB8AC3E}">
        <p14:creationId xmlns:p14="http://schemas.microsoft.com/office/powerpoint/2010/main" val="138388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6" name="Picture 5" title="The basic difference between dogs and cats">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1744"/>
            <a:ext cx="9144000" cy="2509484"/>
          </a:xfrm>
          <a:prstGeom prst="rect">
            <a:avLst/>
          </a:prstGeom>
        </p:spPr>
      </p:pic>
      <p:sp>
        <p:nvSpPr>
          <p:cNvPr id="3" name="Title 2"/>
          <p:cNvSpPr>
            <a:spLocks noGrp="1"/>
          </p:cNvSpPr>
          <p:nvPr>
            <p:ph type="title"/>
          </p:nvPr>
        </p:nvSpPr>
        <p:spPr>
          <a:xfrm>
            <a:off x="1445131" y="288118"/>
            <a:ext cx="6987106" cy="650535"/>
          </a:xfrm>
        </p:spPr>
        <p:txBody>
          <a:bodyPr>
            <a:normAutofit fontScale="90000"/>
          </a:bodyPr>
          <a:lstStyle/>
          <a:p>
            <a:pPr algn="l"/>
            <a:r>
              <a:rPr lang="en-US" dirty="0"/>
              <a:t>How Do You Respond?</a:t>
            </a:r>
          </a:p>
        </p:txBody>
      </p:sp>
    </p:spTree>
    <p:extLst>
      <p:ext uri="{BB962C8B-B14F-4D97-AF65-F5344CB8AC3E}">
        <p14:creationId xmlns:p14="http://schemas.microsoft.com/office/powerpoint/2010/main" val="133954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582621" y="1477570"/>
            <a:ext cx="8229600" cy="4525962"/>
          </a:xfrm>
        </p:spPr>
        <p:txBody>
          <a:bodyPr>
            <a:normAutofit lnSpcReduction="10000"/>
          </a:bodyPr>
          <a:lstStyle/>
          <a:p>
            <a:pPr marL="0" indent="0" algn="ctr" eaLnBrk="1" hangingPunct="1">
              <a:buNone/>
            </a:pPr>
            <a:endParaRPr lang="en-US" altLang="ja-JP" dirty="0">
              <a:ea typeface="ＭＳ Ｐゴシック" pitchFamily="34" charset="-128"/>
            </a:endParaRPr>
          </a:p>
          <a:p>
            <a:pPr marL="0" indent="0" algn="ctr" eaLnBrk="1" hangingPunct="1">
              <a:buNone/>
            </a:pPr>
            <a:r>
              <a:rPr lang="en-US" altLang="ja-JP" dirty="0">
                <a:ea typeface="ＭＳ Ｐゴシック" pitchFamily="34" charset="-128"/>
              </a:rPr>
              <a:t>What is the single most commonly used but </a:t>
            </a:r>
            <a:r>
              <a:rPr lang="en-US" altLang="ja-JP" i="1" dirty="0">
                <a:solidFill>
                  <a:srgbClr val="DD8047"/>
                </a:solidFill>
                <a:ea typeface="ＭＳ Ｐゴシック" pitchFamily="34" charset="-128"/>
              </a:rPr>
              <a:t>least effective</a:t>
            </a:r>
            <a:r>
              <a:rPr lang="en-US" altLang="ja-JP" i="1" dirty="0">
                <a:solidFill>
                  <a:schemeClr val="accent2"/>
                </a:solidFill>
                <a:ea typeface="ＭＳ Ｐゴシック" pitchFamily="34" charset="-128"/>
              </a:rPr>
              <a:t> </a:t>
            </a:r>
            <a:r>
              <a:rPr lang="en-US" altLang="ja-JP" dirty="0">
                <a:ea typeface="ＭＳ Ｐゴシック" pitchFamily="34" charset="-128"/>
              </a:rPr>
              <a:t>method for addressing </a:t>
            </a:r>
          </a:p>
          <a:p>
            <a:pPr marL="0" indent="0" algn="ctr" eaLnBrk="1" hangingPunct="1">
              <a:buNone/>
            </a:pPr>
            <a:r>
              <a:rPr lang="en-US" altLang="ja-JP" dirty="0">
                <a:ea typeface="ＭＳ Ｐゴシック" pitchFamily="34" charset="-128"/>
              </a:rPr>
              <a:t>undesirable behavior?</a:t>
            </a:r>
          </a:p>
          <a:p>
            <a:pPr marL="0" indent="0" algn="ctr" eaLnBrk="1" hangingPunct="1">
              <a:buNone/>
            </a:pPr>
            <a:endParaRPr lang="en-US" altLang="ja-JP" dirty="0">
              <a:ea typeface="ＭＳ Ｐゴシック" pitchFamily="34" charset="-128"/>
            </a:endParaRPr>
          </a:p>
          <a:p>
            <a:pPr marL="0" indent="0" algn="ctr" eaLnBrk="1" hangingPunct="1">
              <a:buNone/>
            </a:pPr>
            <a:r>
              <a:rPr lang="en-US" altLang="ja-JP" dirty="0">
                <a:ea typeface="ＭＳ Ｐゴシック" pitchFamily="34" charset="-128"/>
              </a:rPr>
              <a:t>The single most commonly used but least effective method for addressing undesirable behavior is to </a:t>
            </a:r>
            <a:r>
              <a:rPr lang="en-US" altLang="ja-JP" i="1" dirty="0">
                <a:solidFill>
                  <a:srgbClr val="DD8047"/>
                </a:solidFill>
                <a:ea typeface="ＭＳ Ｐゴシック" pitchFamily="34" charset="-128"/>
              </a:rPr>
              <a:t>verbally scold and berate a student</a:t>
            </a:r>
            <a:r>
              <a:rPr lang="en-US" altLang="ja-JP" dirty="0">
                <a:solidFill>
                  <a:srgbClr val="DD8047"/>
                </a:solidFill>
                <a:ea typeface="ＭＳ Ｐゴシック" pitchFamily="34" charset="-128"/>
              </a:rPr>
              <a:t>  </a:t>
            </a:r>
          </a:p>
          <a:p>
            <a:pPr marL="0" indent="0" algn="ctr" eaLnBrk="1" hangingPunct="1">
              <a:buNone/>
            </a:pPr>
            <a:r>
              <a:rPr lang="en-US" altLang="ja-JP" sz="2400" dirty="0">
                <a:ea typeface="ＭＳ Ｐゴシック" pitchFamily="34" charset="-128"/>
              </a:rPr>
              <a:t>(</a:t>
            </a:r>
            <a:r>
              <a:rPr lang="en-US" altLang="ja-JP" sz="2400" dirty="0" err="1">
                <a:ea typeface="ＭＳ Ｐゴシック" pitchFamily="34" charset="-128"/>
              </a:rPr>
              <a:t>Albetro</a:t>
            </a:r>
            <a:r>
              <a:rPr lang="en-US" altLang="ja-JP" sz="2400" dirty="0">
                <a:ea typeface="ＭＳ Ｐゴシック" pitchFamily="34" charset="-128"/>
              </a:rPr>
              <a:t> &amp; Troutman, 2006).</a:t>
            </a:r>
          </a:p>
          <a:p>
            <a:pPr eaLnBrk="1" hangingPunct="1">
              <a:buFont typeface="Arial" pitchFamily="34" charset="0"/>
              <a:buNone/>
            </a:pPr>
            <a:endParaRPr lang="en-US" sz="3000" dirty="0">
              <a:latin typeface="Times New Roman" pitchFamily="18" charset="0"/>
              <a:ea typeface="ＭＳ Ｐゴシック" pitchFamily="34" charset="-128"/>
            </a:endParaRPr>
          </a:p>
        </p:txBody>
      </p:sp>
      <p:pic>
        <p:nvPicPr>
          <p:cNvPr id="4" name="Picture 3" title="Core-Conten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5842" name="Title 1"/>
          <p:cNvSpPr>
            <a:spLocks noGrp="1"/>
          </p:cNvSpPr>
          <p:nvPr>
            <p:ph type="title"/>
          </p:nvPr>
        </p:nvSpPr>
        <p:spPr>
          <a:xfrm>
            <a:off x="1057201" y="279056"/>
            <a:ext cx="7366710" cy="1143000"/>
          </a:xfrm>
        </p:spPr>
        <p:txBody>
          <a:bodyPr>
            <a:noAutofit/>
          </a:bodyPr>
          <a:lstStyle/>
          <a:p>
            <a:pPr>
              <a:defRPr/>
            </a:pPr>
            <a:r>
              <a:rPr lang="en-US" sz="3200" b="1" dirty="0">
                <a:solidFill>
                  <a:srgbClr val="1D2A53"/>
                </a:solidFill>
              </a:rPr>
              <a:t>Why Focus on a Continuum of Strategies to Respond to Inappropriate Behavior?</a:t>
            </a:r>
          </a:p>
        </p:txBody>
      </p:sp>
    </p:spTree>
    <p:extLst>
      <p:ext uri="{BB962C8B-B14F-4D97-AF65-F5344CB8AC3E}">
        <p14:creationId xmlns:p14="http://schemas.microsoft.com/office/powerpoint/2010/main" val="6201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500"/>
                                        <p:tgtEl>
                                          <p:spTgt spid="153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296" y="1466543"/>
            <a:ext cx="8229600" cy="4046636"/>
          </a:xfrm>
        </p:spPr>
        <p:txBody>
          <a:bodyPr>
            <a:normAutofit lnSpcReduction="10000"/>
          </a:bodyPr>
          <a:lstStyle/>
          <a:p>
            <a:pPr marL="457200" indent="-457200">
              <a:buFont typeface="Arial"/>
              <a:buChar char="•"/>
              <a:defRPr/>
            </a:pPr>
            <a:r>
              <a:rPr lang="en-US" dirty="0">
                <a:cs typeface="+mn-cs"/>
              </a:rPr>
              <a:t>It is less important what the consequence is, than that something is </a:t>
            </a:r>
            <a:r>
              <a:rPr lang="en-US" dirty="0">
                <a:solidFill>
                  <a:srgbClr val="DD8047"/>
                </a:solidFill>
              </a:rPr>
              <a:t>r</a:t>
            </a:r>
            <a:r>
              <a:rPr lang="en-US" dirty="0">
                <a:solidFill>
                  <a:srgbClr val="DD8047"/>
                </a:solidFill>
                <a:cs typeface="+mn-cs"/>
              </a:rPr>
              <a:t>eliably </a:t>
            </a:r>
            <a:r>
              <a:rPr lang="en-US" dirty="0">
                <a:cs typeface="+mn-cs"/>
              </a:rPr>
              <a:t>done.</a:t>
            </a:r>
          </a:p>
          <a:p>
            <a:pPr marL="457200" indent="-457200">
              <a:buFont typeface="Arial"/>
              <a:buChar char="•"/>
              <a:defRPr/>
            </a:pPr>
            <a:endParaRPr lang="en-US" dirty="0">
              <a:cs typeface="+mn-cs"/>
            </a:endParaRPr>
          </a:p>
          <a:p>
            <a:pPr marL="457200" indent="-457200">
              <a:buFont typeface="Arial"/>
              <a:buChar char="•"/>
              <a:defRPr/>
            </a:pPr>
            <a:r>
              <a:rPr lang="en-US" dirty="0">
                <a:cs typeface="+mn-cs"/>
              </a:rPr>
              <a:t>How staff respond or what consequence is used is less important than the </a:t>
            </a:r>
            <a:r>
              <a:rPr lang="en-US" dirty="0">
                <a:solidFill>
                  <a:srgbClr val="DD8047"/>
                </a:solidFill>
                <a:cs typeface="+mn-cs"/>
              </a:rPr>
              <a:t>certainty </a:t>
            </a:r>
            <a:r>
              <a:rPr lang="en-US" dirty="0">
                <a:cs typeface="+mn-cs"/>
              </a:rPr>
              <a:t>that something will be done, even something relatively brief such as redirection or re-teaching.</a:t>
            </a:r>
          </a:p>
          <a:p>
            <a:pPr marL="0" indent="0">
              <a:buFont typeface="Arial" pitchFamily="34" charset="0"/>
              <a:buNone/>
              <a:defRPr/>
            </a:pPr>
            <a:endParaRPr lang="en-US" dirty="0">
              <a:ea typeface="+mn-ea"/>
              <a:cs typeface="+mn-cs"/>
            </a:endParaRPr>
          </a:p>
        </p:txBody>
      </p:sp>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0962" name="Title 1"/>
          <p:cNvSpPr>
            <a:spLocks noGrp="1"/>
          </p:cNvSpPr>
          <p:nvPr>
            <p:ph type="title"/>
          </p:nvPr>
        </p:nvSpPr>
        <p:spPr>
          <a:xfrm>
            <a:off x="1635760" y="350815"/>
            <a:ext cx="6114446" cy="915357"/>
          </a:xfrm>
        </p:spPr>
        <p:txBody>
          <a:bodyPr>
            <a:noAutofit/>
          </a:bodyPr>
          <a:lstStyle/>
          <a:p>
            <a:r>
              <a:rPr lang="en-US" sz="3600" b="1" dirty="0">
                <a:ea typeface="ＭＳ Ｐゴシック" pitchFamily="34" charset="-128"/>
              </a:rPr>
              <a:t>Consistency is key, not severity</a:t>
            </a:r>
          </a:p>
        </p:txBody>
      </p:sp>
    </p:spTree>
    <p:extLst>
      <p:ext uri="{BB962C8B-B14F-4D97-AF65-F5344CB8AC3E}">
        <p14:creationId xmlns:p14="http://schemas.microsoft.com/office/powerpoint/2010/main" val="88464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sign reads: North Dallas High School: School starts at 8:30, Being late 3 times $275 fine in court.  Dallas Independent School District" title="School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19" y="808493"/>
            <a:ext cx="6836159" cy="5127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title="Core-Content-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350815"/>
            <a:ext cx="6987106" cy="293919"/>
          </a:xfrm>
        </p:spPr>
        <p:txBody>
          <a:bodyPr>
            <a:normAutofit fontScale="90000"/>
          </a:bodyPr>
          <a:lstStyle/>
          <a:p>
            <a:pPr algn="l"/>
            <a:r>
              <a:rPr lang="en-US" sz="2000" dirty="0"/>
              <a:t>School Sign</a:t>
            </a:r>
          </a:p>
        </p:txBody>
      </p:sp>
    </p:spTree>
    <p:extLst>
      <p:ext uri="{BB962C8B-B14F-4D97-AF65-F5344CB8AC3E}">
        <p14:creationId xmlns:p14="http://schemas.microsoft.com/office/powerpoint/2010/main" val="15651732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9" name="Picture 8" descr="Flow chart starts with inappropriate behavior which is categorized either office-managed or classroom managed.  If classroom managed, strategies are listed: planned ignoring, physical proximity, signal, nonverbal cue, direct eye contact , praise appropriate behavior in others , redirect, re-teach.  Continue teaching, encouraging, and building relationships; think function, why.  The next box contains the following: support for classrom procedure/routine; differential reinforcement, specific and contingen error correction, provide choice, conference.  If student behavior persists, beging using minor ODR for data collection to inform problem solving and decision-making.  Steps of specific and contingent error correction: respectfully address student; describe inappropriate behavior; describe expected behavior/rule; link to expectation on matrix; redirect back to appropriate behavior. The next box reads: problem solving with tier 2 support, family, grade level team, department team, student assistance team.  The next box reads: if the behavior doesn't decrease in intensity and/or frequency, then enlist the support of the administrator via minor ODR form.  If the behavior is office-managed an office discipline referral is made: write pass or escort student to office; teacher complete ODR or time out of class form; administrator actions: administrator assesses, problem solves; objective: teach, learn, return to academic instruction as quickly as possible; strategis: practice behavior expectations, re-teach in setting, problem-solving team, conference with families, restorative practice strategies." title="Discipline process flow chart"/>
          <p:cNvPicPr>
            <a:picLocks noChangeAspect="1"/>
          </p:cNvPicPr>
          <p:nvPr/>
        </p:nvPicPr>
        <p:blipFill>
          <a:blip r:embed="rId4"/>
          <a:stretch>
            <a:fillRect/>
          </a:stretch>
        </p:blipFill>
        <p:spPr>
          <a:xfrm>
            <a:off x="1467783" y="1409212"/>
            <a:ext cx="6537303" cy="7966091"/>
          </a:xfrm>
          <a:prstGeom prst="rect">
            <a:avLst/>
          </a:prstGeom>
          <a:ln>
            <a:noFill/>
          </a:ln>
          <a:effectLst>
            <a:outerShdw blurRad="292100" dist="139700" dir="2700000" algn="tl" rotWithShape="0">
              <a:srgbClr val="333333">
                <a:alpha val="65000"/>
              </a:srgbClr>
            </a:outerShdw>
          </a:effectLst>
        </p:spPr>
      </p:pic>
      <p:sp>
        <p:nvSpPr>
          <p:cNvPr id="10" name="Text Box 11"/>
          <p:cNvSpPr txBox="1"/>
          <p:nvPr/>
        </p:nvSpPr>
        <p:spPr>
          <a:xfrm rot="20179973">
            <a:off x="4736626" y="2938463"/>
            <a:ext cx="2172335" cy="68389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200" dirty="0">
                <a:ln>
                  <a:noFill/>
                </a:ln>
                <a:solidFill>
                  <a:srgbClr val="4F81BD"/>
                </a:solidFill>
                <a:effectLst>
                  <a:outerShdw blurRad="38100" dist="25400" dir="5400000" algn="ctr">
                    <a:srgbClr val="6E747A">
                      <a:alpha val="43000"/>
                    </a:srgbClr>
                  </a:outerShdw>
                </a:effectLst>
                <a:ea typeface="ＭＳ 明朝" charset="-128"/>
                <a:cs typeface="Times New Roman" charset="0"/>
              </a:rPr>
              <a:t>SAMPLE</a:t>
            </a:r>
            <a:endParaRPr lang="en-US" sz="3200" dirty="0">
              <a:effectLst/>
              <a:ea typeface="ＭＳ 明朝" charset="-128"/>
              <a:cs typeface="Times New Roman" charset="0"/>
            </a:endParaRPr>
          </a:p>
        </p:txBody>
      </p:sp>
      <p:sp>
        <p:nvSpPr>
          <p:cNvPr id="2" name="Title 1"/>
          <p:cNvSpPr>
            <a:spLocks noGrp="1"/>
          </p:cNvSpPr>
          <p:nvPr>
            <p:ph type="title"/>
          </p:nvPr>
        </p:nvSpPr>
        <p:spPr/>
        <p:txBody>
          <a:bodyPr>
            <a:normAutofit fontScale="90000"/>
          </a:bodyPr>
          <a:lstStyle/>
          <a:p>
            <a:r>
              <a:rPr lang="en-US" sz="2000" b="1" dirty="0">
                <a:solidFill>
                  <a:srgbClr val="1D2A53"/>
                </a:solidFill>
              </a:rPr>
              <a:t>Where do you document the process and practices for how staff prevent and respond to problem behaviors?</a:t>
            </a:r>
            <a:br>
              <a:rPr lang="en-US" sz="2000" dirty="0">
                <a:solidFill>
                  <a:srgbClr val="1D2A53"/>
                </a:solidFill>
              </a:rPr>
            </a:br>
            <a:endParaRPr lang="en-US" sz="2000" dirty="0"/>
          </a:p>
        </p:txBody>
      </p:sp>
    </p:spTree>
    <p:extLst>
      <p:ext uri="{BB962C8B-B14F-4D97-AF65-F5344CB8AC3E}">
        <p14:creationId xmlns:p14="http://schemas.microsoft.com/office/powerpoint/2010/main" val="21696137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2" name="U-Turn Arrow 21" title="U-Turn arrows pointing down"/>
          <p:cNvSpPr/>
          <p:nvPr/>
        </p:nvSpPr>
        <p:spPr>
          <a:xfrm>
            <a:off x="4156199" y="1708878"/>
            <a:ext cx="4553193" cy="3603986"/>
          </a:xfrm>
          <a:prstGeom prst="uturnArrow">
            <a:avLst>
              <a:gd name="adj1" fmla="val 7405"/>
              <a:gd name="adj2" fmla="val 10506"/>
              <a:gd name="adj3" fmla="val 12838"/>
              <a:gd name="adj4" fmla="val 14385"/>
              <a:gd name="adj5" fmla="val 962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1" name="U-Turn Arrow 20" title="U-Turn arrow pointing up on the right"/>
          <p:cNvSpPr/>
          <p:nvPr/>
        </p:nvSpPr>
        <p:spPr>
          <a:xfrm flipV="1">
            <a:off x="610801" y="1624364"/>
            <a:ext cx="4117060" cy="4162386"/>
          </a:xfrm>
          <a:prstGeom prst="uturnArrow">
            <a:avLst>
              <a:gd name="adj1" fmla="val 6741"/>
              <a:gd name="adj2" fmla="val 10506"/>
              <a:gd name="adj3" fmla="val 12838"/>
              <a:gd name="adj4" fmla="val 12864"/>
              <a:gd name="adj5" fmla="val 3278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 name="Down Arrow 1" title="Arrow pointing down"/>
          <p:cNvSpPr/>
          <p:nvPr/>
        </p:nvSpPr>
        <p:spPr>
          <a:xfrm>
            <a:off x="437687" y="1624364"/>
            <a:ext cx="636895" cy="2734054"/>
          </a:xfrm>
          <a:prstGeom prst="downArrow">
            <a:avLst>
              <a:gd name="adj1" fmla="val 50000"/>
              <a:gd name="adj2" fmla="val 5876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aphicFrame>
        <p:nvGraphicFramePr>
          <p:cNvPr id="14" name="Diagram 13" descr="Support for procedure/routine, re-teach, differential reinforcement, specifi and contingent error correction, provide choice, conference with student." title="Responding to inappropriate behavior"/>
          <p:cNvGraphicFramePr/>
          <p:nvPr>
            <p:extLst>
              <p:ext uri="{D42A27DB-BD31-4B8C-83A1-F6EECF244321}">
                <p14:modId xmlns:p14="http://schemas.microsoft.com/office/powerpoint/2010/main" val="3613324433"/>
              </p:ext>
            </p:extLst>
          </p:nvPr>
        </p:nvGraphicFramePr>
        <p:xfrm>
          <a:off x="4820156" y="1424067"/>
          <a:ext cx="3180205" cy="455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descr="Planned ignoring, physical proximity, signal/non-verbal cue, direct eye contact, Praise the appropriate behavior of others, redirect" title="Responding to inappropriate behavior"/>
          <p:cNvGraphicFramePr/>
          <p:nvPr>
            <p:extLst>
              <p:ext uri="{D42A27DB-BD31-4B8C-83A1-F6EECF244321}">
                <p14:modId xmlns:p14="http://schemas.microsoft.com/office/powerpoint/2010/main" val="1771934454"/>
              </p:ext>
            </p:extLst>
          </p:nvPr>
        </p:nvGraphicFramePr>
        <p:xfrm>
          <a:off x="991101" y="1424067"/>
          <a:ext cx="3013021" cy="4558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a:xfrm>
            <a:off x="1256680" y="288118"/>
            <a:ext cx="6750359" cy="814294"/>
          </a:xfrm>
        </p:spPr>
        <p:txBody>
          <a:bodyPr>
            <a:noAutofit/>
          </a:bodyPr>
          <a:lstStyle/>
          <a:p>
            <a:r>
              <a:rPr lang="en-US" sz="2800" dirty="0"/>
              <a:t>Develop a Continuum of Strategies</a:t>
            </a:r>
            <a:br>
              <a:rPr lang="en-US" sz="2800" dirty="0"/>
            </a:br>
            <a:r>
              <a:rPr lang="en-US" sz="2800" dirty="0"/>
              <a:t>to Respond to Inappropriate Behavior</a:t>
            </a:r>
          </a:p>
        </p:txBody>
      </p:sp>
    </p:spTree>
    <p:extLst>
      <p:ext uri="{BB962C8B-B14F-4D97-AF65-F5344CB8AC3E}">
        <p14:creationId xmlns:p14="http://schemas.microsoft.com/office/powerpoint/2010/main" val="99218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Content Placeholder 7" descr="Planned ignoring:  Ignore student behaviors when their motivation is attention, and continue instruction without stopping.  Physical proximity: Using teacher proximity to communicate teacher awareness, caring, and concern. Signal/non-verbal cue: Teacher gestures to prompt a desired behavior, response, or adherence to a classroom procedure and routine. Direct eye contact: The ”teacher look” to get attention and non-verbally prompt a student.  Praise the appropriate behavior in others: Identify the correct behavior in another student or group, and use behavior specific praise to remind all students of the rule/expectation. Redirect:  Restate the desired behavior as described on the teaching matrix.&#10;&#10;&#10;&#10;&#10;&#10;&#10;" title="Definitions of strategies"/>
          <p:cNvGraphicFramePr>
            <a:graphicFrameLocks noGrp="1"/>
          </p:cNvGraphicFramePr>
          <p:nvPr>
            <p:ph idx="1"/>
            <p:extLst>
              <p:ext uri="{D42A27DB-BD31-4B8C-83A1-F6EECF244321}">
                <p14:modId xmlns:p14="http://schemas.microsoft.com/office/powerpoint/2010/main" val="2846658015"/>
              </p:ext>
            </p:extLst>
          </p:nvPr>
        </p:nvGraphicFramePr>
        <p:xfrm>
          <a:off x="1021592" y="2263282"/>
          <a:ext cx="7159922" cy="4328160"/>
        </p:xfrm>
        <a:graphic>
          <a:graphicData uri="http://schemas.openxmlformats.org/drawingml/2006/table">
            <a:tbl>
              <a:tblPr firstRow="1" bandRow="1">
                <a:tableStyleId>{5FD0F851-EC5A-4D38-B0AD-8093EC10F338}</a:tableStyleId>
              </a:tblPr>
              <a:tblGrid>
                <a:gridCol w="1733483">
                  <a:extLst>
                    <a:ext uri="{9D8B030D-6E8A-4147-A177-3AD203B41FA5}">
                      <a16:colId xmlns:a16="http://schemas.microsoft.com/office/drawing/2014/main" val="20000"/>
                    </a:ext>
                  </a:extLst>
                </a:gridCol>
                <a:gridCol w="5426439">
                  <a:extLst>
                    <a:ext uri="{9D8B030D-6E8A-4147-A177-3AD203B41FA5}">
                      <a16:colId xmlns:a16="http://schemas.microsoft.com/office/drawing/2014/main" val="20001"/>
                    </a:ext>
                  </a:extLst>
                </a:gridCol>
              </a:tblGrid>
              <a:tr h="370840">
                <a:tc>
                  <a:txBody>
                    <a:bodyPr/>
                    <a:lstStyle/>
                    <a:p>
                      <a:pPr algn="r"/>
                      <a:r>
                        <a:rPr lang="en-US" b="1" dirty="0"/>
                        <a:t>Planned</a:t>
                      </a:r>
                      <a:r>
                        <a:rPr lang="en-US" b="1" baseline="0" dirty="0"/>
                        <a:t> Ignoring</a:t>
                      </a:r>
                      <a:endParaRPr lang="en-US"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baseline="0" dirty="0">
                          <a:solidFill>
                            <a:schemeClr val="accent1">
                              <a:lumMod val="50000"/>
                            </a:schemeClr>
                          </a:solidFill>
                        </a:rPr>
                        <a:t> Ignore student behaviors when their motivation is attention, and continue instruction without stopping</a:t>
                      </a:r>
                      <a:endParaRPr lang="en-US" sz="1600" i="0" dirty="0">
                        <a:solidFill>
                          <a:schemeClr val="accent1">
                            <a:lumMod val="50000"/>
                          </a:schemeClr>
                        </a:solidFill>
                      </a:endParaRPr>
                    </a:p>
                  </a:txBody>
                  <a:tcPr anchor="ctr"/>
                </a:tc>
                <a:extLst>
                  <a:ext uri="{0D108BD9-81ED-4DB2-BD59-A6C34878D82A}">
                    <a16:rowId xmlns:a16="http://schemas.microsoft.com/office/drawing/2014/main" val="10000"/>
                  </a:ext>
                </a:extLst>
              </a:tr>
              <a:tr h="370840">
                <a:tc>
                  <a:txBody>
                    <a:bodyPr/>
                    <a:lstStyle/>
                    <a:p>
                      <a:pPr algn="r"/>
                      <a:r>
                        <a:rPr lang="en-US" b="1" dirty="0"/>
                        <a:t>Physical Proximity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Using teacher proximity to communicate teacher awareness, caring,</a:t>
                      </a:r>
                      <a:r>
                        <a:rPr lang="en-US" sz="1600" i="0" baseline="0" dirty="0">
                          <a:solidFill>
                            <a:schemeClr val="accent1">
                              <a:lumMod val="50000"/>
                            </a:schemeClr>
                          </a:solidFill>
                        </a:rPr>
                        <a:t> and concern</a:t>
                      </a:r>
                      <a:endParaRPr lang="en-US" sz="1600" i="0" dirty="0">
                        <a:solidFill>
                          <a:schemeClr val="accent1">
                            <a:lumMod val="50000"/>
                          </a:schemeClr>
                        </a:solidFill>
                      </a:endParaRPr>
                    </a:p>
                  </a:txBody>
                  <a:tcPr anchor="ctr"/>
                </a:tc>
                <a:extLst>
                  <a:ext uri="{0D108BD9-81ED-4DB2-BD59-A6C34878D82A}">
                    <a16:rowId xmlns:a16="http://schemas.microsoft.com/office/drawing/2014/main" val="10001"/>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Signal/Non-Verbal Cue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Teacher gestures to prompt a desired behavior, response, or adherence to a classroom procedure and routine. </a:t>
                      </a:r>
                    </a:p>
                  </a:txBody>
                  <a:tcPr anchor="ctr"/>
                </a:tc>
                <a:extLst>
                  <a:ext uri="{0D108BD9-81ED-4DB2-BD59-A6C34878D82A}">
                    <a16:rowId xmlns:a16="http://schemas.microsoft.com/office/drawing/2014/main" val="1000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Direct Eye Contact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The ”teacher</a:t>
                      </a:r>
                      <a:r>
                        <a:rPr lang="en-US" sz="1600" i="0" baseline="0" dirty="0">
                          <a:solidFill>
                            <a:schemeClr val="accent1">
                              <a:lumMod val="50000"/>
                            </a:schemeClr>
                          </a:solidFill>
                        </a:rPr>
                        <a:t> look” to get attention and non-verbally prompt a student</a:t>
                      </a:r>
                      <a:endParaRPr lang="en-US" sz="1600" i="0" dirty="0">
                        <a:solidFill>
                          <a:schemeClr val="accent1">
                            <a:lumMod val="50000"/>
                          </a:schemeClr>
                        </a:solidFill>
                      </a:endParaRPr>
                    </a:p>
                  </a:txBody>
                  <a:tcPr anchor="ctr"/>
                </a:tc>
                <a:extLst>
                  <a:ext uri="{0D108BD9-81ED-4DB2-BD59-A6C34878D82A}">
                    <a16:rowId xmlns:a16="http://schemas.microsoft.com/office/drawing/2014/main" val="10003"/>
                  </a:ext>
                </a:extLst>
              </a:tr>
              <a:tr h="370840">
                <a:tc>
                  <a:txBody>
                    <a:bodyPr/>
                    <a:lstStyle/>
                    <a:p>
                      <a:pPr algn="r"/>
                      <a:r>
                        <a:rPr lang="en-US" b="1" dirty="0"/>
                        <a:t>Praise (BSPS) the Appropriate Behavior in Others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Identify</a:t>
                      </a:r>
                      <a:r>
                        <a:rPr lang="en-US" sz="1600" i="0" baseline="0" dirty="0">
                          <a:solidFill>
                            <a:schemeClr val="accent1">
                              <a:lumMod val="50000"/>
                            </a:schemeClr>
                          </a:solidFill>
                        </a:rPr>
                        <a:t> the correct behavior in another student or group, and use behavior specific praise to remind all students of the rule/expectation.</a:t>
                      </a:r>
                      <a:endParaRPr lang="en-US" sz="1600" i="0" dirty="0">
                        <a:solidFill>
                          <a:schemeClr val="accent1">
                            <a:lumMod val="50000"/>
                          </a:schemeClr>
                        </a:solidFill>
                      </a:endParaRPr>
                    </a:p>
                  </a:txBody>
                  <a:tcPr anchor="ctr"/>
                </a:tc>
                <a:extLst>
                  <a:ext uri="{0D108BD9-81ED-4DB2-BD59-A6C34878D82A}">
                    <a16:rowId xmlns:a16="http://schemas.microsoft.com/office/drawing/2014/main" val="10004"/>
                  </a:ext>
                </a:extLst>
              </a:tr>
              <a:tr h="370840">
                <a:tc>
                  <a:txBody>
                    <a:bodyPr/>
                    <a:lstStyle/>
                    <a:p>
                      <a:pPr algn="r"/>
                      <a:r>
                        <a:rPr lang="en-US" b="1" dirty="0"/>
                        <a:t>Redirect</a:t>
                      </a:r>
                    </a:p>
                  </a:txBody>
                  <a:tcPr anchor="c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Restate the desired behavior as described on the teaching matrix</a:t>
                      </a:r>
                    </a:p>
                  </a:txBody>
                  <a:tcPr anchor="ctr">
                    <a:solidFill>
                      <a:srgbClr val="FFFFF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009717" y="945821"/>
            <a:ext cx="7128933" cy="1200329"/>
          </a:xfrm>
          <a:prstGeom prst="rect">
            <a:avLst/>
          </a:prstGeom>
          <a:noFill/>
        </p:spPr>
        <p:txBody>
          <a:bodyPr wrap="square" rtlCol="0">
            <a:spAutoFit/>
          </a:bodyPr>
          <a:lstStyle/>
          <a:p>
            <a:r>
              <a:rPr lang="en-US" b="1" dirty="0">
                <a:solidFill>
                  <a:srgbClr val="DD8047"/>
                </a:solidFill>
                <a:latin typeface="Tw Cen MT"/>
                <a:cs typeface="Tw Cen MT"/>
              </a:rPr>
              <a:t>If time permits, discuss these definitions from the next two slides with your shoulder partner, and consider if 1)if any should be included on your school’s discipline flowchart, and 2) PD required to ensure all staff implement those strategies with fidelity</a:t>
            </a:r>
          </a:p>
        </p:txBody>
      </p:sp>
      <p:sp>
        <p:nvSpPr>
          <p:cNvPr id="2" name="Title 1"/>
          <p:cNvSpPr>
            <a:spLocks noGrp="1"/>
          </p:cNvSpPr>
          <p:nvPr>
            <p:ph type="title"/>
          </p:nvPr>
        </p:nvSpPr>
        <p:spPr>
          <a:xfrm>
            <a:off x="1182533" y="317200"/>
            <a:ext cx="6987106" cy="650535"/>
          </a:xfrm>
        </p:spPr>
        <p:txBody>
          <a:bodyPr>
            <a:noAutofit/>
          </a:bodyPr>
          <a:lstStyle/>
          <a:p>
            <a:r>
              <a:rPr lang="en-US" sz="3200" b="1" dirty="0">
                <a:solidFill>
                  <a:srgbClr val="1D2A53"/>
                </a:solidFill>
              </a:rPr>
              <a:t>Definitions of Strategies</a:t>
            </a:r>
          </a:p>
        </p:txBody>
      </p:sp>
    </p:spTree>
    <p:extLst>
      <p:ext uri="{BB962C8B-B14F-4D97-AF65-F5344CB8AC3E}">
        <p14:creationId xmlns:p14="http://schemas.microsoft.com/office/powerpoint/2010/main" val="157941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Content Placeholder 7" descr="Support for procedures/routine: Identify and install a classroom routine to prevent the problem behavior. Provide a booster for a routine already in place. Re-teach: State and demonstrate the matrix behavior.  Have the student demonstrate. Provide immediate feedback.  Differential reinforcement: Reinforcing one behavior and not another. For example reinforce the positive behavior while ignoring the student’s inappropriate behavior. Specific and content error correction: Specific directions that prompt or alert the student to stop the undesired behavior and to engage in the desired behavior.  Provide choice: Give choice to accomplish task in another location, about the order of task completion, using alternate supplies to complete the task or for a different type of activity that accomplishes the same instructional objective. Choices should lead to the same outcome.&#10;&#10;&#10;&#10;" title="Definitions of strategies continued"/>
          <p:cNvGraphicFramePr>
            <a:graphicFrameLocks noGrp="1"/>
          </p:cNvGraphicFramePr>
          <p:nvPr>
            <p:ph idx="1"/>
            <p:extLst>
              <p:ext uri="{D42A27DB-BD31-4B8C-83A1-F6EECF244321}">
                <p14:modId xmlns:p14="http://schemas.microsoft.com/office/powerpoint/2010/main" val="541220542"/>
              </p:ext>
            </p:extLst>
          </p:nvPr>
        </p:nvGraphicFramePr>
        <p:xfrm>
          <a:off x="1111962" y="927780"/>
          <a:ext cx="7159922" cy="5181600"/>
        </p:xfrm>
        <a:graphic>
          <a:graphicData uri="http://schemas.openxmlformats.org/drawingml/2006/table">
            <a:tbl>
              <a:tblPr firstRow="1" bandRow="1">
                <a:tableStyleId>{5FD0F851-EC5A-4D38-B0AD-8093EC10F338}</a:tableStyleId>
              </a:tblPr>
              <a:tblGrid>
                <a:gridCol w="1808434">
                  <a:extLst>
                    <a:ext uri="{9D8B030D-6E8A-4147-A177-3AD203B41FA5}">
                      <a16:colId xmlns:a16="http://schemas.microsoft.com/office/drawing/2014/main" val="20000"/>
                    </a:ext>
                  </a:extLst>
                </a:gridCol>
                <a:gridCol w="5351488">
                  <a:extLst>
                    <a:ext uri="{9D8B030D-6E8A-4147-A177-3AD203B41FA5}">
                      <a16:colId xmlns:a16="http://schemas.microsoft.com/office/drawing/2014/main" val="20001"/>
                    </a:ext>
                  </a:extLst>
                </a:gridCol>
              </a:tblGrid>
              <a:tr h="370840">
                <a:tc>
                  <a:txBody>
                    <a:bodyPr/>
                    <a:lstStyle/>
                    <a:p>
                      <a:pPr algn="r"/>
                      <a:r>
                        <a:rPr lang="en-US" b="1" dirty="0"/>
                        <a:t>Support for Procedures/ Routine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Identify and</a:t>
                      </a:r>
                      <a:r>
                        <a:rPr lang="en-US" sz="1600" i="0" baseline="0" dirty="0">
                          <a:solidFill>
                            <a:schemeClr val="accent1">
                              <a:lumMod val="50000"/>
                            </a:schemeClr>
                          </a:solidFill>
                        </a:rPr>
                        <a:t> install a classroom routine to prevent the problem behavior. Provide a booster for a routine already in place.</a:t>
                      </a:r>
                      <a:endParaRPr lang="en-US" sz="1600" i="0" dirty="0">
                        <a:solidFill>
                          <a:schemeClr val="accent1">
                            <a:lumMod val="50000"/>
                          </a:schemeClr>
                        </a:solidFill>
                      </a:endParaRPr>
                    </a:p>
                  </a:txBody>
                  <a:tcPr anchor="ctr"/>
                </a:tc>
                <a:extLst>
                  <a:ext uri="{0D108BD9-81ED-4DB2-BD59-A6C34878D82A}">
                    <a16:rowId xmlns:a16="http://schemas.microsoft.com/office/drawing/2014/main" val="10000"/>
                  </a:ext>
                </a:extLst>
              </a:tr>
              <a:tr h="370840">
                <a:tc>
                  <a:txBody>
                    <a:bodyPr/>
                    <a:lstStyle/>
                    <a:p>
                      <a:pPr algn="r"/>
                      <a:r>
                        <a:rPr lang="en-US" b="1" dirty="0"/>
                        <a:t>Re-teach</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State and demonstrate the matrix behavior.  Have the student demonstrate. Provide immediate feedback.</a:t>
                      </a:r>
                    </a:p>
                  </a:txBody>
                  <a:tcPr anchor="ctr"/>
                </a:tc>
                <a:extLst>
                  <a:ext uri="{0D108BD9-81ED-4DB2-BD59-A6C34878D82A}">
                    <a16:rowId xmlns:a16="http://schemas.microsoft.com/office/drawing/2014/main" val="10001"/>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Differential Reinforcement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dirty="0">
                          <a:solidFill>
                            <a:schemeClr val="accent1">
                              <a:lumMod val="50000"/>
                            </a:schemeClr>
                          </a:solidFill>
                        </a:rPr>
                        <a:t>Reinforcing one behavior and not another. For example reinforce the positive behavior while</a:t>
                      </a:r>
                      <a:r>
                        <a:rPr lang="en-US" sz="1600" i="0" baseline="0" dirty="0">
                          <a:solidFill>
                            <a:schemeClr val="accent1">
                              <a:lumMod val="50000"/>
                            </a:schemeClr>
                          </a:solidFill>
                        </a:rPr>
                        <a:t> ignoring the student’s inappropriate behavior.</a:t>
                      </a:r>
                      <a:endParaRPr lang="en-US" sz="1600" i="0" dirty="0">
                        <a:solidFill>
                          <a:schemeClr val="accent1">
                            <a:lumMod val="50000"/>
                          </a:schemeClr>
                        </a:solidFill>
                      </a:endParaRPr>
                    </a:p>
                  </a:txBody>
                  <a:tcPr anchor="ctr"/>
                </a:tc>
                <a:extLst>
                  <a:ext uri="{0D108BD9-81ED-4DB2-BD59-A6C34878D82A}">
                    <a16:rowId xmlns:a16="http://schemas.microsoft.com/office/drawing/2014/main" val="10002"/>
                  </a:ext>
                </a:extLst>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t>Specific and Content Error Correction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Specific directions that prompt or alert the student to stop the undesired behavior and to engage in the desired behavior</a:t>
                      </a:r>
                    </a:p>
                  </a:txBody>
                  <a:tcPr anchor="ctr"/>
                </a:tc>
                <a:extLst>
                  <a:ext uri="{0D108BD9-81ED-4DB2-BD59-A6C34878D82A}">
                    <a16:rowId xmlns:a16="http://schemas.microsoft.com/office/drawing/2014/main" val="10003"/>
                  </a:ext>
                </a:extLst>
              </a:tr>
              <a:tr h="370840">
                <a:tc>
                  <a:txBody>
                    <a:bodyPr/>
                    <a:lstStyle/>
                    <a:p>
                      <a:pPr algn="r"/>
                      <a:r>
                        <a:rPr lang="en-US" b="1" dirty="0"/>
                        <a:t>Provide Choice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Give choice to accomplish task in another location, about the order of task completion, using alternate supplies to complete the task or for a different type of activity that accomplishes the same instructional objective. Choices should lead to the same outcome.</a:t>
                      </a:r>
                    </a:p>
                  </a:txBody>
                  <a:tcPr anchor="ctr"/>
                </a:tc>
                <a:extLst>
                  <a:ext uri="{0D108BD9-81ED-4DB2-BD59-A6C34878D82A}">
                    <a16:rowId xmlns:a16="http://schemas.microsoft.com/office/drawing/2014/main" val="10004"/>
                  </a:ext>
                </a:extLst>
              </a:tr>
              <a:tr h="370840">
                <a:tc>
                  <a:txBody>
                    <a:bodyPr/>
                    <a:lstStyle/>
                    <a:p>
                      <a:pPr algn="r"/>
                      <a:r>
                        <a:rPr lang="en-US" b="1" dirty="0"/>
                        <a:t>Conference with Student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Describe the problem. Describe the alternative behavior. Tell why the alternative is better. Practice. Provide feedback.</a:t>
                      </a:r>
                    </a:p>
                  </a:txBody>
                  <a:tcPr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381760" y="295286"/>
            <a:ext cx="6987106" cy="650535"/>
          </a:xfrm>
        </p:spPr>
        <p:txBody>
          <a:bodyPr>
            <a:noAutofit/>
          </a:bodyPr>
          <a:lstStyle/>
          <a:p>
            <a:r>
              <a:rPr lang="en-US" sz="3200" b="1" dirty="0">
                <a:solidFill>
                  <a:srgbClr val="1D2A53"/>
                </a:solidFill>
              </a:rPr>
              <a:t>Definitions of Strategies (</a:t>
            </a:r>
            <a:r>
              <a:rPr lang="en-US" sz="3200" b="1" dirty="0" err="1">
                <a:solidFill>
                  <a:srgbClr val="1D2A53"/>
                </a:solidFill>
              </a:rPr>
              <a:t>con’t</a:t>
            </a:r>
            <a:r>
              <a:rPr lang="en-US" sz="3200" b="1" dirty="0">
                <a:solidFill>
                  <a:srgbClr val="1D2A53"/>
                </a:solidFill>
              </a:rPr>
              <a:t>)</a:t>
            </a:r>
          </a:p>
        </p:txBody>
      </p:sp>
    </p:spTree>
    <p:extLst>
      <p:ext uri="{BB962C8B-B14F-4D97-AF65-F5344CB8AC3E}">
        <p14:creationId xmlns:p14="http://schemas.microsoft.com/office/powerpoint/2010/main" val="106471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Subtitle 3"/>
          <p:cNvSpPr>
            <a:spLocks noGrp="1"/>
          </p:cNvSpPr>
          <p:nvPr>
            <p:ph type="subTitle" idx="1"/>
          </p:nvPr>
        </p:nvSpPr>
        <p:spPr>
          <a:xfrm>
            <a:off x="470355" y="1837766"/>
            <a:ext cx="7567998" cy="3720352"/>
          </a:xfrm>
        </p:spPr>
        <p:txBody>
          <a:bodyPr>
            <a:normAutofit fontScale="70000" lnSpcReduction="20000"/>
          </a:bodyPr>
          <a:lstStyle/>
          <a:p>
            <a:r>
              <a:rPr lang="en-US" b="1" dirty="0"/>
              <a:t>Error correction </a:t>
            </a:r>
            <a:r>
              <a:rPr lang="en-US" dirty="0"/>
              <a:t>is an informative statement provided by a teacher or other adult following the occurrence of an undesired behavior.  </a:t>
            </a:r>
          </a:p>
          <a:p>
            <a:pPr algn="l"/>
            <a:endParaRPr lang="en-US" dirty="0"/>
          </a:p>
          <a:p>
            <a:pPr algn="l"/>
            <a:r>
              <a:rPr lang="en-US" dirty="0"/>
              <a:t>It is:</a:t>
            </a:r>
          </a:p>
          <a:p>
            <a:pPr algn="l"/>
            <a:r>
              <a:rPr lang="en-US" b="1" i="1" dirty="0"/>
              <a:t>Contingent</a:t>
            </a:r>
            <a:r>
              <a:rPr lang="en-US" dirty="0"/>
              <a:t> - occurs immediately after the undesired behavior</a:t>
            </a:r>
          </a:p>
          <a:p>
            <a:pPr algn="l"/>
            <a:endParaRPr lang="en-US" b="1" i="1" dirty="0"/>
          </a:p>
          <a:p>
            <a:pPr algn="l"/>
            <a:r>
              <a:rPr lang="en-US" b="1" i="1" dirty="0"/>
              <a:t>Specific</a:t>
            </a:r>
            <a:r>
              <a:rPr lang="en-US" dirty="0"/>
              <a:t> - tells the learner exactly what they are doing incorrectly and what they should do differently in the future</a:t>
            </a:r>
          </a:p>
          <a:p>
            <a:pPr algn="l"/>
            <a:endParaRPr lang="en-US" b="1" i="1" dirty="0"/>
          </a:p>
          <a:p>
            <a:pPr algn="l"/>
            <a:r>
              <a:rPr lang="en-US" b="1" i="1" dirty="0"/>
              <a:t>Brief</a:t>
            </a:r>
            <a:r>
              <a:rPr lang="en-US" dirty="0"/>
              <a:t>- after redirecting back to appropriate behavior, move on. </a:t>
            </a:r>
          </a:p>
        </p:txBody>
      </p:sp>
      <p:sp>
        <p:nvSpPr>
          <p:cNvPr id="2" name="Title 1"/>
          <p:cNvSpPr>
            <a:spLocks noGrp="1"/>
          </p:cNvSpPr>
          <p:nvPr>
            <p:ph type="ctrTitle"/>
          </p:nvPr>
        </p:nvSpPr>
        <p:spPr>
          <a:xfrm>
            <a:off x="1387548" y="317014"/>
            <a:ext cx="7549202" cy="857810"/>
          </a:xfrm>
        </p:spPr>
        <p:txBody>
          <a:bodyPr>
            <a:normAutofit fontScale="90000"/>
          </a:bodyPr>
          <a:lstStyle/>
          <a:p>
            <a:pPr algn="l"/>
            <a:r>
              <a:rPr lang="en-US" sz="3200" dirty="0"/>
              <a:t>Specific and Contingent Error Correction Definition</a:t>
            </a:r>
            <a:endParaRPr lang="en-US" i="1" dirty="0"/>
          </a:p>
        </p:txBody>
      </p:sp>
    </p:spTree>
    <p:extLst>
      <p:ext uri="{BB962C8B-B14F-4D97-AF65-F5344CB8AC3E}">
        <p14:creationId xmlns:p14="http://schemas.microsoft.com/office/powerpoint/2010/main" val="293145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009716" y="2138516"/>
            <a:ext cx="7042903" cy="3835347"/>
          </a:xfrm>
        </p:spPr>
        <p:txBody>
          <a:bodyPr>
            <a:normAutofit fontScale="92500" lnSpcReduction="10000"/>
          </a:bodyPr>
          <a:lstStyle/>
          <a:p>
            <a:pPr marL="457200" indent="-457200">
              <a:buFont typeface="Wingdings" charset="2"/>
              <a:buChar char="Ø"/>
            </a:pPr>
            <a:r>
              <a:rPr lang="en-US" sz="2800" dirty="0"/>
              <a:t>Interrupt the problem behavior and engage the students in the expected behavior</a:t>
            </a:r>
          </a:p>
          <a:p>
            <a:pPr marL="457200" indent="-457200">
              <a:buFont typeface="Wingdings" charset="2"/>
              <a:buChar char="Ø"/>
            </a:pPr>
            <a:endParaRPr lang="en-US" sz="2800" dirty="0"/>
          </a:p>
          <a:p>
            <a:pPr marL="457200" indent="-457200">
              <a:buFont typeface="Wingdings" charset="2"/>
              <a:buChar char="Ø"/>
            </a:pPr>
            <a:r>
              <a:rPr lang="en-US" sz="2800" dirty="0"/>
              <a:t>Ensure the students exhibit the expected behavior in future occurrences of similar situations</a:t>
            </a:r>
          </a:p>
          <a:p>
            <a:endParaRPr lang="en-US" sz="2800" dirty="0"/>
          </a:p>
          <a:p>
            <a:pPr marL="457200" indent="-457200">
              <a:buFont typeface="Wingdings" charset="2"/>
              <a:buChar char="Ø"/>
            </a:pPr>
            <a:r>
              <a:rPr lang="en-US" sz="2800" dirty="0"/>
              <a:t>Avoid escalation of the problem behavior</a:t>
            </a:r>
            <a:br>
              <a:rPr lang="en-US" sz="2800" dirty="0"/>
            </a:br>
            <a:r>
              <a:rPr lang="en-US" sz="2800" dirty="0"/>
              <a:t>										</a:t>
            </a:r>
            <a:r>
              <a:rPr lang="en-US" sz="1800" dirty="0"/>
              <a:t>(Colvin, 2010)</a:t>
            </a:r>
          </a:p>
          <a:p>
            <a:pPr algn="r"/>
            <a:endParaRPr lang="en-US" dirty="0"/>
          </a:p>
        </p:txBody>
      </p:sp>
      <p:sp>
        <p:nvSpPr>
          <p:cNvPr id="2" name="Title 1"/>
          <p:cNvSpPr>
            <a:spLocks noGrp="1"/>
          </p:cNvSpPr>
          <p:nvPr>
            <p:ph type="title"/>
          </p:nvPr>
        </p:nvSpPr>
        <p:spPr>
          <a:xfrm>
            <a:off x="1177164" y="350815"/>
            <a:ext cx="6987106" cy="915357"/>
          </a:xfrm>
        </p:spPr>
        <p:txBody>
          <a:bodyPr>
            <a:normAutofit fontScale="90000"/>
          </a:bodyPr>
          <a:lstStyle/>
          <a:p>
            <a:pPr algn="l"/>
            <a:r>
              <a:rPr lang="en-US" b="1" dirty="0">
                <a:solidFill>
                  <a:srgbClr val="1D2A53"/>
                </a:solidFill>
              </a:rPr>
              <a:t>Goals of Specific and Contingent Error Correction</a:t>
            </a:r>
          </a:p>
        </p:txBody>
      </p:sp>
    </p:spTree>
    <p:extLst>
      <p:ext uri="{BB962C8B-B14F-4D97-AF65-F5344CB8AC3E}">
        <p14:creationId xmlns:p14="http://schemas.microsoft.com/office/powerpoint/2010/main" val="194002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with the following columnt headings: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Blue and white logo of an arrow point up and to the right." title="Action-Planning Icon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a screenshot of the TFI logo from a website. " title="School-Wide PBIS Tiered Fidelity Inventory"/>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Blue and white logo of a vertical bar graph."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picture shows two men and two women seated and looking at materials together." title="Team meet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Blue and white logo of a pencil."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map shows roads but cities are not distinguishable. " title="Road map"/>
          <p:cNvPicPr>
            <a:picLocks noGrp="1" noChangeAspect="1" noChangeArrowheads="1"/>
          </p:cNvPicPr>
          <p:nvPr>
            <p:ph sz="half"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Blue and white logo of an open book."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grpSp>
        <p:nvGrpSpPr>
          <p:cNvPr id="6" name="Group 5" descr="Blue square comprised of four smaller squares. " title="Decorative Icon"/>
          <p:cNvGrpSpPr/>
          <p:nvPr/>
        </p:nvGrpSpPr>
        <p:grpSpPr>
          <a:xfrm>
            <a:off x="156117" y="156117"/>
            <a:ext cx="925551" cy="947854"/>
            <a:chOff x="156117" y="156117"/>
            <a:chExt cx="925551" cy="947854"/>
          </a:xfrm>
        </p:grpSpPr>
        <p:sp>
          <p:nvSpPr>
            <p:cNvPr id="4" name="Rectangle 3"/>
            <p:cNvSpPr/>
            <p:nvPr/>
          </p:nvSpPr>
          <p:spPr>
            <a:xfrm>
              <a:off x="156117" y="156117"/>
              <a:ext cx="925551" cy="9478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13062" y="313386"/>
              <a:ext cx="664580" cy="653098"/>
              <a:chOff x="313062" y="313386"/>
              <a:chExt cx="664580" cy="653098"/>
            </a:xfrm>
          </p:grpSpPr>
          <p:sp>
            <p:nvSpPr>
              <p:cNvPr id="18" name="Rounded Rectangle 17"/>
              <p:cNvSpPr>
                <a:spLocks noChangeAspect="1"/>
              </p:cNvSpPr>
              <p:nvPr/>
            </p:nvSpPr>
            <p:spPr>
              <a:xfrm>
                <a:off x="313062" y="31338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19" name="Rounded Rectangle 18"/>
              <p:cNvSpPr>
                <a:spLocks noChangeAspect="1"/>
              </p:cNvSpPr>
              <p:nvPr/>
            </p:nvSpPr>
            <p:spPr>
              <a:xfrm>
                <a:off x="662181" y="652195"/>
                <a:ext cx="315461" cy="314289"/>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sp>
            <p:nvSpPr>
              <p:cNvPr id="20" name="Rounded Rectangle 19"/>
              <p:cNvSpPr>
                <a:spLocks noChangeAspect="1"/>
              </p:cNvSpPr>
              <p:nvPr/>
            </p:nvSpPr>
            <p:spPr>
              <a:xfrm>
                <a:off x="662181" y="313386"/>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21" name="Rounded Rectangle 20"/>
              <p:cNvSpPr>
                <a:spLocks noChangeAspect="1"/>
              </p:cNvSpPr>
              <p:nvPr/>
            </p:nvSpPr>
            <p:spPr>
              <a:xfrm>
                <a:off x="313062" y="652195"/>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grpSp>
      </p:grpSp>
      <p:sp>
        <p:nvSpPr>
          <p:cNvPr id="5" name="Bent Arrow 4"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srgbClr val="3A54A5"/>
              </a:solidFill>
            </a:endParaRPr>
          </a:p>
        </p:txBody>
      </p:sp>
      <p:sp>
        <p:nvSpPr>
          <p:cNvPr id="2" name="Title 1"/>
          <p:cNvSpPr>
            <a:spLocks noGrp="1"/>
          </p:cNvSpPr>
          <p:nvPr>
            <p:ph type="title"/>
          </p:nvPr>
        </p:nvSpPr>
        <p:spPr>
          <a:xfrm>
            <a:off x="787319" y="305543"/>
            <a:ext cx="7776390" cy="669805"/>
          </a:xfrm>
        </p:spPr>
        <p:txBody>
          <a:bodyPr>
            <a:normAutofit fontScale="90000"/>
          </a:bodyPr>
          <a:lstStyle/>
          <a:p>
            <a:r>
              <a:rPr lang="en-US" dirty="0">
                <a:solidFill>
                  <a:schemeClr val="accent6"/>
                </a:solidFill>
              </a:rPr>
              <a:t>Organization of Modules</a:t>
            </a:r>
          </a:p>
        </p:txBody>
      </p:sp>
    </p:spTree>
    <p:extLst>
      <p:ext uri="{BB962C8B-B14F-4D97-AF65-F5344CB8AC3E}">
        <p14:creationId xmlns:p14="http://schemas.microsoft.com/office/powerpoint/2010/main" val="168013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7891" name="Content Placeholder 2"/>
          <p:cNvSpPr>
            <a:spLocks noGrp="1"/>
          </p:cNvSpPr>
          <p:nvPr>
            <p:ph idx="1"/>
          </p:nvPr>
        </p:nvSpPr>
        <p:spPr>
          <a:xfrm>
            <a:off x="379368" y="1324649"/>
            <a:ext cx="8764632" cy="5867400"/>
          </a:xfrm>
        </p:spPr>
        <p:txBody>
          <a:bodyPr>
            <a:noAutofit/>
          </a:bodyPr>
          <a:lstStyle/>
          <a:p>
            <a:pPr eaLnBrk="1" hangingPunct="1">
              <a:lnSpc>
                <a:spcPct val="130000"/>
              </a:lnSpc>
            </a:pPr>
            <a:r>
              <a:rPr lang="en-US" sz="2800" dirty="0">
                <a:ea typeface="ＭＳ Ｐゴシック" pitchFamily="34" charset="-128"/>
              </a:rPr>
              <a:t>How many times do I have to tell you to work quietly?</a:t>
            </a:r>
          </a:p>
          <a:p>
            <a:pPr eaLnBrk="1" hangingPunct="1">
              <a:lnSpc>
                <a:spcPct val="130000"/>
              </a:lnSpc>
            </a:pPr>
            <a:r>
              <a:rPr lang="en-US" sz="2800" dirty="0">
                <a:ea typeface="ＭＳ Ｐゴシック" pitchFamily="34" charset="-128"/>
              </a:rPr>
              <a:t>Didn’</a:t>
            </a:r>
            <a:r>
              <a:rPr lang="en-US" altLang="ja-JP" sz="2800" dirty="0">
                <a:ea typeface="ＭＳ Ｐゴシック" pitchFamily="34" charset="-128"/>
              </a:rPr>
              <a:t>t I just tell you to get your work done?</a:t>
            </a:r>
          </a:p>
          <a:p>
            <a:pPr eaLnBrk="1" hangingPunct="1">
              <a:lnSpc>
                <a:spcPct val="130000"/>
              </a:lnSpc>
            </a:pPr>
            <a:r>
              <a:rPr lang="en-US" sz="2800" dirty="0">
                <a:ea typeface="ＭＳ Ｐゴシック" pitchFamily="34" charset="-128"/>
              </a:rPr>
              <a:t>Why are you talking when I’</a:t>
            </a:r>
            <a:r>
              <a:rPr lang="en-US" altLang="ja-JP" sz="2800" dirty="0">
                <a:ea typeface="ＭＳ Ｐゴシック" pitchFamily="34" charset="-128"/>
              </a:rPr>
              <a:t>m talking?</a:t>
            </a:r>
          </a:p>
          <a:p>
            <a:pPr eaLnBrk="1" hangingPunct="1">
              <a:lnSpc>
                <a:spcPct val="130000"/>
              </a:lnSpc>
            </a:pPr>
            <a:r>
              <a:rPr lang="en-US" sz="2800" dirty="0">
                <a:ea typeface="ＭＳ Ｐゴシック" pitchFamily="34" charset="-128"/>
              </a:rPr>
              <a:t>Do you want me to send you to the office?</a:t>
            </a:r>
          </a:p>
          <a:p>
            <a:pPr eaLnBrk="1" hangingPunct="1">
              <a:lnSpc>
                <a:spcPct val="130000"/>
              </a:lnSpc>
            </a:pPr>
            <a:r>
              <a:rPr lang="en-US" sz="2800" dirty="0">
                <a:ea typeface="ＭＳ Ｐゴシック" pitchFamily="34" charset="-128"/>
              </a:rPr>
              <a:t>What’</a:t>
            </a:r>
            <a:r>
              <a:rPr lang="en-US" altLang="ja-JP" sz="2800" dirty="0">
                <a:ea typeface="ＭＳ Ｐゴシック" pitchFamily="34" charset="-128"/>
              </a:rPr>
              <a:t>s going to happen if I call your mother?</a:t>
            </a:r>
          </a:p>
          <a:p>
            <a:pPr eaLnBrk="1" hangingPunct="1">
              <a:lnSpc>
                <a:spcPct val="130000"/>
              </a:lnSpc>
            </a:pPr>
            <a:r>
              <a:rPr lang="en-US" sz="2800" dirty="0">
                <a:ea typeface="ＭＳ Ｐゴシック" pitchFamily="34" charset="-128"/>
              </a:rPr>
              <a:t>What do you think you</a:t>
            </a:r>
            <a:r>
              <a:rPr lang="ja-JP" altLang="en-US" sz="2800" dirty="0">
                <a:ea typeface="ＭＳ Ｐゴシック" pitchFamily="34" charset="-128"/>
              </a:rPr>
              <a:t>’</a:t>
            </a:r>
            <a:r>
              <a:rPr lang="en-US" altLang="ja-JP" sz="2800" dirty="0">
                <a:ea typeface="ＭＳ Ｐゴシック" pitchFamily="34" charset="-128"/>
              </a:rPr>
              <a:t>re doing?</a:t>
            </a:r>
          </a:p>
          <a:p>
            <a:pPr eaLnBrk="1" hangingPunct="1">
              <a:lnSpc>
                <a:spcPct val="130000"/>
              </a:lnSpc>
            </a:pPr>
            <a:r>
              <a:rPr lang="en-US" sz="2800" dirty="0">
                <a:ea typeface="ＭＳ Ｐゴシック" pitchFamily="34" charset="-128"/>
              </a:rPr>
              <a:t>Don’</a:t>
            </a:r>
            <a:r>
              <a:rPr lang="en-US" altLang="ja-JP" sz="2800" dirty="0">
                <a:ea typeface="ＭＳ Ｐゴシック" pitchFamily="34" charset="-128"/>
              </a:rPr>
              <a:t>t you think you should be using your time better?</a:t>
            </a:r>
            <a:endParaRPr lang="en-US" sz="2800" dirty="0">
              <a:ea typeface="ＭＳ Ｐゴシック" pitchFamily="34" charset="-128"/>
            </a:endParaRPr>
          </a:p>
        </p:txBody>
      </p:sp>
      <p:sp>
        <p:nvSpPr>
          <p:cNvPr id="16386" name="Title 1"/>
          <p:cNvSpPr>
            <a:spLocks noGrp="1"/>
          </p:cNvSpPr>
          <p:nvPr>
            <p:ph type="title"/>
          </p:nvPr>
        </p:nvSpPr>
        <p:spPr/>
        <p:txBody>
          <a:bodyPr>
            <a:noAutofit/>
          </a:bodyPr>
          <a:lstStyle/>
          <a:p>
            <a:pPr eaLnBrk="1" hangingPunct="1"/>
            <a:r>
              <a:rPr lang="en-US" sz="3800" b="1" dirty="0">
                <a:solidFill>
                  <a:srgbClr val="1D2A53"/>
                </a:solidFill>
              </a:rPr>
              <a:t>Error Correction: </a:t>
            </a:r>
            <a:r>
              <a:rPr lang="en-US" sz="3800" dirty="0">
                <a:solidFill>
                  <a:srgbClr val="1D2A53"/>
                </a:solidFill>
              </a:rPr>
              <a:t>Non-Examples…</a:t>
            </a:r>
          </a:p>
        </p:txBody>
      </p:sp>
    </p:spTree>
    <p:extLst>
      <p:ext uri="{BB962C8B-B14F-4D97-AF65-F5344CB8AC3E}">
        <p14:creationId xmlns:p14="http://schemas.microsoft.com/office/powerpoint/2010/main" val="313167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9154" name="Content Placeholder 2"/>
          <p:cNvSpPr>
            <a:spLocks noGrp="1"/>
          </p:cNvSpPr>
          <p:nvPr>
            <p:ph idx="1"/>
          </p:nvPr>
        </p:nvSpPr>
        <p:spPr>
          <a:xfrm>
            <a:off x="1123484" y="2765055"/>
            <a:ext cx="6678667" cy="3168202"/>
          </a:xfrm>
          <a:solidFill>
            <a:schemeClr val="accent1">
              <a:lumMod val="40000"/>
              <a:lumOff val="60000"/>
            </a:schemeClr>
          </a:solidFill>
          <a:effectLst>
            <a:outerShdw blurRad="50800" dist="38100" dir="2700000" algn="tl" rotWithShape="0">
              <a:prstClr val="black">
                <a:alpha val="40000"/>
              </a:prstClr>
            </a:outerShdw>
          </a:effectLst>
        </p:spPr>
        <p:txBody>
          <a:bodyPr rtlCol="0">
            <a:normAutofit fontScale="70000" lnSpcReduction="20000"/>
          </a:bodyPr>
          <a:lstStyle/>
          <a:p>
            <a:pPr marL="12700" algn="just" eaLnBrk="1" fontAlgn="auto" hangingPunct="1">
              <a:lnSpc>
                <a:spcPct val="134000"/>
              </a:lnSpc>
              <a:spcBef>
                <a:spcPts val="0"/>
              </a:spcBef>
              <a:spcAft>
                <a:spcPts val="0"/>
              </a:spcAft>
              <a:buFont typeface="Arial" charset="0"/>
              <a:buNone/>
              <a:defRPr/>
            </a:pPr>
            <a:r>
              <a:rPr lang="en-US" sz="2600" i="1" dirty="0">
                <a:solidFill>
                  <a:schemeClr val="accent1">
                    <a:lumMod val="50000"/>
                  </a:schemeClr>
                </a:solidFill>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for torture or an instrument of inspiration. I can humiliate or humor, hurt or heal. In all situations, it is my response that decides whether a crisis will be escalated or de-escalated and a child humanized or dehumanized.</a:t>
            </a:r>
            <a:br>
              <a:rPr lang="en-US" sz="2600" i="1" dirty="0">
                <a:solidFill>
                  <a:schemeClr val="accent1">
                    <a:lumMod val="50000"/>
                  </a:schemeClr>
                </a:solidFill>
              </a:rPr>
            </a:br>
            <a:endParaRPr lang="en-US" sz="2600" i="1" dirty="0">
              <a:solidFill>
                <a:schemeClr val="accent1">
                  <a:lumMod val="50000"/>
                </a:schemeClr>
              </a:solidFill>
            </a:endParaRPr>
          </a:p>
          <a:p>
            <a:pPr algn="just" eaLnBrk="1" fontAlgn="auto" hangingPunct="1">
              <a:spcAft>
                <a:spcPts val="0"/>
              </a:spcAft>
              <a:buFont typeface="Arial" charset="0"/>
              <a:buNone/>
              <a:defRPr/>
            </a:pPr>
            <a:r>
              <a:rPr lang="en-US" sz="2600" dirty="0">
                <a:solidFill>
                  <a:schemeClr val="accent1">
                    <a:lumMod val="50000"/>
                  </a:schemeClr>
                </a:solidFill>
              </a:rPr>
              <a:t>								~Haim </a:t>
            </a:r>
            <a:r>
              <a:rPr lang="en-US" sz="2600" dirty="0" err="1">
                <a:solidFill>
                  <a:schemeClr val="accent1">
                    <a:lumMod val="50000"/>
                  </a:schemeClr>
                </a:solidFill>
              </a:rPr>
              <a:t>Ginott</a:t>
            </a:r>
            <a:endParaRPr lang="en-US" sz="2600" dirty="0">
              <a:solidFill>
                <a:schemeClr val="accent1">
                  <a:lumMod val="50000"/>
                </a:schemeClr>
              </a:solidFill>
            </a:endParaRPr>
          </a:p>
        </p:txBody>
      </p:sp>
      <p:sp>
        <p:nvSpPr>
          <p:cNvPr id="4" name="Content Placeholder 2"/>
          <p:cNvSpPr txBox="1">
            <a:spLocks/>
          </p:cNvSpPr>
          <p:nvPr/>
        </p:nvSpPr>
        <p:spPr>
          <a:xfrm>
            <a:off x="1275885" y="1546144"/>
            <a:ext cx="6678667" cy="952357"/>
          </a:xfrm>
          <a:prstGeom prst="rect">
            <a:avLst/>
          </a:prstGeom>
          <a:solidFill>
            <a:srgbClr val="FFFFFF"/>
          </a:solidFill>
        </p:spPr>
        <p:txBody>
          <a:bodyPr vert="horz" lIns="91440" tIns="45720" rIns="91440" bIns="45720" rtlCol="0">
            <a:normAutofit fontScale="92500" lnSpcReduction="10000"/>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Responses to inappropriate behaviors are always: </a:t>
            </a:r>
            <a:br>
              <a:rPr lang="en-US" sz="2000" dirty="0"/>
            </a:br>
            <a:br>
              <a:rPr lang="en-US" sz="2000" dirty="0"/>
            </a:br>
            <a:r>
              <a:rPr lang="en-US" sz="2000" dirty="0"/>
              <a:t>1. Calm   2. Consistent   3. Brief   4. Immediate  5. Respectful</a:t>
            </a:r>
          </a:p>
        </p:txBody>
      </p:sp>
      <p:sp>
        <p:nvSpPr>
          <p:cNvPr id="5" name="Title 4"/>
          <p:cNvSpPr>
            <a:spLocks noGrp="1"/>
          </p:cNvSpPr>
          <p:nvPr>
            <p:ph type="title"/>
          </p:nvPr>
        </p:nvSpPr>
        <p:spPr>
          <a:xfrm>
            <a:off x="1635760" y="350815"/>
            <a:ext cx="6318792" cy="650535"/>
          </a:xfrm>
        </p:spPr>
        <p:txBody>
          <a:bodyPr>
            <a:normAutofit fontScale="90000"/>
          </a:bodyPr>
          <a:lstStyle/>
          <a:p>
            <a:r>
              <a:rPr lang="en-US" dirty="0"/>
              <a:t>Set the tone</a:t>
            </a:r>
          </a:p>
        </p:txBody>
      </p:sp>
    </p:spTree>
    <p:extLst>
      <p:ext uri="{BB962C8B-B14F-4D97-AF65-F5344CB8AC3E}">
        <p14:creationId xmlns:p14="http://schemas.microsoft.com/office/powerpoint/2010/main" val="4246600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graphicFrame>
        <p:nvGraphicFramePr>
          <p:cNvPr id="2" name="Content Placeholder 1" descr="respectfully address student; describe inappropriate behavior; describe expected behavior/rule; link to expectation on matrix; redirect back to appropriate behavior." title="Error correction"/>
          <p:cNvGraphicFramePr>
            <a:graphicFrameLocks noGrp="1"/>
          </p:cNvGraphicFramePr>
          <p:nvPr>
            <p:ph idx="1"/>
            <p:extLst>
              <p:ext uri="{D42A27DB-BD31-4B8C-83A1-F6EECF244321}">
                <p14:modId xmlns:p14="http://schemas.microsoft.com/office/powerpoint/2010/main" val="2270741546"/>
              </p:ext>
            </p:extLst>
          </p:nvPr>
        </p:nvGraphicFramePr>
        <p:xfrm>
          <a:off x="971174" y="1284942"/>
          <a:ext cx="6932707" cy="3886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txBox="1">
            <a:spLocks/>
          </p:cNvSpPr>
          <p:nvPr/>
        </p:nvSpPr>
        <p:spPr>
          <a:xfrm>
            <a:off x="997712" y="5379028"/>
            <a:ext cx="6572321" cy="657412"/>
          </a:xfrm>
          <a:prstGeom prst="rect">
            <a:avLst/>
          </a:prstGeom>
          <a:solidFill>
            <a:srgbClr val="FFFFFF"/>
          </a:solidFill>
        </p:spPr>
        <p:txBody>
          <a:bodyPr vert="horz" lIns="91440" tIns="45720" rIns="91440" bIns="45720" rtlCol="0">
            <a:normAutofit lnSpcReduction="10000"/>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30288" indent="-1030288"/>
            <a:r>
              <a:rPr lang="en-US" sz="2000" b="1" dirty="0">
                <a:solidFill>
                  <a:schemeClr val="accent6"/>
                </a:solidFill>
              </a:rPr>
              <a:t>Practice: Come up an a sample Error Correction statement that includes all steps above and </a:t>
            </a:r>
            <a:r>
              <a:rPr lang="en-US" sz="2000" b="1">
                <a:solidFill>
                  <a:schemeClr val="accent6"/>
                </a:solidFill>
              </a:rPr>
              <a:t>is </a:t>
            </a:r>
            <a:r>
              <a:rPr lang="en-US" sz="2000" b="1" u="sng">
                <a:solidFill>
                  <a:schemeClr val="accent6"/>
                </a:solidFill>
              </a:rPr>
              <a:t>brief!</a:t>
            </a:r>
            <a:endParaRPr lang="en-US" sz="2000" u="sng" dirty="0">
              <a:solidFill>
                <a:schemeClr val="accent6"/>
              </a:solidFill>
            </a:endParaRPr>
          </a:p>
        </p:txBody>
      </p:sp>
      <p:sp>
        <p:nvSpPr>
          <p:cNvPr id="16386" name="Title 1"/>
          <p:cNvSpPr>
            <a:spLocks noGrp="1"/>
          </p:cNvSpPr>
          <p:nvPr>
            <p:ph type="title"/>
          </p:nvPr>
        </p:nvSpPr>
        <p:spPr>
          <a:xfrm>
            <a:off x="1277172" y="280345"/>
            <a:ext cx="6987106" cy="721005"/>
          </a:xfrm>
        </p:spPr>
        <p:txBody>
          <a:bodyPr>
            <a:noAutofit/>
          </a:bodyPr>
          <a:lstStyle/>
          <a:p>
            <a:pPr eaLnBrk="1" hangingPunct="1"/>
            <a:r>
              <a:rPr lang="en-US" sz="3200" b="1" dirty="0">
                <a:solidFill>
                  <a:srgbClr val="1D2A53"/>
                </a:solidFill>
              </a:rPr>
              <a:t>Steps to Specific and Contingent </a:t>
            </a:r>
            <a:br>
              <a:rPr lang="en-US" sz="3200" b="1" dirty="0">
                <a:solidFill>
                  <a:srgbClr val="1D2A53"/>
                </a:solidFill>
              </a:rPr>
            </a:br>
            <a:r>
              <a:rPr lang="en-US" sz="3200" b="1" dirty="0">
                <a:solidFill>
                  <a:srgbClr val="1D2A53"/>
                </a:solidFill>
              </a:rPr>
              <a:t>Error Correction:</a:t>
            </a:r>
            <a:endParaRPr lang="en-US" sz="3200" dirty="0">
              <a:solidFill>
                <a:srgbClr val="1D2A53"/>
              </a:solidFill>
            </a:endParaRPr>
          </a:p>
        </p:txBody>
      </p:sp>
    </p:spTree>
    <p:extLst>
      <p:ext uri="{BB962C8B-B14F-4D97-AF65-F5344CB8AC3E}">
        <p14:creationId xmlns:p14="http://schemas.microsoft.com/office/powerpoint/2010/main" val="271394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3" name="Oval 2" title="circle around boxes in flowchart that are to be completed under classroom-managed behaviors"/>
          <p:cNvSpPr/>
          <p:nvPr/>
        </p:nvSpPr>
        <p:spPr>
          <a:xfrm>
            <a:off x="5548776" y="3086012"/>
            <a:ext cx="2073106" cy="3086187"/>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is shows the same flowchart as on the earlier slide but the boxes after the behavior occurs are blank." title="discipline process flowchart"/>
          <p:cNvPicPr>
            <a:picLocks noChangeAspect="1"/>
          </p:cNvPicPr>
          <p:nvPr/>
        </p:nvPicPr>
        <p:blipFill>
          <a:blip r:embed="rId4"/>
          <a:stretch>
            <a:fillRect/>
          </a:stretch>
        </p:blipFill>
        <p:spPr>
          <a:xfrm>
            <a:off x="4520485" y="1314632"/>
            <a:ext cx="4416766" cy="5393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p:cNvSpPr txBox="1">
            <a:spLocks/>
          </p:cNvSpPr>
          <p:nvPr/>
        </p:nvSpPr>
        <p:spPr>
          <a:xfrm>
            <a:off x="512518" y="1223435"/>
            <a:ext cx="3830882" cy="4128625"/>
          </a:xfrm>
          <a:prstGeom prst="rect">
            <a:avLst/>
          </a:prstGeom>
        </p:spPr>
        <p:txBody>
          <a:bodyPr>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solidFill>
                  <a:schemeClr val="accent1">
                    <a:lumMod val="50000"/>
                  </a:schemeClr>
                </a:solidFill>
              </a:rPr>
              <a:t>What effective strategies are currently in place for responding to a minor/teacher managed behavior problems in your school?</a:t>
            </a:r>
          </a:p>
          <a:p>
            <a:pPr marL="342900" indent="-342900">
              <a:spcAft>
                <a:spcPts val="1200"/>
              </a:spcAft>
              <a:buFont typeface="+mj-lt"/>
              <a:buAutoNum type="arabicPeriod"/>
            </a:pPr>
            <a:r>
              <a:rPr lang="en-US" sz="1800" dirty="0">
                <a:solidFill>
                  <a:schemeClr val="accent1">
                    <a:lumMod val="50000"/>
                  </a:schemeClr>
                </a:solidFill>
              </a:rPr>
              <a:t>Identify your continuum of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prevention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re-teaching and other classroom management practices</a:t>
            </a:r>
          </a:p>
          <a:p>
            <a:pPr marL="342900" indent="-342900">
              <a:spcAft>
                <a:spcPts val="1200"/>
              </a:spcAft>
              <a:buFont typeface="+mj-lt"/>
              <a:buAutoNum type="arabicPeriod"/>
            </a:pPr>
            <a:r>
              <a:rPr lang="en-US" sz="1800" dirty="0">
                <a:solidFill>
                  <a:schemeClr val="accent1">
                    <a:lumMod val="50000"/>
                  </a:schemeClr>
                </a:solidFill>
              </a:rPr>
              <a:t>Add your continuum to the flowchart to document the process for responding to behavior.</a:t>
            </a:r>
          </a:p>
          <a:p>
            <a:pPr marL="520700" lvl="1" indent="-227013">
              <a:spcBef>
                <a:spcPts val="0"/>
              </a:spcBef>
              <a:spcAft>
                <a:spcPts val="600"/>
              </a:spcAft>
              <a:buFont typeface="Courier New" charset="0"/>
              <a:buChar char="o"/>
            </a:pPr>
            <a:r>
              <a:rPr lang="en-US" sz="1600" dirty="0">
                <a:solidFill>
                  <a:schemeClr val="accent1">
                    <a:lumMod val="50000"/>
                  </a:schemeClr>
                </a:solidFill>
              </a:rPr>
              <a:t>Avoid “3 minors equals a major” logic</a:t>
            </a:r>
          </a:p>
          <a:p>
            <a:pPr marL="293688" indent="-293688">
              <a:spcBef>
                <a:spcPts val="0"/>
              </a:spcBef>
              <a:spcAft>
                <a:spcPts val="600"/>
              </a:spcAft>
              <a:buFont typeface="+mj-lt"/>
              <a:buAutoNum type="arabicPeriod"/>
            </a:pPr>
            <a:r>
              <a:rPr lang="en-US" sz="1800" dirty="0">
                <a:solidFill>
                  <a:schemeClr val="accent1">
                    <a:lumMod val="50000"/>
                  </a:schemeClr>
                </a:solidFill>
              </a:rPr>
              <a:t>What about minors?</a:t>
            </a:r>
          </a:p>
        </p:txBody>
      </p:sp>
      <p:sp>
        <p:nvSpPr>
          <p:cNvPr id="8" name="TextBox 7"/>
          <p:cNvSpPr txBox="1"/>
          <p:nvPr/>
        </p:nvSpPr>
        <p:spPr>
          <a:xfrm>
            <a:off x="1535541" y="813046"/>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3</a:t>
            </a:r>
          </a:p>
        </p:txBody>
      </p:sp>
      <p:sp>
        <p:nvSpPr>
          <p:cNvPr id="4" name="Title 3"/>
          <p:cNvSpPr>
            <a:spLocks noGrp="1"/>
          </p:cNvSpPr>
          <p:nvPr>
            <p:ph type="title"/>
          </p:nvPr>
        </p:nvSpPr>
        <p:spPr/>
        <p:txBody>
          <a:bodyPr>
            <a:normAutofit/>
          </a:bodyPr>
          <a:lstStyle/>
          <a:p>
            <a:r>
              <a:rPr lang="en-US" sz="2000" dirty="0">
                <a:latin typeface="Tw Cen MT" charset="0"/>
              </a:rPr>
              <a:t>Add a Continuum of Strategies to your Discipline Flowchart</a:t>
            </a:r>
            <a:br>
              <a:rPr lang="en-US" sz="2000" dirty="0">
                <a:latin typeface="Tw Cen MT" charset="0"/>
              </a:rPr>
            </a:br>
            <a:endParaRPr lang="en-US" sz="2000" dirty="0"/>
          </a:p>
        </p:txBody>
      </p:sp>
    </p:spTree>
    <p:extLst>
      <p:ext uri="{BB962C8B-B14F-4D97-AF65-F5344CB8AC3E}">
        <p14:creationId xmlns:p14="http://schemas.microsoft.com/office/powerpoint/2010/main" val="42475273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descr="This document defines error correction, gives the steps to accomplish error correction, and an assessment for using error correction." title="classroom snapshot: error correction"/>
          <p:cNvPicPr>
            <a:picLocks noChangeAspect="1"/>
          </p:cNvPicPr>
          <p:nvPr/>
        </p:nvPicPr>
        <p:blipFill>
          <a:blip r:embed="rId3"/>
          <a:stretch>
            <a:fillRect/>
          </a:stretch>
        </p:blipFill>
        <p:spPr>
          <a:xfrm>
            <a:off x="787400" y="2096811"/>
            <a:ext cx="7670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009716" y="288118"/>
            <a:ext cx="7448483" cy="1470025"/>
          </a:xfrm>
        </p:spPr>
        <p:txBody>
          <a:bodyPr>
            <a:normAutofit fontScale="90000"/>
          </a:bodyPr>
          <a:lstStyle/>
          <a:p>
            <a:r>
              <a:rPr lang="en-US" sz="3200" dirty="0"/>
              <a:t>Classroom Management Module on: </a:t>
            </a:r>
            <a:br>
              <a:rPr lang="en-US" sz="3200" dirty="0"/>
            </a:br>
            <a:r>
              <a:rPr lang="en-US" sz="4000" i="1" dirty="0"/>
              <a:t>Continuum of Strategies to Respond to Inappropriate Behavior</a:t>
            </a:r>
            <a:endParaRPr lang="en-US" i="1" dirty="0"/>
          </a:p>
        </p:txBody>
      </p:sp>
    </p:spTree>
    <p:extLst>
      <p:ext uri="{BB962C8B-B14F-4D97-AF65-F5344CB8AC3E}">
        <p14:creationId xmlns:p14="http://schemas.microsoft.com/office/powerpoint/2010/main" val="413192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6" name="TextBox 5"/>
          <p:cNvSpPr txBox="1"/>
          <p:nvPr/>
        </p:nvSpPr>
        <p:spPr>
          <a:xfrm>
            <a:off x="1009717" y="3505201"/>
            <a:ext cx="7531608" cy="1323439"/>
          </a:xfrm>
          <a:prstGeom prst="rect">
            <a:avLst/>
          </a:prstGeom>
          <a:noFill/>
        </p:spPr>
        <p:txBody>
          <a:bodyPr wrap="square" rtlCol="0">
            <a:spAutoFit/>
          </a:bodyPr>
          <a:lstStyle/>
          <a:p>
            <a:pPr algn="ctr"/>
            <a:r>
              <a:rPr lang="en-US" sz="4000" i="1" dirty="0">
                <a:solidFill>
                  <a:srgbClr val="DD8047"/>
                </a:solidFill>
                <a:latin typeface="Tw Cen MT"/>
                <a:ea typeface="+mj-ea"/>
                <a:cs typeface="Tw Cen MT"/>
              </a:rPr>
              <a:t>Is it used to collect data?</a:t>
            </a:r>
            <a:br>
              <a:rPr lang="en-US" sz="4000" i="1" dirty="0">
                <a:latin typeface="Tw Cen MT"/>
                <a:ea typeface="+mj-ea"/>
                <a:cs typeface="+mj-cs"/>
              </a:rPr>
            </a:br>
            <a:endParaRPr lang="en-US" sz="4000" i="1" dirty="0">
              <a:latin typeface="Tw Cen MT"/>
              <a:ea typeface="+mj-ea"/>
              <a:cs typeface="+mj-cs"/>
            </a:endParaRPr>
          </a:p>
        </p:txBody>
      </p:sp>
      <p:sp>
        <p:nvSpPr>
          <p:cNvPr id="5" name="TextBox 4"/>
          <p:cNvSpPr txBox="1"/>
          <p:nvPr/>
        </p:nvSpPr>
        <p:spPr>
          <a:xfrm>
            <a:off x="1253067" y="1845732"/>
            <a:ext cx="7288257" cy="1323439"/>
          </a:xfrm>
          <a:prstGeom prst="rect">
            <a:avLst/>
          </a:prstGeom>
          <a:noFill/>
        </p:spPr>
        <p:txBody>
          <a:bodyPr wrap="square" rtlCol="0">
            <a:spAutoFit/>
          </a:bodyPr>
          <a:lstStyle/>
          <a:p>
            <a:pPr algn="ctr"/>
            <a:endParaRPr lang="en-US" sz="4000" i="1" dirty="0">
              <a:solidFill>
                <a:srgbClr val="DD8047"/>
              </a:solidFill>
              <a:latin typeface="Tw Cen MT"/>
              <a:ea typeface="+mj-ea"/>
              <a:cs typeface="Tw Cen MT"/>
            </a:endParaRPr>
          </a:p>
          <a:p>
            <a:pPr algn="ctr"/>
            <a:r>
              <a:rPr lang="en-US" sz="4000" i="1" dirty="0">
                <a:solidFill>
                  <a:srgbClr val="DD8047"/>
                </a:solidFill>
                <a:latin typeface="Tw Cen MT"/>
                <a:ea typeface="+mj-ea"/>
                <a:cs typeface="Tw Cen MT"/>
              </a:rPr>
              <a:t>Is it used as an intervention?</a:t>
            </a:r>
          </a:p>
        </p:txBody>
      </p:sp>
      <p:sp>
        <p:nvSpPr>
          <p:cNvPr id="2" name="Title 1"/>
          <p:cNvSpPr>
            <a:spLocks noGrp="1"/>
          </p:cNvSpPr>
          <p:nvPr>
            <p:ph type="title"/>
          </p:nvPr>
        </p:nvSpPr>
        <p:spPr>
          <a:xfrm>
            <a:off x="1635760" y="1"/>
            <a:ext cx="6987106" cy="1266172"/>
          </a:xfrm>
        </p:spPr>
        <p:txBody>
          <a:bodyPr>
            <a:normAutofit fontScale="90000"/>
          </a:bodyPr>
          <a:lstStyle/>
          <a:p>
            <a:pPr algn="ctr"/>
            <a:br>
              <a:rPr lang="en-US" i="1" dirty="0"/>
            </a:br>
            <a:br>
              <a:rPr lang="en-US" i="1" dirty="0"/>
            </a:br>
            <a:br>
              <a:rPr lang="en-US" i="1" dirty="0"/>
            </a:br>
            <a:br>
              <a:rPr lang="en-US" i="1" dirty="0"/>
            </a:br>
            <a:r>
              <a:rPr lang="en-US" dirty="0">
                <a:solidFill>
                  <a:srgbClr val="1D2A53"/>
                </a:solidFill>
              </a:rPr>
              <a:t>What is the purpose of the office discipline referral form?</a:t>
            </a:r>
            <a:br>
              <a:rPr lang="en-US" dirty="0">
                <a:solidFill>
                  <a:srgbClr val="1D2A53"/>
                </a:solidFill>
              </a:rPr>
            </a:br>
            <a:br>
              <a:rPr lang="en-US" i="1" dirty="0">
                <a:solidFill>
                  <a:srgbClr val="000090"/>
                </a:solidFill>
              </a:rPr>
            </a:br>
            <a:br>
              <a:rPr lang="en-US" b="1" i="1" dirty="0">
                <a:solidFill>
                  <a:schemeClr val="tx2">
                    <a:lumMod val="75000"/>
                  </a:schemeClr>
                </a:solidFill>
              </a:rPr>
            </a:br>
            <a:endParaRPr lang="en-US" b="1" i="1" dirty="0">
              <a:solidFill>
                <a:schemeClr val="tx2">
                  <a:lumMod val="75000"/>
                </a:schemeClr>
              </a:solidFill>
            </a:endParaRPr>
          </a:p>
        </p:txBody>
      </p:sp>
    </p:spTree>
    <p:extLst>
      <p:ext uri="{BB962C8B-B14F-4D97-AF65-F5344CB8AC3E}">
        <p14:creationId xmlns:p14="http://schemas.microsoft.com/office/powerpoint/2010/main" val="17987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8" name="TextBox 7"/>
          <p:cNvSpPr txBox="1"/>
          <p:nvPr/>
        </p:nvSpPr>
        <p:spPr>
          <a:xfrm rot="19507441">
            <a:off x="4483973" y="1434657"/>
            <a:ext cx="1960563" cy="584776"/>
          </a:xfrm>
          <a:prstGeom prst="rect">
            <a:avLst/>
          </a:prstGeom>
          <a:noFill/>
        </p:spPr>
        <p:txBody>
          <a:bodyPr wrap="square" rtlCol="0">
            <a:spAutoFit/>
          </a:bodyPr>
          <a:lstStyle/>
          <a:p>
            <a:r>
              <a:rPr lang="en-US" sz="3200" i="1" dirty="0">
                <a:solidFill>
                  <a:srgbClr val="DD8047"/>
                </a:solidFill>
                <a:latin typeface="Tw Cen MT"/>
                <a:cs typeface="Tw Cen MT"/>
              </a:rPr>
              <a:t>Sample</a:t>
            </a:r>
          </a:p>
        </p:txBody>
      </p:sp>
      <p:sp>
        <p:nvSpPr>
          <p:cNvPr id="7" name="Text Box 2"/>
          <p:cNvSpPr txBox="1">
            <a:spLocks noChangeArrowheads="1"/>
          </p:cNvSpPr>
          <p:nvPr/>
        </p:nvSpPr>
        <p:spPr bwMode="auto">
          <a:xfrm>
            <a:off x="4850018" y="1600199"/>
            <a:ext cx="3772848" cy="4286625"/>
          </a:xfrm>
          <a:prstGeom prst="rect">
            <a:avLst/>
          </a:prstGeom>
          <a:noFill/>
          <a:ln w="3175">
            <a:solidFill>
              <a:schemeClr val="tx1"/>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0"/>
              </a:spcAft>
            </a:pPr>
            <a:r>
              <a:rPr lang="en-US" sz="1600" u="sng" dirty="0">
                <a:solidFill>
                  <a:srgbClr val="000000"/>
                </a:solidFill>
                <a:effectLst/>
                <a:latin typeface="Calibri"/>
                <a:ea typeface="Calibri"/>
                <a:cs typeface="News Gothic Std"/>
              </a:rPr>
              <a:t>Office Procedures for Discipline Referral</a:t>
            </a:r>
            <a:endParaRPr lang="en-US" sz="1600" dirty="0">
              <a:solidFill>
                <a:srgbClr val="000000"/>
              </a:solidFill>
              <a:effectLst/>
              <a:latin typeface="News Gothic Std"/>
              <a:ea typeface="Calibri"/>
              <a:cs typeface="News Gothic Std"/>
            </a:endParaRPr>
          </a:p>
          <a:p>
            <a:pPr marL="0" marR="0">
              <a:spcBef>
                <a:spcPts val="0"/>
              </a:spcBef>
              <a:spcAft>
                <a:spcPts val="0"/>
              </a:spcAft>
            </a:pPr>
            <a:r>
              <a:rPr lang="en-US" sz="1600" dirty="0">
                <a:solidFill>
                  <a:srgbClr val="000000"/>
                </a:solidFill>
                <a:effectLst/>
                <a:latin typeface="Calibri"/>
                <a:ea typeface="ＭＳ 明朝"/>
                <a:cs typeface="News Gothic Std"/>
              </a:rPr>
              <a:t> </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Write pass or escort student to office</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Teacher Complete Time out of Class Form</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Administrator assesses, problem solves</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Objective: Teach, learn, return to academic instruction as quickly as possible</a:t>
            </a:r>
            <a:endParaRPr lang="en-US" sz="1600" dirty="0">
              <a:effectLst/>
              <a:latin typeface="Cambria"/>
              <a:ea typeface="ＭＳ 明朝"/>
              <a:cs typeface="Times New Roman"/>
            </a:endParaRPr>
          </a:p>
          <a:p>
            <a:pPr marL="342900" marR="0" lvl="0" indent="-342900">
              <a:spcBef>
                <a:spcPts val="0"/>
              </a:spcBef>
              <a:spcAft>
                <a:spcPts val="0"/>
              </a:spcAft>
              <a:buFont typeface="+mj-lt"/>
              <a:buAutoNum type="arabicPeriod"/>
            </a:pPr>
            <a:r>
              <a:rPr lang="en-US" sz="1600" dirty="0">
                <a:solidFill>
                  <a:srgbClr val="000000"/>
                </a:solidFill>
                <a:effectLst/>
                <a:latin typeface="Calibri"/>
                <a:ea typeface="ＭＳ 明朝"/>
                <a:cs typeface="News Gothic Std"/>
              </a:rPr>
              <a:t>Strategies:</a:t>
            </a:r>
            <a:endParaRPr lang="en-US" sz="1600" dirty="0">
              <a:effectLst/>
              <a:latin typeface="Cambria"/>
              <a:ea typeface="ＭＳ 明朝"/>
              <a:cs typeface="Times New Roman"/>
            </a:endParaRPr>
          </a:p>
          <a:p>
            <a:pPr marL="0" marR="0">
              <a:spcBef>
                <a:spcPts val="0"/>
              </a:spcBef>
              <a:spcAft>
                <a:spcPts val="0"/>
              </a:spcAft>
            </a:pPr>
            <a:r>
              <a:rPr lang="en-US" sz="1600" dirty="0">
                <a:solidFill>
                  <a:srgbClr val="000000"/>
                </a:solidFill>
                <a:effectLst/>
                <a:latin typeface="Calibri"/>
                <a:ea typeface="ＭＳ 明朝"/>
                <a:cs typeface="News Gothic Std"/>
              </a:rPr>
              <a:t> </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Practice behavior expectations</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Re-Teach in setting</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Problem-solving team</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Conference with families</a:t>
            </a:r>
            <a:endParaRPr lang="en-US" sz="1600" dirty="0">
              <a:effectLst/>
              <a:latin typeface="Cambria"/>
              <a:ea typeface="ＭＳ 明朝"/>
              <a:cs typeface="Times New Roman"/>
            </a:endParaRPr>
          </a:p>
          <a:p>
            <a:pPr marL="806450" marR="0" lvl="0" indent="-342900">
              <a:spcBef>
                <a:spcPts val="0"/>
              </a:spcBef>
              <a:spcAft>
                <a:spcPts val="0"/>
              </a:spcAft>
              <a:buFont typeface="Symbol"/>
              <a:buChar char=""/>
            </a:pPr>
            <a:r>
              <a:rPr lang="en-US" sz="1600" dirty="0">
                <a:solidFill>
                  <a:srgbClr val="000000"/>
                </a:solidFill>
                <a:effectLst/>
                <a:latin typeface="Calibri"/>
                <a:ea typeface="ＭＳ 明朝"/>
                <a:cs typeface="News Gothic Std"/>
              </a:rPr>
              <a:t>Restorative practice strategies including…</a:t>
            </a:r>
            <a:endParaRPr lang="en-US" sz="1600" dirty="0">
              <a:effectLst/>
              <a:latin typeface="Cambria"/>
              <a:ea typeface="ＭＳ 明朝"/>
              <a:cs typeface="Times New Roman"/>
            </a:endParaRPr>
          </a:p>
        </p:txBody>
      </p:sp>
      <p:sp>
        <p:nvSpPr>
          <p:cNvPr id="3" name="Content Placeholder 2"/>
          <p:cNvSpPr>
            <a:spLocks noGrp="1"/>
          </p:cNvSpPr>
          <p:nvPr>
            <p:ph sz="half" idx="1"/>
          </p:nvPr>
        </p:nvSpPr>
        <p:spPr/>
        <p:txBody>
          <a:bodyPr>
            <a:normAutofit fontScale="85000" lnSpcReduction="10000"/>
          </a:bodyPr>
          <a:lstStyle/>
          <a:p>
            <a:pPr marL="457200" indent="-457200">
              <a:buFont typeface="Arial"/>
              <a:buChar char="•"/>
            </a:pPr>
            <a:r>
              <a:rPr lang="en-US" dirty="0"/>
              <a:t>Do you complete an office referral electronically?</a:t>
            </a:r>
          </a:p>
          <a:p>
            <a:pPr marL="457200" indent="-457200">
              <a:buFont typeface="Arial"/>
              <a:buChar char="•"/>
            </a:pPr>
            <a:r>
              <a:rPr lang="en-US" dirty="0"/>
              <a:t>Do you complete an office referral on paper?</a:t>
            </a:r>
          </a:p>
          <a:p>
            <a:pPr marL="457200" indent="-457200">
              <a:buFont typeface="Arial"/>
              <a:buChar char="•"/>
            </a:pPr>
            <a:r>
              <a:rPr lang="en-US" dirty="0"/>
              <a:t>What is the procedure for getting a student to the office (call to office, student goes to the office)?</a:t>
            </a:r>
          </a:p>
          <a:p>
            <a:pPr marL="457200" indent="-457200">
              <a:buFont typeface="Arial"/>
              <a:buChar char="•"/>
            </a:pPr>
            <a:r>
              <a:rPr lang="en-US" dirty="0"/>
              <a:t>What’s the administrator’s disposition and is it communicated to referring teachers?</a:t>
            </a:r>
          </a:p>
        </p:txBody>
      </p:sp>
      <p:sp>
        <p:nvSpPr>
          <p:cNvPr id="2" name="Title 1"/>
          <p:cNvSpPr>
            <a:spLocks noGrp="1"/>
          </p:cNvSpPr>
          <p:nvPr>
            <p:ph type="title"/>
          </p:nvPr>
        </p:nvSpPr>
        <p:spPr>
          <a:xfrm>
            <a:off x="1635760" y="288118"/>
            <a:ext cx="6056630" cy="915357"/>
          </a:xfrm>
        </p:spPr>
        <p:txBody>
          <a:bodyPr>
            <a:noAutofit/>
          </a:bodyPr>
          <a:lstStyle/>
          <a:p>
            <a:r>
              <a:rPr lang="en-US" sz="3200" dirty="0">
                <a:solidFill>
                  <a:srgbClr val="1D2A53"/>
                </a:solidFill>
              </a:rPr>
              <a:t>What happens if a student needs to be referred to the office?</a:t>
            </a:r>
          </a:p>
        </p:txBody>
      </p:sp>
    </p:spTree>
    <p:extLst>
      <p:ext uri="{BB962C8B-B14F-4D97-AF65-F5344CB8AC3E}">
        <p14:creationId xmlns:p14="http://schemas.microsoft.com/office/powerpoint/2010/main" val="60969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12" y="197898"/>
            <a:ext cx="713232" cy="713232"/>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044965" y="4508132"/>
            <a:ext cx="3572844" cy="1015663"/>
          </a:xfrm>
          <a:prstGeom prst="rect">
            <a:avLst/>
          </a:prstGeom>
          <a:noFill/>
        </p:spPr>
        <p:txBody>
          <a:bodyPr wrap="square" rtlCol="0">
            <a:spAutoFit/>
          </a:bodyPr>
          <a:lstStyle/>
          <a:p>
            <a:r>
              <a:rPr lang="en-US" sz="1200" i="1" dirty="0">
                <a:solidFill>
                  <a:schemeClr val="tx1">
                    <a:lumMod val="60000"/>
                    <a:lumOff val="40000"/>
                  </a:schemeClr>
                </a:solidFill>
              </a:rPr>
              <a:t>Peterson, R. L. (2005). Ten alternatives to suspension. Impact: Feature Issue on Fostering Success in School and Beyond for Students With Emotional/Behavioral Disorders, 18(2).</a:t>
            </a:r>
          </a:p>
          <a:p>
            <a:r>
              <a:rPr lang="en-US" sz="1200" dirty="0">
                <a:solidFill>
                  <a:schemeClr val="tx1">
                    <a:lumMod val="60000"/>
                    <a:lumOff val="40000"/>
                  </a:schemeClr>
                </a:solidFill>
                <a:hlinkClick r:id="rId4"/>
              </a:rPr>
              <a:t>https://ici.umn.edu/products/impact/182/over5.html</a:t>
            </a:r>
            <a:r>
              <a:rPr lang="en-US" sz="1200" dirty="0">
                <a:solidFill>
                  <a:schemeClr val="tx1">
                    <a:lumMod val="60000"/>
                    <a:lumOff val="40000"/>
                  </a:schemeClr>
                </a:solidFill>
              </a:rPr>
              <a:t> </a:t>
            </a:r>
          </a:p>
        </p:txBody>
      </p:sp>
      <p:pic>
        <p:nvPicPr>
          <p:cNvPr id="5" name="Picture 4" title="Jigsaw puzzle pieces"/>
          <p:cNvPicPr>
            <a:picLocks noChangeAspect="1"/>
          </p:cNvPicPr>
          <p:nvPr/>
        </p:nvPicPr>
        <p:blipFill>
          <a:blip r:embed="rId5"/>
          <a:stretch>
            <a:fillRect/>
          </a:stretch>
        </p:blipFill>
        <p:spPr>
          <a:xfrm>
            <a:off x="973044" y="5124439"/>
            <a:ext cx="2167171" cy="1468596"/>
          </a:xfrm>
          <a:prstGeom prst="rect">
            <a:avLst/>
          </a:prstGeom>
        </p:spPr>
      </p:pic>
      <p:sp>
        <p:nvSpPr>
          <p:cNvPr id="10" name="Content Placeholder 9"/>
          <p:cNvSpPr>
            <a:spLocks noGrp="1"/>
          </p:cNvSpPr>
          <p:nvPr>
            <p:ph sz="quarter" idx="4"/>
          </p:nvPr>
        </p:nvSpPr>
        <p:spPr>
          <a:xfrm>
            <a:off x="4567167" y="1892320"/>
            <a:ext cx="3811024" cy="4109282"/>
          </a:xfrm>
        </p:spPr>
        <p:txBody>
          <a:bodyPr/>
          <a:lstStyle/>
          <a:p>
            <a:pPr marL="457200" indent="-457200">
              <a:buFont typeface="+mj-lt"/>
              <a:buAutoNum type="arabicPeriod"/>
            </a:pPr>
            <a:r>
              <a:rPr lang="en-US" dirty="0">
                <a:solidFill>
                  <a:schemeClr val="accent1">
                    <a:lumMod val="50000"/>
                  </a:schemeClr>
                </a:solidFill>
              </a:rPr>
              <a:t>Review the examples of alternatives to suspension.</a:t>
            </a:r>
          </a:p>
          <a:p>
            <a:pPr marL="457200" indent="-457200">
              <a:buFont typeface="+mj-lt"/>
              <a:buAutoNum type="arabicPeriod"/>
            </a:pPr>
            <a:r>
              <a:rPr lang="en-US" dirty="0">
                <a:solidFill>
                  <a:schemeClr val="accent1">
                    <a:lumMod val="50000"/>
                  </a:schemeClr>
                </a:solidFill>
              </a:rPr>
              <a:t>Identify alternatives in place at your school to add to your discipline flowchart.</a:t>
            </a:r>
          </a:p>
        </p:txBody>
      </p:sp>
      <p:sp>
        <p:nvSpPr>
          <p:cNvPr id="7" name="Text Placeholder 6"/>
          <p:cNvSpPr>
            <a:spLocks noGrp="1"/>
          </p:cNvSpPr>
          <p:nvPr>
            <p:ph type="body" sz="quarter" idx="3"/>
          </p:nvPr>
        </p:nvSpPr>
        <p:spPr>
          <a:xfrm>
            <a:off x="4567167" y="1252558"/>
            <a:ext cx="3811024" cy="639762"/>
          </a:xfrm>
        </p:spPr>
        <p:txBody>
          <a:bodyPr>
            <a:normAutofit/>
          </a:bodyPr>
          <a:lstStyle/>
          <a:p>
            <a:r>
              <a:rPr lang="en-US" sz="2000" dirty="0">
                <a:solidFill>
                  <a:schemeClr val="accent6"/>
                </a:solidFill>
              </a:rPr>
              <a:t>Workbook TFI 1.5, 1.6, Activity 5</a:t>
            </a:r>
          </a:p>
        </p:txBody>
      </p:sp>
      <p:sp>
        <p:nvSpPr>
          <p:cNvPr id="4" name="Content Placeholder 3"/>
          <p:cNvSpPr>
            <a:spLocks noGrp="1"/>
          </p:cNvSpPr>
          <p:nvPr>
            <p:ph sz="half" idx="2"/>
          </p:nvPr>
        </p:nvSpPr>
        <p:spPr>
          <a:xfrm>
            <a:off x="379341" y="1892320"/>
            <a:ext cx="3855733" cy="4109282"/>
          </a:xfrm>
        </p:spPr>
        <p:txBody>
          <a:bodyPr/>
          <a:lstStyle/>
          <a:p>
            <a:pPr marL="514350" indent="-514350">
              <a:buFont typeface="+mj-lt"/>
              <a:buAutoNum type="arabicPeriod"/>
            </a:pPr>
            <a:r>
              <a:rPr lang="en-US" dirty="0">
                <a:solidFill>
                  <a:schemeClr val="accent1">
                    <a:lumMod val="50000"/>
                  </a:schemeClr>
                </a:solidFill>
              </a:rPr>
              <a:t>In small groups, read and discuss the statements on </a:t>
            </a:r>
            <a:r>
              <a:rPr lang="en-US" i="1" dirty="0">
                <a:solidFill>
                  <a:schemeClr val="accent1">
                    <a:lumMod val="50000"/>
                  </a:schemeClr>
                </a:solidFill>
              </a:rPr>
              <a:t>considerations for consequences </a:t>
            </a:r>
            <a:r>
              <a:rPr lang="en-US" dirty="0">
                <a:solidFill>
                  <a:schemeClr val="accent1">
                    <a:lumMod val="50000"/>
                  </a:schemeClr>
                </a:solidFill>
              </a:rPr>
              <a:t>in your workbook.</a:t>
            </a:r>
          </a:p>
          <a:p>
            <a:pPr marL="514350" indent="-514350">
              <a:buFont typeface="+mj-lt"/>
              <a:buAutoNum type="arabicPeriod"/>
            </a:pPr>
            <a:r>
              <a:rPr lang="en-US" dirty="0">
                <a:solidFill>
                  <a:schemeClr val="accent1">
                    <a:lumMod val="50000"/>
                  </a:schemeClr>
                </a:solidFill>
              </a:rPr>
              <a:t>Discuss with the full table how your team can use this activity with all staff</a:t>
            </a:r>
          </a:p>
        </p:txBody>
      </p:sp>
      <p:sp>
        <p:nvSpPr>
          <p:cNvPr id="6" name="Text Placeholder 5"/>
          <p:cNvSpPr>
            <a:spLocks noGrp="1"/>
          </p:cNvSpPr>
          <p:nvPr>
            <p:ph type="body" idx="1"/>
          </p:nvPr>
        </p:nvSpPr>
        <p:spPr>
          <a:xfrm>
            <a:off x="379341" y="1252558"/>
            <a:ext cx="3855733" cy="639762"/>
          </a:xfrm>
        </p:spPr>
        <p:txBody>
          <a:bodyPr>
            <a:normAutofit/>
          </a:bodyPr>
          <a:lstStyle/>
          <a:p>
            <a:r>
              <a:rPr lang="en-US" sz="2000" dirty="0">
                <a:solidFill>
                  <a:schemeClr val="accent6"/>
                </a:solidFill>
              </a:rPr>
              <a:t>Workbook TFI 1.5, 1.6, Activity 4</a:t>
            </a:r>
          </a:p>
        </p:txBody>
      </p:sp>
      <p:sp>
        <p:nvSpPr>
          <p:cNvPr id="2" name="Title 1"/>
          <p:cNvSpPr>
            <a:spLocks noGrp="1"/>
          </p:cNvSpPr>
          <p:nvPr>
            <p:ph type="title"/>
          </p:nvPr>
        </p:nvSpPr>
        <p:spPr>
          <a:xfrm>
            <a:off x="863825" y="80220"/>
            <a:ext cx="7297840" cy="915357"/>
          </a:xfrm>
        </p:spPr>
        <p:txBody>
          <a:bodyPr>
            <a:noAutofit/>
          </a:bodyPr>
          <a:lstStyle/>
          <a:p>
            <a:pPr>
              <a:defRPr/>
            </a:pPr>
            <a:r>
              <a:rPr lang="en-US" sz="3600" b="1" i="1" dirty="0">
                <a:solidFill>
                  <a:schemeClr val="accent1">
                    <a:lumMod val="50000"/>
                  </a:schemeClr>
                </a:solidFill>
              </a:rPr>
              <a:t>Considerations for Consequences </a:t>
            </a:r>
          </a:p>
        </p:txBody>
      </p:sp>
    </p:spTree>
    <p:extLst>
      <p:ext uri="{BB962C8B-B14F-4D97-AF65-F5344CB8AC3E}">
        <p14:creationId xmlns:p14="http://schemas.microsoft.com/office/powerpoint/2010/main" val="2863315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12" y="197898"/>
            <a:ext cx="713232" cy="71323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775487" y="5476004"/>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7</a:t>
            </a:r>
          </a:p>
        </p:txBody>
      </p:sp>
      <p:sp>
        <p:nvSpPr>
          <p:cNvPr id="9" name="TextBox 8"/>
          <p:cNvSpPr txBox="1"/>
          <p:nvPr/>
        </p:nvSpPr>
        <p:spPr>
          <a:xfrm>
            <a:off x="7715250" y="2145986"/>
            <a:ext cx="1097280" cy="1077218"/>
          </a:xfrm>
          <a:prstGeom prst="rect">
            <a:avLst/>
          </a:prstGeom>
          <a:noFill/>
        </p:spPr>
        <p:txBody>
          <a:bodyPr wrap="square" rtlCol="0">
            <a:spAutoFit/>
          </a:bodyPr>
          <a:lstStyle/>
          <a:p>
            <a:pPr algn="ctr"/>
            <a:r>
              <a:rPr lang="en-US" sz="1600" i="1" dirty="0">
                <a:solidFill>
                  <a:srgbClr val="DD8047"/>
                </a:solidFill>
                <a:latin typeface="Tw Cen MT"/>
                <a:cs typeface="Tw Cen MT"/>
              </a:rPr>
              <a:t>Office Procedures and Practices </a:t>
            </a:r>
          </a:p>
        </p:txBody>
      </p:sp>
      <p:pic>
        <p:nvPicPr>
          <p:cNvPr id="2" name="Picture 1" descr="Shows the same flowchart as earlier slide with boxes under inappropriate behavior blank." title="discipline process flowchart"/>
          <p:cNvPicPr>
            <a:picLocks noChangeAspect="1"/>
          </p:cNvPicPr>
          <p:nvPr/>
        </p:nvPicPr>
        <p:blipFill>
          <a:blip r:embed="rId4"/>
          <a:stretch>
            <a:fillRect/>
          </a:stretch>
        </p:blipFill>
        <p:spPr>
          <a:xfrm>
            <a:off x="4520485" y="1314632"/>
            <a:ext cx="4416766" cy="5393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title="circle around boxes in flowchart that are to be completed under office-managed behaviors"/>
          <p:cNvSpPr/>
          <p:nvPr/>
        </p:nvSpPr>
        <p:spPr>
          <a:xfrm>
            <a:off x="6960870" y="1840230"/>
            <a:ext cx="1976381" cy="1760220"/>
          </a:xfrm>
          <a:prstGeom prst="ellipse">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12518" y="1532045"/>
            <a:ext cx="3830882" cy="4128625"/>
          </a:xfrm>
          <a:prstGeom prst="rect">
            <a:avLst/>
          </a:prstGeom>
        </p:spPr>
        <p:txBody>
          <a:bodyPr>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a:solidFill>
                  <a:schemeClr val="accent1">
                    <a:lumMod val="50000"/>
                  </a:schemeClr>
                </a:solidFill>
              </a:rPr>
              <a:t>What practices are in place for how school administration responds to a major discipline referral?</a:t>
            </a:r>
          </a:p>
          <a:p>
            <a:pPr marL="342900" indent="-342900">
              <a:spcAft>
                <a:spcPts val="1200"/>
              </a:spcAft>
              <a:buFont typeface="+mj-lt"/>
              <a:buAutoNum type="arabicPeriod"/>
            </a:pPr>
            <a:r>
              <a:rPr lang="en-US" sz="1800" dirty="0">
                <a:solidFill>
                  <a:schemeClr val="accent1">
                    <a:lumMod val="50000"/>
                  </a:schemeClr>
                </a:solidFill>
              </a:rPr>
              <a:t>Identify your office process and practices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prevention strategies</a:t>
            </a:r>
          </a:p>
          <a:p>
            <a:pPr marL="520700" lvl="1" indent="-227013">
              <a:spcBef>
                <a:spcPts val="0"/>
              </a:spcBef>
              <a:spcAft>
                <a:spcPts val="600"/>
              </a:spcAft>
              <a:buFont typeface="Courier New" charset="0"/>
              <a:buChar char="o"/>
            </a:pPr>
            <a:r>
              <a:rPr lang="en-US" sz="1600" dirty="0">
                <a:solidFill>
                  <a:schemeClr val="accent1">
                    <a:lumMod val="50000"/>
                  </a:schemeClr>
                </a:solidFill>
              </a:rPr>
              <a:t>Include re-teaching and other educational approaches to discipline</a:t>
            </a:r>
          </a:p>
          <a:p>
            <a:pPr marL="342900" indent="-342900">
              <a:spcAft>
                <a:spcPts val="1200"/>
              </a:spcAft>
              <a:buFont typeface="+mj-lt"/>
              <a:buAutoNum type="arabicPeriod"/>
            </a:pPr>
            <a:r>
              <a:rPr lang="en-US" sz="1800" dirty="0">
                <a:solidFill>
                  <a:schemeClr val="accent1">
                    <a:lumMod val="50000"/>
                  </a:schemeClr>
                </a:solidFill>
              </a:rPr>
              <a:t>Add your process for Major ODRs to the flowchart</a:t>
            </a:r>
            <a:endParaRPr lang="en-US" sz="1600" dirty="0">
              <a:solidFill>
                <a:schemeClr val="accent1">
                  <a:lumMod val="50000"/>
                </a:schemeClr>
              </a:solidFill>
            </a:endParaRPr>
          </a:p>
        </p:txBody>
      </p:sp>
      <p:sp>
        <p:nvSpPr>
          <p:cNvPr id="4" name="Title 3"/>
          <p:cNvSpPr>
            <a:spLocks noGrp="1"/>
          </p:cNvSpPr>
          <p:nvPr>
            <p:ph type="title"/>
          </p:nvPr>
        </p:nvSpPr>
        <p:spPr/>
        <p:txBody>
          <a:bodyPr>
            <a:normAutofit fontScale="90000"/>
          </a:bodyPr>
          <a:lstStyle/>
          <a:p>
            <a:r>
              <a:rPr lang="en-US" sz="2200" dirty="0">
                <a:latin typeface="Tw Cen MT" charset="0"/>
              </a:rPr>
              <a:t>Add a process for Major Discipline Referrals </a:t>
            </a:r>
            <a:br>
              <a:rPr lang="en-US" sz="2200" dirty="0">
                <a:latin typeface="Tw Cen MT" charset="0"/>
              </a:rPr>
            </a:br>
            <a:r>
              <a:rPr lang="en-US" sz="2200" dirty="0">
                <a:latin typeface="Tw Cen MT" charset="0"/>
              </a:rPr>
              <a:t>to your Discipline Flowchart</a:t>
            </a:r>
            <a:br>
              <a:rPr lang="en-US" sz="2000" dirty="0">
                <a:latin typeface="Tw Cen MT" charset="0"/>
              </a:rPr>
            </a:br>
            <a:endParaRPr lang="en-US" sz="2000" dirty="0"/>
          </a:p>
        </p:txBody>
      </p:sp>
    </p:spTree>
    <p:extLst>
      <p:ext uri="{BB962C8B-B14F-4D97-AF65-F5344CB8AC3E}">
        <p14:creationId xmlns:p14="http://schemas.microsoft.com/office/powerpoint/2010/main" val="844906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 name="TextBox 6"/>
          <p:cNvSpPr txBox="1"/>
          <p:nvPr/>
        </p:nvSpPr>
        <p:spPr>
          <a:xfrm>
            <a:off x="296485" y="6203235"/>
            <a:ext cx="3364254" cy="369332"/>
          </a:xfrm>
          <a:prstGeom prst="rect">
            <a:avLst/>
          </a:prstGeom>
          <a:solidFill>
            <a:srgbClr val="FFFFFF"/>
          </a:solidFill>
        </p:spPr>
        <p:txBody>
          <a:bodyPr wrap="none" rtlCol="0">
            <a:spAutoFit/>
          </a:bodyPr>
          <a:lstStyle/>
          <a:p>
            <a:r>
              <a:rPr lang="en-US" b="1" dirty="0">
                <a:latin typeface="Tw Cen MT"/>
                <a:cs typeface="Tw Cen MT"/>
              </a:rPr>
              <a:t>Workbook: TFI 1.5, 1.6 </a:t>
            </a:r>
            <a:r>
              <a:rPr lang="en-US" b="1" dirty="0" err="1">
                <a:latin typeface="Tw Cen MT"/>
                <a:cs typeface="Tw Cen MT"/>
              </a:rPr>
              <a:t>Activitiy</a:t>
            </a:r>
            <a:r>
              <a:rPr lang="en-US" b="1" dirty="0">
                <a:latin typeface="Tw Cen MT"/>
                <a:cs typeface="Tw Cen MT"/>
              </a:rPr>
              <a:t> 6</a:t>
            </a:r>
          </a:p>
        </p:txBody>
      </p:sp>
      <p:sp>
        <p:nvSpPr>
          <p:cNvPr id="55300" name="Rectangle 4"/>
          <p:cNvSpPr>
            <a:spLocks noChangeArrowheads="1"/>
          </p:cNvSpPr>
          <p:nvPr/>
        </p:nvSpPr>
        <p:spPr bwMode="auto">
          <a:xfrm>
            <a:off x="4762500" y="1597234"/>
            <a:ext cx="4114800" cy="42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Problem Behavior</a:t>
            </a:r>
            <a:endParaRPr lang="en-US" sz="2800" b="1" dirty="0">
              <a:solidFill>
                <a:schemeClr val="accent1">
                  <a:lumMod val="50000"/>
                </a:schemeClr>
              </a:solidFill>
              <a:latin typeface="Tw Cen MT"/>
              <a:cs typeface="Tw Cen MT"/>
            </a:endParaRPr>
          </a:p>
          <a:p>
            <a:pPr marL="457200" indent="-457200">
              <a:lnSpc>
                <a:spcPct val="80000"/>
              </a:lnSpc>
              <a:spcBef>
                <a:spcPct val="20000"/>
              </a:spcBef>
              <a:buFont typeface="Wingdings" charset="2"/>
              <a:buChar char="§"/>
            </a:pPr>
            <a:r>
              <a:rPr lang="en-US" sz="2800" i="1" dirty="0">
                <a:solidFill>
                  <a:schemeClr val="accent6"/>
                </a:solidFill>
                <a:latin typeface="Tw Cen MT"/>
                <a:cs typeface="Tw Cen MT"/>
              </a:rPr>
              <a:t>Possible Motivation</a:t>
            </a:r>
          </a:p>
          <a:p>
            <a:pPr marL="457200" indent="-457200">
              <a:lnSpc>
                <a:spcPct val="80000"/>
              </a:lnSpc>
              <a:spcBef>
                <a:spcPct val="20000"/>
              </a:spcBef>
              <a:buFont typeface="Wingdings" charset="2"/>
              <a:buChar char="§"/>
            </a:pPr>
            <a:r>
              <a:rPr lang="en-US" sz="2800" i="1" dirty="0">
                <a:solidFill>
                  <a:schemeClr val="accent6"/>
                </a:solidFill>
                <a:latin typeface="Tw Cen MT"/>
                <a:cs typeface="Tw Cen MT"/>
              </a:rPr>
              <a:t>What was happening before the behavior (antecedent)?</a:t>
            </a: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Possible consequences</a:t>
            </a: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Administrative     Decision</a:t>
            </a:r>
            <a:endParaRPr lang="en-US" sz="2800" b="1" dirty="0">
              <a:solidFill>
                <a:schemeClr val="accent1">
                  <a:lumMod val="50000"/>
                </a:schemeClr>
              </a:solidFill>
              <a:latin typeface="Tw Cen MT"/>
              <a:cs typeface="Tw Cen MT"/>
            </a:endParaRPr>
          </a:p>
          <a:p>
            <a:pPr marL="457200" indent="-457200">
              <a:lnSpc>
                <a:spcPct val="80000"/>
              </a:lnSpc>
              <a:spcBef>
                <a:spcPct val="20000"/>
              </a:spcBef>
              <a:buFont typeface="Wingdings" charset="2"/>
              <a:buChar char="§"/>
            </a:pPr>
            <a:r>
              <a:rPr lang="en-US" sz="2800" dirty="0">
                <a:solidFill>
                  <a:schemeClr val="accent1">
                    <a:lumMod val="50000"/>
                  </a:schemeClr>
                </a:solidFill>
                <a:latin typeface="Tw Cen MT"/>
                <a:cs typeface="Tw Cen MT"/>
              </a:rPr>
              <a:t>Other Comments</a:t>
            </a:r>
          </a:p>
        </p:txBody>
      </p:sp>
      <p:sp>
        <p:nvSpPr>
          <p:cNvPr id="55299" name="Rectangle 3"/>
          <p:cNvSpPr>
            <a:spLocks noGrp="1" noChangeArrowheads="1"/>
          </p:cNvSpPr>
          <p:nvPr>
            <p:ph idx="1"/>
          </p:nvPr>
        </p:nvSpPr>
        <p:spPr>
          <a:xfrm>
            <a:off x="767401" y="1597234"/>
            <a:ext cx="3897630" cy="4318491"/>
          </a:xfrm>
        </p:spPr>
        <p:txBody>
          <a:bodyPr>
            <a:normAutofit/>
          </a:bodyPr>
          <a:lstStyle/>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Name</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Date</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Time of Incident</a:t>
            </a:r>
          </a:p>
          <a:p>
            <a:pPr marL="457200" indent="-457200">
              <a:buFont typeface="Wingdings" charset="2"/>
              <a:buChar char="§"/>
            </a:pPr>
            <a:r>
              <a:rPr lang="en-US" sz="2800" dirty="0">
                <a:solidFill>
                  <a:schemeClr val="accent1">
                    <a:lumMod val="50000"/>
                  </a:schemeClr>
                </a:solidFill>
                <a:cs typeface="Times New Roman" pitchFamily="18" charset="0"/>
              </a:rPr>
              <a:t>Location of Incident</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Teacher </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Student’s Grade Level</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Referring Staff</a:t>
            </a:r>
          </a:p>
          <a:p>
            <a:pPr marL="457200" indent="-457200">
              <a:buClr>
                <a:srgbClr val="003082"/>
              </a:buClr>
              <a:buFont typeface="Wingdings" charset="2"/>
              <a:buChar char="§"/>
            </a:pPr>
            <a:r>
              <a:rPr lang="en-US" sz="2800" dirty="0">
                <a:solidFill>
                  <a:schemeClr val="accent1">
                    <a:lumMod val="50000"/>
                  </a:schemeClr>
                </a:solidFill>
                <a:cs typeface="Times New Roman" pitchFamily="18" charset="0"/>
              </a:rPr>
              <a:t>Others Involved</a:t>
            </a:r>
          </a:p>
          <a:p>
            <a:pPr marL="457200" indent="-457200" eaLnBrk="1" hangingPunct="1">
              <a:buClr>
                <a:srgbClr val="003082"/>
              </a:buClr>
              <a:buFont typeface="Wingdings" charset="2"/>
              <a:buChar char="§"/>
            </a:pPr>
            <a:endParaRPr lang="en-US" sz="2800" dirty="0">
              <a:solidFill>
                <a:schemeClr val="accent1">
                  <a:lumMod val="50000"/>
                </a:schemeClr>
              </a:solidFill>
              <a:latin typeface="Times New Roman" pitchFamily="18" charset="0"/>
              <a:cs typeface="Times New Roman" pitchFamily="18" charset="0"/>
            </a:endParaRPr>
          </a:p>
        </p:txBody>
      </p:sp>
      <p:sp>
        <p:nvSpPr>
          <p:cNvPr id="55298" name="Rectangle 2"/>
          <p:cNvSpPr>
            <a:spLocks noGrp="1" noChangeArrowheads="1"/>
          </p:cNvSpPr>
          <p:nvPr>
            <p:ph type="title"/>
          </p:nvPr>
        </p:nvSpPr>
        <p:spPr>
          <a:xfrm>
            <a:off x="914400" y="102280"/>
            <a:ext cx="8229600" cy="1494954"/>
          </a:xfrm>
        </p:spPr>
        <p:txBody>
          <a:bodyPr>
            <a:noAutofit/>
          </a:bodyPr>
          <a:lstStyle/>
          <a:p>
            <a:pPr algn="ctr" eaLnBrk="1" hangingPunct="1"/>
            <a:r>
              <a:rPr lang="en-US" sz="3200" dirty="0">
                <a:solidFill>
                  <a:srgbClr val="1D2A53"/>
                </a:solidFill>
              </a:rPr>
              <a:t>Do your data collection tools have all the information to make data-informed decisions?</a:t>
            </a:r>
          </a:p>
        </p:txBody>
      </p:sp>
    </p:spTree>
    <p:extLst>
      <p:ext uri="{BB962C8B-B14F-4D97-AF65-F5344CB8AC3E}">
        <p14:creationId xmlns:p14="http://schemas.microsoft.com/office/powerpoint/2010/main" val="168847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1.12 discipline data, 1.13 data-based decision making, 1.14 fidelity data, 1.15 annual evaluation" title="TFI sub-scale: evaluation"/>
          <p:cNvGraphicFramePr>
            <a:graphicFrameLocks noGrp="1"/>
          </p:cNvGraphicFramePr>
          <p:nvPr>
            <p:extLst>
              <p:ext uri="{D42A27DB-BD31-4B8C-83A1-F6EECF244321}">
                <p14:modId xmlns:p14="http://schemas.microsoft.com/office/powerpoint/2010/main" val="903779981"/>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extLst>
                    <a:ext uri="{9D8B030D-6E8A-4147-A177-3AD203B41FA5}">
                      <a16:colId xmlns:a16="http://schemas.microsoft.com/office/drawing/2014/main" val="20000"/>
                    </a:ext>
                  </a:extLst>
                </a:gridCol>
                <a:gridCol w="3122342">
                  <a:extLst>
                    <a:ext uri="{9D8B030D-6E8A-4147-A177-3AD203B41FA5}">
                      <a16:colId xmlns:a16="http://schemas.microsoft.com/office/drawing/2014/main" val="20001"/>
                    </a:ext>
                  </a:extLst>
                </a:gridCol>
              </a:tblGrid>
              <a:tr h="281542">
                <a:tc gridSpan="2">
                  <a:txBody>
                    <a:bodyPr/>
                    <a:lstStyle/>
                    <a:p>
                      <a:pPr algn="ctr"/>
                      <a:r>
                        <a:rPr lang="en-US" sz="2000" b="0" u="none" dirty="0">
                          <a:solidFill>
                            <a:schemeClr val="tx2"/>
                          </a:solidFill>
                        </a:rPr>
                        <a:t>TFI Sub-Scale: </a:t>
                      </a:r>
                      <a:r>
                        <a:rPr lang="en-US" sz="2000" u="none" dirty="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38228">
                <a:tc>
                  <a:txBody>
                    <a:bodyPr/>
                    <a:lstStyle/>
                    <a:p>
                      <a:r>
                        <a:rPr lang="en-US" sz="1600" dirty="0">
                          <a:solidFill>
                            <a:schemeClr val="tx2"/>
                          </a:solidFill>
                        </a:rPr>
                        <a:t>TFI 1.12</a:t>
                      </a:r>
                      <a:endParaRPr lang="en-US" sz="1600" dirty="0">
                        <a:solidFill>
                          <a:schemeClr val="tx2"/>
                        </a:solidFill>
                        <a:latin typeface="+mn-lt"/>
                        <a:cs typeface="Tw Cen MT"/>
                      </a:endParaRPr>
                    </a:p>
                  </a:txBody>
                  <a:tcPr/>
                </a:tc>
                <a:tc>
                  <a:txBody>
                    <a:bodyPr/>
                    <a:lstStyle/>
                    <a:p>
                      <a:r>
                        <a:rPr lang="en-US" sz="1600" dirty="0">
                          <a:solidFill>
                            <a:schemeClr val="tx2"/>
                          </a:solidFill>
                        </a:rPr>
                        <a:t>Discipline Data</a:t>
                      </a:r>
                      <a:endParaRPr lang="en-US" sz="1600" dirty="0">
                        <a:solidFill>
                          <a:schemeClr val="tx2"/>
                        </a:solidFill>
                        <a:latin typeface="+mn-lt"/>
                        <a:cs typeface="Tw Cen MT"/>
                      </a:endParaRPr>
                    </a:p>
                  </a:txBody>
                  <a:tcPr/>
                </a:tc>
                <a:extLst>
                  <a:ext uri="{0D108BD9-81ED-4DB2-BD59-A6C34878D82A}">
                    <a16:rowId xmlns:a16="http://schemas.microsoft.com/office/drawing/2014/main" val="10001"/>
                  </a:ext>
                </a:extLst>
              </a:tr>
              <a:tr h="238228">
                <a:tc>
                  <a:txBody>
                    <a:bodyPr/>
                    <a:lstStyle/>
                    <a:p>
                      <a:r>
                        <a:rPr lang="en-US" sz="1600" dirty="0">
                          <a:solidFill>
                            <a:schemeClr val="tx2"/>
                          </a:solidFill>
                        </a:rPr>
                        <a:t>TFI 1.13</a:t>
                      </a:r>
                      <a:endParaRPr lang="en-US" sz="1600" dirty="0">
                        <a:solidFill>
                          <a:schemeClr val="tx2"/>
                        </a:solidFill>
                        <a:latin typeface="+mn-lt"/>
                        <a:cs typeface="Tw Cen MT"/>
                      </a:endParaRPr>
                    </a:p>
                  </a:txBody>
                  <a:tcPr/>
                </a:tc>
                <a:tc>
                  <a:txBody>
                    <a:bodyPr/>
                    <a:lstStyle/>
                    <a:p>
                      <a:r>
                        <a:rPr lang="en-US" sz="1600" dirty="0">
                          <a:solidFill>
                            <a:schemeClr val="tx2"/>
                          </a:solidFill>
                        </a:rPr>
                        <a:t>Data-based Decision</a:t>
                      </a:r>
                      <a:r>
                        <a:rPr lang="en-US" sz="1600" baseline="0" dirty="0">
                          <a:solidFill>
                            <a:schemeClr val="tx2"/>
                          </a:solidFill>
                        </a:rPr>
                        <a:t> Making</a:t>
                      </a:r>
                      <a:endParaRPr lang="en-US" sz="1600" dirty="0">
                        <a:solidFill>
                          <a:schemeClr val="tx2"/>
                        </a:solidFill>
                        <a:latin typeface="+mn-lt"/>
                        <a:cs typeface="Tw Cen MT"/>
                      </a:endParaRPr>
                    </a:p>
                  </a:txBody>
                  <a:tcPr/>
                </a:tc>
                <a:extLst>
                  <a:ext uri="{0D108BD9-81ED-4DB2-BD59-A6C34878D82A}">
                    <a16:rowId xmlns:a16="http://schemas.microsoft.com/office/drawing/2014/main" val="10002"/>
                  </a:ext>
                </a:extLst>
              </a:tr>
              <a:tr h="238228">
                <a:tc>
                  <a:txBody>
                    <a:bodyPr/>
                    <a:lstStyle/>
                    <a:p>
                      <a:r>
                        <a:rPr lang="en-US" sz="1600" dirty="0">
                          <a:solidFill>
                            <a:schemeClr val="tx2"/>
                          </a:solidFill>
                        </a:rPr>
                        <a:t>TFI 1.14</a:t>
                      </a:r>
                      <a:endParaRPr lang="en-US" sz="1600" dirty="0">
                        <a:solidFill>
                          <a:schemeClr val="tx2"/>
                        </a:solidFill>
                        <a:latin typeface="+mn-lt"/>
                        <a:cs typeface="Tw Cen MT"/>
                      </a:endParaRPr>
                    </a:p>
                  </a:txBody>
                  <a:tcPr/>
                </a:tc>
                <a:tc>
                  <a:txBody>
                    <a:bodyPr/>
                    <a:lstStyle/>
                    <a:p>
                      <a:r>
                        <a:rPr lang="en-US" sz="1600" dirty="0">
                          <a:solidFill>
                            <a:schemeClr val="tx2"/>
                          </a:solidFill>
                        </a:rPr>
                        <a:t>Fidelity Data</a:t>
                      </a:r>
                      <a:endParaRPr lang="en-US" sz="1600" dirty="0">
                        <a:solidFill>
                          <a:schemeClr val="tx2"/>
                        </a:solidFill>
                        <a:latin typeface="+mn-lt"/>
                        <a:cs typeface="Tw Cen MT"/>
                      </a:endParaRPr>
                    </a:p>
                  </a:txBody>
                  <a:tcPr/>
                </a:tc>
                <a:extLst>
                  <a:ext uri="{0D108BD9-81ED-4DB2-BD59-A6C34878D82A}">
                    <a16:rowId xmlns:a16="http://schemas.microsoft.com/office/drawing/2014/main" val="10003"/>
                  </a:ext>
                </a:extLst>
              </a:tr>
              <a:tr h="238228">
                <a:tc>
                  <a:txBody>
                    <a:bodyPr/>
                    <a:lstStyle/>
                    <a:p>
                      <a:r>
                        <a:rPr lang="en-US" sz="1600" dirty="0">
                          <a:solidFill>
                            <a:schemeClr val="tx2"/>
                          </a:solidFill>
                        </a:rPr>
                        <a:t>TFI 1.15</a:t>
                      </a:r>
                      <a:endParaRPr lang="en-US" sz="1600" dirty="0">
                        <a:solidFill>
                          <a:schemeClr val="tx2"/>
                        </a:solidFill>
                        <a:latin typeface="+mn-lt"/>
                        <a:cs typeface="Tw Cen MT"/>
                      </a:endParaRPr>
                    </a:p>
                  </a:txBody>
                  <a:tcPr/>
                </a:tc>
                <a:tc>
                  <a:txBody>
                    <a:bodyPr/>
                    <a:lstStyle/>
                    <a:p>
                      <a:r>
                        <a:rPr lang="en-US" sz="1600" dirty="0">
                          <a:solidFill>
                            <a:schemeClr val="tx2"/>
                          </a:solidFill>
                        </a:rPr>
                        <a:t>Annual Evaluation</a:t>
                      </a:r>
                      <a:endParaRPr lang="en-US" sz="1600" dirty="0">
                        <a:solidFill>
                          <a:schemeClr val="tx2"/>
                        </a:solidFill>
                        <a:latin typeface="+mn-lt"/>
                        <a:cs typeface="Tw Cen MT"/>
                      </a:endParaRPr>
                    </a:p>
                  </a:txBody>
                  <a:tcPr/>
                </a:tc>
                <a:extLst>
                  <a:ext uri="{0D108BD9-81ED-4DB2-BD59-A6C34878D82A}">
                    <a16:rowId xmlns:a16="http://schemas.microsoft.com/office/drawing/2014/main" val="10004"/>
                  </a:ext>
                </a:extLst>
              </a:tr>
            </a:tbl>
          </a:graphicData>
        </a:graphic>
      </p:graphicFrame>
      <p:graphicFrame>
        <p:nvGraphicFramePr>
          <p:cNvPr id="5" name="Table 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a:graphicFrameLocks noGrp="1"/>
          </p:cNvGraphicFramePr>
          <p:nvPr>
            <p:extLst>
              <p:ext uri="{D42A27DB-BD31-4B8C-83A1-F6EECF244321}">
                <p14:modId xmlns:p14="http://schemas.microsoft.com/office/powerpoint/2010/main" val="3607395581"/>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837064">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44701">
                <a:tc gridSpan="2">
                  <a:txBody>
                    <a:bodyPr/>
                    <a:lstStyle/>
                    <a:p>
                      <a:pPr algn="ctr"/>
                      <a:r>
                        <a:rPr lang="en-US" sz="2000" b="0" u="none" dirty="0">
                          <a:solidFill>
                            <a:schemeClr val="tx2"/>
                          </a:solidFill>
                        </a:rPr>
                        <a:t>TFI Sub-Scale: </a:t>
                      </a:r>
                      <a:r>
                        <a:rPr lang="en-US" sz="2000" u="none" dirty="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91670">
                <a:tc>
                  <a:txBody>
                    <a:bodyPr/>
                    <a:lstStyle/>
                    <a:p>
                      <a:r>
                        <a:rPr lang="en-US" sz="1600" b="0" dirty="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a:solidFill>
                            <a:schemeClr val="tx2"/>
                          </a:solidFill>
                        </a:rPr>
                        <a:t>Behavioral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1"/>
                  </a:ext>
                </a:extLst>
              </a:tr>
              <a:tr h="291670">
                <a:tc>
                  <a:txBody>
                    <a:bodyPr/>
                    <a:lstStyle/>
                    <a:p>
                      <a:r>
                        <a:rPr lang="en-US" sz="1600" b="0" dirty="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a:solidFill>
                            <a:schemeClr val="tx2"/>
                          </a:solidFill>
                        </a:rPr>
                        <a:t>Teaching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2"/>
                  </a:ext>
                </a:extLst>
              </a:tr>
              <a:tr h="291670">
                <a:tc>
                  <a:txBody>
                    <a:bodyPr/>
                    <a:lstStyle/>
                    <a:p>
                      <a:r>
                        <a:rPr lang="en-US" sz="1600" b="1" dirty="0">
                          <a:solidFill>
                            <a:schemeClr val="accent6"/>
                          </a:solidFill>
                        </a:rPr>
                        <a:t>TFI 1.5</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Problem Behavior Definitions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3"/>
                  </a:ext>
                </a:extLst>
              </a:tr>
              <a:tr h="291670">
                <a:tc>
                  <a:txBody>
                    <a:bodyPr/>
                    <a:lstStyle/>
                    <a:p>
                      <a:r>
                        <a:rPr lang="en-US" sz="1600" b="1" dirty="0">
                          <a:solidFill>
                            <a:schemeClr val="accent6"/>
                          </a:solidFill>
                        </a:rPr>
                        <a:t>TFI</a:t>
                      </a:r>
                      <a:r>
                        <a:rPr lang="en-US" sz="1600" b="1" baseline="0" dirty="0">
                          <a:solidFill>
                            <a:schemeClr val="accent6"/>
                          </a:solidFill>
                        </a:rPr>
                        <a:t> </a:t>
                      </a:r>
                      <a:r>
                        <a:rPr lang="en-US" sz="1600" b="1" dirty="0">
                          <a:solidFill>
                            <a:schemeClr val="accent6"/>
                          </a:solidFill>
                        </a:rPr>
                        <a:t>1.6</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Discipline</a:t>
                      </a:r>
                      <a:r>
                        <a:rPr lang="en-US" sz="1600" b="1" baseline="0" dirty="0">
                          <a:solidFill>
                            <a:schemeClr val="accent6"/>
                          </a:solidFill>
                        </a:rPr>
                        <a:t> Policies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4"/>
                  </a:ext>
                </a:extLst>
              </a:tr>
              <a:tr h="291670">
                <a:tc>
                  <a:txBody>
                    <a:bodyPr/>
                    <a:lstStyle/>
                    <a:p>
                      <a:r>
                        <a:rPr lang="en-US" sz="1600" dirty="0">
                          <a:solidFill>
                            <a:schemeClr val="tx2"/>
                          </a:solidFill>
                        </a:rPr>
                        <a:t>TFI 1.7</a:t>
                      </a:r>
                      <a:endParaRPr lang="en-US" sz="1600" dirty="0">
                        <a:solidFill>
                          <a:schemeClr val="tx2"/>
                        </a:solidFill>
                        <a:latin typeface="+mn-lt"/>
                        <a:cs typeface="Tw Cen MT"/>
                      </a:endParaRPr>
                    </a:p>
                  </a:txBody>
                  <a:tcPr/>
                </a:tc>
                <a:tc>
                  <a:txBody>
                    <a:bodyPr/>
                    <a:lstStyle/>
                    <a:p>
                      <a:r>
                        <a:rPr lang="en-US" sz="1600" dirty="0">
                          <a:solidFill>
                            <a:schemeClr val="tx2"/>
                          </a:solidFill>
                        </a:rPr>
                        <a:t>Professional Development</a:t>
                      </a:r>
                      <a:endParaRPr lang="en-US" sz="1600" dirty="0">
                        <a:solidFill>
                          <a:schemeClr val="tx2"/>
                        </a:solidFill>
                        <a:latin typeface="+mn-lt"/>
                        <a:cs typeface="Tw Cen MT"/>
                      </a:endParaRPr>
                    </a:p>
                  </a:txBody>
                  <a:tcPr/>
                </a:tc>
                <a:extLst>
                  <a:ext uri="{0D108BD9-81ED-4DB2-BD59-A6C34878D82A}">
                    <a16:rowId xmlns:a16="http://schemas.microsoft.com/office/drawing/2014/main" val="10005"/>
                  </a:ext>
                </a:extLst>
              </a:tr>
              <a:tr h="291670">
                <a:tc>
                  <a:txBody>
                    <a:bodyPr/>
                    <a:lstStyle/>
                    <a:p>
                      <a:r>
                        <a:rPr lang="en-US" sz="1600" b="1" dirty="0">
                          <a:solidFill>
                            <a:schemeClr val="accent6"/>
                          </a:solidFill>
                        </a:rPr>
                        <a:t>TFI 1.8</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Classroom Procedures</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6"/>
                  </a:ext>
                </a:extLst>
              </a:tr>
              <a:tr h="503793">
                <a:tc>
                  <a:txBody>
                    <a:bodyPr/>
                    <a:lstStyle/>
                    <a:p>
                      <a:r>
                        <a:rPr lang="en-US" sz="1600" dirty="0">
                          <a:solidFill>
                            <a:schemeClr val="tx2"/>
                          </a:solidFill>
                        </a:rPr>
                        <a:t>TFI 1.9</a:t>
                      </a:r>
                      <a:endParaRPr lang="en-US" sz="1600" dirty="0">
                        <a:solidFill>
                          <a:schemeClr val="tx2"/>
                        </a:solidFill>
                        <a:latin typeface="+mn-lt"/>
                        <a:cs typeface="Tw Cen MT"/>
                      </a:endParaRPr>
                    </a:p>
                  </a:txBody>
                  <a:tcPr/>
                </a:tc>
                <a:tc>
                  <a:txBody>
                    <a:bodyPr/>
                    <a:lstStyle/>
                    <a:p>
                      <a:r>
                        <a:rPr lang="en-US" sz="1600" dirty="0">
                          <a:solidFill>
                            <a:schemeClr val="tx2"/>
                          </a:solidFill>
                        </a:rPr>
                        <a:t>Feedback and Acknowledgement</a:t>
                      </a:r>
                      <a:endParaRPr lang="en-US" sz="1600" dirty="0">
                        <a:solidFill>
                          <a:schemeClr val="tx2"/>
                        </a:solidFill>
                        <a:latin typeface="+mn-lt"/>
                        <a:cs typeface="Tw Cen MT"/>
                      </a:endParaRPr>
                    </a:p>
                  </a:txBody>
                  <a:tcPr/>
                </a:tc>
                <a:extLst>
                  <a:ext uri="{0D108BD9-81ED-4DB2-BD59-A6C34878D82A}">
                    <a16:rowId xmlns:a16="http://schemas.microsoft.com/office/drawing/2014/main" val="10007"/>
                  </a:ext>
                </a:extLst>
              </a:tr>
              <a:tr h="291670">
                <a:tc>
                  <a:txBody>
                    <a:bodyPr/>
                    <a:lstStyle/>
                    <a:p>
                      <a:r>
                        <a:rPr lang="en-US" sz="1600" dirty="0">
                          <a:solidFill>
                            <a:schemeClr val="tx2"/>
                          </a:solidFill>
                        </a:rPr>
                        <a:t>TFI 1.10</a:t>
                      </a:r>
                      <a:endParaRPr lang="en-US" sz="1600" dirty="0">
                        <a:solidFill>
                          <a:schemeClr val="tx2"/>
                        </a:solidFill>
                        <a:latin typeface="+mn-lt"/>
                        <a:cs typeface="Tw Cen MT"/>
                      </a:endParaRPr>
                    </a:p>
                  </a:txBody>
                  <a:tcPr/>
                </a:tc>
                <a:tc>
                  <a:txBody>
                    <a:bodyPr/>
                    <a:lstStyle/>
                    <a:p>
                      <a:r>
                        <a:rPr lang="en-US" sz="1600" dirty="0">
                          <a:solidFill>
                            <a:schemeClr val="tx2"/>
                          </a:solidFill>
                        </a:rPr>
                        <a:t>Faculty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8"/>
                  </a:ext>
                </a:extLst>
              </a:tr>
              <a:tr h="555913">
                <a:tc>
                  <a:txBody>
                    <a:bodyPr/>
                    <a:lstStyle/>
                    <a:p>
                      <a:r>
                        <a:rPr lang="en-US" sz="1600" dirty="0">
                          <a:solidFill>
                            <a:schemeClr val="tx2"/>
                          </a:solidFill>
                        </a:rPr>
                        <a:t>TFI 1.11</a:t>
                      </a:r>
                      <a:endParaRPr lang="en-US" sz="1600" dirty="0">
                        <a:solidFill>
                          <a:schemeClr val="tx2"/>
                        </a:solidFill>
                        <a:latin typeface="+mn-lt"/>
                        <a:cs typeface="Tw Cen MT"/>
                      </a:endParaRPr>
                    </a:p>
                  </a:txBody>
                  <a:tcPr/>
                </a:tc>
                <a:tc>
                  <a:txBody>
                    <a:bodyPr/>
                    <a:lstStyle/>
                    <a:p>
                      <a:r>
                        <a:rPr lang="en-US" sz="1600" dirty="0">
                          <a:solidFill>
                            <a:schemeClr val="tx2"/>
                          </a:solidFill>
                        </a:rPr>
                        <a:t>Student/Family/Community</a:t>
                      </a:r>
                      <a:r>
                        <a:rPr lang="en-US" sz="1600" baseline="0" dirty="0">
                          <a:solidFill>
                            <a:schemeClr val="tx2"/>
                          </a:solidFill>
                        </a:rPr>
                        <a:t>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9"/>
                  </a:ext>
                </a:extLst>
              </a:tr>
            </a:tbl>
          </a:graphicData>
        </a:graphic>
      </p:graphicFrame>
      <p:graphicFrame>
        <p:nvGraphicFramePr>
          <p:cNvPr id="4" name="Table 3" descr="1.1 Team composition; 1.2 Team operating procedures" title="TFI Sub-scale: Team  "/>
          <p:cNvGraphicFramePr>
            <a:graphicFrameLocks noGrp="1"/>
          </p:cNvGraphicFramePr>
          <p:nvPr>
            <p:extLst>
              <p:ext uri="{D42A27DB-BD31-4B8C-83A1-F6EECF244321}">
                <p14:modId xmlns:p14="http://schemas.microsoft.com/office/powerpoint/2010/main" val="3381152022"/>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16406">
                <a:tc gridSpan="2">
                  <a:txBody>
                    <a:bodyPr/>
                    <a:lstStyle/>
                    <a:p>
                      <a:pPr algn="ctr"/>
                      <a:r>
                        <a:rPr lang="en-US" sz="2000" b="0" u="none" dirty="0">
                          <a:solidFill>
                            <a:schemeClr val="tx2"/>
                          </a:solidFill>
                        </a:rPr>
                        <a:t>TFI Sub-Scale: </a:t>
                      </a:r>
                      <a:r>
                        <a:rPr lang="en-US" sz="2000" u="none" dirty="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86365">
                <a:tc>
                  <a:txBody>
                    <a:bodyPr/>
                    <a:lstStyle/>
                    <a:p>
                      <a:r>
                        <a:rPr lang="en-US" sz="1600" dirty="0">
                          <a:solidFill>
                            <a:schemeClr val="tx2"/>
                          </a:solidFill>
                          <a:latin typeface="Calibri" charset="0"/>
                          <a:ea typeface="Calibri" charset="0"/>
                          <a:cs typeface="Calibri" charset="0"/>
                        </a:rPr>
                        <a:t>TFI 1.1</a:t>
                      </a:r>
                    </a:p>
                  </a:txBody>
                  <a:tcPr/>
                </a:tc>
                <a:tc>
                  <a:txBody>
                    <a:bodyPr/>
                    <a:lstStyle/>
                    <a:p>
                      <a:r>
                        <a:rPr lang="en-US" sz="1600" dirty="0">
                          <a:solidFill>
                            <a:schemeClr val="tx2"/>
                          </a:solidFill>
                          <a:latin typeface="Calibri" charset="0"/>
                          <a:ea typeface="Calibri" charset="0"/>
                          <a:cs typeface="Calibri" charset="0"/>
                        </a:rPr>
                        <a:t>Team Composition</a:t>
                      </a:r>
                    </a:p>
                  </a:txBody>
                  <a:tcPr/>
                </a:tc>
                <a:extLst>
                  <a:ext uri="{0D108BD9-81ED-4DB2-BD59-A6C34878D82A}">
                    <a16:rowId xmlns:a16="http://schemas.microsoft.com/office/drawing/2014/main" val="10001"/>
                  </a:ext>
                </a:extLst>
              </a:tr>
              <a:tr h="286365">
                <a:tc>
                  <a:txBody>
                    <a:bodyPr/>
                    <a:lstStyle/>
                    <a:p>
                      <a:r>
                        <a:rPr lang="en-US" sz="1600" dirty="0">
                          <a:solidFill>
                            <a:schemeClr val="tx2"/>
                          </a:solidFill>
                          <a:latin typeface="Calibri" charset="0"/>
                          <a:ea typeface="Calibri" charset="0"/>
                          <a:cs typeface="Calibri" charset="0"/>
                        </a:rPr>
                        <a:t>TFI</a:t>
                      </a:r>
                      <a:r>
                        <a:rPr lang="en-US" sz="1600" baseline="0" dirty="0">
                          <a:solidFill>
                            <a:schemeClr val="tx2"/>
                          </a:solidFill>
                          <a:latin typeface="Calibri" charset="0"/>
                          <a:ea typeface="Calibri" charset="0"/>
                          <a:cs typeface="Calibri" charset="0"/>
                        </a:rPr>
                        <a:t> </a:t>
                      </a:r>
                      <a:r>
                        <a:rPr lang="en-US" sz="1600" dirty="0">
                          <a:solidFill>
                            <a:schemeClr val="tx2"/>
                          </a:solidFill>
                          <a:latin typeface="Calibri" charset="0"/>
                          <a:ea typeface="Calibri" charset="0"/>
                          <a:cs typeface="Calibri" charset="0"/>
                        </a:rPr>
                        <a:t>1.2</a:t>
                      </a:r>
                    </a:p>
                  </a:txBody>
                  <a:tcPr/>
                </a:tc>
                <a:tc>
                  <a:txBody>
                    <a:bodyPr/>
                    <a:lstStyle/>
                    <a:p>
                      <a:r>
                        <a:rPr lang="en-US" sz="1600" dirty="0">
                          <a:solidFill>
                            <a:schemeClr val="tx2"/>
                          </a:solidFill>
                          <a:latin typeface="Calibri" charset="0"/>
                          <a:ea typeface="Calibri" charset="0"/>
                          <a:cs typeface="Calibri" charset="0"/>
                        </a:rPr>
                        <a:t>Team Operating Procedures</a:t>
                      </a:r>
                    </a:p>
                  </a:txBody>
                  <a:tcPr/>
                </a:tc>
                <a:extLst>
                  <a:ext uri="{0D108BD9-81ED-4DB2-BD59-A6C34878D82A}">
                    <a16:rowId xmlns:a16="http://schemas.microsoft.com/office/drawing/2014/main" val="10002"/>
                  </a:ext>
                </a:extLst>
              </a:tr>
            </a:tbl>
          </a:graphicData>
        </a:graphic>
      </p:graphicFrame>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a:t> Tier 1: Professional Learning Roadmap</a:t>
            </a:r>
          </a:p>
        </p:txBody>
      </p:sp>
    </p:spTree>
    <p:extLst>
      <p:ext uri="{BB962C8B-B14F-4D97-AF65-F5344CB8AC3E}">
        <p14:creationId xmlns:p14="http://schemas.microsoft.com/office/powerpoint/2010/main" val="530407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15363" name="Object 2" title="Time out of class f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096" y="729762"/>
            <a:ext cx="6939645" cy="559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title="Circle around Possible Motivation on time out of class form"/>
          <p:cNvSpPr/>
          <p:nvPr/>
        </p:nvSpPr>
        <p:spPr>
          <a:xfrm>
            <a:off x="5590378" y="1554655"/>
            <a:ext cx="2514600" cy="2895600"/>
          </a:xfrm>
          <a:prstGeom prst="ellipse">
            <a:avLst/>
          </a:prstGeom>
          <a:noFill/>
          <a:ln w="57150" cmpd="sng">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title="Circle around minor problem behavior on time out of class form"/>
          <p:cNvSpPr/>
          <p:nvPr/>
        </p:nvSpPr>
        <p:spPr>
          <a:xfrm>
            <a:off x="990479" y="1559260"/>
            <a:ext cx="2514600" cy="2895600"/>
          </a:xfrm>
          <a:prstGeom prst="ellipse">
            <a:avLst/>
          </a:prstGeom>
          <a:noFill/>
          <a:ln w="57150" cmpd="sng">
            <a:solidFill>
              <a:srgbClr val="DD8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507441">
            <a:off x="3981053" y="807734"/>
            <a:ext cx="1960563" cy="584776"/>
          </a:xfrm>
          <a:prstGeom prst="rect">
            <a:avLst/>
          </a:prstGeom>
          <a:noFill/>
        </p:spPr>
        <p:txBody>
          <a:bodyPr wrap="square" rtlCol="0">
            <a:spAutoFit/>
          </a:bodyPr>
          <a:lstStyle/>
          <a:p>
            <a:r>
              <a:rPr lang="en-US" sz="3200" i="1" dirty="0">
                <a:solidFill>
                  <a:srgbClr val="DD8047"/>
                </a:solidFill>
                <a:latin typeface="Tw Cen MT"/>
                <a:cs typeface="Tw Cen MT"/>
              </a:rPr>
              <a:t>Sample</a:t>
            </a:r>
          </a:p>
        </p:txBody>
      </p:sp>
      <p:sp>
        <p:nvSpPr>
          <p:cNvPr id="2" name="Title 1"/>
          <p:cNvSpPr>
            <a:spLocks noGrp="1"/>
          </p:cNvSpPr>
          <p:nvPr>
            <p:ph type="title"/>
          </p:nvPr>
        </p:nvSpPr>
        <p:spPr>
          <a:xfrm>
            <a:off x="1635760" y="350815"/>
            <a:ext cx="6987106" cy="293919"/>
          </a:xfrm>
        </p:spPr>
        <p:txBody>
          <a:bodyPr>
            <a:noAutofit/>
          </a:bodyPr>
          <a:lstStyle/>
          <a:p>
            <a:pPr algn="l"/>
            <a:r>
              <a:rPr lang="en-US" sz="1600" dirty="0"/>
              <a:t>Time Out of Class Form</a:t>
            </a:r>
          </a:p>
        </p:txBody>
      </p:sp>
    </p:spTree>
    <p:extLst>
      <p:ext uri="{BB962C8B-B14F-4D97-AF65-F5344CB8AC3E}">
        <p14:creationId xmlns:p14="http://schemas.microsoft.com/office/powerpoint/2010/main" val="343099956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6892"/>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fontScale="92500" lnSpcReduction="20000"/>
          </a:bodyPr>
          <a:lstStyle/>
          <a:p>
            <a:pPr fontAlgn="base"/>
            <a:r>
              <a:rPr lang="en-US" sz="2400" dirty="0"/>
              <a:t>Does it collect all of the info needed?</a:t>
            </a:r>
          </a:p>
          <a:p>
            <a:pPr fontAlgn="base"/>
            <a:endParaRPr lang="en-US" sz="2400" dirty="0"/>
          </a:p>
          <a:p>
            <a:pPr fontAlgn="base"/>
            <a:r>
              <a:rPr lang="en-US" sz="2400" dirty="0"/>
              <a:t>Does everyone know where to find them?</a:t>
            </a:r>
          </a:p>
          <a:p>
            <a:pPr fontAlgn="base"/>
            <a:endParaRPr lang="en-US" sz="2400" dirty="0"/>
          </a:p>
          <a:p>
            <a:pPr fontAlgn="base"/>
            <a:r>
              <a:rPr lang="en-US" sz="2400" dirty="0"/>
              <a:t>Does everyone know how to fill them out?</a:t>
            </a:r>
          </a:p>
          <a:p>
            <a:pPr fontAlgn="base"/>
            <a:endParaRPr lang="en-US" sz="2400" dirty="0"/>
          </a:p>
          <a:p>
            <a:pPr fontAlgn="base"/>
            <a:r>
              <a:rPr lang="en-US" sz="2400" dirty="0"/>
              <a:t>Just the facts</a:t>
            </a:r>
          </a:p>
          <a:p>
            <a:pPr fontAlgn="base"/>
            <a:endParaRPr lang="en-US" sz="2400" dirty="0"/>
          </a:p>
          <a:p>
            <a:pPr fontAlgn="base"/>
            <a:r>
              <a:rPr lang="en-US" sz="2400" dirty="0"/>
              <a:t>No previous info (yesterday, a week ago, etc.)</a:t>
            </a:r>
          </a:p>
          <a:p>
            <a:pPr fontAlgn="base"/>
            <a:endParaRPr lang="en-US" sz="2400" dirty="0"/>
          </a:p>
          <a:p>
            <a:pPr fontAlgn="base"/>
            <a:r>
              <a:rPr lang="en-US" sz="2400" dirty="0"/>
              <a:t>No opinions</a:t>
            </a:r>
          </a:p>
          <a:p>
            <a:pPr fontAlgn="base"/>
            <a:endParaRPr lang="en-US" sz="2400" dirty="0"/>
          </a:p>
          <a:p>
            <a:endParaRPr lang="en-US" dirty="0"/>
          </a:p>
        </p:txBody>
      </p:sp>
      <p:sp>
        <p:nvSpPr>
          <p:cNvPr id="2" name="Title 1"/>
          <p:cNvSpPr>
            <a:spLocks noGrp="1"/>
          </p:cNvSpPr>
          <p:nvPr>
            <p:ph type="title"/>
          </p:nvPr>
        </p:nvSpPr>
        <p:spPr/>
        <p:txBody>
          <a:bodyPr/>
          <a:lstStyle/>
          <a:p>
            <a:r>
              <a:rPr lang="en-US" dirty="0"/>
              <a:t>Your Referral Form</a:t>
            </a:r>
          </a:p>
        </p:txBody>
      </p:sp>
    </p:spTree>
    <p:extLst>
      <p:ext uri="{BB962C8B-B14F-4D97-AF65-F5344CB8AC3E}">
        <p14:creationId xmlns:p14="http://schemas.microsoft.com/office/powerpoint/2010/main" val="52611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pic>
        <p:nvPicPr>
          <p:cNvPr id="4" name="Picture 3" descr="This picture shows a man from the eyes up.  He is looking at a light bulb over his head." title="Thinking 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772" y="1648216"/>
            <a:ext cx="2902028" cy="4120225"/>
          </a:xfrm>
          <a:prstGeom prst="rect">
            <a:avLst/>
          </a:prstGeom>
          <a:ln w="28575" cmpd="sng">
            <a:solidFill>
              <a:schemeClr val="tx2"/>
            </a:solidFill>
          </a:ln>
        </p:spPr>
      </p:pic>
      <p:sp>
        <p:nvSpPr>
          <p:cNvPr id="3" name="Content Placeholder 2"/>
          <p:cNvSpPr>
            <a:spLocks noGrp="1"/>
          </p:cNvSpPr>
          <p:nvPr>
            <p:ph sz="half" idx="1"/>
          </p:nvPr>
        </p:nvSpPr>
        <p:spPr>
          <a:xfrm>
            <a:off x="1154430" y="1417639"/>
            <a:ext cx="3874978" cy="4057332"/>
          </a:xfrm>
        </p:spPr>
        <p:txBody>
          <a:bodyPr>
            <a:normAutofit lnSpcReduction="10000"/>
          </a:bodyPr>
          <a:lstStyle/>
          <a:p>
            <a:pPr marL="0" indent="0" algn="ctr">
              <a:buNone/>
            </a:pPr>
            <a:endParaRPr lang="en-US" sz="1800" dirty="0"/>
          </a:p>
          <a:p>
            <a:pPr marL="457200" indent="-457200">
              <a:buFont typeface="Wingdings" charset="2"/>
              <a:buChar char="q"/>
            </a:pPr>
            <a:r>
              <a:rPr lang="en-US" sz="1800" dirty="0"/>
              <a:t>Review “Constructing your Office Referral” resource in the workbook</a:t>
            </a:r>
          </a:p>
          <a:p>
            <a:endParaRPr lang="en-US" sz="1800" dirty="0"/>
          </a:p>
          <a:p>
            <a:pPr marL="457200" indent="-457200">
              <a:buFont typeface="Wingdings" charset="2"/>
              <a:buChar char="q"/>
            </a:pPr>
            <a:r>
              <a:rPr lang="en-US" sz="1800" dirty="0"/>
              <a:t>Review sample data collection tools for office-managed (major)  </a:t>
            </a:r>
          </a:p>
          <a:p>
            <a:endParaRPr lang="en-US" sz="1800" dirty="0"/>
          </a:p>
          <a:p>
            <a:pPr marL="457200" indent="-457200">
              <a:buFont typeface="Wingdings" charset="2"/>
              <a:buChar char="q"/>
            </a:pPr>
            <a:r>
              <a:rPr lang="en-US" sz="1800" dirty="0"/>
              <a:t>Review your current office discipline referral and identify data fields to add</a:t>
            </a:r>
          </a:p>
          <a:p>
            <a:endParaRPr lang="en-US" sz="1800" dirty="0"/>
          </a:p>
          <a:p>
            <a:pPr marL="457200" indent="-457200">
              <a:buFont typeface="Wingdings" charset="2"/>
              <a:buChar char="q"/>
            </a:pPr>
            <a:r>
              <a:rPr lang="en-US" sz="1800" dirty="0"/>
              <a:t>Identify when and how you will provide support staff to use data collection tools</a:t>
            </a:r>
          </a:p>
        </p:txBody>
      </p:sp>
      <p:sp>
        <p:nvSpPr>
          <p:cNvPr id="7" name="TextBox 6"/>
          <p:cNvSpPr txBox="1"/>
          <p:nvPr/>
        </p:nvSpPr>
        <p:spPr>
          <a:xfrm>
            <a:off x="997712" y="1098774"/>
            <a:ext cx="3304944" cy="369332"/>
          </a:xfrm>
          <a:prstGeom prst="rect">
            <a:avLst/>
          </a:prstGeom>
          <a:solidFill>
            <a:srgbClr val="FFFFFF"/>
          </a:solidFill>
        </p:spPr>
        <p:txBody>
          <a:bodyPr wrap="none" rtlCol="0">
            <a:spAutoFit/>
          </a:bodyPr>
          <a:lstStyle/>
          <a:p>
            <a:r>
              <a:rPr lang="en-US" b="1" dirty="0">
                <a:solidFill>
                  <a:schemeClr val="accent6"/>
                </a:solidFill>
                <a:latin typeface="Tw Cen MT"/>
                <a:cs typeface="Tw Cen MT"/>
              </a:rPr>
              <a:t>Workbook: TFI 1.5, 1.6 Activity 7</a:t>
            </a:r>
          </a:p>
        </p:txBody>
      </p:sp>
      <p:sp>
        <p:nvSpPr>
          <p:cNvPr id="5" name="Title 4"/>
          <p:cNvSpPr>
            <a:spLocks noGrp="1"/>
          </p:cNvSpPr>
          <p:nvPr>
            <p:ph type="title"/>
          </p:nvPr>
        </p:nvSpPr>
        <p:spPr>
          <a:xfrm>
            <a:off x="1258570" y="183417"/>
            <a:ext cx="6987106" cy="915357"/>
          </a:xfrm>
        </p:spPr>
        <p:txBody>
          <a:bodyPr>
            <a:normAutofit/>
          </a:bodyPr>
          <a:lstStyle/>
          <a:p>
            <a:r>
              <a:rPr lang="en-US" sz="3200" dirty="0"/>
              <a:t>Create Your Office Referral Form</a:t>
            </a:r>
          </a:p>
        </p:txBody>
      </p:sp>
    </p:spTree>
    <p:extLst>
      <p:ext uri="{BB962C8B-B14F-4D97-AF65-F5344CB8AC3E}">
        <p14:creationId xmlns:p14="http://schemas.microsoft.com/office/powerpoint/2010/main" val="399780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Action-Planning-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693" y="3270918"/>
            <a:ext cx="2562976" cy="2562976"/>
          </a:xfrm>
          <a:prstGeom prst="rect">
            <a:avLst/>
          </a:prstGeom>
          <a:effectLst>
            <a:reflection blurRad="6350" stA="50000" endA="300" endPos="38500" dist="50800" dir="5400000" sy="-100000" algn="bl" rotWithShape="0"/>
          </a:effectLst>
        </p:spPr>
      </p:pic>
      <p:sp>
        <p:nvSpPr>
          <p:cNvPr id="8" name="TextBox 7"/>
          <p:cNvSpPr txBox="1"/>
          <p:nvPr/>
        </p:nvSpPr>
        <p:spPr>
          <a:xfrm>
            <a:off x="5077694" y="1426540"/>
            <a:ext cx="2562975" cy="1754326"/>
          </a:xfrm>
          <a:prstGeom prst="rect">
            <a:avLst/>
          </a:prstGeom>
          <a:noFill/>
        </p:spPr>
        <p:txBody>
          <a:bodyPr wrap="square" rtlCol="0">
            <a:spAutoFit/>
          </a:bodyPr>
          <a:lstStyle/>
          <a:p>
            <a:pPr algn="ctr"/>
            <a:r>
              <a:rPr lang="en-US" b="1" u="sng" dirty="0">
                <a:solidFill>
                  <a:schemeClr val="accent6"/>
                </a:solidFill>
              </a:rPr>
              <a:t>ACTION PLANNING</a:t>
            </a:r>
          </a:p>
          <a:p>
            <a:pPr marL="287338" indent="-287338">
              <a:buFont typeface="+mj-lt"/>
              <a:buAutoNum type="arabicPeriod"/>
            </a:pPr>
            <a:r>
              <a:rPr lang="en-US" dirty="0">
                <a:solidFill>
                  <a:schemeClr val="tx2"/>
                </a:solidFill>
              </a:rPr>
              <a:t>Add action items to Action plan</a:t>
            </a:r>
          </a:p>
          <a:p>
            <a:pPr marL="287338" indent="-287338">
              <a:buFont typeface="+mj-lt"/>
              <a:buAutoNum type="arabicPeriod"/>
            </a:pPr>
            <a:r>
              <a:rPr lang="en-US" dirty="0">
                <a:solidFill>
                  <a:schemeClr val="tx2"/>
                </a:solidFill>
              </a:rPr>
              <a:t>Plan for PD</a:t>
            </a:r>
          </a:p>
          <a:p>
            <a:pPr marL="287338" indent="-287338">
              <a:buFont typeface="+mj-lt"/>
              <a:buAutoNum type="arabicPeriod"/>
            </a:pPr>
            <a:r>
              <a:rPr lang="en-US" dirty="0">
                <a:solidFill>
                  <a:schemeClr val="tx2"/>
                </a:solidFill>
              </a:rPr>
              <a:t>Add to your Staff Presentation PPT</a:t>
            </a:r>
          </a:p>
        </p:txBody>
      </p:sp>
      <p:pic>
        <p:nvPicPr>
          <p:cNvPr id="4" name="Picture 3" title="Self-Assessment-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0546" y="3270918"/>
            <a:ext cx="2562976" cy="2562976"/>
          </a:xfrm>
          <a:prstGeom prst="rect">
            <a:avLst/>
          </a:prstGeom>
          <a:effectLst>
            <a:reflection blurRad="6350" stA="50000" endA="300" endPos="38500" dist="50800" dir="5400000" sy="-100000" algn="bl" rotWithShape="0"/>
          </a:effectLst>
        </p:spPr>
      </p:pic>
      <p:sp>
        <p:nvSpPr>
          <p:cNvPr id="7" name="TextBox 6"/>
          <p:cNvSpPr txBox="1"/>
          <p:nvPr/>
        </p:nvSpPr>
        <p:spPr>
          <a:xfrm>
            <a:off x="1470546" y="1426540"/>
            <a:ext cx="2562976" cy="1477328"/>
          </a:xfrm>
          <a:prstGeom prst="rect">
            <a:avLst/>
          </a:prstGeom>
          <a:noFill/>
        </p:spPr>
        <p:txBody>
          <a:bodyPr wrap="square" rtlCol="0">
            <a:spAutoFit/>
          </a:bodyPr>
          <a:lstStyle/>
          <a:p>
            <a:pPr algn="ctr"/>
            <a:r>
              <a:rPr lang="en-US" b="1" u="sng" dirty="0">
                <a:solidFill>
                  <a:schemeClr val="accent6"/>
                </a:solidFill>
              </a:rPr>
              <a:t>SELF-ASSESSMENT</a:t>
            </a:r>
          </a:p>
          <a:p>
            <a:pPr marL="355600" indent="-355600">
              <a:buFont typeface="+mj-lt"/>
              <a:buAutoNum type="arabicPeriod"/>
            </a:pPr>
            <a:r>
              <a:rPr lang="en-US">
                <a:solidFill>
                  <a:schemeClr val="tx2"/>
                </a:solidFill>
              </a:rPr>
              <a:t>Complete TFI item(s)</a:t>
            </a:r>
            <a:endParaRPr lang="en-US" dirty="0">
              <a:solidFill>
                <a:schemeClr val="tx2"/>
              </a:solidFill>
            </a:endParaRPr>
          </a:p>
          <a:p>
            <a:pPr marL="355600" indent="-355600">
              <a:buFont typeface="+mj-lt"/>
              <a:buAutoNum type="arabicPeriod"/>
            </a:pPr>
            <a:r>
              <a:rPr lang="en-US" dirty="0">
                <a:solidFill>
                  <a:schemeClr val="tx2"/>
                </a:solidFill>
              </a:rPr>
              <a:t>Assess additional action items at end of module</a:t>
            </a:r>
          </a:p>
        </p:txBody>
      </p:sp>
      <p:sp>
        <p:nvSpPr>
          <p:cNvPr id="2" name="Title 1"/>
          <p:cNvSpPr>
            <a:spLocks noGrp="1"/>
          </p:cNvSpPr>
          <p:nvPr>
            <p:ph type="title"/>
          </p:nvPr>
        </p:nvSpPr>
        <p:spPr>
          <a:xfrm>
            <a:off x="622852" y="240851"/>
            <a:ext cx="8134986" cy="915357"/>
          </a:xfrm>
        </p:spPr>
        <p:txBody>
          <a:bodyPr anchor="ctr">
            <a:noAutofit/>
          </a:bodyPr>
          <a:lstStyle/>
          <a:p>
            <a:r>
              <a:rPr lang="en-US" sz="3600" dirty="0"/>
              <a:t>TFI 1.5 &amp; 1.6 Problem Behavior </a:t>
            </a:r>
            <a:br>
              <a:rPr lang="en-US" sz="3600" dirty="0"/>
            </a:br>
            <a:r>
              <a:rPr lang="en-US" sz="3600" dirty="0"/>
              <a:t>Definitions &amp; Discipline Policies</a:t>
            </a:r>
          </a:p>
        </p:txBody>
      </p:sp>
    </p:spTree>
    <p:extLst>
      <p:ext uri="{BB962C8B-B14F-4D97-AF65-F5344CB8AC3E}">
        <p14:creationId xmlns:p14="http://schemas.microsoft.com/office/powerpoint/2010/main" val="111490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elf-Assessment-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prstClr val="black">
                <a:alpha val="40000"/>
              </a:prstClr>
            </a:outerShdw>
          </a:effectLst>
        </p:spPr>
      </p:pic>
      <p:graphicFrame>
        <p:nvGraphicFramePr>
          <p:cNvPr id="7" name="Content Placeholder 3" descr="1.5 problem behavior definitions; 1.6 discipline policies, 1.8 classroom procedures.  Chart also includes possible data sources and criteria for each feature." title="TFI features 1.5, 1.6, 1.8"/>
          <p:cNvGraphicFramePr>
            <a:graphicFrameLocks noGrp="1"/>
          </p:cNvGraphicFramePr>
          <p:nvPr>
            <p:ph idx="1"/>
            <p:extLst>
              <p:ext uri="{D42A27DB-BD31-4B8C-83A1-F6EECF244321}">
                <p14:modId xmlns:p14="http://schemas.microsoft.com/office/powerpoint/2010/main" val="2017677784"/>
              </p:ext>
            </p:extLst>
          </p:nvPr>
        </p:nvGraphicFramePr>
        <p:xfrm>
          <a:off x="389067" y="2027124"/>
          <a:ext cx="8531406" cy="4028664"/>
        </p:xfrm>
        <a:graphic>
          <a:graphicData uri="http://schemas.openxmlformats.org/drawingml/2006/table">
            <a:tbl>
              <a:tblPr firstRow="1" bandRow="1">
                <a:tableStyleId>{5C22544A-7EE6-4342-B048-85BDC9FD1C3A}</a:tableStyleId>
              </a:tblPr>
              <a:tblGrid>
                <a:gridCol w="3376109">
                  <a:extLst>
                    <a:ext uri="{9D8B030D-6E8A-4147-A177-3AD203B41FA5}">
                      <a16:colId xmlns:a16="http://schemas.microsoft.com/office/drawing/2014/main" val="20000"/>
                    </a:ext>
                  </a:extLst>
                </a:gridCol>
                <a:gridCol w="1807883">
                  <a:extLst>
                    <a:ext uri="{9D8B030D-6E8A-4147-A177-3AD203B41FA5}">
                      <a16:colId xmlns:a16="http://schemas.microsoft.com/office/drawing/2014/main" val="20001"/>
                    </a:ext>
                  </a:extLst>
                </a:gridCol>
                <a:gridCol w="3347414">
                  <a:extLst>
                    <a:ext uri="{9D8B030D-6E8A-4147-A177-3AD203B41FA5}">
                      <a16:colId xmlns:a16="http://schemas.microsoft.com/office/drawing/2014/main" val="20002"/>
                    </a:ext>
                  </a:extLst>
                </a:gridCol>
              </a:tblGrid>
              <a:tr h="325344">
                <a:tc>
                  <a:txBody>
                    <a:bodyPr/>
                    <a:lstStyle/>
                    <a:p>
                      <a:r>
                        <a:rPr lang="en-US" sz="1400" dirty="0">
                          <a:solidFill>
                            <a:schemeClr val="tx2"/>
                          </a:solidFill>
                          <a:latin typeface="Tw Cen MT"/>
                          <a:cs typeface="Tw Cen MT"/>
                        </a:rPr>
                        <a:t>TFI Features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chemeClr val="tx2"/>
                          </a:solidFill>
                          <a:latin typeface="Tw Cen MT"/>
                          <a:cs typeface="Tw Cen MT"/>
                        </a:rPr>
                        <a:t>Possible Sources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chemeClr val="tx2"/>
                          </a:solidFill>
                          <a:latin typeface="Tw Cen MT"/>
                          <a:cs typeface="Tw Cen MT"/>
                        </a:rPr>
                        <a:t>Criteria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3061">
                <a:tc>
                  <a:txBody>
                    <a:bodyPr/>
                    <a:lstStyle/>
                    <a:p>
                      <a:pPr marL="0" marR="0">
                        <a:spcBef>
                          <a:spcPts val="0"/>
                        </a:spcBef>
                        <a:spcAft>
                          <a:spcPts val="0"/>
                        </a:spcAft>
                      </a:pPr>
                      <a:r>
                        <a:rPr lang="en-US" sz="1300" b="1" dirty="0">
                          <a:solidFill>
                            <a:schemeClr val="tx2"/>
                          </a:solidFill>
                          <a:effectLst/>
                          <a:latin typeface="+mj-lt"/>
                          <a:ea typeface="ＭＳ 明朝"/>
                          <a:cs typeface="Tw Cen MT"/>
                        </a:rPr>
                        <a:t>1.5 Problem Behavior Definitions:</a:t>
                      </a:r>
                      <a:endParaRPr lang="en-US" sz="1300" dirty="0">
                        <a:solidFill>
                          <a:schemeClr val="tx2"/>
                        </a:solidFill>
                        <a:effectLst/>
                        <a:latin typeface="+mj-lt"/>
                        <a:ea typeface="ＭＳ 明朝"/>
                        <a:cs typeface="Tw Cen MT"/>
                      </a:endParaRPr>
                    </a:p>
                    <a:p>
                      <a:pPr marL="0" marR="0">
                        <a:spcBef>
                          <a:spcPts val="0"/>
                        </a:spcBef>
                        <a:spcAft>
                          <a:spcPts val="0"/>
                        </a:spcAft>
                      </a:pPr>
                      <a:r>
                        <a:rPr lang="en-US" sz="1300" dirty="0">
                          <a:solidFill>
                            <a:schemeClr val="tx2"/>
                          </a:solidFill>
                          <a:effectLst/>
                          <a:latin typeface="+mj-lt"/>
                          <a:ea typeface="ＭＳ 明朝"/>
                          <a:cs typeface="Tw Cen MT"/>
                        </a:rPr>
                        <a:t>School has clear definitions for behaviors that interfere with academic and social success and a clear policy/ procedure (e.g., flowchart) for addressing office-managed versus staff-managed problems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chemeClr val="tx2"/>
                          </a:solidFill>
                          <a:effectLst/>
                          <a:latin typeface="+mj-lt"/>
                          <a:ea typeface="ＭＳ 明朝"/>
                          <a:cs typeface="Tw Cen MT"/>
                        </a:rPr>
                        <a:t>• Staff handbook</a:t>
                      </a:r>
                    </a:p>
                    <a:p>
                      <a:pPr marL="0" marR="0">
                        <a:spcBef>
                          <a:spcPts val="0"/>
                        </a:spcBef>
                        <a:spcAft>
                          <a:spcPts val="0"/>
                        </a:spcAft>
                      </a:pPr>
                      <a:r>
                        <a:rPr lang="en-US" sz="1100" dirty="0">
                          <a:solidFill>
                            <a:schemeClr val="tx2"/>
                          </a:solidFill>
                          <a:effectLst/>
                          <a:latin typeface="+mj-lt"/>
                          <a:ea typeface="ＭＳ 明朝"/>
                          <a:cs typeface="Tw Cen MT"/>
                        </a:rPr>
                        <a:t>• Student handbook</a:t>
                      </a:r>
                    </a:p>
                    <a:p>
                      <a:pPr marL="0" marR="0">
                        <a:spcBef>
                          <a:spcPts val="0"/>
                        </a:spcBef>
                        <a:spcAft>
                          <a:spcPts val="0"/>
                        </a:spcAft>
                      </a:pPr>
                      <a:r>
                        <a:rPr lang="en-US" sz="1100" dirty="0">
                          <a:solidFill>
                            <a:schemeClr val="tx2"/>
                          </a:solidFill>
                          <a:effectLst/>
                          <a:latin typeface="+mj-lt"/>
                          <a:ea typeface="ＭＳ 明朝"/>
                          <a:cs typeface="Tw Cen MT"/>
                        </a:rPr>
                        <a:t>• School policy</a:t>
                      </a:r>
                    </a:p>
                    <a:p>
                      <a:pPr marL="0" marR="0">
                        <a:spcBef>
                          <a:spcPts val="0"/>
                        </a:spcBef>
                        <a:spcAft>
                          <a:spcPts val="0"/>
                        </a:spcAft>
                      </a:pPr>
                      <a:r>
                        <a:rPr lang="en-US" sz="1100" dirty="0">
                          <a:solidFill>
                            <a:schemeClr val="tx2"/>
                          </a:solidFill>
                          <a:effectLst/>
                          <a:latin typeface="+mj-lt"/>
                          <a:ea typeface="ＭＳ 明朝"/>
                          <a:cs typeface="Tw Cen MT"/>
                        </a:rPr>
                        <a:t>• Discipline flowchart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w Cen MT"/>
                        </a:rPr>
                        <a:t>0</a:t>
                      </a:r>
                      <a:r>
                        <a:rPr lang="en-US" sz="1100" dirty="0">
                          <a:solidFill>
                            <a:schemeClr val="tx2"/>
                          </a:solidFill>
                          <a:effectLst/>
                          <a:latin typeface="+mj-lt"/>
                          <a:ea typeface="ＭＳ 明朝"/>
                          <a:cs typeface="Tw Cen MT"/>
                        </a:rPr>
                        <a:t> = No clear definitions exist, and procedures to manage problems are not clearly documented</a:t>
                      </a:r>
                    </a:p>
                    <a:p>
                      <a:pPr marL="0" marR="0">
                        <a:spcBef>
                          <a:spcPts val="0"/>
                        </a:spcBef>
                        <a:spcAft>
                          <a:spcPts val="0"/>
                        </a:spcAft>
                      </a:pPr>
                      <a:r>
                        <a:rPr lang="en-US" sz="1100" b="1" dirty="0">
                          <a:solidFill>
                            <a:schemeClr val="tx2"/>
                          </a:solidFill>
                          <a:effectLst/>
                          <a:latin typeface="+mj-lt"/>
                          <a:ea typeface="ＭＳ 明朝"/>
                          <a:cs typeface="Tw Cen MT"/>
                        </a:rPr>
                        <a:t>1</a:t>
                      </a:r>
                      <a:r>
                        <a:rPr lang="en-US" sz="1100" dirty="0">
                          <a:solidFill>
                            <a:schemeClr val="tx2"/>
                          </a:solidFill>
                          <a:effectLst/>
                          <a:latin typeface="+mj-lt"/>
                          <a:ea typeface="ＭＳ 明朝"/>
                          <a:cs typeface="Tw Cen MT"/>
                        </a:rPr>
                        <a:t> = Definitions and procedures exist but are not clear and/or not organized by staff- versus office-managed problems</a:t>
                      </a:r>
                    </a:p>
                    <a:p>
                      <a:pPr marL="0" marR="0">
                        <a:spcBef>
                          <a:spcPts val="0"/>
                        </a:spcBef>
                        <a:spcAft>
                          <a:spcPts val="0"/>
                        </a:spcAft>
                      </a:pPr>
                      <a:r>
                        <a:rPr lang="en-US" sz="1100" b="1" dirty="0">
                          <a:solidFill>
                            <a:schemeClr val="tx2"/>
                          </a:solidFill>
                          <a:effectLst/>
                          <a:latin typeface="+mj-lt"/>
                          <a:ea typeface="ＭＳ 明朝"/>
                          <a:cs typeface="Tw Cen MT"/>
                        </a:rPr>
                        <a:t>2</a:t>
                      </a:r>
                      <a:r>
                        <a:rPr lang="en-US" sz="1100" dirty="0">
                          <a:solidFill>
                            <a:schemeClr val="tx2"/>
                          </a:solidFill>
                          <a:effectLst/>
                          <a:latin typeface="+mj-lt"/>
                          <a:ea typeface="ＭＳ 明朝"/>
                          <a:cs typeface="Tw Cen MT"/>
                        </a:rPr>
                        <a:t> = Definitions and procedures for managing problems are clearly defined, documented, trained, and shared with families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2624">
                <a:tc>
                  <a:txBody>
                    <a:bodyPr/>
                    <a:lstStyle/>
                    <a:p>
                      <a:pPr marL="0" marR="0">
                        <a:spcBef>
                          <a:spcPts val="0"/>
                        </a:spcBef>
                        <a:spcAft>
                          <a:spcPts val="0"/>
                        </a:spcAft>
                      </a:pPr>
                      <a:r>
                        <a:rPr lang="en-US" sz="1300" b="1" dirty="0">
                          <a:solidFill>
                            <a:schemeClr val="tx2"/>
                          </a:solidFill>
                          <a:effectLst/>
                          <a:latin typeface="+mj-lt"/>
                          <a:ea typeface="ＭＳ 明朝"/>
                          <a:cs typeface="Tw Cen MT"/>
                        </a:rPr>
                        <a:t>1.6 Discipline Policies:</a:t>
                      </a:r>
                      <a:endParaRPr lang="en-US" sz="1300" dirty="0">
                        <a:solidFill>
                          <a:schemeClr val="tx2"/>
                        </a:solidFill>
                        <a:effectLst/>
                        <a:latin typeface="+mj-lt"/>
                        <a:ea typeface="ＭＳ 明朝"/>
                        <a:cs typeface="Tw Cen MT"/>
                      </a:endParaRPr>
                    </a:p>
                    <a:p>
                      <a:pPr marL="0" marR="0">
                        <a:spcBef>
                          <a:spcPts val="0"/>
                        </a:spcBef>
                        <a:spcAft>
                          <a:spcPts val="0"/>
                        </a:spcAft>
                      </a:pPr>
                      <a:r>
                        <a:rPr lang="en-US" sz="1300" dirty="0">
                          <a:solidFill>
                            <a:schemeClr val="tx2"/>
                          </a:solidFill>
                          <a:effectLst/>
                          <a:latin typeface="+mj-lt"/>
                          <a:ea typeface="ＭＳ 明朝"/>
                          <a:cs typeface="Tw Cen MT"/>
                        </a:rPr>
                        <a:t>School policies and procedures describe and emphasize proactive, instructive, and/or restorative approaches to student behavior that are implemented consistently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chemeClr val="tx2"/>
                          </a:solidFill>
                          <a:effectLst/>
                          <a:latin typeface="+mj-lt"/>
                          <a:ea typeface="ＭＳ 明朝"/>
                          <a:cs typeface="Tw Cen MT"/>
                        </a:rPr>
                        <a:t>• Discipline policy</a:t>
                      </a:r>
                    </a:p>
                    <a:p>
                      <a:pPr marL="0" marR="0">
                        <a:spcBef>
                          <a:spcPts val="0"/>
                        </a:spcBef>
                        <a:spcAft>
                          <a:spcPts val="0"/>
                        </a:spcAft>
                      </a:pPr>
                      <a:r>
                        <a:rPr lang="en-US" sz="1100">
                          <a:solidFill>
                            <a:schemeClr val="tx2"/>
                          </a:solidFill>
                          <a:effectLst/>
                          <a:latin typeface="+mj-lt"/>
                          <a:ea typeface="ＭＳ 明朝"/>
                          <a:cs typeface="Tw Cen MT"/>
                        </a:rPr>
                        <a:t>• Student handbook</a:t>
                      </a:r>
                    </a:p>
                    <a:p>
                      <a:pPr marL="0" marR="0">
                        <a:spcBef>
                          <a:spcPts val="0"/>
                        </a:spcBef>
                        <a:spcAft>
                          <a:spcPts val="0"/>
                        </a:spcAft>
                      </a:pPr>
                      <a:r>
                        <a:rPr lang="en-US" sz="1100">
                          <a:solidFill>
                            <a:schemeClr val="tx2"/>
                          </a:solidFill>
                          <a:effectLst/>
                          <a:latin typeface="+mj-lt"/>
                          <a:ea typeface="ＭＳ 明朝"/>
                          <a:cs typeface="Tw Cen MT"/>
                        </a:rPr>
                        <a:t>• Code of conduct</a:t>
                      </a:r>
                    </a:p>
                    <a:p>
                      <a:pPr marL="0" marR="0">
                        <a:spcBef>
                          <a:spcPts val="0"/>
                        </a:spcBef>
                        <a:spcAft>
                          <a:spcPts val="0"/>
                        </a:spcAft>
                      </a:pPr>
                      <a:r>
                        <a:rPr lang="en-US" sz="1100">
                          <a:solidFill>
                            <a:schemeClr val="tx2"/>
                          </a:solidFill>
                          <a:effectLst/>
                          <a:latin typeface="+mj-lt"/>
                          <a:ea typeface="ＭＳ 明朝"/>
                          <a:cs typeface="Tw Cen MT"/>
                        </a:rPr>
                        <a:t>• Informal administrator interview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w Cen MT"/>
                        </a:rPr>
                        <a:t>0</a:t>
                      </a:r>
                      <a:r>
                        <a:rPr lang="en-US" sz="1100" dirty="0">
                          <a:solidFill>
                            <a:schemeClr val="tx2"/>
                          </a:solidFill>
                          <a:effectLst/>
                          <a:latin typeface="+mj-lt"/>
                          <a:ea typeface="ＭＳ 明朝"/>
                          <a:cs typeface="Tw Cen MT"/>
                        </a:rPr>
                        <a:t> = No process for teaching</a:t>
                      </a:r>
                    </a:p>
                    <a:p>
                      <a:pPr marL="0" marR="0">
                        <a:spcBef>
                          <a:spcPts val="0"/>
                        </a:spcBef>
                        <a:spcAft>
                          <a:spcPts val="0"/>
                        </a:spcAft>
                      </a:pPr>
                      <a:r>
                        <a:rPr lang="en-US" sz="1100" dirty="0">
                          <a:solidFill>
                            <a:schemeClr val="tx2"/>
                          </a:solidFill>
                          <a:effectLst/>
                          <a:latin typeface="+mj-lt"/>
                          <a:ea typeface="ＭＳ 明朝"/>
                          <a:cs typeface="Tw Cen MT"/>
                        </a:rPr>
                        <a:t>staff is in place</a:t>
                      </a:r>
                    </a:p>
                    <a:p>
                      <a:pPr marL="0" marR="0">
                        <a:spcBef>
                          <a:spcPts val="0"/>
                        </a:spcBef>
                        <a:spcAft>
                          <a:spcPts val="0"/>
                        </a:spcAft>
                      </a:pPr>
                      <a:r>
                        <a:rPr lang="en-US" sz="1100" b="1" dirty="0">
                          <a:solidFill>
                            <a:schemeClr val="tx2"/>
                          </a:solidFill>
                          <a:effectLst/>
                          <a:latin typeface="+mj-lt"/>
                          <a:ea typeface="ＭＳ 明朝"/>
                          <a:cs typeface="Tw Cen MT"/>
                        </a:rPr>
                        <a:t>1 </a:t>
                      </a:r>
                      <a:r>
                        <a:rPr lang="en-US" sz="1100" dirty="0">
                          <a:solidFill>
                            <a:schemeClr val="tx2"/>
                          </a:solidFill>
                          <a:effectLst/>
                          <a:latin typeface="+mj-lt"/>
                          <a:ea typeface="ＭＳ 明朝"/>
                          <a:cs typeface="Tw Cen MT"/>
                        </a:rPr>
                        <a:t>= Process is informal/unwritten, not part of professional development calendar, and/or does not include all staff or all 4 core Tier I practices</a:t>
                      </a:r>
                    </a:p>
                    <a:p>
                      <a:pPr marL="0" marR="0">
                        <a:spcBef>
                          <a:spcPts val="0"/>
                        </a:spcBef>
                        <a:spcAft>
                          <a:spcPts val="0"/>
                        </a:spcAft>
                      </a:pPr>
                      <a:r>
                        <a:rPr lang="en-US" sz="1100" b="1" dirty="0">
                          <a:solidFill>
                            <a:schemeClr val="tx2"/>
                          </a:solidFill>
                          <a:effectLst/>
                          <a:latin typeface="+mj-lt"/>
                          <a:ea typeface="ＭＳ 明朝"/>
                          <a:cs typeface="Tw Cen MT"/>
                        </a:rPr>
                        <a:t>2</a:t>
                      </a:r>
                      <a:r>
                        <a:rPr lang="en-US" sz="1100" dirty="0">
                          <a:solidFill>
                            <a:schemeClr val="tx2"/>
                          </a:solidFill>
                          <a:effectLst/>
                          <a:latin typeface="+mj-lt"/>
                          <a:ea typeface="ＭＳ 明朝"/>
                          <a:cs typeface="Tw Cen MT"/>
                        </a:rPr>
                        <a:t> = Formal process for teaching all staff all aspects of Tier I system, including all 4 core Tier I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2624">
                <a:tc>
                  <a:txBody>
                    <a:bodyPr/>
                    <a:lstStyle/>
                    <a:p>
                      <a:pPr marL="0" marR="0">
                        <a:spcBef>
                          <a:spcPts val="0"/>
                        </a:spcBef>
                        <a:spcAft>
                          <a:spcPts val="0"/>
                        </a:spcAft>
                      </a:pPr>
                      <a:r>
                        <a:rPr lang="en-US" sz="1300" b="1" dirty="0">
                          <a:solidFill>
                            <a:schemeClr val="tx2"/>
                          </a:solidFill>
                          <a:effectLst/>
                          <a:latin typeface="+mj-lt"/>
                          <a:ea typeface="ＭＳ 明朝"/>
                          <a:cs typeface="Times New Roman"/>
                        </a:rPr>
                        <a:t>1.8 Classroom Procedures</a:t>
                      </a:r>
                      <a:r>
                        <a:rPr lang="en-US" sz="1300" dirty="0">
                          <a:solidFill>
                            <a:schemeClr val="tx2"/>
                          </a:solidFill>
                          <a:effectLst/>
                          <a:latin typeface="+mj-lt"/>
                          <a:ea typeface="ＭＳ 明朝"/>
                          <a:cs typeface="Times New Roman"/>
                        </a:rPr>
                        <a:t>:</a:t>
                      </a:r>
                    </a:p>
                    <a:p>
                      <a:pPr marL="0" marR="0">
                        <a:spcBef>
                          <a:spcPts val="0"/>
                        </a:spcBef>
                        <a:spcAft>
                          <a:spcPts val="0"/>
                        </a:spcAft>
                      </a:pPr>
                      <a:r>
                        <a:rPr lang="en-US" sz="1300" dirty="0">
                          <a:solidFill>
                            <a:schemeClr val="tx2"/>
                          </a:solidFill>
                          <a:effectLst/>
                          <a:latin typeface="+mj-lt"/>
                          <a:ea typeface="ＭＳ 明朝"/>
                          <a:cs typeface="Times New Roman"/>
                        </a:rPr>
                        <a:t>Tier I features (school-wide expectations, routines, acknowledgements, in-class continuum of consequences) are implemented within classrooms and consistent with school-wide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chemeClr val="tx2"/>
                          </a:solidFill>
                          <a:effectLst/>
                          <a:latin typeface="+mj-lt"/>
                          <a:ea typeface="ＭＳ 明朝"/>
                          <a:cs typeface="Times New Roman"/>
                        </a:rPr>
                        <a:t>• Staff handbook</a:t>
                      </a:r>
                    </a:p>
                    <a:p>
                      <a:pPr marL="0" marR="0">
                        <a:spcBef>
                          <a:spcPts val="0"/>
                        </a:spcBef>
                        <a:spcAft>
                          <a:spcPts val="0"/>
                        </a:spcAft>
                      </a:pPr>
                      <a:r>
                        <a:rPr lang="en-US" sz="1100" dirty="0">
                          <a:solidFill>
                            <a:schemeClr val="tx2"/>
                          </a:solidFill>
                          <a:effectLst/>
                          <a:latin typeface="+mj-lt"/>
                          <a:ea typeface="ＭＳ 明朝"/>
                          <a:cs typeface="Times New Roman"/>
                        </a:rPr>
                        <a:t>• Informal walkthroughs</a:t>
                      </a:r>
                    </a:p>
                    <a:p>
                      <a:pPr marL="0" marR="0">
                        <a:spcBef>
                          <a:spcPts val="0"/>
                        </a:spcBef>
                        <a:spcAft>
                          <a:spcPts val="0"/>
                        </a:spcAft>
                      </a:pPr>
                      <a:r>
                        <a:rPr lang="en-US" sz="1100" dirty="0">
                          <a:solidFill>
                            <a:schemeClr val="tx2"/>
                          </a:solidFill>
                          <a:effectLst/>
                          <a:latin typeface="+mj-lt"/>
                          <a:ea typeface="ＭＳ 明朝"/>
                          <a:cs typeface="Times New Roman"/>
                        </a:rPr>
                        <a:t>• Progress monitoring</a:t>
                      </a:r>
                    </a:p>
                    <a:p>
                      <a:pPr marL="0" marR="0">
                        <a:spcBef>
                          <a:spcPts val="0"/>
                        </a:spcBef>
                        <a:spcAft>
                          <a:spcPts val="0"/>
                        </a:spcAft>
                      </a:pPr>
                      <a:r>
                        <a:rPr lang="en-US" sz="1100" dirty="0">
                          <a:solidFill>
                            <a:schemeClr val="tx2"/>
                          </a:solidFill>
                          <a:effectLst/>
                          <a:latin typeface="+mj-lt"/>
                          <a:ea typeface="ＭＳ 明朝"/>
                          <a:cs typeface="Times New Roman"/>
                        </a:rPr>
                        <a:t>• Individual classroom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chemeClr val="tx2"/>
                          </a:solidFill>
                          <a:effectLst/>
                          <a:latin typeface="+mj-lt"/>
                          <a:ea typeface="ＭＳ 明朝"/>
                          <a:cs typeface="Times New Roman"/>
                        </a:rPr>
                        <a:t>0</a:t>
                      </a:r>
                      <a:r>
                        <a:rPr lang="en-US" sz="1100" dirty="0">
                          <a:solidFill>
                            <a:schemeClr val="tx2"/>
                          </a:solidFill>
                          <a:effectLst/>
                          <a:latin typeface="+mj-lt"/>
                          <a:ea typeface="ＭＳ 明朝"/>
                          <a:cs typeface="Times New Roman"/>
                        </a:rPr>
                        <a:t> = Classrooms are not implementing Tier I</a:t>
                      </a:r>
                    </a:p>
                    <a:p>
                      <a:pPr marL="0" marR="0">
                        <a:spcBef>
                          <a:spcPts val="0"/>
                        </a:spcBef>
                        <a:spcAft>
                          <a:spcPts val="0"/>
                        </a:spcAft>
                      </a:pPr>
                      <a:r>
                        <a:rPr lang="en-US" sz="1100" b="1" dirty="0">
                          <a:solidFill>
                            <a:schemeClr val="tx2"/>
                          </a:solidFill>
                          <a:effectLst/>
                          <a:latin typeface="+mj-lt"/>
                          <a:ea typeface="ＭＳ 明朝"/>
                          <a:cs typeface="Times New Roman"/>
                        </a:rPr>
                        <a:t>1</a:t>
                      </a:r>
                      <a:r>
                        <a:rPr lang="en-US" sz="1100" dirty="0">
                          <a:solidFill>
                            <a:schemeClr val="tx2"/>
                          </a:solidFill>
                          <a:effectLst/>
                          <a:latin typeface="+mj-lt"/>
                          <a:ea typeface="ＭＳ 明朝"/>
                          <a:cs typeface="Times New Roman"/>
                        </a:rPr>
                        <a:t> = Classrooms are informally implementing Tier I but no formal system exists</a:t>
                      </a:r>
                      <a:endParaRPr lang="en-US" sz="1100" b="1" dirty="0">
                        <a:solidFill>
                          <a:schemeClr val="tx2"/>
                        </a:solidFill>
                        <a:effectLst/>
                        <a:latin typeface="+mj-lt"/>
                        <a:ea typeface="ＭＳ 明朝"/>
                        <a:cs typeface="Times New Roman"/>
                      </a:endParaRPr>
                    </a:p>
                    <a:p>
                      <a:pPr marL="0" marR="0">
                        <a:spcBef>
                          <a:spcPts val="0"/>
                        </a:spcBef>
                        <a:spcAft>
                          <a:spcPts val="0"/>
                        </a:spcAft>
                      </a:pPr>
                      <a:r>
                        <a:rPr lang="en-US" sz="1100" b="1" dirty="0">
                          <a:solidFill>
                            <a:schemeClr val="tx2"/>
                          </a:solidFill>
                          <a:effectLst/>
                          <a:latin typeface="+mj-lt"/>
                          <a:ea typeface="ＭＳ 明朝"/>
                          <a:cs typeface="Times New Roman"/>
                        </a:rPr>
                        <a:t>2 </a:t>
                      </a:r>
                      <a:r>
                        <a:rPr lang="en-US" sz="1100" dirty="0">
                          <a:solidFill>
                            <a:schemeClr val="tx2"/>
                          </a:solidFill>
                          <a:effectLst/>
                          <a:latin typeface="+mj-lt"/>
                          <a:ea typeface="ＭＳ 明朝"/>
                          <a:cs typeface="Times New Roman"/>
                        </a:rPr>
                        <a:t>= Classrooms are formally implementing all core Tier</a:t>
                      </a:r>
                    </a:p>
                    <a:p>
                      <a:pPr marL="0" marR="0">
                        <a:spcBef>
                          <a:spcPts val="0"/>
                        </a:spcBef>
                        <a:spcAft>
                          <a:spcPts val="0"/>
                        </a:spcAft>
                      </a:pPr>
                      <a:r>
                        <a:rPr lang="en-US" sz="1100" dirty="0">
                          <a:solidFill>
                            <a:schemeClr val="tx2"/>
                          </a:solidFill>
                          <a:effectLst/>
                          <a:latin typeface="+mj-lt"/>
                          <a:ea typeface="ＭＳ 明朝"/>
                          <a:cs typeface="Times New Roman"/>
                        </a:rPr>
                        <a:t>I features, consistent with school-wide expectations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917267" y="290275"/>
            <a:ext cx="7461610" cy="721147"/>
          </a:xfrm>
        </p:spPr>
        <p:txBody>
          <a:bodyPr>
            <a:normAutofit fontScale="90000"/>
          </a:bodyPr>
          <a:lstStyle/>
          <a:p>
            <a:r>
              <a:rPr lang="en-US" dirty="0"/>
              <a:t>TFI Self-Assessment</a:t>
            </a:r>
          </a:p>
        </p:txBody>
      </p:sp>
    </p:spTree>
    <p:extLst>
      <p:ext uri="{BB962C8B-B14F-4D97-AF65-F5344CB8AC3E}">
        <p14:creationId xmlns:p14="http://schemas.microsoft.com/office/powerpoint/2010/main" val="8835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Action-Planning-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srgbClr val="000000">
                <a:alpha val="43000"/>
              </a:srgbClr>
            </a:outerShdw>
          </a:effectLst>
        </p:spPr>
      </p:pic>
      <p:graphicFrame>
        <p:nvGraphicFramePr>
          <p:cNvPr id="6" name="Table 5" descr="This table includes five action items for 1.5; one for 1.6 and 2 for 1.8. Each item is rated not in place, partially, fully in place." title="TFI action items"/>
          <p:cNvGraphicFramePr>
            <a:graphicFrameLocks noGrp="1"/>
          </p:cNvGraphicFramePr>
          <p:nvPr>
            <p:extLst>
              <p:ext uri="{D42A27DB-BD31-4B8C-83A1-F6EECF244321}">
                <p14:modId xmlns:p14="http://schemas.microsoft.com/office/powerpoint/2010/main" val="4204073073"/>
              </p:ext>
            </p:extLst>
          </p:nvPr>
        </p:nvGraphicFramePr>
        <p:xfrm>
          <a:off x="533826" y="2091811"/>
          <a:ext cx="8195184" cy="4133816"/>
        </p:xfrm>
        <a:graphic>
          <a:graphicData uri="http://schemas.openxmlformats.org/drawingml/2006/table">
            <a:tbl>
              <a:tblPr firstRow="1" bandRow="1">
                <a:tableStyleId>{E8B1032C-EA38-4F05-BA0D-38AFFFC7BED3}</a:tableStyleId>
              </a:tblPr>
              <a:tblGrid>
                <a:gridCol w="515569">
                  <a:extLst>
                    <a:ext uri="{9D8B030D-6E8A-4147-A177-3AD203B41FA5}">
                      <a16:colId xmlns:a16="http://schemas.microsoft.com/office/drawing/2014/main" val="20000"/>
                    </a:ext>
                  </a:extLst>
                </a:gridCol>
                <a:gridCol w="6272076">
                  <a:extLst>
                    <a:ext uri="{9D8B030D-6E8A-4147-A177-3AD203B41FA5}">
                      <a16:colId xmlns:a16="http://schemas.microsoft.com/office/drawing/2014/main" val="20001"/>
                    </a:ext>
                  </a:extLst>
                </a:gridCol>
                <a:gridCol w="486008">
                  <a:extLst>
                    <a:ext uri="{9D8B030D-6E8A-4147-A177-3AD203B41FA5}">
                      <a16:colId xmlns:a16="http://schemas.microsoft.com/office/drawing/2014/main" val="20002"/>
                    </a:ext>
                  </a:extLst>
                </a:gridCol>
                <a:gridCol w="486007">
                  <a:extLst>
                    <a:ext uri="{9D8B030D-6E8A-4147-A177-3AD203B41FA5}">
                      <a16:colId xmlns:a16="http://schemas.microsoft.com/office/drawing/2014/main" val="20003"/>
                    </a:ext>
                  </a:extLst>
                </a:gridCol>
                <a:gridCol w="435524">
                  <a:extLst>
                    <a:ext uri="{9D8B030D-6E8A-4147-A177-3AD203B41FA5}">
                      <a16:colId xmlns:a16="http://schemas.microsoft.com/office/drawing/2014/main" val="20004"/>
                    </a:ext>
                  </a:extLst>
                </a:gridCol>
              </a:tblGrid>
              <a:tr h="498791">
                <a:tc>
                  <a:txBody>
                    <a:bodyPr/>
                    <a:lstStyle/>
                    <a:p>
                      <a:r>
                        <a:rPr lang="en-US" sz="1600" dirty="0"/>
                        <a:t>TFI</a:t>
                      </a:r>
                    </a:p>
                  </a:txBody>
                  <a:tcPr/>
                </a:tc>
                <a:tc>
                  <a:txBody>
                    <a:bodyPr/>
                    <a:lstStyle/>
                    <a:p>
                      <a:r>
                        <a:rPr lang="en-US" sz="1600" dirty="0"/>
                        <a:t>Action Item</a:t>
                      </a:r>
                    </a:p>
                    <a:p>
                      <a:pPr algn="r"/>
                      <a:r>
                        <a:rPr lang="en-US" sz="1600" b="0" i="1" dirty="0"/>
                        <a:t>(Not In Place; Partially; Fully In Place -&gt;)</a:t>
                      </a:r>
                    </a:p>
                  </a:txBody>
                  <a:tcPr/>
                </a:tc>
                <a:tc>
                  <a:txBody>
                    <a:bodyPr/>
                    <a:lstStyle/>
                    <a:p>
                      <a:r>
                        <a:rPr lang="en-US" sz="1600" dirty="0"/>
                        <a:t>NI</a:t>
                      </a:r>
                    </a:p>
                  </a:txBody>
                  <a:tcPr/>
                </a:tc>
                <a:tc>
                  <a:txBody>
                    <a:bodyPr/>
                    <a:lstStyle/>
                    <a:p>
                      <a:r>
                        <a:rPr lang="en-US" sz="1600" dirty="0"/>
                        <a:t>PI</a:t>
                      </a:r>
                    </a:p>
                  </a:txBody>
                  <a:tcPr/>
                </a:tc>
                <a:tc>
                  <a:txBody>
                    <a:bodyPr/>
                    <a:lstStyle/>
                    <a:p>
                      <a:r>
                        <a:rPr lang="en-US" sz="1600" dirty="0"/>
                        <a:t>FI</a:t>
                      </a:r>
                    </a:p>
                  </a:txBody>
                  <a:tcPr/>
                </a:tc>
                <a:extLst>
                  <a:ext uri="{0D108BD9-81ED-4DB2-BD59-A6C34878D82A}">
                    <a16:rowId xmlns:a16="http://schemas.microsoft.com/office/drawing/2014/main" val="10000"/>
                  </a:ext>
                </a:extLst>
              </a:tr>
              <a:tr h="372075">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Engage staff in facilitated process to define behaviors and differentiate between office-managed and classroom-managed behavioral examples</a:t>
                      </a:r>
                      <a:endParaRPr lang="en-US" sz="1400" b="0" dirty="0">
                        <a:effectLst/>
                        <a:latin typeface="Cambria"/>
                        <a:ea typeface="ＭＳ 明朝"/>
                        <a:cs typeface="Times New Roman"/>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298077">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Create a narrative and/or flowchart to establish discipline procedures</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498791">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Develop data collection forms for office-managed and classroom-managed behavioral examples and plan for training staff</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r h="393034">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Ensure data form fields exist for meaningful decision-making</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4"/>
                  </a:ext>
                </a:extLst>
              </a:tr>
              <a:tr h="360638">
                <a:tc>
                  <a:txBody>
                    <a:bodyPr/>
                    <a:lstStyle/>
                    <a:p>
                      <a:r>
                        <a:rPr lang="en-US" sz="1400" b="0" dirty="0"/>
                        <a:t>1.5</a:t>
                      </a:r>
                    </a:p>
                  </a:txBody>
                  <a:tcPr anchor="ctr"/>
                </a:tc>
                <a:tc>
                  <a:txBody>
                    <a:bodyPr/>
                    <a:lstStyle/>
                    <a:p>
                      <a:pPr marL="0" marR="0">
                        <a:spcBef>
                          <a:spcPts val="0"/>
                        </a:spcBef>
                        <a:spcAft>
                          <a:spcPts val="0"/>
                        </a:spcAft>
                      </a:pPr>
                      <a:r>
                        <a:rPr lang="en-US" sz="1400" b="0" dirty="0">
                          <a:effectLst/>
                          <a:latin typeface="Calibri"/>
                          <a:ea typeface="Cambria"/>
                          <a:cs typeface="Times New Roman"/>
                        </a:rPr>
                        <a:t>Define a continuum of appropriate instructional responses to office-managed and classroom-managed behavioral examples</a:t>
                      </a:r>
                      <a:endParaRPr lang="en-US" sz="1400" b="0" dirty="0">
                        <a:effectLst/>
                        <a:latin typeface="Cambria"/>
                        <a:ea typeface="ＭＳ 明朝"/>
                        <a:cs typeface="Times New Roman"/>
                      </a:endParaRPr>
                    </a:p>
                  </a:txBody>
                  <a:tcPr marL="68580" marR="68580"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5"/>
                  </a:ext>
                </a:extLst>
              </a:tr>
              <a:tr h="498791">
                <a:tc>
                  <a:txBody>
                    <a:bodyPr/>
                    <a:lstStyle/>
                    <a:p>
                      <a:r>
                        <a:rPr lang="en-US" sz="1400" b="0" dirty="0"/>
                        <a:t>1.6</a:t>
                      </a:r>
                    </a:p>
                  </a:txBody>
                  <a:tcPr anchor="ctr"/>
                </a:tc>
                <a:tc>
                  <a:txBody>
                    <a:bodyPr/>
                    <a:lstStyle/>
                    <a:p>
                      <a:pPr marL="0" marR="0">
                        <a:spcBef>
                          <a:spcPts val="0"/>
                        </a:spcBef>
                        <a:spcAft>
                          <a:spcPts val="0"/>
                        </a:spcAft>
                      </a:pPr>
                      <a:r>
                        <a:rPr lang="en-US" sz="1400" b="0" dirty="0">
                          <a:effectLst/>
                          <a:latin typeface="Calibri"/>
                          <a:ea typeface="Cambria"/>
                          <a:cs typeface="Times New Roman"/>
                        </a:rPr>
                        <a:t>Identify school policies and procedures that describe and emphasize proactive, instructive, and/or restorative approaches to student behavior that are implemented consistently. </a:t>
                      </a:r>
                      <a:endParaRPr lang="en-US" sz="1400" b="0" dirty="0">
                        <a:effectLst/>
                        <a:latin typeface="Cambria"/>
                        <a:ea typeface="ＭＳ 明朝"/>
                        <a:cs typeface="Times New Roman"/>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6"/>
                  </a:ext>
                </a:extLst>
              </a:tr>
              <a:tr h="185584">
                <a:tc>
                  <a:txBody>
                    <a:bodyPr/>
                    <a:lstStyle/>
                    <a:p>
                      <a:r>
                        <a:rPr lang="en-US" sz="1400" b="0" dirty="0"/>
                        <a:t>1.8</a:t>
                      </a:r>
                    </a:p>
                  </a:txBody>
                  <a:tcPr anchor="ctr"/>
                </a:tc>
                <a:tc>
                  <a:txBody>
                    <a:bodyPr/>
                    <a:lstStyle/>
                    <a:p>
                      <a:r>
                        <a:rPr lang="en-US" sz="1400" b="0" kern="1200" dirty="0">
                          <a:solidFill>
                            <a:schemeClr val="tx1"/>
                          </a:solidFill>
                          <a:effectLst/>
                          <a:latin typeface="Calibri"/>
                          <a:ea typeface="Cambria"/>
                          <a:cs typeface="Times New Roman"/>
                        </a:rPr>
                        <a:t>Procedures exist for tracking classroom behavior problems </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7"/>
                  </a:ext>
                </a:extLst>
              </a:tr>
              <a:tr h="498791">
                <a:tc>
                  <a:txBody>
                    <a:bodyPr/>
                    <a:lstStyle/>
                    <a:p>
                      <a:r>
                        <a:rPr lang="en-US" sz="1400" b="0" dirty="0"/>
                        <a:t>1.8</a:t>
                      </a:r>
                    </a:p>
                  </a:txBody>
                  <a:tcPr anchor="ctr"/>
                </a:tc>
                <a:tc>
                  <a:txBody>
                    <a:bodyPr/>
                    <a:lstStyle/>
                    <a:p>
                      <a:r>
                        <a:rPr lang="en-US" sz="1400" b="0" kern="1200" dirty="0">
                          <a:solidFill>
                            <a:schemeClr val="tx1"/>
                          </a:solidFill>
                          <a:effectLst/>
                          <a:latin typeface="Calibri"/>
                          <a:ea typeface="Cambria"/>
                          <a:cs typeface="Times New Roman"/>
                        </a:rPr>
                        <a:t>Classrooms have a range </a:t>
                      </a:r>
                      <a:r>
                        <a:rPr lang="en-US" sz="1400" b="0" kern="1200">
                          <a:solidFill>
                            <a:schemeClr val="tx1"/>
                          </a:solidFill>
                          <a:effectLst/>
                          <a:latin typeface="Calibri"/>
                          <a:ea typeface="Cambria"/>
                          <a:cs typeface="Times New Roman"/>
                        </a:rPr>
                        <a:t>of interventions </a:t>
                      </a:r>
                      <a:r>
                        <a:rPr lang="en-US" sz="1400" b="0" kern="1200" dirty="0">
                          <a:solidFill>
                            <a:schemeClr val="tx1"/>
                          </a:solidFill>
                          <a:effectLst/>
                          <a:latin typeface="Calibri"/>
                          <a:ea typeface="Cambria"/>
                          <a:cs typeface="Times New Roman"/>
                        </a:rPr>
                        <a:t>for problem behavior that are documented and consistently delivered.</a:t>
                      </a: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8"/>
                  </a:ext>
                </a:extLst>
              </a:tr>
            </a:tbl>
          </a:graphicData>
        </a:graphic>
      </p:graphicFrame>
      <p:sp>
        <p:nvSpPr>
          <p:cNvPr id="9" name="TextBox 8"/>
          <p:cNvSpPr txBox="1"/>
          <p:nvPr/>
        </p:nvSpPr>
        <p:spPr>
          <a:xfrm>
            <a:off x="698931" y="1005477"/>
            <a:ext cx="7917552" cy="1015663"/>
          </a:xfrm>
          <a:prstGeom prst="rect">
            <a:avLst/>
          </a:prstGeom>
          <a:noFill/>
        </p:spPr>
        <p:txBody>
          <a:bodyPr wrap="none" rtlCol="0">
            <a:spAutoFit/>
          </a:bodyPr>
          <a:lstStyle/>
          <a:p>
            <a:pPr marL="342900" indent="-342900">
              <a:buFont typeface="+mj-lt"/>
              <a:buAutoNum type="arabicPeriod"/>
            </a:pPr>
            <a:r>
              <a:rPr lang="en-US" sz="2000" dirty="0"/>
              <a:t>Identify action items below needed for full implementation</a:t>
            </a:r>
          </a:p>
          <a:p>
            <a:pPr marL="342900" indent="-342900">
              <a:buFont typeface="+mj-lt"/>
              <a:buAutoNum type="arabicPeriod"/>
            </a:pPr>
            <a:r>
              <a:rPr lang="en-US" sz="2000" dirty="0"/>
              <a:t>Add action items to the Action Plan in your workbook</a:t>
            </a:r>
          </a:p>
          <a:p>
            <a:pPr marL="342900" indent="-342900">
              <a:buFont typeface="+mj-lt"/>
              <a:buAutoNum type="arabicPeriod"/>
            </a:pPr>
            <a:r>
              <a:rPr lang="en-US" sz="2000" dirty="0"/>
              <a:t>Add completed items and artifacts to the PPT Overview for your school</a:t>
            </a:r>
          </a:p>
        </p:txBody>
      </p:sp>
      <p:sp>
        <p:nvSpPr>
          <p:cNvPr id="2" name="Title 1"/>
          <p:cNvSpPr>
            <a:spLocks noGrp="1"/>
          </p:cNvSpPr>
          <p:nvPr>
            <p:ph type="title"/>
          </p:nvPr>
        </p:nvSpPr>
        <p:spPr>
          <a:xfrm>
            <a:off x="1205371" y="274320"/>
            <a:ext cx="6987106" cy="636737"/>
          </a:xfrm>
        </p:spPr>
        <p:txBody>
          <a:bodyPr>
            <a:normAutofit fontScale="90000"/>
          </a:bodyPr>
          <a:lstStyle/>
          <a:p>
            <a:r>
              <a:rPr lang="en-US" dirty="0"/>
              <a:t>Reflection</a:t>
            </a:r>
          </a:p>
        </p:txBody>
      </p:sp>
    </p:spTree>
    <p:extLst>
      <p:ext uri="{BB962C8B-B14F-4D97-AF65-F5344CB8AC3E}">
        <p14:creationId xmlns:p14="http://schemas.microsoft.com/office/powerpoint/2010/main" val="42547458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 title="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6" title="Logo for Illinois PB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9"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 descr="RTI for behavior" title="Logo for Florida's Positive Behavior Support Project"/>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title="Logo for Virginia Tiered Systems of Support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Logo for 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Logos for Midwest PBIS Network and Mid-Atlantic PBIS Network"/>
          <p:cNvGrpSpPr/>
          <p:nvPr/>
        </p:nvGrpSpPr>
        <p:grpSpPr>
          <a:xfrm>
            <a:off x="3293533" y="2202848"/>
            <a:ext cx="2556934" cy="1177310"/>
            <a:chOff x="2834308" y="2395711"/>
            <a:chExt cx="3475384" cy="1600200"/>
          </a:xfrm>
        </p:grpSpPr>
        <p:pic>
          <p:nvPicPr>
            <p:cNvPr id="9" name="Picture 8" title="Logo for 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Logo for 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descr="Minnesota PBIS Logo.jpg" title="Logo for Minnesota PBI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6816" y="1890210"/>
            <a:ext cx="1718632" cy="754050"/>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3" name="Title 2"/>
          <p:cNvSpPr>
            <a:spLocks noGrp="1"/>
          </p:cNvSpPr>
          <p:nvPr>
            <p:ph type="title"/>
          </p:nvPr>
        </p:nvSpPr>
        <p:spPr>
          <a:xfrm>
            <a:off x="211015" y="66862"/>
            <a:ext cx="6349361" cy="1823347"/>
          </a:xfrm>
        </p:spPr>
        <p:txBody>
          <a:bodyPr>
            <a:normAutofit fontScale="90000"/>
          </a:bodyPr>
          <a:lstStyle/>
          <a:p>
            <a:br>
              <a:rPr lang="en-US" sz="2800" b="1" i="1" dirty="0"/>
            </a:br>
            <a:r>
              <a:rPr lang="en-US" sz="2800" b="1" i="1" dirty="0"/>
              <a:t>Appreciation</a:t>
            </a:r>
            <a:r>
              <a:rPr lang="en-US" sz="4000" b="1" dirty="0"/>
              <a:t> </a:t>
            </a:r>
            <a:r>
              <a:rPr lang="en-US" sz="2800" dirty="0">
                <a:solidFill>
                  <a:srgbClr val="000000"/>
                </a:solidFill>
              </a:rPr>
              <a:t>is given to the following</a:t>
            </a:r>
            <a:br>
              <a:rPr lang="en-US" sz="2800" dirty="0">
                <a:solidFill>
                  <a:srgbClr val="000000"/>
                </a:solidFill>
              </a:rPr>
            </a:br>
            <a:r>
              <a:rPr lang="en-US" sz="2800" dirty="0">
                <a:solidFill>
                  <a:srgbClr val="000000"/>
                </a:solidFill>
              </a:rPr>
              <a:t>for their contributions to this Professional Learning:</a:t>
            </a:r>
            <a:br>
              <a:rPr lang="en-US" sz="2800" dirty="0">
                <a:solidFill>
                  <a:srgbClr val="000000"/>
                </a:solidFill>
              </a:rPr>
            </a:br>
            <a:endParaRPr lang="en-US" sz="2800" dirty="0"/>
          </a:p>
        </p:txBody>
      </p:sp>
    </p:spTree>
    <p:custDataLst>
      <p:tags r:id="rId1"/>
    </p:custDataLst>
    <p:extLst>
      <p:ext uri="{BB962C8B-B14F-4D97-AF65-F5344CB8AC3E}">
        <p14:creationId xmlns:p14="http://schemas.microsoft.com/office/powerpoint/2010/main" val="150254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descr="White human-like figure is standing in front of larg open book. " title="Reading a book picture"/>
          <p:cNvPicPr>
            <a:picLocks noChangeAspect="1"/>
          </p:cNvPicPr>
          <p:nvPr/>
        </p:nvPicPr>
        <p:blipFill rotWithShape="1">
          <a:blip r:embed="rId4"/>
          <a:srcRect b="14436"/>
          <a:stretch/>
        </p:blipFill>
        <p:spPr>
          <a:xfrm>
            <a:off x="5271772" y="1599648"/>
            <a:ext cx="2878668" cy="1466638"/>
          </a:xfrm>
          <a:prstGeom prst="rect">
            <a:avLst/>
          </a:prstGeom>
        </p:spPr>
      </p:pic>
      <p:sp>
        <p:nvSpPr>
          <p:cNvPr id="3" name="Content Placeholder 2"/>
          <p:cNvSpPr>
            <a:spLocks noGrp="1"/>
          </p:cNvSpPr>
          <p:nvPr>
            <p:ph idx="1"/>
          </p:nvPr>
        </p:nvSpPr>
        <p:spPr>
          <a:xfrm>
            <a:off x="419333" y="1257300"/>
            <a:ext cx="8257568" cy="5305860"/>
          </a:xfrm>
        </p:spPr>
        <p:txBody>
          <a:bodyPr>
            <a:noAutofit/>
          </a:bodyPr>
          <a:lstStyle/>
          <a:p>
            <a:pPr marL="0" indent="0">
              <a:buNone/>
            </a:pPr>
            <a:r>
              <a:rPr lang="en-US" sz="1800" b="1" dirty="0"/>
              <a:t>Purpose: </a:t>
            </a:r>
          </a:p>
          <a:p>
            <a:pPr marL="230188">
              <a:buNone/>
            </a:pPr>
            <a:r>
              <a:rPr lang="en-US" sz="1800" dirty="0"/>
              <a:t>Prepare and plan for facilitating implementation </a:t>
            </a:r>
            <a:br>
              <a:rPr lang="en-US" sz="1800" dirty="0"/>
            </a:br>
            <a:r>
              <a:rPr lang="en-US" sz="1800" dirty="0"/>
              <a:t>of effective discipline procedures </a:t>
            </a:r>
            <a:br>
              <a:rPr lang="en-US" sz="1600" dirty="0"/>
            </a:br>
            <a:endParaRPr lang="en-US" sz="1600" dirty="0"/>
          </a:p>
          <a:p>
            <a:pPr marL="0" indent="0">
              <a:buNone/>
            </a:pPr>
            <a:r>
              <a:rPr lang="en-US" sz="1800" b="1" dirty="0"/>
              <a:t>Outcomes:</a:t>
            </a:r>
          </a:p>
          <a:p>
            <a:pPr marL="0" indent="0">
              <a:buNone/>
            </a:pPr>
            <a:endParaRPr lang="en-US" sz="1800" b="1" dirty="0"/>
          </a:p>
          <a:p>
            <a:pPr marL="463550" fontAlgn="t">
              <a:spcBef>
                <a:spcPts val="0"/>
              </a:spcBef>
            </a:pPr>
            <a:r>
              <a:rPr lang="en-US" sz="1600" b="1" dirty="0"/>
              <a:t>1.5 Problem Behavior Definitions:</a:t>
            </a:r>
            <a:endParaRPr lang="en-US" sz="1600" dirty="0"/>
          </a:p>
          <a:p>
            <a:pPr marL="463550" fontAlgn="t">
              <a:spcBef>
                <a:spcPts val="0"/>
              </a:spcBef>
            </a:pPr>
            <a:r>
              <a:rPr lang="en-US" sz="1600" dirty="0"/>
              <a:t>School has clear definitions for behaviors that interfere with academic and social success and a clear policy/ procedure (e.g., flowchart) for addressing office-managed versus staff-managed problems</a:t>
            </a:r>
          </a:p>
          <a:p>
            <a:pPr marL="463550" fontAlgn="t">
              <a:spcBef>
                <a:spcPts val="0"/>
              </a:spcBef>
            </a:pPr>
            <a:endParaRPr lang="en-US" sz="1600" dirty="0"/>
          </a:p>
          <a:p>
            <a:pPr marL="463550" fontAlgn="t">
              <a:spcBef>
                <a:spcPts val="0"/>
              </a:spcBef>
            </a:pPr>
            <a:r>
              <a:rPr lang="en-US" sz="1600" b="1" dirty="0"/>
              <a:t>1.6 Discipline Policies:</a:t>
            </a:r>
            <a:endParaRPr lang="en-US" sz="1600" dirty="0"/>
          </a:p>
          <a:p>
            <a:pPr marL="463550" fontAlgn="t">
              <a:spcBef>
                <a:spcPts val="0"/>
              </a:spcBef>
            </a:pPr>
            <a:r>
              <a:rPr lang="en-US" sz="1600" dirty="0"/>
              <a:t>School policies and procedures describe and emphasize proactive, instructive, and/or restorative approaches to student behavior that are implemented consistently</a:t>
            </a:r>
          </a:p>
        </p:txBody>
      </p:sp>
      <p:sp>
        <p:nvSpPr>
          <p:cNvPr id="2" name="Title 1"/>
          <p:cNvSpPr>
            <a:spLocks noGrp="1"/>
          </p:cNvSpPr>
          <p:nvPr>
            <p:ph type="title"/>
          </p:nvPr>
        </p:nvSpPr>
        <p:spPr>
          <a:xfrm>
            <a:off x="1371600" y="350815"/>
            <a:ext cx="7251266" cy="715895"/>
          </a:xfrm>
        </p:spPr>
        <p:txBody>
          <a:bodyPr>
            <a:normAutofit fontScale="90000"/>
          </a:bodyPr>
          <a:lstStyle/>
          <a:p>
            <a:pPr lvl="0"/>
            <a:r>
              <a:rPr lang="en-US" dirty="0">
                <a:solidFill>
                  <a:srgbClr val="DD8047"/>
                </a:solidFill>
              </a:rPr>
              <a:t>TFI 1.5 &amp; 1.6 Purpose &amp; Outcomes</a:t>
            </a:r>
          </a:p>
        </p:txBody>
      </p:sp>
    </p:spTree>
    <p:extLst>
      <p:ext uri="{BB962C8B-B14F-4D97-AF65-F5344CB8AC3E}">
        <p14:creationId xmlns:p14="http://schemas.microsoft.com/office/powerpoint/2010/main" val="244786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gn="ctr">
              <a:buNone/>
            </a:pPr>
            <a:r>
              <a:rPr lang="en-US" sz="2400" dirty="0">
                <a:latin typeface="Tw Cen MT"/>
                <a:cs typeface="Tw Cen MT"/>
              </a:rPr>
              <a:t>Disciplinary policies and practices are part of a cohesive behavior support system within a school. </a:t>
            </a:r>
            <a:r>
              <a:rPr lang="en-US" sz="2400" dirty="0">
                <a:solidFill>
                  <a:srgbClr val="000000"/>
                </a:solidFill>
                <a:latin typeface="Tw Cen MT"/>
                <a:cs typeface="Tw Cen MT"/>
              </a:rPr>
              <a:t>Discipline is a complementary system to expectations and acknowledgements. </a:t>
            </a:r>
          </a:p>
          <a:p>
            <a:pPr marL="0" indent="0" algn="ctr">
              <a:buNone/>
            </a:pPr>
            <a:r>
              <a:rPr lang="en-US" sz="2400" dirty="0">
                <a:latin typeface="Tw Cen MT"/>
                <a:cs typeface="Tw Cen MT"/>
              </a:rPr>
              <a:t> </a:t>
            </a:r>
          </a:p>
          <a:p>
            <a:pPr marL="0" indent="0" algn="ctr">
              <a:buNone/>
            </a:pPr>
            <a:r>
              <a:rPr lang="en-US" sz="2400" dirty="0">
                <a:latin typeface="Tw Cen MT"/>
                <a:cs typeface="Tw Cen MT"/>
              </a:rPr>
              <a:t>Effective discipline includes opportunities for students to LEARN and PRACTICE appropriate behaviors through an instructional approach. </a:t>
            </a:r>
          </a:p>
          <a:p>
            <a:pPr marL="0" indent="0" algn="ctr">
              <a:buNone/>
            </a:pPr>
            <a:endParaRPr lang="en-US" sz="2400" dirty="0">
              <a:latin typeface="Tw Cen MT"/>
              <a:cs typeface="Tw Cen MT"/>
            </a:endParaRPr>
          </a:p>
          <a:p>
            <a:pPr marL="0" indent="0" algn="ctr">
              <a:buNone/>
            </a:pPr>
            <a:endParaRPr lang="en-US" sz="2400" dirty="0">
              <a:latin typeface="Tw Cen MT"/>
              <a:cs typeface="Tw Cen MT"/>
            </a:endParaRPr>
          </a:p>
        </p:txBody>
      </p:sp>
      <p:pic>
        <p:nvPicPr>
          <p:cNvPr id="21" name="Picture 20"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09717" y="350815"/>
            <a:ext cx="7025573" cy="650535"/>
          </a:xfrm>
        </p:spPr>
        <p:txBody>
          <a:bodyPr>
            <a:normAutofit fontScale="90000"/>
          </a:bodyPr>
          <a:lstStyle/>
          <a:p>
            <a:r>
              <a:rPr lang="en-US" dirty="0">
                <a:solidFill>
                  <a:schemeClr val="accent1">
                    <a:lumMod val="50000"/>
                  </a:schemeClr>
                </a:solidFill>
              </a:rPr>
              <a:t>Definition</a:t>
            </a:r>
          </a:p>
        </p:txBody>
      </p:sp>
    </p:spTree>
    <p:extLst>
      <p:ext uri="{BB962C8B-B14F-4D97-AF65-F5344CB8AC3E}">
        <p14:creationId xmlns:p14="http://schemas.microsoft.com/office/powerpoint/2010/main" val="344428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33" y="1745673"/>
            <a:ext cx="8266492" cy="4283481"/>
          </a:xfrm>
        </p:spPr>
        <p:txBody>
          <a:bodyPr>
            <a:noAutofit/>
          </a:bodyPr>
          <a:lstStyle/>
          <a:p>
            <a:pPr marL="0" indent="0" algn="ctr">
              <a:buNone/>
            </a:pPr>
            <a:r>
              <a:rPr lang="en-US" sz="2000" dirty="0"/>
              <a:t>Clearly defined procedures support consistency with responding to behavioral infractions. Consistency creates the conditions for increased structure, feelings of safety, and a positive learning environment. </a:t>
            </a:r>
          </a:p>
          <a:p>
            <a:pPr marL="0" indent="0" algn="ctr">
              <a:buNone/>
            </a:pPr>
            <a:endParaRPr lang="en-US" sz="2000" dirty="0"/>
          </a:p>
          <a:p>
            <a:pPr marL="0" indent="0">
              <a:buNone/>
            </a:pPr>
            <a:r>
              <a:rPr lang="en-US" sz="2000" dirty="0"/>
              <a:t>Differentiating between behaviors addressed in the classroom, versus those addressed by administration, can:</a:t>
            </a:r>
          </a:p>
          <a:p>
            <a:pPr marL="342900" indent="-342900">
              <a:buFont typeface="Arial"/>
              <a:buChar char="•"/>
            </a:pPr>
            <a:r>
              <a:rPr lang="en-US" sz="2000" dirty="0"/>
              <a:t>improve consistency within the classroom</a:t>
            </a:r>
          </a:p>
          <a:p>
            <a:pPr marL="342900" indent="-342900">
              <a:buFont typeface="Arial"/>
              <a:buChar char="•"/>
            </a:pPr>
            <a:r>
              <a:rPr lang="en-US" sz="2000" dirty="0"/>
              <a:t>provide more meaningful information for problem solving</a:t>
            </a:r>
          </a:p>
          <a:p>
            <a:pPr marL="342900" indent="-342900">
              <a:buFont typeface="Arial"/>
              <a:buChar char="•"/>
            </a:pPr>
            <a:r>
              <a:rPr lang="en-US" sz="2000" dirty="0"/>
              <a:t>increase instructional minutes</a:t>
            </a:r>
          </a:p>
          <a:p>
            <a:pPr marL="342900" indent="-342900">
              <a:buFont typeface="Arial"/>
              <a:buChar char="•"/>
            </a:pPr>
            <a:r>
              <a:rPr lang="en-US" sz="2000" dirty="0"/>
              <a:t>free up administrative time spent on discipline. </a:t>
            </a:r>
          </a:p>
        </p:txBody>
      </p:sp>
      <p:pic>
        <p:nvPicPr>
          <p:cNvPr id="18" name="Picture 17"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009717" y="187055"/>
            <a:ext cx="7151303" cy="915357"/>
          </a:xfrm>
        </p:spPr>
        <p:txBody>
          <a:bodyPr>
            <a:noAutofit/>
          </a:bodyPr>
          <a:lstStyle/>
          <a:p>
            <a:r>
              <a:rPr lang="en-US" sz="3200" dirty="0">
                <a:solidFill>
                  <a:schemeClr val="accent1">
                    <a:lumMod val="50000"/>
                  </a:schemeClr>
                </a:solidFill>
              </a:rPr>
              <a:t>Rationale for </a:t>
            </a:r>
            <a:br>
              <a:rPr lang="en-US" sz="3200" dirty="0">
                <a:solidFill>
                  <a:schemeClr val="accent1">
                    <a:lumMod val="50000"/>
                  </a:schemeClr>
                </a:solidFill>
              </a:rPr>
            </a:br>
            <a:r>
              <a:rPr lang="en-US" sz="3200" dirty="0">
                <a:solidFill>
                  <a:schemeClr val="accent1">
                    <a:lumMod val="50000"/>
                  </a:schemeClr>
                </a:solidFill>
              </a:rPr>
              <a:t>Discipline Definitions and Policies</a:t>
            </a:r>
          </a:p>
        </p:txBody>
      </p:sp>
    </p:spTree>
    <p:extLst>
      <p:ext uri="{BB962C8B-B14F-4D97-AF65-F5344CB8AC3E}">
        <p14:creationId xmlns:p14="http://schemas.microsoft.com/office/powerpoint/2010/main" val="215227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Classroom-managed (minor): involve opportunities for teachable moments and minimizing interruption to instruction. Office-managed (major): involve school and student physical and emotional safety." title="Behavioral examples"/>
          <p:cNvGraphicFramePr>
            <a:graphicFrameLocks noGrp="1"/>
          </p:cNvGraphicFramePr>
          <p:nvPr>
            <p:extLst>
              <p:ext uri="{D42A27DB-BD31-4B8C-83A1-F6EECF244321}">
                <p14:modId xmlns:p14="http://schemas.microsoft.com/office/powerpoint/2010/main" val="2540202153"/>
              </p:ext>
            </p:extLst>
          </p:nvPr>
        </p:nvGraphicFramePr>
        <p:xfrm>
          <a:off x="498132" y="1608667"/>
          <a:ext cx="8391632" cy="2827865"/>
        </p:xfrm>
        <a:graphic>
          <a:graphicData uri="http://schemas.openxmlformats.org/drawingml/2006/table">
            <a:tbl>
              <a:tblPr firstRow="1" bandRow="1">
                <a:tableStyleId>{5C22544A-7EE6-4342-B048-85BDC9FD1C3A}</a:tableStyleId>
              </a:tblPr>
              <a:tblGrid>
                <a:gridCol w="4195816">
                  <a:extLst>
                    <a:ext uri="{9D8B030D-6E8A-4147-A177-3AD203B41FA5}">
                      <a16:colId xmlns:a16="http://schemas.microsoft.com/office/drawing/2014/main" val="20000"/>
                    </a:ext>
                  </a:extLst>
                </a:gridCol>
                <a:gridCol w="4195816">
                  <a:extLst>
                    <a:ext uri="{9D8B030D-6E8A-4147-A177-3AD203B41FA5}">
                      <a16:colId xmlns:a16="http://schemas.microsoft.com/office/drawing/2014/main" val="20001"/>
                    </a:ext>
                  </a:extLst>
                </a:gridCol>
              </a:tblGrid>
              <a:tr h="665712">
                <a:tc gridSpan="2">
                  <a:txBody>
                    <a:bodyPr/>
                    <a:lstStyle/>
                    <a:p>
                      <a:pPr algn="ctr"/>
                      <a:r>
                        <a:rPr lang="en-US" sz="3400" dirty="0">
                          <a:solidFill>
                            <a:srgbClr val="1D2A53"/>
                          </a:solidFill>
                          <a:latin typeface="Tw Cen MT"/>
                          <a:cs typeface="Tw Cen MT"/>
                        </a:rPr>
                        <a:t>Behavioral Examples</a:t>
                      </a:r>
                    </a:p>
                  </a:txBody>
                  <a:tcPr marL="86068" marR="86068" marT="43034" marB="43034">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T w="12700" cap="flat" cmpd="sng" algn="ctr">
                      <a:solidFill>
                        <a:srgbClr val="1D2A5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5481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b="1" dirty="0">
                          <a:solidFill>
                            <a:srgbClr val="1D2A53"/>
                          </a:solidFill>
                          <a:latin typeface="Tw Cen MT"/>
                          <a:cs typeface="Tw Cen MT"/>
                        </a:rPr>
                        <a:t>Classroom-</a:t>
                      </a:r>
                      <a:r>
                        <a:rPr lang="en-US" sz="2700" b="1" baseline="0" dirty="0">
                          <a:solidFill>
                            <a:srgbClr val="1D2A53"/>
                          </a:solidFill>
                          <a:latin typeface="Tw Cen MT"/>
                          <a:cs typeface="Tw Cen MT"/>
                        </a:rPr>
                        <a:t>managed </a:t>
                      </a:r>
                      <a:r>
                        <a:rPr lang="en-US" sz="2700" baseline="0" dirty="0">
                          <a:solidFill>
                            <a:srgbClr val="1D2A53"/>
                          </a:solidFill>
                          <a:latin typeface="Tw Cen MT"/>
                          <a:cs typeface="Tw Cen MT"/>
                        </a:rPr>
                        <a:t>(minor)</a:t>
                      </a:r>
                      <a:endParaRPr lang="en-US" sz="2700" dirty="0">
                        <a:solidFill>
                          <a:srgbClr val="1D2A53"/>
                        </a:solidFill>
                        <a:latin typeface="Tw Cen MT"/>
                        <a:cs typeface="Tw Cen MT"/>
                      </a:endParaRPr>
                    </a:p>
                  </a:txBody>
                  <a:tcPr marL="86068" marR="86068" marT="43034" marB="43034" anchor="ctr">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r>
                        <a:rPr lang="en-US" sz="2700" b="1" dirty="0">
                          <a:solidFill>
                            <a:srgbClr val="1D2A53"/>
                          </a:solidFill>
                          <a:latin typeface="Tw Cen MT"/>
                          <a:cs typeface="Tw Cen MT"/>
                        </a:rPr>
                        <a:t>Office</a:t>
                      </a:r>
                      <a:r>
                        <a:rPr lang="en-US" sz="2700" b="1" baseline="0" dirty="0">
                          <a:solidFill>
                            <a:srgbClr val="1D2A53"/>
                          </a:solidFill>
                          <a:latin typeface="Tw Cen MT"/>
                          <a:cs typeface="Tw Cen MT"/>
                        </a:rPr>
                        <a:t>-managed </a:t>
                      </a:r>
                      <a:r>
                        <a:rPr lang="en-US" sz="2700" baseline="0" dirty="0">
                          <a:solidFill>
                            <a:srgbClr val="1D2A53"/>
                          </a:solidFill>
                          <a:latin typeface="Tw Cen MT"/>
                          <a:cs typeface="Tw Cen MT"/>
                        </a:rPr>
                        <a:t>(major)</a:t>
                      </a:r>
                    </a:p>
                  </a:txBody>
                  <a:tcPr marL="86068" marR="86068" marT="43034" marB="43034" anchor="ctr">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16139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i="1" kern="1200" dirty="0">
                          <a:solidFill>
                            <a:srgbClr val="1D2A53"/>
                          </a:solidFill>
                          <a:latin typeface="Tw Cen MT"/>
                          <a:ea typeface="+mn-ea"/>
                          <a:cs typeface="Tw Cen MT"/>
                        </a:rPr>
                        <a:t>Involve opportunities for teachable moments and minimizing interruption to instruction</a:t>
                      </a:r>
                    </a:p>
                    <a:p>
                      <a:endParaRPr lang="en-US" sz="1700" dirty="0">
                        <a:solidFill>
                          <a:srgbClr val="1D2A53"/>
                        </a:solidFill>
                        <a:latin typeface="Tw Cen MT"/>
                        <a:cs typeface="Tw Cen MT"/>
                      </a:endParaRPr>
                    </a:p>
                  </a:txBody>
                  <a:tcPr marL="86068" marR="86068" marT="43034" marB="43034">
                    <a:lnL w="12700" cap="flat" cmpd="sng" algn="ctr">
                      <a:solidFill>
                        <a:srgbClr val="1D2A53"/>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tc>
                  <a:txBody>
                    <a:bodyPr/>
                    <a:lstStyle/>
                    <a:p>
                      <a:pPr marL="0" marR="0" lvl="1" indent="0" algn="l" defTabSz="457200" rtl="0" eaLnBrk="1" fontAlgn="auto" latinLnBrk="0" hangingPunct="1">
                        <a:lnSpc>
                          <a:spcPct val="95000"/>
                        </a:lnSpc>
                        <a:spcBef>
                          <a:spcPts val="0"/>
                        </a:spcBef>
                        <a:spcAft>
                          <a:spcPts val="600"/>
                        </a:spcAft>
                        <a:buClr>
                          <a:srgbClr val="000000"/>
                        </a:buClr>
                        <a:buSzTx/>
                        <a:buFontTx/>
                        <a:buNone/>
                        <a:tabLst/>
                        <a:defRPr/>
                      </a:pPr>
                      <a:r>
                        <a:rPr lang="en-US" sz="2000" b="1" i="1" kern="1200" dirty="0">
                          <a:solidFill>
                            <a:srgbClr val="1D2A53"/>
                          </a:solidFill>
                          <a:latin typeface="Tw Cen MT"/>
                          <a:ea typeface="+mn-ea"/>
                          <a:cs typeface="Tw Cen MT"/>
                        </a:rPr>
                        <a:t>Involve school and student physical and emotional safety </a:t>
                      </a:r>
                    </a:p>
                  </a:txBody>
                  <a:tcPr marL="86068" marR="86068" marT="43034" marB="43034">
                    <a:lnL w="19050" cap="flat" cmpd="sng" algn="ctr">
                      <a:solidFill>
                        <a:srgbClr val="000000"/>
                      </a:solidFill>
                      <a:prstDash val="solid"/>
                      <a:round/>
                      <a:headEnd type="none" w="med" len="med"/>
                      <a:tailEnd type="none" w="med" len="med"/>
                    </a:lnL>
                    <a:lnR w="12700" cap="flat" cmpd="sng" algn="ctr">
                      <a:solidFill>
                        <a:srgbClr val="1D2A53"/>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1D2A5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635760" y="288119"/>
            <a:ext cx="6079490" cy="713232"/>
          </a:xfrm>
        </p:spPr>
        <p:txBody>
          <a:bodyPr>
            <a:normAutofit fontScale="90000"/>
          </a:bodyPr>
          <a:lstStyle/>
          <a:p>
            <a:r>
              <a:rPr lang="en-US" dirty="0">
                <a:solidFill>
                  <a:schemeClr val="accent1">
                    <a:lumMod val="50000"/>
                  </a:schemeClr>
                </a:solidFill>
              </a:rPr>
              <a:t>Responsibility for Behaviors</a:t>
            </a:r>
          </a:p>
        </p:txBody>
      </p:sp>
    </p:spTree>
    <p:extLst>
      <p:ext uri="{BB962C8B-B14F-4D97-AF65-F5344CB8AC3E}">
        <p14:creationId xmlns:p14="http://schemas.microsoft.com/office/powerpoint/2010/main" val="245480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4103"/>
            <a:ext cx="8229600" cy="4068763"/>
          </a:xfrm>
        </p:spPr>
        <p:txBody>
          <a:bodyPr>
            <a:normAutofit fontScale="92500" lnSpcReduction="10000"/>
          </a:bodyPr>
          <a:lstStyle/>
          <a:p>
            <a:pPr algn="ctr"/>
            <a:r>
              <a:rPr lang="en-US" dirty="0"/>
              <a:t>Tardy to class?</a:t>
            </a:r>
          </a:p>
          <a:p>
            <a:pPr algn="ctr"/>
            <a:r>
              <a:rPr lang="en-US" dirty="0"/>
              <a:t>Not prepared?</a:t>
            </a:r>
          </a:p>
          <a:p>
            <a:pPr algn="ctr"/>
            <a:r>
              <a:rPr lang="en-US" dirty="0"/>
              <a:t>Aggressive Language?</a:t>
            </a:r>
          </a:p>
          <a:p>
            <a:pPr algn="ctr"/>
            <a:r>
              <a:rPr lang="en-US" dirty="0"/>
              <a:t>Electronic Devices?</a:t>
            </a:r>
          </a:p>
          <a:p>
            <a:pPr algn="ctr"/>
            <a:r>
              <a:rPr lang="en-US" dirty="0"/>
              <a:t>Touching?</a:t>
            </a:r>
          </a:p>
          <a:p>
            <a:pPr algn="ctr"/>
            <a:r>
              <a:rPr lang="en-US" dirty="0"/>
              <a:t>Gambling?</a:t>
            </a:r>
          </a:p>
          <a:p>
            <a:pPr algn="ctr"/>
            <a:r>
              <a:rPr lang="en-US" dirty="0"/>
              <a:t>Dress code?</a:t>
            </a:r>
          </a:p>
          <a:p>
            <a:pPr algn="ctr"/>
            <a:r>
              <a:rPr lang="en-US" dirty="0"/>
              <a:t>Chronic minors?</a:t>
            </a:r>
          </a:p>
          <a:p>
            <a:endParaRPr lang="en-US" dirty="0"/>
          </a:p>
          <a:p>
            <a:endParaRPr lang="en-US" dirty="0"/>
          </a:p>
        </p:txBody>
      </p:sp>
      <p:pic>
        <p:nvPicPr>
          <p:cNvPr id="5" name="Picture 4"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41"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algn="l"/>
            <a:r>
              <a:rPr lang="en-US" dirty="0"/>
              <a:t>Classroom or Office Managed?</a:t>
            </a:r>
          </a:p>
        </p:txBody>
      </p:sp>
    </p:spTree>
    <p:extLst>
      <p:ext uri="{BB962C8B-B14F-4D97-AF65-F5344CB8AC3E}">
        <p14:creationId xmlns:p14="http://schemas.microsoft.com/office/powerpoint/2010/main" val="626608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4245</TotalTime>
  <Words>3938</Words>
  <Application>Microsoft Macintosh PowerPoint</Application>
  <PresentationFormat>On-screen Show (4:3)</PresentationFormat>
  <Paragraphs>603</Paragraphs>
  <Slides>46</Slides>
  <Notes>37</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ＭＳ 明朝</vt:lpstr>
      <vt:lpstr>ＭＳ Ｐゴシック</vt:lpstr>
      <vt:lpstr>Arial</vt:lpstr>
      <vt:lpstr>Calibri</vt:lpstr>
      <vt:lpstr>Cambria</vt:lpstr>
      <vt:lpstr>Courier New</vt:lpstr>
      <vt:lpstr>News Gothic Std</vt:lpstr>
      <vt:lpstr>Symbol</vt:lpstr>
      <vt:lpstr>Times New Roman</vt:lpstr>
      <vt:lpstr>Tw Cen MT</vt:lpstr>
      <vt:lpstr>Wingdings</vt:lpstr>
      <vt:lpstr>Final_MWBIS 4</vt:lpstr>
      <vt:lpstr>1_Final_MWBIS 4</vt:lpstr>
      <vt:lpstr>PBIS Team Training 4A  </vt:lpstr>
      <vt:lpstr>Learning Expectations</vt:lpstr>
      <vt:lpstr>Organization of Modules</vt:lpstr>
      <vt:lpstr> Tier 1: Professional Learning Roadmap</vt:lpstr>
      <vt:lpstr>TFI 1.5 &amp; 1.6 Purpose &amp; Outcomes</vt:lpstr>
      <vt:lpstr>Definition</vt:lpstr>
      <vt:lpstr>Rationale for  Discipline Definitions and Policies</vt:lpstr>
      <vt:lpstr>Responsibility for Behaviors</vt:lpstr>
      <vt:lpstr>Classroom or Office Managed?</vt:lpstr>
      <vt:lpstr>How does your school/district differentiate between classroom and office managed behaviors? </vt:lpstr>
      <vt:lpstr>Defining Behaviors</vt:lpstr>
      <vt:lpstr>Minor Examples (develop by SWIS)</vt:lpstr>
      <vt:lpstr>Major Examples (developed by SWIS) </vt:lpstr>
      <vt:lpstr>“T-Chart” School Example</vt:lpstr>
      <vt:lpstr>“T-Chart” School Example</vt:lpstr>
      <vt:lpstr> Example of a School Reviewing their Major ODR Data </vt:lpstr>
      <vt:lpstr>Analysis of Data on Disruption: </vt:lpstr>
      <vt:lpstr>Completing T-charts with Staff</vt:lpstr>
      <vt:lpstr>  </vt:lpstr>
      <vt:lpstr>How Do You Respond?</vt:lpstr>
      <vt:lpstr>Why Focus on a Continuum of Strategies to Respond to Inappropriate Behavior?</vt:lpstr>
      <vt:lpstr>Consistency is key, not severity</vt:lpstr>
      <vt:lpstr>School Sign</vt:lpstr>
      <vt:lpstr>Where do you document the process and practices for how staff prevent and respond to problem behaviors? </vt:lpstr>
      <vt:lpstr>Develop a Continuum of Strategies to Respond to Inappropriate Behavior</vt:lpstr>
      <vt:lpstr>Definitions of Strategies</vt:lpstr>
      <vt:lpstr>Definitions of Strategies (con’t)</vt:lpstr>
      <vt:lpstr>Specific and Contingent Error Correction Definition</vt:lpstr>
      <vt:lpstr>Goals of Specific and Contingent Error Correction</vt:lpstr>
      <vt:lpstr>Error Correction: Non-Examples…</vt:lpstr>
      <vt:lpstr>Set the tone</vt:lpstr>
      <vt:lpstr>Steps to Specific and Contingent  Error Correction:</vt:lpstr>
      <vt:lpstr>Add a Continuum of Strategies to your Discipline Flowchart </vt:lpstr>
      <vt:lpstr>Classroom Management Module on:  Continuum of Strategies to Respond to Inappropriate Behavior</vt:lpstr>
      <vt:lpstr>    What is the purpose of the office discipline referral form?   </vt:lpstr>
      <vt:lpstr>What happens if a student needs to be referred to the office?</vt:lpstr>
      <vt:lpstr>Considerations for Consequences </vt:lpstr>
      <vt:lpstr>Add a process for Major Discipline Referrals  to your Discipline Flowchart </vt:lpstr>
      <vt:lpstr>Do your data collection tools have all the information to make data-informed decisions?</vt:lpstr>
      <vt:lpstr>Time Out of Class Form</vt:lpstr>
      <vt:lpstr>Your Referral Form</vt:lpstr>
      <vt:lpstr>Create Your Office Referral Form</vt:lpstr>
      <vt:lpstr>TFI 1.5 &amp; 1.6 Problem Behavior  Definitions &amp; Discipline Policies</vt:lpstr>
      <vt:lpstr>TFI Self-Assessment</vt:lpstr>
      <vt:lpstr>Reflection</vt:lpstr>
      <vt:lpstr> Appreciation is given to the following for their contributions to this Professional Learning: </vt:lpstr>
    </vt:vector>
  </TitlesOfParts>
  <Company>IL PBIS Network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Garrett Petrie</cp:lastModifiedBy>
  <cp:revision>249</cp:revision>
  <cp:lastPrinted>2017-02-08T01:52:30Z</cp:lastPrinted>
  <dcterms:created xsi:type="dcterms:W3CDTF">2014-11-24T17:40:55Z</dcterms:created>
  <dcterms:modified xsi:type="dcterms:W3CDTF">2018-10-24T04:42:20Z</dcterms:modified>
</cp:coreProperties>
</file>