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8" r:id="rId4"/>
    <p:sldId id="279" r:id="rId5"/>
    <p:sldId id="280" r:id="rId6"/>
    <p:sldId id="281" r:id="rId7"/>
    <p:sldId id="282" r:id="rId8"/>
    <p:sldId id="259" r:id="rId9"/>
    <p:sldId id="270" r:id="rId10"/>
    <p:sldId id="271" r:id="rId11"/>
    <p:sldId id="272" r:id="rId12"/>
    <p:sldId id="273" r:id="rId13"/>
    <p:sldId id="274" r:id="rId14"/>
    <p:sldId id="275" r:id="rId15"/>
    <p:sldId id="276" r:id="rId16"/>
    <p:sldId id="283" r:id="rId17"/>
    <p:sldId id="277" r:id="rId18"/>
    <p:sldId id="284" r:id="rId19"/>
    <p:sldId id="27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802" autoAdjust="0"/>
  </p:normalViewPr>
  <p:slideViewPr>
    <p:cSldViewPr snapToGrid="0" snapToObjects="1">
      <p:cViewPr varScale="1">
        <p:scale>
          <a:sx n="40" d="100"/>
          <a:sy n="40" d="100"/>
        </p:scale>
        <p:origin x="1546"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AC33A-AA8A-1845-8F13-E4A7CD3D9E48}" type="datetimeFigureOut">
              <a:rPr lang="en-US" smtClean="0"/>
              <a:t>10/10/2017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89A0F6-C7F3-E94C-BF93-2DD21608EFE3}" type="slidenum">
              <a:rPr lang="en-US" smtClean="0"/>
              <a:t>‹#›</a:t>
            </a:fld>
            <a:endParaRPr lang="en-US"/>
          </a:p>
        </p:txBody>
      </p:sp>
    </p:spTree>
    <p:extLst>
      <p:ext uri="{BB962C8B-B14F-4D97-AF65-F5344CB8AC3E}">
        <p14:creationId xmlns:p14="http://schemas.microsoft.com/office/powerpoint/2010/main" val="34129938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the graph</a:t>
            </a:r>
            <a:r>
              <a:rPr lang="en-US" baseline="0" dirty="0" smtClean="0"/>
              <a:t> of the most recent Total Score Report from the TFI from PBIS Assessments at </a:t>
            </a:r>
            <a:r>
              <a:rPr lang="en-US" baseline="0" dirty="0" err="1" smtClean="0"/>
              <a:t>www.pbisapps.org</a:t>
            </a:r>
            <a:r>
              <a:rPr lang="en-US" baseline="0" dirty="0" smtClean="0"/>
              <a:t> </a:t>
            </a:r>
          </a:p>
          <a:p>
            <a:endParaRPr lang="en-US" baseline="0" dirty="0" smtClean="0"/>
          </a:p>
          <a:p>
            <a:r>
              <a:rPr lang="en-US" baseline="0" dirty="0" smtClean="0"/>
              <a:t>Recall that the target score for the TFI is 70% or higher. Be sure to provide a brief summary of the data found on the total score report. </a:t>
            </a:r>
          </a:p>
          <a:p>
            <a:endParaRPr lang="en-US" baseline="0" dirty="0" smtClean="0"/>
          </a:p>
          <a:p>
            <a:r>
              <a:rPr lang="en-US" baseline="0" dirty="0" smtClean="0"/>
              <a:t>Remember that the total score reflects the assessment of Tiers I, II, and III. If your team did not complete all of the Tiers, the score for the Tiers not completed would be 0%. You may only want to present the TFI Total Score Report when you complete all three tiers of the TFI. </a:t>
            </a:r>
          </a:p>
          <a:p>
            <a:endParaRPr lang="en-US" baseline="0" dirty="0" smtClean="0"/>
          </a:p>
          <a:p>
            <a:r>
              <a:rPr lang="en-US" baseline="0" dirty="0" smtClean="0"/>
              <a:t>If you have multiple data points for the TFI, be sure to summarize your progress over time. </a:t>
            </a:r>
          </a:p>
          <a:p>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5</a:t>
            </a:fld>
            <a:endParaRPr lang="en-US"/>
          </a:p>
        </p:txBody>
      </p:sp>
    </p:spTree>
    <p:extLst>
      <p:ext uri="{BB962C8B-B14F-4D97-AF65-F5344CB8AC3E}">
        <p14:creationId xmlns:p14="http://schemas.microsoft.com/office/powerpoint/2010/main" val="710152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a:t>
            </a:r>
            <a:r>
              <a:rPr lang="en-US" baseline="0" dirty="0" smtClean="0"/>
              <a:t> Referral by Problem Behavior graph for the most current school year</a:t>
            </a:r>
          </a:p>
          <a:p>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15</a:t>
            </a:fld>
            <a:endParaRPr lang="en-US"/>
          </a:p>
        </p:txBody>
      </p:sp>
    </p:spTree>
    <p:extLst>
      <p:ext uri="{BB962C8B-B14F-4D97-AF65-F5344CB8AC3E}">
        <p14:creationId xmlns:p14="http://schemas.microsoft.com/office/powerpoint/2010/main" val="4183015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a:t>
            </a:r>
            <a:r>
              <a:rPr lang="en-US" baseline="0" dirty="0" smtClean="0"/>
              <a:t> Referrals by Student graph</a:t>
            </a:r>
          </a:p>
          <a:p>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16</a:t>
            </a:fld>
            <a:endParaRPr lang="en-US"/>
          </a:p>
        </p:txBody>
      </p:sp>
    </p:spTree>
    <p:extLst>
      <p:ext uri="{BB962C8B-B14F-4D97-AF65-F5344CB8AC3E}">
        <p14:creationId xmlns:p14="http://schemas.microsoft.com/office/powerpoint/2010/main" val="4183015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Summarize</a:t>
            </a:r>
            <a:r>
              <a:rPr lang="en-US" baseline="0" dirty="0" smtClean="0"/>
              <a:t> your data to answer the initial two questions:</a:t>
            </a:r>
          </a:p>
          <a:p>
            <a:r>
              <a:rPr lang="en-US" baseline="0" dirty="0" smtClean="0"/>
              <a:t>Are we doing what we said we would do?</a:t>
            </a:r>
          </a:p>
          <a:p>
            <a:r>
              <a:rPr lang="en-US" baseline="0" dirty="0" smtClean="0"/>
              <a:t>If we are doing what we said we would do, is it having an impact on students?</a:t>
            </a:r>
          </a:p>
          <a:p>
            <a:endParaRPr lang="en-US" baseline="0" dirty="0" smtClean="0"/>
          </a:p>
          <a:p>
            <a:r>
              <a:rPr lang="en-US" baseline="0" dirty="0" smtClean="0"/>
              <a:t>Recall this is a big picture summary of overall implementation. </a:t>
            </a:r>
          </a:p>
          <a:p>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17</a:t>
            </a:fld>
            <a:endParaRPr lang="en-US"/>
          </a:p>
        </p:txBody>
      </p:sp>
    </p:spTree>
    <p:extLst>
      <p:ext uri="{BB962C8B-B14F-4D97-AF65-F5344CB8AC3E}">
        <p14:creationId xmlns:p14="http://schemas.microsoft.com/office/powerpoint/2010/main" val="467583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Summarize</a:t>
            </a:r>
            <a:r>
              <a:rPr lang="en-US" baseline="0" dirty="0" smtClean="0"/>
              <a:t> the next steps for SWPBIS in your school along with any specific next steps for the plan to address any precise problem statements that may have resulted from the problem solving your school leadership team engaged in during your analysis of SWIS data at your team meeting.</a:t>
            </a:r>
          </a:p>
          <a:p>
            <a:endParaRPr lang="en-US" baseline="0" dirty="0" smtClean="0"/>
          </a:p>
          <a:p>
            <a:r>
              <a:rPr lang="en-US" baseline="0" dirty="0" smtClean="0"/>
              <a:t>This is a good time to get staff input and feedback on overall implementation of SWPBIS along with any plans you’ve developed to address areas of need. </a:t>
            </a:r>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19</a:t>
            </a:fld>
            <a:endParaRPr lang="en-US"/>
          </a:p>
        </p:txBody>
      </p:sp>
    </p:spTree>
    <p:extLst>
      <p:ext uri="{BB962C8B-B14F-4D97-AF65-F5344CB8AC3E}">
        <p14:creationId xmlns:p14="http://schemas.microsoft.com/office/powerpoint/2010/main" val="320438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Add the graph</a:t>
            </a:r>
            <a:r>
              <a:rPr lang="en-US" baseline="0" dirty="0" smtClean="0"/>
              <a:t> of the most recent Total Score Report from the TFI from PBIS Assessments at </a:t>
            </a:r>
            <a:r>
              <a:rPr lang="en-US" baseline="0" dirty="0" err="1" smtClean="0"/>
              <a:t>www.pbisapps.org</a:t>
            </a:r>
            <a:r>
              <a:rPr lang="en-US" baseline="0" dirty="0" smtClean="0"/>
              <a:t> </a:t>
            </a:r>
          </a:p>
          <a:p>
            <a:endParaRPr lang="en-US" dirty="0" smtClean="0"/>
          </a:p>
          <a:p>
            <a:r>
              <a:rPr lang="en-US" baseline="0" dirty="0" smtClean="0"/>
              <a:t>Recall that the target score for the TFI is 70% or higher. Be sure to provide a brief summary of the data found on the subscale report. Be sure to explain why you may only have scale scores for particular tiers. </a:t>
            </a:r>
          </a:p>
          <a:p>
            <a:endParaRPr lang="en-US" baseline="0" dirty="0" smtClean="0"/>
          </a:p>
          <a:p>
            <a:r>
              <a:rPr lang="en-US" baseline="0" dirty="0" smtClean="0"/>
              <a:t>If you have multiple data points for the TFI, be sure to summarize your progress over time. </a:t>
            </a:r>
          </a:p>
          <a:p>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6</a:t>
            </a:fld>
            <a:endParaRPr lang="en-US"/>
          </a:p>
        </p:txBody>
      </p:sp>
    </p:spTree>
    <p:extLst>
      <p:ext uri="{BB962C8B-B14F-4D97-AF65-F5344CB8AC3E}">
        <p14:creationId xmlns:p14="http://schemas.microsoft.com/office/powerpoint/2010/main" val="766591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Add the graph</a:t>
            </a:r>
            <a:r>
              <a:rPr lang="en-US" baseline="0" dirty="0" smtClean="0"/>
              <a:t> of the most recent Total Score Report from the TFI from PBIS Assessments at </a:t>
            </a:r>
            <a:r>
              <a:rPr lang="en-US" baseline="0" dirty="0" err="1" smtClean="0"/>
              <a:t>www.pbisapps.org</a:t>
            </a:r>
            <a:r>
              <a:rPr lang="en-US" baseline="0" dirty="0" smtClean="0"/>
              <a:t> </a:t>
            </a:r>
          </a:p>
          <a:p>
            <a:endParaRPr lang="en-US" dirty="0" smtClean="0"/>
          </a:p>
          <a:p>
            <a:r>
              <a:rPr lang="en-US" baseline="0" dirty="0" smtClean="0"/>
              <a:t>Recall that the target score for the TFI is 70% or higher. Be sure to provide a brief summary of the data found on the subscale report. Be sure to call out areas of relative strength and areas of need based on the data. </a:t>
            </a:r>
          </a:p>
          <a:p>
            <a:endParaRPr lang="en-US" baseline="0" dirty="0" smtClean="0"/>
          </a:p>
          <a:p>
            <a:r>
              <a:rPr lang="en-US" baseline="0" dirty="0" smtClean="0"/>
              <a:t>If you have multiple data points for the TFI, be sure to summarize your progress over time. </a:t>
            </a:r>
          </a:p>
          <a:p>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7</a:t>
            </a:fld>
            <a:endParaRPr lang="en-US"/>
          </a:p>
        </p:txBody>
      </p:sp>
    </p:spTree>
    <p:extLst>
      <p:ext uri="{BB962C8B-B14F-4D97-AF65-F5344CB8AC3E}">
        <p14:creationId xmlns:p14="http://schemas.microsoft.com/office/powerpoint/2010/main" val="2488114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 to remind staff</a:t>
            </a:r>
            <a:r>
              <a:rPr lang="en-US" baseline="0" dirty="0" smtClean="0"/>
              <a:t> that we want the discipline referral data because it is a data source used for problem solving. A discipline referral is not a consequence, it is a data source. </a:t>
            </a:r>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8</a:t>
            </a:fld>
            <a:endParaRPr lang="en-US"/>
          </a:p>
        </p:txBody>
      </p:sp>
    </p:spTree>
    <p:extLst>
      <p:ext uri="{BB962C8B-B14F-4D97-AF65-F5344CB8AC3E}">
        <p14:creationId xmlns:p14="http://schemas.microsoft.com/office/powerpoint/2010/main" val="2642928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the Average Referrals</a:t>
            </a:r>
            <a:r>
              <a:rPr lang="en-US" baseline="0" dirty="0" smtClean="0"/>
              <a:t> Per Day Per Month</a:t>
            </a:r>
          </a:p>
        </p:txBody>
      </p:sp>
      <p:sp>
        <p:nvSpPr>
          <p:cNvPr id="4" name="Slide Number Placeholder 3"/>
          <p:cNvSpPr>
            <a:spLocks noGrp="1"/>
          </p:cNvSpPr>
          <p:nvPr>
            <p:ph type="sldNum" sz="quarter" idx="10"/>
          </p:nvPr>
        </p:nvSpPr>
        <p:spPr/>
        <p:txBody>
          <a:bodyPr/>
          <a:lstStyle/>
          <a:p>
            <a:fld id="{1889A0F6-C7F3-E94C-BF93-2DD21608EFE3}" type="slidenum">
              <a:rPr lang="en-US" smtClean="0"/>
              <a:t>10</a:t>
            </a:fld>
            <a:endParaRPr lang="en-US"/>
          </a:p>
        </p:txBody>
      </p:sp>
    </p:spTree>
    <p:extLst>
      <p:ext uri="{BB962C8B-B14F-4D97-AF65-F5344CB8AC3E}">
        <p14:creationId xmlns:p14="http://schemas.microsoft.com/office/powerpoint/2010/main" val="4183015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the Average Referrals Per Day Per Month</a:t>
            </a:r>
            <a:r>
              <a:rPr lang="en-US" baseline="0" dirty="0" smtClean="0"/>
              <a:t> Multi-Year graph.</a:t>
            </a:r>
          </a:p>
          <a:p>
            <a:endParaRPr lang="en-US" baseline="0" dirty="0" smtClean="0"/>
          </a:p>
          <a:p>
            <a:r>
              <a:rPr lang="en-US" baseline="0" dirty="0" smtClean="0"/>
              <a:t>Be sure to explain the current year’s data in comparison to previous years.</a:t>
            </a:r>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11</a:t>
            </a:fld>
            <a:endParaRPr lang="en-US"/>
          </a:p>
        </p:txBody>
      </p:sp>
    </p:spTree>
    <p:extLst>
      <p:ext uri="{BB962C8B-B14F-4D97-AF65-F5344CB8AC3E}">
        <p14:creationId xmlns:p14="http://schemas.microsoft.com/office/powerpoint/2010/main" val="4183015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a:t>
            </a:r>
            <a:r>
              <a:rPr lang="en-US" baseline="0" dirty="0" smtClean="0"/>
              <a:t> the Referrals by time graph for the current school year.</a:t>
            </a:r>
          </a:p>
          <a:p>
            <a:endParaRPr lang="en-US" baseline="0" dirty="0" smtClean="0"/>
          </a:p>
        </p:txBody>
      </p:sp>
      <p:sp>
        <p:nvSpPr>
          <p:cNvPr id="4" name="Slide Number Placeholder 3"/>
          <p:cNvSpPr>
            <a:spLocks noGrp="1"/>
          </p:cNvSpPr>
          <p:nvPr>
            <p:ph type="sldNum" sz="quarter" idx="10"/>
          </p:nvPr>
        </p:nvSpPr>
        <p:spPr/>
        <p:txBody>
          <a:bodyPr/>
          <a:lstStyle/>
          <a:p>
            <a:fld id="{1889A0F6-C7F3-E94C-BF93-2DD21608EFE3}" type="slidenum">
              <a:rPr lang="en-US" smtClean="0"/>
              <a:t>12</a:t>
            </a:fld>
            <a:endParaRPr lang="en-US"/>
          </a:p>
        </p:txBody>
      </p:sp>
    </p:spTree>
    <p:extLst>
      <p:ext uri="{BB962C8B-B14F-4D97-AF65-F5344CB8AC3E}">
        <p14:creationId xmlns:p14="http://schemas.microsoft.com/office/powerpoint/2010/main" val="4183015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the Referrals by Location for the current year</a:t>
            </a:r>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13</a:t>
            </a:fld>
            <a:endParaRPr lang="en-US"/>
          </a:p>
        </p:txBody>
      </p:sp>
    </p:spTree>
    <p:extLst>
      <p:ext uri="{BB962C8B-B14F-4D97-AF65-F5344CB8AC3E}">
        <p14:creationId xmlns:p14="http://schemas.microsoft.com/office/powerpoint/2010/main" val="4183015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the Referrals by Day of Week </a:t>
            </a:r>
            <a:r>
              <a:rPr lang="en-US" baseline="0" dirty="0" smtClean="0"/>
              <a:t>f</a:t>
            </a:r>
            <a:r>
              <a:rPr lang="en-US" dirty="0" smtClean="0"/>
              <a:t>or the current year</a:t>
            </a:r>
            <a:endParaRPr lang="en-US" dirty="0"/>
          </a:p>
        </p:txBody>
      </p:sp>
      <p:sp>
        <p:nvSpPr>
          <p:cNvPr id="4" name="Slide Number Placeholder 3"/>
          <p:cNvSpPr>
            <a:spLocks noGrp="1"/>
          </p:cNvSpPr>
          <p:nvPr>
            <p:ph type="sldNum" sz="quarter" idx="10"/>
          </p:nvPr>
        </p:nvSpPr>
        <p:spPr/>
        <p:txBody>
          <a:bodyPr/>
          <a:lstStyle/>
          <a:p>
            <a:fld id="{1889A0F6-C7F3-E94C-BF93-2DD21608EFE3}" type="slidenum">
              <a:rPr lang="en-US" smtClean="0"/>
              <a:t>14</a:t>
            </a:fld>
            <a:endParaRPr lang="en-US"/>
          </a:p>
        </p:txBody>
      </p:sp>
    </p:spTree>
    <p:extLst>
      <p:ext uri="{BB962C8B-B14F-4D97-AF65-F5344CB8AC3E}">
        <p14:creationId xmlns:p14="http://schemas.microsoft.com/office/powerpoint/2010/main" val="4183015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6271E3-AECC-8743-A6FC-D4FDDF5D2618}"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378746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271E3-AECC-8743-A6FC-D4FDDF5D2618}"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420011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271E3-AECC-8743-A6FC-D4FDDF5D2618}"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3686373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271E3-AECC-8743-A6FC-D4FDDF5D2618}"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361549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6271E3-AECC-8743-A6FC-D4FDDF5D2618}"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19766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6271E3-AECC-8743-A6FC-D4FDDF5D2618}"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129018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6271E3-AECC-8743-A6FC-D4FDDF5D2618}"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80133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6271E3-AECC-8743-A6FC-D4FDDF5D2618}"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2412277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271E3-AECC-8743-A6FC-D4FDDF5D2618}"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428689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6271E3-AECC-8743-A6FC-D4FDDF5D2618}"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276713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6271E3-AECC-8743-A6FC-D4FDDF5D2618}"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612F9-FADF-144E-9813-DDF607AA4CCF}" type="slidenum">
              <a:rPr lang="en-US" smtClean="0"/>
              <a:t>‹#›</a:t>
            </a:fld>
            <a:endParaRPr lang="en-US"/>
          </a:p>
        </p:txBody>
      </p:sp>
    </p:spTree>
    <p:extLst>
      <p:ext uri="{BB962C8B-B14F-4D97-AF65-F5344CB8AC3E}">
        <p14:creationId xmlns:p14="http://schemas.microsoft.com/office/powerpoint/2010/main" val="4212780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271E3-AECC-8743-A6FC-D4FDDF5D2618}" type="datetimeFigureOut">
              <a:rPr lang="en-US" smtClean="0"/>
              <a:t>10/10/2017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612F9-FADF-144E-9813-DDF607AA4CCF}" type="slidenum">
              <a:rPr lang="en-US" smtClean="0"/>
              <a:t>‹#›</a:t>
            </a:fld>
            <a:endParaRPr lang="en-US"/>
          </a:p>
        </p:txBody>
      </p:sp>
    </p:spTree>
    <p:extLst>
      <p:ext uri="{BB962C8B-B14F-4D97-AF65-F5344CB8AC3E}">
        <p14:creationId xmlns:p14="http://schemas.microsoft.com/office/powerpoint/2010/main" val="2705652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latin typeface="Arial"/>
                <a:cs typeface="Arial"/>
              </a:rPr>
              <a:t>Status Update</a:t>
            </a:r>
            <a:endParaRPr lang="en-US" sz="4800" dirty="0">
              <a:latin typeface="Arial"/>
              <a:cs typeface="Arial"/>
            </a:endParaRPr>
          </a:p>
        </p:txBody>
      </p:sp>
      <p:sp>
        <p:nvSpPr>
          <p:cNvPr id="3" name="Subtitle 2"/>
          <p:cNvSpPr>
            <a:spLocks noGrp="1"/>
          </p:cNvSpPr>
          <p:nvPr>
            <p:ph type="subTitle" idx="1"/>
          </p:nvPr>
        </p:nvSpPr>
        <p:spPr/>
        <p:txBody>
          <a:bodyPr/>
          <a:lstStyle/>
          <a:p>
            <a:r>
              <a:rPr lang="en-US" dirty="0" smtClean="0">
                <a:solidFill>
                  <a:schemeClr val="tx1"/>
                </a:solidFill>
                <a:latin typeface="Arial"/>
                <a:cs typeface="Arial"/>
              </a:rPr>
              <a:t>School-wide Positive Behavior and Intervention Supports </a:t>
            </a:r>
          </a:p>
          <a:p>
            <a:r>
              <a:rPr lang="en-US" dirty="0" smtClean="0">
                <a:solidFill>
                  <a:schemeClr val="tx1"/>
                </a:solidFill>
                <a:latin typeface="Arial"/>
                <a:cs typeface="Arial"/>
              </a:rPr>
              <a:t>(PBIS)</a:t>
            </a:r>
            <a:endParaRPr lang="en-US" dirty="0">
              <a:solidFill>
                <a:schemeClr val="tx1"/>
              </a:solidFill>
              <a:latin typeface="Arial"/>
              <a:cs typeface="Arial"/>
            </a:endParaRPr>
          </a:p>
        </p:txBody>
      </p:sp>
    </p:spTree>
    <p:extLst>
      <p:ext uri="{BB962C8B-B14F-4D97-AF65-F5344CB8AC3E}">
        <p14:creationId xmlns:p14="http://schemas.microsoft.com/office/powerpoint/2010/main" val="3632743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Average Referrals Per Day Per Month</a:t>
            </a:r>
            <a:endParaRPr lang="en-US" sz="3600" dirty="0">
              <a:latin typeface="Arial"/>
              <a:cs typeface="Arial"/>
            </a:endParaRPr>
          </a:p>
        </p:txBody>
      </p:sp>
      <p:sp>
        <p:nvSpPr>
          <p:cNvPr id="3" name="Content Placeholder 2"/>
          <p:cNvSpPr>
            <a:spLocks noGrp="1"/>
          </p:cNvSpPr>
          <p:nvPr>
            <p:ph idx="1"/>
          </p:nvPr>
        </p:nvSpPr>
        <p:spPr/>
        <p:txBody>
          <a:bodyPr/>
          <a:lstStyle/>
          <a:p>
            <a:pPr marL="0" indent="0">
              <a:buNone/>
            </a:pPr>
            <a:endParaRPr lang="en-US" dirty="0">
              <a:latin typeface="Arial"/>
              <a:cs typeface="Arial"/>
            </a:endParaRPr>
          </a:p>
        </p:txBody>
      </p:sp>
    </p:spTree>
    <p:extLst>
      <p:ext uri="{BB962C8B-B14F-4D97-AF65-F5344CB8AC3E}">
        <p14:creationId xmlns:p14="http://schemas.microsoft.com/office/powerpoint/2010/main" val="3171162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Arial"/>
                <a:cs typeface="Arial"/>
              </a:rPr>
              <a:t>Average Referrals Per Day Per Month Multi-Year Graph</a:t>
            </a:r>
            <a:endParaRPr lang="en-US" sz="3600" dirty="0">
              <a:latin typeface="Arial"/>
              <a:cs typeface="Arial"/>
            </a:endParaRPr>
          </a:p>
        </p:txBody>
      </p:sp>
      <p:sp>
        <p:nvSpPr>
          <p:cNvPr id="3" name="Content Placeholder 2"/>
          <p:cNvSpPr>
            <a:spLocks noGrp="1"/>
          </p:cNvSpPr>
          <p:nvPr>
            <p:ph idx="1"/>
          </p:nvPr>
        </p:nvSpPr>
        <p:spPr/>
        <p:txBody>
          <a:bodyPr/>
          <a:lstStyle/>
          <a:p>
            <a:pPr marL="0" indent="0">
              <a:buNone/>
            </a:pPr>
            <a:endParaRPr lang="en-US" dirty="0">
              <a:latin typeface="Arial"/>
              <a:cs typeface="Arial"/>
            </a:endParaRPr>
          </a:p>
        </p:txBody>
      </p:sp>
    </p:spTree>
    <p:extLst>
      <p:ext uri="{BB962C8B-B14F-4D97-AF65-F5344CB8AC3E}">
        <p14:creationId xmlns:p14="http://schemas.microsoft.com/office/powerpoint/2010/main" val="1200182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Referral by Time</a:t>
            </a:r>
            <a:endParaRPr lang="en-US" sz="3600" dirty="0">
              <a:latin typeface="Arial"/>
              <a:cs typeface="Arial"/>
            </a:endParaRPr>
          </a:p>
        </p:txBody>
      </p:sp>
      <p:sp>
        <p:nvSpPr>
          <p:cNvPr id="3" name="Content Placeholder 2"/>
          <p:cNvSpPr>
            <a:spLocks noGrp="1"/>
          </p:cNvSpPr>
          <p:nvPr>
            <p:ph idx="1"/>
          </p:nvPr>
        </p:nvSpPr>
        <p:spPr/>
        <p:txBody>
          <a:bodyPr/>
          <a:lstStyle/>
          <a:p>
            <a:pPr marL="0" indent="0">
              <a:buNone/>
            </a:pPr>
            <a:endParaRPr lang="en-US" dirty="0">
              <a:latin typeface="Arial"/>
              <a:cs typeface="Arial"/>
            </a:endParaRPr>
          </a:p>
        </p:txBody>
      </p:sp>
    </p:spTree>
    <p:extLst>
      <p:ext uri="{BB962C8B-B14F-4D97-AF65-F5344CB8AC3E}">
        <p14:creationId xmlns:p14="http://schemas.microsoft.com/office/powerpoint/2010/main" val="378362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Referrals by Location</a:t>
            </a:r>
            <a:endParaRPr lang="en-US" sz="3600" dirty="0">
              <a:latin typeface="Arial"/>
              <a:cs typeface="Arial"/>
            </a:endParaRPr>
          </a:p>
        </p:txBody>
      </p:sp>
      <p:sp>
        <p:nvSpPr>
          <p:cNvPr id="3" name="Content Placeholder 2"/>
          <p:cNvSpPr>
            <a:spLocks noGrp="1"/>
          </p:cNvSpPr>
          <p:nvPr>
            <p:ph idx="1"/>
          </p:nvPr>
        </p:nvSpPr>
        <p:spPr/>
        <p:txBody>
          <a:bodyPr/>
          <a:lstStyle/>
          <a:p>
            <a:pPr marL="0" indent="0">
              <a:buNone/>
            </a:pPr>
            <a:endParaRPr lang="en-US" dirty="0">
              <a:latin typeface="Arial"/>
              <a:cs typeface="Arial"/>
            </a:endParaRPr>
          </a:p>
        </p:txBody>
      </p:sp>
    </p:spTree>
    <p:extLst>
      <p:ext uri="{BB962C8B-B14F-4D97-AF65-F5344CB8AC3E}">
        <p14:creationId xmlns:p14="http://schemas.microsoft.com/office/powerpoint/2010/main" val="127528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Referrals by Day of Week</a:t>
            </a:r>
            <a:endParaRPr lang="en-US" sz="3600" dirty="0">
              <a:latin typeface="Arial"/>
              <a:cs typeface="Arial"/>
            </a:endParaRPr>
          </a:p>
        </p:txBody>
      </p:sp>
      <p:sp>
        <p:nvSpPr>
          <p:cNvPr id="3" name="Content Placeholder 2"/>
          <p:cNvSpPr>
            <a:spLocks noGrp="1"/>
          </p:cNvSpPr>
          <p:nvPr>
            <p:ph idx="1"/>
          </p:nvPr>
        </p:nvSpPr>
        <p:spPr/>
        <p:txBody>
          <a:bodyPr/>
          <a:lstStyle/>
          <a:p>
            <a:endParaRPr lang="en-US" dirty="0">
              <a:latin typeface="Arial"/>
              <a:cs typeface="Arial"/>
            </a:endParaRPr>
          </a:p>
        </p:txBody>
      </p:sp>
    </p:spTree>
    <p:extLst>
      <p:ext uri="{BB962C8B-B14F-4D97-AF65-F5344CB8AC3E}">
        <p14:creationId xmlns:p14="http://schemas.microsoft.com/office/powerpoint/2010/main" val="523459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Referrals by Problem Behavior</a:t>
            </a:r>
            <a:endParaRPr lang="en-US" sz="3600" dirty="0">
              <a:latin typeface="Arial"/>
              <a:cs typeface="Arial"/>
            </a:endParaRPr>
          </a:p>
        </p:txBody>
      </p:sp>
      <p:sp>
        <p:nvSpPr>
          <p:cNvPr id="3" name="Content Placeholder 2"/>
          <p:cNvSpPr>
            <a:spLocks noGrp="1"/>
          </p:cNvSpPr>
          <p:nvPr>
            <p:ph idx="1"/>
          </p:nvPr>
        </p:nvSpPr>
        <p:spPr/>
        <p:txBody>
          <a:bodyPr/>
          <a:lstStyle/>
          <a:p>
            <a:pPr marL="0" indent="0">
              <a:buNone/>
            </a:pPr>
            <a:endParaRPr lang="en-US" dirty="0">
              <a:latin typeface="Arial"/>
              <a:cs typeface="Arial"/>
            </a:endParaRPr>
          </a:p>
        </p:txBody>
      </p:sp>
    </p:spTree>
    <p:extLst>
      <p:ext uri="{BB962C8B-B14F-4D97-AF65-F5344CB8AC3E}">
        <p14:creationId xmlns:p14="http://schemas.microsoft.com/office/powerpoint/2010/main" val="1476243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Referrals by Student</a:t>
            </a:r>
            <a:endParaRPr lang="en-US" sz="3600" dirty="0">
              <a:latin typeface="Arial"/>
              <a:cs typeface="Arial"/>
            </a:endParaRPr>
          </a:p>
        </p:txBody>
      </p:sp>
      <p:sp>
        <p:nvSpPr>
          <p:cNvPr id="3" name="Content Placeholder 2"/>
          <p:cNvSpPr>
            <a:spLocks noGrp="1"/>
          </p:cNvSpPr>
          <p:nvPr>
            <p:ph idx="1"/>
          </p:nvPr>
        </p:nvSpPr>
        <p:spPr/>
        <p:txBody>
          <a:bodyPr/>
          <a:lstStyle/>
          <a:p>
            <a:pPr marL="0" indent="0">
              <a:buNone/>
            </a:pPr>
            <a:endParaRPr lang="en-US" dirty="0">
              <a:latin typeface="Arial"/>
              <a:cs typeface="Arial"/>
            </a:endParaRPr>
          </a:p>
        </p:txBody>
      </p:sp>
    </p:spTree>
    <p:extLst>
      <p:ext uri="{BB962C8B-B14F-4D97-AF65-F5344CB8AC3E}">
        <p14:creationId xmlns:p14="http://schemas.microsoft.com/office/powerpoint/2010/main" val="45064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Putting it All Together</a:t>
            </a:r>
            <a:endParaRPr lang="en-US" sz="3600" dirty="0">
              <a:latin typeface="Arial"/>
              <a:cs typeface="Arial"/>
            </a:endParaRPr>
          </a:p>
        </p:txBody>
      </p:sp>
      <p:sp>
        <p:nvSpPr>
          <p:cNvPr id="3" name="Content Placeholder 2"/>
          <p:cNvSpPr>
            <a:spLocks noGrp="1"/>
          </p:cNvSpPr>
          <p:nvPr>
            <p:ph idx="1"/>
          </p:nvPr>
        </p:nvSpPr>
        <p:spPr/>
        <p:txBody>
          <a:bodyPr/>
          <a:lstStyle/>
          <a:p>
            <a:endParaRPr lang="en-US" dirty="0">
              <a:latin typeface="Arial"/>
              <a:cs typeface="Arial"/>
            </a:endParaRPr>
          </a:p>
        </p:txBody>
      </p:sp>
    </p:spTree>
    <p:extLst>
      <p:ext uri="{BB962C8B-B14F-4D97-AF65-F5344CB8AC3E}">
        <p14:creationId xmlns:p14="http://schemas.microsoft.com/office/powerpoint/2010/main" val="1017444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Drill Down</a:t>
            </a:r>
            <a:endParaRPr lang="en-US" dirty="0">
              <a:latin typeface="Arial"/>
              <a:cs typeface="Arial"/>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a:cs typeface="Arial"/>
              </a:rPr>
              <a:t>Our Leadership Team drills down to:</a:t>
            </a:r>
          </a:p>
          <a:p>
            <a:r>
              <a:rPr lang="en-US" dirty="0">
                <a:latin typeface="Arial"/>
                <a:cs typeface="Arial"/>
              </a:rPr>
              <a:t>D</a:t>
            </a:r>
            <a:r>
              <a:rPr lang="en-US" dirty="0" smtClean="0">
                <a:latin typeface="Arial"/>
                <a:cs typeface="Arial"/>
              </a:rPr>
              <a:t>ig deeper into our data</a:t>
            </a:r>
          </a:p>
          <a:p>
            <a:r>
              <a:rPr lang="en-US" dirty="0" smtClean="0">
                <a:latin typeface="Arial"/>
                <a:cs typeface="Arial"/>
              </a:rPr>
              <a:t>Develop a precise problem statement to focus our problem solving</a:t>
            </a:r>
          </a:p>
          <a:p>
            <a:pPr marL="0" indent="0">
              <a:buNone/>
            </a:pPr>
            <a:endParaRPr lang="en-US" dirty="0">
              <a:latin typeface="Arial"/>
              <a:cs typeface="Arial"/>
            </a:endParaRPr>
          </a:p>
          <a:p>
            <a:pPr marL="0" indent="0" algn="ctr">
              <a:buNone/>
            </a:pPr>
            <a:r>
              <a:rPr lang="en-US" dirty="0" smtClean="0">
                <a:latin typeface="Arial"/>
                <a:cs typeface="Arial"/>
              </a:rPr>
              <a:t>Our Precise Problem Statement is:</a:t>
            </a:r>
          </a:p>
          <a:p>
            <a:pPr marL="0" indent="0" algn="ctr">
              <a:buNone/>
            </a:pPr>
            <a:r>
              <a:rPr lang="en-US" dirty="0" smtClean="0">
                <a:solidFill>
                  <a:srgbClr val="FF0000"/>
                </a:solidFill>
                <a:latin typeface="Arial"/>
                <a:cs typeface="Arial"/>
              </a:rPr>
              <a:t>Insert the precise problem statement from your </a:t>
            </a:r>
            <a:r>
              <a:rPr lang="en-US" dirty="0">
                <a:solidFill>
                  <a:srgbClr val="FF0000"/>
                </a:solidFill>
                <a:latin typeface="Arial"/>
                <a:cs typeface="Arial"/>
              </a:rPr>
              <a:t>d</a:t>
            </a:r>
            <a:r>
              <a:rPr lang="en-US" dirty="0" smtClean="0">
                <a:solidFill>
                  <a:srgbClr val="FF0000"/>
                </a:solidFill>
                <a:latin typeface="Arial"/>
                <a:cs typeface="Arial"/>
              </a:rPr>
              <a:t>ata to share with your school staff</a:t>
            </a:r>
          </a:p>
          <a:p>
            <a:endParaRPr lang="en-US" dirty="0">
              <a:latin typeface="Arial"/>
              <a:cs typeface="Arial"/>
            </a:endParaRPr>
          </a:p>
        </p:txBody>
      </p:sp>
    </p:spTree>
    <p:extLst>
      <p:ext uri="{BB962C8B-B14F-4D97-AF65-F5344CB8AC3E}">
        <p14:creationId xmlns:p14="http://schemas.microsoft.com/office/powerpoint/2010/main" val="844484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Next Steps</a:t>
            </a:r>
            <a:endParaRPr lang="en-US" dirty="0">
              <a:latin typeface="Arial"/>
              <a:cs typeface="Arial"/>
            </a:endParaRPr>
          </a:p>
        </p:txBody>
      </p:sp>
      <p:sp>
        <p:nvSpPr>
          <p:cNvPr id="3" name="Content Placeholder 2"/>
          <p:cNvSpPr>
            <a:spLocks noGrp="1"/>
          </p:cNvSpPr>
          <p:nvPr>
            <p:ph idx="1"/>
          </p:nvPr>
        </p:nvSpPr>
        <p:spPr/>
        <p:txBody>
          <a:bodyPr/>
          <a:lstStyle/>
          <a:p>
            <a:endParaRPr lang="en-US" dirty="0">
              <a:latin typeface="Arial"/>
              <a:cs typeface="Arial"/>
            </a:endParaRPr>
          </a:p>
        </p:txBody>
      </p:sp>
    </p:spTree>
    <p:extLst>
      <p:ext uri="{BB962C8B-B14F-4D97-AF65-F5344CB8AC3E}">
        <p14:creationId xmlns:p14="http://schemas.microsoft.com/office/powerpoint/2010/main" val="728983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Two Sources of Data</a:t>
            </a:r>
            <a:endParaRPr lang="en-US" dirty="0">
              <a:latin typeface="Arial"/>
              <a:cs typeface="Arial"/>
            </a:endParaRPr>
          </a:p>
        </p:txBody>
      </p:sp>
      <p:sp>
        <p:nvSpPr>
          <p:cNvPr id="3" name="Content Placeholder 2"/>
          <p:cNvSpPr>
            <a:spLocks noGrp="1"/>
          </p:cNvSpPr>
          <p:nvPr>
            <p:ph idx="1"/>
          </p:nvPr>
        </p:nvSpPr>
        <p:spPr/>
        <p:txBody>
          <a:bodyPr/>
          <a:lstStyle/>
          <a:p>
            <a:r>
              <a:rPr lang="en-US" dirty="0" smtClean="0">
                <a:latin typeface="Arial"/>
                <a:cs typeface="Arial"/>
              </a:rPr>
              <a:t>Implementation Fidelity:</a:t>
            </a:r>
          </a:p>
          <a:p>
            <a:pPr lvl="1"/>
            <a:r>
              <a:rPr lang="en-US" dirty="0" smtClean="0">
                <a:latin typeface="Arial"/>
                <a:cs typeface="Arial"/>
              </a:rPr>
              <a:t>Are we doing what we said we were going to do?</a:t>
            </a:r>
          </a:p>
          <a:p>
            <a:endParaRPr lang="en-US" dirty="0" smtClean="0">
              <a:latin typeface="Arial"/>
              <a:cs typeface="Arial"/>
            </a:endParaRPr>
          </a:p>
          <a:p>
            <a:r>
              <a:rPr lang="en-US" dirty="0" smtClean="0">
                <a:latin typeface="Arial"/>
                <a:cs typeface="Arial"/>
              </a:rPr>
              <a:t>Student Outcomes:</a:t>
            </a:r>
          </a:p>
          <a:p>
            <a:pPr lvl="1"/>
            <a:r>
              <a:rPr lang="en-US" dirty="0" smtClean="0">
                <a:latin typeface="Arial"/>
                <a:cs typeface="Arial"/>
              </a:rPr>
              <a:t>If we are doing what we said we were going to do, is it having an impact on student outcomes?</a:t>
            </a:r>
            <a:endParaRPr lang="en-US" dirty="0">
              <a:latin typeface="Arial"/>
              <a:cs typeface="Arial"/>
            </a:endParaRPr>
          </a:p>
        </p:txBody>
      </p:sp>
    </p:spTree>
    <p:extLst>
      <p:ext uri="{BB962C8B-B14F-4D97-AF65-F5344CB8AC3E}">
        <p14:creationId xmlns:p14="http://schemas.microsoft.com/office/powerpoint/2010/main" val="790521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Answering the First Question</a:t>
            </a:r>
            <a:endParaRPr lang="en-US" dirty="0">
              <a:latin typeface="Arial"/>
              <a:cs typeface="Arial"/>
            </a:endParaRPr>
          </a:p>
        </p:txBody>
      </p:sp>
      <p:sp>
        <p:nvSpPr>
          <p:cNvPr id="3" name="Content Placeholder 2"/>
          <p:cNvSpPr>
            <a:spLocks noGrp="1"/>
          </p:cNvSpPr>
          <p:nvPr>
            <p:ph idx="1"/>
          </p:nvPr>
        </p:nvSpPr>
        <p:spPr/>
        <p:txBody>
          <a:bodyPr>
            <a:normAutofit/>
          </a:bodyPr>
          <a:lstStyle/>
          <a:p>
            <a:pPr marL="0" indent="0">
              <a:spcBef>
                <a:spcPts val="1968"/>
              </a:spcBef>
              <a:buNone/>
            </a:pPr>
            <a:r>
              <a:rPr lang="en-US" b="1" dirty="0" smtClean="0">
                <a:latin typeface="Arial"/>
                <a:cs typeface="Arial"/>
              </a:rPr>
              <a:t>SWPBIS Tiered Fidelity Inventory (TFI)</a:t>
            </a:r>
          </a:p>
          <a:p>
            <a:pPr>
              <a:spcBef>
                <a:spcPts val="1968"/>
              </a:spcBef>
            </a:pPr>
            <a:r>
              <a:rPr lang="en-US" dirty="0" smtClean="0">
                <a:latin typeface="Arial"/>
                <a:cs typeface="Arial"/>
              </a:rPr>
              <a:t>Completed by the School Leadership Team </a:t>
            </a:r>
          </a:p>
          <a:p>
            <a:pPr>
              <a:spcBef>
                <a:spcPts val="1968"/>
              </a:spcBef>
            </a:pPr>
            <a:r>
              <a:rPr lang="en-US" dirty="0">
                <a:latin typeface="Arial"/>
                <a:cs typeface="Arial"/>
              </a:rPr>
              <a:t>W</a:t>
            </a:r>
            <a:r>
              <a:rPr lang="en-US" dirty="0" smtClean="0">
                <a:latin typeface="Arial"/>
                <a:cs typeface="Arial"/>
              </a:rPr>
              <a:t>ith supporting documentation (e.g., Walk-Through, products)</a:t>
            </a:r>
          </a:p>
          <a:p>
            <a:pPr marL="0" indent="0" algn="ctr">
              <a:spcBef>
                <a:spcPts val="1968"/>
              </a:spcBef>
              <a:buNone/>
            </a:pPr>
            <a:r>
              <a:rPr lang="en-US" dirty="0" smtClean="0">
                <a:latin typeface="Arial"/>
                <a:cs typeface="Arial"/>
              </a:rPr>
              <a:t>We most recently completed </a:t>
            </a:r>
            <a:r>
              <a:rPr lang="en-US" dirty="0" smtClean="0">
                <a:solidFill>
                  <a:srgbClr val="FF0000"/>
                </a:solidFill>
                <a:latin typeface="Arial"/>
                <a:cs typeface="Arial"/>
              </a:rPr>
              <a:t>(identify the specific Tier(s))</a:t>
            </a:r>
            <a:r>
              <a:rPr lang="en-US" dirty="0" smtClean="0">
                <a:latin typeface="Arial"/>
                <a:cs typeface="Arial"/>
              </a:rPr>
              <a:t> on </a:t>
            </a:r>
            <a:r>
              <a:rPr lang="en-US" dirty="0" smtClean="0">
                <a:solidFill>
                  <a:srgbClr val="FF0000"/>
                </a:solidFill>
                <a:latin typeface="Arial"/>
                <a:cs typeface="Arial"/>
              </a:rPr>
              <a:t>(insert date here)</a:t>
            </a:r>
            <a:endParaRPr lang="en-US" dirty="0" smtClean="0">
              <a:latin typeface="Arial"/>
              <a:cs typeface="Arial"/>
            </a:endParaRPr>
          </a:p>
          <a:p>
            <a:pPr lvl="1"/>
            <a:endParaRPr lang="en-US" dirty="0">
              <a:latin typeface="Arial"/>
              <a:cs typeface="Arial"/>
            </a:endParaRPr>
          </a:p>
        </p:txBody>
      </p:sp>
    </p:spTree>
    <p:extLst>
      <p:ext uri="{BB962C8B-B14F-4D97-AF65-F5344CB8AC3E}">
        <p14:creationId xmlns:p14="http://schemas.microsoft.com/office/powerpoint/2010/main" val="896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a:cs typeface="Arial"/>
              </a:rPr>
              <a:t>SWPBIS Tiered Fidelity Inventory (TFI) </a:t>
            </a:r>
            <a:endParaRPr lang="en-US" sz="3600" dirty="0">
              <a:latin typeface="Arial"/>
              <a:cs typeface="Arial"/>
            </a:endParaRPr>
          </a:p>
        </p:txBody>
      </p:sp>
      <p:sp>
        <p:nvSpPr>
          <p:cNvPr id="3" name="Content Placeholder 2"/>
          <p:cNvSpPr>
            <a:spLocks noGrp="1"/>
          </p:cNvSpPr>
          <p:nvPr>
            <p:ph idx="1"/>
          </p:nvPr>
        </p:nvSpPr>
        <p:spPr/>
        <p:txBody>
          <a:bodyPr>
            <a:normAutofit/>
          </a:bodyPr>
          <a:lstStyle/>
          <a:p>
            <a:pPr>
              <a:spcBef>
                <a:spcPts val="1968"/>
              </a:spcBef>
            </a:pPr>
            <a:r>
              <a:rPr lang="en-US" dirty="0" smtClean="0">
                <a:latin typeface="Arial"/>
                <a:cs typeface="Arial"/>
              </a:rPr>
              <a:t>Monitors our implementation of SWPBIS</a:t>
            </a:r>
          </a:p>
          <a:p>
            <a:pPr>
              <a:spcBef>
                <a:spcPts val="1968"/>
              </a:spcBef>
            </a:pPr>
            <a:r>
              <a:rPr lang="en-US" dirty="0" smtClean="0">
                <a:latin typeface="Arial"/>
                <a:cs typeface="Arial"/>
              </a:rPr>
              <a:t>Identifies strengths for celebration</a:t>
            </a:r>
          </a:p>
          <a:p>
            <a:pPr>
              <a:spcBef>
                <a:spcPts val="1968"/>
              </a:spcBef>
            </a:pPr>
            <a:r>
              <a:rPr lang="en-US" dirty="0" smtClean="0">
                <a:latin typeface="Arial"/>
                <a:cs typeface="Arial"/>
              </a:rPr>
              <a:t>Identifies areas of need for action planning</a:t>
            </a:r>
          </a:p>
          <a:p>
            <a:pPr>
              <a:spcBef>
                <a:spcPts val="1968"/>
              </a:spcBef>
            </a:pPr>
            <a:r>
              <a:rPr lang="en-US" dirty="0">
                <a:latin typeface="Arial"/>
                <a:cs typeface="Arial"/>
              </a:rPr>
              <a:t>T</a:t>
            </a:r>
            <a:r>
              <a:rPr lang="en-US" dirty="0" smtClean="0">
                <a:latin typeface="Arial"/>
                <a:cs typeface="Arial"/>
              </a:rPr>
              <a:t>arget score is 70% or higher for each Tier </a:t>
            </a:r>
          </a:p>
          <a:p>
            <a:pPr marL="0" indent="0">
              <a:spcBef>
                <a:spcPts val="1968"/>
              </a:spcBef>
              <a:buNone/>
            </a:pPr>
            <a:endParaRPr lang="en-US" dirty="0">
              <a:latin typeface="Arial"/>
              <a:cs typeface="Arial"/>
            </a:endParaRPr>
          </a:p>
        </p:txBody>
      </p:sp>
    </p:spTree>
    <p:extLst>
      <p:ext uri="{BB962C8B-B14F-4D97-AF65-F5344CB8AC3E}">
        <p14:creationId xmlns:p14="http://schemas.microsoft.com/office/powerpoint/2010/main" val="1089867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TFI Total Score Report</a:t>
            </a:r>
            <a:endParaRPr lang="en-US" dirty="0">
              <a:latin typeface="Arial"/>
              <a:cs typeface="Arial"/>
            </a:endParaRPr>
          </a:p>
        </p:txBody>
      </p:sp>
      <p:sp>
        <p:nvSpPr>
          <p:cNvPr id="3" name="Content Placeholder 2"/>
          <p:cNvSpPr>
            <a:spLocks noGrp="1"/>
          </p:cNvSpPr>
          <p:nvPr>
            <p:ph idx="1"/>
          </p:nvPr>
        </p:nvSpPr>
        <p:spPr/>
        <p:txBody>
          <a:bodyPr/>
          <a:lstStyle/>
          <a:p>
            <a:endParaRPr lang="en-US">
              <a:latin typeface="Arial"/>
              <a:cs typeface="Arial"/>
            </a:endParaRPr>
          </a:p>
        </p:txBody>
      </p:sp>
    </p:spTree>
    <p:extLst>
      <p:ext uri="{BB962C8B-B14F-4D97-AF65-F5344CB8AC3E}">
        <p14:creationId xmlns:p14="http://schemas.microsoft.com/office/powerpoint/2010/main" val="1975388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TFI Scale Report</a:t>
            </a:r>
            <a:endParaRPr lang="en-US" dirty="0">
              <a:latin typeface="Arial"/>
              <a:cs typeface="Arial"/>
            </a:endParaRPr>
          </a:p>
        </p:txBody>
      </p:sp>
      <p:sp>
        <p:nvSpPr>
          <p:cNvPr id="3" name="Content Placeholder 2"/>
          <p:cNvSpPr>
            <a:spLocks noGrp="1"/>
          </p:cNvSpPr>
          <p:nvPr>
            <p:ph idx="1"/>
          </p:nvPr>
        </p:nvSpPr>
        <p:spPr/>
        <p:txBody>
          <a:bodyPr/>
          <a:lstStyle/>
          <a:p>
            <a:endParaRPr lang="en-US">
              <a:latin typeface="Arial"/>
              <a:cs typeface="Arial"/>
            </a:endParaRPr>
          </a:p>
        </p:txBody>
      </p:sp>
    </p:spTree>
    <p:extLst>
      <p:ext uri="{BB962C8B-B14F-4D97-AF65-F5344CB8AC3E}">
        <p14:creationId xmlns:p14="http://schemas.microsoft.com/office/powerpoint/2010/main" val="1849539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TFI Subscale Report</a:t>
            </a:r>
            <a:endParaRPr lang="en-US" dirty="0">
              <a:latin typeface="Arial"/>
              <a:cs typeface="Arial"/>
            </a:endParaRPr>
          </a:p>
        </p:txBody>
      </p:sp>
      <p:sp>
        <p:nvSpPr>
          <p:cNvPr id="3" name="Content Placeholder 2"/>
          <p:cNvSpPr>
            <a:spLocks noGrp="1"/>
          </p:cNvSpPr>
          <p:nvPr>
            <p:ph idx="1"/>
          </p:nvPr>
        </p:nvSpPr>
        <p:spPr/>
        <p:txBody>
          <a:bodyPr/>
          <a:lstStyle/>
          <a:p>
            <a:endParaRPr lang="en-US">
              <a:latin typeface="Arial"/>
              <a:cs typeface="Arial"/>
            </a:endParaRPr>
          </a:p>
        </p:txBody>
      </p:sp>
    </p:spTree>
    <p:extLst>
      <p:ext uri="{BB962C8B-B14F-4D97-AF65-F5344CB8AC3E}">
        <p14:creationId xmlns:p14="http://schemas.microsoft.com/office/powerpoint/2010/main" val="1855742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Answering the Second Question</a:t>
            </a:r>
            <a:endParaRPr lang="en-US" dirty="0">
              <a:latin typeface="Arial"/>
              <a:cs typeface="Arial"/>
            </a:endParaRPr>
          </a:p>
        </p:txBody>
      </p:sp>
      <p:sp>
        <p:nvSpPr>
          <p:cNvPr id="3" name="Content Placeholder 2"/>
          <p:cNvSpPr>
            <a:spLocks noGrp="1"/>
          </p:cNvSpPr>
          <p:nvPr>
            <p:ph idx="1"/>
          </p:nvPr>
        </p:nvSpPr>
        <p:spPr/>
        <p:txBody>
          <a:bodyPr/>
          <a:lstStyle/>
          <a:p>
            <a:pPr marL="53975" lvl="1" indent="0">
              <a:spcBef>
                <a:spcPts val="3168"/>
              </a:spcBef>
              <a:buNone/>
            </a:pPr>
            <a:r>
              <a:rPr lang="en-US" b="1" dirty="0" smtClean="0">
                <a:latin typeface="Arial"/>
                <a:cs typeface="Arial"/>
              </a:rPr>
              <a:t>School-wide Information System (SWIS) Data</a:t>
            </a:r>
          </a:p>
          <a:p>
            <a:pPr>
              <a:spcBef>
                <a:spcPts val="3168"/>
              </a:spcBef>
            </a:pPr>
            <a:r>
              <a:rPr lang="en-US" dirty="0">
                <a:latin typeface="Arial"/>
                <a:cs typeface="Arial"/>
              </a:rPr>
              <a:t>Discipline referral data</a:t>
            </a:r>
          </a:p>
          <a:p>
            <a:pPr>
              <a:spcBef>
                <a:spcPts val="3168"/>
              </a:spcBef>
            </a:pPr>
            <a:r>
              <a:rPr lang="en-US" dirty="0" smtClean="0">
                <a:latin typeface="Arial"/>
                <a:cs typeface="Arial"/>
              </a:rPr>
              <a:t>Completed by all staff, as needed, throughout the school year</a:t>
            </a:r>
          </a:p>
          <a:p>
            <a:pPr>
              <a:spcBef>
                <a:spcPts val="3168"/>
              </a:spcBef>
            </a:pPr>
            <a:r>
              <a:rPr lang="en-US" dirty="0" smtClean="0">
                <a:latin typeface="Arial"/>
                <a:cs typeface="Arial"/>
              </a:rPr>
              <a:t>Data source for problem solving</a:t>
            </a:r>
          </a:p>
          <a:p>
            <a:pPr marL="457200" lvl="1" indent="0">
              <a:buNone/>
            </a:pPr>
            <a:endParaRPr lang="en-US" dirty="0">
              <a:latin typeface="Arial"/>
              <a:cs typeface="Arial"/>
            </a:endParaRPr>
          </a:p>
        </p:txBody>
      </p:sp>
    </p:spTree>
    <p:extLst>
      <p:ext uri="{BB962C8B-B14F-4D97-AF65-F5344CB8AC3E}">
        <p14:creationId xmlns:p14="http://schemas.microsoft.com/office/powerpoint/2010/main" val="342999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a:cs typeface="Arial"/>
              </a:rPr>
              <a:t>Behavior Data</a:t>
            </a:r>
            <a:endParaRPr lang="en-US" dirty="0">
              <a:latin typeface="Arial"/>
              <a:cs typeface="Aria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Arial"/>
                <a:cs typeface="Arial"/>
              </a:rPr>
              <a:t>Core Reports</a:t>
            </a:r>
          </a:p>
          <a:p>
            <a:r>
              <a:rPr lang="en-US" dirty="0" smtClean="0">
                <a:latin typeface="Arial"/>
                <a:cs typeface="Arial"/>
              </a:rPr>
              <a:t>Average Referrals Per Day Per Month</a:t>
            </a:r>
          </a:p>
          <a:p>
            <a:r>
              <a:rPr lang="en-US" dirty="0" smtClean="0">
                <a:latin typeface="Arial"/>
                <a:cs typeface="Arial"/>
              </a:rPr>
              <a:t>Referrals by Time</a:t>
            </a:r>
          </a:p>
          <a:p>
            <a:r>
              <a:rPr lang="en-US" dirty="0" smtClean="0">
                <a:latin typeface="Arial"/>
                <a:cs typeface="Arial"/>
              </a:rPr>
              <a:t>Referrals by Location</a:t>
            </a:r>
          </a:p>
          <a:p>
            <a:r>
              <a:rPr lang="en-US" dirty="0" smtClean="0">
                <a:latin typeface="Arial"/>
                <a:cs typeface="Arial"/>
              </a:rPr>
              <a:t>Referrals by Day of Week</a:t>
            </a:r>
          </a:p>
          <a:p>
            <a:r>
              <a:rPr lang="en-US" dirty="0" smtClean="0">
                <a:latin typeface="Arial"/>
                <a:cs typeface="Arial"/>
              </a:rPr>
              <a:t>Referrals by Problem Behavior</a:t>
            </a:r>
          </a:p>
          <a:p>
            <a:r>
              <a:rPr lang="en-US" dirty="0" smtClean="0">
                <a:latin typeface="Arial"/>
                <a:cs typeface="Arial"/>
              </a:rPr>
              <a:t>Referrals by Grade</a:t>
            </a:r>
          </a:p>
          <a:p>
            <a:r>
              <a:rPr lang="en-US" dirty="0" smtClean="0">
                <a:latin typeface="Arial"/>
                <a:cs typeface="Arial"/>
              </a:rPr>
              <a:t>Referrals by Student</a:t>
            </a:r>
            <a:endParaRPr lang="en-US" dirty="0">
              <a:latin typeface="Arial"/>
              <a:cs typeface="Arial"/>
            </a:endParaRPr>
          </a:p>
        </p:txBody>
      </p:sp>
    </p:spTree>
    <p:extLst>
      <p:ext uri="{BB962C8B-B14F-4D97-AF65-F5344CB8AC3E}">
        <p14:creationId xmlns:p14="http://schemas.microsoft.com/office/powerpoint/2010/main" val="1439515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TotalTime>
  <Words>838</Words>
  <Application>Microsoft Office PowerPoint</Application>
  <PresentationFormat>On-screen Show (4:3)</PresentationFormat>
  <Paragraphs>100</Paragraphs>
  <Slides>19</Slides>
  <Notes>13</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Status Update</vt:lpstr>
      <vt:lpstr>Two Sources of Data</vt:lpstr>
      <vt:lpstr>Answering the First Question</vt:lpstr>
      <vt:lpstr>SWPBIS Tiered Fidelity Inventory (TFI) </vt:lpstr>
      <vt:lpstr>TFI Total Score Report</vt:lpstr>
      <vt:lpstr>TFI Scale Report</vt:lpstr>
      <vt:lpstr>TFI Subscale Report</vt:lpstr>
      <vt:lpstr>Answering the Second Question</vt:lpstr>
      <vt:lpstr>Behavior Data</vt:lpstr>
      <vt:lpstr>Average Referrals Per Day Per Month</vt:lpstr>
      <vt:lpstr>Average Referrals Per Day Per Month Multi-Year Graph</vt:lpstr>
      <vt:lpstr>Referral by Time</vt:lpstr>
      <vt:lpstr>Referrals by Location</vt:lpstr>
      <vt:lpstr>Referrals by Day of Week</vt:lpstr>
      <vt:lpstr>Referrals by Problem Behavior</vt:lpstr>
      <vt:lpstr>Referrals by Student</vt:lpstr>
      <vt:lpstr>Putting it All Together</vt:lpstr>
      <vt:lpstr>Drill Down</vt:lpstr>
      <vt:lpstr>Next Steps</vt:lpstr>
    </vt:vector>
  </TitlesOfParts>
  <Company>KRESA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MTSS: Status Update</dc:title>
  <dc:creator>Melissa Nantais</dc:creator>
  <cp:lastModifiedBy>Petrie, Garrett</cp:lastModifiedBy>
  <cp:revision>17</cp:revision>
  <dcterms:created xsi:type="dcterms:W3CDTF">2012-08-27T00:35:13Z</dcterms:created>
  <dcterms:modified xsi:type="dcterms:W3CDTF">2017-10-10T14:54:02Z</dcterms:modified>
</cp:coreProperties>
</file>