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 id="2147483665"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9144000" cy="6858000"/>
  <p:embeddedFontLst>
    <p:embeddedFont>
      <p:font typeface="Calibri" panose="020F0502020204030204" pitchFamily="34" charset="0"/>
      <p:regular r:id="rId37"/>
      <p:bold r:id="rId38"/>
      <p:italic r:id="rId39"/>
      <p:boldItalic r:id="rId40"/>
    </p:embeddedFont>
    <p:embeddedFont>
      <p:font typeface="Libre Baskerville" panose="020B0604020202020204" charset="0"/>
      <p:regular r:id="rId41"/>
      <p:bold r:id="rId42"/>
      <p:italic r:id="rId43"/>
    </p:embeddedFont>
    <p:embeddedFont>
      <p:font typeface="Questrial"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5AB675-21B2-4B00-B592-394A6ED21099}">
  <a:tblStyle styleId="{3B5AB675-21B2-4B00-B592-394A6ED2109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530765-757A-472D-8614-118CCE227D3F}"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9A1ADDF-EF4C-4B10-9084-F094B74C5DF2}" styleName="Table_2">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15"/>
  </p:normalViewPr>
  <p:slideViewPr>
    <p:cSldViewPr snapToGrid="0">
      <p:cViewPr varScale="1">
        <p:scale>
          <a:sx n="89" d="100"/>
          <a:sy n="89" d="100"/>
        </p:scale>
        <p:origin x="852"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UPDATED October 2019</a:t>
            </a:r>
            <a:endParaRPr b="1" dirty="0"/>
          </a:p>
        </p:txBody>
      </p:sp>
      <p:sp>
        <p:nvSpPr>
          <p:cNvPr id="99" name="Google Shape;99;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to set the context/stage for work.</a:t>
            </a:r>
            <a:endParaRPr/>
          </a:p>
          <a:p>
            <a:pPr marL="0" lvl="0" indent="0" algn="l" rtl="0">
              <a:spcBef>
                <a:spcPts val="0"/>
              </a:spcBef>
              <a:spcAft>
                <a:spcPts val="0"/>
              </a:spcAft>
              <a:buNone/>
            </a:pPr>
            <a:endParaRPr/>
          </a:p>
        </p:txBody>
      </p:sp>
      <p:sp>
        <p:nvSpPr>
          <p:cNvPr id="194" name="Google Shape;194;p1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are going to be leading the teams through a clear-cut, researched based data for decision making process.</a:t>
            </a:r>
            <a:endParaRPr/>
          </a:p>
        </p:txBody>
      </p:sp>
      <p:sp>
        <p:nvSpPr>
          <p:cNvPr id="202" name="Google Shape;202;p1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
        <p:nvSpPr>
          <p:cNvPr id="207" name="Google Shape;207;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We need to reflect on the systems we have in place that are collecting our outcome data.  Are the systems working?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a:solidFill>
                <a:srgbClr val="000000"/>
              </a:solidFill>
            </a:endParaRPr>
          </a:p>
        </p:txBody>
      </p:sp>
      <p:sp>
        <p:nvSpPr>
          <p:cNvPr id="215" name="Google Shape;215;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Teams should go to their handbook, team activity day 8, activity 1.</a:t>
            </a:r>
            <a:endParaRPr/>
          </a:p>
          <a:p>
            <a:pPr marL="0" lvl="0" indent="0" algn="l" rtl="0">
              <a:spcBef>
                <a:spcPts val="0"/>
              </a:spcBef>
              <a:spcAft>
                <a:spcPts val="0"/>
              </a:spcAft>
              <a:buNone/>
            </a:pPr>
            <a:r>
              <a:rPr lang="en-US">
                <a:latin typeface="Arial"/>
                <a:ea typeface="Arial"/>
                <a:cs typeface="Arial"/>
                <a:sym typeface="Arial"/>
              </a:rPr>
              <a:t>Honest conversations should be had about the outcome data they have available to them and how they are currently using this data.</a:t>
            </a:r>
            <a:endParaRPr/>
          </a:p>
          <a:p>
            <a:pPr marL="0" lvl="0" indent="0" algn="l" rtl="0">
              <a:spcBef>
                <a:spcPts val="0"/>
              </a:spcBef>
              <a:spcAft>
                <a:spcPts val="0"/>
              </a:spcAft>
              <a:buNone/>
            </a:pPr>
            <a:r>
              <a:rPr lang="en-US">
                <a:latin typeface="Arial"/>
                <a:ea typeface="Arial"/>
                <a:cs typeface="Arial"/>
                <a:sym typeface="Arial"/>
              </a:rPr>
              <a:t>Trainers will likely need to touch base with all teams to keep them focused throughout this content presentation.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
        <p:nvSpPr>
          <p:cNvPr id="223" name="Google Shape;223;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If we have systems in place, but those systems are not working on the correct problems and leading towards action, what is the purpose of our system?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
        <p:nvSpPr>
          <p:cNvPr id="231" name="Google Shape;231;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Our data needs to be able to give us answers to these questions in a clean, clear and concise way.  When we have this data, we need to know how to use it.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Focusing in on discipline data, we need to be able to answer these questions and have a way to problem solve with precision.</a:t>
            </a:r>
            <a:endParaRPr/>
          </a:p>
        </p:txBody>
      </p:sp>
      <p:sp>
        <p:nvSpPr>
          <p:cNvPr id="240" name="Google Shape;240;p1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17</a:t>
            </a:fld>
            <a:endParaRPr>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18</a:t>
            </a:fld>
            <a:endParaRPr>
              <a:solidFill>
                <a:srgbClr val="000000"/>
              </a:solidFill>
            </a:endParaRPr>
          </a:p>
        </p:txBody>
      </p:sp>
      <p:sp>
        <p:nvSpPr>
          <p:cNvPr id="265" name="Google Shape;265;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6" name="Google Shape;266;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b="1" i="1"/>
              <a:t>Walk through this as a large group. They can write in their workbook if they choose. (Think I Do/We Do)</a:t>
            </a:r>
            <a:endParaRPr b="1" i="1"/>
          </a:p>
          <a:p>
            <a:pPr marL="457200" lvl="1" indent="0" algn="l" rtl="0">
              <a:spcBef>
                <a:spcPts val="0"/>
              </a:spcBef>
              <a:spcAft>
                <a:spcPts val="0"/>
              </a:spcAft>
              <a:buNone/>
            </a:pPr>
            <a:endParaRPr b="1" i="1"/>
          </a:p>
          <a:p>
            <a:pPr marL="457200" lvl="1" indent="0" algn="l" rtl="0">
              <a:spcBef>
                <a:spcPts val="0"/>
              </a:spcBef>
              <a:spcAft>
                <a:spcPts val="0"/>
              </a:spcAft>
              <a:buNone/>
            </a:pPr>
            <a:r>
              <a:rPr lang="en-US" b="1" i="1"/>
              <a:t>What</a:t>
            </a:r>
            <a:r>
              <a:rPr lang="en-US"/>
              <a:t> is the problem behavior?  Physical altercations. </a:t>
            </a:r>
            <a:endParaRPr/>
          </a:p>
          <a:p>
            <a:pPr marL="457200" lvl="1" indent="0" algn="l" rtl="0">
              <a:spcBef>
                <a:spcPts val="0"/>
              </a:spcBef>
              <a:spcAft>
                <a:spcPts val="0"/>
              </a:spcAft>
              <a:buNone/>
            </a:pPr>
            <a:r>
              <a:rPr lang="en-US" b="1" i="1"/>
              <a:t>How</a:t>
            </a:r>
            <a:r>
              <a:rPr lang="en-US"/>
              <a:t> often is the problem happening?  Every day. 32referrals in the last month in this location.</a:t>
            </a:r>
            <a:endParaRPr/>
          </a:p>
          <a:p>
            <a:pPr marL="457200" lvl="1" indent="0" algn="l" rtl="0">
              <a:spcBef>
                <a:spcPts val="0"/>
              </a:spcBef>
              <a:spcAft>
                <a:spcPts val="0"/>
              </a:spcAft>
              <a:buNone/>
            </a:pPr>
            <a:r>
              <a:rPr lang="en-US" b="1" i="1"/>
              <a:t>Where</a:t>
            </a:r>
            <a:r>
              <a:rPr lang="en-US"/>
              <a:t> is the problem happening?  On 3 of the 12 bus routes</a:t>
            </a:r>
            <a:endParaRPr/>
          </a:p>
          <a:p>
            <a:pPr marL="457200" lvl="1" indent="0" algn="l" rtl="0">
              <a:spcBef>
                <a:spcPts val="0"/>
              </a:spcBef>
              <a:spcAft>
                <a:spcPts val="0"/>
              </a:spcAft>
              <a:buNone/>
            </a:pPr>
            <a:r>
              <a:rPr lang="en-US" b="1" i="1"/>
              <a:t>Who</a:t>
            </a:r>
            <a:r>
              <a:rPr lang="en-US"/>
              <a:t> is engaged in the behavior?  Many students, about 50</a:t>
            </a:r>
            <a:endParaRPr/>
          </a:p>
          <a:p>
            <a:pPr marL="457200" lvl="1" indent="0" algn="l" rtl="0">
              <a:spcBef>
                <a:spcPts val="0"/>
              </a:spcBef>
              <a:spcAft>
                <a:spcPts val="0"/>
              </a:spcAft>
              <a:buNone/>
            </a:pPr>
            <a:r>
              <a:rPr lang="en-US" b="1" i="1"/>
              <a:t>When</a:t>
            </a:r>
            <a:r>
              <a:rPr lang="en-US"/>
              <a:t> is the problem most likely to occur?  Afternoon bus routes</a:t>
            </a:r>
            <a:endParaRPr b="0" i="0"/>
          </a:p>
          <a:p>
            <a:pPr marL="457200" lvl="1" indent="0" algn="l" rtl="0">
              <a:spcBef>
                <a:spcPts val="0"/>
              </a:spcBef>
              <a:spcAft>
                <a:spcPts val="0"/>
              </a:spcAft>
              <a:buNone/>
            </a:pPr>
            <a:r>
              <a:rPr lang="en-US" b="1" i="1"/>
              <a:t>Why</a:t>
            </a:r>
            <a:r>
              <a:rPr lang="en-US"/>
              <a:t> is the problem sustaining? </a:t>
            </a:r>
            <a:r>
              <a:rPr lang="en-US" sz="1200">
                <a:solidFill>
                  <a:srgbClr val="1D2A53"/>
                </a:solidFill>
              </a:rPr>
              <a:t>Students do not have direct supervision or access to supports.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Now, work through developing a precision problem statement with the entire group.  Each team should be writing in their workbook, Team Activity Day 8, Activity 2</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a:t>Continue </a:t>
            </a:r>
            <a:r>
              <a:rPr lang="en-US" b="0" i="0"/>
              <a:t>Walk through this as a large group. They should write in their workbook. (Think I Do/We Do)</a:t>
            </a:r>
            <a:endParaRPr b="0" i="0"/>
          </a:p>
        </p:txBody>
      </p:sp>
      <p:sp>
        <p:nvSpPr>
          <p:cNvPr id="276" name="Google Shape;276;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19</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06" name="Google Shape;106;p2: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07" name="Google Shape;107;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2: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a:t>Continue </a:t>
            </a:r>
            <a:r>
              <a:rPr lang="en-US" b="0" i="0"/>
              <a:t>Walk through this as a large group. They should write a SMART goal in their workbook. (Think I Do/We Do)</a:t>
            </a:r>
            <a:endParaRPr b="0" i="0"/>
          </a:p>
        </p:txBody>
      </p:sp>
      <p:sp>
        <p:nvSpPr>
          <p:cNvPr id="285" name="Google Shape;285;p2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 the Solution Components and Action Planning model</a:t>
            </a:r>
            <a:endParaRPr/>
          </a:p>
        </p:txBody>
      </p:sp>
      <p:sp>
        <p:nvSpPr>
          <p:cNvPr id="296" name="Google Shape;296;p2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21</a:t>
            </a:fld>
            <a:endParaRPr>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Have teams walk through the 6 solution components and building an action plan based on the bus scenario.  Team Activity Day 8, Activity 3 in their workbook.</a:t>
            </a:r>
            <a:endParaRPr/>
          </a:p>
        </p:txBody>
      </p:sp>
      <p:sp>
        <p:nvSpPr>
          <p:cNvPr id="303" name="Google Shape;303;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Details on the process. </a:t>
            </a:r>
            <a:endParaRPr/>
          </a:p>
          <a:p>
            <a:pPr marL="228600" lvl="0" indent="-228600" algn="l" rtl="0">
              <a:spcBef>
                <a:spcPts val="0"/>
              </a:spcBef>
              <a:spcAft>
                <a:spcPts val="0"/>
              </a:spcAft>
              <a:buClr>
                <a:schemeClr val="dk1"/>
              </a:buClr>
              <a:buSzPts val="1200"/>
              <a:buFont typeface="Calibri"/>
              <a:buAutoNum type="arabicPeriod"/>
            </a:pPr>
            <a:r>
              <a:rPr lang="en-US"/>
              <a:t>They will work through the 6 solution components.</a:t>
            </a:r>
            <a:endParaRPr/>
          </a:p>
          <a:p>
            <a:pPr marL="228600" lvl="0" indent="-228600" algn="l" rtl="0">
              <a:spcBef>
                <a:spcPts val="0"/>
              </a:spcBef>
              <a:spcAft>
                <a:spcPts val="0"/>
              </a:spcAft>
              <a:buClr>
                <a:schemeClr val="dk1"/>
              </a:buClr>
              <a:buSzPts val="1200"/>
              <a:buFont typeface="Calibri"/>
              <a:buAutoNum type="arabicPeriod"/>
            </a:pPr>
            <a:r>
              <a:rPr lang="en-US"/>
              <a:t>They need examples for each one, related to their precision problem statement and SMART goal.</a:t>
            </a:r>
            <a:endParaRPr/>
          </a:p>
          <a:p>
            <a:pPr marL="228600" lvl="0" indent="-228600" algn="l" rtl="0">
              <a:spcBef>
                <a:spcPts val="0"/>
              </a:spcBef>
              <a:spcAft>
                <a:spcPts val="0"/>
              </a:spcAft>
              <a:buClr>
                <a:schemeClr val="dk1"/>
              </a:buClr>
              <a:buSzPts val="1200"/>
              <a:buFont typeface="Calibri"/>
              <a:buAutoNum type="arabicPeriod"/>
            </a:pPr>
            <a:r>
              <a:rPr lang="en-US"/>
              <a:t>Teams will show you they are done by posting their ideas around the room.</a:t>
            </a:r>
            <a:endParaRPr/>
          </a:p>
          <a:p>
            <a:pPr marL="685800" lvl="1" indent="-228600" algn="l" rtl="0">
              <a:spcBef>
                <a:spcPts val="0"/>
              </a:spcBef>
              <a:spcAft>
                <a:spcPts val="0"/>
              </a:spcAft>
              <a:buClr>
                <a:schemeClr val="dk1"/>
              </a:buClr>
              <a:buSzPts val="1200"/>
              <a:buFont typeface="Calibri"/>
              <a:buAutoNum type="arabicPeriod"/>
            </a:pPr>
            <a:r>
              <a:rPr lang="en-US"/>
              <a:t>You will need to have prepared 6 poster papers, 1 poster paper per solution component (Prevention, Teaching, Recognition, Extinction, Consequence, Data)</a:t>
            </a:r>
            <a:endParaRPr/>
          </a:p>
          <a:p>
            <a:pPr marL="685800" lvl="1" indent="-228600" algn="l" rtl="0">
              <a:spcBef>
                <a:spcPts val="0"/>
              </a:spcBef>
              <a:spcAft>
                <a:spcPts val="0"/>
              </a:spcAft>
              <a:buClr>
                <a:schemeClr val="dk1"/>
              </a:buClr>
              <a:buSzPts val="1200"/>
              <a:buFont typeface="Calibri"/>
              <a:buAutoNum type="arabicPeriod"/>
            </a:pPr>
            <a:r>
              <a:rPr lang="en-US"/>
              <a:t>Teams should write their ideas/brainstorms on the poster papers.</a:t>
            </a:r>
            <a:endParaRPr/>
          </a:p>
          <a:p>
            <a:pPr marL="685800" lvl="1" indent="-228600" algn="l" rtl="0">
              <a:spcBef>
                <a:spcPts val="0"/>
              </a:spcBef>
              <a:spcAft>
                <a:spcPts val="0"/>
              </a:spcAft>
              <a:buClr>
                <a:schemeClr val="dk1"/>
              </a:buClr>
              <a:buSzPts val="1200"/>
              <a:buFont typeface="Calibri"/>
              <a:buAutoNum type="arabicPeriod"/>
            </a:pPr>
            <a:r>
              <a:rPr lang="en-US"/>
              <a:t>If teams have similar solutions, they can asterisk the solution that is similar to theirs.  </a:t>
            </a:r>
            <a:endParaRPr/>
          </a:p>
        </p:txBody>
      </p:sp>
      <p:sp>
        <p:nvSpPr>
          <p:cNvPr id="314" name="Google Shape;314;p2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teams will pull out their own data and go through this process with their own data.  </a:t>
            </a:r>
            <a:endParaRPr/>
          </a:p>
          <a:p>
            <a:pPr marL="0" lvl="0" indent="0" algn="l" rtl="0">
              <a:spcBef>
                <a:spcPts val="0"/>
              </a:spcBef>
              <a:spcAft>
                <a:spcPts val="0"/>
              </a:spcAft>
              <a:buNone/>
            </a:pPr>
            <a:r>
              <a:rPr lang="en-US"/>
              <a:t>They should practice this twice, on the workbook pages.  Team Activity Day 8, Activity 4</a:t>
            </a:r>
            <a:endParaRPr/>
          </a:p>
          <a:p>
            <a:pPr marL="0" lvl="0" indent="0" algn="l" rtl="0">
              <a:spcBef>
                <a:spcPts val="0"/>
              </a:spcBef>
              <a:spcAft>
                <a:spcPts val="0"/>
              </a:spcAft>
              <a:buNone/>
            </a:pPr>
            <a:r>
              <a:rPr lang="en-US"/>
              <a:t>When they are done, they should make their own poster, as stated in #4</a:t>
            </a:r>
            <a:endParaRPr/>
          </a:p>
          <a:p>
            <a:pPr marL="0" lvl="0" indent="0" algn="l" rtl="0">
              <a:spcBef>
                <a:spcPts val="0"/>
              </a:spcBef>
              <a:spcAft>
                <a:spcPts val="0"/>
              </a:spcAft>
              <a:buNone/>
            </a:pPr>
            <a:r>
              <a:rPr lang="en-US"/>
              <a:t>Reminder, teams may need trainers to help coach them through this!</a:t>
            </a:r>
            <a:endParaRPr/>
          </a:p>
          <a:p>
            <a:pPr marL="0" lvl="0" indent="0" algn="l" rtl="0">
              <a:spcBef>
                <a:spcPts val="0"/>
              </a:spcBef>
              <a:spcAft>
                <a:spcPts val="0"/>
              </a:spcAft>
              <a:buNone/>
            </a:pPr>
            <a:endParaRPr/>
          </a:p>
        </p:txBody>
      </p:sp>
      <p:sp>
        <p:nvSpPr>
          <p:cNvPr id="322" name="Google Shape;322;p2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each team has posted their ideas, everyone should walk around to see the ideas.  Go back to teams and share out the unique ideas noted from other teams.</a:t>
            </a:r>
            <a:endParaRPr/>
          </a:p>
        </p:txBody>
      </p:sp>
      <p:sp>
        <p:nvSpPr>
          <p:cNvPr id="330" name="Google Shape;330;p2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activity is encouraging teams to reflect back on the 1</a:t>
            </a:r>
            <a:r>
              <a:rPr lang="en-US" baseline="30000"/>
              <a:t>st</a:t>
            </a:r>
            <a:r>
              <a:rPr lang="en-US"/>
              <a:t> activity the completed at the start of this session, </a:t>
            </a:r>
            <a:r>
              <a:rPr lang="en-US">
                <a:latin typeface="Arial"/>
                <a:ea typeface="Arial"/>
                <a:cs typeface="Arial"/>
                <a:sym typeface="Arial"/>
              </a:rPr>
              <a:t>team activity day 8, activity 1.</a:t>
            </a: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They are to critically reflect on how they may be able to change their processes with teams that are not successfully looking/working though data.  Do teams need to be combined, focus shifted, adopt new strategies for looking at data, etc.  </a:t>
            </a: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Examples on next slide.</a:t>
            </a:r>
            <a:endParaRPr/>
          </a:p>
          <a:p>
            <a:pPr marL="0" lvl="0" indent="0" algn="l" rtl="0">
              <a:spcBef>
                <a:spcPts val="0"/>
              </a:spcBef>
              <a:spcAft>
                <a:spcPts val="0"/>
              </a:spcAft>
              <a:buNone/>
            </a:pPr>
            <a:endParaRPr/>
          </a:p>
        </p:txBody>
      </p:sp>
      <p:sp>
        <p:nvSpPr>
          <p:cNvPr id="337" name="Google Shape;337;p2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are a few quick examples that will help teams start thinking of ways they may need to adjust their outcome data teams/processes</a:t>
            </a:r>
            <a:endParaRPr/>
          </a:p>
        </p:txBody>
      </p:sp>
      <p:sp>
        <p:nvSpPr>
          <p:cNvPr id="344" name="Google Shape;344;p2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28</a:t>
            </a:fld>
            <a:endParaRPr>
              <a:solidFill>
                <a:srgbClr val="000000"/>
              </a:solidFill>
            </a:endParaRPr>
          </a:p>
        </p:txBody>
      </p:sp>
      <p:sp>
        <p:nvSpPr>
          <p:cNvPr id="351" name="Google Shape;351;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2" name="Google Shape;352;p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Encourage teams to share out their ideas/successful team layouts/ways they are going to change.  This can be done:</a:t>
            </a:r>
            <a:endParaRPr/>
          </a:p>
          <a:p>
            <a:pPr marL="228600" lvl="0" indent="-228600" algn="l" rtl="0">
              <a:spcBef>
                <a:spcPts val="0"/>
              </a:spcBef>
              <a:spcAft>
                <a:spcPts val="0"/>
              </a:spcAft>
              <a:buClr>
                <a:schemeClr val="dk1"/>
              </a:buClr>
              <a:buSzPts val="1200"/>
              <a:buFont typeface="Arial"/>
              <a:buAutoNum type="arabicPeriod"/>
            </a:pPr>
            <a:r>
              <a:rPr lang="en-US">
                <a:latin typeface="Arial"/>
                <a:ea typeface="Arial"/>
                <a:cs typeface="Arial"/>
                <a:sym typeface="Arial"/>
              </a:rPr>
              <a:t>As a whole cohort group</a:t>
            </a:r>
            <a:endParaRPr/>
          </a:p>
          <a:p>
            <a:pPr marL="228600" lvl="0" indent="-228600" algn="l" rtl="0">
              <a:spcBef>
                <a:spcPts val="0"/>
              </a:spcBef>
              <a:spcAft>
                <a:spcPts val="0"/>
              </a:spcAft>
              <a:buClr>
                <a:schemeClr val="dk1"/>
              </a:buClr>
              <a:buSzPts val="1200"/>
              <a:buFont typeface="Arial"/>
              <a:buAutoNum type="arabicPeriod"/>
            </a:pPr>
            <a:r>
              <a:rPr lang="en-US">
                <a:latin typeface="Arial"/>
                <a:ea typeface="Arial"/>
                <a:cs typeface="Arial"/>
                <a:sym typeface="Arial"/>
              </a:rPr>
              <a:t>In small groups matched with another team</a:t>
            </a:r>
            <a:endParaRPr/>
          </a:p>
          <a:p>
            <a:pPr marL="228600" lvl="0" indent="-228600" algn="l" rtl="0">
              <a:spcBef>
                <a:spcPts val="0"/>
              </a:spcBef>
              <a:spcAft>
                <a:spcPts val="0"/>
              </a:spcAft>
              <a:buClr>
                <a:schemeClr val="dk1"/>
              </a:buClr>
              <a:buSzPts val="1200"/>
              <a:buFont typeface="Arial"/>
              <a:buAutoNum type="arabicPeriod"/>
            </a:pPr>
            <a:r>
              <a:rPr lang="en-US">
                <a:latin typeface="Arial"/>
                <a:ea typeface="Arial"/>
                <a:cs typeface="Arial"/>
                <a:sym typeface="Arial"/>
              </a:rPr>
              <a:t>On poster paper.  </a:t>
            </a:r>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Use a process that meets the needs of your training cohort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29</a:t>
            </a:fld>
            <a:endParaRPr>
              <a:solidFill>
                <a:srgbClr val="000000"/>
              </a:solidFill>
            </a:endParaRPr>
          </a:p>
        </p:txBody>
      </p:sp>
      <p:sp>
        <p:nvSpPr>
          <p:cNvPr id="358" name="Google Shape;358;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9" name="Google Shape;359;p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Wrapping up, reminders to share out data!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b="0"/>
          </a:p>
        </p:txBody>
      </p:sp>
      <p:sp>
        <p:nvSpPr>
          <p:cNvPr id="115" name="Google Shape;115;p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30</a:t>
            </a:fld>
            <a:endParaRPr>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a:t>
            </a:r>
            <a:endParaRPr/>
          </a:p>
          <a:p>
            <a:pPr marL="0" lvl="0" indent="0" algn="l" rtl="0">
              <a:spcBef>
                <a:spcPts val="0"/>
              </a:spcBef>
              <a:spcAft>
                <a:spcPts val="0"/>
              </a:spcAft>
              <a:buNone/>
            </a:pPr>
            <a:endParaRPr/>
          </a:p>
        </p:txBody>
      </p:sp>
      <p:sp>
        <p:nvSpPr>
          <p:cNvPr id="376" name="Google Shape;376;p3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31</a:t>
            </a:fld>
            <a:endParaRPr>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3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to set the context/stage for work.</a:t>
            </a:r>
            <a:endParaRPr/>
          </a:p>
        </p:txBody>
      </p:sp>
      <p:sp>
        <p:nvSpPr>
          <p:cNvPr id="152" name="Google Shape;152;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to set the context/stage for work.</a:t>
            </a:r>
            <a:endParaRPr/>
          </a:p>
          <a:p>
            <a:pPr marL="0" lvl="0" indent="0" algn="l" rtl="0">
              <a:spcBef>
                <a:spcPts val="0"/>
              </a:spcBef>
              <a:spcAft>
                <a:spcPts val="0"/>
              </a:spcAft>
              <a:buNone/>
            </a:pPr>
            <a:endParaRPr/>
          </a:p>
        </p:txBody>
      </p:sp>
      <p:sp>
        <p:nvSpPr>
          <p:cNvPr id="161" name="Google Shape;161;p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to set the context/stage for work.</a:t>
            </a:r>
            <a:endParaRPr/>
          </a:p>
          <a:p>
            <a:pPr marL="0" lvl="0" indent="0" algn="l" rtl="0">
              <a:spcBef>
                <a:spcPts val="0"/>
              </a:spcBef>
              <a:spcAft>
                <a:spcPts val="0"/>
              </a:spcAft>
              <a:buNone/>
            </a:pPr>
            <a:endParaRPr/>
          </a:p>
        </p:txBody>
      </p:sp>
      <p:sp>
        <p:nvSpPr>
          <p:cNvPr id="169" name="Google Shape;169;p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to set the context/stage for work.</a:t>
            </a:r>
            <a:endParaRPr/>
          </a:p>
          <a:p>
            <a:pPr marL="0" lvl="0" indent="0" algn="l" rtl="0">
              <a:spcBef>
                <a:spcPts val="0"/>
              </a:spcBef>
              <a:spcAft>
                <a:spcPts val="0"/>
              </a:spcAft>
              <a:buNone/>
            </a:pPr>
            <a:endParaRPr/>
          </a:p>
        </p:txBody>
      </p:sp>
      <p:sp>
        <p:nvSpPr>
          <p:cNvPr id="177" name="Google Shape;177;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to set the context/stage for work.</a:t>
            </a:r>
            <a:endParaRPr/>
          </a:p>
          <a:p>
            <a:pPr marL="0" lvl="0" indent="0" algn="l" rtl="0">
              <a:spcBef>
                <a:spcPts val="0"/>
              </a:spcBef>
              <a:spcAft>
                <a:spcPts val="0"/>
              </a:spcAft>
              <a:buNone/>
            </a:pPr>
            <a:endParaRPr/>
          </a:p>
        </p:txBody>
      </p:sp>
      <p:sp>
        <p:nvSpPr>
          <p:cNvPr id="186" name="Google Shape;186;p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2"/>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1" name="Google Shape;51;p12"/>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Quest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13"/>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13"/>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13"/>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Questrial"/>
                <a:ea typeface="Questrial"/>
                <a:cs typeface="Questrial"/>
                <a:sym typeface="Questrial"/>
              </a:defRPr>
            </a:lvl1pPr>
            <a:lvl2pPr marL="0" marR="0" lvl="1" indent="0" algn="l" rtl="0">
              <a:spcBef>
                <a:spcPts val="0"/>
              </a:spcBef>
              <a:buNone/>
              <a:defRPr sz="1800">
                <a:solidFill>
                  <a:srgbClr val="888888"/>
                </a:solidFill>
                <a:latin typeface="Questrial"/>
                <a:ea typeface="Questrial"/>
                <a:cs typeface="Questrial"/>
                <a:sym typeface="Questrial"/>
              </a:defRPr>
            </a:lvl2pPr>
            <a:lvl3pPr marL="0" marR="0" lvl="2" indent="0" algn="l" rtl="0">
              <a:spcBef>
                <a:spcPts val="0"/>
              </a:spcBef>
              <a:buNone/>
              <a:defRPr sz="1800">
                <a:solidFill>
                  <a:srgbClr val="888888"/>
                </a:solidFill>
                <a:latin typeface="Questrial"/>
                <a:ea typeface="Questrial"/>
                <a:cs typeface="Questrial"/>
                <a:sym typeface="Questrial"/>
              </a:defRPr>
            </a:lvl3pPr>
            <a:lvl4pPr marL="0" marR="0" lvl="3" indent="0" algn="l" rtl="0">
              <a:spcBef>
                <a:spcPts val="0"/>
              </a:spcBef>
              <a:buNone/>
              <a:defRPr sz="1800">
                <a:solidFill>
                  <a:srgbClr val="888888"/>
                </a:solidFill>
                <a:latin typeface="Questrial"/>
                <a:ea typeface="Questrial"/>
                <a:cs typeface="Questrial"/>
                <a:sym typeface="Questrial"/>
              </a:defRPr>
            </a:lvl4pPr>
            <a:lvl5pPr marL="0" marR="0" lvl="4" indent="0" algn="l" rtl="0">
              <a:spcBef>
                <a:spcPts val="0"/>
              </a:spcBef>
              <a:buNone/>
              <a:defRPr sz="1800">
                <a:solidFill>
                  <a:srgbClr val="888888"/>
                </a:solidFill>
                <a:latin typeface="Questrial"/>
                <a:ea typeface="Questrial"/>
                <a:cs typeface="Questrial"/>
                <a:sym typeface="Questrial"/>
              </a:defRPr>
            </a:lvl5pPr>
            <a:lvl6pPr marL="0" marR="0" lvl="5" indent="0" algn="l" rtl="0">
              <a:spcBef>
                <a:spcPts val="0"/>
              </a:spcBef>
              <a:buNone/>
              <a:defRPr sz="1800">
                <a:solidFill>
                  <a:srgbClr val="888888"/>
                </a:solidFill>
                <a:latin typeface="Questrial"/>
                <a:ea typeface="Questrial"/>
                <a:cs typeface="Questrial"/>
                <a:sym typeface="Questrial"/>
              </a:defRPr>
            </a:lvl6pPr>
            <a:lvl7pPr marL="0" marR="0" lvl="6" indent="0" algn="l" rtl="0">
              <a:spcBef>
                <a:spcPts val="0"/>
              </a:spcBef>
              <a:buNone/>
              <a:defRPr sz="1800">
                <a:solidFill>
                  <a:srgbClr val="888888"/>
                </a:solidFill>
                <a:latin typeface="Questrial"/>
                <a:ea typeface="Questrial"/>
                <a:cs typeface="Questrial"/>
                <a:sym typeface="Questrial"/>
              </a:defRPr>
            </a:lvl7pPr>
            <a:lvl8pPr marL="0" marR="0" lvl="7" indent="0" algn="l" rtl="0">
              <a:spcBef>
                <a:spcPts val="0"/>
              </a:spcBef>
              <a:buNone/>
              <a:defRPr sz="1800">
                <a:solidFill>
                  <a:srgbClr val="888888"/>
                </a:solidFill>
                <a:latin typeface="Questrial"/>
                <a:ea typeface="Questrial"/>
                <a:cs typeface="Questrial"/>
                <a:sym typeface="Questrial"/>
              </a:defRPr>
            </a:lvl8pPr>
            <a:lvl9pPr marL="0" marR="0" lvl="8" indent="0" algn="l" rtl="0">
              <a:spcBef>
                <a:spcPts val="0"/>
              </a:spcBef>
              <a:buNone/>
              <a:defRPr sz="1800">
                <a:solidFill>
                  <a:srgbClr val="888888"/>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Quest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Quest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Quest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8"/>
        <p:cNvGrpSpPr/>
        <p:nvPr/>
      </p:nvGrpSpPr>
      <p:grpSpPr>
        <a:xfrm>
          <a:off x="0" y="0"/>
          <a:ext cx="0" cy="0"/>
          <a:chOff x="0" y="0"/>
          <a:chExt cx="0" cy="0"/>
        </a:xfrm>
      </p:grpSpPr>
      <p:sp>
        <p:nvSpPr>
          <p:cNvPr id="39" name="Google Shape;39;p10"/>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10"/>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41" name="Google Shape;41;p10"/>
          <p:cNvSpPr/>
          <p:nvPr/>
        </p:nvSpPr>
        <p:spPr>
          <a:xfrm>
            <a:off x="722313" y="-2106699"/>
            <a:ext cx="7772400" cy="739449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10"/>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Questrial"/>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0"/>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44"/>
        <p:cNvGrpSpPr/>
        <p:nvPr/>
      </p:nvGrpSpPr>
      <p:grpSpPr>
        <a:xfrm>
          <a:off x="0" y="0"/>
          <a:ext cx="0" cy="0"/>
          <a:chOff x="0" y="0"/>
          <a:chExt cx="0" cy="0"/>
        </a:xfrm>
      </p:grpSpPr>
      <p:sp>
        <p:nvSpPr>
          <p:cNvPr id="45" name="Google Shape;45;p11"/>
          <p:cNvSpPr/>
          <p:nvPr/>
        </p:nvSpPr>
        <p:spPr>
          <a:xfrm>
            <a:off x="740809" y="831391"/>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11"/>
          <p:cNvSpPr txBox="1">
            <a:spLocks noGrp="1"/>
          </p:cNvSpPr>
          <p:nvPr>
            <p:ph type="title"/>
          </p:nvPr>
        </p:nvSpPr>
        <p:spPr>
          <a:xfrm>
            <a:off x="1095384" y="413940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Questrial"/>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body" idx="1"/>
          </p:nvPr>
        </p:nvSpPr>
        <p:spPr>
          <a:xfrm>
            <a:off x="1515875" y="5285303"/>
            <a:ext cx="4316530"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1.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1" descr="Minnesota PBIS Logo (4).jpg"/>
          <p:cNvPicPr preferRelativeResize="0"/>
          <p:nvPr/>
        </p:nvPicPr>
        <p:blipFill rotWithShape="1">
          <a:blip r:embed="rId5">
            <a:alphaModFix/>
          </a:blip>
          <a:srcRect/>
          <a:stretch/>
        </p:blipFill>
        <p:spPr>
          <a:xfrm>
            <a:off x="7128872" y="5973862"/>
            <a:ext cx="2015127" cy="884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5"/>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5"/>
          <p:cNvSpPr/>
          <p:nvPr/>
        </p:nvSpPr>
        <p:spPr>
          <a:xfrm>
            <a:off x="1250307" y="5973863"/>
            <a:ext cx="5613603"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Questrial"/>
              <a:ea typeface="Questrial"/>
              <a:cs typeface="Questrial"/>
              <a:sym typeface="Questrial"/>
            </a:endParaRPr>
          </a:p>
          <a:p>
            <a:pPr marL="0" marR="0" lvl="0" indent="0" algn="r" rtl="0">
              <a:spcBef>
                <a:spcPts val="0"/>
              </a:spcBef>
              <a:spcAft>
                <a:spcPts val="0"/>
              </a:spcAft>
              <a:buNone/>
            </a:pPr>
            <a:r>
              <a:rPr lang="en-US" sz="1400" b="0" i="0" u="none" strike="noStrike" cap="none">
                <a:solidFill>
                  <a:srgbClr val="3A53A5"/>
                </a:solidFill>
                <a:latin typeface="Questrial"/>
                <a:ea typeface="Questrial"/>
                <a:cs typeface="Questrial"/>
                <a:sym typeface="Questrial"/>
              </a:rPr>
              <a:t>Day 8B Discipline Data &amp; Date Based Decision Making (TFI 1.12. &amp; 1.13)</a:t>
            </a:r>
            <a:endParaRPr/>
          </a:p>
        </p:txBody>
      </p:sp>
      <p:pic>
        <p:nvPicPr>
          <p:cNvPr id="26" name="Google Shape;26;p5" descr="Minnesota PBIS Logo.jpg"/>
          <p:cNvPicPr preferRelativeResize="0"/>
          <p:nvPr/>
        </p:nvPicPr>
        <p:blipFill rotWithShape="1">
          <a:blip r:embed="rId12">
            <a:alphaModFix/>
          </a:blip>
          <a:srcRect/>
          <a:stretch/>
        </p:blipFill>
        <p:spPr>
          <a:xfrm>
            <a:off x="7178534" y="5995652"/>
            <a:ext cx="1965465" cy="8623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6"/>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66" name="Google Shape;66;p16"/>
          <p:cNvGrpSpPr/>
          <p:nvPr/>
        </p:nvGrpSpPr>
        <p:grpSpPr>
          <a:xfrm>
            <a:off x="-46860" y="-82678"/>
            <a:ext cx="1711368" cy="1342472"/>
            <a:chOff x="18744" y="-7702"/>
            <a:chExt cx="1711368" cy="1342472"/>
          </a:xfrm>
        </p:grpSpPr>
        <p:sp>
          <p:nvSpPr>
            <p:cNvPr id="67" name="Google Shape;67;p16"/>
            <p:cNvSpPr/>
            <p:nvPr/>
          </p:nvSpPr>
          <p:spPr>
            <a:xfrm>
              <a:off x="365298"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16"/>
            <p:cNvSpPr/>
            <p:nvPr/>
          </p:nvSpPr>
          <p:spPr>
            <a:xfrm>
              <a:off x="714417" y="68261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16"/>
            <p:cNvSpPr/>
            <p:nvPr/>
          </p:nvSpPr>
          <p:spPr>
            <a:xfrm>
              <a:off x="714417"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16"/>
            <p:cNvSpPr/>
            <p:nvPr/>
          </p:nvSpPr>
          <p:spPr>
            <a:xfrm>
              <a:off x="365298" y="682611"/>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6"/>
            <p:cNvSpPr/>
            <p:nvPr/>
          </p:nvSpPr>
          <p:spPr>
            <a:xfrm>
              <a:off x="1065331" y="343802"/>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6"/>
            <p:cNvSpPr/>
            <p:nvPr/>
          </p:nvSpPr>
          <p:spPr>
            <a:xfrm>
              <a:off x="365298" y="-2957"/>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16"/>
            <p:cNvSpPr/>
            <p:nvPr/>
          </p:nvSpPr>
          <p:spPr>
            <a:xfrm>
              <a:off x="714417" y="-2957"/>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6"/>
            <p:cNvSpPr/>
            <p:nvPr/>
          </p:nvSpPr>
          <p:spPr>
            <a:xfrm>
              <a:off x="1065331" y="-2957"/>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16"/>
            <p:cNvSpPr/>
            <p:nvPr/>
          </p:nvSpPr>
          <p:spPr>
            <a:xfrm>
              <a:off x="18744" y="339057"/>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6"/>
            <p:cNvSpPr/>
            <p:nvPr/>
          </p:nvSpPr>
          <p:spPr>
            <a:xfrm>
              <a:off x="18744" y="677866"/>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6"/>
            <p:cNvSpPr/>
            <p:nvPr/>
          </p:nvSpPr>
          <p:spPr>
            <a:xfrm>
              <a:off x="18744" y="102048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16"/>
            <p:cNvSpPr/>
            <p:nvPr/>
          </p:nvSpPr>
          <p:spPr>
            <a:xfrm>
              <a:off x="18744" y="-7702"/>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16"/>
            <p:cNvSpPr/>
            <p:nvPr/>
          </p:nvSpPr>
          <p:spPr>
            <a:xfrm>
              <a:off x="1414651" y="-6324"/>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0" name="Google Shape;80;p16"/>
          <p:cNvGrpSpPr/>
          <p:nvPr/>
        </p:nvGrpSpPr>
        <p:grpSpPr>
          <a:xfrm>
            <a:off x="8272974" y="5973863"/>
            <a:ext cx="665445" cy="653098"/>
            <a:chOff x="8272974" y="5973863"/>
            <a:chExt cx="665445" cy="653098"/>
          </a:xfrm>
        </p:grpSpPr>
        <p:grpSp>
          <p:nvGrpSpPr>
            <p:cNvPr id="81" name="Google Shape;81;p16"/>
            <p:cNvGrpSpPr/>
            <p:nvPr/>
          </p:nvGrpSpPr>
          <p:grpSpPr>
            <a:xfrm>
              <a:off x="8272974" y="5973863"/>
              <a:ext cx="665353" cy="653098"/>
              <a:chOff x="8272974" y="5973863"/>
              <a:chExt cx="665353" cy="653098"/>
            </a:xfrm>
          </p:grpSpPr>
          <p:grpSp>
            <p:nvGrpSpPr>
              <p:cNvPr id="82" name="Google Shape;82;p16"/>
              <p:cNvGrpSpPr/>
              <p:nvPr/>
            </p:nvGrpSpPr>
            <p:grpSpPr>
              <a:xfrm>
                <a:off x="8272974" y="5973863"/>
                <a:ext cx="665353" cy="653098"/>
                <a:chOff x="8272974" y="5973863"/>
                <a:chExt cx="665353" cy="653098"/>
              </a:xfrm>
            </p:grpSpPr>
            <p:grpSp>
              <p:nvGrpSpPr>
                <p:cNvPr id="83" name="Google Shape;83;p16"/>
                <p:cNvGrpSpPr/>
                <p:nvPr/>
              </p:nvGrpSpPr>
              <p:grpSpPr>
                <a:xfrm>
                  <a:off x="8272974" y="5973863"/>
                  <a:ext cx="665353" cy="653098"/>
                  <a:chOff x="541585" y="730453"/>
                  <a:chExt cx="665353" cy="653098"/>
                </a:xfrm>
              </p:grpSpPr>
              <p:sp>
                <p:nvSpPr>
                  <p:cNvPr id="84" name="Google Shape;84;p16"/>
                  <p:cNvSpPr/>
                  <p:nvPr/>
                </p:nvSpPr>
                <p:spPr>
                  <a:xfrm>
                    <a:off x="542358" y="730453"/>
                    <a:ext cx="297106" cy="29600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rgbClr val="FFFFFF"/>
                      </a:solidFill>
                      <a:latin typeface="Libre Baskerville"/>
                      <a:ea typeface="Libre Baskerville"/>
                      <a:cs typeface="Libre Baskerville"/>
                      <a:sym typeface="Libre Baskerville"/>
                    </a:endParaRPr>
                  </a:p>
                </p:txBody>
              </p:sp>
              <p:sp>
                <p:nvSpPr>
                  <p:cNvPr id="85" name="Google Shape;85;p16"/>
                  <p:cNvSpPr/>
                  <p:nvPr/>
                </p:nvSpPr>
                <p:spPr>
                  <a:xfrm>
                    <a:off x="891477" y="730453"/>
                    <a:ext cx="315461" cy="314289"/>
                  </a:xfrm>
                  <a:prstGeom prst="roundRect">
                    <a:avLst>
                      <a:gd name="adj" fmla="val 16667"/>
                    </a:avLst>
                  </a:prstGeom>
                  <a:solidFill>
                    <a:srgbClr val="BCC6E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6"/>
                  <p:cNvSpPr/>
                  <p:nvPr/>
                </p:nvSpPr>
                <p:spPr>
                  <a:xfrm>
                    <a:off x="541585" y="1064862"/>
                    <a:ext cx="315194" cy="318689"/>
                  </a:xfrm>
                  <a:prstGeom prst="roundRect">
                    <a:avLst>
                      <a:gd name="adj" fmla="val 16667"/>
                    </a:avLst>
                  </a:prstGeom>
                  <a:solidFill>
                    <a:srgbClr val="BCC6E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7" name="Google Shape;87;p16"/>
                <p:cNvSpPr/>
                <p:nvPr/>
              </p:nvSpPr>
              <p:spPr>
                <a:xfrm>
                  <a:off x="8272974" y="5973863"/>
                  <a:ext cx="315461" cy="314289"/>
                </a:xfrm>
                <a:prstGeom prst="roundRect">
                  <a:avLst>
                    <a:gd name="adj" fmla="val 16667"/>
                  </a:avLst>
                </a:prstGeom>
                <a:solidFill>
                  <a:srgbClr val="EAEDF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8" name="Google Shape;88;p16"/>
              <p:cNvSpPr txBox="1"/>
              <p:nvPr/>
            </p:nvSpPr>
            <p:spPr>
              <a:xfrm>
                <a:off x="8642350" y="6385525"/>
                <a:ext cx="270142" cy="138499"/>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n-US" sz="900">
                    <a:solidFill>
                      <a:srgbClr val="FFFFFF"/>
                    </a:solidFill>
                    <a:latin typeface="Libre Baskerville"/>
                    <a:ea typeface="Libre Baskerville"/>
                    <a:cs typeface="Libre Baskerville"/>
                    <a:sym typeface="Libre Baskerville"/>
                  </a:rPr>
                  <a:t>PBIS</a:t>
                </a:r>
                <a:endParaRPr sz="900">
                  <a:solidFill>
                    <a:schemeClr val="dk1"/>
                  </a:solidFill>
                  <a:latin typeface="Calibri"/>
                  <a:ea typeface="Calibri"/>
                  <a:cs typeface="Calibri"/>
                  <a:sym typeface="Calibri"/>
                </a:endParaRPr>
              </a:p>
            </p:txBody>
          </p:sp>
        </p:grpSp>
        <p:pic>
          <p:nvPicPr>
            <p:cNvPr id="89" name="Google Shape;89;p16" descr="Logo_Icon_FINAL.png"/>
            <p:cNvPicPr preferRelativeResize="0"/>
            <p:nvPr/>
          </p:nvPicPr>
          <p:blipFill rotWithShape="1">
            <a:blip r:embed="rId4">
              <a:alphaModFix/>
            </a:blip>
            <a:srcRect/>
            <a:stretch/>
          </p:blipFill>
          <p:spPr>
            <a:xfrm>
              <a:off x="8618379" y="6305702"/>
              <a:ext cx="320040" cy="32004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4.jpg"/><Relationship Id="rId11" Type="http://schemas.openxmlformats.org/officeDocument/2006/relationships/image" Target="../media/image29.pn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9"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052041" y="290928"/>
            <a:ext cx="5653944" cy="2480668"/>
          </a:xfrm>
          <a:prstGeom prst="rect">
            <a:avLst/>
          </a:prstGeom>
          <a:noFill/>
          <a:ln>
            <a:noFill/>
          </a:ln>
        </p:spPr>
      </p:pic>
      <p:sp>
        <p:nvSpPr>
          <p:cNvPr id="102" name="Google Shape;102;p19"/>
          <p:cNvSpPr/>
          <p:nvPr/>
        </p:nvSpPr>
        <p:spPr>
          <a:xfrm>
            <a:off x="503250" y="4231675"/>
            <a:ext cx="83688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a:solidFill>
                  <a:srgbClr val="DD8047"/>
                </a:solidFill>
                <a:latin typeface="Questrial"/>
                <a:ea typeface="Questrial"/>
                <a:cs typeface="Questrial"/>
                <a:sym typeface="Questrial"/>
              </a:rPr>
              <a:t>Discipline Data (TFI 1.12)</a:t>
            </a:r>
            <a:endParaRPr/>
          </a:p>
          <a:p>
            <a:pPr marL="0" marR="0" lvl="0" indent="0" algn="ctr" rtl="0">
              <a:spcBef>
                <a:spcPts val="0"/>
              </a:spcBef>
              <a:spcAft>
                <a:spcPts val="0"/>
              </a:spcAft>
              <a:buNone/>
            </a:pPr>
            <a:r>
              <a:rPr lang="en-US" sz="3600" b="1" i="0" u="none" strike="noStrike" cap="none">
                <a:solidFill>
                  <a:srgbClr val="DD8047"/>
                </a:solidFill>
                <a:latin typeface="Questrial"/>
                <a:ea typeface="Questrial"/>
                <a:cs typeface="Questrial"/>
                <a:sym typeface="Questrial"/>
              </a:rPr>
              <a:t>Data-based Decision Making (TFI 1.13)</a:t>
            </a:r>
            <a:endParaRPr sz="3600" b="1" i="0" u="none" strike="noStrike" cap="none">
              <a:solidFill>
                <a:srgbClr val="3A54A5"/>
              </a:solidFill>
              <a:latin typeface="Questrial"/>
              <a:ea typeface="Questrial"/>
              <a:cs typeface="Questrial"/>
              <a:sym typeface="Questrial"/>
            </a:endParaRPr>
          </a:p>
        </p:txBody>
      </p:sp>
      <p:sp>
        <p:nvSpPr>
          <p:cNvPr id="103" name="Google Shape;103;p19"/>
          <p:cNvSpPr txBox="1">
            <a:spLocks noGrp="1"/>
          </p:cNvSpPr>
          <p:nvPr>
            <p:ph type="ctrTitle"/>
          </p:nvPr>
        </p:nvSpPr>
        <p:spPr>
          <a:xfrm>
            <a:off x="685800" y="3430295"/>
            <a:ext cx="7772400" cy="8013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Questrial"/>
              <a:buNone/>
            </a:pPr>
            <a:r>
              <a:rPr lang="en-US" sz="3959"/>
              <a:t>PBIS Team Training</a:t>
            </a:r>
            <a:br>
              <a:rPr lang="en-US" sz="3959"/>
            </a:br>
            <a:r>
              <a:rPr lang="en-US" sz="3959"/>
              <a:t> 8B</a:t>
            </a:r>
            <a:br>
              <a:rPr lang="en-US" sz="3959"/>
            </a:br>
            <a:br>
              <a:rPr lang="en-US" sz="3959"/>
            </a:br>
            <a:endParaRPr sz="3959">
              <a:solidFill>
                <a:srgbClr val="DD804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8" title="Core-Content-Icon"/>
          <p:cNvPicPr preferRelativeResize="0"/>
          <p:nvPr/>
        </p:nvPicPr>
        <p:blipFill rotWithShape="1">
          <a:blip r:embed="rId3">
            <a:alphaModFix/>
          </a:blip>
          <a:srcRect/>
          <a:stretch/>
        </p:blipFill>
        <p:spPr>
          <a:xfrm>
            <a:off x="365298" y="350815"/>
            <a:ext cx="713232" cy="713232"/>
          </a:xfrm>
          <a:prstGeom prst="rect">
            <a:avLst/>
          </a:prstGeom>
          <a:noFill/>
          <a:ln>
            <a:noFill/>
          </a:ln>
          <a:effectLst>
            <a:outerShdw blurRad="50800" dist="38100" dir="2700000" algn="tl" rotWithShape="0">
              <a:srgbClr val="000000">
                <a:alpha val="42745"/>
              </a:srgbClr>
            </a:outerShdw>
          </a:effectLst>
        </p:spPr>
      </p:pic>
      <p:sp>
        <p:nvSpPr>
          <p:cNvPr id="197" name="Google Shape;197;p28"/>
          <p:cNvSpPr txBox="1"/>
          <p:nvPr/>
        </p:nvSpPr>
        <p:spPr>
          <a:xfrm>
            <a:off x="500414" y="1266172"/>
            <a:ext cx="8122452" cy="5170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Calibri"/>
                <a:ea typeface="Calibri"/>
                <a:cs typeface="Calibri"/>
                <a:sym typeface="Calibri"/>
              </a:rPr>
              <a:t>Effort: What is the current status of your systems?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School-wide Tiered Fidelity Inventory (TFI Progress Monitoring)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Self-Assessment Survey (SAS) – Staff</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Opinion Survey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Fidelity: Are you doing what the framework outlines? Are you doing what you said you would?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School-wide Tiered Fidelity Inventory (TFI-Annual Assessment)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Self-Assessment Survey (SAS) – Staff</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Outcome: Are your systems working?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Office Discipline Referrals (ODR’s)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Check-In Check-out (CICO)/Point Sheets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Suspensions/Expulsions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Attendance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Grades/Test Scores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28"/>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Questrial"/>
              <a:buNone/>
            </a:pPr>
            <a:r>
              <a:rPr lang="en-US"/>
              <a:t>Types of Data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Questrial"/>
              <a:buNone/>
            </a:pPr>
            <a:r>
              <a:rPr lang="en-US"/>
              <a:t>Using Outcome Data </a:t>
            </a:r>
            <a:br>
              <a:rPr lang="en-US"/>
            </a:br>
            <a:r>
              <a:rPr lang="en-US"/>
              <a:t>for Decision Making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0"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11" name="Google Shape;211;p30"/>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00"/>
              <a:buNone/>
            </a:pPr>
            <a:r>
              <a:rPr lang="en-US" sz="4000" b="1"/>
              <a:t>Outcome: Are your systems working?</a:t>
            </a:r>
            <a:endParaRPr/>
          </a:p>
          <a:p>
            <a:pPr marL="285750" lvl="0" indent="-285750" algn="l" rtl="0">
              <a:spcBef>
                <a:spcPts val="640"/>
              </a:spcBef>
              <a:spcAft>
                <a:spcPts val="0"/>
              </a:spcAft>
              <a:buSzPts val="3200"/>
              <a:buFont typeface="Arial"/>
              <a:buChar char="•"/>
            </a:pPr>
            <a:r>
              <a:rPr lang="en-US"/>
              <a:t>Office Discipline Referrals (ODR’s)</a:t>
            </a:r>
            <a:endParaRPr/>
          </a:p>
          <a:p>
            <a:pPr marL="285750" lvl="0" indent="-285750" algn="l" rtl="0">
              <a:spcBef>
                <a:spcPts val="640"/>
              </a:spcBef>
              <a:spcAft>
                <a:spcPts val="0"/>
              </a:spcAft>
              <a:buSzPts val="3200"/>
              <a:buFont typeface="Arial"/>
              <a:buChar char="•"/>
            </a:pPr>
            <a:r>
              <a:rPr lang="en-US"/>
              <a:t>Check-In Check-out (CICO)/Point Sheets</a:t>
            </a:r>
            <a:endParaRPr/>
          </a:p>
          <a:p>
            <a:pPr marL="285750" lvl="0" indent="-285750" algn="l" rtl="0">
              <a:spcBef>
                <a:spcPts val="640"/>
              </a:spcBef>
              <a:spcAft>
                <a:spcPts val="0"/>
              </a:spcAft>
              <a:buSzPts val="3200"/>
              <a:buFont typeface="Arial"/>
              <a:buChar char="•"/>
            </a:pPr>
            <a:r>
              <a:rPr lang="en-US"/>
              <a:t>Suspensions/Expulsions</a:t>
            </a:r>
            <a:endParaRPr/>
          </a:p>
          <a:p>
            <a:pPr marL="285750" lvl="0" indent="-285750" algn="l" rtl="0">
              <a:spcBef>
                <a:spcPts val="640"/>
              </a:spcBef>
              <a:spcAft>
                <a:spcPts val="0"/>
              </a:spcAft>
              <a:buSzPts val="3200"/>
              <a:buFont typeface="Arial"/>
              <a:buChar char="•"/>
            </a:pPr>
            <a:r>
              <a:rPr lang="en-US"/>
              <a:t>Attendance</a:t>
            </a:r>
            <a:endParaRPr/>
          </a:p>
          <a:p>
            <a:pPr marL="285750" lvl="0" indent="-285750" algn="l" rtl="0">
              <a:spcBef>
                <a:spcPts val="640"/>
              </a:spcBef>
              <a:spcAft>
                <a:spcPts val="0"/>
              </a:spcAft>
              <a:buSzPts val="3200"/>
              <a:buFont typeface="Arial"/>
              <a:buChar char="•"/>
            </a:pPr>
            <a:r>
              <a:rPr lang="en-US"/>
              <a:t>Grades/Test Scores</a:t>
            </a:r>
            <a:endParaRPr/>
          </a:p>
          <a:p>
            <a:pPr marL="0" lvl="0" indent="0" algn="l" rtl="0">
              <a:spcBef>
                <a:spcPts val="640"/>
              </a:spcBef>
              <a:spcAft>
                <a:spcPts val="0"/>
              </a:spcAft>
              <a:buSzPts val="3200"/>
              <a:buNone/>
            </a:pPr>
            <a:endParaRPr/>
          </a:p>
        </p:txBody>
      </p:sp>
      <p:sp>
        <p:nvSpPr>
          <p:cNvPr id="212" name="Google Shape;212;p30"/>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Questrial"/>
              <a:buNone/>
            </a:pPr>
            <a:r>
              <a:rPr lang="en-US" sz="4000"/>
              <a:t>Team Discussion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1"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19" name="Google Shape;219;p3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3200"/>
              <a:buFont typeface="Calibri"/>
              <a:buAutoNum type="arabicPeriod"/>
            </a:pPr>
            <a:r>
              <a:rPr lang="en-US"/>
              <a:t>Look to your handbook</a:t>
            </a:r>
            <a:endParaRPr/>
          </a:p>
          <a:p>
            <a:pPr marL="514350" lvl="0" indent="-514350" algn="l" rtl="0">
              <a:spcBef>
                <a:spcPts val="640"/>
              </a:spcBef>
              <a:spcAft>
                <a:spcPts val="0"/>
              </a:spcAft>
              <a:buSzPts val="3200"/>
              <a:buFont typeface="Calibri"/>
              <a:buAutoNum type="arabicPeriod"/>
            </a:pPr>
            <a:r>
              <a:rPr lang="en-US"/>
              <a:t>Team Activity Day 8, Activity 1</a:t>
            </a:r>
            <a:endParaRPr/>
          </a:p>
          <a:p>
            <a:pPr marL="514350" lvl="0" indent="-514350" algn="l" rtl="0">
              <a:spcBef>
                <a:spcPts val="640"/>
              </a:spcBef>
              <a:spcAft>
                <a:spcPts val="0"/>
              </a:spcAft>
              <a:buSzPts val="3200"/>
              <a:buFont typeface="Calibri"/>
              <a:buAutoNum type="arabicPeriod"/>
            </a:pPr>
            <a:r>
              <a:rPr lang="en-US"/>
              <a:t>Have honest discussions with your team about the data sources available.</a:t>
            </a:r>
            <a:endParaRPr/>
          </a:p>
          <a:p>
            <a:pPr marL="514350" lvl="0" indent="-514350" algn="l" rtl="0">
              <a:spcBef>
                <a:spcPts val="640"/>
              </a:spcBef>
              <a:spcAft>
                <a:spcPts val="0"/>
              </a:spcAft>
              <a:buSzPts val="3200"/>
              <a:buFont typeface="Calibri"/>
              <a:buAutoNum type="arabicPeriod"/>
            </a:pPr>
            <a:r>
              <a:rPr lang="en-US"/>
              <a:t>When are these data sources used in your setting? (i.e. weekly at PLC meetings) </a:t>
            </a: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p:txBody>
      </p:sp>
      <p:sp>
        <p:nvSpPr>
          <p:cNvPr id="220" name="Google Shape;220;p3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Questrial"/>
              <a:buNone/>
            </a:pPr>
            <a:r>
              <a:rPr lang="en-US" sz="4000"/>
              <a:t>Team Activity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2"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27" name="Google Shape;227;p32"/>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Questrial"/>
              <a:buNone/>
            </a:pPr>
            <a:r>
              <a:rPr lang="en-US" sz="3600"/>
              <a:t>Useful Data-Based Decision Making</a:t>
            </a:r>
            <a:endParaRPr/>
          </a:p>
        </p:txBody>
      </p:sp>
      <p:sp>
        <p:nvSpPr>
          <p:cNvPr id="228" name="Google Shape;228;p32"/>
          <p:cNvSpPr txBox="1">
            <a:spLocks noGrp="1"/>
          </p:cNvSpPr>
          <p:nvPr>
            <p:ph type="body" idx="1"/>
          </p:nvPr>
        </p:nvSpPr>
        <p:spPr>
          <a:xfrm>
            <a:off x="365125" y="1600200"/>
            <a:ext cx="8258175" cy="4373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en-US"/>
              <a:t>The statement of a problem is important</a:t>
            </a:r>
            <a:endParaRPr/>
          </a:p>
          <a:p>
            <a:pPr marL="742950" lvl="1" indent="-285750" algn="l" rtl="0">
              <a:lnSpc>
                <a:spcPct val="90000"/>
              </a:lnSpc>
              <a:spcBef>
                <a:spcPts val="560"/>
              </a:spcBef>
              <a:spcAft>
                <a:spcPts val="0"/>
              </a:spcAft>
              <a:buSzPts val="2800"/>
              <a:buChar char="▪"/>
            </a:pPr>
            <a:r>
              <a:rPr lang="en-US"/>
              <a:t>Everyone must be working on the same problem with the same assumptions.</a:t>
            </a:r>
            <a:endParaRPr/>
          </a:p>
          <a:p>
            <a:pPr marL="742950" lvl="1" indent="-107950" algn="l" rtl="0">
              <a:lnSpc>
                <a:spcPct val="90000"/>
              </a:lnSpc>
              <a:spcBef>
                <a:spcPts val="560"/>
              </a:spcBef>
              <a:spcAft>
                <a:spcPts val="0"/>
              </a:spcAft>
              <a:buSzPts val="2800"/>
              <a:buNone/>
            </a:pPr>
            <a:endParaRPr/>
          </a:p>
          <a:p>
            <a:pPr marL="0" lvl="0" indent="0" algn="l" rtl="0">
              <a:lnSpc>
                <a:spcPct val="90000"/>
              </a:lnSpc>
              <a:spcBef>
                <a:spcPts val="640"/>
              </a:spcBef>
              <a:spcAft>
                <a:spcPts val="0"/>
              </a:spcAft>
              <a:buSzPts val="3200"/>
              <a:buNone/>
            </a:pPr>
            <a:r>
              <a:rPr lang="en-US"/>
              <a:t>Problems often are framed in “primary” form. </a:t>
            </a:r>
            <a:endParaRPr/>
          </a:p>
          <a:p>
            <a:pPr marL="0" lvl="0" indent="0" algn="l" rtl="0">
              <a:lnSpc>
                <a:spcPct val="90000"/>
              </a:lnSpc>
              <a:spcBef>
                <a:spcPts val="520"/>
              </a:spcBef>
              <a:spcAft>
                <a:spcPts val="0"/>
              </a:spcAft>
              <a:buSzPts val="2600"/>
              <a:buNone/>
            </a:pPr>
            <a:r>
              <a:rPr lang="en-US" sz="2600" i="1"/>
              <a:t>This raises awareness and concern, but is not useful for problem solving.</a:t>
            </a:r>
            <a:endParaRPr/>
          </a:p>
          <a:p>
            <a:pPr marL="742950" lvl="1" indent="-285750" algn="l" rtl="0">
              <a:lnSpc>
                <a:spcPct val="90000"/>
              </a:lnSpc>
              <a:spcBef>
                <a:spcPts val="560"/>
              </a:spcBef>
              <a:spcAft>
                <a:spcPts val="0"/>
              </a:spcAft>
              <a:buSzPts val="2800"/>
              <a:buChar char="▪"/>
            </a:pPr>
            <a:r>
              <a:rPr lang="en-US"/>
              <a:t>Use a more detailed review of the data to build precise problem statements which are solvable</a:t>
            </a:r>
            <a:endParaRPr/>
          </a:p>
          <a:p>
            <a:pPr marL="742950" lvl="1" indent="-107950" algn="l" rtl="0">
              <a:lnSpc>
                <a:spcPct val="90000"/>
              </a:lnSpc>
              <a:spcBef>
                <a:spcPts val="560"/>
              </a:spcBef>
              <a:spcAft>
                <a:spcPts val="0"/>
              </a:spcAft>
              <a:buSzPts val="2800"/>
              <a:buNone/>
            </a:pPr>
            <a:endParaRPr/>
          </a:p>
          <a:p>
            <a:pPr marL="742950" lvl="1" indent="-107950" algn="l" rtl="0">
              <a:lnSpc>
                <a:spcPct val="90000"/>
              </a:lnSpc>
              <a:spcBef>
                <a:spcPts val="560"/>
              </a:spcBef>
              <a:spcAft>
                <a:spcPts val="0"/>
              </a:spcAft>
              <a:buSzPts val="2800"/>
              <a:buNone/>
            </a:pPr>
            <a:endParaRPr i="1"/>
          </a:p>
          <a:p>
            <a:pPr marL="0" lvl="0" indent="0" algn="l" rtl="0">
              <a:lnSpc>
                <a:spcPct val="90000"/>
              </a:lnSpc>
              <a:spcBef>
                <a:spcPts val="640"/>
              </a:spcBef>
              <a:spcAft>
                <a:spcPts val="0"/>
              </a:spcAft>
              <a:buSzPts val="3200"/>
              <a:buNone/>
            </a:pPr>
            <a:endParaRPr/>
          </a:p>
          <a:p>
            <a:pPr marL="742950" lvl="1" indent="-107950" algn="l" rtl="0">
              <a:lnSpc>
                <a:spcPct val="90000"/>
              </a:lnSpc>
              <a:spcBef>
                <a:spcPts val="560"/>
              </a:spcBef>
              <a:spcAft>
                <a:spcPts val="0"/>
              </a:spcAft>
              <a:buSzPts val="2800"/>
              <a:buNone/>
            </a:pPr>
            <a:endParaRPr/>
          </a:p>
          <a:p>
            <a:pPr marL="0" lvl="0" indent="0" algn="l" rtl="0">
              <a:lnSpc>
                <a:spcPct val="90000"/>
              </a:lnSpc>
              <a:spcBef>
                <a:spcPts val="640"/>
              </a:spcBef>
              <a:spcAft>
                <a:spcPts val="0"/>
              </a:spcAft>
              <a:buSzPts val="3200"/>
              <a:buNone/>
            </a:pPr>
            <a:endParaRPr/>
          </a:p>
          <a:p>
            <a:pPr marL="742950" lvl="1" indent="-107950" algn="l" rtl="0">
              <a:lnSpc>
                <a:spcPct val="90000"/>
              </a:lnSpc>
              <a:spcBef>
                <a:spcPts val="560"/>
              </a:spcBef>
              <a:spcAft>
                <a:spcPts val="0"/>
              </a:spcAft>
              <a:buSzPts val="2800"/>
              <a:buNone/>
            </a:pPr>
            <a:endParaRPr/>
          </a:p>
          <a:p>
            <a:pPr marL="742950" lvl="1" indent="-107950" algn="l" rtl="0">
              <a:lnSpc>
                <a:spcPct val="90000"/>
              </a:lnSpc>
              <a:spcBef>
                <a:spcPts val="560"/>
              </a:spcBef>
              <a:spcAft>
                <a:spcPts val="0"/>
              </a:spcAft>
              <a:buSzPts val="2800"/>
              <a:buNone/>
            </a:pPr>
            <a:endParaRPr/>
          </a:p>
          <a:p>
            <a:pPr marL="742950" lvl="1" indent="-107950" algn="l" rtl="0">
              <a:lnSpc>
                <a:spcPct val="90000"/>
              </a:lnSpc>
              <a:spcBef>
                <a:spcPts val="560"/>
              </a:spcBef>
              <a:spcAft>
                <a:spcPts val="0"/>
              </a:spcAft>
              <a:buSzPts val="2800"/>
              <a:buNone/>
            </a:pPr>
            <a:endParaRPr i="1"/>
          </a:p>
          <a:p>
            <a:pPr marL="0" lvl="0" indent="0" algn="l" rtl="0">
              <a:lnSpc>
                <a:spcPct val="90000"/>
              </a:lnSpc>
              <a:spcBef>
                <a:spcPts val="640"/>
              </a:spcBef>
              <a:spcAft>
                <a:spcPts val="0"/>
              </a:spcAft>
              <a:buSzPts val="32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3"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35" name="Google Shape;235;p33"/>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a:t>Is there a problem?</a:t>
            </a:r>
            <a:endParaRPr/>
          </a:p>
          <a:p>
            <a:pPr marL="0" lvl="0" indent="0" algn="l" rtl="0">
              <a:spcBef>
                <a:spcPts val="640"/>
              </a:spcBef>
              <a:spcAft>
                <a:spcPts val="0"/>
              </a:spcAft>
              <a:buSzPts val="3200"/>
              <a:buNone/>
            </a:pPr>
            <a:r>
              <a:rPr lang="en-US"/>
              <a:t>What areas/systems are involved?</a:t>
            </a:r>
            <a:endParaRPr/>
          </a:p>
          <a:p>
            <a:pPr marL="0" lvl="0" indent="0" algn="l" rtl="0">
              <a:spcBef>
                <a:spcPts val="640"/>
              </a:spcBef>
              <a:spcAft>
                <a:spcPts val="0"/>
              </a:spcAft>
              <a:buSzPts val="3200"/>
              <a:buNone/>
            </a:pPr>
            <a:r>
              <a:rPr lang="en-US"/>
              <a:t>Are there many students or a few involved?</a:t>
            </a:r>
            <a:endParaRPr/>
          </a:p>
          <a:p>
            <a:pPr marL="0" lvl="0" indent="0" algn="l" rtl="0">
              <a:spcBef>
                <a:spcPts val="640"/>
              </a:spcBef>
              <a:spcAft>
                <a:spcPts val="0"/>
              </a:spcAft>
              <a:buSzPts val="3200"/>
              <a:buNone/>
            </a:pPr>
            <a:r>
              <a:rPr lang="en-US"/>
              <a:t>What kinds of problem behaviors are occurring? </a:t>
            </a:r>
            <a:endParaRPr/>
          </a:p>
          <a:p>
            <a:pPr marL="0" lvl="0" indent="0" algn="l" rtl="0">
              <a:spcBef>
                <a:spcPts val="640"/>
              </a:spcBef>
              <a:spcAft>
                <a:spcPts val="0"/>
              </a:spcAft>
              <a:buSzPts val="3200"/>
              <a:buNone/>
            </a:pPr>
            <a:r>
              <a:rPr lang="en-US"/>
              <a:t>When are these problems likely to occur?</a:t>
            </a:r>
            <a:br>
              <a:rPr lang="en-US"/>
            </a:br>
            <a:endParaRPr/>
          </a:p>
          <a:p>
            <a:pPr marL="0" lvl="0" indent="0" algn="ctr" rtl="0">
              <a:spcBef>
                <a:spcPts val="560"/>
              </a:spcBef>
              <a:spcAft>
                <a:spcPts val="0"/>
              </a:spcAft>
              <a:buSzPts val="2800"/>
              <a:buNone/>
            </a:pPr>
            <a:r>
              <a:rPr lang="en-US" sz="2800" b="1" i="1">
                <a:solidFill>
                  <a:srgbClr val="DD8047"/>
                </a:solidFill>
              </a:rPr>
              <a:t>What is the most effective use of our resources to address this problem?</a:t>
            </a:r>
            <a:endParaRPr/>
          </a:p>
          <a:p>
            <a:pPr marL="0" lvl="0" indent="0" algn="l" rtl="0">
              <a:spcBef>
                <a:spcPts val="640"/>
              </a:spcBef>
              <a:spcAft>
                <a:spcPts val="0"/>
              </a:spcAft>
              <a:buSzPts val="3200"/>
              <a:buNone/>
            </a:pPr>
            <a:endParaRPr/>
          </a:p>
        </p:txBody>
      </p:sp>
      <p:sp>
        <p:nvSpPr>
          <p:cNvPr id="236" name="Google Shape;236;p33"/>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Questrial"/>
              <a:buNone/>
            </a:pPr>
            <a:r>
              <a:rPr lang="en-US" sz="4000"/>
              <a:t>Data Analysis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4" title="Core-Content-Icon"/>
          <p:cNvPicPr preferRelativeResize="0"/>
          <p:nvPr/>
        </p:nvPicPr>
        <p:blipFill rotWithShape="1">
          <a:blip r:embed="rId3">
            <a:alphaModFix/>
          </a:blip>
          <a:srcRect/>
          <a:stretch/>
        </p:blipFill>
        <p:spPr>
          <a:xfrm>
            <a:off x="134345" y="288118"/>
            <a:ext cx="713232" cy="713232"/>
          </a:xfrm>
          <a:prstGeom prst="rect">
            <a:avLst/>
          </a:prstGeom>
          <a:noFill/>
          <a:ln>
            <a:noFill/>
          </a:ln>
          <a:effectLst>
            <a:outerShdw blurRad="50800" dist="38100" dir="2700000" algn="tl" rotWithShape="0">
              <a:srgbClr val="000000">
                <a:alpha val="42745"/>
              </a:srgbClr>
            </a:outerShdw>
          </a:effectLst>
        </p:spPr>
      </p:pic>
      <p:sp>
        <p:nvSpPr>
          <p:cNvPr id="243" name="Google Shape;243;p34"/>
          <p:cNvSpPr txBox="1">
            <a:spLocks noGrp="1"/>
          </p:cNvSpPr>
          <p:nvPr>
            <p:ph type="body" idx="1"/>
          </p:nvPr>
        </p:nvSpPr>
        <p:spPr>
          <a:xfrm>
            <a:off x="365298" y="1001350"/>
            <a:ext cx="8257568" cy="5525579"/>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80"/>
              <a:buNone/>
            </a:pPr>
            <a:r>
              <a:rPr lang="en-US" sz="2480" b="1"/>
              <a:t>What</a:t>
            </a:r>
            <a:r>
              <a:rPr lang="en-US" sz="2480"/>
              <a:t> is the problem and how often is it happening?</a:t>
            </a:r>
            <a:endParaRPr/>
          </a:p>
          <a:p>
            <a:pPr marL="0" lvl="0" indent="0" algn="l" rtl="0">
              <a:lnSpc>
                <a:spcPct val="80000"/>
              </a:lnSpc>
              <a:spcBef>
                <a:spcPts val="496"/>
              </a:spcBef>
              <a:spcAft>
                <a:spcPts val="0"/>
              </a:spcAft>
              <a:buSzPts val="2480"/>
              <a:buNone/>
            </a:pPr>
            <a:r>
              <a:rPr lang="en-US" sz="2480" i="1">
                <a:solidFill>
                  <a:srgbClr val="FF0000"/>
                </a:solidFill>
              </a:rPr>
              <a:t>Referrals by Problem Behavior</a:t>
            </a:r>
            <a:endParaRPr/>
          </a:p>
          <a:p>
            <a:pPr marL="0" lvl="0" indent="0" algn="l" rtl="0">
              <a:lnSpc>
                <a:spcPct val="80000"/>
              </a:lnSpc>
              <a:spcBef>
                <a:spcPts val="496"/>
              </a:spcBef>
              <a:spcAft>
                <a:spcPts val="0"/>
              </a:spcAft>
              <a:buSzPts val="2480"/>
              <a:buNone/>
            </a:pPr>
            <a:endParaRPr sz="2480" i="1"/>
          </a:p>
          <a:p>
            <a:pPr marL="0" lvl="0" indent="0" algn="l" rtl="0">
              <a:lnSpc>
                <a:spcPct val="80000"/>
              </a:lnSpc>
              <a:spcBef>
                <a:spcPts val="496"/>
              </a:spcBef>
              <a:spcAft>
                <a:spcPts val="0"/>
              </a:spcAft>
              <a:buSzPts val="2480"/>
              <a:buNone/>
            </a:pPr>
            <a:r>
              <a:rPr lang="en-US" sz="2480" b="1"/>
              <a:t>Where</a:t>
            </a:r>
            <a:r>
              <a:rPr lang="en-US" sz="2480"/>
              <a:t> is it happening?</a:t>
            </a:r>
            <a:endParaRPr/>
          </a:p>
          <a:p>
            <a:pPr marL="0" lvl="0" indent="0" algn="l" rtl="0">
              <a:lnSpc>
                <a:spcPct val="80000"/>
              </a:lnSpc>
              <a:spcBef>
                <a:spcPts val="496"/>
              </a:spcBef>
              <a:spcAft>
                <a:spcPts val="0"/>
              </a:spcAft>
              <a:buSzPts val="2480"/>
              <a:buNone/>
            </a:pPr>
            <a:r>
              <a:rPr lang="en-US" sz="2480" i="1">
                <a:solidFill>
                  <a:srgbClr val="FF0000"/>
                </a:solidFill>
              </a:rPr>
              <a:t>Referrals by Location</a:t>
            </a:r>
            <a:endParaRPr/>
          </a:p>
          <a:p>
            <a:pPr marL="0" lvl="0" indent="0" algn="l" rtl="0">
              <a:lnSpc>
                <a:spcPct val="80000"/>
              </a:lnSpc>
              <a:spcBef>
                <a:spcPts val="496"/>
              </a:spcBef>
              <a:spcAft>
                <a:spcPts val="0"/>
              </a:spcAft>
              <a:buSzPts val="2480"/>
              <a:buNone/>
            </a:pPr>
            <a:endParaRPr sz="2480" i="1"/>
          </a:p>
          <a:p>
            <a:pPr marL="0" lvl="0" indent="0" algn="l" rtl="0">
              <a:lnSpc>
                <a:spcPct val="80000"/>
              </a:lnSpc>
              <a:spcBef>
                <a:spcPts val="496"/>
              </a:spcBef>
              <a:spcAft>
                <a:spcPts val="0"/>
              </a:spcAft>
              <a:buSzPts val="2480"/>
              <a:buNone/>
            </a:pPr>
            <a:r>
              <a:rPr lang="en-US" sz="2480" b="1"/>
              <a:t>Who</a:t>
            </a:r>
            <a:r>
              <a:rPr lang="en-US" sz="2480"/>
              <a:t> is engaged in the behavior?</a:t>
            </a:r>
            <a:endParaRPr/>
          </a:p>
          <a:p>
            <a:pPr marL="0" lvl="0" indent="0" algn="l" rtl="0">
              <a:lnSpc>
                <a:spcPct val="80000"/>
              </a:lnSpc>
              <a:spcBef>
                <a:spcPts val="496"/>
              </a:spcBef>
              <a:spcAft>
                <a:spcPts val="0"/>
              </a:spcAft>
              <a:buSzPts val="2480"/>
              <a:buNone/>
            </a:pPr>
            <a:r>
              <a:rPr lang="en-US" sz="2480" i="1">
                <a:solidFill>
                  <a:srgbClr val="FF0000"/>
                </a:solidFill>
              </a:rPr>
              <a:t>Referrals by Grade</a:t>
            </a:r>
            <a:endParaRPr/>
          </a:p>
          <a:p>
            <a:pPr marL="0" lvl="0" indent="0" algn="l" rtl="0">
              <a:lnSpc>
                <a:spcPct val="80000"/>
              </a:lnSpc>
              <a:spcBef>
                <a:spcPts val="496"/>
              </a:spcBef>
              <a:spcAft>
                <a:spcPts val="0"/>
              </a:spcAft>
              <a:buSzPts val="2480"/>
              <a:buNone/>
            </a:pPr>
            <a:endParaRPr sz="2480"/>
          </a:p>
          <a:p>
            <a:pPr marL="0" lvl="0" indent="0" algn="l" rtl="0">
              <a:lnSpc>
                <a:spcPct val="80000"/>
              </a:lnSpc>
              <a:spcBef>
                <a:spcPts val="496"/>
              </a:spcBef>
              <a:spcAft>
                <a:spcPts val="0"/>
              </a:spcAft>
              <a:buSzPts val="2480"/>
              <a:buNone/>
            </a:pPr>
            <a:r>
              <a:rPr lang="en-US" sz="2480" b="1"/>
              <a:t>When</a:t>
            </a:r>
            <a:r>
              <a:rPr lang="en-US" sz="2480"/>
              <a:t> the problem is most likely to occur?</a:t>
            </a:r>
            <a:endParaRPr/>
          </a:p>
          <a:p>
            <a:pPr marL="0" lvl="0" indent="0" algn="l" rtl="0">
              <a:lnSpc>
                <a:spcPct val="80000"/>
              </a:lnSpc>
              <a:spcBef>
                <a:spcPts val="496"/>
              </a:spcBef>
              <a:spcAft>
                <a:spcPts val="0"/>
              </a:spcAft>
              <a:buSzPts val="2480"/>
              <a:buNone/>
            </a:pPr>
            <a:r>
              <a:rPr lang="en-US" sz="2480" i="1">
                <a:solidFill>
                  <a:srgbClr val="FF0000"/>
                </a:solidFill>
              </a:rPr>
              <a:t>Referrals by Time and referrals by Day of Week </a:t>
            </a:r>
            <a:endParaRPr/>
          </a:p>
          <a:p>
            <a:pPr marL="0" lvl="0" indent="0" algn="l" rtl="0">
              <a:lnSpc>
                <a:spcPct val="80000"/>
              </a:lnSpc>
              <a:spcBef>
                <a:spcPts val="496"/>
              </a:spcBef>
              <a:spcAft>
                <a:spcPts val="0"/>
              </a:spcAft>
              <a:buSzPts val="2480"/>
              <a:buNone/>
            </a:pPr>
            <a:endParaRPr sz="2480"/>
          </a:p>
          <a:p>
            <a:pPr marL="0" lvl="0" indent="0" algn="l" rtl="0">
              <a:lnSpc>
                <a:spcPct val="80000"/>
              </a:lnSpc>
              <a:spcBef>
                <a:spcPts val="496"/>
              </a:spcBef>
              <a:spcAft>
                <a:spcPts val="0"/>
              </a:spcAft>
              <a:buSzPts val="2480"/>
              <a:buNone/>
            </a:pPr>
            <a:r>
              <a:rPr lang="en-US" sz="2480" b="1"/>
              <a:t>Why</a:t>
            </a:r>
            <a:r>
              <a:rPr lang="en-US" sz="2480"/>
              <a:t> the problem is sustained?</a:t>
            </a:r>
            <a:endParaRPr/>
          </a:p>
          <a:p>
            <a:pPr marL="0" lvl="0" indent="0" algn="l" rtl="0">
              <a:lnSpc>
                <a:spcPct val="80000"/>
              </a:lnSpc>
              <a:spcBef>
                <a:spcPts val="496"/>
              </a:spcBef>
              <a:spcAft>
                <a:spcPts val="0"/>
              </a:spcAft>
              <a:buSzPts val="2480"/>
              <a:buNone/>
            </a:pPr>
            <a:r>
              <a:rPr lang="en-US" sz="2480" i="1">
                <a:solidFill>
                  <a:srgbClr val="FF0000"/>
                </a:solidFill>
              </a:rPr>
              <a:t>Drilldown Report – Referrals by Motivation</a:t>
            </a:r>
            <a:endParaRPr/>
          </a:p>
          <a:p>
            <a:pPr marL="0" lvl="0" indent="0" algn="l" rtl="0">
              <a:lnSpc>
                <a:spcPct val="80000"/>
              </a:lnSpc>
              <a:spcBef>
                <a:spcPts val="496"/>
              </a:spcBef>
              <a:spcAft>
                <a:spcPts val="0"/>
              </a:spcAft>
              <a:buSzPts val="2480"/>
              <a:buNone/>
            </a:pPr>
            <a:endParaRPr sz="2480"/>
          </a:p>
        </p:txBody>
      </p:sp>
      <p:sp>
        <p:nvSpPr>
          <p:cNvPr id="244" name="Google Shape;244;p34"/>
          <p:cNvSpPr txBox="1">
            <a:spLocks noGrp="1"/>
          </p:cNvSpPr>
          <p:nvPr>
            <p:ph type="title"/>
          </p:nvPr>
        </p:nvSpPr>
        <p:spPr>
          <a:xfrm>
            <a:off x="959326" y="210380"/>
            <a:ext cx="8184674"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Questrial"/>
              <a:buNone/>
            </a:pPr>
            <a:r>
              <a:rPr lang="en-US" sz="3959"/>
              <a:t>Use This Data to Become More Precise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5"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51" name="Google Shape;251;p35"/>
          <p:cNvSpPr txBox="1"/>
          <p:nvPr/>
        </p:nvSpPr>
        <p:spPr>
          <a:xfrm>
            <a:off x="6344452" y="4702195"/>
            <a:ext cx="212028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Questrial"/>
                <a:ea typeface="Questrial"/>
                <a:cs typeface="Questrial"/>
                <a:sym typeface="Questrial"/>
              </a:rPr>
              <a:t>Getting access to the new lunch line options.</a:t>
            </a:r>
            <a:endParaRPr sz="1800" i="1">
              <a:solidFill>
                <a:srgbClr val="1D2A53"/>
              </a:solidFill>
              <a:latin typeface="Questrial"/>
              <a:ea typeface="Questrial"/>
              <a:cs typeface="Questrial"/>
              <a:sym typeface="Questrial"/>
            </a:endParaRPr>
          </a:p>
        </p:txBody>
      </p:sp>
      <p:sp>
        <p:nvSpPr>
          <p:cNvPr id="252" name="Google Shape;252;p35"/>
          <p:cNvSpPr/>
          <p:nvPr/>
        </p:nvSpPr>
        <p:spPr>
          <a:xfrm>
            <a:off x="5294127" y="4675313"/>
            <a:ext cx="1050324" cy="449882"/>
          </a:xfrm>
          <a:prstGeom prst="roundRect">
            <a:avLst>
              <a:gd name="adj" fmla="val 16667"/>
            </a:avLst>
          </a:prstGeom>
          <a:solidFill>
            <a:srgbClr val="7030A0"/>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rgbClr val="1D2A53"/>
                </a:solidFill>
                <a:latin typeface="Calibri"/>
                <a:ea typeface="Calibri"/>
                <a:cs typeface="Calibri"/>
                <a:sym typeface="Calibri"/>
              </a:rPr>
              <a:t>Why?</a:t>
            </a:r>
            <a:endParaRPr sz="1350" b="1">
              <a:solidFill>
                <a:srgbClr val="1D2A53"/>
              </a:solidFill>
              <a:latin typeface="Calibri"/>
              <a:ea typeface="Calibri"/>
              <a:cs typeface="Calibri"/>
              <a:sym typeface="Calibri"/>
            </a:endParaRPr>
          </a:p>
        </p:txBody>
      </p:sp>
      <p:sp>
        <p:nvSpPr>
          <p:cNvPr id="253" name="Google Shape;253;p35"/>
          <p:cNvSpPr txBox="1"/>
          <p:nvPr/>
        </p:nvSpPr>
        <p:spPr>
          <a:xfrm>
            <a:off x="6344452" y="3837117"/>
            <a:ext cx="25280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Questrial"/>
                <a:ea typeface="Questrial"/>
                <a:cs typeface="Questrial"/>
                <a:sym typeface="Questrial"/>
              </a:rPr>
              <a:t>First lunch</a:t>
            </a:r>
            <a:endParaRPr sz="1800" i="1">
              <a:solidFill>
                <a:srgbClr val="1D2A53"/>
              </a:solidFill>
              <a:latin typeface="Questrial"/>
              <a:ea typeface="Questrial"/>
              <a:cs typeface="Questrial"/>
              <a:sym typeface="Questrial"/>
            </a:endParaRPr>
          </a:p>
        </p:txBody>
      </p:sp>
      <p:sp>
        <p:nvSpPr>
          <p:cNvPr id="254" name="Google Shape;254;p35"/>
          <p:cNvSpPr/>
          <p:nvPr/>
        </p:nvSpPr>
        <p:spPr>
          <a:xfrm>
            <a:off x="5294127" y="3756567"/>
            <a:ext cx="1050324" cy="449882"/>
          </a:xfrm>
          <a:prstGeom prst="roundRect">
            <a:avLst>
              <a:gd name="adj" fmla="val 16667"/>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rgbClr val="1D2A53"/>
                </a:solidFill>
                <a:latin typeface="Calibri"/>
                <a:ea typeface="Calibri"/>
                <a:cs typeface="Calibri"/>
                <a:sym typeface="Calibri"/>
              </a:rPr>
              <a:t>When?</a:t>
            </a:r>
            <a:endParaRPr sz="1350" b="1">
              <a:solidFill>
                <a:srgbClr val="1D2A53"/>
              </a:solidFill>
              <a:latin typeface="Calibri"/>
              <a:ea typeface="Calibri"/>
              <a:cs typeface="Calibri"/>
              <a:sym typeface="Calibri"/>
            </a:endParaRPr>
          </a:p>
        </p:txBody>
      </p:sp>
      <p:sp>
        <p:nvSpPr>
          <p:cNvPr id="255" name="Google Shape;255;p35"/>
          <p:cNvSpPr txBox="1"/>
          <p:nvPr/>
        </p:nvSpPr>
        <p:spPr>
          <a:xfrm>
            <a:off x="2636846" y="5434895"/>
            <a:ext cx="472121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Questrial"/>
                <a:ea typeface="Questrial"/>
                <a:cs typeface="Questrial"/>
                <a:sym typeface="Questrial"/>
              </a:rPr>
              <a:t>15 eighth grade students </a:t>
            </a:r>
            <a:endParaRPr sz="1800" i="1">
              <a:solidFill>
                <a:srgbClr val="1D2A53"/>
              </a:solidFill>
              <a:latin typeface="Questrial"/>
              <a:ea typeface="Questrial"/>
              <a:cs typeface="Questrial"/>
              <a:sym typeface="Questrial"/>
            </a:endParaRPr>
          </a:p>
        </p:txBody>
      </p:sp>
      <p:sp>
        <p:nvSpPr>
          <p:cNvPr id="256" name="Google Shape;256;p35"/>
          <p:cNvSpPr/>
          <p:nvPr/>
        </p:nvSpPr>
        <p:spPr>
          <a:xfrm>
            <a:off x="1586520" y="5436157"/>
            <a:ext cx="1050324" cy="449882"/>
          </a:xfrm>
          <a:prstGeom prst="roundRect">
            <a:avLst>
              <a:gd name="adj" fmla="val 16667"/>
            </a:avLst>
          </a:prstGeom>
          <a:solidFill>
            <a:schemeClr val="accent1"/>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rgbClr val="1D2A53"/>
                </a:solidFill>
                <a:latin typeface="Calibri"/>
                <a:ea typeface="Calibri"/>
                <a:cs typeface="Calibri"/>
                <a:sym typeface="Calibri"/>
              </a:rPr>
              <a:t>Who?</a:t>
            </a:r>
            <a:endParaRPr sz="1350" b="1">
              <a:solidFill>
                <a:srgbClr val="1D2A53"/>
              </a:solidFill>
              <a:latin typeface="Calibri"/>
              <a:ea typeface="Calibri"/>
              <a:cs typeface="Calibri"/>
              <a:sym typeface="Calibri"/>
            </a:endParaRPr>
          </a:p>
        </p:txBody>
      </p:sp>
      <p:sp>
        <p:nvSpPr>
          <p:cNvPr id="257" name="Google Shape;257;p35"/>
          <p:cNvSpPr txBox="1"/>
          <p:nvPr/>
        </p:nvSpPr>
        <p:spPr>
          <a:xfrm>
            <a:off x="2636846" y="4659192"/>
            <a:ext cx="25280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Questrial"/>
                <a:ea typeface="Questrial"/>
                <a:cs typeface="Questrial"/>
                <a:sym typeface="Questrial"/>
              </a:rPr>
              <a:t>In the cafeteria</a:t>
            </a:r>
            <a:endParaRPr sz="1800" i="1">
              <a:solidFill>
                <a:srgbClr val="1D2A53"/>
              </a:solidFill>
              <a:latin typeface="Questrial"/>
              <a:ea typeface="Questrial"/>
              <a:cs typeface="Questrial"/>
              <a:sym typeface="Questrial"/>
            </a:endParaRPr>
          </a:p>
        </p:txBody>
      </p:sp>
      <p:sp>
        <p:nvSpPr>
          <p:cNvPr id="258" name="Google Shape;258;p35"/>
          <p:cNvSpPr/>
          <p:nvPr/>
        </p:nvSpPr>
        <p:spPr>
          <a:xfrm>
            <a:off x="1586520" y="4578642"/>
            <a:ext cx="1050324" cy="449882"/>
          </a:xfrm>
          <a:prstGeom prst="roundRect">
            <a:avLst>
              <a:gd name="adj" fmla="val 16667"/>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50" b="1">
                <a:solidFill>
                  <a:srgbClr val="1D2A53"/>
                </a:solidFill>
                <a:latin typeface="Calibri"/>
                <a:ea typeface="Calibri"/>
                <a:cs typeface="Calibri"/>
                <a:sym typeface="Calibri"/>
              </a:rPr>
              <a:t>Where?</a:t>
            </a:r>
            <a:endParaRPr/>
          </a:p>
        </p:txBody>
      </p:sp>
      <p:sp>
        <p:nvSpPr>
          <p:cNvPr id="259" name="Google Shape;259;p35"/>
          <p:cNvSpPr txBox="1"/>
          <p:nvPr/>
        </p:nvSpPr>
        <p:spPr>
          <a:xfrm>
            <a:off x="2636846" y="3730466"/>
            <a:ext cx="252808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Questrial"/>
                <a:ea typeface="Questrial"/>
                <a:cs typeface="Questrial"/>
                <a:sym typeface="Questrial"/>
              </a:rPr>
              <a:t>25% More ODRs for aggression</a:t>
            </a:r>
            <a:endParaRPr sz="1800" i="1">
              <a:solidFill>
                <a:srgbClr val="1D2A53"/>
              </a:solidFill>
              <a:latin typeface="Questrial"/>
              <a:ea typeface="Questrial"/>
              <a:cs typeface="Questrial"/>
              <a:sym typeface="Questrial"/>
            </a:endParaRPr>
          </a:p>
        </p:txBody>
      </p:sp>
      <p:sp>
        <p:nvSpPr>
          <p:cNvPr id="260" name="Google Shape;260;p35"/>
          <p:cNvSpPr/>
          <p:nvPr/>
        </p:nvSpPr>
        <p:spPr>
          <a:xfrm>
            <a:off x="1586520" y="3730466"/>
            <a:ext cx="1050324" cy="449882"/>
          </a:xfrm>
          <a:prstGeom prst="roundRect">
            <a:avLst>
              <a:gd name="adj" fmla="val 16667"/>
            </a:avLst>
          </a:prstGeom>
          <a:solidFill>
            <a:schemeClr val="accent6"/>
          </a:solidFill>
          <a:ln w="25400" cap="flat" cmpd="sng">
            <a:solidFill>
              <a:srgbClr val="A15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rgbClr val="1D2A53"/>
                </a:solidFill>
                <a:latin typeface="Calibri"/>
                <a:ea typeface="Calibri"/>
                <a:cs typeface="Calibri"/>
                <a:sym typeface="Calibri"/>
              </a:rPr>
              <a:t>What?</a:t>
            </a:r>
            <a:endParaRPr sz="1350" b="1">
              <a:solidFill>
                <a:srgbClr val="1D2A53"/>
              </a:solidFill>
              <a:latin typeface="Calibri"/>
              <a:ea typeface="Calibri"/>
              <a:cs typeface="Calibri"/>
              <a:sym typeface="Calibri"/>
            </a:endParaRPr>
          </a:p>
        </p:txBody>
      </p:sp>
      <p:sp>
        <p:nvSpPr>
          <p:cNvPr id="261" name="Google Shape;261;p35"/>
          <p:cNvSpPr txBox="1">
            <a:spLocks noGrp="1"/>
          </p:cNvSpPr>
          <p:nvPr>
            <p:ph type="body" idx="1"/>
          </p:nvPr>
        </p:nvSpPr>
        <p:spPr>
          <a:xfrm>
            <a:off x="1009717" y="1163922"/>
            <a:ext cx="7237301" cy="40983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a:t>There are </a:t>
            </a:r>
            <a:r>
              <a:rPr lang="en-US" sz="2400" b="1">
                <a:solidFill>
                  <a:schemeClr val="accent6"/>
                </a:solidFill>
              </a:rPr>
              <a:t>25% more ODRs for aggression </a:t>
            </a:r>
            <a:br>
              <a:rPr lang="en-US" sz="2400" b="1">
                <a:solidFill>
                  <a:schemeClr val="accent6"/>
                </a:solidFill>
              </a:rPr>
            </a:br>
            <a:r>
              <a:rPr lang="en-US" sz="2400"/>
              <a:t>in the </a:t>
            </a:r>
            <a:r>
              <a:rPr lang="en-US" sz="2400" b="1">
                <a:solidFill>
                  <a:schemeClr val="accent2"/>
                </a:solidFill>
              </a:rPr>
              <a:t>cafeteria</a:t>
            </a:r>
            <a:r>
              <a:rPr lang="en-US" sz="2400"/>
              <a:t> this month than last year. These are most likely to occur during </a:t>
            </a:r>
            <a:r>
              <a:rPr lang="en-US" sz="2400" b="1">
                <a:solidFill>
                  <a:schemeClr val="accent4"/>
                </a:solidFill>
              </a:rPr>
              <a:t>first lunch</a:t>
            </a:r>
            <a:r>
              <a:rPr lang="en-US" sz="2400"/>
              <a:t>, with </a:t>
            </a:r>
            <a:r>
              <a:rPr lang="en-US" sz="2400" b="1">
                <a:solidFill>
                  <a:schemeClr val="accent1"/>
                </a:solidFill>
              </a:rPr>
              <a:t>15 eighth grade students</a:t>
            </a:r>
            <a:r>
              <a:rPr lang="en-US" sz="2400"/>
              <a:t>, and the aggression is related to </a:t>
            </a:r>
            <a:r>
              <a:rPr lang="en-US" sz="2400" b="1">
                <a:solidFill>
                  <a:srgbClr val="7030A0"/>
                </a:solidFill>
              </a:rPr>
              <a:t>getting access to the new lunch line options.</a:t>
            </a:r>
            <a:endParaRPr sz="2400"/>
          </a:p>
        </p:txBody>
      </p:sp>
      <p:sp>
        <p:nvSpPr>
          <p:cNvPr id="262" name="Google Shape;262;p35"/>
          <p:cNvSpPr txBox="1">
            <a:spLocks noGrp="1"/>
          </p:cNvSpPr>
          <p:nvPr>
            <p:ph type="title"/>
          </p:nvPr>
        </p:nvSpPr>
        <p:spPr>
          <a:xfrm>
            <a:off x="1090143" y="290275"/>
            <a:ext cx="5884279"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Questrial"/>
              <a:buNone/>
            </a:pPr>
            <a:r>
              <a:rPr lang="en-US" sz="3600"/>
              <a:t>Example Precision Statements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6"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269" name="Google Shape;269;p36"/>
          <p:cNvSpPr txBox="1"/>
          <p:nvPr/>
        </p:nvSpPr>
        <p:spPr>
          <a:xfrm>
            <a:off x="92426" y="5990498"/>
            <a:ext cx="7056519" cy="70788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accent6"/>
                </a:solidFill>
                <a:latin typeface="Calibri"/>
                <a:ea typeface="Calibri"/>
                <a:cs typeface="Calibri"/>
                <a:sym typeface="Calibri"/>
              </a:rPr>
              <a:t>Write an example </a:t>
            </a:r>
            <a:r>
              <a:rPr lang="en-US" sz="2000" b="1">
                <a:solidFill>
                  <a:schemeClr val="accent6"/>
                </a:solidFill>
                <a:latin typeface="Calibri"/>
                <a:ea typeface="Calibri"/>
                <a:cs typeface="Calibri"/>
                <a:sym typeface="Calibri"/>
              </a:rPr>
              <a:t>precision problem statement</a:t>
            </a:r>
            <a:r>
              <a:rPr lang="en-US" sz="2000">
                <a:solidFill>
                  <a:schemeClr val="accent6"/>
                </a:solidFill>
                <a:latin typeface="Calibri"/>
                <a:ea typeface="Calibri"/>
                <a:cs typeface="Calibri"/>
                <a:sym typeface="Calibri"/>
              </a:rPr>
              <a:t> for bus behavior.</a:t>
            </a:r>
            <a:endParaRPr/>
          </a:p>
          <a:p>
            <a:pPr marL="0" marR="0" lvl="0" indent="0" algn="l" rtl="0">
              <a:spcBef>
                <a:spcPts val="0"/>
              </a:spcBef>
              <a:spcAft>
                <a:spcPts val="0"/>
              </a:spcAft>
              <a:buNone/>
            </a:pPr>
            <a:r>
              <a:rPr lang="en-US" sz="2000" b="1">
                <a:solidFill>
                  <a:schemeClr val="dk1"/>
                </a:solidFill>
                <a:latin typeface="Questrial"/>
                <a:ea typeface="Questrial"/>
                <a:cs typeface="Questrial"/>
                <a:sym typeface="Questrial"/>
              </a:rPr>
              <a:t>Team Activity Day 8, Activity 2</a:t>
            </a:r>
            <a:endParaRPr/>
          </a:p>
        </p:txBody>
      </p:sp>
      <p:sp>
        <p:nvSpPr>
          <p:cNvPr id="270" name="Google Shape;270;p36"/>
          <p:cNvSpPr/>
          <p:nvPr/>
        </p:nvSpPr>
        <p:spPr>
          <a:xfrm>
            <a:off x="213339" y="1762702"/>
            <a:ext cx="6082391" cy="3847207"/>
          </a:xfrm>
          <a:prstGeom prst="rect">
            <a:avLst/>
          </a:prstGeom>
          <a:solidFill>
            <a:srgbClr val="FFFFFF"/>
          </a:solidFill>
          <a:ln>
            <a:noFill/>
          </a:ln>
        </p:spPr>
        <p:txBody>
          <a:bodyPr spcFirstLastPara="1" wrap="square" lIns="91425" tIns="45700" rIns="91425" bIns="45700" anchor="t" anchorCtr="0">
            <a:noAutofit/>
          </a:bodyPr>
          <a:lstStyle/>
          <a:p>
            <a:pPr marL="103187" marR="0" lvl="1" indent="0" algn="ctr" rtl="0">
              <a:spcBef>
                <a:spcPts val="0"/>
              </a:spcBef>
              <a:spcAft>
                <a:spcPts val="0"/>
              </a:spcAft>
              <a:buNone/>
            </a:pPr>
            <a:r>
              <a:rPr lang="en-US" sz="1800" b="1" i="1" u="none" strike="noStrike" cap="none">
                <a:solidFill>
                  <a:srgbClr val="1D2A53"/>
                </a:solidFill>
                <a:latin typeface="Calibri"/>
                <a:ea typeface="Calibri"/>
                <a:cs typeface="Calibri"/>
                <a:sym typeface="Calibri"/>
              </a:rPr>
              <a:t>The Data</a:t>
            </a:r>
            <a:endParaRPr/>
          </a:p>
          <a:p>
            <a:pPr marL="103187" marR="0" lvl="1" indent="0" algn="ctr" rtl="0">
              <a:spcBef>
                <a:spcPts val="0"/>
              </a:spcBef>
              <a:spcAft>
                <a:spcPts val="0"/>
              </a:spcAft>
              <a:buNone/>
            </a:pPr>
            <a:endParaRPr sz="1800" b="1" i="1" u="none" strike="noStrike" cap="none">
              <a:solidFill>
                <a:srgbClr val="1D2A53"/>
              </a:solidFill>
              <a:latin typeface="Calibri"/>
              <a:ea typeface="Calibri"/>
              <a:cs typeface="Calibri"/>
              <a:sym typeface="Calibri"/>
            </a:endParaRPr>
          </a:p>
          <a:p>
            <a:pPr marL="400050" marR="0" lvl="1" indent="-296863" algn="l" rtl="0">
              <a:spcBef>
                <a:spcPts val="0"/>
              </a:spcBef>
              <a:spcAft>
                <a:spcPts val="0"/>
              </a:spcAft>
              <a:buClr>
                <a:srgbClr val="1D2A53"/>
              </a:buClr>
              <a:buSzPts val="1600"/>
              <a:buFont typeface="Noto Sans Symbols"/>
              <a:buChar char="❑"/>
            </a:pPr>
            <a:r>
              <a:rPr lang="en-US" sz="1600" b="1" i="1" u="none" strike="noStrike" cap="none">
                <a:solidFill>
                  <a:srgbClr val="1D2A53"/>
                </a:solidFill>
                <a:latin typeface="Calibri"/>
                <a:ea typeface="Calibri"/>
                <a:cs typeface="Calibri"/>
                <a:sym typeface="Calibri"/>
              </a:rPr>
              <a:t>What</a:t>
            </a:r>
            <a:r>
              <a:rPr lang="en-US" sz="1600" b="0" i="0" u="none" strike="noStrike" cap="none">
                <a:solidFill>
                  <a:srgbClr val="1D2A53"/>
                </a:solidFill>
                <a:latin typeface="Calibri"/>
                <a:ea typeface="Calibri"/>
                <a:cs typeface="Calibri"/>
                <a:sym typeface="Calibri"/>
              </a:rPr>
              <a:t>? Physical altercations. </a:t>
            </a:r>
            <a:endParaRPr/>
          </a:p>
          <a:p>
            <a:pPr marL="103187" marR="0" lvl="1" indent="0" algn="l" rtl="0">
              <a:spcBef>
                <a:spcPts val="0"/>
              </a:spcBef>
              <a:spcAft>
                <a:spcPts val="0"/>
              </a:spcAft>
              <a:buNone/>
            </a:pPr>
            <a:endParaRPr sz="1600" b="0" i="0" u="none" strike="noStrike" cap="none">
              <a:solidFill>
                <a:srgbClr val="1D2A53"/>
              </a:solidFill>
              <a:latin typeface="Calibri"/>
              <a:ea typeface="Calibri"/>
              <a:cs typeface="Calibri"/>
              <a:sym typeface="Calibri"/>
            </a:endParaRPr>
          </a:p>
          <a:p>
            <a:pPr marL="400050" marR="0" lvl="1" indent="-296863" algn="l" rtl="0">
              <a:spcBef>
                <a:spcPts val="0"/>
              </a:spcBef>
              <a:spcAft>
                <a:spcPts val="0"/>
              </a:spcAft>
              <a:buClr>
                <a:srgbClr val="1D2A53"/>
              </a:buClr>
              <a:buSzPts val="1600"/>
              <a:buFont typeface="Noto Sans Symbols"/>
              <a:buChar char="❑"/>
            </a:pPr>
            <a:r>
              <a:rPr lang="en-US" sz="1600" b="1" i="1" u="none" strike="noStrike" cap="none">
                <a:solidFill>
                  <a:srgbClr val="1D2A53"/>
                </a:solidFill>
                <a:latin typeface="Calibri"/>
                <a:ea typeface="Calibri"/>
                <a:cs typeface="Calibri"/>
                <a:sym typeface="Calibri"/>
              </a:rPr>
              <a:t>How</a:t>
            </a:r>
            <a:r>
              <a:rPr lang="en-US" sz="1600" b="0" i="0" u="none" strike="noStrike" cap="none">
                <a:solidFill>
                  <a:srgbClr val="1D2A53"/>
                </a:solidFill>
                <a:latin typeface="Calibri"/>
                <a:ea typeface="Calibri"/>
                <a:cs typeface="Calibri"/>
                <a:sym typeface="Calibri"/>
              </a:rPr>
              <a:t> often? Every day. 32 referrals in the last month.</a:t>
            </a:r>
            <a:endParaRPr/>
          </a:p>
          <a:p>
            <a:pPr marL="400050" marR="0" lvl="1" indent="-195262" algn="l" rtl="0">
              <a:spcBef>
                <a:spcPts val="0"/>
              </a:spcBef>
              <a:spcAft>
                <a:spcPts val="0"/>
              </a:spcAft>
              <a:buClr>
                <a:schemeClr val="dk1"/>
              </a:buClr>
              <a:buSzPts val="1600"/>
              <a:buFont typeface="Noto Sans Symbols"/>
              <a:buNone/>
            </a:pPr>
            <a:endParaRPr sz="1600" b="0" i="0" u="none" strike="noStrike" cap="none">
              <a:solidFill>
                <a:srgbClr val="1D2A53"/>
              </a:solidFill>
              <a:latin typeface="Calibri"/>
              <a:ea typeface="Calibri"/>
              <a:cs typeface="Calibri"/>
              <a:sym typeface="Calibri"/>
            </a:endParaRPr>
          </a:p>
          <a:p>
            <a:pPr marL="400050" marR="0" lvl="1" indent="-296863" algn="l" rtl="0">
              <a:spcBef>
                <a:spcPts val="0"/>
              </a:spcBef>
              <a:spcAft>
                <a:spcPts val="0"/>
              </a:spcAft>
              <a:buClr>
                <a:srgbClr val="1D2A53"/>
              </a:buClr>
              <a:buSzPts val="1600"/>
              <a:buFont typeface="Noto Sans Symbols"/>
              <a:buChar char="❑"/>
            </a:pPr>
            <a:r>
              <a:rPr lang="en-US" sz="1600" b="1" i="1" u="none" strike="noStrike" cap="none">
                <a:solidFill>
                  <a:srgbClr val="1D2A53"/>
                </a:solidFill>
                <a:latin typeface="Calibri"/>
                <a:ea typeface="Calibri"/>
                <a:cs typeface="Calibri"/>
                <a:sym typeface="Calibri"/>
              </a:rPr>
              <a:t>Where</a:t>
            </a:r>
            <a:r>
              <a:rPr lang="en-US" sz="1600" b="0" i="0" u="none" strike="noStrike" cap="none">
                <a:solidFill>
                  <a:srgbClr val="1D2A53"/>
                </a:solidFill>
                <a:latin typeface="Calibri"/>
                <a:ea typeface="Calibri"/>
                <a:cs typeface="Calibri"/>
                <a:sym typeface="Calibri"/>
              </a:rPr>
              <a:t>?  On 3 of the 12 bus routes.</a:t>
            </a:r>
            <a:endParaRPr/>
          </a:p>
          <a:p>
            <a:pPr marL="103187" marR="0" lvl="1" indent="0" algn="l" rtl="0">
              <a:spcBef>
                <a:spcPts val="0"/>
              </a:spcBef>
              <a:spcAft>
                <a:spcPts val="0"/>
              </a:spcAft>
              <a:buNone/>
            </a:pPr>
            <a:endParaRPr sz="1600" b="0" i="0" u="none" strike="noStrike" cap="none">
              <a:solidFill>
                <a:srgbClr val="1D2A53"/>
              </a:solidFill>
              <a:latin typeface="Calibri"/>
              <a:ea typeface="Calibri"/>
              <a:cs typeface="Calibri"/>
              <a:sym typeface="Calibri"/>
            </a:endParaRPr>
          </a:p>
          <a:p>
            <a:pPr marL="400050" marR="0" lvl="1" indent="-296863" algn="l" rtl="0">
              <a:spcBef>
                <a:spcPts val="0"/>
              </a:spcBef>
              <a:spcAft>
                <a:spcPts val="0"/>
              </a:spcAft>
              <a:buClr>
                <a:srgbClr val="1D2A53"/>
              </a:buClr>
              <a:buSzPts val="1600"/>
              <a:buFont typeface="Noto Sans Symbols"/>
              <a:buChar char="❑"/>
            </a:pPr>
            <a:r>
              <a:rPr lang="en-US" sz="1600" b="1" i="1" u="none" strike="noStrike" cap="none">
                <a:solidFill>
                  <a:srgbClr val="1D2A53"/>
                </a:solidFill>
                <a:latin typeface="Calibri"/>
                <a:ea typeface="Calibri"/>
                <a:cs typeface="Calibri"/>
                <a:sym typeface="Calibri"/>
              </a:rPr>
              <a:t>Who</a:t>
            </a:r>
            <a:r>
              <a:rPr lang="en-US" sz="1600" b="0" i="0" u="none" strike="noStrike" cap="none">
                <a:solidFill>
                  <a:srgbClr val="1D2A53"/>
                </a:solidFill>
                <a:latin typeface="Calibri"/>
                <a:ea typeface="Calibri"/>
                <a:cs typeface="Calibri"/>
                <a:sym typeface="Calibri"/>
              </a:rPr>
              <a:t>?  Many students (50)</a:t>
            </a:r>
            <a:endParaRPr/>
          </a:p>
          <a:p>
            <a:pPr marL="103187" marR="0" lvl="1" indent="0" algn="l" rtl="0">
              <a:spcBef>
                <a:spcPts val="0"/>
              </a:spcBef>
              <a:spcAft>
                <a:spcPts val="0"/>
              </a:spcAft>
              <a:buNone/>
            </a:pPr>
            <a:endParaRPr sz="1600" b="0" i="0" u="none" strike="noStrike" cap="none">
              <a:solidFill>
                <a:srgbClr val="1D2A53"/>
              </a:solidFill>
              <a:latin typeface="Calibri"/>
              <a:ea typeface="Calibri"/>
              <a:cs typeface="Calibri"/>
              <a:sym typeface="Calibri"/>
            </a:endParaRPr>
          </a:p>
          <a:p>
            <a:pPr marL="400050" marR="0" lvl="1" indent="-296863" algn="l" rtl="0">
              <a:spcBef>
                <a:spcPts val="0"/>
              </a:spcBef>
              <a:spcAft>
                <a:spcPts val="0"/>
              </a:spcAft>
              <a:buClr>
                <a:srgbClr val="1D2A53"/>
              </a:buClr>
              <a:buSzPts val="1600"/>
              <a:buFont typeface="Noto Sans Symbols"/>
              <a:buChar char="❑"/>
            </a:pPr>
            <a:r>
              <a:rPr lang="en-US" sz="1600" b="1" i="1" u="none" strike="noStrike" cap="none">
                <a:solidFill>
                  <a:srgbClr val="1D2A53"/>
                </a:solidFill>
                <a:latin typeface="Calibri"/>
                <a:ea typeface="Calibri"/>
                <a:cs typeface="Calibri"/>
                <a:sym typeface="Calibri"/>
              </a:rPr>
              <a:t>When?  </a:t>
            </a:r>
            <a:r>
              <a:rPr lang="en-US" sz="1600" b="0" i="0" u="none" strike="noStrike" cap="none">
                <a:solidFill>
                  <a:srgbClr val="1D2A53"/>
                </a:solidFill>
                <a:latin typeface="Calibri"/>
                <a:ea typeface="Calibri"/>
                <a:cs typeface="Calibri"/>
                <a:sym typeface="Calibri"/>
              </a:rPr>
              <a:t>Mostly afternoon bus routes. </a:t>
            </a:r>
            <a:endParaRPr/>
          </a:p>
          <a:p>
            <a:pPr marL="400050" marR="0" lvl="1" indent="-195262" algn="l" rtl="0">
              <a:spcBef>
                <a:spcPts val="0"/>
              </a:spcBef>
              <a:spcAft>
                <a:spcPts val="0"/>
              </a:spcAft>
              <a:buClr>
                <a:schemeClr val="dk1"/>
              </a:buClr>
              <a:buSzPts val="1600"/>
              <a:buFont typeface="Noto Sans Symbols"/>
              <a:buNone/>
            </a:pPr>
            <a:endParaRPr sz="1600" b="0" i="0" u="none" strike="noStrike" cap="none">
              <a:solidFill>
                <a:srgbClr val="1D2A53"/>
              </a:solidFill>
              <a:latin typeface="Calibri"/>
              <a:ea typeface="Calibri"/>
              <a:cs typeface="Calibri"/>
              <a:sym typeface="Calibri"/>
            </a:endParaRPr>
          </a:p>
          <a:p>
            <a:pPr marL="400050" marR="0" lvl="1" indent="-296863" algn="l" rtl="0">
              <a:spcBef>
                <a:spcPts val="0"/>
              </a:spcBef>
              <a:spcAft>
                <a:spcPts val="0"/>
              </a:spcAft>
              <a:buClr>
                <a:srgbClr val="1D2A53"/>
              </a:buClr>
              <a:buSzPts val="1600"/>
              <a:buFont typeface="Noto Sans Symbols"/>
              <a:buChar char="❑"/>
            </a:pPr>
            <a:r>
              <a:rPr lang="en-US" sz="1600" b="1" i="1" u="none" strike="noStrike" cap="none">
                <a:solidFill>
                  <a:srgbClr val="1D2A53"/>
                </a:solidFill>
                <a:latin typeface="Calibri"/>
                <a:ea typeface="Calibri"/>
                <a:cs typeface="Calibri"/>
                <a:sym typeface="Calibri"/>
              </a:rPr>
              <a:t>Why</a:t>
            </a:r>
            <a:r>
              <a:rPr lang="en-US" sz="1600" b="0" i="0" u="none" strike="noStrike" cap="none">
                <a:solidFill>
                  <a:srgbClr val="1D2A53"/>
                </a:solidFill>
                <a:latin typeface="Calibri"/>
                <a:ea typeface="Calibri"/>
                <a:cs typeface="Calibri"/>
                <a:sym typeface="Calibri"/>
              </a:rPr>
              <a:t> is the problem sustaining?  Students do not have direct supervision or access to supports.</a:t>
            </a:r>
            <a:endParaRPr/>
          </a:p>
          <a:p>
            <a:pPr marL="103187" marR="0" lvl="1" indent="0" algn="l" rtl="0">
              <a:spcBef>
                <a:spcPts val="0"/>
              </a:spcBef>
              <a:spcAft>
                <a:spcPts val="0"/>
              </a:spcAft>
              <a:buNone/>
            </a:pPr>
            <a:endParaRPr sz="1600" b="0" i="0" u="none" strike="noStrike" cap="none">
              <a:solidFill>
                <a:srgbClr val="1D2A53"/>
              </a:solidFill>
              <a:latin typeface="Calibri"/>
              <a:ea typeface="Calibri"/>
              <a:cs typeface="Calibri"/>
              <a:sym typeface="Calibri"/>
            </a:endParaRPr>
          </a:p>
        </p:txBody>
      </p:sp>
      <p:sp>
        <p:nvSpPr>
          <p:cNvPr id="271" name="Google Shape;271;p36"/>
          <p:cNvSpPr txBox="1">
            <a:spLocks noGrp="1"/>
          </p:cNvSpPr>
          <p:nvPr>
            <p:ph type="title"/>
          </p:nvPr>
        </p:nvSpPr>
        <p:spPr>
          <a:xfrm>
            <a:off x="1189765" y="284481"/>
            <a:ext cx="6987106" cy="7132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Questrial"/>
              <a:buNone/>
            </a:pPr>
            <a:r>
              <a:rPr lang="en-US" sz="3600"/>
              <a:t>Problem Solving the Bus</a:t>
            </a:r>
            <a:endParaRPr/>
          </a:p>
        </p:txBody>
      </p:sp>
      <p:pic>
        <p:nvPicPr>
          <p:cNvPr id="272" name="Google Shape;272;p36" descr="Image result for bus"/>
          <p:cNvPicPr preferRelativeResize="0"/>
          <p:nvPr/>
        </p:nvPicPr>
        <p:blipFill rotWithShape="1">
          <a:blip r:embed="rId4">
            <a:alphaModFix/>
          </a:blip>
          <a:srcRect/>
          <a:stretch/>
        </p:blipFill>
        <p:spPr>
          <a:xfrm>
            <a:off x="5613610" y="1288169"/>
            <a:ext cx="3048967" cy="1715044"/>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additive="base">
                                        <p:cTn id="7" dur="500"/>
                                        <p:tgtEl>
                                          <p:spTgt spid="2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37"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279" name="Google Shape;279;p37" title="PBIS Apps logo"/>
          <p:cNvPicPr preferRelativeResize="0"/>
          <p:nvPr/>
        </p:nvPicPr>
        <p:blipFill rotWithShape="1">
          <a:blip r:embed="rId4">
            <a:alphaModFix/>
          </a:blip>
          <a:srcRect/>
          <a:stretch/>
        </p:blipFill>
        <p:spPr>
          <a:xfrm>
            <a:off x="274223" y="6230729"/>
            <a:ext cx="1018067" cy="342498"/>
          </a:xfrm>
          <a:prstGeom prst="rect">
            <a:avLst/>
          </a:prstGeom>
          <a:noFill/>
          <a:ln>
            <a:noFill/>
          </a:ln>
        </p:spPr>
      </p:pic>
      <p:sp>
        <p:nvSpPr>
          <p:cNvPr id="280" name="Google Shape;280;p37"/>
          <p:cNvSpPr txBox="1">
            <a:spLocks noGrp="1"/>
          </p:cNvSpPr>
          <p:nvPr>
            <p:ph type="body" idx="1"/>
          </p:nvPr>
        </p:nvSpPr>
        <p:spPr>
          <a:xfrm>
            <a:off x="1009717" y="1436040"/>
            <a:ext cx="7193758" cy="4691069"/>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960"/>
              <a:buNone/>
            </a:pPr>
            <a:r>
              <a:rPr lang="en-US" sz="2960"/>
              <a:t>Goals allow you to analyze, monitor, and adjust professional practice.</a:t>
            </a:r>
            <a:endParaRPr/>
          </a:p>
          <a:p>
            <a:pPr marL="0" lvl="0" indent="0" algn="l" rtl="0">
              <a:lnSpc>
                <a:spcPct val="80000"/>
              </a:lnSpc>
              <a:spcBef>
                <a:spcPts val="592"/>
              </a:spcBef>
              <a:spcAft>
                <a:spcPts val="0"/>
              </a:spcAft>
              <a:buSzPts val="2960"/>
              <a:buNone/>
            </a:pPr>
            <a:endParaRPr sz="2960"/>
          </a:p>
          <a:p>
            <a:pPr marL="0" lvl="0" indent="0" algn="ctr" rtl="0">
              <a:lnSpc>
                <a:spcPct val="80000"/>
              </a:lnSpc>
              <a:spcBef>
                <a:spcPts val="518"/>
              </a:spcBef>
              <a:spcAft>
                <a:spcPts val="0"/>
              </a:spcAft>
              <a:buSzPts val="2590"/>
              <a:buNone/>
            </a:pPr>
            <a:r>
              <a:rPr lang="en-US" sz="2590" i="1">
                <a:solidFill>
                  <a:schemeClr val="accent6"/>
                </a:solidFill>
              </a:rPr>
              <a:t>Current cafeteria referrals average 28 per month.  Our goal is to reduce cafeteria referrals by 50% per month for Feb through May. </a:t>
            </a:r>
            <a:endParaRPr/>
          </a:p>
          <a:p>
            <a:pPr marL="0" lvl="0" indent="0" algn="l" rtl="0">
              <a:lnSpc>
                <a:spcPct val="80000"/>
              </a:lnSpc>
              <a:spcBef>
                <a:spcPts val="610"/>
              </a:spcBef>
              <a:spcAft>
                <a:spcPts val="0"/>
              </a:spcAft>
              <a:buSzPts val="3052"/>
              <a:buNone/>
            </a:pPr>
            <a:r>
              <a:rPr lang="en-US" sz="3052"/>
              <a:t>Is the goal above:</a:t>
            </a:r>
            <a:endParaRPr/>
          </a:p>
          <a:p>
            <a:pPr marL="742950" lvl="1" indent="-285750" algn="l" rtl="0">
              <a:lnSpc>
                <a:spcPct val="80000"/>
              </a:lnSpc>
              <a:spcBef>
                <a:spcPts val="407"/>
              </a:spcBef>
              <a:spcAft>
                <a:spcPts val="0"/>
              </a:spcAft>
              <a:buSzPts val="2035"/>
              <a:buFont typeface="Noto Sans Symbols"/>
              <a:buChar char="❑"/>
            </a:pPr>
            <a:r>
              <a:rPr lang="en-US" sz="2035"/>
              <a:t>Specific? </a:t>
            </a:r>
            <a:endParaRPr/>
          </a:p>
          <a:p>
            <a:pPr marL="742950" lvl="1" indent="-285750" algn="l" rtl="0">
              <a:lnSpc>
                <a:spcPct val="80000"/>
              </a:lnSpc>
              <a:spcBef>
                <a:spcPts val="407"/>
              </a:spcBef>
              <a:spcAft>
                <a:spcPts val="0"/>
              </a:spcAft>
              <a:buSzPts val="2035"/>
              <a:buFont typeface="Noto Sans Symbols"/>
              <a:buChar char="❑"/>
            </a:pPr>
            <a:r>
              <a:rPr lang="en-US" sz="2035"/>
              <a:t>Measurable?</a:t>
            </a:r>
            <a:endParaRPr/>
          </a:p>
          <a:p>
            <a:pPr marL="742950" lvl="1" indent="-285750" algn="l" rtl="0">
              <a:lnSpc>
                <a:spcPct val="80000"/>
              </a:lnSpc>
              <a:spcBef>
                <a:spcPts val="407"/>
              </a:spcBef>
              <a:spcAft>
                <a:spcPts val="0"/>
              </a:spcAft>
              <a:buSzPts val="2035"/>
              <a:buFont typeface="Noto Sans Symbols"/>
              <a:buChar char="❑"/>
            </a:pPr>
            <a:r>
              <a:rPr lang="en-US" sz="2035"/>
              <a:t>Achievable?</a:t>
            </a:r>
            <a:endParaRPr/>
          </a:p>
          <a:p>
            <a:pPr marL="742950" lvl="1" indent="-285750" algn="l" rtl="0">
              <a:lnSpc>
                <a:spcPct val="80000"/>
              </a:lnSpc>
              <a:spcBef>
                <a:spcPts val="407"/>
              </a:spcBef>
              <a:spcAft>
                <a:spcPts val="0"/>
              </a:spcAft>
              <a:buSzPts val="2035"/>
              <a:buFont typeface="Noto Sans Symbols"/>
              <a:buChar char="❑"/>
            </a:pPr>
            <a:r>
              <a:rPr lang="en-US" sz="2035"/>
              <a:t>Relevant?</a:t>
            </a:r>
            <a:endParaRPr/>
          </a:p>
          <a:p>
            <a:pPr marL="742950" lvl="1" indent="-285750" algn="l" rtl="0">
              <a:lnSpc>
                <a:spcPct val="80000"/>
              </a:lnSpc>
              <a:spcBef>
                <a:spcPts val="407"/>
              </a:spcBef>
              <a:spcAft>
                <a:spcPts val="0"/>
              </a:spcAft>
              <a:buSzPts val="2035"/>
              <a:buFont typeface="Noto Sans Symbols"/>
              <a:buChar char="❑"/>
            </a:pPr>
            <a:r>
              <a:rPr lang="en-US" sz="2035"/>
              <a:t>Timely?</a:t>
            </a:r>
            <a:endParaRPr sz="2590"/>
          </a:p>
        </p:txBody>
      </p:sp>
      <p:sp>
        <p:nvSpPr>
          <p:cNvPr id="281" name="Google Shape;281;p37"/>
          <p:cNvSpPr txBox="1">
            <a:spLocks noGrp="1"/>
          </p:cNvSpPr>
          <p:nvPr>
            <p:ph type="title"/>
          </p:nvPr>
        </p:nvSpPr>
        <p:spPr>
          <a:xfrm>
            <a:off x="1090143" y="290275"/>
            <a:ext cx="6407937"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Questrial"/>
              <a:buNone/>
            </a:pPr>
            <a:r>
              <a:rPr lang="en-US" sz="3959"/>
              <a:t>Identify a Measurable Goal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110" name="Google Shape;110;p20" descr="Be responsible: Make yourself comfortable, take care of your needs, action plan to implement what you are learning, follow through on your action items.&#10;Be respectful: turn cell phones off or to vibrate, listen attentively while others are speaking, having only training materials up on your computer, tablet or phone.&#10;Be engaged: ask what you need to know to understand and contribute, contribute to the group by sharing relevant information and ideas." title="Expectations and Behaviors Chart"/>
          <p:cNvGraphicFramePr/>
          <p:nvPr>
            <p:extLst>
              <p:ext uri="{D42A27DB-BD31-4B8C-83A1-F6EECF244321}">
                <p14:modId xmlns:p14="http://schemas.microsoft.com/office/powerpoint/2010/main" val="574891767"/>
              </p:ext>
            </p:extLst>
          </p:nvPr>
        </p:nvGraphicFramePr>
        <p:xfrm>
          <a:off x="465029" y="1301028"/>
          <a:ext cx="8218600" cy="4500425"/>
        </p:xfrm>
        <a:graphic>
          <a:graphicData uri="http://schemas.openxmlformats.org/drawingml/2006/table">
            <a:tbl>
              <a:tblPr firstRow="1">
                <a:noFill/>
                <a:tableStyleId>{3B5AB675-21B2-4B00-B592-394A6ED21099}</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BEHAVIOR</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11" name="Google Shape;111;p20"/>
          <p:cNvSpPr txBox="1">
            <a:spLocks noGrp="1"/>
          </p:cNvSpPr>
          <p:nvPr>
            <p:ph type="title"/>
          </p:nvPr>
        </p:nvSpPr>
        <p:spPr>
          <a:xfrm>
            <a:off x="465029" y="350815"/>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a:latin typeface="Calibri"/>
                <a:ea typeface="Calibri"/>
                <a:cs typeface="Calibri"/>
                <a:sym typeface="Calibri"/>
              </a:rPr>
              <a:t>Learning Expectations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8"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pic>
        <p:nvPicPr>
          <p:cNvPr id="288" name="Google Shape;288;p38" descr="This the same graphic as shown on earlier slide." title="Use data graphic: set measurable goal is highlighted"/>
          <p:cNvPicPr preferRelativeResize="0"/>
          <p:nvPr/>
        </p:nvPicPr>
        <p:blipFill rotWithShape="1">
          <a:blip r:embed="rId4">
            <a:alphaModFix/>
          </a:blip>
          <a:srcRect/>
          <a:stretch/>
        </p:blipFill>
        <p:spPr>
          <a:xfrm>
            <a:off x="727745" y="1441846"/>
            <a:ext cx="2220064" cy="2127210"/>
          </a:xfrm>
          <a:prstGeom prst="rect">
            <a:avLst/>
          </a:prstGeom>
          <a:noFill/>
          <a:ln>
            <a:noFill/>
          </a:ln>
        </p:spPr>
      </p:pic>
      <p:sp>
        <p:nvSpPr>
          <p:cNvPr id="289" name="Google Shape;289;p38"/>
          <p:cNvSpPr txBox="1">
            <a:spLocks noGrp="1"/>
          </p:cNvSpPr>
          <p:nvPr>
            <p:ph type="body" idx="1"/>
          </p:nvPr>
        </p:nvSpPr>
        <p:spPr>
          <a:xfrm>
            <a:off x="5530452" y="2393496"/>
            <a:ext cx="2908154" cy="302312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820"/>
              <a:buNone/>
            </a:pPr>
            <a:r>
              <a:rPr lang="en-US" sz="1820"/>
              <a:t>What measurable outcome do you want to achieve from your Precision Problem Statement regarding bus behavior?</a:t>
            </a:r>
            <a:endParaRPr/>
          </a:p>
          <a:p>
            <a:pPr marL="0" lvl="0" indent="0" algn="l" rtl="0">
              <a:lnSpc>
                <a:spcPct val="80000"/>
              </a:lnSpc>
              <a:spcBef>
                <a:spcPts val="364"/>
              </a:spcBef>
              <a:spcAft>
                <a:spcPts val="0"/>
              </a:spcAft>
              <a:buSzPts val="1820"/>
              <a:buNone/>
            </a:pPr>
            <a:endParaRPr sz="1820"/>
          </a:p>
          <a:p>
            <a:pPr marL="742950" lvl="1" indent="-285750" algn="l" rtl="0">
              <a:lnSpc>
                <a:spcPct val="80000"/>
              </a:lnSpc>
              <a:spcBef>
                <a:spcPts val="364"/>
              </a:spcBef>
              <a:spcAft>
                <a:spcPts val="0"/>
              </a:spcAft>
              <a:buSzPts val="1820"/>
              <a:buFont typeface="Noto Sans Symbols"/>
              <a:buChar char="✓"/>
            </a:pPr>
            <a:r>
              <a:rPr lang="en-US" sz="1820"/>
              <a:t>Specific</a:t>
            </a:r>
            <a:endParaRPr/>
          </a:p>
          <a:p>
            <a:pPr marL="742950" lvl="1" indent="-285750" algn="l" rtl="0">
              <a:lnSpc>
                <a:spcPct val="80000"/>
              </a:lnSpc>
              <a:spcBef>
                <a:spcPts val="364"/>
              </a:spcBef>
              <a:spcAft>
                <a:spcPts val="0"/>
              </a:spcAft>
              <a:buSzPts val="1820"/>
              <a:buFont typeface="Noto Sans Symbols"/>
              <a:buChar char="✓"/>
            </a:pPr>
            <a:r>
              <a:rPr lang="en-US" sz="1820"/>
              <a:t>Measurable</a:t>
            </a:r>
            <a:endParaRPr/>
          </a:p>
          <a:p>
            <a:pPr marL="742950" lvl="1" indent="-285750" algn="l" rtl="0">
              <a:lnSpc>
                <a:spcPct val="80000"/>
              </a:lnSpc>
              <a:spcBef>
                <a:spcPts val="364"/>
              </a:spcBef>
              <a:spcAft>
                <a:spcPts val="0"/>
              </a:spcAft>
              <a:buSzPts val="1820"/>
              <a:buFont typeface="Noto Sans Symbols"/>
              <a:buChar char="✓"/>
            </a:pPr>
            <a:r>
              <a:rPr lang="en-US" sz="1820"/>
              <a:t>Achievable</a:t>
            </a:r>
            <a:endParaRPr/>
          </a:p>
          <a:p>
            <a:pPr marL="742950" lvl="1" indent="-285750" algn="l" rtl="0">
              <a:lnSpc>
                <a:spcPct val="80000"/>
              </a:lnSpc>
              <a:spcBef>
                <a:spcPts val="364"/>
              </a:spcBef>
              <a:spcAft>
                <a:spcPts val="0"/>
              </a:spcAft>
              <a:buSzPts val="1820"/>
              <a:buFont typeface="Noto Sans Symbols"/>
              <a:buChar char="✓"/>
            </a:pPr>
            <a:r>
              <a:rPr lang="en-US" sz="1820"/>
              <a:t>Relevant</a:t>
            </a:r>
            <a:endParaRPr/>
          </a:p>
          <a:p>
            <a:pPr marL="742950" lvl="1" indent="-285750" algn="l" rtl="0">
              <a:lnSpc>
                <a:spcPct val="80000"/>
              </a:lnSpc>
              <a:spcBef>
                <a:spcPts val="364"/>
              </a:spcBef>
              <a:spcAft>
                <a:spcPts val="0"/>
              </a:spcAft>
              <a:buSzPts val="1820"/>
              <a:buFont typeface="Noto Sans Symbols"/>
              <a:buChar char="✓"/>
            </a:pPr>
            <a:r>
              <a:rPr lang="en-US" sz="1820"/>
              <a:t>Timely</a:t>
            </a:r>
            <a:endParaRPr/>
          </a:p>
          <a:p>
            <a:pPr marL="0" lvl="0" indent="0" algn="l" rtl="0">
              <a:lnSpc>
                <a:spcPct val="80000"/>
              </a:lnSpc>
              <a:spcBef>
                <a:spcPts val="448"/>
              </a:spcBef>
              <a:spcAft>
                <a:spcPts val="0"/>
              </a:spcAft>
              <a:buSzPts val="2240"/>
              <a:buNone/>
            </a:pPr>
            <a:endParaRPr sz="2240"/>
          </a:p>
        </p:txBody>
      </p:sp>
      <p:sp>
        <p:nvSpPr>
          <p:cNvPr id="290" name="Google Shape;290;p38"/>
          <p:cNvSpPr txBox="1">
            <a:spLocks noGrp="1"/>
          </p:cNvSpPr>
          <p:nvPr>
            <p:ph type="title"/>
          </p:nvPr>
        </p:nvSpPr>
        <p:spPr>
          <a:xfrm>
            <a:off x="1182914" y="284480"/>
            <a:ext cx="7255692" cy="7132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Questrial"/>
              <a:buNone/>
            </a:pPr>
            <a:r>
              <a:rPr lang="en-US" sz="2800"/>
              <a:t>Activity: Write a Measurable Goal</a:t>
            </a:r>
            <a:endParaRPr/>
          </a:p>
        </p:txBody>
      </p:sp>
      <p:sp>
        <p:nvSpPr>
          <p:cNvPr id="291" name="Google Shape;291;p38"/>
          <p:cNvSpPr txBox="1"/>
          <p:nvPr/>
        </p:nvSpPr>
        <p:spPr>
          <a:xfrm>
            <a:off x="476093" y="5073682"/>
            <a:ext cx="5290863" cy="10156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accent6"/>
                </a:solidFill>
                <a:latin typeface="Calibri"/>
                <a:ea typeface="Calibri"/>
                <a:cs typeface="Calibri"/>
                <a:sym typeface="Calibri"/>
              </a:rPr>
              <a:t>Write an example </a:t>
            </a:r>
            <a:r>
              <a:rPr lang="en-US" sz="2000" b="1">
                <a:solidFill>
                  <a:schemeClr val="accent6"/>
                </a:solidFill>
                <a:latin typeface="Calibri"/>
                <a:ea typeface="Calibri"/>
                <a:cs typeface="Calibri"/>
                <a:sym typeface="Calibri"/>
              </a:rPr>
              <a:t>SMART goal </a:t>
            </a:r>
            <a:r>
              <a:rPr lang="en-US" sz="2000">
                <a:solidFill>
                  <a:schemeClr val="accent6"/>
                </a:solidFill>
                <a:latin typeface="Calibri"/>
                <a:ea typeface="Calibri"/>
                <a:cs typeface="Calibri"/>
                <a:sym typeface="Calibri"/>
              </a:rPr>
              <a:t>for bus behavior based on your precision problem statement.</a:t>
            </a:r>
            <a:endParaRPr/>
          </a:p>
          <a:p>
            <a:pPr marL="0" marR="0" lvl="0" indent="0" algn="l" rtl="0">
              <a:spcBef>
                <a:spcPts val="0"/>
              </a:spcBef>
              <a:spcAft>
                <a:spcPts val="0"/>
              </a:spcAft>
              <a:buNone/>
            </a:pPr>
            <a:r>
              <a:rPr lang="en-US" sz="2000" b="1">
                <a:solidFill>
                  <a:schemeClr val="dk1"/>
                </a:solidFill>
                <a:latin typeface="Questrial"/>
                <a:ea typeface="Questrial"/>
                <a:cs typeface="Questrial"/>
                <a:sym typeface="Questrial"/>
              </a:rPr>
              <a:t>Team Activity Day 8, Activity 2</a:t>
            </a:r>
            <a:endParaRPr/>
          </a:p>
        </p:txBody>
      </p:sp>
      <p:pic>
        <p:nvPicPr>
          <p:cNvPr id="292" name="Google Shape;292;p38" descr="Image result for bus"/>
          <p:cNvPicPr preferRelativeResize="0"/>
          <p:nvPr/>
        </p:nvPicPr>
        <p:blipFill rotWithShape="1">
          <a:blip r:embed="rId5">
            <a:alphaModFix/>
          </a:blip>
          <a:srcRect/>
          <a:stretch/>
        </p:blipFill>
        <p:spPr>
          <a:xfrm>
            <a:off x="2584846" y="3454304"/>
            <a:ext cx="2545191" cy="14316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 calcmode="lin" valueType="num">
                                      <p:cBhvr additive="base">
                                        <p:cTn id="7" dur="500"/>
                                        <p:tgtEl>
                                          <p:spTgt spid="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39"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graphicFrame>
        <p:nvGraphicFramePr>
          <p:cNvPr id="299" name="Google Shape;299;p39" descr="In solution component and definition and examples columns; solutions column is blank.  Prevention: how can we avoid the problem context? e.g. schedule lunch times, change lighting.  Teaching: How can we define, teach, and monitor what we want? e.g. build &quot;quiet&quot; curriculum, teach hallway expecations, buty decibel meter.  Recognition: How can we build in systematic rewards for positive behavior?  e.g. 3 quiet days equals 5 extra minutes of social time at lunch.  Extinction: How can we prevent problem behavior by removing the reward? e.g do not respond to student who speaks out instead of raising hand.  Consequence: What are efficient, consisten consequences for problem behavior?  e.g. error correction; practice appropriate behavior and document with major/minor ODR.  Data: how will we collect and use data for evaluating the fidelity of our solution ( e.g. walkthrough reports, observations, self-assessments ) and student outcomes (e.g. SWIS ODR data, time on task, etc,)?" title="Solution component, definition and examples, cafeteria hallway solution"/>
          <p:cNvGraphicFramePr/>
          <p:nvPr/>
        </p:nvGraphicFramePr>
        <p:xfrm>
          <a:off x="284480" y="1555314"/>
          <a:ext cx="3000000" cy="3000000"/>
        </p:xfrm>
        <a:graphic>
          <a:graphicData uri="http://schemas.openxmlformats.org/drawingml/2006/table">
            <a:tbl>
              <a:tblPr firstRow="1" bandRow="1">
                <a:noFill/>
                <a:tableStyleId>{E9A1ADDF-EF4C-4B10-9084-F094B74C5DF2}</a:tableStyleId>
              </a:tblPr>
              <a:tblGrid>
                <a:gridCol w="1292625">
                  <a:extLst>
                    <a:ext uri="{9D8B030D-6E8A-4147-A177-3AD203B41FA5}">
                      <a16:colId xmlns:a16="http://schemas.microsoft.com/office/drawing/2014/main" val="20000"/>
                    </a:ext>
                  </a:extLst>
                </a:gridCol>
                <a:gridCol w="5110700">
                  <a:extLst>
                    <a:ext uri="{9D8B030D-6E8A-4147-A177-3AD203B41FA5}">
                      <a16:colId xmlns:a16="http://schemas.microsoft.com/office/drawing/2014/main" val="20001"/>
                    </a:ext>
                  </a:extLst>
                </a:gridCol>
                <a:gridCol w="1664850">
                  <a:extLst>
                    <a:ext uri="{9D8B030D-6E8A-4147-A177-3AD203B41FA5}">
                      <a16:colId xmlns:a16="http://schemas.microsoft.com/office/drawing/2014/main" val="20002"/>
                    </a:ext>
                  </a:extLst>
                </a:gridCol>
              </a:tblGrid>
              <a:tr h="569500">
                <a:tc>
                  <a:txBody>
                    <a:bodyPr/>
                    <a:lstStyle/>
                    <a:p>
                      <a:pPr marL="0" marR="0" lvl="0" indent="0" algn="l" rtl="0">
                        <a:spcBef>
                          <a:spcPts val="0"/>
                        </a:spcBef>
                        <a:spcAft>
                          <a:spcPts val="0"/>
                        </a:spcAft>
                        <a:buNone/>
                      </a:pPr>
                      <a:r>
                        <a:rPr lang="en-US" sz="1600">
                          <a:solidFill>
                            <a:schemeClr val="dk2"/>
                          </a:solidFill>
                        </a:rPr>
                        <a:t>Solution component</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Definition and Example</a:t>
                      </a:r>
                      <a:endParaRPr/>
                    </a:p>
                    <a:p>
                      <a:pPr marL="0" marR="0" lvl="0" indent="0" algn="l" rtl="0">
                        <a:spcBef>
                          <a:spcPts val="0"/>
                        </a:spcBef>
                        <a:spcAft>
                          <a:spcPts val="0"/>
                        </a:spcAft>
                        <a:buNone/>
                      </a:pPr>
                      <a:endParaRPr sz="1600">
                        <a:solidFill>
                          <a:schemeClr val="dk2"/>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Bus Solution…</a:t>
                      </a:r>
                      <a:endParaRPr/>
                    </a:p>
                  </a:txBody>
                  <a:tcPr marL="91450" marR="91450" marT="45725" marB="45725"/>
                </a:tc>
                <a:extLst>
                  <a:ext uri="{0D108BD9-81ED-4DB2-BD59-A6C34878D82A}">
                    <a16:rowId xmlns:a16="http://schemas.microsoft.com/office/drawing/2014/main" val="10000"/>
                  </a:ext>
                </a:extLst>
              </a:tr>
              <a:tr h="509550">
                <a:tc>
                  <a:txBody>
                    <a:bodyPr/>
                    <a:lstStyle/>
                    <a:p>
                      <a:pPr marL="1476058" marR="0" lvl="0" indent="-1476058" algn="l" rtl="0">
                        <a:spcBef>
                          <a:spcPts val="0"/>
                        </a:spcBef>
                        <a:spcAft>
                          <a:spcPts val="0"/>
                        </a:spcAft>
                        <a:buNone/>
                      </a:pPr>
                      <a:r>
                        <a:rPr lang="en-US" sz="1500">
                          <a:solidFill>
                            <a:schemeClr val="dk2"/>
                          </a:solidFill>
                        </a:rPr>
                        <a:t>Prevention</a:t>
                      </a:r>
                      <a:endParaRPr/>
                    </a:p>
                  </a:txBody>
                  <a:tcPr marL="91450" marR="91450" marT="45725" marB="45725"/>
                </a:tc>
                <a:tc>
                  <a:txBody>
                    <a:bodyPr/>
                    <a:lstStyle/>
                    <a:p>
                      <a:pPr marL="14288" marR="0" lvl="0" indent="-14288" algn="l" rtl="0">
                        <a:spcBef>
                          <a:spcPts val="0"/>
                        </a:spcBef>
                        <a:spcAft>
                          <a:spcPts val="0"/>
                        </a:spcAft>
                        <a:buNone/>
                      </a:pPr>
                      <a:r>
                        <a:rPr lang="en-US" sz="1400">
                          <a:solidFill>
                            <a:schemeClr val="dk2"/>
                          </a:solidFill>
                        </a:rPr>
                        <a:t>How can we avoid the problem context?</a:t>
                      </a:r>
                      <a:endParaRPr/>
                    </a:p>
                    <a:p>
                      <a:pPr marL="14288" marR="0" lvl="0" indent="-14288" algn="l" rtl="0">
                        <a:spcBef>
                          <a:spcPts val="0"/>
                        </a:spcBef>
                        <a:spcAft>
                          <a:spcPts val="0"/>
                        </a:spcAft>
                        <a:buNone/>
                      </a:pPr>
                      <a:r>
                        <a:rPr lang="en-US" sz="1400" b="1">
                          <a:solidFill>
                            <a:schemeClr val="accent6"/>
                          </a:solidFill>
                        </a:rPr>
                        <a:t>e.g. schedule lunch times, change lighting, rearrange lunch lines</a:t>
                      </a:r>
                      <a:endParaRPr sz="1400" b="1" i="1">
                        <a:solidFill>
                          <a:schemeClr val="accent6"/>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86375">
                <a:tc>
                  <a:txBody>
                    <a:bodyPr/>
                    <a:lstStyle/>
                    <a:p>
                      <a:pPr marL="1476058" marR="0" lvl="0" indent="-1476058" algn="l" rtl="0">
                        <a:spcBef>
                          <a:spcPts val="0"/>
                        </a:spcBef>
                        <a:spcAft>
                          <a:spcPts val="0"/>
                        </a:spcAft>
                        <a:buNone/>
                      </a:pPr>
                      <a:r>
                        <a:rPr lang="en-US" sz="1500">
                          <a:solidFill>
                            <a:schemeClr val="dk2"/>
                          </a:solidFill>
                        </a:rPr>
                        <a:t>Teaching</a:t>
                      </a:r>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1400">
                          <a:solidFill>
                            <a:schemeClr val="dk2"/>
                          </a:solidFill>
                        </a:rPr>
                        <a:t>How can we define, teach, and monitor what we want? </a:t>
                      </a:r>
                      <a:r>
                        <a:rPr lang="en-US" sz="1400" b="1">
                          <a:solidFill>
                            <a:schemeClr val="accent6"/>
                          </a:solidFill>
                        </a:rPr>
                        <a:t>e.g. build curriculum around roughhousing, teach line expectations</a:t>
                      </a:r>
                      <a:endParaRPr sz="1400" b="1" i="1">
                        <a:solidFill>
                          <a:schemeClr val="accent6"/>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719350">
                <a:tc>
                  <a:txBody>
                    <a:bodyPr/>
                    <a:lstStyle/>
                    <a:p>
                      <a:pPr marL="1476058" marR="0" lvl="0" indent="-1476058" algn="l" rtl="0">
                        <a:spcBef>
                          <a:spcPts val="0"/>
                        </a:spcBef>
                        <a:spcAft>
                          <a:spcPts val="0"/>
                        </a:spcAft>
                        <a:buNone/>
                      </a:pPr>
                      <a:r>
                        <a:rPr lang="en-US" sz="1500">
                          <a:solidFill>
                            <a:schemeClr val="dk2"/>
                          </a:solidFill>
                        </a:rPr>
                        <a:t>Recognition</a:t>
                      </a:r>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1400">
                          <a:solidFill>
                            <a:schemeClr val="dk2"/>
                          </a:solidFill>
                        </a:rPr>
                        <a:t>How can we build in systematic rewards for positive behavior? </a:t>
                      </a:r>
                      <a:r>
                        <a:rPr lang="en-US" sz="1400" b="1">
                          <a:solidFill>
                            <a:schemeClr val="accent6"/>
                          </a:solidFill>
                        </a:rPr>
                        <a:t>e.g. 3 days without referrals = 5 extra minutes of social time at lunch</a:t>
                      </a:r>
                      <a:endParaRPr sz="1400" b="1" i="1">
                        <a:solidFill>
                          <a:schemeClr val="accent6"/>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719350">
                <a:tc>
                  <a:txBody>
                    <a:bodyPr/>
                    <a:lstStyle/>
                    <a:p>
                      <a:pPr marL="1476058" marR="0" lvl="0" indent="-1476058" algn="l" rtl="0">
                        <a:spcBef>
                          <a:spcPts val="0"/>
                        </a:spcBef>
                        <a:spcAft>
                          <a:spcPts val="0"/>
                        </a:spcAft>
                        <a:buNone/>
                      </a:pPr>
                      <a:r>
                        <a:rPr lang="en-US" sz="1500">
                          <a:solidFill>
                            <a:schemeClr val="dk2"/>
                          </a:solidFill>
                        </a:rPr>
                        <a:t>Extinction</a:t>
                      </a:r>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1400" b="0">
                          <a:solidFill>
                            <a:schemeClr val="dk2"/>
                          </a:solidFill>
                        </a:rPr>
                        <a:t>How can we prevent problem behavior by removing the reward? </a:t>
                      </a:r>
                      <a:r>
                        <a:rPr lang="en-US" sz="1400" b="1">
                          <a:solidFill>
                            <a:schemeClr val="accent6"/>
                          </a:solidFill>
                        </a:rPr>
                        <a:t>e.g. Continued roughhousing at lunch equals a loss in lunch options</a:t>
                      </a:r>
                      <a:endParaRPr sz="1400" b="1" i="1">
                        <a:solidFill>
                          <a:schemeClr val="accent6"/>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719350">
                <a:tc>
                  <a:txBody>
                    <a:bodyPr/>
                    <a:lstStyle/>
                    <a:p>
                      <a:pPr marL="1476058" marR="0" lvl="0" indent="-1476058" algn="l" rtl="0">
                        <a:spcBef>
                          <a:spcPts val="0"/>
                        </a:spcBef>
                        <a:spcAft>
                          <a:spcPts val="0"/>
                        </a:spcAft>
                        <a:buNone/>
                      </a:pPr>
                      <a:r>
                        <a:rPr lang="en-US" sz="1500">
                          <a:solidFill>
                            <a:schemeClr val="dk2"/>
                          </a:solidFill>
                        </a:rPr>
                        <a:t>Consequence</a:t>
                      </a:r>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1400" b="0">
                          <a:solidFill>
                            <a:schemeClr val="dk2"/>
                          </a:solidFill>
                        </a:rPr>
                        <a:t>What are efficient, consistent consequences for problem behavior?</a:t>
                      </a:r>
                      <a:r>
                        <a:rPr lang="en-US" sz="1400"/>
                        <a:t> </a:t>
                      </a:r>
                      <a:r>
                        <a:rPr lang="en-US" sz="1400" b="1">
                          <a:solidFill>
                            <a:schemeClr val="accent6"/>
                          </a:solidFill>
                        </a:rPr>
                        <a:t>e.g: Error correction; practice appropriate behavior (document with Major/Minor ODR)</a:t>
                      </a:r>
                      <a:endParaRPr sz="1400" b="1" i="1">
                        <a:solidFill>
                          <a:schemeClr val="accent6"/>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r h="929175">
                <a:tc>
                  <a:txBody>
                    <a:bodyPr/>
                    <a:lstStyle/>
                    <a:p>
                      <a:pPr marL="1476058" marR="0" lvl="0" indent="-1476058" algn="l" rtl="0">
                        <a:spcBef>
                          <a:spcPts val="0"/>
                        </a:spcBef>
                        <a:spcAft>
                          <a:spcPts val="0"/>
                        </a:spcAft>
                        <a:buNone/>
                      </a:pPr>
                      <a:r>
                        <a:rPr lang="en-US" sz="1500">
                          <a:solidFill>
                            <a:schemeClr val="dk2"/>
                          </a:solidFill>
                        </a:rPr>
                        <a:t>Data</a:t>
                      </a:r>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US" sz="1400">
                          <a:solidFill>
                            <a:schemeClr val="dk2"/>
                          </a:solidFill>
                        </a:rPr>
                        <a:t>How will we collect and use data for evaluating the fidelity of our solution </a:t>
                      </a:r>
                      <a:r>
                        <a:rPr lang="en-US" sz="1400" b="1">
                          <a:solidFill>
                            <a:schemeClr val="accent6"/>
                          </a:solidFill>
                        </a:rPr>
                        <a:t>(e.g. walkthrough reports, observations, self-assessments)</a:t>
                      </a:r>
                      <a:r>
                        <a:rPr lang="en-US" sz="1400">
                          <a:solidFill>
                            <a:schemeClr val="dk2"/>
                          </a:solidFill>
                        </a:rPr>
                        <a:t>, and student outcomes </a:t>
                      </a:r>
                      <a:r>
                        <a:rPr lang="en-US" sz="1400" b="1">
                          <a:solidFill>
                            <a:schemeClr val="accent6"/>
                          </a:solidFill>
                        </a:rPr>
                        <a:t>(e.g. SWIS ODR data, time on task, etc.)</a:t>
                      </a:r>
                      <a:r>
                        <a:rPr lang="en-US" sz="1400"/>
                        <a:t>?</a:t>
                      </a:r>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val="10006"/>
                  </a:ext>
                </a:extLst>
              </a:tr>
            </a:tbl>
          </a:graphicData>
        </a:graphic>
      </p:graphicFrame>
      <p:sp>
        <p:nvSpPr>
          <p:cNvPr id="300" name="Google Shape;300;p39"/>
          <p:cNvSpPr txBox="1">
            <a:spLocks noGrp="1"/>
          </p:cNvSpPr>
          <p:nvPr>
            <p:ph type="title"/>
          </p:nvPr>
        </p:nvSpPr>
        <p:spPr>
          <a:xfrm>
            <a:off x="1090142" y="207189"/>
            <a:ext cx="5850589" cy="7551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520"/>
              <a:buFont typeface="Questrial"/>
              <a:buNone/>
            </a:pPr>
            <a:r>
              <a:rPr lang="en-US" sz="2520"/>
              <a:t>Building a Solution &amp; Action Planning</a:t>
            </a:r>
            <a:br>
              <a:rPr lang="en-US" sz="2520"/>
            </a:br>
            <a:r>
              <a:rPr lang="en-US" sz="2520"/>
              <a:t>Cafeteria Behavior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0"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306" name="Google Shape;306;p40"/>
          <p:cNvSpPr txBox="1">
            <a:spLocks noGrp="1"/>
          </p:cNvSpPr>
          <p:nvPr>
            <p:ph type="title"/>
          </p:nvPr>
        </p:nvSpPr>
        <p:spPr>
          <a:xfrm>
            <a:off x="1090142" y="207189"/>
            <a:ext cx="5850589" cy="7551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Questrial"/>
              <a:buNone/>
            </a:pPr>
            <a:r>
              <a:rPr lang="en-US" sz="2800"/>
              <a:t>Building a Solution &amp; Action Planning</a:t>
            </a:r>
            <a:endParaRPr/>
          </a:p>
        </p:txBody>
      </p:sp>
      <p:sp>
        <p:nvSpPr>
          <p:cNvPr id="307" name="Google Shape;307;p40"/>
          <p:cNvSpPr txBox="1"/>
          <p:nvPr/>
        </p:nvSpPr>
        <p:spPr>
          <a:xfrm>
            <a:off x="1090142" y="1330036"/>
            <a:ext cx="6859848"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Using the Bus Scenario and SMART goal, we are going to practice: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Building a Solution &amp; Action Planning</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308" name="Google Shape;308;p40"/>
          <p:cNvSpPr txBox="1"/>
          <p:nvPr/>
        </p:nvSpPr>
        <p:spPr>
          <a:xfrm>
            <a:off x="491207" y="4705004"/>
            <a:ext cx="5139722" cy="70788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accent6"/>
                </a:solidFill>
                <a:latin typeface="Calibri"/>
                <a:ea typeface="Calibri"/>
                <a:cs typeface="Calibri"/>
                <a:sym typeface="Calibri"/>
              </a:rPr>
              <a:t>Practice Building a Solution &amp; Action Planning  </a:t>
            </a:r>
            <a:endParaRPr/>
          </a:p>
          <a:p>
            <a:pPr marL="0" marR="0" lvl="0" indent="0" algn="l" rtl="0">
              <a:spcBef>
                <a:spcPts val="0"/>
              </a:spcBef>
              <a:spcAft>
                <a:spcPts val="0"/>
              </a:spcAft>
              <a:buNone/>
            </a:pPr>
            <a:r>
              <a:rPr lang="en-US" sz="2000" b="1">
                <a:solidFill>
                  <a:schemeClr val="dk1"/>
                </a:solidFill>
                <a:latin typeface="Questrial"/>
                <a:ea typeface="Questrial"/>
                <a:cs typeface="Questrial"/>
                <a:sym typeface="Questrial"/>
              </a:rPr>
              <a:t>Team Activity Day 8, Activity 3</a:t>
            </a:r>
            <a:endParaRPr/>
          </a:p>
        </p:txBody>
      </p:sp>
      <p:pic>
        <p:nvPicPr>
          <p:cNvPr id="309" name="Google Shape;309;p40" descr="Image result for bus"/>
          <p:cNvPicPr preferRelativeResize="0"/>
          <p:nvPr/>
        </p:nvPicPr>
        <p:blipFill rotWithShape="1">
          <a:blip r:embed="rId4">
            <a:alphaModFix/>
          </a:blip>
          <a:srcRect/>
          <a:stretch/>
        </p:blipFill>
        <p:spPr>
          <a:xfrm>
            <a:off x="6002750" y="4239034"/>
            <a:ext cx="2545191" cy="1431670"/>
          </a:xfrm>
          <a:prstGeom prst="rect">
            <a:avLst/>
          </a:prstGeom>
          <a:noFill/>
          <a:ln>
            <a:noFill/>
          </a:ln>
        </p:spPr>
      </p:pic>
      <p:graphicFrame>
        <p:nvGraphicFramePr>
          <p:cNvPr id="310" name="Google Shape;310;p40"/>
          <p:cNvGraphicFramePr/>
          <p:nvPr/>
        </p:nvGraphicFramePr>
        <p:xfrm>
          <a:off x="479753" y="2895352"/>
          <a:ext cx="3000000" cy="3000000"/>
        </p:xfrm>
        <a:graphic>
          <a:graphicData uri="http://schemas.openxmlformats.org/drawingml/2006/table">
            <a:tbl>
              <a:tblPr firstRow="1" bandRow="1">
                <a:noFill/>
                <a:tableStyleId>{E9A1ADDF-EF4C-4B10-9084-F094B74C5DF2}</a:tableStyleId>
              </a:tblPr>
              <a:tblGrid>
                <a:gridCol w="1292625">
                  <a:extLst>
                    <a:ext uri="{9D8B030D-6E8A-4147-A177-3AD203B41FA5}">
                      <a16:colId xmlns:a16="http://schemas.microsoft.com/office/drawing/2014/main" val="20000"/>
                    </a:ext>
                  </a:extLst>
                </a:gridCol>
                <a:gridCol w="5110700">
                  <a:extLst>
                    <a:ext uri="{9D8B030D-6E8A-4147-A177-3AD203B41FA5}">
                      <a16:colId xmlns:a16="http://schemas.microsoft.com/office/drawing/2014/main" val="20001"/>
                    </a:ext>
                  </a:extLst>
                </a:gridCol>
                <a:gridCol w="1664850">
                  <a:extLst>
                    <a:ext uri="{9D8B030D-6E8A-4147-A177-3AD203B41FA5}">
                      <a16:colId xmlns:a16="http://schemas.microsoft.com/office/drawing/2014/main" val="20002"/>
                    </a:ext>
                  </a:extLst>
                </a:gridCol>
              </a:tblGrid>
              <a:tr h="569500">
                <a:tc>
                  <a:txBody>
                    <a:bodyPr/>
                    <a:lstStyle/>
                    <a:p>
                      <a:pPr marL="0" marR="0" lvl="0" indent="0" algn="l" rtl="0">
                        <a:spcBef>
                          <a:spcPts val="0"/>
                        </a:spcBef>
                        <a:spcAft>
                          <a:spcPts val="0"/>
                        </a:spcAft>
                        <a:buNone/>
                      </a:pPr>
                      <a:r>
                        <a:rPr lang="en-US" sz="1600">
                          <a:solidFill>
                            <a:schemeClr val="dk2"/>
                          </a:solidFill>
                        </a:rPr>
                        <a:t>Solution component</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Definition and Example</a:t>
                      </a:r>
                      <a:endParaRPr sz="1600">
                        <a:solidFill>
                          <a:schemeClr val="dk2"/>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Bus Solution…</a:t>
                      </a:r>
                      <a:endParaRPr/>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5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1"/>
          <p:cNvSpPr txBox="1">
            <a:spLocks noGrp="1"/>
          </p:cNvSpPr>
          <p:nvPr>
            <p:ph type="title"/>
          </p:nvPr>
        </p:nvSpPr>
        <p:spPr>
          <a:xfrm>
            <a:off x="796930" y="354007"/>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Questrial"/>
              <a:buNone/>
            </a:pPr>
            <a:r>
              <a:rPr lang="en-US"/>
              <a:t>Day 8, Activity 3</a:t>
            </a:r>
            <a:endParaRPr/>
          </a:p>
        </p:txBody>
      </p:sp>
      <p:sp>
        <p:nvSpPr>
          <p:cNvPr id="317" name="Google Shape;317;p4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2400"/>
              <a:buAutoNum type="arabicPeriod"/>
            </a:pPr>
            <a:r>
              <a:rPr lang="en-US" sz="2400"/>
              <a:t>Go through the 6 solution components and develop examples for each one.  These examples should be related to the precision problem statement and SMART goal you came up with for the bus.</a:t>
            </a:r>
            <a:endParaRPr/>
          </a:p>
          <a:p>
            <a:pPr marL="514350" lvl="0" indent="-514350" algn="l" rtl="0">
              <a:spcBef>
                <a:spcPts val="480"/>
              </a:spcBef>
              <a:spcAft>
                <a:spcPts val="0"/>
              </a:spcAft>
              <a:buSzPts val="2400"/>
              <a:buAutoNum type="arabicPeriod"/>
            </a:pPr>
            <a:r>
              <a:rPr lang="en-US" sz="2400"/>
              <a:t>After you have completed your workbook pages, take your ideas and place them on the poster paper around the room.  If your solution for a specific component is the same/similar to another team, just place an asterisk by it.</a:t>
            </a:r>
            <a:endParaRPr/>
          </a:p>
          <a:p>
            <a:pPr marL="514350" lvl="0" indent="-311150" algn="l" rtl="0">
              <a:spcBef>
                <a:spcPts val="640"/>
              </a:spcBef>
              <a:spcAft>
                <a:spcPts val="0"/>
              </a:spcAft>
              <a:buSzPts val="3200"/>
              <a:buNone/>
            </a:pPr>
            <a:endParaRPr/>
          </a:p>
        </p:txBody>
      </p:sp>
      <p:sp>
        <p:nvSpPr>
          <p:cNvPr id="318" name="Google Shape;318;p41"/>
          <p:cNvSpPr txBox="1"/>
          <p:nvPr/>
        </p:nvSpPr>
        <p:spPr>
          <a:xfrm>
            <a:off x="491207" y="5257800"/>
            <a:ext cx="5139722" cy="70788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accent6"/>
                </a:solidFill>
                <a:latin typeface="Calibri"/>
                <a:ea typeface="Calibri"/>
                <a:cs typeface="Calibri"/>
                <a:sym typeface="Calibri"/>
              </a:rPr>
              <a:t>Practice Building a Solution &amp; Action Planning  </a:t>
            </a:r>
            <a:endParaRPr/>
          </a:p>
          <a:p>
            <a:pPr marL="0" marR="0" lvl="0" indent="0" algn="l" rtl="0">
              <a:spcBef>
                <a:spcPts val="0"/>
              </a:spcBef>
              <a:spcAft>
                <a:spcPts val="0"/>
              </a:spcAft>
              <a:buNone/>
            </a:pPr>
            <a:r>
              <a:rPr lang="en-US" sz="2000" b="1">
                <a:solidFill>
                  <a:schemeClr val="dk1"/>
                </a:solidFill>
                <a:latin typeface="Questrial"/>
                <a:ea typeface="Questrial"/>
                <a:cs typeface="Questrial"/>
                <a:sym typeface="Questrial"/>
              </a:rPr>
              <a:t>Team Activity Day 8, Activity 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additive="base">
                                        <p:cTn id="7" dur="500"/>
                                        <p:tgtEl>
                                          <p:spTgt spid="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2"/>
          <p:cNvSpPr txBox="1">
            <a:spLocks noGrp="1"/>
          </p:cNvSpPr>
          <p:nvPr>
            <p:ph type="title"/>
          </p:nvPr>
        </p:nvSpPr>
        <p:spPr>
          <a:xfrm>
            <a:off x="796930" y="354007"/>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Questrial"/>
              <a:buNone/>
            </a:pPr>
            <a:r>
              <a:rPr lang="en-US"/>
              <a:t>Your Data. Your Story.</a:t>
            </a:r>
            <a:endParaRPr/>
          </a:p>
        </p:txBody>
      </p:sp>
      <p:sp>
        <p:nvSpPr>
          <p:cNvPr id="325" name="Google Shape;325;p42"/>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SzPts val="2720"/>
              <a:buAutoNum type="arabicPeriod"/>
            </a:pPr>
            <a:r>
              <a:rPr lang="en-US" sz="2720"/>
              <a:t>Let’s see how we can use these same steps with your own site-specific data.  </a:t>
            </a:r>
            <a:endParaRPr/>
          </a:p>
          <a:p>
            <a:pPr marL="514350" lvl="0" indent="-514350" algn="l" rtl="0">
              <a:lnSpc>
                <a:spcPct val="90000"/>
              </a:lnSpc>
              <a:spcBef>
                <a:spcPts val="544"/>
              </a:spcBef>
              <a:spcAft>
                <a:spcPts val="0"/>
              </a:spcAft>
              <a:buSzPts val="2720"/>
              <a:buAutoNum type="arabicPeriod"/>
            </a:pPr>
            <a:r>
              <a:rPr lang="en-US" sz="2720"/>
              <a:t>Pull your recent data, hopefully with an option to drill down into it.</a:t>
            </a:r>
            <a:endParaRPr/>
          </a:p>
          <a:p>
            <a:pPr marL="514350" lvl="0" indent="-514350" algn="l" rtl="0">
              <a:lnSpc>
                <a:spcPct val="90000"/>
              </a:lnSpc>
              <a:spcBef>
                <a:spcPts val="544"/>
              </a:spcBef>
              <a:spcAft>
                <a:spcPts val="0"/>
              </a:spcAft>
              <a:buSzPts val="2720"/>
              <a:buAutoNum type="arabicPeriod"/>
            </a:pPr>
            <a:r>
              <a:rPr lang="en-US" sz="2720"/>
              <a:t>Then,</a:t>
            </a:r>
            <a:endParaRPr/>
          </a:p>
          <a:p>
            <a:pPr marL="1257300" lvl="1" indent="-514350" algn="l" rtl="0">
              <a:lnSpc>
                <a:spcPct val="90000"/>
              </a:lnSpc>
              <a:spcBef>
                <a:spcPts val="476"/>
              </a:spcBef>
              <a:spcAft>
                <a:spcPts val="0"/>
              </a:spcAft>
              <a:buSzPts val="2380"/>
              <a:buAutoNum type="arabicPeriod"/>
            </a:pPr>
            <a:r>
              <a:rPr lang="en-US" sz="2380"/>
              <a:t>Develop a Precision Problem Statement</a:t>
            </a:r>
            <a:endParaRPr/>
          </a:p>
          <a:p>
            <a:pPr marL="1257300" lvl="1" indent="-514350" algn="l" rtl="0">
              <a:lnSpc>
                <a:spcPct val="90000"/>
              </a:lnSpc>
              <a:spcBef>
                <a:spcPts val="476"/>
              </a:spcBef>
              <a:spcAft>
                <a:spcPts val="0"/>
              </a:spcAft>
              <a:buSzPts val="2380"/>
              <a:buAutoNum type="arabicPeriod"/>
            </a:pPr>
            <a:r>
              <a:rPr lang="en-US" sz="2380"/>
              <a:t>Develop a SMART goal</a:t>
            </a:r>
            <a:endParaRPr/>
          </a:p>
          <a:p>
            <a:pPr marL="1257300" lvl="1" indent="-514350" algn="l" rtl="0">
              <a:lnSpc>
                <a:spcPct val="90000"/>
              </a:lnSpc>
              <a:spcBef>
                <a:spcPts val="476"/>
              </a:spcBef>
              <a:spcAft>
                <a:spcPts val="0"/>
              </a:spcAft>
              <a:buSzPts val="2380"/>
              <a:buAutoNum type="arabicPeriod"/>
            </a:pPr>
            <a:r>
              <a:rPr lang="en-US" sz="2380"/>
              <a:t>Develop an action plan from the 6 solution components.</a:t>
            </a:r>
            <a:endParaRPr/>
          </a:p>
          <a:p>
            <a:pPr marL="514350" lvl="0" indent="-514350" algn="l" rtl="0">
              <a:lnSpc>
                <a:spcPct val="90000"/>
              </a:lnSpc>
              <a:spcBef>
                <a:spcPts val="544"/>
              </a:spcBef>
              <a:spcAft>
                <a:spcPts val="0"/>
              </a:spcAft>
              <a:buSzPts val="2720"/>
              <a:buAutoNum type="arabicPeriod"/>
            </a:pPr>
            <a:r>
              <a:rPr lang="en-US" sz="2720"/>
              <a:t>Post 1-2-3 from above on your own poster paper for others to see.</a:t>
            </a:r>
            <a:endParaRPr/>
          </a:p>
        </p:txBody>
      </p:sp>
      <p:sp>
        <p:nvSpPr>
          <p:cNvPr id="326" name="Google Shape;326;p42"/>
          <p:cNvSpPr txBox="1"/>
          <p:nvPr/>
        </p:nvSpPr>
        <p:spPr>
          <a:xfrm>
            <a:off x="249667" y="5869570"/>
            <a:ext cx="5139722" cy="70788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accent6"/>
                </a:solidFill>
                <a:latin typeface="Calibri"/>
                <a:ea typeface="Calibri"/>
                <a:cs typeface="Calibri"/>
                <a:sym typeface="Calibri"/>
              </a:rPr>
              <a:t>Your Data.  Your Story.</a:t>
            </a:r>
            <a:endParaRPr/>
          </a:p>
          <a:p>
            <a:pPr marL="0" marR="0" lvl="0" indent="0" algn="l" rtl="0">
              <a:spcBef>
                <a:spcPts val="0"/>
              </a:spcBef>
              <a:spcAft>
                <a:spcPts val="0"/>
              </a:spcAft>
              <a:buNone/>
            </a:pPr>
            <a:r>
              <a:rPr lang="en-US" sz="2000" b="1">
                <a:solidFill>
                  <a:schemeClr val="dk1"/>
                </a:solidFill>
                <a:latin typeface="Questrial"/>
                <a:ea typeface="Questrial"/>
                <a:cs typeface="Questrial"/>
                <a:sym typeface="Questrial"/>
              </a:rPr>
              <a:t>Team Activity Day 8, Activity 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additive="base">
                                        <p:cTn id="7" dur="500"/>
                                        <p:tgtEl>
                                          <p:spTgt spid="3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txBox="1">
            <a:spLocks noGrp="1"/>
          </p:cNvSpPr>
          <p:nvPr>
            <p:ph type="title"/>
          </p:nvPr>
        </p:nvSpPr>
        <p:spPr>
          <a:xfrm>
            <a:off x="796930" y="354007"/>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Questrial"/>
              <a:buNone/>
            </a:pPr>
            <a:r>
              <a:rPr lang="en-US"/>
              <a:t>Gallery Walk</a:t>
            </a:r>
            <a:endParaRPr/>
          </a:p>
        </p:txBody>
      </p:sp>
      <p:sp>
        <p:nvSpPr>
          <p:cNvPr id="333" name="Google Shape;333;p43"/>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3200"/>
              <a:buAutoNum type="arabicPeriod"/>
            </a:pPr>
            <a:r>
              <a:rPr lang="en-US"/>
              <a:t>Take a walk around the room to view other’s problem solving processes.</a:t>
            </a:r>
            <a:endParaRPr/>
          </a:p>
          <a:p>
            <a:pPr marL="514350" lvl="0" indent="-514350" algn="l" rtl="0">
              <a:spcBef>
                <a:spcPts val="640"/>
              </a:spcBef>
              <a:spcAft>
                <a:spcPts val="0"/>
              </a:spcAft>
              <a:buSzPts val="3200"/>
              <a:buAutoNum type="arabicPeriod"/>
            </a:pPr>
            <a:r>
              <a:rPr lang="en-US"/>
              <a:t>Note at least 2 unique ideas that you can bring back to your team.</a:t>
            </a:r>
            <a:endParaRPr/>
          </a:p>
          <a:p>
            <a:pPr marL="514350" lvl="0" indent="-514350" algn="l" rtl="0">
              <a:spcBef>
                <a:spcPts val="640"/>
              </a:spcBef>
              <a:spcAft>
                <a:spcPts val="0"/>
              </a:spcAft>
              <a:buSzPts val="3200"/>
              <a:buAutoNum type="arabicPeriod"/>
            </a:pPr>
            <a:r>
              <a:rPr lang="en-US"/>
              <a:t>Do a quick whip-share around your team table with the ideas you noted from other teams.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4"/>
          <p:cNvSpPr txBox="1">
            <a:spLocks noGrp="1"/>
          </p:cNvSpPr>
          <p:nvPr>
            <p:ph type="title"/>
          </p:nvPr>
        </p:nvSpPr>
        <p:spPr>
          <a:xfrm>
            <a:off x="796930" y="354007"/>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Questrial"/>
              <a:buNone/>
            </a:pPr>
            <a:r>
              <a:rPr lang="en-US"/>
              <a:t>Think About Your Process.</a:t>
            </a:r>
            <a:endParaRPr/>
          </a:p>
        </p:txBody>
      </p:sp>
      <p:sp>
        <p:nvSpPr>
          <p:cNvPr id="340" name="Google Shape;340;p44"/>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1257300" lvl="1" indent="-514350" algn="l" rtl="0">
              <a:spcBef>
                <a:spcPts val="0"/>
              </a:spcBef>
              <a:spcAft>
                <a:spcPts val="0"/>
              </a:spcAft>
              <a:buSzPts val="2800"/>
              <a:buFont typeface="Calibri"/>
              <a:buAutoNum type="arabicPeriod"/>
            </a:pPr>
            <a:r>
              <a:rPr lang="en-US"/>
              <a:t>If you can do this process with your behavior data, how can this happen with other data that will guide your decision making?</a:t>
            </a:r>
            <a:endParaRPr/>
          </a:p>
          <a:p>
            <a:pPr marL="1257300" lvl="1" indent="-514350" algn="l" rtl="0">
              <a:spcBef>
                <a:spcPts val="560"/>
              </a:spcBef>
              <a:spcAft>
                <a:spcPts val="0"/>
              </a:spcAft>
              <a:buSzPts val="2800"/>
              <a:buFont typeface="Calibri"/>
              <a:buAutoNum type="arabicPeriod"/>
            </a:pPr>
            <a:r>
              <a:rPr lang="en-US"/>
              <a:t>Going back to Day 8 Activity 1 in your handbook, think about how this problem solving process could be used in your current systems.  Do any of your current systems need to change in order to meet Tier 1, Tier 2, and/or Tier  3 needs?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5"/>
          <p:cNvSpPr txBox="1">
            <a:spLocks noGrp="1"/>
          </p:cNvSpPr>
          <p:nvPr>
            <p:ph type="title"/>
          </p:nvPr>
        </p:nvSpPr>
        <p:spPr>
          <a:xfrm>
            <a:off x="796930" y="354007"/>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Questrial"/>
              <a:buNone/>
            </a:pPr>
            <a:r>
              <a:rPr lang="en-US"/>
              <a:t>Process Examples.</a:t>
            </a:r>
            <a:endParaRPr/>
          </a:p>
        </p:txBody>
      </p:sp>
      <p:pic>
        <p:nvPicPr>
          <p:cNvPr id="347" name="Google Shape;347;p45" descr="Table has column headings of outcome data source, frequency of review, persons/setting it is reviewed in and effective yes or no. "/>
          <p:cNvPicPr preferRelativeResize="0">
            <a:picLocks noGrp="1"/>
          </p:cNvPicPr>
          <p:nvPr>
            <p:ph type="body" idx="1"/>
          </p:nvPr>
        </p:nvPicPr>
        <p:blipFill rotWithShape="1">
          <a:blip r:embed="rId3">
            <a:alphaModFix/>
          </a:blip>
          <a:srcRect/>
          <a:stretch/>
        </p:blipFill>
        <p:spPr>
          <a:xfrm>
            <a:off x="1061547" y="1660808"/>
            <a:ext cx="7020905" cy="1305107"/>
          </a:xfrm>
          <a:prstGeom prst="rect">
            <a:avLst/>
          </a:prstGeom>
          <a:noFill/>
          <a:ln>
            <a:noFill/>
          </a:ln>
        </p:spPr>
      </p:pic>
      <p:sp>
        <p:nvSpPr>
          <p:cNvPr id="348" name="Google Shape;348;p45"/>
          <p:cNvSpPr txBox="1"/>
          <p:nvPr/>
        </p:nvSpPr>
        <p:spPr>
          <a:xfrm>
            <a:off x="1061546" y="3211736"/>
            <a:ext cx="7020906" cy="258532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MCA score review is not effective.  Ideas for change include:</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Bring scores, along with attendance data, to Tier 2 intervention team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We look at academic data &amp; behavior data separately.  Ideas for change include:</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Bring systems-wide data to Tier 1 PBIS team</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Bring individual student/grade level data to Tier 2 Intervention Team</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46"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355" name="Google Shape;355;p46"/>
          <p:cNvSpPr txBox="1">
            <a:spLocks noGrp="1"/>
          </p:cNvSpPr>
          <p:nvPr>
            <p:ph type="title"/>
          </p:nvPr>
        </p:nvSpPr>
        <p:spPr>
          <a:xfrm>
            <a:off x="405349" y="2136094"/>
            <a:ext cx="8239887"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Questrial"/>
              <a:buNone/>
            </a:pPr>
            <a:r>
              <a:rPr lang="en-US" sz="2800" b="1"/>
              <a:t>Report Out: </a:t>
            </a:r>
            <a:br>
              <a:rPr lang="en-US" sz="2800" b="1"/>
            </a:br>
            <a:br>
              <a:rPr lang="en-US" sz="2800" b="1"/>
            </a:br>
            <a:r>
              <a:rPr lang="en-US" sz="2800"/>
              <a:t>Share your Problem Solving Process.</a:t>
            </a:r>
            <a:br>
              <a:rPr lang="en-US" sz="2800"/>
            </a:br>
            <a:br>
              <a:rPr lang="en-US" sz="2800"/>
            </a:br>
            <a:endParaRPr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7"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62" name="Google Shape;362;p47"/>
          <p:cNvSpPr txBox="1">
            <a:spLocks noGrp="1"/>
          </p:cNvSpPr>
          <p:nvPr>
            <p:ph type="body" idx="1"/>
          </p:nvPr>
        </p:nvSpPr>
        <p:spPr>
          <a:xfrm>
            <a:off x="365298" y="1600200"/>
            <a:ext cx="8257568" cy="457417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80"/>
              <a:buNone/>
            </a:pPr>
            <a:r>
              <a:rPr lang="en-US" sz="2480"/>
              <a:t>SHARE monthly</a:t>
            </a:r>
            <a:endParaRPr/>
          </a:p>
          <a:p>
            <a:pPr marL="742950" lvl="1" indent="-285750" algn="l" rtl="0">
              <a:lnSpc>
                <a:spcPct val="80000"/>
              </a:lnSpc>
              <a:spcBef>
                <a:spcPts val="434"/>
              </a:spcBef>
              <a:spcAft>
                <a:spcPts val="0"/>
              </a:spcAft>
              <a:buSzPts val="2170"/>
              <a:buChar char="▪"/>
            </a:pPr>
            <a:r>
              <a:rPr lang="en-US" sz="2170"/>
              <a:t>How are we progressing toward our goal?</a:t>
            </a:r>
            <a:endParaRPr/>
          </a:p>
          <a:p>
            <a:pPr marL="742950" lvl="1" indent="-285750" algn="l" rtl="0">
              <a:lnSpc>
                <a:spcPct val="80000"/>
              </a:lnSpc>
              <a:spcBef>
                <a:spcPts val="434"/>
              </a:spcBef>
              <a:spcAft>
                <a:spcPts val="0"/>
              </a:spcAft>
              <a:buSzPts val="2170"/>
              <a:buChar char="▪"/>
            </a:pPr>
            <a:r>
              <a:rPr lang="en-US" sz="2170"/>
              <a:t>What are the results of our fidelity checks for our interventions?</a:t>
            </a:r>
            <a:endParaRPr/>
          </a:p>
          <a:p>
            <a:pPr marL="742950" lvl="1" indent="-285750" algn="l" rtl="0">
              <a:lnSpc>
                <a:spcPct val="80000"/>
              </a:lnSpc>
              <a:spcBef>
                <a:spcPts val="434"/>
              </a:spcBef>
              <a:spcAft>
                <a:spcPts val="0"/>
              </a:spcAft>
              <a:buSzPts val="2170"/>
              <a:buChar char="▪"/>
            </a:pPr>
            <a:r>
              <a:rPr lang="en-US" sz="2170"/>
              <a:t>Are these data accurate?</a:t>
            </a:r>
            <a:endParaRPr/>
          </a:p>
          <a:p>
            <a:pPr marL="742950" lvl="1" indent="-285750" algn="l" rtl="0">
              <a:lnSpc>
                <a:spcPct val="80000"/>
              </a:lnSpc>
              <a:spcBef>
                <a:spcPts val="434"/>
              </a:spcBef>
              <a:spcAft>
                <a:spcPts val="0"/>
              </a:spcAft>
              <a:buSzPts val="2170"/>
              <a:buChar char="▪"/>
            </a:pPr>
            <a:r>
              <a:rPr lang="en-US" sz="2170"/>
              <a:t>Are we over writing ODRs, under writing ODRs?</a:t>
            </a:r>
            <a:endParaRPr/>
          </a:p>
          <a:p>
            <a:pPr marL="742950" lvl="1" indent="-285750" algn="l" rtl="0">
              <a:lnSpc>
                <a:spcPct val="80000"/>
              </a:lnSpc>
              <a:spcBef>
                <a:spcPts val="434"/>
              </a:spcBef>
              <a:spcAft>
                <a:spcPts val="0"/>
              </a:spcAft>
              <a:buSzPts val="2170"/>
              <a:buChar char="▪"/>
            </a:pPr>
            <a:r>
              <a:rPr lang="en-US" sz="2170"/>
              <a:t>Are we being consistent in writing and definitions of behavior? </a:t>
            </a:r>
            <a:endParaRPr/>
          </a:p>
          <a:p>
            <a:pPr marL="0" lvl="0" indent="0" algn="l" rtl="0">
              <a:lnSpc>
                <a:spcPct val="80000"/>
              </a:lnSpc>
              <a:spcBef>
                <a:spcPts val="496"/>
              </a:spcBef>
              <a:spcAft>
                <a:spcPts val="0"/>
              </a:spcAft>
              <a:buSzPts val="2480"/>
              <a:buNone/>
            </a:pPr>
            <a:endParaRPr sz="2480"/>
          </a:p>
          <a:p>
            <a:pPr marL="0" lvl="0" indent="0" algn="l" rtl="0">
              <a:lnSpc>
                <a:spcPct val="80000"/>
              </a:lnSpc>
              <a:spcBef>
                <a:spcPts val="496"/>
              </a:spcBef>
              <a:spcAft>
                <a:spcPts val="0"/>
              </a:spcAft>
              <a:buSzPts val="2480"/>
              <a:buNone/>
            </a:pPr>
            <a:r>
              <a:rPr lang="en-US" sz="2480"/>
              <a:t>Get feedback</a:t>
            </a:r>
            <a:endParaRPr/>
          </a:p>
          <a:p>
            <a:pPr marL="742950" lvl="1" indent="-285750" algn="l" rtl="0">
              <a:lnSpc>
                <a:spcPct val="80000"/>
              </a:lnSpc>
              <a:spcBef>
                <a:spcPts val="434"/>
              </a:spcBef>
              <a:spcAft>
                <a:spcPts val="0"/>
              </a:spcAft>
              <a:buSzPts val="2170"/>
              <a:buChar char="▪"/>
            </a:pPr>
            <a:r>
              <a:rPr lang="en-US" sz="2170"/>
              <a:t>Communication is two way </a:t>
            </a:r>
            <a:endParaRPr/>
          </a:p>
          <a:p>
            <a:pPr marL="742950" lvl="1" indent="-147955" algn="l" rtl="0">
              <a:lnSpc>
                <a:spcPct val="80000"/>
              </a:lnSpc>
              <a:spcBef>
                <a:spcPts val="434"/>
              </a:spcBef>
              <a:spcAft>
                <a:spcPts val="0"/>
              </a:spcAft>
              <a:buSzPts val="2170"/>
              <a:buNone/>
            </a:pPr>
            <a:endParaRPr sz="2170"/>
          </a:p>
          <a:p>
            <a:pPr marL="0" lvl="0" indent="0" algn="l" rtl="0">
              <a:lnSpc>
                <a:spcPct val="80000"/>
              </a:lnSpc>
              <a:spcBef>
                <a:spcPts val="496"/>
              </a:spcBef>
              <a:spcAft>
                <a:spcPts val="0"/>
              </a:spcAft>
              <a:buSzPts val="2480"/>
              <a:buNone/>
            </a:pPr>
            <a:r>
              <a:rPr lang="en-US" sz="2480"/>
              <a:t>Stress to staff the importance of accurate and consistent input </a:t>
            </a:r>
            <a:endParaRPr/>
          </a:p>
          <a:p>
            <a:pPr marL="0" lvl="0" indent="0" algn="l" rtl="0">
              <a:lnSpc>
                <a:spcPct val="80000"/>
              </a:lnSpc>
              <a:spcBef>
                <a:spcPts val="496"/>
              </a:spcBef>
              <a:spcAft>
                <a:spcPts val="0"/>
              </a:spcAft>
              <a:buSzPts val="2480"/>
              <a:buNone/>
            </a:pPr>
            <a:endParaRPr sz="2480"/>
          </a:p>
        </p:txBody>
      </p:sp>
      <p:sp>
        <p:nvSpPr>
          <p:cNvPr id="363" name="Google Shape;363;p47"/>
          <p:cNvSpPr txBox="1">
            <a:spLocks noGrp="1"/>
          </p:cNvSpPr>
          <p:nvPr>
            <p:ph type="title"/>
          </p:nvPr>
        </p:nvSpPr>
        <p:spPr>
          <a:xfrm>
            <a:off x="1149264" y="324973"/>
            <a:ext cx="7202255" cy="6505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Questrial"/>
              <a:buNone/>
            </a:pPr>
            <a:r>
              <a:rPr lang="en-US" sz="2800"/>
              <a:t>Data Sharing with Staff, Students, Community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1" descr="This picture shows part of an action plan with the following columnt headings: What needs to be completed? Resources needed? Who? When?" title="Action plan"/>
          <p:cNvPicPr preferRelativeResize="0"/>
          <p:nvPr/>
        </p:nvPicPr>
        <p:blipFill rotWithShape="1">
          <a:blip r:embed="rId3">
            <a:alphaModFix/>
          </a:blip>
          <a:srcRect l="250" t="2362" r="1940" b="23170"/>
          <a:stretch/>
        </p:blipFill>
        <p:spPr>
          <a:xfrm>
            <a:off x="5503790" y="5106142"/>
            <a:ext cx="2770414" cy="1063139"/>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18" name="Google Shape;118;p21"/>
          <p:cNvSpPr txBox="1"/>
          <p:nvPr/>
        </p:nvSpPr>
        <p:spPr>
          <a:xfrm>
            <a:off x="2172042" y="5145269"/>
            <a:ext cx="3392415" cy="9848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Questrial"/>
                <a:ea typeface="Questrial"/>
                <a:cs typeface="Questrial"/>
                <a:sym typeface="Questrial"/>
              </a:rPr>
              <a:t>Action Planning: </a:t>
            </a:r>
            <a:br>
              <a:rPr lang="en-US" sz="2200" b="1" i="0" u="none" strike="noStrike" cap="none">
                <a:solidFill>
                  <a:srgbClr val="1D2A53"/>
                </a:solidFill>
                <a:latin typeface="Questrial"/>
                <a:ea typeface="Questrial"/>
                <a:cs typeface="Questrial"/>
                <a:sym typeface="Questrial"/>
              </a:rPr>
            </a:br>
            <a:r>
              <a:rPr lang="en-US" sz="1800" b="0" i="0" u="none" strike="noStrike" cap="none">
                <a:solidFill>
                  <a:srgbClr val="1D2A53"/>
                </a:solidFill>
                <a:latin typeface="Questrial"/>
                <a:ea typeface="Questrial"/>
                <a:cs typeface="Questrial"/>
                <a:sym typeface="Questrial"/>
              </a:rPr>
              <a:t>Applying the core content to your school</a:t>
            </a:r>
            <a:endParaRPr sz="1800" b="0" i="0" u="none" strike="noStrike" cap="none">
              <a:solidFill>
                <a:srgbClr val="1D2A53"/>
              </a:solidFill>
              <a:latin typeface="Calibri"/>
              <a:ea typeface="Calibri"/>
              <a:cs typeface="Calibri"/>
              <a:sym typeface="Calibri"/>
            </a:endParaRPr>
          </a:p>
        </p:txBody>
      </p:sp>
      <p:pic>
        <p:nvPicPr>
          <p:cNvPr id="119" name="Google Shape;119;p21" descr=" Blue and white logo of an arrow point up and to the right." title="Action-Planning-Icon"/>
          <p:cNvPicPr preferRelativeResize="0"/>
          <p:nvPr/>
        </p:nvPicPr>
        <p:blipFill rotWithShape="1">
          <a:blip r:embed="rId4">
            <a:alphaModFix/>
          </a:blip>
          <a:srcRect/>
          <a:stretch/>
        </p:blipFill>
        <p:spPr>
          <a:xfrm>
            <a:off x="820772" y="5128590"/>
            <a:ext cx="1018243" cy="1018243"/>
          </a:xfrm>
          <a:prstGeom prst="rect">
            <a:avLst/>
          </a:prstGeom>
          <a:noFill/>
          <a:ln>
            <a:noFill/>
          </a:ln>
          <a:effectLst>
            <a:outerShdw blurRad="50800" dist="38100" dir="2700000" algn="tl" rotWithShape="0">
              <a:srgbClr val="000000">
                <a:alpha val="40000"/>
              </a:srgbClr>
            </a:outerShdw>
          </a:effectLst>
        </p:spPr>
      </p:pic>
      <p:pic>
        <p:nvPicPr>
          <p:cNvPr id="120" name="Google Shape;120;p21" descr="This a screenshot of the TFI logo from a website. " title="School-Wide PBIS Tierd Fidelity Inventory"/>
          <p:cNvPicPr preferRelativeResize="0"/>
          <p:nvPr/>
        </p:nvPicPr>
        <p:blipFill rotWithShape="1">
          <a:blip r:embed="rId5">
            <a:alphaModFix/>
          </a:blip>
          <a:srcRect b="43902"/>
          <a:stretch/>
        </p:blipFill>
        <p:spPr>
          <a:xfrm>
            <a:off x="5503592" y="3845592"/>
            <a:ext cx="2770591" cy="108202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21" name="Google Shape;121;p21"/>
          <p:cNvSpPr txBox="1"/>
          <p:nvPr/>
        </p:nvSpPr>
        <p:spPr>
          <a:xfrm>
            <a:off x="2172043" y="4032662"/>
            <a:ext cx="3392414"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Questrial"/>
                <a:ea typeface="Questrial"/>
                <a:cs typeface="Questrial"/>
                <a:sym typeface="Questrial"/>
              </a:rPr>
              <a:t>Self-Assessment: </a:t>
            </a:r>
            <a:endParaRPr/>
          </a:p>
          <a:p>
            <a:pPr marL="0" marR="0" lvl="0" indent="0" algn="l" rtl="0">
              <a:spcBef>
                <a:spcPts val="0"/>
              </a:spcBef>
              <a:spcAft>
                <a:spcPts val="0"/>
              </a:spcAft>
              <a:buNone/>
            </a:pPr>
            <a:r>
              <a:rPr lang="en-US" sz="1800" b="0" i="0" u="none" strike="noStrike" cap="none">
                <a:solidFill>
                  <a:srgbClr val="1D2A53"/>
                </a:solidFill>
                <a:latin typeface="Questrial"/>
                <a:ea typeface="Questrial"/>
                <a:cs typeface="Questrial"/>
                <a:sym typeface="Questrial"/>
              </a:rPr>
              <a:t>Tiered Fidelity Inventory</a:t>
            </a:r>
            <a:endParaRPr sz="1800" b="0" i="0" u="none" strike="noStrike" cap="none">
              <a:solidFill>
                <a:srgbClr val="1D2A53"/>
              </a:solidFill>
              <a:latin typeface="Calibri"/>
              <a:ea typeface="Calibri"/>
              <a:cs typeface="Calibri"/>
              <a:sym typeface="Calibri"/>
            </a:endParaRPr>
          </a:p>
        </p:txBody>
      </p:sp>
      <p:pic>
        <p:nvPicPr>
          <p:cNvPr id="122" name="Google Shape;122;p21" descr="Blue and white logo of a vertical bar graph." title="Self-Assessment-Icon"/>
          <p:cNvPicPr preferRelativeResize="0"/>
          <p:nvPr/>
        </p:nvPicPr>
        <p:blipFill rotWithShape="1">
          <a:blip r:embed="rId6">
            <a:alphaModFix/>
          </a:blip>
          <a:srcRect/>
          <a:stretch/>
        </p:blipFill>
        <p:spPr>
          <a:xfrm>
            <a:off x="820772" y="3877484"/>
            <a:ext cx="1018243" cy="1018243"/>
          </a:xfrm>
          <a:prstGeom prst="rect">
            <a:avLst/>
          </a:prstGeom>
          <a:noFill/>
          <a:ln>
            <a:noFill/>
          </a:ln>
          <a:effectLst>
            <a:outerShdw blurRad="50800" dist="38100" dir="2700000" algn="tl" rotWithShape="0">
              <a:srgbClr val="000000">
                <a:alpha val="40000"/>
              </a:srgbClr>
            </a:outerShdw>
          </a:effectLst>
        </p:spPr>
      </p:pic>
      <p:pic>
        <p:nvPicPr>
          <p:cNvPr id="123" name="Google Shape;123;p21" descr="This picture shows two men and two women seated and looking at materials together." title="Team meeting picture"/>
          <p:cNvPicPr preferRelativeResize="0"/>
          <p:nvPr/>
        </p:nvPicPr>
        <p:blipFill rotWithShape="1">
          <a:blip r:embed="rId7">
            <a:alphaModFix/>
          </a:blip>
          <a:srcRect l="230" t="11972" r="-230" b="24751"/>
          <a:stretch/>
        </p:blipFill>
        <p:spPr>
          <a:xfrm>
            <a:off x="5503594" y="2588526"/>
            <a:ext cx="2770590" cy="108202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24" name="Google Shape;124;p21"/>
          <p:cNvSpPr txBox="1"/>
          <p:nvPr/>
        </p:nvSpPr>
        <p:spPr>
          <a:xfrm>
            <a:off x="2172042" y="2790985"/>
            <a:ext cx="3392415"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1D2A53"/>
                </a:solidFill>
                <a:latin typeface="Questrial"/>
                <a:ea typeface="Questrial"/>
                <a:cs typeface="Questrial"/>
                <a:sym typeface="Questrial"/>
              </a:rPr>
              <a:t>Activities/Team Time: </a:t>
            </a:r>
            <a:br>
              <a:rPr lang="en-US" sz="2000" b="1" i="0" u="none" strike="noStrike" cap="none">
                <a:solidFill>
                  <a:srgbClr val="1D2A53"/>
                </a:solidFill>
                <a:latin typeface="Questrial"/>
                <a:ea typeface="Questrial"/>
                <a:cs typeface="Questrial"/>
                <a:sym typeface="Questrial"/>
              </a:rPr>
            </a:br>
            <a:r>
              <a:rPr lang="en-US" sz="1800" b="0" i="0" u="none" strike="noStrike" cap="none">
                <a:solidFill>
                  <a:srgbClr val="1D2A53"/>
                </a:solidFill>
                <a:latin typeface="Questrial"/>
                <a:ea typeface="Questrial"/>
                <a:cs typeface="Questrial"/>
                <a:sym typeface="Questrial"/>
              </a:rPr>
              <a:t>Activities for Fluency</a:t>
            </a:r>
            <a:endParaRPr sz="1800" b="0" i="0" u="none" strike="noStrike" cap="none">
              <a:solidFill>
                <a:srgbClr val="3A54A5"/>
              </a:solidFill>
              <a:latin typeface="Calibri"/>
              <a:ea typeface="Calibri"/>
              <a:cs typeface="Calibri"/>
              <a:sym typeface="Calibri"/>
            </a:endParaRPr>
          </a:p>
        </p:txBody>
      </p:sp>
      <p:pic>
        <p:nvPicPr>
          <p:cNvPr id="125" name="Google Shape;125;p21" descr="Blue and white logo of a pencil." title="Practice-Icon"/>
          <p:cNvPicPr preferRelativeResize="0"/>
          <p:nvPr/>
        </p:nvPicPr>
        <p:blipFill rotWithShape="1">
          <a:blip r:embed="rId8">
            <a:alphaModFix/>
          </a:blip>
          <a:srcRect/>
          <a:stretch/>
        </p:blipFill>
        <p:spPr>
          <a:xfrm>
            <a:off x="820772" y="2620418"/>
            <a:ext cx="1018243" cy="1018243"/>
          </a:xfrm>
          <a:prstGeom prst="rect">
            <a:avLst/>
          </a:prstGeom>
          <a:noFill/>
          <a:ln>
            <a:noFill/>
          </a:ln>
          <a:effectLst>
            <a:outerShdw blurRad="50800" dist="38100" dir="2700000" algn="tl" rotWithShape="0">
              <a:srgbClr val="000000">
                <a:alpha val="40000"/>
              </a:srgbClr>
            </a:outerShdw>
          </a:effectLst>
        </p:spPr>
      </p:pic>
      <p:pic>
        <p:nvPicPr>
          <p:cNvPr id="126" name="Google Shape;126;p21" descr="This map shows roads but cities are not distinguishable. " title="Road map "/>
          <p:cNvPicPr preferRelativeResize="0">
            <a:picLocks noGrp="1"/>
          </p:cNvPicPr>
          <p:nvPr>
            <p:ph type="body" idx="1"/>
          </p:nvPr>
        </p:nvPicPr>
        <p:blipFill rotWithShape="1">
          <a:blip r:embed="rId9">
            <a:alphaModFix/>
          </a:blip>
          <a:srcRect l="5284" t="45844" r="18115" b="3219"/>
          <a:stretch/>
        </p:blipFill>
        <p:spPr>
          <a:xfrm>
            <a:off x="5503595" y="1358802"/>
            <a:ext cx="2770590" cy="1045735"/>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27" name="Google Shape;127;p21"/>
          <p:cNvSpPr txBox="1"/>
          <p:nvPr/>
        </p:nvSpPr>
        <p:spPr>
          <a:xfrm>
            <a:off x="2172042" y="1420004"/>
            <a:ext cx="339241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Questrial"/>
                <a:ea typeface="Questrial"/>
                <a:cs typeface="Questrial"/>
                <a:sym typeface="Questrial"/>
              </a:rPr>
              <a:t>Content:</a:t>
            </a:r>
            <a:endParaRPr/>
          </a:p>
          <a:p>
            <a:pPr marL="0" marR="0" lvl="0" indent="0" algn="l" rtl="0">
              <a:spcBef>
                <a:spcPts val="0"/>
              </a:spcBef>
              <a:spcAft>
                <a:spcPts val="0"/>
              </a:spcAft>
              <a:buNone/>
            </a:pPr>
            <a:r>
              <a:rPr lang="en-US" sz="1600" b="0" i="0" u="none" strike="noStrike" cap="none">
                <a:solidFill>
                  <a:srgbClr val="1D2A53"/>
                </a:solidFill>
                <a:latin typeface="Questrial"/>
                <a:ea typeface="Questrial"/>
                <a:cs typeface="Questrial"/>
                <a:sym typeface="Questrial"/>
              </a:rPr>
              <a:t>Aligned to TFI Items 1.1 – 1.15 and Classroom Management Practices</a:t>
            </a:r>
            <a:endParaRPr sz="1600" b="0" i="0" u="none" strike="noStrike" cap="none">
              <a:solidFill>
                <a:srgbClr val="3A54A5"/>
              </a:solidFill>
              <a:latin typeface="Calibri"/>
              <a:ea typeface="Calibri"/>
              <a:cs typeface="Calibri"/>
              <a:sym typeface="Calibri"/>
            </a:endParaRPr>
          </a:p>
        </p:txBody>
      </p:sp>
      <p:pic>
        <p:nvPicPr>
          <p:cNvPr id="128" name="Google Shape;128;p21" descr=" Blue and white logo of an open book." title="Core-Content-Icon"/>
          <p:cNvPicPr preferRelativeResize="0"/>
          <p:nvPr/>
        </p:nvPicPr>
        <p:blipFill rotWithShape="1">
          <a:blip r:embed="rId10">
            <a:alphaModFix/>
          </a:blip>
          <a:srcRect/>
          <a:stretch/>
        </p:blipFill>
        <p:spPr>
          <a:xfrm>
            <a:off x="823190" y="1372548"/>
            <a:ext cx="1018243" cy="1018243"/>
          </a:xfrm>
          <a:prstGeom prst="rect">
            <a:avLst/>
          </a:prstGeom>
          <a:noFill/>
          <a:ln>
            <a:noFill/>
          </a:ln>
          <a:effectLst>
            <a:outerShdw blurRad="50800" dist="38100" dir="2700000" algn="tl" rotWithShape="0">
              <a:srgbClr val="000000">
                <a:alpha val="40000"/>
              </a:srgbClr>
            </a:outerShdw>
          </a:effectLst>
        </p:spPr>
      </p:pic>
      <p:grpSp>
        <p:nvGrpSpPr>
          <p:cNvPr id="129" name="Google Shape;129;p21" descr="Blue square comprised of four smaller squares. " title="Decorative Icon"/>
          <p:cNvGrpSpPr/>
          <p:nvPr/>
        </p:nvGrpSpPr>
        <p:grpSpPr>
          <a:xfrm>
            <a:off x="156117" y="156117"/>
            <a:ext cx="925551" cy="947854"/>
            <a:chOff x="156117" y="156117"/>
            <a:chExt cx="925551" cy="947854"/>
          </a:xfrm>
        </p:grpSpPr>
        <p:sp>
          <p:nvSpPr>
            <p:cNvPr id="130" name="Google Shape;130;p21"/>
            <p:cNvSpPr/>
            <p:nvPr/>
          </p:nvSpPr>
          <p:spPr>
            <a:xfrm>
              <a:off x="156117" y="156117"/>
              <a:ext cx="925551" cy="94785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1" name="Google Shape;131;p21"/>
            <p:cNvGrpSpPr/>
            <p:nvPr/>
          </p:nvGrpSpPr>
          <p:grpSpPr>
            <a:xfrm>
              <a:off x="313062" y="313386"/>
              <a:ext cx="664580" cy="653098"/>
              <a:chOff x="313062" y="313386"/>
              <a:chExt cx="664580" cy="653098"/>
            </a:xfrm>
          </p:grpSpPr>
          <p:sp>
            <p:nvSpPr>
              <p:cNvPr id="132" name="Google Shape;132;p21"/>
              <p:cNvSpPr/>
              <p:nvPr/>
            </p:nvSpPr>
            <p:spPr>
              <a:xfrm>
                <a:off x="313062" y="313386"/>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33" name="Google Shape;133;p21"/>
              <p:cNvSpPr/>
              <p:nvPr/>
            </p:nvSpPr>
            <p:spPr>
              <a:xfrm>
                <a:off x="662181" y="652195"/>
                <a:ext cx="315461" cy="314289"/>
              </a:xfrm>
              <a:prstGeom prst="roundRect">
                <a:avLst>
                  <a:gd name="adj" fmla="val 16667"/>
                </a:avLst>
              </a:prstGeom>
              <a:solidFill>
                <a:srgbClr val="A9B6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9B6E1"/>
                  </a:solidFill>
                  <a:latin typeface="Calibri"/>
                  <a:ea typeface="Calibri"/>
                  <a:cs typeface="Calibri"/>
                  <a:sym typeface="Calibri"/>
                </a:endParaRPr>
              </a:p>
            </p:txBody>
          </p:sp>
          <p:sp>
            <p:nvSpPr>
              <p:cNvPr id="134" name="Google Shape;134;p21"/>
              <p:cNvSpPr/>
              <p:nvPr/>
            </p:nvSpPr>
            <p:spPr>
              <a:xfrm>
                <a:off x="662181" y="313386"/>
                <a:ext cx="315461" cy="314289"/>
              </a:xfrm>
              <a:prstGeom prst="roundRect">
                <a:avLst>
                  <a:gd name="adj" fmla="val 16667"/>
                </a:avLst>
              </a:prstGeom>
              <a:solidFill>
                <a:srgbClr val="7E93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35" name="Google Shape;135;p21"/>
              <p:cNvSpPr/>
              <p:nvPr/>
            </p:nvSpPr>
            <p:spPr>
              <a:xfrm>
                <a:off x="313062" y="652195"/>
                <a:ext cx="315461" cy="314289"/>
              </a:xfrm>
              <a:prstGeom prst="roundRect">
                <a:avLst>
                  <a:gd name="adj" fmla="val 16667"/>
                </a:avLst>
              </a:prstGeom>
              <a:solidFill>
                <a:srgbClr val="7E93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9B6E1"/>
                  </a:solidFill>
                  <a:latin typeface="Calibri"/>
                  <a:ea typeface="Calibri"/>
                  <a:cs typeface="Calibri"/>
                  <a:sym typeface="Calibri"/>
                </a:endParaRPr>
              </a:p>
            </p:txBody>
          </p:sp>
        </p:grpSp>
      </p:grpSp>
      <p:sp>
        <p:nvSpPr>
          <p:cNvPr id="136" name="Google Shape;136;p21" title="Arrow points to decorative icon"/>
          <p:cNvSpPr/>
          <p:nvPr/>
        </p:nvSpPr>
        <p:spPr>
          <a:xfrm flipH="1">
            <a:off x="825418" y="390293"/>
            <a:ext cx="624240" cy="875348"/>
          </a:xfrm>
          <a:prstGeom prst="bentArrow">
            <a:avLst>
              <a:gd name="adj1" fmla="val 32548"/>
              <a:gd name="adj2" fmla="val 39479"/>
              <a:gd name="adj3" fmla="val 44832"/>
              <a:gd name="adj4" fmla="val 60303"/>
            </a:avLst>
          </a:prstGeom>
          <a:gradFill>
            <a:gsLst>
              <a:gs pos="0">
                <a:srgbClr val="F37A30"/>
              </a:gs>
              <a:gs pos="100000">
                <a:srgbClr val="FFB083"/>
              </a:gs>
            </a:gsLst>
            <a:lin ang="16200000" scaled="0"/>
          </a:gradFill>
          <a:ln w="9525" cap="flat" cmpd="sng">
            <a:solidFill>
              <a:srgbClr val="DA7C4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A54A5"/>
              </a:solidFill>
              <a:latin typeface="Calibri"/>
              <a:ea typeface="Calibri"/>
              <a:cs typeface="Calibri"/>
              <a:sym typeface="Calibri"/>
            </a:endParaRPr>
          </a:p>
        </p:txBody>
      </p:sp>
      <p:sp>
        <p:nvSpPr>
          <p:cNvPr id="137" name="Google Shape;137;p21"/>
          <p:cNvSpPr txBox="1">
            <a:spLocks noGrp="1"/>
          </p:cNvSpPr>
          <p:nvPr>
            <p:ph type="title"/>
          </p:nvPr>
        </p:nvSpPr>
        <p:spPr>
          <a:xfrm>
            <a:off x="787319" y="305543"/>
            <a:ext cx="7776390" cy="6698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959"/>
              <a:buFont typeface="Questrial"/>
              <a:buNone/>
            </a:pPr>
            <a:r>
              <a:rPr lang="en-US" sz="3959">
                <a:solidFill>
                  <a:schemeClr val="accent6"/>
                </a:solidFill>
              </a:rPr>
              <a:t>Organization of Modules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48" title="Action-Planning-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45"/>
              </a:srgbClr>
            </a:outerShdw>
          </a:effectLst>
        </p:spPr>
      </p:pic>
      <p:graphicFrame>
        <p:nvGraphicFramePr>
          <p:cNvPr id="370" name="Google Shape;370;p48" descr="1.12 Data system is used to collect and analyze Office Discipline Referral (ODR) data  &#10;1.12 Additional data are collected (attendance, grades, faculty attendance, surveys) and used by PBIS Team&#10;1.13 Data analyzed at least monthly&#10;1.13 Data shared with team and faculty monthly (minimum)&#10;1.13 Disaggregate data to inform and monitor equitable practices. &#10;1.13 Team Implements problem solving process including: precision problem statements, goal setting, action plan, fidelity measure, and monitoring student outcomes.&#10;Each item is to be rated not in place, partially or fully in place.&#10;&#10;" title="TFI action items"/>
          <p:cNvGraphicFramePr/>
          <p:nvPr/>
        </p:nvGraphicFramePr>
        <p:xfrm>
          <a:off x="533826" y="2533867"/>
          <a:ext cx="3000000" cy="3000000"/>
        </p:xfrm>
        <a:graphic>
          <a:graphicData uri="http://schemas.openxmlformats.org/drawingml/2006/table">
            <a:tbl>
              <a:tblPr firstRow="1" bandRow="1">
                <a:noFill/>
                <a:tableStyleId>{C0530765-757A-472D-8614-118CCE227D3F}</a:tableStyleId>
              </a:tblPr>
              <a:tblGrid>
                <a:gridCol w="515575">
                  <a:extLst>
                    <a:ext uri="{9D8B030D-6E8A-4147-A177-3AD203B41FA5}">
                      <a16:colId xmlns:a16="http://schemas.microsoft.com/office/drawing/2014/main" val="20000"/>
                    </a:ext>
                  </a:extLst>
                </a:gridCol>
                <a:gridCol w="6272075">
                  <a:extLst>
                    <a:ext uri="{9D8B030D-6E8A-4147-A177-3AD203B41FA5}">
                      <a16:colId xmlns:a16="http://schemas.microsoft.com/office/drawing/2014/main" val="20001"/>
                    </a:ext>
                  </a:extLst>
                </a:gridCol>
                <a:gridCol w="486000">
                  <a:extLst>
                    <a:ext uri="{9D8B030D-6E8A-4147-A177-3AD203B41FA5}">
                      <a16:colId xmlns:a16="http://schemas.microsoft.com/office/drawing/2014/main" val="20002"/>
                    </a:ext>
                  </a:extLst>
                </a:gridCol>
                <a:gridCol w="486000">
                  <a:extLst>
                    <a:ext uri="{9D8B030D-6E8A-4147-A177-3AD203B41FA5}">
                      <a16:colId xmlns:a16="http://schemas.microsoft.com/office/drawing/2014/main" val="20003"/>
                    </a:ext>
                  </a:extLst>
                </a:gridCol>
                <a:gridCol w="435525">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t>TFI</a:t>
                      </a:r>
                      <a:endParaRPr/>
                    </a:p>
                  </a:txBody>
                  <a:tcPr marL="91450" marR="91450" marT="45725" marB="45725"/>
                </a:tc>
                <a:tc>
                  <a:txBody>
                    <a:bodyPr/>
                    <a:lstStyle/>
                    <a:p>
                      <a:pPr marL="0" marR="0" lvl="0" indent="0" algn="l" rtl="0">
                        <a:spcBef>
                          <a:spcPts val="0"/>
                        </a:spcBef>
                        <a:spcAft>
                          <a:spcPts val="0"/>
                        </a:spcAft>
                        <a:buNone/>
                      </a:pPr>
                      <a:r>
                        <a:rPr lang="en-US" sz="1600"/>
                        <a:t>Action Item</a:t>
                      </a:r>
                      <a:endParaRPr/>
                    </a:p>
                    <a:p>
                      <a:pPr marL="0" marR="0" lvl="0" indent="0" algn="r" rtl="0">
                        <a:spcBef>
                          <a:spcPts val="0"/>
                        </a:spcBef>
                        <a:spcAft>
                          <a:spcPts val="0"/>
                        </a:spcAft>
                        <a:buNone/>
                      </a:pPr>
                      <a:r>
                        <a:rPr lang="en-US" sz="1600" b="0" i="1"/>
                        <a:t>(Not In Place; Partially; Fully In Place -&gt;)</a:t>
                      </a:r>
                      <a:endParaRPr/>
                    </a:p>
                  </a:txBody>
                  <a:tcPr marL="91450" marR="91450" marT="45725" marB="45725"/>
                </a:tc>
                <a:tc>
                  <a:txBody>
                    <a:bodyPr/>
                    <a:lstStyle/>
                    <a:p>
                      <a:pPr marL="0" marR="0" lvl="0" indent="0" algn="l" rtl="0">
                        <a:spcBef>
                          <a:spcPts val="0"/>
                        </a:spcBef>
                        <a:spcAft>
                          <a:spcPts val="0"/>
                        </a:spcAft>
                        <a:buNone/>
                      </a:pPr>
                      <a:r>
                        <a:rPr lang="en-US" sz="1600"/>
                        <a:t>NI</a:t>
                      </a:r>
                      <a:endParaRPr/>
                    </a:p>
                  </a:txBody>
                  <a:tcPr marL="91450" marR="91450" marT="45725" marB="45725"/>
                </a:tc>
                <a:tc>
                  <a:txBody>
                    <a:bodyPr/>
                    <a:lstStyle/>
                    <a:p>
                      <a:pPr marL="0" marR="0" lvl="0" indent="0" algn="l" rtl="0">
                        <a:spcBef>
                          <a:spcPts val="0"/>
                        </a:spcBef>
                        <a:spcAft>
                          <a:spcPts val="0"/>
                        </a:spcAft>
                        <a:buNone/>
                      </a:pPr>
                      <a:r>
                        <a:rPr lang="en-US" sz="1600"/>
                        <a:t>PI</a:t>
                      </a:r>
                      <a:endParaRPr/>
                    </a:p>
                  </a:txBody>
                  <a:tcPr marL="91450" marR="91450" marT="45725" marB="45725"/>
                </a:tc>
                <a:tc>
                  <a:txBody>
                    <a:bodyPr/>
                    <a:lstStyle/>
                    <a:p>
                      <a:pPr marL="0" marR="0" lvl="0" indent="0" algn="l" rtl="0">
                        <a:spcBef>
                          <a:spcPts val="0"/>
                        </a:spcBef>
                        <a:spcAft>
                          <a:spcPts val="0"/>
                        </a:spcAft>
                        <a:buNone/>
                      </a:pPr>
                      <a:r>
                        <a:rPr lang="en-US" sz="1600"/>
                        <a:t>FI</a:t>
                      </a:r>
                      <a:endParaRPr/>
                    </a:p>
                  </a:txBody>
                  <a:tcPr marL="91450" marR="91450" marT="45725" marB="45725"/>
                </a:tc>
                <a:extLst>
                  <a:ext uri="{0D108BD9-81ED-4DB2-BD59-A6C34878D82A}">
                    <a16:rowId xmlns:a16="http://schemas.microsoft.com/office/drawing/2014/main" val="10000"/>
                  </a:ext>
                </a:extLst>
              </a:tr>
              <a:tr h="372075">
                <a:tc>
                  <a:txBody>
                    <a:bodyPr/>
                    <a:lstStyle/>
                    <a:p>
                      <a:pPr marL="0" marR="0" lvl="0" indent="0" algn="l" rtl="0">
                        <a:spcBef>
                          <a:spcPts val="0"/>
                        </a:spcBef>
                        <a:spcAft>
                          <a:spcPts val="0"/>
                        </a:spcAft>
                        <a:buNone/>
                      </a:pPr>
                      <a:r>
                        <a:rPr lang="en-US" sz="1400"/>
                        <a:t>1.12</a:t>
                      </a:r>
                      <a:endParaRPr/>
                    </a:p>
                  </a:txBody>
                  <a:tcPr marL="91450" marR="91450" marT="45725" marB="45725" anchor="ctr"/>
                </a:tc>
                <a:tc>
                  <a:txBody>
                    <a:bodyPr/>
                    <a:lstStyle/>
                    <a:p>
                      <a:pPr marL="0" marR="0" lvl="0" indent="0" algn="l" rtl="0">
                        <a:lnSpc>
                          <a:spcPct val="115000"/>
                        </a:lnSpc>
                        <a:spcBef>
                          <a:spcPts val="0"/>
                        </a:spcBef>
                        <a:spcAft>
                          <a:spcPts val="0"/>
                        </a:spcAft>
                        <a:buNone/>
                      </a:pPr>
                      <a:r>
                        <a:rPr lang="en-US" sz="1400" i="0">
                          <a:solidFill>
                            <a:srgbClr val="1D2A53"/>
                          </a:solidFill>
                          <a:latin typeface="Questrial"/>
                          <a:ea typeface="Questrial"/>
                          <a:cs typeface="Questrial"/>
                          <a:sym typeface="Questrial"/>
                        </a:rPr>
                        <a:t>Data system is used to collect and analyze Office Discipline Referral (ODR) data  </a:t>
                      </a:r>
                      <a:endParaRPr/>
                    </a:p>
                  </a:txBody>
                  <a:tcPr marL="68025" marR="68025" marT="0" marB="0"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1"/>
                  </a:ext>
                </a:extLst>
              </a:tr>
              <a:tr h="423350">
                <a:tc>
                  <a:txBody>
                    <a:bodyPr/>
                    <a:lstStyle/>
                    <a:p>
                      <a:pPr marL="0" marR="0" lvl="0" indent="0" algn="l" rtl="0">
                        <a:spcBef>
                          <a:spcPts val="0"/>
                        </a:spcBef>
                        <a:spcAft>
                          <a:spcPts val="0"/>
                        </a:spcAft>
                        <a:buNone/>
                      </a:pPr>
                      <a:r>
                        <a:rPr lang="en-US" sz="1400"/>
                        <a:t>1.12</a:t>
                      </a:r>
                      <a:endParaRPr/>
                    </a:p>
                  </a:txBody>
                  <a:tcPr marL="91450" marR="91450" marT="45725" marB="45725" anchor="ctr"/>
                </a:tc>
                <a:tc>
                  <a:txBody>
                    <a:bodyPr/>
                    <a:lstStyle/>
                    <a:p>
                      <a:pPr marL="0" marR="0" lvl="0" indent="0" algn="l" rtl="0">
                        <a:lnSpc>
                          <a:spcPct val="115000"/>
                        </a:lnSpc>
                        <a:spcBef>
                          <a:spcPts val="0"/>
                        </a:spcBef>
                        <a:spcAft>
                          <a:spcPts val="0"/>
                        </a:spcAft>
                        <a:buNone/>
                      </a:pPr>
                      <a:r>
                        <a:rPr lang="en-US" sz="1400" i="0">
                          <a:solidFill>
                            <a:srgbClr val="1D2A53"/>
                          </a:solidFill>
                          <a:latin typeface="Questrial"/>
                          <a:ea typeface="Questrial"/>
                          <a:cs typeface="Questrial"/>
                          <a:sym typeface="Questrial"/>
                        </a:rPr>
                        <a:t>Additional data are collected (attendance, grades, faculty attendance, surveys) and used by PBIS Team</a:t>
                      </a:r>
                      <a:endParaRPr/>
                    </a:p>
                  </a:txBody>
                  <a:tcPr marL="68025" marR="68025" marT="0" marB="0"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2"/>
                  </a:ext>
                </a:extLst>
              </a:tr>
              <a:tr h="498800">
                <a:tc>
                  <a:txBody>
                    <a:bodyPr/>
                    <a:lstStyle/>
                    <a:p>
                      <a:pPr marL="0" marR="0" lvl="0" indent="0" algn="l" rtl="0">
                        <a:spcBef>
                          <a:spcPts val="0"/>
                        </a:spcBef>
                        <a:spcAft>
                          <a:spcPts val="0"/>
                        </a:spcAft>
                        <a:buNone/>
                      </a:pPr>
                      <a:r>
                        <a:rPr lang="en-US" sz="1400"/>
                        <a:t>1.13</a:t>
                      </a:r>
                      <a:endParaRPr/>
                    </a:p>
                  </a:txBody>
                  <a:tcPr marL="91450" marR="91450" marT="45725" marB="45725" anchor="ctr"/>
                </a:tc>
                <a:tc>
                  <a:txBody>
                    <a:bodyPr/>
                    <a:lstStyle/>
                    <a:p>
                      <a:pPr marL="0" marR="0" lvl="0" indent="0" algn="l" rtl="0">
                        <a:lnSpc>
                          <a:spcPct val="115000"/>
                        </a:lnSpc>
                        <a:spcBef>
                          <a:spcPts val="0"/>
                        </a:spcBef>
                        <a:spcAft>
                          <a:spcPts val="0"/>
                        </a:spcAft>
                        <a:buNone/>
                      </a:pPr>
                      <a:r>
                        <a:rPr lang="en-US" sz="1400" i="0">
                          <a:solidFill>
                            <a:srgbClr val="1D2A53"/>
                          </a:solidFill>
                          <a:latin typeface="Questrial"/>
                          <a:ea typeface="Questrial"/>
                          <a:cs typeface="Questrial"/>
                          <a:sym typeface="Questrial"/>
                        </a:rPr>
                        <a:t>Data analyzed at least monthly </a:t>
                      </a:r>
                      <a:endParaRPr/>
                    </a:p>
                  </a:txBody>
                  <a:tcPr marL="68025" marR="68025" marT="0" marB="0"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3"/>
                  </a:ext>
                </a:extLst>
              </a:tr>
              <a:tr h="393025">
                <a:tc>
                  <a:txBody>
                    <a:bodyPr/>
                    <a:lstStyle/>
                    <a:p>
                      <a:pPr marL="0" marR="0" lvl="0" indent="0" algn="l" rtl="0">
                        <a:spcBef>
                          <a:spcPts val="0"/>
                        </a:spcBef>
                        <a:spcAft>
                          <a:spcPts val="0"/>
                        </a:spcAft>
                        <a:buNone/>
                      </a:pPr>
                      <a:r>
                        <a:rPr lang="en-US" sz="1400"/>
                        <a:t>1.13</a:t>
                      </a:r>
                      <a:endParaRPr/>
                    </a:p>
                  </a:txBody>
                  <a:tcPr marL="91450" marR="91450" marT="45725" marB="45725" anchor="ctr"/>
                </a:tc>
                <a:tc>
                  <a:txBody>
                    <a:bodyPr/>
                    <a:lstStyle/>
                    <a:p>
                      <a:pPr marL="0" marR="0" lvl="0" indent="0" algn="l" rtl="0">
                        <a:spcBef>
                          <a:spcPts val="0"/>
                        </a:spcBef>
                        <a:spcAft>
                          <a:spcPts val="0"/>
                        </a:spcAft>
                        <a:buNone/>
                      </a:pPr>
                      <a:r>
                        <a:rPr lang="en-US" sz="1400" i="0">
                          <a:solidFill>
                            <a:srgbClr val="1D2A53"/>
                          </a:solidFill>
                          <a:latin typeface="Questrial"/>
                          <a:ea typeface="Questrial"/>
                          <a:cs typeface="Questrial"/>
                          <a:sym typeface="Questrial"/>
                        </a:rPr>
                        <a:t>Data shared with team and faculty monthly (minimum)</a:t>
                      </a:r>
                      <a:endParaRPr/>
                    </a:p>
                  </a:txBody>
                  <a:tcPr marL="68025" marR="68025" marT="0" marB="0"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4"/>
                  </a:ext>
                </a:extLst>
              </a:tr>
              <a:tr h="498800">
                <a:tc>
                  <a:txBody>
                    <a:bodyPr/>
                    <a:lstStyle/>
                    <a:p>
                      <a:pPr marL="0" marR="0" lvl="0" indent="0" algn="l" rtl="0">
                        <a:spcBef>
                          <a:spcPts val="0"/>
                        </a:spcBef>
                        <a:spcAft>
                          <a:spcPts val="0"/>
                        </a:spcAft>
                        <a:buNone/>
                      </a:pPr>
                      <a:r>
                        <a:rPr lang="en-US" sz="1400"/>
                        <a:t>1.13</a:t>
                      </a:r>
                      <a:endParaRPr/>
                    </a:p>
                  </a:txBody>
                  <a:tcPr marL="91450" marR="91450" marT="45725" marB="45725" anchor="ctr"/>
                </a:tc>
                <a:tc>
                  <a:txBody>
                    <a:bodyPr/>
                    <a:lstStyle/>
                    <a:p>
                      <a:pPr marL="0" marR="0" lvl="0" indent="0" algn="l" rtl="0">
                        <a:spcBef>
                          <a:spcPts val="0"/>
                        </a:spcBef>
                        <a:spcAft>
                          <a:spcPts val="0"/>
                        </a:spcAft>
                        <a:buNone/>
                      </a:pPr>
                      <a:r>
                        <a:rPr lang="en-US" sz="1400" i="0">
                          <a:solidFill>
                            <a:srgbClr val="1D2A53"/>
                          </a:solidFill>
                          <a:latin typeface="Questrial"/>
                          <a:ea typeface="Questrial"/>
                          <a:cs typeface="Questrial"/>
                          <a:sym typeface="Questrial"/>
                        </a:rPr>
                        <a:t>Disaggregate data to inform and monitor equitable practices. </a:t>
                      </a:r>
                      <a:endParaRPr sz="1400" i="0">
                        <a:solidFill>
                          <a:srgbClr val="1D2A53"/>
                        </a:solidFill>
                        <a:latin typeface="Questrial"/>
                        <a:ea typeface="Questrial"/>
                        <a:cs typeface="Questrial"/>
                        <a:sym typeface="Questrial"/>
                      </a:endParaRPr>
                    </a:p>
                  </a:txBody>
                  <a:tcPr marL="68025" marR="68025" marT="0" marB="0"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5"/>
                  </a:ext>
                </a:extLst>
              </a:tr>
              <a:tr h="498800">
                <a:tc>
                  <a:txBody>
                    <a:bodyPr/>
                    <a:lstStyle/>
                    <a:p>
                      <a:pPr marL="0" marR="0" lvl="0" indent="0" algn="l" rtl="0">
                        <a:spcBef>
                          <a:spcPts val="0"/>
                        </a:spcBef>
                        <a:spcAft>
                          <a:spcPts val="0"/>
                        </a:spcAft>
                        <a:buNone/>
                      </a:pPr>
                      <a:r>
                        <a:rPr lang="en-US" sz="1400"/>
                        <a:t>1.13</a:t>
                      </a:r>
                      <a:endParaRPr sz="1400"/>
                    </a:p>
                  </a:txBody>
                  <a:tcPr marL="91450" marR="91450" marT="45725" marB="45725" anchor="ctr"/>
                </a:tc>
                <a:tc>
                  <a:txBody>
                    <a:bodyPr/>
                    <a:lstStyle/>
                    <a:p>
                      <a:pPr marL="0" marR="0" lvl="0" indent="0" algn="l" rtl="0">
                        <a:spcBef>
                          <a:spcPts val="0"/>
                        </a:spcBef>
                        <a:spcAft>
                          <a:spcPts val="0"/>
                        </a:spcAft>
                        <a:buNone/>
                      </a:pPr>
                      <a:r>
                        <a:rPr lang="en-US" sz="1400" i="0">
                          <a:solidFill>
                            <a:srgbClr val="1D2A53"/>
                          </a:solidFill>
                          <a:latin typeface="Questrial"/>
                          <a:ea typeface="Questrial"/>
                          <a:cs typeface="Questrial"/>
                          <a:sym typeface="Questrial"/>
                        </a:rPr>
                        <a:t>Team Implements problem solving process including: precision problem statements, goal setting, action plan, fidelity measure, and monitoring student outcomes.</a:t>
                      </a:r>
                      <a:endParaRPr/>
                    </a:p>
                  </a:txBody>
                  <a:tcPr marL="68025" marR="68025" marT="0" marB="0"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6"/>
                  </a:ext>
                </a:extLst>
              </a:tr>
            </a:tbl>
          </a:graphicData>
        </a:graphic>
      </p:graphicFrame>
      <p:sp>
        <p:nvSpPr>
          <p:cNvPr id="371" name="Google Shape;371;p48"/>
          <p:cNvSpPr txBox="1"/>
          <p:nvPr/>
        </p:nvSpPr>
        <p:spPr>
          <a:xfrm>
            <a:off x="698931" y="1199710"/>
            <a:ext cx="7917552" cy="1015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Identify action items below needed for full implementation</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Add action items to the Action Plan in your workbook</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Add completed items and artifacts to the PPT Overview for your school</a:t>
            </a:r>
            <a:endParaRPr/>
          </a:p>
        </p:txBody>
      </p:sp>
      <p:sp>
        <p:nvSpPr>
          <p:cNvPr id="372" name="Google Shape;372;p48"/>
          <p:cNvSpPr txBox="1">
            <a:spLocks noGrp="1"/>
          </p:cNvSpPr>
          <p:nvPr>
            <p:ph type="title"/>
          </p:nvPr>
        </p:nvSpPr>
        <p:spPr>
          <a:xfrm>
            <a:off x="1205371" y="274320"/>
            <a:ext cx="6987106" cy="6367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Questrial"/>
              <a:buNone/>
            </a:pPr>
            <a:r>
              <a:rPr lang="en-US" sz="3959"/>
              <a:t>Reflection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49" title="Self-Assessment-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graphicFrame>
        <p:nvGraphicFramePr>
          <p:cNvPr id="379" name="Google Shape;379;p49" descr="1.12 discipline data; 1.13 data-based decision making.  Chart also includes possible data sources and criteria for each feature." title="TFI features 1.12 and 1.13"/>
          <p:cNvGraphicFramePr/>
          <p:nvPr/>
        </p:nvGraphicFramePr>
        <p:xfrm>
          <a:off x="777906" y="2191174"/>
          <a:ext cx="3000000" cy="3000000"/>
        </p:xfrm>
        <a:graphic>
          <a:graphicData uri="http://schemas.openxmlformats.org/drawingml/2006/table">
            <a:tbl>
              <a:tblPr firstRow="1" bandRow="1">
                <a:noFill/>
                <a:tableStyleId>{C0530765-757A-472D-8614-118CCE227D3F}</a:tableStyleId>
              </a:tblPr>
              <a:tblGrid>
                <a:gridCol w="2533650">
                  <a:extLst>
                    <a:ext uri="{9D8B030D-6E8A-4147-A177-3AD203B41FA5}">
                      <a16:colId xmlns:a16="http://schemas.microsoft.com/office/drawing/2014/main" val="20000"/>
                    </a:ext>
                  </a:extLst>
                </a:gridCol>
                <a:gridCol w="1883850">
                  <a:extLst>
                    <a:ext uri="{9D8B030D-6E8A-4147-A177-3AD203B41FA5}">
                      <a16:colId xmlns:a16="http://schemas.microsoft.com/office/drawing/2014/main" val="20001"/>
                    </a:ext>
                  </a:extLst>
                </a:gridCol>
                <a:gridCol w="3183475">
                  <a:extLst>
                    <a:ext uri="{9D8B030D-6E8A-4147-A177-3AD203B41FA5}">
                      <a16:colId xmlns:a16="http://schemas.microsoft.com/office/drawing/2014/main" val="20002"/>
                    </a:ext>
                  </a:extLst>
                </a:gridCol>
              </a:tblGrid>
              <a:tr h="287875">
                <a:tc>
                  <a:txBody>
                    <a:bodyPr/>
                    <a:lstStyle/>
                    <a:p>
                      <a:pPr marL="0" marR="0" lvl="0" indent="0" algn="l" rtl="0">
                        <a:spcBef>
                          <a:spcPts val="0"/>
                        </a:spcBef>
                        <a:spcAft>
                          <a:spcPts val="0"/>
                        </a:spcAft>
                        <a:buNone/>
                      </a:pPr>
                      <a:r>
                        <a:rPr lang="en-US" sz="1100">
                          <a:solidFill>
                            <a:srgbClr val="1D2A53"/>
                          </a:solidFill>
                        </a:rPr>
                        <a:t>Features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rgbClr val="1D2A53"/>
                          </a:solidFill>
                        </a:rPr>
                        <a:t>Possible Sources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rgbClr val="1D2A53"/>
                          </a:solidFill>
                        </a:rPr>
                        <a:t>Criteria</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70000">
                <a:tc>
                  <a:txBody>
                    <a:bodyPr/>
                    <a:lstStyle/>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1.12 Discipline Data:</a:t>
                      </a:r>
                      <a:endParaRPr sz="1100">
                        <a:solidFill>
                          <a:srgbClr val="1D2A53"/>
                        </a:solidFill>
                        <a:latin typeface="Questrial"/>
                        <a:ea typeface="Questrial"/>
                        <a:cs typeface="Questrial"/>
                        <a:sym typeface="Questrial"/>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Tier I team has instantaneous access to graphed reports</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summarizing discipline data organized by the frequency of problem behavior events by behavior, location, time of day, and by individual student.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School policy</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Team meeting minutes</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Student outcome data</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a:solidFill>
                            <a:srgbClr val="1D2A53"/>
                          </a:solidFill>
                          <a:latin typeface="Questrial"/>
                          <a:ea typeface="Questrial"/>
                          <a:cs typeface="Questrial"/>
                          <a:sym typeface="Questrial"/>
                        </a:rPr>
                        <a:t>0</a:t>
                      </a:r>
                      <a:r>
                        <a:rPr lang="en-US" sz="1100">
                          <a:solidFill>
                            <a:srgbClr val="1D2A53"/>
                          </a:solidFill>
                          <a:latin typeface="Questrial"/>
                          <a:ea typeface="Questrial"/>
                          <a:cs typeface="Questrial"/>
                          <a:sym typeface="Questrial"/>
                        </a:rPr>
                        <a:t> = No centralized data system with ongoing decision making exists</a:t>
                      </a:r>
                      <a:endParaRPr/>
                    </a:p>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 1 </a:t>
                      </a:r>
                      <a:r>
                        <a:rPr lang="en-US" sz="1100">
                          <a:solidFill>
                            <a:srgbClr val="1D2A53"/>
                          </a:solidFill>
                          <a:latin typeface="Questrial"/>
                          <a:ea typeface="Questrial"/>
                          <a:cs typeface="Questrial"/>
                          <a:sym typeface="Questrial"/>
                        </a:rPr>
                        <a:t>= Data system exists but does not allow instantaneous access to full set of graphed reports</a:t>
                      </a:r>
                      <a:endParaRPr/>
                    </a:p>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 2 </a:t>
                      </a:r>
                      <a:r>
                        <a:rPr lang="en-US" sz="1100">
                          <a:solidFill>
                            <a:srgbClr val="1D2A53"/>
                          </a:solidFill>
                          <a:latin typeface="Questrial"/>
                          <a:ea typeface="Questrial"/>
                          <a:cs typeface="Questrial"/>
                          <a:sym typeface="Questrial"/>
                        </a:rPr>
                        <a:t>= Discipline data system exists that allows instantaneous access to graphs of frequency of problem</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behavior events by behavior, location, time of day, and student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48175">
                <a:tc>
                  <a:txBody>
                    <a:bodyPr/>
                    <a:lstStyle/>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1.13 Data-based Decision Making:</a:t>
                      </a:r>
                      <a:r>
                        <a:rPr lang="en-US" sz="1100">
                          <a:solidFill>
                            <a:srgbClr val="1D2A53"/>
                          </a:solidFill>
                          <a:latin typeface="Questrial"/>
                          <a:ea typeface="Questrial"/>
                          <a:cs typeface="Questrial"/>
                          <a:sym typeface="Questrial"/>
                        </a:rPr>
                        <a:t> </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Tier I team reviews and uses discipline data and</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academic outcome data (e.g., Curriculum-Based Measures, state tests) at least monthly for decision-making.</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Data decision rules</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Staff professional</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development calendar</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Staff handbook</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Team meeting minutes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0</a:t>
                      </a:r>
                      <a:r>
                        <a:rPr lang="en-US" sz="1100">
                          <a:solidFill>
                            <a:srgbClr val="1D2A53"/>
                          </a:solidFill>
                          <a:latin typeface="Questrial"/>
                          <a:ea typeface="Questrial"/>
                          <a:cs typeface="Questrial"/>
                          <a:sym typeface="Questrial"/>
                        </a:rPr>
                        <a:t> = No process/protocol exists, or data are reviewed but not used</a:t>
                      </a:r>
                      <a:endParaRPr/>
                    </a:p>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 1 </a:t>
                      </a:r>
                      <a:r>
                        <a:rPr lang="en-US" sz="1100">
                          <a:solidFill>
                            <a:srgbClr val="1D2A53"/>
                          </a:solidFill>
                          <a:latin typeface="Questrial"/>
                          <a:ea typeface="Questrial"/>
                          <a:cs typeface="Questrial"/>
                          <a:sym typeface="Questrial"/>
                        </a:rPr>
                        <a:t>= Data reviewed and used for decision-making, but</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less than monthly</a:t>
                      </a:r>
                      <a:endParaRPr/>
                    </a:p>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 2</a:t>
                      </a:r>
                      <a:r>
                        <a:rPr lang="en-US" sz="1100">
                          <a:solidFill>
                            <a:srgbClr val="1D2A53"/>
                          </a:solidFill>
                          <a:latin typeface="Questrial"/>
                          <a:ea typeface="Questrial"/>
                          <a:cs typeface="Questrial"/>
                          <a:sym typeface="Questrial"/>
                        </a:rPr>
                        <a:t> = Team reviews discipline data and uses data for decision-making at least monthly. If data indicate</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an academic or behavior problem, an action plan is developed to enhance or modify Tier I supports</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80" name="Google Shape;380;p49"/>
          <p:cNvSpPr txBox="1">
            <a:spLocks noGrp="1"/>
          </p:cNvSpPr>
          <p:nvPr>
            <p:ph type="title"/>
          </p:nvPr>
        </p:nvSpPr>
        <p:spPr>
          <a:xfrm>
            <a:off x="917267" y="290275"/>
            <a:ext cx="7461610"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Questrial"/>
              <a:buNone/>
            </a:pPr>
            <a:r>
              <a:rPr lang="en-US" sz="3959"/>
              <a:t>TFI Self-Assessment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50" title="OSEP Center on Positive Beahvioral Interventions and Supports logo"/>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387" name="Google Shape;387;p50" title="Illinois PBIS network logo"/>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388" name="Google Shape;388;p50" title="Wisconsin PBIS network logo"/>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389" name="Google Shape;389;p50" descr="RTI for behavior" title="Florida's positive behavior support project logo"/>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390" name="Google Shape;390;p50" title="Virginia tiered systems of supports logo"/>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391" name="Google Shape;391;p50" title="Missouri schoolwide positive behavior support logo"/>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392" name="Google Shape;392;p50" title="PBIS Maryland logo"/>
          <p:cNvPicPr preferRelativeResize="0"/>
          <p:nvPr/>
        </p:nvPicPr>
        <p:blipFill rotWithShape="1">
          <a:blip r:embed="rId9">
            <a:alphaModFix/>
          </a:blip>
          <a:srcRect/>
          <a:stretch/>
        </p:blipFill>
        <p:spPr>
          <a:xfrm>
            <a:off x="1273144" y="2778944"/>
            <a:ext cx="1185764" cy="670748"/>
          </a:xfrm>
          <a:prstGeom prst="rect">
            <a:avLst/>
          </a:prstGeom>
          <a:noFill/>
          <a:ln>
            <a:noFill/>
          </a:ln>
        </p:spPr>
      </p:pic>
      <p:grpSp>
        <p:nvGrpSpPr>
          <p:cNvPr id="393" name="Google Shape;393;p50" title="Midwest PBIS network and Mid-Atlantic PBIS network logos"/>
          <p:cNvGrpSpPr/>
          <p:nvPr/>
        </p:nvGrpSpPr>
        <p:grpSpPr>
          <a:xfrm>
            <a:off x="3293533" y="2202848"/>
            <a:ext cx="2556934" cy="1177310"/>
            <a:chOff x="2834308" y="2395711"/>
            <a:chExt cx="3475384" cy="1600200"/>
          </a:xfrm>
        </p:grpSpPr>
        <p:pic>
          <p:nvPicPr>
            <p:cNvPr id="394" name="Google Shape;394;p50" title="Mid-Atlantic PBIS network logo"/>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395" name="Google Shape;395;p50" title="Midwest PBIS network logo"/>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pic>
        <p:nvPicPr>
          <p:cNvPr id="396" name="Google Shape;396;p50" title="Minnesota PBIS Logo"/>
          <p:cNvPicPr preferRelativeResize="0"/>
          <p:nvPr/>
        </p:nvPicPr>
        <p:blipFill rotWithShape="1">
          <a:blip r:embed="rId12">
            <a:alphaModFix/>
          </a:blip>
          <a:srcRect/>
          <a:stretch/>
        </p:blipFill>
        <p:spPr>
          <a:xfrm>
            <a:off x="7100540" y="1890210"/>
            <a:ext cx="1548315" cy="679323"/>
          </a:xfrm>
          <a:prstGeom prst="rect">
            <a:avLst/>
          </a:prstGeom>
          <a:noFill/>
          <a:ln>
            <a:noFill/>
          </a:ln>
        </p:spPr>
      </p:pic>
      <p:pic>
        <p:nvPicPr>
          <p:cNvPr id="397" name="Google Shape;397;p50" title="Thank you!"/>
          <p:cNvPicPr preferRelativeResize="0"/>
          <p:nvPr/>
        </p:nvPicPr>
        <p:blipFill rotWithShape="1">
          <a:blip r:embed="rId13">
            <a:alphaModFix/>
          </a:blip>
          <a:srcRect/>
          <a:stretch/>
        </p:blipFill>
        <p:spPr>
          <a:xfrm rot="-771825">
            <a:off x="6679519" y="311189"/>
            <a:ext cx="2345339" cy="1334694"/>
          </a:xfrm>
          <a:prstGeom prst="rect">
            <a:avLst/>
          </a:prstGeom>
          <a:noFill/>
          <a:ln>
            <a:noFill/>
          </a:ln>
        </p:spPr>
      </p:pic>
      <p:sp>
        <p:nvSpPr>
          <p:cNvPr id="398" name="Google Shape;398;p50"/>
          <p:cNvSpPr txBox="1">
            <a:spLocks noGrp="1"/>
          </p:cNvSpPr>
          <p:nvPr>
            <p:ph type="title"/>
          </p:nvPr>
        </p:nvSpPr>
        <p:spPr>
          <a:xfrm>
            <a:off x="81280" y="350815"/>
            <a:ext cx="854158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520"/>
              <a:buFont typeface="Questrial"/>
              <a:buNone/>
            </a:pPr>
            <a:r>
              <a:rPr lang="en-US" sz="2520" b="1" i="1"/>
              <a:t>Appreciation</a:t>
            </a:r>
            <a:r>
              <a:rPr lang="en-US" sz="3600" b="1"/>
              <a:t> </a:t>
            </a:r>
            <a:r>
              <a:rPr lang="en-US" sz="2520">
                <a:solidFill>
                  <a:srgbClr val="000000"/>
                </a:solidFill>
              </a:rPr>
              <a:t>is given to the following</a:t>
            </a:r>
            <a:br>
              <a:rPr lang="en-US" sz="2520">
                <a:solidFill>
                  <a:srgbClr val="000000"/>
                </a:solidFill>
              </a:rPr>
            </a:br>
            <a:r>
              <a:rPr lang="en-US" sz="2520">
                <a:solidFill>
                  <a:srgbClr val="000000"/>
                </a:solidFill>
              </a:rPr>
              <a:t>for their contributions to this Professional Learning:</a:t>
            </a:r>
            <a:br>
              <a:rPr lang="en-US" sz="2520">
                <a:solidFill>
                  <a:srgbClr val="000000"/>
                </a:solidFill>
              </a:rPr>
            </a:br>
            <a:endParaRPr sz="252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20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2"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graphicFrame>
        <p:nvGraphicFramePr>
          <p:cNvPr id="144" name="Google Shape;144;p22" descr="1. Arrange orderly phosical environment; 2. Define, teach, acknowledge rules and expectations; 3. Define, teach classroom routines; 4. Emply active supervision; 5. Provide specific praise for behavior; 6. Continuum of response strategies for inappropriate behaviors; 7. Class-wide group contingency; 8. provide multiple opportunities to respond." title="8 Classroom Management Practices"/>
          <p:cNvGraphicFramePr/>
          <p:nvPr/>
        </p:nvGraphicFramePr>
        <p:xfrm>
          <a:off x="4460241" y="2820779"/>
          <a:ext cx="3000000" cy="3000000"/>
        </p:xfrm>
        <a:graphic>
          <a:graphicData uri="http://schemas.openxmlformats.org/drawingml/2006/table">
            <a:tbl>
              <a:tblPr firstRow="1" bandRow="1">
                <a:noFill/>
                <a:tableStyleId>{C0530765-757A-472D-8614-118CCE227D3F}</a:tableStyleId>
              </a:tblPr>
              <a:tblGrid>
                <a:gridCol w="273450">
                  <a:extLst>
                    <a:ext uri="{9D8B030D-6E8A-4147-A177-3AD203B41FA5}">
                      <a16:colId xmlns:a16="http://schemas.microsoft.com/office/drawing/2014/main" val="20000"/>
                    </a:ext>
                  </a:extLst>
                </a:gridCol>
                <a:gridCol w="3785850">
                  <a:extLst>
                    <a:ext uri="{9D8B030D-6E8A-4147-A177-3AD203B41FA5}">
                      <a16:colId xmlns:a16="http://schemas.microsoft.com/office/drawing/2014/main" val="20001"/>
                    </a:ext>
                  </a:extLst>
                </a:gridCol>
              </a:tblGrid>
              <a:tr h="238500">
                <a:tc gridSpan="2">
                  <a:txBody>
                    <a:bodyPr/>
                    <a:lstStyle/>
                    <a:p>
                      <a:pPr marL="0" marR="0" lvl="0" indent="0" algn="ctr" rtl="0">
                        <a:spcBef>
                          <a:spcPts val="0"/>
                        </a:spcBef>
                        <a:spcAft>
                          <a:spcPts val="0"/>
                        </a:spcAft>
                        <a:buNone/>
                      </a:pPr>
                      <a:r>
                        <a:rPr lang="en-US" sz="1800" u="none" strike="noStrike" cap="none">
                          <a:solidFill>
                            <a:schemeClr val="dk2"/>
                          </a:solidFill>
                        </a:rPr>
                        <a:t>8 Classroom Management Practices</a:t>
                      </a:r>
                      <a:endParaRPr sz="1800" u="none" strike="noStrike" cap="none">
                        <a:solidFill>
                          <a:schemeClr val="dk2"/>
                        </a:solidFill>
                        <a:latin typeface="Questrial"/>
                        <a:ea typeface="Questrial"/>
                        <a:cs typeface="Questrial"/>
                        <a:sym typeface="Questria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900">
                <a:tc>
                  <a:txBody>
                    <a:bodyPr/>
                    <a:lstStyle/>
                    <a:p>
                      <a:pPr marL="0" marR="0" lvl="0" indent="0" algn="l" rtl="0">
                        <a:spcBef>
                          <a:spcPts val="0"/>
                        </a:spcBef>
                        <a:spcAft>
                          <a:spcPts val="0"/>
                        </a:spcAft>
                        <a:buNone/>
                      </a:pPr>
                      <a:r>
                        <a:rPr lang="en-US" sz="1500" b="0" u="none" strike="noStrike" cap="none">
                          <a:solidFill>
                            <a:schemeClr val="dk2"/>
                          </a:solidFill>
                        </a:rPr>
                        <a:t>1</a:t>
                      </a:r>
                      <a:endParaRPr sz="1500" b="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Arrange orderly physical environment</a:t>
                      </a:r>
                      <a:endParaRPr sz="1500" b="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1"/>
                  </a:ext>
                </a:extLst>
              </a:tr>
              <a:tr h="491825">
                <a:tc>
                  <a:txBody>
                    <a:bodyPr/>
                    <a:lstStyle/>
                    <a:p>
                      <a:pPr marL="0" marR="0" lvl="0" indent="0" algn="l" rtl="0">
                        <a:spcBef>
                          <a:spcPts val="0"/>
                        </a:spcBef>
                        <a:spcAft>
                          <a:spcPts val="0"/>
                        </a:spcAft>
                        <a:buNone/>
                      </a:pPr>
                      <a:r>
                        <a:rPr lang="en-US" sz="1500" b="0">
                          <a:solidFill>
                            <a:schemeClr val="dk2"/>
                          </a:solidFill>
                        </a:rPr>
                        <a:t>2</a:t>
                      </a:r>
                      <a:endParaRPr sz="1500" b="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Define, Teach, Acknowledge Rules and Expectations </a:t>
                      </a:r>
                      <a:endParaRPr sz="1500" b="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2"/>
                  </a:ext>
                </a:extLst>
              </a:tr>
              <a:tr h="286900">
                <a:tc>
                  <a:txBody>
                    <a:bodyPr/>
                    <a:lstStyle/>
                    <a:p>
                      <a:pPr marL="0" marR="0" lvl="0" indent="0" algn="l" rtl="0">
                        <a:spcBef>
                          <a:spcPts val="0"/>
                        </a:spcBef>
                        <a:spcAft>
                          <a:spcPts val="0"/>
                        </a:spcAft>
                        <a:buNone/>
                      </a:pPr>
                      <a:r>
                        <a:rPr lang="en-US" sz="1500" b="0">
                          <a:solidFill>
                            <a:schemeClr val="dk2"/>
                          </a:solidFill>
                        </a:rPr>
                        <a:t>3</a:t>
                      </a:r>
                      <a:endParaRPr sz="1500" b="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Define, Teach Classroom Routines</a:t>
                      </a:r>
                      <a:endParaRPr sz="1500" b="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3"/>
                  </a:ext>
                </a:extLst>
              </a:tr>
              <a:tr h="286900">
                <a:tc>
                  <a:txBody>
                    <a:bodyPr/>
                    <a:lstStyle/>
                    <a:p>
                      <a:pPr marL="0" marR="0" lvl="0" indent="0" algn="l" rtl="0">
                        <a:spcBef>
                          <a:spcPts val="0"/>
                        </a:spcBef>
                        <a:spcAft>
                          <a:spcPts val="0"/>
                        </a:spcAft>
                        <a:buNone/>
                      </a:pPr>
                      <a:r>
                        <a:rPr lang="en-US" sz="1500">
                          <a:solidFill>
                            <a:schemeClr val="dk2"/>
                          </a:solidFill>
                        </a:rPr>
                        <a:t>4</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Employ Active Supervision</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4"/>
                  </a:ext>
                </a:extLst>
              </a:tr>
              <a:tr h="286900">
                <a:tc>
                  <a:txBody>
                    <a:bodyPr/>
                    <a:lstStyle/>
                    <a:p>
                      <a:pPr marL="0" marR="0" lvl="0" indent="0" algn="l" rtl="0">
                        <a:spcBef>
                          <a:spcPts val="0"/>
                        </a:spcBef>
                        <a:spcAft>
                          <a:spcPts val="0"/>
                        </a:spcAft>
                        <a:buNone/>
                      </a:pPr>
                      <a:r>
                        <a:rPr lang="en-US" sz="1500">
                          <a:solidFill>
                            <a:schemeClr val="dk2"/>
                          </a:solidFill>
                        </a:rPr>
                        <a:t>5</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Provide Specific Praise for Behavior</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5"/>
                  </a:ext>
                </a:extLst>
              </a:tr>
              <a:tr h="491825">
                <a:tc>
                  <a:txBody>
                    <a:bodyPr/>
                    <a:lstStyle/>
                    <a:p>
                      <a:pPr marL="0" marR="0" lvl="0" indent="0" algn="l" rtl="0">
                        <a:spcBef>
                          <a:spcPts val="0"/>
                        </a:spcBef>
                        <a:spcAft>
                          <a:spcPts val="0"/>
                        </a:spcAft>
                        <a:buNone/>
                      </a:pPr>
                      <a:r>
                        <a:rPr lang="en-US" sz="1500">
                          <a:solidFill>
                            <a:schemeClr val="dk2"/>
                          </a:solidFill>
                        </a:rPr>
                        <a:t>6</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Continuum of Response Strategies for Inappropriate Behaviors</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6"/>
                  </a:ext>
                </a:extLst>
              </a:tr>
              <a:tr h="286900">
                <a:tc>
                  <a:txBody>
                    <a:bodyPr/>
                    <a:lstStyle/>
                    <a:p>
                      <a:pPr marL="0" marR="0" lvl="0" indent="0" algn="l" rtl="0">
                        <a:spcBef>
                          <a:spcPts val="0"/>
                        </a:spcBef>
                        <a:spcAft>
                          <a:spcPts val="0"/>
                        </a:spcAft>
                        <a:buNone/>
                      </a:pPr>
                      <a:r>
                        <a:rPr lang="en-US" sz="1500">
                          <a:solidFill>
                            <a:schemeClr val="dk2"/>
                          </a:solidFill>
                        </a:rPr>
                        <a:t>7</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Class-Wide Group Contingency</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7"/>
                  </a:ext>
                </a:extLst>
              </a:tr>
              <a:tr h="286900">
                <a:tc>
                  <a:txBody>
                    <a:bodyPr/>
                    <a:lstStyle/>
                    <a:p>
                      <a:pPr marL="0" marR="0" lvl="0" indent="0" algn="l" rtl="0">
                        <a:spcBef>
                          <a:spcPts val="0"/>
                        </a:spcBef>
                        <a:spcAft>
                          <a:spcPts val="0"/>
                        </a:spcAft>
                        <a:buNone/>
                      </a:pPr>
                      <a:r>
                        <a:rPr lang="en-US" sz="1500">
                          <a:solidFill>
                            <a:schemeClr val="dk2"/>
                          </a:solidFill>
                        </a:rPr>
                        <a:t>8</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Provide Multiple Opportunities to Respond</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8"/>
                  </a:ext>
                </a:extLst>
              </a:tr>
            </a:tbl>
          </a:graphicData>
        </a:graphic>
      </p:graphicFrame>
      <p:graphicFrame>
        <p:nvGraphicFramePr>
          <p:cNvPr id="145" name="Google Shape;145;p22" descr="1.12 discipline data, 1.13 data-based decision making, 1.14 fidelity data, 1.15 annual evaluation" title="TFI Sub-scale: evaluation"/>
          <p:cNvGraphicFramePr/>
          <p:nvPr/>
        </p:nvGraphicFramePr>
        <p:xfrm>
          <a:off x="4460241" y="1015049"/>
          <a:ext cx="3000000" cy="3000000"/>
        </p:xfrm>
        <a:graphic>
          <a:graphicData uri="http://schemas.openxmlformats.org/drawingml/2006/table">
            <a:tbl>
              <a:tblPr firstRow="1" bandRow="1">
                <a:noFill/>
                <a:tableStyleId>{C0530765-757A-472D-8614-118CCE227D3F}</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Evaluation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b="1">
                          <a:solidFill>
                            <a:schemeClr val="accent6"/>
                          </a:solidFill>
                        </a:rPr>
                        <a:t>TFI 1.12</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Discipline Data</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b="1">
                          <a:solidFill>
                            <a:schemeClr val="accent6"/>
                          </a:solidFill>
                        </a:rPr>
                        <a:t>TFI 1.13</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Data-based Decision Making</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46" name="Google Shape;146;p22"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tion"/>
          <p:cNvGraphicFramePr/>
          <p:nvPr/>
        </p:nvGraphicFramePr>
        <p:xfrm>
          <a:off x="724107" y="2249016"/>
          <a:ext cx="3000000" cy="3000000"/>
        </p:xfrm>
        <a:graphic>
          <a:graphicData uri="http://schemas.openxmlformats.org/drawingml/2006/table">
            <a:tbl>
              <a:tblPr firstRow="1" bandRow="1">
                <a:noFill/>
                <a:tableStyleId>{C0530765-757A-472D-8614-118CCE227D3F}</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47" name="Google Shape;147;p22" descr="1.1 Team composition; 1.2 Team operating procedures" title="TFI Sub-Scale: Team"/>
          <p:cNvGraphicFramePr/>
          <p:nvPr/>
        </p:nvGraphicFramePr>
        <p:xfrm>
          <a:off x="724108" y="1001350"/>
          <a:ext cx="3000000" cy="3000000"/>
        </p:xfrm>
        <a:graphic>
          <a:graphicData uri="http://schemas.openxmlformats.org/drawingml/2006/table">
            <a:tbl>
              <a:tblPr firstRow="1" bandRow="1">
                <a:noFill/>
                <a:tableStyleId>{C0530765-757A-472D-8614-118CCE227D3F}</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sp>
        <p:nvSpPr>
          <p:cNvPr id="148" name="Google Shape;148;p22"/>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Questrial"/>
              <a:buNone/>
            </a:pPr>
            <a:r>
              <a:rPr lang="en-US" sz="3240"/>
              <a:t> Tier 1: Professional Learning Roadmap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3"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55" name="Google Shape;155;p23"/>
          <p:cNvSpPr txBox="1">
            <a:spLocks noGrp="1"/>
          </p:cNvSpPr>
          <p:nvPr>
            <p:ph type="body" idx="1"/>
          </p:nvPr>
        </p:nvSpPr>
        <p:spPr>
          <a:xfrm>
            <a:off x="365298" y="1744133"/>
            <a:ext cx="8257568" cy="42297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800" b="1"/>
              <a:t>Purpose: </a:t>
            </a:r>
            <a:br>
              <a:rPr lang="en-US" sz="1800" b="1"/>
            </a:br>
            <a:r>
              <a:rPr lang="en-US" sz="1800"/>
              <a:t>Prepare and plan for facilitating </a:t>
            </a:r>
            <a:br>
              <a:rPr lang="en-US" sz="1800"/>
            </a:br>
            <a:r>
              <a:rPr lang="en-US" sz="1800"/>
              <a:t>implementation of Data Analysis</a:t>
            </a:r>
            <a:endParaRPr/>
          </a:p>
          <a:p>
            <a:pPr marL="0" lvl="0" indent="0" algn="l" rtl="0">
              <a:spcBef>
                <a:spcPts val="360"/>
              </a:spcBef>
              <a:spcAft>
                <a:spcPts val="0"/>
              </a:spcAft>
              <a:buSzPts val="1800"/>
              <a:buNone/>
            </a:pPr>
            <a:endParaRPr sz="1800"/>
          </a:p>
          <a:p>
            <a:pPr marL="0" lvl="0" indent="0" algn="l" rtl="0">
              <a:spcBef>
                <a:spcPts val="360"/>
              </a:spcBef>
              <a:spcAft>
                <a:spcPts val="0"/>
              </a:spcAft>
              <a:buSzPts val="1800"/>
              <a:buNone/>
            </a:pPr>
            <a:endParaRPr sz="1800"/>
          </a:p>
          <a:p>
            <a:pPr marL="0" lvl="0" indent="0" algn="l" rtl="0">
              <a:spcBef>
                <a:spcPts val="360"/>
              </a:spcBef>
              <a:spcAft>
                <a:spcPts val="0"/>
              </a:spcAft>
              <a:buSzPts val="1800"/>
              <a:buNone/>
            </a:pPr>
            <a:r>
              <a:rPr lang="en-US" sz="1800" b="1"/>
              <a:t>Outcomes:</a:t>
            </a:r>
            <a:endParaRPr/>
          </a:p>
          <a:p>
            <a:pPr marL="457200" lvl="0" indent="0" algn="l" rtl="0">
              <a:spcBef>
                <a:spcPts val="360"/>
              </a:spcBef>
              <a:spcAft>
                <a:spcPts val="0"/>
              </a:spcAft>
              <a:buSzPts val="1800"/>
              <a:buNone/>
            </a:pPr>
            <a:r>
              <a:rPr lang="en-US" sz="1800" b="1"/>
              <a:t>1.12 Discipline Data:</a:t>
            </a:r>
            <a:r>
              <a:rPr lang="en-US" sz="1800"/>
              <a:t> Tier I team has instantaneous access to graphed reports summarizing discipline data organized by the frequency of problem behavior events by behavior, location, time of day, and by individual student.</a:t>
            </a:r>
            <a:br>
              <a:rPr lang="en-US" sz="1800"/>
            </a:br>
            <a:endParaRPr sz="1800"/>
          </a:p>
          <a:p>
            <a:pPr marL="457200" lvl="0" indent="0" algn="l" rtl="0">
              <a:spcBef>
                <a:spcPts val="360"/>
              </a:spcBef>
              <a:spcAft>
                <a:spcPts val="0"/>
              </a:spcAft>
              <a:buSzPts val="1800"/>
              <a:buNone/>
            </a:pPr>
            <a:r>
              <a:rPr lang="en-US" sz="1800" b="1"/>
              <a:t>1.13 Data-based Decision Making:</a:t>
            </a:r>
            <a:r>
              <a:rPr lang="en-US" sz="1800"/>
              <a:t> Tier I team reviews and uses discipline data and academic outcome data (e.g., Curriculum-Based Measures, state tests) at least monthly for decision-making.</a:t>
            </a:r>
            <a:endParaRPr/>
          </a:p>
        </p:txBody>
      </p:sp>
      <p:pic>
        <p:nvPicPr>
          <p:cNvPr id="156" name="Google Shape;156;p23" descr="Graph shows highest number of referrals in the hall (65) and second highest in the classroom (40), outside shows 20 referrals and cafeteria shows 15 referrals while all other locations show less than 10 referrals." title="Bar graph of office discipline referrals by location"/>
          <p:cNvPicPr preferRelativeResize="0"/>
          <p:nvPr/>
        </p:nvPicPr>
        <p:blipFill rotWithShape="1">
          <a:blip r:embed="rId4">
            <a:alphaModFix/>
          </a:blip>
          <a:srcRect/>
          <a:stretch/>
        </p:blipFill>
        <p:spPr>
          <a:xfrm>
            <a:off x="4472940" y="1447360"/>
            <a:ext cx="3420037" cy="1796760"/>
          </a:xfrm>
          <a:prstGeom prst="rect">
            <a:avLst/>
          </a:prstGeom>
          <a:noFill/>
          <a:ln w="9525" cap="flat" cmpd="sng">
            <a:solidFill>
              <a:schemeClr val="dk2"/>
            </a:solidFill>
            <a:prstDash val="solid"/>
            <a:miter lim="800000"/>
            <a:headEnd type="none" w="sm" len="sm"/>
            <a:tailEnd type="none" w="sm" len="sm"/>
          </a:ln>
          <a:effectLst>
            <a:outerShdw blurRad="292100" dist="139700" dir="2700000" algn="tl" rotWithShape="0">
              <a:srgbClr val="333333">
                <a:alpha val="64705"/>
              </a:srgbClr>
            </a:outerShdw>
          </a:effectLst>
        </p:spPr>
      </p:pic>
      <p:sp>
        <p:nvSpPr>
          <p:cNvPr id="157" name="Google Shape;157;p23"/>
          <p:cNvSpPr txBox="1">
            <a:spLocks noGrp="1"/>
          </p:cNvSpPr>
          <p:nvPr>
            <p:ph type="title"/>
          </p:nvPr>
        </p:nvSpPr>
        <p:spPr>
          <a:xfrm>
            <a:off x="1269999" y="350815"/>
            <a:ext cx="7755467"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Questrial"/>
              <a:buNone/>
            </a:pPr>
            <a:r>
              <a:rPr lang="en-US" sz="3600">
                <a:solidFill>
                  <a:schemeClr val="accent6"/>
                </a:solidFill>
              </a:rPr>
              <a:t>TFI 1.12 &amp; 1.13 Purpose &amp;  Outcomes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4"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64" name="Google Shape;164;p24"/>
          <p:cNvSpPr txBox="1">
            <a:spLocks noGrp="1"/>
          </p:cNvSpPr>
          <p:nvPr>
            <p:ph type="body" idx="1"/>
          </p:nvPr>
        </p:nvSpPr>
        <p:spPr>
          <a:xfrm>
            <a:off x="880532" y="1410120"/>
            <a:ext cx="7719653"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b="1">
                <a:latin typeface="Questrial"/>
                <a:ea typeface="Questrial"/>
                <a:cs typeface="Questrial"/>
                <a:sym typeface="Questrial"/>
              </a:rPr>
              <a:t>Data</a:t>
            </a:r>
            <a:r>
              <a:rPr lang="en-US" sz="2400">
                <a:latin typeface="Questrial"/>
                <a:ea typeface="Questrial"/>
                <a:cs typeface="Questrial"/>
                <a:sym typeface="Questrial"/>
              </a:rPr>
              <a:t> are the many sources of information we use to make decisions about how to allocate our resources of </a:t>
            </a:r>
            <a:r>
              <a:rPr lang="en-US" sz="2400"/>
              <a:t>time and attention for teaching, redirecting, prompting, and reinforcing behaviors. </a:t>
            </a:r>
            <a:endParaRPr/>
          </a:p>
          <a:p>
            <a:pPr marL="0" lvl="0" indent="0" algn="l" rtl="0">
              <a:spcBef>
                <a:spcPts val="480"/>
              </a:spcBef>
              <a:spcAft>
                <a:spcPts val="0"/>
              </a:spcAft>
              <a:buSzPts val="2400"/>
              <a:buNone/>
            </a:pPr>
            <a:endParaRPr sz="2400"/>
          </a:p>
          <a:p>
            <a:pPr marL="0" lvl="0" indent="0" algn="l" rtl="0">
              <a:spcBef>
                <a:spcPts val="480"/>
              </a:spcBef>
              <a:spcAft>
                <a:spcPts val="0"/>
              </a:spcAft>
              <a:buSzPts val="2400"/>
              <a:buNone/>
            </a:pPr>
            <a:r>
              <a:rPr lang="en-US" sz="2400" b="1"/>
              <a:t>Data </a:t>
            </a:r>
            <a:r>
              <a:rPr lang="en-US" sz="2400"/>
              <a:t>come in many forms such as office referrals, attendance records, grades, surveys, verbal feedback, and observations. </a:t>
            </a:r>
            <a:endParaRPr/>
          </a:p>
          <a:p>
            <a:pPr marL="0" lvl="0" indent="0" algn="l" rtl="0">
              <a:spcBef>
                <a:spcPts val="480"/>
              </a:spcBef>
              <a:spcAft>
                <a:spcPts val="0"/>
              </a:spcAft>
              <a:buSzPts val="2400"/>
              <a:buNone/>
            </a:pPr>
            <a:endParaRPr sz="2400">
              <a:latin typeface="Questrial"/>
              <a:ea typeface="Questrial"/>
              <a:cs typeface="Questrial"/>
              <a:sym typeface="Questrial"/>
            </a:endParaRPr>
          </a:p>
          <a:p>
            <a:pPr marL="0" lvl="0" indent="0" algn="l" rtl="0">
              <a:spcBef>
                <a:spcPts val="480"/>
              </a:spcBef>
              <a:spcAft>
                <a:spcPts val="0"/>
              </a:spcAft>
              <a:buSzPts val="2400"/>
              <a:buNone/>
            </a:pPr>
            <a:r>
              <a:rPr lang="en-US" sz="2400" b="1"/>
              <a:t>Data</a:t>
            </a:r>
            <a:r>
              <a:rPr lang="en-US" sz="2400"/>
              <a:t> must be documented, and shared to be most effective in action planning. </a:t>
            </a:r>
            <a:endParaRPr sz="2400">
              <a:latin typeface="Questrial"/>
              <a:ea typeface="Questrial"/>
              <a:cs typeface="Questrial"/>
              <a:sym typeface="Questrial"/>
            </a:endParaRPr>
          </a:p>
        </p:txBody>
      </p:sp>
      <p:sp>
        <p:nvSpPr>
          <p:cNvPr id="165" name="Google Shape;165;p24"/>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Questrial"/>
              <a:buNone/>
            </a:pPr>
            <a:r>
              <a:rPr lang="en-US" sz="4000" b="1">
                <a:latin typeface="Questrial"/>
                <a:ea typeface="Questrial"/>
                <a:cs typeface="Questrial"/>
                <a:sym typeface="Questrial"/>
              </a:rPr>
              <a:t>          Definition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5" title="Core-Content-Icon"/>
          <p:cNvPicPr preferRelativeResize="0"/>
          <p:nvPr/>
        </p:nvPicPr>
        <p:blipFill rotWithShape="1">
          <a:blip r:embed="rId3">
            <a:alphaModFix/>
          </a:blip>
          <a:srcRect/>
          <a:stretch/>
        </p:blipFill>
        <p:spPr>
          <a:xfrm>
            <a:off x="512671" y="350815"/>
            <a:ext cx="713232" cy="713232"/>
          </a:xfrm>
          <a:prstGeom prst="rect">
            <a:avLst/>
          </a:prstGeom>
          <a:noFill/>
          <a:ln>
            <a:noFill/>
          </a:ln>
          <a:effectLst>
            <a:outerShdw blurRad="50800" dist="38100" dir="2700000" algn="tl" rotWithShape="0">
              <a:srgbClr val="000000">
                <a:alpha val="42745"/>
              </a:srgbClr>
            </a:outerShdw>
          </a:effectLst>
        </p:spPr>
      </p:pic>
      <p:pic>
        <p:nvPicPr>
          <p:cNvPr id="172" name="Google Shape;172;p25" descr="Outcomes circle encompasses interconnected circles of data, systems and practices." title="Integrated components of PBIS"/>
          <p:cNvPicPr preferRelativeResize="0"/>
          <p:nvPr/>
        </p:nvPicPr>
        <p:blipFill rotWithShape="1">
          <a:blip r:embed="rId4">
            <a:alphaModFix/>
          </a:blip>
          <a:srcRect/>
          <a:stretch/>
        </p:blipFill>
        <p:spPr>
          <a:xfrm>
            <a:off x="1657971" y="685688"/>
            <a:ext cx="5428833" cy="5211099"/>
          </a:xfrm>
          <a:prstGeom prst="rect">
            <a:avLst/>
          </a:prstGeom>
          <a:noFill/>
          <a:ln>
            <a:noFill/>
          </a:ln>
        </p:spPr>
      </p:pic>
      <p:sp>
        <p:nvSpPr>
          <p:cNvPr id="173" name="Google Shape;173;p25"/>
          <p:cNvSpPr txBox="1">
            <a:spLocks noGrp="1"/>
          </p:cNvSpPr>
          <p:nvPr>
            <p:ph type="title"/>
          </p:nvPr>
        </p:nvSpPr>
        <p:spPr>
          <a:xfrm>
            <a:off x="2156894" y="0"/>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Questrial"/>
              <a:buNone/>
            </a:pPr>
            <a:r>
              <a:rPr lang="en-US"/>
              <a:t>Review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6" title="Core-Content-Icon"/>
          <p:cNvPicPr preferRelativeResize="0"/>
          <p:nvPr/>
        </p:nvPicPr>
        <p:blipFill rotWithShape="1">
          <a:blip r:embed="rId3">
            <a:alphaModFix/>
          </a:blip>
          <a:srcRect/>
          <a:stretch/>
        </p:blipFill>
        <p:spPr>
          <a:xfrm>
            <a:off x="553206" y="450238"/>
            <a:ext cx="713232" cy="713232"/>
          </a:xfrm>
          <a:prstGeom prst="rect">
            <a:avLst/>
          </a:prstGeom>
          <a:noFill/>
          <a:ln>
            <a:noFill/>
          </a:ln>
          <a:effectLst>
            <a:outerShdw blurRad="50800" dist="38100" dir="2700000" algn="tl" rotWithShape="0">
              <a:srgbClr val="000000">
                <a:alpha val="42745"/>
              </a:srgbClr>
            </a:outerShdw>
          </a:effectLst>
        </p:spPr>
      </p:pic>
      <p:pic>
        <p:nvPicPr>
          <p:cNvPr id="180" name="Google Shape;180;p26" descr="Photo shows rectangular blocks of different heighst stacked on end to look like a vertical bar graph." title="Bar graph photo"/>
          <p:cNvPicPr preferRelativeResize="0"/>
          <p:nvPr/>
        </p:nvPicPr>
        <p:blipFill rotWithShape="1">
          <a:blip r:embed="rId4">
            <a:alphaModFix/>
          </a:blip>
          <a:srcRect/>
          <a:stretch/>
        </p:blipFill>
        <p:spPr>
          <a:xfrm>
            <a:off x="424629" y="3769282"/>
            <a:ext cx="3134425" cy="2354879"/>
          </a:xfrm>
          <a:prstGeom prst="rect">
            <a:avLst/>
          </a:prstGeom>
          <a:noFill/>
          <a:ln>
            <a:noFill/>
          </a:ln>
        </p:spPr>
      </p:pic>
      <p:sp>
        <p:nvSpPr>
          <p:cNvPr id="181" name="Google Shape;181;p26"/>
          <p:cNvSpPr txBox="1">
            <a:spLocks noGrp="1"/>
          </p:cNvSpPr>
          <p:nvPr>
            <p:ph type="body" idx="1"/>
          </p:nvPr>
        </p:nvSpPr>
        <p:spPr>
          <a:xfrm>
            <a:off x="1266438" y="1405037"/>
            <a:ext cx="7498959" cy="374471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600"/>
              <a:buNone/>
            </a:pPr>
            <a:r>
              <a:rPr lang="en-US" sz="3600"/>
              <a:t>“If we have data, let’s look at data.</a:t>
            </a:r>
            <a:endParaRPr/>
          </a:p>
          <a:p>
            <a:pPr marL="0" lvl="0" indent="0" algn="ctr" rtl="0">
              <a:spcBef>
                <a:spcPts val="720"/>
              </a:spcBef>
              <a:spcAft>
                <a:spcPts val="0"/>
              </a:spcAft>
              <a:buSzPts val="3600"/>
              <a:buNone/>
            </a:pPr>
            <a:r>
              <a:rPr lang="en-US" sz="3600"/>
              <a:t> If all we have are opinions, </a:t>
            </a:r>
            <a:endParaRPr/>
          </a:p>
          <a:p>
            <a:pPr marL="0" lvl="0" indent="0" algn="ctr" rtl="0">
              <a:spcBef>
                <a:spcPts val="720"/>
              </a:spcBef>
              <a:spcAft>
                <a:spcPts val="0"/>
              </a:spcAft>
              <a:buSzPts val="3600"/>
              <a:buNone/>
            </a:pPr>
            <a:r>
              <a:rPr lang="en-US" sz="3600"/>
              <a:t>let’s go with mine.”</a:t>
            </a:r>
            <a:endParaRPr/>
          </a:p>
          <a:p>
            <a:pPr marL="0" lvl="0" indent="0" algn="ctr" rtl="0">
              <a:spcBef>
                <a:spcPts val="640"/>
              </a:spcBef>
              <a:spcAft>
                <a:spcPts val="0"/>
              </a:spcAft>
              <a:buSzPts val="3200"/>
              <a:buNone/>
            </a:pPr>
            <a:r>
              <a:rPr lang="en-US"/>
              <a:t>      </a:t>
            </a:r>
            <a:r>
              <a:rPr lang="en-US" sz="2000"/>
              <a:t>–Jim Barksdale, former Netscape CEO</a:t>
            </a:r>
            <a:endParaRPr/>
          </a:p>
          <a:p>
            <a:pPr marL="0" lvl="0" indent="0" algn="l" rtl="0">
              <a:spcBef>
                <a:spcPts val="640"/>
              </a:spcBef>
              <a:spcAft>
                <a:spcPts val="0"/>
              </a:spcAft>
              <a:buSzPts val="3200"/>
              <a:buNone/>
            </a:pPr>
            <a:endParaRPr/>
          </a:p>
        </p:txBody>
      </p:sp>
      <p:sp>
        <p:nvSpPr>
          <p:cNvPr id="182" name="Google Shape;182;p2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Questrial"/>
              <a:buNone/>
            </a:pPr>
            <a:r>
              <a:rPr lang="en-US"/>
              <a:t>Quote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7"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89" name="Google Shape;189;p27"/>
          <p:cNvSpPr txBox="1">
            <a:spLocks noGrp="1"/>
          </p:cNvSpPr>
          <p:nvPr>
            <p:ph type="body" idx="1"/>
          </p:nvPr>
        </p:nvSpPr>
        <p:spPr>
          <a:xfrm>
            <a:off x="342618" y="1375560"/>
            <a:ext cx="8257568" cy="46910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960"/>
              <a:buNone/>
            </a:pPr>
            <a:r>
              <a:rPr lang="en-US" sz="2960"/>
              <a:t>Data helps us ask the right questions…it does not provide the answers.  </a:t>
            </a:r>
            <a:endParaRPr/>
          </a:p>
          <a:p>
            <a:pPr marL="0" lvl="0" indent="0" algn="l" rtl="0">
              <a:lnSpc>
                <a:spcPct val="90000"/>
              </a:lnSpc>
              <a:spcBef>
                <a:spcPts val="592"/>
              </a:spcBef>
              <a:spcAft>
                <a:spcPts val="0"/>
              </a:spcAft>
              <a:buSzPts val="2960"/>
              <a:buNone/>
            </a:pPr>
            <a:endParaRPr sz="2960"/>
          </a:p>
          <a:p>
            <a:pPr marL="0" lvl="0" indent="0" algn="l" rtl="0">
              <a:lnSpc>
                <a:spcPct val="90000"/>
              </a:lnSpc>
              <a:spcBef>
                <a:spcPts val="592"/>
              </a:spcBef>
              <a:spcAft>
                <a:spcPts val="0"/>
              </a:spcAft>
              <a:buSzPts val="2960"/>
              <a:buNone/>
            </a:pPr>
            <a:r>
              <a:rPr lang="en-US" sz="2960"/>
              <a:t>Use data to:</a:t>
            </a:r>
            <a:endParaRPr/>
          </a:p>
          <a:p>
            <a:pPr marL="742950" lvl="1" indent="-285750" algn="l" rtl="0">
              <a:lnSpc>
                <a:spcPct val="90000"/>
              </a:lnSpc>
              <a:spcBef>
                <a:spcPts val="518"/>
              </a:spcBef>
              <a:spcAft>
                <a:spcPts val="0"/>
              </a:spcAft>
              <a:buSzPts val="2590"/>
              <a:buChar char="▪"/>
            </a:pPr>
            <a:r>
              <a:rPr lang="en-US" sz="2590"/>
              <a:t>Identify problems</a:t>
            </a:r>
            <a:endParaRPr/>
          </a:p>
          <a:p>
            <a:pPr marL="742950" lvl="1" indent="-285750" algn="l" rtl="0">
              <a:lnSpc>
                <a:spcPct val="90000"/>
              </a:lnSpc>
              <a:spcBef>
                <a:spcPts val="518"/>
              </a:spcBef>
              <a:spcAft>
                <a:spcPts val="0"/>
              </a:spcAft>
              <a:buSzPts val="2590"/>
              <a:buChar char="▪"/>
            </a:pPr>
            <a:r>
              <a:rPr lang="en-US" sz="2590"/>
              <a:t>Refine problems</a:t>
            </a:r>
            <a:endParaRPr/>
          </a:p>
          <a:p>
            <a:pPr marL="742950" lvl="1" indent="-285750" algn="l" rtl="0">
              <a:lnSpc>
                <a:spcPct val="90000"/>
              </a:lnSpc>
              <a:spcBef>
                <a:spcPts val="518"/>
              </a:spcBef>
              <a:spcAft>
                <a:spcPts val="0"/>
              </a:spcAft>
              <a:buSzPts val="2590"/>
              <a:buChar char="▪"/>
            </a:pPr>
            <a:r>
              <a:rPr lang="en-US" sz="2590"/>
              <a:t>Define the questions that lead to solutions</a:t>
            </a:r>
            <a:endParaRPr/>
          </a:p>
          <a:p>
            <a:pPr marL="742950" lvl="1" indent="-121284" algn="l" rtl="0">
              <a:lnSpc>
                <a:spcPct val="90000"/>
              </a:lnSpc>
              <a:spcBef>
                <a:spcPts val="518"/>
              </a:spcBef>
              <a:spcAft>
                <a:spcPts val="0"/>
              </a:spcAft>
              <a:buSzPts val="2590"/>
              <a:buNone/>
            </a:pPr>
            <a:endParaRPr sz="2590"/>
          </a:p>
          <a:p>
            <a:pPr marL="0" lvl="0" indent="0" algn="ctr" rtl="0">
              <a:lnSpc>
                <a:spcPct val="90000"/>
              </a:lnSpc>
              <a:spcBef>
                <a:spcPts val="592"/>
              </a:spcBef>
              <a:spcAft>
                <a:spcPts val="0"/>
              </a:spcAft>
              <a:buSzPts val="2960"/>
              <a:buNone/>
            </a:pPr>
            <a:r>
              <a:rPr lang="en-US" sz="2960" b="1" i="1"/>
              <a:t>Data helps place the “problem” in the context rather than in the students.</a:t>
            </a:r>
            <a:endParaRPr/>
          </a:p>
          <a:p>
            <a:pPr marL="742950" lvl="1" indent="-121284" algn="l" rtl="0">
              <a:lnSpc>
                <a:spcPct val="90000"/>
              </a:lnSpc>
              <a:spcBef>
                <a:spcPts val="518"/>
              </a:spcBef>
              <a:spcAft>
                <a:spcPts val="0"/>
              </a:spcAft>
              <a:buSzPts val="2590"/>
              <a:buNone/>
            </a:pPr>
            <a:endParaRPr sz="2590"/>
          </a:p>
        </p:txBody>
      </p:sp>
      <p:sp>
        <p:nvSpPr>
          <p:cNvPr id="190" name="Google Shape;190;p27"/>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600"/>
              <a:buFont typeface="Questrial"/>
              <a:buNone/>
            </a:pPr>
            <a:r>
              <a:rPr lang="en-US" sz="3600">
                <a:solidFill>
                  <a:srgbClr val="1D2A53"/>
                </a:solidFill>
              </a:rPr>
              <a:t>Why Use Data For Decision Making?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2901</Words>
  <Application>Microsoft Office PowerPoint</Application>
  <PresentationFormat>On-screen Show (4:3)</PresentationFormat>
  <Paragraphs>421</Paragraphs>
  <Slides>32</Slides>
  <Notes>32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Questrial</vt:lpstr>
      <vt:lpstr>Libre Baskerville</vt:lpstr>
      <vt:lpstr>Noto Sans Symbols</vt:lpstr>
      <vt:lpstr>Arial</vt:lpstr>
      <vt:lpstr>Times New Roman</vt:lpstr>
      <vt:lpstr>Calibri</vt:lpstr>
      <vt:lpstr>6_Final_MWBIS 4</vt:lpstr>
      <vt:lpstr>Final_MWBIS 4</vt:lpstr>
      <vt:lpstr>1_Final_MWBIS 4</vt:lpstr>
      <vt:lpstr>PBIS Team Training  8B  </vt:lpstr>
      <vt:lpstr>Learning Expectations</vt:lpstr>
      <vt:lpstr>Organization of Modules</vt:lpstr>
      <vt:lpstr> Tier 1: Professional Learning Roadmap</vt:lpstr>
      <vt:lpstr>TFI 1.12 &amp; 1.13 Purpose &amp;  Outcomes</vt:lpstr>
      <vt:lpstr>          Definition</vt:lpstr>
      <vt:lpstr>Review</vt:lpstr>
      <vt:lpstr>Quote</vt:lpstr>
      <vt:lpstr>Why Use Data For Decision Making?</vt:lpstr>
      <vt:lpstr>Types of Data</vt:lpstr>
      <vt:lpstr>Using Outcome Data  for Decision Making</vt:lpstr>
      <vt:lpstr>Team Discussion</vt:lpstr>
      <vt:lpstr>Team Activity</vt:lpstr>
      <vt:lpstr>Useful Data-Based Decision Making</vt:lpstr>
      <vt:lpstr>Data Analysis</vt:lpstr>
      <vt:lpstr>Use This Data to Become More Precise</vt:lpstr>
      <vt:lpstr>Example Precision Statements</vt:lpstr>
      <vt:lpstr>Problem Solving the Bus</vt:lpstr>
      <vt:lpstr>Identify a Measurable Goal</vt:lpstr>
      <vt:lpstr>Activity: Write a Measurable Goal</vt:lpstr>
      <vt:lpstr>Building a Solution &amp; Action Planning Cafeteria Behavior</vt:lpstr>
      <vt:lpstr>Building a Solution &amp; Action Planning</vt:lpstr>
      <vt:lpstr>Day 8, Activity 3</vt:lpstr>
      <vt:lpstr>Your Data. Your Story.</vt:lpstr>
      <vt:lpstr>Gallery Walk</vt:lpstr>
      <vt:lpstr>Think About Your Process.</vt:lpstr>
      <vt:lpstr>Process Examples.</vt:lpstr>
      <vt:lpstr>Report Out:   Share your Problem Solving Process.  </vt:lpstr>
      <vt:lpstr>Data Sharing with Staff, Students, Community</vt:lpstr>
      <vt:lpstr>Reflection</vt:lpstr>
      <vt:lpstr>TFI Self-Assessment</vt:lpstr>
      <vt:lpstr>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Team Training  8B  </dc:title>
  <cp:lastModifiedBy>Garrett Petrie</cp:lastModifiedBy>
  <cp:revision>2</cp:revision>
  <dcterms:modified xsi:type="dcterms:W3CDTF">2019-10-29T13:44:36Z</dcterms:modified>
</cp:coreProperties>
</file>