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4022" r:id="rId2"/>
    <p:sldMasterId id="2147483950" r:id="rId3"/>
    <p:sldMasterId id="2147483986" r:id="rId4"/>
  </p:sldMasterIdLst>
  <p:notesMasterIdLst>
    <p:notesMasterId r:id="rId60"/>
  </p:notesMasterIdLst>
  <p:handoutMasterIdLst>
    <p:handoutMasterId r:id="rId61"/>
  </p:handoutMasterIdLst>
  <p:sldIdLst>
    <p:sldId id="501" r:id="rId5"/>
    <p:sldId id="485" r:id="rId6"/>
    <p:sldId id="664" r:id="rId7"/>
    <p:sldId id="666" r:id="rId8"/>
    <p:sldId id="667" r:id="rId9"/>
    <p:sldId id="668" r:id="rId10"/>
    <p:sldId id="672" r:id="rId11"/>
    <p:sldId id="669" r:id="rId12"/>
    <p:sldId id="679" r:id="rId13"/>
    <p:sldId id="681" r:id="rId14"/>
    <p:sldId id="682" r:id="rId15"/>
    <p:sldId id="683" r:id="rId16"/>
    <p:sldId id="684" r:id="rId17"/>
    <p:sldId id="670" r:id="rId18"/>
    <p:sldId id="678" r:id="rId19"/>
    <p:sldId id="671" r:id="rId20"/>
    <p:sldId id="680" r:id="rId21"/>
    <p:sldId id="707" r:id="rId22"/>
    <p:sldId id="706" r:id="rId23"/>
    <p:sldId id="687" r:id="rId24"/>
    <p:sldId id="688" r:id="rId25"/>
    <p:sldId id="689" r:id="rId26"/>
    <p:sldId id="692" r:id="rId27"/>
    <p:sldId id="693" r:id="rId28"/>
    <p:sldId id="690" r:id="rId29"/>
    <p:sldId id="694" r:id="rId30"/>
    <p:sldId id="695" r:id="rId31"/>
    <p:sldId id="698" r:id="rId32"/>
    <p:sldId id="696" r:id="rId33"/>
    <p:sldId id="697" r:id="rId34"/>
    <p:sldId id="699" r:id="rId35"/>
    <p:sldId id="700" r:id="rId36"/>
    <p:sldId id="701" r:id="rId37"/>
    <p:sldId id="702" r:id="rId38"/>
    <p:sldId id="703" r:id="rId39"/>
    <p:sldId id="709" r:id="rId40"/>
    <p:sldId id="704" r:id="rId41"/>
    <p:sldId id="710" r:id="rId42"/>
    <p:sldId id="705" r:id="rId43"/>
    <p:sldId id="272" r:id="rId44"/>
    <p:sldId id="673" r:id="rId45"/>
    <p:sldId id="677" r:id="rId46"/>
    <p:sldId id="674" r:id="rId47"/>
    <p:sldId id="675" r:id="rId48"/>
    <p:sldId id="676" r:id="rId49"/>
    <p:sldId id="627" r:id="rId50"/>
    <p:sldId id="519" r:id="rId51"/>
    <p:sldId id="628" r:id="rId52"/>
    <p:sldId id="646" r:id="rId53"/>
    <p:sldId id="620" r:id="rId54"/>
    <p:sldId id="643" r:id="rId55"/>
    <p:sldId id="644" r:id="rId56"/>
    <p:sldId id="645" r:id="rId57"/>
    <p:sldId id="489" r:id="rId58"/>
    <p:sldId id="420" r:id="rId5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B2F"/>
    <a:srgbClr val="0299C6"/>
    <a:srgbClr val="0CA04A"/>
    <a:srgbClr val="B40000"/>
    <a:srgbClr val="F0C252"/>
    <a:srgbClr val="7BB752"/>
    <a:srgbClr val="D60000"/>
    <a:srgbClr val="A0C5E4"/>
    <a:srgbClr val="A099C6"/>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76842" autoAdjust="0"/>
  </p:normalViewPr>
  <p:slideViewPr>
    <p:cSldViewPr>
      <p:cViewPr varScale="1">
        <p:scale>
          <a:sx n="58" d="100"/>
          <a:sy n="58" d="100"/>
        </p:scale>
        <p:origin x="1020" y="72"/>
      </p:cViewPr>
      <p:guideLst>
        <p:guide orient="horz" pos="2160"/>
        <p:guide pos="2880"/>
      </p:guideLst>
    </p:cSldViewPr>
  </p:slideViewPr>
  <p:outlineViewPr>
    <p:cViewPr>
      <p:scale>
        <a:sx n="33" d="100"/>
        <a:sy n="33" d="100"/>
      </p:scale>
      <p:origin x="0" y="14076"/>
    </p:cViewPr>
  </p:outlineViewPr>
  <p:notesTextViewPr>
    <p:cViewPr>
      <p:scale>
        <a:sx n="3" d="2"/>
        <a:sy n="3" d="2"/>
      </p:scale>
      <p:origin x="0" y="0"/>
    </p:cViewPr>
  </p:notesTextViewPr>
  <p:sorterViewPr>
    <p:cViewPr>
      <p:scale>
        <a:sx n="140" d="100"/>
        <a:sy n="140" d="100"/>
      </p:scale>
      <p:origin x="0" y="0"/>
    </p:cViewPr>
  </p:sorterViewPr>
  <p:notesViewPr>
    <p:cSldViewPr>
      <p:cViewPr varScale="1">
        <p:scale>
          <a:sx n="55" d="100"/>
          <a:sy n="55" d="100"/>
        </p:scale>
        <p:origin x="-1806" y="-9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68F26C5-5B79-4CC9-BF67-9E86B28C5DDC}" type="datetimeFigureOut">
              <a:rPr lang="en-US" smtClean="0"/>
              <a:t>4/24/2017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958015C2-B629-482D-8798-EA9B867A7CAE}" type="slidenum">
              <a:rPr lang="en-US" smtClean="0"/>
              <a:t>‹#›</a:t>
            </a:fld>
            <a:endParaRPr lang="en-US"/>
          </a:p>
        </p:txBody>
      </p:sp>
    </p:spTree>
    <p:extLst>
      <p:ext uri="{BB962C8B-B14F-4D97-AF65-F5344CB8AC3E}">
        <p14:creationId xmlns:p14="http://schemas.microsoft.com/office/powerpoint/2010/main" val="2012082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43DC5EB-CC48-4EE3-929E-7E48EDC9546D}" type="datetimeFigureOut">
              <a:rPr lang="en-US" smtClean="0"/>
              <a:t>4/24/2017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F693E44-71ED-47CB-B7D3-9D61D9D4C0A2}" type="slidenum">
              <a:rPr lang="en-US" smtClean="0"/>
              <a:t>‹#›</a:t>
            </a:fld>
            <a:endParaRPr lang="en-US"/>
          </a:p>
        </p:txBody>
      </p:sp>
    </p:spTree>
    <p:extLst>
      <p:ext uri="{BB962C8B-B14F-4D97-AF65-F5344CB8AC3E}">
        <p14:creationId xmlns:p14="http://schemas.microsoft.com/office/powerpoint/2010/main" val="46882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Survey the audience for PBIS experience?</a:t>
            </a:r>
          </a:p>
          <a:p>
            <a:r>
              <a:rPr lang="en-US" baseline="0" dirty="0"/>
              <a:t>Survey the audience for team level – school/program, charter/district/coop, region?</a:t>
            </a:r>
          </a:p>
        </p:txBody>
      </p:sp>
      <p:sp>
        <p:nvSpPr>
          <p:cNvPr id="4" name="Slide Number Placeholder 3"/>
          <p:cNvSpPr>
            <a:spLocks noGrp="1"/>
          </p:cNvSpPr>
          <p:nvPr>
            <p:ph type="sldNum" sz="quarter" idx="10"/>
          </p:nvPr>
        </p:nvSpPr>
        <p:spPr/>
        <p:txBody>
          <a:bodyPr/>
          <a:lstStyle/>
          <a:p>
            <a:fld id="{BF693E44-71ED-47CB-B7D3-9D61D9D4C0A2}" type="slidenum">
              <a:rPr lang="en-US" smtClean="0"/>
              <a:t>1</a:t>
            </a:fld>
            <a:endParaRPr lang="en-US"/>
          </a:p>
        </p:txBody>
      </p:sp>
    </p:spTree>
    <p:extLst>
      <p:ext uri="{BB962C8B-B14F-4D97-AF65-F5344CB8AC3E}">
        <p14:creationId xmlns:p14="http://schemas.microsoft.com/office/powerpoint/2010/main" val="287660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693E44-71ED-47CB-B7D3-9D61D9D4C0A2}" type="slidenum">
              <a:rPr lang="en-US" smtClean="0"/>
              <a:t>10</a:t>
            </a:fld>
            <a:endParaRPr lang="en-US"/>
          </a:p>
        </p:txBody>
      </p:sp>
    </p:spTree>
    <p:extLst>
      <p:ext uri="{BB962C8B-B14F-4D97-AF65-F5344CB8AC3E}">
        <p14:creationId xmlns:p14="http://schemas.microsoft.com/office/powerpoint/2010/main" val="380619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693E44-71ED-47CB-B7D3-9D61D9D4C0A2}" type="slidenum">
              <a:rPr lang="en-US" smtClean="0"/>
              <a:t>11</a:t>
            </a:fld>
            <a:endParaRPr lang="en-US"/>
          </a:p>
        </p:txBody>
      </p:sp>
    </p:spTree>
    <p:extLst>
      <p:ext uri="{BB962C8B-B14F-4D97-AF65-F5344CB8AC3E}">
        <p14:creationId xmlns:p14="http://schemas.microsoft.com/office/powerpoint/2010/main" val="220574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93E44-71ED-47CB-B7D3-9D61D9D4C0A2}" type="slidenum">
              <a:rPr lang="en-US" smtClean="0"/>
              <a:t>14</a:t>
            </a:fld>
            <a:endParaRPr lang="en-US"/>
          </a:p>
        </p:txBody>
      </p:sp>
    </p:spTree>
    <p:extLst>
      <p:ext uri="{BB962C8B-B14F-4D97-AF65-F5344CB8AC3E}">
        <p14:creationId xmlns:p14="http://schemas.microsoft.com/office/powerpoint/2010/main" val="419585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We used to go from identifying a problem</a:t>
            </a:r>
            <a:r>
              <a:rPr lang="en-US" baseline="0" dirty="0" smtClean="0">
                <a:latin typeface="Arial" pitchFamily="34" charset="0"/>
              </a:rPr>
              <a:t> to immediately launching into a solution. Often, we described problems very broadly (Cafeteria is out of control) and then implemented a solution (turn out the lights, reduce lunch time, more staff in lunchroom, etc.) that didn’t always specifically address who, what, when, where and why the problem was occurring. </a:t>
            </a:r>
          </a:p>
          <a:p>
            <a:endParaRPr lang="en-US" baseline="0" dirty="0" smtClean="0">
              <a:latin typeface="Arial" pitchFamily="34" charset="0"/>
            </a:endParaRPr>
          </a:p>
          <a:p>
            <a:r>
              <a:rPr lang="en-US" baseline="0" dirty="0" smtClean="0">
                <a:latin typeface="Arial" pitchFamily="34" charset="0"/>
              </a:rPr>
              <a:t>Traditionally, schools spend time admiring the problem by talking and talking about the problem and then quickly launching into some solution.</a:t>
            </a:r>
          </a:p>
          <a:p>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SWIS Facilitator Certification Training - Module 1</a:t>
            </a:r>
            <a:endParaRPr lang="en-US" dirty="0"/>
          </a:p>
        </p:txBody>
      </p:sp>
      <p:sp>
        <p:nvSpPr>
          <p:cNvPr id="6" name="Header Placeholder 5"/>
          <p:cNvSpPr>
            <a:spLocks noGrp="1"/>
          </p:cNvSpPr>
          <p:nvPr>
            <p:ph type="hdr" sz="quarter" idx="12"/>
          </p:nvPr>
        </p:nvSpPr>
        <p:spPr/>
        <p:txBody>
          <a:bodyPr/>
          <a:lstStyle/>
          <a:p>
            <a:r>
              <a:rPr lang="en-US" smtClean="0"/>
              <a:t>SWIS Module 1</a:t>
            </a:r>
            <a:endParaRPr lang="en-US" dirty="0"/>
          </a:p>
        </p:txBody>
      </p:sp>
    </p:spTree>
    <p:extLst>
      <p:ext uri="{BB962C8B-B14F-4D97-AF65-F5344CB8AC3E}">
        <p14:creationId xmlns:p14="http://schemas.microsoft.com/office/powerpoint/2010/main" val="61400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Trainer Note:</a:t>
            </a:r>
            <a:r>
              <a:rPr lang="en-US" baseline="0" dirty="0" smtClean="0">
                <a:latin typeface="Arial" pitchFamily="34" charset="0"/>
              </a:rPr>
              <a:t> </a:t>
            </a:r>
            <a:r>
              <a:rPr lang="en-US" dirty="0" smtClean="0">
                <a:latin typeface="Arial" pitchFamily="34" charset="0"/>
              </a:rPr>
              <a:t>We want to interrupt the traditional cycle of admiring the problem, by talking and talking about the problem before quickly launching into determining solutions. </a:t>
            </a:r>
          </a:p>
          <a:p>
            <a:r>
              <a:rPr lang="en-US" dirty="0" smtClean="0">
                <a:latin typeface="Arial" pitchFamily="34" charset="0"/>
              </a:rPr>
              <a:t>We can do this by building a system for improved decision</a:t>
            </a:r>
            <a:r>
              <a:rPr lang="en-US" baseline="0" dirty="0" smtClean="0">
                <a:latin typeface="Arial" pitchFamily="34" charset="0"/>
              </a:rPr>
              <a:t> </a:t>
            </a:r>
            <a:r>
              <a:rPr lang="en-US" dirty="0" smtClean="0">
                <a:latin typeface="Arial" pitchFamily="34" charset="0"/>
              </a:rPr>
              <a:t>making.</a:t>
            </a:r>
            <a:r>
              <a:rPr lang="en-US" baseline="0" dirty="0" smtClean="0">
                <a:latin typeface="Arial" pitchFamily="34" charset="0"/>
              </a:rPr>
              <a:t>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SWIS Facilitator Certification Training - Module 1</a:t>
            </a:r>
            <a:endParaRPr lang="en-US" dirty="0"/>
          </a:p>
        </p:txBody>
      </p:sp>
    </p:spTree>
    <p:extLst>
      <p:ext uri="{BB962C8B-B14F-4D97-AF65-F5344CB8AC3E}">
        <p14:creationId xmlns:p14="http://schemas.microsoft.com/office/powerpoint/2010/main" val="59367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txBox="1">
            <a:spLocks noGrp="1"/>
          </p:cNvSpPr>
          <p:nvPr>
            <p:ph type="sldNum" idx="12"/>
          </p:nvPr>
        </p:nvSpPr>
        <p:spPr>
          <a:xfrm>
            <a:off x="3884612" y="8685213"/>
            <a:ext cx="2971799" cy="458699"/>
          </a:xfrm>
          <a:prstGeom prst="rect">
            <a:avLst/>
          </a:prstGeom>
        </p:spPr>
        <p:txBody>
          <a:bodyPr lIns="91425" tIns="91425" rIns="91425" bIns="91425" anchor="b" anchorCtr="0">
            <a:noAutofit/>
          </a:bodyPr>
          <a:lstStyle/>
          <a:p>
            <a:pPr>
              <a:buClr>
                <a:srgbClr val="000000"/>
              </a:buClr>
              <a:buSzPct val="100000"/>
              <a:buFont typeface="Arial"/>
              <a:buNone/>
            </a:pPr>
            <a:endParaRPr>
              <a:solidFill>
                <a:prstClr val="black"/>
              </a:solidFill>
            </a:endParaRPr>
          </a:p>
          <a:p>
            <a:pPr lvl="1">
              <a:buClr>
                <a:srgbClr val="000000"/>
              </a:buClr>
              <a:buSzPct val="100000"/>
              <a:buFont typeface="Courier New"/>
              <a:buNone/>
            </a:pPr>
            <a:endParaRPr>
              <a:solidFill>
                <a:prstClr val="black"/>
              </a:solidFill>
            </a:endParaRPr>
          </a:p>
          <a:p>
            <a:pPr lvl="2">
              <a:buClr>
                <a:srgbClr val="000000"/>
              </a:buClr>
              <a:buSzPct val="100000"/>
              <a:buFont typeface="Noto Symbol"/>
              <a:buNone/>
            </a:pPr>
            <a:endParaRPr>
              <a:solidFill>
                <a:prstClr val="black"/>
              </a:solidFill>
            </a:endParaRPr>
          </a:p>
          <a:p>
            <a:pPr lvl="3">
              <a:buClr>
                <a:srgbClr val="000000"/>
              </a:buClr>
              <a:buSzPct val="100000"/>
              <a:buFont typeface="Arial"/>
              <a:buNone/>
            </a:pPr>
            <a:endParaRPr>
              <a:solidFill>
                <a:prstClr val="black"/>
              </a:solidFill>
            </a:endParaRPr>
          </a:p>
          <a:p>
            <a:pPr lvl="4">
              <a:buClr>
                <a:srgbClr val="000000"/>
              </a:buClr>
              <a:buSzPct val="100000"/>
              <a:buFont typeface="Courier New"/>
              <a:buNone/>
            </a:pPr>
            <a:endParaRPr>
              <a:solidFill>
                <a:prstClr val="black"/>
              </a:solidFill>
            </a:endParaRPr>
          </a:p>
          <a:p>
            <a:pPr lvl="5">
              <a:buClr>
                <a:srgbClr val="000000"/>
              </a:buClr>
              <a:buSzPct val="100000"/>
              <a:buFont typeface="Noto Symbol"/>
              <a:buNone/>
            </a:pPr>
            <a:endParaRPr>
              <a:solidFill>
                <a:prstClr val="black"/>
              </a:solidFill>
            </a:endParaRPr>
          </a:p>
          <a:p>
            <a:pPr lvl="6">
              <a:buClr>
                <a:srgbClr val="000000"/>
              </a:buClr>
              <a:buSzPct val="100000"/>
              <a:buFont typeface="Arial"/>
              <a:buNone/>
            </a:pPr>
            <a:endParaRPr>
              <a:solidFill>
                <a:prstClr val="black"/>
              </a:solidFill>
            </a:endParaRPr>
          </a:p>
          <a:p>
            <a:pPr lvl="7">
              <a:buClr>
                <a:srgbClr val="000000"/>
              </a:buClr>
              <a:buSzPct val="100000"/>
              <a:buFont typeface="Courier New"/>
              <a:buNone/>
            </a:pPr>
            <a:endParaRPr>
              <a:solidFill>
                <a:prstClr val="black"/>
              </a:solidFill>
            </a:endParaRPr>
          </a:p>
          <a:p>
            <a:pPr lvl="8">
              <a:buClr>
                <a:srgbClr val="000000"/>
              </a:buClr>
              <a:buSzPct val="100000"/>
              <a:buFont typeface="Noto Symbol"/>
              <a:buNone/>
            </a:pPr>
            <a:endParaRPr>
              <a:solidFill>
                <a:prstClr val="black"/>
              </a:solidFill>
            </a:endParaRPr>
          </a:p>
        </p:txBody>
      </p:sp>
    </p:spTree>
    <p:extLst>
      <p:ext uri="{BB962C8B-B14F-4D97-AF65-F5344CB8AC3E}">
        <p14:creationId xmlns:p14="http://schemas.microsoft.com/office/powerpoint/2010/main" val="416710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93E44-71ED-47CB-B7D3-9D61D9D4C0A2}" type="slidenum">
              <a:rPr lang="en-US" smtClean="0"/>
              <a:t>18</a:t>
            </a:fld>
            <a:endParaRPr lang="en-US"/>
          </a:p>
        </p:txBody>
      </p:sp>
    </p:spTree>
    <p:extLst>
      <p:ext uri="{BB962C8B-B14F-4D97-AF65-F5344CB8AC3E}">
        <p14:creationId xmlns:p14="http://schemas.microsoft.com/office/powerpoint/2010/main" val="2066771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Within</a:t>
            </a:r>
            <a:r>
              <a:rPr lang="en-US" sz="1200" baseline="0" dirty="0" smtClean="0"/>
              <a:t> the SWIS application, users have access to multiple reports representing various data sets. SWIS organizes the 16 available reports into Core Reports and Additional Reports.</a:t>
            </a:r>
          </a:p>
          <a:p>
            <a:r>
              <a:rPr lang="en-US" sz="1200" i="1" baseline="0" dirty="0" smtClean="0">
                <a:solidFill>
                  <a:srgbClr val="FF0000"/>
                </a:solidFill>
              </a:rPr>
              <a:t>***Trainers should familiarize themselves with the information below about Core Reports and Additional Reports. The information for each report set will be discussed with the subsequent slides.***</a:t>
            </a:r>
          </a:p>
          <a:p>
            <a:endParaRPr lang="en-US" sz="1200" baseline="0" dirty="0" smtClean="0"/>
          </a:p>
          <a:p>
            <a:r>
              <a:rPr lang="en-US" sz="1200" baseline="0" dirty="0" smtClean="0"/>
              <a:t>Core Reports provide information at the school-wide level. These reports are presented on the main SWIS Dashboard and are also available in the reports dashboard (View Reports). The value of the Core Reports is that they help schools quickly and visually identify “red flags” or potential problems that may need further inquiry.  The Core Reports include: Average Referrals Per Day Per Month, Referrals By Location, Referrals By Problem Behavior, Referrals By Time, Referrals By Student, Referrals By Day of Week, and Referrals By Grade. Both the day of week and grade reports are new in SWIS 5.</a:t>
            </a:r>
          </a:p>
          <a:p>
            <a:endParaRPr lang="en-US" sz="1200" baseline="0" dirty="0" smtClean="0"/>
          </a:p>
          <a:p>
            <a:r>
              <a:rPr lang="en-US" sz="1200" baseline="0" dirty="0" smtClean="0"/>
              <a:t>Additional Reports provide some of the same information presented in the Core Reports and display it in a multi-year format so that schools/facilities can see changes over time. For example, the Average Referrals Per Day Per Month report is represented in a multi-year format so users can see a specific month (e.g., March) and compare it to the previous year, the year before that, etc. </a:t>
            </a:r>
          </a:p>
          <a:p>
            <a:endParaRPr lang="en-US" sz="1200" baseline="0" dirty="0" smtClean="0"/>
          </a:p>
          <a:p>
            <a:r>
              <a:rPr lang="en-US" sz="1200" baseline="0" dirty="0" smtClean="0"/>
              <a:t>The same is true for the Location report presented in the multi-year format. This report allows users to see the number of referrals in various locations compared across years. </a:t>
            </a:r>
          </a:p>
          <a:p>
            <a:endParaRPr lang="en-US" sz="1200" baseline="0" dirty="0" smtClean="0"/>
          </a:p>
          <a:p>
            <a:r>
              <a:rPr lang="en-US" sz="1200" baseline="0" dirty="0" smtClean="0"/>
              <a:t>The Problem Behavior report presented in the multi-year format allows users to see the number of referrals associated with individual problem behaviors compared across years. </a:t>
            </a:r>
          </a:p>
          <a:p>
            <a:endParaRPr lang="en-US" sz="1200" baseline="0" dirty="0" smtClean="0"/>
          </a:p>
          <a:p>
            <a:r>
              <a:rPr lang="en-US" sz="1200" baseline="0" dirty="0" smtClean="0"/>
              <a:t>The Staff report is only accessible to certain users with appropriate access levels. The Staff report displays the number of referrals written by staff members within a designated time range. </a:t>
            </a:r>
          </a:p>
          <a:p>
            <a:endParaRPr lang="en-US" sz="1200" baseline="0" dirty="0" smtClean="0"/>
          </a:p>
          <a:p>
            <a:r>
              <a:rPr lang="en-US" sz="1200" baseline="0" dirty="0" smtClean="0"/>
              <a:t>The Suspension/Expulsion report displays the total number of students, total number of events, and total number of days involved in in-school suspensions, out-of-school suspensions, and expulsions. This report will also display individual student information and note which students received a suspension or expulsion. </a:t>
            </a:r>
          </a:p>
          <a:p>
            <a:endParaRPr lang="en-US" sz="1200" baseline="0" dirty="0" smtClean="0"/>
          </a:p>
          <a:p>
            <a:r>
              <a:rPr lang="en-US" sz="1200" baseline="0" dirty="0" smtClean="0"/>
              <a:t>The Ethnicity report is presented using three different graphs and is used to monitor referral patterns across a school/facility’s various racial/ethnic groups. The Ethnicity report can assist schools in providing equity in education and taking actionable steps toward avoiding disproportionality in discipline practices. We will go deeper in utilizing the Ethnicity report for decision making in Module 6.</a:t>
            </a:r>
          </a:p>
          <a:p>
            <a:endParaRPr lang="en-US" dirty="0"/>
          </a:p>
        </p:txBody>
      </p:sp>
      <p:sp>
        <p:nvSpPr>
          <p:cNvPr id="4" name="Slide Number Placeholder 3"/>
          <p:cNvSpPr>
            <a:spLocks noGrp="1"/>
          </p:cNvSpPr>
          <p:nvPr>
            <p:ph type="sldNum" sz="quarter" idx="10"/>
          </p:nvPr>
        </p:nvSpPr>
        <p:spPr/>
        <p:txBody>
          <a:bodyPr/>
          <a:lstStyle/>
          <a:p>
            <a:fld id="{BF693E44-71ED-47CB-B7D3-9D61D9D4C0A2}" type="slidenum">
              <a:rPr lang="en-US" smtClean="0"/>
              <a:t>19</a:t>
            </a:fld>
            <a:endParaRPr lang="en-US"/>
          </a:p>
        </p:txBody>
      </p:sp>
    </p:spTree>
    <p:extLst>
      <p:ext uri="{BB962C8B-B14F-4D97-AF65-F5344CB8AC3E}">
        <p14:creationId xmlns:p14="http://schemas.microsoft.com/office/powerpoint/2010/main" val="1598524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baseline="0" dirty="0" smtClean="0"/>
              <a:t>Core Reports provide information at the school-wide level. These reports are presented on the main SWIS Dashboard and are also available in the reports dashboard (View Reports). The value of the Core Reports is that they help schools quickly and visually identify current “red flags” or potential problems that may need further inquiry. </a:t>
            </a:r>
          </a:p>
          <a:p>
            <a:pPr defTabSz="948507">
              <a:defRPr/>
            </a:pPr>
            <a:endParaRPr lang="en-US" baseline="0" dirty="0" smtClean="0"/>
          </a:p>
          <a:p>
            <a:pPr defTabSz="948507">
              <a:defRPr/>
            </a:pPr>
            <a:r>
              <a:rPr lang="en-US" baseline="0" dirty="0" smtClean="0"/>
              <a:t>The Core Reports include: </a:t>
            </a:r>
          </a:p>
          <a:p>
            <a:pPr marL="171450" indent="-171450" defTabSz="948507">
              <a:buFont typeface="Arial" panose="020B0604020202020204" pitchFamily="34" charset="0"/>
              <a:buChar char="•"/>
              <a:defRPr/>
            </a:pPr>
            <a:r>
              <a:rPr lang="en-US" baseline="0" dirty="0" smtClean="0"/>
              <a:t>Average Referrals Per Day Per Month </a:t>
            </a:r>
          </a:p>
          <a:p>
            <a:pPr marL="171450" indent="-171450" defTabSz="948507">
              <a:buFont typeface="Arial" panose="020B0604020202020204" pitchFamily="34" charset="0"/>
              <a:buChar char="•"/>
              <a:defRPr/>
            </a:pPr>
            <a:r>
              <a:rPr lang="en-US" baseline="0" dirty="0" smtClean="0"/>
              <a:t>Referrals By Location </a:t>
            </a:r>
          </a:p>
          <a:p>
            <a:pPr marL="171450" indent="-171450" defTabSz="948507">
              <a:buFont typeface="Arial" panose="020B0604020202020204" pitchFamily="34" charset="0"/>
              <a:buChar char="•"/>
              <a:defRPr/>
            </a:pPr>
            <a:r>
              <a:rPr lang="en-US" baseline="0" dirty="0" smtClean="0"/>
              <a:t>Referrals By Problem Behavior </a:t>
            </a:r>
          </a:p>
          <a:p>
            <a:pPr marL="171450" indent="-171450" defTabSz="948507">
              <a:buFont typeface="Arial" panose="020B0604020202020204" pitchFamily="34" charset="0"/>
              <a:buChar char="•"/>
              <a:defRPr/>
            </a:pPr>
            <a:r>
              <a:rPr lang="en-US" baseline="0" dirty="0" smtClean="0"/>
              <a:t>Referrals By Time </a:t>
            </a:r>
          </a:p>
          <a:p>
            <a:pPr marL="171450" indent="-171450" defTabSz="948507">
              <a:buFont typeface="Arial" panose="020B0604020202020204" pitchFamily="34" charset="0"/>
              <a:buChar char="•"/>
              <a:defRPr/>
            </a:pPr>
            <a:r>
              <a:rPr lang="en-US" baseline="0" dirty="0" smtClean="0"/>
              <a:t>Referrals By Student</a:t>
            </a:r>
          </a:p>
          <a:p>
            <a:pPr marL="171450" indent="-171450" defTabSz="948507">
              <a:buFont typeface="Arial" panose="020B0604020202020204" pitchFamily="34" charset="0"/>
              <a:buChar char="•"/>
              <a:defRPr/>
            </a:pPr>
            <a:r>
              <a:rPr lang="en-US" baseline="0" dirty="0" smtClean="0"/>
              <a:t>Referrals By Day of Week</a:t>
            </a:r>
          </a:p>
          <a:p>
            <a:pPr marL="171450" indent="-171450" defTabSz="948507">
              <a:buFont typeface="Arial" panose="020B0604020202020204" pitchFamily="34" charset="0"/>
              <a:buChar char="•"/>
              <a:defRPr/>
            </a:pPr>
            <a:r>
              <a:rPr lang="en-US" baseline="0" dirty="0" smtClean="0"/>
              <a:t>Referrals By Grade</a:t>
            </a:r>
          </a:p>
          <a:p>
            <a:pPr defTabSz="948507">
              <a:defRPr/>
            </a:pPr>
            <a:r>
              <a:rPr lang="en-US" baseline="0" dirty="0" smtClean="0"/>
              <a:t>(Both the day of week and grade reports are new in SWIS 5)</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20</a:t>
            </a:fld>
            <a:endParaRPr lang="en-US" dirty="0"/>
          </a:p>
        </p:txBody>
      </p:sp>
      <p:sp>
        <p:nvSpPr>
          <p:cNvPr id="5" name="Date Placeholder 4"/>
          <p:cNvSpPr>
            <a:spLocks noGrp="1"/>
          </p:cNvSpPr>
          <p:nvPr>
            <p:ph type="dt" idx="11"/>
          </p:nvPr>
        </p:nvSpPr>
        <p:spPr/>
        <p:txBody>
          <a:bodyPr/>
          <a:lstStyle/>
          <a:p>
            <a:fld id="{BAA1E8ED-7747-4834-AA9B-1DA0B2963B0C}"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3095033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Additional Reports provide some of the same information presented in the Core Reports and display it in a multi-year format so schools/facilities can see changes over time. For example, the Average Referrals Per Day Per Month report is represented in a multi-year format so users can see a specific month (e.g., March) and compare it to the previous year, the year before that, the year before that, etc. </a:t>
            </a:r>
          </a:p>
          <a:p>
            <a:endParaRPr lang="en-US" dirty="0" smtClean="0"/>
          </a:p>
          <a:p>
            <a:r>
              <a:rPr lang="en-US" dirty="0" smtClean="0"/>
              <a:t>The same is true for the Location report presented in the multi-year format. This report allows users to see the number of referrals in various locations compared across years. </a:t>
            </a:r>
          </a:p>
          <a:p>
            <a:endParaRPr lang="en-US" dirty="0" smtClean="0"/>
          </a:p>
          <a:p>
            <a:r>
              <a:rPr lang="en-US" dirty="0" smtClean="0"/>
              <a:t>The Problem Behavior report presented in the multi-year format allows users to see the number of referrals associated with individual problem behaviors compared across years. </a:t>
            </a:r>
          </a:p>
          <a:p>
            <a:endParaRPr lang="en-US" dirty="0" smtClean="0"/>
          </a:p>
          <a:p>
            <a:r>
              <a:rPr lang="en-US" dirty="0" smtClean="0"/>
              <a:t>The Staff report is only accessible to certain users with appropriate access levels. The Staff report displays the number of referrals written by staff members within a designated time range. </a:t>
            </a:r>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21</a:t>
            </a:fld>
            <a:endParaRPr lang="en-US" dirty="0"/>
          </a:p>
        </p:txBody>
      </p:sp>
      <p:sp>
        <p:nvSpPr>
          <p:cNvPr id="5" name="Date Placeholder 4"/>
          <p:cNvSpPr>
            <a:spLocks noGrp="1"/>
          </p:cNvSpPr>
          <p:nvPr>
            <p:ph type="dt" idx="11"/>
          </p:nvPr>
        </p:nvSpPr>
        <p:spPr/>
        <p:txBody>
          <a:bodyPr/>
          <a:lstStyle/>
          <a:p>
            <a:fld id="{76E84CA5-0E93-45A5-9B3D-C06716F97B71}"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147159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93E44-71ED-47CB-B7D3-9D61D9D4C0A2}" type="slidenum">
              <a:rPr lang="en-US" smtClean="0"/>
              <a:t>2</a:t>
            </a:fld>
            <a:endParaRPr lang="en-US"/>
          </a:p>
        </p:txBody>
      </p:sp>
    </p:spTree>
    <p:extLst>
      <p:ext uri="{BB962C8B-B14F-4D97-AF65-F5344CB8AC3E}">
        <p14:creationId xmlns:p14="http://schemas.microsoft.com/office/powerpoint/2010/main" val="85449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Dashboard provides the</a:t>
            </a:r>
            <a:r>
              <a:rPr lang="en-US" baseline="0" dirty="0" smtClean="0"/>
              <a:t> most relevant reports about a specific student. This report includes graphs similar to the SWIS Dashboard. There are not options for narrowing the date range (you can change the school year as well).</a:t>
            </a:r>
          </a:p>
          <a:p>
            <a:endParaRPr lang="en-US" baseline="0" dirty="0" smtClean="0"/>
          </a:p>
          <a:p>
            <a:r>
              <a:rPr lang="en-US" baseline="0" dirty="0" smtClean="0"/>
              <a:t>When a student is identified or referred for additional supports, this tool provides a summary of the student’s referral data. This is also a set of reports that would be appropriate to include in a student’s file if they transfer to another school. </a:t>
            </a:r>
          </a:p>
          <a:p>
            <a:endParaRPr lang="en-US" baseline="0" dirty="0" smtClean="0"/>
          </a:p>
          <a:p>
            <a:r>
              <a:rPr lang="en-US" baseline="0" dirty="0" smtClean="0"/>
              <a:t>Teachers may request these reports during parent-teacher conferences. This would be something to schedule extra data analyst/reporter time for since there are typically only 1-3 people available who have access to create the reports, and they might be overwhelmed if this were a last-minute request! </a:t>
            </a:r>
            <a:endParaRPr lang="en-US" dirty="0"/>
          </a:p>
        </p:txBody>
      </p:sp>
      <p:sp>
        <p:nvSpPr>
          <p:cNvPr id="4" name="Date Placeholder 3"/>
          <p:cNvSpPr>
            <a:spLocks noGrp="1"/>
          </p:cNvSpPr>
          <p:nvPr>
            <p:ph type="dt" idx="10"/>
          </p:nvPr>
        </p:nvSpPr>
        <p:spPr/>
        <p:txBody>
          <a:bodyPr/>
          <a:lstStyle/>
          <a:p>
            <a:fld id="{0C8C7DDE-BCEA-4FFC-A810-6C3C89441E5B}" type="datetime1">
              <a:rPr lang="en-US" smtClean="0"/>
              <a:t>4/24/2017</a:t>
            </a:fld>
            <a:endParaRPr lang="en-US"/>
          </a:p>
        </p:txBody>
      </p:sp>
      <p:sp>
        <p:nvSpPr>
          <p:cNvPr id="5" name="Footer Placeholder 4"/>
          <p:cNvSpPr>
            <a:spLocks noGrp="1"/>
          </p:cNvSpPr>
          <p:nvPr>
            <p:ph type="ftr" sz="quarter" idx="11"/>
          </p:nvPr>
        </p:nvSpPr>
        <p:spPr/>
        <p:txBody>
          <a:bodyPr/>
          <a:lstStyle/>
          <a:p>
            <a:r>
              <a:rPr lang="en-US" smtClean="0"/>
              <a:t>SWIS Facilitator Certification Training - Module 4</a:t>
            </a:r>
            <a:endParaRPr lang="en-US"/>
          </a:p>
        </p:txBody>
      </p:sp>
      <p:sp>
        <p:nvSpPr>
          <p:cNvPr id="6" name="Slide Number Placeholder 5"/>
          <p:cNvSpPr>
            <a:spLocks noGrp="1"/>
          </p:cNvSpPr>
          <p:nvPr>
            <p:ph type="sldNum" sz="quarter" idx="12"/>
          </p:nvPr>
        </p:nvSpPr>
        <p:spPr/>
        <p:txBody>
          <a:bodyPr/>
          <a:lstStyle/>
          <a:p>
            <a:fld id="{348479B2-B137-4FAA-B6DC-C594B6658870}" type="slidenum">
              <a:rPr lang="en-US" smtClean="0"/>
              <a:t>22</a:t>
            </a:fld>
            <a:endParaRPr lang="en-US"/>
          </a:p>
        </p:txBody>
      </p:sp>
    </p:spTree>
    <p:extLst>
      <p:ext uri="{BB962C8B-B14F-4D97-AF65-F5344CB8AC3E}">
        <p14:creationId xmlns:p14="http://schemas.microsoft.com/office/powerpoint/2010/main" val="216136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aseline="0" dirty="0" smtClean="0"/>
              <a:t>Understanding what data-based decision making is and how it is useful is one of the essential learner outcomes (i.e., learning targets) for this module. This slide and the seven slides that follow are designed to help participants understand what data-based decision making is, why it should be used, and how SWIS can help.</a:t>
            </a:r>
          </a:p>
          <a:p>
            <a:endParaRPr lang="en-US" baseline="0" dirty="0" smtClean="0"/>
          </a:p>
          <a:p>
            <a:r>
              <a:rPr lang="en-US" baseline="0" dirty="0" smtClean="0"/>
              <a:t>On this slide, highlight for participants that </a:t>
            </a:r>
            <a:r>
              <a:rPr lang="en-US" u="sng" baseline="0" dirty="0" smtClean="0"/>
              <a:t>informed decisions are the most effective decisions</a:t>
            </a:r>
            <a:r>
              <a:rPr lang="en-US" baseline="0" dirty="0" smtClean="0"/>
              <a:t>. When a decision is based upon information, especially data, it is more likely to effectively address the </a:t>
            </a:r>
            <a:r>
              <a:rPr lang="en-US" i="0" baseline="0" dirty="0" smtClean="0"/>
              <a:t>true</a:t>
            </a:r>
            <a:r>
              <a:rPr lang="en-US" baseline="0" dirty="0" smtClean="0"/>
              <a:t> problem. Using data for decision making involves defining the problem to be solved and clarifying what decision is to be made.  </a:t>
            </a:r>
          </a:p>
          <a:p>
            <a:endParaRPr lang="en-US" baseline="0" dirty="0" smtClean="0"/>
          </a:p>
          <a:p>
            <a:r>
              <a:rPr lang="en-US" baseline="0" dirty="0" smtClean="0"/>
              <a:t>Analogy: When you go to the doctor’s office or the ER, they do not simply take your blood pressure and then decide to remove your appendix. Quite the contrary. They make informed decisions based upon the data and define the problem with precision to clarify the solution. </a:t>
            </a:r>
          </a:p>
        </p:txBody>
      </p:sp>
      <p:sp>
        <p:nvSpPr>
          <p:cNvPr id="4" name="Slide Number Placeholder 3"/>
          <p:cNvSpPr>
            <a:spLocks noGrp="1"/>
          </p:cNvSpPr>
          <p:nvPr>
            <p:ph type="sldNum" sz="quarter" idx="10"/>
          </p:nvPr>
        </p:nvSpPr>
        <p:spPr/>
        <p:txBody>
          <a:bodyPr/>
          <a:lstStyle/>
          <a:p>
            <a:fld id="{348479B2-B137-4FAA-B6DC-C594B6658870}" type="slidenum">
              <a:rPr lang="en-US" smtClean="0"/>
              <a:t>23</a:t>
            </a:fld>
            <a:endParaRPr lang="en-US" dirty="0"/>
          </a:p>
        </p:txBody>
      </p:sp>
      <p:sp>
        <p:nvSpPr>
          <p:cNvPr id="5" name="Date Placeholder 4"/>
          <p:cNvSpPr>
            <a:spLocks noGrp="1"/>
          </p:cNvSpPr>
          <p:nvPr>
            <p:ph type="dt" idx="11"/>
          </p:nvPr>
        </p:nvSpPr>
        <p:spPr/>
        <p:txBody>
          <a:bodyPr/>
          <a:lstStyle/>
          <a:p>
            <a:fld id="{71120407-2234-407A-9BC5-CD84DD06D16E}"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3115197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aseline="0" dirty="0" smtClean="0"/>
              <a:t>By gathering data to use in our decision making, we reframe problems and begin thinking about contextual factors such as location, time, and specific behavior as opposed to merely identifying problem students and repeat offenders. </a:t>
            </a:r>
            <a:endParaRPr lang="en-US" dirty="0" smtClean="0"/>
          </a:p>
          <a:p>
            <a:endParaRPr lang="en-US" dirty="0" smtClean="0"/>
          </a:p>
          <a:p>
            <a:r>
              <a:rPr lang="en-US" dirty="0" smtClean="0"/>
              <a:t>Data </a:t>
            </a:r>
            <a:r>
              <a:rPr lang="en-US" baseline="0" dirty="0" smtClean="0"/>
              <a:t>help us ask the right questions so that we can design the right solutions. Data present “red flags” that may be issues and need further inquiry, and then they help us to narrow down the issue precisely. </a:t>
            </a:r>
            <a:br>
              <a:rPr lang="en-US" baseline="0" dirty="0" smtClean="0"/>
            </a:br>
            <a:r>
              <a:rPr lang="en-US" baseline="0" dirty="0" smtClean="0"/>
              <a:t/>
            </a:r>
            <a:br>
              <a:rPr lang="en-US" baseline="0" dirty="0" smtClean="0"/>
            </a:br>
            <a:r>
              <a:rPr lang="en-US" baseline="0" dirty="0" smtClean="0"/>
              <a:t>Analogy: When you go to the Emergency Room or the doctor’s office, the first thing they do is check your vital signs. By checking blood pressure, heart rate, respiratory rate, and temperature the physician has better indicators of overall health and well-being. By collecting this information, the doctor is better equipped to respond when you say “I don’t feel well,” or “I have a problem.”</a:t>
            </a:r>
          </a:p>
        </p:txBody>
      </p:sp>
      <p:sp>
        <p:nvSpPr>
          <p:cNvPr id="4" name="Slide Number Placeholder 3"/>
          <p:cNvSpPr>
            <a:spLocks noGrp="1"/>
          </p:cNvSpPr>
          <p:nvPr>
            <p:ph type="sldNum" sz="quarter" idx="10"/>
          </p:nvPr>
        </p:nvSpPr>
        <p:spPr/>
        <p:txBody>
          <a:bodyPr/>
          <a:lstStyle/>
          <a:p>
            <a:fld id="{348479B2-B137-4FAA-B6DC-C594B6658870}" type="slidenum">
              <a:rPr lang="en-US" smtClean="0"/>
              <a:t>24</a:t>
            </a:fld>
            <a:endParaRPr lang="en-US" dirty="0"/>
          </a:p>
        </p:txBody>
      </p:sp>
      <p:sp>
        <p:nvSpPr>
          <p:cNvPr id="5" name="Date Placeholder 4"/>
          <p:cNvSpPr>
            <a:spLocks noGrp="1"/>
          </p:cNvSpPr>
          <p:nvPr>
            <p:ph type="dt" idx="11"/>
          </p:nvPr>
        </p:nvSpPr>
        <p:spPr/>
        <p:txBody>
          <a:bodyPr/>
          <a:lstStyle/>
          <a:p>
            <a:fld id="{71120407-2234-407A-9BC5-CD84DD06D16E}"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3794803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pPr defTabSz="948507">
              <a:defRPr/>
            </a:pPr>
            <a:r>
              <a:rPr lang="en-US" i="0" dirty="0" smtClean="0"/>
              <a:t>This</a:t>
            </a:r>
            <a:r>
              <a:rPr lang="en-US" i="0" baseline="0" dirty="0" smtClean="0"/>
              <a:t> is the SWIS Drill Down tool. In Drill Down we can focus on taking one piece of information and filtering down to better understand the context of problem behaviors. </a:t>
            </a:r>
            <a:endParaRPr lang="en-US" i="0" dirty="0" smtClean="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idx="11"/>
          </p:nvPr>
        </p:nvSpPr>
        <p:spPr/>
        <p:txBody>
          <a:bodyPr/>
          <a:lstStyle/>
          <a:p>
            <a:fld id="{10574821-67EC-40B0-A261-60873DF418E3}"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1930650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aseline="0" dirty="0" smtClean="0"/>
              <a:t>In </a:t>
            </a:r>
            <a:r>
              <a:rPr lang="en-US" b="1" baseline="0" dirty="0" smtClean="0"/>
              <a:t>summary</a:t>
            </a:r>
            <a:r>
              <a:rPr lang="en-US" baseline="0" dirty="0" smtClean="0"/>
              <a:t>, we want to avoid drowning in data. Users want to use data in layers to be specific and laser-like. </a:t>
            </a:r>
          </a:p>
          <a:p>
            <a:endParaRPr lang="en-US" baseline="0" dirty="0" smtClean="0"/>
          </a:p>
          <a:p>
            <a:r>
              <a:rPr lang="en-US" baseline="0" dirty="0" smtClean="0"/>
              <a:t>For example: </a:t>
            </a:r>
          </a:p>
          <a:p>
            <a:pPr marL="237127" lvl="0" indent="-237127">
              <a:buAutoNum type="arabicParenR"/>
            </a:pPr>
            <a:r>
              <a:rPr lang="en-US" baseline="0" dirty="0" smtClean="0"/>
              <a:t>Do we have a problem?</a:t>
            </a:r>
          </a:p>
          <a:p>
            <a:pPr marL="237127" lvl="0" indent="-237127">
              <a:buAutoNum type="arabicParenR"/>
            </a:pPr>
            <a:r>
              <a:rPr lang="en-US" baseline="0" dirty="0" smtClean="0"/>
              <a:t>What is the problem?</a:t>
            </a:r>
          </a:p>
          <a:p>
            <a:pPr marL="237127" lvl="0" indent="-237127">
              <a:buAutoNum type="arabicParenR"/>
            </a:pPr>
            <a:r>
              <a:rPr lang="en-US" baseline="0" dirty="0" smtClean="0"/>
              <a:t>Where is the problem occurring?</a:t>
            </a:r>
          </a:p>
          <a:p>
            <a:pPr marL="237127" lvl="0" indent="-237127">
              <a:buAutoNum type="arabicParenR"/>
            </a:pPr>
            <a:r>
              <a:rPr lang="en-US" baseline="0" dirty="0" smtClean="0"/>
              <a:t>When is the problem likely to occur in the identified location?</a:t>
            </a:r>
          </a:p>
          <a:p>
            <a:pPr marL="237127" lvl="0" indent="-237127">
              <a:buAutoNum type="arabicParenR"/>
            </a:pPr>
            <a:r>
              <a:rPr lang="en-US" baseline="0" dirty="0" smtClean="0"/>
              <a:t>Who is involved/contributing (grades, specific students, gender)?</a:t>
            </a:r>
          </a:p>
          <a:p>
            <a:pPr marL="237127" lvl="0" indent="-237127">
              <a:buAutoNum type="arabicParenR"/>
            </a:pPr>
            <a:r>
              <a:rPr lang="en-US" baseline="0" dirty="0" smtClean="0"/>
              <a:t>Why is the problem being maintained in the specific location at the specific times?</a:t>
            </a:r>
          </a:p>
          <a:p>
            <a:endParaRPr lang="en-US" baseline="0" dirty="0" smtClean="0"/>
          </a:p>
          <a:p>
            <a:r>
              <a:rPr lang="en-US" baseline="0" dirty="0" smtClean="0"/>
              <a:t>The overall goal is to use the data as an effective tool and look to identify connections.</a:t>
            </a:r>
          </a:p>
        </p:txBody>
      </p:sp>
      <p:sp>
        <p:nvSpPr>
          <p:cNvPr id="4" name="Slide Number Placeholder 3"/>
          <p:cNvSpPr>
            <a:spLocks noGrp="1"/>
          </p:cNvSpPr>
          <p:nvPr>
            <p:ph type="sldNum" sz="quarter" idx="10"/>
          </p:nvPr>
        </p:nvSpPr>
        <p:spPr/>
        <p:txBody>
          <a:bodyPr/>
          <a:lstStyle/>
          <a:p>
            <a:fld id="{348479B2-B137-4FAA-B6DC-C594B6658870}" type="slidenum">
              <a:rPr lang="en-US" smtClean="0"/>
              <a:t>26</a:t>
            </a:fld>
            <a:endParaRPr lang="en-US" dirty="0"/>
          </a:p>
        </p:txBody>
      </p:sp>
      <p:sp>
        <p:nvSpPr>
          <p:cNvPr id="5" name="Date Placeholder 4"/>
          <p:cNvSpPr>
            <a:spLocks noGrp="1"/>
          </p:cNvSpPr>
          <p:nvPr>
            <p:ph type="dt" idx="11"/>
          </p:nvPr>
        </p:nvSpPr>
        <p:spPr/>
        <p:txBody>
          <a:bodyPr/>
          <a:lstStyle/>
          <a:p>
            <a:fld id="{2C413385-E7EF-476D-BA28-00AFDCD91B49}"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712740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any problem-solving</a:t>
            </a:r>
            <a:r>
              <a:rPr lang="en-US" baseline="0" dirty="0" smtClean="0"/>
              <a:t> process is identifying the problem. SWIS helps schools/facilities move from “I think I have a problem,” to “My problem is….” </a:t>
            </a:r>
          </a:p>
          <a:p>
            <a:endParaRPr lang="en-US" baseline="0" dirty="0" smtClean="0"/>
          </a:p>
          <a:p>
            <a:r>
              <a:rPr lang="en-US" baseline="0" dirty="0" smtClean="0"/>
              <a:t>Data analysts use the SWIS Core Reports to help locate problems. They provide the vital signs that help schools identify if a problem exists, what it is, where it is occurring, how often it’s occurring, etc. Continuing our analogy, it is a way to check both the temperature and blood pressure to see what problems may exist.</a:t>
            </a:r>
          </a:p>
          <a:p>
            <a:endParaRPr lang="en-US" baseline="0" dirty="0" smtClean="0"/>
          </a:p>
          <a:p>
            <a:r>
              <a:rPr lang="en-US" baseline="0" dirty="0" smtClean="0"/>
              <a:t>Each one of the graphs and reports featured in the Core Reports needs to be reviewed for potential “red flags.” Some things you notice might simply be “red flags” and items of note for future thought and discussion. Then again, some things you notice will truly be items you need to dig into deeper and analyze further to isolate problems and develop solution plans.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27</a:t>
            </a:fld>
            <a:endParaRPr lang="en-US" dirty="0"/>
          </a:p>
        </p:txBody>
      </p:sp>
      <p:sp>
        <p:nvSpPr>
          <p:cNvPr id="5" name="Date Placeholder 4"/>
          <p:cNvSpPr>
            <a:spLocks noGrp="1"/>
          </p:cNvSpPr>
          <p:nvPr>
            <p:ph type="dt" idx="11"/>
          </p:nvPr>
        </p:nvSpPr>
        <p:spPr/>
        <p:txBody>
          <a:bodyPr/>
          <a:lstStyle/>
          <a:p>
            <a:fld id="{C90F1580-4AD7-4DE9-9867-6BCE84E1354E}"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771497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dirty="0" smtClean="0"/>
              <a:t>SWIS</a:t>
            </a:r>
            <a:r>
              <a:rPr lang="en-US" baseline="0" dirty="0" smtClean="0"/>
              <a:t> helps schools/facilities answer each of the “</a:t>
            </a:r>
            <a:r>
              <a:rPr lang="en-US" baseline="0" dirty="0" err="1" smtClean="0"/>
              <a:t>wh</a:t>
            </a:r>
            <a:r>
              <a:rPr lang="en-US" baseline="0" dirty="0" smtClean="0"/>
              <a:t>…” questions by presenting the data in a usable format and report.</a:t>
            </a:r>
          </a:p>
          <a:p>
            <a:endParaRPr lang="en-US" baseline="0" dirty="0" smtClean="0"/>
          </a:p>
          <a:p>
            <a:r>
              <a:rPr lang="en-US" baseline="0" dirty="0" smtClean="0"/>
              <a:t>Use Referrals By Problem Behavior to answer the question, “</a:t>
            </a:r>
            <a:r>
              <a:rPr lang="en-US" u="sng" baseline="0" dirty="0" smtClean="0"/>
              <a:t>What</a:t>
            </a:r>
            <a:r>
              <a:rPr lang="en-US" baseline="0" dirty="0" smtClean="0"/>
              <a:t> problem behaviors are most common?”</a:t>
            </a:r>
          </a:p>
          <a:p>
            <a:r>
              <a:rPr lang="en-US" baseline="0" dirty="0" smtClean="0"/>
              <a:t>Use Referrals By Location to answer the question, “</a:t>
            </a:r>
            <a:r>
              <a:rPr lang="en-US" u="sng" baseline="0" dirty="0" smtClean="0"/>
              <a:t>Where</a:t>
            </a:r>
            <a:r>
              <a:rPr lang="en-US" baseline="0" dirty="0" smtClean="0"/>
              <a:t> are problem behaviors most likely to occur?”</a:t>
            </a:r>
          </a:p>
          <a:p>
            <a:r>
              <a:rPr lang="en-US" dirty="0" smtClean="0"/>
              <a:t>Use Referrals By Time to answer the question,</a:t>
            </a:r>
            <a:r>
              <a:rPr lang="en-US" baseline="0" dirty="0" smtClean="0"/>
              <a:t> “</a:t>
            </a:r>
            <a:r>
              <a:rPr lang="en-US" u="sng" baseline="0" dirty="0" smtClean="0"/>
              <a:t>When</a:t>
            </a:r>
            <a:r>
              <a:rPr lang="en-US" baseline="0" dirty="0" smtClean="0"/>
              <a:t> are problem behaviors most likely to occur?”</a:t>
            </a:r>
          </a:p>
          <a:p>
            <a:r>
              <a:rPr lang="en-US" baseline="0" dirty="0" smtClean="0"/>
              <a:t>Use Referrals By Student to answer the question, “</a:t>
            </a:r>
            <a:r>
              <a:rPr lang="en-US" u="sng" baseline="0" dirty="0" smtClean="0"/>
              <a:t>Who</a:t>
            </a:r>
            <a:r>
              <a:rPr lang="en-US" baseline="0" dirty="0" smtClean="0"/>
              <a:t> is engaging in problem behavior?”</a:t>
            </a:r>
          </a:p>
          <a:p>
            <a:r>
              <a:rPr lang="en-US" baseline="0" dirty="0" smtClean="0"/>
              <a:t>Use the Data Drill Down feature to answer the question, “</a:t>
            </a:r>
            <a:r>
              <a:rPr lang="en-US" u="sng" baseline="0" dirty="0" smtClean="0"/>
              <a:t>Why</a:t>
            </a:r>
            <a:r>
              <a:rPr lang="en-US" baseline="0" dirty="0" smtClean="0"/>
              <a:t> are problem behaviors sustaining?”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28</a:t>
            </a:fld>
            <a:endParaRPr lang="en-US" dirty="0"/>
          </a:p>
        </p:txBody>
      </p:sp>
      <p:sp>
        <p:nvSpPr>
          <p:cNvPr id="5" name="Date Placeholder 4"/>
          <p:cNvSpPr>
            <a:spLocks noGrp="1"/>
          </p:cNvSpPr>
          <p:nvPr>
            <p:ph type="dt" idx="11"/>
          </p:nvPr>
        </p:nvSpPr>
        <p:spPr/>
        <p:txBody>
          <a:bodyPr/>
          <a:lstStyle/>
          <a:p>
            <a:fld id="{4958B6C2-2E22-4233-881D-2F70792A298B}"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149814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SWIS Core Reports are used to check the temperature or blood pressure to see what problems may exist. It keeps the focus at the school-wide level.</a:t>
            </a:r>
          </a:p>
          <a:p>
            <a:endParaRPr lang="en-US" baseline="0" dirty="0" smtClean="0"/>
          </a:p>
          <a:p>
            <a:r>
              <a:rPr lang="en-US" baseline="0" dirty="0" smtClean="0"/>
              <a:t>For those items off of the Core Reports that need a deeper level of inquiry, SWIS assists by providing a Drill Down tool that allows the data to be filtered strategically. Data can be analyzed based upon action taken, motivation, grade level, others involved, date range, gender, ethnicity, IEP status, time range, etc. </a:t>
            </a:r>
          </a:p>
          <a:p>
            <a:endParaRPr lang="en-US" baseline="0" dirty="0" smtClean="0"/>
          </a:p>
          <a:p>
            <a:r>
              <a:rPr lang="en-US" baseline="0" dirty="0" smtClean="0"/>
              <a:t>The use of these filters can be helpful when trying to isolate problems and develop solution plans. This image is a little bit misleading in showing a linear drill down process. Really, after data are filtered by the initial red flag, then you follow the ‘clues’ and patterns to narrow down to the specific context (who, what, where, when, how often, and why) that is enabling the problem. </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29</a:t>
            </a:fld>
            <a:endParaRPr lang="en-US" dirty="0"/>
          </a:p>
        </p:txBody>
      </p:sp>
      <p:sp>
        <p:nvSpPr>
          <p:cNvPr id="5" name="Date Placeholder 4"/>
          <p:cNvSpPr>
            <a:spLocks noGrp="1"/>
          </p:cNvSpPr>
          <p:nvPr>
            <p:ph type="dt" idx="11"/>
          </p:nvPr>
        </p:nvSpPr>
        <p:spPr/>
        <p:txBody>
          <a:bodyPr/>
          <a:lstStyle/>
          <a:p>
            <a:fld id="{BD73E640-DCC3-44C0-8876-E901AF0CCCBB}"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810758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 last question is “Why.” It’s the last and hardest question to answer in building</a:t>
            </a:r>
            <a:r>
              <a:rPr lang="en-US" baseline="0" dirty="0" smtClean="0"/>
              <a:t> a statement with precision… at least it feels that way sometimes. </a:t>
            </a:r>
            <a:endParaRPr lang="en-US" dirty="0"/>
          </a:p>
        </p:txBody>
      </p:sp>
      <p:sp>
        <p:nvSpPr>
          <p:cNvPr id="4" name="Date Placeholder 3"/>
          <p:cNvSpPr>
            <a:spLocks noGrp="1"/>
          </p:cNvSpPr>
          <p:nvPr>
            <p:ph type="dt" idx="10"/>
          </p:nvPr>
        </p:nvSpPr>
        <p:spPr/>
        <p:txBody>
          <a:bodyPr/>
          <a:lstStyle/>
          <a:p>
            <a:fld id="{3F971816-F2C9-4C8F-A0DB-D957EE189CDE}" type="datetime1">
              <a:rPr lang="en-US" smtClean="0"/>
              <a:t>4/24/2017</a:t>
            </a:fld>
            <a:endParaRPr lang="en-US"/>
          </a:p>
        </p:txBody>
      </p:sp>
      <p:sp>
        <p:nvSpPr>
          <p:cNvPr id="5" name="Footer Placeholder 4"/>
          <p:cNvSpPr>
            <a:spLocks noGrp="1"/>
          </p:cNvSpPr>
          <p:nvPr>
            <p:ph type="ftr" sz="quarter" idx="11"/>
          </p:nvPr>
        </p:nvSpPr>
        <p:spPr/>
        <p:txBody>
          <a:bodyPr/>
          <a:lstStyle/>
          <a:p>
            <a:r>
              <a:rPr lang="en-US" smtClean="0"/>
              <a:t>SWIS Facilitator Certification Training - Module 4</a:t>
            </a:r>
            <a:endParaRPr lang="en-US"/>
          </a:p>
        </p:txBody>
      </p:sp>
      <p:sp>
        <p:nvSpPr>
          <p:cNvPr id="6" name="Slide Number Placeholder 5"/>
          <p:cNvSpPr>
            <a:spLocks noGrp="1"/>
          </p:cNvSpPr>
          <p:nvPr>
            <p:ph type="sldNum" sz="quarter" idx="12"/>
          </p:nvPr>
        </p:nvSpPr>
        <p:spPr/>
        <p:txBody>
          <a:bodyPr/>
          <a:lstStyle/>
          <a:p>
            <a:fld id="{348479B2-B137-4FAA-B6DC-C594B6658870}" type="slidenum">
              <a:rPr lang="en-US" smtClean="0"/>
              <a:t>31</a:t>
            </a:fld>
            <a:endParaRPr lang="en-US"/>
          </a:p>
        </p:txBody>
      </p:sp>
    </p:spTree>
    <p:extLst>
      <p:ext uri="{BB962C8B-B14F-4D97-AF65-F5344CB8AC3E}">
        <p14:creationId xmlns:p14="http://schemas.microsoft.com/office/powerpoint/2010/main" val="202292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fontScale="92500" lnSpcReduction="10000"/>
          </a:bodyPr>
          <a:lstStyle/>
          <a:p>
            <a:r>
              <a:rPr lang="en-US" dirty="0" smtClean="0"/>
              <a:t>In SWIS,</a:t>
            </a:r>
            <a:r>
              <a:rPr lang="en-US" baseline="0" dirty="0" smtClean="0"/>
              <a:t> the “Why” is called Perceived Motivation. What is perceived as maintaining the problem behavior? Why does it keep happening? </a:t>
            </a:r>
          </a:p>
          <a:p>
            <a:r>
              <a:rPr lang="en-US" baseline="0" dirty="0" smtClean="0"/>
              <a:t>This is based in behavioral research, and we’re trying to find out what the student was trying to (or did) accomplish with their behavior. </a:t>
            </a:r>
          </a:p>
          <a:p>
            <a:endParaRPr lang="en-US" baseline="0" dirty="0" smtClean="0"/>
          </a:p>
          <a:p>
            <a:r>
              <a:rPr lang="en-US" dirty="0" smtClean="0"/>
              <a:t>In behavioral</a:t>
            </a:r>
            <a:r>
              <a:rPr lang="en-US" baseline="0" dirty="0" smtClean="0"/>
              <a:t> theory and research, all behavior is motivated by either </a:t>
            </a:r>
            <a:r>
              <a:rPr lang="en-US" b="1" baseline="0" dirty="0" smtClean="0"/>
              <a:t>Obtain </a:t>
            </a:r>
            <a:r>
              <a:rPr lang="en-US" b="0" baseline="0" dirty="0" smtClean="0"/>
              <a:t>or </a:t>
            </a:r>
            <a:r>
              <a:rPr lang="en-US" b="1" baseline="0" dirty="0" smtClean="0"/>
              <a:t>Avoidance</a:t>
            </a:r>
            <a:r>
              <a:rPr lang="en-US" b="0" baseline="0" dirty="0" smtClean="0"/>
              <a:t>. </a:t>
            </a:r>
          </a:p>
          <a:p>
            <a:r>
              <a:rPr lang="en-US" b="0" baseline="0" dirty="0" smtClean="0"/>
              <a:t>We might want to access or avoid people or at least attention from people. In SWIS, we split this into adult or peer attention. </a:t>
            </a:r>
          </a:p>
          <a:p>
            <a:r>
              <a:rPr lang="en-US" b="0" baseline="0" dirty="0" smtClean="0"/>
              <a:t>We might also want to access or avoid other “things” such as tangible items, activities/tasks, or specific sensory stimulation. In SWIS, we can choose from avoid tasks/activities, obtain items/activities.</a:t>
            </a:r>
          </a:p>
          <a:p>
            <a:endParaRPr lang="en-US" b="0" baseline="0" dirty="0" smtClean="0"/>
          </a:p>
          <a:p>
            <a:r>
              <a:rPr lang="en-US" b="0" baseline="0" dirty="0" smtClean="0"/>
              <a:t>Often if the staff who observe the problem behavior will pause and ask themselves what happened before and after the problem behavior, they can make an educated guess about the function or motivation. It’s okay to ask the student too. They might not use the official terminology, but they often know best why they did what they did. </a:t>
            </a:r>
          </a:p>
          <a:p>
            <a:endParaRPr lang="en-US" b="0" baseline="0" dirty="0" smtClean="0"/>
          </a:p>
          <a:p>
            <a:r>
              <a:rPr lang="en-US" b="0" baseline="0" dirty="0" smtClean="0"/>
              <a:t>Even after reflection and/or asking the student, we might not be 100% certain of the perceived motivation each time, but a best guess across multiple instances of similar problem behaviors will begin to reveal the patterns for which we are looking. Understanding the motivation is critical because effective solutions to problems must address the same function. If the student disruption across 8</a:t>
            </a:r>
            <a:r>
              <a:rPr lang="en-US" b="0" baseline="30000" dirty="0" smtClean="0"/>
              <a:t>th</a:t>
            </a:r>
            <a:r>
              <a:rPr lang="en-US" b="0" baseline="0" dirty="0" smtClean="0"/>
              <a:t> graders is related to avoiding tasks, then we need to look at whether the task is appropriate for the students’ skill level. The 3</a:t>
            </a:r>
            <a:r>
              <a:rPr lang="en-US" b="0" baseline="30000" dirty="0" smtClean="0"/>
              <a:t>rd</a:t>
            </a:r>
            <a:r>
              <a:rPr lang="en-US" b="0" baseline="0" dirty="0" smtClean="0"/>
              <a:t> grade boys are using inappropriate language to gain adult and peer attention, so we need to remove attention for inappropriate language and provide the student with appropriate and easy ways to get the attention for which they are looking. </a:t>
            </a:r>
          </a:p>
        </p:txBody>
      </p:sp>
      <p:sp>
        <p:nvSpPr>
          <p:cNvPr id="4" name="Slide Number Placeholder 3"/>
          <p:cNvSpPr>
            <a:spLocks noGrp="1"/>
          </p:cNvSpPr>
          <p:nvPr>
            <p:ph type="sldNum" sz="quarter" idx="10"/>
          </p:nvPr>
        </p:nvSpPr>
        <p:spPr/>
        <p:txBody>
          <a:bodyPr/>
          <a:lstStyle/>
          <a:p>
            <a:fld id="{348479B2-B137-4FAA-B6DC-C594B6658870}" type="slidenum">
              <a:rPr lang="en-US" smtClean="0"/>
              <a:t>32</a:t>
            </a:fld>
            <a:endParaRPr lang="en-US" dirty="0"/>
          </a:p>
        </p:txBody>
      </p:sp>
      <p:sp>
        <p:nvSpPr>
          <p:cNvPr id="5" name="Date Placeholder 4"/>
          <p:cNvSpPr>
            <a:spLocks noGrp="1"/>
          </p:cNvSpPr>
          <p:nvPr>
            <p:ph type="dt" idx="11"/>
          </p:nvPr>
        </p:nvSpPr>
        <p:spPr/>
        <p:txBody>
          <a:bodyPr/>
          <a:lstStyle/>
          <a:p>
            <a:fld id="{3CA3C363-E654-4AA3-B3C4-508E70F418F3}"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392740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93E44-71ED-47CB-B7D3-9D61D9D4C0A2}" type="slidenum">
              <a:rPr lang="en-US" smtClean="0"/>
              <a:t>3</a:t>
            </a:fld>
            <a:endParaRPr lang="en-US"/>
          </a:p>
        </p:txBody>
      </p:sp>
    </p:spTree>
    <p:extLst>
      <p:ext uri="{BB962C8B-B14F-4D97-AF65-F5344CB8AC3E}">
        <p14:creationId xmlns:p14="http://schemas.microsoft.com/office/powerpoint/2010/main" val="185777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pPr defTabSz="948507">
              <a:defRPr/>
            </a:pPr>
            <a:r>
              <a:rPr lang="en-US" dirty="0" smtClean="0">
                <a:solidFill>
                  <a:prstClr val="black"/>
                </a:solidFill>
              </a:rPr>
              <a:t>The SWIS </a:t>
            </a:r>
            <a:r>
              <a:rPr lang="en-US" dirty="0">
                <a:solidFill>
                  <a:prstClr val="black"/>
                </a:solidFill>
              </a:rPr>
              <a:t>Dashboard and the </a:t>
            </a:r>
            <a:r>
              <a:rPr lang="en-US" dirty="0" smtClean="0">
                <a:solidFill>
                  <a:prstClr val="black"/>
                </a:solidFill>
              </a:rPr>
              <a:t>Core Reports </a:t>
            </a:r>
            <a:r>
              <a:rPr lang="en-US" dirty="0">
                <a:solidFill>
                  <a:prstClr val="black"/>
                </a:solidFill>
              </a:rPr>
              <a:t>do not give you information about motivation at the school-wide level. </a:t>
            </a:r>
            <a:endParaRPr lang="en-US" dirty="0" smtClean="0">
              <a:solidFill>
                <a:prstClr val="black"/>
              </a:solidFill>
            </a:endParaRPr>
          </a:p>
          <a:p>
            <a:pPr defTabSz="948507">
              <a:defRPr/>
            </a:pPr>
            <a:r>
              <a:rPr lang="en-US" dirty="0" smtClean="0">
                <a:solidFill>
                  <a:prstClr val="black"/>
                </a:solidFill>
              </a:rPr>
              <a:t>You cannot </a:t>
            </a:r>
            <a:r>
              <a:rPr lang="en-US" dirty="0">
                <a:solidFill>
                  <a:prstClr val="black"/>
                </a:solidFill>
              </a:rPr>
              <a:t>answer the question “Why are problem behaviors </a:t>
            </a:r>
            <a:r>
              <a:rPr lang="en-US" dirty="0" smtClean="0">
                <a:solidFill>
                  <a:prstClr val="black"/>
                </a:solidFill>
              </a:rPr>
              <a:t>sustaining?” </a:t>
            </a:r>
            <a:r>
              <a:rPr lang="en-US" dirty="0">
                <a:solidFill>
                  <a:prstClr val="black"/>
                </a:solidFill>
              </a:rPr>
              <a:t>unless you use the Drill Down </a:t>
            </a:r>
            <a:r>
              <a:rPr lang="en-US" dirty="0" smtClean="0">
                <a:solidFill>
                  <a:prstClr val="black"/>
                </a:solidFill>
              </a:rPr>
              <a:t>feature</a:t>
            </a:r>
            <a:r>
              <a:rPr lang="en-US" baseline="0" dirty="0" smtClean="0">
                <a:solidFill>
                  <a:prstClr val="black"/>
                </a:solidFill>
              </a:rPr>
              <a:t> to first identify the CONTEXT of interest. </a:t>
            </a:r>
          </a:p>
          <a:p>
            <a:pPr marL="0" indent="0" defTabSz="948507">
              <a:buFont typeface="Arial" pitchFamily="34" charset="0"/>
              <a:buNone/>
              <a:defRPr/>
            </a:pPr>
            <a:endParaRPr lang="en-US" sz="1100" dirty="0" smtClean="0">
              <a:solidFill>
                <a:prstClr val="black"/>
              </a:solidFill>
            </a:endParaRPr>
          </a:p>
          <a:p>
            <a:pPr marL="0" indent="0" defTabSz="948507">
              <a:buFont typeface="Arial" pitchFamily="34" charset="0"/>
              <a:buNone/>
              <a:defRPr/>
            </a:pPr>
            <a:r>
              <a:rPr lang="en-US" sz="1100" dirty="0" smtClean="0">
                <a:solidFill>
                  <a:prstClr val="black"/>
                </a:solidFill>
              </a:rPr>
              <a:t>Use </a:t>
            </a:r>
            <a:r>
              <a:rPr lang="en-US" sz="1100" dirty="0">
                <a:solidFill>
                  <a:prstClr val="black"/>
                </a:solidFill>
              </a:rPr>
              <a:t>the Data Drill Down feature to answer the </a:t>
            </a:r>
            <a:r>
              <a:rPr lang="en-US" sz="1100" dirty="0" smtClean="0">
                <a:solidFill>
                  <a:prstClr val="black"/>
                </a:solidFill>
              </a:rPr>
              <a:t>question, </a:t>
            </a:r>
            <a:r>
              <a:rPr lang="en-US" sz="1100" dirty="0">
                <a:solidFill>
                  <a:prstClr val="black"/>
                </a:solidFill>
              </a:rPr>
              <a:t>“Why are problem behaviors </a:t>
            </a:r>
            <a:r>
              <a:rPr lang="en-US" sz="1100" dirty="0" smtClean="0">
                <a:solidFill>
                  <a:prstClr val="black"/>
                </a:solidFill>
              </a:rPr>
              <a:t>sustaining?” by selecting all</a:t>
            </a:r>
            <a:r>
              <a:rPr lang="en-US" sz="1100" baseline="0" dirty="0" smtClean="0">
                <a:solidFill>
                  <a:prstClr val="black"/>
                </a:solidFill>
              </a:rPr>
              <a:t> the contextual filters first and then changing the graph type to “Perceived Motivation.” </a:t>
            </a:r>
          </a:p>
          <a:p>
            <a:pPr marL="0" indent="0" defTabSz="948507">
              <a:buFont typeface="Arial" pitchFamily="34" charset="0"/>
              <a:buNone/>
              <a:defRPr/>
            </a:pPr>
            <a:endParaRPr lang="en-US" sz="1100" baseline="0" dirty="0" smtClean="0">
              <a:solidFill>
                <a:prstClr val="black"/>
              </a:solidFill>
            </a:endParaRPr>
          </a:p>
          <a:p>
            <a:pPr marL="0" indent="0" defTabSz="948507">
              <a:buFont typeface="Arial" pitchFamily="34" charset="0"/>
              <a:buNone/>
              <a:defRPr/>
            </a:pPr>
            <a:r>
              <a:rPr lang="en-US" sz="1100" baseline="0" dirty="0" smtClean="0">
                <a:solidFill>
                  <a:prstClr val="black"/>
                </a:solidFill>
              </a:rPr>
              <a:t>Let’s look at a couple of examples. </a:t>
            </a:r>
            <a:endParaRPr lang="en-US" sz="1100" dirty="0">
              <a:solidFill>
                <a:prstClr val="black"/>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33</a:t>
            </a:fld>
            <a:endParaRPr lang="en-US" dirty="0"/>
          </a:p>
        </p:txBody>
      </p:sp>
      <p:sp>
        <p:nvSpPr>
          <p:cNvPr id="5" name="Date Placeholder 4"/>
          <p:cNvSpPr>
            <a:spLocks noGrp="1"/>
          </p:cNvSpPr>
          <p:nvPr>
            <p:ph type="dt" idx="11"/>
          </p:nvPr>
        </p:nvSpPr>
        <p:spPr/>
        <p:txBody>
          <a:bodyPr/>
          <a:lstStyle/>
          <a:p>
            <a:fld id="{3CA3C363-E654-4AA3-B3C4-508E70F418F3}" type="datetime1">
              <a:rPr lang="en-US" smtClean="0"/>
              <a:t>4/24/2017</a:t>
            </a:fld>
            <a:endParaRPr lang="en-US"/>
          </a:p>
        </p:txBody>
      </p:sp>
      <p:sp>
        <p:nvSpPr>
          <p:cNvPr id="6" name="Footer Placeholder 5"/>
          <p:cNvSpPr>
            <a:spLocks noGrp="1"/>
          </p:cNvSpPr>
          <p:nvPr>
            <p:ph type="ftr" sz="quarter" idx="12"/>
          </p:nvPr>
        </p:nvSpPr>
        <p:spPr/>
        <p:txBody>
          <a:bodyPr/>
          <a:lstStyle/>
          <a:p>
            <a:r>
              <a:rPr lang="en-US" smtClean="0"/>
              <a:t>SWIS Facilitator Certification Training - Module 4</a:t>
            </a:r>
            <a:endParaRPr lang="en-US"/>
          </a:p>
        </p:txBody>
      </p:sp>
    </p:spTree>
    <p:extLst>
      <p:ext uri="{BB962C8B-B14F-4D97-AF65-F5344CB8AC3E}">
        <p14:creationId xmlns:p14="http://schemas.microsoft.com/office/powerpoint/2010/main" val="1664978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Time for you to conduct a couple of</a:t>
            </a:r>
            <a:r>
              <a:rPr lang="en-US" b="0" baseline="0" dirty="0" smtClean="0"/>
              <a:t> drill-downs independently… </a:t>
            </a:r>
            <a:endParaRPr lang="en-US" b="0" dirty="0" smtClean="0"/>
          </a:p>
        </p:txBody>
      </p:sp>
      <p:sp>
        <p:nvSpPr>
          <p:cNvPr id="4" name="Footer Placeholder 3"/>
          <p:cNvSpPr>
            <a:spLocks noGrp="1"/>
          </p:cNvSpPr>
          <p:nvPr>
            <p:ph type="ftr" sz="quarter" idx="10"/>
          </p:nvPr>
        </p:nvSpPr>
        <p:spPr/>
        <p:txBody>
          <a:bodyPr/>
          <a:lstStyle/>
          <a:p>
            <a:r>
              <a:rPr lang="en-US" smtClean="0"/>
              <a:t>SWIS Facilitator Certification Training - Module 2</a:t>
            </a:r>
            <a:endParaRPr lang="en-US"/>
          </a:p>
        </p:txBody>
      </p:sp>
    </p:spTree>
    <p:extLst>
      <p:ext uri="{BB962C8B-B14F-4D97-AF65-F5344CB8AC3E}">
        <p14:creationId xmlns:p14="http://schemas.microsoft.com/office/powerpoint/2010/main" val="2628490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look at Activity 4a you will find the problem behavior most commonly reported and the location most commonly reported. For your first drill down look at that </a:t>
            </a:r>
            <a:r>
              <a:rPr lang="en-US" b="1" baseline="0" dirty="0" smtClean="0"/>
              <a:t>problem behavior </a:t>
            </a:r>
            <a:r>
              <a:rPr lang="en-US" baseline="0" dirty="0" smtClean="0"/>
              <a:t>for the </a:t>
            </a:r>
            <a:r>
              <a:rPr lang="en-US" u="sng" baseline="0" dirty="0" smtClean="0"/>
              <a:t>current year </a:t>
            </a:r>
            <a:r>
              <a:rPr lang="en-US" baseline="0" dirty="0" smtClean="0"/>
              <a:t>(or </a:t>
            </a:r>
            <a:r>
              <a:rPr lang="en-US" u="sng" baseline="0" dirty="0" smtClean="0"/>
              <a:t>previous year </a:t>
            </a:r>
            <a:r>
              <a:rPr lang="en-US" baseline="0" dirty="0" smtClean="0"/>
              <a:t>if there aren’t enough data yet for the current school year). Then you’ll conduct a second drill down with the most common </a:t>
            </a:r>
            <a:r>
              <a:rPr lang="en-US" b="1" baseline="0" dirty="0" smtClean="0"/>
              <a:t>location</a:t>
            </a:r>
            <a:r>
              <a:rPr lang="en-US" b="0" baseline="0" dirty="0" smtClean="0"/>
              <a:t> where problems are being reported. </a:t>
            </a:r>
            <a:endParaRPr lang="en-US" baseline="0" dirty="0" smtClean="0"/>
          </a:p>
          <a:p>
            <a:endParaRPr lang="en-US" baseline="0" dirty="0" smtClean="0"/>
          </a:p>
          <a:p>
            <a:r>
              <a:rPr lang="en-US" baseline="0" dirty="0" smtClean="0"/>
              <a:t>Remember that we generally want to add </a:t>
            </a:r>
            <a:r>
              <a:rPr lang="en-US" b="1" baseline="0" dirty="0" smtClean="0"/>
              <a:t>ONE filter at a time </a:t>
            </a:r>
            <a:r>
              <a:rPr lang="en-US" baseline="0" dirty="0" smtClean="0"/>
              <a:t>unless there is a clear rationale for combining two locations, behaviors, </a:t>
            </a:r>
            <a:r>
              <a:rPr lang="en-US" baseline="0" dirty="0" err="1" smtClean="0"/>
              <a:t>etc</a:t>
            </a:r>
            <a:r>
              <a:rPr lang="en-US" baseline="0" dirty="0" smtClean="0"/>
              <a:t> together. </a:t>
            </a:r>
          </a:p>
          <a:p>
            <a:r>
              <a:rPr lang="en-US" baseline="0" dirty="0" smtClean="0"/>
              <a:t>You’re going to use the Drill Down Guide Sheet to record the order of your drill down… this is helpful if you need to backtrack. </a:t>
            </a:r>
          </a:p>
          <a:p>
            <a:endParaRPr lang="en-US" baseline="0" dirty="0" smtClean="0"/>
          </a:p>
          <a:p>
            <a:r>
              <a:rPr lang="en-US" b="1" baseline="0" dirty="0" smtClean="0"/>
              <a:t>Hint: Although a system-level problem typically has at least 10 students involved we are trying to build fluency with the process. If you get near the end of your drill down and the summary indicates that your problem is too small, don’t worry too much. You can remove filters if this happens early in the drill down and just adjust the Guide Sheet. </a:t>
            </a:r>
          </a:p>
        </p:txBody>
      </p:sp>
      <p:sp>
        <p:nvSpPr>
          <p:cNvPr id="4" name="Footer Placeholder 3"/>
          <p:cNvSpPr>
            <a:spLocks noGrp="1"/>
          </p:cNvSpPr>
          <p:nvPr>
            <p:ph type="ftr" sz="quarter" idx="10"/>
          </p:nvPr>
        </p:nvSpPr>
        <p:spPr/>
        <p:txBody>
          <a:bodyPr/>
          <a:lstStyle/>
          <a:p>
            <a:r>
              <a:rPr lang="en-US" smtClean="0"/>
              <a:t>SWIS Facilitator Certification Training - Module 3</a:t>
            </a:r>
            <a:endParaRPr lang="en-US"/>
          </a:p>
        </p:txBody>
      </p:sp>
      <p:sp>
        <p:nvSpPr>
          <p:cNvPr id="5" name="Slide Number Placeholder 4"/>
          <p:cNvSpPr>
            <a:spLocks noGrp="1"/>
          </p:cNvSpPr>
          <p:nvPr>
            <p:ph type="sldNum" sz="quarter" idx="11"/>
          </p:nvPr>
        </p:nvSpPr>
        <p:spPr/>
        <p:txBody>
          <a:bodyPr/>
          <a:lstStyle/>
          <a:p>
            <a:fld id="{3BC72469-2736-4968-8712-0038B6B8B579}" type="slidenum">
              <a:rPr lang="en-US" smtClean="0"/>
              <a:t>35</a:t>
            </a:fld>
            <a:endParaRPr lang="en-US"/>
          </a:p>
        </p:txBody>
      </p:sp>
    </p:spTree>
    <p:extLst>
      <p:ext uri="{BB962C8B-B14F-4D97-AF65-F5344CB8AC3E}">
        <p14:creationId xmlns:p14="http://schemas.microsoft.com/office/powerpoint/2010/main" val="3766920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look at Activity 4a you will find the problem behavior most commonly reported and the location most commonly reported. For your first drill down look at that </a:t>
            </a:r>
            <a:r>
              <a:rPr lang="en-US" b="1" baseline="0" dirty="0" smtClean="0"/>
              <a:t>problem behavior </a:t>
            </a:r>
            <a:r>
              <a:rPr lang="en-US" baseline="0" dirty="0" smtClean="0"/>
              <a:t>for the </a:t>
            </a:r>
            <a:r>
              <a:rPr lang="en-US" u="sng" baseline="0" dirty="0" smtClean="0"/>
              <a:t>current year </a:t>
            </a:r>
            <a:r>
              <a:rPr lang="en-US" baseline="0" dirty="0" smtClean="0"/>
              <a:t>(or </a:t>
            </a:r>
            <a:r>
              <a:rPr lang="en-US" u="sng" baseline="0" dirty="0" smtClean="0"/>
              <a:t>previous year </a:t>
            </a:r>
            <a:r>
              <a:rPr lang="en-US" baseline="0" dirty="0" smtClean="0"/>
              <a:t>if there aren’t enough data yet for the current school year). Then you’ll conduct a second drill down with the most common </a:t>
            </a:r>
            <a:r>
              <a:rPr lang="en-US" b="1" baseline="0" dirty="0" smtClean="0"/>
              <a:t>location</a:t>
            </a:r>
            <a:r>
              <a:rPr lang="en-US" b="0" baseline="0" dirty="0" smtClean="0"/>
              <a:t> where problems are being reported. </a:t>
            </a:r>
            <a:endParaRPr lang="en-US" baseline="0" dirty="0" smtClean="0"/>
          </a:p>
          <a:p>
            <a:endParaRPr lang="en-US" baseline="0" dirty="0" smtClean="0"/>
          </a:p>
          <a:p>
            <a:r>
              <a:rPr lang="en-US" baseline="0" dirty="0" smtClean="0"/>
              <a:t>Remember that we generally want to add </a:t>
            </a:r>
            <a:r>
              <a:rPr lang="en-US" b="1" baseline="0" dirty="0" smtClean="0"/>
              <a:t>ONE filter at a time </a:t>
            </a:r>
            <a:r>
              <a:rPr lang="en-US" baseline="0" dirty="0" smtClean="0"/>
              <a:t>unless there is a clear rationale for combining two locations, behaviors, </a:t>
            </a:r>
            <a:r>
              <a:rPr lang="en-US" baseline="0" dirty="0" err="1" smtClean="0"/>
              <a:t>etc</a:t>
            </a:r>
            <a:r>
              <a:rPr lang="en-US" baseline="0" dirty="0" smtClean="0"/>
              <a:t> together. </a:t>
            </a:r>
          </a:p>
          <a:p>
            <a:r>
              <a:rPr lang="en-US" baseline="0" dirty="0" smtClean="0"/>
              <a:t>You’re going to use the Drill Down Guide Sheet to record the order of your drill down… this is helpful if you need to backtrack. </a:t>
            </a:r>
          </a:p>
          <a:p>
            <a:endParaRPr lang="en-US" baseline="0" dirty="0" smtClean="0"/>
          </a:p>
          <a:p>
            <a:r>
              <a:rPr lang="en-US" b="1" baseline="0" dirty="0" smtClean="0"/>
              <a:t>Hint: Although a system-level problem typically has at least 10 students involved we are trying to build fluency with the process. If you get near the end of your drill down and the summary indicates that your problem is too small, don’t worry too much. You can remove filters if this happens early in the drill down and just adjust the Guide Sheet. </a:t>
            </a:r>
          </a:p>
        </p:txBody>
      </p:sp>
      <p:sp>
        <p:nvSpPr>
          <p:cNvPr id="4" name="Footer Placeholder 3"/>
          <p:cNvSpPr>
            <a:spLocks noGrp="1"/>
          </p:cNvSpPr>
          <p:nvPr>
            <p:ph type="ftr" sz="quarter" idx="10"/>
          </p:nvPr>
        </p:nvSpPr>
        <p:spPr/>
        <p:txBody>
          <a:bodyPr/>
          <a:lstStyle/>
          <a:p>
            <a:r>
              <a:rPr lang="en-US" smtClean="0"/>
              <a:t>SWIS Facilitator Certification Training - Module 3</a:t>
            </a:r>
            <a:endParaRPr lang="en-US"/>
          </a:p>
        </p:txBody>
      </p:sp>
      <p:sp>
        <p:nvSpPr>
          <p:cNvPr id="5" name="Slide Number Placeholder 4"/>
          <p:cNvSpPr>
            <a:spLocks noGrp="1"/>
          </p:cNvSpPr>
          <p:nvPr>
            <p:ph type="sldNum" sz="quarter" idx="11"/>
          </p:nvPr>
        </p:nvSpPr>
        <p:spPr/>
        <p:txBody>
          <a:bodyPr/>
          <a:lstStyle/>
          <a:p>
            <a:fld id="{3BC72469-2736-4968-8712-0038B6B8B579}" type="slidenum">
              <a:rPr lang="en-US" smtClean="0"/>
              <a:t>36</a:t>
            </a:fld>
            <a:endParaRPr lang="en-US"/>
          </a:p>
        </p:txBody>
      </p:sp>
    </p:spTree>
    <p:extLst>
      <p:ext uri="{BB962C8B-B14F-4D97-AF65-F5344CB8AC3E}">
        <p14:creationId xmlns:p14="http://schemas.microsoft.com/office/powerpoint/2010/main" val="926219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***After 10 minutes, for those who</a:t>
            </a:r>
            <a:r>
              <a:rPr lang="en-US" i="1" baseline="0" dirty="0" smtClean="0"/>
              <a:t> are finished move to the Follow-Up Activity (to allow time for other participants to finish the drill down).***</a:t>
            </a:r>
          </a:p>
          <a:p>
            <a:endParaRPr lang="en-US" i="0" baseline="0" dirty="0" smtClean="0"/>
          </a:p>
          <a:p>
            <a:r>
              <a:rPr lang="en-US" i="0" baseline="0" dirty="0" smtClean="0"/>
              <a:t>For those who are finished with your two drill downs, choose one of the precise problem statements and try moving to the next steps. We don’t generally recommend that one person build the goal and solution independently but this will give you an opportunity to identify how you will coach teams to move to this step. </a:t>
            </a:r>
          </a:p>
          <a:p>
            <a:endParaRPr lang="en-US" i="0" baseline="0" dirty="0" smtClean="0"/>
          </a:p>
          <a:p>
            <a:r>
              <a:rPr lang="en-US" i="1" baseline="0" dirty="0" smtClean="0"/>
              <a:t>***If asked why this step should not be done independently by data analysts here is one possible response: Best practice is for a representative team to collaborate on the goal and solution development so that they better reflect the values of the staff/community and are realistic to implement. This also allows the team members to take ownership of the solution which increases the fidelity of implementation.*** </a:t>
            </a:r>
          </a:p>
        </p:txBody>
      </p:sp>
      <p:sp>
        <p:nvSpPr>
          <p:cNvPr id="4" name="Date Placeholder 3"/>
          <p:cNvSpPr>
            <a:spLocks noGrp="1"/>
          </p:cNvSpPr>
          <p:nvPr>
            <p:ph type="dt" idx="10"/>
          </p:nvPr>
        </p:nvSpPr>
        <p:spPr/>
        <p:txBody>
          <a:bodyPr/>
          <a:lstStyle/>
          <a:p>
            <a:fld id="{867048D9-37D3-4358-B46B-E2AF0D7FFDC6}" type="datetime1">
              <a:rPr lang="en-US" smtClean="0"/>
              <a:t>4/24/2017</a:t>
            </a:fld>
            <a:endParaRPr lang="en-US"/>
          </a:p>
        </p:txBody>
      </p:sp>
      <p:sp>
        <p:nvSpPr>
          <p:cNvPr id="5" name="Footer Placeholder 4"/>
          <p:cNvSpPr>
            <a:spLocks noGrp="1"/>
          </p:cNvSpPr>
          <p:nvPr>
            <p:ph type="ftr" sz="quarter" idx="11"/>
          </p:nvPr>
        </p:nvSpPr>
        <p:spPr/>
        <p:txBody>
          <a:bodyPr/>
          <a:lstStyle/>
          <a:p>
            <a:r>
              <a:rPr lang="en-US" smtClean="0"/>
              <a:t>SWIS Facilitator Certification Training - Module 4</a:t>
            </a:r>
            <a:endParaRPr lang="en-US"/>
          </a:p>
        </p:txBody>
      </p:sp>
      <p:sp>
        <p:nvSpPr>
          <p:cNvPr id="6" name="Slide Number Placeholder 5"/>
          <p:cNvSpPr>
            <a:spLocks noGrp="1"/>
          </p:cNvSpPr>
          <p:nvPr>
            <p:ph type="sldNum" sz="quarter" idx="12"/>
          </p:nvPr>
        </p:nvSpPr>
        <p:spPr/>
        <p:txBody>
          <a:bodyPr/>
          <a:lstStyle/>
          <a:p>
            <a:fld id="{348479B2-B137-4FAA-B6DC-C594B6658870}" type="slidenum">
              <a:rPr lang="en-US" smtClean="0"/>
              <a:t>37</a:t>
            </a:fld>
            <a:endParaRPr lang="en-US"/>
          </a:p>
        </p:txBody>
      </p:sp>
    </p:spTree>
    <p:extLst>
      <p:ext uri="{BB962C8B-B14F-4D97-AF65-F5344CB8AC3E}">
        <p14:creationId xmlns:p14="http://schemas.microsoft.com/office/powerpoint/2010/main" val="2437846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pricing model is based on the invoice. </a:t>
            </a:r>
          </a:p>
          <a:p>
            <a:endParaRPr lang="en-US" baseline="0" dirty="0" smtClean="0"/>
          </a:p>
          <a:p>
            <a:r>
              <a:rPr lang="en-US" b="1" baseline="0" dirty="0" smtClean="0"/>
              <a:t>The first question is how many schools are being paid on a single invoice</a:t>
            </a:r>
            <a:r>
              <a:rPr lang="en-US" baseline="0" dirty="0" smtClean="0"/>
              <a:t>. </a:t>
            </a:r>
          </a:p>
          <a:p>
            <a:r>
              <a:rPr lang="en-US" baseline="0" dirty="0" smtClean="0"/>
              <a:t>If you are working with large districts who use the SWIS Suite Applications across at least 20 schools, then there is a discount for paying for all the accounts at the district level on one invoice. </a:t>
            </a:r>
          </a:p>
          <a:p>
            <a:endParaRPr lang="en-US" baseline="0" dirty="0" smtClean="0"/>
          </a:p>
          <a:p>
            <a:r>
              <a:rPr lang="en-US" b="1" baseline="0" dirty="0" smtClean="0"/>
              <a:t>The second question is how many applications are each of the schools working with. </a:t>
            </a:r>
          </a:p>
          <a:p>
            <a:r>
              <a:rPr lang="en-US" baseline="0" dirty="0" smtClean="0"/>
              <a:t>Typically, a school will purchase CICO-SWIS or ISIS-SWIS separately when they meet readiness, so for the first year, there is usually not a bundling discount (unless they wait until August to sign up). However, any applications added after initial purchase would be added at a prorated basis for the remainder of that school year.</a:t>
            </a:r>
          </a:p>
          <a:p>
            <a:endParaRPr lang="en-US" baseline="0" dirty="0" smtClean="0"/>
          </a:p>
          <a:p>
            <a:r>
              <a:rPr lang="en-US" baseline="0" dirty="0" smtClean="0"/>
              <a:t>In September of the second year, if they are using multiple SWIS Suite applications there will be a discount at invoice time. </a:t>
            </a:r>
          </a:p>
          <a:p>
            <a:endParaRPr lang="en-US" baseline="0" dirty="0" smtClean="0"/>
          </a:p>
          <a:p>
            <a:r>
              <a:rPr lang="en-US" i="1" baseline="0" dirty="0" smtClean="0"/>
              <a:t>Folks may throw out all sorts of examples of how their district would want to be billed. Questions about pricing are best directed to the Accounts team. There are too many variations to consider in this format. Highly encourage folks to simply contacting </a:t>
            </a:r>
            <a:r>
              <a:rPr lang="en-US" i="1" u="sng" baseline="0" dirty="0" smtClean="0"/>
              <a:t>accounts@pbisapps.org.</a:t>
            </a:r>
            <a:endParaRPr lang="en-US" i="1" u="sng" dirty="0"/>
          </a:p>
        </p:txBody>
      </p:sp>
      <p:sp>
        <p:nvSpPr>
          <p:cNvPr id="4" name="Header Placeholder 3"/>
          <p:cNvSpPr>
            <a:spLocks noGrp="1"/>
          </p:cNvSpPr>
          <p:nvPr>
            <p:ph type="hdr" sz="quarter" idx="10"/>
          </p:nvPr>
        </p:nvSpPr>
        <p:spPr/>
        <p:txBody>
          <a:bodyPr/>
          <a:lstStyle/>
          <a:p>
            <a:r>
              <a:rPr lang="en-US" smtClean="0">
                <a:solidFill>
                  <a:prstClr val="black"/>
                </a:solidFill>
              </a:rPr>
              <a:t>Module 6</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4/24/2017 10:27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ISIS-SWIS Facilitator Certification Training</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620067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0663C-4882-4BA0-B821-4F23F408EADF}"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353801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Tomorrow afternoon we cover</a:t>
            </a:r>
            <a:r>
              <a:rPr lang="en-US" baseline="0" dirty="0" smtClean="0"/>
              <a:t> your roles and responsibilities as a SWIS facilitator in much greater depth, but our experience has been that there are some foundational qualities consistent across the facilitators who successfully support schools toward continuous quality improvement. You are here for the next two and a half days in order to join this network of facilitators who support schools in their journey towards continuous quality improvement. We are excited that you’re here!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t>42</a:t>
            </a:fld>
            <a:endParaRPr lang="en-US" dirty="0"/>
          </a:p>
        </p:txBody>
      </p:sp>
      <p:sp>
        <p:nvSpPr>
          <p:cNvPr id="5" name="Footer Placeholder 4"/>
          <p:cNvSpPr>
            <a:spLocks noGrp="1"/>
          </p:cNvSpPr>
          <p:nvPr>
            <p:ph type="ftr" sz="quarter" idx="11"/>
          </p:nvPr>
        </p:nvSpPr>
        <p:spPr/>
        <p:txBody>
          <a:bodyPr/>
          <a:lstStyle/>
          <a:p>
            <a:r>
              <a:rPr lang="en-US" smtClean="0"/>
              <a:t>SWIS Facilitator Certification Training - Module 1</a:t>
            </a:r>
            <a:endParaRPr lang="en-US" dirty="0"/>
          </a:p>
        </p:txBody>
      </p:sp>
    </p:spTree>
    <p:extLst>
      <p:ext uri="{BB962C8B-B14F-4D97-AF65-F5344CB8AC3E}">
        <p14:creationId xmlns:p14="http://schemas.microsoft.com/office/powerpoint/2010/main" val="4239992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 (draft): </a:t>
            </a:r>
          </a:p>
          <a:p>
            <a:r>
              <a:rPr lang="en-US" dirty="0" smtClean="0"/>
              <a:t>In order to work with school</a:t>
            </a:r>
            <a:r>
              <a:rPr lang="en-US" baseline="0" dirty="0" smtClean="0"/>
              <a:t> on SWIS installation, facilitators must become certified by attending the training and embedding the role and responsibilities of a facilitator into their current position. </a:t>
            </a:r>
          </a:p>
          <a:p>
            <a:endParaRPr lang="en-US" baseline="0" dirty="0" smtClean="0"/>
          </a:p>
        </p:txBody>
      </p:sp>
      <p:sp>
        <p:nvSpPr>
          <p:cNvPr id="4" name="Slide Number Placeholder 3"/>
          <p:cNvSpPr>
            <a:spLocks noGrp="1"/>
          </p:cNvSpPr>
          <p:nvPr>
            <p:ph type="sldNum" sz="quarter" idx="10"/>
          </p:nvPr>
        </p:nvSpPr>
        <p:spPr/>
        <p:txBody>
          <a:bodyPr/>
          <a:lstStyle/>
          <a:p>
            <a:fld id="{348479B2-B137-4FAA-B6DC-C594B6658870}" type="slidenum">
              <a:rPr lang="en-US" smtClean="0"/>
              <a:t>43</a:t>
            </a:fld>
            <a:endParaRPr lang="en-US" dirty="0"/>
          </a:p>
        </p:txBody>
      </p:sp>
      <p:sp>
        <p:nvSpPr>
          <p:cNvPr id="5" name="Date Placeholder 4"/>
          <p:cNvSpPr>
            <a:spLocks noGrp="1"/>
          </p:cNvSpPr>
          <p:nvPr>
            <p:ph type="dt" idx="11"/>
          </p:nvPr>
        </p:nvSpPr>
        <p:spPr/>
        <p:txBody>
          <a:bodyPr/>
          <a:lstStyle/>
          <a:p>
            <a:fld id="{1F61B325-E4FC-4084-8E9A-19AAF2750093}" type="datetime1">
              <a:rPr lang="en-US" smtClean="0"/>
              <a:t>4/24/2017</a:t>
            </a:fld>
            <a:endParaRPr lang="en-US" dirty="0"/>
          </a:p>
        </p:txBody>
      </p:sp>
      <p:sp>
        <p:nvSpPr>
          <p:cNvPr id="6" name="Footer Placeholder 5"/>
          <p:cNvSpPr>
            <a:spLocks noGrp="1"/>
          </p:cNvSpPr>
          <p:nvPr>
            <p:ph type="ftr" sz="quarter" idx="12"/>
          </p:nvPr>
        </p:nvSpPr>
        <p:spPr/>
        <p:txBody>
          <a:bodyPr/>
          <a:lstStyle/>
          <a:p>
            <a:r>
              <a:rPr lang="en-US" dirty="0" smtClean="0"/>
              <a:t>SWIS Facilitator Certification Training - Module 5</a:t>
            </a:r>
            <a:endParaRPr lang="en-US" dirty="0"/>
          </a:p>
        </p:txBody>
      </p:sp>
    </p:spTree>
    <p:extLst>
      <p:ext uri="{BB962C8B-B14F-4D97-AF65-F5344CB8AC3E}">
        <p14:creationId xmlns:p14="http://schemas.microsoft.com/office/powerpoint/2010/main" val="1542045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notes: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t>44</a:t>
            </a:fld>
            <a:endParaRPr lang="en-US" dirty="0"/>
          </a:p>
        </p:txBody>
      </p:sp>
      <p:sp>
        <p:nvSpPr>
          <p:cNvPr id="5" name="Date Placeholder 4"/>
          <p:cNvSpPr>
            <a:spLocks noGrp="1"/>
          </p:cNvSpPr>
          <p:nvPr>
            <p:ph type="dt" idx="11"/>
          </p:nvPr>
        </p:nvSpPr>
        <p:spPr/>
        <p:txBody>
          <a:bodyPr/>
          <a:lstStyle/>
          <a:p>
            <a:fld id="{DBE99C7B-3867-4CDC-AD5A-8438D95C1CD3}" type="datetime1">
              <a:rPr lang="en-US" smtClean="0"/>
              <a:t>4/24/2017</a:t>
            </a:fld>
            <a:endParaRPr lang="en-US" dirty="0"/>
          </a:p>
        </p:txBody>
      </p:sp>
      <p:sp>
        <p:nvSpPr>
          <p:cNvPr id="6" name="Footer Placeholder 5"/>
          <p:cNvSpPr>
            <a:spLocks noGrp="1"/>
          </p:cNvSpPr>
          <p:nvPr>
            <p:ph type="ftr" sz="quarter" idx="12"/>
          </p:nvPr>
        </p:nvSpPr>
        <p:spPr/>
        <p:txBody>
          <a:bodyPr/>
          <a:lstStyle/>
          <a:p>
            <a:r>
              <a:rPr lang="en-US" dirty="0" smtClean="0"/>
              <a:t>SWIS Facilitator Certification Training - Module 5</a:t>
            </a:r>
            <a:endParaRPr lang="en-US" dirty="0"/>
          </a:p>
        </p:txBody>
      </p:sp>
    </p:spTree>
    <p:extLst>
      <p:ext uri="{BB962C8B-B14F-4D97-AF65-F5344CB8AC3E}">
        <p14:creationId xmlns:p14="http://schemas.microsoft.com/office/powerpoint/2010/main" val="356070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txBox="1">
            <a:spLocks noGrp="1"/>
          </p:cNvSpPr>
          <p:nvPr>
            <p:ph type="sldNum" idx="12"/>
          </p:nvPr>
        </p:nvSpPr>
        <p:spPr>
          <a:xfrm>
            <a:off x="3884612" y="8685213"/>
            <a:ext cx="2971799" cy="458699"/>
          </a:xfrm>
          <a:prstGeom prst="rect">
            <a:avLst/>
          </a:prstGeom>
        </p:spPr>
        <p:txBody>
          <a:bodyPr lIns="91425" tIns="91425" rIns="91425" bIns="91425" anchor="b" anchorCtr="0">
            <a:noAutofit/>
          </a:bodyPr>
          <a:lstStyle/>
          <a:p>
            <a:pPr>
              <a:buClr>
                <a:srgbClr val="000000"/>
              </a:buClr>
              <a:buSzPct val="100000"/>
              <a:buFont typeface="Arial"/>
              <a:buNone/>
            </a:pPr>
            <a:endParaRPr>
              <a:solidFill>
                <a:prstClr val="black"/>
              </a:solidFill>
            </a:endParaRPr>
          </a:p>
          <a:p>
            <a:pPr lvl="1">
              <a:buClr>
                <a:srgbClr val="000000"/>
              </a:buClr>
              <a:buSzPct val="100000"/>
              <a:buFont typeface="Courier New"/>
              <a:buNone/>
            </a:pPr>
            <a:endParaRPr>
              <a:solidFill>
                <a:prstClr val="black"/>
              </a:solidFill>
            </a:endParaRPr>
          </a:p>
          <a:p>
            <a:pPr lvl="2">
              <a:buClr>
                <a:srgbClr val="000000"/>
              </a:buClr>
              <a:buSzPct val="100000"/>
              <a:buFont typeface="Noto Symbol"/>
              <a:buNone/>
            </a:pPr>
            <a:endParaRPr>
              <a:solidFill>
                <a:prstClr val="black"/>
              </a:solidFill>
            </a:endParaRPr>
          </a:p>
          <a:p>
            <a:pPr lvl="3">
              <a:buClr>
                <a:srgbClr val="000000"/>
              </a:buClr>
              <a:buSzPct val="100000"/>
              <a:buFont typeface="Arial"/>
              <a:buNone/>
            </a:pPr>
            <a:endParaRPr>
              <a:solidFill>
                <a:prstClr val="black"/>
              </a:solidFill>
            </a:endParaRPr>
          </a:p>
          <a:p>
            <a:pPr lvl="4">
              <a:buClr>
                <a:srgbClr val="000000"/>
              </a:buClr>
              <a:buSzPct val="100000"/>
              <a:buFont typeface="Courier New"/>
              <a:buNone/>
            </a:pPr>
            <a:endParaRPr>
              <a:solidFill>
                <a:prstClr val="black"/>
              </a:solidFill>
            </a:endParaRPr>
          </a:p>
          <a:p>
            <a:pPr lvl="5">
              <a:buClr>
                <a:srgbClr val="000000"/>
              </a:buClr>
              <a:buSzPct val="100000"/>
              <a:buFont typeface="Noto Symbol"/>
              <a:buNone/>
            </a:pPr>
            <a:endParaRPr>
              <a:solidFill>
                <a:prstClr val="black"/>
              </a:solidFill>
            </a:endParaRPr>
          </a:p>
          <a:p>
            <a:pPr lvl="6">
              <a:buClr>
                <a:srgbClr val="000000"/>
              </a:buClr>
              <a:buSzPct val="100000"/>
              <a:buFont typeface="Arial"/>
              <a:buNone/>
            </a:pPr>
            <a:endParaRPr>
              <a:solidFill>
                <a:prstClr val="black"/>
              </a:solidFill>
            </a:endParaRPr>
          </a:p>
          <a:p>
            <a:pPr lvl="7">
              <a:buClr>
                <a:srgbClr val="000000"/>
              </a:buClr>
              <a:buSzPct val="100000"/>
              <a:buFont typeface="Courier New"/>
              <a:buNone/>
            </a:pPr>
            <a:endParaRPr>
              <a:solidFill>
                <a:prstClr val="black"/>
              </a:solidFill>
            </a:endParaRPr>
          </a:p>
          <a:p>
            <a:pPr lvl="8">
              <a:buClr>
                <a:srgbClr val="000000"/>
              </a:buClr>
              <a:buSzPct val="100000"/>
              <a:buFont typeface="Noto Symbol"/>
              <a:buNone/>
            </a:pPr>
            <a:endParaRPr>
              <a:solidFill>
                <a:prstClr val="black"/>
              </a:solidFill>
            </a:endParaRPr>
          </a:p>
        </p:txBody>
      </p:sp>
    </p:spTree>
    <p:extLst>
      <p:ext uri="{BB962C8B-B14F-4D97-AF65-F5344CB8AC3E}">
        <p14:creationId xmlns:p14="http://schemas.microsoft.com/office/powerpoint/2010/main" val="2876345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notes:</a:t>
            </a:r>
          </a:p>
          <a:p>
            <a:endParaRPr lang="en-US" baseline="0" dirty="0" smtClean="0"/>
          </a:p>
        </p:txBody>
      </p:sp>
      <p:sp>
        <p:nvSpPr>
          <p:cNvPr id="4" name="Slide Number Placeholder 3"/>
          <p:cNvSpPr>
            <a:spLocks noGrp="1"/>
          </p:cNvSpPr>
          <p:nvPr>
            <p:ph type="sldNum" sz="quarter" idx="10"/>
          </p:nvPr>
        </p:nvSpPr>
        <p:spPr/>
        <p:txBody>
          <a:bodyPr/>
          <a:lstStyle/>
          <a:p>
            <a:fld id="{348479B2-B137-4FAA-B6DC-C594B6658870}" type="slidenum">
              <a:rPr lang="en-US" smtClean="0"/>
              <a:t>45</a:t>
            </a:fld>
            <a:endParaRPr lang="en-US" dirty="0"/>
          </a:p>
        </p:txBody>
      </p:sp>
      <p:sp>
        <p:nvSpPr>
          <p:cNvPr id="5" name="Date Placeholder 4"/>
          <p:cNvSpPr>
            <a:spLocks noGrp="1"/>
          </p:cNvSpPr>
          <p:nvPr>
            <p:ph type="dt" idx="11"/>
          </p:nvPr>
        </p:nvSpPr>
        <p:spPr/>
        <p:txBody>
          <a:bodyPr/>
          <a:lstStyle/>
          <a:p>
            <a:fld id="{AD91FDB1-EBD2-4FFA-8461-36959EB6B00B}" type="datetime1">
              <a:rPr lang="en-US" smtClean="0"/>
              <a:t>4/24/2017</a:t>
            </a:fld>
            <a:endParaRPr lang="en-US" dirty="0"/>
          </a:p>
        </p:txBody>
      </p:sp>
      <p:sp>
        <p:nvSpPr>
          <p:cNvPr id="6" name="Footer Placeholder 5"/>
          <p:cNvSpPr>
            <a:spLocks noGrp="1"/>
          </p:cNvSpPr>
          <p:nvPr>
            <p:ph type="ftr" sz="quarter" idx="12"/>
          </p:nvPr>
        </p:nvSpPr>
        <p:spPr/>
        <p:txBody>
          <a:bodyPr/>
          <a:lstStyle/>
          <a:p>
            <a:r>
              <a:rPr lang="en-US" dirty="0" smtClean="0"/>
              <a:t>SWIS Facilitator Certification Training - Module 5</a:t>
            </a:r>
            <a:endParaRPr lang="en-US" dirty="0"/>
          </a:p>
        </p:txBody>
      </p:sp>
    </p:spTree>
    <p:extLst>
      <p:ext uri="{BB962C8B-B14F-4D97-AF65-F5344CB8AC3E}">
        <p14:creationId xmlns:p14="http://schemas.microsoft.com/office/powerpoint/2010/main" val="2177462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93E44-71ED-47CB-B7D3-9D61D9D4C0A2}" type="slidenum">
              <a:rPr lang="en-US" smtClean="0"/>
              <a:t>47</a:t>
            </a:fld>
            <a:endParaRPr lang="en-US"/>
          </a:p>
        </p:txBody>
      </p:sp>
    </p:spTree>
    <p:extLst>
      <p:ext uri="{BB962C8B-B14F-4D97-AF65-F5344CB8AC3E}">
        <p14:creationId xmlns:p14="http://schemas.microsoft.com/office/powerpoint/2010/main" val="3678626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http://www.pbismn.org/gsapplication.html </a:t>
            </a:r>
          </a:p>
          <a:p>
            <a:endParaRPr lang="en-US" dirty="0"/>
          </a:p>
          <a:p>
            <a:r>
              <a:rPr lang="en-US" dirty="0"/>
              <a:t>This school application requires school-wide team that is representative</a:t>
            </a:r>
            <a:r>
              <a:rPr lang="en-US" baseline="0" dirty="0"/>
              <a:t> of that school. This applying school team represents the unit that all teams above need to support so that student outcomes will be positive. This application is reviewed by a state team member as well as a regional team member to determine fit for the school. In addition, there is a requirement in the application to name the members of a district team if more than one school is or will be implementing PBIS </a:t>
            </a:r>
            <a:r>
              <a:rPr lang="en-US" dirty="0"/>
              <a:t>Data</a:t>
            </a:r>
            <a:r>
              <a:rPr lang="en-US" baseline="0" dirty="0"/>
              <a:t> requirement is spelled out as well as commitment and buy-in.</a:t>
            </a:r>
          </a:p>
          <a:p>
            <a:endParaRPr lang="en-US" dirty="0"/>
          </a:p>
          <a:p>
            <a:r>
              <a:rPr lang="en-US" dirty="0"/>
              <a:t>Exploration/formation of District team</a:t>
            </a:r>
          </a:p>
          <a:p>
            <a:r>
              <a:rPr lang="en-US" dirty="0"/>
              <a:t>The lets</a:t>
            </a:r>
            <a:r>
              <a:rPr lang="en-US" baseline="0" dirty="0"/>
              <a:t> teams know what will be required of them as well as what the training will provide. </a:t>
            </a:r>
            <a:endParaRPr lang="en-US" dirty="0"/>
          </a:p>
        </p:txBody>
      </p:sp>
      <p:sp>
        <p:nvSpPr>
          <p:cNvPr id="4" name="Slide Number Placeholder 3"/>
          <p:cNvSpPr>
            <a:spLocks noGrp="1"/>
          </p:cNvSpPr>
          <p:nvPr>
            <p:ph type="sldNum" sz="quarter" idx="10"/>
          </p:nvPr>
        </p:nvSpPr>
        <p:spPr/>
        <p:txBody>
          <a:bodyPr/>
          <a:lstStyle/>
          <a:p>
            <a:fld id="{BF693E44-71ED-47CB-B7D3-9D61D9D4C0A2}" type="slidenum">
              <a:rPr lang="en-US" smtClean="0"/>
              <a:t>49</a:t>
            </a:fld>
            <a:endParaRPr lang="en-US"/>
          </a:p>
        </p:txBody>
      </p:sp>
    </p:spTree>
    <p:extLst>
      <p:ext uri="{BB962C8B-B14F-4D97-AF65-F5344CB8AC3E}">
        <p14:creationId xmlns:p14="http://schemas.microsoft.com/office/powerpoint/2010/main" val="10327927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MS PGothic"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94" indent="-285728" eaLnBrk="0" hangingPunct="0">
              <a:spcBef>
                <a:spcPct val="30000"/>
              </a:spcBef>
              <a:defRPr sz="1200">
                <a:solidFill>
                  <a:schemeClr val="tx1"/>
                </a:solidFill>
                <a:latin typeface="Calibri" pitchFamily="34" charset="0"/>
              </a:defRPr>
            </a:lvl2pPr>
            <a:lvl3pPr marL="1142914" indent="-228582" eaLnBrk="0" hangingPunct="0">
              <a:spcBef>
                <a:spcPct val="30000"/>
              </a:spcBef>
              <a:defRPr sz="1200">
                <a:solidFill>
                  <a:schemeClr val="tx1"/>
                </a:solidFill>
                <a:latin typeface="Calibri" pitchFamily="34" charset="0"/>
              </a:defRPr>
            </a:lvl3pPr>
            <a:lvl4pPr marL="1600079" indent="-228582" eaLnBrk="0" hangingPunct="0">
              <a:spcBef>
                <a:spcPct val="30000"/>
              </a:spcBef>
              <a:defRPr sz="1200">
                <a:solidFill>
                  <a:schemeClr val="tx1"/>
                </a:solidFill>
                <a:latin typeface="Calibri" pitchFamily="34" charset="0"/>
              </a:defRPr>
            </a:lvl4pPr>
            <a:lvl5pPr marL="2057246" indent="-228582" eaLnBrk="0" hangingPunct="0">
              <a:spcBef>
                <a:spcPct val="30000"/>
              </a:spcBef>
              <a:defRPr sz="1200">
                <a:solidFill>
                  <a:schemeClr val="tx1"/>
                </a:solidFill>
                <a:latin typeface="Calibri" pitchFamily="34" charset="0"/>
              </a:defRPr>
            </a:lvl5pPr>
            <a:lvl6pPr marL="2514411" indent="-228582" eaLnBrk="0" fontAlgn="base" hangingPunct="0">
              <a:spcBef>
                <a:spcPct val="30000"/>
              </a:spcBef>
              <a:spcAft>
                <a:spcPct val="0"/>
              </a:spcAft>
              <a:defRPr sz="1200">
                <a:solidFill>
                  <a:schemeClr val="tx1"/>
                </a:solidFill>
                <a:latin typeface="Calibri" pitchFamily="34" charset="0"/>
              </a:defRPr>
            </a:lvl6pPr>
            <a:lvl7pPr marL="2971576" indent="-228582" eaLnBrk="0" fontAlgn="base" hangingPunct="0">
              <a:spcBef>
                <a:spcPct val="30000"/>
              </a:spcBef>
              <a:spcAft>
                <a:spcPct val="0"/>
              </a:spcAft>
              <a:defRPr sz="1200">
                <a:solidFill>
                  <a:schemeClr val="tx1"/>
                </a:solidFill>
                <a:latin typeface="Calibri" pitchFamily="34" charset="0"/>
              </a:defRPr>
            </a:lvl7pPr>
            <a:lvl8pPr marL="3428743" indent="-228582" eaLnBrk="0" fontAlgn="base" hangingPunct="0">
              <a:spcBef>
                <a:spcPct val="30000"/>
              </a:spcBef>
              <a:spcAft>
                <a:spcPct val="0"/>
              </a:spcAft>
              <a:defRPr sz="1200">
                <a:solidFill>
                  <a:schemeClr val="tx1"/>
                </a:solidFill>
                <a:latin typeface="Calibri" pitchFamily="34" charset="0"/>
              </a:defRPr>
            </a:lvl8pPr>
            <a:lvl9pPr marL="3885908" indent="-228582"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391690C-CC39-4F5C-BDAA-A4F508C6342A}" type="slidenum">
              <a:rPr lang="en-US" altLang="en-US" smtClean="0">
                <a:solidFill>
                  <a:prstClr val="black"/>
                </a:solidFill>
                <a:latin typeface="Arial" pitchFamily="34" charset="0"/>
                <a:ea typeface="MS PGothic" pitchFamily="34" charset="-128"/>
              </a:rPr>
              <a:pPr eaLnBrk="1" fontAlgn="base" hangingPunct="1">
                <a:spcBef>
                  <a:spcPct val="0"/>
                </a:spcBef>
                <a:spcAft>
                  <a:spcPct val="0"/>
                </a:spcAft>
              </a:pPr>
              <a:t>50</a:t>
            </a:fld>
            <a:endParaRPr lang="en-US" altLang="en-US">
              <a:solidFill>
                <a:prstClr val="black"/>
              </a:solidFill>
              <a:latin typeface="Arial" pitchFamily="34" charset="0"/>
              <a:ea typeface="MS PGothic" pitchFamily="34" charset="-128"/>
            </a:endParaRPr>
          </a:p>
        </p:txBody>
      </p:sp>
    </p:spTree>
    <p:extLst>
      <p:ext uri="{BB962C8B-B14F-4D97-AF65-F5344CB8AC3E}">
        <p14:creationId xmlns:p14="http://schemas.microsoft.com/office/powerpoint/2010/main" val="162537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 Reminder</a:t>
            </a:r>
            <a:r>
              <a:rPr lang="en-US" baseline="0" dirty="0" smtClean="0"/>
              <a:t> – this is what SWIS is about.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SWIS Facilitator Certification Training - Module 1</a:t>
            </a:r>
            <a:endParaRPr lang="en-US" dirty="0"/>
          </a:p>
        </p:txBody>
      </p:sp>
    </p:spTree>
    <p:extLst>
      <p:ext uri="{BB962C8B-B14F-4D97-AF65-F5344CB8AC3E}">
        <p14:creationId xmlns:p14="http://schemas.microsoft.com/office/powerpoint/2010/main" val="131375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 This is something that participants should be reminded of throughout the training! SWIS is more than just a computer application that schools purchase, it’s</a:t>
            </a:r>
            <a:r>
              <a:rPr lang="en-US" baseline="0" dirty="0" smtClean="0"/>
              <a:t> about embedding data into a data collection system that provides the foundation for a comprehensive decision system which leads to improved student social competence and academic outcomes.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t>6</a:t>
            </a:fld>
            <a:endParaRPr lang="en-US" dirty="0"/>
          </a:p>
        </p:txBody>
      </p:sp>
      <p:sp>
        <p:nvSpPr>
          <p:cNvPr id="5" name="Footer Placeholder 4"/>
          <p:cNvSpPr>
            <a:spLocks noGrp="1"/>
          </p:cNvSpPr>
          <p:nvPr>
            <p:ph type="ftr" sz="quarter" idx="11"/>
          </p:nvPr>
        </p:nvSpPr>
        <p:spPr/>
        <p:txBody>
          <a:bodyPr/>
          <a:lstStyle/>
          <a:p>
            <a:r>
              <a:rPr lang="en-US" smtClean="0"/>
              <a:t>SWIS Facilitator Certification Training - Module 1</a:t>
            </a:r>
            <a:endParaRPr lang="en-US" dirty="0"/>
          </a:p>
        </p:txBody>
      </p:sp>
    </p:spTree>
    <p:extLst>
      <p:ext uri="{BB962C8B-B14F-4D97-AF65-F5344CB8AC3E}">
        <p14:creationId xmlns:p14="http://schemas.microsoft.com/office/powerpoint/2010/main" val="568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t>7</a:t>
            </a:fld>
            <a:endParaRPr lang="en-US" dirty="0"/>
          </a:p>
        </p:txBody>
      </p:sp>
      <p:sp>
        <p:nvSpPr>
          <p:cNvPr id="5" name="Footer Placeholder 4"/>
          <p:cNvSpPr>
            <a:spLocks noGrp="1"/>
          </p:cNvSpPr>
          <p:nvPr>
            <p:ph type="ftr" sz="quarter" idx="11"/>
          </p:nvPr>
        </p:nvSpPr>
        <p:spPr/>
        <p:txBody>
          <a:bodyPr/>
          <a:lstStyle/>
          <a:p>
            <a:r>
              <a:rPr lang="en-US" smtClean="0"/>
              <a:t>SWIS Facilitator Certification Training - Module 1</a:t>
            </a:r>
            <a:endParaRPr lang="en-US" dirty="0"/>
          </a:p>
        </p:txBody>
      </p:sp>
    </p:spTree>
    <p:extLst>
      <p:ext uri="{BB962C8B-B14F-4D97-AF65-F5344CB8AC3E}">
        <p14:creationId xmlns:p14="http://schemas.microsoft.com/office/powerpoint/2010/main" val="1552066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Trainer Note: </a:t>
            </a:r>
          </a:p>
          <a:p>
            <a:r>
              <a:rPr lang="en-US" sz="1200" kern="1200" dirty="0" smtClean="0">
                <a:solidFill>
                  <a:schemeClr val="tx1"/>
                </a:solidFill>
                <a:effectLst/>
                <a:latin typeface="+mn-lt"/>
                <a:ea typeface="+mn-ea"/>
                <a:cs typeface="+mn-cs"/>
              </a:rPr>
              <a:t>The Social Behavior quote is from the U.S. </a:t>
            </a:r>
            <a:r>
              <a:rPr lang="en-US" sz="1200" kern="1200" dirty="0" err="1" smtClean="0">
                <a:solidFill>
                  <a:schemeClr val="tx1"/>
                </a:solidFill>
                <a:effectLst/>
                <a:latin typeface="+mn-lt"/>
                <a:ea typeface="+mn-ea"/>
                <a:cs typeface="+mn-cs"/>
              </a:rPr>
              <a:t>Dept</a:t>
            </a:r>
            <a:r>
              <a:rPr lang="en-US" sz="1200" kern="1200" dirty="0" smtClean="0">
                <a:solidFill>
                  <a:schemeClr val="tx1"/>
                </a:solidFill>
                <a:effectLst/>
                <a:latin typeface="+mn-lt"/>
                <a:ea typeface="+mn-ea"/>
                <a:cs typeface="+mn-cs"/>
              </a:rPr>
              <a:t> of Education … They release a report each year on teachers… and three things that are consistent have been (a) </a:t>
            </a:r>
            <a:r>
              <a:rPr lang="en-US" sz="1200" u="sng" kern="1200" dirty="0" smtClean="0">
                <a:solidFill>
                  <a:schemeClr val="tx1"/>
                </a:solidFill>
                <a:effectLst/>
                <a:latin typeface="+mn-lt"/>
                <a:ea typeface="+mn-ea"/>
                <a:cs typeface="+mn-cs"/>
              </a:rPr>
              <a:t>problem behavior </a:t>
            </a:r>
            <a:r>
              <a:rPr lang="en-US" sz="1200" kern="1200" dirty="0" smtClean="0">
                <a:solidFill>
                  <a:schemeClr val="tx1"/>
                </a:solidFill>
                <a:effectLst/>
                <a:latin typeface="+mn-lt"/>
                <a:ea typeface="+mn-ea"/>
                <a:cs typeface="+mn-cs"/>
              </a:rPr>
              <a:t>is one of the top 5 reasons teachers give for leaving the field, (b) </a:t>
            </a:r>
            <a:r>
              <a:rPr lang="en-US" sz="1200" u="sng" kern="1200" dirty="0" smtClean="0">
                <a:solidFill>
                  <a:schemeClr val="tx1"/>
                </a:solidFill>
                <a:effectLst/>
                <a:latin typeface="+mn-lt"/>
                <a:ea typeface="+mn-ea"/>
                <a:cs typeface="+mn-cs"/>
              </a:rPr>
              <a:t>classroom management </a:t>
            </a:r>
            <a:r>
              <a:rPr lang="en-US" sz="1200" kern="1200" dirty="0" smtClean="0">
                <a:solidFill>
                  <a:schemeClr val="tx1"/>
                </a:solidFill>
                <a:effectLst/>
                <a:latin typeface="+mn-lt"/>
                <a:ea typeface="+mn-ea"/>
                <a:cs typeface="+mn-cs"/>
              </a:rPr>
              <a:t>is one of the top 3 areas teachers list as needing more training in during their pre-service training and (c) </a:t>
            </a:r>
            <a:r>
              <a:rPr lang="en-US" sz="1200" u="sng" kern="1200" dirty="0" smtClean="0">
                <a:solidFill>
                  <a:schemeClr val="tx1"/>
                </a:solidFill>
                <a:effectLst/>
                <a:latin typeface="+mn-lt"/>
                <a:ea typeface="+mn-ea"/>
                <a:cs typeface="+mn-cs"/>
              </a:rPr>
              <a:t>problem behavior </a:t>
            </a:r>
            <a:r>
              <a:rPr lang="en-US" sz="1200" kern="1200" dirty="0" smtClean="0">
                <a:solidFill>
                  <a:schemeClr val="tx1"/>
                </a:solidFill>
                <a:effectLst/>
                <a:latin typeface="+mn-lt"/>
                <a:ea typeface="+mn-ea"/>
                <a:cs typeface="+mn-cs"/>
              </a:rPr>
              <a:t>remains the most common reason why students are excluded from education (suspension, expulsion, relocation).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SWIS Facilitator Certification Training - Module 1</a:t>
            </a:r>
            <a:endParaRPr lang="en-US" dirty="0"/>
          </a:p>
        </p:txBody>
      </p:sp>
    </p:spTree>
    <p:extLst>
      <p:ext uri="{BB962C8B-B14F-4D97-AF65-F5344CB8AC3E}">
        <p14:creationId xmlns:p14="http://schemas.microsoft.com/office/powerpoint/2010/main" val="17581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txBox="1">
            <a:spLocks noGrp="1"/>
          </p:cNvSpPr>
          <p:nvPr>
            <p:ph type="sldNum" idx="12"/>
          </p:nvPr>
        </p:nvSpPr>
        <p:spPr>
          <a:xfrm>
            <a:off x="3884612" y="8685213"/>
            <a:ext cx="2971799" cy="458699"/>
          </a:xfrm>
          <a:prstGeom prst="rect">
            <a:avLst/>
          </a:prstGeom>
        </p:spPr>
        <p:txBody>
          <a:bodyPr lIns="91425" tIns="91425" rIns="91425" bIns="91425" anchor="b" anchorCtr="0">
            <a:noAutofit/>
          </a:bodyPr>
          <a:lstStyle/>
          <a:p>
            <a:pPr>
              <a:buClr>
                <a:srgbClr val="000000"/>
              </a:buClr>
              <a:buSzPct val="100000"/>
              <a:buFont typeface="Arial"/>
              <a:buNone/>
            </a:pPr>
            <a:endParaRPr>
              <a:solidFill>
                <a:prstClr val="black"/>
              </a:solidFill>
            </a:endParaRPr>
          </a:p>
          <a:p>
            <a:pPr lvl="1">
              <a:buClr>
                <a:srgbClr val="000000"/>
              </a:buClr>
              <a:buSzPct val="100000"/>
              <a:buFont typeface="Courier New"/>
              <a:buNone/>
            </a:pPr>
            <a:endParaRPr>
              <a:solidFill>
                <a:prstClr val="black"/>
              </a:solidFill>
            </a:endParaRPr>
          </a:p>
          <a:p>
            <a:pPr lvl="2">
              <a:buClr>
                <a:srgbClr val="000000"/>
              </a:buClr>
              <a:buSzPct val="100000"/>
              <a:buFont typeface="Noto Symbol"/>
              <a:buNone/>
            </a:pPr>
            <a:endParaRPr>
              <a:solidFill>
                <a:prstClr val="black"/>
              </a:solidFill>
            </a:endParaRPr>
          </a:p>
          <a:p>
            <a:pPr lvl="3">
              <a:buClr>
                <a:srgbClr val="000000"/>
              </a:buClr>
              <a:buSzPct val="100000"/>
              <a:buFont typeface="Arial"/>
              <a:buNone/>
            </a:pPr>
            <a:endParaRPr>
              <a:solidFill>
                <a:prstClr val="black"/>
              </a:solidFill>
            </a:endParaRPr>
          </a:p>
          <a:p>
            <a:pPr lvl="4">
              <a:buClr>
                <a:srgbClr val="000000"/>
              </a:buClr>
              <a:buSzPct val="100000"/>
              <a:buFont typeface="Courier New"/>
              <a:buNone/>
            </a:pPr>
            <a:endParaRPr>
              <a:solidFill>
                <a:prstClr val="black"/>
              </a:solidFill>
            </a:endParaRPr>
          </a:p>
          <a:p>
            <a:pPr lvl="5">
              <a:buClr>
                <a:srgbClr val="000000"/>
              </a:buClr>
              <a:buSzPct val="100000"/>
              <a:buFont typeface="Noto Symbol"/>
              <a:buNone/>
            </a:pPr>
            <a:endParaRPr>
              <a:solidFill>
                <a:prstClr val="black"/>
              </a:solidFill>
            </a:endParaRPr>
          </a:p>
          <a:p>
            <a:pPr lvl="6">
              <a:buClr>
                <a:srgbClr val="000000"/>
              </a:buClr>
              <a:buSzPct val="100000"/>
              <a:buFont typeface="Arial"/>
              <a:buNone/>
            </a:pPr>
            <a:endParaRPr>
              <a:solidFill>
                <a:prstClr val="black"/>
              </a:solidFill>
            </a:endParaRPr>
          </a:p>
          <a:p>
            <a:pPr lvl="7">
              <a:buClr>
                <a:srgbClr val="000000"/>
              </a:buClr>
              <a:buSzPct val="100000"/>
              <a:buFont typeface="Courier New"/>
              <a:buNone/>
            </a:pPr>
            <a:endParaRPr>
              <a:solidFill>
                <a:prstClr val="black"/>
              </a:solidFill>
            </a:endParaRPr>
          </a:p>
          <a:p>
            <a:pPr lvl="8">
              <a:buClr>
                <a:srgbClr val="000000"/>
              </a:buClr>
              <a:buSzPct val="100000"/>
              <a:buFont typeface="Noto Symbol"/>
              <a:buNone/>
            </a:pPr>
            <a:endParaRPr>
              <a:solidFill>
                <a:prstClr val="black"/>
              </a:solidFill>
            </a:endParaRPr>
          </a:p>
        </p:txBody>
      </p:sp>
    </p:spTree>
    <p:extLst>
      <p:ext uri="{BB962C8B-B14F-4D97-AF65-F5344CB8AC3E}">
        <p14:creationId xmlns:p14="http://schemas.microsoft.com/office/powerpoint/2010/main" val="43967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299C6"/>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7BB7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383539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304800" y="1371600"/>
            <a:ext cx="8534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7145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600200"/>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324938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299C6"/>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7BB7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02392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299C6"/>
                </a:solidFill>
              </a:defRPr>
            </a:lvl1pPr>
          </a:lstStyle>
          <a:p>
            <a:r>
              <a:rPr lang="en-US" dirty="0"/>
              <a:t>Click to edit Master title style</a:t>
            </a:r>
          </a:p>
        </p:txBody>
      </p:sp>
      <p:sp>
        <p:nvSpPr>
          <p:cNvPr id="3" name="Content Placeholder 2"/>
          <p:cNvSpPr>
            <a:spLocks noGrp="1"/>
          </p:cNvSpPr>
          <p:nvPr>
            <p:ph idx="1"/>
          </p:nvPr>
        </p:nvSpPr>
        <p:spPr>
          <a:xfrm>
            <a:off x="304800" y="1214890"/>
            <a:ext cx="8534400" cy="5262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28756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74200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algn="l"/>
            <a:r>
              <a:rPr lang="en-US" smtClean="0"/>
              <a:t>pbisMN.org</a:t>
            </a:r>
            <a:endParaRPr lang="en-US" dirty="0"/>
          </a:p>
        </p:txBody>
      </p:sp>
      <p:sp>
        <p:nvSpPr>
          <p:cNvPr id="7" name="Slide Number Placeholder 6"/>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3567947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lgn="l"/>
            <a:r>
              <a:rPr lang="en-US" smtClean="0"/>
              <a:t>pbisMN.org</a:t>
            </a:r>
            <a:endParaRPr lang="en-US" dirty="0"/>
          </a:p>
        </p:txBody>
      </p:sp>
      <p:sp>
        <p:nvSpPr>
          <p:cNvPr id="9" name="Slide Number Placeholder 8"/>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296616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pPr algn="l"/>
            <a:r>
              <a:rPr lang="en-US" smtClean="0"/>
              <a:t>pbisMN.org</a:t>
            </a:r>
            <a:endParaRPr lang="en-US" dirty="0"/>
          </a:p>
        </p:txBody>
      </p:sp>
      <p:sp>
        <p:nvSpPr>
          <p:cNvPr id="5" name="Slide Number Placeholder 4"/>
          <p:cNvSpPr>
            <a:spLocks noGrp="1"/>
          </p:cNvSpPr>
          <p:nvPr>
            <p:ph type="sldNum" sz="quarter" idx="12"/>
          </p:nvPr>
        </p:nvSpPr>
        <p:spPr/>
        <p:txBody>
          <a:bodyPr/>
          <a:lstStyle>
            <a:lvl1pPr>
              <a:defRPr b="1">
                <a:solidFill>
                  <a:srgbClr val="0299C6"/>
                </a:solidFill>
              </a:defRPr>
            </a:lvl1pPr>
          </a:lstStyle>
          <a:p>
            <a:fld id="{91C7252B-4A3A-443E-82EA-92A5BCCF2336}" type="slidenum">
              <a:rPr lang="en-US" smtClean="0"/>
              <a:pPr/>
              <a:t>‹#›</a:t>
            </a:fld>
            <a:endParaRPr lang="en-US" dirty="0"/>
          </a:p>
        </p:txBody>
      </p:sp>
    </p:spTree>
    <p:extLst>
      <p:ext uri="{BB962C8B-B14F-4D97-AF65-F5344CB8AC3E}">
        <p14:creationId xmlns:p14="http://schemas.microsoft.com/office/powerpoint/2010/main" val="203570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533562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US" smtClean="0"/>
              <a:t>pbisMN.org</a:t>
            </a:r>
            <a:endParaRPr lang="en-US" dirty="0"/>
          </a:p>
        </p:txBody>
      </p:sp>
      <p:sp>
        <p:nvSpPr>
          <p:cNvPr id="7" name="Slide Number Placeholder 6"/>
          <p:cNvSpPr>
            <a:spLocks noGrp="1"/>
          </p:cNvSpPr>
          <p:nvPr>
            <p:ph type="sldNum" sz="quarter" idx="12"/>
          </p:nvPr>
        </p:nvSpPr>
        <p:spPr/>
        <p:txBody>
          <a:bodyPr/>
          <a:lstStyle/>
          <a:p>
            <a:fld id="{91C7252B-4A3A-443E-82EA-92A5BCCF2336}" type="slidenum">
              <a:rPr lang="en-US" smtClean="0"/>
              <a:t>‹#›</a:t>
            </a:fld>
            <a:endParaRPr lang="en-US"/>
          </a:p>
        </p:txBody>
      </p:sp>
      <p:sp>
        <p:nvSpPr>
          <p:cNvPr id="8" name="Title 1"/>
          <p:cNvSpPr txBox="1">
            <a:spLocks/>
          </p:cNvSpPr>
          <p:nvPr userDrawn="1"/>
        </p:nvSpPr>
        <p:spPr>
          <a:xfrm>
            <a:off x="1600200" y="39687"/>
            <a:ext cx="7391400" cy="72231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0299C6"/>
                </a:solidFill>
                <a:latin typeface="+mj-lt"/>
                <a:ea typeface="+mj-ea"/>
                <a:cs typeface="+mj-cs"/>
              </a:defRPr>
            </a:lvl1pPr>
          </a:lstStyle>
          <a:p>
            <a:r>
              <a:rPr lang="en-US" sz="3600" dirty="0"/>
              <a:t>Click to edit Master title style</a:t>
            </a:r>
          </a:p>
        </p:txBody>
      </p:sp>
      <p:sp>
        <p:nvSpPr>
          <p:cNvPr id="9" name="Content Placeholder 2"/>
          <p:cNvSpPr>
            <a:spLocks noGrp="1"/>
          </p:cNvSpPr>
          <p:nvPr>
            <p:ph idx="13"/>
          </p:nvPr>
        </p:nvSpPr>
        <p:spPr>
          <a:xfrm>
            <a:off x="3581400" y="1200454"/>
            <a:ext cx="5111750" cy="5472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14"/>
          </p:nvPr>
        </p:nvSpPr>
        <p:spPr>
          <a:xfrm>
            <a:off x="457200" y="1186167"/>
            <a:ext cx="3008313" cy="5486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7104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299C6"/>
                </a:solidFill>
              </a:defRPr>
            </a:lvl1pPr>
          </a:lstStyle>
          <a:p>
            <a:r>
              <a:rPr lang="en-US" dirty="0"/>
              <a:t>Click to edit Master title style</a:t>
            </a:r>
          </a:p>
        </p:txBody>
      </p:sp>
      <p:sp>
        <p:nvSpPr>
          <p:cNvPr id="3" name="Content Placeholder 2"/>
          <p:cNvSpPr>
            <a:spLocks noGrp="1"/>
          </p:cNvSpPr>
          <p:nvPr>
            <p:ph idx="1"/>
          </p:nvPr>
        </p:nvSpPr>
        <p:spPr>
          <a:xfrm>
            <a:off x="304800" y="1214890"/>
            <a:ext cx="8534400" cy="52621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5400" y="-1"/>
            <a:ext cx="1193800" cy="267681"/>
          </a:xfrm>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232204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04800"/>
            <a:ext cx="5486400" cy="4422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smtClean="0"/>
              <a:t>pbisMN.org</a:t>
            </a:r>
            <a:endParaRPr lang="en-US" dirty="0"/>
          </a:p>
        </p:txBody>
      </p:sp>
      <p:sp>
        <p:nvSpPr>
          <p:cNvPr id="7" name="Slide Number Placeholder 6"/>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285765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304800" y="1371600"/>
            <a:ext cx="8534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22767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pbisMN.org</a:t>
            </a:r>
            <a:endParaRPr lang="en-US"/>
          </a:p>
        </p:txBody>
      </p:sp>
      <p:sp>
        <p:nvSpPr>
          <p:cNvPr id="6" name="Slide Number Placeholder 5"/>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2895086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pbisMN.org</a:t>
            </a:r>
            <a:endParaRPr lang="en-US"/>
          </a:p>
        </p:txBody>
      </p:sp>
      <p:sp>
        <p:nvSpPr>
          <p:cNvPr id="6" name="Slide Number Placeholder 5"/>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4008478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pbisMN.org</a:t>
            </a:r>
            <a:endParaRPr lang="en-US"/>
          </a:p>
        </p:txBody>
      </p:sp>
      <p:sp>
        <p:nvSpPr>
          <p:cNvPr id="6" name="Slide Number Placeholder 5"/>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2226186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pbisMN.org</a:t>
            </a:r>
            <a:endParaRPr lang="en-US"/>
          </a:p>
        </p:txBody>
      </p:sp>
      <p:sp>
        <p:nvSpPr>
          <p:cNvPr id="7" name="Slide Number Placeholder 6"/>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3174048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pbisMN.org</a:t>
            </a:r>
            <a:endParaRPr lang="en-US"/>
          </a:p>
        </p:txBody>
      </p:sp>
      <p:sp>
        <p:nvSpPr>
          <p:cNvPr id="9" name="Slide Number Placeholder 8"/>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1554853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pbisMN.org</a:t>
            </a:r>
            <a:endParaRPr lang="en-US"/>
          </a:p>
        </p:txBody>
      </p:sp>
      <p:sp>
        <p:nvSpPr>
          <p:cNvPr id="5" name="Slide Number Placeholder 4"/>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883639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pbisMN.org</a:t>
            </a:r>
            <a:endParaRPr lang="en-US"/>
          </a:p>
        </p:txBody>
      </p:sp>
      <p:sp>
        <p:nvSpPr>
          <p:cNvPr id="4" name="Slide Number Placeholder 3"/>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347012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pbisMN.org</a:t>
            </a:r>
            <a:endParaRPr lang="en-US"/>
          </a:p>
        </p:txBody>
      </p:sp>
      <p:sp>
        <p:nvSpPr>
          <p:cNvPr id="7" name="Slide Number Placeholder 6"/>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365352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336291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pbisMN.org</a:t>
            </a:r>
            <a:endParaRPr lang="en-US"/>
          </a:p>
        </p:txBody>
      </p:sp>
      <p:sp>
        <p:nvSpPr>
          <p:cNvPr id="7" name="Slide Number Placeholder 6"/>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3818848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pbisMN.org</a:t>
            </a:r>
            <a:endParaRPr lang="en-US"/>
          </a:p>
        </p:txBody>
      </p:sp>
      <p:sp>
        <p:nvSpPr>
          <p:cNvPr id="6" name="Slide Number Placeholder 5"/>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3806678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pbisMN.org</a:t>
            </a:r>
            <a:endParaRPr lang="en-US"/>
          </a:p>
        </p:txBody>
      </p:sp>
      <p:sp>
        <p:nvSpPr>
          <p:cNvPr id="6" name="Slide Number Placeholder 5"/>
          <p:cNvSpPr>
            <a:spLocks noGrp="1"/>
          </p:cNvSpPr>
          <p:nvPr>
            <p:ph type="sldNum" sz="quarter" idx="12"/>
          </p:nvPr>
        </p:nvSpPr>
        <p:spPr/>
        <p:txBody>
          <a:bodyPr/>
          <a:lstStyle/>
          <a:p>
            <a:fld id="{234F054D-C5F9-44A7-A53B-65AF4CBC412A}" type="slidenum">
              <a:rPr lang="en-US" smtClean="0"/>
              <a:t>‹#›</a:t>
            </a:fld>
            <a:endParaRPr lang="en-US"/>
          </a:p>
        </p:txBody>
      </p:sp>
    </p:spTree>
    <p:extLst>
      <p:ext uri="{BB962C8B-B14F-4D97-AF65-F5344CB8AC3E}">
        <p14:creationId xmlns:p14="http://schemas.microsoft.com/office/powerpoint/2010/main" val="4146556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299C6"/>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7BB7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smtClean="0">
                <a:solidFill>
                  <a:prstClr val="white"/>
                </a:solidFill>
              </a:rPr>
              <a:t>pbisMN.org</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3827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299C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87654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732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7" name="Slide Number Placeholder 6"/>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6315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9" name="Slide Number Placeholder 8"/>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25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pbisMN.org</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b="1">
                <a:solidFill>
                  <a:schemeClr val="bg1"/>
                </a:solidFill>
              </a:defRPr>
            </a:lvl1pPr>
          </a:lstStyle>
          <a:p>
            <a:fld id="{91C7252B-4A3A-443E-82EA-92A5BCCF233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0802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4" name="Slide Number Placeholder 3"/>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36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algn="l"/>
            <a:r>
              <a:rPr lang="en-US" smtClean="0"/>
              <a:t>pbisMN.org</a:t>
            </a:r>
            <a:endParaRPr lang="en-US" dirty="0"/>
          </a:p>
        </p:txBody>
      </p:sp>
      <p:sp>
        <p:nvSpPr>
          <p:cNvPr id="7" name="Slide Number Placeholder 6"/>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3444384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7" name="Slide Number Placeholder 6"/>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
        <p:nvSpPr>
          <p:cNvPr id="8" name="Title 1"/>
          <p:cNvSpPr txBox="1">
            <a:spLocks/>
          </p:cNvSpPr>
          <p:nvPr userDrawn="1"/>
        </p:nvSpPr>
        <p:spPr>
          <a:xfrm>
            <a:off x="1600200" y="39687"/>
            <a:ext cx="7391400" cy="72231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0299C6"/>
                </a:solidFill>
                <a:latin typeface="+mj-lt"/>
                <a:ea typeface="+mj-ea"/>
                <a:cs typeface="+mj-cs"/>
              </a:defRPr>
            </a:lvl1pPr>
          </a:lstStyle>
          <a:p>
            <a:r>
              <a:rPr lang="en-US" sz="3600" dirty="0"/>
              <a:t>Click to edit Master title style</a:t>
            </a:r>
          </a:p>
        </p:txBody>
      </p:sp>
      <p:sp>
        <p:nvSpPr>
          <p:cNvPr id="9" name="Content Placeholder 2"/>
          <p:cNvSpPr>
            <a:spLocks noGrp="1"/>
          </p:cNvSpPr>
          <p:nvPr>
            <p:ph idx="13"/>
          </p:nvPr>
        </p:nvSpPr>
        <p:spPr>
          <a:xfrm>
            <a:off x="3581400" y="1004887"/>
            <a:ext cx="5111750" cy="5472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14"/>
          </p:nvPr>
        </p:nvSpPr>
        <p:spPr>
          <a:xfrm>
            <a:off x="457200" y="990600"/>
            <a:ext cx="3008313" cy="5486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44714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04800"/>
            <a:ext cx="5486400" cy="4422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7" name="Slide Number Placeholder 6"/>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7360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76194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smtClean="0">
                <a:solidFill>
                  <a:prstClr val="white"/>
                </a:solidFill>
              </a:rPr>
              <a:t>pbisMN.org</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176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lgn="l"/>
            <a:r>
              <a:rPr lang="en-US" smtClean="0"/>
              <a:t>pbisMN.org</a:t>
            </a:r>
            <a:endParaRPr lang="en-US" dirty="0"/>
          </a:p>
        </p:txBody>
      </p:sp>
      <p:sp>
        <p:nvSpPr>
          <p:cNvPr id="9" name="Slide Number Placeholder 8"/>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46920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pPr algn="l"/>
            <a:r>
              <a:rPr lang="en-US" smtClean="0"/>
              <a:t>pbisMN.org</a:t>
            </a:r>
            <a:endParaRPr lang="en-US" dirty="0"/>
          </a:p>
        </p:txBody>
      </p:sp>
      <p:sp>
        <p:nvSpPr>
          <p:cNvPr id="5" name="Slide Number Placeholder 4"/>
          <p:cNvSpPr>
            <a:spLocks noGrp="1"/>
          </p:cNvSpPr>
          <p:nvPr>
            <p:ph type="sldNum" sz="quarter" idx="12"/>
          </p:nvPr>
        </p:nvSpPr>
        <p:spPr/>
        <p:txBody>
          <a:bodyPr/>
          <a:lstStyle>
            <a:lvl1pPr>
              <a:defRPr b="1">
                <a:solidFill>
                  <a:srgbClr val="0CA04A"/>
                </a:solidFill>
              </a:defRPr>
            </a:lvl1pPr>
          </a:lstStyle>
          <a:p>
            <a:fld id="{91C7252B-4A3A-443E-82EA-92A5BCCF2336}" type="slidenum">
              <a:rPr lang="en-US" smtClean="0"/>
              <a:pPr/>
              <a:t>‹#›</a:t>
            </a:fld>
            <a:endParaRPr lang="en-US" dirty="0"/>
          </a:p>
        </p:txBody>
      </p:sp>
    </p:spTree>
    <p:extLst>
      <p:ext uri="{BB962C8B-B14F-4D97-AF65-F5344CB8AC3E}">
        <p14:creationId xmlns:p14="http://schemas.microsoft.com/office/powerpoint/2010/main" val="264179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9186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l"/>
            <a:r>
              <a:rPr lang="en-US" smtClean="0"/>
              <a:t>pbisMN.org</a:t>
            </a:r>
            <a:endParaRPr lang="en-US" dirty="0"/>
          </a:p>
        </p:txBody>
      </p:sp>
      <p:sp>
        <p:nvSpPr>
          <p:cNvPr id="7" name="Slide Number Placeholder 6"/>
          <p:cNvSpPr>
            <a:spLocks noGrp="1"/>
          </p:cNvSpPr>
          <p:nvPr>
            <p:ph type="sldNum" sz="quarter" idx="12"/>
          </p:nvPr>
        </p:nvSpPr>
        <p:spPr/>
        <p:txBody>
          <a:bodyPr/>
          <a:lstStyle/>
          <a:p>
            <a:fld id="{91C7252B-4A3A-443E-82EA-92A5BCCF2336}" type="slidenum">
              <a:rPr lang="en-US" smtClean="0"/>
              <a:t>‹#›</a:t>
            </a:fld>
            <a:endParaRPr lang="en-US"/>
          </a:p>
        </p:txBody>
      </p:sp>
      <p:sp>
        <p:nvSpPr>
          <p:cNvPr id="8" name="Title 1"/>
          <p:cNvSpPr txBox="1">
            <a:spLocks/>
          </p:cNvSpPr>
          <p:nvPr userDrawn="1"/>
        </p:nvSpPr>
        <p:spPr>
          <a:xfrm>
            <a:off x="1600200" y="39687"/>
            <a:ext cx="7391400" cy="722313"/>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rgbClr val="0299C6"/>
                </a:solidFill>
                <a:latin typeface="+mj-lt"/>
                <a:ea typeface="+mj-ea"/>
                <a:cs typeface="+mj-cs"/>
              </a:defRPr>
            </a:lvl1pPr>
          </a:lstStyle>
          <a:p>
            <a:r>
              <a:rPr lang="en-US" sz="3600" dirty="0"/>
              <a:t>Click to edit Master title style</a:t>
            </a:r>
          </a:p>
        </p:txBody>
      </p:sp>
      <p:sp>
        <p:nvSpPr>
          <p:cNvPr id="9" name="Content Placeholder 2"/>
          <p:cNvSpPr>
            <a:spLocks noGrp="1"/>
          </p:cNvSpPr>
          <p:nvPr>
            <p:ph idx="13"/>
          </p:nvPr>
        </p:nvSpPr>
        <p:spPr>
          <a:xfrm>
            <a:off x="3581400" y="1200454"/>
            <a:ext cx="5111750" cy="5472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half" idx="14"/>
          </p:nvPr>
        </p:nvSpPr>
        <p:spPr>
          <a:xfrm>
            <a:off x="457200" y="1186167"/>
            <a:ext cx="3008313" cy="5486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2807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304800"/>
            <a:ext cx="5486400" cy="4422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smtClean="0"/>
              <a:t>pbisMN.org</a:t>
            </a:r>
            <a:endParaRPr lang="en-US" dirty="0"/>
          </a:p>
        </p:txBody>
      </p:sp>
      <p:sp>
        <p:nvSpPr>
          <p:cNvPr id="7" name="Slide Number Placeholder 6"/>
          <p:cNvSpPr>
            <a:spLocks noGrp="1"/>
          </p:cNvSpPr>
          <p:nvPr>
            <p:ph type="sldNum" sz="quarter" idx="12"/>
          </p:nvPr>
        </p:nvSpPr>
        <p:spPr/>
        <p:txBody>
          <a:bodyPr/>
          <a:lstStyle/>
          <a:p>
            <a:fld id="{91C7252B-4A3A-443E-82EA-92A5BCCF2336}" type="slidenum">
              <a:rPr lang="en-US" smtClean="0"/>
              <a:t>‹#›</a:t>
            </a:fld>
            <a:endParaRPr lang="en-US"/>
          </a:p>
        </p:txBody>
      </p:sp>
    </p:spTree>
    <p:extLst>
      <p:ext uri="{BB962C8B-B14F-4D97-AF65-F5344CB8AC3E}">
        <p14:creationId xmlns:p14="http://schemas.microsoft.com/office/powerpoint/2010/main" val="110497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08E63123-0EA5-48C1-AA21-28EADA3137E5" descr="08E63123-0EA5-48C1-AA21-28EADA3137E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551" y="325052"/>
            <a:ext cx="1352549" cy="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0" y="0"/>
            <a:ext cx="9144000" cy="274320"/>
          </a:xfrm>
          <a:prstGeom prst="rect">
            <a:avLst/>
          </a:prstGeom>
          <a:gradFill>
            <a:gsLst>
              <a:gs pos="0">
                <a:srgbClr val="0CA04A"/>
              </a:gs>
              <a:gs pos="33000">
                <a:srgbClr val="0CA04A">
                  <a:alpha val="50000"/>
                </a:srgbClr>
              </a:gs>
              <a:gs pos="67000">
                <a:srgbClr val="0299C6">
                  <a:alpha val="50000"/>
                </a:srgbClr>
              </a:gs>
              <a:gs pos="100000">
                <a:srgbClr val="0299C6"/>
              </a:gs>
            </a:gsLst>
            <a:lin ang="10800000" scaled="1"/>
          </a:gradFill>
        </p:spPr>
        <p:txBody>
          <a:bodyPr wrap="square" rtlCol="0">
            <a:spAutoFit/>
          </a:bodyPr>
          <a:lstStyle/>
          <a:p>
            <a:endParaRPr lang="en-US" dirty="0"/>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05800" y="301049"/>
            <a:ext cx="762000" cy="762000"/>
          </a:xfrm>
          <a:prstGeom prst="rect">
            <a:avLst/>
          </a:prstGeom>
        </p:spPr>
      </p:pic>
      <p:sp>
        <p:nvSpPr>
          <p:cNvPr id="2" name="Title Placeholder 1"/>
          <p:cNvSpPr>
            <a:spLocks noGrp="1"/>
          </p:cNvSpPr>
          <p:nvPr>
            <p:ph type="title"/>
          </p:nvPr>
        </p:nvSpPr>
        <p:spPr>
          <a:xfrm>
            <a:off x="1473200" y="325052"/>
            <a:ext cx="6756400" cy="788353"/>
          </a:xfrm>
          <a:prstGeom prst="rect">
            <a:avLst/>
          </a:prstGeom>
        </p:spPr>
        <p:txBody>
          <a:bodyPr vert="horz" lIns="91440" tIns="45720" rIns="91440" bIns="45720" rtlCol="0" anchor="ctr">
            <a:noAutofit/>
          </a:bodyPr>
          <a:lstStyle/>
          <a:p>
            <a:pPr algn="l"/>
            <a:r>
              <a:rPr kumimoji="0" lang="en-US" sz="3600" b="1" i="0" u="none" strike="noStrike" kern="1200" cap="none" spc="0" normalizeH="0" baseline="0" noProof="0" dirty="0" smtClean="0">
                <a:ln>
                  <a:noFill/>
                </a:ln>
                <a:solidFill>
                  <a:srgbClr val="7BB752"/>
                </a:solidFill>
                <a:effectLst/>
                <a:uLnTx/>
                <a:uFillTx/>
                <a:latin typeface="+mj-lt"/>
                <a:ea typeface="+mj-ea"/>
                <a:cs typeface="+mj-cs"/>
              </a:rPr>
              <a:t>Click to edit Master title style</a:t>
            </a:r>
            <a:endParaRPr lang="en-US" b="0" i="0" dirty="0">
              <a:solidFill>
                <a:srgbClr val="0099CC"/>
              </a:solidFill>
              <a:effectLst/>
              <a:latin typeface="Verdana"/>
            </a:endParaRPr>
          </a:p>
        </p:txBody>
      </p:sp>
      <p:sp>
        <p:nvSpPr>
          <p:cNvPr id="3" name="Text Placeholder 2"/>
          <p:cNvSpPr>
            <a:spLocks noGrp="1"/>
          </p:cNvSpPr>
          <p:nvPr>
            <p:ph type="body" idx="1"/>
          </p:nvPr>
        </p:nvSpPr>
        <p:spPr>
          <a:xfrm>
            <a:off x="300111" y="1221921"/>
            <a:ext cx="8534400" cy="53024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6881056" y="3895"/>
            <a:ext cx="2286000" cy="26653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dirty="0">
                <a:solidFill>
                  <a:schemeClr val="bg1"/>
                </a:solidFill>
              </a:rPr>
              <a:t>PBISApps.org</a:t>
            </a:r>
          </a:p>
        </p:txBody>
      </p:sp>
      <p:sp>
        <p:nvSpPr>
          <p:cNvPr id="5" name="Footer Placeholder 4"/>
          <p:cNvSpPr>
            <a:spLocks noGrp="1"/>
          </p:cNvSpPr>
          <p:nvPr>
            <p:ph type="ftr" sz="quarter" idx="3"/>
          </p:nvPr>
        </p:nvSpPr>
        <p:spPr>
          <a:xfrm>
            <a:off x="25400" y="-1"/>
            <a:ext cx="1193800" cy="267681"/>
          </a:xfrm>
          <a:prstGeom prst="rect">
            <a:avLst/>
          </a:prstGeom>
        </p:spPr>
        <p:txBody>
          <a:bodyPr vert="horz" lIns="91440" tIns="45720" rIns="91440" bIns="45720" rtlCol="0" anchor="ctr"/>
          <a:lstStyle>
            <a:lvl1pPr algn="ctr">
              <a:defRPr sz="1600" b="1">
                <a:solidFill>
                  <a:schemeClr val="bg1"/>
                </a:solidFill>
              </a:defRPr>
            </a:lvl1pPr>
          </a:lstStyle>
          <a:p>
            <a:pPr algn="l"/>
            <a:r>
              <a:rPr lang="en-US" smtClean="0"/>
              <a:t>pbisMN.org</a:t>
            </a:r>
            <a:endParaRPr lang="en-US" dirty="0"/>
          </a:p>
        </p:txBody>
      </p:sp>
      <p:sp>
        <p:nvSpPr>
          <p:cNvPr id="6" name="Slide Number Placeholder 5"/>
          <p:cNvSpPr>
            <a:spLocks noGrp="1"/>
          </p:cNvSpPr>
          <p:nvPr>
            <p:ph type="sldNum" sz="quarter" idx="4"/>
          </p:nvPr>
        </p:nvSpPr>
        <p:spPr>
          <a:xfrm>
            <a:off x="6972300" y="6583680"/>
            <a:ext cx="2133600" cy="274321"/>
          </a:xfrm>
          <a:prstGeom prst="rect">
            <a:avLst/>
          </a:prstGeom>
        </p:spPr>
        <p:txBody>
          <a:bodyPr vert="horz" lIns="91440" tIns="45720" rIns="91440" bIns="45720" rtlCol="0" anchor="ctr"/>
          <a:lstStyle>
            <a:lvl1pPr algn="r">
              <a:defRPr sz="1600" b="1">
                <a:solidFill>
                  <a:srgbClr val="0CA04A"/>
                </a:solidFill>
              </a:defRPr>
            </a:lvl1pPr>
          </a:lstStyle>
          <a:p>
            <a:fld id="{91C7252B-4A3A-443E-82EA-92A5BCCF2336}" type="slidenum">
              <a:rPr lang="en-US" smtClean="0"/>
              <a:pPr/>
              <a:t>‹#›</a:t>
            </a:fld>
            <a:endParaRPr lang="en-US" dirty="0"/>
          </a:p>
        </p:txBody>
      </p:sp>
      <p:sp>
        <p:nvSpPr>
          <p:cNvPr id="10" name="TextBox 9"/>
          <p:cNvSpPr txBox="1"/>
          <p:nvPr userDrawn="1"/>
        </p:nvSpPr>
        <p:spPr>
          <a:xfrm>
            <a:off x="0" y="1067482"/>
            <a:ext cx="9144000" cy="54864"/>
          </a:xfrm>
          <a:prstGeom prst="rect">
            <a:avLst/>
          </a:prstGeom>
          <a:gradFill>
            <a:gsLst>
              <a:gs pos="0">
                <a:srgbClr val="E5CB2F"/>
              </a:gs>
              <a:gs pos="33000">
                <a:srgbClr val="F0C252"/>
              </a:gs>
              <a:gs pos="67000">
                <a:srgbClr val="E5CB2F"/>
              </a:gs>
              <a:gs pos="100000">
                <a:srgbClr val="F0C252"/>
              </a:gs>
            </a:gsLst>
            <a:lin ang="10800000" scaled="1"/>
          </a:gradFill>
        </p:spPr>
        <p:txBody>
          <a:bodyPr wrap="square" rtlCol="0">
            <a:spAutoFit/>
          </a:bodyPr>
          <a:lstStyle/>
          <a:p>
            <a:endParaRPr lang="en-US" dirty="0"/>
          </a:p>
        </p:txBody>
      </p:sp>
    </p:spTree>
    <p:extLst>
      <p:ext uri="{BB962C8B-B14F-4D97-AF65-F5344CB8AC3E}">
        <p14:creationId xmlns:p14="http://schemas.microsoft.com/office/powerpoint/2010/main" val="151328728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4033" r:id="rId11"/>
  </p:sldLayoutIdLst>
  <p:hf hdr="0" dt="0"/>
  <p:txStyles>
    <p:titleStyle>
      <a:lvl1pPr algn="ctr" defTabSz="914400" rtl="0" eaLnBrk="1" latinLnBrk="0" hangingPunct="1">
        <a:spcBef>
          <a:spcPct val="0"/>
        </a:spcBef>
        <a:buNone/>
        <a:defRPr sz="3600" b="1" kern="1200">
          <a:solidFill>
            <a:srgbClr val="0299C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08E63123-0EA5-48C1-AA21-28EADA3137E5" descr="08E63123-0EA5-48C1-AA21-28EADA3137E5"/>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82551" y="325052"/>
            <a:ext cx="1352549" cy="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0" y="0"/>
            <a:ext cx="9144000" cy="274320"/>
          </a:xfrm>
          <a:prstGeom prst="rect">
            <a:avLst/>
          </a:prstGeom>
          <a:gradFill>
            <a:gsLst>
              <a:gs pos="0">
                <a:srgbClr val="0299C6"/>
              </a:gs>
              <a:gs pos="33000">
                <a:srgbClr val="0299C6">
                  <a:alpha val="50000"/>
                </a:srgbClr>
              </a:gs>
              <a:gs pos="67000">
                <a:srgbClr val="0299C6">
                  <a:alpha val="50000"/>
                </a:srgbClr>
              </a:gs>
              <a:gs pos="100000">
                <a:srgbClr val="0299C6"/>
              </a:gs>
            </a:gsLst>
            <a:lin ang="10800000" scaled="1"/>
          </a:gradFill>
        </p:spPr>
        <p:txBody>
          <a:bodyPr wrap="square" rtlCol="0">
            <a:spAutoFit/>
          </a:bodyPr>
          <a:lstStyle/>
          <a:p>
            <a:endParaRPr lang="en-US" dirty="0"/>
          </a:p>
        </p:txBody>
      </p:sp>
      <p:sp>
        <p:nvSpPr>
          <p:cNvPr id="2" name="Title Placeholder 1"/>
          <p:cNvSpPr>
            <a:spLocks noGrp="1"/>
          </p:cNvSpPr>
          <p:nvPr>
            <p:ph type="title"/>
          </p:nvPr>
        </p:nvSpPr>
        <p:spPr>
          <a:xfrm>
            <a:off x="1473200" y="325052"/>
            <a:ext cx="7518400" cy="788353"/>
          </a:xfrm>
          <a:prstGeom prst="rect">
            <a:avLst/>
          </a:prstGeom>
        </p:spPr>
        <p:txBody>
          <a:bodyPr vert="horz" lIns="91440" tIns="45720" rIns="91440" bIns="45720" rtlCol="0" anchor="ctr">
            <a:noAutofit/>
          </a:bodyPr>
          <a:lstStyle/>
          <a:p>
            <a:pPr algn="l"/>
            <a:r>
              <a:rPr kumimoji="0" lang="en-US" sz="3600" b="1" i="0" u="none" strike="noStrike" kern="1200" cap="none" spc="0" normalizeH="0" baseline="0" noProof="0" dirty="0" smtClean="0">
                <a:ln>
                  <a:noFill/>
                </a:ln>
                <a:solidFill>
                  <a:srgbClr val="7BB752"/>
                </a:solidFill>
                <a:effectLst/>
                <a:uLnTx/>
                <a:uFillTx/>
                <a:latin typeface="+mj-lt"/>
                <a:ea typeface="+mj-ea"/>
                <a:cs typeface="+mj-cs"/>
              </a:rPr>
              <a:t>Click to edit Master title style</a:t>
            </a:r>
            <a:endParaRPr lang="en-US" b="0" i="0" dirty="0">
              <a:solidFill>
                <a:srgbClr val="0099CC"/>
              </a:solidFill>
              <a:effectLst/>
              <a:latin typeface="Verdana"/>
            </a:endParaRPr>
          </a:p>
        </p:txBody>
      </p:sp>
      <p:sp>
        <p:nvSpPr>
          <p:cNvPr id="3" name="Text Placeholder 2"/>
          <p:cNvSpPr>
            <a:spLocks noGrp="1"/>
          </p:cNvSpPr>
          <p:nvPr>
            <p:ph type="body" idx="1"/>
          </p:nvPr>
        </p:nvSpPr>
        <p:spPr>
          <a:xfrm>
            <a:off x="300111" y="1221922"/>
            <a:ext cx="8534400" cy="5192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5400" y="-7506"/>
            <a:ext cx="1193800" cy="275187"/>
          </a:xfrm>
          <a:prstGeom prst="rect">
            <a:avLst/>
          </a:prstGeom>
        </p:spPr>
        <p:txBody>
          <a:bodyPr vert="horz" lIns="91440" tIns="45720" rIns="91440" bIns="45720" rtlCol="0" anchor="ctr"/>
          <a:lstStyle>
            <a:lvl1pPr algn="ctr">
              <a:defRPr sz="1600" b="1">
                <a:solidFill>
                  <a:schemeClr val="bg1"/>
                </a:solidFill>
              </a:defRPr>
            </a:lvl1pPr>
          </a:lstStyle>
          <a:p>
            <a:pPr algn="l"/>
            <a:r>
              <a:rPr lang="en-US" smtClean="0"/>
              <a:t>pbisMN.org</a:t>
            </a:r>
            <a:endParaRPr lang="en-US" dirty="0"/>
          </a:p>
        </p:txBody>
      </p:sp>
      <p:sp>
        <p:nvSpPr>
          <p:cNvPr id="6" name="Slide Number Placeholder 5"/>
          <p:cNvSpPr>
            <a:spLocks noGrp="1"/>
          </p:cNvSpPr>
          <p:nvPr>
            <p:ph type="sldNum" sz="quarter" idx="4"/>
          </p:nvPr>
        </p:nvSpPr>
        <p:spPr>
          <a:xfrm>
            <a:off x="6972300" y="6583680"/>
            <a:ext cx="2133600" cy="274321"/>
          </a:xfrm>
          <a:prstGeom prst="rect">
            <a:avLst/>
          </a:prstGeom>
        </p:spPr>
        <p:txBody>
          <a:bodyPr vert="horz" lIns="91440" tIns="45720" rIns="91440" bIns="45720" rtlCol="0" anchor="ctr"/>
          <a:lstStyle>
            <a:lvl1pPr algn="r">
              <a:defRPr sz="1600" b="1">
                <a:solidFill>
                  <a:srgbClr val="0299C6"/>
                </a:solidFill>
              </a:defRPr>
            </a:lvl1pPr>
          </a:lstStyle>
          <a:p>
            <a:fld id="{91C7252B-4A3A-443E-82EA-92A5BCCF2336}" type="slidenum">
              <a:rPr lang="en-US" smtClean="0"/>
              <a:pPr/>
              <a:t>‹#›</a:t>
            </a:fld>
            <a:endParaRPr lang="en-US" dirty="0"/>
          </a:p>
        </p:txBody>
      </p:sp>
      <p:sp>
        <p:nvSpPr>
          <p:cNvPr id="10" name="TextBox 9"/>
          <p:cNvSpPr txBox="1"/>
          <p:nvPr userDrawn="1"/>
        </p:nvSpPr>
        <p:spPr>
          <a:xfrm>
            <a:off x="0" y="1067482"/>
            <a:ext cx="9144000" cy="54864"/>
          </a:xfrm>
          <a:prstGeom prst="rect">
            <a:avLst/>
          </a:prstGeom>
          <a:gradFill>
            <a:gsLst>
              <a:gs pos="0">
                <a:srgbClr val="E5CB2F"/>
              </a:gs>
              <a:gs pos="33000">
                <a:srgbClr val="F0C252"/>
              </a:gs>
              <a:gs pos="67000">
                <a:srgbClr val="E5CB2F"/>
              </a:gs>
              <a:gs pos="100000">
                <a:srgbClr val="F0C252"/>
              </a:gs>
            </a:gsLst>
            <a:lin ang="10800000" scaled="1"/>
          </a:gradFill>
        </p:spPr>
        <p:txBody>
          <a:bodyPr wrap="square" rtlCol="0">
            <a:spAutoFit/>
          </a:bodyPr>
          <a:lstStyle/>
          <a:p>
            <a:endParaRPr lang="en-US" dirty="0"/>
          </a:p>
        </p:txBody>
      </p:sp>
    </p:spTree>
    <p:extLst>
      <p:ext uri="{BB962C8B-B14F-4D97-AF65-F5344CB8AC3E}">
        <p14:creationId xmlns:p14="http://schemas.microsoft.com/office/powerpoint/2010/main" val="3950059936"/>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Lst>
  <p:hf hdr="0" dt="0"/>
  <p:txStyles>
    <p:titleStyle>
      <a:lvl1pPr algn="ctr" defTabSz="914400" rtl="0" eaLnBrk="1" latinLnBrk="0" hangingPunct="1">
        <a:spcBef>
          <a:spcPct val="0"/>
        </a:spcBef>
        <a:buNone/>
        <a:defRPr sz="3600" b="1" kern="1200">
          <a:solidFill>
            <a:srgbClr val="0299C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pbisMN.org</a:t>
            </a:r>
            <a:endParaRPr lang="en-US"/>
          </a:p>
        </p:txBody>
      </p:sp>
      <p:sp>
        <p:nvSpPr>
          <p:cNvPr id="6" name="Slide Number Placeholder 5"/>
          <p:cNvSpPr>
            <a:spLocks noGrp="1"/>
          </p:cNvSpPr>
          <p:nvPr>
            <p:ph type="sldNum" sz="quarter" idx="4"/>
          </p:nvPr>
        </p:nvSpPr>
        <p:spPr>
          <a:xfrm>
            <a:off x="6973866" y="6486003"/>
            <a:ext cx="2133600" cy="365125"/>
          </a:xfrm>
          <a:prstGeom prst="rect">
            <a:avLst/>
          </a:prstGeom>
        </p:spPr>
        <p:txBody>
          <a:bodyPr vert="horz" lIns="91440" tIns="45720" rIns="91440" bIns="45720" rtlCol="0" anchor="ctr"/>
          <a:lstStyle>
            <a:lvl1pPr algn="r">
              <a:defRPr sz="1600" b="1">
                <a:solidFill>
                  <a:srgbClr val="0CA04A"/>
                </a:solidFill>
              </a:defRPr>
            </a:lvl1pPr>
          </a:lstStyle>
          <a:p>
            <a:fld id="{234F054D-C5F9-44A7-A53B-65AF4CBC412A}" type="slidenum">
              <a:rPr lang="en-US" smtClean="0"/>
              <a:pPr/>
              <a:t>‹#›</a:t>
            </a:fld>
            <a:endParaRPr lang="en-US" dirty="0"/>
          </a:p>
        </p:txBody>
      </p:sp>
    </p:spTree>
    <p:extLst>
      <p:ext uri="{BB962C8B-B14F-4D97-AF65-F5344CB8AC3E}">
        <p14:creationId xmlns:p14="http://schemas.microsoft.com/office/powerpoint/2010/main" val="108611650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0" y="6583680"/>
            <a:ext cx="9144000" cy="274320"/>
          </a:xfrm>
          <a:prstGeom prst="rect">
            <a:avLst/>
          </a:prstGeom>
          <a:solidFill>
            <a:srgbClr val="0299C6"/>
          </a:solidFill>
        </p:spPr>
        <p:txBody>
          <a:bodyPr wrap="square" rtlCol="0">
            <a:spAutoFit/>
          </a:bodyPr>
          <a:lstStyle/>
          <a:p>
            <a:endParaRPr lang="en-US" dirty="0">
              <a:solidFill>
                <a:prstClr val="black"/>
              </a:solidFill>
            </a:endParaRPr>
          </a:p>
        </p:txBody>
      </p:sp>
      <p:sp>
        <p:nvSpPr>
          <p:cNvPr id="2" name="Title Placeholder 1"/>
          <p:cNvSpPr>
            <a:spLocks noGrp="1"/>
          </p:cNvSpPr>
          <p:nvPr>
            <p:ph type="title"/>
          </p:nvPr>
        </p:nvSpPr>
        <p:spPr>
          <a:xfrm>
            <a:off x="1473200" y="63504"/>
            <a:ext cx="6223000" cy="788353"/>
          </a:xfrm>
          <a:prstGeom prst="rect">
            <a:avLst/>
          </a:prstGeom>
        </p:spPr>
        <p:txBody>
          <a:bodyPr vert="horz" lIns="91440" tIns="45720" rIns="91440" bIns="45720" rtlCol="0" anchor="ctr">
            <a:noAutofit/>
          </a:bodyPr>
          <a:lstStyle/>
          <a:p>
            <a:pPr algn="l"/>
            <a:r>
              <a:rPr kumimoji="0" lang="en-US" sz="3600" b="1" i="0" u="none" strike="noStrike" kern="1200" cap="none" spc="0" normalizeH="0" baseline="0" noProof="0" dirty="0">
                <a:ln>
                  <a:noFill/>
                </a:ln>
                <a:solidFill>
                  <a:srgbClr val="7BB752"/>
                </a:solidFill>
                <a:effectLst/>
                <a:uLnTx/>
                <a:uFillTx/>
                <a:latin typeface="+mj-lt"/>
                <a:ea typeface="+mj-ea"/>
                <a:cs typeface="+mj-cs"/>
              </a:rPr>
              <a:t>Click to edit Master title style</a:t>
            </a:r>
            <a:endParaRPr lang="en-US" b="0" i="0" dirty="0">
              <a:solidFill>
                <a:srgbClr val="0099CC"/>
              </a:solidFill>
              <a:effectLst/>
              <a:latin typeface="Verdana"/>
            </a:endParaRPr>
          </a:p>
        </p:txBody>
      </p:sp>
      <p:sp>
        <p:nvSpPr>
          <p:cNvPr id="3" name="Text Placeholder 2"/>
          <p:cNvSpPr>
            <a:spLocks noGrp="1"/>
          </p:cNvSpPr>
          <p:nvPr>
            <p:ph type="body" idx="1"/>
          </p:nvPr>
        </p:nvSpPr>
        <p:spPr>
          <a:xfrm>
            <a:off x="304800" y="1143000"/>
            <a:ext cx="85344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6" name="08E63123-0EA5-48C1-AA21-28EADA3137E5" descr="08E63123-0EA5-48C1-AA21-28EADA3137E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551" y="63504"/>
            <a:ext cx="1352549" cy="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a:xfrm>
            <a:off x="0" y="6583680"/>
            <a:ext cx="2286000" cy="27011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b="1" dirty="0" smtClean="0">
                <a:solidFill>
                  <a:prstClr val="white"/>
                </a:solidFill>
              </a:rPr>
              <a:t>PBIS.org</a:t>
            </a:r>
            <a:endParaRPr lang="en-US" sz="1600" b="1" dirty="0">
              <a:solidFill>
                <a:prstClr val="white"/>
              </a:solidFill>
            </a:endParaRPr>
          </a:p>
        </p:txBody>
      </p:sp>
      <p:sp>
        <p:nvSpPr>
          <p:cNvPr id="5" name="Footer Placeholder 4"/>
          <p:cNvSpPr>
            <a:spLocks noGrp="1"/>
          </p:cNvSpPr>
          <p:nvPr>
            <p:ph type="ftr" sz="quarter" idx="3"/>
          </p:nvPr>
        </p:nvSpPr>
        <p:spPr>
          <a:xfrm>
            <a:off x="3124200" y="6583680"/>
            <a:ext cx="2895600" cy="274320"/>
          </a:xfrm>
          <a:prstGeom prst="rect">
            <a:avLst/>
          </a:prstGeom>
        </p:spPr>
        <p:txBody>
          <a:bodyPr vert="horz" lIns="91440" tIns="45720" rIns="91440" bIns="45720" rtlCol="0" anchor="ctr"/>
          <a:lstStyle>
            <a:lvl1pPr algn="ctr">
              <a:defRPr sz="1600" b="1">
                <a:solidFill>
                  <a:schemeClr val="bg1"/>
                </a:solidFill>
              </a:defRPr>
            </a:lvl1pPr>
          </a:lstStyle>
          <a:p>
            <a:r>
              <a:rPr lang="en-US" smtClean="0">
                <a:solidFill>
                  <a:prstClr val="white"/>
                </a:solidFill>
              </a:rPr>
              <a:t>pbisMN.org</a:t>
            </a:r>
            <a:endParaRPr lang="en-US" dirty="0">
              <a:solidFill>
                <a:prstClr val="white"/>
              </a:solidFill>
            </a:endParaRPr>
          </a:p>
        </p:txBody>
      </p:sp>
      <p:sp>
        <p:nvSpPr>
          <p:cNvPr id="6" name="Slide Number Placeholder 5"/>
          <p:cNvSpPr>
            <a:spLocks noGrp="1"/>
          </p:cNvSpPr>
          <p:nvPr>
            <p:ph type="sldNum" sz="quarter" idx="4"/>
          </p:nvPr>
        </p:nvSpPr>
        <p:spPr>
          <a:xfrm>
            <a:off x="6972300" y="6583680"/>
            <a:ext cx="2133600" cy="274321"/>
          </a:xfrm>
          <a:prstGeom prst="rect">
            <a:avLst/>
          </a:prstGeom>
        </p:spPr>
        <p:txBody>
          <a:bodyPr vert="horz" lIns="91440" tIns="45720" rIns="91440" bIns="45720" rtlCol="0" anchor="ctr"/>
          <a:lstStyle>
            <a:lvl1pPr algn="r">
              <a:defRPr sz="1600">
                <a:solidFill>
                  <a:schemeClr val="bg1"/>
                </a:solidFill>
              </a:defRPr>
            </a:lvl1pPr>
          </a:lstStyle>
          <a:p>
            <a:fld id="{91C7252B-4A3A-443E-82EA-92A5BCCF2336}" type="slidenum">
              <a:rPr lang="en-US" smtClean="0">
                <a:solidFill>
                  <a:prstClr val="white"/>
                </a:solidFill>
              </a:rPr>
              <a:pPr/>
              <a:t>‹#›</a:t>
            </a:fld>
            <a:endParaRPr lang="en-US" dirty="0">
              <a:solidFill>
                <a:prstClr val="white"/>
              </a:solidFill>
            </a:endParaRPr>
          </a:p>
        </p:txBody>
      </p:sp>
      <p:sp>
        <p:nvSpPr>
          <p:cNvPr id="10" name="TextBox 9"/>
          <p:cNvSpPr txBox="1"/>
          <p:nvPr userDrawn="1"/>
        </p:nvSpPr>
        <p:spPr>
          <a:xfrm>
            <a:off x="0" y="805934"/>
            <a:ext cx="9144000" cy="54864"/>
          </a:xfrm>
          <a:prstGeom prst="rect">
            <a:avLst/>
          </a:prstGeom>
          <a:solidFill>
            <a:srgbClr val="F0C252"/>
          </a:solidFill>
        </p:spPr>
        <p:txBody>
          <a:bodyPr wrap="square" rtlCol="0">
            <a:spAutoFit/>
          </a:bodyPr>
          <a:lstStyle/>
          <a:p>
            <a:endParaRPr lang="en-US" dirty="0">
              <a:solidFill>
                <a:prstClr val="black"/>
              </a:solidFill>
            </a:endParaRPr>
          </a:p>
        </p:txBody>
      </p:sp>
      <p:pic>
        <p:nvPicPr>
          <p:cNvPr id="11" name="Picture 10"/>
          <p:cNvPicPr>
            <a:picLocks noChangeAspect="1"/>
          </p:cNvPicPr>
          <p:nvPr userDrawn="1"/>
        </p:nvPicPr>
        <p:blipFill rotWithShape="1">
          <a:blip r:embed="rId14">
            <a:extLst>
              <a:ext uri="{28A0092B-C50C-407E-A947-70E740481C1C}">
                <a14:useLocalDpi xmlns:a14="http://schemas.microsoft.com/office/drawing/2010/main" val="0"/>
              </a:ext>
            </a:extLst>
          </a:blip>
          <a:srcRect t="14435" b="15483"/>
          <a:stretch/>
        </p:blipFill>
        <p:spPr>
          <a:xfrm>
            <a:off x="7696200" y="75150"/>
            <a:ext cx="1371600" cy="655175"/>
          </a:xfrm>
          <a:prstGeom prst="rect">
            <a:avLst/>
          </a:prstGeom>
        </p:spPr>
      </p:pic>
    </p:spTree>
    <p:extLst>
      <p:ext uri="{BB962C8B-B14F-4D97-AF65-F5344CB8AC3E}">
        <p14:creationId xmlns:p14="http://schemas.microsoft.com/office/powerpoint/2010/main" val="322904453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dt="0"/>
  <p:txStyles>
    <p:titleStyle>
      <a:lvl1pPr algn="ctr" defTabSz="914400" rtl="0" eaLnBrk="1" latinLnBrk="0" hangingPunct="1">
        <a:spcBef>
          <a:spcPct val="0"/>
        </a:spcBef>
        <a:buNone/>
        <a:defRPr sz="3600" b="1" kern="1200">
          <a:solidFill>
            <a:srgbClr val="0299C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bisapps.org/Resources/SWIS%20Publications/SWIS%20Facilitator%20Training%20Materials.zip"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ncbi.nlm.nih.gov/pmc/articles/PMC2733603/pdf/behavan00019-0011.pdf"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pbisapps.org/Resources/SWIS%20Publications/SWIS%20Facilitator%20Training%20Materials.zi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pbisapps.org/Applications/Pages/Application-Demos.aspx"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7.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37.jpeg"/><Relationship Id="rId5" Type="http://schemas.openxmlformats.org/officeDocument/2006/relationships/image" Target="../media/image32.jpeg"/><Relationship Id="rId10" Type="http://schemas.openxmlformats.org/officeDocument/2006/relationships/image" Target="../media/image29.jpeg"/><Relationship Id="rId4" Type="http://schemas.openxmlformats.org/officeDocument/2006/relationships/image" Target="../media/image31.jpeg"/><Relationship Id="rId9"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8.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6.png"/><Relationship Id="rId5" Type="http://schemas.openxmlformats.org/officeDocument/2006/relationships/image" Target="../media/image32.jpeg"/><Relationship Id="rId10" Type="http://schemas.openxmlformats.org/officeDocument/2006/relationships/image" Target="../media/image29.jpeg"/><Relationship Id="rId4" Type="http://schemas.openxmlformats.org/officeDocument/2006/relationships/image" Target="../media/image31.jpeg"/><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hyperlink" Target="http://www.pbismn.org/GSapplication.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hyperlink" Target="https://www.facebook.com/pbisMN/" TargetMode="External"/><Relationship Id="rId1" Type="http://schemas.openxmlformats.org/officeDocument/2006/relationships/slideLayout" Target="../slideLayouts/slideLayout17.xml"/><Relationship Id="rId6" Type="http://schemas.openxmlformats.org/officeDocument/2006/relationships/image" Target="../media/image55.PNG"/><Relationship Id="rId5" Type="http://schemas.openxmlformats.org/officeDocument/2006/relationships/hyperlink" Target="https://twitter.com/pbisMN" TargetMode="External"/><Relationship Id="rId4" Type="http://schemas.openxmlformats.org/officeDocument/2006/relationships/image" Target="../media/image54.jp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hyperlink" Target="http://www.pbismn.org/contactus.html" TargetMode="External"/><Relationship Id="rId3" Type="http://schemas.openxmlformats.org/officeDocument/2006/relationships/hyperlink" Target="mailto:belling@charter.net" TargetMode="External"/><Relationship Id="rId7" Type="http://schemas.openxmlformats.org/officeDocument/2006/relationships/hyperlink" Target="mailto:pbisevalmn@wilder.org" TargetMode="External"/><Relationship Id="rId2" Type="http://schemas.openxmlformats.org/officeDocument/2006/relationships/hyperlink" Target="mailto:pbis.erin@gmail.com" TargetMode="External"/><Relationship Id="rId1" Type="http://schemas.openxmlformats.org/officeDocument/2006/relationships/slideLayout" Target="../slideLayouts/slideLayout17.xml"/><Relationship Id="rId6" Type="http://schemas.openxmlformats.org/officeDocument/2006/relationships/hyperlink" Target="mailto:Eric.Kloos@state.mn.us" TargetMode="External"/><Relationship Id="rId5" Type="http://schemas.openxmlformats.org/officeDocument/2006/relationships/hyperlink" Target="mailto:Ellen.Nacik@state.mn.us" TargetMode="External"/><Relationship Id="rId4" Type="http://schemas.openxmlformats.org/officeDocument/2006/relationships/hyperlink" Target="mailto:Mary.Hunt@state.mn.us"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mailto:Eric.Kloos@state.mn.us" TargetMode="External"/><Relationship Id="rId3" Type="http://schemas.openxmlformats.org/officeDocument/2006/relationships/hyperlink" Target="mailto:dsaxhaug@macmh.org" TargetMode="External"/><Relationship Id="rId7" Type="http://schemas.openxmlformats.org/officeDocument/2006/relationships/hyperlink" Target="mailto:Rebecca.Nies@state.mn.us" TargetMode="External"/><Relationship Id="rId2" Type="http://schemas.openxmlformats.org/officeDocument/2006/relationships/hyperlink" Target="mailto:Ingrid.Aasan@metroecsu.org" TargetMode="External"/><Relationship Id="rId1" Type="http://schemas.openxmlformats.org/officeDocument/2006/relationships/slideLayout" Target="../slideLayouts/slideLayout17.xml"/><Relationship Id="rId6" Type="http://schemas.openxmlformats.org/officeDocument/2006/relationships/hyperlink" Target="mailto:Maci.Spica@state.mn.us" TargetMode="External"/><Relationship Id="rId5" Type="http://schemas.openxmlformats.org/officeDocument/2006/relationships/hyperlink" Target="mailto:pbis.megan@gmail.com" TargetMode="External"/><Relationship Id="rId10" Type="http://schemas.openxmlformats.org/officeDocument/2006/relationships/hyperlink" Target="http://www.pbismn.org/contactus.html" TargetMode="External"/><Relationship Id="rId4" Type="http://schemas.openxmlformats.org/officeDocument/2006/relationships/hyperlink" Target="mailto:pbis.emily@gmail.com" TargetMode="External"/><Relationship Id="rId9" Type="http://schemas.openxmlformats.org/officeDocument/2006/relationships/hyperlink" Target="mailto:pbisevalmn@wilder.or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pbismn.org/contactus.html" TargetMode="External"/><Relationship Id="rId3" Type="http://schemas.openxmlformats.org/officeDocument/2006/relationships/hyperlink" Target="mailto:etoninato@mnscsc.org" TargetMode="External"/><Relationship Id="rId7" Type="http://schemas.openxmlformats.org/officeDocument/2006/relationships/hyperlink" Target="mailto:pbisevalmn@wilder.org" TargetMode="External"/><Relationship Id="rId2" Type="http://schemas.openxmlformats.org/officeDocument/2006/relationships/hyperlink" Target="mailto:Teresa.Hunt@swsc.org" TargetMode="External"/><Relationship Id="rId1" Type="http://schemas.openxmlformats.org/officeDocument/2006/relationships/slideLayout" Target="../slideLayouts/slideLayout17.xml"/><Relationship Id="rId6" Type="http://schemas.openxmlformats.org/officeDocument/2006/relationships/hyperlink" Target="mailto:Eric.Kloos@state.mn.us" TargetMode="External"/><Relationship Id="rId5" Type="http://schemas.openxmlformats.org/officeDocument/2006/relationships/hyperlink" Target="mailto:Garrett.Petrie@state.mn.us" TargetMode="External"/><Relationship Id="rId4" Type="http://schemas.openxmlformats.org/officeDocument/2006/relationships/hyperlink" Target="mailto:Aaron.Barnes@state.mn.u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garrett.petrie@state.mn.us" TargetMode="External"/><Relationship Id="rId2" Type="http://schemas.openxmlformats.org/officeDocument/2006/relationships/hyperlink" Target="mailto:aaron.barnes@state.mn.us"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s://pbisapps.org/Resources/SWIS%20Publications/SWIS%20Facilitator%20Training%20Materials.z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ctrTitle"/>
          </p:nvPr>
        </p:nvSpPr>
        <p:spPr bwMode="auto">
          <a:xfrm>
            <a:off x="228600" y="1472215"/>
            <a:ext cx="8686800" cy="1604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defRPr/>
            </a:pPr>
            <a:r>
              <a:rPr lang="en-US" sz="5000" dirty="0" smtClean="0"/>
              <a:t>SWIS Overview Workshop</a:t>
            </a:r>
            <a:br>
              <a:rPr lang="en-US" sz="5000" dirty="0" smtClean="0"/>
            </a:br>
            <a:r>
              <a:rPr lang="en-US" sz="2800" dirty="0" smtClean="0"/>
              <a:t>Decision-Making Tool to Prevent Challenging Behaviors</a:t>
            </a:r>
            <a:br>
              <a:rPr lang="en-US" sz="2800" dirty="0" smtClean="0"/>
            </a:br>
            <a:r>
              <a:rPr lang="en-US" sz="2800" dirty="0" smtClean="0"/>
              <a:t>&amp; Identify Student Needs</a:t>
            </a:r>
            <a:endParaRPr lang="en-US" i="1" dirty="0">
              <a:solidFill>
                <a:srgbClr val="C00000"/>
              </a:solidFill>
              <a:effectLst>
                <a:outerShdw blurRad="38100" dist="38100" dir="2700000" algn="tl">
                  <a:srgbClr val="C0C0C0"/>
                </a:outerShdw>
              </a:effectLst>
              <a:ea typeface="ＭＳ Ｐゴシック" charset="-128"/>
            </a:endParaRPr>
          </a:p>
        </p:txBody>
      </p:sp>
      <p:sp>
        <p:nvSpPr>
          <p:cNvPr id="53251" name="Subtitle 8"/>
          <p:cNvSpPr>
            <a:spLocks noGrp="1"/>
          </p:cNvSpPr>
          <p:nvPr>
            <p:ph type="subTitle" idx="1"/>
          </p:nvPr>
        </p:nvSpPr>
        <p:spPr>
          <a:xfrm>
            <a:off x="190500" y="3207705"/>
            <a:ext cx="8763000" cy="1400791"/>
          </a:xfrm>
        </p:spPr>
        <p:txBody>
          <a:bodyPr anchor="ctr">
            <a:normAutofit fontScale="92500" lnSpcReduction="10000"/>
          </a:bodyPr>
          <a:lstStyle/>
          <a:p>
            <a:pPr eaLnBrk="1" hangingPunct="1"/>
            <a:r>
              <a:rPr lang="en-US" sz="3900" kern="0" dirty="0" smtClean="0">
                <a:solidFill>
                  <a:srgbClr val="0CA04A"/>
                </a:solidFill>
                <a:ea typeface="ＭＳ Ｐゴシック" pitchFamily="34" charset="-128"/>
              </a:rPr>
              <a:t>Charting the Cs</a:t>
            </a:r>
            <a:endParaRPr lang="en-US" sz="3900" kern="0" dirty="0">
              <a:solidFill>
                <a:srgbClr val="0CA04A"/>
              </a:solidFill>
              <a:ea typeface="ＭＳ Ｐゴシック" pitchFamily="34" charset="-128"/>
            </a:endParaRPr>
          </a:p>
          <a:p>
            <a:pPr eaLnBrk="1" hangingPunct="1"/>
            <a:r>
              <a:rPr lang="en-US" sz="2400" kern="0" dirty="0" smtClean="0">
                <a:solidFill>
                  <a:schemeClr val="tx1"/>
                </a:solidFill>
                <a:ea typeface="ＭＳ Ｐゴシック" pitchFamily="34" charset="-128"/>
              </a:rPr>
              <a:t>Alexandria, </a:t>
            </a:r>
            <a:r>
              <a:rPr lang="en-US" sz="2400" kern="0" dirty="0">
                <a:solidFill>
                  <a:schemeClr val="tx1"/>
                </a:solidFill>
                <a:ea typeface="ＭＳ Ｐゴシック" pitchFamily="34" charset="-128"/>
              </a:rPr>
              <a:t>MN</a:t>
            </a:r>
          </a:p>
          <a:p>
            <a:pPr eaLnBrk="1" hangingPunct="1"/>
            <a:r>
              <a:rPr lang="en-US" sz="2400" kern="0" dirty="0" smtClean="0">
                <a:solidFill>
                  <a:schemeClr val="tx1"/>
                </a:solidFill>
                <a:ea typeface="ＭＳ Ｐゴシック" pitchFamily="34" charset="-128"/>
              </a:rPr>
              <a:t>April 25, 2017</a:t>
            </a:r>
            <a:endParaRPr lang="en-US" sz="1200" b="0" kern="0" dirty="0">
              <a:solidFill>
                <a:schemeClr val="tx1"/>
              </a:solidFill>
              <a:ea typeface="ＭＳ Ｐゴシック" pitchFamily="34" charset="-128"/>
            </a:endParaRPr>
          </a:p>
        </p:txBody>
      </p:sp>
      <p:sp>
        <p:nvSpPr>
          <p:cNvPr id="6" name="Footer Placeholder 1"/>
          <p:cNvSpPr txBox="1">
            <a:spLocks/>
          </p:cNvSpPr>
          <p:nvPr/>
        </p:nvSpPr>
        <p:spPr>
          <a:xfrm>
            <a:off x="-25880" y="4708613"/>
            <a:ext cx="9144000" cy="854707"/>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400" b="1" i="1" kern="1200">
                <a:solidFill>
                  <a:schemeClr val="tx1"/>
                </a:solidFill>
                <a:latin typeface="Myriad Pro Cond"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2200" i="0" dirty="0" smtClean="0"/>
              <a:t>Aaron Barnes </a:t>
            </a:r>
            <a:r>
              <a:rPr lang="en-US" sz="2200" b="0" i="0" dirty="0" smtClean="0"/>
              <a:t>–SWIS Facilitator Trainer, MN</a:t>
            </a:r>
            <a:endParaRPr lang="en-US" sz="2200" b="0" i="0" dirty="0"/>
          </a:p>
          <a:p>
            <a:pPr algn="ctr">
              <a:defRPr/>
            </a:pPr>
            <a:r>
              <a:rPr lang="en-US" sz="2200" i="0" dirty="0" smtClean="0"/>
              <a:t>Garrett Petrie </a:t>
            </a:r>
            <a:r>
              <a:rPr lang="en-US" sz="2200" b="0" i="0" dirty="0" smtClean="0"/>
              <a:t>– SWIS Facilitator Trainer, MN</a:t>
            </a:r>
            <a:endParaRPr lang="en-US" sz="2200" b="0" i="0" dirty="0"/>
          </a:p>
        </p:txBody>
      </p:sp>
      <p:pic>
        <p:nvPicPr>
          <p:cNvPr id="53252" name="Picture 6" descr="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Minnesota Positive Behavioral Interventions and Support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0684"/>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title="PBIS Apps Logo"/>
          <p:cNvGrpSpPr/>
          <p:nvPr/>
        </p:nvGrpSpPr>
        <p:grpSpPr>
          <a:xfrm>
            <a:off x="-25880" y="6188072"/>
            <a:ext cx="9169880" cy="706900"/>
            <a:chOff x="-25880" y="-72829"/>
            <a:chExt cx="9169880" cy="706900"/>
          </a:xfrm>
        </p:grpSpPr>
        <p:sp>
          <p:nvSpPr>
            <p:cNvPr id="8" name="Rectangle 7"/>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title="PBIS App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80" y="-72829"/>
              <a:ext cx="2101243" cy="706900"/>
            </a:xfrm>
            <a:prstGeom prst="rect">
              <a:avLst/>
            </a:prstGeom>
          </p:spPr>
        </p:pic>
      </p:grpSp>
      <p:sp>
        <p:nvSpPr>
          <p:cNvPr id="11" name="Footer Placeholder 1"/>
          <p:cNvSpPr txBox="1">
            <a:spLocks/>
          </p:cNvSpPr>
          <p:nvPr/>
        </p:nvSpPr>
        <p:spPr>
          <a:xfrm>
            <a:off x="-59980" y="5638241"/>
            <a:ext cx="9203980" cy="640294"/>
          </a:xfrm>
          <a:prstGeom prst="rect">
            <a:avLst/>
          </a:prstGeom>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400" b="1" i="1" kern="1200">
                <a:solidFill>
                  <a:schemeClr val="tx1"/>
                </a:solidFill>
                <a:latin typeface="Myriad Pro Cond"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sz="1600" i="0" dirty="0" smtClean="0"/>
              <a:t>Excerpts &amp; lessons from SWIS Facilitator Training Materials:</a:t>
            </a:r>
          </a:p>
          <a:p>
            <a:pPr algn="ctr">
              <a:defRPr/>
            </a:pPr>
            <a:r>
              <a:rPr lang="en-US" i="0" dirty="0">
                <a:hlinkClick r:id="rId5"/>
              </a:rPr>
              <a:t>https</a:t>
            </a:r>
            <a:r>
              <a:rPr lang="en-US" i="0" dirty="0" smtClean="0">
                <a:hlinkClick r:id="rId5"/>
              </a:rPr>
              <a:t>://pbisapps.org/Resources/SWIS%20Publications/SWIS%20Facilitator%20Training%20Materials.zip</a:t>
            </a:r>
            <a:r>
              <a:rPr lang="en-US" i="0" dirty="0" smtClean="0"/>
              <a:t> </a:t>
            </a:r>
            <a:endParaRPr lang="en-US" i="0" dirty="0"/>
          </a:p>
        </p:txBody>
      </p:sp>
    </p:spTree>
    <p:extLst>
      <p:ext uri="{BB962C8B-B14F-4D97-AF65-F5344CB8AC3E}">
        <p14:creationId xmlns:p14="http://schemas.microsoft.com/office/powerpoint/2010/main" val="3066396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www.clker.com/cliparts/A/d/z/U/B/4/pink-flower-power-md.png" title="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4427">
            <a:off x="6865781" y="3793971"/>
            <a:ext cx="2193173" cy="2061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0s Flower Power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9166">
            <a:off x="228783" y="4271014"/>
            <a:ext cx="2295004" cy="2157304"/>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6" descr="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Minnesota Positive Behavioral Interventions and Supports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clker.com/cliparts/A/d/z/U/B/4/pink-flower-power-md.png" title="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1872">
            <a:off x="307357" y="1646839"/>
            <a:ext cx="1647306" cy="1548468"/>
          </a:xfrm>
          <a:prstGeom prst="rect">
            <a:avLst/>
          </a:prstGeom>
          <a:noFill/>
          <a:extLst>
            <a:ext uri="{909E8E84-426E-40DD-AFC4-6F175D3DCCD1}">
              <a14:hiddenFill xmlns:a14="http://schemas.microsoft.com/office/drawing/2010/main">
                <a:solidFill>
                  <a:srgbClr val="FFFFFF"/>
                </a:solidFill>
              </a14:hiddenFill>
            </a:ext>
          </a:extLst>
        </p:spPr>
      </p:pic>
      <p:sp>
        <p:nvSpPr>
          <p:cNvPr id="7170" name="Title 7"/>
          <p:cNvSpPr>
            <a:spLocks noGrp="1"/>
          </p:cNvSpPr>
          <p:nvPr>
            <p:ph type="ctrTitle"/>
          </p:nvPr>
        </p:nvSpPr>
        <p:spPr bwMode="auto">
          <a:xfrm>
            <a:off x="190500" y="2513494"/>
            <a:ext cx="8686800" cy="1604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defRPr/>
            </a:pPr>
            <a:r>
              <a:rPr lang="en-US" sz="6000" b="0" dirty="0" smtClean="0">
                <a:latin typeface="Bauhaus 93" panose="04030905020B02020C02" pitchFamily="82" charset="0"/>
              </a:rPr>
              <a:t>Groovy Ideas…</a:t>
            </a:r>
            <a:endParaRPr lang="en-US" i="1" dirty="0">
              <a:solidFill>
                <a:schemeClr val="bg1"/>
              </a:solidFill>
              <a:effectLst>
                <a:outerShdw blurRad="38100" dist="38100" dir="2700000" algn="tl">
                  <a:srgbClr val="C0C0C0"/>
                </a:outerShdw>
              </a:effectLst>
              <a:latin typeface="Bauhaus 93" panose="04030905020B02020C02" pitchFamily="82" charset="0"/>
              <a:ea typeface="ＭＳ Ｐゴシック" charset="-128"/>
            </a:endParaRPr>
          </a:p>
        </p:txBody>
      </p:sp>
      <p:sp>
        <p:nvSpPr>
          <p:cNvPr id="53251" name="Subtitle 8"/>
          <p:cNvSpPr>
            <a:spLocks noGrp="1"/>
          </p:cNvSpPr>
          <p:nvPr>
            <p:ph type="subTitle" idx="1"/>
          </p:nvPr>
        </p:nvSpPr>
        <p:spPr>
          <a:xfrm>
            <a:off x="0" y="4652449"/>
            <a:ext cx="9144000" cy="1381891"/>
          </a:xfrm>
        </p:spPr>
        <p:txBody>
          <a:bodyPr anchor="ctr">
            <a:noAutofit/>
          </a:bodyPr>
          <a:lstStyle/>
          <a:p>
            <a:pPr eaLnBrk="1" hangingPunct="1"/>
            <a:r>
              <a:rPr lang="en-US" sz="11500" b="0" kern="0" dirty="0" smtClean="0">
                <a:solidFill>
                  <a:srgbClr val="0299C6"/>
                </a:solidFill>
                <a:latin typeface="Bauhaus 93" panose="04030905020B02020C02" pitchFamily="82" charset="0"/>
                <a:ea typeface="ＭＳ Ｐゴシック" pitchFamily="34" charset="-128"/>
              </a:rPr>
              <a:t>1978</a:t>
            </a:r>
            <a:endParaRPr lang="en-US" sz="6600" b="0" kern="0" dirty="0">
              <a:solidFill>
                <a:srgbClr val="0299C6"/>
              </a:solidFill>
              <a:latin typeface="Bauhaus 93" panose="04030905020B02020C02" pitchFamily="82" charset="0"/>
              <a:ea typeface="ＭＳ Ｐゴシック" pitchFamily="34" charset="-128"/>
            </a:endParaRPr>
          </a:p>
        </p:txBody>
      </p:sp>
      <p:sp>
        <p:nvSpPr>
          <p:cNvPr id="5" name="Footer Placeholder 1"/>
          <p:cNvSpPr>
            <a:spLocks noGrp="1"/>
          </p:cNvSpPr>
          <p:nvPr>
            <p:ph type="ftr" sz="quarter" idx="11"/>
          </p:nvPr>
        </p:nvSpPr>
        <p:spPr bwMode="auto">
          <a:xfrm>
            <a:off x="0" y="6553200"/>
            <a:ext cx="9144000" cy="304800"/>
          </a:xfrm>
          <a:solidFill>
            <a:srgbClr val="0299C6"/>
          </a:solidFill>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b="0" dirty="0">
                <a:solidFill>
                  <a:schemeClr val="bg1"/>
                </a:solidFill>
                <a:latin typeface="Cooper Black" panose="0208090404030B020404" pitchFamily="18" charset="0"/>
              </a:rPr>
              <a:t>pbisMN.org</a:t>
            </a:r>
          </a:p>
        </p:txBody>
      </p:sp>
      <p:sp>
        <p:nvSpPr>
          <p:cNvPr id="7" name="Title 1"/>
          <p:cNvSpPr txBox="1">
            <a:spLocks/>
          </p:cNvSpPr>
          <p:nvPr/>
        </p:nvSpPr>
        <p:spPr>
          <a:xfrm>
            <a:off x="2743200" y="579626"/>
            <a:ext cx="6553200" cy="611981"/>
          </a:xfrm>
          <a:prstGeom prst="rect">
            <a:avLst/>
          </a:prstGeom>
        </p:spPr>
        <p:txBody>
          <a:bodyPr>
            <a:normAutofit/>
          </a:bodyPr>
          <a:lstStyle>
            <a:lvl1pPr algn="ctr" rtl="0" eaLnBrk="0" fontAlgn="base" hangingPunct="0">
              <a:spcBef>
                <a:spcPct val="0"/>
              </a:spcBef>
              <a:spcAft>
                <a:spcPct val="0"/>
              </a:spcAft>
              <a:defRPr sz="3000" b="1" kern="1200">
                <a:solidFill>
                  <a:srgbClr val="D2232A"/>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5pPr>
            <a:lvl6pPr marL="457200" algn="ctr" rtl="0" fontAlgn="base">
              <a:spcBef>
                <a:spcPct val="0"/>
              </a:spcBef>
              <a:spcAft>
                <a:spcPct val="0"/>
              </a:spcAft>
              <a:defRPr sz="3000" b="1">
                <a:solidFill>
                  <a:srgbClr val="D2232A"/>
                </a:solidFill>
                <a:latin typeface="Arial" pitchFamily="34" charset="0"/>
                <a:cs typeface="Arial" pitchFamily="34" charset="0"/>
              </a:defRPr>
            </a:lvl6pPr>
            <a:lvl7pPr marL="914400" algn="ctr" rtl="0" fontAlgn="base">
              <a:spcBef>
                <a:spcPct val="0"/>
              </a:spcBef>
              <a:spcAft>
                <a:spcPct val="0"/>
              </a:spcAft>
              <a:defRPr sz="3000" b="1">
                <a:solidFill>
                  <a:srgbClr val="D2232A"/>
                </a:solidFill>
                <a:latin typeface="Arial" pitchFamily="34" charset="0"/>
                <a:cs typeface="Arial" pitchFamily="34" charset="0"/>
              </a:defRPr>
            </a:lvl7pPr>
            <a:lvl8pPr marL="1371600" algn="ctr" rtl="0" fontAlgn="base">
              <a:spcBef>
                <a:spcPct val="0"/>
              </a:spcBef>
              <a:spcAft>
                <a:spcPct val="0"/>
              </a:spcAft>
              <a:defRPr sz="3000" b="1">
                <a:solidFill>
                  <a:srgbClr val="D2232A"/>
                </a:solidFill>
                <a:latin typeface="Arial" pitchFamily="34" charset="0"/>
                <a:cs typeface="Arial" pitchFamily="34" charset="0"/>
              </a:defRPr>
            </a:lvl8pPr>
            <a:lvl9pPr marL="1828800" algn="ctr" rtl="0" fontAlgn="base">
              <a:spcBef>
                <a:spcPct val="0"/>
              </a:spcBef>
              <a:spcAft>
                <a:spcPct val="0"/>
              </a:spcAft>
              <a:defRPr sz="3000" b="1">
                <a:solidFill>
                  <a:srgbClr val="D2232A"/>
                </a:solidFill>
                <a:latin typeface="Arial" pitchFamily="34" charset="0"/>
                <a:cs typeface="Arial" pitchFamily="34" charset="0"/>
              </a:defRPr>
            </a:lvl9pPr>
          </a:lstStyle>
          <a:p>
            <a:r>
              <a:rPr lang="en-US" sz="3200" b="0" dirty="0" smtClean="0">
                <a:solidFill>
                  <a:schemeClr val="bg1"/>
                </a:solidFill>
                <a:latin typeface="Cooper Black" panose="0208090404030B020404" pitchFamily="18" charset="0"/>
              </a:rPr>
              <a:t>Bridging Research to Practice</a:t>
            </a:r>
            <a:endParaRPr lang="en-US" sz="3200" b="0" dirty="0">
              <a:solidFill>
                <a:schemeClr val="bg1"/>
              </a:solidFill>
              <a:latin typeface="Cooper Black" panose="0208090404030B020404" pitchFamily="18" charset="0"/>
            </a:endParaRPr>
          </a:p>
        </p:txBody>
      </p:sp>
      <p:sp>
        <p:nvSpPr>
          <p:cNvPr id="8" name="Subtitle 8"/>
          <p:cNvSpPr txBox="1">
            <a:spLocks/>
          </p:cNvSpPr>
          <p:nvPr/>
        </p:nvSpPr>
        <p:spPr>
          <a:xfrm>
            <a:off x="38100" y="3753990"/>
            <a:ext cx="8229600" cy="88332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b="1" kern="1200">
                <a:solidFill>
                  <a:srgbClr val="7BB752"/>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2000" b="0" dirty="0" smtClean="0">
                <a:solidFill>
                  <a:schemeClr val="tx1"/>
                </a:solidFill>
                <a:latin typeface="Cooper Black" panose="0208090404030B020404" pitchFamily="18" charset="0"/>
              </a:rPr>
              <a:t>  Where did some of our precision-problem solving</a:t>
            </a:r>
          </a:p>
          <a:p>
            <a:r>
              <a:rPr lang="en-US" sz="2000" b="0" dirty="0" smtClean="0">
                <a:solidFill>
                  <a:schemeClr val="tx1"/>
                </a:solidFill>
                <a:latin typeface="Cooper Black" panose="0208090404030B020404" pitchFamily="18" charset="0"/>
              </a:rPr>
              <a:t>	concepts come from?</a:t>
            </a:r>
            <a:endParaRPr lang="en-US" sz="1400" b="0" dirty="0" smtClean="0">
              <a:solidFill>
                <a:schemeClr val="tx1"/>
              </a:solidFill>
              <a:latin typeface="Cooper Black" panose="0208090404030B020404" pitchFamily="18" charset="0"/>
              <a:ea typeface="ＭＳ Ｐゴシック" pitchFamily="34" charset="-128"/>
            </a:endParaRPr>
          </a:p>
        </p:txBody>
      </p:sp>
      <p:pic>
        <p:nvPicPr>
          <p:cNvPr id="1036" name="Picture 12" descr="Disco Ball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254" y="1337159"/>
            <a:ext cx="1311291" cy="142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29701"/>
      </p:ext>
    </p:extLst>
  </p:cSld>
  <p:clrMapOvr>
    <a:masterClrMapping/>
  </p:clrMapOvr>
  <mc:AlternateContent xmlns:mc="http://schemas.openxmlformats.org/markup-compatibility/2006" xmlns:p14="http://schemas.microsoft.com/office/powerpoint/2010/main">
    <mc:Choice Requires="p14">
      <p:transition spd="slow" p14:dur="2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ther, Son and Daugher walking on a dirt road." title="Family Photo"/>
          <p:cNvPicPr>
            <a:picLocks noChangeAspect="1"/>
          </p:cNvPicPr>
          <p:nvPr/>
        </p:nvPicPr>
        <p:blipFill>
          <a:blip r:embed="rId3"/>
          <a:stretch>
            <a:fillRect/>
          </a:stretch>
        </p:blipFill>
        <p:spPr>
          <a:xfrm>
            <a:off x="2549020" y="1444958"/>
            <a:ext cx="4045960" cy="3814762"/>
          </a:xfrm>
          <a:prstGeom prst="rect">
            <a:avLst/>
          </a:prstGeom>
        </p:spPr>
      </p:pic>
      <p:sp>
        <p:nvSpPr>
          <p:cNvPr id="7170" name="Title 7"/>
          <p:cNvSpPr>
            <a:spLocks noGrp="1"/>
          </p:cNvSpPr>
          <p:nvPr>
            <p:ph type="ctrTitle"/>
          </p:nvPr>
        </p:nvSpPr>
        <p:spPr bwMode="auto">
          <a:xfrm>
            <a:off x="0" y="5337840"/>
            <a:ext cx="9144000" cy="8306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sz="3200" smtClean="0">
                <a:solidFill>
                  <a:schemeClr val="tx1"/>
                </a:solidFill>
              </a:rPr>
              <a:t>Thomas F. Gilbert</a:t>
            </a:r>
            <a:br>
              <a:rPr lang="en-US" sz="3200" smtClean="0">
                <a:solidFill>
                  <a:schemeClr val="tx1"/>
                </a:solidFill>
              </a:rPr>
            </a:br>
            <a:r>
              <a:rPr lang="en-US" sz="2800" smtClean="0">
                <a:solidFill>
                  <a:schemeClr val="tx1"/>
                </a:solidFill>
              </a:rPr>
              <a:t>1927-1995</a:t>
            </a:r>
            <a:endParaRPr lang="en-US" sz="2800" i="1" dirty="0">
              <a:solidFill>
                <a:schemeClr val="tx1"/>
              </a:solidFill>
              <a:effectLst>
                <a:outerShdw blurRad="38100" dist="38100" dir="2700000" algn="tl">
                  <a:srgbClr val="C0C0C0"/>
                </a:outerShdw>
              </a:effectLst>
              <a:ea typeface="ＭＳ Ｐゴシック" charset="-128"/>
            </a:endParaRPr>
          </a:p>
        </p:txBody>
      </p:sp>
      <p:sp>
        <p:nvSpPr>
          <p:cNvPr id="5" name="Footer Placeholder 1"/>
          <p:cNvSpPr>
            <a:spLocks noGrp="1"/>
          </p:cNvSpPr>
          <p:nvPr>
            <p:ph type="ftr" sz="quarter" idx="11"/>
          </p:nvPr>
        </p:nvSpPr>
        <p:spPr bwMode="auto">
          <a:xfrm>
            <a:off x="152400" y="6553200"/>
            <a:ext cx="88392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mtClean="0">
                <a:solidFill>
                  <a:schemeClr val="bg1"/>
                </a:solidFill>
                <a:latin typeface="+mn-lt"/>
              </a:rPr>
              <a:t>pbisMN.org</a:t>
            </a:r>
            <a:endParaRPr lang="en-US" altLang="en-US" dirty="0">
              <a:solidFill>
                <a:schemeClr val="bg1"/>
              </a:solidFill>
              <a:latin typeface="+mn-lt"/>
            </a:endParaRPr>
          </a:p>
        </p:txBody>
      </p:sp>
      <p:pic>
        <p:nvPicPr>
          <p:cNvPr id="53252" name="Picture 6" descr="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Minnesota Positive Behavioral Interventions and Supports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743200" y="579626"/>
            <a:ext cx="6553200" cy="611981"/>
          </a:xfrm>
          <a:prstGeom prst="rect">
            <a:avLst/>
          </a:prstGeom>
        </p:spPr>
        <p:txBody>
          <a:bodyPr>
            <a:normAutofit/>
          </a:bodyPr>
          <a:lstStyle>
            <a:lvl1pPr algn="ctr" rtl="0" eaLnBrk="0" fontAlgn="base" hangingPunct="0">
              <a:spcBef>
                <a:spcPct val="0"/>
              </a:spcBef>
              <a:spcAft>
                <a:spcPct val="0"/>
              </a:spcAft>
              <a:defRPr sz="3000" b="1" kern="1200">
                <a:solidFill>
                  <a:srgbClr val="D2232A"/>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5pPr>
            <a:lvl6pPr marL="457200" algn="ctr" rtl="0" fontAlgn="base">
              <a:spcBef>
                <a:spcPct val="0"/>
              </a:spcBef>
              <a:spcAft>
                <a:spcPct val="0"/>
              </a:spcAft>
              <a:defRPr sz="3000" b="1">
                <a:solidFill>
                  <a:srgbClr val="D2232A"/>
                </a:solidFill>
                <a:latin typeface="Arial" pitchFamily="34" charset="0"/>
                <a:cs typeface="Arial" pitchFamily="34" charset="0"/>
              </a:defRPr>
            </a:lvl6pPr>
            <a:lvl7pPr marL="914400" algn="ctr" rtl="0" fontAlgn="base">
              <a:spcBef>
                <a:spcPct val="0"/>
              </a:spcBef>
              <a:spcAft>
                <a:spcPct val="0"/>
              </a:spcAft>
              <a:defRPr sz="3000" b="1">
                <a:solidFill>
                  <a:srgbClr val="D2232A"/>
                </a:solidFill>
                <a:latin typeface="Arial" pitchFamily="34" charset="0"/>
                <a:cs typeface="Arial" pitchFamily="34" charset="0"/>
              </a:defRPr>
            </a:lvl7pPr>
            <a:lvl8pPr marL="1371600" algn="ctr" rtl="0" fontAlgn="base">
              <a:spcBef>
                <a:spcPct val="0"/>
              </a:spcBef>
              <a:spcAft>
                <a:spcPct val="0"/>
              </a:spcAft>
              <a:defRPr sz="3000" b="1">
                <a:solidFill>
                  <a:srgbClr val="D2232A"/>
                </a:solidFill>
                <a:latin typeface="Arial" pitchFamily="34" charset="0"/>
                <a:cs typeface="Arial" pitchFamily="34" charset="0"/>
              </a:defRPr>
            </a:lvl8pPr>
            <a:lvl9pPr marL="1828800" algn="ctr" rtl="0" fontAlgn="base">
              <a:spcBef>
                <a:spcPct val="0"/>
              </a:spcBef>
              <a:spcAft>
                <a:spcPct val="0"/>
              </a:spcAft>
              <a:defRPr sz="3000" b="1">
                <a:solidFill>
                  <a:srgbClr val="D2232A"/>
                </a:solidFill>
                <a:latin typeface="Arial" pitchFamily="34" charset="0"/>
                <a:cs typeface="Arial" pitchFamily="34" charset="0"/>
              </a:defRPr>
            </a:lvl9pPr>
          </a:lstStyle>
          <a:p>
            <a:r>
              <a:rPr lang="en-US" sz="3200" dirty="0" smtClean="0">
                <a:solidFill>
                  <a:schemeClr val="bg1"/>
                </a:solidFill>
              </a:rPr>
              <a:t>Bridging Research to Practice</a:t>
            </a:r>
            <a:endParaRPr lang="en-US" sz="3200" dirty="0">
              <a:solidFill>
                <a:schemeClr val="bg1"/>
              </a:solidFill>
            </a:endParaRPr>
          </a:p>
        </p:txBody>
      </p:sp>
      <p:sp>
        <p:nvSpPr>
          <p:cNvPr id="13" name="TextBox 12"/>
          <p:cNvSpPr txBox="1"/>
          <p:nvPr/>
        </p:nvSpPr>
        <p:spPr>
          <a:xfrm>
            <a:off x="2946919" y="6306680"/>
            <a:ext cx="6197081" cy="276999"/>
          </a:xfrm>
          <a:prstGeom prst="rect">
            <a:avLst/>
          </a:prstGeom>
          <a:noFill/>
        </p:spPr>
        <p:txBody>
          <a:bodyPr wrap="none" rtlCol="0">
            <a:spAutoFit/>
          </a:bodyPr>
          <a:lstStyle/>
          <a:p>
            <a:r>
              <a:rPr lang="en-US" sz="1200" b="1" dirty="0"/>
              <a:t>Source: </a:t>
            </a:r>
            <a:r>
              <a:rPr lang="en-US" sz="1200" dirty="0">
                <a:hlinkClick r:id="rId5"/>
              </a:rPr>
              <a:t>https://</a:t>
            </a:r>
            <a:r>
              <a:rPr lang="en-US" sz="1200" dirty="0" smtClean="0">
                <a:hlinkClick r:id="rId5"/>
              </a:rPr>
              <a:t>www.ncbi.nlm.nih.gov/pmc/articles/PMC2733603/pdf/behavan00019-0011.pdf</a:t>
            </a:r>
            <a:r>
              <a:rPr lang="en-US" sz="1200" dirty="0" smtClean="0"/>
              <a:t> </a:t>
            </a:r>
            <a:endParaRPr lang="en-US" sz="1200" dirty="0"/>
          </a:p>
        </p:txBody>
      </p:sp>
      <p:sp>
        <p:nvSpPr>
          <p:cNvPr id="3" name="Slide Number Placeholder 2"/>
          <p:cNvSpPr>
            <a:spLocks noGrp="1"/>
          </p:cNvSpPr>
          <p:nvPr>
            <p:ph type="sldNum" sz="quarter" idx="12"/>
          </p:nvPr>
        </p:nvSpPr>
        <p:spPr/>
        <p:txBody>
          <a:bodyPr/>
          <a:lstStyle/>
          <a:p>
            <a:fld id="{91C7252B-4A3A-443E-82EA-92A5BCCF2336}" type="slidenum">
              <a:rPr lang="en-US" b="1" smtClean="0">
                <a:solidFill>
                  <a:srgbClr val="0299C6"/>
                </a:solidFill>
              </a:rPr>
              <a:t>11</a:t>
            </a:fld>
            <a:endParaRPr lang="en-US" b="1" dirty="0">
              <a:solidFill>
                <a:srgbClr val="0299C6"/>
              </a:solidFill>
            </a:endParaRPr>
          </a:p>
        </p:txBody>
      </p:sp>
    </p:spTree>
    <p:extLst>
      <p:ext uri="{BB962C8B-B14F-4D97-AF65-F5344CB8AC3E}">
        <p14:creationId xmlns:p14="http://schemas.microsoft.com/office/powerpoint/2010/main" val="3805603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62238">
            <a:off x="157788" y="3032776"/>
            <a:ext cx="8828421" cy="788353"/>
          </a:xfrm>
        </p:spPr>
        <p:txBody>
          <a:bodyPr/>
          <a:lstStyle/>
          <a:p>
            <a:pPr algn="ctr"/>
            <a:r>
              <a:rPr lang="en-US" sz="4800" dirty="0" smtClean="0"/>
              <a:t>Why Gilbert, why still, why now?</a:t>
            </a:r>
            <a:endParaRPr lang="en-US" sz="4800" dirty="0"/>
          </a:p>
        </p:txBody>
      </p:sp>
      <p:sp>
        <p:nvSpPr>
          <p:cNvPr id="3" name="Footer Placeholder 2"/>
          <p:cNvSpPr>
            <a:spLocks noGrp="1"/>
          </p:cNvSpPr>
          <p:nvPr>
            <p:ph type="ftr" sz="quarter" idx="11"/>
          </p:nvPr>
        </p:nvSpPr>
        <p:spPr/>
        <p:txBody>
          <a:bodyPr/>
          <a:lstStyle/>
          <a:p>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solidFill>
                  <a:srgbClr val="0299C6"/>
                </a:solidFill>
              </a:rPr>
              <a:pPr/>
              <a:t>12</a:t>
            </a:fld>
            <a:endParaRPr lang="en-US" dirty="0">
              <a:solidFill>
                <a:srgbClr val="0299C6"/>
              </a:solidFill>
            </a:endParaRPr>
          </a:p>
        </p:txBody>
      </p:sp>
      <p:pic>
        <p:nvPicPr>
          <p:cNvPr id="5" name="Picture 6" descr="The logo consists of small green letters spelling Minnesota on top and the letters P, B, I in blue with the letter S transparent, in the shape of a waterway. There is a large green tree next to a medium sized yellow tree and a small red tree. Together, the three trees together resemble a triangle in it's side" title="Minnesota Positive Behavioral Interventions and Supports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743200" y="579626"/>
            <a:ext cx="6553200" cy="611981"/>
          </a:xfrm>
          <a:prstGeom prst="rect">
            <a:avLst/>
          </a:prstGeom>
        </p:spPr>
        <p:txBody>
          <a:bodyPr>
            <a:normAutofit/>
          </a:bodyPr>
          <a:lstStyle>
            <a:lvl1pPr algn="ctr" rtl="0" eaLnBrk="0" fontAlgn="base" hangingPunct="0">
              <a:spcBef>
                <a:spcPct val="0"/>
              </a:spcBef>
              <a:spcAft>
                <a:spcPct val="0"/>
              </a:spcAft>
              <a:defRPr sz="3000" b="1" kern="1200">
                <a:solidFill>
                  <a:srgbClr val="D2232A"/>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3000" b="1">
                <a:solidFill>
                  <a:srgbClr val="D2232A"/>
                </a:solidFill>
                <a:latin typeface="Arial" pitchFamily="34" charset="0"/>
                <a:ea typeface="ＭＳ Ｐゴシック" charset="0"/>
                <a:cs typeface="Arial" pitchFamily="34" charset="0"/>
              </a:defRPr>
            </a:lvl5pPr>
            <a:lvl6pPr marL="457200" algn="ctr" rtl="0" fontAlgn="base">
              <a:spcBef>
                <a:spcPct val="0"/>
              </a:spcBef>
              <a:spcAft>
                <a:spcPct val="0"/>
              </a:spcAft>
              <a:defRPr sz="3000" b="1">
                <a:solidFill>
                  <a:srgbClr val="D2232A"/>
                </a:solidFill>
                <a:latin typeface="Arial" pitchFamily="34" charset="0"/>
                <a:cs typeface="Arial" pitchFamily="34" charset="0"/>
              </a:defRPr>
            </a:lvl6pPr>
            <a:lvl7pPr marL="914400" algn="ctr" rtl="0" fontAlgn="base">
              <a:spcBef>
                <a:spcPct val="0"/>
              </a:spcBef>
              <a:spcAft>
                <a:spcPct val="0"/>
              </a:spcAft>
              <a:defRPr sz="3000" b="1">
                <a:solidFill>
                  <a:srgbClr val="D2232A"/>
                </a:solidFill>
                <a:latin typeface="Arial" pitchFamily="34" charset="0"/>
                <a:cs typeface="Arial" pitchFamily="34" charset="0"/>
              </a:defRPr>
            </a:lvl7pPr>
            <a:lvl8pPr marL="1371600" algn="ctr" rtl="0" fontAlgn="base">
              <a:spcBef>
                <a:spcPct val="0"/>
              </a:spcBef>
              <a:spcAft>
                <a:spcPct val="0"/>
              </a:spcAft>
              <a:defRPr sz="3000" b="1">
                <a:solidFill>
                  <a:srgbClr val="D2232A"/>
                </a:solidFill>
                <a:latin typeface="Arial" pitchFamily="34" charset="0"/>
                <a:cs typeface="Arial" pitchFamily="34" charset="0"/>
              </a:defRPr>
            </a:lvl8pPr>
            <a:lvl9pPr marL="1828800" algn="ctr" rtl="0" fontAlgn="base">
              <a:spcBef>
                <a:spcPct val="0"/>
              </a:spcBef>
              <a:spcAft>
                <a:spcPct val="0"/>
              </a:spcAft>
              <a:defRPr sz="3000" b="1">
                <a:solidFill>
                  <a:srgbClr val="D2232A"/>
                </a:solidFill>
                <a:latin typeface="Arial" pitchFamily="34" charset="0"/>
                <a:cs typeface="Arial" pitchFamily="34" charset="0"/>
              </a:defRPr>
            </a:lvl9pPr>
          </a:lstStyle>
          <a:p>
            <a:r>
              <a:rPr lang="en-US" sz="3200" dirty="0" smtClean="0">
                <a:solidFill>
                  <a:schemeClr val="bg1"/>
                </a:solidFill>
              </a:rPr>
              <a:t>Bridging Research to Practice</a:t>
            </a:r>
            <a:endParaRPr lang="en-US" sz="3200" dirty="0">
              <a:solidFill>
                <a:schemeClr val="bg1"/>
              </a:solidFill>
            </a:endParaRPr>
          </a:p>
        </p:txBody>
      </p:sp>
    </p:spTree>
    <p:extLst>
      <p:ext uri="{BB962C8B-B14F-4D97-AF65-F5344CB8AC3E}">
        <p14:creationId xmlns:p14="http://schemas.microsoft.com/office/powerpoint/2010/main" val="271690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“Because Gilbert Demonstrated That…”</a:t>
            </a:r>
            <a:endParaRPr lang="en-US" sz="3000" dirty="0"/>
          </a:p>
        </p:txBody>
      </p:sp>
      <p:sp>
        <p:nvSpPr>
          <p:cNvPr id="3" name="Content Placeholder 2"/>
          <p:cNvSpPr>
            <a:spLocks noGrp="1"/>
          </p:cNvSpPr>
          <p:nvPr>
            <p:ph idx="1"/>
          </p:nvPr>
        </p:nvSpPr>
        <p:spPr/>
        <p:txBody>
          <a:bodyPr>
            <a:normAutofit/>
          </a:bodyPr>
          <a:lstStyle/>
          <a:p>
            <a:pPr marL="0" indent="0">
              <a:buNone/>
            </a:pPr>
            <a:r>
              <a:rPr lang="en-US" sz="4400" u="sng" dirty="0" smtClean="0"/>
              <a:t>Repeatedly </a:t>
            </a:r>
            <a:r>
              <a:rPr lang="en-US" sz="4400" u="sng" dirty="0"/>
              <a:t>providing </a:t>
            </a:r>
            <a:r>
              <a:rPr lang="en-US" sz="4400" u="sng" dirty="0" smtClean="0"/>
              <a:t>people…</a:t>
            </a:r>
            <a:endParaRPr lang="en-US" sz="4000" u="sng" dirty="0" smtClean="0"/>
          </a:p>
          <a:p>
            <a:r>
              <a:rPr lang="en-US" sz="4000" dirty="0"/>
              <a:t>T</a:t>
            </a:r>
            <a:r>
              <a:rPr lang="en-US" sz="4000" dirty="0" smtClean="0"/>
              <a:t>he </a:t>
            </a:r>
            <a:r>
              <a:rPr lang="en-US" sz="4000" dirty="0"/>
              <a:t>right </a:t>
            </a:r>
            <a:r>
              <a:rPr lang="en-US" sz="4000" dirty="0" smtClean="0"/>
              <a:t>information,</a:t>
            </a:r>
          </a:p>
          <a:p>
            <a:r>
              <a:rPr lang="en-US" sz="4000" dirty="0"/>
              <a:t>A</a:t>
            </a:r>
            <a:r>
              <a:rPr lang="en-US" sz="4000" dirty="0" smtClean="0"/>
              <a:t>t </a:t>
            </a:r>
            <a:r>
              <a:rPr lang="en-US" sz="4000" dirty="0"/>
              <a:t>the right </a:t>
            </a:r>
            <a:r>
              <a:rPr lang="en-US" sz="4000" dirty="0" smtClean="0"/>
              <a:t>time,</a:t>
            </a:r>
          </a:p>
          <a:p>
            <a:r>
              <a:rPr lang="en-US" sz="4000" dirty="0"/>
              <a:t>I</a:t>
            </a:r>
            <a:r>
              <a:rPr lang="en-US" sz="4000" dirty="0" smtClean="0"/>
              <a:t>n </a:t>
            </a:r>
            <a:r>
              <a:rPr lang="en-US" sz="4000" dirty="0"/>
              <a:t>the right </a:t>
            </a:r>
            <a:r>
              <a:rPr lang="en-US" sz="4000" dirty="0" smtClean="0"/>
              <a:t>format…</a:t>
            </a:r>
          </a:p>
          <a:p>
            <a:pPr lvl="1"/>
            <a:endParaRPr lang="en-US" dirty="0" smtClean="0"/>
          </a:p>
          <a:p>
            <a:pPr marL="57150" indent="0">
              <a:buNone/>
            </a:pPr>
            <a:r>
              <a:rPr lang="en-US" sz="3600" dirty="0" smtClean="0"/>
              <a:t>…is </a:t>
            </a:r>
            <a:r>
              <a:rPr lang="en-US" sz="3600" dirty="0"/>
              <a:t>the single most effective way to </a:t>
            </a:r>
            <a:r>
              <a:rPr lang="en-US" sz="3600" b="1" dirty="0"/>
              <a:t>improve </a:t>
            </a:r>
            <a:r>
              <a:rPr lang="en-US" sz="3600" b="1" dirty="0" smtClean="0"/>
              <a:t>decision-making</a:t>
            </a:r>
            <a:r>
              <a:rPr lang="en-US" sz="3600" dirty="0" smtClean="0"/>
              <a:t> </a:t>
            </a:r>
            <a:r>
              <a:rPr lang="en-US" sz="3600" dirty="0"/>
              <a:t>and obtain </a:t>
            </a:r>
            <a:r>
              <a:rPr lang="en-US" sz="3600" b="1" dirty="0" smtClean="0"/>
              <a:t>valued outcomes</a:t>
            </a:r>
            <a:r>
              <a:rPr lang="en-US" sz="3600" dirty="0" smtClean="0"/>
              <a:t>.</a:t>
            </a:r>
            <a:endParaRPr lang="en-US" sz="3600" dirty="0"/>
          </a:p>
        </p:txBody>
      </p:sp>
      <p:sp>
        <p:nvSpPr>
          <p:cNvPr id="4" name="Footer Placeholder 3"/>
          <p:cNvSpPr>
            <a:spLocks noGrp="1"/>
          </p:cNvSpPr>
          <p:nvPr>
            <p:ph type="ftr" sz="quarter" idx="11"/>
          </p:nvPr>
        </p:nvSpPr>
        <p:spPr/>
        <p:txBody>
          <a:bodyPr/>
          <a:lstStyle/>
          <a:p>
            <a:r>
              <a:rPr lang="en-US" smtClean="0"/>
              <a:t>pbisMN.org</a:t>
            </a:r>
            <a:endParaRPr lang="en-US"/>
          </a:p>
        </p:txBody>
      </p:sp>
      <p:sp>
        <p:nvSpPr>
          <p:cNvPr id="5" name="Slide Number Placeholder 4"/>
          <p:cNvSpPr>
            <a:spLocks noGrp="1"/>
          </p:cNvSpPr>
          <p:nvPr>
            <p:ph type="sldNum" sz="quarter" idx="12"/>
          </p:nvPr>
        </p:nvSpPr>
        <p:spPr/>
        <p:txBody>
          <a:bodyPr/>
          <a:lstStyle/>
          <a:p>
            <a:fld id="{91C7252B-4A3A-443E-82EA-92A5BCCF2336}" type="slidenum">
              <a:rPr lang="en-US" smtClean="0"/>
              <a:t>13</a:t>
            </a:fld>
            <a:endParaRPr lang="en-US"/>
          </a:p>
        </p:txBody>
      </p:sp>
      <p:sp>
        <p:nvSpPr>
          <p:cNvPr id="6" name="TextBox 5"/>
          <p:cNvSpPr txBox="1"/>
          <p:nvPr/>
        </p:nvSpPr>
        <p:spPr>
          <a:xfrm>
            <a:off x="1219200" y="6578484"/>
            <a:ext cx="7632700" cy="276999"/>
          </a:xfrm>
          <a:prstGeom prst="rect">
            <a:avLst/>
          </a:prstGeom>
          <a:noFill/>
        </p:spPr>
        <p:txBody>
          <a:bodyPr wrap="square" rtlCol="0">
            <a:spAutoFit/>
          </a:bodyPr>
          <a:lstStyle/>
          <a:p>
            <a:r>
              <a:rPr lang="en-US" sz="1200" b="1" dirty="0"/>
              <a:t>Source</a:t>
            </a:r>
            <a:r>
              <a:rPr lang="en-US" sz="1200" dirty="0"/>
              <a:t>: </a:t>
            </a:r>
            <a:r>
              <a:rPr lang="en-US" sz="1200" dirty="0">
                <a:hlinkClick r:id="rId2"/>
              </a:rPr>
              <a:t>https://</a:t>
            </a:r>
            <a:r>
              <a:rPr lang="en-US" sz="1200" dirty="0" smtClean="0">
                <a:hlinkClick r:id="rId2"/>
              </a:rPr>
              <a:t>www.pbisapps.org/Resources/SWIS%20Publications/SWIS%20Facilitator%20Training%20Materials.zip</a:t>
            </a:r>
            <a:r>
              <a:rPr lang="en-US" sz="1200" dirty="0" smtClean="0"/>
              <a:t> </a:t>
            </a:r>
            <a:endParaRPr lang="en-US" sz="1200" dirty="0"/>
          </a:p>
        </p:txBody>
      </p:sp>
    </p:spTree>
    <p:extLst>
      <p:ext uri="{BB962C8B-B14F-4D97-AF65-F5344CB8AC3E}">
        <p14:creationId xmlns:p14="http://schemas.microsoft.com/office/powerpoint/2010/main" val="149884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apply it in education?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right data </a:t>
            </a:r>
            <a:r>
              <a:rPr lang="en-US" dirty="0" smtClean="0"/>
              <a:t>at the </a:t>
            </a:r>
            <a:r>
              <a:rPr lang="en-US" b="1" dirty="0" smtClean="0"/>
              <a:t>right time </a:t>
            </a:r>
            <a:r>
              <a:rPr lang="en-US" dirty="0" smtClean="0"/>
              <a:t>given to the </a:t>
            </a:r>
            <a:r>
              <a:rPr lang="en-US" b="1" dirty="0" smtClean="0"/>
              <a:t>right people </a:t>
            </a:r>
            <a:r>
              <a:rPr lang="en-US" dirty="0" smtClean="0"/>
              <a:t>results in </a:t>
            </a:r>
            <a:r>
              <a:rPr lang="en-US" b="1" dirty="0" smtClean="0"/>
              <a:t>decisions</a:t>
            </a:r>
            <a:r>
              <a:rPr lang="en-US" dirty="0" smtClean="0"/>
              <a:t> that are </a:t>
            </a:r>
            <a:r>
              <a:rPr lang="en-US" b="1" dirty="0" smtClean="0"/>
              <a:t>better</a:t>
            </a:r>
            <a:r>
              <a:rPr lang="en-US" dirty="0" smtClean="0"/>
              <a:t>, </a:t>
            </a:r>
            <a:r>
              <a:rPr lang="en-US" b="1" dirty="0" smtClean="0"/>
              <a:t>faster</a:t>
            </a:r>
            <a:r>
              <a:rPr lang="en-US" dirty="0" smtClean="0"/>
              <a:t>, and </a:t>
            </a:r>
            <a:r>
              <a:rPr lang="en-US" b="1" dirty="0" smtClean="0"/>
              <a:t>cheaper</a:t>
            </a:r>
            <a:r>
              <a:rPr lang="en-US" dirty="0" smtClean="0"/>
              <a:t>! </a:t>
            </a:r>
          </a:p>
          <a:p>
            <a:r>
              <a:rPr lang="en-US" dirty="0" smtClean="0"/>
              <a:t>To make decisions, schools need decision systems with data that are: </a:t>
            </a:r>
          </a:p>
          <a:p>
            <a:pPr marL="971550" lvl="1" indent="-514350">
              <a:buFont typeface="+mj-lt"/>
              <a:buAutoNum type="arabicPeriod"/>
            </a:pPr>
            <a:r>
              <a:rPr lang="en-US" b="1" dirty="0" smtClean="0"/>
              <a:t>Relevant </a:t>
            </a:r>
            <a:r>
              <a:rPr lang="en-US" sz="2600" dirty="0" smtClean="0">
                <a:solidFill>
                  <a:schemeClr val="accent1">
                    <a:lumMod val="75000"/>
                  </a:schemeClr>
                </a:solidFill>
              </a:rPr>
              <a:t>(right information in the right format)</a:t>
            </a:r>
          </a:p>
          <a:p>
            <a:pPr marL="971550" lvl="1" indent="-514350">
              <a:buFont typeface="+mj-lt"/>
              <a:buAutoNum type="arabicPeriod"/>
            </a:pPr>
            <a:r>
              <a:rPr lang="en-US" b="1" dirty="0" smtClean="0"/>
              <a:t>Accurate</a:t>
            </a:r>
            <a:r>
              <a:rPr lang="en-US" dirty="0" smtClean="0"/>
              <a:t> </a:t>
            </a:r>
            <a:r>
              <a:rPr lang="en-US" sz="2600" dirty="0">
                <a:solidFill>
                  <a:schemeClr val="accent1">
                    <a:lumMod val="75000"/>
                  </a:schemeClr>
                </a:solidFill>
              </a:rPr>
              <a:t>(consistent across staff, entered correctly)</a:t>
            </a:r>
          </a:p>
          <a:p>
            <a:pPr marL="971550" lvl="1" indent="-514350">
              <a:buFont typeface="+mj-lt"/>
              <a:buAutoNum type="arabicPeriod"/>
            </a:pPr>
            <a:r>
              <a:rPr lang="en-US" b="1" dirty="0" smtClean="0"/>
              <a:t>Timely</a:t>
            </a:r>
            <a:r>
              <a:rPr lang="en-US" dirty="0" smtClean="0"/>
              <a:t> </a:t>
            </a:r>
            <a:r>
              <a:rPr lang="en-US" sz="2400" dirty="0" smtClean="0">
                <a:solidFill>
                  <a:schemeClr val="accent1">
                    <a:lumMod val="75000"/>
                  </a:schemeClr>
                </a:solidFill>
              </a:rPr>
              <a:t>(current, quick to find, </a:t>
            </a:r>
            <a:r>
              <a:rPr lang="en-US" sz="2400" dirty="0">
                <a:solidFill>
                  <a:schemeClr val="accent1">
                    <a:lumMod val="75000"/>
                  </a:schemeClr>
                </a:solidFill>
              </a:rPr>
              <a:t>continuously available)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5" name="Slide Number Placeholder 4"/>
          <p:cNvSpPr>
            <a:spLocks noGrp="1"/>
          </p:cNvSpPr>
          <p:nvPr>
            <p:ph type="sldNum" sz="quarter" idx="12"/>
          </p:nvPr>
        </p:nvSpPr>
        <p:spPr/>
        <p:txBody>
          <a:bodyPr/>
          <a:lstStyle/>
          <a:p>
            <a:fld id="{91C7252B-4A3A-443E-82EA-92A5BCCF2336}" type="slidenum">
              <a:rPr lang="en-US" smtClean="0"/>
              <a:pPr/>
              <a:t>14</a:t>
            </a:fld>
            <a:endParaRPr lang="en-US" dirty="0"/>
          </a:p>
        </p:txBody>
      </p:sp>
    </p:spTree>
    <p:extLst>
      <p:ext uri="{BB962C8B-B14F-4D97-AF65-F5344CB8AC3E}">
        <p14:creationId xmlns:p14="http://schemas.microsoft.com/office/powerpoint/2010/main" val="147537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Improving Decision Making </a:t>
            </a:r>
            <a:endParaRPr lang="en-US" dirty="0"/>
          </a:p>
        </p:txBody>
      </p:sp>
      <p:sp>
        <p:nvSpPr>
          <p:cNvPr id="4" name="Freeform 3"/>
          <p:cNvSpPr/>
          <p:nvPr/>
        </p:nvSpPr>
        <p:spPr>
          <a:xfrm>
            <a:off x="843164" y="3630543"/>
            <a:ext cx="2477659" cy="1170057"/>
          </a:xfrm>
          <a:custGeom>
            <a:avLst/>
            <a:gdLst>
              <a:gd name="connsiteX0" fmla="*/ 0 w 2477659"/>
              <a:gd name="connsiteY0" fmla="*/ 585029 h 1170057"/>
              <a:gd name="connsiteX1" fmla="*/ 1238830 w 2477659"/>
              <a:gd name="connsiteY1" fmla="*/ 0 h 1170057"/>
              <a:gd name="connsiteX2" fmla="*/ 2477660 w 2477659"/>
              <a:gd name="connsiteY2" fmla="*/ 585029 h 1170057"/>
              <a:gd name="connsiteX3" fmla="*/ 1238830 w 2477659"/>
              <a:gd name="connsiteY3" fmla="*/ 1170058 h 1170057"/>
              <a:gd name="connsiteX4" fmla="*/ 0 w 2477659"/>
              <a:gd name="connsiteY4" fmla="*/ 585029 h 1170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659" h="1170057">
                <a:moveTo>
                  <a:pt x="0" y="585029"/>
                </a:moveTo>
                <a:cubicBezTo>
                  <a:pt x="0" y="261926"/>
                  <a:pt x="554643" y="0"/>
                  <a:pt x="1238830" y="0"/>
                </a:cubicBezTo>
                <a:cubicBezTo>
                  <a:pt x="1923017" y="0"/>
                  <a:pt x="2477660" y="261926"/>
                  <a:pt x="2477660" y="585029"/>
                </a:cubicBezTo>
                <a:cubicBezTo>
                  <a:pt x="2477660" y="908132"/>
                  <a:pt x="1923017" y="1170058"/>
                  <a:pt x="1238830" y="1170058"/>
                </a:cubicBezTo>
                <a:cubicBezTo>
                  <a:pt x="554643" y="1170058"/>
                  <a:pt x="0" y="908132"/>
                  <a:pt x="0" y="585029"/>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492385" tIns="300891" rIns="492385" bIns="300891"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rPr>
              <a:t>Problem</a:t>
            </a:r>
            <a:endParaRPr lang="en-US" sz="3400" kern="1200" dirty="0">
              <a:solidFill>
                <a:schemeClr val="bg1"/>
              </a:solidFill>
            </a:endParaRPr>
          </a:p>
        </p:txBody>
      </p:sp>
      <p:sp>
        <p:nvSpPr>
          <p:cNvPr id="5" name="Freeform 4" descr="Arrow shows how we used to go from problem to solution" title="Light Blue Arrow"/>
          <p:cNvSpPr/>
          <p:nvPr/>
        </p:nvSpPr>
        <p:spPr>
          <a:xfrm>
            <a:off x="3456912" y="3984485"/>
            <a:ext cx="2486691" cy="462172"/>
          </a:xfrm>
          <a:custGeom>
            <a:avLst/>
            <a:gdLst>
              <a:gd name="connsiteX0" fmla="*/ 0 w 2486691"/>
              <a:gd name="connsiteY0" fmla="*/ 92434 h 462172"/>
              <a:gd name="connsiteX1" fmla="*/ 2255605 w 2486691"/>
              <a:gd name="connsiteY1" fmla="*/ 92434 h 462172"/>
              <a:gd name="connsiteX2" fmla="*/ 2255605 w 2486691"/>
              <a:gd name="connsiteY2" fmla="*/ 0 h 462172"/>
              <a:gd name="connsiteX3" fmla="*/ 2486691 w 2486691"/>
              <a:gd name="connsiteY3" fmla="*/ 231086 h 462172"/>
              <a:gd name="connsiteX4" fmla="*/ 2255605 w 2486691"/>
              <a:gd name="connsiteY4" fmla="*/ 462172 h 462172"/>
              <a:gd name="connsiteX5" fmla="*/ 2255605 w 2486691"/>
              <a:gd name="connsiteY5" fmla="*/ 369738 h 462172"/>
              <a:gd name="connsiteX6" fmla="*/ 0 w 2486691"/>
              <a:gd name="connsiteY6" fmla="*/ 369738 h 462172"/>
              <a:gd name="connsiteX7" fmla="*/ 0 w 2486691"/>
              <a:gd name="connsiteY7" fmla="*/ 92434 h 46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6691" h="462172">
                <a:moveTo>
                  <a:pt x="0" y="92434"/>
                </a:moveTo>
                <a:lnTo>
                  <a:pt x="2255605" y="92434"/>
                </a:lnTo>
                <a:lnTo>
                  <a:pt x="2255605" y="0"/>
                </a:lnTo>
                <a:lnTo>
                  <a:pt x="2486691" y="231086"/>
                </a:lnTo>
                <a:lnTo>
                  <a:pt x="2255605" y="462172"/>
                </a:lnTo>
                <a:lnTo>
                  <a:pt x="2255605" y="369738"/>
                </a:lnTo>
                <a:lnTo>
                  <a:pt x="0" y="369738"/>
                </a:lnTo>
                <a:lnTo>
                  <a:pt x="0" y="9243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2434" rIns="138652" bIns="92434" numCol="1" spcCol="1270" anchor="ctr" anchorCtr="0">
            <a:noAutofit/>
          </a:bodyPr>
          <a:lstStyle/>
          <a:p>
            <a:pPr lvl="0" algn="ctr" defTabSz="844550">
              <a:lnSpc>
                <a:spcPct val="90000"/>
              </a:lnSpc>
              <a:spcBef>
                <a:spcPct val="0"/>
              </a:spcBef>
              <a:spcAft>
                <a:spcPct val="35000"/>
              </a:spcAft>
            </a:pPr>
            <a:endParaRPr lang="en-US" sz="1900" kern="1200" dirty="0">
              <a:solidFill>
                <a:schemeClr val="bg1"/>
              </a:solidFill>
            </a:endParaRPr>
          </a:p>
        </p:txBody>
      </p:sp>
      <p:sp>
        <p:nvSpPr>
          <p:cNvPr id="6" name="Freeform 5" descr="Solution is in white letters in a blue box as the end result of where we used to go from problem to solution." title="Solution Box"/>
          <p:cNvSpPr/>
          <p:nvPr/>
        </p:nvSpPr>
        <p:spPr>
          <a:xfrm>
            <a:off x="6095126" y="3630543"/>
            <a:ext cx="2205708" cy="1170057"/>
          </a:xfrm>
          <a:custGeom>
            <a:avLst/>
            <a:gdLst>
              <a:gd name="connsiteX0" fmla="*/ 0 w 2205708"/>
              <a:gd name="connsiteY0" fmla="*/ 117006 h 1170057"/>
              <a:gd name="connsiteX1" fmla="*/ 117006 w 2205708"/>
              <a:gd name="connsiteY1" fmla="*/ 0 h 1170057"/>
              <a:gd name="connsiteX2" fmla="*/ 2088702 w 2205708"/>
              <a:gd name="connsiteY2" fmla="*/ 0 h 1170057"/>
              <a:gd name="connsiteX3" fmla="*/ 2205708 w 2205708"/>
              <a:gd name="connsiteY3" fmla="*/ 117006 h 1170057"/>
              <a:gd name="connsiteX4" fmla="*/ 2205708 w 2205708"/>
              <a:gd name="connsiteY4" fmla="*/ 1053051 h 1170057"/>
              <a:gd name="connsiteX5" fmla="*/ 2088702 w 2205708"/>
              <a:gd name="connsiteY5" fmla="*/ 1170057 h 1170057"/>
              <a:gd name="connsiteX6" fmla="*/ 117006 w 2205708"/>
              <a:gd name="connsiteY6" fmla="*/ 1170057 h 1170057"/>
              <a:gd name="connsiteX7" fmla="*/ 0 w 2205708"/>
              <a:gd name="connsiteY7" fmla="*/ 1053051 h 1170057"/>
              <a:gd name="connsiteX8" fmla="*/ 0 w 2205708"/>
              <a:gd name="connsiteY8" fmla="*/ 117006 h 117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708" h="1170057">
                <a:moveTo>
                  <a:pt x="0" y="117006"/>
                </a:moveTo>
                <a:cubicBezTo>
                  <a:pt x="0" y="52385"/>
                  <a:pt x="52385" y="0"/>
                  <a:pt x="117006" y="0"/>
                </a:cubicBezTo>
                <a:lnTo>
                  <a:pt x="2088702" y="0"/>
                </a:lnTo>
                <a:cubicBezTo>
                  <a:pt x="2153323" y="0"/>
                  <a:pt x="2205708" y="52385"/>
                  <a:pt x="2205708" y="117006"/>
                </a:cubicBezTo>
                <a:lnTo>
                  <a:pt x="2205708" y="1053051"/>
                </a:lnTo>
                <a:cubicBezTo>
                  <a:pt x="2205708" y="1117672"/>
                  <a:pt x="2153323" y="1170057"/>
                  <a:pt x="2088702" y="1170057"/>
                </a:cubicBezTo>
                <a:lnTo>
                  <a:pt x="117006" y="1170057"/>
                </a:lnTo>
                <a:cubicBezTo>
                  <a:pt x="52385" y="1170057"/>
                  <a:pt x="0" y="1117672"/>
                  <a:pt x="0" y="1053051"/>
                </a:cubicBezTo>
                <a:lnTo>
                  <a:pt x="0" y="117006"/>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63810" tIns="163810" rIns="163810" bIns="16381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rPr>
              <a:t>Solution</a:t>
            </a:r>
            <a:endParaRPr lang="en-US" sz="3400" kern="1200" dirty="0">
              <a:solidFill>
                <a:schemeClr val="bg1"/>
              </a:solidFill>
            </a:endParaRPr>
          </a:p>
        </p:txBody>
      </p:sp>
      <p:sp>
        <p:nvSpPr>
          <p:cNvPr id="11" name="TextBox 10"/>
          <p:cNvSpPr txBox="1"/>
          <p:nvPr/>
        </p:nvSpPr>
        <p:spPr>
          <a:xfrm>
            <a:off x="2133600" y="2514600"/>
            <a:ext cx="5257800" cy="707886"/>
          </a:xfrm>
          <a:prstGeom prst="rect">
            <a:avLst/>
          </a:prstGeom>
          <a:noFill/>
        </p:spPr>
        <p:txBody>
          <a:bodyPr wrap="square" rtlCol="0">
            <a:spAutoFit/>
          </a:bodyPr>
          <a:lstStyle/>
          <a:p>
            <a:r>
              <a:rPr lang="en-US" sz="4000" dirty="0" smtClean="0">
                <a:solidFill>
                  <a:srgbClr val="207E5C"/>
                </a:solidFill>
              </a:rPr>
              <a:t>We used to go from … </a:t>
            </a:r>
            <a:endParaRPr lang="en-US" sz="4000" dirty="0">
              <a:solidFill>
                <a:srgbClr val="207E5C"/>
              </a:solidFill>
            </a:endParaRPr>
          </a:p>
        </p:txBody>
      </p:sp>
    </p:spTree>
    <p:extLst>
      <p:ext uri="{BB962C8B-B14F-4D97-AF65-F5344CB8AC3E}">
        <p14:creationId xmlns:p14="http://schemas.microsoft.com/office/powerpoint/2010/main" val="4097691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Continuous Quality Improvement</a:t>
            </a:r>
            <a:endParaRPr lang="en-US" dirty="0"/>
          </a:p>
        </p:txBody>
      </p:sp>
      <p:sp>
        <p:nvSpPr>
          <p:cNvPr id="9" name="Rectangle 8"/>
          <p:cNvSpPr/>
          <p:nvPr/>
        </p:nvSpPr>
        <p:spPr>
          <a:xfrm rot="20038151">
            <a:off x="3137151" y="3318781"/>
            <a:ext cx="2838662" cy="1569660"/>
          </a:xfrm>
          <a:prstGeom prst="rect">
            <a:avLst/>
          </a:prstGeom>
          <a:noFill/>
        </p:spPr>
        <p:txBody>
          <a:bodyPr wrap="none" lIns="91440" tIns="45720" rIns="91440" bIns="45720">
            <a:spAutoFit/>
          </a:bodyPr>
          <a:lstStyle/>
          <a:p>
            <a:pPr algn="ctr"/>
            <a:r>
              <a:rPr lang="en-US" sz="9600" b="1" cap="none" spc="0" dirty="0" smtClean="0">
                <a:ln w="1905"/>
                <a:solidFill>
                  <a:schemeClr val="tx1">
                    <a:lumMod val="85000"/>
                    <a:lumOff val="15000"/>
                  </a:schemeClr>
                </a:solidFill>
                <a:effectLst>
                  <a:innerShdw blurRad="69850" dist="43180" dir="5400000">
                    <a:srgbClr val="000000">
                      <a:alpha val="65000"/>
                    </a:srgbClr>
                  </a:innerShdw>
                </a:effectLst>
              </a:rPr>
              <a:t>DATA</a:t>
            </a:r>
            <a:endParaRPr lang="en-US" sz="9600" b="1" cap="none" spc="0" dirty="0">
              <a:ln w="1905"/>
              <a:solidFill>
                <a:schemeClr val="tx1">
                  <a:lumMod val="85000"/>
                  <a:lumOff val="15000"/>
                </a:schemeClr>
              </a:solidFill>
              <a:effectLst>
                <a:innerShdw blurRad="69850" dist="43180" dir="5400000">
                  <a:srgbClr val="000000">
                    <a:alpha val="65000"/>
                  </a:srgbClr>
                </a:innerShdw>
              </a:effectLst>
            </a:endParaRPr>
          </a:p>
        </p:txBody>
      </p:sp>
      <p:grpSp>
        <p:nvGrpSpPr>
          <p:cNvPr id="23" name="Group 22" title="Identify Problems with Precision"/>
          <p:cNvGrpSpPr/>
          <p:nvPr/>
        </p:nvGrpSpPr>
        <p:grpSpPr>
          <a:xfrm>
            <a:off x="477795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r>
                <a:rPr lang="en-US" sz="2400" dirty="0" smtClean="0">
                  <a:solidFill>
                    <a:schemeClr val="tx1">
                      <a:lumMod val="85000"/>
                      <a:lumOff val="15000"/>
                    </a:schemeClr>
                  </a:solidFill>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endParaRPr>
            </a:p>
          </p:txBody>
        </p:sp>
      </p:grpSp>
      <p:grpSp>
        <p:nvGrpSpPr>
          <p:cNvPr id="24" name="Group 23" title="Establish Goals"/>
          <p:cNvGrpSpPr/>
          <p:nvPr/>
        </p:nvGrpSpPr>
        <p:grpSpPr>
          <a:xfrm>
            <a:off x="616341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r>
                <a:rPr lang="en-US" sz="2400" dirty="0" smtClean="0">
                  <a:solidFill>
                    <a:schemeClr val="tx1">
                      <a:lumMod val="85000"/>
                      <a:lumOff val="15000"/>
                    </a:schemeClr>
                  </a:solidFill>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endParaRPr>
            </a:p>
          </p:txBody>
        </p:sp>
      </p:grpSp>
      <p:grpSp>
        <p:nvGrpSpPr>
          <p:cNvPr id="25" name="Group 24" title="Develop Solutions"/>
          <p:cNvGrpSpPr/>
          <p:nvPr/>
        </p:nvGrpSpPr>
        <p:grpSpPr>
          <a:xfrm>
            <a:off x="601547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r>
                <a:rPr lang="en-US" sz="2400" dirty="0" smtClean="0">
                  <a:solidFill>
                    <a:schemeClr val="tx1">
                      <a:lumMod val="85000"/>
                      <a:lumOff val="15000"/>
                    </a:schemeClr>
                  </a:solidFill>
                </a:rPr>
                <a:t>Develop solution(s)</a:t>
              </a:r>
            </a:p>
          </p:txBody>
        </p:sp>
      </p:grpSp>
      <p:grpSp>
        <p:nvGrpSpPr>
          <p:cNvPr id="26" name="Group 25" title="Implement Solutions with Fidelity"/>
          <p:cNvGrpSpPr/>
          <p:nvPr/>
        </p:nvGrpSpPr>
        <p:grpSpPr>
          <a:xfrm>
            <a:off x="317818" y="5410200"/>
            <a:ext cx="3125167" cy="1200329"/>
            <a:chOff x="17348" y="5410200"/>
            <a:chExt cx="3125167" cy="1200329"/>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endParaRPr>
            </a:p>
          </p:txBody>
        </p:sp>
        <p:sp>
          <p:nvSpPr>
            <p:cNvPr id="18" name="TextBox 17"/>
            <p:cNvSpPr txBox="1"/>
            <p:nvPr/>
          </p:nvSpPr>
          <p:spPr>
            <a:xfrm>
              <a:off x="17348" y="5410200"/>
              <a:ext cx="2882582" cy="1200329"/>
            </a:xfrm>
            <a:prstGeom prst="rect">
              <a:avLst/>
            </a:prstGeom>
            <a:noFill/>
          </p:spPr>
          <p:txBody>
            <a:bodyPr wrap="square" rtlCol="0">
              <a:spAutoFit/>
            </a:bodyPr>
            <a:lstStyle/>
            <a:p>
              <a:r>
                <a:rPr lang="en-US" sz="2400" dirty="0" smtClean="0">
                  <a:solidFill>
                    <a:schemeClr val="tx1">
                      <a:lumMod val="85000"/>
                      <a:lumOff val="15000"/>
                    </a:schemeClr>
                  </a:solidFill>
                </a:rPr>
                <a:t>Implement solution(s) with integrity and fidelity</a:t>
              </a:r>
            </a:p>
          </p:txBody>
        </p:sp>
      </p:grpSp>
      <p:grpSp>
        <p:nvGrpSpPr>
          <p:cNvPr id="27" name="Group 26" title="Monitor Outcomes and Compare to Goal(s)"/>
          <p:cNvGrpSpPr/>
          <p:nvPr/>
        </p:nvGrpSpPr>
        <p:grpSpPr>
          <a:xfrm>
            <a:off x="152401" y="3048000"/>
            <a:ext cx="2820211" cy="1569660"/>
            <a:chOff x="-148069" y="3048000"/>
            <a:chExt cx="2820211"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endParaRPr>
            </a:p>
          </p:txBody>
        </p:sp>
        <p:sp>
          <p:nvSpPr>
            <p:cNvPr id="20" name="TextBox 19"/>
            <p:cNvSpPr txBox="1"/>
            <p:nvPr/>
          </p:nvSpPr>
          <p:spPr>
            <a:xfrm>
              <a:off x="-148069" y="3048000"/>
              <a:ext cx="1824470" cy="1569660"/>
            </a:xfrm>
            <a:prstGeom prst="rect">
              <a:avLst/>
            </a:prstGeom>
            <a:noFill/>
          </p:spPr>
          <p:txBody>
            <a:bodyPr wrap="square" rtlCol="0">
              <a:spAutoFit/>
            </a:bodyPr>
            <a:lstStyle/>
            <a:p>
              <a:r>
                <a:rPr lang="en-US" sz="2400" dirty="0" smtClean="0">
                  <a:solidFill>
                    <a:schemeClr val="tx1">
                      <a:lumMod val="85000"/>
                      <a:lumOff val="15000"/>
                    </a:schemeClr>
                  </a:solidFill>
                </a:rPr>
                <a:t>Monitor outcomes and compare </a:t>
              </a:r>
            </a:p>
            <a:p>
              <a:r>
                <a:rPr lang="en-US" sz="2400" dirty="0" smtClean="0">
                  <a:solidFill>
                    <a:schemeClr val="tx1">
                      <a:lumMod val="85000"/>
                      <a:lumOff val="15000"/>
                    </a:schemeClr>
                  </a:solidFill>
                </a:rPr>
                <a:t>to goal(s)</a:t>
              </a:r>
            </a:p>
          </p:txBody>
        </p:sp>
      </p:grpSp>
      <p:grpSp>
        <p:nvGrpSpPr>
          <p:cNvPr id="28" name="Group 27" title="Reassess and revixe solution(s) as needed"/>
          <p:cNvGrpSpPr/>
          <p:nvPr/>
        </p:nvGrpSpPr>
        <p:grpSpPr>
          <a:xfrm>
            <a:off x="685800" y="1314271"/>
            <a:ext cx="3037555" cy="1333666"/>
            <a:chOff x="385330" y="1314271"/>
            <a:chExt cx="3037555" cy="1333666"/>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lumMod val="85000"/>
                    <a:lumOff val="15000"/>
                  </a:schemeClr>
                </a:solidFill>
              </a:endParaRPr>
            </a:p>
          </p:txBody>
        </p:sp>
        <p:sp>
          <p:nvSpPr>
            <p:cNvPr id="22" name="TextBox 21"/>
            <p:cNvSpPr txBox="1"/>
            <p:nvPr/>
          </p:nvSpPr>
          <p:spPr>
            <a:xfrm>
              <a:off x="385330" y="1314271"/>
              <a:ext cx="2662669" cy="1200329"/>
            </a:xfrm>
            <a:prstGeom prst="rect">
              <a:avLst/>
            </a:prstGeom>
            <a:noFill/>
          </p:spPr>
          <p:txBody>
            <a:bodyPr wrap="square" rtlCol="0">
              <a:spAutoFit/>
            </a:bodyPr>
            <a:lstStyle/>
            <a:p>
              <a:r>
                <a:rPr lang="en-US" sz="2400" dirty="0" smtClean="0">
                  <a:solidFill>
                    <a:schemeClr val="tx1">
                      <a:lumMod val="85000"/>
                      <a:lumOff val="15000"/>
                    </a:schemeClr>
                  </a:solidFill>
                </a:rPr>
                <a:t>Reassess and revise solution(s) as needed</a:t>
              </a:r>
            </a:p>
          </p:txBody>
        </p:sp>
      </p:grpSp>
      <p:pic>
        <p:nvPicPr>
          <p:cNvPr id="8" name="Picture 2" descr="C:\Users\kmorris\Desktop\Seattle\Kelsey's circles.png" title="Data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870" y="1523999"/>
            <a:ext cx="5159225" cy="51592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pPr/>
              <a:t>16</a:t>
            </a:fld>
            <a:endParaRPr lang="en-US" dirty="0"/>
          </a:p>
        </p:txBody>
      </p:sp>
    </p:spTree>
    <p:extLst>
      <p:ext uri="{BB962C8B-B14F-4D97-AF65-F5344CB8AC3E}">
        <p14:creationId xmlns:p14="http://schemas.microsoft.com/office/powerpoint/2010/main" val="981551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p:txBody>
          <a:bodyPr/>
          <a:lstStyle/>
          <a:p>
            <a:r>
              <a:rPr lang="en-US" dirty="0" smtClean="0">
                <a:latin typeface="Calibri" charset="0"/>
              </a:rPr>
              <a:t>SWIS Drill-Down</a:t>
            </a:r>
            <a:endParaRPr lang="en-US" sz="3200" dirty="0">
              <a:latin typeface="Calibri" charset="0"/>
            </a:endParaRPr>
          </a:p>
        </p:txBody>
      </p:sp>
      <p:sp>
        <p:nvSpPr>
          <p:cNvPr id="3" name="Text Placeholder 2"/>
          <p:cNvSpPr>
            <a:spLocks noGrp="1"/>
          </p:cNvSpPr>
          <p:nvPr>
            <p:ph type="body" idx="1"/>
          </p:nvPr>
        </p:nvSpPr>
        <p:spPr/>
        <p:txBody>
          <a:bodyPr>
            <a:normAutofit/>
          </a:bodyPr>
          <a:lstStyle/>
          <a:p>
            <a:r>
              <a:rPr lang="en-US" sz="4000" b="1" dirty="0">
                <a:solidFill>
                  <a:srgbClr val="0CA04A"/>
                </a:solidFill>
              </a:rPr>
              <a:t>Connecting the “Dots” for Precise Problem Identification</a:t>
            </a:r>
          </a:p>
        </p:txBody>
      </p:sp>
      <p:sp>
        <p:nvSpPr>
          <p:cNvPr id="4" name="Footer Placeholder 3"/>
          <p:cNvSpPr>
            <a:spLocks noGrp="1"/>
          </p:cNvSpPr>
          <p:nvPr>
            <p:ph type="ftr" sz="quarter" idx="11"/>
          </p:nvPr>
        </p:nvSpPr>
        <p:spPr/>
        <p:txBody>
          <a:bodyPr/>
          <a:lstStyle/>
          <a:p>
            <a:r>
              <a:rPr lang="en-US" dirty="0" smtClean="0">
                <a:solidFill>
                  <a:prstClr val="white"/>
                </a:solidFill>
              </a:rPr>
              <a:t>pbisMN.org</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1C7252B-4A3A-443E-82EA-92A5BCCF2336}" type="slidenum">
              <a:rPr lang="en-US" smtClean="0"/>
              <a:pPr/>
              <a:t>17</a:t>
            </a:fld>
            <a:endParaRPr lang="en-US" dirty="0"/>
          </a:p>
        </p:txBody>
      </p:sp>
    </p:spTree>
    <p:extLst>
      <p:ext uri="{BB962C8B-B14F-4D97-AF65-F5344CB8AC3E}">
        <p14:creationId xmlns:p14="http://schemas.microsoft.com/office/powerpoint/2010/main" val="880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 to SWIS Demo Account</a:t>
            </a:r>
            <a:endParaRPr lang="en-US" dirty="0"/>
          </a:p>
        </p:txBody>
      </p:sp>
      <p:sp>
        <p:nvSpPr>
          <p:cNvPr id="3" name="Text Placeholder 2"/>
          <p:cNvSpPr>
            <a:spLocks noGrp="1"/>
          </p:cNvSpPr>
          <p:nvPr>
            <p:ph type="body" sz="quarter" idx="10"/>
          </p:nvPr>
        </p:nvSpPr>
        <p:spPr/>
        <p:txBody>
          <a:bodyPr>
            <a:normAutofit/>
          </a:bodyPr>
          <a:lstStyle/>
          <a:p>
            <a:r>
              <a:rPr lang="en-US" sz="2100" dirty="0">
                <a:hlinkClick r:id="rId3"/>
              </a:rPr>
              <a:t>https://</a:t>
            </a:r>
            <a:r>
              <a:rPr lang="en-US" sz="2100" dirty="0" smtClean="0">
                <a:hlinkClick r:id="rId3"/>
              </a:rPr>
              <a:t>www.pbisapps.org/Applications/Pages/Application-Demos.aspx</a:t>
            </a:r>
            <a:r>
              <a:rPr lang="en-US" sz="2100" dirty="0" smtClean="0"/>
              <a:t> </a:t>
            </a:r>
            <a:endParaRPr lang="en-US" sz="2100" dirty="0" smtClean="0"/>
          </a:p>
          <a:p>
            <a:r>
              <a:rPr lang="en-US" dirty="0" smtClean="0"/>
              <a:t>Click on “SWIS, CICO-SWIS, &amp; I-SWIS Demo” button</a:t>
            </a:r>
            <a:endParaRPr lang="en-US" dirty="0" smtClean="0"/>
          </a:p>
        </p:txBody>
      </p:sp>
      <p:pic>
        <p:nvPicPr>
          <p:cNvPr id="4" name="Picture 3" descr="Screenshot shows the different buttons that you can click on to try Application Demos. The blue arrow points to the SWIS, CICO-SWIS &amp; I-SWIS demo accounts button." title="Screenshot from PBISapps"/>
          <p:cNvPicPr>
            <a:picLocks noChangeAspect="1"/>
          </p:cNvPicPr>
          <p:nvPr/>
        </p:nvPicPr>
        <p:blipFill>
          <a:blip r:embed="rId4"/>
          <a:stretch>
            <a:fillRect/>
          </a:stretch>
        </p:blipFill>
        <p:spPr>
          <a:xfrm>
            <a:off x="2133600" y="2590800"/>
            <a:ext cx="5715000" cy="4397375"/>
          </a:xfrm>
          <a:prstGeom prst="rect">
            <a:avLst/>
          </a:prstGeom>
        </p:spPr>
      </p:pic>
      <p:cxnSp>
        <p:nvCxnSpPr>
          <p:cNvPr id="5" name="Straight Arrow Connector 4" descr="Blue arrow is pointing to SWIS demo account access." title="Blue Arrow"/>
          <p:cNvCxnSpPr/>
          <p:nvPr/>
        </p:nvCxnSpPr>
        <p:spPr>
          <a:xfrm flipH="1" flipV="1">
            <a:off x="6369628" y="3811063"/>
            <a:ext cx="2393372" cy="1751537"/>
          </a:xfrm>
          <a:prstGeom prst="straightConnector1">
            <a:avLst/>
          </a:prstGeom>
          <a:ln w="174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506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dirty="0" smtClean="0"/>
              <a:t>SWIS Demo School - Reports</a:t>
            </a:r>
            <a:endParaRPr lang="en-US" dirty="0"/>
          </a:p>
        </p:txBody>
      </p:sp>
      <p:sp>
        <p:nvSpPr>
          <p:cNvPr id="3" name="Slide Number Placeholder 2"/>
          <p:cNvSpPr>
            <a:spLocks noGrp="1"/>
          </p:cNvSpPr>
          <p:nvPr>
            <p:ph type="sldNum" sz="quarter" idx="12"/>
          </p:nvPr>
        </p:nvSpPr>
        <p:spPr/>
        <p:txBody>
          <a:bodyPr/>
          <a:lstStyle/>
          <a:p>
            <a:fld id="{234F054D-C5F9-44A7-A53B-65AF4CBC412A}" type="slidenum">
              <a:rPr lang="en-US" smtClean="0"/>
              <a:t>19</a:t>
            </a:fld>
            <a:endParaRPr lang="en-US"/>
          </a:p>
        </p:txBody>
      </p:sp>
      <p:pic>
        <p:nvPicPr>
          <p:cNvPr id="4" name="Picture 2" title="Core Reports provide information at the school-wide level. "/>
          <p:cNvPicPr>
            <a:picLocks noChangeAspect="1" noChangeArrowheads="1"/>
          </p:cNvPicPr>
          <p:nvPr/>
        </p:nvPicPr>
        <p:blipFill rotWithShape="1">
          <a:blip r:embed="rId3">
            <a:extLst>
              <a:ext uri="{28A0092B-C50C-407E-A947-70E740481C1C}">
                <a14:useLocalDpi xmlns:a14="http://schemas.microsoft.com/office/drawing/2010/main" val="0"/>
              </a:ext>
            </a:extLst>
          </a:blip>
          <a:srcRect l="1000" r="-1000"/>
          <a:stretch/>
        </p:blipFill>
        <p:spPr bwMode="auto">
          <a:xfrm>
            <a:off x="0" y="0"/>
            <a:ext cx="92354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static.tumblr.com/95bb5e8c466dec3499c1d6bb32b283fa/f7jqsbx/0u6nknsox/tumblr_static_ehwt1wzrb54owsskgc40w4gwg.png" title="S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154778">
            <a:off x="1566283" y="-4906"/>
            <a:ext cx="990786" cy="9382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descr="Maroon arrow is pointing to SWIS demo account access." title="Maroon Arrow"/>
          <p:cNvCxnSpPr/>
          <p:nvPr/>
        </p:nvCxnSpPr>
        <p:spPr>
          <a:xfrm flipH="1" flipV="1">
            <a:off x="2961302" y="214550"/>
            <a:ext cx="2525098" cy="1233250"/>
          </a:xfrm>
          <a:prstGeom prst="straightConnector1">
            <a:avLst/>
          </a:prstGeom>
          <a:ln w="1936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61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Takeaways</a:t>
            </a:r>
            <a:endParaRPr lang="en-US" sz="4000" dirty="0"/>
          </a:p>
        </p:txBody>
      </p:sp>
      <p:sp>
        <p:nvSpPr>
          <p:cNvPr id="4" name="Footer Placeholder 3"/>
          <p:cNvSpPr>
            <a:spLocks noGrp="1"/>
          </p:cNvSpPr>
          <p:nvPr>
            <p:ph type="ftr" sz="quarter" idx="11"/>
          </p:nvPr>
        </p:nvSpPr>
        <p:spPr/>
        <p:txBody>
          <a:bodyPr/>
          <a:lstStyle/>
          <a:p>
            <a:r>
              <a:rPr lang="en-US" smtClean="0"/>
              <a:t>pbisMN.org</a:t>
            </a:r>
            <a:endParaRPr lang="en-US" dirty="0"/>
          </a:p>
        </p:txBody>
      </p:sp>
      <p:sp>
        <p:nvSpPr>
          <p:cNvPr id="8" name="Slide Number Placeholder 7"/>
          <p:cNvSpPr>
            <a:spLocks noGrp="1"/>
          </p:cNvSpPr>
          <p:nvPr>
            <p:ph type="sldNum" sz="quarter" idx="12"/>
          </p:nvPr>
        </p:nvSpPr>
        <p:spPr/>
        <p:txBody>
          <a:bodyPr/>
          <a:lstStyle/>
          <a:p>
            <a:fld id="{7F3FC205-3EFB-4FAF-811D-17A9E27390E7}" type="slidenum">
              <a:rPr lang="en-US" smtClean="0"/>
              <a:pPr/>
              <a:t>2</a:t>
            </a:fld>
            <a:endParaRPr lang="en-US" dirty="0"/>
          </a:p>
        </p:txBody>
      </p:sp>
      <p:sp>
        <p:nvSpPr>
          <p:cNvPr id="10" name="TextBox 9"/>
          <p:cNvSpPr txBox="1"/>
          <p:nvPr/>
        </p:nvSpPr>
        <p:spPr>
          <a:xfrm>
            <a:off x="152400" y="1113405"/>
            <a:ext cx="8839200" cy="5909310"/>
          </a:xfrm>
          <a:prstGeom prst="rect">
            <a:avLst/>
          </a:prstGeom>
          <a:noFill/>
        </p:spPr>
        <p:txBody>
          <a:bodyPr wrap="square" rtlCol="0">
            <a:spAutoFit/>
          </a:bodyPr>
          <a:lstStyle/>
          <a:p>
            <a:pPr marL="514350" lvl="0" indent="-514350">
              <a:spcBef>
                <a:spcPts val="600"/>
              </a:spcBef>
              <a:spcAft>
                <a:spcPts val="600"/>
              </a:spcAft>
              <a:buFont typeface="+mj-lt"/>
              <a:buAutoNum type="arabicPeriod"/>
            </a:pPr>
            <a:r>
              <a:rPr lang="en-US" sz="2800" b="1" dirty="0" smtClean="0"/>
              <a:t>The </a:t>
            </a:r>
            <a:r>
              <a:rPr lang="en-US" sz="2800" b="1" dirty="0"/>
              <a:t>right information, in the right form, at the right </a:t>
            </a:r>
            <a:r>
              <a:rPr lang="en-US" sz="2800" b="1" dirty="0" smtClean="0"/>
              <a:t>time leads to more effective </a:t>
            </a:r>
            <a:r>
              <a:rPr lang="en-US" sz="2800" b="1" dirty="0"/>
              <a:t>&amp; efficient </a:t>
            </a:r>
            <a:r>
              <a:rPr lang="en-US" sz="2800" b="1" dirty="0" smtClean="0"/>
              <a:t>decisions.</a:t>
            </a:r>
            <a:endParaRPr lang="en-US" sz="2800" b="1" dirty="0"/>
          </a:p>
          <a:p>
            <a:pPr marL="514350" lvl="0" indent="-514350">
              <a:spcBef>
                <a:spcPts val="600"/>
              </a:spcBef>
              <a:spcAft>
                <a:spcPts val="600"/>
              </a:spcAft>
              <a:buFont typeface="+mj-lt"/>
              <a:buAutoNum type="arabicPeriod"/>
            </a:pPr>
            <a:r>
              <a:rPr lang="en-US" sz="2800" b="1" dirty="0" smtClean="0">
                <a:solidFill>
                  <a:prstClr val="black"/>
                </a:solidFill>
              </a:rPr>
              <a:t>SWIS helps “precision </a:t>
            </a:r>
            <a:r>
              <a:rPr lang="en-US" sz="2800" b="1" dirty="0">
                <a:solidFill>
                  <a:prstClr val="black"/>
                </a:solidFill>
              </a:rPr>
              <a:t>problem-solve” challenging behaviors to determine whether it </a:t>
            </a:r>
            <a:r>
              <a:rPr lang="en-US" sz="2800" b="1" dirty="0" smtClean="0">
                <a:solidFill>
                  <a:prstClr val="black"/>
                </a:solidFill>
              </a:rPr>
              <a:t>is</a:t>
            </a:r>
          </a:p>
          <a:p>
            <a:pPr marL="971550" lvl="1" indent="-514350">
              <a:spcBef>
                <a:spcPts val="600"/>
              </a:spcBef>
              <a:spcAft>
                <a:spcPts val="600"/>
              </a:spcAft>
              <a:buFont typeface="Arial" panose="020B0604020202020204" pitchFamily="34" charset="0"/>
              <a:buChar char="•"/>
            </a:pPr>
            <a:r>
              <a:rPr lang="en-US" sz="2400" b="1" dirty="0" smtClean="0">
                <a:solidFill>
                  <a:prstClr val="black"/>
                </a:solidFill>
              </a:rPr>
              <a:t>a </a:t>
            </a:r>
            <a:r>
              <a:rPr lang="en-US" sz="2400" b="1" dirty="0">
                <a:solidFill>
                  <a:prstClr val="black"/>
                </a:solidFill>
              </a:rPr>
              <a:t>school-wide </a:t>
            </a:r>
            <a:r>
              <a:rPr lang="en-US" sz="2400" b="1" dirty="0" smtClean="0">
                <a:solidFill>
                  <a:prstClr val="black"/>
                </a:solidFill>
              </a:rPr>
              <a:t>problem,</a:t>
            </a:r>
          </a:p>
          <a:p>
            <a:pPr marL="971550" lvl="1" indent="-514350">
              <a:spcBef>
                <a:spcPts val="600"/>
              </a:spcBef>
              <a:spcAft>
                <a:spcPts val="600"/>
              </a:spcAft>
              <a:buFont typeface="Arial" panose="020B0604020202020204" pitchFamily="34" charset="0"/>
              <a:buChar char="•"/>
            </a:pPr>
            <a:r>
              <a:rPr lang="en-US" sz="2400" b="1" dirty="0" smtClean="0">
                <a:solidFill>
                  <a:prstClr val="black"/>
                </a:solidFill>
              </a:rPr>
              <a:t>a </a:t>
            </a:r>
            <a:r>
              <a:rPr lang="en-US" sz="2400" b="1" dirty="0">
                <a:solidFill>
                  <a:prstClr val="black"/>
                </a:solidFill>
              </a:rPr>
              <a:t>small group </a:t>
            </a:r>
            <a:r>
              <a:rPr lang="en-US" sz="2400" b="1" dirty="0" smtClean="0">
                <a:solidFill>
                  <a:prstClr val="black"/>
                </a:solidFill>
              </a:rPr>
              <a:t>problem,</a:t>
            </a:r>
          </a:p>
          <a:p>
            <a:pPr marL="971550" lvl="1" indent="-514350">
              <a:spcBef>
                <a:spcPts val="600"/>
              </a:spcBef>
              <a:spcAft>
                <a:spcPts val="600"/>
              </a:spcAft>
              <a:buFont typeface="Arial" panose="020B0604020202020204" pitchFamily="34" charset="0"/>
              <a:buChar char="•"/>
            </a:pPr>
            <a:r>
              <a:rPr lang="en-US" sz="2400" b="1" dirty="0" smtClean="0">
                <a:solidFill>
                  <a:prstClr val="black"/>
                </a:solidFill>
              </a:rPr>
              <a:t>or </a:t>
            </a:r>
            <a:r>
              <a:rPr lang="en-US" sz="2400" b="1" dirty="0">
                <a:solidFill>
                  <a:prstClr val="black"/>
                </a:solidFill>
              </a:rPr>
              <a:t>1-2 students that need specific </a:t>
            </a:r>
            <a:r>
              <a:rPr lang="en-US" sz="2400" b="1" dirty="0" smtClean="0">
                <a:solidFill>
                  <a:prstClr val="black"/>
                </a:solidFill>
              </a:rPr>
              <a:t>supports…</a:t>
            </a:r>
          </a:p>
          <a:p>
            <a:pPr algn="r">
              <a:spcBef>
                <a:spcPts val="600"/>
              </a:spcBef>
              <a:spcAft>
                <a:spcPts val="600"/>
              </a:spcAft>
            </a:pPr>
            <a:r>
              <a:rPr lang="en-US" sz="2800" b="1" dirty="0" smtClean="0">
                <a:solidFill>
                  <a:prstClr val="black"/>
                </a:solidFill>
              </a:rPr>
              <a:t>… </a:t>
            </a:r>
            <a:r>
              <a:rPr lang="en-US" sz="2800" b="1" dirty="0">
                <a:solidFill>
                  <a:prstClr val="black"/>
                </a:solidFill>
              </a:rPr>
              <a:t>in “real time” (e.g., a 30-45 minute meeting</a:t>
            </a:r>
            <a:r>
              <a:rPr lang="en-US" sz="2800" b="1" dirty="0" smtClean="0">
                <a:solidFill>
                  <a:prstClr val="black"/>
                </a:solidFill>
              </a:rPr>
              <a:t>).</a:t>
            </a:r>
          </a:p>
          <a:p>
            <a:pPr marL="514350" lvl="0" indent="-514350">
              <a:spcBef>
                <a:spcPts val="600"/>
              </a:spcBef>
              <a:spcAft>
                <a:spcPts val="600"/>
              </a:spcAft>
              <a:buFont typeface="+mj-lt"/>
              <a:buAutoNum type="arabicPeriod" startAt="3"/>
            </a:pPr>
            <a:r>
              <a:rPr lang="en-US" sz="2800" b="1" dirty="0" smtClean="0">
                <a:solidFill>
                  <a:prstClr val="black"/>
                </a:solidFill>
              </a:rPr>
              <a:t>We have a network </a:t>
            </a:r>
            <a:r>
              <a:rPr lang="en-US" sz="2800" b="1" dirty="0">
                <a:solidFill>
                  <a:prstClr val="black"/>
                </a:solidFill>
              </a:rPr>
              <a:t>of SWIS Facilitators across Minnesota </a:t>
            </a:r>
            <a:r>
              <a:rPr lang="en-US" sz="2800" b="1" dirty="0" smtClean="0">
                <a:solidFill>
                  <a:prstClr val="black"/>
                </a:solidFill>
              </a:rPr>
              <a:t>available </a:t>
            </a:r>
            <a:r>
              <a:rPr lang="en-US" sz="2800" b="1" dirty="0">
                <a:solidFill>
                  <a:prstClr val="black"/>
                </a:solidFill>
              </a:rPr>
              <a:t>to help </a:t>
            </a:r>
            <a:r>
              <a:rPr lang="en-US" sz="2800" b="1" dirty="0" smtClean="0">
                <a:solidFill>
                  <a:prstClr val="black"/>
                </a:solidFill>
              </a:rPr>
              <a:t>schools…</a:t>
            </a:r>
          </a:p>
          <a:p>
            <a:pPr lvl="0" algn="r">
              <a:spcBef>
                <a:spcPts val="600"/>
              </a:spcBef>
              <a:spcAft>
                <a:spcPts val="600"/>
              </a:spcAft>
            </a:pPr>
            <a:r>
              <a:rPr lang="en-US" sz="2800" b="1" dirty="0" smtClean="0">
                <a:solidFill>
                  <a:prstClr val="black"/>
                </a:solidFill>
              </a:rPr>
              <a:t>…find </a:t>
            </a:r>
            <a:r>
              <a:rPr lang="en-US" sz="2800" b="1" dirty="0">
                <a:solidFill>
                  <a:prstClr val="black"/>
                </a:solidFill>
              </a:rPr>
              <a:t>out how to become one </a:t>
            </a:r>
            <a:r>
              <a:rPr lang="en-US" sz="2800" b="1" dirty="0" smtClean="0">
                <a:solidFill>
                  <a:prstClr val="black"/>
                </a:solidFill>
              </a:rPr>
              <a:t>too!</a:t>
            </a:r>
            <a:endParaRPr lang="en-US" sz="2800" b="1" dirty="0">
              <a:solidFill>
                <a:prstClr val="black"/>
              </a:solidFill>
            </a:endParaRPr>
          </a:p>
        </p:txBody>
      </p:sp>
    </p:spTree>
    <p:extLst>
      <p:ext uri="{BB962C8B-B14F-4D97-AF65-F5344CB8AC3E}">
        <p14:creationId xmlns:p14="http://schemas.microsoft.com/office/powerpoint/2010/main" val="82864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Core SWIS Reports</a:t>
            </a:r>
            <a:endParaRPr lang="en-US" dirty="0"/>
          </a:p>
        </p:txBody>
      </p:sp>
      <p:pic>
        <p:nvPicPr>
          <p:cNvPr id="2052" name="Picture 4" descr="https://app.swis.org/cache/319d4ac67d36a9a832ff07d98059fcb4.jpg" title="Referrals Per Day Per Mon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5" y="1484681"/>
            <a:ext cx="2677159"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app.swis.org/cache/2516288ec001cd946e161e8ea42cc3e9.jpg" title="Referrals by Problem Behavi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229" y="1484681"/>
            <a:ext cx="2677162"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app.swis.org/cache/74961559678c097bedc3e4f65cf56313.jpg" title="Referrals By Lo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829" y="1484681"/>
            <a:ext cx="2677162" cy="1295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s://app.swis.org/cache/e653bc7de009dd22975fb84889984216.jpg" title="Referrals By 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4" y="3276600"/>
            <a:ext cx="2677158" cy="1295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s://app.swis.org/cache/664106918e467bd52d4874a06d913355.jpg" title="Referrals By Stud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231" y="3276600"/>
            <a:ext cx="2689961" cy="1301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s://app.swis.org/cache/cb053a04c0719fa82a6cbbff352f9e72.jpg" title="Referrals by Day of Wee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2829" y="3282794"/>
            <a:ext cx="2677162"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descr="https://app.swis.org/cache/327fee0d785efeacddf00f3eb7c709dc.jpg" title="Referrals by Gra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029204"/>
            <a:ext cx="2677162" cy="1295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Footer Placeholder 11"/>
          <p:cNvSpPr>
            <a:spLocks noGrp="1"/>
          </p:cNvSpPr>
          <p:nvPr>
            <p:ph type="ftr" sz="quarter" idx="11"/>
          </p:nvPr>
        </p:nvSpPr>
        <p:spPr/>
        <p:txBody>
          <a:bodyPr/>
          <a:lstStyle/>
          <a:p>
            <a:pPr algn="l"/>
            <a:r>
              <a:rPr lang="en-US" smtClean="0"/>
              <a:t>pbisMN.org</a:t>
            </a:r>
            <a:endParaRPr lang="en-US" dirty="0"/>
          </a:p>
        </p:txBody>
      </p:sp>
      <p:sp>
        <p:nvSpPr>
          <p:cNvPr id="13" name="Slide Number Placeholder 12"/>
          <p:cNvSpPr>
            <a:spLocks noGrp="1"/>
          </p:cNvSpPr>
          <p:nvPr>
            <p:ph type="sldNum" sz="quarter" idx="12"/>
          </p:nvPr>
        </p:nvSpPr>
        <p:spPr/>
        <p:txBody>
          <a:bodyPr/>
          <a:lstStyle/>
          <a:p>
            <a:fld id="{91C7252B-4A3A-443E-82EA-92A5BCCF2336}" type="slidenum">
              <a:rPr lang="en-US" smtClean="0"/>
              <a:pPr/>
              <a:t>20</a:t>
            </a:fld>
            <a:endParaRPr lang="en-US" dirty="0"/>
          </a:p>
        </p:txBody>
      </p:sp>
    </p:spTree>
    <p:extLst>
      <p:ext uri="{BB962C8B-B14F-4D97-AF65-F5344CB8AC3E}">
        <p14:creationId xmlns:p14="http://schemas.microsoft.com/office/powerpoint/2010/main" val="1873174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0299C6"/>
                </a:solidFill>
              </a:rPr>
              <a:t>Additional SWIS Reports</a:t>
            </a:r>
            <a:endParaRPr lang="en-US" dirty="0">
              <a:solidFill>
                <a:srgbClr val="0299C6"/>
              </a:solidFill>
            </a:endParaRPr>
          </a:p>
        </p:txBody>
      </p:sp>
      <p:sp>
        <p:nvSpPr>
          <p:cNvPr id="2" name="AutoShape 2" descr="https://app.swis.org/cache/319d4ac67d36a9a832ff07d98059fcb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https://app.swis.org/cache/5d7250354f2805e7de2d52e373d05786.jpg"/>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s://app.swis.org/cache/1b1873ad6bab10ea17606785b0bbd15c.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https://app.swis.org/cache/1b1873ad6bab10ea17606785b0bbd15c.jpg" title="Average Referrals Per Day Per Month - Multi Y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377952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s://app.swis.org/cache/6876149e0fe508a677d47ebbe892fc98.jpg" title="Referrals by Location - Multi Y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29599"/>
            <a:ext cx="377952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https://app.swis.org/cache/9371e7964445a229e57d3661c04521f5.jpg" title="Referrals by Problem Behavior - Multi Y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91000"/>
            <a:ext cx="377952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AutoShape 12" descr="https://app.swis.org/cache/23f8090348eed27fed2c3ae2abfcfbae.jpg"/>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4" descr="https://app.swis.org/cache/23f8090348eed27fed2c3ae2abfcfbae.jpg"/>
          <p:cNvSpPr>
            <a:spLocks noChangeAspect="1" noChangeArrowheads="1"/>
          </p:cNvSpPr>
          <p:nvPr/>
        </p:nvSpPr>
        <p:spPr bwMode="auto">
          <a:xfrm>
            <a:off x="765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6" descr="https://app.swis.org/cache/23f8090348eed27fed2c3ae2abfcfbae.jpg"/>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 name="Picture 18" descr="https://app.swis.org/cache/23f8090348eed27fed2c3ae2abfcfbae.jpg" title="Referrals By Sta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191000"/>
            <a:ext cx="377952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1"/>
          </p:nvPr>
        </p:nvSpPr>
        <p:spPr/>
        <p:txBody>
          <a:bodyPr/>
          <a:lstStyle/>
          <a:p>
            <a:pPr algn="l"/>
            <a:r>
              <a:rPr lang="en-US" smtClean="0"/>
              <a:t>pbisMN.org</a:t>
            </a:r>
            <a:endParaRPr lang="en-US" dirty="0"/>
          </a:p>
        </p:txBody>
      </p:sp>
      <p:sp>
        <p:nvSpPr>
          <p:cNvPr id="12" name="Slide Number Placeholder 11"/>
          <p:cNvSpPr>
            <a:spLocks noGrp="1"/>
          </p:cNvSpPr>
          <p:nvPr>
            <p:ph type="sldNum" sz="quarter" idx="12"/>
          </p:nvPr>
        </p:nvSpPr>
        <p:spPr/>
        <p:txBody>
          <a:bodyPr/>
          <a:lstStyle/>
          <a:p>
            <a:fld id="{91C7252B-4A3A-443E-82EA-92A5BCCF2336}" type="slidenum">
              <a:rPr lang="en-US" smtClean="0"/>
              <a:pPr/>
              <a:t>21</a:t>
            </a:fld>
            <a:endParaRPr lang="en-US" dirty="0"/>
          </a:p>
        </p:txBody>
      </p:sp>
    </p:spTree>
    <p:extLst>
      <p:ext uri="{BB962C8B-B14F-4D97-AF65-F5344CB8AC3E}">
        <p14:creationId xmlns:p14="http://schemas.microsoft.com/office/powerpoint/2010/main" val="269200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371601"/>
            <a:ext cx="3657600" cy="1524000"/>
          </a:xfrm>
        </p:spPr>
        <p:txBody>
          <a:bodyPr/>
          <a:lstStyle/>
          <a:p>
            <a:pPr indent="0" algn="ctr"/>
            <a:r>
              <a:rPr lang="en-US" dirty="0" smtClean="0"/>
              <a:t>Student Dashboard</a:t>
            </a:r>
            <a:endParaRPr lang="en-US" dirty="0"/>
          </a:p>
        </p:txBody>
      </p:sp>
      <p:pic>
        <p:nvPicPr>
          <p:cNvPr id="1026" name="Picture 2" descr="Provides a summary of the student’s referral data. " title="Student Dash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80" y="1"/>
            <a:ext cx="5303520" cy="685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lgn="l"/>
            <a:r>
              <a:rPr lang="en-US" smtClean="0"/>
              <a:t>pbisMN.org</a:t>
            </a:r>
            <a:endParaRPr lang="en-US" dirty="0"/>
          </a:p>
        </p:txBody>
      </p:sp>
      <p:sp>
        <p:nvSpPr>
          <p:cNvPr id="3" name="Slide Number Placeholder 2"/>
          <p:cNvSpPr>
            <a:spLocks noGrp="1"/>
          </p:cNvSpPr>
          <p:nvPr>
            <p:ph type="sldNum" sz="quarter" idx="12"/>
          </p:nvPr>
        </p:nvSpPr>
        <p:spPr/>
        <p:txBody>
          <a:bodyPr/>
          <a:lstStyle/>
          <a:p>
            <a:fld id="{91C7252B-4A3A-443E-82EA-92A5BCCF2336}" type="slidenum">
              <a:rPr lang="en-US" smtClean="0"/>
              <a:pPr/>
              <a:t>22</a:t>
            </a:fld>
            <a:endParaRPr lang="en-US" dirty="0"/>
          </a:p>
        </p:txBody>
      </p:sp>
    </p:spTree>
    <p:extLst>
      <p:ext uri="{BB962C8B-B14F-4D97-AF65-F5344CB8AC3E}">
        <p14:creationId xmlns:p14="http://schemas.microsoft.com/office/powerpoint/2010/main" val="2683832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Use Data For Decision Making?</a:t>
            </a:r>
            <a:endParaRPr lang="en-US" sz="3200" dirty="0"/>
          </a:p>
        </p:txBody>
      </p:sp>
      <p:sp>
        <p:nvSpPr>
          <p:cNvPr id="12" name="Content Placeholder 2"/>
          <p:cNvSpPr>
            <a:spLocks noGrp="1"/>
          </p:cNvSpPr>
          <p:nvPr>
            <p:ph idx="1"/>
          </p:nvPr>
        </p:nvSpPr>
        <p:spPr>
          <a:xfrm>
            <a:off x="304800" y="1214890"/>
            <a:ext cx="8534400" cy="5262109"/>
          </a:xfrm>
        </p:spPr>
        <p:txBody>
          <a:bodyPr>
            <a:normAutofit/>
          </a:bodyPr>
          <a:lstStyle/>
          <a:p>
            <a:pPr marL="0" indent="0">
              <a:buNone/>
            </a:pPr>
            <a:r>
              <a:rPr lang="en-US" sz="3600" dirty="0" smtClean="0">
                <a:solidFill>
                  <a:schemeClr val="accent1">
                    <a:lumMod val="75000"/>
                  </a:schemeClr>
                </a:solidFill>
              </a:rPr>
              <a:t>Decisions are more likely to be </a:t>
            </a:r>
            <a:r>
              <a:rPr lang="en-US" sz="3600" b="1" dirty="0" smtClean="0">
                <a:solidFill>
                  <a:srgbClr val="206228"/>
                </a:solidFill>
              </a:rPr>
              <a:t>effective</a:t>
            </a:r>
            <a:r>
              <a:rPr lang="en-US" sz="3600" dirty="0" smtClean="0">
                <a:solidFill>
                  <a:srgbClr val="206228"/>
                </a:solidFill>
              </a:rPr>
              <a:t> </a:t>
            </a:r>
            <a:r>
              <a:rPr lang="en-US" sz="3600" dirty="0" smtClean="0">
                <a:solidFill>
                  <a:schemeClr val="accent1">
                    <a:lumMod val="75000"/>
                  </a:schemeClr>
                </a:solidFill>
              </a:rPr>
              <a:t>and </a:t>
            </a:r>
            <a:r>
              <a:rPr lang="en-US" sz="3600" b="1" dirty="0" smtClean="0">
                <a:solidFill>
                  <a:srgbClr val="206228"/>
                </a:solidFill>
              </a:rPr>
              <a:t>efficient</a:t>
            </a:r>
            <a:r>
              <a:rPr lang="en-US" sz="3600" dirty="0" smtClean="0">
                <a:solidFill>
                  <a:schemeClr val="accent1">
                    <a:lumMod val="75000"/>
                  </a:schemeClr>
                </a:solidFill>
              </a:rPr>
              <a:t> when they are based on </a:t>
            </a:r>
            <a:r>
              <a:rPr lang="en-US" sz="3600" b="1" dirty="0" smtClean="0">
                <a:solidFill>
                  <a:srgbClr val="206228"/>
                </a:solidFill>
              </a:rPr>
              <a:t>data</a:t>
            </a:r>
            <a:r>
              <a:rPr lang="en-US" sz="3600" dirty="0" smtClean="0">
                <a:solidFill>
                  <a:schemeClr val="accent1">
                    <a:lumMod val="75000"/>
                  </a:schemeClr>
                </a:solidFill>
              </a:rPr>
              <a:t>.</a:t>
            </a:r>
          </a:p>
          <a:p>
            <a:endParaRPr lang="en-US" sz="3600" dirty="0" smtClean="0">
              <a:solidFill>
                <a:schemeClr val="accent1">
                  <a:lumMod val="75000"/>
                </a:schemeClr>
              </a:solidFill>
            </a:endParaRPr>
          </a:p>
          <a:p>
            <a:pPr marL="0" indent="0">
              <a:buNone/>
            </a:pPr>
            <a:r>
              <a:rPr lang="en-US" sz="3600" dirty="0" smtClean="0">
                <a:solidFill>
                  <a:schemeClr val="accent1">
                    <a:lumMod val="75000"/>
                  </a:schemeClr>
                </a:solidFill>
              </a:rPr>
              <a:t>The </a:t>
            </a:r>
            <a:r>
              <a:rPr lang="en-US" sz="3600" b="1" dirty="0" smtClean="0">
                <a:solidFill>
                  <a:srgbClr val="206228"/>
                </a:solidFill>
              </a:rPr>
              <a:t>quality</a:t>
            </a:r>
            <a:r>
              <a:rPr lang="en-US" sz="3600" dirty="0" smtClean="0">
                <a:solidFill>
                  <a:schemeClr val="accent1">
                    <a:lumMod val="75000"/>
                  </a:schemeClr>
                </a:solidFill>
              </a:rPr>
              <a:t> of decision making depends most on the first step; defining the problem to be solved with </a:t>
            </a:r>
            <a:r>
              <a:rPr lang="en-US" sz="3600" b="1" dirty="0" smtClean="0">
                <a:solidFill>
                  <a:srgbClr val="206228"/>
                </a:solidFill>
              </a:rPr>
              <a:t>precision</a:t>
            </a:r>
            <a:r>
              <a:rPr lang="en-US" sz="3600" dirty="0" smtClean="0">
                <a:solidFill>
                  <a:schemeClr val="accent1">
                    <a:lumMod val="75000"/>
                  </a:schemeClr>
                </a:solidFill>
              </a:rPr>
              <a:t> and </a:t>
            </a:r>
            <a:r>
              <a:rPr lang="en-US" sz="3600" b="1" dirty="0" smtClean="0">
                <a:solidFill>
                  <a:srgbClr val="206228"/>
                </a:solidFill>
              </a:rPr>
              <a:t>clarity</a:t>
            </a:r>
            <a:r>
              <a:rPr lang="en-US" sz="3600" dirty="0" smtClean="0">
                <a:solidFill>
                  <a:schemeClr val="accent1">
                    <a:lumMod val="75000"/>
                  </a:schemeClr>
                </a:solidFill>
              </a:rPr>
              <a:t>.</a:t>
            </a:r>
            <a:endParaRPr lang="en-US" sz="3600" dirty="0">
              <a:solidFill>
                <a:schemeClr val="accent1">
                  <a:lumMod val="75000"/>
                </a:schemeClr>
              </a:solidFill>
            </a:endParaRPr>
          </a:p>
        </p:txBody>
      </p:sp>
      <p:sp>
        <p:nvSpPr>
          <p:cNvPr id="13" name="Footer Placeholder 12"/>
          <p:cNvSpPr>
            <a:spLocks noGrp="1"/>
          </p:cNvSpPr>
          <p:nvPr>
            <p:ph type="ftr" sz="quarter" idx="11"/>
          </p:nvPr>
        </p:nvSpPr>
        <p:spPr/>
        <p:txBody>
          <a:bodyPr/>
          <a:lstStyle/>
          <a:p>
            <a:pPr algn="l"/>
            <a:r>
              <a:rPr lang="en-US" smtClean="0"/>
              <a:t>pbisMN.org</a:t>
            </a:r>
            <a:endParaRPr lang="en-US" dirty="0"/>
          </a:p>
        </p:txBody>
      </p:sp>
      <p:sp>
        <p:nvSpPr>
          <p:cNvPr id="14" name="Slide Number Placeholder 13"/>
          <p:cNvSpPr>
            <a:spLocks noGrp="1"/>
          </p:cNvSpPr>
          <p:nvPr>
            <p:ph type="sldNum" sz="quarter" idx="12"/>
          </p:nvPr>
        </p:nvSpPr>
        <p:spPr/>
        <p:txBody>
          <a:bodyPr/>
          <a:lstStyle/>
          <a:p>
            <a:fld id="{91C7252B-4A3A-443E-82EA-92A5BCCF2336}" type="slidenum">
              <a:rPr lang="en-US" smtClean="0"/>
              <a:t>23</a:t>
            </a:fld>
            <a:endParaRPr lang="en-US"/>
          </a:p>
        </p:txBody>
      </p:sp>
    </p:spTree>
    <p:extLst>
      <p:ext uri="{BB962C8B-B14F-4D97-AF65-F5344CB8AC3E}">
        <p14:creationId xmlns:p14="http://schemas.microsoft.com/office/powerpoint/2010/main" val="164743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Use Data For Decision Making?</a:t>
            </a:r>
            <a:endParaRPr lang="en-US" sz="3200" dirty="0"/>
          </a:p>
        </p:txBody>
      </p:sp>
      <p:sp>
        <p:nvSpPr>
          <p:cNvPr id="10" name="Content Placeholder 2"/>
          <p:cNvSpPr>
            <a:spLocks noGrp="1"/>
          </p:cNvSpPr>
          <p:nvPr>
            <p:ph idx="1"/>
          </p:nvPr>
        </p:nvSpPr>
        <p:spPr>
          <a:xfrm>
            <a:off x="381000" y="1542281"/>
            <a:ext cx="8382000" cy="5010805"/>
          </a:xfrm>
        </p:spPr>
        <p:txBody>
          <a:bodyPr>
            <a:normAutofit/>
          </a:bodyPr>
          <a:lstStyle/>
          <a:p>
            <a:pPr marL="0" indent="0">
              <a:spcBef>
                <a:spcPts val="0"/>
              </a:spcBef>
              <a:spcAft>
                <a:spcPts val="1800"/>
              </a:spcAft>
              <a:buNone/>
            </a:pPr>
            <a:r>
              <a:rPr lang="en-US" dirty="0" smtClean="0"/>
              <a:t>Data help place the “problem” in the               </a:t>
            </a:r>
            <a:r>
              <a:rPr lang="en-US" b="1" i="1" dirty="0" smtClean="0">
                <a:solidFill>
                  <a:srgbClr val="206228"/>
                </a:solidFill>
              </a:rPr>
              <a:t>local context</a:t>
            </a:r>
            <a:r>
              <a:rPr lang="en-US" dirty="0" smtClean="0">
                <a:solidFill>
                  <a:srgbClr val="206228"/>
                </a:solidFill>
              </a:rPr>
              <a:t> </a:t>
            </a:r>
            <a:r>
              <a:rPr lang="en-US" dirty="0" smtClean="0"/>
              <a:t>rather than on the students.</a:t>
            </a:r>
          </a:p>
          <a:p>
            <a:pPr marL="0" indent="0">
              <a:spcBef>
                <a:spcPts val="0"/>
              </a:spcBef>
              <a:spcAft>
                <a:spcPts val="1800"/>
              </a:spcAft>
              <a:buNone/>
            </a:pPr>
            <a:r>
              <a:rPr lang="en-US" dirty="0" smtClean="0">
                <a:solidFill>
                  <a:srgbClr val="206228"/>
                </a:solidFill>
              </a:rPr>
              <a:t>Data help us ask the right questions…they do not provide the </a:t>
            </a:r>
            <a:r>
              <a:rPr lang="en-US" b="1" dirty="0" smtClean="0"/>
              <a:t>solutions</a:t>
            </a:r>
            <a:r>
              <a:rPr lang="en-US" dirty="0" smtClean="0">
                <a:solidFill>
                  <a:srgbClr val="206228"/>
                </a:solidFill>
              </a:rPr>
              <a:t>. </a:t>
            </a:r>
            <a:endParaRPr lang="en-US" sz="1100" dirty="0" smtClean="0">
              <a:solidFill>
                <a:srgbClr val="206228"/>
              </a:solidFill>
            </a:endParaRPr>
          </a:p>
          <a:p>
            <a:pPr marL="0" indent="0">
              <a:spcBef>
                <a:spcPts val="0"/>
              </a:spcBef>
              <a:spcAft>
                <a:spcPts val="0"/>
              </a:spcAft>
              <a:buNone/>
            </a:pPr>
            <a:r>
              <a:rPr lang="en-US" dirty="0" smtClean="0">
                <a:solidFill>
                  <a:srgbClr val="206228"/>
                </a:solidFill>
              </a:rPr>
              <a:t>Use data to:</a:t>
            </a:r>
          </a:p>
          <a:p>
            <a:pPr marL="971550" lvl="1" indent="-514350">
              <a:spcBef>
                <a:spcPts val="0"/>
              </a:spcBef>
              <a:spcAft>
                <a:spcPts val="300"/>
              </a:spcAft>
              <a:buFont typeface="+mj-lt"/>
              <a:buAutoNum type="alphaLcPeriod"/>
            </a:pPr>
            <a:r>
              <a:rPr lang="en-US" b="1" dirty="0" smtClean="0">
                <a:solidFill>
                  <a:schemeClr val="accent1">
                    <a:lumMod val="75000"/>
                  </a:schemeClr>
                </a:solidFill>
              </a:rPr>
              <a:t>Identify</a:t>
            </a:r>
            <a:r>
              <a:rPr lang="en-US" dirty="0" smtClean="0">
                <a:solidFill>
                  <a:schemeClr val="accent1">
                    <a:lumMod val="75000"/>
                  </a:schemeClr>
                </a:solidFill>
              </a:rPr>
              <a:t> </a:t>
            </a:r>
            <a:r>
              <a:rPr lang="en-US" dirty="0" smtClean="0">
                <a:solidFill>
                  <a:srgbClr val="206228"/>
                </a:solidFill>
              </a:rPr>
              <a:t>problems</a:t>
            </a:r>
          </a:p>
          <a:p>
            <a:pPr marL="971550" lvl="1" indent="-514350">
              <a:spcBef>
                <a:spcPts val="0"/>
              </a:spcBef>
              <a:spcAft>
                <a:spcPts val="300"/>
              </a:spcAft>
              <a:buFont typeface="+mj-lt"/>
              <a:buAutoNum type="alphaLcPeriod"/>
            </a:pPr>
            <a:r>
              <a:rPr lang="en-US" b="1" dirty="0" smtClean="0">
                <a:solidFill>
                  <a:schemeClr val="accent1">
                    <a:lumMod val="75000"/>
                  </a:schemeClr>
                </a:solidFill>
              </a:rPr>
              <a:t>Refine</a:t>
            </a:r>
            <a:r>
              <a:rPr lang="en-US" dirty="0" smtClean="0">
                <a:solidFill>
                  <a:srgbClr val="206228"/>
                </a:solidFill>
              </a:rPr>
              <a:t> problems and understand the context</a:t>
            </a:r>
          </a:p>
          <a:p>
            <a:pPr marL="971550" lvl="1" indent="-514350">
              <a:spcBef>
                <a:spcPts val="0"/>
              </a:spcBef>
              <a:spcAft>
                <a:spcPts val="300"/>
              </a:spcAft>
              <a:buFont typeface="+mj-lt"/>
              <a:buAutoNum type="alphaLcPeriod"/>
            </a:pPr>
            <a:r>
              <a:rPr lang="en-US" b="1" dirty="0" smtClean="0">
                <a:solidFill>
                  <a:schemeClr val="accent1">
                    <a:lumMod val="75000"/>
                  </a:schemeClr>
                </a:solidFill>
              </a:rPr>
              <a:t>Define</a:t>
            </a:r>
            <a:r>
              <a:rPr lang="en-US" dirty="0" smtClean="0">
                <a:solidFill>
                  <a:srgbClr val="206228"/>
                </a:solidFill>
              </a:rPr>
              <a:t> the questions that </a:t>
            </a:r>
            <a:r>
              <a:rPr lang="en-US" u="sng" dirty="0" smtClean="0">
                <a:solidFill>
                  <a:srgbClr val="206228"/>
                </a:solidFill>
              </a:rPr>
              <a:t>lead</a:t>
            </a:r>
            <a:r>
              <a:rPr lang="en-US" dirty="0" smtClean="0">
                <a:solidFill>
                  <a:srgbClr val="206228"/>
                </a:solidFill>
              </a:rPr>
              <a:t> to a solution</a:t>
            </a:r>
            <a:endParaRPr lang="en-US" dirty="0">
              <a:solidFill>
                <a:srgbClr val="206228"/>
              </a:solidFill>
            </a:endParaRPr>
          </a:p>
        </p:txBody>
      </p:sp>
      <p:sp>
        <p:nvSpPr>
          <p:cNvPr id="3" name="Footer Placeholder 2"/>
          <p:cNvSpPr>
            <a:spLocks noGrp="1"/>
          </p:cNvSpPr>
          <p:nvPr>
            <p:ph type="ftr" sz="quarter" idx="11"/>
          </p:nvPr>
        </p:nvSpPr>
        <p:spPr/>
        <p:txBody>
          <a:bodyPr/>
          <a:lstStyle/>
          <a:p>
            <a:pPr algn="l"/>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t>24</a:t>
            </a:fld>
            <a:endParaRPr lang="en-US"/>
          </a:p>
        </p:txBody>
      </p:sp>
    </p:spTree>
    <p:extLst>
      <p:ext uri="{BB962C8B-B14F-4D97-AF65-F5344CB8AC3E}">
        <p14:creationId xmlns:p14="http://schemas.microsoft.com/office/powerpoint/2010/main" val="302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title="SWIS Drill Down too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52" y="1347176"/>
            <a:ext cx="6924136" cy="551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mtClean="0"/>
              <a:t>Data Drill Down</a:t>
            </a:r>
            <a:endParaRPr lang="en-US" dirty="0"/>
          </a:p>
        </p:txBody>
      </p:sp>
      <p:sp>
        <p:nvSpPr>
          <p:cNvPr id="3" name="Pentagon 2"/>
          <p:cNvSpPr/>
          <p:nvPr/>
        </p:nvSpPr>
        <p:spPr bwMode="auto">
          <a:xfrm rot="10800000" flipV="1">
            <a:off x="4543507" y="2286001"/>
            <a:ext cx="4600493" cy="1295401"/>
          </a:xfrm>
          <a:prstGeom prst="homePlate">
            <a:avLst/>
          </a:prstGeom>
          <a:solidFill>
            <a:srgbClr val="92D050"/>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Use the information from the SWIS Dashboard to drill down and analyze data.</a:t>
            </a:r>
          </a:p>
        </p:txBody>
      </p:sp>
      <p:sp>
        <p:nvSpPr>
          <p:cNvPr id="6" name="Pentagon 5"/>
          <p:cNvSpPr/>
          <p:nvPr/>
        </p:nvSpPr>
        <p:spPr bwMode="auto">
          <a:xfrm rot="10800000" flipV="1">
            <a:off x="6172200" y="4190998"/>
            <a:ext cx="2971799" cy="1295401"/>
          </a:xfrm>
          <a:prstGeom prst="homePlate">
            <a:avLst/>
          </a:prstGeom>
          <a:solidFill>
            <a:schemeClr val="accent6"/>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Change the graph type to change the lens of analysis.</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7" name="Slide Number Placeholder 6"/>
          <p:cNvSpPr>
            <a:spLocks noGrp="1"/>
          </p:cNvSpPr>
          <p:nvPr>
            <p:ph type="sldNum" sz="quarter" idx="12"/>
          </p:nvPr>
        </p:nvSpPr>
        <p:spPr/>
        <p:txBody>
          <a:bodyPr/>
          <a:lstStyle/>
          <a:p>
            <a:fld id="{91C7252B-4A3A-443E-82EA-92A5BCCF2336}" type="slidenum">
              <a:rPr lang="en-US" smtClean="0"/>
              <a:pPr/>
              <a:t>25</a:t>
            </a:fld>
            <a:endParaRPr lang="en-US" dirty="0"/>
          </a:p>
        </p:txBody>
      </p:sp>
    </p:spTree>
    <p:extLst>
      <p:ext uri="{BB962C8B-B14F-4D97-AF65-F5344CB8AC3E}">
        <p14:creationId xmlns:p14="http://schemas.microsoft.com/office/powerpoint/2010/main" val="377652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Decision Systems</a:t>
            </a:r>
            <a:endParaRPr lang="en-US" dirty="0"/>
          </a:p>
        </p:txBody>
      </p:sp>
      <p:sp>
        <p:nvSpPr>
          <p:cNvPr id="12" name="Content Placeholder 2"/>
          <p:cNvSpPr>
            <a:spLocks noGrp="1"/>
          </p:cNvSpPr>
          <p:nvPr>
            <p:ph idx="1"/>
          </p:nvPr>
        </p:nvSpPr>
        <p:spPr>
          <a:xfrm>
            <a:off x="457200" y="1828800"/>
            <a:ext cx="8382000" cy="4454522"/>
          </a:xfrm>
        </p:spPr>
        <p:txBody>
          <a:bodyPr>
            <a:noAutofit/>
          </a:bodyPr>
          <a:lstStyle/>
          <a:p>
            <a:pPr marL="0" indent="0">
              <a:spcBef>
                <a:spcPts val="0"/>
              </a:spcBef>
              <a:spcAft>
                <a:spcPts val="600"/>
              </a:spcAft>
              <a:buNone/>
            </a:pPr>
            <a:r>
              <a:rPr lang="en-US" sz="3600" b="1" smtClean="0">
                <a:solidFill>
                  <a:schemeClr val="accent1">
                    <a:lumMod val="75000"/>
                  </a:schemeClr>
                </a:solidFill>
              </a:rPr>
              <a:t>Analyzing data in layers to “drill down”</a:t>
            </a:r>
          </a:p>
          <a:p>
            <a:pPr lvl="1">
              <a:spcBef>
                <a:spcPts val="0"/>
              </a:spcBef>
              <a:spcAft>
                <a:spcPts val="600"/>
              </a:spcAft>
            </a:pPr>
            <a:r>
              <a:rPr lang="en-US" sz="3200" smtClean="0">
                <a:solidFill>
                  <a:srgbClr val="206228"/>
                </a:solidFill>
              </a:rPr>
              <a:t>What is our current reality? </a:t>
            </a:r>
          </a:p>
          <a:p>
            <a:pPr lvl="1">
              <a:spcBef>
                <a:spcPts val="0"/>
              </a:spcBef>
              <a:spcAft>
                <a:spcPts val="600"/>
              </a:spcAft>
            </a:pPr>
            <a:r>
              <a:rPr lang="en-US" sz="3200" smtClean="0">
                <a:solidFill>
                  <a:srgbClr val="206228"/>
                </a:solidFill>
              </a:rPr>
              <a:t>Is there a problem? </a:t>
            </a:r>
            <a:r>
              <a:rPr lang="en-US" sz="3200" smtClean="0">
                <a:solidFill>
                  <a:srgbClr val="FF0000"/>
                </a:solidFill>
              </a:rPr>
              <a:t>(red flag)</a:t>
            </a:r>
          </a:p>
          <a:p>
            <a:pPr marL="457200" lvl="1" indent="0">
              <a:spcBef>
                <a:spcPts val="0"/>
              </a:spcBef>
              <a:spcAft>
                <a:spcPts val="600"/>
              </a:spcAft>
              <a:buNone/>
            </a:pPr>
            <a:r>
              <a:rPr lang="en-US" sz="3200" i="1" smtClean="0">
                <a:solidFill>
                  <a:srgbClr val="206228"/>
                </a:solidFill>
              </a:rPr>
              <a:t>	</a:t>
            </a:r>
            <a:r>
              <a:rPr lang="en-US" i="1" smtClean="0">
                <a:solidFill>
                  <a:schemeClr val="accent1">
                    <a:lumMod val="75000"/>
                  </a:schemeClr>
                </a:solidFill>
              </a:rPr>
              <a:t>Note: It’s ok to be doing well! </a:t>
            </a:r>
          </a:p>
          <a:p>
            <a:pPr lvl="1">
              <a:spcBef>
                <a:spcPts val="0"/>
              </a:spcBef>
              <a:spcAft>
                <a:spcPts val="600"/>
              </a:spcAft>
            </a:pPr>
            <a:r>
              <a:rPr lang="en-US" sz="3200" smtClean="0">
                <a:solidFill>
                  <a:srgbClr val="206228"/>
                </a:solidFill>
              </a:rPr>
              <a:t>Put the problem into context (get specific).</a:t>
            </a:r>
          </a:p>
          <a:p>
            <a:pPr marL="914400" lvl="2" indent="0">
              <a:spcBef>
                <a:spcPts val="0"/>
              </a:spcBef>
              <a:spcAft>
                <a:spcPts val="600"/>
              </a:spcAft>
              <a:buNone/>
            </a:pPr>
            <a:r>
              <a:rPr lang="en-US" sz="2800" i="1" smtClean="0">
                <a:solidFill>
                  <a:schemeClr val="accent1">
                    <a:lumMod val="75000"/>
                  </a:schemeClr>
                </a:solidFill>
              </a:rPr>
              <a:t>what, where, when, who, how often, why</a:t>
            </a:r>
          </a:p>
          <a:p>
            <a:pPr lvl="1">
              <a:spcBef>
                <a:spcPts val="0"/>
              </a:spcBef>
              <a:spcAft>
                <a:spcPts val="600"/>
              </a:spcAft>
            </a:pPr>
            <a:r>
              <a:rPr lang="en-US" sz="3200" smtClean="0">
                <a:solidFill>
                  <a:srgbClr val="206228"/>
                </a:solidFill>
              </a:rPr>
              <a:t>Be efficient; don’t drown in the data. </a:t>
            </a:r>
            <a:endParaRPr lang="en-US" sz="3200" dirty="0">
              <a:solidFill>
                <a:srgbClr val="206228"/>
              </a:solidFill>
            </a:endParaRPr>
          </a:p>
        </p:txBody>
      </p:sp>
      <p:pic>
        <p:nvPicPr>
          <p:cNvPr id="13" name="Picture 2" descr="http://us.cdn2.123rf.com/168nwm/tatus/tatus1203/tatus120300025/12928452-red-flag-icon.jpg" title="Red Flag"/>
          <p:cNvPicPr>
            <a:picLocks noChangeAspect="1" noChangeArrowheads="1"/>
          </p:cNvPicPr>
          <p:nvPr/>
        </p:nvPicPr>
        <p:blipFill>
          <a:blip r:embed="rId3"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211166" y="2995353"/>
            <a:ext cx="628650" cy="685800"/>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13"/>
          <p:cNvSpPr>
            <a:spLocks noGrp="1"/>
          </p:cNvSpPr>
          <p:nvPr>
            <p:ph type="ftr" sz="quarter" idx="11"/>
          </p:nvPr>
        </p:nvSpPr>
        <p:spPr/>
        <p:txBody>
          <a:bodyPr/>
          <a:lstStyle/>
          <a:p>
            <a:pPr algn="l"/>
            <a:r>
              <a:rPr lang="en-US" smtClean="0"/>
              <a:t>pbisMN.org</a:t>
            </a:r>
            <a:endParaRPr lang="en-US" dirty="0"/>
          </a:p>
        </p:txBody>
      </p:sp>
      <p:sp>
        <p:nvSpPr>
          <p:cNvPr id="15" name="Slide Number Placeholder 14"/>
          <p:cNvSpPr>
            <a:spLocks noGrp="1"/>
          </p:cNvSpPr>
          <p:nvPr>
            <p:ph type="sldNum" sz="quarter" idx="12"/>
          </p:nvPr>
        </p:nvSpPr>
        <p:spPr/>
        <p:txBody>
          <a:bodyPr/>
          <a:lstStyle/>
          <a:p>
            <a:fld id="{91C7252B-4A3A-443E-82EA-92A5BCCF2336}" type="slidenum">
              <a:rPr lang="en-US" smtClean="0"/>
              <a:t>26</a:t>
            </a:fld>
            <a:endParaRPr lang="en-US"/>
          </a:p>
        </p:txBody>
      </p:sp>
    </p:spTree>
    <p:extLst>
      <p:ext uri="{BB962C8B-B14F-4D97-AF65-F5344CB8AC3E}">
        <p14:creationId xmlns:p14="http://schemas.microsoft.com/office/powerpoint/2010/main" val="155874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s://app.swis.org/cache/319d4ac67d36a9a832ff07d98059fcb4.jpg" title="Average Referral By Day of Mon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6" descr="https://app.swis.org/cache/2516288ec001cd946e161e8ea42cc3e9.jpg" title="Referrals by Problem Behavi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329" y="1591567"/>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8" descr="https://app.swis.org/cache/74961559678c097bedc3e4f65cf56313.jpg" title="Referrals by Lo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571" y="2788998"/>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0" descr="https://app.swis.org/cache/e653bc7de009dd22975fb84889984216.jpg" title="Referrals by Ti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273634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2" descr="https://app.swis.org/cache/664106918e467bd52d4874a06d913355.jpg" title="Referrals by Stud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38" y="3911261"/>
            <a:ext cx="1903898" cy="92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14" descr="https://app.swis.org/cache/cb053a04c0719fa82a6cbbff352f9e72.jpg" title="Referrals by Day of Wee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2329" y="4038600"/>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6" descr="https://app.swis.org/cache/327fee0d785efeacddf00f3eb7c709dc.jpg" title="Referrals by Grad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38" y="5256572"/>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Using SWIS Data to Solve Problems</a:t>
            </a:r>
            <a:endParaRPr lang="en-US" sz="3200" dirty="0"/>
          </a:p>
        </p:txBody>
      </p:sp>
      <p:pic>
        <p:nvPicPr>
          <p:cNvPr id="3074" name="Picture 2" descr="http://us.cdn2.123rf.com/168nwm/tatus/tatus1203/tatus120300025/12928452-red-flag-icon.jpg" title="Red Flag"/>
          <p:cNvPicPr>
            <a:picLocks noChangeAspect="1" noChangeArrowheads="1"/>
          </p:cNvPicPr>
          <p:nvPr/>
        </p:nvPicPr>
        <p:blipFill>
          <a:blip r:embed="rId10"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1143000" y="2627314"/>
            <a:ext cx="6286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us.cdn2.123rf.com/168nwm/tatus/tatus1203/tatus120300025/12928452-red-flag-icon.jpg" title="Red Flag"/>
          <p:cNvPicPr>
            <a:picLocks noChangeAspect="1" noChangeArrowheads="1"/>
          </p:cNvPicPr>
          <p:nvPr/>
        </p:nvPicPr>
        <p:blipFill>
          <a:blip r:embed="rId10"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352800" y="3886200"/>
            <a:ext cx="6286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s.cdn2.123rf.com/168nwm/tatus/tatus1203/tatus120300025/12928452-red-flag-icon.jpg" title="Red Flag"/>
          <p:cNvPicPr>
            <a:picLocks noChangeAspect="1" noChangeArrowheads="1"/>
          </p:cNvPicPr>
          <p:nvPr/>
        </p:nvPicPr>
        <p:blipFill>
          <a:blip r:embed="rId10"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733800" y="2514600"/>
            <a:ext cx="62865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title="Question Mark"/>
          <p:cNvGrpSpPr/>
          <p:nvPr/>
        </p:nvGrpSpPr>
        <p:grpSpPr>
          <a:xfrm>
            <a:off x="6759181" y="1424377"/>
            <a:ext cx="1371600" cy="1547423"/>
            <a:chOff x="4023607" y="1319633"/>
            <a:chExt cx="1371600" cy="1547423"/>
          </a:xfrm>
        </p:grpSpPr>
        <p:pic>
          <p:nvPicPr>
            <p:cNvPr id="15" name="Picture 2" descr="http://www.kneeslider.net/icon_problem_man.jpg" title="Question Mark"/>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839" y="1319633"/>
              <a:ext cx="1347368" cy="13473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23607" y="2466946"/>
              <a:ext cx="1371600" cy="400110"/>
            </a:xfrm>
            <a:prstGeom prst="rect">
              <a:avLst/>
            </a:prstGeom>
            <a:noFill/>
          </p:spPr>
          <p:txBody>
            <a:bodyPr wrap="square" rtlCol="0">
              <a:spAutoFit/>
            </a:bodyPr>
            <a:lstStyle/>
            <a:p>
              <a:pPr algn="ctr"/>
              <a:r>
                <a:rPr lang="en-US" sz="2000" b="1" dirty="0" smtClean="0">
                  <a:solidFill>
                    <a:schemeClr val="bg1"/>
                  </a:solidFill>
                </a:rPr>
                <a:t>Problem</a:t>
              </a:r>
              <a:endParaRPr lang="en-US" b="1" dirty="0">
                <a:solidFill>
                  <a:schemeClr val="bg1"/>
                </a:solidFill>
              </a:endParaRPr>
            </a:p>
          </p:txBody>
        </p:sp>
      </p:grpSp>
      <p:sp>
        <p:nvSpPr>
          <p:cNvPr id="17" name="Content Placeholder 3"/>
          <p:cNvSpPr txBox="1">
            <a:spLocks/>
          </p:cNvSpPr>
          <p:nvPr/>
        </p:nvSpPr>
        <p:spPr>
          <a:xfrm>
            <a:off x="5562600" y="3313114"/>
            <a:ext cx="3520681" cy="2308324"/>
          </a:xfrm>
          <a:prstGeom prst="rect">
            <a:avLst/>
          </a:prstGeom>
          <a:noFill/>
        </p:spPr>
        <p:txBody>
          <a:bodyPr wrap="square" rtlCol="0">
            <a:spAutoFit/>
          </a:bodyPr>
          <a:lstStyle>
            <a:lvl1pPr marL="396875" indent="-396875" algn="l" defTabSz="914363" rtl="0" eaLnBrk="1" latinLnBrk="0" hangingPunct="1">
              <a:lnSpc>
                <a:spcPct val="90000"/>
              </a:lnSpc>
              <a:spcBef>
                <a:spcPct val="20000"/>
              </a:spcBef>
              <a:buFontTx/>
              <a:buBlip>
                <a:blip r:embed="rId12"/>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solidFill>
                  <a:srgbClr val="FF0000"/>
                </a:solidFill>
              </a:rPr>
              <a:t>The first step in any problem-solving process is identifying the problem.</a:t>
            </a:r>
          </a:p>
        </p:txBody>
      </p:sp>
      <p:sp>
        <p:nvSpPr>
          <p:cNvPr id="4" name="Footer Placeholder 3"/>
          <p:cNvSpPr>
            <a:spLocks noGrp="1"/>
          </p:cNvSpPr>
          <p:nvPr>
            <p:ph type="ftr" sz="quarter" idx="11"/>
          </p:nvPr>
        </p:nvSpPr>
        <p:spPr/>
        <p:txBody>
          <a:bodyPr/>
          <a:lstStyle/>
          <a:p>
            <a:pPr algn="l"/>
            <a:r>
              <a:rPr lang="en-US" smtClean="0"/>
              <a:t>pbisMN.org</a:t>
            </a:r>
            <a:endParaRPr lang="en-US" dirty="0"/>
          </a:p>
        </p:txBody>
      </p:sp>
      <p:sp>
        <p:nvSpPr>
          <p:cNvPr id="5" name="Slide Number Placeholder 4"/>
          <p:cNvSpPr>
            <a:spLocks noGrp="1"/>
          </p:cNvSpPr>
          <p:nvPr>
            <p:ph type="sldNum" sz="quarter" idx="12"/>
          </p:nvPr>
        </p:nvSpPr>
        <p:spPr/>
        <p:txBody>
          <a:bodyPr/>
          <a:lstStyle/>
          <a:p>
            <a:fld id="{91C7252B-4A3A-443E-82EA-92A5BCCF2336}" type="slidenum">
              <a:rPr lang="en-US" smtClean="0"/>
              <a:pPr/>
              <a:t>27</a:t>
            </a:fld>
            <a:endParaRPr lang="en-US" dirty="0"/>
          </a:p>
        </p:txBody>
      </p:sp>
    </p:spTree>
    <p:extLst>
      <p:ext uri="{BB962C8B-B14F-4D97-AF65-F5344CB8AC3E}">
        <p14:creationId xmlns:p14="http://schemas.microsoft.com/office/powerpoint/2010/main" val="398153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233363"/>
            <a:r>
              <a:rPr lang="en-US" smtClean="0"/>
              <a:t>Gathering the Pieces</a:t>
            </a:r>
            <a:endParaRPr lang="en-US" dirty="0">
              <a:solidFill>
                <a:srgbClr val="206228"/>
              </a:solidFill>
            </a:endParaRPr>
          </a:p>
        </p:txBody>
      </p:sp>
      <p:sp>
        <p:nvSpPr>
          <p:cNvPr id="9" name="Text Placeholder 2"/>
          <p:cNvSpPr>
            <a:spLocks noGrp="1"/>
          </p:cNvSpPr>
          <p:nvPr>
            <p:ph idx="1"/>
          </p:nvPr>
        </p:nvSpPr>
        <p:spPr>
          <a:xfrm>
            <a:off x="228600" y="1752600"/>
            <a:ext cx="8458200" cy="914399"/>
          </a:xfrm>
        </p:spPr>
        <p:txBody>
          <a:bodyPr>
            <a:normAutofit lnSpcReduction="10000"/>
          </a:bodyPr>
          <a:lstStyle/>
          <a:p>
            <a:pPr marL="0" indent="0">
              <a:buNone/>
            </a:pPr>
            <a:r>
              <a:rPr lang="en-US" sz="2800" i="1" smtClean="0"/>
              <a:t>SWIS Core Reports can help teams identify current status and potential problems </a:t>
            </a:r>
            <a:r>
              <a:rPr lang="en-US" sz="2800" i="1" smtClean="0">
                <a:solidFill>
                  <a:srgbClr val="C00000"/>
                </a:solidFill>
              </a:rPr>
              <a:t>(red flags)</a:t>
            </a:r>
            <a:endParaRPr lang="en-US" sz="2800" i="1" dirty="0" smtClean="0">
              <a:solidFill>
                <a:srgbClr val="C00000"/>
              </a:solidFill>
            </a:endParaRPr>
          </a:p>
        </p:txBody>
      </p:sp>
      <p:graphicFrame>
        <p:nvGraphicFramePr>
          <p:cNvPr id="3" name="Table 2" title="What are problem behaviors sustaining?"/>
          <p:cNvGraphicFramePr>
            <a:graphicFrameLocks noGrp="1"/>
          </p:cNvGraphicFramePr>
          <p:nvPr>
            <p:extLst>
              <p:ext uri="{D42A27DB-BD31-4B8C-83A1-F6EECF244321}">
                <p14:modId xmlns:p14="http://schemas.microsoft.com/office/powerpoint/2010/main" val="121429333"/>
              </p:ext>
            </p:extLst>
          </p:nvPr>
        </p:nvGraphicFramePr>
        <p:xfrm>
          <a:off x="304800" y="2895600"/>
          <a:ext cx="8610600" cy="3534624"/>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236127">
                <a:tc>
                  <a:txBody>
                    <a:bodyPr/>
                    <a:lstStyle/>
                    <a:p>
                      <a:r>
                        <a:rPr lang="en-US" sz="2400" dirty="0" smtClean="0"/>
                        <a:t>Questions</a:t>
                      </a:r>
                      <a:endParaRPr lang="en-US" sz="2400" dirty="0"/>
                    </a:p>
                  </a:txBody>
                  <a:tcPr/>
                </a:tc>
                <a:tc>
                  <a:txBody>
                    <a:bodyPr/>
                    <a:lstStyle/>
                    <a:p>
                      <a:r>
                        <a:rPr lang="en-US" sz="2400" dirty="0" smtClean="0"/>
                        <a:t>Reporting</a:t>
                      </a:r>
                      <a:r>
                        <a:rPr lang="en-US" sz="2400" baseline="0" dirty="0" smtClean="0"/>
                        <a:t> Tools</a:t>
                      </a:r>
                      <a:endParaRPr lang="en-US" sz="2400" dirty="0"/>
                    </a:p>
                  </a:txBody>
                  <a:tcPr/>
                </a:tc>
                <a:extLst>
                  <a:ext uri="{0D108BD9-81ED-4DB2-BD59-A6C34878D82A}">
                    <a16:rowId xmlns:a16="http://schemas.microsoft.com/office/drawing/2014/main" xmlns="" val="10000"/>
                  </a:ext>
                </a:extLst>
              </a:tr>
              <a:tr h="8534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What problem behaviors are most common?</a:t>
                      </a: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Referrals by Problem Behavior</a:t>
                      </a:r>
                    </a:p>
                  </a:txBody>
                  <a:tcPr anchor="ctr"/>
                </a:tc>
                <a:extLst>
                  <a:ext uri="{0D108BD9-81ED-4DB2-BD59-A6C34878D82A}">
                    <a16:rowId xmlns:a16="http://schemas.microsoft.com/office/drawing/2014/main" xmlns="" val="10001"/>
                  </a:ext>
                </a:extLst>
              </a:tr>
              <a:tr h="5943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Where are problem behaviors most likely?</a:t>
                      </a: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Referrals by Location</a:t>
                      </a:r>
                    </a:p>
                  </a:txBody>
                  <a:tcPr anchor="ctr"/>
                </a:tc>
                <a:extLst>
                  <a:ext uri="{0D108BD9-81ED-4DB2-BD59-A6C34878D82A}">
                    <a16:rowId xmlns:a16="http://schemas.microsoft.com/office/drawing/2014/main" xmlns="" val="10002"/>
                  </a:ext>
                </a:extLst>
              </a:tr>
              <a:tr h="5052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When are problem behaviors most likely?</a:t>
                      </a: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Referrals by Time</a:t>
                      </a:r>
                    </a:p>
                  </a:txBody>
                  <a:tcPr anchor="ctr"/>
                </a:tc>
                <a:extLst>
                  <a:ext uri="{0D108BD9-81ED-4DB2-BD59-A6C34878D82A}">
                    <a16:rowId xmlns:a16="http://schemas.microsoft.com/office/drawing/2014/main" xmlns="" val="10003"/>
                  </a:ext>
                </a:extLst>
              </a:tr>
              <a:tr h="5686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Who is engaged in problem behavior?</a:t>
                      </a: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Referrals by Student</a:t>
                      </a:r>
                    </a:p>
                  </a:txBody>
                  <a:tcPr anchor="ctr"/>
                </a:tc>
                <a:extLst>
                  <a:ext uri="{0D108BD9-81ED-4DB2-BD59-A6C34878D82A}">
                    <a16:rowId xmlns:a16="http://schemas.microsoft.com/office/drawing/2014/main" xmlns="" val="10004"/>
                  </a:ext>
                </a:extLst>
              </a:tr>
              <a:tr h="5557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Why are problem behaviors sustaining?</a:t>
                      </a:r>
                    </a:p>
                  </a:txBody>
                  <a:tcPr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Data Drill Down </a:t>
                      </a:r>
                    </a:p>
                  </a:txBody>
                  <a:tcPr anchor="ctr"/>
                </a:tc>
                <a:extLst>
                  <a:ext uri="{0D108BD9-81ED-4DB2-BD59-A6C34878D82A}">
                    <a16:rowId xmlns:a16="http://schemas.microsoft.com/office/drawing/2014/main" xmlns="" val="10005"/>
                  </a:ext>
                </a:extLst>
              </a:tr>
            </a:tbl>
          </a:graphicData>
        </a:graphic>
      </p:graphicFrame>
      <p:sp>
        <p:nvSpPr>
          <p:cNvPr id="6" name="Oval 5" title="Red Oval"/>
          <p:cNvSpPr/>
          <p:nvPr/>
        </p:nvSpPr>
        <p:spPr>
          <a:xfrm>
            <a:off x="228600" y="5638800"/>
            <a:ext cx="5181600" cy="1066800"/>
          </a:xfrm>
          <a:prstGeom prst="ellipse">
            <a:avLst/>
          </a:prstGeom>
          <a:noFill/>
          <a:ln w="57150">
            <a:solidFill>
              <a:srgbClr val="B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pPr algn="l"/>
            <a:r>
              <a:rPr lang="en-US" smtClean="0"/>
              <a:t>pbisMN.org</a:t>
            </a:r>
            <a:endParaRPr lang="en-US" dirty="0"/>
          </a:p>
        </p:txBody>
      </p:sp>
      <p:sp>
        <p:nvSpPr>
          <p:cNvPr id="8" name="Slide Number Placeholder 7"/>
          <p:cNvSpPr>
            <a:spLocks noGrp="1"/>
          </p:cNvSpPr>
          <p:nvPr>
            <p:ph type="sldNum" sz="quarter" idx="12"/>
          </p:nvPr>
        </p:nvSpPr>
        <p:spPr/>
        <p:txBody>
          <a:bodyPr/>
          <a:lstStyle/>
          <a:p>
            <a:fld id="{91C7252B-4A3A-443E-82EA-92A5BCCF2336}" type="slidenum">
              <a:rPr lang="en-US" smtClean="0"/>
              <a:t>28</a:t>
            </a:fld>
            <a:endParaRPr lang="en-US"/>
          </a:p>
        </p:txBody>
      </p:sp>
    </p:spTree>
    <p:extLst>
      <p:ext uri="{BB962C8B-B14F-4D97-AF65-F5344CB8AC3E}">
        <p14:creationId xmlns:p14="http://schemas.microsoft.com/office/powerpoint/2010/main" val="3427904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ttps://app.swis.org/cache/319d4ac67d36a9a832ff07d98059fcb4.jpg" title="Referrals by Day of Mon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6" descr="https://app.swis.org/cache/2516288ec001cd946e161e8ea42cc3e9.jpg" title="Referrals by Problem Behavi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329" y="1591567"/>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8" descr="https://app.swis.org/cache/74961559678c097bedc3e4f65cf56313.jpg" title="Referrals by Loc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571" y="2788998"/>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0" descr="https://app.swis.org/cache/e653bc7de009dd22975fb84889984216.jpg" title="Referrals by Ti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273634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2" descr="https://app.swis.org/cache/664106918e467bd52d4874a06d913355.jpg" title="Referrals by Stud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38" y="3911261"/>
            <a:ext cx="1903898" cy="92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4" descr="https://app.swis.org/cache/cb053a04c0719fa82a6cbbff352f9e72.jpg" title="Referrals by Day of Wee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2329" y="4038600"/>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6" descr="https://app.swis.org/cache/327fee0d785efeacddf00f3eb7c709dc.jpg" title="Referrals by Grad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38" y="5256572"/>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reeform 2" title="Transition"/>
          <p:cNvSpPr/>
          <p:nvPr/>
        </p:nvSpPr>
        <p:spPr bwMode="auto">
          <a:xfrm>
            <a:off x="-977981" y="2036552"/>
            <a:ext cx="5485903" cy="3396685"/>
          </a:xfrm>
          <a:custGeom>
            <a:avLst/>
            <a:gdLst>
              <a:gd name="connsiteX0" fmla="*/ 5326697 w 5485903"/>
              <a:gd name="connsiteY0" fmla="*/ 58062 h 3396685"/>
              <a:gd name="connsiteX1" fmla="*/ 414455 w 5485903"/>
              <a:gd name="connsiteY1" fmla="*/ 89960 h 3396685"/>
              <a:gd name="connsiteX2" fmla="*/ 563311 w 5485903"/>
              <a:gd name="connsiteY2" fmla="*/ 908667 h 3396685"/>
              <a:gd name="connsiteX3" fmla="*/ 2976902 w 5485903"/>
              <a:gd name="connsiteY3" fmla="*/ 2290899 h 3396685"/>
              <a:gd name="connsiteX4" fmla="*/ 5443655 w 5485903"/>
              <a:gd name="connsiteY4" fmla="*/ 940564 h 3396685"/>
              <a:gd name="connsiteX5" fmla="*/ 829125 w 5485903"/>
              <a:gd name="connsiteY5" fmla="*/ 674750 h 3396685"/>
              <a:gd name="connsiteX6" fmla="*/ 308130 w 5485903"/>
              <a:gd name="connsiteY6" fmla="*/ 1259541 h 3396685"/>
              <a:gd name="connsiteX7" fmla="*/ 2785516 w 5485903"/>
              <a:gd name="connsiteY7" fmla="*/ 3396685 h 339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903" h="3396685">
                <a:moveTo>
                  <a:pt x="5326697" y="58062"/>
                </a:moveTo>
                <a:cubicBezTo>
                  <a:pt x="3267525" y="3127"/>
                  <a:pt x="1208353" y="-51807"/>
                  <a:pt x="414455" y="89960"/>
                </a:cubicBezTo>
                <a:cubicBezTo>
                  <a:pt x="-379443" y="231727"/>
                  <a:pt x="136237" y="541844"/>
                  <a:pt x="563311" y="908667"/>
                </a:cubicBezTo>
                <a:cubicBezTo>
                  <a:pt x="990385" y="1275490"/>
                  <a:pt x="2163511" y="2285583"/>
                  <a:pt x="2976902" y="2290899"/>
                </a:cubicBezTo>
                <a:cubicBezTo>
                  <a:pt x="3790293" y="2296215"/>
                  <a:pt x="5801618" y="1209922"/>
                  <a:pt x="5443655" y="940564"/>
                </a:cubicBezTo>
                <a:cubicBezTo>
                  <a:pt x="5085692" y="671206"/>
                  <a:pt x="1685046" y="621587"/>
                  <a:pt x="829125" y="674750"/>
                </a:cubicBezTo>
                <a:cubicBezTo>
                  <a:pt x="-26796" y="727913"/>
                  <a:pt x="-17935" y="805885"/>
                  <a:pt x="308130" y="1259541"/>
                </a:cubicBezTo>
                <a:cubicBezTo>
                  <a:pt x="634195" y="1713197"/>
                  <a:pt x="1709855" y="2554941"/>
                  <a:pt x="2785516" y="3396685"/>
                </a:cubicBez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17" name="Picture 2" descr="http://us.cdn2.123rf.com/168nwm/tatus/tatus1203/tatus120300025/12928452-red-flag-icon.jpg" title="Red Flag"/>
          <p:cNvPicPr>
            <a:picLocks noChangeAspect="1" noChangeArrowheads="1"/>
          </p:cNvPicPr>
          <p:nvPr/>
        </p:nvPicPr>
        <p:blipFill>
          <a:blip r:embed="rId10"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3514725" y="2561626"/>
            <a:ext cx="628650" cy="6858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3"/>
          <p:cNvSpPr txBox="1">
            <a:spLocks/>
          </p:cNvSpPr>
          <p:nvPr/>
        </p:nvSpPr>
        <p:spPr>
          <a:xfrm>
            <a:off x="4255425" y="1219200"/>
            <a:ext cx="4888575" cy="867930"/>
          </a:xfrm>
          <a:prstGeom prst="rect">
            <a:avLst/>
          </a:prstGeom>
          <a:noFill/>
        </p:spPr>
        <p:txBody>
          <a:bodyPr wrap="square"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i="1" dirty="0" smtClean="0">
                <a:solidFill>
                  <a:srgbClr val="FF0000"/>
                </a:solidFill>
              </a:rPr>
              <a:t>Problem identification involves identifying the context!</a:t>
            </a:r>
          </a:p>
        </p:txBody>
      </p:sp>
      <p:pic>
        <p:nvPicPr>
          <p:cNvPr id="1030" name="Picture 6" title="Drill Down"/>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8682" y="1905838"/>
            <a:ext cx="2977118" cy="461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0167393">
            <a:off x="5749410" y="2382284"/>
            <a:ext cx="935091" cy="338554"/>
          </a:xfrm>
          <a:prstGeom prst="rect">
            <a:avLst/>
          </a:prstGeom>
          <a:noFill/>
        </p:spPr>
        <p:txBody>
          <a:bodyPr wrap="square" rtlCol="0">
            <a:spAutoFit/>
          </a:bodyPr>
          <a:lstStyle/>
          <a:p>
            <a:r>
              <a:rPr lang="en-US" sz="1600" b="1" i="1" dirty="0" smtClean="0">
                <a:solidFill>
                  <a:srgbClr val="FFFF00"/>
                </a:solidFill>
              </a:rPr>
              <a:t>Location</a:t>
            </a:r>
            <a:endParaRPr lang="en-US" sz="1600" b="1" i="1" dirty="0">
              <a:solidFill>
                <a:srgbClr val="FFFF00"/>
              </a:solidFill>
            </a:endParaRPr>
          </a:p>
        </p:txBody>
      </p:sp>
      <p:sp>
        <p:nvSpPr>
          <p:cNvPr id="8" name="TextBox 7"/>
          <p:cNvSpPr txBox="1"/>
          <p:nvPr/>
        </p:nvSpPr>
        <p:spPr>
          <a:xfrm rot="20071772">
            <a:off x="5709842" y="2876855"/>
            <a:ext cx="1125572" cy="584775"/>
          </a:xfrm>
          <a:prstGeom prst="rect">
            <a:avLst/>
          </a:prstGeom>
          <a:noFill/>
        </p:spPr>
        <p:txBody>
          <a:bodyPr wrap="square" rtlCol="0">
            <a:spAutoFit/>
          </a:bodyPr>
          <a:lstStyle/>
          <a:p>
            <a:r>
              <a:rPr lang="en-US" sz="1600" b="1" i="1" dirty="0" smtClean="0">
                <a:solidFill>
                  <a:srgbClr val="FFFF00"/>
                </a:solidFill>
              </a:rPr>
              <a:t>Problem </a:t>
            </a:r>
          </a:p>
          <a:p>
            <a:r>
              <a:rPr lang="en-US" sz="1600" b="1" i="1" dirty="0" smtClean="0">
                <a:solidFill>
                  <a:srgbClr val="FFFF00"/>
                </a:solidFill>
              </a:rPr>
              <a:t>Behavior</a:t>
            </a:r>
            <a:endParaRPr lang="en-US" sz="1600" b="1" i="1" dirty="0">
              <a:solidFill>
                <a:srgbClr val="FFFF00"/>
              </a:solidFill>
            </a:endParaRPr>
          </a:p>
        </p:txBody>
      </p:sp>
      <p:sp>
        <p:nvSpPr>
          <p:cNvPr id="9" name="TextBox 8"/>
          <p:cNvSpPr txBox="1"/>
          <p:nvPr/>
        </p:nvSpPr>
        <p:spPr>
          <a:xfrm rot="20138776">
            <a:off x="5770591" y="3734785"/>
            <a:ext cx="816976" cy="338554"/>
          </a:xfrm>
          <a:prstGeom prst="rect">
            <a:avLst/>
          </a:prstGeom>
          <a:noFill/>
        </p:spPr>
        <p:txBody>
          <a:bodyPr wrap="square" rtlCol="0">
            <a:spAutoFit/>
          </a:bodyPr>
          <a:lstStyle/>
          <a:p>
            <a:r>
              <a:rPr lang="en-US" sz="1600" b="1" i="1" dirty="0" smtClean="0">
                <a:solidFill>
                  <a:srgbClr val="FFFF00"/>
                </a:solidFill>
              </a:rPr>
              <a:t>Time</a:t>
            </a:r>
            <a:endParaRPr lang="en-US" sz="1600" b="1" i="1" dirty="0">
              <a:solidFill>
                <a:srgbClr val="FFFF00"/>
              </a:solidFill>
            </a:endParaRPr>
          </a:p>
        </p:txBody>
      </p:sp>
      <p:sp>
        <p:nvSpPr>
          <p:cNvPr id="11" name="TextBox 10"/>
          <p:cNvSpPr txBox="1"/>
          <p:nvPr/>
        </p:nvSpPr>
        <p:spPr>
          <a:xfrm rot="20055193">
            <a:off x="5748667" y="4229559"/>
            <a:ext cx="1147768" cy="338554"/>
          </a:xfrm>
          <a:prstGeom prst="rect">
            <a:avLst/>
          </a:prstGeom>
          <a:noFill/>
        </p:spPr>
        <p:txBody>
          <a:bodyPr wrap="square" rtlCol="0">
            <a:spAutoFit/>
          </a:bodyPr>
          <a:lstStyle/>
          <a:p>
            <a:r>
              <a:rPr lang="en-US" sz="1600" b="1" i="1" dirty="0" smtClean="0">
                <a:solidFill>
                  <a:srgbClr val="FFFF00"/>
                </a:solidFill>
              </a:rPr>
              <a:t>Students</a:t>
            </a:r>
            <a:endParaRPr lang="en-US" sz="1600" b="1" i="1" dirty="0">
              <a:solidFill>
                <a:srgbClr val="FFFF00"/>
              </a:solidFill>
            </a:endParaRPr>
          </a:p>
        </p:txBody>
      </p:sp>
      <p:sp>
        <p:nvSpPr>
          <p:cNvPr id="12" name="TextBox 11"/>
          <p:cNvSpPr txBox="1"/>
          <p:nvPr/>
        </p:nvSpPr>
        <p:spPr>
          <a:xfrm rot="20336025">
            <a:off x="5675676" y="4866948"/>
            <a:ext cx="1280083" cy="338554"/>
          </a:xfrm>
          <a:prstGeom prst="rect">
            <a:avLst/>
          </a:prstGeom>
          <a:noFill/>
        </p:spPr>
        <p:txBody>
          <a:bodyPr wrap="square" rtlCol="0">
            <a:spAutoFit/>
          </a:bodyPr>
          <a:lstStyle/>
          <a:p>
            <a:r>
              <a:rPr lang="en-US" sz="1600" b="1" i="1" dirty="0" smtClean="0">
                <a:solidFill>
                  <a:srgbClr val="FFFF00"/>
                </a:solidFill>
              </a:rPr>
              <a:t>Motivation</a:t>
            </a:r>
            <a:endParaRPr lang="en-US" sz="1600" b="1" i="1" dirty="0">
              <a:solidFill>
                <a:srgbClr val="FFFF00"/>
              </a:solidFill>
            </a:endParaRPr>
          </a:p>
        </p:txBody>
      </p:sp>
      <p:sp>
        <p:nvSpPr>
          <p:cNvPr id="2" name="Title 1"/>
          <p:cNvSpPr>
            <a:spLocks noGrp="1"/>
          </p:cNvSpPr>
          <p:nvPr>
            <p:ph type="title"/>
          </p:nvPr>
        </p:nvSpPr>
        <p:spPr/>
        <p:txBody>
          <a:bodyPr/>
          <a:lstStyle/>
          <a:p>
            <a:r>
              <a:rPr lang="en-US" sz="3200" dirty="0" smtClean="0"/>
              <a:t>Using SWIS Data to Solve Problems</a:t>
            </a:r>
            <a:endParaRPr lang="en-US" sz="3200" dirty="0"/>
          </a:p>
        </p:txBody>
      </p:sp>
      <p:sp>
        <p:nvSpPr>
          <p:cNvPr id="14" name="Content Placeholder 3"/>
          <p:cNvSpPr txBox="1">
            <a:spLocks/>
          </p:cNvSpPr>
          <p:nvPr/>
        </p:nvSpPr>
        <p:spPr>
          <a:xfrm>
            <a:off x="4000369" y="5990070"/>
            <a:ext cx="5143631" cy="867930"/>
          </a:xfrm>
          <a:prstGeom prst="rect">
            <a:avLst/>
          </a:prstGeom>
          <a:solidFill>
            <a:schemeClr val="bg1"/>
          </a:solidFill>
        </p:spPr>
        <p:txBody>
          <a:bodyPr wrap="square"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i="1" dirty="0" smtClean="0">
                <a:solidFill>
                  <a:srgbClr val="FF0000"/>
                </a:solidFill>
              </a:rPr>
              <a:t>Knowing the context of a problem helps identify relevant solutions!</a:t>
            </a:r>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6" name="Slide Number Placeholder 5"/>
          <p:cNvSpPr>
            <a:spLocks noGrp="1"/>
          </p:cNvSpPr>
          <p:nvPr>
            <p:ph type="sldNum" sz="quarter" idx="12"/>
          </p:nvPr>
        </p:nvSpPr>
        <p:spPr/>
        <p:txBody>
          <a:bodyPr/>
          <a:lstStyle/>
          <a:p>
            <a:fld id="{91C7252B-4A3A-443E-82EA-92A5BCCF2336}" type="slidenum">
              <a:rPr lang="en-US" smtClean="0"/>
              <a:pPr/>
              <a:t>29</a:t>
            </a:fld>
            <a:endParaRPr lang="en-US" dirty="0"/>
          </a:p>
        </p:txBody>
      </p:sp>
    </p:spTree>
    <p:extLst>
      <p:ext uri="{BB962C8B-B14F-4D97-AF65-F5344CB8AC3E}">
        <p14:creationId xmlns:p14="http://schemas.microsoft.com/office/powerpoint/2010/main" val="39965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anim calcmode="lin" valueType="num">
                                      <p:cBhvr>
                                        <p:cTn id="8" dur="2000" fill="hold"/>
                                        <p:tgtEl>
                                          <p:spTgt spid="1030"/>
                                        </p:tgtEl>
                                        <p:attrNameLst>
                                          <p:attrName>ppt_w</p:attrName>
                                        </p:attrNameLst>
                                      </p:cBhvr>
                                      <p:tavLst>
                                        <p:tav tm="0" fmla="#ppt_w*sin(2.5*pi*$)">
                                          <p:val>
                                            <p:fltVal val="0"/>
                                          </p:val>
                                        </p:tav>
                                        <p:tav tm="100000">
                                          <p:val>
                                            <p:fltVal val="1"/>
                                          </p:val>
                                        </p:tav>
                                      </p:tavLst>
                                    </p:anim>
                                    <p:anim calcmode="lin" valueType="num">
                                      <p:cBhvr>
                                        <p:cTn id="9"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1000"/>
                                        <p:tgtEl>
                                          <p:spTgt spid="7"/>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1000"/>
                                        <p:tgtEl>
                                          <p:spTgt spid="8"/>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1000"/>
                                        <p:tgtEl>
                                          <p:spTgt spid="9"/>
                                        </p:tgtEl>
                                      </p:cBhvr>
                                    </p:animEffect>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1000"/>
                                        <p:tgtEl>
                                          <p:spTgt spid="11"/>
                                        </p:tgtEl>
                                      </p:cBhvr>
                                    </p:animEffect>
                                  </p:childTnLst>
                                </p:cTn>
                              </p:par>
                            </p:childTnLst>
                          </p:cTn>
                        </p:par>
                        <p:par>
                          <p:cTn id="27" fill="hold">
                            <p:stCondLst>
                              <p:cond delay="4000"/>
                            </p:stCondLst>
                            <p:childTnLst>
                              <p:par>
                                <p:cTn id="28" presetID="14"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In ‘sandbox’, you will learn how to…</a:t>
            </a:r>
            <a:endParaRPr lang="en-US" sz="3800" dirty="0"/>
          </a:p>
        </p:txBody>
      </p:sp>
      <p:sp>
        <p:nvSpPr>
          <p:cNvPr id="4" name="Footer Placeholder 3"/>
          <p:cNvSpPr>
            <a:spLocks noGrp="1"/>
          </p:cNvSpPr>
          <p:nvPr>
            <p:ph type="ftr" sz="quarter" idx="11"/>
          </p:nvPr>
        </p:nvSpPr>
        <p:spPr/>
        <p:txBody>
          <a:bodyPr/>
          <a:lstStyle/>
          <a:p>
            <a:r>
              <a:rPr lang="en-US" smtClean="0"/>
              <a:t>pbisMN.org</a:t>
            </a:r>
            <a:endParaRPr lang="en-US" dirty="0"/>
          </a:p>
        </p:txBody>
      </p:sp>
      <p:sp>
        <p:nvSpPr>
          <p:cNvPr id="8" name="Slide Number Placeholder 7"/>
          <p:cNvSpPr>
            <a:spLocks noGrp="1"/>
          </p:cNvSpPr>
          <p:nvPr>
            <p:ph type="sldNum" sz="quarter" idx="12"/>
          </p:nvPr>
        </p:nvSpPr>
        <p:spPr/>
        <p:txBody>
          <a:bodyPr/>
          <a:lstStyle/>
          <a:p>
            <a:fld id="{7F3FC205-3EFB-4FAF-811D-17A9E27390E7}" type="slidenum">
              <a:rPr lang="en-US" smtClean="0"/>
              <a:pPr/>
              <a:t>3</a:t>
            </a:fld>
            <a:endParaRPr lang="en-US" dirty="0"/>
          </a:p>
        </p:txBody>
      </p:sp>
      <p:sp>
        <p:nvSpPr>
          <p:cNvPr id="10" name="TextBox 9"/>
          <p:cNvSpPr txBox="1"/>
          <p:nvPr/>
        </p:nvSpPr>
        <p:spPr>
          <a:xfrm>
            <a:off x="152400" y="1113405"/>
            <a:ext cx="8839200" cy="5601533"/>
          </a:xfrm>
          <a:prstGeom prst="rect">
            <a:avLst/>
          </a:prstGeom>
          <a:noFill/>
        </p:spPr>
        <p:txBody>
          <a:bodyPr wrap="square" rtlCol="0">
            <a:spAutoFit/>
          </a:bodyPr>
          <a:lstStyle/>
          <a:p>
            <a:pPr marL="514350" lvl="0" indent="-514350">
              <a:spcBef>
                <a:spcPts val="600"/>
              </a:spcBef>
              <a:spcAft>
                <a:spcPts val="600"/>
              </a:spcAft>
              <a:buFont typeface="+mj-lt"/>
              <a:buAutoNum type="arabicPeriod"/>
            </a:pPr>
            <a:r>
              <a:rPr lang="en-US" sz="2400" b="1" dirty="0"/>
              <a:t>Q</a:t>
            </a:r>
            <a:r>
              <a:rPr lang="en-US" sz="2400" b="1" dirty="0" smtClean="0"/>
              <a:t>uickly &amp; effectively </a:t>
            </a:r>
            <a:r>
              <a:rPr lang="en-US" sz="2400" b="1" dirty="0"/>
              <a:t>problem-solve student </a:t>
            </a:r>
            <a:r>
              <a:rPr lang="en-US" sz="2400" b="1" dirty="0" smtClean="0"/>
              <a:t>behavior challenges,</a:t>
            </a:r>
          </a:p>
          <a:p>
            <a:pPr marL="514350" lvl="0" indent="-514350">
              <a:spcBef>
                <a:spcPts val="600"/>
              </a:spcBef>
              <a:spcAft>
                <a:spcPts val="600"/>
              </a:spcAft>
              <a:buFont typeface="+mj-lt"/>
              <a:buAutoNum type="arabicPeriod"/>
            </a:pPr>
            <a:r>
              <a:rPr lang="en-US" sz="2400" b="1" dirty="0" smtClean="0">
                <a:solidFill>
                  <a:prstClr val="black"/>
                </a:solidFill>
              </a:rPr>
              <a:t>Create </a:t>
            </a:r>
            <a:r>
              <a:rPr lang="en-US" sz="2400" b="1" dirty="0">
                <a:solidFill>
                  <a:prstClr val="black"/>
                </a:solidFill>
              </a:rPr>
              <a:t>reports that show school-wide or program-wide behavior </a:t>
            </a:r>
            <a:r>
              <a:rPr lang="en-US" sz="2400" b="1" dirty="0" smtClean="0">
                <a:solidFill>
                  <a:prstClr val="black"/>
                </a:solidFill>
              </a:rPr>
              <a:t>patterns, </a:t>
            </a:r>
            <a:endParaRPr lang="en-US" sz="2400" b="1" dirty="0">
              <a:solidFill>
                <a:prstClr val="black"/>
              </a:solidFill>
            </a:endParaRPr>
          </a:p>
          <a:p>
            <a:pPr marL="514350" lvl="0" indent="-514350">
              <a:spcBef>
                <a:spcPts val="600"/>
              </a:spcBef>
              <a:spcAft>
                <a:spcPts val="600"/>
              </a:spcAft>
              <a:buFont typeface="+mj-lt"/>
              <a:buAutoNum type="arabicPeriod"/>
            </a:pPr>
            <a:r>
              <a:rPr lang="en-US" sz="2400" b="1" dirty="0" smtClean="0">
                <a:solidFill>
                  <a:prstClr val="black"/>
                </a:solidFill>
              </a:rPr>
              <a:t>Answer </a:t>
            </a:r>
            <a:r>
              <a:rPr lang="en-US" sz="2400" b="1" dirty="0">
                <a:solidFill>
                  <a:prstClr val="black"/>
                </a:solidFill>
              </a:rPr>
              <a:t>these </a:t>
            </a:r>
            <a:r>
              <a:rPr lang="en-US" sz="2400" b="1" dirty="0" smtClean="0">
                <a:solidFill>
                  <a:prstClr val="black"/>
                </a:solidFill>
              </a:rPr>
              <a:t>problem behavior questions</a:t>
            </a:r>
            <a:r>
              <a:rPr lang="en-US" sz="2400" b="1" dirty="0">
                <a:solidFill>
                  <a:prstClr val="black"/>
                </a:solidFill>
              </a:rPr>
              <a:t>: </a:t>
            </a:r>
            <a:endParaRPr lang="en-US" sz="2400" b="1" dirty="0" smtClean="0">
              <a:solidFill>
                <a:prstClr val="black"/>
              </a:solidFill>
            </a:endParaRPr>
          </a:p>
          <a:p>
            <a:pPr marL="971550" lvl="1" indent="-514350">
              <a:spcBef>
                <a:spcPts val="600"/>
              </a:spcBef>
              <a:spcAft>
                <a:spcPts val="600"/>
              </a:spcAft>
              <a:buFont typeface="Arial" panose="020B0604020202020204" pitchFamily="34" charset="0"/>
              <a:buChar char="•"/>
            </a:pPr>
            <a:r>
              <a:rPr lang="en-US" sz="2000" b="1" dirty="0" smtClean="0"/>
              <a:t>What behaviors?</a:t>
            </a:r>
          </a:p>
          <a:p>
            <a:pPr marL="971550" lvl="1" indent="-514350">
              <a:spcBef>
                <a:spcPts val="600"/>
              </a:spcBef>
              <a:spcAft>
                <a:spcPts val="600"/>
              </a:spcAft>
              <a:buFont typeface="Arial" panose="020B0604020202020204" pitchFamily="34" charset="0"/>
              <a:buChar char="•"/>
            </a:pPr>
            <a:r>
              <a:rPr lang="en-US" sz="2000" b="1" dirty="0" smtClean="0"/>
              <a:t>How often?</a:t>
            </a:r>
          </a:p>
          <a:p>
            <a:pPr marL="971550" lvl="1" indent="-514350">
              <a:spcBef>
                <a:spcPts val="600"/>
              </a:spcBef>
              <a:spcAft>
                <a:spcPts val="600"/>
              </a:spcAft>
              <a:buFont typeface="Arial" panose="020B0604020202020204" pitchFamily="34" charset="0"/>
              <a:buChar char="•"/>
            </a:pPr>
            <a:r>
              <a:rPr lang="en-US" sz="2000" b="1" dirty="0" smtClean="0"/>
              <a:t>Where &amp; when?</a:t>
            </a:r>
          </a:p>
          <a:p>
            <a:pPr marL="971550" lvl="1" indent="-514350">
              <a:spcBef>
                <a:spcPts val="600"/>
              </a:spcBef>
              <a:spcAft>
                <a:spcPts val="600"/>
              </a:spcAft>
              <a:buFont typeface="Arial" panose="020B0604020202020204" pitchFamily="34" charset="0"/>
              <a:buChar char="•"/>
            </a:pPr>
            <a:r>
              <a:rPr lang="en-US" sz="2000" b="1" dirty="0" smtClean="0"/>
              <a:t>Which students?</a:t>
            </a:r>
          </a:p>
          <a:p>
            <a:pPr marL="971550" lvl="1" indent="-514350">
              <a:spcBef>
                <a:spcPts val="600"/>
              </a:spcBef>
              <a:spcAft>
                <a:spcPts val="600"/>
              </a:spcAft>
              <a:buFont typeface="Arial" panose="020B0604020202020204" pitchFamily="34" charset="0"/>
              <a:buChar char="•"/>
            </a:pPr>
            <a:r>
              <a:rPr lang="en-US" sz="2000" b="1" dirty="0" smtClean="0"/>
              <a:t>Why?</a:t>
            </a:r>
            <a:endParaRPr lang="en-US" sz="3200" b="1" dirty="0" smtClean="0">
              <a:solidFill>
                <a:prstClr val="black"/>
              </a:solidFill>
            </a:endParaRPr>
          </a:p>
          <a:p>
            <a:pPr marL="514350" lvl="0" indent="-514350">
              <a:spcBef>
                <a:spcPts val="600"/>
              </a:spcBef>
              <a:spcAft>
                <a:spcPts val="600"/>
              </a:spcAft>
              <a:buFont typeface="+mj-lt"/>
              <a:buAutoNum type="arabicPeriod"/>
            </a:pPr>
            <a:r>
              <a:rPr lang="en-US" sz="2400" b="1" dirty="0" smtClean="0">
                <a:solidFill>
                  <a:prstClr val="black"/>
                </a:solidFill>
              </a:rPr>
              <a:t>In order to make decisions to improve school climate for all…</a:t>
            </a:r>
          </a:p>
          <a:p>
            <a:pPr lvl="0" algn="r">
              <a:spcBef>
                <a:spcPts val="600"/>
              </a:spcBef>
              <a:spcAft>
                <a:spcPts val="600"/>
              </a:spcAft>
            </a:pPr>
            <a:r>
              <a:rPr lang="en-US" sz="2400" b="1" dirty="0" smtClean="0">
                <a:solidFill>
                  <a:prstClr val="black"/>
                </a:solidFill>
              </a:rPr>
              <a:t>… using the School-wide </a:t>
            </a:r>
            <a:r>
              <a:rPr lang="en-US" sz="2400" b="1" dirty="0">
                <a:solidFill>
                  <a:prstClr val="black"/>
                </a:solidFill>
              </a:rPr>
              <a:t>Information System (SWIS) online tool.</a:t>
            </a:r>
          </a:p>
        </p:txBody>
      </p:sp>
    </p:spTree>
    <p:extLst>
      <p:ext uri="{BB962C8B-B14F-4D97-AF65-F5344CB8AC3E}">
        <p14:creationId xmlns:p14="http://schemas.microsoft.com/office/powerpoint/2010/main" val="120402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Summary… Problem-Identification</a:t>
            </a:r>
            <a:endParaRPr lang="en-US" dirty="0"/>
          </a:p>
        </p:txBody>
      </p:sp>
      <p:sp>
        <p:nvSpPr>
          <p:cNvPr id="4" name="Content Placeholder 3"/>
          <p:cNvSpPr>
            <a:spLocks noGrp="1"/>
          </p:cNvSpPr>
          <p:nvPr>
            <p:ph sz="half" idx="2"/>
          </p:nvPr>
        </p:nvSpPr>
        <p:spPr>
          <a:xfrm>
            <a:off x="3413234" y="1752600"/>
            <a:ext cx="5578366" cy="4800600"/>
          </a:xfrm>
        </p:spPr>
        <p:txBody>
          <a:bodyPr>
            <a:normAutofit lnSpcReduction="10000"/>
          </a:bodyPr>
          <a:lstStyle/>
          <a:p>
            <a:pPr>
              <a:buFont typeface="Arial" panose="020B0604020202020204" pitchFamily="34" charset="0"/>
              <a:buChar char="•"/>
            </a:pPr>
            <a:r>
              <a:rPr lang="en-US" dirty="0" smtClean="0"/>
              <a:t>Problem identification involves identifying current red flags and their context.</a:t>
            </a:r>
          </a:p>
          <a:p>
            <a:pPr>
              <a:buFont typeface="Arial" panose="020B0604020202020204" pitchFamily="34" charset="0"/>
              <a:buChar char="•"/>
            </a:pPr>
            <a:r>
              <a:rPr lang="en-US" dirty="0" smtClean="0"/>
              <a:t>Precise problem identification ensures that problems are current and relevant! </a:t>
            </a:r>
          </a:p>
          <a:p>
            <a:pPr>
              <a:buFont typeface="Arial" panose="020B0604020202020204" pitchFamily="34" charset="0"/>
              <a:buChar char="•"/>
            </a:pPr>
            <a:r>
              <a:rPr lang="en-US" dirty="0" smtClean="0"/>
              <a:t>Knowing the </a:t>
            </a:r>
            <a:r>
              <a:rPr lang="en-US" b="1" dirty="0" smtClean="0"/>
              <a:t>context</a:t>
            </a:r>
            <a:r>
              <a:rPr lang="en-US" dirty="0" smtClean="0"/>
              <a:t> of a problem helps identify relevant solutions.</a:t>
            </a:r>
          </a:p>
          <a:p>
            <a:pPr>
              <a:buFont typeface="Arial" panose="020B0604020202020204" pitchFamily="34" charset="0"/>
              <a:buChar char="•"/>
            </a:pPr>
            <a:r>
              <a:rPr lang="en-US" dirty="0" smtClean="0"/>
              <a:t>Each data analyst and team will have a unique process for drilling down.</a:t>
            </a:r>
            <a:endParaRPr lang="en-US" dirty="0"/>
          </a:p>
        </p:txBody>
      </p:sp>
      <p:pic>
        <p:nvPicPr>
          <p:cNvPr id="10" name="Picture 6" title="Drill Dow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66" y="1541258"/>
            <a:ext cx="3429000" cy="531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20167393">
            <a:off x="486959" y="2241076"/>
            <a:ext cx="1077024" cy="707886"/>
          </a:xfrm>
          <a:prstGeom prst="rect">
            <a:avLst/>
          </a:prstGeom>
          <a:noFill/>
        </p:spPr>
        <p:txBody>
          <a:bodyPr wrap="square" rtlCol="0">
            <a:spAutoFit/>
          </a:bodyPr>
          <a:lstStyle/>
          <a:p>
            <a:r>
              <a:rPr lang="en-US" sz="2000" b="1" i="1" dirty="0" smtClean="0">
                <a:solidFill>
                  <a:srgbClr val="FFFF00"/>
                </a:solidFill>
              </a:rPr>
              <a:t>Time Range</a:t>
            </a:r>
            <a:endParaRPr lang="en-US" b="1" i="1" dirty="0">
              <a:solidFill>
                <a:srgbClr val="FFFF00"/>
              </a:solidFill>
            </a:endParaRPr>
          </a:p>
        </p:txBody>
      </p:sp>
      <p:sp>
        <p:nvSpPr>
          <p:cNvPr id="12" name="TextBox 11"/>
          <p:cNvSpPr txBox="1"/>
          <p:nvPr/>
        </p:nvSpPr>
        <p:spPr>
          <a:xfrm rot="20071772">
            <a:off x="412357" y="3227910"/>
            <a:ext cx="1296417" cy="707886"/>
          </a:xfrm>
          <a:prstGeom prst="rect">
            <a:avLst/>
          </a:prstGeom>
          <a:noFill/>
        </p:spPr>
        <p:txBody>
          <a:bodyPr wrap="square" rtlCol="0">
            <a:spAutoFit/>
          </a:bodyPr>
          <a:lstStyle/>
          <a:p>
            <a:r>
              <a:rPr lang="en-US" sz="2000" b="1" i="1" dirty="0" smtClean="0">
                <a:solidFill>
                  <a:srgbClr val="FFFF00"/>
                </a:solidFill>
              </a:rPr>
              <a:t>Problem </a:t>
            </a:r>
          </a:p>
          <a:p>
            <a:r>
              <a:rPr lang="en-US" sz="2000" b="1" i="1" dirty="0" smtClean="0">
                <a:solidFill>
                  <a:srgbClr val="FFFF00"/>
                </a:solidFill>
              </a:rPr>
              <a:t>Behavior</a:t>
            </a:r>
            <a:endParaRPr lang="en-US" b="1" i="1" dirty="0">
              <a:solidFill>
                <a:srgbClr val="FFFF00"/>
              </a:solidFill>
            </a:endParaRPr>
          </a:p>
        </p:txBody>
      </p:sp>
      <p:sp>
        <p:nvSpPr>
          <p:cNvPr id="13" name="TextBox 12"/>
          <p:cNvSpPr txBox="1"/>
          <p:nvPr/>
        </p:nvSpPr>
        <p:spPr>
          <a:xfrm rot="20138776">
            <a:off x="497163" y="4176839"/>
            <a:ext cx="940981" cy="400110"/>
          </a:xfrm>
          <a:prstGeom prst="rect">
            <a:avLst/>
          </a:prstGeom>
          <a:noFill/>
        </p:spPr>
        <p:txBody>
          <a:bodyPr wrap="square" rtlCol="0">
            <a:spAutoFit/>
          </a:bodyPr>
          <a:lstStyle/>
          <a:p>
            <a:r>
              <a:rPr lang="en-US" sz="2000" b="1" i="1" dirty="0" smtClean="0">
                <a:solidFill>
                  <a:srgbClr val="FFFF00"/>
                </a:solidFill>
              </a:rPr>
              <a:t>Grade</a:t>
            </a:r>
            <a:endParaRPr lang="en-US" b="1" i="1" dirty="0">
              <a:solidFill>
                <a:srgbClr val="FFFF00"/>
              </a:solidFill>
            </a:endParaRPr>
          </a:p>
        </p:txBody>
      </p:sp>
      <p:sp>
        <p:nvSpPr>
          <p:cNvPr id="14" name="TextBox 13"/>
          <p:cNvSpPr txBox="1"/>
          <p:nvPr/>
        </p:nvSpPr>
        <p:spPr>
          <a:xfrm rot="20055193">
            <a:off x="477909" y="4702844"/>
            <a:ext cx="1321982" cy="707886"/>
          </a:xfrm>
          <a:prstGeom prst="rect">
            <a:avLst/>
          </a:prstGeom>
          <a:noFill/>
        </p:spPr>
        <p:txBody>
          <a:bodyPr wrap="square" rtlCol="0">
            <a:spAutoFit/>
          </a:bodyPr>
          <a:lstStyle/>
          <a:p>
            <a:r>
              <a:rPr lang="en-US" sz="2000" b="1" i="1" dirty="0" smtClean="0">
                <a:solidFill>
                  <a:srgbClr val="FFFF00"/>
                </a:solidFill>
              </a:rPr>
              <a:t>Action Taken</a:t>
            </a:r>
            <a:endParaRPr lang="en-US" b="1" i="1" dirty="0">
              <a:solidFill>
                <a:srgbClr val="FFFF00"/>
              </a:solidFill>
            </a:endParaRPr>
          </a:p>
        </p:txBody>
      </p:sp>
      <p:sp>
        <p:nvSpPr>
          <p:cNvPr id="7" name="Footer Placeholder 6"/>
          <p:cNvSpPr>
            <a:spLocks noGrp="1"/>
          </p:cNvSpPr>
          <p:nvPr>
            <p:ph type="ftr" sz="quarter" idx="11"/>
          </p:nvPr>
        </p:nvSpPr>
        <p:spPr/>
        <p:txBody>
          <a:bodyPr/>
          <a:lstStyle/>
          <a:p>
            <a:pPr algn="l"/>
            <a:r>
              <a:rPr lang="en-US" smtClean="0"/>
              <a:t>pbisMN.org</a:t>
            </a:r>
            <a:endParaRPr lang="en-US" dirty="0"/>
          </a:p>
        </p:txBody>
      </p:sp>
      <p:sp>
        <p:nvSpPr>
          <p:cNvPr id="8" name="Slide Number Placeholder 7"/>
          <p:cNvSpPr>
            <a:spLocks noGrp="1"/>
          </p:cNvSpPr>
          <p:nvPr>
            <p:ph type="sldNum" sz="quarter" idx="12"/>
          </p:nvPr>
        </p:nvSpPr>
        <p:spPr/>
        <p:txBody>
          <a:bodyPr/>
          <a:lstStyle/>
          <a:p>
            <a:fld id="{91C7252B-4A3A-443E-82EA-92A5BCCF2336}" type="slidenum">
              <a:rPr lang="en-US" smtClean="0"/>
              <a:t>30</a:t>
            </a:fld>
            <a:endParaRPr lang="en-US"/>
          </a:p>
        </p:txBody>
      </p:sp>
    </p:spTree>
    <p:extLst>
      <p:ext uri="{BB962C8B-B14F-4D97-AF65-F5344CB8AC3E}">
        <p14:creationId xmlns:p14="http://schemas.microsoft.com/office/powerpoint/2010/main" val="5675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1000"/>
                                        <p:tgtEl>
                                          <p:spTgt spid="11"/>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1000"/>
                                        <p:tgtEl>
                                          <p:spTgt spid="12"/>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1000"/>
                                        <p:tgtEl>
                                          <p:spTgt spid="13"/>
                                        </p:tgtEl>
                                      </p:cBhvr>
                                    </p:animEffect>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descr="http://www.thegayblackjew.com/images/childstempertandrum.jpg" title="Upset Tod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572000"/>
            <a:ext cx="347472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Last (and Hardest) Question</a:t>
            </a:r>
            <a:endParaRPr lang="en-US" dirty="0"/>
          </a:p>
        </p:txBody>
      </p:sp>
      <p:pic>
        <p:nvPicPr>
          <p:cNvPr id="2055" name="Picture 7" descr="http://myhoneysplace.com/wp-content/uploads/2013/02/Why-Oh-Why1.jpg" title="W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3810000" cy="376237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treatmentofvisions.files.wordpress.com/2014/05/why-1.gif" title="Cat with question of w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524000"/>
            <a:ext cx="3657600" cy="241034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d1hekt5vpuuw9b.cloudfront.net/assets/8e7680a4281f9baa00d1041c1371d33f_galleryimage_gallery.jpg" title="Angry toddl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398526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lgn="l"/>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pPr/>
              <a:t>31</a:t>
            </a:fld>
            <a:endParaRPr lang="en-US" dirty="0"/>
          </a:p>
        </p:txBody>
      </p:sp>
    </p:spTree>
    <p:extLst>
      <p:ext uri="{BB962C8B-B14F-4D97-AF65-F5344CB8AC3E}">
        <p14:creationId xmlns:p14="http://schemas.microsoft.com/office/powerpoint/2010/main" val="47892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Perceived Motivation</a:t>
            </a:r>
            <a:endParaRPr lang="en-US" dirty="0"/>
          </a:p>
        </p:txBody>
      </p:sp>
      <p:sp>
        <p:nvSpPr>
          <p:cNvPr id="13" name="Content Placeholder 4"/>
          <p:cNvSpPr>
            <a:spLocks noGrp="1"/>
          </p:cNvSpPr>
          <p:nvPr>
            <p:ph idx="1"/>
          </p:nvPr>
        </p:nvSpPr>
        <p:spPr>
          <a:xfrm>
            <a:off x="381000" y="1524000"/>
            <a:ext cx="7924800" cy="2362200"/>
          </a:xfrm>
        </p:spPr>
        <p:txBody>
          <a:bodyPr>
            <a:normAutofit/>
          </a:bodyPr>
          <a:lstStyle/>
          <a:p>
            <a:pPr marL="0" indent="0">
              <a:lnSpc>
                <a:spcPct val="110000"/>
              </a:lnSpc>
              <a:spcAft>
                <a:spcPts val="0"/>
              </a:spcAft>
              <a:buNone/>
            </a:pPr>
            <a:r>
              <a:rPr lang="en-US" b="1" dirty="0" smtClean="0"/>
              <a:t>Why</a:t>
            </a:r>
            <a:r>
              <a:rPr lang="en-US" dirty="0" smtClean="0"/>
              <a:t> asks, “What is perceived as      maintaining the problem behavior?”</a:t>
            </a:r>
          </a:p>
          <a:p>
            <a:pPr marL="0" indent="0">
              <a:lnSpc>
                <a:spcPct val="110000"/>
              </a:lnSpc>
              <a:spcAft>
                <a:spcPts val="0"/>
              </a:spcAft>
              <a:buNone/>
            </a:pPr>
            <a:endParaRPr lang="en-US" sz="600" dirty="0" smtClean="0"/>
          </a:p>
          <a:p>
            <a:pPr marL="0" lvl="1" indent="0">
              <a:lnSpc>
                <a:spcPct val="110000"/>
              </a:lnSpc>
              <a:spcAft>
                <a:spcPts val="1200"/>
              </a:spcAft>
              <a:buNone/>
            </a:pPr>
            <a:r>
              <a:rPr lang="en-US" dirty="0" smtClean="0"/>
              <a:t>Perceived Motivation Falls Into These Two Categories:</a:t>
            </a:r>
          </a:p>
          <a:p>
            <a:pPr marL="0" indent="0">
              <a:lnSpc>
                <a:spcPct val="110000"/>
              </a:lnSpc>
              <a:buNone/>
            </a:pPr>
            <a:endParaRPr lang="en-US" dirty="0"/>
          </a:p>
        </p:txBody>
      </p:sp>
      <p:pic>
        <p:nvPicPr>
          <p:cNvPr id="14" name="Picture 4" descr="C:\Users\kconley1\AppData\Local\Microsoft\Windows\Temporary Internet Files\Content.IE5\CQN145DJ\why[1].jpg" title="Why road sign"/>
          <p:cNvPicPr>
            <a:picLocks noChangeAspect="1" noChangeArrowheads="1"/>
          </p:cNvPicPr>
          <p:nvPr/>
        </p:nvPicPr>
        <p:blipFill rotWithShape="1">
          <a:blip r:embed="rId3">
            <a:extLst>
              <a:ext uri="{28A0092B-C50C-407E-A947-70E740481C1C}">
                <a14:useLocalDpi xmlns:a14="http://schemas.microsoft.com/office/drawing/2010/main" val="0"/>
              </a:ext>
            </a:extLst>
          </a:blip>
          <a:srcRect b="13486"/>
          <a:stretch/>
        </p:blipFill>
        <p:spPr bwMode="auto">
          <a:xfrm>
            <a:off x="6858000" y="0"/>
            <a:ext cx="2286000" cy="22018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descr="Obtain and Avoid" title="Graph"/>
          <p:cNvGraphicFramePr>
            <a:graphicFrameLocks noGrp="1"/>
          </p:cNvGraphicFramePr>
          <p:nvPr>
            <p:extLst>
              <p:ext uri="{D42A27DB-BD31-4B8C-83A1-F6EECF244321}">
                <p14:modId xmlns:p14="http://schemas.microsoft.com/office/powerpoint/2010/main" val="1415068322"/>
              </p:ext>
            </p:extLst>
          </p:nvPr>
        </p:nvGraphicFramePr>
        <p:xfrm>
          <a:off x="457200" y="3657600"/>
          <a:ext cx="6400800" cy="3005667"/>
        </p:xfrm>
        <a:graphic>
          <a:graphicData uri="http://schemas.openxmlformats.org/drawingml/2006/table">
            <a:tbl>
              <a:tblPr firstRow="1" bandRow="1">
                <a:tableStyleId>{5C22544A-7EE6-4342-B048-85BDC9FD1C3A}</a:tableStyleId>
              </a:tblPr>
              <a:tblGrid>
                <a:gridCol w="3200400"/>
                <a:gridCol w="3200400"/>
              </a:tblGrid>
              <a:tr h="533400">
                <a:tc>
                  <a:txBody>
                    <a:bodyPr/>
                    <a:lstStyle/>
                    <a:p>
                      <a:pPr algn="ctr"/>
                      <a:r>
                        <a:rPr lang="en-US" sz="2800" dirty="0" smtClean="0"/>
                        <a:t>Obtain</a:t>
                      </a:r>
                      <a:endParaRPr lang="en-US" sz="2800" dirty="0"/>
                    </a:p>
                  </a:txBody>
                  <a:tcPr anchor="ctr"/>
                </a:tc>
                <a:tc>
                  <a:txBody>
                    <a:bodyPr/>
                    <a:lstStyle/>
                    <a:p>
                      <a:pPr algn="ctr"/>
                      <a:r>
                        <a:rPr lang="en-US" sz="2800" dirty="0" smtClean="0"/>
                        <a:t>Avoid</a:t>
                      </a:r>
                      <a:endParaRPr lang="en-US" sz="2800" dirty="0"/>
                    </a:p>
                  </a:txBody>
                  <a:tcPr anchor="ctr"/>
                </a:tc>
              </a:tr>
              <a:tr h="2472267">
                <a:tc>
                  <a:txBody>
                    <a:bodyPr/>
                    <a:lstStyle/>
                    <a:p>
                      <a:pPr marL="457200" indent="-457200" algn="l">
                        <a:buFont typeface="Arial" panose="020B0604020202020204" pitchFamily="34" charset="0"/>
                        <a:buChar char="•"/>
                      </a:pPr>
                      <a:r>
                        <a:rPr lang="en-US" sz="2800" b="1" dirty="0" smtClean="0"/>
                        <a:t>Attention   </a:t>
                      </a:r>
                      <a:r>
                        <a:rPr lang="en-US" sz="2800" dirty="0" smtClean="0"/>
                        <a:t>(adults</a:t>
                      </a:r>
                      <a:r>
                        <a:rPr lang="en-US" sz="2800" baseline="0" dirty="0" smtClean="0"/>
                        <a:t> or peers)</a:t>
                      </a:r>
                    </a:p>
                    <a:p>
                      <a:pPr marL="457200" indent="-457200" algn="l">
                        <a:buFont typeface="Arial" panose="020B0604020202020204" pitchFamily="34" charset="0"/>
                        <a:buChar char="•"/>
                      </a:pPr>
                      <a:r>
                        <a:rPr lang="en-US" sz="2800" b="1" baseline="0" dirty="0" smtClean="0"/>
                        <a:t>Tangible</a:t>
                      </a:r>
                      <a:r>
                        <a:rPr lang="en-US" sz="2800" baseline="0" dirty="0" smtClean="0"/>
                        <a:t>     (items, activities)</a:t>
                      </a:r>
                    </a:p>
                    <a:p>
                      <a:pPr marL="457200" indent="-457200" algn="l">
                        <a:buFont typeface="Arial" panose="020B0604020202020204" pitchFamily="34" charset="0"/>
                        <a:buChar char="•"/>
                      </a:pPr>
                      <a:r>
                        <a:rPr lang="en-US" sz="2800" b="1" baseline="0" dirty="0" smtClean="0"/>
                        <a:t>Sensory</a:t>
                      </a:r>
                      <a:endParaRPr lang="en-US" sz="2800" b="1" dirty="0"/>
                    </a:p>
                  </a:txBody>
                  <a:tcPr anchor="ctr"/>
                </a:tc>
                <a:tc>
                  <a:txBody>
                    <a:bodyPr/>
                    <a:lstStyle/>
                    <a:p>
                      <a:pPr marL="457200" indent="-457200" algn="l">
                        <a:buFont typeface="Arial" panose="020B0604020202020204" pitchFamily="34" charset="0"/>
                        <a:buChar char="•"/>
                      </a:pPr>
                      <a:r>
                        <a:rPr lang="en-US" sz="2800" b="1" dirty="0" smtClean="0"/>
                        <a:t>Attention</a:t>
                      </a:r>
                      <a:r>
                        <a:rPr lang="en-US" sz="2800" b="1" baseline="0" dirty="0" smtClean="0"/>
                        <a:t>   </a:t>
                      </a:r>
                      <a:r>
                        <a:rPr lang="en-US" sz="2800" dirty="0" smtClean="0"/>
                        <a:t>(adults</a:t>
                      </a:r>
                      <a:r>
                        <a:rPr lang="en-US" sz="2800" baseline="0" dirty="0" smtClean="0"/>
                        <a:t> or peers)</a:t>
                      </a:r>
                    </a:p>
                    <a:p>
                      <a:pPr marL="457200" indent="-457200" algn="l">
                        <a:buFont typeface="Arial" panose="020B0604020202020204" pitchFamily="34" charset="0"/>
                        <a:buChar char="•"/>
                      </a:pPr>
                      <a:r>
                        <a:rPr lang="en-US" sz="2800" b="1" baseline="0" dirty="0" smtClean="0"/>
                        <a:t>Tangible     </a:t>
                      </a:r>
                      <a:r>
                        <a:rPr lang="en-US" sz="2800" baseline="0" dirty="0" smtClean="0"/>
                        <a:t>(items, activities)</a:t>
                      </a:r>
                    </a:p>
                    <a:p>
                      <a:pPr marL="457200" indent="-457200" algn="l">
                        <a:buFont typeface="Arial" panose="020B0604020202020204" pitchFamily="34" charset="0"/>
                        <a:buChar char="•"/>
                      </a:pPr>
                      <a:r>
                        <a:rPr lang="en-US" sz="2800" b="1" baseline="0" dirty="0" smtClean="0"/>
                        <a:t>Sensory</a:t>
                      </a:r>
                      <a:endParaRPr lang="en-US" sz="2800" b="1" dirty="0" smtClean="0"/>
                    </a:p>
                  </a:txBody>
                  <a:tcPr anchor="ctr"/>
                </a:tc>
              </a:tr>
            </a:tbl>
          </a:graphicData>
        </a:graphic>
      </p:graphicFrame>
      <p:sp>
        <p:nvSpPr>
          <p:cNvPr id="12" name="Footer Placeholder 11"/>
          <p:cNvSpPr>
            <a:spLocks noGrp="1"/>
          </p:cNvSpPr>
          <p:nvPr>
            <p:ph type="ftr" sz="quarter" idx="11"/>
          </p:nvPr>
        </p:nvSpPr>
        <p:spPr/>
        <p:txBody>
          <a:bodyPr/>
          <a:lstStyle/>
          <a:p>
            <a:pPr algn="l"/>
            <a:r>
              <a:rPr lang="en-US" smtClean="0"/>
              <a:t>pbisMN.org</a:t>
            </a:r>
            <a:endParaRPr lang="en-US" dirty="0"/>
          </a:p>
        </p:txBody>
      </p:sp>
      <p:sp>
        <p:nvSpPr>
          <p:cNvPr id="16" name="Slide Number Placeholder 15"/>
          <p:cNvSpPr>
            <a:spLocks noGrp="1"/>
          </p:cNvSpPr>
          <p:nvPr>
            <p:ph type="sldNum" sz="quarter" idx="12"/>
          </p:nvPr>
        </p:nvSpPr>
        <p:spPr/>
        <p:txBody>
          <a:bodyPr/>
          <a:lstStyle/>
          <a:p>
            <a:fld id="{91C7252B-4A3A-443E-82EA-92A5BCCF2336}" type="slidenum">
              <a:rPr lang="en-US" smtClean="0"/>
              <a:t>32</a:t>
            </a:fld>
            <a:endParaRPr lang="en-US"/>
          </a:p>
        </p:txBody>
      </p:sp>
    </p:spTree>
    <p:extLst>
      <p:ext uri="{BB962C8B-B14F-4D97-AF65-F5344CB8AC3E}">
        <p14:creationId xmlns:p14="http://schemas.microsoft.com/office/powerpoint/2010/main" val="2269830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Always LAST! </a:t>
            </a:r>
            <a:endParaRPr lang="en-US" b="1" dirty="0"/>
          </a:p>
        </p:txBody>
      </p:sp>
      <p:sp>
        <p:nvSpPr>
          <p:cNvPr id="5" name="Content Placeholder 4"/>
          <p:cNvSpPr>
            <a:spLocks noGrp="1"/>
          </p:cNvSpPr>
          <p:nvPr>
            <p:ph idx="1"/>
          </p:nvPr>
        </p:nvSpPr>
        <p:spPr/>
        <p:txBody>
          <a:bodyPr>
            <a:normAutofit/>
          </a:bodyPr>
          <a:lstStyle/>
          <a:p>
            <a:pPr marL="0" indent="0">
              <a:buNone/>
            </a:pPr>
            <a:r>
              <a:rPr lang="en-US" sz="3600" u="sng" dirty="0" smtClean="0"/>
              <a:t>Always</a:t>
            </a:r>
            <a:r>
              <a:rPr lang="en-US" sz="3600" dirty="0" smtClean="0"/>
              <a:t> </a:t>
            </a:r>
            <a:r>
              <a:rPr lang="en-US" sz="3600" dirty="0"/>
              <a:t>assess motivation AFTER you have defined</a:t>
            </a:r>
            <a:r>
              <a:rPr lang="en-US" sz="3600" dirty="0" smtClean="0"/>
              <a:t>: </a:t>
            </a:r>
            <a:r>
              <a:rPr lang="en-US" sz="3600" dirty="0" smtClean="0">
                <a:solidFill>
                  <a:srgbClr val="206228"/>
                </a:solidFill>
              </a:rPr>
              <a:t>Who?   What?   When?   Where</a:t>
            </a:r>
            <a:r>
              <a:rPr lang="en-US" sz="3600" dirty="0">
                <a:solidFill>
                  <a:srgbClr val="206228"/>
                </a:solidFill>
              </a:rPr>
              <a:t>?</a:t>
            </a:r>
          </a:p>
          <a:p>
            <a:pPr marL="0" indent="0">
              <a:spcBef>
                <a:spcPts val="1200"/>
              </a:spcBef>
              <a:buNone/>
            </a:pPr>
            <a:r>
              <a:rPr lang="en-US" sz="3600" b="1" i="1" dirty="0" smtClean="0"/>
              <a:t>WHY are students misbehaving </a:t>
            </a:r>
            <a:r>
              <a:rPr lang="en-US" sz="3600" b="1" i="1" dirty="0"/>
              <a:t>in </a:t>
            </a:r>
            <a:r>
              <a:rPr lang="en-US" sz="3600" b="1" i="1" dirty="0" smtClean="0"/>
              <a:t>this context?</a:t>
            </a:r>
            <a:endParaRPr lang="en-US" sz="3600" b="1" i="1" dirty="0"/>
          </a:p>
          <a:p>
            <a:endParaRPr lang="en-US" dirty="0" smtClean="0"/>
          </a:p>
          <a:p>
            <a:pPr marL="0" indent="0">
              <a:spcAft>
                <a:spcPts val="0"/>
              </a:spcAft>
              <a:buNone/>
            </a:pPr>
            <a:r>
              <a:rPr lang="en-US" dirty="0" smtClean="0"/>
              <a:t>Multiple Motivations? </a:t>
            </a:r>
          </a:p>
          <a:p>
            <a:pPr marL="0" indent="0">
              <a:buNone/>
            </a:pPr>
            <a:r>
              <a:rPr lang="en-US" dirty="0" smtClean="0">
                <a:solidFill>
                  <a:srgbClr val="206228"/>
                </a:solidFill>
              </a:rPr>
              <a:t>Look </a:t>
            </a:r>
            <a:r>
              <a:rPr lang="en-US" dirty="0">
                <a:solidFill>
                  <a:srgbClr val="206228"/>
                </a:solidFill>
              </a:rPr>
              <a:t>for the “</a:t>
            </a:r>
            <a:r>
              <a:rPr lang="en-US" u="sng" dirty="0">
                <a:solidFill>
                  <a:srgbClr val="206228"/>
                </a:solidFill>
              </a:rPr>
              <a:t>primary</a:t>
            </a:r>
            <a:r>
              <a:rPr lang="en-US" dirty="0">
                <a:solidFill>
                  <a:srgbClr val="206228"/>
                </a:solidFill>
              </a:rPr>
              <a:t>” </a:t>
            </a:r>
            <a:r>
              <a:rPr lang="en-US" dirty="0" smtClean="0">
                <a:solidFill>
                  <a:srgbClr val="206228"/>
                </a:solidFill>
              </a:rPr>
              <a:t>motivation</a:t>
            </a:r>
            <a:endParaRPr lang="en-US" dirty="0"/>
          </a:p>
        </p:txBody>
      </p:sp>
      <p:pic>
        <p:nvPicPr>
          <p:cNvPr id="1028" name="Picture 4" descr="C:\Users\kconley1\AppData\Local\Microsoft\Windows\Temporary Internet Files\Content.IE5\CQN145DJ\why[1].jpg" title="Why road sign"/>
          <p:cNvPicPr>
            <a:picLocks noChangeAspect="1" noChangeArrowheads="1"/>
          </p:cNvPicPr>
          <p:nvPr/>
        </p:nvPicPr>
        <p:blipFill rotWithShape="1">
          <a:blip r:embed="rId3">
            <a:extLst>
              <a:ext uri="{28A0092B-C50C-407E-A947-70E740481C1C}">
                <a14:useLocalDpi xmlns:a14="http://schemas.microsoft.com/office/drawing/2010/main" val="0"/>
              </a:ext>
            </a:extLst>
          </a:blip>
          <a:srcRect b="9415"/>
          <a:stretch/>
        </p:blipFill>
        <p:spPr bwMode="auto">
          <a:xfrm>
            <a:off x="6606540" y="4267200"/>
            <a:ext cx="2689860" cy="271272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lgn="l"/>
            <a:r>
              <a:rPr lang="en-US" smtClean="0"/>
              <a:t>pbisMN.org</a:t>
            </a:r>
            <a:endParaRPr lang="en-US" dirty="0"/>
          </a:p>
        </p:txBody>
      </p:sp>
      <p:sp>
        <p:nvSpPr>
          <p:cNvPr id="3" name="Slide Number Placeholder 2"/>
          <p:cNvSpPr>
            <a:spLocks noGrp="1"/>
          </p:cNvSpPr>
          <p:nvPr>
            <p:ph type="sldNum" sz="quarter" idx="12"/>
          </p:nvPr>
        </p:nvSpPr>
        <p:spPr/>
        <p:txBody>
          <a:bodyPr/>
          <a:lstStyle/>
          <a:p>
            <a:fld id="{91C7252B-4A3A-443E-82EA-92A5BCCF2336}" type="slidenum">
              <a:rPr lang="en-US" smtClean="0"/>
              <a:t>33</a:t>
            </a:fld>
            <a:endParaRPr lang="en-US"/>
          </a:p>
        </p:txBody>
      </p:sp>
    </p:spTree>
    <p:extLst>
      <p:ext uri="{BB962C8B-B14F-4D97-AF65-F5344CB8AC3E}">
        <p14:creationId xmlns:p14="http://schemas.microsoft.com/office/powerpoint/2010/main" val="217635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“SWIS </a:t>
            </a:r>
            <a:r>
              <a:rPr lang="en-US" sz="3200" dirty="0"/>
              <a:t>Drill-Down </a:t>
            </a:r>
            <a:r>
              <a:rPr lang="en-US" sz="3200" dirty="0" smtClean="0"/>
              <a:t>Worksheet” Activity</a:t>
            </a:r>
            <a:endParaRPr lang="en-US" sz="3200" dirty="0"/>
          </a:p>
        </p:txBody>
      </p:sp>
      <p:grpSp>
        <p:nvGrpSpPr>
          <p:cNvPr id="18" name="Group 17" title="Demo Sign"/>
          <p:cNvGrpSpPr/>
          <p:nvPr/>
        </p:nvGrpSpPr>
        <p:grpSpPr>
          <a:xfrm>
            <a:off x="7543800" y="2286000"/>
            <a:ext cx="1568827" cy="1471580"/>
            <a:chOff x="439587" y="4504286"/>
            <a:chExt cx="1568827" cy="1471580"/>
          </a:xfrm>
        </p:grpSpPr>
        <p:pic>
          <p:nvPicPr>
            <p:cNvPr id="19" name="Picture 18" descr="http://educationtechnologychannel.com/images/demobadge.jpg" title="Demo Sig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15624">
              <a:off x="617707" y="4504286"/>
              <a:ext cx="1094057" cy="1089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5"/>
            <p:cNvSpPr txBox="1"/>
            <p:nvPr/>
          </p:nvSpPr>
          <p:spPr>
            <a:xfrm>
              <a:off x="439587" y="5606534"/>
              <a:ext cx="156882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Demo Account</a:t>
              </a:r>
              <a:endParaRPr lang="en-US" dirty="0"/>
            </a:p>
          </p:txBody>
        </p:sp>
      </p:grpSp>
      <p:sp>
        <p:nvSpPr>
          <p:cNvPr id="21" name="Content Placeholder 2"/>
          <p:cNvSpPr>
            <a:spLocks noGrp="1"/>
          </p:cNvSpPr>
          <p:nvPr>
            <p:ph idx="1"/>
          </p:nvPr>
        </p:nvSpPr>
        <p:spPr>
          <a:xfrm>
            <a:off x="5105400" y="4710803"/>
            <a:ext cx="4038600" cy="775597"/>
          </a:xfrm>
        </p:spPr>
        <p:txBody>
          <a:bodyPr>
            <a:normAutofit fontScale="70000" lnSpcReduction="20000"/>
          </a:bodyPr>
          <a:lstStyle/>
          <a:p>
            <a:pPr marL="0" indent="0" algn="ctr">
              <a:lnSpc>
                <a:spcPct val="120000"/>
              </a:lnSpc>
              <a:spcAft>
                <a:spcPts val="0"/>
              </a:spcAft>
              <a:buNone/>
            </a:pPr>
            <a:r>
              <a:rPr lang="en-US" sz="2800" dirty="0" smtClean="0">
                <a:solidFill>
                  <a:srgbClr val="206228"/>
                </a:solidFill>
              </a:rPr>
              <a:t>Log into the </a:t>
            </a:r>
          </a:p>
          <a:p>
            <a:pPr marL="0" indent="0" algn="ctr">
              <a:lnSpc>
                <a:spcPct val="120000"/>
              </a:lnSpc>
              <a:spcAft>
                <a:spcPts val="0"/>
              </a:spcAft>
              <a:buNone/>
            </a:pPr>
            <a:r>
              <a:rPr lang="en-US" sz="2800" b="1" dirty="0" smtClean="0">
                <a:solidFill>
                  <a:srgbClr val="206228"/>
                </a:solidFill>
              </a:rPr>
              <a:t>Demo Account</a:t>
            </a:r>
            <a:endParaRPr lang="en-US" sz="2800" b="1" dirty="0">
              <a:solidFill>
                <a:srgbClr val="206228"/>
              </a:solidFill>
            </a:endParaRPr>
          </a:p>
        </p:txBody>
      </p:sp>
      <p:grpSp>
        <p:nvGrpSpPr>
          <p:cNvPr id="22" name="Group 21" title="SWIS "/>
          <p:cNvGrpSpPr/>
          <p:nvPr/>
        </p:nvGrpSpPr>
        <p:grpSpPr>
          <a:xfrm>
            <a:off x="6248400" y="1371600"/>
            <a:ext cx="1832333" cy="1685328"/>
            <a:chOff x="6554525" y="1752600"/>
            <a:chExt cx="2438400" cy="2438400"/>
          </a:xfrm>
        </p:grpSpPr>
        <p:pic>
          <p:nvPicPr>
            <p:cNvPr id="23" name="Picture 22" descr="https://cdn1.iconfinder.com/data/icons/3d-bluefx-desktop-icons/256/My-Computer.png" title="SW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525" y="17526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title="SWI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30158">
              <a:off x="7011725" y="2145610"/>
              <a:ext cx="1524000" cy="602331"/>
            </a:xfrm>
            <a:prstGeom prst="rect">
              <a:avLst/>
            </a:prstGeom>
          </p:spPr>
        </p:pic>
      </p:grpSp>
      <p:sp>
        <p:nvSpPr>
          <p:cNvPr id="25" name="Title 1"/>
          <p:cNvSpPr txBox="1">
            <a:spLocks/>
          </p:cNvSpPr>
          <p:nvPr/>
        </p:nvSpPr>
        <p:spPr>
          <a:xfrm>
            <a:off x="5105400" y="3810000"/>
            <a:ext cx="4038600" cy="1143000"/>
          </a:xfrm>
          <a:prstGeom prst="rect">
            <a:avLst/>
          </a:prstGeom>
        </p:spPr>
        <p:txBody>
          <a:bodyPr vert="horz" lIns="91440" tIns="45720" rIns="91440" bIns="45720" rtlCol="0" anchor="ctr">
            <a:normAutofit/>
          </a:bodyPr>
          <a:lstStyle>
            <a:lvl1pPr marL="0" indent="573088" algn="l" defTabSz="914400" rtl="0" eaLnBrk="1" latinLnBrk="0" hangingPunct="1">
              <a:spcBef>
                <a:spcPct val="0"/>
              </a:spcBef>
              <a:buNone/>
              <a:defRPr sz="4400" b="0" kern="1200">
                <a:solidFill>
                  <a:srgbClr val="206228"/>
                </a:solidFill>
                <a:latin typeface="+mj-lt"/>
                <a:ea typeface="+mj-ea"/>
                <a:cs typeface="+mj-cs"/>
              </a:defRPr>
            </a:lvl1pPr>
          </a:lstStyle>
          <a:p>
            <a:pPr indent="0" algn="ctr"/>
            <a:r>
              <a:rPr lang="en-US" sz="3600" b="1" dirty="0" smtClean="0">
                <a:solidFill>
                  <a:schemeClr val="accent1">
                    <a:lumMod val="75000"/>
                  </a:schemeClr>
                </a:solidFill>
              </a:rPr>
              <a:t>Drill Down</a:t>
            </a:r>
            <a:endParaRPr lang="en-US" sz="3600" b="1" dirty="0">
              <a:solidFill>
                <a:schemeClr val="accent1">
                  <a:lumMod val="75000"/>
                </a:schemeClr>
              </a:solidFill>
            </a:endParaRPr>
          </a:p>
        </p:txBody>
      </p:sp>
      <p:sp>
        <p:nvSpPr>
          <p:cNvPr id="11" name="Footer Placeholder 10"/>
          <p:cNvSpPr>
            <a:spLocks noGrp="1"/>
          </p:cNvSpPr>
          <p:nvPr>
            <p:ph type="ftr" sz="quarter" idx="11"/>
          </p:nvPr>
        </p:nvSpPr>
        <p:spPr/>
        <p:txBody>
          <a:bodyPr/>
          <a:lstStyle/>
          <a:p>
            <a:pPr algn="l"/>
            <a:r>
              <a:rPr lang="en-US" smtClean="0"/>
              <a:t>pbisMN.org</a:t>
            </a:r>
            <a:endParaRPr lang="en-US" dirty="0"/>
          </a:p>
        </p:txBody>
      </p:sp>
      <p:sp>
        <p:nvSpPr>
          <p:cNvPr id="12" name="Slide Number Placeholder 11"/>
          <p:cNvSpPr>
            <a:spLocks noGrp="1"/>
          </p:cNvSpPr>
          <p:nvPr>
            <p:ph type="sldNum" sz="quarter" idx="12"/>
          </p:nvPr>
        </p:nvSpPr>
        <p:spPr/>
        <p:txBody>
          <a:bodyPr/>
          <a:lstStyle/>
          <a:p>
            <a:fld id="{91C7252B-4A3A-443E-82EA-92A5BCCF2336}" type="slidenum">
              <a:rPr lang="en-US" smtClean="0"/>
              <a:t>34</a:t>
            </a:fld>
            <a:endParaRPr lang="en-US"/>
          </a:p>
        </p:txBody>
      </p:sp>
      <p:pic>
        <p:nvPicPr>
          <p:cNvPr id="14" name="Picture 13" title="Certification Activity 4b"/>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53" y="1524000"/>
            <a:ext cx="3980253" cy="5077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696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SWIS </a:t>
            </a:r>
            <a:r>
              <a:rPr lang="en-US" sz="3200" dirty="0"/>
              <a:t>Drill-Down </a:t>
            </a:r>
            <a:r>
              <a:rPr lang="en-US" sz="3200" dirty="0" smtClean="0"/>
              <a:t>Worksheet - “We do”</a:t>
            </a:r>
            <a:endParaRPr lang="en-US" sz="3200" dirty="0"/>
          </a:p>
        </p:txBody>
      </p:sp>
      <p:sp>
        <p:nvSpPr>
          <p:cNvPr id="6" name="Content Placeholder 5"/>
          <p:cNvSpPr>
            <a:spLocks noGrp="1"/>
          </p:cNvSpPr>
          <p:nvPr>
            <p:ph idx="1"/>
          </p:nvPr>
        </p:nvSpPr>
        <p:spPr>
          <a:xfrm>
            <a:off x="228600" y="2184823"/>
            <a:ext cx="8534400" cy="5262109"/>
          </a:xfrm>
        </p:spPr>
        <p:txBody>
          <a:bodyPr>
            <a:normAutofit/>
          </a:bodyPr>
          <a:lstStyle/>
          <a:p>
            <a:pPr>
              <a:buFont typeface="Wingdings" panose="05000000000000000000" pitchFamily="2" charset="2"/>
              <a:buChar char="q"/>
            </a:pPr>
            <a:r>
              <a:rPr lang="en-US" sz="2600" dirty="0" smtClean="0"/>
              <a:t>Look at the red flag of </a:t>
            </a:r>
            <a:r>
              <a:rPr lang="en-US" sz="2600" b="1" dirty="0">
                <a:solidFill>
                  <a:schemeClr val="accent1">
                    <a:lumMod val="75000"/>
                  </a:schemeClr>
                </a:solidFill>
              </a:rPr>
              <a:t>Time of </a:t>
            </a:r>
            <a:r>
              <a:rPr lang="en-US" sz="2600" b="1" dirty="0" smtClean="0">
                <a:solidFill>
                  <a:schemeClr val="accent1">
                    <a:lumMod val="75000"/>
                  </a:schemeClr>
                </a:solidFill>
              </a:rPr>
              <a:t>Day</a:t>
            </a:r>
            <a:r>
              <a:rPr lang="en-US" sz="2600" dirty="0" smtClean="0"/>
              <a:t>. </a:t>
            </a:r>
          </a:p>
          <a:p>
            <a:pPr>
              <a:buFont typeface="Wingdings" panose="05000000000000000000" pitchFamily="2" charset="2"/>
              <a:buChar char="q"/>
            </a:pPr>
            <a:r>
              <a:rPr lang="en-US" sz="2600" dirty="0" smtClean="0"/>
              <a:t>Let’s Drill Down step-by-step (1 filter at a time)</a:t>
            </a:r>
          </a:p>
          <a:p>
            <a:pPr>
              <a:buFont typeface="Wingdings" panose="05000000000000000000" pitchFamily="2" charset="2"/>
              <a:buChar char="q"/>
            </a:pPr>
            <a:r>
              <a:rPr lang="en-US" sz="2600" dirty="0" smtClean="0"/>
              <a:t>Use the </a:t>
            </a:r>
            <a:r>
              <a:rPr lang="en-US" sz="2600" b="1" dirty="0" smtClean="0"/>
              <a:t>Drill Down Guide Sheet </a:t>
            </a:r>
            <a:r>
              <a:rPr lang="en-US" sz="2600" dirty="0" smtClean="0"/>
              <a:t>to check each step</a:t>
            </a:r>
          </a:p>
          <a:p>
            <a:pPr>
              <a:buFont typeface="Wingdings" panose="05000000000000000000" pitchFamily="2" charset="2"/>
              <a:buChar char="q"/>
            </a:pPr>
            <a:r>
              <a:rPr lang="en-US" sz="2600" dirty="0" smtClean="0"/>
              <a:t>Check if </a:t>
            </a:r>
            <a:r>
              <a:rPr lang="en-US" sz="2600" b="1" dirty="0" smtClean="0"/>
              <a:t>precise problem statement </a:t>
            </a:r>
            <a:r>
              <a:rPr lang="en-US" sz="2600" dirty="0" smtClean="0"/>
              <a:t>fits the information we found together</a:t>
            </a:r>
            <a:endParaRPr lang="en-US" sz="2600" dirty="0"/>
          </a:p>
        </p:txBody>
      </p:sp>
      <p:sp>
        <p:nvSpPr>
          <p:cNvPr id="3" name="Footer Placeholder 2"/>
          <p:cNvSpPr>
            <a:spLocks noGrp="1"/>
          </p:cNvSpPr>
          <p:nvPr>
            <p:ph type="ftr" sz="quarter" idx="11"/>
          </p:nvPr>
        </p:nvSpPr>
        <p:spPr/>
        <p:txBody>
          <a:bodyPr/>
          <a:lstStyle/>
          <a:p>
            <a:pPr algn="l"/>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t>35</a:t>
            </a:fld>
            <a:endParaRPr lang="en-US"/>
          </a:p>
        </p:txBody>
      </p:sp>
      <p:sp>
        <p:nvSpPr>
          <p:cNvPr id="5" name="Text Placeholder 4"/>
          <p:cNvSpPr>
            <a:spLocks noGrp="1"/>
          </p:cNvSpPr>
          <p:nvPr>
            <p:ph type="body" idx="4294967295"/>
          </p:nvPr>
        </p:nvSpPr>
        <p:spPr>
          <a:xfrm>
            <a:off x="25400" y="1339098"/>
            <a:ext cx="8585200" cy="711200"/>
          </a:xfrm>
        </p:spPr>
        <p:txBody>
          <a:bodyPr>
            <a:normAutofit/>
          </a:bodyPr>
          <a:lstStyle/>
          <a:p>
            <a:r>
              <a:rPr lang="en-US" sz="3200" b="1" dirty="0" smtClean="0"/>
              <a:t>Let’s do Drill Down 1 together</a:t>
            </a:r>
            <a:endParaRPr lang="en-US" sz="3200" b="1" dirty="0"/>
          </a:p>
        </p:txBody>
      </p:sp>
    </p:spTree>
    <p:extLst>
      <p:ext uri="{BB962C8B-B14F-4D97-AF65-F5344CB8AC3E}">
        <p14:creationId xmlns:p14="http://schemas.microsoft.com/office/powerpoint/2010/main" val="357855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SWIS </a:t>
            </a:r>
            <a:r>
              <a:rPr lang="en-US" sz="3200" dirty="0"/>
              <a:t>Drill-Down </a:t>
            </a:r>
            <a:r>
              <a:rPr lang="en-US" sz="3200" dirty="0" smtClean="0"/>
              <a:t>Worksheet - “You try”</a:t>
            </a:r>
            <a:endParaRPr lang="en-US" sz="3200" dirty="0"/>
          </a:p>
        </p:txBody>
      </p:sp>
      <p:sp>
        <p:nvSpPr>
          <p:cNvPr id="6" name="Content Placeholder 5"/>
          <p:cNvSpPr>
            <a:spLocks noGrp="1"/>
          </p:cNvSpPr>
          <p:nvPr>
            <p:ph idx="1"/>
          </p:nvPr>
        </p:nvSpPr>
        <p:spPr>
          <a:xfrm>
            <a:off x="228600" y="2184823"/>
            <a:ext cx="8534400" cy="5262109"/>
          </a:xfrm>
        </p:spPr>
        <p:txBody>
          <a:bodyPr>
            <a:normAutofit/>
          </a:bodyPr>
          <a:lstStyle/>
          <a:p>
            <a:pPr>
              <a:buFont typeface="Wingdings" panose="05000000000000000000" pitchFamily="2" charset="2"/>
              <a:buChar char="q"/>
            </a:pPr>
            <a:r>
              <a:rPr lang="en-US" sz="2600" dirty="0" smtClean="0"/>
              <a:t>Look at the red flag of </a:t>
            </a:r>
            <a:r>
              <a:rPr lang="en-US" sz="2600" b="1" dirty="0" smtClean="0">
                <a:solidFill>
                  <a:schemeClr val="accent1">
                    <a:lumMod val="75000"/>
                  </a:schemeClr>
                </a:solidFill>
              </a:rPr>
              <a:t>Behavior</a:t>
            </a:r>
            <a:r>
              <a:rPr lang="en-US" sz="2600" dirty="0" smtClean="0"/>
              <a:t>. </a:t>
            </a:r>
          </a:p>
          <a:p>
            <a:pPr>
              <a:buFont typeface="Wingdings" panose="05000000000000000000" pitchFamily="2" charset="2"/>
              <a:buChar char="q"/>
            </a:pPr>
            <a:r>
              <a:rPr lang="en-US" sz="2600" dirty="0" smtClean="0"/>
              <a:t>Try a </a:t>
            </a:r>
            <a:r>
              <a:rPr lang="en-US" sz="2600" dirty="0"/>
              <a:t>SWIS Drill Down (1 filter at a time)</a:t>
            </a:r>
          </a:p>
          <a:p>
            <a:pPr>
              <a:buFont typeface="Wingdings" panose="05000000000000000000" pitchFamily="2" charset="2"/>
              <a:buChar char="q"/>
            </a:pPr>
            <a:r>
              <a:rPr lang="en-US" sz="2600" dirty="0"/>
              <a:t>Complete the </a:t>
            </a:r>
            <a:r>
              <a:rPr lang="en-US" sz="2600" b="1" dirty="0"/>
              <a:t>Drill Down Guide Sheet </a:t>
            </a:r>
            <a:r>
              <a:rPr lang="en-US" sz="2600" dirty="0"/>
              <a:t>to record the order of steps</a:t>
            </a:r>
          </a:p>
          <a:p>
            <a:pPr>
              <a:buFont typeface="Wingdings" panose="05000000000000000000" pitchFamily="2" charset="2"/>
              <a:buChar char="q"/>
            </a:pPr>
            <a:r>
              <a:rPr lang="en-US" sz="2600" dirty="0"/>
              <a:t>Develop a </a:t>
            </a:r>
            <a:r>
              <a:rPr lang="en-US" sz="2600" b="1" dirty="0"/>
              <a:t>precise problem statement</a:t>
            </a:r>
          </a:p>
        </p:txBody>
      </p:sp>
      <p:sp>
        <p:nvSpPr>
          <p:cNvPr id="3" name="Footer Placeholder 2"/>
          <p:cNvSpPr>
            <a:spLocks noGrp="1"/>
          </p:cNvSpPr>
          <p:nvPr>
            <p:ph type="ftr" sz="quarter" idx="11"/>
          </p:nvPr>
        </p:nvSpPr>
        <p:spPr/>
        <p:txBody>
          <a:bodyPr/>
          <a:lstStyle/>
          <a:p>
            <a:pPr algn="l"/>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t>36</a:t>
            </a:fld>
            <a:endParaRPr lang="en-US"/>
          </a:p>
        </p:txBody>
      </p:sp>
      <p:sp>
        <p:nvSpPr>
          <p:cNvPr id="5" name="Text Placeholder 4"/>
          <p:cNvSpPr>
            <a:spLocks noGrp="1"/>
          </p:cNvSpPr>
          <p:nvPr>
            <p:ph type="body" idx="4294967295"/>
          </p:nvPr>
        </p:nvSpPr>
        <p:spPr>
          <a:xfrm>
            <a:off x="25400" y="1339098"/>
            <a:ext cx="8585200" cy="711200"/>
          </a:xfrm>
        </p:spPr>
        <p:txBody>
          <a:bodyPr>
            <a:normAutofit/>
          </a:bodyPr>
          <a:lstStyle/>
          <a:p>
            <a:r>
              <a:rPr lang="en-US" sz="3200" b="1" dirty="0" smtClean="0"/>
              <a:t>Try Drill Down </a:t>
            </a:r>
            <a:r>
              <a:rPr lang="en-US" b="1" dirty="0"/>
              <a:t>2</a:t>
            </a:r>
            <a:r>
              <a:rPr lang="en-US" sz="3200" b="1" dirty="0" smtClean="0"/>
              <a:t> on your own or with partner</a:t>
            </a:r>
            <a:endParaRPr lang="en-US" sz="3200" b="1" dirty="0"/>
          </a:p>
        </p:txBody>
      </p:sp>
    </p:spTree>
    <p:extLst>
      <p:ext uri="{BB962C8B-B14F-4D97-AF65-F5344CB8AC3E}">
        <p14:creationId xmlns:p14="http://schemas.microsoft.com/office/powerpoint/2010/main" val="16539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t>If you </a:t>
            </a:r>
            <a:r>
              <a:rPr lang="en-US" sz="2600" dirty="0" smtClean="0"/>
              <a:t>have </a:t>
            </a:r>
            <a:r>
              <a:rPr lang="en-US" sz="2600" dirty="0" smtClean="0"/>
              <a:t>a </a:t>
            </a:r>
            <a:r>
              <a:rPr lang="en-US" sz="2600" dirty="0" smtClean="0"/>
              <a:t>precise problem statement…</a:t>
            </a:r>
            <a:endParaRPr lang="en-US" sz="2600" dirty="0"/>
          </a:p>
        </p:txBody>
      </p:sp>
      <p:sp>
        <p:nvSpPr>
          <p:cNvPr id="5" name="Content Placeholder 4"/>
          <p:cNvSpPr>
            <a:spLocks noGrp="1"/>
          </p:cNvSpPr>
          <p:nvPr>
            <p:ph idx="1"/>
          </p:nvPr>
        </p:nvSpPr>
        <p:spPr>
          <a:xfrm>
            <a:off x="228600" y="1752600"/>
            <a:ext cx="8839200" cy="5029200"/>
          </a:xfrm>
        </p:spPr>
        <p:txBody>
          <a:bodyPr>
            <a:normAutofit fontScale="92500" lnSpcReduction="10000"/>
          </a:bodyPr>
          <a:lstStyle/>
          <a:p>
            <a:pPr marL="0" indent="0">
              <a:lnSpc>
                <a:spcPct val="120000"/>
              </a:lnSpc>
              <a:spcBef>
                <a:spcPts val="0"/>
              </a:spcBef>
              <a:buNone/>
            </a:pPr>
            <a:r>
              <a:rPr lang="en-US" dirty="0" smtClean="0"/>
              <a:t>Try to develop </a:t>
            </a:r>
            <a:r>
              <a:rPr lang="en-US" dirty="0"/>
              <a:t>a </a:t>
            </a:r>
            <a:r>
              <a:rPr lang="en-US" b="1" dirty="0"/>
              <a:t>solution action </a:t>
            </a:r>
            <a:r>
              <a:rPr lang="en-US" b="1" dirty="0" smtClean="0"/>
              <a:t>plan </a:t>
            </a:r>
            <a:r>
              <a:rPr lang="en-US" dirty="0" smtClean="0"/>
              <a:t>at bottom of worksheet.</a:t>
            </a:r>
          </a:p>
          <a:p>
            <a:pPr marL="800100" lvl="1" indent="-514350">
              <a:lnSpc>
                <a:spcPct val="120000"/>
              </a:lnSpc>
              <a:spcBef>
                <a:spcPts val="0"/>
              </a:spcBef>
              <a:buFont typeface="+mj-lt"/>
              <a:buAutoNum type="arabicPeriod"/>
            </a:pPr>
            <a:r>
              <a:rPr lang="en-US" dirty="0" smtClean="0"/>
              <a:t>Determine a </a:t>
            </a:r>
            <a:r>
              <a:rPr lang="en-US" b="1" dirty="0" smtClean="0"/>
              <a:t>measurable &amp; reasonable goal </a:t>
            </a:r>
            <a:endParaRPr lang="en-US" b="1" dirty="0"/>
          </a:p>
          <a:p>
            <a:pPr marL="800100" lvl="1" indent="-514350">
              <a:lnSpc>
                <a:spcPct val="120000"/>
              </a:lnSpc>
              <a:spcBef>
                <a:spcPts val="0"/>
              </a:spcBef>
              <a:buFont typeface="+mj-lt"/>
              <a:buAutoNum type="arabicPeriod"/>
            </a:pPr>
            <a:r>
              <a:rPr lang="en-US" dirty="0" smtClean="0"/>
              <a:t>Complete the </a:t>
            </a:r>
            <a:r>
              <a:rPr lang="en-US" b="1" dirty="0"/>
              <a:t>Solution Development Action Plan </a:t>
            </a:r>
            <a:r>
              <a:rPr lang="en-US" dirty="0" smtClean="0"/>
              <a:t>Template. </a:t>
            </a:r>
            <a:r>
              <a:rPr lang="en-US" i="1" dirty="0" smtClean="0"/>
              <a:t>Incorporates all solution components</a:t>
            </a:r>
            <a:r>
              <a:rPr lang="en-US" dirty="0" smtClean="0"/>
              <a:t>. </a:t>
            </a:r>
            <a:endParaRPr lang="en-US" dirty="0"/>
          </a:p>
          <a:p>
            <a:pPr marL="973138" lvl="2">
              <a:lnSpc>
                <a:spcPct val="120000"/>
              </a:lnSpc>
              <a:spcBef>
                <a:spcPts val="0"/>
              </a:spcBef>
              <a:spcAft>
                <a:spcPts val="300"/>
              </a:spcAft>
            </a:pPr>
            <a:r>
              <a:rPr lang="en-US" dirty="0"/>
              <a:t>Prevention</a:t>
            </a:r>
          </a:p>
          <a:p>
            <a:pPr marL="973138" lvl="2">
              <a:lnSpc>
                <a:spcPct val="120000"/>
              </a:lnSpc>
              <a:spcBef>
                <a:spcPts val="0"/>
              </a:spcBef>
              <a:spcAft>
                <a:spcPts val="300"/>
              </a:spcAft>
            </a:pPr>
            <a:r>
              <a:rPr lang="en-US" dirty="0"/>
              <a:t>Teaching</a:t>
            </a:r>
          </a:p>
          <a:p>
            <a:pPr marL="973138" lvl="2">
              <a:lnSpc>
                <a:spcPct val="120000"/>
              </a:lnSpc>
              <a:spcBef>
                <a:spcPts val="0"/>
              </a:spcBef>
              <a:spcAft>
                <a:spcPts val="300"/>
              </a:spcAft>
            </a:pPr>
            <a:r>
              <a:rPr lang="en-US" dirty="0"/>
              <a:t>Recognition</a:t>
            </a:r>
          </a:p>
          <a:p>
            <a:pPr marL="973138" lvl="2">
              <a:lnSpc>
                <a:spcPct val="120000"/>
              </a:lnSpc>
              <a:spcBef>
                <a:spcPts val="0"/>
              </a:spcBef>
              <a:spcAft>
                <a:spcPts val="300"/>
              </a:spcAft>
            </a:pPr>
            <a:r>
              <a:rPr lang="en-US" dirty="0"/>
              <a:t>Extinction</a:t>
            </a:r>
          </a:p>
          <a:p>
            <a:pPr marL="973138" lvl="2">
              <a:lnSpc>
                <a:spcPct val="120000"/>
              </a:lnSpc>
              <a:spcBef>
                <a:spcPts val="0"/>
              </a:spcBef>
              <a:spcAft>
                <a:spcPts val="300"/>
              </a:spcAft>
            </a:pPr>
            <a:r>
              <a:rPr lang="en-US" dirty="0"/>
              <a:t>Corrective Consequence</a:t>
            </a:r>
          </a:p>
          <a:p>
            <a:pPr marL="973138" lvl="2">
              <a:lnSpc>
                <a:spcPct val="120000"/>
              </a:lnSpc>
              <a:spcBef>
                <a:spcPts val="0"/>
              </a:spcBef>
              <a:spcAft>
                <a:spcPts val="300"/>
              </a:spcAft>
            </a:pPr>
            <a:r>
              <a:rPr lang="en-US" dirty="0"/>
              <a:t>Data </a:t>
            </a:r>
            <a:r>
              <a:rPr lang="en-US" dirty="0" smtClean="0"/>
              <a:t>Collection</a:t>
            </a:r>
            <a:endParaRPr lang="en-US" dirty="0"/>
          </a:p>
        </p:txBody>
      </p:sp>
      <p:sp>
        <p:nvSpPr>
          <p:cNvPr id="2" name="Footer Placeholder 1"/>
          <p:cNvSpPr>
            <a:spLocks noGrp="1"/>
          </p:cNvSpPr>
          <p:nvPr>
            <p:ph type="ftr" sz="quarter" idx="11"/>
          </p:nvPr>
        </p:nvSpPr>
        <p:spPr/>
        <p:txBody>
          <a:bodyPr/>
          <a:lstStyle/>
          <a:p>
            <a:pPr algn="l"/>
            <a:r>
              <a:rPr lang="en-US" smtClean="0"/>
              <a:t>pbisMN.org</a:t>
            </a:r>
            <a:endParaRPr lang="en-US" dirty="0"/>
          </a:p>
        </p:txBody>
      </p:sp>
      <p:sp>
        <p:nvSpPr>
          <p:cNvPr id="3" name="Slide Number Placeholder 2"/>
          <p:cNvSpPr>
            <a:spLocks noGrp="1"/>
          </p:cNvSpPr>
          <p:nvPr>
            <p:ph type="sldNum" sz="quarter" idx="12"/>
          </p:nvPr>
        </p:nvSpPr>
        <p:spPr/>
        <p:txBody>
          <a:bodyPr/>
          <a:lstStyle/>
          <a:p>
            <a:fld id="{91C7252B-4A3A-443E-82EA-92A5BCCF2336}" type="slidenum">
              <a:rPr lang="en-US" smtClean="0"/>
              <a:t>37</a:t>
            </a:fld>
            <a:endParaRPr lang="en-US"/>
          </a:p>
        </p:txBody>
      </p:sp>
      <p:pic>
        <p:nvPicPr>
          <p:cNvPr id="7" name="Picture 2" descr="C:\Users\kmorris\Desktop\Seattle\Kelsey's circles.png" title="Data 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5011" y="2200597"/>
            <a:ext cx="1520889" cy="152088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descr="Maroon oval is showing 'plan' as the next step in problem solving cycle after evaluate, and before implement." title="Maroon Oval"/>
          <p:cNvSpPr/>
          <p:nvPr/>
        </p:nvSpPr>
        <p:spPr>
          <a:xfrm rot="19826698">
            <a:off x="8538379" y="3080233"/>
            <a:ext cx="605047" cy="4615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kconley1\Desktop\SWIS 5.2 Screenshots\SWIS 5.2 Facilitator Certification 8 Drill Down.jpg" title="Solution Developm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82" t="58491" b="2873"/>
          <a:stretch/>
        </p:blipFill>
        <p:spPr bwMode="auto">
          <a:xfrm>
            <a:off x="4312920" y="4331284"/>
            <a:ext cx="4754880" cy="2450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263504">
            <a:off x="5979866" y="599985"/>
            <a:ext cx="4404324" cy="523220"/>
          </a:xfrm>
          <a:prstGeom prst="rect">
            <a:avLst/>
          </a:prstGeom>
          <a:solidFill>
            <a:schemeClr val="bg1"/>
          </a:solidFill>
          <a:ln>
            <a:solidFill>
              <a:srgbClr val="E5CB2F"/>
            </a:solidFill>
          </a:ln>
        </p:spPr>
        <p:txBody>
          <a:bodyPr wrap="square" rtlCol="0">
            <a:spAutoFit/>
          </a:bodyPr>
          <a:lstStyle/>
          <a:p>
            <a:pPr algn="ctr"/>
            <a:r>
              <a:rPr lang="en-US" sz="2800" b="1" dirty="0" smtClean="0"/>
              <a:t>Bonus Activity</a:t>
            </a:r>
            <a:endParaRPr lang="en-US" sz="2800" b="1" dirty="0"/>
          </a:p>
        </p:txBody>
      </p:sp>
    </p:spTree>
    <p:extLst>
      <p:ext uri="{BB962C8B-B14F-4D97-AF65-F5344CB8AC3E}">
        <p14:creationId xmlns:p14="http://schemas.microsoft.com/office/powerpoint/2010/main" val="100440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a:t>
            </a:r>
            <a:endParaRPr lang="en-US" dirty="0"/>
          </a:p>
        </p:txBody>
      </p:sp>
      <p:sp>
        <p:nvSpPr>
          <p:cNvPr id="3" name="Text Placeholder 2"/>
          <p:cNvSpPr>
            <a:spLocks noGrp="1"/>
          </p:cNvSpPr>
          <p:nvPr>
            <p:ph type="body" idx="1"/>
          </p:nvPr>
        </p:nvSpPr>
        <p:spPr/>
        <p:txBody>
          <a:bodyPr/>
          <a:lstStyle/>
          <a:p>
            <a:r>
              <a:rPr lang="en-US" sz="4000" b="1" dirty="0" smtClean="0">
                <a:solidFill>
                  <a:srgbClr val="0CA04A"/>
                </a:solidFill>
              </a:rPr>
              <a:t>Can we get SWIS?</a:t>
            </a:r>
            <a:endParaRPr lang="en-US" dirty="0"/>
          </a:p>
        </p:txBody>
      </p:sp>
      <p:sp>
        <p:nvSpPr>
          <p:cNvPr id="4" name="Footer Placeholder 3"/>
          <p:cNvSpPr>
            <a:spLocks noGrp="1"/>
          </p:cNvSpPr>
          <p:nvPr>
            <p:ph type="ftr" sz="quarter" idx="11"/>
          </p:nvPr>
        </p:nvSpPr>
        <p:spPr/>
        <p:txBody>
          <a:bodyPr/>
          <a:lstStyle/>
          <a:p>
            <a:pPr algn="l"/>
            <a:r>
              <a:rPr lang="en-US" smtClean="0"/>
              <a:t>pbisMN.org</a:t>
            </a:r>
            <a:endParaRPr lang="en-US" dirty="0"/>
          </a:p>
        </p:txBody>
      </p:sp>
      <p:sp>
        <p:nvSpPr>
          <p:cNvPr id="5" name="Slide Number Placeholder 4"/>
          <p:cNvSpPr>
            <a:spLocks noGrp="1"/>
          </p:cNvSpPr>
          <p:nvPr>
            <p:ph type="sldNum" sz="quarter" idx="12"/>
          </p:nvPr>
        </p:nvSpPr>
        <p:spPr/>
        <p:txBody>
          <a:bodyPr/>
          <a:lstStyle/>
          <a:p>
            <a:fld id="{91C7252B-4A3A-443E-82EA-92A5BCCF2336}" type="slidenum">
              <a:rPr lang="en-US" smtClean="0"/>
              <a:t>38</a:t>
            </a:fld>
            <a:endParaRPr lang="en-US"/>
          </a:p>
        </p:txBody>
      </p:sp>
    </p:spTree>
    <p:extLst>
      <p:ext uri="{BB962C8B-B14F-4D97-AF65-F5344CB8AC3E}">
        <p14:creationId xmlns:p14="http://schemas.microsoft.com/office/powerpoint/2010/main" val="22533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136"/>
            <a:ext cx="9144000" cy="1143000"/>
          </a:xfrm>
        </p:spPr>
        <p:txBody>
          <a:bodyPr>
            <a:normAutofit/>
          </a:bodyPr>
          <a:lstStyle/>
          <a:p>
            <a:pPr indent="0" algn="ctr"/>
            <a:r>
              <a:rPr lang="en-US" sz="4000" dirty="0" smtClean="0"/>
              <a:t>Pricing Model – </a:t>
            </a:r>
            <a:r>
              <a:rPr lang="en-US" sz="4000" b="1" i="1" dirty="0" smtClean="0">
                <a:solidFill>
                  <a:schemeClr val="accent1">
                    <a:lumMod val="75000"/>
                  </a:schemeClr>
                </a:solidFill>
              </a:rPr>
              <a:t>2016-2017</a:t>
            </a:r>
            <a:endParaRPr lang="en-US" sz="4000" dirty="0"/>
          </a:p>
        </p:txBody>
      </p:sp>
      <p:sp>
        <p:nvSpPr>
          <p:cNvPr id="5" name="Footer Placeholder 4"/>
          <p:cNvSpPr>
            <a:spLocks noGrp="1"/>
          </p:cNvSpPr>
          <p:nvPr>
            <p:ph type="ftr" sz="quarter" idx="11"/>
          </p:nvPr>
        </p:nvSpPr>
        <p:spPr/>
        <p:txBody>
          <a:bodyPr/>
          <a:lstStyle/>
          <a:p>
            <a:pPr algn="l"/>
            <a:r>
              <a:rPr lang="en-US" smtClean="0"/>
              <a:t>pbisMN.org</a:t>
            </a:r>
            <a:endParaRPr lang="en-US" dirty="0"/>
          </a:p>
        </p:txBody>
      </p:sp>
      <p:sp>
        <p:nvSpPr>
          <p:cNvPr id="14" name="Slide Number Placeholder 13"/>
          <p:cNvSpPr>
            <a:spLocks noGrp="1"/>
          </p:cNvSpPr>
          <p:nvPr>
            <p:ph type="sldNum" sz="quarter" idx="12"/>
          </p:nvPr>
        </p:nvSpPr>
        <p:spPr/>
        <p:txBody>
          <a:bodyPr/>
          <a:lstStyle/>
          <a:p>
            <a:fld id="{91C7252B-4A3A-443E-82EA-92A5BCCF2336}" type="slidenum">
              <a:rPr lang="en-US" smtClean="0"/>
              <a:pPr/>
              <a:t>39</a:t>
            </a:fld>
            <a:endParaRPr lang="en-US" dirty="0"/>
          </a:p>
        </p:txBody>
      </p:sp>
      <p:graphicFrame>
        <p:nvGraphicFramePr>
          <p:cNvPr id="15" name="Table 14" title="Pricing Model Based on Invoice"/>
          <p:cNvGraphicFramePr>
            <a:graphicFrameLocks noGrp="1"/>
          </p:cNvGraphicFramePr>
          <p:nvPr>
            <p:extLst>
              <p:ext uri="{D42A27DB-BD31-4B8C-83A1-F6EECF244321}">
                <p14:modId xmlns:p14="http://schemas.microsoft.com/office/powerpoint/2010/main" val="1911806014"/>
              </p:ext>
            </p:extLst>
          </p:nvPr>
        </p:nvGraphicFramePr>
        <p:xfrm>
          <a:off x="228599" y="1524000"/>
          <a:ext cx="8763000" cy="4267200"/>
        </p:xfrm>
        <a:graphic>
          <a:graphicData uri="http://schemas.openxmlformats.org/drawingml/2006/table">
            <a:tbl>
              <a:tblPr firstRow="1" bandRow="1">
                <a:tableStyleId>{5FD0F851-EC5A-4D38-B0AD-8093EC10F338}</a:tableStyleId>
              </a:tblPr>
              <a:tblGrid>
                <a:gridCol w="2190750">
                  <a:extLst>
                    <a:ext uri="{9D8B030D-6E8A-4147-A177-3AD203B41FA5}">
                      <a16:colId xmlns="" xmlns:a16="http://schemas.microsoft.com/office/drawing/2014/main" val="20000"/>
                    </a:ext>
                  </a:extLst>
                </a:gridCol>
                <a:gridCol w="2190750">
                  <a:extLst>
                    <a:ext uri="{9D8B030D-6E8A-4147-A177-3AD203B41FA5}">
                      <a16:colId xmlns="" xmlns:a16="http://schemas.microsoft.com/office/drawing/2014/main" val="20001"/>
                    </a:ext>
                  </a:extLst>
                </a:gridCol>
                <a:gridCol w="2190750">
                  <a:extLst>
                    <a:ext uri="{9D8B030D-6E8A-4147-A177-3AD203B41FA5}">
                      <a16:colId xmlns="" xmlns:a16="http://schemas.microsoft.com/office/drawing/2014/main" val="20002"/>
                    </a:ext>
                  </a:extLst>
                </a:gridCol>
                <a:gridCol w="2190750">
                  <a:extLst>
                    <a:ext uri="{9D8B030D-6E8A-4147-A177-3AD203B41FA5}">
                      <a16:colId xmlns="" xmlns:a16="http://schemas.microsoft.com/office/drawing/2014/main" val="20003"/>
                    </a:ext>
                  </a:extLst>
                </a:gridCol>
              </a:tblGrid>
              <a:tr h="1262973">
                <a:tc>
                  <a:txBody>
                    <a:bodyPr/>
                    <a:lstStyle/>
                    <a:p>
                      <a:endParaRPr lang="en-US" sz="2400" dirty="0">
                        <a:solidFill>
                          <a:schemeClr val="bg1"/>
                        </a:solidFill>
                      </a:endParaRPr>
                    </a:p>
                  </a:txBody>
                  <a:tcPr/>
                </a:tc>
                <a:tc>
                  <a:txBody>
                    <a:bodyPr/>
                    <a:lstStyle/>
                    <a:p>
                      <a:pPr algn="ctr"/>
                      <a:r>
                        <a:rPr lang="en-US" sz="2400" dirty="0" smtClean="0"/>
                        <a:t>1 Application</a:t>
                      </a:r>
                    </a:p>
                    <a:p>
                      <a:pPr algn="ctr"/>
                      <a:r>
                        <a:rPr lang="en-US" sz="2400" dirty="0" smtClean="0"/>
                        <a:t>a la carte</a:t>
                      </a:r>
                      <a:endParaRPr lang="en-US" sz="2400" i="1" dirty="0">
                        <a:solidFill>
                          <a:schemeClr val="bg1"/>
                        </a:solidFill>
                      </a:endParaRPr>
                    </a:p>
                  </a:txBody>
                  <a:tcPr anchor="ctr"/>
                </a:tc>
                <a:tc>
                  <a:txBody>
                    <a:bodyPr/>
                    <a:lstStyle/>
                    <a:p>
                      <a:pPr algn="ctr"/>
                      <a:r>
                        <a:rPr lang="en-US" sz="2400" dirty="0" smtClean="0"/>
                        <a:t>2 Applications</a:t>
                      </a:r>
                    </a:p>
                    <a:p>
                      <a:pPr algn="ctr"/>
                      <a:r>
                        <a:rPr lang="en-US" sz="2400" dirty="0" smtClean="0"/>
                        <a:t>bundled</a:t>
                      </a:r>
                      <a:endParaRPr lang="en-US" sz="2400" i="1" dirty="0">
                        <a:solidFill>
                          <a:schemeClr val="bg1"/>
                        </a:solidFill>
                      </a:endParaRPr>
                    </a:p>
                  </a:txBody>
                  <a:tcPr anchor="ctr"/>
                </a:tc>
                <a:tc>
                  <a:txBody>
                    <a:bodyPr/>
                    <a:lstStyle/>
                    <a:p>
                      <a:pPr algn="ctr"/>
                      <a:r>
                        <a:rPr lang="en-US" sz="2400" dirty="0" smtClean="0"/>
                        <a:t>3 Applications</a:t>
                      </a:r>
                    </a:p>
                    <a:p>
                      <a:pPr algn="ctr"/>
                      <a:r>
                        <a:rPr lang="en-US" sz="2400" dirty="0" smtClean="0"/>
                        <a:t>bundled</a:t>
                      </a:r>
                      <a:endParaRPr lang="en-US" sz="2400" i="1" dirty="0">
                        <a:solidFill>
                          <a:schemeClr val="bg1"/>
                        </a:solidFill>
                      </a:endParaRPr>
                    </a:p>
                  </a:txBody>
                  <a:tcPr anchor="ctr"/>
                </a:tc>
                <a:extLst>
                  <a:ext uri="{0D108BD9-81ED-4DB2-BD59-A6C34878D82A}">
                    <a16:rowId xmlns="" xmlns:a16="http://schemas.microsoft.com/office/drawing/2014/main" val="10000"/>
                  </a:ext>
                </a:extLst>
              </a:tr>
              <a:tr h="1023027">
                <a:tc>
                  <a:txBody>
                    <a:bodyPr/>
                    <a:lstStyle/>
                    <a:p>
                      <a:pPr algn="ctr"/>
                      <a:r>
                        <a:rPr lang="en-US" sz="2000" dirty="0" smtClean="0"/>
                        <a:t>1-19 Schools</a:t>
                      </a:r>
                    </a:p>
                    <a:p>
                      <a:pPr algn="ctr"/>
                      <a:r>
                        <a:rPr lang="en-US" sz="2000" dirty="0" smtClean="0"/>
                        <a:t>on a single invoice</a:t>
                      </a:r>
                      <a:endParaRPr lang="en-US" sz="2000" i="1" dirty="0">
                        <a:solidFill>
                          <a:schemeClr val="bg1"/>
                        </a:solidFill>
                      </a:endParaRPr>
                    </a:p>
                  </a:txBody>
                  <a:tcPr anchor="ctr"/>
                </a:tc>
                <a:tc>
                  <a:txBody>
                    <a:bodyPr/>
                    <a:lstStyle/>
                    <a:p>
                      <a:pPr algn="ctr"/>
                      <a:r>
                        <a:rPr lang="en-US" sz="2400" dirty="0" smtClean="0"/>
                        <a:t>$350</a:t>
                      </a:r>
                      <a:endParaRPr lang="en-US" sz="2400" dirty="0">
                        <a:solidFill>
                          <a:schemeClr val="bg1"/>
                        </a:solidFill>
                      </a:endParaRPr>
                    </a:p>
                  </a:txBody>
                  <a:tcPr anchor="ctr"/>
                </a:tc>
                <a:tc>
                  <a:txBody>
                    <a:bodyPr/>
                    <a:lstStyle/>
                    <a:p>
                      <a:pPr algn="ctr"/>
                      <a:r>
                        <a:rPr lang="en-US" sz="2400" dirty="0" smtClean="0"/>
                        <a:t>$460</a:t>
                      </a:r>
                      <a:endParaRPr lang="en-US" sz="2400" dirty="0">
                        <a:solidFill>
                          <a:schemeClr val="bg1"/>
                        </a:solidFill>
                      </a:endParaRPr>
                    </a:p>
                  </a:txBody>
                  <a:tcPr anchor="ctr"/>
                </a:tc>
                <a:tc>
                  <a:txBody>
                    <a:bodyPr/>
                    <a:lstStyle/>
                    <a:p>
                      <a:pPr algn="ctr"/>
                      <a:r>
                        <a:rPr lang="en-US" sz="2400" dirty="0" smtClean="0"/>
                        <a:t>$570</a:t>
                      </a:r>
                      <a:endParaRPr lang="en-US" sz="2400" dirty="0">
                        <a:solidFill>
                          <a:schemeClr val="bg1"/>
                        </a:solidFill>
                      </a:endParaRPr>
                    </a:p>
                  </a:txBody>
                  <a:tcPr anchor="ctr"/>
                </a:tc>
                <a:extLst>
                  <a:ext uri="{0D108BD9-81ED-4DB2-BD59-A6C34878D82A}">
                    <a16:rowId xmlns="" xmlns:a16="http://schemas.microsoft.com/office/drawing/2014/main" val="10001"/>
                  </a:ext>
                </a:extLst>
              </a:tr>
              <a:tr h="990600">
                <a:tc>
                  <a:txBody>
                    <a:bodyPr/>
                    <a:lstStyle/>
                    <a:p>
                      <a:pPr algn="ctr"/>
                      <a:r>
                        <a:rPr lang="en-US" sz="2000" dirty="0" smtClean="0"/>
                        <a:t>20-39 Schools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on a single invoice</a:t>
                      </a:r>
                      <a:endParaRPr lang="en-US" sz="2000" i="1" dirty="0" smtClean="0">
                        <a:solidFill>
                          <a:schemeClr val="bg1"/>
                        </a:solidFill>
                      </a:endParaRPr>
                    </a:p>
                  </a:txBody>
                  <a:tcPr anchor="ctr"/>
                </a:tc>
                <a:tc>
                  <a:txBody>
                    <a:bodyPr/>
                    <a:lstStyle/>
                    <a:p>
                      <a:pPr algn="ctr"/>
                      <a:r>
                        <a:rPr lang="en-US" sz="2400" dirty="0" smtClean="0"/>
                        <a:t>10% discount</a:t>
                      </a:r>
                    </a:p>
                    <a:p>
                      <a:pPr algn="ctr"/>
                      <a:r>
                        <a:rPr lang="en-US" sz="2400" dirty="0" smtClean="0">
                          <a:solidFill>
                            <a:schemeClr val="tx1"/>
                          </a:solidFill>
                        </a:rPr>
                        <a:t>($315)</a:t>
                      </a:r>
                      <a:endParaRPr lang="en-US" sz="2400" dirty="0">
                        <a:solidFill>
                          <a:schemeClr val="tx1"/>
                        </a:solidFill>
                      </a:endParaRPr>
                    </a:p>
                  </a:txBody>
                  <a:tcPr anchor="ctr"/>
                </a:tc>
                <a:tc>
                  <a:txBody>
                    <a:bodyPr/>
                    <a:lstStyle/>
                    <a:p>
                      <a:pPr algn="ctr"/>
                      <a:r>
                        <a:rPr lang="en-US" sz="2400" dirty="0" smtClean="0"/>
                        <a:t>10% discount</a:t>
                      </a:r>
                    </a:p>
                    <a:p>
                      <a:pPr algn="ctr"/>
                      <a:r>
                        <a:rPr lang="en-US" sz="2400" dirty="0" smtClean="0">
                          <a:solidFill>
                            <a:schemeClr val="tx1"/>
                          </a:solidFill>
                        </a:rPr>
                        <a:t>($414)</a:t>
                      </a:r>
                      <a:endParaRPr lang="en-US" sz="2400" dirty="0">
                        <a:solidFill>
                          <a:schemeClr val="tx1"/>
                        </a:solidFill>
                      </a:endParaRPr>
                    </a:p>
                  </a:txBody>
                  <a:tcPr anchor="ctr"/>
                </a:tc>
                <a:tc>
                  <a:txBody>
                    <a:bodyPr/>
                    <a:lstStyle/>
                    <a:p>
                      <a:pPr algn="ctr"/>
                      <a:r>
                        <a:rPr lang="en-US" sz="2400" dirty="0" smtClean="0"/>
                        <a:t>10% discount</a:t>
                      </a:r>
                    </a:p>
                    <a:p>
                      <a:pPr algn="ctr"/>
                      <a:r>
                        <a:rPr lang="en-US" sz="2400" dirty="0" smtClean="0">
                          <a:solidFill>
                            <a:schemeClr val="tx1"/>
                          </a:solidFill>
                        </a:rPr>
                        <a:t>($513)</a:t>
                      </a:r>
                      <a:endParaRPr lang="en-US" sz="2400" dirty="0">
                        <a:solidFill>
                          <a:schemeClr val="tx1"/>
                        </a:solidFill>
                      </a:endParaRPr>
                    </a:p>
                  </a:txBody>
                  <a:tcPr anchor="ctr"/>
                </a:tc>
                <a:extLst>
                  <a:ext uri="{0D108BD9-81ED-4DB2-BD59-A6C34878D82A}">
                    <a16:rowId xmlns="" xmlns:a16="http://schemas.microsoft.com/office/drawing/2014/main" val="10002"/>
                  </a:ext>
                </a:extLst>
              </a:tr>
              <a:tr h="990600">
                <a:tc>
                  <a:txBody>
                    <a:bodyPr/>
                    <a:lstStyle/>
                    <a:p>
                      <a:pPr algn="ctr"/>
                      <a:r>
                        <a:rPr lang="en-US" sz="2000" dirty="0" smtClean="0"/>
                        <a:t>40+ Schools</a:t>
                      </a:r>
                    </a:p>
                    <a:p>
                      <a:pPr marL="0" marR="0" indent="0" algn="ctr" defTabSz="914363" rtl="0" eaLnBrk="1" fontAlgn="auto" latinLnBrk="0" hangingPunct="1">
                        <a:lnSpc>
                          <a:spcPct val="100000"/>
                        </a:lnSpc>
                        <a:spcBef>
                          <a:spcPts val="0"/>
                        </a:spcBef>
                        <a:spcAft>
                          <a:spcPts val="0"/>
                        </a:spcAft>
                        <a:buClrTx/>
                        <a:buSzTx/>
                        <a:buFontTx/>
                        <a:buNone/>
                        <a:tabLst/>
                        <a:defRPr/>
                      </a:pPr>
                      <a:r>
                        <a:rPr lang="en-US" sz="2000" dirty="0" smtClean="0"/>
                        <a:t>on a single invoice</a:t>
                      </a:r>
                      <a:endParaRPr lang="en-US" sz="2000" i="1" dirty="0" smtClean="0">
                        <a:solidFill>
                          <a:schemeClr val="bg1"/>
                        </a:solidFill>
                      </a:endParaRPr>
                    </a:p>
                  </a:txBody>
                  <a:tcPr anchor="ctr"/>
                </a:tc>
                <a:tc>
                  <a:txBody>
                    <a:bodyPr/>
                    <a:lstStyle/>
                    <a:p>
                      <a:pPr algn="ctr"/>
                      <a:r>
                        <a:rPr lang="en-US" sz="2400" dirty="0" smtClean="0"/>
                        <a:t>20% discount</a:t>
                      </a:r>
                    </a:p>
                    <a:p>
                      <a:pPr algn="ctr"/>
                      <a:r>
                        <a:rPr lang="en-US" sz="2400" dirty="0" smtClean="0">
                          <a:solidFill>
                            <a:schemeClr val="tx1"/>
                          </a:solidFill>
                        </a:rPr>
                        <a:t>($280)</a:t>
                      </a:r>
                      <a:endParaRPr lang="en-US" sz="2400" dirty="0">
                        <a:solidFill>
                          <a:schemeClr val="tx1"/>
                        </a:solidFill>
                      </a:endParaRPr>
                    </a:p>
                  </a:txBody>
                  <a:tcPr anchor="ctr"/>
                </a:tc>
                <a:tc>
                  <a:txBody>
                    <a:bodyPr/>
                    <a:lstStyle/>
                    <a:p>
                      <a:pPr algn="ctr"/>
                      <a:r>
                        <a:rPr lang="en-US" sz="2400" dirty="0" smtClean="0"/>
                        <a:t>20% discount</a:t>
                      </a:r>
                    </a:p>
                    <a:p>
                      <a:pPr algn="ctr"/>
                      <a:r>
                        <a:rPr lang="en-US" sz="2400" dirty="0" smtClean="0">
                          <a:solidFill>
                            <a:schemeClr val="tx1"/>
                          </a:solidFill>
                        </a:rPr>
                        <a:t>($368)</a:t>
                      </a:r>
                      <a:endParaRPr lang="en-US" sz="2400" dirty="0" smtClean="0">
                        <a:solidFill>
                          <a:schemeClr val="bg1"/>
                        </a:solidFill>
                      </a:endParaRPr>
                    </a:p>
                  </a:txBody>
                  <a:tcPr anchor="ctr"/>
                </a:tc>
                <a:tc>
                  <a:txBody>
                    <a:bodyPr/>
                    <a:lstStyle/>
                    <a:p>
                      <a:pPr algn="ctr"/>
                      <a:r>
                        <a:rPr lang="en-US" sz="2400" dirty="0" smtClean="0"/>
                        <a:t>20% discount</a:t>
                      </a:r>
                    </a:p>
                    <a:p>
                      <a:pPr algn="ctr"/>
                      <a:r>
                        <a:rPr lang="en-US" sz="2400" dirty="0" smtClean="0">
                          <a:solidFill>
                            <a:schemeClr val="tx1"/>
                          </a:solidFill>
                        </a:rPr>
                        <a:t>($456)</a:t>
                      </a:r>
                      <a:endParaRPr lang="en-US" sz="2400" dirty="0" smtClean="0">
                        <a:solidFill>
                          <a:schemeClr val="bg1"/>
                        </a:solidFill>
                      </a:endParaRPr>
                    </a:p>
                  </a:txBody>
                  <a:tcPr anchor="ctr"/>
                </a:tc>
                <a:extLst>
                  <a:ext uri="{0D108BD9-81ED-4DB2-BD59-A6C34878D82A}">
                    <a16:rowId xmlns="" xmlns:a16="http://schemas.microsoft.com/office/drawing/2014/main" val="10003"/>
                  </a:ext>
                </a:extLst>
              </a:tr>
            </a:tbl>
          </a:graphicData>
        </a:graphic>
      </p:graphicFrame>
      <p:grpSp>
        <p:nvGrpSpPr>
          <p:cNvPr id="16" name="Group 15" title="ISIS, CICO, SWIS"/>
          <p:cNvGrpSpPr/>
          <p:nvPr/>
        </p:nvGrpSpPr>
        <p:grpSpPr>
          <a:xfrm>
            <a:off x="423903" y="1615568"/>
            <a:ext cx="1785897" cy="1127632"/>
            <a:chOff x="381000" y="1676400"/>
            <a:chExt cx="1785897" cy="1127632"/>
          </a:xfrm>
        </p:grpSpPr>
        <p:sp>
          <p:nvSpPr>
            <p:cNvPr id="17" name="Isosceles Triangle 16"/>
            <p:cNvSpPr/>
            <p:nvPr/>
          </p:nvSpPr>
          <p:spPr bwMode="auto">
            <a:xfrm>
              <a:off x="381000" y="1676400"/>
              <a:ext cx="304800" cy="304800"/>
            </a:xfrm>
            <a:prstGeom prst="triangle">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Isosceles Triangle 17"/>
            <p:cNvSpPr/>
            <p:nvPr/>
          </p:nvSpPr>
          <p:spPr bwMode="auto">
            <a:xfrm>
              <a:off x="381000" y="2057400"/>
              <a:ext cx="304800" cy="304800"/>
            </a:xfrm>
            <a:prstGeom prst="triangle">
              <a:avLst/>
            </a:prstGeom>
            <a:solidFill>
              <a:srgbClr val="FFFF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Isosceles Triangle 18"/>
            <p:cNvSpPr/>
            <p:nvPr/>
          </p:nvSpPr>
          <p:spPr bwMode="auto">
            <a:xfrm>
              <a:off x="381000" y="2438400"/>
              <a:ext cx="304800" cy="304800"/>
            </a:xfrm>
            <a:prstGeom prst="triangle">
              <a:avLst/>
            </a:prstGeom>
            <a:solidFill>
              <a:srgbClr val="00B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Subtitle 2"/>
            <p:cNvSpPr txBox="1">
              <a:spLocks/>
            </p:cNvSpPr>
            <p:nvPr/>
          </p:nvSpPr>
          <p:spPr>
            <a:xfrm>
              <a:off x="642897" y="1691768"/>
              <a:ext cx="1252497" cy="365632"/>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dirty="0" smtClean="0">
                  <a:solidFill>
                    <a:srgbClr val="000000"/>
                  </a:solidFill>
                </a:rPr>
                <a:t>ISIS-SWIS</a:t>
              </a:r>
              <a:endParaRPr lang="en-US" sz="2400" dirty="0">
                <a:solidFill>
                  <a:srgbClr val="000000"/>
                </a:solidFill>
              </a:endParaRPr>
            </a:p>
          </p:txBody>
        </p:sp>
        <p:sp>
          <p:nvSpPr>
            <p:cNvPr id="21" name="Subtitle 2"/>
            <p:cNvSpPr txBox="1">
              <a:spLocks/>
            </p:cNvSpPr>
            <p:nvPr/>
          </p:nvSpPr>
          <p:spPr>
            <a:xfrm>
              <a:off x="685800" y="2072768"/>
              <a:ext cx="1481097" cy="365632"/>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dirty="0" smtClean="0">
                  <a:solidFill>
                    <a:srgbClr val="000000"/>
                  </a:solidFill>
                </a:rPr>
                <a:t>CICO-SWIS</a:t>
              </a:r>
              <a:endParaRPr lang="en-US" sz="2400" dirty="0">
                <a:solidFill>
                  <a:srgbClr val="000000"/>
                </a:solidFill>
              </a:endParaRPr>
            </a:p>
          </p:txBody>
        </p:sp>
        <p:sp>
          <p:nvSpPr>
            <p:cNvPr id="22" name="Subtitle 2"/>
            <p:cNvSpPr txBox="1">
              <a:spLocks/>
            </p:cNvSpPr>
            <p:nvPr/>
          </p:nvSpPr>
          <p:spPr>
            <a:xfrm>
              <a:off x="685800" y="2438400"/>
              <a:ext cx="1252497" cy="365632"/>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000" dirty="0" smtClean="0">
                  <a:solidFill>
                    <a:srgbClr val="000000"/>
                  </a:solidFill>
                </a:rPr>
                <a:t>SWIS</a:t>
              </a:r>
              <a:endParaRPr lang="en-US" sz="2400" dirty="0">
                <a:solidFill>
                  <a:srgbClr val="000000"/>
                </a:solidFill>
              </a:endParaRPr>
            </a:p>
          </p:txBody>
        </p:sp>
      </p:grpSp>
    </p:spTree>
    <p:extLst>
      <p:ext uri="{BB962C8B-B14F-4D97-AF65-F5344CB8AC3E}">
        <p14:creationId xmlns:p14="http://schemas.microsoft.com/office/powerpoint/2010/main" val="369571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p:txBody>
          <a:bodyPr/>
          <a:lstStyle/>
          <a:p>
            <a:r>
              <a:rPr lang="en-US" dirty="0" smtClean="0">
                <a:latin typeface="Calibri" charset="0"/>
              </a:rPr>
              <a:t>Don’t BLINK</a:t>
            </a:r>
            <a:endParaRPr lang="en-US" dirty="0">
              <a:latin typeface="Calibri" charset="0"/>
            </a:endParaRPr>
          </a:p>
        </p:txBody>
      </p:sp>
      <p:sp>
        <p:nvSpPr>
          <p:cNvPr id="3" name="Text Placeholder 2"/>
          <p:cNvSpPr>
            <a:spLocks noGrp="1"/>
          </p:cNvSpPr>
          <p:nvPr>
            <p:ph type="body" idx="1"/>
          </p:nvPr>
        </p:nvSpPr>
        <p:spPr/>
        <p:txBody>
          <a:bodyPr>
            <a:normAutofit/>
          </a:bodyPr>
          <a:lstStyle/>
          <a:p>
            <a:r>
              <a:rPr lang="en-US" sz="4000" b="1" dirty="0" smtClean="0">
                <a:solidFill>
                  <a:srgbClr val="0CA04A"/>
                </a:solidFill>
              </a:rPr>
              <a:t>Quick Overview of SWIS:</a:t>
            </a:r>
            <a:endParaRPr lang="en-US" sz="4000" b="1" dirty="0">
              <a:solidFill>
                <a:srgbClr val="0CA04A"/>
              </a:solidFill>
            </a:endParaRPr>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7" name="Slide Number Placeholder 6"/>
          <p:cNvSpPr>
            <a:spLocks noGrp="1"/>
          </p:cNvSpPr>
          <p:nvPr>
            <p:ph type="sldNum" sz="quarter" idx="12"/>
          </p:nvPr>
        </p:nvSpPr>
        <p:spPr/>
        <p:txBody>
          <a:bodyPr/>
          <a:lstStyle/>
          <a:p>
            <a:fld id="{91C7252B-4A3A-443E-82EA-92A5BCCF2336}"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219622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Closing Thoughts</a:t>
            </a:r>
            <a:endParaRPr lang="en-US" sz="4800" dirty="0"/>
          </a:p>
        </p:txBody>
      </p:sp>
      <p:sp>
        <p:nvSpPr>
          <p:cNvPr id="4" name="Footer Placeholder 3"/>
          <p:cNvSpPr>
            <a:spLocks noGrp="1"/>
          </p:cNvSpPr>
          <p:nvPr>
            <p:ph type="ftr" sz="quarter" idx="11"/>
          </p:nvPr>
        </p:nvSpPr>
        <p:spPr/>
        <p:txBody>
          <a:bodyPr/>
          <a:lstStyle/>
          <a:p>
            <a:r>
              <a:rPr lang="en-US" smtClean="0"/>
              <a:t>pbisMN.org</a:t>
            </a:r>
            <a:endParaRPr lang="en-US" dirty="0"/>
          </a:p>
        </p:txBody>
      </p:sp>
      <p:sp>
        <p:nvSpPr>
          <p:cNvPr id="19" name="TextBox 18"/>
          <p:cNvSpPr txBox="1"/>
          <p:nvPr/>
        </p:nvSpPr>
        <p:spPr>
          <a:xfrm>
            <a:off x="152400" y="1113405"/>
            <a:ext cx="8839200" cy="5909310"/>
          </a:xfrm>
          <a:prstGeom prst="rect">
            <a:avLst/>
          </a:prstGeom>
          <a:noFill/>
        </p:spPr>
        <p:txBody>
          <a:bodyPr wrap="square" rtlCol="0">
            <a:spAutoFit/>
          </a:bodyPr>
          <a:lstStyle/>
          <a:p>
            <a:pPr marL="514350" lvl="0" indent="-514350">
              <a:spcBef>
                <a:spcPts val="600"/>
              </a:spcBef>
              <a:spcAft>
                <a:spcPts val="600"/>
              </a:spcAft>
              <a:buFont typeface="+mj-lt"/>
              <a:buAutoNum type="arabicPeriod"/>
            </a:pPr>
            <a:r>
              <a:rPr lang="en-US" sz="2800" b="1" dirty="0" smtClean="0"/>
              <a:t>The </a:t>
            </a:r>
            <a:r>
              <a:rPr lang="en-US" sz="2800" b="1" dirty="0"/>
              <a:t>right information, in the right form, at the right </a:t>
            </a:r>
            <a:r>
              <a:rPr lang="en-US" sz="2800" b="1" dirty="0" smtClean="0"/>
              <a:t>time leads to more effective </a:t>
            </a:r>
            <a:r>
              <a:rPr lang="en-US" sz="2800" b="1" dirty="0"/>
              <a:t>&amp; efficient </a:t>
            </a:r>
            <a:r>
              <a:rPr lang="en-US" sz="2800" b="1" dirty="0" smtClean="0"/>
              <a:t>decisions.</a:t>
            </a:r>
            <a:endParaRPr lang="en-US" sz="2800" b="1" dirty="0"/>
          </a:p>
          <a:p>
            <a:pPr marL="514350" lvl="0" indent="-514350">
              <a:spcBef>
                <a:spcPts val="600"/>
              </a:spcBef>
              <a:spcAft>
                <a:spcPts val="600"/>
              </a:spcAft>
              <a:buFont typeface="+mj-lt"/>
              <a:buAutoNum type="arabicPeriod"/>
            </a:pPr>
            <a:r>
              <a:rPr lang="en-US" sz="2800" b="1" dirty="0" smtClean="0">
                <a:solidFill>
                  <a:prstClr val="black"/>
                </a:solidFill>
              </a:rPr>
              <a:t>SWIS helps “precision </a:t>
            </a:r>
            <a:r>
              <a:rPr lang="en-US" sz="2800" b="1" dirty="0">
                <a:solidFill>
                  <a:prstClr val="black"/>
                </a:solidFill>
              </a:rPr>
              <a:t>problem-solve” challenging behaviors to determine whether it </a:t>
            </a:r>
            <a:r>
              <a:rPr lang="en-US" sz="2800" b="1" dirty="0" smtClean="0">
                <a:solidFill>
                  <a:prstClr val="black"/>
                </a:solidFill>
              </a:rPr>
              <a:t>is</a:t>
            </a:r>
          </a:p>
          <a:p>
            <a:pPr marL="971550" lvl="1" indent="-514350">
              <a:spcBef>
                <a:spcPts val="600"/>
              </a:spcBef>
              <a:spcAft>
                <a:spcPts val="600"/>
              </a:spcAft>
              <a:buFont typeface="Arial" panose="020B0604020202020204" pitchFamily="34" charset="0"/>
              <a:buChar char="•"/>
            </a:pPr>
            <a:r>
              <a:rPr lang="en-US" sz="2400" b="1" dirty="0" smtClean="0">
                <a:solidFill>
                  <a:prstClr val="black"/>
                </a:solidFill>
              </a:rPr>
              <a:t>a </a:t>
            </a:r>
            <a:r>
              <a:rPr lang="en-US" sz="2400" b="1" dirty="0">
                <a:solidFill>
                  <a:prstClr val="black"/>
                </a:solidFill>
              </a:rPr>
              <a:t>school-wide </a:t>
            </a:r>
            <a:r>
              <a:rPr lang="en-US" sz="2400" b="1" dirty="0" smtClean="0">
                <a:solidFill>
                  <a:prstClr val="black"/>
                </a:solidFill>
              </a:rPr>
              <a:t>problem,</a:t>
            </a:r>
          </a:p>
          <a:p>
            <a:pPr marL="971550" lvl="1" indent="-514350">
              <a:spcBef>
                <a:spcPts val="600"/>
              </a:spcBef>
              <a:spcAft>
                <a:spcPts val="600"/>
              </a:spcAft>
              <a:buFont typeface="Arial" panose="020B0604020202020204" pitchFamily="34" charset="0"/>
              <a:buChar char="•"/>
            </a:pPr>
            <a:r>
              <a:rPr lang="en-US" sz="2400" b="1" dirty="0" smtClean="0">
                <a:solidFill>
                  <a:prstClr val="black"/>
                </a:solidFill>
              </a:rPr>
              <a:t>a </a:t>
            </a:r>
            <a:r>
              <a:rPr lang="en-US" sz="2400" b="1" dirty="0">
                <a:solidFill>
                  <a:prstClr val="black"/>
                </a:solidFill>
              </a:rPr>
              <a:t>small group </a:t>
            </a:r>
            <a:r>
              <a:rPr lang="en-US" sz="2400" b="1" dirty="0" smtClean="0">
                <a:solidFill>
                  <a:prstClr val="black"/>
                </a:solidFill>
              </a:rPr>
              <a:t>problem,</a:t>
            </a:r>
          </a:p>
          <a:p>
            <a:pPr marL="971550" lvl="1" indent="-514350">
              <a:spcBef>
                <a:spcPts val="600"/>
              </a:spcBef>
              <a:spcAft>
                <a:spcPts val="600"/>
              </a:spcAft>
              <a:buFont typeface="Arial" panose="020B0604020202020204" pitchFamily="34" charset="0"/>
              <a:buChar char="•"/>
            </a:pPr>
            <a:r>
              <a:rPr lang="en-US" sz="2400" b="1" dirty="0" smtClean="0">
                <a:solidFill>
                  <a:prstClr val="black"/>
                </a:solidFill>
              </a:rPr>
              <a:t>or </a:t>
            </a:r>
            <a:r>
              <a:rPr lang="en-US" sz="2400" b="1" dirty="0">
                <a:solidFill>
                  <a:prstClr val="black"/>
                </a:solidFill>
              </a:rPr>
              <a:t>1-2 students that need specific </a:t>
            </a:r>
            <a:r>
              <a:rPr lang="en-US" sz="2400" b="1" dirty="0" smtClean="0">
                <a:solidFill>
                  <a:prstClr val="black"/>
                </a:solidFill>
              </a:rPr>
              <a:t>supports…</a:t>
            </a:r>
          </a:p>
          <a:p>
            <a:pPr algn="r">
              <a:spcBef>
                <a:spcPts val="600"/>
              </a:spcBef>
              <a:spcAft>
                <a:spcPts val="600"/>
              </a:spcAft>
            </a:pPr>
            <a:r>
              <a:rPr lang="en-US" sz="2800" b="1" dirty="0" smtClean="0">
                <a:solidFill>
                  <a:prstClr val="black"/>
                </a:solidFill>
              </a:rPr>
              <a:t>… </a:t>
            </a:r>
            <a:r>
              <a:rPr lang="en-US" sz="2800" b="1" dirty="0">
                <a:solidFill>
                  <a:prstClr val="black"/>
                </a:solidFill>
              </a:rPr>
              <a:t>in “real time” (e.g., a 30-45 minute meeting</a:t>
            </a:r>
            <a:r>
              <a:rPr lang="en-US" sz="2800" b="1" dirty="0" smtClean="0">
                <a:solidFill>
                  <a:prstClr val="black"/>
                </a:solidFill>
              </a:rPr>
              <a:t>).</a:t>
            </a:r>
          </a:p>
          <a:p>
            <a:pPr marL="514350" lvl="0" indent="-514350">
              <a:spcBef>
                <a:spcPts val="600"/>
              </a:spcBef>
              <a:spcAft>
                <a:spcPts val="600"/>
              </a:spcAft>
              <a:buFont typeface="+mj-lt"/>
              <a:buAutoNum type="arabicPeriod" startAt="3"/>
            </a:pPr>
            <a:r>
              <a:rPr lang="en-US" sz="2800" b="1" dirty="0" smtClean="0">
                <a:solidFill>
                  <a:prstClr val="black"/>
                </a:solidFill>
              </a:rPr>
              <a:t>We have a network </a:t>
            </a:r>
            <a:r>
              <a:rPr lang="en-US" sz="2800" b="1" dirty="0">
                <a:solidFill>
                  <a:prstClr val="black"/>
                </a:solidFill>
              </a:rPr>
              <a:t>of SWIS Facilitators across Minnesota </a:t>
            </a:r>
            <a:r>
              <a:rPr lang="en-US" sz="2800" b="1" dirty="0" smtClean="0">
                <a:solidFill>
                  <a:prstClr val="black"/>
                </a:solidFill>
              </a:rPr>
              <a:t>available </a:t>
            </a:r>
            <a:r>
              <a:rPr lang="en-US" sz="2800" b="1" dirty="0">
                <a:solidFill>
                  <a:prstClr val="black"/>
                </a:solidFill>
              </a:rPr>
              <a:t>to help </a:t>
            </a:r>
            <a:r>
              <a:rPr lang="en-US" sz="2800" b="1" dirty="0" smtClean="0">
                <a:solidFill>
                  <a:prstClr val="black"/>
                </a:solidFill>
              </a:rPr>
              <a:t>schools…</a:t>
            </a:r>
          </a:p>
          <a:p>
            <a:pPr lvl="0" algn="r">
              <a:spcBef>
                <a:spcPts val="600"/>
              </a:spcBef>
              <a:spcAft>
                <a:spcPts val="600"/>
              </a:spcAft>
            </a:pPr>
            <a:r>
              <a:rPr lang="en-US" sz="2800" b="1" dirty="0" smtClean="0">
                <a:solidFill>
                  <a:prstClr val="black"/>
                </a:solidFill>
              </a:rPr>
              <a:t>…find </a:t>
            </a:r>
            <a:r>
              <a:rPr lang="en-US" sz="2800" b="1" dirty="0">
                <a:solidFill>
                  <a:prstClr val="black"/>
                </a:solidFill>
              </a:rPr>
              <a:t>out how to become one </a:t>
            </a:r>
            <a:r>
              <a:rPr lang="en-US" sz="2800" b="1" dirty="0" smtClean="0">
                <a:solidFill>
                  <a:prstClr val="black"/>
                </a:solidFill>
              </a:rPr>
              <a:t>too!</a:t>
            </a:r>
            <a:endParaRPr lang="en-US" sz="2800" b="1" dirty="0">
              <a:solidFill>
                <a:prstClr val="black"/>
              </a:solidFill>
            </a:endParaRPr>
          </a:p>
        </p:txBody>
      </p:sp>
      <p:sp>
        <p:nvSpPr>
          <p:cNvPr id="3" name="Rectangle 2"/>
          <p:cNvSpPr/>
          <p:nvPr/>
        </p:nvSpPr>
        <p:spPr>
          <a:xfrm>
            <a:off x="152400" y="5257800"/>
            <a:ext cx="8839200" cy="1524000"/>
          </a:xfrm>
          <a:prstGeom prst="rect">
            <a:avLst/>
          </a:prstGeom>
          <a:noFill/>
          <a:ln>
            <a:solidFill>
              <a:srgbClr val="E5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27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SWIS Facilitators – Roles &amp; Responsibilities</a:t>
            </a:r>
            <a:endParaRPr lang="en-US" dirty="0"/>
          </a:p>
        </p:txBody>
      </p:sp>
      <p:sp>
        <p:nvSpPr>
          <p:cNvPr id="3" name="Text Placeholder 2"/>
          <p:cNvSpPr>
            <a:spLocks noGrp="1"/>
          </p:cNvSpPr>
          <p:nvPr>
            <p:ph type="body" idx="1"/>
          </p:nvPr>
        </p:nvSpPr>
        <p:spPr/>
        <p:txBody>
          <a:bodyPr>
            <a:normAutofit/>
          </a:bodyPr>
          <a:lstStyle/>
          <a:p>
            <a:r>
              <a:rPr lang="en-US" sz="2800" b="1" dirty="0" smtClean="0">
                <a:solidFill>
                  <a:srgbClr val="0CA04A"/>
                </a:solidFill>
              </a:rPr>
              <a:t>Who</a:t>
            </a:r>
            <a:r>
              <a:rPr lang="en-US" sz="1400" dirty="0" smtClean="0"/>
              <a:t> </a:t>
            </a:r>
            <a:r>
              <a:rPr lang="en-US" sz="2800" b="1" dirty="0">
                <a:solidFill>
                  <a:srgbClr val="0CA04A"/>
                </a:solidFill>
              </a:rPr>
              <a:t>are we looking for </a:t>
            </a:r>
            <a:r>
              <a:rPr lang="en-US" sz="2800" b="1" dirty="0" smtClean="0">
                <a:solidFill>
                  <a:srgbClr val="0CA04A"/>
                </a:solidFill>
              </a:rPr>
              <a:t>&amp; what </a:t>
            </a:r>
            <a:r>
              <a:rPr lang="en-US" sz="2800" b="1" dirty="0">
                <a:solidFill>
                  <a:srgbClr val="0CA04A"/>
                </a:solidFill>
              </a:rPr>
              <a:t>do you need to do?</a:t>
            </a:r>
            <a:endParaRPr lang="en-US" sz="2800" b="1" dirty="0">
              <a:solidFill>
                <a:srgbClr val="0CA04A"/>
              </a:solidFill>
            </a:endParaRPr>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5" name="Slide Number Placeholder 4"/>
          <p:cNvSpPr>
            <a:spLocks noGrp="1"/>
          </p:cNvSpPr>
          <p:nvPr>
            <p:ph type="sldNum" sz="quarter" idx="12"/>
          </p:nvPr>
        </p:nvSpPr>
        <p:spPr/>
        <p:txBody>
          <a:bodyPr/>
          <a:lstStyle/>
          <a:p>
            <a:fld id="{91C7252B-4A3A-443E-82EA-92A5BCCF2336}" type="slidenum">
              <a:rPr lang="en-US" smtClean="0">
                <a:solidFill>
                  <a:prstClr val="white"/>
                </a:solidFill>
              </a:rPr>
              <a:pPr/>
              <a:t>41</a:t>
            </a:fld>
            <a:endParaRPr lang="en-US">
              <a:solidFill>
                <a:prstClr val="white"/>
              </a:solidFill>
            </a:endParaRPr>
          </a:p>
        </p:txBody>
      </p:sp>
    </p:spTree>
    <p:extLst>
      <p:ext uri="{BB962C8B-B14F-4D97-AF65-F5344CB8AC3E}">
        <p14:creationId xmlns:p14="http://schemas.microsoft.com/office/powerpoint/2010/main" val="2885031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Qualities of a Successful Facilitator</a:t>
            </a:r>
            <a:endParaRPr lang="en-US" dirty="0"/>
          </a:p>
        </p:txBody>
      </p:sp>
      <p:sp>
        <p:nvSpPr>
          <p:cNvPr id="4" name="Content Placeholder 2"/>
          <p:cNvSpPr txBox="1">
            <a:spLocks/>
          </p:cNvSpPr>
          <p:nvPr/>
        </p:nvSpPr>
        <p:spPr>
          <a:xfrm>
            <a:off x="228600" y="1181542"/>
            <a:ext cx="8686800" cy="53340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Font typeface="Arial" panose="020B0604020202020204" pitchFamily="34" charset="0"/>
              <a:buChar char="•"/>
            </a:pPr>
            <a:r>
              <a:rPr lang="en-US" dirty="0">
                <a:solidFill>
                  <a:srgbClr val="206228"/>
                </a:solidFill>
              </a:rPr>
              <a:t>Basic presentation and social skills</a:t>
            </a:r>
          </a:p>
          <a:p>
            <a:pPr>
              <a:lnSpc>
                <a:spcPct val="100000"/>
              </a:lnSpc>
              <a:spcBef>
                <a:spcPts val="0"/>
              </a:spcBef>
              <a:spcAft>
                <a:spcPts val="600"/>
              </a:spcAft>
              <a:buFont typeface="Arial" panose="020B0604020202020204" pitchFamily="34" charset="0"/>
              <a:buChar char="•"/>
            </a:pPr>
            <a:r>
              <a:rPr lang="en-US" dirty="0">
                <a:solidFill>
                  <a:srgbClr val="206228"/>
                </a:solidFill>
              </a:rPr>
              <a:t>Basic computing skills (e.g., email, internet, using electronic documents)</a:t>
            </a:r>
          </a:p>
          <a:p>
            <a:pPr>
              <a:lnSpc>
                <a:spcPct val="100000"/>
              </a:lnSpc>
              <a:spcBef>
                <a:spcPts val="0"/>
              </a:spcBef>
              <a:spcAft>
                <a:spcPts val="600"/>
              </a:spcAft>
              <a:buFont typeface="Arial" panose="020B0604020202020204" pitchFamily="34" charset="0"/>
              <a:buChar char="•"/>
            </a:pPr>
            <a:r>
              <a:rPr lang="en-US" dirty="0">
                <a:solidFill>
                  <a:srgbClr val="206228"/>
                </a:solidFill>
              </a:rPr>
              <a:t>Knowledge about how schools work</a:t>
            </a:r>
          </a:p>
          <a:p>
            <a:pPr>
              <a:lnSpc>
                <a:spcPct val="100000"/>
              </a:lnSpc>
              <a:spcBef>
                <a:spcPts val="0"/>
              </a:spcBef>
              <a:spcAft>
                <a:spcPts val="600"/>
              </a:spcAft>
              <a:buFont typeface="Arial" panose="020B0604020202020204" pitchFamily="34" charset="0"/>
              <a:buChar char="•"/>
            </a:pPr>
            <a:r>
              <a:rPr lang="en-US" b="1" i="1" dirty="0">
                <a:solidFill>
                  <a:srgbClr val="206228"/>
                </a:solidFill>
              </a:rPr>
              <a:t>Facilitator</a:t>
            </a:r>
            <a:r>
              <a:rPr lang="en-US" dirty="0">
                <a:solidFill>
                  <a:srgbClr val="206228"/>
                </a:solidFill>
              </a:rPr>
              <a:t> vs. Consultant Role</a:t>
            </a:r>
          </a:p>
          <a:p>
            <a:pPr lvl="1">
              <a:lnSpc>
                <a:spcPct val="100000"/>
              </a:lnSpc>
              <a:spcBef>
                <a:spcPts val="0"/>
              </a:spcBef>
              <a:spcAft>
                <a:spcPts val="600"/>
              </a:spcAft>
              <a:buFont typeface="Courier New" panose="02070309020205020404" pitchFamily="49" charset="0"/>
              <a:buChar char="o"/>
            </a:pPr>
            <a:r>
              <a:rPr lang="en-US" dirty="0">
                <a:solidFill>
                  <a:schemeClr val="accent1">
                    <a:lumMod val="75000"/>
                  </a:schemeClr>
                </a:solidFill>
              </a:rPr>
              <a:t>Facilitator role includes long-term capacity building within and across schools.</a:t>
            </a:r>
          </a:p>
          <a:p>
            <a:pPr lvl="1">
              <a:lnSpc>
                <a:spcPct val="100000"/>
              </a:lnSpc>
              <a:spcBef>
                <a:spcPts val="0"/>
              </a:spcBef>
              <a:spcAft>
                <a:spcPts val="600"/>
              </a:spcAft>
              <a:buFont typeface="Courier New" panose="02070309020205020404" pitchFamily="49" charset="0"/>
              <a:buChar char="o"/>
            </a:pPr>
            <a:r>
              <a:rPr lang="en-US" dirty="0">
                <a:solidFill>
                  <a:schemeClr val="accent1">
                    <a:lumMod val="75000"/>
                  </a:schemeClr>
                </a:solidFill>
              </a:rPr>
              <a:t>Facilitators work to make everyone around them more effective.</a:t>
            </a:r>
          </a:p>
        </p:txBody>
      </p:sp>
      <p:sp>
        <p:nvSpPr>
          <p:cNvPr id="6" name="Footer Placeholder 5"/>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7" name="Slide Number Placeholder 6"/>
          <p:cNvSpPr>
            <a:spLocks noGrp="1"/>
          </p:cNvSpPr>
          <p:nvPr>
            <p:ph type="sldNum" sz="quarter" idx="12"/>
          </p:nvPr>
        </p:nvSpPr>
        <p:spPr/>
        <p:txBody>
          <a:bodyPr/>
          <a:lstStyle/>
          <a:p>
            <a:fld id="{91C7252B-4A3A-443E-82EA-92A5BCCF2336}" type="slidenum">
              <a:rPr lang="en-US" smtClean="0"/>
              <a:pPr/>
              <a:t>42</a:t>
            </a:fld>
            <a:endParaRPr lang="en-US" dirty="0"/>
          </a:p>
        </p:txBody>
      </p:sp>
    </p:spTree>
    <p:extLst>
      <p:ext uri="{BB962C8B-B14F-4D97-AF65-F5344CB8AC3E}">
        <p14:creationId xmlns:p14="http://schemas.microsoft.com/office/powerpoint/2010/main" val="3795143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Facilitator Tasks</a:t>
            </a:r>
            <a:endParaRPr lang="en-US" dirty="0"/>
          </a:p>
        </p:txBody>
      </p:sp>
      <p:sp>
        <p:nvSpPr>
          <p:cNvPr id="3" name="Content Placeholder 2"/>
          <p:cNvSpPr>
            <a:spLocks noGrp="1"/>
          </p:cNvSpPr>
          <p:nvPr>
            <p:ph idx="1"/>
          </p:nvPr>
        </p:nvSpPr>
        <p:spPr>
          <a:xfrm>
            <a:off x="160679" y="1226146"/>
            <a:ext cx="7620000" cy="5587039"/>
          </a:xfrm>
        </p:spPr>
        <p:txBody>
          <a:bodyPr>
            <a:noAutofit/>
          </a:bodyPr>
          <a:lstStyle/>
          <a:p>
            <a:pPr marL="0" indent="0">
              <a:spcBef>
                <a:spcPts val="0"/>
              </a:spcBef>
              <a:spcAft>
                <a:spcPts val="600"/>
              </a:spcAft>
              <a:buNone/>
            </a:pPr>
            <a:r>
              <a:rPr lang="en-US" sz="2800" b="1" dirty="0" smtClean="0"/>
              <a:t>Getting Certified </a:t>
            </a:r>
          </a:p>
          <a:p>
            <a:pPr lvl="1">
              <a:spcBef>
                <a:spcPts val="0"/>
              </a:spcBef>
              <a:spcAft>
                <a:spcPts val="600"/>
              </a:spcAft>
            </a:pPr>
            <a:r>
              <a:rPr lang="en-US" sz="2200" dirty="0" smtClean="0">
                <a:solidFill>
                  <a:schemeClr val="accent1">
                    <a:lumMod val="75000"/>
                  </a:schemeClr>
                </a:solidFill>
              </a:rPr>
              <a:t>Initial SWIS Certification Training (2.5 days)</a:t>
            </a:r>
          </a:p>
          <a:p>
            <a:pPr lvl="1">
              <a:spcBef>
                <a:spcPts val="0"/>
              </a:spcBef>
              <a:spcAft>
                <a:spcPts val="600"/>
              </a:spcAft>
            </a:pPr>
            <a:r>
              <a:rPr lang="en-US" sz="2200" dirty="0" smtClean="0">
                <a:solidFill>
                  <a:schemeClr val="accent1">
                    <a:lumMod val="75000"/>
                  </a:schemeClr>
                </a:solidFill>
              </a:rPr>
              <a:t>Align role of SWIS facilitator into job description and responsibilities</a:t>
            </a:r>
          </a:p>
          <a:p>
            <a:pPr lvl="1">
              <a:spcBef>
                <a:spcPts val="0"/>
              </a:spcBef>
              <a:spcAft>
                <a:spcPts val="600"/>
              </a:spcAft>
            </a:pPr>
            <a:r>
              <a:rPr lang="en-US" sz="2200" dirty="0" smtClean="0">
                <a:solidFill>
                  <a:schemeClr val="accent1">
                    <a:lumMod val="75000"/>
                  </a:schemeClr>
                </a:solidFill>
              </a:rPr>
              <a:t>Build routines and procedures for maintaining contact with PBISApps Team and local SWIS network</a:t>
            </a:r>
          </a:p>
          <a:p>
            <a:pPr lvl="2">
              <a:spcBef>
                <a:spcPts val="0"/>
              </a:spcBef>
              <a:spcAft>
                <a:spcPts val="600"/>
              </a:spcAft>
            </a:pPr>
            <a:r>
              <a:rPr lang="en-US" sz="2200" dirty="0" smtClean="0"/>
              <a:t>Visit PBISApps.org website</a:t>
            </a:r>
          </a:p>
          <a:p>
            <a:pPr lvl="2">
              <a:spcBef>
                <a:spcPts val="0"/>
              </a:spcBef>
              <a:spcAft>
                <a:spcPts val="600"/>
              </a:spcAft>
            </a:pPr>
            <a:r>
              <a:rPr lang="en-US" sz="2200" dirty="0" smtClean="0"/>
              <a:t>Review newsletters, updates, reminders, and other communications</a:t>
            </a:r>
          </a:p>
          <a:p>
            <a:pPr lvl="2">
              <a:spcBef>
                <a:spcPts val="0"/>
              </a:spcBef>
              <a:spcAft>
                <a:spcPts val="600"/>
              </a:spcAft>
            </a:pPr>
            <a:r>
              <a:rPr lang="en-US" sz="2200" dirty="0" smtClean="0"/>
              <a:t>View online videos and webinars</a:t>
            </a:r>
          </a:p>
          <a:p>
            <a:pPr lvl="2">
              <a:spcBef>
                <a:spcPts val="0"/>
              </a:spcBef>
              <a:spcAft>
                <a:spcPts val="600"/>
              </a:spcAft>
            </a:pPr>
            <a:r>
              <a:rPr lang="en-US" sz="2200" dirty="0" smtClean="0"/>
              <a:t>Send feature requests, questions, and bugs</a:t>
            </a:r>
          </a:p>
          <a:p>
            <a:pPr lvl="2">
              <a:spcBef>
                <a:spcPts val="0"/>
              </a:spcBef>
              <a:spcAft>
                <a:spcPts val="600"/>
              </a:spcAft>
            </a:pPr>
            <a:r>
              <a:rPr lang="en-US" sz="2200" dirty="0" smtClean="0"/>
              <a:t>Attend state and national PBIS conferences (as available)</a:t>
            </a:r>
            <a:endParaRPr lang="en-US" sz="2200" dirty="0"/>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5" name="Slide Number Placeholder 4"/>
          <p:cNvSpPr>
            <a:spLocks noGrp="1"/>
          </p:cNvSpPr>
          <p:nvPr>
            <p:ph type="sldNum" sz="quarter" idx="12"/>
          </p:nvPr>
        </p:nvSpPr>
        <p:spPr/>
        <p:txBody>
          <a:bodyPr/>
          <a:lstStyle/>
          <a:p>
            <a:fld id="{91C7252B-4A3A-443E-82EA-92A5BCCF2336}" type="slidenum">
              <a:rPr lang="en-US" smtClean="0"/>
              <a:pPr/>
              <a:t>43</a:t>
            </a:fld>
            <a:endParaRPr lang="en-US" dirty="0"/>
          </a:p>
        </p:txBody>
      </p:sp>
      <p:sp>
        <p:nvSpPr>
          <p:cNvPr id="7" name="TextBox 6"/>
          <p:cNvSpPr txBox="1"/>
          <p:nvPr/>
        </p:nvSpPr>
        <p:spPr>
          <a:xfrm>
            <a:off x="6722158" y="4588318"/>
            <a:ext cx="2313892" cy="1938992"/>
          </a:xfrm>
          <a:prstGeom prst="rect">
            <a:avLst/>
          </a:prstGeom>
          <a:noFill/>
          <a:ln w="28575">
            <a:solidFill>
              <a:schemeClr val="tx1"/>
            </a:solidFill>
          </a:ln>
        </p:spPr>
        <p:txBody>
          <a:bodyPr wrap="square" rtlCol="0">
            <a:spAutoFit/>
          </a:bodyPr>
          <a:lstStyle/>
          <a:p>
            <a:r>
              <a:rPr lang="en-US" sz="2400" dirty="0"/>
              <a:t>Plan for </a:t>
            </a:r>
            <a:r>
              <a:rPr lang="en-US" sz="2400" dirty="0" smtClean="0"/>
              <a:t>5-10 </a:t>
            </a:r>
            <a:r>
              <a:rPr lang="en-US" sz="2400" dirty="0"/>
              <a:t>hours </a:t>
            </a:r>
            <a:r>
              <a:rPr lang="en-US" sz="2400" b="1" dirty="0"/>
              <a:t>per </a:t>
            </a:r>
            <a:r>
              <a:rPr lang="en-US" sz="2400" b="1" dirty="0" smtClean="0"/>
              <a:t>year </a:t>
            </a:r>
            <a:r>
              <a:rPr lang="en-US" sz="2400" dirty="0" smtClean="0"/>
              <a:t>for </a:t>
            </a:r>
            <a:r>
              <a:rPr lang="en-US" sz="2400" b="1" dirty="0" smtClean="0"/>
              <a:t>SWIS</a:t>
            </a:r>
            <a:r>
              <a:rPr lang="en-US" sz="2400" dirty="0" smtClean="0"/>
              <a:t> </a:t>
            </a:r>
            <a:r>
              <a:rPr lang="en-US" sz="2400" b="1" dirty="0" smtClean="0"/>
              <a:t>Professional Development</a:t>
            </a:r>
            <a:endParaRPr lang="en-US" b="1" dirty="0"/>
          </a:p>
        </p:txBody>
      </p:sp>
      <p:pic>
        <p:nvPicPr>
          <p:cNvPr id="8" name="Picture 2" descr="C:\Users\kconley1\Google Drive\Current Projects\2015 SWIS Suite Facilitator Guide\Facilitator.png" title="SWIS Suite Facilit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158" y="-68580"/>
            <a:ext cx="2421842"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Tasks</a:t>
            </a:r>
            <a:endParaRPr lang="en-US" dirty="0"/>
          </a:p>
        </p:txBody>
      </p:sp>
      <p:sp>
        <p:nvSpPr>
          <p:cNvPr id="3" name="Content Placeholder 2"/>
          <p:cNvSpPr>
            <a:spLocks noGrp="1"/>
          </p:cNvSpPr>
          <p:nvPr>
            <p:ph idx="1"/>
          </p:nvPr>
        </p:nvSpPr>
        <p:spPr>
          <a:xfrm>
            <a:off x="123638" y="1225794"/>
            <a:ext cx="7543800" cy="5599061"/>
          </a:xfrm>
        </p:spPr>
        <p:txBody>
          <a:bodyPr>
            <a:noAutofit/>
          </a:bodyPr>
          <a:lstStyle/>
          <a:p>
            <a:pPr marL="0" indent="0">
              <a:lnSpc>
                <a:spcPct val="120000"/>
              </a:lnSpc>
              <a:spcBef>
                <a:spcPts val="0"/>
              </a:spcBef>
              <a:spcAft>
                <a:spcPts val="600"/>
              </a:spcAft>
              <a:buNone/>
            </a:pPr>
            <a:r>
              <a:rPr lang="en-US" b="1" dirty="0"/>
              <a:t>School Request &amp; Installation</a:t>
            </a:r>
          </a:p>
          <a:p>
            <a:pPr>
              <a:lnSpc>
                <a:spcPct val="120000"/>
              </a:lnSpc>
            </a:pPr>
            <a:r>
              <a:rPr lang="en-US" sz="2400" dirty="0">
                <a:solidFill>
                  <a:schemeClr val="accent1">
                    <a:lumMod val="75000"/>
                  </a:schemeClr>
                </a:solidFill>
              </a:rPr>
              <a:t>Introducing the need for decision systems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through </a:t>
            </a:r>
            <a:r>
              <a:rPr lang="en-US" sz="2400" dirty="0">
                <a:solidFill>
                  <a:schemeClr val="accent1">
                    <a:lumMod val="75000"/>
                  </a:schemeClr>
                </a:solidFill>
              </a:rPr>
              <a:t>presentation, demonstration, and conversation</a:t>
            </a:r>
          </a:p>
          <a:p>
            <a:pPr>
              <a:lnSpc>
                <a:spcPct val="120000"/>
              </a:lnSpc>
            </a:pPr>
            <a:r>
              <a:rPr lang="en-US" sz="2400" dirty="0">
                <a:solidFill>
                  <a:schemeClr val="accent1">
                    <a:lumMod val="75000"/>
                  </a:schemeClr>
                </a:solidFill>
              </a:rPr>
              <a:t>Work with new schools/facilities to get ready, up,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and </a:t>
            </a:r>
            <a:r>
              <a:rPr lang="en-US" sz="2400" dirty="0">
                <a:solidFill>
                  <a:schemeClr val="accent1">
                    <a:lumMod val="75000"/>
                  </a:schemeClr>
                </a:solidFill>
              </a:rPr>
              <a:t>running with SWIS</a:t>
            </a:r>
          </a:p>
          <a:p>
            <a:pPr lvl="1">
              <a:lnSpc>
                <a:spcPct val="120000"/>
              </a:lnSpc>
              <a:buFont typeface="Courier New" panose="02070309020205020404" pitchFamily="49" charset="0"/>
              <a:buChar char="o"/>
            </a:pPr>
            <a:r>
              <a:rPr lang="en-US" sz="2400" dirty="0"/>
              <a:t>Readiness</a:t>
            </a:r>
          </a:p>
          <a:p>
            <a:pPr lvl="1">
              <a:lnSpc>
                <a:spcPct val="120000"/>
              </a:lnSpc>
              <a:buFont typeface="Courier New" panose="02070309020205020404" pitchFamily="49" charset="0"/>
              <a:buChar char="o"/>
            </a:pPr>
            <a:r>
              <a:rPr lang="en-US" sz="2400" dirty="0"/>
              <a:t>Licensing</a:t>
            </a:r>
          </a:p>
          <a:p>
            <a:pPr lvl="1">
              <a:lnSpc>
                <a:spcPct val="120000"/>
              </a:lnSpc>
              <a:buFont typeface="Courier New" panose="02070309020205020404" pitchFamily="49" charset="0"/>
              <a:buChar char="o"/>
            </a:pPr>
            <a:r>
              <a:rPr lang="en-US" sz="2400" dirty="0"/>
              <a:t>Swift at SWIS Training</a:t>
            </a:r>
          </a:p>
          <a:p>
            <a:pPr lvl="1">
              <a:lnSpc>
                <a:spcPct val="120000"/>
              </a:lnSpc>
              <a:buFont typeface="Courier New" panose="02070309020205020404" pitchFamily="49" charset="0"/>
              <a:buChar char="o"/>
            </a:pPr>
            <a:r>
              <a:rPr lang="en-US" sz="2400" dirty="0"/>
              <a:t>Coaching teams to use SWIS data </a:t>
            </a:r>
            <a:r>
              <a:rPr lang="en-US" sz="2400" dirty="0" smtClean="0"/>
              <a:t>for decision </a:t>
            </a:r>
            <a:r>
              <a:rPr lang="en-US" sz="2400" dirty="0"/>
              <a:t>making     </a:t>
            </a:r>
            <a:r>
              <a:rPr lang="en-US" sz="2400" dirty="0" smtClean="0"/>
              <a:t/>
            </a:r>
            <a:br>
              <a:rPr lang="en-US" sz="2400" dirty="0" smtClean="0"/>
            </a:br>
            <a:r>
              <a:rPr lang="en-US" sz="2400" dirty="0" smtClean="0"/>
              <a:t>(</a:t>
            </a:r>
            <a:r>
              <a:rPr lang="en-US" sz="2400" dirty="0"/>
              <a:t>3+ meetings first year)</a:t>
            </a:r>
          </a:p>
          <a:p>
            <a:pPr lvl="1">
              <a:lnSpc>
                <a:spcPct val="120000"/>
              </a:lnSpc>
              <a:buFont typeface="Courier New" panose="02070309020205020404" pitchFamily="49" charset="0"/>
              <a:buChar char="o"/>
            </a:pPr>
            <a:r>
              <a:rPr lang="en-US" sz="2400" dirty="0"/>
              <a:t>Follow-up Readiness </a:t>
            </a:r>
            <a:r>
              <a:rPr lang="en-US" sz="2400" dirty="0" smtClean="0"/>
              <a:t>Review</a:t>
            </a:r>
            <a:endParaRPr lang="en-US" sz="2400" dirty="0"/>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5" name="Slide Number Placeholder 4"/>
          <p:cNvSpPr>
            <a:spLocks noGrp="1"/>
          </p:cNvSpPr>
          <p:nvPr>
            <p:ph type="sldNum" sz="quarter" idx="12"/>
          </p:nvPr>
        </p:nvSpPr>
        <p:spPr/>
        <p:txBody>
          <a:bodyPr/>
          <a:lstStyle/>
          <a:p>
            <a:fld id="{91C7252B-4A3A-443E-82EA-92A5BCCF2336}" type="slidenum">
              <a:rPr lang="en-US" smtClean="0"/>
              <a:pPr/>
              <a:t>44</a:t>
            </a:fld>
            <a:endParaRPr lang="en-US" dirty="0"/>
          </a:p>
        </p:txBody>
      </p:sp>
      <p:sp>
        <p:nvSpPr>
          <p:cNvPr id="6" name="TextBox 5"/>
          <p:cNvSpPr txBox="1"/>
          <p:nvPr/>
        </p:nvSpPr>
        <p:spPr>
          <a:xfrm>
            <a:off x="6418165" y="3407021"/>
            <a:ext cx="2527300" cy="1938992"/>
          </a:xfrm>
          <a:prstGeom prst="rect">
            <a:avLst/>
          </a:prstGeom>
          <a:noFill/>
          <a:ln w="28575">
            <a:solidFill>
              <a:schemeClr val="tx1"/>
            </a:solidFill>
          </a:ln>
        </p:spPr>
        <p:txBody>
          <a:bodyPr wrap="square" rtlCol="0">
            <a:spAutoFit/>
          </a:bodyPr>
          <a:lstStyle/>
          <a:p>
            <a:r>
              <a:rPr lang="en-US" sz="2400" dirty="0"/>
              <a:t>Plan for 15-20 hours </a:t>
            </a:r>
            <a:r>
              <a:rPr lang="en-US" sz="2400" b="1" dirty="0"/>
              <a:t>per school, per year </a:t>
            </a:r>
            <a:r>
              <a:rPr lang="en-US" sz="2400" dirty="0"/>
              <a:t>for SWIS installation with </a:t>
            </a:r>
            <a:r>
              <a:rPr lang="en-US" sz="2400" dirty="0" smtClean="0"/>
              <a:t>schools/facilities</a:t>
            </a:r>
            <a:endParaRPr lang="en-US" dirty="0"/>
          </a:p>
        </p:txBody>
      </p:sp>
      <p:pic>
        <p:nvPicPr>
          <p:cNvPr id="8" name="Picture 2" title="SWIS Suite Implementation Pro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12663"/>
            <a:ext cx="2606488" cy="16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720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Tasks</a:t>
            </a:r>
            <a:endParaRPr lang="en-US" dirty="0"/>
          </a:p>
        </p:txBody>
      </p:sp>
      <p:sp>
        <p:nvSpPr>
          <p:cNvPr id="3" name="Content Placeholder 2"/>
          <p:cNvSpPr>
            <a:spLocks noGrp="1"/>
          </p:cNvSpPr>
          <p:nvPr>
            <p:ph idx="1"/>
          </p:nvPr>
        </p:nvSpPr>
        <p:spPr>
          <a:xfrm>
            <a:off x="63500" y="1198096"/>
            <a:ext cx="7416800" cy="5029200"/>
          </a:xfrm>
        </p:spPr>
        <p:txBody>
          <a:bodyPr>
            <a:noAutofit/>
          </a:bodyPr>
          <a:lstStyle/>
          <a:p>
            <a:pPr marL="0" indent="0">
              <a:lnSpc>
                <a:spcPct val="120000"/>
              </a:lnSpc>
              <a:spcBef>
                <a:spcPts val="0"/>
              </a:spcBef>
              <a:spcAft>
                <a:spcPts val="600"/>
              </a:spcAft>
              <a:buNone/>
            </a:pPr>
            <a:r>
              <a:rPr lang="en-US" sz="2400" b="1" dirty="0" smtClean="0"/>
              <a:t>Ongoing Training, Coaching, </a:t>
            </a:r>
            <a:br>
              <a:rPr lang="en-US" sz="2400" b="1" dirty="0" smtClean="0"/>
            </a:br>
            <a:r>
              <a:rPr lang="en-US" sz="2400" b="1" dirty="0" smtClean="0"/>
              <a:t>Refinement &amp; Sustainability</a:t>
            </a:r>
          </a:p>
          <a:p>
            <a:pPr lvl="0">
              <a:spcBef>
                <a:spcPts val="1200"/>
              </a:spcBef>
              <a:buFont typeface="Courier New" panose="02070309020205020404" pitchFamily="49" charset="0"/>
              <a:buChar char="o"/>
            </a:pPr>
            <a:r>
              <a:rPr lang="en-US" sz="2000" dirty="0" smtClean="0">
                <a:solidFill>
                  <a:schemeClr val="accent1">
                    <a:lumMod val="75000"/>
                  </a:schemeClr>
                </a:solidFill>
              </a:rPr>
              <a:t>User Training</a:t>
            </a:r>
          </a:p>
          <a:p>
            <a:pPr lvl="1"/>
            <a:r>
              <a:rPr lang="en-US" sz="2000" dirty="0" smtClean="0"/>
              <a:t>training, technical assistance, and updates to </a:t>
            </a:r>
            <a:r>
              <a:rPr lang="en-US" sz="2000" u="sng" dirty="0" smtClean="0"/>
              <a:t>each</a:t>
            </a:r>
            <a:r>
              <a:rPr lang="en-US" sz="2000" dirty="0" smtClean="0"/>
              <a:t> authorized user</a:t>
            </a:r>
          </a:p>
          <a:p>
            <a:pPr>
              <a:spcBef>
                <a:spcPts val="1200"/>
              </a:spcBef>
              <a:buFont typeface="Courier New" panose="02070309020205020404" pitchFamily="49" charset="0"/>
              <a:buChar char="o"/>
            </a:pPr>
            <a:r>
              <a:rPr lang="en-US" sz="2000" dirty="0" smtClean="0">
                <a:solidFill>
                  <a:schemeClr val="accent1">
                    <a:lumMod val="75000"/>
                  </a:schemeClr>
                </a:solidFill>
              </a:rPr>
              <a:t>Team Coaching</a:t>
            </a:r>
          </a:p>
          <a:p>
            <a:pPr lvl="1"/>
            <a:r>
              <a:rPr lang="en-US" sz="2000" dirty="0" smtClean="0"/>
              <a:t>team coaching and updates for continuous quality improvement </a:t>
            </a:r>
          </a:p>
          <a:p>
            <a:pPr>
              <a:spcBef>
                <a:spcPts val="1200"/>
              </a:spcBef>
              <a:buFont typeface="Courier New" panose="02070309020205020404" pitchFamily="49" charset="0"/>
              <a:buChar char="o"/>
            </a:pPr>
            <a:r>
              <a:rPr lang="en-US" sz="2000" dirty="0" smtClean="0">
                <a:solidFill>
                  <a:schemeClr val="accent1">
                    <a:lumMod val="75000"/>
                  </a:schemeClr>
                </a:solidFill>
              </a:rPr>
              <a:t>Systems Refinement</a:t>
            </a:r>
          </a:p>
          <a:p>
            <a:pPr lvl="1"/>
            <a:r>
              <a:rPr lang="en-US" sz="2000" dirty="0" smtClean="0"/>
              <a:t>improvement of systems, documentation, and procedures related to the quality of decision systems</a:t>
            </a:r>
          </a:p>
          <a:p>
            <a:pPr lvl="0">
              <a:spcBef>
                <a:spcPts val="1200"/>
              </a:spcBef>
              <a:buFont typeface="Courier New" panose="02070309020205020404" pitchFamily="49" charset="0"/>
              <a:buChar char="o"/>
            </a:pPr>
            <a:r>
              <a:rPr lang="en-US" sz="2000" dirty="0" smtClean="0">
                <a:solidFill>
                  <a:schemeClr val="accent1">
                    <a:lumMod val="75000"/>
                  </a:schemeClr>
                </a:solidFill>
              </a:rPr>
              <a:t>Ongoing Sustainability   </a:t>
            </a:r>
          </a:p>
          <a:p>
            <a:pPr lvl="1"/>
            <a:r>
              <a:rPr lang="en-US" sz="2000" dirty="0" smtClean="0"/>
              <a:t>Annual readiness reviews, communication, coaching, new user training, &amp; other tasks to maintain implementation fidelity</a:t>
            </a:r>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pPr/>
              <a:t>45</a:t>
            </a:fld>
            <a:endParaRPr lang="en-US" dirty="0"/>
          </a:p>
        </p:txBody>
      </p:sp>
      <p:sp>
        <p:nvSpPr>
          <p:cNvPr id="12" name="Rectangle 11"/>
          <p:cNvSpPr/>
          <p:nvPr/>
        </p:nvSpPr>
        <p:spPr>
          <a:xfrm>
            <a:off x="6654800" y="3088228"/>
            <a:ext cx="2276288" cy="1938992"/>
          </a:xfrm>
          <a:prstGeom prst="rect">
            <a:avLst/>
          </a:prstGeom>
          <a:ln w="28575">
            <a:solidFill>
              <a:schemeClr val="tx1"/>
            </a:solidFill>
          </a:ln>
        </p:spPr>
        <p:txBody>
          <a:bodyPr wrap="square">
            <a:spAutoFit/>
          </a:bodyPr>
          <a:lstStyle/>
          <a:p>
            <a:pPr marL="114300" lvl="1" indent="0">
              <a:spcBef>
                <a:spcPts val="1200"/>
              </a:spcBef>
              <a:buNone/>
            </a:pPr>
            <a:r>
              <a:rPr lang="en-US" sz="2400" b="1" dirty="0"/>
              <a:t>Sustainability</a:t>
            </a:r>
            <a:r>
              <a:rPr lang="en-US" sz="2400" dirty="0"/>
              <a:t> requires </a:t>
            </a:r>
            <a:r>
              <a:rPr lang="en-US" sz="2400" dirty="0" smtClean="0"/>
              <a:t>approximately </a:t>
            </a:r>
            <a:r>
              <a:rPr lang="en-US" sz="2400" b="1" u="sng" dirty="0" smtClean="0"/>
              <a:t>5 </a:t>
            </a:r>
            <a:r>
              <a:rPr lang="en-US" sz="2400" b="1" u="sng" dirty="0"/>
              <a:t>hours</a:t>
            </a:r>
            <a:r>
              <a:rPr lang="en-US" sz="2400" b="1" dirty="0"/>
              <a:t> per school per year</a:t>
            </a:r>
          </a:p>
        </p:txBody>
      </p:sp>
      <p:pic>
        <p:nvPicPr>
          <p:cNvPr id="8" name="Picture 2" title="SWIS Suite Implementation Proc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12663"/>
            <a:ext cx="2606488" cy="168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397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3886200"/>
            <a:ext cx="7518400" cy="788353"/>
          </a:xfrm>
        </p:spPr>
        <p:txBody>
          <a:bodyPr/>
          <a:lstStyle/>
          <a:p>
            <a:r>
              <a:rPr lang="en-US" sz="4800" dirty="0" smtClean="0"/>
              <a:t>Share the Love . </a:t>
            </a:r>
            <a:r>
              <a:rPr lang="en-US" sz="4800" dirty="0"/>
              <a:t>. . </a:t>
            </a:r>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5" name="Slide Number Placeholder 4"/>
          <p:cNvSpPr>
            <a:spLocks noGrp="1"/>
          </p:cNvSpPr>
          <p:nvPr>
            <p:ph type="sldNum" sz="quarter" idx="12"/>
          </p:nvPr>
        </p:nvSpPr>
        <p:spPr/>
        <p:txBody>
          <a:bodyPr/>
          <a:lstStyle/>
          <a:p>
            <a:fld id="{91C7252B-4A3A-443E-82EA-92A5BCCF2336}" type="slidenum">
              <a:rPr lang="en-US" smtClean="0">
                <a:solidFill>
                  <a:prstClr val="white"/>
                </a:solidFill>
              </a:rPr>
              <a:pPr/>
              <a:t>46</a:t>
            </a:fld>
            <a:endParaRPr lang="en-US">
              <a:solidFill>
                <a:prstClr val="white"/>
              </a:solidFill>
            </a:endParaRPr>
          </a:p>
        </p:txBody>
      </p:sp>
    </p:spTree>
    <p:extLst>
      <p:ext uri="{BB962C8B-B14F-4D97-AF65-F5344CB8AC3E}">
        <p14:creationId xmlns:p14="http://schemas.microsoft.com/office/powerpoint/2010/main" val="1961068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ing the PBISMN.org hompage." title="PBISMN.org Homepage 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0"/>
            <a:ext cx="8077200" cy="6727265"/>
          </a:xfrm>
          <a:prstGeom prst="rect">
            <a:avLst/>
          </a:prstGeom>
        </p:spPr>
      </p:pic>
      <p:sp>
        <p:nvSpPr>
          <p:cNvPr id="2" name="Title 1"/>
          <p:cNvSpPr>
            <a:spLocks noGrp="1"/>
          </p:cNvSpPr>
          <p:nvPr>
            <p:ph type="title"/>
          </p:nvPr>
        </p:nvSpPr>
        <p:spPr>
          <a:xfrm>
            <a:off x="2057400" y="152400"/>
            <a:ext cx="6248400" cy="487362"/>
          </a:xfrm>
        </p:spPr>
        <p:txBody>
          <a:bodyPr>
            <a:normAutofit fontScale="90000"/>
          </a:bodyPr>
          <a:lstStyle/>
          <a:p>
            <a:r>
              <a:rPr lang="en-US" b="1" kern="0" dirty="0">
                <a:solidFill>
                  <a:srgbClr val="FFFFFF"/>
                </a:solidFill>
                <a:cs typeface="Arial"/>
                <a:sym typeface="Arial"/>
                <a:hlinkClick r:id="rId4"/>
                <a:rtl val="0"/>
              </a:rPr>
              <a:t>pb</a:t>
            </a:r>
            <a:r>
              <a:rPr lang="en-US" b="1" kern="0" spc="-15" dirty="0">
                <a:solidFill>
                  <a:srgbClr val="FFFFFF"/>
                </a:solidFill>
                <a:cs typeface="Arial"/>
                <a:sym typeface="Arial"/>
                <a:hlinkClick r:id="rId4"/>
                <a:rtl val="0"/>
              </a:rPr>
              <a:t>i</a:t>
            </a:r>
            <a:r>
              <a:rPr lang="en-US" b="1" kern="0" dirty="0">
                <a:solidFill>
                  <a:srgbClr val="FFFFFF"/>
                </a:solidFill>
                <a:cs typeface="Arial"/>
                <a:sym typeface="Arial"/>
                <a:hlinkClick r:id="rId4"/>
                <a:rtl val="0"/>
              </a:rPr>
              <a:t>sMN.org</a:t>
            </a:r>
            <a:endParaRPr lang="en-US" dirty="0"/>
          </a:p>
        </p:txBody>
      </p:sp>
    </p:spTree>
    <p:extLst>
      <p:ext uri="{BB962C8B-B14F-4D97-AF65-F5344CB8AC3E}">
        <p14:creationId xmlns:p14="http://schemas.microsoft.com/office/powerpoint/2010/main" val="19452793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rgbClr val="1F497D">
                    <a:lumMod val="60000"/>
                    <a:lumOff val="40000"/>
                  </a:srgbClr>
                </a:solidFill>
              </a:rPr>
              <a:t>Social Media</a:t>
            </a:r>
            <a:endParaRPr lang="en-US" dirty="0"/>
          </a:p>
        </p:txBody>
      </p:sp>
      <p:sp>
        <p:nvSpPr>
          <p:cNvPr id="3" name="Footer Placeholder 2"/>
          <p:cNvSpPr>
            <a:spLocks noGrp="1"/>
          </p:cNvSpPr>
          <p:nvPr>
            <p:ph type="ftr" sz="quarter" idx="11"/>
          </p:nvPr>
        </p:nvSpPr>
        <p:spPr/>
        <p:txBody>
          <a:bodyPr/>
          <a:lstStyle/>
          <a:p>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pPr/>
              <a:t>48</a:t>
            </a:fld>
            <a:endParaRPr lang="en-US" dirty="0"/>
          </a:p>
        </p:txBody>
      </p:sp>
      <p:sp>
        <p:nvSpPr>
          <p:cNvPr id="5" name="Shape 163"/>
          <p:cNvSpPr txBox="1"/>
          <p:nvPr/>
        </p:nvSpPr>
        <p:spPr>
          <a:xfrm>
            <a:off x="1164214" y="5943600"/>
            <a:ext cx="3197054" cy="487062"/>
          </a:xfrm>
          <a:prstGeom prst="rect">
            <a:avLst/>
          </a:prstGeom>
          <a:noFill/>
          <a:ln>
            <a:noFill/>
          </a:ln>
        </p:spPr>
        <p:txBody>
          <a:bodyPr lIns="68569" tIns="68569" rIns="68569" bIns="68569" numCol="1" anchor="ctr" anchorCtr="0">
            <a:noAutofit/>
          </a:bodyPr>
          <a:lstStyle/>
          <a:p>
            <a:r>
              <a:rPr lang="en-US" sz="2400" b="1" u="sng" dirty="0">
                <a:solidFill>
                  <a:srgbClr val="0000FF"/>
                </a:solidFill>
                <a:hlinkClick r:id="rId2"/>
              </a:rPr>
              <a:t>facebook.com/pbisMN</a:t>
            </a:r>
            <a:r>
              <a:rPr lang="en-US" sz="2400" b="1" u="sng" dirty="0">
                <a:solidFill>
                  <a:srgbClr val="0000FF"/>
                </a:solidFill>
              </a:rPr>
              <a:t> </a:t>
            </a:r>
            <a:r>
              <a:rPr lang="en-US" sz="2400" b="1" dirty="0">
                <a:solidFill>
                  <a:prstClr val="black"/>
                </a:solidFill>
              </a:rPr>
              <a:t> </a:t>
            </a:r>
          </a:p>
        </p:txBody>
      </p:sp>
      <p:pic>
        <p:nvPicPr>
          <p:cNvPr id="6" name="Shape 161" descr="This is a screen shot of our pbisMN facebook site, which is located at bit.ly/pbisMNfacebook  " title="Screenshot of pbisMN Facebook Site"/>
          <p:cNvPicPr preferRelativeResize="0"/>
          <p:nvPr/>
        </p:nvPicPr>
        <p:blipFill>
          <a:blip r:embed="rId3">
            <a:extLst>
              <a:ext uri="{28A0092B-C50C-407E-A947-70E740481C1C}">
                <a14:useLocalDpi xmlns:a14="http://schemas.microsoft.com/office/drawing/2010/main" val="0"/>
              </a:ext>
            </a:extLst>
          </a:blip>
          <a:stretch>
            <a:fillRect/>
          </a:stretch>
        </p:blipFill>
        <p:spPr>
          <a:xfrm>
            <a:off x="894403" y="1217697"/>
            <a:ext cx="4202530" cy="4682182"/>
          </a:xfrm>
          <a:prstGeom prst="rect">
            <a:avLst/>
          </a:prstGeom>
          <a:noFill/>
          <a:ln>
            <a:solidFill>
              <a:schemeClr val="tx1"/>
            </a:solidFill>
          </a:ln>
        </p:spPr>
      </p:pic>
      <p:pic>
        <p:nvPicPr>
          <p:cNvPr id="7" name="Shape 162" descr="This is a thumbs up like sign from FaceBook." title="Thumbs Up Like FaceBook"/>
          <p:cNvPicPr preferRelativeResize="0"/>
          <p:nvPr/>
        </p:nvPicPr>
        <p:blipFill rotWithShape="1">
          <a:blip r:embed="rId4">
            <a:alphaModFix/>
          </a:blip>
          <a:srcRect l="2883" t="23428" r="4837" b="20238"/>
          <a:stretch/>
        </p:blipFill>
        <p:spPr>
          <a:xfrm rot="20035221">
            <a:off x="389253" y="1927966"/>
            <a:ext cx="1549920" cy="711176"/>
          </a:xfrm>
          <a:prstGeom prst="roundRect">
            <a:avLst>
              <a:gd name="adj" fmla="val 16667"/>
            </a:avLst>
          </a:prstGeom>
          <a:noFill/>
          <a:ln>
            <a:noFill/>
          </a:ln>
        </p:spPr>
      </p:pic>
      <p:sp>
        <p:nvSpPr>
          <p:cNvPr id="8" name="Shape 164"/>
          <p:cNvSpPr txBox="1"/>
          <p:nvPr/>
        </p:nvSpPr>
        <p:spPr>
          <a:xfrm>
            <a:off x="5573047" y="1202881"/>
            <a:ext cx="2841147" cy="685249"/>
          </a:xfrm>
          <a:prstGeom prst="rect">
            <a:avLst/>
          </a:prstGeom>
          <a:noFill/>
          <a:ln>
            <a:noFill/>
          </a:ln>
        </p:spPr>
        <p:txBody>
          <a:bodyPr lIns="68569" tIns="68569" rIns="68569" bIns="68569" numCol="1" anchor="ctr" anchorCtr="0">
            <a:noAutofit/>
          </a:bodyPr>
          <a:lstStyle/>
          <a:p>
            <a:r>
              <a:rPr lang="en-US" sz="2400" b="1" u="sng" dirty="0">
                <a:solidFill>
                  <a:srgbClr val="0000FF"/>
                </a:solidFill>
                <a:hlinkClick r:id="rId5"/>
              </a:rPr>
              <a:t>twitter.com/pbisMN</a:t>
            </a:r>
            <a:r>
              <a:rPr lang="en-US" sz="2400" b="1" dirty="0">
                <a:solidFill>
                  <a:prstClr val="black"/>
                </a:solidFill>
              </a:rPr>
              <a:t> </a:t>
            </a:r>
          </a:p>
        </p:txBody>
      </p:sp>
      <p:pic>
        <p:nvPicPr>
          <p:cNvPr id="9" name="Shape 165" descr="This is a screen shot of our pbisMN Twitter site, which is located at twitter.com/pbisMN" title="Screenshot of pbisMN Twitter site"/>
          <p:cNvPicPr preferRelativeResize="0"/>
          <p:nvPr/>
        </p:nvPicPr>
        <p:blipFill>
          <a:blip r:embed="rId6">
            <a:extLst>
              <a:ext uri="{28A0092B-C50C-407E-A947-70E740481C1C}">
                <a14:useLocalDpi xmlns:a14="http://schemas.microsoft.com/office/drawing/2010/main" val="0"/>
              </a:ext>
            </a:extLst>
          </a:blip>
          <a:stretch>
            <a:fillRect/>
          </a:stretch>
        </p:blipFill>
        <p:spPr>
          <a:xfrm>
            <a:off x="4940773" y="1889450"/>
            <a:ext cx="3931022" cy="4408537"/>
          </a:xfrm>
          <a:prstGeom prst="rect">
            <a:avLst/>
          </a:prstGeom>
          <a:noFill/>
          <a:ln w="9525">
            <a:solidFill>
              <a:schemeClr val="tx1"/>
            </a:solidFill>
          </a:ln>
        </p:spPr>
      </p:pic>
      <p:pic>
        <p:nvPicPr>
          <p:cNvPr id="10" name="Shape 166" descr="This is the Twitter Logo of the bluebird tweeting." title="Twitter Logo"/>
          <p:cNvPicPr preferRelativeResize="0"/>
          <p:nvPr/>
        </p:nvPicPr>
        <p:blipFill>
          <a:blip r:embed="rId7">
            <a:alphaModFix/>
          </a:blip>
          <a:stretch>
            <a:fillRect/>
          </a:stretch>
        </p:blipFill>
        <p:spPr>
          <a:xfrm>
            <a:off x="7925763" y="5078891"/>
            <a:ext cx="1218237" cy="1004115"/>
          </a:xfrm>
          <a:prstGeom prst="rect">
            <a:avLst/>
          </a:prstGeom>
          <a:noFill/>
          <a:ln>
            <a:noFill/>
          </a:ln>
        </p:spPr>
      </p:pic>
    </p:spTree>
    <p:extLst>
      <p:ext uri="{BB962C8B-B14F-4D97-AF65-F5344CB8AC3E}">
        <p14:creationId xmlns:p14="http://schemas.microsoft.com/office/powerpoint/2010/main" val="3060405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Applying for Cohort Training</a:t>
            </a:r>
            <a:endParaRPr lang="en-US" dirty="0"/>
          </a:p>
        </p:txBody>
      </p:sp>
      <p:sp>
        <p:nvSpPr>
          <p:cNvPr id="6" name="Footer Placeholder 5"/>
          <p:cNvSpPr>
            <a:spLocks noGrp="1"/>
          </p:cNvSpPr>
          <p:nvPr>
            <p:ph type="ftr" sz="quarter" idx="11"/>
          </p:nvPr>
        </p:nvSpPr>
        <p:spPr/>
        <p:txBody>
          <a:bodyPr/>
          <a:lstStyle/>
          <a:p>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pPr/>
              <a:t>49</a:t>
            </a:fld>
            <a:endParaRPr lang="en-US"/>
          </a:p>
        </p:txBody>
      </p:sp>
      <p:sp>
        <p:nvSpPr>
          <p:cNvPr id="5" name="Rectangle 3"/>
          <p:cNvSpPr txBox="1">
            <a:spLocks noChangeArrowheads="1"/>
          </p:cNvSpPr>
          <p:nvPr/>
        </p:nvSpPr>
        <p:spPr bwMode="auto">
          <a:xfrm>
            <a:off x="158788" y="1232194"/>
            <a:ext cx="878277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20700" indent="-520700" algn="l" rtl="0" eaLnBrk="0" fontAlgn="base" hangingPunct="0">
              <a:lnSpc>
                <a:spcPct val="95000"/>
              </a:lnSpc>
              <a:spcBef>
                <a:spcPct val="50000"/>
              </a:spcBef>
              <a:spcAft>
                <a:spcPct val="0"/>
              </a:spcAft>
              <a:buClr>
                <a:schemeClr val="accent6">
                  <a:lumMod val="75000"/>
                </a:schemeClr>
              </a:buClr>
              <a:buSzPct val="140000"/>
              <a:buFont typeface="Arial" pitchFamily="34" charset="0"/>
              <a:buChar char="•"/>
              <a:defRPr sz="3000">
                <a:solidFill>
                  <a:schemeClr val="tx1"/>
                </a:solidFill>
                <a:latin typeface="Calibri" pitchFamily="34" charset="0"/>
                <a:ea typeface="ＭＳ Ｐゴシック" charset="-128"/>
                <a:cs typeface="Calibri" pitchFamily="34" charset="0"/>
              </a:defRPr>
            </a:lvl1pPr>
            <a:lvl2pPr marL="1092200" indent="-457200" algn="l" rtl="0" eaLnBrk="0" fontAlgn="base" hangingPunct="0">
              <a:lnSpc>
                <a:spcPct val="95000"/>
              </a:lnSpc>
              <a:spcBef>
                <a:spcPct val="50000"/>
              </a:spcBef>
              <a:spcAft>
                <a:spcPct val="0"/>
              </a:spcAft>
              <a:buFont typeface="Wingdings" charset="2"/>
              <a:buChar char="§"/>
              <a:defRPr sz="2800">
                <a:solidFill>
                  <a:schemeClr val="tx1"/>
                </a:solidFill>
                <a:latin typeface="Calibri" pitchFamily="34" charset="0"/>
                <a:ea typeface="ＭＳ Ｐゴシック" charset="-128"/>
                <a:cs typeface="Calibri" pitchFamily="34" charset="0"/>
              </a:defRPr>
            </a:lvl2pPr>
            <a:lvl3pPr marL="1714500" indent="-508000" algn="l" rtl="0" eaLnBrk="0" fontAlgn="base" hangingPunct="0">
              <a:lnSpc>
                <a:spcPct val="95000"/>
              </a:lnSpc>
              <a:spcBef>
                <a:spcPct val="50000"/>
              </a:spcBef>
              <a:spcAft>
                <a:spcPct val="0"/>
              </a:spcAft>
              <a:buClr>
                <a:schemeClr val="accent6">
                  <a:lumMod val="75000"/>
                </a:schemeClr>
              </a:buClr>
              <a:buChar char="»"/>
              <a:defRPr sz="2000">
                <a:solidFill>
                  <a:schemeClr val="tx1"/>
                </a:solidFill>
                <a:latin typeface="Calibri" pitchFamily="34" charset="0"/>
                <a:ea typeface="ＭＳ Ｐゴシック" charset="-128"/>
                <a:cs typeface="Calibri" pitchFamily="34" charset="0"/>
              </a:defRPr>
            </a:lvl3pPr>
            <a:lvl4pPr marL="20574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4pPr>
            <a:lvl5pPr marL="2400300" indent="-228600" algn="l" rtl="0" eaLnBrk="0" fontAlgn="base" hangingPunct="0">
              <a:lnSpc>
                <a:spcPct val="95000"/>
              </a:lnSpc>
              <a:spcBef>
                <a:spcPct val="50000"/>
              </a:spcBef>
              <a:spcAft>
                <a:spcPct val="0"/>
              </a:spcAft>
              <a:buChar char="»"/>
              <a:defRPr>
                <a:solidFill>
                  <a:schemeClr val="tx1"/>
                </a:solidFill>
                <a:latin typeface="Calibri" pitchFamily="34" charset="0"/>
                <a:ea typeface="ＭＳ Ｐゴシック" charset="-128"/>
                <a:cs typeface="Calibri" pitchFamily="34" charset="0"/>
              </a:defRPr>
            </a:lvl5pPr>
            <a:lvl6pPr marL="2857500" indent="-228600" algn="l" rtl="0" fontAlgn="base">
              <a:lnSpc>
                <a:spcPct val="95000"/>
              </a:lnSpc>
              <a:spcBef>
                <a:spcPct val="50000"/>
              </a:spcBef>
              <a:spcAft>
                <a:spcPct val="0"/>
              </a:spcAft>
              <a:buChar char="»"/>
              <a:defRPr>
                <a:solidFill>
                  <a:schemeClr val="tx1"/>
                </a:solidFill>
                <a:latin typeface="+mn-lt"/>
              </a:defRPr>
            </a:lvl6pPr>
            <a:lvl7pPr marL="3314700" indent="-228600" algn="l" rtl="0" fontAlgn="base">
              <a:lnSpc>
                <a:spcPct val="95000"/>
              </a:lnSpc>
              <a:spcBef>
                <a:spcPct val="50000"/>
              </a:spcBef>
              <a:spcAft>
                <a:spcPct val="0"/>
              </a:spcAft>
              <a:buChar char="»"/>
              <a:defRPr>
                <a:solidFill>
                  <a:schemeClr val="tx1"/>
                </a:solidFill>
                <a:latin typeface="+mn-lt"/>
              </a:defRPr>
            </a:lvl7pPr>
            <a:lvl8pPr marL="3771900" indent="-228600" algn="l" rtl="0" fontAlgn="base">
              <a:lnSpc>
                <a:spcPct val="95000"/>
              </a:lnSpc>
              <a:spcBef>
                <a:spcPct val="50000"/>
              </a:spcBef>
              <a:spcAft>
                <a:spcPct val="0"/>
              </a:spcAft>
              <a:buChar char="»"/>
              <a:defRPr>
                <a:solidFill>
                  <a:schemeClr val="tx1"/>
                </a:solidFill>
                <a:latin typeface="+mn-lt"/>
              </a:defRPr>
            </a:lvl8pPr>
            <a:lvl9pPr marL="4229100" indent="-228600" algn="l" rtl="0" fontAlgn="base">
              <a:lnSpc>
                <a:spcPct val="95000"/>
              </a:lnSpc>
              <a:spcBef>
                <a:spcPct val="50000"/>
              </a:spcBef>
              <a:spcAft>
                <a:spcPct val="0"/>
              </a:spcAft>
              <a:buChar char="»"/>
              <a:defRPr>
                <a:solidFill>
                  <a:schemeClr val="tx1"/>
                </a:solidFill>
                <a:latin typeface="+mn-lt"/>
              </a:defRPr>
            </a:lvl9pPr>
          </a:lstStyle>
          <a:p>
            <a:pPr fontAlgn="auto">
              <a:spcAft>
                <a:spcPts val="0"/>
              </a:spcAft>
              <a:buClr>
                <a:srgbClr val="F0C23B"/>
              </a:buClr>
              <a:defRPr/>
            </a:pPr>
            <a:r>
              <a:rPr lang="en-US" sz="2800" dirty="0">
                <a:solidFill>
                  <a:sysClr val="windowText" lastClr="000000"/>
                </a:solidFill>
              </a:rPr>
              <a:t>Cohort application guides you through Exploration activities to </a:t>
            </a:r>
            <a:r>
              <a:rPr lang="en-US" sz="2800" b="1" dirty="0">
                <a:solidFill>
                  <a:sysClr val="windowText" lastClr="000000"/>
                </a:solidFill>
              </a:rPr>
              <a:t>form a team </a:t>
            </a:r>
            <a:r>
              <a:rPr lang="en-US" sz="2800" dirty="0">
                <a:solidFill>
                  <a:sysClr val="windowText" lastClr="000000"/>
                </a:solidFill>
              </a:rPr>
              <a:t>and </a:t>
            </a:r>
            <a:r>
              <a:rPr lang="en-US" sz="2800" b="1" dirty="0">
                <a:solidFill>
                  <a:sysClr val="windowText" lastClr="000000"/>
                </a:solidFill>
              </a:rPr>
              <a:t>get data system </a:t>
            </a:r>
            <a:r>
              <a:rPr lang="en-US" sz="2800" dirty="0">
                <a:solidFill>
                  <a:sysClr val="windowText" lastClr="000000"/>
                </a:solidFill>
              </a:rPr>
              <a:t>in place.</a:t>
            </a:r>
          </a:p>
          <a:p>
            <a:pPr fontAlgn="auto">
              <a:spcAft>
                <a:spcPts val="0"/>
              </a:spcAft>
              <a:buClr>
                <a:srgbClr val="F0C23B"/>
              </a:buClr>
              <a:defRPr/>
            </a:pPr>
            <a:r>
              <a:rPr lang="en-US" sz="2800" dirty="0">
                <a:solidFill>
                  <a:sysClr val="windowText" lastClr="000000"/>
                </a:solidFill>
              </a:rPr>
              <a:t>Teams get the pre-requisites in place to be </a:t>
            </a:r>
            <a:r>
              <a:rPr lang="en-US" sz="2800" b="1" dirty="0">
                <a:solidFill>
                  <a:sysClr val="windowText" lastClr="000000"/>
                </a:solidFill>
              </a:rPr>
              <a:t>ready for PBIS Installation</a:t>
            </a:r>
            <a:r>
              <a:rPr lang="en-US" sz="2800" dirty="0">
                <a:solidFill>
                  <a:sysClr val="windowText" lastClr="000000"/>
                </a:solidFill>
              </a:rPr>
              <a:t>, including </a:t>
            </a:r>
            <a:r>
              <a:rPr lang="en-US" sz="2800" b="1" dirty="0">
                <a:solidFill>
                  <a:sysClr val="windowText" lastClr="000000"/>
                </a:solidFill>
              </a:rPr>
              <a:t>commitment to data collection and analysis</a:t>
            </a:r>
            <a:r>
              <a:rPr lang="en-US" sz="2800" dirty="0">
                <a:solidFill>
                  <a:sysClr val="windowText" lastClr="000000"/>
                </a:solidFill>
              </a:rPr>
              <a:t>.</a:t>
            </a:r>
          </a:p>
        </p:txBody>
      </p:sp>
      <p:sp>
        <p:nvSpPr>
          <p:cNvPr id="7" name="Footer Placeholder 1"/>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pbisMN.org</a:t>
            </a:r>
          </a:p>
        </p:txBody>
      </p:sp>
      <p:sp>
        <p:nvSpPr>
          <p:cNvPr id="8" name="Slide Number Placeholder 2"/>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3FC205-3EFB-4FAF-811D-17A9E27390E7}" type="slidenum">
              <a:rPr lang="en-US" smtClean="0"/>
              <a:pPr/>
              <a:t>49</a:t>
            </a:fld>
            <a:endParaRPr lang="en-US"/>
          </a:p>
        </p:txBody>
      </p:sp>
      <p:pic>
        <p:nvPicPr>
          <p:cNvPr id="3" name="Picture 2" descr="A partial picture of page 1 of the PBIS application" title="Partial Picture of Application"/>
          <p:cNvPicPr>
            <a:picLocks noChangeAspect="1"/>
          </p:cNvPicPr>
          <p:nvPr/>
        </p:nvPicPr>
        <p:blipFill>
          <a:blip r:embed="rId3"/>
          <a:stretch>
            <a:fillRect/>
          </a:stretch>
        </p:blipFill>
        <p:spPr>
          <a:xfrm rot="21199607">
            <a:off x="645636" y="3489471"/>
            <a:ext cx="8229600" cy="5105400"/>
          </a:xfrm>
          <a:prstGeom prst="rect">
            <a:avLst/>
          </a:prstGeom>
          <a:ln>
            <a:solidFill>
              <a:schemeClr val="tx1"/>
            </a:solidFill>
          </a:ln>
        </p:spPr>
      </p:pic>
    </p:spTree>
    <p:extLst>
      <p:ext uri="{BB962C8B-B14F-4D97-AF65-F5344CB8AC3E}">
        <p14:creationId xmlns:p14="http://schemas.microsoft.com/office/powerpoint/2010/main" val="342178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is the School-Wide Information System (SWIS)? </a:t>
            </a:r>
            <a:endParaRPr lang="en-US" sz="2400" dirty="0"/>
          </a:p>
        </p:txBody>
      </p:sp>
      <p:sp>
        <p:nvSpPr>
          <p:cNvPr id="3" name="Content Placeholder 2"/>
          <p:cNvSpPr>
            <a:spLocks noGrp="1"/>
          </p:cNvSpPr>
          <p:nvPr>
            <p:ph idx="1"/>
          </p:nvPr>
        </p:nvSpPr>
        <p:spPr/>
        <p:txBody>
          <a:bodyPr/>
          <a:lstStyle/>
          <a:p>
            <a:r>
              <a:rPr lang="en-US" dirty="0" smtClean="0"/>
              <a:t>The School-Wide Information System (SWIS) is a web-based </a:t>
            </a:r>
            <a:r>
              <a:rPr lang="en-US" b="1" dirty="0" smtClean="0"/>
              <a:t>decision system </a:t>
            </a:r>
            <a:r>
              <a:rPr lang="en-US" dirty="0" smtClean="0"/>
              <a:t>used to </a:t>
            </a:r>
            <a:r>
              <a:rPr lang="en-US" b="1" dirty="0" smtClean="0"/>
              <a:t>improve behavior support</a:t>
            </a:r>
            <a:r>
              <a:rPr lang="en-US" dirty="0" smtClean="0"/>
              <a:t> in schools and other educational facilities by </a:t>
            </a:r>
            <a:r>
              <a:rPr lang="en-US" b="1" dirty="0" smtClean="0"/>
              <a:t>providing</a:t>
            </a:r>
            <a:r>
              <a:rPr lang="en-US" dirty="0" smtClean="0"/>
              <a:t> school personnel with </a:t>
            </a:r>
            <a:r>
              <a:rPr lang="en-US" b="1" dirty="0" smtClean="0"/>
              <a:t>accurate, timely, and practical information</a:t>
            </a:r>
            <a:r>
              <a:rPr lang="en-US" dirty="0" smtClean="0"/>
              <a:t> for making decisions about school environments. </a:t>
            </a:r>
            <a:endParaRPr lang="en-US" dirty="0"/>
          </a:p>
        </p:txBody>
      </p:sp>
      <p:sp>
        <p:nvSpPr>
          <p:cNvPr id="8" name="Footer Placeholder 7"/>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9" name="Slide Number Placeholder 8"/>
          <p:cNvSpPr>
            <a:spLocks noGrp="1"/>
          </p:cNvSpPr>
          <p:nvPr>
            <p:ph type="sldNum" sz="quarter" idx="12"/>
          </p:nvPr>
        </p:nvSpPr>
        <p:spPr/>
        <p:txBody>
          <a:bodyPr/>
          <a:lstStyle/>
          <a:p>
            <a:fld id="{91C7252B-4A3A-443E-82EA-92A5BCCF2336}"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151480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MN SW-PBIS</a:t>
            </a:r>
            <a:r>
              <a:rPr lang="en-US" sz="2400" dirty="0" smtClean="0"/>
              <a:t/>
            </a:r>
            <a:br>
              <a:rPr lang="en-US" sz="2400" dirty="0" smtClean="0"/>
            </a:br>
            <a:r>
              <a:rPr lang="en-US" sz="2400" dirty="0" smtClean="0"/>
              <a:t>Regional Implementation Projects</a:t>
            </a:r>
            <a:endParaRPr lang="en-US" dirty="0"/>
          </a:p>
        </p:txBody>
      </p:sp>
      <p:pic>
        <p:nvPicPr>
          <p:cNvPr id="40962" name="Content Placeholder 3" descr="Minnesota Regional IMplementation Project MAP"/>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5232400" y="1460160"/>
            <a:ext cx="3516453" cy="4547281"/>
          </a:xfrm>
        </p:spPr>
      </p:pic>
      <p:sp>
        <p:nvSpPr>
          <p:cNvPr id="2" name="Footer Placeholder 1"/>
          <p:cNvSpPr>
            <a:spLocks noGrp="1"/>
          </p:cNvSpPr>
          <p:nvPr>
            <p:ph type="ftr" sz="quarter" idx="11"/>
          </p:nvPr>
        </p:nvSpPr>
        <p:spPr/>
        <p:txBody>
          <a:bodyPr/>
          <a:lstStyle/>
          <a:p>
            <a:r>
              <a:rPr lang="en-US" smtClean="0"/>
              <a:t>pbisMN.org</a:t>
            </a:r>
            <a:endParaRPr lang="en-US"/>
          </a:p>
        </p:txBody>
      </p:sp>
      <p:sp>
        <p:nvSpPr>
          <p:cNvPr id="6" name="Content Placeholder 6"/>
          <p:cNvSpPr txBox="1">
            <a:spLocks/>
          </p:cNvSpPr>
          <p:nvPr/>
        </p:nvSpPr>
        <p:spPr>
          <a:xfrm>
            <a:off x="152400" y="1143001"/>
            <a:ext cx="4038600" cy="5181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altLang="en-US" sz="2600" b="1" dirty="0"/>
              <a:t>Team-based training</a:t>
            </a:r>
          </a:p>
          <a:p>
            <a:pPr>
              <a:spcBef>
                <a:spcPts val="0"/>
              </a:spcBef>
              <a:spcAft>
                <a:spcPts val="1200"/>
              </a:spcAft>
            </a:pPr>
            <a:r>
              <a:rPr lang="en-US" altLang="en-US" sz="2600" b="1" dirty="0"/>
              <a:t>9 training days over two years</a:t>
            </a:r>
          </a:p>
          <a:p>
            <a:pPr>
              <a:spcBef>
                <a:spcPts val="0"/>
              </a:spcBef>
              <a:spcAft>
                <a:spcPts val="1200"/>
              </a:spcAft>
            </a:pPr>
            <a:r>
              <a:rPr lang="en-US" altLang="en-US" sz="2600" b="1" dirty="0"/>
              <a:t>Distributed, team-based implementation of PBIS</a:t>
            </a:r>
          </a:p>
          <a:p>
            <a:pPr>
              <a:spcBef>
                <a:spcPts val="0"/>
              </a:spcBef>
              <a:spcAft>
                <a:spcPts val="1200"/>
              </a:spcAft>
            </a:pPr>
            <a:r>
              <a:rPr lang="en-US" altLang="en-US" sz="2600" b="1" dirty="0"/>
              <a:t>Intended to build capacity, skills, competency and beliefs to sustain implementation beyond initial training in a school</a:t>
            </a:r>
            <a:endParaRPr lang="en-US" sz="2600" b="1" dirty="0"/>
          </a:p>
        </p:txBody>
      </p:sp>
    </p:spTree>
    <p:extLst>
      <p:ext uri="{BB962C8B-B14F-4D97-AF65-F5344CB8AC3E}">
        <p14:creationId xmlns:p14="http://schemas.microsoft.com/office/powerpoint/2010/main" val="1718832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Regional Contacts</a:t>
            </a:r>
            <a:endParaRPr lang="en-US" dirty="0"/>
          </a:p>
        </p:txBody>
      </p:sp>
      <p:sp>
        <p:nvSpPr>
          <p:cNvPr id="8" name="Footer Placeholder 7"/>
          <p:cNvSpPr>
            <a:spLocks noGrp="1"/>
          </p:cNvSpPr>
          <p:nvPr>
            <p:ph type="ftr" sz="quarter" idx="11"/>
          </p:nvPr>
        </p:nvSpPr>
        <p:spPr/>
        <p:txBody>
          <a:bodyPr/>
          <a:lstStyle/>
          <a:p>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pPr/>
              <a:t>51</a:t>
            </a:fld>
            <a:endParaRPr lang="en-US" dirty="0"/>
          </a:p>
        </p:txBody>
      </p:sp>
      <p:sp>
        <p:nvSpPr>
          <p:cNvPr id="5" name="Content Placeholder 2"/>
          <p:cNvSpPr txBox="1">
            <a:spLocks/>
          </p:cNvSpPr>
          <p:nvPr/>
        </p:nvSpPr>
        <p:spPr>
          <a:xfrm>
            <a:off x="162257" y="1267446"/>
            <a:ext cx="4396285" cy="473975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solidFill>
                  <a:prstClr val="black"/>
                </a:solidFill>
              </a:rPr>
              <a:t>North Regional Implementation Project</a:t>
            </a:r>
          </a:p>
          <a:p>
            <a:pPr marL="0" indent="0">
              <a:buFont typeface="Arial" panose="020B0604020202020204" pitchFamily="34" charset="0"/>
              <a:buNone/>
            </a:pPr>
            <a:r>
              <a:rPr lang="en-US" sz="1800" b="1" dirty="0">
                <a:solidFill>
                  <a:prstClr val="black"/>
                </a:solidFill>
              </a:rPr>
              <a:t>Erin Engness</a:t>
            </a:r>
            <a:r>
              <a:rPr lang="en-US" sz="1800" dirty="0">
                <a:solidFill>
                  <a:prstClr val="black"/>
                </a:solidFill>
              </a:rPr>
              <a:t/>
            </a:r>
            <a:br>
              <a:rPr lang="en-US" sz="1800" dirty="0">
                <a:solidFill>
                  <a:prstClr val="black"/>
                </a:solidFill>
              </a:rPr>
            </a:br>
            <a:r>
              <a:rPr lang="en-US" sz="1800" dirty="0">
                <a:solidFill>
                  <a:prstClr val="black"/>
                </a:solidFill>
              </a:rPr>
              <a:t>NRIP Coordinator</a:t>
            </a:r>
            <a:br>
              <a:rPr lang="en-US" sz="1800" dirty="0">
                <a:solidFill>
                  <a:prstClr val="black"/>
                </a:solidFill>
              </a:rPr>
            </a:br>
            <a:r>
              <a:rPr lang="en-US" sz="1800" u="sng" dirty="0">
                <a:solidFill>
                  <a:prstClr val="black"/>
                </a:solidFill>
                <a:hlinkClick r:id="rId2"/>
              </a:rPr>
              <a:t>pbis.erin@gmail.com</a:t>
            </a:r>
            <a:r>
              <a:rPr lang="en-US" sz="1800" dirty="0">
                <a:solidFill>
                  <a:prstClr val="black"/>
                </a:solidFill>
              </a:rPr>
              <a:t> </a:t>
            </a:r>
            <a:br>
              <a:rPr lang="en-US" sz="1800" dirty="0">
                <a:solidFill>
                  <a:prstClr val="black"/>
                </a:solidFill>
              </a:rPr>
            </a:br>
            <a:r>
              <a:rPr lang="en-US" sz="1800" dirty="0">
                <a:solidFill>
                  <a:prstClr val="black"/>
                </a:solidFill>
              </a:rPr>
              <a:t>320-267-7818</a:t>
            </a:r>
            <a:br>
              <a:rPr lang="en-US" sz="1800" dirty="0">
                <a:solidFill>
                  <a:prstClr val="black"/>
                </a:solidFill>
              </a:rPr>
            </a:br>
            <a:endParaRPr lang="en-US" sz="1800" dirty="0">
              <a:solidFill>
                <a:prstClr val="black"/>
              </a:solidFill>
            </a:endParaRPr>
          </a:p>
          <a:p>
            <a:pPr marL="0" indent="0">
              <a:buFont typeface="Arial" panose="020B0604020202020204" pitchFamily="34" charset="0"/>
              <a:buNone/>
            </a:pPr>
            <a:r>
              <a:rPr lang="en-US" sz="1800" b="1" dirty="0">
                <a:solidFill>
                  <a:prstClr val="black"/>
                </a:solidFill>
              </a:rPr>
              <a:t>Karie Belling</a:t>
            </a:r>
            <a:r>
              <a:rPr lang="en-US" sz="1800" dirty="0">
                <a:solidFill>
                  <a:prstClr val="black"/>
                </a:solidFill>
              </a:rPr>
              <a:t/>
            </a:r>
            <a:br>
              <a:rPr lang="en-US" sz="1800" dirty="0">
                <a:solidFill>
                  <a:prstClr val="black"/>
                </a:solidFill>
              </a:rPr>
            </a:br>
            <a:r>
              <a:rPr lang="en-US" sz="1800" dirty="0">
                <a:solidFill>
                  <a:prstClr val="black"/>
                </a:solidFill>
              </a:rPr>
              <a:t>NRIP Conference Planner</a:t>
            </a:r>
            <a:br>
              <a:rPr lang="en-US" sz="1800" dirty="0">
                <a:solidFill>
                  <a:prstClr val="black"/>
                </a:solidFill>
              </a:rPr>
            </a:br>
            <a:r>
              <a:rPr lang="en-US" sz="1800" u="sng" dirty="0">
                <a:solidFill>
                  <a:prstClr val="black"/>
                </a:solidFill>
                <a:hlinkClick r:id="rId3"/>
              </a:rPr>
              <a:t>belling@charter.net</a:t>
            </a:r>
            <a:r>
              <a:rPr lang="en-US" sz="1800" dirty="0">
                <a:solidFill>
                  <a:prstClr val="black"/>
                </a:solidFill>
              </a:rPr>
              <a:t/>
            </a:r>
            <a:br>
              <a:rPr lang="en-US" sz="1800" dirty="0">
                <a:solidFill>
                  <a:prstClr val="black"/>
                </a:solidFill>
              </a:rPr>
            </a:br>
            <a:r>
              <a:rPr lang="en-US" sz="1800" dirty="0">
                <a:solidFill>
                  <a:prstClr val="black"/>
                </a:solidFill>
              </a:rPr>
              <a:t>320-529-9631</a:t>
            </a:r>
          </a:p>
          <a:p>
            <a:pPr marL="0" indent="0">
              <a:buFont typeface="Arial" panose="020B0604020202020204" pitchFamily="34" charset="0"/>
              <a:buNone/>
            </a:pPr>
            <a:r>
              <a:rPr lang="en-US" sz="1800" dirty="0">
                <a:solidFill>
                  <a:prstClr val="black"/>
                </a:solidFill>
              </a:rPr>
              <a:t>320-309-9735 cell</a:t>
            </a:r>
          </a:p>
        </p:txBody>
      </p:sp>
      <p:sp>
        <p:nvSpPr>
          <p:cNvPr id="7" name="TextBox 6"/>
          <p:cNvSpPr txBox="1"/>
          <p:nvPr/>
        </p:nvSpPr>
        <p:spPr>
          <a:xfrm>
            <a:off x="4583942" y="1276997"/>
            <a:ext cx="4407658" cy="5170646"/>
          </a:xfrm>
          <a:prstGeom prst="rect">
            <a:avLst/>
          </a:prstGeom>
          <a:noFill/>
        </p:spPr>
        <p:txBody>
          <a:bodyPr wrap="square" rtlCol="0">
            <a:spAutoFit/>
          </a:bodyPr>
          <a:lstStyle/>
          <a:p>
            <a:r>
              <a:rPr lang="en-US" sz="2000" b="1" u="sng" dirty="0">
                <a:solidFill>
                  <a:prstClr val="black"/>
                </a:solidFill>
              </a:rPr>
              <a:t>PBIS Management - Regional Contacts</a:t>
            </a:r>
          </a:p>
          <a:p>
            <a:r>
              <a:rPr lang="en-US" b="1" dirty="0" smtClean="0">
                <a:solidFill>
                  <a:prstClr val="black"/>
                </a:solidFill>
              </a:rPr>
              <a:t>Mary </a:t>
            </a:r>
            <a:r>
              <a:rPr lang="en-US" b="1" dirty="0">
                <a:solidFill>
                  <a:prstClr val="black"/>
                </a:solidFill>
              </a:rPr>
              <a:t>Hunt</a:t>
            </a:r>
            <a:endParaRPr lang="en-US" u="sng" dirty="0">
              <a:solidFill>
                <a:prstClr val="black"/>
              </a:solidFill>
            </a:endParaRPr>
          </a:p>
          <a:p>
            <a:r>
              <a:rPr lang="en-US" u="sng" dirty="0">
                <a:solidFill>
                  <a:prstClr val="black"/>
                </a:solidFill>
                <a:hlinkClick r:id="rId4"/>
              </a:rPr>
              <a:t>Mary.Hunt@state.mn.us</a:t>
            </a:r>
            <a:endParaRPr lang="en-US" u="sng" dirty="0">
              <a:solidFill>
                <a:prstClr val="black"/>
              </a:solidFill>
            </a:endParaRPr>
          </a:p>
          <a:p>
            <a:r>
              <a:rPr lang="en-US" dirty="0">
                <a:solidFill>
                  <a:prstClr val="black"/>
                </a:solidFill>
              </a:rPr>
              <a:t>651-582-8676</a:t>
            </a:r>
            <a:br>
              <a:rPr lang="en-US" dirty="0">
                <a:solidFill>
                  <a:prstClr val="black"/>
                </a:solidFill>
              </a:rPr>
            </a:br>
            <a:r>
              <a:rPr lang="en-US" dirty="0">
                <a:solidFill>
                  <a:prstClr val="black"/>
                </a:solidFill>
              </a:rPr>
              <a:t/>
            </a:r>
            <a:br>
              <a:rPr lang="en-US" dirty="0">
                <a:solidFill>
                  <a:prstClr val="black"/>
                </a:solidFill>
              </a:rPr>
            </a:br>
            <a:r>
              <a:rPr lang="en-US" b="1" dirty="0">
                <a:solidFill>
                  <a:prstClr val="black"/>
                </a:solidFill>
              </a:rPr>
              <a:t>Ellen Nacik</a:t>
            </a:r>
            <a:r>
              <a:rPr lang="en-US" dirty="0">
                <a:solidFill>
                  <a:prstClr val="black"/>
                </a:solidFill>
              </a:rPr>
              <a:t/>
            </a:r>
            <a:br>
              <a:rPr lang="en-US" dirty="0">
                <a:solidFill>
                  <a:prstClr val="black"/>
                </a:solidFill>
              </a:rPr>
            </a:br>
            <a:r>
              <a:rPr lang="en-US" u="sng" dirty="0">
                <a:solidFill>
                  <a:prstClr val="black"/>
                </a:solidFill>
                <a:hlinkClick r:id="rId5"/>
              </a:rPr>
              <a:t>Ellen.Nacik@state.mn.us</a:t>
            </a:r>
            <a:endParaRPr lang="en-US" u="sng" dirty="0">
              <a:solidFill>
                <a:prstClr val="black"/>
              </a:solidFill>
            </a:endParaRPr>
          </a:p>
          <a:p>
            <a:r>
              <a:rPr lang="en-US" dirty="0">
                <a:solidFill>
                  <a:prstClr val="black"/>
                </a:solidFill>
              </a:rPr>
              <a:t>651-582-8665</a:t>
            </a:r>
            <a:br>
              <a:rPr lang="en-US" dirty="0">
                <a:solidFill>
                  <a:prstClr val="black"/>
                </a:solidFill>
              </a:rPr>
            </a:br>
            <a:endParaRPr lang="en-US" dirty="0" smtClean="0">
              <a:solidFill>
                <a:prstClr val="black"/>
              </a:solidFill>
            </a:endParaRPr>
          </a:p>
          <a:p>
            <a:r>
              <a:rPr lang="en-US" b="1" dirty="0">
                <a:solidFill>
                  <a:prstClr val="black"/>
                </a:solidFill>
              </a:rPr>
              <a:t>Eric Kloos</a:t>
            </a:r>
            <a:r>
              <a:rPr lang="en-US" dirty="0">
                <a:solidFill>
                  <a:prstClr val="black"/>
                </a:solidFill>
              </a:rPr>
              <a:t/>
            </a:r>
            <a:br>
              <a:rPr lang="en-US" dirty="0">
                <a:solidFill>
                  <a:prstClr val="black"/>
                </a:solidFill>
              </a:rPr>
            </a:br>
            <a:r>
              <a:rPr lang="en-US" u="sng" dirty="0">
                <a:solidFill>
                  <a:prstClr val="black"/>
                </a:solidFill>
                <a:hlinkClick r:id="rId6"/>
              </a:rPr>
              <a:t>Eric.Kloos@state.mn.us </a:t>
            </a:r>
            <a:r>
              <a:rPr lang="en-US" dirty="0">
                <a:solidFill>
                  <a:prstClr val="black"/>
                </a:solidFill>
              </a:rPr>
              <a:t/>
            </a:r>
            <a:br>
              <a:rPr lang="en-US" dirty="0">
                <a:solidFill>
                  <a:prstClr val="black"/>
                </a:solidFill>
              </a:rPr>
            </a:br>
            <a:r>
              <a:rPr lang="en-US" dirty="0">
                <a:solidFill>
                  <a:prstClr val="black"/>
                </a:solidFill>
              </a:rPr>
              <a:t>651-582-8268</a:t>
            </a:r>
            <a:endParaRPr lang="en-US" dirty="0" smtClean="0">
              <a:solidFill>
                <a:prstClr val="black"/>
              </a:solidFill>
            </a:endParaRPr>
          </a:p>
          <a:p>
            <a:endParaRPr lang="en-US" dirty="0">
              <a:solidFill>
                <a:prstClr val="black"/>
              </a:solidFill>
            </a:endParaRPr>
          </a:p>
          <a:p>
            <a:r>
              <a:rPr lang="en-US" sz="2000" b="1" u="sng" dirty="0">
                <a:solidFill>
                  <a:prstClr val="black"/>
                </a:solidFill>
              </a:rPr>
              <a:t>PBIS Evaluation Contact</a:t>
            </a:r>
            <a:endParaRPr lang="en-US" sz="2000" b="1" dirty="0">
              <a:solidFill>
                <a:srgbClr val="666666"/>
              </a:solidFill>
            </a:endParaRPr>
          </a:p>
          <a:p>
            <a:r>
              <a:rPr lang="en-US" b="1" dirty="0">
                <a:solidFill>
                  <a:prstClr val="black"/>
                </a:solidFill>
              </a:rPr>
              <a:t>Wilder Research</a:t>
            </a:r>
            <a:r>
              <a:rPr lang="en-US" dirty="0">
                <a:solidFill>
                  <a:prstClr val="black"/>
                </a:solidFill>
              </a:rPr>
              <a:t/>
            </a:r>
            <a:br>
              <a:rPr lang="en-US" dirty="0">
                <a:solidFill>
                  <a:prstClr val="black"/>
                </a:solidFill>
              </a:rPr>
            </a:br>
            <a:r>
              <a:rPr lang="en-US" u="sng" dirty="0">
                <a:solidFill>
                  <a:prstClr val="black"/>
                </a:solidFill>
                <a:hlinkClick r:id="rId7"/>
              </a:rPr>
              <a:t>pbisevalmn@wilder.org</a:t>
            </a:r>
            <a:r>
              <a:rPr lang="en-US" dirty="0">
                <a:solidFill>
                  <a:prstClr val="black"/>
                </a:solidFill>
              </a:rPr>
              <a:t/>
            </a:r>
            <a:br>
              <a:rPr lang="en-US" dirty="0">
                <a:solidFill>
                  <a:prstClr val="black"/>
                </a:solidFill>
              </a:rPr>
            </a:br>
            <a:r>
              <a:rPr lang="en-US" dirty="0">
                <a:solidFill>
                  <a:prstClr val="black"/>
                </a:solidFill>
              </a:rPr>
              <a:t>651-280-2960</a:t>
            </a:r>
          </a:p>
          <a:p>
            <a:endParaRPr lang="en-US" sz="2000" dirty="0">
              <a:solidFill>
                <a:prstClr val="black"/>
              </a:solidFill>
            </a:endParaRPr>
          </a:p>
        </p:txBody>
      </p:sp>
      <p:sp>
        <p:nvSpPr>
          <p:cNvPr id="6" name="Rectangle 5"/>
          <p:cNvSpPr/>
          <p:nvPr/>
        </p:nvSpPr>
        <p:spPr>
          <a:xfrm>
            <a:off x="162257" y="6130469"/>
            <a:ext cx="8792570" cy="369332"/>
          </a:xfrm>
          <a:prstGeom prst="rect">
            <a:avLst/>
          </a:prstGeom>
        </p:spPr>
        <p:txBody>
          <a:bodyPr wrap="square">
            <a:spAutoFit/>
          </a:bodyPr>
          <a:lstStyle/>
          <a:p>
            <a:r>
              <a:rPr lang="en-US" b="1" dirty="0">
                <a:solidFill>
                  <a:prstClr val="black"/>
                </a:solidFill>
              </a:rPr>
              <a:t>Find other MN PBIS contacts on our website: </a:t>
            </a:r>
            <a:r>
              <a:rPr lang="en-US" b="1" dirty="0">
                <a:solidFill>
                  <a:prstClr val="black"/>
                </a:solidFill>
                <a:hlinkClick r:id="rId8" tooltip="PBIS MN Contact webpage"/>
              </a:rPr>
              <a:t>www.pbismn.org/contactus.html</a:t>
            </a:r>
            <a:r>
              <a:rPr lang="en-US" b="1" dirty="0">
                <a:solidFill>
                  <a:prstClr val="black"/>
                </a:solidFill>
              </a:rPr>
              <a:t> </a:t>
            </a:r>
          </a:p>
        </p:txBody>
      </p:sp>
    </p:spTree>
    <p:extLst>
      <p:ext uri="{BB962C8B-B14F-4D97-AF65-F5344CB8AC3E}">
        <p14:creationId xmlns:p14="http://schemas.microsoft.com/office/powerpoint/2010/main" val="3202614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Metro Regional Contacts</a:t>
            </a:r>
            <a:endParaRPr lang="en-US" dirty="0"/>
          </a:p>
        </p:txBody>
      </p:sp>
      <p:sp>
        <p:nvSpPr>
          <p:cNvPr id="8" name="Footer Placeholder 7"/>
          <p:cNvSpPr>
            <a:spLocks noGrp="1"/>
          </p:cNvSpPr>
          <p:nvPr>
            <p:ph type="ftr" sz="quarter" idx="11"/>
          </p:nvPr>
        </p:nvSpPr>
        <p:spPr/>
        <p:txBody>
          <a:bodyPr/>
          <a:lstStyle/>
          <a:p>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pPr/>
              <a:t>52</a:t>
            </a:fld>
            <a:endParaRPr lang="en-US" dirty="0"/>
          </a:p>
        </p:txBody>
      </p:sp>
      <p:sp>
        <p:nvSpPr>
          <p:cNvPr id="5" name="Content Placeholder 2"/>
          <p:cNvSpPr txBox="1">
            <a:spLocks/>
          </p:cNvSpPr>
          <p:nvPr/>
        </p:nvSpPr>
        <p:spPr>
          <a:xfrm>
            <a:off x="158719" y="1122363"/>
            <a:ext cx="4396285" cy="55231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solidFill>
                  <a:prstClr val="black"/>
                </a:solidFill>
              </a:rPr>
              <a:t>Metro Regional Implementation Project</a:t>
            </a:r>
          </a:p>
          <a:p>
            <a:pPr marL="0" indent="0">
              <a:buFont typeface="Arial" panose="020B0604020202020204" pitchFamily="34" charset="0"/>
              <a:buNone/>
            </a:pPr>
            <a:r>
              <a:rPr lang="en-US" sz="1800" b="1" dirty="0">
                <a:solidFill>
                  <a:prstClr val="black"/>
                </a:solidFill>
                <a:ea typeface="Verdana" panose="020B0604030504040204" pitchFamily="34" charset="0"/>
                <a:cs typeface="Verdana" panose="020B0604030504040204" pitchFamily="34" charset="0"/>
              </a:rPr>
              <a:t>Ingrid Aasan</a:t>
            </a:r>
            <a:r>
              <a:rPr lang="en-US" sz="1800" dirty="0">
                <a:solidFill>
                  <a:prstClr val="black"/>
                </a:solidFill>
                <a:ea typeface="Verdana" panose="020B0604030504040204" pitchFamily="34" charset="0"/>
                <a:cs typeface="Verdana" panose="020B0604030504040204" pitchFamily="34" charset="0"/>
              </a:rPr>
              <a:t/>
            </a:r>
            <a:br>
              <a:rPr lang="en-US" sz="1800" dirty="0">
                <a:solidFill>
                  <a:prstClr val="black"/>
                </a:solidFill>
                <a:ea typeface="Verdana" panose="020B0604030504040204" pitchFamily="34" charset="0"/>
                <a:cs typeface="Verdana" panose="020B0604030504040204" pitchFamily="34" charset="0"/>
              </a:rPr>
            </a:br>
            <a:r>
              <a:rPr lang="en-US" sz="1800" dirty="0">
                <a:solidFill>
                  <a:prstClr val="black"/>
                </a:solidFill>
                <a:ea typeface="Verdana" panose="020B0604030504040204" pitchFamily="34" charset="0"/>
                <a:cs typeface="Verdana" panose="020B0604030504040204" pitchFamily="34" charset="0"/>
              </a:rPr>
              <a:t>Regional Implementation Project Coordinator </a:t>
            </a:r>
            <a:br>
              <a:rPr lang="en-US" sz="1800" dirty="0">
                <a:solidFill>
                  <a:prstClr val="black"/>
                </a:solidFill>
                <a:ea typeface="Verdana" panose="020B0604030504040204" pitchFamily="34" charset="0"/>
                <a:cs typeface="Verdana" panose="020B0604030504040204" pitchFamily="34" charset="0"/>
              </a:rPr>
            </a:br>
            <a:r>
              <a:rPr lang="en-US" sz="1800" u="sng" dirty="0">
                <a:solidFill>
                  <a:prstClr val="black"/>
                </a:solidFill>
                <a:ea typeface="Verdana" panose="020B0604030504040204" pitchFamily="34" charset="0"/>
                <a:cs typeface="Verdana" panose="020B0604030504040204" pitchFamily="34" charset="0"/>
                <a:hlinkClick r:id="rId2"/>
              </a:rPr>
              <a:t>Ingrid.Aasan@metroecsu.org</a:t>
            </a:r>
            <a:r>
              <a:rPr lang="en-US" sz="1800" dirty="0">
                <a:solidFill>
                  <a:prstClr val="black"/>
                </a:solidFill>
                <a:ea typeface="Verdana" panose="020B0604030504040204" pitchFamily="34" charset="0"/>
                <a:cs typeface="Verdana" panose="020B0604030504040204" pitchFamily="34" charset="0"/>
              </a:rPr>
              <a:t/>
            </a:r>
            <a:br>
              <a:rPr lang="en-US" sz="1800" dirty="0">
                <a:solidFill>
                  <a:prstClr val="black"/>
                </a:solidFill>
                <a:ea typeface="Verdana" panose="020B0604030504040204" pitchFamily="34" charset="0"/>
                <a:cs typeface="Verdana" panose="020B0604030504040204" pitchFamily="34" charset="0"/>
              </a:rPr>
            </a:br>
            <a:r>
              <a:rPr lang="en-US" sz="1800" dirty="0">
                <a:solidFill>
                  <a:prstClr val="black"/>
                </a:solidFill>
                <a:ea typeface="Verdana" panose="020B0604030504040204" pitchFamily="34" charset="0"/>
                <a:cs typeface="Verdana" panose="020B0604030504040204" pitchFamily="34" charset="0"/>
              </a:rPr>
              <a:t>612-638-1517</a:t>
            </a:r>
          </a:p>
          <a:p>
            <a:pPr marL="0" indent="0">
              <a:buFont typeface="Arial" panose="020B0604020202020204" pitchFamily="34" charset="0"/>
              <a:buNone/>
            </a:pPr>
            <a:endParaRPr lang="en-US" sz="1800" b="1" dirty="0">
              <a:solidFill>
                <a:prstClr val="black"/>
              </a:solidFill>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800" b="1" dirty="0">
                <a:solidFill>
                  <a:prstClr val="black"/>
                </a:solidFill>
                <a:ea typeface="Verdana" panose="020B0604030504040204" pitchFamily="34" charset="0"/>
                <a:cs typeface="Verdana" panose="020B0604030504040204" pitchFamily="34" charset="0"/>
              </a:rPr>
              <a:t>Deborah Saxhaug</a:t>
            </a:r>
            <a:r>
              <a:rPr lang="en-US" sz="1800" dirty="0">
                <a:solidFill>
                  <a:prstClr val="black"/>
                </a:solidFill>
                <a:ea typeface="Verdana" panose="020B0604030504040204" pitchFamily="34" charset="0"/>
                <a:cs typeface="Verdana" panose="020B0604030504040204" pitchFamily="34" charset="0"/>
              </a:rPr>
              <a:t/>
            </a:r>
            <a:br>
              <a:rPr lang="en-US" sz="1800" dirty="0">
                <a:solidFill>
                  <a:prstClr val="black"/>
                </a:solidFill>
                <a:ea typeface="Verdana" panose="020B0604030504040204" pitchFamily="34" charset="0"/>
                <a:cs typeface="Verdana" panose="020B0604030504040204" pitchFamily="34" charset="0"/>
              </a:rPr>
            </a:br>
            <a:r>
              <a:rPr lang="en-US" sz="1800" dirty="0">
                <a:solidFill>
                  <a:prstClr val="black"/>
                </a:solidFill>
                <a:ea typeface="Verdana" panose="020B0604030504040204" pitchFamily="34" charset="0"/>
                <a:cs typeface="Verdana" panose="020B0604030504040204" pitchFamily="34" charset="0"/>
              </a:rPr>
              <a:t>Regional Implementation Project Coordinator</a:t>
            </a:r>
            <a:br>
              <a:rPr lang="en-US" sz="1800" dirty="0">
                <a:solidFill>
                  <a:prstClr val="black"/>
                </a:solidFill>
                <a:ea typeface="Verdana" panose="020B0604030504040204" pitchFamily="34" charset="0"/>
                <a:cs typeface="Verdana" panose="020B0604030504040204" pitchFamily="34" charset="0"/>
              </a:rPr>
            </a:br>
            <a:r>
              <a:rPr lang="en-US" sz="1800" u="sng" dirty="0">
                <a:solidFill>
                  <a:prstClr val="black"/>
                </a:solidFill>
                <a:ea typeface="Verdana" panose="020B0604030504040204" pitchFamily="34" charset="0"/>
                <a:cs typeface="Verdana" panose="020B0604030504040204" pitchFamily="34" charset="0"/>
                <a:hlinkClick r:id="rId3"/>
              </a:rPr>
              <a:t>dsaxhaug@macmh.org</a:t>
            </a:r>
            <a:r>
              <a:rPr lang="en-US" sz="1800" dirty="0">
                <a:solidFill>
                  <a:prstClr val="black"/>
                </a:solidFill>
                <a:ea typeface="Verdana" panose="020B0604030504040204" pitchFamily="34" charset="0"/>
                <a:cs typeface="Verdana" panose="020B0604030504040204" pitchFamily="34" charset="0"/>
              </a:rPr>
              <a:t> </a:t>
            </a:r>
            <a:br>
              <a:rPr lang="en-US" sz="1800" dirty="0">
                <a:solidFill>
                  <a:prstClr val="black"/>
                </a:solidFill>
                <a:ea typeface="Verdana" panose="020B0604030504040204" pitchFamily="34" charset="0"/>
                <a:cs typeface="Verdana" panose="020B0604030504040204" pitchFamily="34" charset="0"/>
              </a:rPr>
            </a:br>
            <a:endParaRPr lang="en-US" sz="1800" dirty="0">
              <a:solidFill>
                <a:prstClr val="black"/>
              </a:solidFill>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800" b="1" dirty="0">
                <a:solidFill>
                  <a:prstClr val="black"/>
                </a:solidFill>
                <a:ea typeface="Verdana" panose="020B0604030504040204" pitchFamily="34" charset="0"/>
                <a:cs typeface="Verdana" panose="020B0604030504040204" pitchFamily="34" charset="0"/>
              </a:rPr>
              <a:t>Emily Robb</a:t>
            </a:r>
            <a:r>
              <a:rPr lang="en-US" sz="1800" dirty="0">
                <a:solidFill>
                  <a:prstClr val="black"/>
                </a:solidFill>
                <a:ea typeface="Verdana" panose="020B0604030504040204" pitchFamily="34" charset="0"/>
                <a:cs typeface="Verdana" panose="020B0604030504040204" pitchFamily="34" charset="0"/>
              </a:rPr>
              <a:t/>
            </a:r>
            <a:br>
              <a:rPr lang="en-US" sz="1800" dirty="0">
                <a:solidFill>
                  <a:prstClr val="black"/>
                </a:solidFill>
                <a:ea typeface="Verdana" panose="020B0604030504040204" pitchFamily="34" charset="0"/>
                <a:cs typeface="Verdana" panose="020B0604030504040204" pitchFamily="34" charset="0"/>
              </a:rPr>
            </a:br>
            <a:r>
              <a:rPr lang="en-US" sz="1800" dirty="0">
                <a:solidFill>
                  <a:prstClr val="black"/>
                </a:solidFill>
                <a:ea typeface="Verdana" panose="020B0604030504040204" pitchFamily="34" charset="0"/>
                <a:cs typeface="Verdana" panose="020B0604030504040204" pitchFamily="34" charset="0"/>
              </a:rPr>
              <a:t>Coach Coordinator</a:t>
            </a:r>
            <a:br>
              <a:rPr lang="en-US" sz="1800" dirty="0">
                <a:solidFill>
                  <a:prstClr val="black"/>
                </a:solidFill>
                <a:ea typeface="Verdana" panose="020B0604030504040204" pitchFamily="34" charset="0"/>
                <a:cs typeface="Verdana" panose="020B0604030504040204" pitchFamily="34" charset="0"/>
              </a:rPr>
            </a:br>
            <a:r>
              <a:rPr lang="en-US" sz="1800" u="sng" dirty="0">
                <a:solidFill>
                  <a:prstClr val="black"/>
                </a:solidFill>
                <a:ea typeface="Verdana" panose="020B0604030504040204" pitchFamily="34" charset="0"/>
                <a:cs typeface="Verdana" panose="020B0604030504040204" pitchFamily="34" charset="0"/>
                <a:hlinkClick r:id="rId4"/>
              </a:rPr>
              <a:t>pbis.emily@gmail.com</a:t>
            </a:r>
            <a:r>
              <a:rPr lang="en-US" sz="1800" dirty="0">
                <a:solidFill>
                  <a:prstClr val="black"/>
                </a:solidFill>
                <a:ea typeface="Verdana" panose="020B0604030504040204" pitchFamily="34" charset="0"/>
                <a:cs typeface="Verdana" panose="020B0604030504040204" pitchFamily="34" charset="0"/>
              </a:rPr>
              <a:t> </a:t>
            </a:r>
            <a:br>
              <a:rPr lang="en-US" sz="1800" dirty="0">
                <a:solidFill>
                  <a:prstClr val="black"/>
                </a:solidFill>
                <a:ea typeface="Verdana" panose="020B0604030504040204" pitchFamily="34" charset="0"/>
                <a:cs typeface="Verdana" panose="020B0604030504040204" pitchFamily="34" charset="0"/>
              </a:rPr>
            </a:br>
            <a:endParaRPr lang="en-US" sz="1800" dirty="0">
              <a:solidFill>
                <a:prstClr val="black"/>
              </a:solidFill>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sz="1800" b="1" dirty="0">
                <a:solidFill>
                  <a:prstClr val="black"/>
                </a:solidFill>
                <a:ea typeface="Verdana" panose="020B0604030504040204" pitchFamily="34" charset="0"/>
                <a:cs typeface="Verdana" panose="020B0604030504040204" pitchFamily="34" charset="0"/>
              </a:rPr>
              <a:t>Megan Gruis</a:t>
            </a:r>
            <a:r>
              <a:rPr lang="en-US" sz="1800" dirty="0">
                <a:solidFill>
                  <a:prstClr val="black"/>
                </a:solidFill>
                <a:ea typeface="Verdana" panose="020B0604030504040204" pitchFamily="34" charset="0"/>
                <a:cs typeface="Verdana" panose="020B0604030504040204" pitchFamily="34" charset="0"/>
              </a:rPr>
              <a:t/>
            </a:r>
            <a:br>
              <a:rPr lang="en-US" sz="1800" dirty="0">
                <a:solidFill>
                  <a:prstClr val="black"/>
                </a:solidFill>
                <a:ea typeface="Verdana" panose="020B0604030504040204" pitchFamily="34" charset="0"/>
                <a:cs typeface="Verdana" panose="020B0604030504040204" pitchFamily="34" charset="0"/>
              </a:rPr>
            </a:br>
            <a:r>
              <a:rPr lang="en-US" sz="1800" dirty="0">
                <a:solidFill>
                  <a:prstClr val="black"/>
                </a:solidFill>
                <a:ea typeface="Verdana" panose="020B0604030504040204" pitchFamily="34" charset="0"/>
                <a:cs typeface="Verdana" panose="020B0604030504040204" pitchFamily="34" charset="0"/>
              </a:rPr>
              <a:t>Data &amp; Evaluation Coordinator</a:t>
            </a:r>
            <a:br>
              <a:rPr lang="en-US" sz="1800" dirty="0">
                <a:solidFill>
                  <a:prstClr val="black"/>
                </a:solidFill>
                <a:ea typeface="Verdana" panose="020B0604030504040204" pitchFamily="34" charset="0"/>
                <a:cs typeface="Verdana" panose="020B0604030504040204" pitchFamily="34" charset="0"/>
              </a:rPr>
            </a:br>
            <a:r>
              <a:rPr lang="en-US" sz="1800" u="sng" dirty="0">
                <a:solidFill>
                  <a:prstClr val="black"/>
                </a:solidFill>
                <a:ea typeface="Verdana" panose="020B0604030504040204" pitchFamily="34" charset="0"/>
                <a:cs typeface="Verdana" panose="020B0604030504040204" pitchFamily="34" charset="0"/>
                <a:hlinkClick r:id="rId5"/>
              </a:rPr>
              <a:t>pbis.megan@gmail.com</a:t>
            </a:r>
            <a:endParaRPr lang="en-US" sz="1800" dirty="0">
              <a:solidFill>
                <a:prstClr val="black"/>
              </a:solidFill>
              <a:ea typeface="Verdana" panose="020B0604030504040204" pitchFamily="34" charset="0"/>
              <a:cs typeface="Verdana" panose="020B0604030504040204" pitchFamily="34" charset="0"/>
            </a:endParaRPr>
          </a:p>
        </p:txBody>
      </p:sp>
      <p:sp>
        <p:nvSpPr>
          <p:cNvPr id="7" name="TextBox 6"/>
          <p:cNvSpPr txBox="1"/>
          <p:nvPr/>
        </p:nvSpPr>
        <p:spPr>
          <a:xfrm>
            <a:off x="4581037" y="1144964"/>
            <a:ext cx="4407658" cy="5170646"/>
          </a:xfrm>
          <a:prstGeom prst="rect">
            <a:avLst/>
          </a:prstGeom>
          <a:noFill/>
        </p:spPr>
        <p:txBody>
          <a:bodyPr wrap="square" rtlCol="0">
            <a:spAutoFit/>
          </a:bodyPr>
          <a:lstStyle/>
          <a:p>
            <a:r>
              <a:rPr lang="en-US" sz="2000" b="1" u="sng" dirty="0">
                <a:solidFill>
                  <a:prstClr val="black"/>
                </a:solidFill>
              </a:rPr>
              <a:t>PBIS Management - Regional Contacts</a:t>
            </a:r>
          </a:p>
          <a:p>
            <a:r>
              <a:rPr lang="en-US" b="1" dirty="0" smtClean="0">
                <a:solidFill>
                  <a:prstClr val="black"/>
                </a:solidFill>
              </a:rPr>
              <a:t>Maci </a:t>
            </a:r>
            <a:r>
              <a:rPr lang="en-US" b="1" dirty="0">
                <a:solidFill>
                  <a:prstClr val="black"/>
                </a:solidFill>
              </a:rPr>
              <a:t>Spica</a:t>
            </a:r>
            <a:r>
              <a:rPr lang="en-US" dirty="0">
                <a:solidFill>
                  <a:prstClr val="black"/>
                </a:solidFill>
              </a:rPr>
              <a:t/>
            </a:r>
            <a:br>
              <a:rPr lang="en-US" dirty="0">
                <a:solidFill>
                  <a:prstClr val="black"/>
                </a:solidFill>
              </a:rPr>
            </a:br>
            <a:r>
              <a:rPr lang="en-US" dirty="0" smtClean="0">
                <a:solidFill>
                  <a:prstClr val="black"/>
                </a:solidFill>
                <a:hlinkClick r:id="rId6"/>
              </a:rPr>
              <a:t>Maci</a:t>
            </a:r>
            <a:r>
              <a:rPr lang="en-US" u="sng" dirty="0" smtClean="0">
                <a:solidFill>
                  <a:prstClr val="black"/>
                </a:solidFill>
                <a:hlinkClick r:id="rId6"/>
              </a:rPr>
              <a:t>.Spica@state.mn.us</a:t>
            </a:r>
            <a:r>
              <a:rPr lang="en-US" u="sng" dirty="0" smtClean="0">
                <a:solidFill>
                  <a:prstClr val="black"/>
                </a:solidFill>
              </a:rPr>
              <a:t> </a:t>
            </a:r>
            <a:r>
              <a:rPr lang="en-US" dirty="0">
                <a:solidFill>
                  <a:prstClr val="black"/>
                </a:solidFill>
              </a:rPr>
              <a:t/>
            </a:r>
            <a:br>
              <a:rPr lang="en-US" dirty="0">
                <a:solidFill>
                  <a:prstClr val="black"/>
                </a:solidFill>
              </a:rPr>
            </a:br>
            <a:r>
              <a:rPr lang="en-US" dirty="0">
                <a:solidFill>
                  <a:prstClr val="black"/>
                </a:solidFill>
              </a:rPr>
              <a:t>651-582-8596</a:t>
            </a:r>
            <a:br>
              <a:rPr lang="en-US" dirty="0">
                <a:solidFill>
                  <a:prstClr val="black"/>
                </a:solidFill>
              </a:rPr>
            </a:br>
            <a:r>
              <a:rPr lang="en-US" dirty="0">
                <a:solidFill>
                  <a:prstClr val="black"/>
                </a:solidFill>
              </a:rPr>
              <a:t/>
            </a:r>
            <a:br>
              <a:rPr lang="en-US" dirty="0">
                <a:solidFill>
                  <a:prstClr val="black"/>
                </a:solidFill>
              </a:rPr>
            </a:br>
            <a:r>
              <a:rPr lang="en-US" b="1" dirty="0" smtClean="0">
                <a:solidFill>
                  <a:prstClr val="black"/>
                </a:solidFill>
              </a:rPr>
              <a:t>Becky Nies</a:t>
            </a:r>
            <a:r>
              <a:rPr lang="en-US" dirty="0">
                <a:solidFill>
                  <a:prstClr val="black"/>
                </a:solidFill>
              </a:rPr>
              <a:t/>
            </a:r>
            <a:br>
              <a:rPr lang="en-US" dirty="0">
                <a:solidFill>
                  <a:prstClr val="black"/>
                </a:solidFill>
              </a:rPr>
            </a:br>
            <a:r>
              <a:rPr lang="en-US" u="sng" dirty="0" smtClean="0">
                <a:solidFill>
                  <a:prstClr val="black"/>
                </a:solidFill>
                <a:hlinkClick r:id="rId7"/>
              </a:rPr>
              <a:t>Rebecca.Nies@state.mn.us</a:t>
            </a:r>
            <a:r>
              <a:rPr lang="en-US" dirty="0">
                <a:solidFill>
                  <a:prstClr val="black"/>
                </a:solidFill>
              </a:rPr>
              <a:t/>
            </a:r>
            <a:br>
              <a:rPr lang="en-US" dirty="0">
                <a:solidFill>
                  <a:prstClr val="black"/>
                </a:solidFill>
              </a:rPr>
            </a:br>
            <a:r>
              <a:rPr lang="en-US" dirty="0" smtClean="0">
                <a:solidFill>
                  <a:prstClr val="black"/>
                </a:solidFill>
              </a:rPr>
              <a:t>651-582-8648</a:t>
            </a:r>
          </a:p>
          <a:p>
            <a:endParaRPr lang="en-US" dirty="0">
              <a:solidFill>
                <a:prstClr val="black"/>
              </a:solidFill>
            </a:endParaRPr>
          </a:p>
          <a:p>
            <a:r>
              <a:rPr lang="en-US" b="1" dirty="0">
                <a:solidFill>
                  <a:prstClr val="black"/>
                </a:solidFill>
              </a:rPr>
              <a:t>Eric Kloos</a:t>
            </a:r>
            <a:r>
              <a:rPr lang="en-US" dirty="0">
                <a:solidFill>
                  <a:prstClr val="black"/>
                </a:solidFill>
              </a:rPr>
              <a:t/>
            </a:r>
            <a:br>
              <a:rPr lang="en-US" dirty="0">
                <a:solidFill>
                  <a:prstClr val="black"/>
                </a:solidFill>
              </a:rPr>
            </a:br>
            <a:r>
              <a:rPr lang="en-US" u="sng" dirty="0">
                <a:solidFill>
                  <a:prstClr val="black"/>
                </a:solidFill>
                <a:hlinkClick r:id="rId8"/>
              </a:rPr>
              <a:t>Eric.Kloos@state.mn.us </a:t>
            </a:r>
            <a:r>
              <a:rPr lang="en-US" dirty="0">
                <a:solidFill>
                  <a:prstClr val="black"/>
                </a:solidFill>
              </a:rPr>
              <a:t/>
            </a:r>
            <a:br>
              <a:rPr lang="en-US" dirty="0">
                <a:solidFill>
                  <a:prstClr val="black"/>
                </a:solidFill>
              </a:rPr>
            </a:br>
            <a:r>
              <a:rPr lang="en-US" dirty="0">
                <a:solidFill>
                  <a:prstClr val="black"/>
                </a:solidFill>
              </a:rPr>
              <a:t>651-582-8268</a:t>
            </a:r>
            <a:br>
              <a:rPr lang="en-US" dirty="0">
                <a:solidFill>
                  <a:prstClr val="black"/>
                </a:solidFill>
              </a:rPr>
            </a:br>
            <a:endParaRPr lang="en-US" dirty="0">
              <a:solidFill>
                <a:prstClr val="black"/>
              </a:solidFill>
            </a:endParaRPr>
          </a:p>
          <a:p>
            <a:r>
              <a:rPr lang="en-US" sz="2000" b="1" u="sng" dirty="0" smtClean="0">
                <a:solidFill>
                  <a:prstClr val="black"/>
                </a:solidFill>
              </a:rPr>
              <a:t>PBIS </a:t>
            </a:r>
            <a:r>
              <a:rPr lang="en-US" sz="2000" b="1" u="sng" dirty="0">
                <a:solidFill>
                  <a:prstClr val="black"/>
                </a:solidFill>
              </a:rPr>
              <a:t>Evaluation Contact</a:t>
            </a:r>
            <a:endParaRPr lang="en-US" sz="2000" b="1" dirty="0">
              <a:solidFill>
                <a:srgbClr val="666666"/>
              </a:solidFill>
            </a:endParaRPr>
          </a:p>
          <a:p>
            <a:r>
              <a:rPr lang="en-US" b="1" dirty="0">
                <a:solidFill>
                  <a:prstClr val="black"/>
                </a:solidFill>
              </a:rPr>
              <a:t>Wilder Research</a:t>
            </a:r>
            <a:r>
              <a:rPr lang="en-US" dirty="0">
                <a:solidFill>
                  <a:prstClr val="black"/>
                </a:solidFill>
              </a:rPr>
              <a:t/>
            </a:r>
            <a:br>
              <a:rPr lang="en-US" dirty="0">
                <a:solidFill>
                  <a:prstClr val="black"/>
                </a:solidFill>
              </a:rPr>
            </a:br>
            <a:r>
              <a:rPr lang="en-US" u="sng" dirty="0">
                <a:solidFill>
                  <a:prstClr val="black"/>
                </a:solidFill>
                <a:hlinkClick r:id="rId9"/>
              </a:rPr>
              <a:t>pbisevalmn@wilder.org</a:t>
            </a:r>
            <a:r>
              <a:rPr lang="en-US" dirty="0">
                <a:solidFill>
                  <a:prstClr val="black"/>
                </a:solidFill>
              </a:rPr>
              <a:t/>
            </a:r>
            <a:br>
              <a:rPr lang="en-US" dirty="0">
                <a:solidFill>
                  <a:prstClr val="black"/>
                </a:solidFill>
              </a:rPr>
            </a:br>
            <a:r>
              <a:rPr lang="en-US" dirty="0">
                <a:solidFill>
                  <a:prstClr val="black"/>
                </a:solidFill>
              </a:rPr>
              <a:t>651-280-2960</a:t>
            </a:r>
          </a:p>
          <a:p>
            <a:endParaRPr lang="en-US" sz="2000" dirty="0">
              <a:solidFill>
                <a:prstClr val="black"/>
              </a:solidFill>
            </a:endParaRPr>
          </a:p>
        </p:txBody>
      </p:sp>
      <p:sp>
        <p:nvSpPr>
          <p:cNvPr id="6" name="Rectangle 5"/>
          <p:cNvSpPr/>
          <p:nvPr/>
        </p:nvSpPr>
        <p:spPr>
          <a:xfrm>
            <a:off x="4581037" y="5943600"/>
            <a:ext cx="4407658" cy="646331"/>
          </a:xfrm>
          <a:prstGeom prst="rect">
            <a:avLst/>
          </a:prstGeom>
        </p:spPr>
        <p:txBody>
          <a:bodyPr wrap="square">
            <a:spAutoFit/>
          </a:bodyPr>
          <a:lstStyle/>
          <a:p>
            <a:r>
              <a:rPr lang="en-US" b="1" dirty="0">
                <a:solidFill>
                  <a:prstClr val="black"/>
                </a:solidFill>
              </a:rPr>
              <a:t>Find other MN PBIS contacts on our website: </a:t>
            </a:r>
            <a:r>
              <a:rPr lang="en-US" b="1" dirty="0">
                <a:solidFill>
                  <a:prstClr val="black"/>
                </a:solidFill>
                <a:hlinkClick r:id="rId10" tooltip="PBIS MN contact webpage"/>
              </a:rPr>
              <a:t>www.pbismn.org/contactus.html</a:t>
            </a:r>
            <a:r>
              <a:rPr lang="en-US" b="1" dirty="0">
                <a:solidFill>
                  <a:prstClr val="black"/>
                </a:solidFill>
              </a:rPr>
              <a:t> </a:t>
            </a:r>
          </a:p>
        </p:txBody>
      </p:sp>
    </p:spTree>
    <p:extLst>
      <p:ext uri="{BB962C8B-B14F-4D97-AF65-F5344CB8AC3E}">
        <p14:creationId xmlns:p14="http://schemas.microsoft.com/office/powerpoint/2010/main" val="2728036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South Regional Contacts</a:t>
            </a:r>
            <a:endParaRPr lang="en-US" dirty="0"/>
          </a:p>
        </p:txBody>
      </p:sp>
      <p:sp>
        <p:nvSpPr>
          <p:cNvPr id="6" name="Footer Placeholder 5"/>
          <p:cNvSpPr>
            <a:spLocks noGrp="1"/>
          </p:cNvSpPr>
          <p:nvPr>
            <p:ph type="ftr" sz="quarter" idx="11"/>
          </p:nvPr>
        </p:nvSpPr>
        <p:spPr/>
        <p:txBody>
          <a:bodyPr/>
          <a:lstStyle/>
          <a:p>
            <a:r>
              <a:rPr lang="en-US" smtClean="0"/>
              <a:t>pbisMN.org</a:t>
            </a:r>
            <a:endParaRPr lang="en-US" dirty="0"/>
          </a:p>
        </p:txBody>
      </p:sp>
      <p:sp>
        <p:nvSpPr>
          <p:cNvPr id="4" name="Slide Number Placeholder 3"/>
          <p:cNvSpPr>
            <a:spLocks noGrp="1"/>
          </p:cNvSpPr>
          <p:nvPr>
            <p:ph type="sldNum" sz="quarter" idx="12"/>
          </p:nvPr>
        </p:nvSpPr>
        <p:spPr/>
        <p:txBody>
          <a:bodyPr/>
          <a:lstStyle/>
          <a:p>
            <a:fld id="{91C7252B-4A3A-443E-82EA-92A5BCCF2336}" type="slidenum">
              <a:rPr lang="en-US" smtClean="0"/>
              <a:pPr/>
              <a:t>53</a:t>
            </a:fld>
            <a:endParaRPr lang="en-US" dirty="0"/>
          </a:p>
        </p:txBody>
      </p:sp>
      <p:sp>
        <p:nvSpPr>
          <p:cNvPr id="5" name="Content Placeholder 2"/>
          <p:cNvSpPr txBox="1">
            <a:spLocks/>
          </p:cNvSpPr>
          <p:nvPr/>
        </p:nvSpPr>
        <p:spPr>
          <a:xfrm>
            <a:off x="158845" y="1189912"/>
            <a:ext cx="4396285" cy="473975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u="sng" dirty="0">
                <a:solidFill>
                  <a:prstClr val="black"/>
                </a:solidFill>
              </a:rPr>
              <a:t>South Regional Implementation Project</a:t>
            </a:r>
          </a:p>
          <a:p>
            <a:pPr marL="0" indent="0">
              <a:buFont typeface="Arial" panose="020B0604020202020204" pitchFamily="34" charset="0"/>
              <a:buNone/>
            </a:pPr>
            <a:r>
              <a:rPr lang="en-US" sz="1800" b="1" dirty="0">
                <a:solidFill>
                  <a:prstClr val="black"/>
                </a:solidFill>
              </a:rPr>
              <a:t>Teresa Hunt, </a:t>
            </a:r>
            <a:r>
              <a:rPr lang="en-US" sz="1600" dirty="0" smtClean="0">
                <a:solidFill>
                  <a:prstClr val="black"/>
                </a:solidFill>
              </a:rPr>
              <a:t>South West </a:t>
            </a:r>
            <a:r>
              <a:rPr lang="en-US" sz="1600" dirty="0">
                <a:solidFill>
                  <a:prstClr val="black"/>
                </a:solidFill>
              </a:rPr>
              <a:t>Service Cooperative</a:t>
            </a:r>
            <a:r>
              <a:rPr lang="en-US" sz="1800" dirty="0">
                <a:solidFill>
                  <a:prstClr val="black"/>
                </a:solidFill>
              </a:rPr>
              <a:t/>
            </a:r>
            <a:br>
              <a:rPr lang="en-US" sz="1800" dirty="0">
                <a:solidFill>
                  <a:prstClr val="black"/>
                </a:solidFill>
              </a:rPr>
            </a:br>
            <a:r>
              <a:rPr lang="en-US" sz="1800" dirty="0">
                <a:solidFill>
                  <a:prstClr val="black"/>
                </a:solidFill>
              </a:rPr>
              <a:t>SRIP Coordinator, Marshall </a:t>
            </a:r>
            <a:r>
              <a:rPr lang="en-US" sz="1800" dirty="0" smtClean="0">
                <a:solidFill>
                  <a:prstClr val="black"/>
                </a:solidFill>
              </a:rPr>
              <a:t>Area PBIS</a:t>
            </a:r>
            <a:r>
              <a:rPr lang="en-US" sz="1800" dirty="0">
                <a:solidFill>
                  <a:prstClr val="black"/>
                </a:solidFill>
              </a:rPr>
              <a:t/>
            </a:r>
            <a:br>
              <a:rPr lang="en-US" sz="1800" dirty="0">
                <a:solidFill>
                  <a:prstClr val="black"/>
                </a:solidFill>
              </a:rPr>
            </a:br>
            <a:r>
              <a:rPr lang="en-US" sz="1800" dirty="0">
                <a:solidFill>
                  <a:prstClr val="black"/>
                </a:solidFill>
                <a:hlinkClick r:id="rId2"/>
              </a:rPr>
              <a:t>Teresa.Hunt@swsc.org</a:t>
            </a:r>
            <a:r>
              <a:rPr lang="en-US" sz="1800" dirty="0">
                <a:solidFill>
                  <a:prstClr val="black"/>
                </a:solidFill>
              </a:rPr>
              <a:t> </a:t>
            </a:r>
            <a:br>
              <a:rPr lang="en-US" sz="1800" dirty="0">
                <a:solidFill>
                  <a:prstClr val="black"/>
                </a:solidFill>
              </a:rPr>
            </a:br>
            <a:endParaRPr lang="en-US" sz="1800" dirty="0">
              <a:solidFill>
                <a:prstClr val="black"/>
              </a:solidFill>
            </a:endParaRPr>
          </a:p>
          <a:p>
            <a:pPr marL="0" indent="0">
              <a:buFont typeface="Arial" panose="020B0604020202020204" pitchFamily="34" charset="0"/>
              <a:buNone/>
            </a:pPr>
            <a:r>
              <a:rPr lang="en-US" sz="1800" b="1" dirty="0" smtClean="0">
                <a:solidFill>
                  <a:prstClr val="black"/>
                </a:solidFill>
              </a:rPr>
              <a:t>Erin </a:t>
            </a:r>
            <a:r>
              <a:rPr lang="en-US" sz="1800" b="1" dirty="0">
                <a:solidFill>
                  <a:prstClr val="black"/>
                </a:solidFill>
              </a:rPr>
              <a:t>Toninato</a:t>
            </a:r>
            <a:r>
              <a:rPr lang="en-US" sz="1800" dirty="0">
                <a:solidFill>
                  <a:prstClr val="black"/>
                </a:solidFill>
              </a:rPr>
              <a:t>, </a:t>
            </a:r>
            <a:r>
              <a:rPr lang="en-US" sz="1600" dirty="0" smtClean="0">
                <a:solidFill>
                  <a:prstClr val="black"/>
                </a:solidFill>
              </a:rPr>
              <a:t>South Central </a:t>
            </a:r>
            <a:r>
              <a:rPr lang="en-US" sz="1600" dirty="0">
                <a:solidFill>
                  <a:prstClr val="black"/>
                </a:solidFill>
              </a:rPr>
              <a:t>Service Cooperative</a:t>
            </a:r>
          </a:p>
          <a:p>
            <a:pPr marL="0" indent="0">
              <a:buFont typeface="Arial" panose="020B0604020202020204" pitchFamily="34" charset="0"/>
              <a:buNone/>
            </a:pPr>
            <a:r>
              <a:rPr lang="en-US" sz="1800" dirty="0">
                <a:solidFill>
                  <a:prstClr val="black"/>
                </a:solidFill>
              </a:rPr>
              <a:t>Mankato Area PBIS  </a:t>
            </a:r>
          </a:p>
          <a:p>
            <a:pPr marL="0" indent="0">
              <a:buFont typeface="Arial" panose="020B0604020202020204" pitchFamily="34" charset="0"/>
              <a:buNone/>
            </a:pPr>
            <a:r>
              <a:rPr lang="en-US" sz="1800" dirty="0">
                <a:solidFill>
                  <a:prstClr val="black"/>
                </a:solidFill>
                <a:hlinkClick r:id="rId3"/>
              </a:rPr>
              <a:t>etoninato@mnscsc.org</a:t>
            </a:r>
            <a:r>
              <a:rPr lang="en-US" sz="1800" dirty="0">
                <a:solidFill>
                  <a:prstClr val="black"/>
                </a:solidFill>
              </a:rPr>
              <a:t> </a:t>
            </a:r>
          </a:p>
        </p:txBody>
      </p:sp>
      <p:sp>
        <p:nvSpPr>
          <p:cNvPr id="7" name="TextBox 6"/>
          <p:cNvSpPr txBox="1"/>
          <p:nvPr/>
        </p:nvSpPr>
        <p:spPr>
          <a:xfrm>
            <a:off x="4555130" y="1189912"/>
            <a:ext cx="4407658" cy="4862870"/>
          </a:xfrm>
          <a:prstGeom prst="rect">
            <a:avLst/>
          </a:prstGeom>
          <a:noFill/>
        </p:spPr>
        <p:txBody>
          <a:bodyPr wrap="square" rtlCol="0">
            <a:spAutoFit/>
          </a:bodyPr>
          <a:lstStyle/>
          <a:p>
            <a:r>
              <a:rPr lang="en-US" sz="2000" b="1" u="sng" dirty="0">
                <a:solidFill>
                  <a:prstClr val="black"/>
                </a:solidFill>
              </a:rPr>
              <a:t>PBIS Management - Regional Contacts</a:t>
            </a:r>
          </a:p>
          <a:p>
            <a:r>
              <a:rPr lang="en-US" b="1" dirty="0">
                <a:solidFill>
                  <a:prstClr val="black"/>
                </a:solidFill>
              </a:rPr>
              <a:t>Aaron Barnes</a:t>
            </a:r>
            <a:endParaRPr lang="en-US" u="sng" dirty="0">
              <a:solidFill>
                <a:prstClr val="black"/>
              </a:solidFill>
            </a:endParaRPr>
          </a:p>
          <a:p>
            <a:r>
              <a:rPr lang="en-US" u="sng" dirty="0">
                <a:solidFill>
                  <a:prstClr val="black"/>
                </a:solidFill>
                <a:hlinkClick r:id="rId4"/>
              </a:rPr>
              <a:t>Aaron.Barnes@state.mn.us</a:t>
            </a:r>
            <a:r>
              <a:rPr lang="en-US" u="sng" dirty="0">
                <a:solidFill>
                  <a:prstClr val="black"/>
                </a:solidFill>
              </a:rPr>
              <a:t> </a:t>
            </a:r>
          </a:p>
          <a:p>
            <a:r>
              <a:rPr lang="en-US" dirty="0">
                <a:solidFill>
                  <a:prstClr val="black"/>
                </a:solidFill>
              </a:rPr>
              <a:t>651-582-8592</a:t>
            </a:r>
            <a:br>
              <a:rPr lang="en-US" dirty="0">
                <a:solidFill>
                  <a:prstClr val="black"/>
                </a:solidFill>
              </a:rPr>
            </a:br>
            <a:r>
              <a:rPr lang="en-US" dirty="0">
                <a:solidFill>
                  <a:prstClr val="black"/>
                </a:solidFill>
              </a:rPr>
              <a:t/>
            </a:r>
            <a:br>
              <a:rPr lang="en-US" dirty="0">
                <a:solidFill>
                  <a:prstClr val="black"/>
                </a:solidFill>
              </a:rPr>
            </a:br>
            <a:r>
              <a:rPr lang="en-US" b="1" dirty="0">
                <a:solidFill>
                  <a:prstClr val="black"/>
                </a:solidFill>
              </a:rPr>
              <a:t>Garrett Petrie</a:t>
            </a:r>
            <a:r>
              <a:rPr lang="en-US" dirty="0">
                <a:solidFill>
                  <a:prstClr val="black"/>
                </a:solidFill>
              </a:rPr>
              <a:t/>
            </a:r>
            <a:br>
              <a:rPr lang="en-US" dirty="0">
                <a:solidFill>
                  <a:prstClr val="black"/>
                </a:solidFill>
              </a:rPr>
            </a:br>
            <a:r>
              <a:rPr lang="en-US" u="sng" dirty="0">
                <a:solidFill>
                  <a:prstClr val="black"/>
                </a:solidFill>
                <a:hlinkClick r:id="rId5"/>
              </a:rPr>
              <a:t>Garrett.Petrie@state.mn.us</a:t>
            </a:r>
            <a:r>
              <a:rPr lang="en-US" u="sng" dirty="0">
                <a:solidFill>
                  <a:prstClr val="black"/>
                </a:solidFill>
              </a:rPr>
              <a:t> </a:t>
            </a:r>
          </a:p>
          <a:p>
            <a:r>
              <a:rPr lang="en-US" dirty="0">
                <a:solidFill>
                  <a:prstClr val="black"/>
                </a:solidFill>
              </a:rPr>
              <a:t>651-582-8396</a:t>
            </a:r>
            <a:br>
              <a:rPr lang="en-US" dirty="0">
                <a:solidFill>
                  <a:prstClr val="black"/>
                </a:solidFill>
              </a:rPr>
            </a:br>
            <a:endParaRPr lang="en-US" dirty="0">
              <a:solidFill>
                <a:prstClr val="black"/>
              </a:solidFill>
            </a:endParaRPr>
          </a:p>
          <a:p>
            <a:r>
              <a:rPr lang="en-US" b="1" dirty="0">
                <a:solidFill>
                  <a:prstClr val="black"/>
                </a:solidFill>
              </a:rPr>
              <a:t>Eric Kloos</a:t>
            </a:r>
            <a:r>
              <a:rPr lang="en-US" dirty="0">
                <a:solidFill>
                  <a:prstClr val="black"/>
                </a:solidFill>
              </a:rPr>
              <a:t/>
            </a:r>
            <a:br>
              <a:rPr lang="en-US" dirty="0">
                <a:solidFill>
                  <a:prstClr val="black"/>
                </a:solidFill>
              </a:rPr>
            </a:br>
            <a:r>
              <a:rPr lang="en-US" u="sng" dirty="0">
                <a:solidFill>
                  <a:prstClr val="black"/>
                </a:solidFill>
                <a:hlinkClick r:id="rId6"/>
              </a:rPr>
              <a:t>Eric.Kloos@state.mn.us </a:t>
            </a:r>
            <a:r>
              <a:rPr lang="en-US" dirty="0">
                <a:solidFill>
                  <a:prstClr val="black"/>
                </a:solidFill>
              </a:rPr>
              <a:t/>
            </a:r>
            <a:br>
              <a:rPr lang="en-US" dirty="0">
                <a:solidFill>
                  <a:prstClr val="black"/>
                </a:solidFill>
              </a:rPr>
            </a:br>
            <a:r>
              <a:rPr lang="en-US" dirty="0">
                <a:solidFill>
                  <a:prstClr val="black"/>
                </a:solidFill>
              </a:rPr>
              <a:t>651-582-8268</a:t>
            </a:r>
          </a:p>
          <a:p>
            <a:endParaRPr lang="en-US" dirty="0">
              <a:solidFill>
                <a:prstClr val="black"/>
              </a:solidFill>
            </a:endParaRPr>
          </a:p>
          <a:p>
            <a:r>
              <a:rPr lang="en-US" sz="2000" b="1" u="sng" dirty="0">
                <a:solidFill>
                  <a:prstClr val="black"/>
                </a:solidFill>
              </a:rPr>
              <a:t>PBIS Evaluation Contact</a:t>
            </a:r>
            <a:endParaRPr lang="en-US" sz="2000" b="1" dirty="0">
              <a:solidFill>
                <a:srgbClr val="666666"/>
              </a:solidFill>
            </a:endParaRPr>
          </a:p>
          <a:p>
            <a:r>
              <a:rPr lang="en-US" b="1" dirty="0">
                <a:solidFill>
                  <a:prstClr val="black"/>
                </a:solidFill>
              </a:rPr>
              <a:t>Wilder Research</a:t>
            </a:r>
            <a:r>
              <a:rPr lang="en-US" dirty="0">
                <a:solidFill>
                  <a:prstClr val="black"/>
                </a:solidFill>
              </a:rPr>
              <a:t/>
            </a:r>
            <a:br>
              <a:rPr lang="en-US" dirty="0">
                <a:solidFill>
                  <a:prstClr val="black"/>
                </a:solidFill>
              </a:rPr>
            </a:br>
            <a:r>
              <a:rPr lang="en-US" u="sng" dirty="0">
                <a:solidFill>
                  <a:prstClr val="black"/>
                </a:solidFill>
                <a:hlinkClick r:id="rId7"/>
              </a:rPr>
              <a:t>pbisevalmn@wilder.org</a:t>
            </a:r>
            <a:r>
              <a:rPr lang="en-US" dirty="0">
                <a:solidFill>
                  <a:prstClr val="black"/>
                </a:solidFill>
              </a:rPr>
              <a:t/>
            </a:r>
            <a:br>
              <a:rPr lang="en-US" dirty="0">
                <a:solidFill>
                  <a:prstClr val="black"/>
                </a:solidFill>
              </a:rPr>
            </a:br>
            <a:r>
              <a:rPr lang="en-US" dirty="0">
                <a:solidFill>
                  <a:prstClr val="black"/>
                </a:solidFill>
              </a:rPr>
              <a:t>651-280-2960</a:t>
            </a:r>
          </a:p>
        </p:txBody>
      </p:sp>
      <p:sp>
        <p:nvSpPr>
          <p:cNvPr id="8" name="Rectangle 7"/>
          <p:cNvSpPr/>
          <p:nvPr/>
        </p:nvSpPr>
        <p:spPr>
          <a:xfrm>
            <a:off x="162257" y="6130469"/>
            <a:ext cx="8792570" cy="369332"/>
          </a:xfrm>
          <a:prstGeom prst="rect">
            <a:avLst/>
          </a:prstGeom>
        </p:spPr>
        <p:txBody>
          <a:bodyPr wrap="square">
            <a:spAutoFit/>
          </a:bodyPr>
          <a:lstStyle/>
          <a:p>
            <a:r>
              <a:rPr lang="en-US" b="1" dirty="0">
                <a:solidFill>
                  <a:prstClr val="black"/>
                </a:solidFill>
              </a:rPr>
              <a:t>Find other MN PBIS contacts on our website: </a:t>
            </a:r>
            <a:r>
              <a:rPr lang="en-US" b="1" dirty="0">
                <a:solidFill>
                  <a:prstClr val="black"/>
                </a:solidFill>
                <a:hlinkClick r:id="rId8" tooltip="PBIS MN contact webpage"/>
              </a:rPr>
              <a:t>www.pbismn.org/contactus.html</a:t>
            </a:r>
            <a:r>
              <a:rPr lang="en-US" b="1" dirty="0">
                <a:solidFill>
                  <a:prstClr val="black"/>
                </a:solidFill>
              </a:rPr>
              <a:t> </a:t>
            </a:r>
          </a:p>
        </p:txBody>
      </p:sp>
    </p:spTree>
    <p:extLst>
      <p:ext uri="{BB962C8B-B14F-4D97-AF65-F5344CB8AC3E}">
        <p14:creationId xmlns:p14="http://schemas.microsoft.com/office/powerpoint/2010/main" val="1043100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Contact Us</a:t>
            </a:r>
          </a:p>
        </p:txBody>
      </p:sp>
      <p:sp>
        <p:nvSpPr>
          <p:cNvPr id="4" name="Footer Placeholder 3"/>
          <p:cNvSpPr>
            <a:spLocks noGrp="1"/>
          </p:cNvSpPr>
          <p:nvPr>
            <p:ph type="ftr" sz="quarter" idx="11"/>
          </p:nvPr>
        </p:nvSpPr>
        <p:spPr/>
        <p:txBody>
          <a:bodyPr/>
          <a:lstStyle/>
          <a:p>
            <a:r>
              <a:rPr lang="en-US" smtClean="0"/>
              <a:t>pbisMN.org</a:t>
            </a:r>
            <a:endParaRPr lang="en-US"/>
          </a:p>
        </p:txBody>
      </p:sp>
      <p:sp>
        <p:nvSpPr>
          <p:cNvPr id="5" name="Slide Number Placeholder 4"/>
          <p:cNvSpPr>
            <a:spLocks noGrp="1"/>
          </p:cNvSpPr>
          <p:nvPr>
            <p:ph type="sldNum" sz="quarter" idx="12"/>
          </p:nvPr>
        </p:nvSpPr>
        <p:spPr/>
        <p:txBody>
          <a:bodyPr/>
          <a:lstStyle/>
          <a:p>
            <a:fld id="{7F3FC205-3EFB-4FAF-811D-17A9E27390E7}" type="slidenum">
              <a:rPr lang="en-US" b="1" smtClean="0"/>
              <a:t>54</a:t>
            </a:fld>
            <a:endParaRPr lang="en-US" b="1" dirty="0"/>
          </a:p>
        </p:txBody>
      </p:sp>
      <p:sp>
        <p:nvSpPr>
          <p:cNvPr id="7" name="Content Placeholder 5"/>
          <p:cNvSpPr txBox="1">
            <a:spLocks/>
          </p:cNvSpPr>
          <p:nvPr/>
        </p:nvSpPr>
        <p:spPr>
          <a:xfrm>
            <a:off x="139460" y="1308660"/>
            <a:ext cx="8839200" cy="5029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smtClean="0"/>
              <a:t>Aaron Barnes	</a:t>
            </a:r>
            <a:r>
              <a:rPr lang="en-US" smtClean="0"/>
              <a:t>	</a:t>
            </a:r>
            <a:r>
              <a:rPr lang="en-US" smtClean="0">
                <a:hlinkClick r:id="rId2"/>
              </a:rPr>
              <a:t>aaron.barnes@state.mn.us</a:t>
            </a:r>
            <a:endParaRPr lang="en-US" smtClean="0"/>
          </a:p>
          <a:p>
            <a:pPr marL="0" indent="0">
              <a:buFont typeface="Arial" panose="020B0604020202020204" pitchFamily="34" charset="0"/>
              <a:buNone/>
            </a:pPr>
            <a:r>
              <a:rPr lang="en-US" b="1" smtClean="0"/>
              <a:t>Garrett Petrie	 </a:t>
            </a:r>
            <a:r>
              <a:rPr lang="en-US" smtClean="0"/>
              <a:t>	</a:t>
            </a:r>
            <a:r>
              <a:rPr lang="en-US" smtClean="0">
                <a:hlinkClick r:id="rId3"/>
              </a:rPr>
              <a:t>garrett.petrie@state.mn.us</a:t>
            </a:r>
            <a:endParaRPr lang="en-US" dirty="0"/>
          </a:p>
        </p:txBody>
      </p:sp>
    </p:spTree>
    <p:extLst>
      <p:ext uri="{BB962C8B-B14F-4D97-AF65-F5344CB8AC3E}">
        <p14:creationId xmlns:p14="http://schemas.microsoft.com/office/powerpoint/2010/main" val="3692128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References</a:t>
            </a:r>
          </a:p>
        </p:txBody>
      </p:sp>
      <p:sp>
        <p:nvSpPr>
          <p:cNvPr id="6" name="Content Placeholder 5"/>
          <p:cNvSpPr>
            <a:spLocks noGrp="1"/>
          </p:cNvSpPr>
          <p:nvPr>
            <p:ph idx="1"/>
          </p:nvPr>
        </p:nvSpPr>
        <p:spPr/>
        <p:txBody>
          <a:bodyPr>
            <a:normAutofit/>
          </a:bodyPr>
          <a:lstStyle/>
          <a:p>
            <a:pPr marL="0" lvl="0" indent="0">
              <a:spcBef>
                <a:spcPts val="0"/>
              </a:spcBef>
              <a:buNone/>
              <a:defRPr/>
            </a:pPr>
            <a:r>
              <a:rPr lang="en-US" sz="1800" b="1" dirty="0">
                <a:solidFill>
                  <a:prstClr val="black"/>
                </a:solidFill>
              </a:rPr>
              <a:t>Excerpts &amp; </a:t>
            </a:r>
            <a:r>
              <a:rPr lang="en-US" sz="1800" b="1" dirty="0" smtClean="0">
                <a:solidFill>
                  <a:prstClr val="black"/>
                </a:solidFill>
              </a:rPr>
              <a:t>lessons are </a:t>
            </a:r>
            <a:r>
              <a:rPr lang="en-US" sz="1800" b="1" dirty="0">
                <a:solidFill>
                  <a:prstClr val="black"/>
                </a:solidFill>
              </a:rPr>
              <a:t>from SWIS Facilitator Training Materials:</a:t>
            </a:r>
          </a:p>
          <a:p>
            <a:pPr marL="0" lvl="0" indent="0">
              <a:spcBef>
                <a:spcPts val="0"/>
              </a:spcBef>
              <a:buNone/>
              <a:defRPr/>
            </a:pPr>
            <a:r>
              <a:rPr lang="en-US" sz="1800" dirty="0">
                <a:solidFill>
                  <a:prstClr val="black"/>
                </a:solidFill>
                <a:hlinkClick r:id="rId2"/>
              </a:rPr>
              <a:t>https://pbisapps.org/Resources/SWIS%20Publications/SWIS%20Facilitator%20Training%20Materials.zip</a:t>
            </a:r>
            <a:r>
              <a:rPr lang="en-US" sz="1800" dirty="0">
                <a:solidFill>
                  <a:prstClr val="black"/>
                </a:solidFill>
              </a:rPr>
              <a:t> </a:t>
            </a:r>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pbisMN.org</a:t>
            </a:r>
            <a:endParaRPr lang="en-US"/>
          </a:p>
        </p:txBody>
      </p:sp>
      <p:sp>
        <p:nvSpPr>
          <p:cNvPr id="5" name="Slide Number Placeholder 4"/>
          <p:cNvSpPr>
            <a:spLocks noGrp="1"/>
          </p:cNvSpPr>
          <p:nvPr>
            <p:ph type="sldNum" sz="quarter" idx="12"/>
          </p:nvPr>
        </p:nvSpPr>
        <p:spPr/>
        <p:txBody>
          <a:bodyPr/>
          <a:lstStyle/>
          <a:p>
            <a:fld id="{7F3FC205-3EFB-4FAF-811D-17A9E27390E7}" type="slidenum">
              <a:rPr lang="en-US" b="1" smtClean="0"/>
              <a:t>55</a:t>
            </a:fld>
            <a:endParaRPr lang="en-US" b="1" dirty="0"/>
          </a:p>
        </p:txBody>
      </p:sp>
    </p:spTree>
    <p:extLst>
      <p:ext uri="{BB962C8B-B14F-4D97-AF65-F5344CB8AC3E}">
        <p14:creationId xmlns:p14="http://schemas.microsoft.com/office/powerpoint/2010/main" val="82304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Components of SWIS</a:t>
            </a:r>
            <a:endParaRPr lang="en-US" dirty="0"/>
          </a:p>
        </p:txBody>
      </p:sp>
      <p:sp>
        <p:nvSpPr>
          <p:cNvPr id="4" name="Content Placeholder 3"/>
          <p:cNvSpPr>
            <a:spLocks noGrp="1"/>
          </p:cNvSpPr>
          <p:nvPr>
            <p:ph idx="1"/>
          </p:nvPr>
        </p:nvSpPr>
        <p:spPr/>
        <p:txBody>
          <a:bodyPr>
            <a:normAutofit fontScale="85000" lnSpcReduction="20000"/>
          </a:bodyPr>
          <a:lstStyle/>
          <a:p>
            <a:pPr marL="514350" indent="-514350">
              <a:lnSpc>
                <a:spcPct val="120000"/>
              </a:lnSpc>
              <a:spcBef>
                <a:spcPts val="600"/>
              </a:spcBef>
              <a:buFont typeface="+mj-lt"/>
              <a:buAutoNum type="arabicPeriod"/>
            </a:pPr>
            <a:r>
              <a:rPr lang="en-US" dirty="0">
                <a:solidFill>
                  <a:schemeClr val="accent1">
                    <a:lumMod val="75000"/>
                  </a:schemeClr>
                </a:solidFill>
              </a:rPr>
              <a:t>Computer Application</a:t>
            </a:r>
          </a:p>
          <a:p>
            <a:pPr lvl="1">
              <a:lnSpc>
                <a:spcPct val="120000"/>
              </a:lnSpc>
              <a:spcBef>
                <a:spcPts val="600"/>
              </a:spcBef>
              <a:buFont typeface="Courier New" panose="02070309020205020404" pitchFamily="49" charset="0"/>
              <a:buChar char="o"/>
            </a:pPr>
            <a:r>
              <a:rPr lang="en-US" dirty="0" smtClean="0"/>
              <a:t>Web-based technology that is secure, subscription-based, and continuously available for </a:t>
            </a:r>
            <a:r>
              <a:rPr lang="en-US" dirty="0"/>
              <a:t>e</a:t>
            </a:r>
            <a:r>
              <a:rPr lang="en-US" dirty="0" smtClean="0"/>
              <a:t>ntry</a:t>
            </a:r>
            <a:r>
              <a:rPr lang="en-US" dirty="0"/>
              <a:t>, management, and reporting of data</a:t>
            </a:r>
          </a:p>
          <a:p>
            <a:pPr marL="514350" indent="-514350">
              <a:lnSpc>
                <a:spcPct val="120000"/>
              </a:lnSpc>
              <a:spcBef>
                <a:spcPts val="600"/>
              </a:spcBef>
              <a:buFont typeface="+mj-lt"/>
              <a:buAutoNum type="arabicPeriod"/>
            </a:pPr>
            <a:r>
              <a:rPr lang="en-US" dirty="0" smtClean="0">
                <a:solidFill>
                  <a:schemeClr val="accent1">
                    <a:lumMod val="75000"/>
                  </a:schemeClr>
                </a:solidFill>
              </a:rPr>
              <a:t>Data Collection System</a:t>
            </a:r>
          </a:p>
          <a:p>
            <a:pPr lvl="1">
              <a:lnSpc>
                <a:spcPct val="120000"/>
              </a:lnSpc>
              <a:spcBef>
                <a:spcPts val="600"/>
              </a:spcBef>
              <a:buFont typeface="Courier New" panose="02070309020205020404" pitchFamily="49" charset="0"/>
              <a:buChar char="o"/>
            </a:pPr>
            <a:r>
              <a:rPr lang="en-US" dirty="0" smtClean="0"/>
              <a:t>Practices and resources to support collection and organization of data (e.g., documentation, staff, time, training)</a:t>
            </a:r>
          </a:p>
          <a:p>
            <a:pPr marL="514350" indent="-514350">
              <a:lnSpc>
                <a:spcPct val="120000"/>
              </a:lnSpc>
              <a:spcBef>
                <a:spcPts val="600"/>
              </a:spcBef>
              <a:buFont typeface="+mj-lt"/>
              <a:buAutoNum type="arabicPeriod"/>
            </a:pPr>
            <a:r>
              <a:rPr lang="en-US" dirty="0" smtClean="0">
                <a:solidFill>
                  <a:schemeClr val="accent1">
                    <a:lumMod val="75000"/>
                  </a:schemeClr>
                </a:solidFill>
              </a:rPr>
              <a:t>Decision </a:t>
            </a:r>
            <a:r>
              <a:rPr lang="en-US" dirty="0">
                <a:solidFill>
                  <a:schemeClr val="accent1">
                    <a:lumMod val="75000"/>
                  </a:schemeClr>
                </a:solidFill>
              </a:rPr>
              <a:t>System</a:t>
            </a:r>
          </a:p>
          <a:p>
            <a:pPr lvl="1">
              <a:lnSpc>
                <a:spcPct val="120000"/>
              </a:lnSpc>
              <a:spcBef>
                <a:spcPts val="600"/>
              </a:spcBef>
              <a:buFont typeface="Courier New" panose="02070309020205020404" pitchFamily="49" charset="0"/>
              <a:buChar char="o"/>
            </a:pPr>
            <a:r>
              <a:rPr lang="en-US" dirty="0"/>
              <a:t>Practices and resources </a:t>
            </a:r>
            <a:r>
              <a:rPr lang="en-US" dirty="0" smtClean="0"/>
              <a:t>to support team-based analysis of data for continuous quality improvement (e.g., documentation, team agreements, problem-solving routines)</a:t>
            </a:r>
            <a:endParaRPr lang="en-US" dirty="0"/>
          </a:p>
        </p:txBody>
      </p:sp>
      <p:sp>
        <p:nvSpPr>
          <p:cNvPr id="3" name="Footer Placeholder 2"/>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6" name="Slide Number Placeholder 5"/>
          <p:cNvSpPr>
            <a:spLocks noGrp="1"/>
          </p:cNvSpPr>
          <p:nvPr>
            <p:ph type="sldNum" sz="quarter" idx="12"/>
          </p:nvPr>
        </p:nvSpPr>
        <p:spPr/>
        <p:txBody>
          <a:bodyPr/>
          <a:lstStyle/>
          <a:p>
            <a:fld id="{91C7252B-4A3A-443E-82EA-92A5BCCF2336}"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245410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Features of SWIS</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Aft>
                <a:spcPts val="600"/>
              </a:spcAft>
            </a:pPr>
            <a:r>
              <a:rPr lang="en-US" dirty="0" smtClean="0">
                <a:solidFill>
                  <a:schemeClr val="accent1">
                    <a:lumMod val="75000"/>
                  </a:schemeClr>
                </a:solidFill>
              </a:rPr>
              <a:t>Data-first model </a:t>
            </a:r>
          </a:p>
          <a:p>
            <a:pPr lvl="1">
              <a:lnSpc>
                <a:spcPct val="120000"/>
              </a:lnSpc>
              <a:spcBef>
                <a:spcPts val="0"/>
              </a:spcBef>
              <a:spcAft>
                <a:spcPts val="600"/>
              </a:spcAft>
            </a:pPr>
            <a:r>
              <a:rPr lang="en-US" dirty="0" smtClean="0"/>
              <a:t>Visual formatting for decision making (pictures)</a:t>
            </a:r>
          </a:p>
          <a:p>
            <a:pPr>
              <a:lnSpc>
                <a:spcPct val="120000"/>
              </a:lnSpc>
              <a:spcAft>
                <a:spcPts val="600"/>
              </a:spcAft>
            </a:pPr>
            <a:r>
              <a:rPr lang="en-US" dirty="0" smtClean="0">
                <a:solidFill>
                  <a:schemeClr val="accent1">
                    <a:lumMod val="75000"/>
                  </a:schemeClr>
                </a:solidFill>
              </a:rPr>
              <a:t>Reports discipline </a:t>
            </a:r>
            <a:r>
              <a:rPr lang="en-US" dirty="0">
                <a:solidFill>
                  <a:schemeClr val="accent1">
                    <a:lumMod val="75000"/>
                  </a:schemeClr>
                </a:solidFill>
              </a:rPr>
              <a:t>d</a:t>
            </a:r>
            <a:r>
              <a:rPr lang="en-US" dirty="0" smtClean="0">
                <a:solidFill>
                  <a:schemeClr val="accent1">
                    <a:lumMod val="75000"/>
                  </a:schemeClr>
                </a:solidFill>
              </a:rPr>
              <a:t>ata</a:t>
            </a:r>
          </a:p>
          <a:p>
            <a:pPr lvl="1">
              <a:lnSpc>
                <a:spcPct val="120000"/>
              </a:lnSpc>
              <a:spcAft>
                <a:spcPts val="600"/>
              </a:spcAft>
            </a:pPr>
            <a:r>
              <a:rPr lang="en-US" dirty="0" smtClean="0"/>
              <a:t>Major office </a:t>
            </a:r>
            <a:r>
              <a:rPr lang="en-US" dirty="0"/>
              <a:t>d</a:t>
            </a:r>
            <a:r>
              <a:rPr lang="en-US" dirty="0" smtClean="0"/>
              <a:t>iscipline </a:t>
            </a:r>
            <a:r>
              <a:rPr lang="en-US" dirty="0"/>
              <a:t>r</a:t>
            </a:r>
            <a:r>
              <a:rPr lang="en-US" dirty="0" smtClean="0"/>
              <a:t>eferrals (ODRs)</a:t>
            </a:r>
          </a:p>
          <a:p>
            <a:pPr lvl="1">
              <a:lnSpc>
                <a:spcPct val="120000"/>
              </a:lnSpc>
              <a:spcAft>
                <a:spcPts val="600"/>
              </a:spcAft>
            </a:pPr>
            <a:r>
              <a:rPr lang="en-US" dirty="0" smtClean="0"/>
              <a:t>Minor discipline incidents</a:t>
            </a:r>
          </a:p>
          <a:p>
            <a:pPr>
              <a:lnSpc>
                <a:spcPct val="120000"/>
              </a:lnSpc>
              <a:spcAft>
                <a:spcPts val="600"/>
              </a:spcAft>
            </a:pPr>
            <a:r>
              <a:rPr lang="en-US" dirty="0" smtClean="0">
                <a:solidFill>
                  <a:schemeClr val="accent1">
                    <a:lumMod val="75000"/>
                  </a:schemeClr>
                </a:solidFill>
              </a:rPr>
              <a:t>Highly efficient data entry </a:t>
            </a:r>
          </a:p>
          <a:p>
            <a:pPr lvl="1">
              <a:lnSpc>
                <a:spcPct val="120000"/>
              </a:lnSpc>
              <a:spcAft>
                <a:spcPts val="600"/>
              </a:spcAft>
            </a:pPr>
            <a:r>
              <a:rPr lang="en-US" dirty="0" smtClean="0"/>
              <a:t>30 seconds per referral</a:t>
            </a:r>
          </a:p>
          <a:p>
            <a:pPr>
              <a:lnSpc>
                <a:spcPct val="120000"/>
              </a:lnSpc>
              <a:spcAft>
                <a:spcPts val="600"/>
              </a:spcAft>
            </a:pPr>
            <a:r>
              <a:rPr lang="en-US" dirty="0" smtClean="0">
                <a:solidFill>
                  <a:schemeClr val="accent1">
                    <a:lumMod val="75000"/>
                  </a:schemeClr>
                </a:solidFill>
              </a:rPr>
              <a:t>Web-based for continuous availability</a:t>
            </a:r>
          </a:p>
          <a:p>
            <a:pPr>
              <a:lnSpc>
                <a:spcPct val="120000"/>
              </a:lnSpc>
              <a:spcAft>
                <a:spcPts val="600"/>
              </a:spcAft>
            </a:pPr>
            <a:r>
              <a:rPr lang="en-US" dirty="0" smtClean="0">
                <a:solidFill>
                  <a:schemeClr val="accent1">
                    <a:lumMod val="75000"/>
                  </a:schemeClr>
                </a:solidFill>
              </a:rPr>
              <a:t>Confidential and secure</a:t>
            </a:r>
          </a:p>
          <a:p>
            <a:pPr>
              <a:lnSpc>
                <a:spcPct val="120000"/>
              </a:lnSpc>
              <a:spcAft>
                <a:spcPts val="600"/>
              </a:spcAft>
            </a:pPr>
            <a:r>
              <a:rPr lang="en-US" dirty="0" smtClean="0">
                <a:solidFill>
                  <a:schemeClr val="accent1">
                    <a:lumMod val="75000"/>
                  </a:schemeClr>
                </a:solidFill>
              </a:rPr>
              <a:t>Local control and support</a:t>
            </a:r>
          </a:p>
          <a:p>
            <a:pPr>
              <a:lnSpc>
                <a:spcPct val="120000"/>
              </a:lnSpc>
              <a:spcAft>
                <a:spcPts val="600"/>
              </a:spcAft>
            </a:pPr>
            <a:endParaRPr lang="en-US" dirty="0" smtClean="0">
              <a:solidFill>
                <a:schemeClr val="accent1">
                  <a:lumMod val="75000"/>
                </a:schemeClr>
              </a:solidFill>
            </a:endParaRPr>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5" name="Slide Number Placeholder 4"/>
          <p:cNvSpPr>
            <a:spLocks noGrp="1"/>
          </p:cNvSpPr>
          <p:nvPr>
            <p:ph type="sldNum" sz="quarter" idx="12"/>
          </p:nvPr>
        </p:nvSpPr>
        <p:spPr/>
        <p:txBody>
          <a:bodyPr/>
          <a:lstStyle/>
          <a:p>
            <a:fld id="{91C7252B-4A3A-443E-82EA-92A5BCCF2336}"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743697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Value &amp; Utility of SWIS</a:t>
            </a:r>
            <a:endParaRPr lang="en-US" dirty="0"/>
          </a:p>
        </p:txBody>
      </p:sp>
      <p:sp>
        <p:nvSpPr>
          <p:cNvPr id="3" name="Content Placeholder 1"/>
          <p:cNvSpPr txBox="1">
            <a:spLocks/>
          </p:cNvSpPr>
          <p:nvPr/>
        </p:nvSpPr>
        <p:spPr>
          <a:xfrm>
            <a:off x="228600" y="1752600"/>
            <a:ext cx="8763000" cy="4876801"/>
          </a:xfrm>
          <a:prstGeom prst="rect">
            <a:avLst/>
          </a:prstGeom>
        </p:spPr>
        <p:txBody>
          <a:bodyPr>
            <a:normAutofit fontScale="92500"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 typeface="Arial" panose="020B0604020202020204" pitchFamily="34" charset="0"/>
              <a:buChar char="•"/>
            </a:pPr>
            <a:r>
              <a:rPr lang="en-US" b="1" dirty="0" smtClean="0">
                <a:solidFill>
                  <a:schemeClr val="accent1">
                    <a:lumMod val="75000"/>
                  </a:schemeClr>
                </a:solidFill>
              </a:rPr>
              <a:t>What’s the goal?</a:t>
            </a:r>
          </a:p>
          <a:p>
            <a:pPr lvl="1">
              <a:lnSpc>
                <a:spcPct val="110000"/>
              </a:lnSpc>
              <a:buFont typeface="Courier New" panose="02070309020205020404" pitchFamily="49" charset="0"/>
              <a:buChar char="o"/>
            </a:pPr>
            <a:r>
              <a:rPr lang="en-US" dirty="0" smtClean="0">
                <a:solidFill>
                  <a:srgbClr val="206228"/>
                </a:solidFill>
              </a:rPr>
              <a:t>To make schools more effective learning environments</a:t>
            </a:r>
          </a:p>
          <a:p>
            <a:pPr>
              <a:lnSpc>
                <a:spcPct val="110000"/>
              </a:lnSpc>
              <a:buFont typeface="Arial" panose="020B0604020202020204" pitchFamily="34" charset="0"/>
              <a:buChar char="•"/>
            </a:pPr>
            <a:r>
              <a:rPr lang="en-US" b="1" dirty="0" smtClean="0">
                <a:solidFill>
                  <a:schemeClr val="accent1">
                    <a:lumMod val="75000"/>
                  </a:schemeClr>
                </a:solidFill>
              </a:rPr>
              <a:t>How?</a:t>
            </a:r>
          </a:p>
          <a:p>
            <a:pPr lvl="1">
              <a:lnSpc>
                <a:spcPct val="110000"/>
              </a:lnSpc>
              <a:buFont typeface="Courier New" panose="02070309020205020404" pitchFamily="49" charset="0"/>
              <a:buChar char="o"/>
            </a:pPr>
            <a:r>
              <a:rPr lang="en-US" dirty="0" smtClean="0">
                <a:solidFill>
                  <a:srgbClr val="206228"/>
                </a:solidFill>
              </a:rPr>
              <a:t>Repeatedly giving people the right information, at the right time, in the right format is the single most effective way to improve decision making and achieve </a:t>
            </a:r>
            <a:r>
              <a:rPr lang="en-US" b="1" dirty="0" smtClean="0">
                <a:solidFill>
                  <a:srgbClr val="206228"/>
                </a:solidFill>
              </a:rPr>
              <a:t>valued outcomes </a:t>
            </a:r>
            <a:r>
              <a:rPr lang="en-US" dirty="0" smtClean="0">
                <a:solidFill>
                  <a:srgbClr val="206228"/>
                </a:solidFill>
              </a:rPr>
              <a:t>(Gilbert, 1978).</a:t>
            </a:r>
          </a:p>
          <a:p>
            <a:pPr>
              <a:lnSpc>
                <a:spcPct val="110000"/>
              </a:lnSpc>
              <a:buFont typeface="Arial" panose="020B0604020202020204" pitchFamily="34" charset="0"/>
              <a:buChar char="•"/>
            </a:pPr>
            <a:r>
              <a:rPr lang="en-US" b="1" dirty="0" smtClean="0">
                <a:solidFill>
                  <a:schemeClr val="accent1">
                    <a:lumMod val="75000"/>
                  </a:schemeClr>
                </a:solidFill>
              </a:rPr>
              <a:t>Why focus on behavior?</a:t>
            </a:r>
          </a:p>
          <a:p>
            <a:pPr lvl="1">
              <a:lnSpc>
                <a:spcPct val="110000"/>
              </a:lnSpc>
              <a:buFont typeface="Courier New" panose="02070309020205020404" pitchFamily="49" charset="0"/>
              <a:buChar char="o"/>
            </a:pPr>
            <a:r>
              <a:rPr lang="en-US" dirty="0" smtClean="0">
                <a:solidFill>
                  <a:srgbClr val="206228"/>
                </a:solidFill>
              </a:rPr>
              <a:t>Social behavior is the single most common reason students are excluded from education. (U.S. Dept. of Ed.)</a:t>
            </a:r>
          </a:p>
        </p:txBody>
      </p:sp>
      <p:sp>
        <p:nvSpPr>
          <p:cNvPr id="7" name="Footer Placeholder 6"/>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8" name="Slide Number Placeholder 7"/>
          <p:cNvSpPr>
            <a:spLocks noGrp="1"/>
          </p:cNvSpPr>
          <p:nvPr>
            <p:ph type="sldNum" sz="quarter" idx="12"/>
          </p:nvPr>
        </p:nvSpPr>
        <p:spPr/>
        <p:txBody>
          <a:bodyPr/>
          <a:lstStyle/>
          <a:p>
            <a:fld id="{91C7252B-4A3A-443E-82EA-92A5BCCF2336}"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573383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p:txBody>
          <a:bodyPr/>
          <a:lstStyle/>
          <a:p>
            <a:r>
              <a:rPr lang="en-US" dirty="0" smtClean="0">
                <a:latin typeface="Calibri" charset="0"/>
              </a:rPr>
              <a:t>Precision Problem-Solving</a:t>
            </a:r>
            <a:endParaRPr lang="en-US" dirty="0">
              <a:latin typeface="Calibri" charset="0"/>
            </a:endParaRPr>
          </a:p>
        </p:txBody>
      </p:sp>
      <p:sp>
        <p:nvSpPr>
          <p:cNvPr id="3" name="Text Placeholder 2"/>
          <p:cNvSpPr>
            <a:spLocks noGrp="1"/>
          </p:cNvSpPr>
          <p:nvPr>
            <p:ph type="body" idx="1"/>
          </p:nvPr>
        </p:nvSpPr>
        <p:spPr/>
        <p:txBody>
          <a:bodyPr>
            <a:normAutofit/>
          </a:bodyPr>
          <a:lstStyle/>
          <a:p>
            <a:r>
              <a:rPr lang="en-US" sz="4000" b="1" dirty="0" smtClean="0">
                <a:solidFill>
                  <a:srgbClr val="0CA04A"/>
                </a:solidFill>
              </a:rPr>
              <a:t>‘Effective &amp; Efficient’</a:t>
            </a:r>
            <a:endParaRPr lang="en-US" sz="4000" b="1" dirty="0">
              <a:solidFill>
                <a:srgbClr val="0CA04A"/>
              </a:solidFill>
            </a:endParaRPr>
          </a:p>
        </p:txBody>
      </p:sp>
      <p:sp>
        <p:nvSpPr>
          <p:cNvPr id="4" name="Footer Placeholder 3"/>
          <p:cNvSpPr>
            <a:spLocks noGrp="1"/>
          </p:cNvSpPr>
          <p:nvPr>
            <p:ph type="ftr" sz="quarter" idx="11"/>
          </p:nvPr>
        </p:nvSpPr>
        <p:spPr/>
        <p:txBody>
          <a:bodyPr/>
          <a:lstStyle/>
          <a:p>
            <a:r>
              <a:rPr lang="en-US" smtClean="0">
                <a:solidFill>
                  <a:prstClr val="white"/>
                </a:solidFill>
              </a:rPr>
              <a:t>pbisMN.org</a:t>
            </a:r>
            <a:endParaRPr lang="en-US">
              <a:solidFill>
                <a:prstClr val="white"/>
              </a:solidFill>
            </a:endParaRPr>
          </a:p>
        </p:txBody>
      </p:sp>
      <p:sp>
        <p:nvSpPr>
          <p:cNvPr id="7" name="Slide Number Placeholder 6"/>
          <p:cNvSpPr>
            <a:spLocks noGrp="1"/>
          </p:cNvSpPr>
          <p:nvPr>
            <p:ph type="sldNum" sz="quarter" idx="12"/>
          </p:nvPr>
        </p:nvSpPr>
        <p:spPr/>
        <p:txBody>
          <a:bodyPr/>
          <a:lstStyle/>
          <a:p>
            <a:fld id="{91C7252B-4A3A-443E-82EA-92A5BCCF2336}"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1985629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BISap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bisMN no AP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BIStacen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20149</TotalTime>
  <Words>5732</Words>
  <Application>Microsoft Office PowerPoint</Application>
  <PresentationFormat>On-screen Show (4:3)</PresentationFormat>
  <Paragraphs>709</Paragraphs>
  <Slides>55</Slides>
  <Notes>43</Notes>
  <HiddenSlides>2</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55</vt:i4>
      </vt:variant>
    </vt:vector>
  </HeadingPairs>
  <TitlesOfParts>
    <vt:vector size="71" baseType="lpstr">
      <vt:lpstr>ＭＳ Ｐゴシック</vt:lpstr>
      <vt:lpstr>ＭＳ Ｐゴシック</vt:lpstr>
      <vt:lpstr>Arial</vt:lpstr>
      <vt:lpstr>Bauhaus 93</vt:lpstr>
      <vt:lpstr>Calibri</vt:lpstr>
      <vt:lpstr>Cooper Black</vt:lpstr>
      <vt:lpstr>Courier New</vt:lpstr>
      <vt:lpstr>Myriad Pro Cond</vt:lpstr>
      <vt:lpstr>Noto Symbol</vt:lpstr>
      <vt:lpstr>Segoe</vt:lpstr>
      <vt:lpstr>Verdana</vt:lpstr>
      <vt:lpstr>Wingdings</vt:lpstr>
      <vt:lpstr>PBISapps</vt:lpstr>
      <vt:lpstr>pbisMN no APPS</vt:lpstr>
      <vt:lpstr>Blank</vt:lpstr>
      <vt:lpstr>PBIStacenter</vt:lpstr>
      <vt:lpstr>SWIS Overview Workshop Decision-Making Tool to Prevent Challenging Behaviors &amp; Identify Student Needs</vt:lpstr>
      <vt:lpstr>Takeaways</vt:lpstr>
      <vt:lpstr>In ‘sandbox’, you will learn how to…</vt:lpstr>
      <vt:lpstr>Don’t BLINK</vt:lpstr>
      <vt:lpstr>What is the School-Wide Information System (SWIS)? </vt:lpstr>
      <vt:lpstr>Three Components of SWIS</vt:lpstr>
      <vt:lpstr>Basic Features of SWIS</vt:lpstr>
      <vt:lpstr>Value &amp; Utility of SWIS</vt:lpstr>
      <vt:lpstr>Precision Problem-Solving</vt:lpstr>
      <vt:lpstr>Groovy Ideas…</vt:lpstr>
      <vt:lpstr>Thomas F. Gilbert 1927-1995</vt:lpstr>
      <vt:lpstr>Why Gilbert, why still, why now?</vt:lpstr>
      <vt:lpstr>“Because Gilbert Demonstrated That…”</vt:lpstr>
      <vt:lpstr>How do we apply it in education? </vt:lpstr>
      <vt:lpstr>Improving Decision Making </vt:lpstr>
      <vt:lpstr>…To Continuous Quality Improvement</vt:lpstr>
      <vt:lpstr>SWIS Drill-Down</vt:lpstr>
      <vt:lpstr>Log in to SWIS Demo Account</vt:lpstr>
      <vt:lpstr>SWIS Demo School - Reports</vt:lpstr>
      <vt:lpstr>Core SWIS Reports</vt:lpstr>
      <vt:lpstr>Additional SWIS Reports</vt:lpstr>
      <vt:lpstr>Student Dashboard</vt:lpstr>
      <vt:lpstr>Why Use Data For Decision Making?</vt:lpstr>
      <vt:lpstr>Why Use Data For Decision Making?</vt:lpstr>
      <vt:lpstr>Data Drill Down</vt:lpstr>
      <vt:lpstr>Building Decision Systems</vt:lpstr>
      <vt:lpstr>Using SWIS Data to Solve Problems</vt:lpstr>
      <vt:lpstr>Gathering the Pieces</vt:lpstr>
      <vt:lpstr>Using SWIS Data to Solve Problems</vt:lpstr>
      <vt:lpstr>Summary… Problem-Identification</vt:lpstr>
      <vt:lpstr>The Last (and Hardest) Question</vt:lpstr>
      <vt:lpstr>Perceived Motivation</vt:lpstr>
      <vt:lpstr>Always LAST! </vt:lpstr>
      <vt:lpstr>“SWIS Drill-Down Worksheet” Activity</vt:lpstr>
      <vt:lpstr>SWIS Drill-Down Worksheet - “We do”</vt:lpstr>
      <vt:lpstr>SWIS Drill-Down Worksheet - “You try”</vt:lpstr>
      <vt:lpstr>If you have a precise problem statement…</vt:lpstr>
      <vt:lpstr>YES!</vt:lpstr>
      <vt:lpstr>Pricing Model – 2016-2017</vt:lpstr>
      <vt:lpstr>Closing Thoughts</vt:lpstr>
      <vt:lpstr>SWIS Facilitators – Roles &amp; Responsibilities</vt:lpstr>
      <vt:lpstr>Qualities of a Successful Facilitator</vt:lpstr>
      <vt:lpstr>Facilitator Tasks</vt:lpstr>
      <vt:lpstr>Facilitator Tasks</vt:lpstr>
      <vt:lpstr>Facilitator Tasks</vt:lpstr>
      <vt:lpstr>Share the Love . . . </vt:lpstr>
      <vt:lpstr>pbisMN.org</vt:lpstr>
      <vt:lpstr>Social Media</vt:lpstr>
      <vt:lpstr>Applying for Cohort Training</vt:lpstr>
      <vt:lpstr>MN SW-PBIS Regional Implementation Projects</vt:lpstr>
      <vt:lpstr>North Regional Contacts</vt:lpstr>
      <vt:lpstr>Metro Regional Contacts</vt:lpstr>
      <vt:lpstr>South Regional Contacts</vt:lpstr>
      <vt:lpstr>Contact Us</vt:lpstr>
      <vt:lpstr>References</vt:lpstr>
    </vt:vector>
  </TitlesOfParts>
  <Company>Minnesota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pbisMN</dc:title>
  <dc:creator>mde.pbis@state.mn.us</dc:creator>
  <cp:keywords>SWIS Decision Tool Workshop at Charting the Cs</cp:keywords>
  <dc:description>State of the State:_x000d_School-wide PBIS in Minnesota</dc:description>
  <cp:lastModifiedBy>Garrett Petrie</cp:lastModifiedBy>
  <cp:revision>757</cp:revision>
  <cp:lastPrinted>2016-04-20T14:44:57Z</cp:lastPrinted>
  <dcterms:created xsi:type="dcterms:W3CDTF">2013-04-10T14:54:49Z</dcterms:created>
  <dcterms:modified xsi:type="dcterms:W3CDTF">2017-04-24T16:40:21Z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Cohort 9 and 10 MDE PBIS November Training</vt:lpwstr>
  </property>
  <property fmtid="{D5CDD505-2E9C-101B-9397-08002B2CF9AE}" pid="3" name="SlideDescription">
    <vt:lpwstr>State of the State:_x000d_School-wide PBIS in Minnesota</vt:lpwstr>
  </property>
</Properties>
</file>