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38"/>
  </p:notesMasterIdLst>
  <p:sldIdLst>
    <p:sldId id="315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E01C47-80C4-47F8-97C1-6FA7B5753107}">
  <a:tblStyle styleId="{56E01C47-80C4-47F8-97C1-6FA7B5753107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31471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892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693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361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006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117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198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244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864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128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6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79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168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281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515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035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87800" tIns="43900" rIns="87800" bIns="43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Example:  To be prepared means that you are ready on time and have the materials and/or information you need in order to participate.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Critical attributes include (a)  being on time, (b)  having materials and/or information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Examples:  being dressed out and on your spot when the whistle blows to signal the start if p.e. / having the math textbook, paper and a sharpened pencil and being in your assigned desk when the bell rings for math class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/>
              <a:t>Non-examples:  being dressed out and sitting in the locker room when the whistle blows to signal the start of p.e. / having your spelling book, paper, and a broken pencil and being seated in your desk when the bell rings for math class to start  </a:t>
            </a:r>
          </a:p>
        </p:txBody>
      </p:sp>
    </p:spTree>
    <p:extLst>
      <p:ext uri="{BB962C8B-B14F-4D97-AF65-F5344CB8AC3E}">
        <p14:creationId xmlns:p14="http://schemas.microsoft.com/office/powerpoint/2010/main" val="2188779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569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4590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289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647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797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72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962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9221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026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80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6495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9635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32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81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318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681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316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570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87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30237" y="342900"/>
            <a:ext cx="2949575" cy="120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3887787" y="740568"/>
            <a:ext cx="4629150" cy="3655218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30237" y="1543050"/>
            <a:ext cx="2949575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30237" y="342900"/>
            <a:ext cx="2949575" cy="120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887787" y="740568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630237" y="1543050"/>
            <a:ext cx="2949575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30237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30237" y="1260872"/>
            <a:ext cx="3868737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630237" y="1878806"/>
            <a:ext cx="3868737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787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787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700" cy="21395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23887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 rtl="0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Teaching Expectations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Taking a look at: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Practicing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Reinforcing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Explaining</a:t>
            </a:r>
          </a:p>
        </p:txBody>
      </p:sp>
    </p:spTree>
    <p:extLst>
      <p:ext uri="{BB962C8B-B14F-4D97-AF65-F5344CB8AC3E}">
        <p14:creationId xmlns:p14="http://schemas.microsoft.com/office/powerpoint/2010/main" val="3665940183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74775" y="156175"/>
            <a:ext cx="91440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1">
                <a:solidFill>
                  <a:schemeClr val="dk2"/>
                </a:solidFill>
              </a:rPr>
              <a:t>How Do We Teach Behavior?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74775" y="898975"/>
            <a:ext cx="8381999" cy="400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Introductory Events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FF0000"/>
                </a:solidFill>
              </a:rPr>
              <a:t>On-going Direct Instruction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Embedding in Other Curriculum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Booster Trainings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Keeping it Out There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</a:rPr>
              <a:t>On-going Direct Instruction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Using already scheduled time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400"/>
              <a:t>Advisory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400"/>
              <a:t>Homeroom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400"/>
              <a:t>Study Halls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400"/>
              <a:t>Morning Meeting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400"/>
              <a:t>Assemblies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1"/>
              <a:t>Something that has worked well at my school/I’ve heard has worked well is…...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35400" y="57650"/>
            <a:ext cx="9144000" cy="102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1">
                <a:solidFill>
                  <a:schemeClr val="dk2"/>
                </a:solidFill>
              </a:rPr>
              <a:t>Specially Designed Lessons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554600" y="892600"/>
            <a:ext cx="7861199" cy="3147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</a:t>
            </a:r>
            <a:r>
              <a:rPr lang="en" sz="24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lesson plans and/or lesson plan format for teachers to begin teaching behavior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>
                <a:solidFill>
                  <a:schemeClr val="dk1"/>
                </a:solidFill>
              </a:rPr>
              <a:t>pinterest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>
                <a:solidFill>
                  <a:schemeClr val="dk1"/>
                </a:solidFill>
              </a:rPr>
              <a:t>schoolconnect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>
                <a:solidFill>
                  <a:schemeClr val="dk1"/>
                </a:solidFill>
              </a:rPr>
              <a:t>iris.ed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>
                <a:solidFill>
                  <a:schemeClr val="dk1"/>
                </a:solidFill>
              </a:rPr>
              <a:t>teacherspayteachers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on what you have (</a:t>
            </a:r>
            <a:r>
              <a:rPr lang="en" sz="2400">
                <a:solidFill>
                  <a:schemeClr val="dk1"/>
                </a:solidFill>
              </a:rPr>
              <a:t>i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.e. character ed.)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a system for expanding behavior lesson plan ideas throughout the year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the minimum requirements for teaching behavior (i.e. how often)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36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b="1">
                <a:solidFill>
                  <a:schemeClr val="dk1"/>
                </a:solidFill>
              </a:rPr>
              <a:t>Guidelines for Teaching Expectations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305799" cy="3143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problem settings</a:t>
            </a:r>
          </a:p>
          <a:p>
            <a:pPr marL="533400" marR="0" lvl="0" indent="-482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school-wide expectations</a:t>
            </a:r>
          </a:p>
          <a:p>
            <a:pPr marL="533400" marR="0" lvl="0" indent="-482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the specific, observable skill(s)                                                                          for a targeted location and provide examples and non-examples</a:t>
            </a:r>
          </a:p>
          <a:p>
            <a:pPr marL="533400" marR="0" lvl="0" indent="-482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 students in an activity that will allow them to practice the desired behavior</a:t>
            </a:r>
          </a:p>
          <a:p>
            <a:pPr marL="533400" marR="0" lvl="0" indent="-482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Reward appropriate behavior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2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 b="1">
                <a:solidFill>
                  <a:schemeClr val="dk1"/>
                </a:solidFill>
              </a:rPr>
              <a:t>Expectations and Rules:</a:t>
            </a:r>
            <a:br>
              <a:rPr lang="en" sz="3000" b="1">
                <a:solidFill>
                  <a:schemeClr val="dk1"/>
                </a:solidFill>
              </a:rPr>
            </a:br>
            <a:r>
              <a:rPr lang="en" sz="3000" b="1">
                <a:solidFill>
                  <a:schemeClr val="dk1"/>
                </a:solidFill>
              </a:rPr>
              <a:t>Mr. Michael’s Class</a:t>
            </a:r>
          </a:p>
        </p:txBody>
      </p:sp>
      <p:graphicFrame>
        <p:nvGraphicFramePr>
          <p:cNvPr id="255" name="Shape 255"/>
          <p:cNvGraphicFramePr/>
          <p:nvPr/>
        </p:nvGraphicFramePr>
        <p:xfrm>
          <a:off x="304800" y="1143000"/>
          <a:ext cx="8382000" cy="4119500"/>
        </p:xfrm>
        <a:graphic>
          <a:graphicData uri="http://schemas.openxmlformats.org/drawingml/2006/table">
            <a:tbl>
              <a:tblPr>
                <a:noFill/>
                <a:tableStyleId>{56E01C47-80C4-47F8-97C1-6FA7B5753107}</a:tableStyleId>
              </a:tblPr>
              <a:tblGrid>
                <a:gridCol w="4191000"/>
                <a:gridCol w="4191000"/>
              </a:tblGrid>
              <a:tr h="629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100" b="1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Expectations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100" b="1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Rules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 Respectful of Self and Others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1" i="0" u="none" strike="noStrike" cap="none" baseline="0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 a positive voice and language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1" i="0" u="none" strike="noStrike" cap="none" baseline="0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Raise your hand to share your ideas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Follow Directions of all School Staff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1" i="0" u="none" strike="noStrike" cap="none" baseline="0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 all assigned tasks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1" i="0" u="none" strike="noStrike" cap="none" baseline="0">
                        <a:solidFill>
                          <a:srgbClr val="0000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5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Stay Safe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1" i="0" u="none" strike="noStrike" cap="none" baseline="0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Stay in assigned area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800" b="1" i="0" u="none" strike="noStrike" cap="none" baseline="0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Keep hands and feet to yourself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1" i="0" u="none" strike="noStrike" cap="none" baseline="0">
                        <a:solidFill>
                          <a:srgbClr val="0000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00500" cy="45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450" y="171450"/>
            <a:ext cx="3829050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PRIDE with Self &amp; Others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50" y="1170975"/>
            <a:ext cx="4526200" cy="345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8250" y="1333862"/>
            <a:ext cx="4161500" cy="31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374775" y="156175"/>
            <a:ext cx="91440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1">
                <a:solidFill>
                  <a:schemeClr val="dk2"/>
                </a:solidFill>
              </a:rPr>
              <a:t>How Do We Teach Behavior?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74775" y="898975"/>
            <a:ext cx="8381999" cy="400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Introductory Events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On-going Direct Instruction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FF0000"/>
                </a:solidFill>
              </a:rPr>
              <a:t>Embedding in Other Curriculum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Booster Trainings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Keeping it Out There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0" y="0"/>
            <a:ext cx="9144000" cy="983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Questrial"/>
              <a:buNone/>
            </a:pPr>
            <a:r>
              <a:rPr lang="en" sz="4000" b="1" i="0" u="none" strike="noStrike" cap="none" baseline="0"/>
              <a:t>Why Embed Expectations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Questrial"/>
              <a:buNone/>
            </a:pPr>
            <a:r>
              <a:rPr lang="en" sz="4000" b="1" i="0" u="none" strike="noStrike" cap="none" baseline="0"/>
              <a:t>into Curriculum?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266700" y="1335700"/>
            <a:ext cx="8610599" cy="308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/>
              <a:t>Behavior curriculum does not have to be separate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/>
              <a:t>Helps to eliminate time crunches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/>
              <a:t>Provides a rationale for student- helps students to see how the expectations fit into everyday life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/>
              <a:t>Meets best practices approach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400" b="0" i="0" u="none" strike="noStrike" cap="none" baseline="0"/>
              <a:t>Hands on activities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400" b="0" i="0" u="none" strike="noStrike" cap="none" baseline="0"/>
              <a:t>Meets all learning styles (oral, visual, kinesthetic)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lang="en" sz="2400" b="0" i="0" u="none" strike="noStrike" cap="none" baseline="0"/>
              <a:t>Higher order learning activates (synthesize, analyze, etc.)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0" y="0"/>
            <a:ext cx="9144000" cy="983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Questrial"/>
              <a:buNone/>
            </a:pPr>
            <a:r>
              <a:rPr lang="en" sz="4000" b="1" i="0" u="none" strike="noStrike" cap="none" baseline="0"/>
              <a:t>Embedding Expectations into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Questrial"/>
              <a:buNone/>
            </a:pPr>
            <a:r>
              <a:rPr lang="en" sz="4000" b="1" i="0" u="none" strike="noStrike" cap="none" baseline="0"/>
              <a:t>Current Daily Curriculum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381000" y="1371600"/>
            <a:ext cx="8153399" cy="24586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1" i="0" u="none" strike="noStrike" cap="none" baseline="0"/>
              <a:t>Social Studies</a:t>
            </a:r>
          </a:p>
          <a:p>
            <a:pPr marL="0" marR="0" lvl="0" indent="25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/>
              <a:t>Have students research different cultures to find out how they define “Respectful”</a:t>
            </a:r>
          </a:p>
          <a:p>
            <a:pPr marL="0" marR="0" lvl="0" indent="25400" algn="l" rtl="0">
              <a:lnSpc>
                <a:spcPct val="100000"/>
              </a:lnSpc>
              <a:spcBef>
                <a:spcPts val="420"/>
              </a:spcBef>
              <a:spcAft>
                <a:spcPts val="42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/>
              <a:t>Talk about how different historical events occurred because of conflict and come up with solutions on how the conflict could have been resolved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 Behaviors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900"/>
              </a:spcBef>
              <a:buNone/>
            </a:pPr>
            <a:r>
              <a:rPr lang="en" sz="2400"/>
              <a:t>More often occur because:</a:t>
            </a:r>
          </a:p>
          <a:p>
            <a:pPr marL="914400" lvl="0" indent="-381000" rtl="0">
              <a:lnSpc>
                <a:spcPct val="115000"/>
              </a:lnSpc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Students do not have appropriate skills- “Skill Deficits”</a:t>
            </a:r>
          </a:p>
          <a:p>
            <a:pPr marL="914400" lvl="0" indent="-381000" rtl="0">
              <a:lnSpc>
                <a:spcPct val="115000"/>
              </a:lnSpc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Students do not know when to use skills</a:t>
            </a:r>
          </a:p>
          <a:p>
            <a:pPr marL="914400" lvl="0" indent="-381000" rtl="0">
              <a:lnSpc>
                <a:spcPct val="115000"/>
              </a:lnSpc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Students have not been taught specific classroom procedures and routines</a:t>
            </a:r>
          </a:p>
          <a:p>
            <a:pPr marL="914400" lvl="0" indent="-381000" rtl="0">
              <a:lnSpc>
                <a:spcPct val="115000"/>
              </a:lnSpc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Skills are not taught in context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0" y="0"/>
            <a:ext cx="9144000" cy="983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Questrial"/>
              <a:buNone/>
            </a:pPr>
            <a:r>
              <a:rPr lang="en" sz="4000" b="1" i="0" u="none" strike="noStrike" cap="none" baseline="0"/>
              <a:t>Embedding Expectations into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Questrial"/>
              <a:buNone/>
            </a:pPr>
            <a:r>
              <a:rPr lang="en" sz="4000" b="1" i="0" u="none" strike="noStrike" cap="none" baseline="0"/>
              <a:t>Current Daily Curriculum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228600" y="1428750"/>
            <a:ext cx="8686800" cy="335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1" i="0" u="none" strike="noStrike" cap="none" baseline="0"/>
              <a:t>Language Arts and Reading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/>
              <a:t>Use a novel that has an expectation as a theme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/>
              <a:t>Discuss characters in a novel and how they did not show respect, then have the students write the story with the character showing respect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36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/>
              <a:t>Have the students develop their own expectations and/or rules and then have them write a persuasive essay or debate why theirs should be used instead of the school’s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/>
        </p:nvSpPr>
        <p:spPr>
          <a:xfrm>
            <a:off x="0" y="0"/>
            <a:ext cx="9144000" cy="983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Questrial"/>
              <a:buNone/>
            </a:pPr>
            <a:r>
              <a:rPr lang="en" sz="4000" b="1" i="0" u="none" strike="noStrike" cap="none" baseline="0"/>
              <a:t>Embedding Expectations into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Questrial"/>
              <a:buNone/>
            </a:pPr>
            <a:r>
              <a:rPr lang="en" sz="4000" b="1" i="0" u="none" strike="noStrike" cap="none" baseline="0"/>
              <a:t>Current Daily Curriculum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304800" y="1371600"/>
            <a:ext cx="8381999" cy="23848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1" i="0" u="none" strike="noStrike" cap="none" baseline="0"/>
              <a:t>Fine Arts (Music, Art, Computers, Graphics)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/>
              <a:t>When choosing a school play, choose one with a theme centered around one of the school expectations or write your own play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/>
              <a:t>Have the students compose a song/rap with the expectation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36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/>
              <a:t>Have students come up with a campaign for promoting expectations to the entire student body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/>
        </p:nvSpPr>
        <p:spPr>
          <a:xfrm>
            <a:off x="0" y="0"/>
            <a:ext cx="9144000" cy="983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Questrial"/>
              <a:buNone/>
            </a:pPr>
            <a:r>
              <a:rPr lang="en" sz="4000" b="1" i="0" u="none" strike="noStrike" cap="none" baseline="0"/>
              <a:t>Embedding Expectations into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Questrial"/>
              <a:buNone/>
            </a:pPr>
            <a:r>
              <a:rPr lang="en" sz="4000" b="1" i="0" u="none" strike="noStrike" cap="none" baseline="0"/>
              <a:t>Current Daily Curriculum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228600" y="1428750"/>
            <a:ext cx="8686800" cy="2616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1" i="0" u="none" strike="noStrike" cap="none" baseline="0"/>
              <a:t>Science and/or Math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/>
              <a:t>Have students develop a hypothesis about what they think are the top behavior problems at school.  Have them survey students, parents, &amp; teachers; make graphs; and reach a conclusion about the hypothesis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36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/>
              <a:t>Have the students count the number of tickets redeemed monthly for prizes &amp; graph them. You can include ratio of number of tickets to student, # of tickets per teacher, etc. 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1">
                <a:solidFill>
                  <a:schemeClr val="dk2"/>
                </a:solidFill>
              </a:rPr>
              <a:t>Guidelines for Teaching Expectations:</a:t>
            </a:r>
            <a:r>
              <a:rPr lang="en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304800" y="971550"/>
            <a:ext cx="8381999" cy="320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 As You Teach Core Academics:</a:t>
            </a: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609600" marR="0" lvl="0" indent="-584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in terms that students will understand</a:t>
            </a:r>
          </a:p>
          <a:p>
            <a:pPr marL="609600" marR="0" lvl="0" indent="-584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critical attributes</a:t>
            </a:r>
          </a:p>
          <a:p>
            <a:pPr marL="609600" marR="0" lvl="0" indent="-584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examples and non-examples</a:t>
            </a:r>
          </a:p>
          <a:p>
            <a:pPr marL="609600" marR="0" lvl="0" indent="-584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concept development </a:t>
            </a:r>
          </a:p>
          <a:p>
            <a:pPr marL="609600" marR="0" lvl="0" indent="-584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for understanding</a:t>
            </a:r>
          </a:p>
          <a:p>
            <a:pPr marL="609600" marR="0" lvl="0" indent="-584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 concept development</a:t>
            </a:r>
          </a:p>
          <a:p>
            <a:pPr marL="609600" marR="0" lvl="0" indent="-584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Acknowledge efforts</a:t>
            </a:r>
          </a:p>
          <a:p>
            <a:pPr marL="609600" marR="0" lvl="0" indent="-584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Re-teach and restructure teaching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374775" y="156175"/>
            <a:ext cx="91440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1">
                <a:solidFill>
                  <a:schemeClr val="dk2"/>
                </a:solidFill>
              </a:rPr>
              <a:t>How Do We Teach Behavior?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374775" y="898975"/>
            <a:ext cx="8381999" cy="400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Introductory Events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On-going Direct Instruction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Embedding in Other Curriculum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FF0000"/>
                </a:solidFill>
              </a:rPr>
              <a:t>Booster Trainings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Keeping it Out There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290650" y="16220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Booster LEssons</a:t>
            </a:r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75" y="341025"/>
            <a:ext cx="4323550" cy="305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6975" y="1434350"/>
            <a:ext cx="3923700" cy="31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1">
                <a:solidFill>
                  <a:schemeClr val="dk2"/>
                </a:solidFill>
              </a:rPr>
              <a:t>Booster Trainings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Using already scheduled time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400"/>
              <a:t>Advisory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400"/>
              <a:t>Homeroom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400"/>
              <a:t>Study Halls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400"/>
              <a:t>Morning Meeting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" sz="2400"/>
              <a:t>Assemblies</a:t>
            </a:r>
          </a:p>
          <a:p>
            <a:pPr mar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1"/>
              <a:t>Something that has worked well at my school/I’ve heard has worked well is…...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89186"/>
            <a:ext cx="7981949" cy="495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</a:rPr>
              <a:t>Booster Trainings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1"/>
              <a:t>Re-introducing the: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/>
              <a:t>Passport System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/>
              <a:t>Station rotation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/>
              <a:t>Teaching lessons in subject areas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1"/>
              <a:t>Having teacher re-teach: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/>
              <a:t>3-5 behavior expectations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/>
              <a:t>Beginning of the year lessons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374775" y="156175"/>
            <a:ext cx="91440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1">
                <a:solidFill>
                  <a:schemeClr val="dk2"/>
                </a:solidFill>
              </a:rPr>
              <a:t>How Do We Teach Behavior?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374775" y="898975"/>
            <a:ext cx="8381999" cy="400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Introductory Events</a:t>
            </a: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On-going Direct Instruction</a:t>
            </a: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Embedding in Other Curriculum</a:t>
            </a: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 i="0" u="none" strike="noStrike" cap="none" baseline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Booster Trainings</a:t>
            </a: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 sz="24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Keeping it Out There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Develop a System for</a:t>
            </a:r>
            <a:br>
              <a:rPr lang="en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Teaching Behavior?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05075" y="1458275"/>
            <a:ext cx="8229600" cy="3371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Behaviors are prerequisites for academics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Procedures and routines create structure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Repetition is key to learning new skills: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 child to </a:t>
            </a:r>
            <a:r>
              <a:rPr lang="en" sz="2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something new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it needs to be repeated on average of 8 times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 child to </a:t>
            </a:r>
            <a:r>
              <a:rPr lang="en" sz="2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unlearn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old behavior and replace with a new behavior, the new behavior must be repeated on average 28 times </a:t>
            </a:r>
            <a:r>
              <a:rPr lang="en" sz="24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(HarryWong)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Keeping it out there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b="1"/>
              <a:t>Visual displays</a:t>
            </a: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Posters</a:t>
            </a: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Planners</a:t>
            </a: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Communications home</a:t>
            </a: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Display cases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b="1"/>
              <a:t>Daily announcements</a:t>
            </a: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Repeating expectations</a:t>
            </a: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Student/staff videos</a:t>
            </a: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Reporting data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0" name="Shape 380"/>
          <p:cNvPicPr preferRelativeResize="0"/>
          <p:nvPr/>
        </p:nvPicPr>
        <p:blipFill rotWithShape="1">
          <a:blip r:embed="rId3">
            <a:alphaModFix/>
          </a:blip>
          <a:srcRect l="4752" t="19227" b="6073"/>
          <a:stretch/>
        </p:blipFill>
        <p:spPr>
          <a:xfrm>
            <a:off x="4012101" y="74175"/>
            <a:ext cx="4932024" cy="29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125" y="110600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3025" y="2805475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89" name="Shape 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649" y="79799"/>
            <a:ext cx="6112851" cy="45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1415100" y="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 do….or not to do?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7599" y="857399"/>
            <a:ext cx="3166202" cy="237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4424" y="2756624"/>
            <a:ext cx="3848949" cy="288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5069625" y="476775"/>
            <a:ext cx="43257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This OR That? 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00" y="70350"/>
            <a:ext cx="4234150" cy="31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7224" y="1809049"/>
            <a:ext cx="4034703" cy="3026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4075" y="256050"/>
            <a:ext cx="3462724" cy="44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850" y="198387"/>
            <a:ext cx="360045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33225" y="26035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1">
                <a:solidFill>
                  <a:schemeClr val="dk1"/>
                </a:solidFill>
              </a:rPr>
              <a:t>Why Develop a System for</a:t>
            </a:r>
            <a:br>
              <a:rPr lang="en" sz="3600" b="1">
                <a:solidFill>
                  <a:schemeClr val="dk1"/>
                </a:solidFill>
              </a:rPr>
            </a:br>
            <a:r>
              <a:rPr lang="en" sz="3600" b="1">
                <a:solidFill>
                  <a:schemeClr val="dk1"/>
                </a:solidFill>
              </a:rPr>
              <a:t>Teaching Behavior?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520427"/>
            <a:ext cx="8229600" cy="247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</a:t>
            </a:r>
            <a:r>
              <a:rPr lang="en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longer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know the expectations/rules and appropriate ways to behave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will learn appropriate behaviors quickly and effectively without consistent practice and modeling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520427"/>
            <a:ext cx="8229600" cy="28539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</a:t>
            </a:r>
            <a:r>
              <a:rPr lang="en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will require different curricula, instructional modalities, etc… to learn appropriate behavior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to teach expectations/rules and appropriate behaviors as effectively as we teach academic skills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Develop a System for</a:t>
            </a:r>
            <a:br>
              <a:rPr lang="en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6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Teaching Behavior?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75" y="985350"/>
            <a:ext cx="82677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Teaching Expectations - Planning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74775" y="156175"/>
            <a:ext cx="91440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1">
                <a:solidFill>
                  <a:schemeClr val="dk2"/>
                </a:solidFill>
              </a:rPr>
              <a:t>How Do We Teach Behavior?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74775" y="898975"/>
            <a:ext cx="8381999" cy="400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FF0000"/>
                </a:solidFill>
              </a:rPr>
              <a:t>Introductory Events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On-going Direct Instruction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Embedding in Other Curriculum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Booster Trainings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Arial"/>
              <a:buAutoNum type="arabicPeriod"/>
            </a:pPr>
            <a:r>
              <a:rPr lang="en" sz="2400" b="1">
                <a:solidFill>
                  <a:srgbClr val="666666"/>
                </a:solidFill>
              </a:rPr>
              <a:t>Keeping it Out There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971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1">
                <a:solidFill>
                  <a:schemeClr val="dk2"/>
                </a:solidFill>
              </a:rPr>
              <a:t>Introductory Events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523000" y="1058975"/>
            <a:ext cx="8229600" cy="325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faculty and students participate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Decide on method that will be most effective for your school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Importance/Impact </a:t>
            </a:r>
          </a:p>
          <a:p>
            <a:pPr marR="0" lvl="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Activity/event should be a high priority</a:t>
            </a:r>
          </a:p>
          <a:p>
            <a:pPr marR="0" lvl="1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>
                <a:solidFill>
                  <a:schemeClr val="dk1"/>
                </a:solidFill>
              </a:rPr>
              <a:t>N</a:t>
            </a:r>
            <a:r>
              <a:rPr lang="en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 given a few minutes in some other activity</a:t>
            </a:r>
          </a:p>
          <a:p>
            <a:pPr marL="0" marR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We reviewed Introductory Events at the last C10 meeting.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What were some of the ideas?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28600" y="114300"/>
            <a:ext cx="89154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000" b="1">
                <a:solidFill>
                  <a:schemeClr val="dk2"/>
                </a:solidFill>
              </a:rPr>
              <a:t>Introductory Lesson Examples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228600" y="928850"/>
            <a:ext cx="8686800" cy="395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Provide students with a script that includes actions and words expected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Rotate students through different settings-Teach the behaviors in the setting where the behaviors are expected to occur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Have classes compete to come up with unique ideas (student projects, bulletin boards, skits, songs, etc…)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Recognize staff for creative activities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Video students role-playing to teach expectations and rules and show during morning show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Microsoft Office PowerPoint</Application>
  <PresentationFormat>On-screen Show (16:9)</PresentationFormat>
  <Paragraphs>203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Courier New</vt:lpstr>
      <vt:lpstr>Questrial</vt:lpstr>
      <vt:lpstr>simple-light</vt:lpstr>
      <vt:lpstr>Default Design</vt:lpstr>
      <vt:lpstr>Teaching Expectations</vt:lpstr>
      <vt:lpstr>Problem Behaviors</vt:lpstr>
      <vt:lpstr>Why Develop a System for Teaching Behavior?</vt:lpstr>
      <vt:lpstr>Why Develop a System for Teaching Behavior?</vt:lpstr>
      <vt:lpstr>Why Develop a System for Teaching Behavior?</vt:lpstr>
      <vt:lpstr>Teaching Expectations - Planning</vt:lpstr>
      <vt:lpstr>How Do We Teach Behavior?</vt:lpstr>
      <vt:lpstr>Introductory Events</vt:lpstr>
      <vt:lpstr>Introductory Lesson Examples</vt:lpstr>
      <vt:lpstr>How Do We Teach Behavior?</vt:lpstr>
      <vt:lpstr>On-going Direct Instruction</vt:lpstr>
      <vt:lpstr>Specially Designed Lessons</vt:lpstr>
      <vt:lpstr> Guidelines for Teaching Expectations</vt:lpstr>
      <vt:lpstr>Expectations and Rules: Mr. Michael’s Class</vt:lpstr>
      <vt:lpstr>PowerPoint Presentation</vt:lpstr>
      <vt:lpstr>PRIDE with Self &amp; Others</vt:lpstr>
      <vt:lpstr>How Do We Teach Behavior?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Guidelines for Teaching Expectations: </vt:lpstr>
      <vt:lpstr>How Do We Teach Behavior?</vt:lpstr>
      <vt:lpstr>Booster LEssons</vt:lpstr>
      <vt:lpstr>Booster Trainings</vt:lpstr>
      <vt:lpstr>PowerPoint Presentation</vt:lpstr>
      <vt:lpstr>Booster Trainings</vt:lpstr>
      <vt:lpstr>How Do We Teach Behavior?</vt:lpstr>
      <vt:lpstr>Keeping it out there</vt:lpstr>
      <vt:lpstr>PowerPoint Presentation</vt:lpstr>
      <vt:lpstr>PowerPoint Presentation</vt:lpstr>
      <vt:lpstr>To do….or not to do?</vt:lpstr>
      <vt:lpstr>This OR That?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Expectations</dc:title>
  <cp:lastModifiedBy>Megan Gruis</cp:lastModifiedBy>
  <cp:revision>1</cp:revision>
  <dcterms:modified xsi:type="dcterms:W3CDTF">2015-06-07T23:22:02Z</dcterms:modified>
</cp:coreProperties>
</file>