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78"/>
  </p:notesMasterIdLst>
  <p:sldIdLst>
    <p:sldId id="256" r:id="rId2"/>
    <p:sldId id="262" r:id="rId3"/>
    <p:sldId id="257"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333" r:id="rId27"/>
    <p:sldId id="281" r:id="rId28"/>
    <p:sldId id="282" r:id="rId29"/>
    <p:sldId id="283" r:id="rId30"/>
    <p:sldId id="284" r:id="rId31"/>
    <p:sldId id="331"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20" r:id="rId62"/>
    <p:sldId id="316" r:id="rId63"/>
    <p:sldId id="317" r:id="rId64"/>
    <p:sldId id="318" r:id="rId65"/>
    <p:sldId id="319" r:id="rId66"/>
    <p:sldId id="324" r:id="rId67"/>
    <p:sldId id="321" r:id="rId68"/>
    <p:sldId id="322" r:id="rId69"/>
    <p:sldId id="323" r:id="rId70"/>
    <p:sldId id="315" r:id="rId71"/>
    <p:sldId id="325" r:id="rId72"/>
    <p:sldId id="326" r:id="rId73"/>
    <p:sldId id="327" r:id="rId74"/>
    <p:sldId id="328" r:id="rId75"/>
    <p:sldId id="332" r:id="rId76"/>
    <p:sldId id="330" r:id="rId77"/>
  </p:sldIdLst>
  <p:sldSz cx="9144000" cy="6858000" type="screen4x3"/>
  <p:notesSz cx="6858000" cy="9144000"/>
  <p:embeddedFontLst>
    <p:embeddedFont>
      <p:font typeface="Libre Baskerville" panose="020B0604020202020204" charset="0"/>
      <p:regular r:id="rId79"/>
      <p:bold r:id="rId80"/>
      <p:italic r:id="rId81"/>
    </p:embeddedFont>
    <p:embeddedFont>
      <p:font typeface="Wingdings 2" panose="05020102010507070707" pitchFamily="18" charset="2"/>
      <p:regular r:id="rId82"/>
    </p:embeddedFont>
    <p:embeddedFont>
      <p:font typeface="ＭＳ Ｐゴシック" panose="020B0600070205080204" pitchFamily="34" charset="-128"/>
      <p:regular r:id="rId83"/>
    </p:embeddedFont>
    <p:embeddedFont>
      <p:font typeface="Verdana" panose="020B0604030504040204" pitchFamily="34" charset="0"/>
      <p:regular r:id="rId84"/>
      <p:bold r:id="rId85"/>
      <p:italic r:id="rId86"/>
      <p:boldItalic r:id="rId87"/>
    </p:embeddedFont>
    <p:embeddedFont>
      <p:font typeface="Source Sans Pro" panose="020B0604020202020204" charset="0"/>
      <p:regular r:id="rId88"/>
      <p:bold r:id="rId89"/>
      <p:italic r:id="rId90"/>
      <p:boldItalic r:id="rId91"/>
    </p:embeddedFont>
    <p:embeddedFont>
      <p:font typeface="Century Gothic" panose="020B0502020202020204" pitchFamily="34" charset="0"/>
      <p:regular r:id="rId92"/>
      <p:bold r:id="rId93"/>
      <p:italic r:id="rId94"/>
      <p:boldItalic r:id="rId95"/>
    </p:embeddedFont>
    <p:embeddedFont>
      <p:font typeface="Calibri" panose="020F0502020204030204" pitchFamily="34" charset="0"/>
      <p:regular r:id="rId96"/>
      <p:bold r:id="rId97"/>
      <p:italic r:id="rId98"/>
      <p:boldItalic r:id="rId99"/>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4549" autoAdjust="0"/>
  </p:normalViewPr>
  <p:slideViewPr>
    <p:cSldViewPr>
      <p:cViewPr varScale="1">
        <p:scale>
          <a:sx n="63" d="100"/>
          <a:sy n="63" d="100"/>
        </p:scale>
        <p:origin x="-1350" y="-108"/>
      </p:cViewPr>
      <p:guideLst>
        <p:guide orient="horz" pos="2160"/>
        <p:guide pos="2880"/>
      </p:guideLst>
    </p:cSldViewPr>
  </p:slideViewPr>
  <p:notesTextViewPr>
    <p:cViewPr>
      <p:scale>
        <a:sx n="1" d="1"/>
        <a:sy n="1" d="1"/>
      </p:scale>
      <p:origin x="0" y="0"/>
    </p:cViewPr>
  </p:notesTextViewPr>
  <p:sorterViewPr>
    <p:cViewPr>
      <p:scale>
        <a:sx n="100" d="100"/>
        <a:sy n="100" d="100"/>
      </p:scale>
      <p:origin x="0" y="1666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6.fntdata"/><Relationship Id="rId89"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1.fntdata"/><Relationship Id="rId87" Type="http://schemas.openxmlformats.org/officeDocument/2006/relationships/font" Target="fonts/font9.fntdata"/><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4.fntdata"/><Relationship Id="rId90" Type="http://schemas.openxmlformats.org/officeDocument/2006/relationships/font" Target="fonts/font12.fntdata"/><Relationship Id="rId95" Type="http://schemas.openxmlformats.org/officeDocument/2006/relationships/font" Target="fonts/font1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2.fntdata"/><Relationship Id="rId85" Type="http://schemas.openxmlformats.org/officeDocument/2006/relationships/font" Target="fonts/font7.fntdata"/><Relationship Id="rId93" Type="http://schemas.openxmlformats.org/officeDocument/2006/relationships/font" Target="fonts/font15.fntdata"/><Relationship Id="rId98"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font" Target="fonts/font13.fntdata"/><Relationship Id="rId96"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font" Target="fonts/font8.fntdata"/><Relationship Id="rId94" Type="http://schemas.openxmlformats.org/officeDocument/2006/relationships/font" Target="fonts/font16.fntdata"/><Relationship Id="rId99" Type="http://schemas.openxmlformats.org/officeDocument/2006/relationships/font" Target="fonts/font21.fntdata"/><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9.fntdata"/></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c:style val="2"/>
  <c:chart>
    <c:autoTitleDeleted val="0"/>
    <c:plotArea>
      <c:layout/>
      <c:barChart>
        <c:barDir val="col"/>
        <c:grouping val="stacked"/>
        <c:varyColors val="0"/>
        <c:ser>
          <c:idx val="0"/>
          <c:order val="0"/>
          <c:tx>
            <c:strRef>
              <c:f>'[Chart in Microsoft PowerPoint]Sheet1'!$B$1</c:f>
              <c:strCache>
                <c:ptCount val="1"/>
                <c:pt idx="0">
                  <c:v>Sustain</c:v>
                </c:pt>
              </c:strCache>
            </c:strRef>
          </c:tx>
          <c:invertIfNegative val="0"/>
          <c:cat>
            <c:strRef>
              <c:f>'[Chart in Microsoft PowerPoint]Sheet1'!$A$2:$A$12</c:f>
              <c:strCache>
                <c:ptCount val="11"/>
                <c:pt idx="0">
                  <c:v>05 06</c:v>
                </c:pt>
                <c:pt idx="1">
                  <c:v>06 07</c:v>
                </c:pt>
                <c:pt idx="2">
                  <c:v>07 08</c:v>
                </c:pt>
                <c:pt idx="3">
                  <c:v>08 09</c:v>
                </c:pt>
                <c:pt idx="4">
                  <c:v>09 10</c:v>
                </c:pt>
                <c:pt idx="5">
                  <c:v>10 11</c:v>
                </c:pt>
                <c:pt idx="6">
                  <c:v>11 12</c:v>
                </c:pt>
                <c:pt idx="7">
                  <c:v>12 13</c:v>
                </c:pt>
                <c:pt idx="8">
                  <c:v>13 14</c:v>
                </c:pt>
                <c:pt idx="9">
                  <c:v>14 15</c:v>
                </c:pt>
                <c:pt idx="10">
                  <c:v>15 16</c:v>
                </c:pt>
              </c:strCache>
            </c:strRef>
          </c:cat>
          <c:val>
            <c:numRef>
              <c:f>'[Chart in Microsoft PowerPoint]Sheet1'!$B$2:$B$12</c:f>
              <c:numCache>
                <c:formatCode>General</c:formatCode>
                <c:ptCount val="11"/>
                <c:pt idx="0">
                  <c:v>0</c:v>
                </c:pt>
                <c:pt idx="1">
                  <c:v>0</c:v>
                </c:pt>
                <c:pt idx="2">
                  <c:v>9</c:v>
                </c:pt>
                <c:pt idx="3">
                  <c:v>19</c:v>
                </c:pt>
                <c:pt idx="4">
                  <c:v>60</c:v>
                </c:pt>
                <c:pt idx="5">
                  <c:v>92</c:v>
                </c:pt>
                <c:pt idx="6">
                  <c:v>138</c:v>
                </c:pt>
                <c:pt idx="7">
                  <c:v>214</c:v>
                </c:pt>
                <c:pt idx="8">
                  <c:v>290</c:v>
                </c:pt>
                <c:pt idx="9">
                  <c:v>367</c:v>
                </c:pt>
                <c:pt idx="10">
                  <c:v>424</c:v>
                </c:pt>
              </c:numCache>
            </c:numRef>
          </c:val>
        </c:ser>
        <c:ser>
          <c:idx val="1"/>
          <c:order val="1"/>
          <c:tx>
            <c:strRef>
              <c:f>'[Chart in Microsoft PowerPoint]Sheet1'!$C$1</c:f>
              <c:strCache>
                <c:ptCount val="1"/>
                <c:pt idx="0">
                  <c:v>Second Year</c:v>
                </c:pt>
              </c:strCache>
            </c:strRef>
          </c:tx>
          <c:invertIfNegative val="0"/>
          <c:cat>
            <c:strRef>
              <c:f>'[Chart in Microsoft PowerPoint]Sheet1'!$A$2:$A$12</c:f>
              <c:strCache>
                <c:ptCount val="11"/>
                <c:pt idx="0">
                  <c:v>05 06</c:v>
                </c:pt>
                <c:pt idx="1">
                  <c:v>06 07</c:v>
                </c:pt>
                <c:pt idx="2">
                  <c:v>07 08</c:v>
                </c:pt>
                <c:pt idx="3">
                  <c:v>08 09</c:v>
                </c:pt>
                <c:pt idx="4">
                  <c:v>09 10</c:v>
                </c:pt>
                <c:pt idx="5">
                  <c:v>10 11</c:v>
                </c:pt>
                <c:pt idx="6">
                  <c:v>11 12</c:v>
                </c:pt>
                <c:pt idx="7">
                  <c:v>12 13</c:v>
                </c:pt>
                <c:pt idx="8">
                  <c:v>13 14</c:v>
                </c:pt>
                <c:pt idx="9">
                  <c:v>14 15</c:v>
                </c:pt>
                <c:pt idx="10">
                  <c:v>15 16</c:v>
                </c:pt>
              </c:strCache>
            </c:strRef>
          </c:cat>
          <c:val>
            <c:numRef>
              <c:f>'[Chart in Microsoft PowerPoint]Sheet1'!$C$2:$C$12</c:f>
              <c:numCache>
                <c:formatCode>General</c:formatCode>
                <c:ptCount val="11"/>
                <c:pt idx="0">
                  <c:v>0</c:v>
                </c:pt>
                <c:pt idx="1">
                  <c:v>9</c:v>
                </c:pt>
                <c:pt idx="2">
                  <c:v>10</c:v>
                </c:pt>
                <c:pt idx="3">
                  <c:v>41</c:v>
                </c:pt>
                <c:pt idx="4">
                  <c:v>32</c:v>
                </c:pt>
                <c:pt idx="5">
                  <c:v>46</c:v>
                </c:pt>
                <c:pt idx="6">
                  <c:v>76</c:v>
                </c:pt>
                <c:pt idx="7">
                  <c:v>76</c:v>
                </c:pt>
                <c:pt idx="8">
                  <c:v>77</c:v>
                </c:pt>
                <c:pt idx="9">
                  <c:v>57</c:v>
                </c:pt>
                <c:pt idx="10">
                  <c:v>56</c:v>
                </c:pt>
              </c:numCache>
            </c:numRef>
          </c:val>
        </c:ser>
        <c:ser>
          <c:idx val="2"/>
          <c:order val="2"/>
          <c:tx>
            <c:strRef>
              <c:f>'[Chart in Microsoft PowerPoint]Sheet1'!$D$1</c:f>
              <c:strCache>
                <c:ptCount val="1"/>
                <c:pt idx="0">
                  <c:v>First Year</c:v>
                </c:pt>
              </c:strCache>
            </c:strRef>
          </c:tx>
          <c:invertIfNegative val="0"/>
          <c:cat>
            <c:strRef>
              <c:f>'[Chart in Microsoft PowerPoint]Sheet1'!$A$2:$A$12</c:f>
              <c:strCache>
                <c:ptCount val="11"/>
                <c:pt idx="0">
                  <c:v>05 06</c:v>
                </c:pt>
                <c:pt idx="1">
                  <c:v>06 07</c:v>
                </c:pt>
                <c:pt idx="2">
                  <c:v>07 08</c:v>
                </c:pt>
                <c:pt idx="3">
                  <c:v>08 09</c:v>
                </c:pt>
                <c:pt idx="4">
                  <c:v>09 10</c:v>
                </c:pt>
                <c:pt idx="5">
                  <c:v>10 11</c:v>
                </c:pt>
                <c:pt idx="6">
                  <c:v>11 12</c:v>
                </c:pt>
                <c:pt idx="7">
                  <c:v>12 13</c:v>
                </c:pt>
                <c:pt idx="8">
                  <c:v>13 14</c:v>
                </c:pt>
                <c:pt idx="9">
                  <c:v>14 15</c:v>
                </c:pt>
                <c:pt idx="10">
                  <c:v>15 16</c:v>
                </c:pt>
              </c:strCache>
            </c:strRef>
          </c:cat>
          <c:val>
            <c:numRef>
              <c:f>'[Chart in Microsoft PowerPoint]Sheet1'!$D$2:$D$12</c:f>
              <c:numCache>
                <c:formatCode>General</c:formatCode>
                <c:ptCount val="11"/>
                <c:pt idx="0">
                  <c:v>9</c:v>
                </c:pt>
                <c:pt idx="1">
                  <c:v>10</c:v>
                </c:pt>
                <c:pt idx="2">
                  <c:v>41</c:v>
                </c:pt>
                <c:pt idx="3">
                  <c:v>32</c:v>
                </c:pt>
                <c:pt idx="4">
                  <c:v>46</c:v>
                </c:pt>
                <c:pt idx="5">
                  <c:v>76</c:v>
                </c:pt>
                <c:pt idx="6">
                  <c:v>76</c:v>
                </c:pt>
                <c:pt idx="7">
                  <c:v>77</c:v>
                </c:pt>
                <c:pt idx="8">
                  <c:v>57</c:v>
                </c:pt>
                <c:pt idx="9">
                  <c:v>56</c:v>
                </c:pt>
                <c:pt idx="10">
                  <c:v>53</c:v>
                </c:pt>
              </c:numCache>
            </c:numRef>
          </c:val>
        </c:ser>
        <c:dLbls>
          <c:showLegendKey val="0"/>
          <c:showVal val="0"/>
          <c:showCatName val="0"/>
          <c:showSerName val="0"/>
          <c:showPercent val="0"/>
          <c:showBubbleSize val="0"/>
        </c:dLbls>
        <c:gapWidth val="150"/>
        <c:overlap val="100"/>
        <c:axId val="153191552"/>
        <c:axId val="153193088"/>
      </c:barChart>
      <c:catAx>
        <c:axId val="153191552"/>
        <c:scaling>
          <c:orientation val="minMax"/>
        </c:scaling>
        <c:delete val="0"/>
        <c:axPos val="b"/>
        <c:majorTickMark val="out"/>
        <c:minorTickMark val="none"/>
        <c:tickLblPos val="nextTo"/>
        <c:crossAx val="153193088"/>
        <c:crosses val="autoZero"/>
        <c:auto val="1"/>
        <c:lblAlgn val="ctr"/>
        <c:lblOffset val="100"/>
        <c:noMultiLvlLbl val="0"/>
      </c:catAx>
      <c:valAx>
        <c:axId val="153193088"/>
        <c:scaling>
          <c:orientation val="minMax"/>
        </c:scaling>
        <c:delete val="0"/>
        <c:axPos val="l"/>
        <c:majorGridlines/>
        <c:numFmt formatCode="General" sourceLinked="1"/>
        <c:majorTickMark val="out"/>
        <c:minorTickMark val="none"/>
        <c:tickLblPos val="nextTo"/>
        <c:crossAx val="153191552"/>
        <c:crosses val="autoZero"/>
        <c:crossBetween val="between"/>
      </c:valAx>
    </c:plotArea>
    <c:legend>
      <c:legendPos val="r"/>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numCol="1"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29325102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numCol="1"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http://pdxscholar.library.pdx.edu/cgi/viewcontent.cgi?article=1079&amp;context=socwork_fac</a:t>
            </a:r>
          </a:p>
          <a:p>
            <a:endParaRPr lang="en-US" dirty="0" smtClean="0"/>
          </a:p>
          <a:p>
            <a:r>
              <a:rPr lang="en-US" dirty="0" smtClean="0"/>
              <a:t>http://link.springer.com/article/10.1007%2Fs10935-010-0215-7</a:t>
            </a:r>
          </a:p>
          <a:p>
            <a:endParaRPr lang="en-US" dirty="0" smtClean="0"/>
          </a:p>
          <a:p>
            <a:endParaRPr lang="en-US" dirty="0"/>
          </a:p>
        </p:txBody>
      </p:sp>
    </p:spTree>
    <p:extLst>
      <p:ext uri="{BB962C8B-B14F-4D97-AF65-F5344CB8AC3E}">
        <p14:creationId xmlns:p14="http://schemas.microsoft.com/office/powerpoint/2010/main" val="391860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https://www.pbisapps.org/Applications/Pages/PBIS-Assessment-Surveys.aspx#tfi</a:t>
            </a:r>
            <a:endParaRPr lang="en-US" dirty="0"/>
          </a:p>
        </p:txBody>
      </p:sp>
    </p:spTree>
    <p:extLst>
      <p:ext uri="{BB962C8B-B14F-4D97-AF65-F5344CB8AC3E}">
        <p14:creationId xmlns:p14="http://schemas.microsoft.com/office/powerpoint/2010/main" val="2189688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p:spPr>
        <p:txBody>
          <a:bodyPr lIns="91425" tIns="91425" rIns="91425" bIns="91425" numCol="1"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numCol="1"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5"/>
            <a:ext cx="5486400" cy="4114805"/>
          </a:xfrm>
          <a:prstGeom prst="rect">
            <a:avLst/>
          </a:prstGeom>
          <a:noFill/>
          <a:ln>
            <a:noFill/>
          </a:ln>
        </p:spPr>
        <p:txBody>
          <a:bodyPr lIns="91325" tIns="45675" rIns="91325" bIns="45675" numCol="1" anchor="t" anchorCtr="0">
            <a:noAutofit/>
          </a:bodyPr>
          <a:lstStyle/>
          <a:p>
            <a:pPr>
              <a:spcBef>
                <a:spcPts val="0"/>
              </a:spcBef>
              <a:buNone/>
            </a:pPr>
            <a:endParaRPr/>
          </a:p>
        </p:txBody>
      </p:sp>
      <p:sp>
        <p:nvSpPr>
          <p:cNvPr id="86" name="Shape 86"/>
          <p:cNvSpPr txBox="1">
            <a:spLocks noGrp="1"/>
          </p:cNvSpPr>
          <p:nvPr>
            <p:ph type="sldNum" idx="12"/>
          </p:nvPr>
        </p:nvSpPr>
        <p:spPr>
          <a:xfrm>
            <a:off x="3884613" y="8685225"/>
            <a:ext cx="2971800" cy="457200"/>
          </a:xfrm>
          <a:prstGeom prst="rect">
            <a:avLst/>
          </a:prstGeom>
          <a:noFill/>
          <a:ln>
            <a:noFill/>
          </a:ln>
        </p:spPr>
        <p:txBody>
          <a:bodyPr lIns="91325" tIns="45675" rIns="91325" bIns="45675" numCol="1" anchor="b" anchorCtr="0">
            <a:noAutofit/>
          </a:bodyPr>
          <a:lstStyle/>
          <a:p>
            <a:pPr marL="0" marR="0" lvl="0" indent="0" algn="r" rtl="0">
              <a:spcBef>
                <a:spcPts val="0"/>
              </a:spcBef>
              <a:buSzPct val="25000"/>
              <a:buNone/>
            </a:pPr>
            <a:r>
              <a:rPr lang="en" altLang="en" sz="140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numCol="1"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numCol="1"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numCol="1"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numCol="1"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numCol="1"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This is </a:t>
            </a:r>
          </a:p>
        </p:txBody>
      </p:sp>
      <p:sp>
        <p:nvSpPr>
          <p:cNvPr id="67588" name="Slide Number Placeholder 3"/>
          <p:cNvSpPr>
            <a:spLocks noGrp="1"/>
          </p:cNvSpPr>
          <p:nvPr>
            <p:ph type="sldNum" sz="quarter" idx="5"/>
          </p:nvPr>
        </p:nvSpPr>
        <p:spPr>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numCol="1"/>
          <a:lstStyle>
            <a:lvl1pPr eaLnBrk="0" hangingPunct="0">
              <a:spcBef>
                <a:spcPct val="30000"/>
              </a:spcBef>
              <a:defRPr sz="1200">
                <a:solidFill>
                  <a:schemeClr val="tx1"/>
                </a:solidFill>
                <a:latin typeface="Calibri" pitchFamily="34" charset="0"/>
                <a:ea typeface="MS PGothic" pitchFamily="34" charset="-128"/>
              </a:defRPr>
            </a:lvl1pPr>
            <a:lvl2pPr marL="734852" indent="-282635" eaLnBrk="0" hangingPunct="0">
              <a:spcBef>
                <a:spcPct val="30000"/>
              </a:spcBef>
              <a:defRPr sz="1200">
                <a:solidFill>
                  <a:schemeClr val="tx1"/>
                </a:solidFill>
                <a:latin typeface="Calibri" pitchFamily="34" charset="0"/>
                <a:ea typeface="MS PGothic" pitchFamily="34" charset="-128"/>
              </a:defRPr>
            </a:lvl2pPr>
            <a:lvl3pPr marL="1130541" indent="-226108" eaLnBrk="0" hangingPunct="0">
              <a:spcBef>
                <a:spcPct val="30000"/>
              </a:spcBef>
              <a:defRPr sz="1200">
                <a:solidFill>
                  <a:schemeClr val="tx1"/>
                </a:solidFill>
                <a:latin typeface="Calibri" pitchFamily="34" charset="0"/>
                <a:ea typeface="MS PGothic" pitchFamily="34" charset="-128"/>
              </a:defRPr>
            </a:lvl3pPr>
            <a:lvl4pPr marL="1582758" indent="-226108" eaLnBrk="0" hangingPunct="0">
              <a:spcBef>
                <a:spcPct val="30000"/>
              </a:spcBef>
              <a:defRPr sz="1200">
                <a:solidFill>
                  <a:schemeClr val="tx1"/>
                </a:solidFill>
                <a:latin typeface="Calibri" pitchFamily="34" charset="0"/>
                <a:ea typeface="MS PGothic" pitchFamily="34" charset="-128"/>
              </a:defRPr>
            </a:lvl4pPr>
            <a:lvl5pPr marL="2034974" indent="-226108" eaLnBrk="0" hangingPunct="0">
              <a:spcBef>
                <a:spcPct val="30000"/>
              </a:spcBef>
              <a:defRPr sz="1200">
                <a:solidFill>
                  <a:schemeClr val="tx1"/>
                </a:solidFill>
                <a:latin typeface="Calibri" pitchFamily="34" charset="0"/>
                <a:ea typeface="MS PGothic" pitchFamily="34" charset="-128"/>
              </a:defRPr>
            </a:lvl5pPr>
            <a:lvl6pPr marL="2487191" indent="-226108"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39407" indent="-22610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91624" indent="-22610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43840" indent="-22610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B6D06B5-2C5C-4B88-92C1-ACE5BB94E822}" type="slidenum">
              <a:rPr lang="en-US" smtClean="0">
                <a:latin typeface="Arial" pitchFamily="34" charset="0"/>
              </a:rPr>
              <a:pPr eaLnBrk="1" hangingPunct="1">
                <a:spcBef>
                  <a:spcPct val="0"/>
                </a:spcBef>
              </a:pPr>
              <a:t>5</a:t>
            </a:fld>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numCol="1"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numCol="1"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numCol="1"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numCol="1"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numCol="1"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numCol="1"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numCol="1"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numCol="1" anchor="t" anchorCtr="0">
            <a:noAutofit/>
          </a:bodyPr>
          <a:lstStyle/>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numCol="1" anchor="t" anchorCtr="0">
            <a:noAutofit/>
          </a:bodyPr>
          <a:lstStyle/>
          <a:p>
            <a:pPr>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numCol="1"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a:t>
            </a:r>
            <a:r>
              <a:rPr lang="en-US" baseline="0" dirty="0" smtClean="0"/>
              <a:t> percentage of students served is 29.5%</a:t>
            </a:r>
            <a:endParaRPr lang="en-US" dirty="0" smtClean="0"/>
          </a:p>
        </p:txBody>
      </p:sp>
      <p:sp>
        <p:nvSpPr>
          <p:cNvPr id="67588" name="Slide Number Placeholder 3"/>
          <p:cNvSpPr>
            <a:spLocks noGrp="1"/>
          </p:cNvSpPr>
          <p:nvPr>
            <p:ph type="sldNum" sz="quarter" idx="5"/>
          </p:nvPr>
        </p:nvSpPr>
        <p:spPr>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numCol="1"/>
          <a:lstStyle>
            <a:lvl1pPr eaLnBrk="0" hangingPunct="0">
              <a:spcBef>
                <a:spcPct val="30000"/>
              </a:spcBef>
              <a:defRPr sz="1200">
                <a:solidFill>
                  <a:schemeClr val="tx1"/>
                </a:solidFill>
                <a:latin typeface="Calibri" pitchFamily="34" charset="0"/>
                <a:ea typeface="MS PGothic" pitchFamily="34" charset="-128"/>
              </a:defRPr>
            </a:lvl1pPr>
            <a:lvl2pPr marL="734852" indent="-282635" eaLnBrk="0" hangingPunct="0">
              <a:spcBef>
                <a:spcPct val="30000"/>
              </a:spcBef>
              <a:defRPr sz="1200">
                <a:solidFill>
                  <a:schemeClr val="tx1"/>
                </a:solidFill>
                <a:latin typeface="Calibri" pitchFamily="34" charset="0"/>
                <a:ea typeface="MS PGothic" pitchFamily="34" charset="-128"/>
              </a:defRPr>
            </a:lvl2pPr>
            <a:lvl3pPr marL="1130541" indent="-226108" eaLnBrk="0" hangingPunct="0">
              <a:spcBef>
                <a:spcPct val="30000"/>
              </a:spcBef>
              <a:defRPr sz="1200">
                <a:solidFill>
                  <a:schemeClr val="tx1"/>
                </a:solidFill>
                <a:latin typeface="Calibri" pitchFamily="34" charset="0"/>
                <a:ea typeface="MS PGothic" pitchFamily="34" charset="-128"/>
              </a:defRPr>
            </a:lvl3pPr>
            <a:lvl4pPr marL="1582758" indent="-226108" eaLnBrk="0" hangingPunct="0">
              <a:spcBef>
                <a:spcPct val="30000"/>
              </a:spcBef>
              <a:defRPr sz="1200">
                <a:solidFill>
                  <a:schemeClr val="tx1"/>
                </a:solidFill>
                <a:latin typeface="Calibri" pitchFamily="34" charset="0"/>
                <a:ea typeface="MS PGothic" pitchFamily="34" charset="-128"/>
              </a:defRPr>
            </a:lvl4pPr>
            <a:lvl5pPr marL="2034974" indent="-226108" eaLnBrk="0" hangingPunct="0">
              <a:spcBef>
                <a:spcPct val="30000"/>
              </a:spcBef>
              <a:defRPr sz="1200">
                <a:solidFill>
                  <a:schemeClr val="tx1"/>
                </a:solidFill>
                <a:latin typeface="Calibri" pitchFamily="34" charset="0"/>
                <a:ea typeface="MS PGothic" pitchFamily="34" charset="-128"/>
              </a:defRPr>
            </a:lvl5pPr>
            <a:lvl6pPr marL="2487191" indent="-226108"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39407" indent="-22610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91624" indent="-22610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43840" indent="-22610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B6D06B5-2C5C-4B88-92C1-ACE5BB94E822}" type="slidenum">
              <a:rPr lang="en-US" smtClean="0">
                <a:latin typeface="Arial" pitchFamily="34" charset="0"/>
              </a:rPr>
              <a:pPr eaLnBrk="1" hangingPunct="1">
                <a:spcBef>
                  <a:spcPct val="0"/>
                </a:spcBef>
              </a:pPr>
              <a:t>6</a:t>
            </a:fld>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numCol="1"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4" name="Shape 224"/>
          <p:cNvSpPr txBox="1">
            <a:spLocks noGrp="1"/>
          </p:cNvSpPr>
          <p:nvPr>
            <p:ph type="body" idx="1"/>
          </p:nvPr>
        </p:nvSpPr>
        <p:spPr>
          <a:xfrm>
            <a:off x="685800" y="4343400"/>
            <a:ext cx="5486399" cy="4114800"/>
          </a:xfrm>
          <a:prstGeom prst="rect">
            <a:avLst/>
          </a:prstGeom>
        </p:spPr>
        <p:txBody>
          <a:bodyPr lIns="91425" tIns="91425" rIns="91425" bIns="91425" numCol="1" anchor="t" anchorCtr="0">
            <a:noAutofit/>
          </a:bodyPr>
          <a:lstStyle/>
          <a:p>
            <a:pPr lvl="0" rt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numCol="1" anchor="t" anchorCtr="0">
            <a:noAutofit/>
          </a:bodyPr>
          <a:lstStyle/>
          <a:p>
            <a:pPr>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numCol="1" anchor="t" anchorCtr="0">
            <a:noAutofit/>
          </a:bodyPr>
          <a:lstStyle/>
          <a:p>
            <a:pPr>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p:spPr>
        <p:txBody>
          <a:bodyPr lIns="91425" tIns="91425" rIns="91425" bIns="91425" numCol="1" anchor="t" anchorCtr="0">
            <a:noAutofit/>
          </a:bodyPr>
          <a:lstStyle/>
          <a:p>
            <a:pPr>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p:spPr>
        <p:txBody>
          <a:bodyPr lIns="91425" tIns="91425" rIns="91425" bIns="91425" numCol="1" anchor="t" anchorCtr="0">
            <a:noAutofit/>
          </a:bodyPr>
          <a:lstStyle/>
          <a:p>
            <a:pPr>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numCol="1"/>
          <a:lstStyle/>
          <a:p>
            <a:r>
              <a:rPr lang="en-US" dirty="0" smtClean="0"/>
              <a:t>https://education.state.mn.us/MDE/Welcome/Direc/</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numCol="1"/>
          <a:lstStyle/>
          <a:p>
            <a:fld id="{23608787-B9A3-4E62-BD69-67ED2A942CA6}" type="slidenum">
              <a:rPr lang="en-US" smtClean="0"/>
              <a:t>74</a:t>
            </a:fld>
            <a:endParaRPr lang="en-US"/>
          </a:p>
        </p:txBody>
      </p:sp>
    </p:spTree>
    <p:extLst>
      <p:ext uri="{BB962C8B-B14F-4D97-AF65-F5344CB8AC3E}">
        <p14:creationId xmlns:p14="http://schemas.microsoft.com/office/powerpoint/2010/main" val="20427370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numCol="1">
            <a:normAutofit/>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p:spPr>
        <p:txBody>
          <a:bodyPr lIns="91425" tIns="91425" rIns="91425" bIns="91425" numCol="1"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a:t>
            </a:r>
            <a:r>
              <a:rPr lang="en-US" baseline="0" dirty="0" smtClean="0"/>
              <a:t> percentage of students served is 29.5%</a:t>
            </a:r>
            <a:endParaRPr lang="en-US" dirty="0" smtClean="0"/>
          </a:p>
        </p:txBody>
      </p:sp>
      <p:sp>
        <p:nvSpPr>
          <p:cNvPr id="67588" name="Slide Number Placeholder 3"/>
          <p:cNvSpPr>
            <a:spLocks noGrp="1"/>
          </p:cNvSpPr>
          <p:nvPr>
            <p:ph type="sldNum" sz="quarter" idx="5"/>
          </p:nvPr>
        </p:nvSpPr>
        <p:spPr>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numCol="1"/>
          <a:lstStyle>
            <a:lvl1pPr eaLnBrk="0" hangingPunct="0">
              <a:spcBef>
                <a:spcPct val="30000"/>
              </a:spcBef>
              <a:defRPr sz="1200">
                <a:solidFill>
                  <a:schemeClr val="tx1"/>
                </a:solidFill>
                <a:latin typeface="Calibri" pitchFamily="34" charset="0"/>
                <a:ea typeface="MS PGothic" pitchFamily="34" charset="-128"/>
              </a:defRPr>
            </a:lvl1pPr>
            <a:lvl2pPr marL="734852" indent="-282635" eaLnBrk="0" hangingPunct="0">
              <a:spcBef>
                <a:spcPct val="30000"/>
              </a:spcBef>
              <a:defRPr sz="1200">
                <a:solidFill>
                  <a:schemeClr val="tx1"/>
                </a:solidFill>
                <a:latin typeface="Calibri" pitchFamily="34" charset="0"/>
                <a:ea typeface="MS PGothic" pitchFamily="34" charset="-128"/>
              </a:defRPr>
            </a:lvl2pPr>
            <a:lvl3pPr marL="1130541" indent="-226108" eaLnBrk="0" hangingPunct="0">
              <a:spcBef>
                <a:spcPct val="30000"/>
              </a:spcBef>
              <a:defRPr sz="1200">
                <a:solidFill>
                  <a:schemeClr val="tx1"/>
                </a:solidFill>
                <a:latin typeface="Calibri" pitchFamily="34" charset="0"/>
                <a:ea typeface="MS PGothic" pitchFamily="34" charset="-128"/>
              </a:defRPr>
            </a:lvl3pPr>
            <a:lvl4pPr marL="1582758" indent="-226108" eaLnBrk="0" hangingPunct="0">
              <a:spcBef>
                <a:spcPct val="30000"/>
              </a:spcBef>
              <a:defRPr sz="1200">
                <a:solidFill>
                  <a:schemeClr val="tx1"/>
                </a:solidFill>
                <a:latin typeface="Calibri" pitchFamily="34" charset="0"/>
                <a:ea typeface="MS PGothic" pitchFamily="34" charset="-128"/>
              </a:defRPr>
            </a:lvl4pPr>
            <a:lvl5pPr marL="2034974" indent="-226108" eaLnBrk="0" hangingPunct="0">
              <a:spcBef>
                <a:spcPct val="30000"/>
              </a:spcBef>
              <a:defRPr sz="1200">
                <a:solidFill>
                  <a:schemeClr val="tx1"/>
                </a:solidFill>
                <a:latin typeface="Calibri" pitchFamily="34" charset="0"/>
                <a:ea typeface="MS PGothic" pitchFamily="34" charset="-128"/>
              </a:defRPr>
            </a:lvl5pPr>
            <a:lvl6pPr marL="2487191" indent="-226108"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39407" indent="-22610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91624" indent="-22610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43840" indent="-22610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B6D06B5-2C5C-4B88-92C1-ACE5BB94E822}" type="slidenum">
              <a:rPr lang="en-US" smtClean="0">
                <a:latin typeface="Arial" pitchFamily="34" charset="0"/>
              </a:rPr>
              <a:pPr eaLnBrk="1" hangingPunct="1">
                <a:spcBef>
                  <a:spcPct val="0"/>
                </a:spcBef>
              </a:pPr>
              <a:t>7</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numCol="1"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p:spPr>
        <p:txBody>
          <a:bodyPr lIns="91425" tIns="91425" rIns="91425" bIns="91425" numCol="1"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numCol="1" anchor="t" anchorCtr="0">
            <a:noAutofit/>
          </a:bodyPr>
          <a:lstStyle/>
          <a:p>
            <a:pPr>
              <a:spcBef>
                <a:spcPts val="0"/>
              </a:spcBef>
              <a:buNone/>
            </a:pPr>
            <a:r>
              <a:rPr lang="en-US" dirty="0" smtClean="0"/>
              <a:t>http://www.ncbi.nlm.nih.gov/pmc/articles/PMC3004682/pdf/i1998-1929-3-1-33.pdf</a:t>
            </a:r>
          </a:p>
          <a:p>
            <a:pPr>
              <a:spcBef>
                <a:spcPts val="0"/>
              </a:spcBef>
              <a:buNone/>
            </a:pPr>
            <a:endParaRPr lang="en-US" dirty="0" smtClean="0"/>
          </a:p>
          <a:p>
            <a:pPr>
              <a:spcBef>
                <a:spcPts val="0"/>
              </a:spcBef>
              <a:buNone/>
            </a:pPr>
            <a:r>
              <a:rPr lang="en-US" sz="1100" b="0" i="0" kern="1200" dirty="0" smtClean="0">
                <a:solidFill>
                  <a:schemeClr val="tx1"/>
                </a:solidFill>
                <a:effectLst/>
                <a:latin typeface="+mn-lt"/>
                <a:ea typeface="+mn-ea"/>
                <a:cs typeface="+mn-cs"/>
              </a:rPr>
              <a:t>Anderson, C. M., &amp; Borgmeier, C. (2010). Tier II Interventions within the Framework of School-Wide Positive Behavior Support: Essential Features for Design, Implementation, and Maintenance. </a:t>
            </a:r>
            <a:r>
              <a:rPr lang="en-US" sz="1100" b="0" i="1" kern="1200" dirty="0" smtClean="0">
                <a:solidFill>
                  <a:schemeClr val="tx1"/>
                </a:solidFill>
                <a:effectLst/>
                <a:latin typeface="+mn-lt"/>
                <a:ea typeface="+mn-ea"/>
                <a:cs typeface="+mn-cs"/>
              </a:rPr>
              <a:t>Behavior Analysis in Practice</a:t>
            </a:r>
            <a:r>
              <a:rPr lang="en-US" sz="1100" b="0" i="0" kern="1200" dirty="0" smtClean="0">
                <a:solidFill>
                  <a:schemeClr val="tx1"/>
                </a:solidFill>
                <a:effectLst/>
                <a:latin typeface="+mn-lt"/>
                <a:ea typeface="+mn-ea"/>
                <a:cs typeface="+mn-cs"/>
              </a:rPr>
              <a:t>, </a:t>
            </a:r>
            <a:r>
              <a:rPr lang="en-US" sz="1100" b="0" i="1" kern="1200" dirty="0" smtClean="0">
                <a:solidFill>
                  <a:schemeClr val="tx1"/>
                </a:solidFill>
                <a:effectLst/>
                <a:latin typeface="+mn-lt"/>
                <a:ea typeface="+mn-ea"/>
                <a:cs typeface="+mn-cs"/>
              </a:rPr>
              <a:t>3</a:t>
            </a:r>
            <a:r>
              <a:rPr lang="en-US" sz="1100" b="0" i="0" kern="1200" dirty="0" smtClean="0">
                <a:solidFill>
                  <a:schemeClr val="tx1"/>
                </a:solidFill>
                <a:effectLst/>
                <a:latin typeface="+mn-lt"/>
                <a:ea typeface="+mn-ea"/>
                <a:cs typeface="+mn-cs"/>
              </a:rPr>
              <a:t>(1), 33–45.</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http://ebx.sagepub.com/content/23/2/78</a:t>
            </a:r>
            <a:endParaRPr lang="en-US" dirty="0"/>
          </a:p>
        </p:txBody>
      </p:sp>
    </p:spTree>
    <p:extLst>
      <p:ext uri="{BB962C8B-B14F-4D97-AF65-F5344CB8AC3E}">
        <p14:creationId xmlns:p14="http://schemas.microsoft.com/office/powerpoint/2010/main" val="2354078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books.google.com/books?hl=en&amp;lr=&amp;id=wWnNsr2L808C&amp;oi=fnd&amp;pg=PP1&amp;dq=Crone,+Hawken+%26+Horner,+2010+Responding+to+Problem+Behavior+in+Schools&amp;ots=FShtdBCsRt&amp;sig=NGgU5rtTfRtgDVy1vCRTEQYNmIU#v=onepage&amp;q=Crone%2C%20Hawken%20%26%20Horner%2C%202010%20Responding%20to%20Problem%20Behavior%20in%20Schools&amp;f=false</a:t>
            </a:r>
            <a:endParaRPr lang="en-US" dirty="0"/>
          </a:p>
        </p:txBody>
      </p:sp>
    </p:spTree>
    <p:extLst>
      <p:ext uri="{BB962C8B-B14F-4D97-AF65-F5344CB8AC3E}">
        <p14:creationId xmlns:p14="http://schemas.microsoft.com/office/powerpoint/2010/main" val="3523627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9" y="992767"/>
            <a:ext cx="8520599" cy="2736799"/>
          </a:xfrm>
          <a:prstGeom prst="rect">
            <a:avLst/>
          </a:prstGeom>
        </p:spPr>
        <p:txBody>
          <a:bodyPr lIns="91425" tIns="91425" rIns="91425" bIns="91425" numCol="1" anchor="b" anchorCtr="0"/>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a:endParaRPr/>
          </a:p>
        </p:txBody>
      </p:sp>
      <p:sp>
        <p:nvSpPr>
          <p:cNvPr id="11" name="Shape 11"/>
          <p:cNvSpPr txBox="1">
            <a:spLocks noGrp="1"/>
          </p:cNvSpPr>
          <p:nvPr>
            <p:ph type="subTitle" idx="1"/>
          </p:nvPr>
        </p:nvSpPr>
        <p:spPr>
          <a:xfrm>
            <a:off x="311701" y="3778833"/>
            <a:ext cx="8520599" cy="1056800"/>
          </a:xfrm>
          <a:prstGeom prst="rect">
            <a:avLst/>
          </a:prstGeom>
        </p:spPr>
        <p:txBody>
          <a:bodyPr lIns="91425" tIns="91425" rIns="91425" bIns="91425" numCol="1"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6217621"/>
            <a:ext cx="548699" cy="524800"/>
          </a:xfrm>
          <a:prstGeom prst="rect">
            <a:avLst/>
          </a:prstGeom>
        </p:spPr>
        <p:txBody>
          <a:bodyPr lIns="91425" tIns="91425" rIns="91425" bIns="91425" numCol="1" anchor="ctr" anchorCtr="0">
            <a:noAutofit/>
          </a:bodyPr>
          <a:lstStyle/>
          <a:p>
            <a:pPr>
              <a:spcBef>
                <a:spcPts val="0"/>
              </a:spcBef>
              <a:buNone/>
            </a:pPr>
            <a:fld id="{00000000-1234-1234-1234-123412341234}" type="slidenum">
              <a:rPr lang="en" altLang="en"/>
              <a:t>‹#›</a:t>
            </a:fld>
            <a:endParaRPr lang="en" alt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1" y="1474833"/>
            <a:ext cx="8520599" cy="2618000"/>
          </a:xfrm>
          <a:prstGeom prst="rect">
            <a:avLst/>
          </a:prstGeom>
        </p:spPr>
        <p:txBody>
          <a:bodyPr lIns="91425" tIns="91425" rIns="91425" bIns="91425" numCol="1"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46" name="Shape 46"/>
          <p:cNvSpPr txBox="1">
            <a:spLocks noGrp="1"/>
          </p:cNvSpPr>
          <p:nvPr>
            <p:ph type="body" idx="1"/>
          </p:nvPr>
        </p:nvSpPr>
        <p:spPr>
          <a:xfrm>
            <a:off x="311701" y="4202967"/>
            <a:ext cx="8520599" cy="1734400"/>
          </a:xfrm>
          <a:prstGeom prst="rect">
            <a:avLst/>
          </a:prstGeom>
        </p:spPr>
        <p:txBody>
          <a:bodyPr lIns="91425" tIns="91425" rIns="91425" bIns="91425" numCol="1"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47" name="Shape 47"/>
          <p:cNvSpPr txBox="1">
            <a:spLocks noGrp="1"/>
          </p:cNvSpPr>
          <p:nvPr>
            <p:ph type="sldNum" idx="12"/>
          </p:nvPr>
        </p:nvSpPr>
        <p:spPr>
          <a:xfrm>
            <a:off x="8472458" y="6217621"/>
            <a:ext cx="548699" cy="524800"/>
          </a:xfrm>
          <a:prstGeom prst="rect">
            <a:avLst/>
          </a:prstGeom>
        </p:spPr>
        <p:txBody>
          <a:bodyPr lIns="91425" tIns="91425" rIns="91425" bIns="91425" numCol="1" anchor="ctr" anchorCtr="0">
            <a:noAutofit/>
          </a:bodyPr>
          <a:lstStyle/>
          <a:p>
            <a:pPr>
              <a:spcBef>
                <a:spcPts val="0"/>
              </a:spcBef>
              <a:buNone/>
            </a:pPr>
            <a:fld id="{00000000-1234-1234-1234-123412341234}" type="slidenum">
              <a:rPr lang="en" altLang="en"/>
              <a:t>‹#›</a:t>
            </a:fld>
            <a:endParaRPr lang="en" alt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914400" y="274637"/>
            <a:ext cx="7772400" cy="1143000"/>
          </a:xfrm>
          <a:prstGeom prst="rect">
            <a:avLst/>
          </a:prstGeom>
          <a:noFill/>
          <a:ln>
            <a:noFill/>
          </a:ln>
        </p:spPr>
        <p:txBody>
          <a:bodyPr lIns="91425" tIns="91425" rIns="91425" bIns="91425" numCol="1" anchor="b" anchorCtr="0"/>
          <a:lstStyle>
            <a:lvl1pPr algn="l" rtl="0">
              <a:spcBef>
                <a:spcPts val="0"/>
              </a:spcBef>
              <a:buClr>
                <a:schemeClr val="dk2"/>
              </a:buClr>
              <a:buFont typeface="Source Sans Pro"/>
              <a:buNone/>
              <a:defRPr sz="4000">
                <a:solidFill>
                  <a:schemeClr val="dk2"/>
                </a:solidFill>
                <a:latin typeface="Source Sans Pro"/>
                <a:ea typeface="Source Sans Pro"/>
                <a:cs typeface="Source Sans Pro"/>
                <a:sym typeface="Source Sans Pr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dt" idx="10"/>
          </p:nvPr>
        </p:nvSpPr>
        <p:spPr>
          <a:xfrm>
            <a:off x="6172200" y="6191250"/>
            <a:ext cx="2476500" cy="476249"/>
          </a:xfrm>
          <a:prstGeom prst="rect">
            <a:avLst/>
          </a:prstGeom>
          <a:noFill/>
          <a:ln>
            <a:noFill/>
          </a:ln>
        </p:spPr>
        <p:txBody>
          <a:bodyPr lIns="91425" tIns="91425" rIns="91425" bIns="91425" numCol="1" anchor="ctr" anchorCtr="0"/>
          <a:lstStyle>
            <a:lvl1pPr marL="0" marR="0" indent="0" algn="r" rtl="0">
              <a:spcBef>
                <a:spcPts val="0"/>
              </a:spcBef>
              <a:defRPr sz="1400" b="0" i="0" u="none" strike="noStrike" cap="none" baseline="0">
                <a:solidFill>
                  <a:schemeClr val="dk2"/>
                </a:solidFill>
                <a:latin typeface="Libre Baskerville"/>
                <a:ea typeface="Libre Baskerville"/>
                <a:cs typeface="Libre Baskerville"/>
                <a:sym typeface="Libre Baskerville"/>
              </a:defRPr>
            </a:lvl1pPr>
            <a:lvl2pPr marL="457200" marR="0" indent="0" algn="l" rtl="0">
              <a:spcBef>
                <a:spcPts val="0"/>
              </a:spcBef>
              <a:defRPr sz="1800" b="0" i="0" u="none" strike="noStrike" cap="none" baseline="0">
                <a:solidFill>
                  <a:schemeClr val="dk1"/>
                </a:solidFill>
                <a:latin typeface="Libre Baskerville"/>
                <a:ea typeface="Libre Baskerville"/>
                <a:cs typeface="Libre Baskerville"/>
                <a:sym typeface="Libre Baskerville"/>
              </a:defRPr>
            </a:lvl2pPr>
            <a:lvl3pPr marL="914400" marR="0" indent="0" algn="l" rtl="0">
              <a:spcBef>
                <a:spcPts val="0"/>
              </a:spcBef>
              <a:defRPr sz="1800" b="0" i="0" u="none" strike="noStrike" cap="none" baseline="0">
                <a:solidFill>
                  <a:schemeClr val="dk1"/>
                </a:solidFill>
                <a:latin typeface="Libre Baskerville"/>
                <a:ea typeface="Libre Baskerville"/>
                <a:cs typeface="Libre Baskerville"/>
                <a:sym typeface="Libre Baskerville"/>
              </a:defRPr>
            </a:lvl3pPr>
            <a:lvl4pPr marL="1371600" marR="0" indent="0" algn="l" rtl="0">
              <a:spcBef>
                <a:spcPts val="0"/>
              </a:spcBef>
              <a:defRPr sz="1800" b="0" i="0" u="none" strike="noStrike" cap="none" baseline="0">
                <a:solidFill>
                  <a:schemeClr val="dk1"/>
                </a:solidFill>
                <a:latin typeface="Libre Baskerville"/>
                <a:ea typeface="Libre Baskerville"/>
                <a:cs typeface="Libre Baskerville"/>
                <a:sym typeface="Libre Baskerville"/>
              </a:defRPr>
            </a:lvl4pPr>
            <a:lvl5pPr marL="1828800" marR="0" indent="0" algn="l" rtl="0">
              <a:spcBef>
                <a:spcPts val="0"/>
              </a:spcBef>
              <a:defRPr sz="1800" b="0" i="0" u="none" strike="noStrike" cap="none" baseline="0">
                <a:solidFill>
                  <a:schemeClr val="dk1"/>
                </a:solidFill>
                <a:latin typeface="Libre Baskerville"/>
                <a:ea typeface="Libre Baskerville"/>
                <a:cs typeface="Libre Baskerville"/>
                <a:sym typeface="Libre Baskerville"/>
              </a:defRPr>
            </a:lvl5pPr>
            <a:lvl6pPr marL="2286000" marR="0" indent="0" algn="l" rtl="0">
              <a:spcBef>
                <a:spcPts val="0"/>
              </a:spcBef>
              <a:defRPr sz="1800" b="0" i="0" u="none" strike="noStrike" cap="none" baseline="0">
                <a:solidFill>
                  <a:schemeClr val="dk1"/>
                </a:solidFill>
                <a:latin typeface="Libre Baskerville"/>
                <a:ea typeface="Libre Baskerville"/>
                <a:cs typeface="Libre Baskerville"/>
                <a:sym typeface="Libre Baskerville"/>
              </a:defRPr>
            </a:lvl6pPr>
            <a:lvl7pPr marL="2743200" marR="0" indent="0" algn="l" rtl="0">
              <a:spcBef>
                <a:spcPts val="0"/>
              </a:spcBef>
              <a:defRPr sz="1800" b="0" i="0" u="none" strike="noStrike" cap="none" baseline="0">
                <a:solidFill>
                  <a:schemeClr val="dk1"/>
                </a:solidFill>
                <a:latin typeface="Libre Baskerville"/>
                <a:ea typeface="Libre Baskerville"/>
                <a:cs typeface="Libre Baskerville"/>
                <a:sym typeface="Libre Baskerville"/>
              </a:defRPr>
            </a:lvl7pPr>
            <a:lvl8pPr marL="3200400" marR="0" indent="0" algn="l" rtl="0">
              <a:spcBef>
                <a:spcPts val="0"/>
              </a:spcBef>
              <a:defRPr sz="1800" b="0" i="0" u="none" strike="noStrike" cap="none" baseline="0">
                <a:solidFill>
                  <a:schemeClr val="dk1"/>
                </a:solidFill>
                <a:latin typeface="Libre Baskerville"/>
                <a:ea typeface="Libre Baskerville"/>
                <a:cs typeface="Libre Baskerville"/>
                <a:sym typeface="Libre Baskerville"/>
              </a:defRPr>
            </a:lvl8pPr>
            <a:lvl9pPr marL="3657600" marR="0" indent="0" algn="l" rtl="0">
              <a:spcBef>
                <a:spcPts val="0"/>
              </a:spcBef>
              <a:defRPr sz="1800" b="0" i="0" u="none" strike="noStrike" cap="none" baseline="0">
                <a:solidFill>
                  <a:schemeClr val="dk1"/>
                </a:solidFill>
                <a:latin typeface="Libre Baskerville"/>
                <a:ea typeface="Libre Baskerville"/>
                <a:cs typeface="Libre Baskerville"/>
                <a:sym typeface="Libre Baskerville"/>
              </a:defRPr>
            </a:lvl9pPr>
          </a:lstStyle>
          <a:p>
            <a:endParaRPr/>
          </a:p>
        </p:txBody>
      </p:sp>
      <p:sp>
        <p:nvSpPr>
          <p:cNvPr id="53" name="Shape 53"/>
          <p:cNvSpPr txBox="1">
            <a:spLocks noGrp="1"/>
          </p:cNvSpPr>
          <p:nvPr>
            <p:ph type="ftr" idx="11"/>
          </p:nvPr>
        </p:nvSpPr>
        <p:spPr>
          <a:xfrm>
            <a:off x="914400" y="6172201"/>
            <a:ext cx="3962399" cy="457199"/>
          </a:xfrm>
          <a:prstGeom prst="rect">
            <a:avLst/>
          </a:prstGeom>
          <a:noFill/>
          <a:ln>
            <a:noFill/>
          </a:ln>
        </p:spPr>
        <p:txBody>
          <a:bodyPr lIns="91425" tIns="91425" rIns="91425" bIns="91425" numCol="1" anchor="ctr" anchorCtr="0"/>
          <a:lstStyle>
            <a:lvl1pPr marL="0" marR="0" indent="0" algn="l" rtl="0">
              <a:spcBef>
                <a:spcPts val="0"/>
              </a:spcBef>
              <a:defRPr sz="1400" b="0" i="0" u="none" strike="noStrike" cap="none" baseline="0">
                <a:solidFill>
                  <a:schemeClr val="dk2"/>
                </a:solidFill>
                <a:latin typeface="Libre Baskerville"/>
                <a:ea typeface="Libre Baskerville"/>
                <a:cs typeface="Libre Baskerville"/>
                <a:sym typeface="Libre Baskerville"/>
              </a:defRPr>
            </a:lvl1pPr>
            <a:lvl2pPr marL="457200" marR="0" indent="0" algn="l" rtl="0">
              <a:spcBef>
                <a:spcPts val="0"/>
              </a:spcBef>
              <a:defRPr sz="1800" b="0" i="0" u="none" strike="noStrike" cap="none" baseline="0">
                <a:solidFill>
                  <a:schemeClr val="dk1"/>
                </a:solidFill>
                <a:latin typeface="Libre Baskerville"/>
                <a:ea typeface="Libre Baskerville"/>
                <a:cs typeface="Libre Baskerville"/>
                <a:sym typeface="Libre Baskerville"/>
              </a:defRPr>
            </a:lvl2pPr>
            <a:lvl3pPr marL="914400" marR="0" indent="0" algn="l" rtl="0">
              <a:spcBef>
                <a:spcPts val="0"/>
              </a:spcBef>
              <a:defRPr sz="1800" b="0" i="0" u="none" strike="noStrike" cap="none" baseline="0">
                <a:solidFill>
                  <a:schemeClr val="dk1"/>
                </a:solidFill>
                <a:latin typeface="Libre Baskerville"/>
                <a:ea typeface="Libre Baskerville"/>
                <a:cs typeface="Libre Baskerville"/>
                <a:sym typeface="Libre Baskerville"/>
              </a:defRPr>
            </a:lvl3pPr>
            <a:lvl4pPr marL="1371600" marR="0" indent="0" algn="l" rtl="0">
              <a:spcBef>
                <a:spcPts val="0"/>
              </a:spcBef>
              <a:defRPr sz="1800" b="0" i="0" u="none" strike="noStrike" cap="none" baseline="0">
                <a:solidFill>
                  <a:schemeClr val="dk1"/>
                </a:solidFill>
                <a:latin typeface="Libre Baskerville"/>
                <a:ea typeface="Libre Baskerville"/>
                <a:cs typeface="Libre Baskerville"/>
                <a:sym typeface="Libre Baskerville"/>
              </a:defRPr>
            </a:lvl4pPr>
            <a:lvl5pPr marL="1828800" marR="0" indent="0" algn="l" rtl="0">
              <a:spcBef>
                <a:spcPts val="0"/>
              </a:spcBef>
              <a:defRPr sz="1800" b="0" i="0" u="none" strike="noStrike" cap="none" baseline="0">
                <a:solidFill>
                  <a:schemeClr val="dk1"/>
                </a:solidFill>
                <a:latin typeface="Libre Baskerville"/>
                <a:ea typeface="Libre Baskerville"/>
                <a:cs typeface="Libre Baskerville"/>
                <a:sym typeface="Libre Baskerville"/>
              </a:defRPr>
            </a:lvl5pPr>
            <a:lvl6pPr marL="2286000" marR="0" indent="0" algn="l" rtl="0">
              <a:spcBef>
                <a:spcPts val="0"/>
              </a:spcBef>
              <a:defRPr sz="1800" b="0" i="0" u="none" strike="noStrike" cap="none" baseline="0">
                <a:solidFill>
                  <a:schemeClr val="dk1"/>
                </a:solidFill>
                <a:latin typeface="Libre Baskerville"/>
                <a:ea typeface="Libre Baskerville"/>
                <a:cs typeface="Libre Baskerville"/>
                <a:sym typeface="Libre Baskerville"/>
              </a:defRPr>
            </a:lvl6pPr>
            <a:lvl7pPr marL="2743200" marR="0" indent="0" algn="l" rtl="0">
              <a:spcBef>
                <a:spcPts val="0"/>
              </a:spcBef>
              <a:defRPr sz="1800" b="0" i="0" u="none" strike="noStrike" cap="none" baseline="0">
                <a:solidFill>
                  <a:schemeClr val="dk1"/>
                </a:solidFill>
                <a:latin typeface="Libre Baskerville"/>
                <a:ea typeface="Libre Baskerville"/>
                <a:cs typeface="Libre Baskerville"/>
                <a:sym typeface="Libre Baskerville"/>
              </a:defRPr>
            </a:lvl7pPr>
            <a:lvl8pPr marL="3200400" marR="0" indent="0" algn="l" rtl="0">
              <a:spcBef>
                <a:spcPts val="0"/>
              </a:spcBef>
              <a:defRPr sz="1800" b="0" i="0" u="none" strike="noStrike" cap="none" baseline="0">
                <a:solidFill>
                  <a:schemeClr val="dk1"/>
                </a:solidFill>
                <a:latin typeface="Libre Baskerville"/>
                <a:ea typeface="Libre Baskerville"/>
                <a:cs typeface="Libre Baskerville"/>
                <a:sym typeface="Libre Baskerville"/>
              </a:defRPr>
            </a:lvl8pPr>
            <a:lvl9pPr marL="3657600" marR="0" indent="0" algn="l" rtl="0">
              <a:spcBef>
                <a:spcPts val="0"/>
              </a:spcBef>
              <a:defRPr sz="1800" b="0" i="0" u="none" strike="noStrike" cap="none" baseline="0">
                <a:solidFill>
                  <a:schemeClr val="dk1"/>
                </a:solidFill>
                <a:latin typeface="Libre Baskerville"/>
                <a:ea typeface="Libre Baskerville"/>
                <a:cs typeface="Libre Baskerville"/>
                <a:sym typeface="Libre Baskerville"/>
              </a:defRPr>
            </a:lvl9pPr>
          </a:lstStyle>
          <a:p>
            <a:endParaRPr/>
          </a:p>
        </p:txBody>
      </p:sp>
      <p:sp>
        <p:nvSpPr>
          <p:cNvPr id="54" name="Shape 54"/>
          <p:cNvSpPr txBox="1">
            <a:spLocks noGrp="1"/>
          </p:cNvSpPr>
          <p:nvPr>
            <p:ph type="sldNum" idx="12"/>
          </p:nvPr>
        </p:nvSpPr>
        <p:spPr>
          <a:xfrm>
            <a:off x="146304" y="6210301"/>
            <a:ext cx="457200" cy="457199"/>
          </a:xfrm>
          <a:prstGeom prst="rect">
            <a:avLst/>
          </a:prstGeom>
          <a:solidFill>
            <a:schemeClr val="accent1"/>
          </a:solidFill>
          <a:ln>
            <a:noFill/>
          </a:ln>
        </p:spPr>
        <p:txBody>
          <a:bodyPr lIns="91425" tIns="91425" rIns="91425" bIns="91425" numCol="1" anchor="ctr" anchorCtr="1">
            <a:noAutofit/>
          </a:bodyPr>
          <a:lstStyle/>
          <a:p>
            <a:pPr marL="0" marR="0" lvl="0" indent="0" algn="ctr" rtl="0">
              <a:spcBef>
                <a:spcPts val="0"/>
              </a:spcBef>
            </a:pPr>
            <a:endParaRPr sz="1400" b="0" i="0" u="none" strike="noStrike" cap="none" baseline="0">
              <a:solidFill>
                <a:srgbClr val="FFFFFF"/>
              </a:solidFill>
              <a:latin typeface="Source Sans Pro"/>
              <a:ea typeface="Source Sans Pro"/>
              <a:cs typeface="Source Sans Pro"/>
              <a:sym typeface="Source Sans Pro"/>
            </a:endParaRPr>
          </a:p>
          <a:p>
            <a:pPr marL="457200" marR="0" lvl="1" indent="0" algn="l" rtl="0">
              <a:spcBef>
                <a:spcPts val="0"/>
              </a:spcBef>
            </a:pPr>
            <a:endParaRPr sz="1800" b="0" i="0" u="none" strike="noStrike" cap="none" baseline="0">
              <a:solidFill>
                <a:schemeClr val="dk1"/>
              </a:solidFill>
              <a:latin typeface="Libre Baskerville"/>
              <a:ea typeface="Libre Baskerville"/>
              <a:cs typeface="Libre Baskerville"/>
              <a:sym typeface="Libre Baskerville"/>
            </a:endParaRPr>
          </a:p>
          <a:p>
            <a:pPr marL="914400" marR="0" lvl="2" indent="0" algn="l" rtl="0">
              <a:spcBef>
                <a:spcPts val="0"/>
              </a:spcBef>
            </a:pPr>
            <a:endParaRPr sz="1800" b="0" i="0" u="none" strike="noStrike" cap="none" baseline="0">
              <a:solidFill>
                <a:schemeClr val="dk1"/>
              </a:solidFill>
              <a:latin typeface="Libre Baskerville"/>
              <a:ea typeface="Libre Baskerville"/>
              <a:cs typeface="Libre Baskerville"/>
              <a:sym typeface="Libre Baskerville"/>
            </a:endParaRPr>
          </a:p>
          <a:p>
            <a:pPr marL="1371600" marR="0" lvl="3" indent="0" algn="l" rtl="0">
              <a:spcBef>
                <a:spcPts val="0"/>
              </a:spcBef>
            </a:pPr>
            <a:endParaRPr sz="1800" b="0" i="0" u="none" strike="noStrike" cap="none" baseline="0">
              <a:solidFill>
                <a:schemeClr val="dk1"/>
              </a:solidFill>
              <a:latin typeface="Libre Baskerville"/>
              <a:ea typeface="Libre Baskerville"/>
              <a:cs typeface="Libre Baskerville"/>
              <a:sym typeface="Libre Baskerville"/>
            </a:endParaRPr>
          </a:p>
          <a:p>
            <a:pPr marL="1828800" marR="0" lvl="4" indent="0" algn="l" rtl="0">
              <a:spcBef>
                <a:spcPts val="0"/>
              </a:spcBef>
            </a:pPr>
            <a:endParaRPr sz="1800" b="0" i="0" u="none" strike="noStrike" cap="none" baseline="0">
              <a:solidFill>
                <a:schemeClr val="dk1"/>
              </a:solidFill>
              <a:latin typeface="Libre Baskerville"/>
              <a:ea typeface="Libre Baskerville"/>
              <a:cs typeface="Libre Baskerville"/>
              <a:sym typeface="Libre Baskerville"/>
            </a:endParaRPr>
          </a:p>
          <a:p>
            <a:pPr marL="2286000" marR="0" lvl="5" indent="0" algn="l" rtl="0">
              <a:spcBef>
                <a:spcPts val="0"/>
              </a:spcBef>
            </a:pPr>
            <a:endParaRPr sz="1800" b="0" i="0" u="none" strike="noStrike" cap="none" baseline="0">
              <a:solidFill>
                <a:schemeClr val="dk1"/>
              </a:solidFill>
              <a:latin typeface="Libre Baskerville"/>
              <a:ea typeface="Libre Baskerville"/>
              <a:cs typeface="Libre Baskerville"/>
              <a:sym typeface="Libre Baskerville"/>
            </a:endParaRPr>
          </a:p>
          <a:p>
            <a:pPr marL="2743200" marR="0" lvl="6" indent="0" algn="l" rtl="0">
              <a:spcBef>
                <a:spcPts val="0"/>
              </a:spcBef>
            </a:pPr>
            <a:endParaRPr sz="1800" b="0" i="0" u="none" strike="noStrike" cap="none" baseline="0">
              <a:solidFill>
                <a:schemeClr val="dk1"/>
              </a:solidFill>
              <a:latin typeface="Libre Baskerville"/>
              <a:ea typeface="Libre Baskerville"/>
              <a:cs typeface="Libre Baskerville"/>
              <a:sym typeface="Libre Baskerville"/>
            </a:endParaRPr>
          </a:p>
          <a:p>
            <a:pPr marL="3200400" marR="0" lvl="7" indent="0" algn="l" rtl="0">
              <a:spcBef>
                <a:spcPts val="0"/>
              </a:spcBef>
            </a:pPr>
            <a:endParaRPr sz="1800" b="0" i="0" u="none" strike="noStrike" cap="none" baseline="0">
              <a:solidFill>
                <a:schemeClr val="dk1"/>
              </a:solidFill>
              <a:latin typeface="Libre Baskerville"/>
              <a:ea typeface="Libre Baskerville"/>
              <a:cs typeface="Libre Baskerville"/>
              <a:sym typeface="Libre Baskerville"/>
            </a:endParaRPr>
          </a:p>
          <a:p>
            <a:pPr marL="3657600" marR="0" lvl="8" indent="0" algn="l" rtl="0">
              <a:spcBef>
                <a:spcPts val="0"/>
              </a:spcBef>
            </a:pPr>
            <a:endParaRPr sz="1800" b="0" i="0" u="none" strike="noStrike" cap="none" baseline="0">
              <a:solidFill>
                <a:schemeClr val="dk1"/>
              </a:solidFill>
              <a:latin typeface="Libre Baskerville"/>
              <a:ea typeface="Libre Baskerville"/>
              <a:cs typeface="Libre Baskerville"/>
              <a:sym typeface="Libre Baskerville"/>
            </a:endParaRPr>
          </a:p>
        </p:txBody>
      </p:sp>
      <p:sp>
        <p:nvSpPr>
          <p:cNvPr id="55" name="Shape 55"/>
          <p:cNvSpPr txBox="1">
            <a:spLocks noGrp="1"/>
          </p:cNvSpPr>
          <p:nvPr>
            <p:ph type="body" idx="1"/>
          </p:nvPr>
        </p:nvSpPr>
        <p:spPr>
          <a:xfrm>
            <a:off x="914400" y="1447800"/>
            <a:ext cx="7772400" cy="4572000"/>
          </a:xfrm>
          <a:prstGeom prst="rect">
            <a:avLst/>
          </a:prstGeom>
          <a:noFill/>
          <a:ln>
            <a:noFill/>
          </a:ln>
        </p:spPr>
        <p:txBody>
          <a:bodyPr lIns="91425" tIns="91425" rIns="91425" bIns="91425" numCol="1" anchor="t" anchorCtr="0"/>
          <a:lstStyle>
            <a:lvl1pPr marL="274320" indent="-133985" algn="l" rtl="0">
              <a:spcBef>
                <a:spcPts val="580"/>
              </a:spcBef>
              <a:buClr>
                <a:schemeClr val="accent1"/>
              </a:buClr>
              <a:buFont typeface="Libre Baskerville"/>
              <a:buChar char="●"/>
              <a:defRPr sz="2600">
                <a:solidFill>
                  <a:schemeClr val="dk1"/>
                </a:solidFill>
                <a:latin typeface="Libre Baskerville"/>
                <a:ea typeface="Libre Baskerville"/>
                <a:cs typeface="Libre Baskerville"/>
                <a:sym typeface="Libre Baskerville"/>
              </a:defRPr>
            </a:lvl1pPr>
            <a:lvl2pPr marL="548640" indent="-101600" algn="l" rtl="0">
              <a:spcBef>
                <a:spcPts val="370"/>
              </a:spcBef>
              <a:buClr>
                <a:schemeClr val="accent2"/>
              </a:buClr>
              <a:buFont typeface="Libre Baskerville"/>
              <a:buChar char="●"/>
              <a:defRPr sz="2400">
                <a:solidFill>
                  <a:schemeClr val="dk1"/>
                </a:solidFill>
                <a:latin typeface="Libre Baskerville"/>
                <a:ea typeface="Libre Baskerville"/>
                <a:cs typeface="Libre Baskerville"/>
                <a:sym typeface="Libre Baskerville"/>
              </a:defRPr>
            </a:lvl2pPr>
            <a:lvl3pPr marL="822960" indent="-130810" algn="l" rtl="0">
              <a:spcBef>
                <a:spcPts val="370"/>
              </a:spcBef>
              <a:buClr>
                <a:srgbClr val="AECEEB"/>
              </a:buClr>
              <a:buFont typeface="Libre Baskerville"/>
              <a:buChar char="●"/>
              <a:defRPr sz="2000">
                <a:solidFill>
                  <a:schemeClr val="dk1"/>
                </a:solidFill>
                <a:latin typeface="Libre Baskerville"/>
                <a:ea typeface="Libre Baskerville"/>
                <a:cs typeface="Libre Baskerville"/>
                <a:sym typeface="Libre Baskerville"/>
              </a:defRPr>
            </a:lvl3pPr>
            <a:lvl4pPr marL="1097280" indent="-132080" algn="l" rtl="0">
              <a:spcBef>
                <a:spcPts val="370"/>
              </a:spcBef>
              <a:buClr>
                <a:schemeClr val="accent3"/>
              </a:buClr>
              <a:buFont typeface="Libre Baskerville"/>
              <a:buChar char="●"/>
              <a:defRPr sz="2000">
                <a:solidFill>
                  <a:schemeClr val="dk1"/>
                </a:solidFill>
                <a:latin typeface="Libre Baskerville"/>
                <a:ea typeface="Libre Baskerville"/>
                <a:cs typeface="Libre Baskerville"/>
                <a:sym typeface="Libre Baskerville"/>
              </a:defRPr>
            </a:lvl4pPr>
            <a:lvl5pPr marL="1371600" indent="-101600" algn="l" rtl="0">
              <a:spcBef>
                <a:spcPts val="370"/>
              </a:spcBef>
              <a:buClr>
                <a:schemeClr val="accent3"/>
              </a:buClr>
              <a:buFont typeface="Libre Baskerville"/>
              <a:buChar char="o"/>
              <a:defRPr sz="2000">
                <a:solidFill>
                  <a:schemeClr val="dk1"/>
                </a:solidFill>
                <a:latin typeface="Libre Baskerville"/>
                <a:ea typeface="Libre Baskerville"/>
                <a:cs typeface="Libre Baskerville"/>
                <a:sym typeface="Libre Baskerville"/>
              </a:defRPr>
            </a:lvl5pPr>
            <a:lvl6pPr marL="1645920" indent="-121920" algn="l" rtl="0">
              <a:spcBef>
                <a:spcPts val="370"/>
              </a:spcBef>
              <a:buClr>
                <a:schemeClr val="accent3"/>
              </a:buClr>
              <a:buFont typeface="Libre Baskerville"/>
              <a:buChar char="•"/>
              <a:defRPr sz="1800" baseline="0">
                <a:solidFill>
                  <a:schemeClr val="dk1"/>
                </a:solidFill>
                <a:latin typeface="Libre Baskerville"/>
                <a:ea typeface="Libre Baskerville"/>
                <a:cs typeface="Libre Baskerville"/>
                <a:sym typeface="Libre Baskerville"/>
              </a:defRPr>
            </a:lvl6pPr>
            <a:lvl7pPr marL="1920240" indent="-116839" algn="l" rtl="0">
              <a:spcBef>
                <a:spcPts val="370"/>
              </a:spcBef>
              <a:buClr>
                <a:schemeClr val="accent2"/>
              </a:buClr>
              <a:buFont typeface="Libre Baskerville"/>
              <a:buChar char="•"/>
              <a:defRPr sz="1800">
                <a:solidFill>
                  <a:schemeClr val="dk1"/>
                </a:solidFill>
                <a:latin typeface="Libre Baskerville"/>
                <a:ea typeface="Libre Baskerville"/>
                <a:cs typeface="Libre Baskerville"/>
                <a:sym typeface="Libre Baskerville"/>
              </a:defRPr>
            </a:lvl7pPr>
            <a:lvl8pPr marL="2194560" indent="-124460" algn="l" rtl="0">
              <a:spcBef>
                <a:spcPts val="370"/>
              </a:spcBef>
              <a:buClr>
                <a:srgbClr val="AECEEB"/>
              </a:buClr>
              <a:buFont typeface="Libre Baskerville"/>
              <a:buChar char="•"/>
              <a:defRPr sz="1800">
                <a:solidFill>
                  <a:schemeClr val="dk1"/>
                </a:solidFill>
                <a:latin typeface="Libre Baskerville"/>
                <a:ea typeface="Libre Baskerville"/>
                <a:cs typeface="Libre Baskerville"/>
                <a:sym typeface="Libre Baskerville"/>
              </a:defRPr>
            </a:lvl8pPr>
            <a:lvl9pPr marL="2468880" indent="-119379" algn="l" rtl="0">
              <a:spcBef>
                <a:spcPts val="370"/>
              </a:spcBef>
              <a:buClr>
                <a:srgbClr val="A9DDF2"/>
              </a:buClr>
              <a:buFont typeface="Libre Baskerville"/>
              <a:buChar char="•"/>
              <a:defRPr sz="1800">
                <a:solidFill>
                  <a:schemeClr val="dk1"/>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457200" y="19051"/>
            <a:ext cx="2895600" cy="328613"/>
          </a:xfrm>
          <a:prstGeom prst="rect">
            <a:avLst/>
          </a:prstGeom>
        </p:spPr>
        <p:txBody>
          <a:bodyPr numCol="1"/>
          <a:lstStyle>
            <a:lvl1pPr>
              <a:defRPr/>
            </a:lvl1pPr>
          </a:lstStyle>
          <a:p>
            <a:pPr>
              <a:defRPr/>
            </a:pPr>
            <a:fld id="{B2B6A420-FAF5-4DCB-A5C0-D73D1A9599FD}" type="datetimeFigureOut">
              <a:rPr lang="en-US"/>
              <a:pPr>
                <a:defRPr/>
              </a:pPr>
              <a:t>10/15/2015</a:t>
            </a:fld>
            <a:endParaRPr lang="en-US"/>
          </a:p>
        </p:txBody>
      </p:sp>
      <p:sp>
        <p:nvSpPr>
          <p:cNvPr id="6" name="Footer Placeholder 4"/>
          <p:cNvSpPr>
            <a:spLocks noGrp="1"/>
          </p:cNvSpPr>
          <p:nvPr>
            <p:ph type="ftr" sz="quarter" idx="11"/>
          </p:nvPr>
        </p:nvSpPr>
        <p:spPr>
          <a:xfrm>
            <a:off x="3429000" y="19051"/>
            <a:ext cx="4114800" cy="328613"/>
          </a:xfrm>
          <a:prstGeom prst="rect">
            <a:avLst/>
          </a:prstGeom>
        </p:spPr>
        <p:txBody>
          <a:bodyPr numCol="1"/>
          <a:lstStyle>
            <a:lvl1pPr>
              <a:defRPr/>
            </a:lvl1pPr>
          </a:lstStyle>
          <a:p>
            <a:pPr>
              <a:defRPr/>
            </a:pPr>
            <a:endParaRPr lang="en-US"/>
          </a:p>
        </p:txBody>
      </p:sp>
      <p:sp>
        <p:nvSpPr>
          <p:cNvPr id="7" name="Slide Number Placeholder 5"/>
          <p:cNvSpPr>
            <a:spLocks noGrp="1"/>
          </p:cNvSpPr>
          <p:nvPr>
            <p:ph type="sldNum" sz="quarter" idx="12"/>
          </p:nvPr>
        </p:nvSpPr>
        <p:spPr/>
        <p:txBody>
          <a:bodyPr numCol="1"/>
          <a:lstStyle>
            <a:lvl1pPr>
              <a:defRPr/>
            </a:lvl1pPr>
          </a:lstStyle>
          <a:p>
            <a:fld id="{D8954552-4C5B-4C1B-9E1D-CED8C48CC502}" type="slidenum">
              <a:rPr lang="en-US"/>
              <a:pPr/>
              <a:t>‹#›</a:t>
            </a:fld>
            <a:endParaRPr lang="en-US"/>
          </a:p>
        </p:txBody>
      </p:sp>
    </p:spTree>
    <p:extLst>
      <p:ext uri="{BB962C8B-B14F-4D97-AF65-F5344CB8AC3E}">
        <p14:creationId xmlns:p14="http://schemas.microsoft.com/office/powerpoint/2010/main" val="2537341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numCol="1"/>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a:prstGeom prst="rect">
            <a:avLst/>
          </a:prstGeom>
        </p:spPr>
        <p:txBody>
          <a:bodyPr numCol="1"/>
          <a:lstStyle>
            <a:lvl1pPr>
              <a:defRPr/>
            </a:lvl1pPr>
          </a:lstStyle>
          <a:p>
            <a:endParaRPr lang="en-US"/>
          </a:p>
        </p:txBody>
      </p:sp>
      <p:sp>
        <p:nvSpPr>
          <p:cNvPr id="6" name="Slide Number Placeholder 5"/>
          <p:cNvSpPr>
            <a:spLocks noGrp="1"/>
          </p:cNvSpPr>
          <p:nvPr>
            <p:ph type="sldNum" sz="quarter" idx="11"/>
          </p:nvPr>
        </p:nvSpPr>
        <p:spPr>
          <a:xfrm>
            <a:off x="6553200" y="6248400"/>
            <a:ext cx="2133600" cy="457200"/>
          </a:xfrm>
        </p:spPr>
        <p:txBody>
          <a:bodyPr numCol="1"/>
          <a:lstStyle>
            <a:lvl1pPr>
              <a:defRPr/>
            </a:lvl1pPr>
          </a:lstStyle>
          <a:p>
            <a:fld id="{7A1EE75B-90DA-448C-8AC8-A0F8CBF1B6F7}" type="slidenum">
              <a:rPr lang="en-US"/>
              <a:pPr/>
              <a:t>‹#›</a:t>
            </a:fld>
            <a:endParaRPr lang="en-US"/>
          </a:p>
        </p:txBody>
      </p:sp>
      <p:sp>
        <p:nvSpPr>
          <p:cNvPr id="7" name="Date Placeholder 6"/>
          <p:cNvSpPr>
            <a:spLocks noGrp="1"/>
          </p:cNvSpPr>
          <p:nvPr>
            <p:ph type="dt" sz="half" idx="12"/>
          </p:nvPr>
        </p:nvSpPr>
        <p:spPr>
          <a:xfrm>
            <a:off x="457200" y="6245225"/>
            <a:ext cx="2133600" cy="476251"/>
          </a:xfrm>
          <a:prstGeom prst="rect">
            <a:avLst/>
          </a:prstGeom>
        </p:spPr>
        <p:txBody>
          <a:bodyPr numCol="1"/>
          <a:lstStyle>
            <a:lvl1pPr>
              <a:defRPr/>
            </a:lvl1pPr>
          </a:lstStyle>
          <a:p>
            <a:endParaRPr lang="en-US"/>
          </a:p>
        </p:txBody>
      </p:sp>
    </p:spTree>
    <p:extLst>
      <p:ext uri="{BB962C8B-B14F-4D97-AF65-F5344CB8AC3E}">
        <p14:creationId xmlns:p14="http://schemas.microsoft.com/office/powerpoint/2010/main" val="2132577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1" y="2867800"/>
            <a:ext cx="8520599" cy="1122400"/>
          </a:xfrm>
          <a:prstGeom prst="rect">
            <a:avLst/>
          </a:prstGeom>
        </p:spPr>
        <p:txBody>
          <a:bodyPr lIns="91425" tIns="91425" rIns="91425" bIns="91425" numCol="1"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5" name="Shape 15"/>
          <p:cNvSpPr txBox="1">
            <a:spLocks noGrp="1"/>
          </p:cNvSpPr>
          <p:nvPr>
            <p:ph type="sldNum" idx="12"/>
          </p:nvPr>
        </p:nvSpPr>
        <p:spPr>
          <a:xfrm>
            <a:off x="8472458" y="6217621"/>
            <a:ext cx="548699" cy="524800"/>
          </a:xfrm>
          <a:prstGeom prst="rect">
            <a:avLst/>
          </a:prstGeom>
        </p:spPr>
        <p:txBody>
          <a:bodyPr lIns="91425" tIns="91425" rIns="91425" bIns="91425" numCol="1" anchor="ctr" anchorCtr="0">
            <a:noAutofit/>
          </a:bodyPr>
          <a:lstStyle/>
          <a:p>
            <a:pPr>
              <a:spcBef>
                <a:spcPts val="0"/>
              </a:spcBef>
              <a:buNone/>
            </a:pPr>
            <a:fld id="{00000000-1234-1234-1234-123412341234}" type="slidenum">
              <a:rPr lang="en" altLang="en"/>
              <a:t>‹#›</a:t>
            </a:fld>
            <a:endParaRPr lang="en" alt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1" y="593367"/>
            <a:ext cx="8520599" cy="763599"/>
          </a:xfrm>
          <a:prstGeom prst="rect">
            <a:avLst/>
          </a:prstGeom>
        </p:spPr>
        <p:txBody>
          <a:bodyPr lIns="91425" tIns="91425" rIns="91425" bIns="91425" numCol="1" anchor="t" anchorCtr="0"/>
          <a:lstStyle>
            <a:lvl1pPr>
              <a:spcBef>
                <a:spcPts val="0"/>
              </a:spcBef>
              <a:buSzPct val="100000"/>
              <a:defRPr sz="3400"/>
            </a:lvl1pPr>
            <a:lvl2pPr>
              <a:spcBef>
                <a:spcPts val="0"/>
              </a:spcBef>
              <a:buSzPct val="100000"/>
              <a:defRPr sz="3400"/>
            </a:lvl2pPr>
            <a:lvl3pPr>
              <a:spcBef>
                <a:spcPts val="0"/>
              </a:spcBef>
              <a:buSzPct val="100000"/>
              <a:defRPr sz="3400"/>
            </a:lvl3pPr>
            <a:lvl4pPr>
              <a:spcBef>
                <a:spcPts val="0"/>
              </a:spcBef>
              <a:buSzPct val="100000"/>
              <a:defRPr sz="3400"/>
            </a:lvl4pPr>
            <a:lvl5pPr>
              <a:spcBef>
                <a:spcPts val="0"/>
              </a:spcBef>
              <a:buSzPct val="100000"/>
              <a:defRPr sz="3400"/>
            </a:lvl5pPr>
            <a:lvl6pPr>
              <a:spcBef>
                <a:spcPts val="0"/>
              </a:spcBef>
              <a:buSzPct val="100000"/>
              <a:defRPr sz="3400"/>
            </a:lvl6pPr>
            <a:lvl7pPr>
              <a:spcBef>
                <a:spcPts val="0"/>
              </a:spcBef>
              <a:buSzPct val="100000"/>
              <a:defRPr sz="3400"/>
            </a:lvl7pPr>
            <a:lvl8pPr>
              <a:spcBef>
                <a:spcPts val="0"/>
              </a:spcBef>
              <a:buSzPct val="100000"/>
              <a:defRPr sz="3400"/>
            </a:lvl8pPr>
            <a:lvl9pPr>
              <a:spcBef>
                <a:spcPts val="0"/>
              </a:spcBef>
              <a:buSzPct val="100000"/>
              <a:defRPr sz="3400"/>
            </a:lvl9pPr>
          </a:lstStyle>
          <a:p>
            <a:endParaRPr/>
          </a:p>
        </p:txBody>
      </p:sp>
      <p:sp>
        <p:nvSpPr>
          <p:cNvPr id="18" name="Shape 18"/>
          <p:cNvSpPr txBox="1">
            <a:spLocks noGrp="1"/>
          </p:cNvSpPr>
          <p:nvPr>
            <p:ph type="body" idx="1"/>
          </p:nvPr>
        </p:nvSpPr>
        <p:spPr>
          <a:xfrm>
            <a:off x="311701" y="1536633"/>
            <a:ext cx="8520599" cy="4555200"/>
          </a:xfrm>
          <a:prstGeom prst="rect">
            <a:avLst/>
          </a:prstGeom>
        </p:spPr>
        <p:txBody>
          <a:bodyPr lIns="91425" tIns="91425" rIns="91425" bIns="91425" numCol="1" anchor="t" anchorCtr="0"/>
          <a:lstStyle>
            <a:lvl1pPr>
              <a:spcBef>
                <a:spcPts val="0"/>
              </a:spcBef>
              <a:buSzPct val="100000"/>
              <a:defRPr sz="2400"/>
            </a:lvl1pPr>
            <a:lvl2pPr>
              <a:spcBef>
                <a:spcPts val="0"/>
              </a:spcBef>
              <a:buSzPct val="100000"/>
              <a:defRPr sz="2200"/>
            </a:lvl2pPr>
            <a:lvl3pPr>
              <a:spcBef>
                <a:spcPts val="0"/>
              </a:spcBef>
              <a:buSzPct val="100000"/>
              <a:defRPr sz="2000"/>
            </a:lvl3pPr>
            <a:lvl4pPr>
              <a:spcBef>
                <a:spcPts val="0"/>
              </a:spcBef>
              <a:buSzPct val="100000"/>
              <a:defRPr sz="1800"/>
            </a:lvl4pPr>
            <a:lvl5pPr>
              <a:spcBef>
                <a:spcPts val="0"/>
              </a:spcBef>
              <a:buSzPct val="100000"/>
              <a:defRPr sz="1600"/>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sldNum" idx="12"/>
          </p:nvPr>
        </p:nvSpPr>
        <p:spPr>
          <a:xfrm>
            <a:off x="8472458" y="6217621"/>
            <a:ext cx="548699" cy="524800"/>
          </a:xfrm>
          <a:prstGeom prst="rect">
            <a:avLst/>
          </a:prstGeom>
        </p:spPr>
        <p:txBody>
          <a:bodyPr lIns="91425" tIns="91425" rIns="91425" bIns="91425" numCol="1" anchor="ctr" anchorCtr="0">
            <a:noAutofit/>
          </a:bodyPr>
          <a:lstStyle/>
          <a:p>
            <a:pPr>
              <a:spcBef>
                <a:spcPts val="0"/>
              </a:spcBef>
              <a:buNone/>
            </a:pPr>
            <a:fld id="{00000000-1234-1234-1234-123412341234}" type="slidenum">
              <a:rPr lang="en" altLang="en"/>
              <a:t>‹#›</a:t>
            </a:fld>
            <a:endParaRPr lang="en" alt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1" y="593367"/>
            <a:ext cx="8520599" cy="763599"/>
          </a:xfrm>
          <a:prstGeom prst="rect">
            <a:avLst/>
          </a:prstGeom>
        </p:spPr>
        <p:txBody>
          <a:bodyPr lIns="91425" tIns="91425" rIns="91425" bIns="91425" numCol="1"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body" idx="1"/>
          </p:nvPr>
        </p:nvSpPr>
        <p:spPr>
          <a:xfrm>
            <a:off x="311700" y="1536633"/>
            <a:ext cx="3999899" cy="4555200"/>
          </a:xfrm>
          <a:prstGeom prst="rect">
            <a:avLst/>
          </a:prstGeom>
        </p:spPr>
        <p:txBody>
          <a:bodyPr lIns="91425" tIns="91425" rIns="91425" bIns="91425" numCol="1"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body" idx="2"/>
          </p:nvPr>
        </p:nvSpPr>
        <p:spPr>
          <a:xfrm>
            <a:off x="4832401" y="1536633"/>
            <a:ext cx="3999899" cy="4555200"/>
          </a:xfrm>
          <a:prstGeom prst="rect">
            <a:avLst/>
          </a:prstGeom>
        </p:spPr>
        <p:txBody>
          <a:bodyPr lIns="91425" tIns="91425" rIns="91425" bIns="91425" numCol="1"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4" name="Shape 24"/>
          <p:cNvSpPr txBox="1">
            <a:spLocks noGrp="1"/>
          </p:cNvSpPr>
          <p:nvPr>
            <p:ph type="sldNum" idx="12"/>
          </p:nvPr>
        </p:nvSpPr>
        <p:spPr>
          <a:xfrm>
            <a:off x="8472458" y="6217621"/>
            <a:ext cx="548699" cy="524800"/>
          </a:xfrm>
          <a:prstGeom prst="rect">
            <a:avLst/>
          </a:prstGeom>
        </p:spPr>
        <p:txBody>
          <a:bodyPr lIns="91425" tIns="91425" rIns="91425" bIns="91425" numCol="1" anchor="ctr" anchorCtr="0">
            <a:noAutofit/>
          </a:bodyPr>
          <a:lstStyle/>
          <a:p>
            <a:pPr>
              <a:spcBef>
                <a:spcPts val="0"/>
              </a:spcBef>
              <a:buNone/>
            </a:pPr>
            <a:fld id="{00000000-1234-1234-1234-123412341234}" type="slidenum">
              <a:rPr lang="en" altLang="en"/>
              <a:t>‹#›</a:t>
            </a:fld>
            <a:endParaRPr lang="en" alt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1" y="593367"/>
            <a:ext cx="8520599" cy="763599"/>
          </a:xfrm>
          <a:prstGeom prst="rect">
            <a:avLst/>
          </a:prstGeom>
        </p:spPr>
        <p:txBody>
          <a:bodyPr lIns="91425" tIns="91425" rIns="91425" bIns="91425" numCol="1"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7" name="Shape 27"/>
          <p:cNvSpPr txBox="1">
            <a:spLocks noGrp="1"/>
          </p:cNvSpPr>
          <p:nvPr>
            <p:ph type="sldNum" idx="12"/>
          </p:nvPr>
        </p:nvSpPr>
        <p:spPr>
          <a:xfrm>
            <a:off x="8472458" y="6217621"/>
            <a:ext cx="548699" cy="524800"/>
          </a:xfrm>
          <a:prstGeom prst="rect">
            <a:avLst/>
          </a:prstGeom>
        </p:spPr>
        <p:txBody>
          <a:bodyPr lIns="91425" tIns="91425" rIns="91425" bIns="91425" numCol="1" anchor="ctr" anchorCtr="0">
            <a:noAutofit/>
          </a:bodyPr>
          <a:lstStyle/>
          <a:p>
            <a:pPr>
              <a:spcBef>
                <a:spcPts val="0"/>
              </a:spcBef>
              <a:buNone/>
            </a:pPr>
            <a:fld id="{00000000-1234-1234-1234-123412341234}" type="slidenum">
              <a:rPr lang="en" altLang="en"/>
              <a:t>‹#›</a:t>
            </a:fld>
            <a:endParaRPr lang="en" alt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1" y="740801"/>
            <a:ext cx="2807999" cy="1007599"/>
          </a:xfrm>
          <a:prstGeom prst="rect">
            <a:avLst/>
          </a:prstGeom>
        </p:spPr>
        <p:txBody>
          <a:bodyPr lIns="91425" tIns="91425" rIns="91425" bIns="91425" numCol="1"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0" name="Shape 30"/>
          <p:cNvSpPr txBox="1">
            <a:spLocks noGrp="1"/>
          </p:cNvSpPr>
          <p:nvPr>
            <p:ph type="body" idx="1"/>
          </p:nvPr>
        </p:nvSpPr>
        <p:spPr>
          <a:xfrm>
            <a:off x="311701" y="1852800"/>
            <a:ext cx="2807999" cy="4239200"/>
          </a:xfrm>
          <a:prstGeom prst="rect">
            <a:avLst/>
          </a:prstGeom>
        </p:spPr>
        <p:txBody>
          <a:bodyPr lIns="91425" tIns="91425" rIns="91425" bIns="91425" numCol="1"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1" name="Shape 31"/>
          <p:cNvSpPr txBox="1">
            <a:spLocks noGrp="1"/>
          </p:cNvSpPr>
          <p:nvPr>
            <p:ph type="sldNum" idx="12"/>
          </p:nvPr>
        </p:nvSpPr>
        <p:spPr>
          <a:xfrm>
            <a:off x="8472458" y="6217621"/>
            <a:ext cx="548699" cy="524800"/>
          </a:xfrm>
          <a:prstGeom prst="rect">
            <a:avLst/>
          </a:prstGeom>
        </p:spPr>
        <p:txBody>
          <a:bodyPr lIns="91425" tIns="91425" rIns="91425" bIns="91425" numCol="1" anchor="ctr" anchorCtr="0">
            <a:noAutofit/>
          </a:bodyPr>
          <a:lstStyle/>
          <a:p>
            <a:pPr>
              <a:spcBef>
                <a:spcPts val="0"/>
              </a:spcBef>
              <a:buNone/>
            </a:pPr>
            <a:fld id="{00000000-1234-1234-1234-123412341234}" type="slidenum">
              <a:rPr lang="en" altLang="en"/>
              <a:t>‹#›</a:t>
            </a:fld>
            <a:endParaRPr lang="en" alt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400"/>
          </a:xfrm>
          <a:prstGeom prst="rect">
            <a:avLst/>
          </a:prstGeom>
        </p:spPr>
        <p:txBody>
          <a:bodyPr lIns="91425" tIns="91425" rIns="91425" bIns="91425" numCol="1"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4" name="Shape 34"/>
          <p:cNvSpPr txBox="1">
            <a:spLocks noGrp="1"/>
          </p:cNvSpPr>
          <p:nvPr>
            <p:ph type="sldNum" idx="12"/>
          </p:nvPr>
        </p:nvSpPr>
        <p:spPr>
          <a:xfrm>
            <a:off x="8472458" y="6217621"/>
            <a:ext cx="548699" cy="524800"/>
          </a:xfrm>
          <a:prstGeom prst="rect">
            <a:avLst/>
          </a:prstGeom>
        </p:spPr>
        <p:txBody>
          <a:bodyPr lIns="91425" tIns="91425" rIns="91425" bIns="91425" numCol="1" anchor="ctr" anchorCtr="0">
            <a:noAutofit/>
          </a:bodyPr>
          <a:lstStyle/>
          <a:p>
            <a:pPr>
              <a:spcBef>
                <a:spcPts val="0"/>
              </a:spcBef>
              <a:buNone/>
            </a:pPr>
            <a:fld id="{00000000-1234-1234-1234-123412341234}" type="slidenum">
              <a:rPr lang="en" altLang="en"/>
              <a:t>‹#›</a:t>
            </a:fld>
            <a:endParaRPr lang="en" alt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6"/>
            <a:ext cx="4572000" cy="6857999"/>
          </a:xfrm>
          <a:prstGeom prst="rect">
            <a:avLst/>
          </a:prstGeom>
          <a:solidFill>
            <a:schemeClr val="lt2"/>
          </a:solidFill>
          <a:ln>
            <a:noFill/>
          </a:ln>
        </p:spPr>
        <p:txBody>
          <a:bodyPr lIns="91425" tIns="91425" rIns="91425" bIns="91425" numCol="1" anchor="ctr" anchorCtr="0">
            <a:noAutofit/>
          </a:bodyPr>
          <a:lstStyle/>
          <a:p>
            <a:pPr>
              <a:spcBef>
                <a:spcPts val="0"/>
              </a:spcBef>
              <a:buNone/>
            </a:pPr>
            <a:endParaRPr/>
          </a:p>
        </p:txBody>
      </p:sp>
      <p:sp>
        <p:nvSpPr>
          <p:cNvPr id="37" name="Shape 37"/>
          <p:cNvSpPr txBox="1">
            <a:spLocks noGrp="1"/>
          </p:cNvSpPr>
          <p:nvPr>
            <p:ph type="title"/>
          </p:nvPr>
        </p:nvSpPr>
        <p:spPr>
          <a:xfrm>
            <a:off x="265500" y="1644233"/>
            <a:ext cx="4045199" cy="1976400"/>
          </a:xfrm>
          <a:prstGeom prst="rect">
            <a:avLst/>
          </a:prstGeom>
        </p:spPr>
        <p:txBody>
          <a:bodyPr lIns="91425" tIns="91425" rIns="91425" bIns="91425" numCol="1"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38" name="Shape 38"/>
          <p:cNvSpPr txBox="1">
            <a:spLocks noGrp="1"/>
          </p:cNvSpPr>
          <p:nvPr>
            <p:ph type="subTitle" idx="1"/>
          </p:nvPr>
        </p:nvSpPr>
        <p:spPr>
          <a:xfrm>
            <a:off x="265500" y="3737433"/>
            <a:ext cx="4045199" cy="1646800"/>
          </a:xfrm>
          <a:prstGeom prst="rect">
            <a:avLst/>
          </a:prstGeom>
        </p:spPr>
        <p:txBody>
          <a:bodyPr lIns="91425" tIns="91425" rIns="91425" bIns="91425" numCol="1"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4"/>
            <a:ext cx="3837000" cy="4926799"/>
          </a:xfrm>
          <a:prstGeom prst="rect">
            <a:avLst/>
          </a:prstGeom>
        </p:spPr>
        <p:txBody>
          <a:bodyPr lIns="91425" tIns="91425" rIns="91425" bIns="91425" numCol="1"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0" name="Shape 40"/>
          <p:cNvSpPr txBox="1">
            <a:spLocks noGrp="1"/>
          </p:cNvSpPr>
          <p:nvPr>
            <p:ph type="sldNum" idx="12"/>
          </p:nvPr>
        </p:nvSpPr>
        <p:spPr>
          <a:xfrm>
            <a:off x="8472458" y="6217621"/>
            <a:ext cx="548699" cy="524800"/>
          </a:xfrm>
          <a:prstGeom prst="rect">
            <a:avLst/>
          </a:prstGeom>
        </p:spPr>
        <p:txBody>
          <a:bodyPr lIns="91425" tIns="91425" rIns="91425" bIns="91425" numCol="1" anchor="ctr" anchorCtr="0">
            <a:noAutofit/>
          </a:bodyPr>
          <a:lstStyle/>
          <a:p>
            <a:pPr>
              <a:spcBef>
                <a:spcPts val="0"/>
              </a:spcBef>
              <a:buNone/>
            </a:pPr>
            <a:fld id="{00000000-1234-1234-1234-123412341234}" type="slidenum">
              <a:rPr lang="en" altLang="en"/>
              <a:t>‹#›</a:t>
            </a:fld>
            <a:endParaRPr lang="en" alt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800"/>
          </a:xfrm>
          <a:prstGeom prst="rect">
            <a:avLst/>
          </a:prstGeom>
        </p:spPr>
        <p:txBody>
          <a:bodyPr lIns="91425" tIns="91425" rIns="91425" bIns="91425" numCol="1" anchor="ctr" anchorCtr="0"/>
          <a:lstStyle>
            <a:lvl1pPr>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6217621"/>
            <a:ext cx="548699" cy="524800"/>
          </a:xfrm>
          <a:prstGeom prst="rect">
            <a:avLst/>
          </a:prstGeom>
        </p:spPr>
        <p:txBody>
          <a:bodyPr lIns="91425" tIns="91425" rIns="91425" bIns="91425" numCol="1" anchor="ctr" anchorCtr="0">
            <a:noAutofit/>
          </a:bodyPr>
          <a:lstStyle/>
          <a:p>
            <a:pPr>
              <a:spcBef>
                <a:spcPts val="0"/>
              </a:spcBef>
              <a:buNone/>
            </a:pPr>
            <a:fld id="{00000000-1234-1234-1234-123412341234}" type="slidenum">
              <a:rPr lang="en" altLang="en"/>
              <a:t>‹#›</a:t>
            </a:fld>
            <a:endParaRPr lang="en" alt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1" y="593367"/>
            <a:ext cx="8520599" cy="763599"/>
          </a:xfrm>
          <a:prstGeom prst="rect">
            <a:avLst/>
          </a:prstGeom>
          <a:noFill/>
          <a:ln>
            <a:noFill/>
          </a:ln>
        </p:spPr>
        <p:txBody>
          <a:bodyPr lIns="91425" tIns="91425" rIns="91425" bIns="91425" numCol="1" anchor="t" anchorCtr="0"/>
          <a:lstStyle>
            <a:lvl1pPr>
              <a:spcBef>
                <a:spcPts val="0"/>
              </a:spcBef>
              <a:buClr>
                <a:schemeClr val="dk1"/>
              </a:buClr>
              <a:buSzPct val="100000"/>
              <a:buNone/>
              <a:defRPr sz="3200">
                <a:solidFill>
                  <a:schemeClr val="dk1"/>
                </a:solidFill>
              </a:defRPr>
            </a:lvl1pPr>
            <a:lvl2pPr>
              <a:spcBef>
                <a:spcPts val="0"/>
              </a:spcBef>
              <a:buClr>
                <a:schemeClr val="dk1"/>
              </a:buClr>
              <a:buSzPct val="100000"/>
              <a:buNone/>
              <a:defRPr sz="3200">
                <a:solidFill>
                  <a:schemeClr val="dk1"/>
                </a:solidFill>
              </a:defRPr>
            </a:lvl2pPr>
            <a:lvl3pPr>
              <a:spcBef>
                <a:spcPts val="0"/>
              </a:spcBef>
              <a:buClr>
                <a:schemeClr val="dk1"/>
              </a:buClr>
              <a:buSzPct val="100000"/>
              <a:buNone/>
              <a:defRPr sz="3200">
                <a:solidFill>
                  <a:schemeClr val="dk1"/>
                </a:solidFill>
              </a:defRPr>
            </a:lvl3pPr>
            <a:lvl4pPr>
              <a:spcBef>
                <a:spcPts val="0"/>
              </a:spcBef>
              <a:buClr>
                <a:schemeClr val="dk1"/>
              </a:buClr>
              <a:buSzPct val="100000"/>
              <a:buNone/>
              <a:defRPr sz="3200">
                <a:solidFill>
                  <a:schemeClr val="dk1"/>
                </a:solidFill>
              </a:defRPr>
            </a:lvl4pPr>
            <a:lvl5pPr>
              <a:spcBef>
                <a:spcPts val="0"/>
              </a:spcBef>
              <a:buClr>
                <a:schemeClr val="dk1"/>
              </a:buClr>
              <a:buSzPct val="100000"/>
              <a:buNone/>
              <a:defRPr sz="3200">
                <a:solidFill>
                  <a:schemeClr val="dk1"/>
                </a:solidFill>
              </a:defRPr>
            </a:lvl5pPr>
            <a:lvl6pPr>
              <a:spcBef>
                <a:spcPts val="0"/>
              </a:spcBef>
              <a:buClr>
                <a:schemeClr val="dk1"/>
              </a:buClr>
              <a:buSzPct val="100000"/>
              <a:buNone/>
              <a:defRPr sz="3200">
                <a:solidFill>
                  <a:schemeClr val="dk1"/>
                </a:solidFill>
              </a:defRPr>
            </a:lvl6pPr>
            <a:lvl7pPr>
              <a:spcBef>
                <a:spcPts val="0"/>
              </a:spcBef>
              <a:buClr>
                <a:schemeClr val="dk1"/>
              </a:buClr>
              <a:buSzPct val="100000"/>
              <a:buNone/>
              <a:defRPr sz="3200">
                <a:solidFill>
                  <a:schemeClr val="dk1"/>
                </a:solidFill>
              </a:defRPr>
            </a:lvl7pPr>
            <a:lvl8pPr>
              <a:spcBef>
                <a:spcPts val="0"/>
              </a:spcBef>
              <a:buClr>
                <a:schemeClr val="dk1"/>
              </a:buClr>
              <a:buSzPct val="100000"/>
              <a:buNone/>
              <a:defRPr sz="3200">
                <a:solidFill>
                  <a:schemeClr val="dk1"/>
                </a:solidFill>
              </a:defRPr>
            </a:lvl8pPr>
            <a:lvl9pPr>
              <a:spcBef>
                <a:spcPts val="0"/>
              </a:spcBef>
              <a:buClr>
                <a:schemeClr val="dk1"/>
              </a:buClr>
              <a:buSzPct val="100000"/>
              <a:buNone/>
              <a:defRPr sz="3200">
                <a:solidFill>
                  <a:schemeClr val="dk1"/>
                </a:solidFill>
              </a:defRPr>
            </a:lvl9pPr>
          </a:lstStyle>
          <a:p>
            <a:endParaRPr/>
          </a:p>
        </p:txBody>
      </p:sp>
      <p:sp>
        <p:nvSpPr>
          <p:cNvPr id="6" name="Shape 6"/>
          <p:cNvSpPr txBox="1">
            <a:spLocks noGrp="1"/>
          </p:cNvSpPr>
          <p:nvPr>
            <p:ph type="body" idx="1"/>
          </p:nvPr>
        </p:nvSpPr>
        <p:spPr>
          <a:xfrm>
            <a:off x="311701" y="1536633"/>
            <a:ext cx="8520599" cy="4555200"/>
          </a:xfrm>
          <a:prstGeom prst="rect">
            <a:avLst/>
          </a:prstGeom>
          <a:noFill/>
          <a:ln>
            <a:noFill/>
          </a:ln>
        </p:spPr>
        <p:txBody>
          <a:bodyPr lIns="91425" tIns="91425" rIns="91425" bIns="91425" numCol="1" anchor="t" anchorCtr="0"/>
          <a:lstStyle>
            <a:lvl1pPr>
              <a:lnSpc>
                <a:spcPct val="115000"/>
              </a:lnSpc>
              <a:spcBef>
                <a:spcPts val="0"/>
              </a:spcBef>
              <a:spcAft>
                <a:spcPts val="1600"/>
              </a:spcAft>
              <a:buSzPct val="100000"/>
              <a:defRPr sz="2000"/>
            </a:lvl1pPr>
            <a:lvl2pPr>
              <a:lnSpc>
                <a:spcPct val="115000"/>
              </a:lnSpc>
              <a:spcBef>
                <a:spcPts val="0"/>
              </a:spcBef>
              <a:spcAft>
                <a:spcPts val="1600"/>
              </a:spcAft>
              <a:buSzPct val="100000"/>
              <a:defRPr sz="1800"/>
            </a:lvl2pPr>
            <a:lvl3pPr>
              <a:lnSpc>
                <a:spcPct val="115000"/>
              </a:lnSpc>
              <a:spcBef>
                <a:spcPts val="0"/>
              </a:spcBef>
              <a:spcAft>
                <a:spcPts val="1600"/>
              </a:spcAft>
              <a:buSzPct val="100000"/>
              <a:defRPr sz="1600"/>
            </a:lvl3pPr>
            <a:lvl4pPr>
              <a:lnSpc>
                <a:spcPct val="115000"/>
              </a:lnSpc>
              <a:spcBef>
                <a:spcPts val="0"/>
              </a:spcBef>
              <a:spcAft>
                <a:spcPts val="1600"/>
              </a:spcAft>
              <a:defRPr/>
            </a:lvl4pPr>
            <a:lvl5pPr>
              <a:lnSpc>
                <a:spcPct val="115000"/>
              </a:lnSpc>
              <a:spcBef>
                <a:spcPts val="0"/>
              </a:spcBef>
              <a:spcAft>
                <a:spcPts val="1600"/>
              </a:spcAft>
              <a:defRPr/>
            </a:lvl5pPr>
            <a:lvl6pPr>
              <a:lnSpc>
                <a:spcPct val="115000"/>
              </a:lnSpc>
              <a:spcBef>
                <a:spcPts val="0"/>
              </a:spcBef>
              <a:spcAft>
                <a:spcPts val="1600"/>
              </a:spcAft>
              <a:defRPr/>
            </a:lvl6pPr>
            <a:lvl7pPr>
              <a:lnSpc>
                <a:spcPct val="115000"/>
              </a:lnSpc>
              <a:spcBef>
                <a:spcPts val="0"/>
              </a:spcBef>
              <a:spcAft>
                <a:spcPts val="1600"/>
              </a:spcAft>
              <a:defRPr/>
            </a:lvl7pPr>
            <a:lvl8pPr>
              <a:lnSpc>
                <a:spcPct val="115000"/>
              </a:lnSpc>
              <a:spcBef>
                <a:spcPts val="0"/>
              </a:spcBef>
              <a:spcAft>
                <a:spcPts val="1600"/>
              </a:spcAft>
              <a:defRPr/>
            </a:lvl8pPr>
            <a:lvl9pPr>
              <a:lnSpc>
                <a:spcPct val="115000"/>
              </a:lnSpc>
              <a:spcBef>
                <a:spcPts val="0"/>
              </a:spcBef>
              <a:spcAft>
                <a:spcPts val="1600"/>
              </a:spcAft>
              <a:defRPr/>
            </a:lvl9pPr>
          </a:lstStyle>
          <a:p>
            <a:endParaRPr/>
          </a:p>
        </p:txBody>
      </p:sp>
      <p:sp>
        <p:nvSpPr>
          <p:cNvPr id="7" name="Shape 7"/>
          <p:cNvSpPr txBox="1">
            <a:spLocks noGrp="1"/>
          </p:cNvSpPr>
          <p:nvPr>
            <p:ph type="sldNum" idx="12"/>
          </p:nvPr>
        </p:nvSpPr>
        <p:spPr>
          <a:xfrm>
            <a:off x="8472458" y="6217621"/>
            <a:ext cx="548699" cy="524800"/>
          </a:xfrm>
          <a:prstGeom prst="rect">
            <a:avLst/>
          </a:prstGeom>
          <a:noFill/>
          <a:ln>
            <a:noFill/>
          </a:ln>
        </p:spPr>
        <p:txBody>
          <a:bodyPr lIns="91425" tIns="91425" rIns="91425" bIns="91425" numCol="1" anchor="ctr" anchorCtr="0">
            <a:noAutofit/>
          </a:bodyPr>
          <a:lstStyle/>
          <a:p>
            <a:pPr algn="r">
              <a:spcBef>
                <a:spcPts val="0"/>
              </a:spcBef>
              <a:buNone/>
            </a:pPr>
            <a:fld id="{00000000-1234-1234-1234-123412341234}" type="slidenum">
              <a:rPr lang="en" altLang="en" sz="1000">
                <a:solidFill>
                  <a:schemeClr val="dk2"/>
                </a:solidFill>
              </a:rPr>
              <a:t>‹#›</a:t>
            </a:fld>
            <a:endParaRPr lang="en" altLang="en" sz="1000">
              <a:solidFill>
                <a:schemeClr val="dk2"/>
              </a:solidFill>
            </a:endParaRPr>
          </a:p>
        </p:txBody>
      </p:sp>
      <p:pic>
        <p:nvPicPr>
          <p:cNvPr id="8" name="Shape 8"/>
          <p:cNvPicPr preferRelativeResize="0"/>
          <p:nvPr/>
        </p:nvPicPr>
        <p:blipFill>
          <a:blip r:embed="rId15">
            <a:alphaModFix/>
          </a:blip>
          <a:stretch>
            <a:fillRect/>
          </a:stretch>
        </p:blipFill>
        <p:spPr>
          <a:xfrm>
            <a:off x="7853776" y="593361"/>
            <a:ext cx="1167373" cy="6828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0" r:id="rId12"/>
    <p:sldLayoutId id="2147483661" r:id="rId1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borgmei@pdx.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bit.ly/pbis15mea" TargetMode="External"/><Relationship Id="rId5" Type="http://schemas.openxmlformats.org/officeDocument/2006/relationships/hyperlink" Target="http://www.pbismn.org/RIPs/metro/metroregion.html" TargetMode="External"/><Relationship Id="rId4" Type="http://schemas.openxmlformats.org/officeDocument/2006/relationships/hyperlink" Target="mailto:kevin.filter@mnsu.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www.ncbi.nlm.nih.gov/pmc/articles/PMC3004682/pdf/i1998-1929-3-1-33.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ebx.sagepub.com/content/23/2/78"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books.google.com/books?hl=en&amp;lr=&amp;id=wWnNsr2L808C&amp;oi=fnd&amp;pg=PP1&amp;dq=Crone,+Hawken+%26+Horner,+2010+Responding+to+Problem+Behavior+in+Schools&amp;ots=FShtdBCsRt&amp;sig=NGgU5rtTfRtgDVy1vCRTEQYNmIU#v=onepage&amp;q=Crone%2C%20Hawken%20%26%20Horner%2C%202010%20Responding%20to%20Problem%20Behavior%20in%20Schools&amp;f=false"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hyperlink" Target="https://twitter.com/pbisMN" TargetMode="External"/><Relationship Id="rId5" Type="http://schemas.openxmlformats.org/officeDocument/2006/relationships/hyperlink" Target="https://www.facebook.com/pbisMN/" TargetMode="Externa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pdxscholar.library.pdx.edu/cgi/viewcontent.cgi?article=1079&amp;context=socwork_fac"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hyperlink" Target="http://link.springer.com/article/10.1007/s10935-010-0215-7"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www.pbisapps.org/Applications/Pages/PBIS-Assessment-Surveys.aspx#tfi"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Microsoft_Excel_97-2003_Worksheet1.xls"/></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hyperlink" Target="http://www.pdx.edu/sped/MTSS" TargetMode="External"/><Relationship Id="rId2" Type="http://schemas.openxmlformats.org/officeDocument/2006/relationships/image" Target="../media/image18.emf"/><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hyperlink" Target="http://www.pbismn.org/st_tierII.html"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www.tier2pbis.pbworks.com/" TargetMode="External"/><Relationship Id="rId5" Type="http://schemas.openxmlformats.org/officeDocument/2006/relationships/hyperlink" Target="http://www.pbis.org/school/secondary-level" TargetMode="External"/><Relationship Id="rId4" Type="http://schemas.openxmlformats.org/officeDocument/2006/relationships/hyperlink" Target="mailto:Rebecca.Nies@state.mn.us"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www.pbismn.org/RIPs/METRO/mr_trainingcalendar.html"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hyperlink" Target="http://www.pbismn.org/RIPs/NORTH/nr_trainingcalendar.html" TargetMode="External"/><Relationship Id="rId4" Type="http://schemas.openxmlformats.org/officeDocument/2006/relationships/hyperlink" Target="http://www.pbismn.org/RIPs/SOUTH/sr_trainingcalendar.html"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www.pbismn.org/pbisinstitute.html" TargetMode="External"/><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hyperlink" Target="https://education.state.mn.us/MDE/Welcome/Direc/"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7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hyperlink" Target="http://www.pbismn.org/GSapplication.html"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mailto:PBIS.Emily@gmail.com"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hyperlink" Target="mailto:Brianna.Spica@state.mn.us" TargetMode="External"/><Relationship Id="rId5" Type="http://schemas.openxmlformats.org/officeDocument/2006/relationships/hyperlink" Target="mailto:Garrett.Petrie@state.mn.us" TargetMode="External"/><Relationship Id="rId4" Type="http://schemas.openxmlformats.org/officeDocument/2006/relationships/hyperlink" Target="mailto:Aaron.Barnes@state.mn.u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pbis.org/school/secondary-level/faqs"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15240" y="1295400"/>
            <a:ext cx="9144000" cy="1803399"/>
          </a:xfrm>
          <a:prstGeom prst="rect">
            <a:avLst/>
          </a:prstGeom>
        </p:spPr>
        <p:txBody>
          <a:bodyPr lIns="91425" tIns="91425" rIns="91425" bIns="91425" numCol="1" anchor="b" anchorCtr="0">
            <a:noAutofit/>
          </a:bodyPr>
          <a:lstStyle/>
          <a:p>
            <a:pPr>
              <a:spcBef>
                <a:spcPts val="0"/>
              </a:spcBef>
              <a:spcAft>
                <a:spcPts val="600"/>
              </a:spcAft>
              <a:buNone/>
            </a:pPr>
            <a:r>
              <a:rPr lang="en" altLang="en" sz="3100" b="1" dirty="0"/>
              <a:t>Positive Behavioral Interventions &amp; Supports: </a:t>
            </a:r>
            <a:r>
              <a:rPr lang="en" altLang="en" sz="3300" dirty="0">
                <a:solidFill>
                  <a:srgbClr val="666666"/>
                </a:solidFill>
              </a:rPr>
              <a:t>Tier II Group Supports</a:t>
            </a:r>
          </a:p>
        </p:txBody>
      </p:sp>
      <p:sp>
        <p:nvSpPr>
          <p:cNvPr id="58" name="Shape 58"/>
          <p:cNvSpPr txBox="1">
            <a:spLocks noGrp="1"/>
          </p:cNvSpPr>
          <p:nvPr>
            <p:ph type="subTitle" idx="1"/>
          </p:nvPr>
        </p:nvSpPr>
        <p:spPr>
          <a:xfrm>
            <a:off x="311700" y="4648200"/>
            <a:ext cx="8520599" cy="1056800"/>
          </a:xfrm>
          <a:prstGeom prst="rect">
            <a:avLst/>
          </a:prstGeom>
        </p:spPr>
        <p:txBody>
          <a:bodyPr lIns="91425" tIns="91425" rIns="91425" bIns="91425" numCol="1" anchor="t" anchorCtr="0">
            <a:noAutofit/>
          </a:bodyPr>
          <a:lstStyle/>
          <a:p>
            <a:pPr lvl="0" rtl="0">
              <a:spcBef>
                <a:spcPts val="0"/>
              </a:spcBef>
              <a:buNone/>
            </a:pPr>
            <a:r>
              <a:rPr dirty="0"/>
              <a:t>Emily Robb, Aaron Barnes, Garrett </a:t>
            </a:r>
            <a:r>
              <a:rPr dirty="0" smtClean="0"/>
              <a:t>Petrie</a:t>
            </a:r>
            <a:endParaRPr lang="en-US" dirty="0" smtClean="0"/>
          </a:p>
          <a:p>
            <a:pPr lvl="0" rtl="0">
              <a:spcBef>
                <a:spcPts val="0"/>
              </a:spcBef>
              <a:buNone/>
            </a:pPr>
            <a:r>
              <a:rPr lang="en-US" dirty="0" smtClean="0"/>
              <a:t>Maci Spica</a:t>
            </a:r>
            <a:endParaRPr dirty="0"/>
          </a:p>
        </p:txBody>
      </p:sp>
      <p:sp>
        <p:nvSpPr>
          <p:cNvPr id="2" name="TextBox 1"/>
          <p:cNvSpPr txBox="1"/>
          <p:nvPr/>
        </p:nvSpPr>
        <p:spPr>
          <a:xfrm>
            <a:off x="228600" y="5867400"/>
            <a:ext cx="8686800" cy="738664"/>
          </a:xfrm>
          <a:prstGeom prst="rect">
            <a:avLst/>
          </a:prstGeom>
          <a:noFill/>
        </p:spPr>
        <p:txBody>
          <a:bodyPr wrap="square" numCol="1" rtlCol="0">
            <a:spAutoFit/>
          </a:bodyPr>
          <a:lstStyle/>
          <a:p>
            <a:pPr fontAlgn="base">
              <a:spcBef>
                <a:spcPct val="0"/>
              </a:spcBef>
              <a:spcAft>
                <a:spcPct val="0"/>
              </a:spcAft>
            </a:pPr>
            <a:r>
              <a:rPr lang="en-US" dirty="0" smtClean="0"/>
              <a:t>Slides adapted from </a:t>
            </a:r>
            <a:r>
              <a:rPr lang="en-US" dirty="0">
                <a:latin typeface="Arial" charset="0"/>
                <a:cs typeface="Arial" charset="0"/>
                <a:hlinkClick r:id="rId3"/>
              </a:rPr>
              <a:t>Chris Borgmeier</a:t>
            </a:r>
            <a:r>
              <a:rPr lang="en-US" dirty="0">
                <a:latin typeface="Arial" charset="0"/>
                <a:cs typeface="Arial" charset="0"/>
              </a:rPr>
              <a:t>, </a:t>
            </a:r>
            <a:r>
              <a:rPr lang="en-US" dirty="0" smtClean="0">
                <a:latin typeface="Arial" charset="0"/>
                <a:cs typeface="Arial" charset="0"/>
              </a:rPr>
              <a:t>PhD, Portland State , </a:t>
            </a:r>
            <a:r>
              <a:rPr lang="en-US" dirty="0" smtClean="0">
                <a:latin typeface="Arial" charset="0"/>
                <a:cs typeface="Arial" charset="0"/>
                <a:hlinkClick r:id="rId4"/>
              </a:rPr>
              <a:t>Kevin Filter</a:t>
            </a:r>
            <a:r>
              <a:rPr lang="en-US" dirty="0" smtClean="0">
                <a:latin typeface="Arial" charset="0"/>
                <a:cs typeface="Arial" charset="0"/>
              </a:rPr>
              <a:t>, PhD, Minnesota State University, Mankato and Tim Lewis, PhD with local examples from schools that are part of our </a:t>
            </a:r>
            <a:r>
              <a:rPr lang="en-US" dirty="0" smtClean="0">
                <a:latin typeface="Arial" charset="0"/>
                <a:cs typeface="Arial" charset="0"/>
                <a:hlinkClick r:id="rId5"/>
              </a:rPr>
              <a:t>Metro Regional Implementation Projects</a:t>
            </a:r>
            <a:r>
              <a:rPr lang="en-US" dirty="0" smtClean="0">
                <a:latin typeface="Arial" charset="0"/>
                <a:cs typeface="Arial" charset="0"/>
              </a:rPr>
              <a:t>.</a:t>
            </a:r>
            <a:endParaRPr lang="en-US" dirty="0">
              <a:latin typeface="Arial" charset="0"/>
              <a:cs typeface="Arial" charset="0"/>
            </a:endParaRPr>
          </a:p>
        </p:txBody>
      </p:sp>
      <p:sp>
        <p:nvSpPr>
          <p:cNvPr id="3" name="TextBox 2"/>
          <p:cNvSpPr txBox="1"/>
          <p:nvPr/>
        </p:nvSpPr>
        <p:spPr>
          <a:xfrm>
            <a:off x="31174" y="3505200"/>
            <a:ext cx="9143999" cy="861774"/>
          </a:xfrm>
          <a:prstGeom prst="rect">
            <a:avLst/>
          </a:prstGeom>
          <a:noFill/>
        </p:spPr>
        <p:txBody>
          <a:bodyPr wrap="square" numCol="1" rtlCol="0">
            <a:spAutoFit/>
          </a:bodyPr>
          <a:lstStyle/>
          <a:p>
            <a:pPr algn="ctr"/>
            <a:r>
              <a:rPr lang="en-US" sz="2600" dirty="0" smtClean="0"/>
              <a:t>Minnesota Educator Academy </a:t>
            </a:r>
            <a:r>
              <a:rPr lang="en-US" sz="2600" b="1" dirty="0">
                <a:solidFill>
                  <a:schemeClr val="accent5"/>
                </a:solidFill>
              </a:rPr>
              <a:t>#MEAmn15</a:t>
            </a:r>
            <a:endParaRPr lang="en-US" sz="2600" b="1" dirty="0" smtClean="0">
              <a:solidFill>
                <a:schemeClr val="accent5"/>
              </a:solidFill>
            </a:endParaRPr>
          </a:p>
          <a:p>
            <a:pPr algn="ctr"/>
            <a:r>
              <a:rPr lang="en-US" sz="2400" dirty="0" smtClean="0"/>
              <a:t>October 15, 2015 – 8:30 a.m.–9:30 a.m.</a:t>
            </a:r>
            <a:endParaRPr lang="en-US" sz="2400" dirty="0"/>
          </a:p>
        </p:txBody>
      </p:sp>
      <p:sp>
        <p:nvSpPr>
          <p:cNvPr id="4" name="TextBox 3"/>
          <p:cNvSpPr txBox="1"/>
          <p:nvPr/>
        </p:nvSpPr>
        <p:spPr>
          <a:xfrm>
            <a:off x="228601" y="228598"/>
            <a:ext cx="4267199" cy="1523494"/>
          </a:xfrm>
          <a:prstGeom prst="rect">
            <a:avLst/>
          </a:prstGeom>
          <a:noFill/>
          <a:ln>
            <a:solidFill>
              <a:schemeClr val="accent1"/>
            </a:solidFill>
          </a:ln>
        </p:spPr>
        <p:txBody>
          <a:bodyPr wrap="square" rtlCol="0">
            <a:spAutoFit/>
          </a:bodyPr>
          <a:lstStyle/>
          <a:p>
            <a:pPr>
              <a:spcAft>
                <a:spcPts val="600"/>
              </a:spcAft>
            </a:pPr>
            <a:r>
              <a:rPr lang="en-US" sz="2400" dirty="0" smtClean="0"/>
              <a:t>Download today’s slides here:</a:t>
            </a:r>
          </a:p>
          <a:p>
            <a:r>
              <a:rPr lang="en-US" sz="4400" dirty="0" smtClean="0">
                <a:hlinkClick r:id="rId6"/>
              </a:rPr>
              <a:t>bit.ly/pbis15mea</a:t>
            </a:r>
            <a:r>
              <a:rPr lang="en-US" sz="4400" dirty="0" smtClean="0"/>
              <a:t> </a:t>
            </a:r>
          </a:p>
          <a:p>
            <a:pPr algn="ctr"/>
            <a:r>
              <a:rPr lang="en-US" sz="2000" dirty="0" smtClean="0"/>
              <a:t>(case-sensitive)</a:t>
            </a:r>
            <a:endParaRPr lang="en-US" sz="1800" dirty="0"/>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311701" y="593367"/>
            <a:ext cx="8520599" cy="763599"/>
          </a:xfrm>
          <a:prstGeom prst="rect">
            <a:avLst/>
          </a:prstGeom>
        </p:spPr>
        <p:txBody>
          <a:bodyPr lIns="91425" tIns="91425" rIns="91425" bIns="91425" numCol="1" anchor="t" anchorCtr="0">
            <a:noAutofit/>
          </a:bodyPr>
          <a:lstStyle/>
          <a:p>
            <a:r>
              <a:rPr lang="en-US" dirty="0" smtClean="0"/>
              <a:t>Tier </a:t>
            </a:r>
            <a:r>
              <a:rPr lang="en-US" dirty="0"/>
              <a:t>II Support </a:t>
            </a:r>
            <a:r>
              <a:rPr lang="en-US" dirty="0" smtClean="0"/>
              <a:t>Process – 5 Steps</a:t>
            </a:r>
            <a:endParaRPr dirty="0"/>
          </a:p>
        </p:txBody>
      </p:sp>
      <p:sp>
        <p:nvSpPr>
          <p:cNvPr id="243" name="Shape 243"/>
          <p:cNvSpPr txBox="1">
            <a:spLocks noGrp="1"/>
          </p:cNvSpPr>
          <p:nvPr>
            <p:ph type="body" idx="1"/>
          </p:nvPr>
        </p:nvSpPr>
        <p:spPr>
          <a:xfrm>
            <a:off x="311701" y="1536632"/>
            <a:ext cx="8520599" cy="5321367"/>
          </a:xfrm>
          <a:prstGeom prst="rect">
            <a:avLst/>
          </a:prstGeom>
        </p:spPr>
        <p:txBody>
          <a:bodyPr lIns="91425" tIns="91425" rIns="91425" bIns="91425" numCol="1" anchor="t" anchorCtr="0">
            <a:noAutofit/>
          </a:bodyPr>
          <a:lstStyle/>
          <a:p>
            <a:pPr>
              <a:lnSpc>
                <a:spcPct val="80000"/>
              </a:lnSpc>
            </a:pPr>
            <a:r>
              <a:rPr lang="en-US" b="1" dirty="0">
                <a:latin typeface="+mn-lt"/>
              </a:rPr>
              <a:t>Step 1 </a:t>
            </a:r>
            <a:r>
              <a:rPr lang="en-US" dirty="0">
                <a:latin typeface="+mn-lt"/>
              </a:rPr>
              <a:t>– E</a:t>
            </a:r>
            <a:r>
              <a:rPr lang="en-US" dirty="0" smtClean="0">
                <a:latin typeface="+mn-lt"/>
              </a:rPr>
              <a:t>nsure Universals (including Classroom) </a:t>
            </a:r>
            <a:r>
              <a:rPr lang="en-US" dirty="0">
                <a:latin typeface="+mn-lt"/>
              </a:rPr>
              <a:t>in place</a:t>
            </a:r>
          </a:p>
          <a:p>
            <a:pPr>
              <a:lnSpc>
                <a:spcPct val="80000"/>
              </a:lnSpc>
            </a:pPr>
            <a:r>
              <a:rPr lang="en-US" b="1" dirty="0">
                <a:latin typeface="+mn-lt"/>
              </a:rPr>
              <a:t>Step 2 </a:t>
            </a:r>
            <a:r>
              <a:rPr lang="en-US" dirty="0">
                <a:latin typeface="+mn-lt"/>
              </a:rPr>
              <a:t>– Student Identification Process </a:t>
            </a:r>
          </a:p>
          <a:p>
            <a:pPr lvl="1">
              <a:lnSpc>
                <a:spcPct val="80000"/>
              </a:lnSpc>
            </a:pPr>
            <a:r>
              <a:rPr lang="en-US" sz="2100" dirty="0">
                <a:latin typeface="+mn-lt"/>
              </a:rPr>
              <a:t>Decision </a:t>
            </a:r>
            <a:r>
              <a:rPr lang="en-US" sz="2100" dirty="0" smtClean="0">
                <a:latin typeface="+mn-lt"/>
              </a:rPr>
              <a:t>Rules, Referral, Screen </a:t>
            </a:r>
            <a:endParaRPr lang="en-US" sz="2100" dirty="0">
              <a:latin typeface="+mn-lt"/>
            </a:endParaRPr>
          </a:p>
          <a:p>
            <a:pPr>
              <a:lnSpc>
                <a:spcPct val="80000"/>
              </a:lnSpc>
            </a:pPr>
            <a:r>
              <a:rPr lang="en-US" b="1" dirty="0">
                <a:latin typeface="+mn-lt"/>
              </a:rPr>
              <a:t>Step 3 </a:t>
            </a:r>
            <a:r>
              <a:rPr lang="en-US" dirty="0">
                <a:latin typeface="+mn-lt"/>
              </a:rPr>
              <a:t>– </a:t>
            </a:r>
            <a:r>
              <a:rPr lang="en-US" sz="2500" dirty="0">
                <a:latin typeface="+mn-lt"/>
              </a:rPr>
              <a:t>Classroom Problem Solving</a:t>
            </a:r>
            <a:endParaRPr lang="en-US" dirty="0">
              <a:latin typeface="+mn-lt"/>
            </a:endParaRPr>
          </a:p>
          <a:p>
            <a:pPr lvl="1">
              <a:lnSpc>
                <a:spcPct val="80000"/>
              </a:lnSpc>
            </a:pPr>
            <a:r>
              <a:rPr lang="en-US" sz="2300" dirty="0">
                <a:latin typeface="+mn-lt"/>
              </a:rPr>
              <a:t>Classroom supports </a:t>
            </a:r>
            <a:r>
              <a:rPr lang="en-US" sz="2100" dirty="0">
                <a:latin typeface="+mn-lt"/>
              </a:rPr>
              <a:t>(function-based)</a:t>
            </a:r>
          </a:p>
          <a:p>
            <a:pPr lvl="1">
              <a:lnSpc>
                <a:spcPct val="80000"/>
              </a:lnSpc>
            </a:pPr>
            <a:r>
              <a:rPr lang="en-US" sz="2100" dirty="0">
                <a:latin typeface="+mn-lt"/>
              </a:rPr>
              <a:t>Progress monitor</a:t>
            </a:r>
          </a:p>
          <a:p>
            <a:pPr>
              <a:lnSpc>
                <a:spcPct val="80000"/>
              </a:lnSpc>
            </a:pPr>
            <a:r>
              <a:rPr lang="en-US" b="1" dirty="0">
                <a:latin typeface="+mn-lt"/>
              </a:rPr>
              <a:t>Step 4 </a:t>
            </a:r>
            <a:r>
              <a:rPr lang="en-US" dirty="0">
                <a:latin typeface="+mn-lt"/>
              </a:rPr>
              <a:t>- Tier II supports</a:t>
            </a:r>
          </a:p>
          <a:p>
            <a:pPr lvl="1">
              <a:lnSpc>
                <a:spcPct val="80000"/>
              </a:lnSpc>
            </a:pPr>
            <a:r>
              <a:rPr lang="en-US" sz="2100" dirty="0">
                <a:latin typeface="+mn-lt"/>
              </a:rPr>
              <a:t>Non-responders to </a:t>
            </a:r>
            <a:r>
              <a:rPr lang="en-US" sz="2100" dirty="0" smtClean="0">
                <a:latin typeface="+mn-lt"/>
              </a:rPr>
              <a:t>grade-level </a:t>
            </a:r>
            <a:r>
              <a:rPr lang="en-US" sz="2100" dirty="0">
                <a:latin typeface="+mn-lt"/>
              </a:rPr>
              <a:t>supports</a:t>
            </a:r>
          </a:p>
          <a:p>
            <a:pPr lvl="1">
              <a:lnSpc>
                <a:spcPct val="80000"/>
              </a:lnSpc>
            </a:pPr>
            <a:r>
              <a:rPr lang="en-US" sz="2100" dirty="0">
                <a:latin typeface="+mn-lt"/>
              </a:rPr>
              <a:t>Match function of student behavior to intervention</a:t>
            </a:r>
          </a:p>
          <a:p>
            <a:pPr lvl="1">
              <a:lnSpc>
                <a:spcPct val="80000"/>
              </a:lnSpc>
            </a:pPr>
            <a:r>
              <a:rPr lang="en-US" sz="2100" dirty="0">
                <a:latin typeface="+mn-lt"/>
              </a:rPr>
              <a:t>Progress monitor</a:t>
            </a:r>
          </a:p>
          <a:p>
            <a:pPr>
              <a:lnSpc>
                <a:spcPct val="80000"/>
              </a:lnSpc>
            </a:pPr>
            <a:r>
              <a:rPr lang="en-US" b="1" dirty="0">
                <a:latin typeface="+mn-lt"/>
              </a:rPr>
              <a:t>Step 5 </a:t>
            </a:r>
            <a:r>
              <a:rPr lang="en-US" dirty="0">
                <a:latin typeface="+mn-lt"/>
              </a:rPr>
              <a:t>- Evaluate Process</a:t>
            </a:r>
          </a:p>
          <a:p>
            <a:endParaRPr lang="en-US" dirty="0">
              <a:latin typeface="+mn-lt"/>
              <a:cs typeface="Arial" charset="0"/>
            </a:endParaRPr>
          </a:p>
        </p:txBody>
      </p:sp>
    </p:spTree>
    <p:extLst>
      <p:ext uri="{BB962C8B-B14F-4D97-AF65-F5344CB8AC3E}">
        <p14:creationId xmlns:p14="http://schemas.microsoft.com/office/powerpoint/2010/main" val="3639064447"/>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85800" y="228600"/>
            <a:ext cx="7772400" cy="914400"/>
          </a:xfrm>
        </p:spPr>
        <p:txBody>
          <a:bodyPr numCol="1" rtlCol="0">
            <a:normAutofit/>
          </a:bodyPr>
          <a:lstStyle/>
          <a:p>
            <a:pPr eaLnBrk="1" hangingPunct="1">
              <a:spcAft>
                <a:spcPts val="0"/>
              </a:spcAft>
              <a:defRPr/>
            </a:pPr>
            <a:r>
              <a:rPr lang="en-US" sz="4000" dirty="0" smtClean="0">
                <a:latin typeface="+mn-lt"/>
                <a:ea typeface="+mj-ea"/>
                <a:cs typeface="ＭＳ Ｐゴシック" pitchFamily="-65" charset="-128"/>
              </a:rPr>
              <a:t>8 Essentials</a:t>
            </a:r>
          </a:p>
        </p:txBody>
      </p:sp>
      <p:sp>
        <p:nvSpPr>
          <p:cNvPr id="37891" name="Content Placeholder 2"/>
          <p:cNvSpPr>
            <a:spLocks noGrp="1"/>
          </p:cNvSpPr>
          <p:nvPr>
            <p:ph idx="1"/>
          </p:nvPr>
        </p:nvSpPr>
        <p:spPr>
          <a:xfrm>
            <a:off x="304800" y="1143000"/>
            <a:ext cx="8153400" cy="5181600"/>
          </a:xfrm>
        </p:spPr>
        <p:txBody>
          <a:bodyPr numCol="1">
            <a:normAutofit fontScale="25000" lnSpcReduction="20000"/>
          </a:bodyPr>
          <a:lstStyle/>
          <a:p>
            <a:pPr marL="457200" indent="-457200" eaLnBrk="1" hangingPunct="1">
              <a:lnSpc>
                <a:spcPct val="120000"/>
              </a:lnSpc>
              <a:buFont typeface="Calibri" pitchFamily="33" charset="0"/>
              <a:buAutoNum type="arabicPeriod"/>
            </a:pPr>
            <a:r>
              <a:rPr lang="en-US" sz="7200" dirty="0" smtClean="0">
                <a:latin typeface="+mn-lt"/>
              </a:rPr>
              <a:t>Classroom expectations &amp; rules defined and taught (all use school-wide, create classroom examples)</a:t>
            </a:r>
          </a:p>
          <a:p>
            <a:pPr marL="457200" indent="-457200" eaLnBrk="1" hangingPunct="1">
              <a:lnSpc>
                <a:spcPct val="120000"/>
              </a:lnSpc>
              <a:buFont typeface="Calibri" pitchFamily="33" charset="0"/>
              <a:buAutoNum type="arabicPeriod"/>
            </a:pPr>
            <a:r>
              <a:rPr lang="en-US" sz="7200" dirty="0" smtClean="0">
                <a:latin typeface="+mn-lt"/>
              </a:rPr>
              <a:t>Procedures &amp; routines defined and taught</a:t>
            </a:r>
          </a:p>
          <a:p>
            <a:pPr marL="457200" indent="-457200" eaLnBrk="1" hangingPunct="1">
              <a:lnSpc>
                <a:spcPct val="120000"/>
              </a:lnSpc>
              <a:buFont typeface="Calibri" pitchFamily="33" charset="0"/>
              <a:buAutoNum type="arabicPeriod"/>
            </a:pPr>
            <a:r>
              <a:rPr lang="en-US" sz="7200" dirty="0" smtClean="0">
                <a:latin typeface="+mn-lt"/>
              </a:rPr>
              <a:t>Continuum of strategies to acknowledge appropriate behavior in place and used with high frequency (4:1)</a:t>
            </a:r>
          </a:p>
          <a:p>
            <a:pPr marL="457200" indent="-457200" eaLnBrk="1" hangingPunct="1">
              <a:lnSpc>
                <a:spcPct val="120000"/>
              </a:lnSpc>
              <a:buFont typeface="Calibri" pitchFamily="33" charset="0"/>
              <a:buAutoNum type="arabicPeriod"/>
            </a:pPr>
            <a:r>
              <a:rPr lang="en-US" sz="7200" dirty="0" smtClean="0">
                <a:latin typeface="+mn-lt"/>
              </a:rPr>
              <a:t>Continuum of strategies to respond to inappropriate behavior in place and used per established school-wide procedure</a:t>
            </a:r>
          </a:p>
          <a:p>
            <a:pPr marL="457200" indent="-457200" eaLnBrk="1" hangingPunct="1">
              <a:lnSpc>
                <a:spcPct val="120000"/>
              </a:lnSpc>
              <a:buFont typeface="Calibri" pitchFamily="33" charset="0"/>
              <a:buAutoNum type="arabicPeriod"/>
            </a:pPr>
            <a:r>
              <a:rPr lang="en-US" sz="7200" dirty="0" smtClean="0">
                <a:latin typeface="+mn-lt"/>
              </a:rPr>
              <a:t>Students are actively supervised (pre-corrects and positive feedback)</a:t>
            </a:r>
          </a:p>
          <a:p>
            <a:pPr marL="457200" indent="-457200" eaLnBrk="1" hangingPunct="1">
              <a:lnSpc>
                <a:spcPct val="120000"/>
              </a:lnSpc>
              <a:buFont typeface="Calibri" pitchFamily="33" charset="0"/>
              <a:buAutoNum type="arabicPeriod"/>
            </a:pPr>
            <a:r>
              <a:rPr lang="en-US" sz="7200" dirty="0" smtClean="0">
                <a:latin typeface="+mn-lt"/>
              </a:rPr>
              <a:t>Students are given multiple opportunities to respond (OTR) to promote high rates of academic engagement</a:t>
            </a:r>
          </a:p>
          <a:p>
            <a:pPr marL="457200" indent="-457200" eaLnBrk="1" hangingPunct="1">
              <a:lnSpc>
                <a:spcPct val="120000"/>
              </a:lnSpc>
              <a:buFont typeface="Calibri" pitchFamily="33" charset="0"/>
              <a:buAutoNum type="arabicPeriod"/>
            </a:pPr>
            <a:r>
              <a:rPr lang="en-US" sz="7200" dirty="0" smtClean="0">
                <a:latin typeface="+mn-lt"/>
              </a:rPr>
              <a:t>Activity sequence promotes optimal instruction time and student engaged time</a:t>
            </a:r>
          </a:p>
          <a:p>
            <a:pPr marL="457200" indent="-457200" eaLnBrk="1" hangingPunct="1">
              <a:lnSpc>
                <a:spcPct val="120000"/>
              </a:lnSpc>
              <a:buFont typeface="Calibri" pitchFamily="33" charset="0"/>
              <a:buAutoNum type="arabicPeriod"/>
            </a:pPr>
            <a:r>
              <a:rPr lang="en-US" sz="7200" dirty="0" smtClean="0">
                <a:latin typeface="+mn-lt"/>
              </a:rPr>
              <a:t>Instruction is differentiated based on student need</a:t>
            </a:r>
          </a:p>
          <a:p>
            <a:pPr marL="457200" indent="-457200" eaLnBrk="1" hangingPunct="1">
              <a:lnSpc>
                <a:spcPct val="80000"/>
              </a:lnSpc>
              <a:buFont typeface="Arial" charset="0"/>
              <a:buNone/>
            </a:pPr>
            <a:endParaRPr lang="en-US" sz="1100" dirty="0" smtClean="0">
              <a:latin typeface="Times New Roman" pitchFamily="18" charset="0"/>
            </a:endParaRPr>
          </a:p>
          <a:p>
            <a:pPr marL="457200" indent="-457200" eaLnBrk="1" hangingPunct="1">
              <a:lnSpc>
                <a:spcPct val="80000"/>
              </a:lnSpc>
              <a:buFontTx/>
              <a:buNone/>
            </a:pPr>
            <a:endParaRPr lang="en-US" sz="2200" dirty="0" smtClean="0"/>
          </a:p>
        </p:txBody>
      </p:sp>
    </p:spTree>
    <p:extLst>
      <p:ext uri="{BB962C8B-B14F-4D97-AF65-F5344CB8AC3E}">
        <p14:creationId xmlns:p14="http://schemas.microsoft.com/office/powerpoint/2010/main" val="155111099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1" y="593367"/>
            <a:ext cx="8520599" cy="763599"/>
          </a:xfrm>
          <a:prstGeom prst="rect">
            <a:avLst/>
          </a:prstGeom>
        </p:spPr>
        <p:txBody>
          <a:bodyPr lIns="91425" tIns="91425" rIns="91425" bIns="91425" numCol="1" anchor="t" anchorCtr="0">
            <a:noAutofit/>
          </a:bodyPr>
          <a:lstStyle/>
          <a:p>
            <a:r>
              <a:rPr lang="en-US" sz="3300" dirty="0">
                <a:latin typeface="+mj-lt"/>
              </a:rPr>
              <a:t>Major Features of Tier 2 Interventions</a:t>
            </a:r>
            <a:endParaRPr sz="3300" dirty="0">
              <a:latin typeface="+mj-lt"/>
            </a:endParaRPr>
          </a:p>
        </p:txBody>
      </p:sp>
      <p:sp>
        <p:nvSpPr>
          <p:cNvPr id="70" name="Shape 70"/>
          <p:cNvSpPr txBox="1">
            <a:spLocks noGrp="1"/>
          </p:cNvSpPr>
          <p:nvPr>
            <p:ph type="body" idx="1"/>
          </p:nvPr>
        </p:nvSpPr>
        <p:spPr>
          <a:xfrm>
            <a:off x="311701" y="1536632"/>
            <a:ext cx="8520599" cy="5092767"/>
          </a:xfrm>
          <a:prstGeom prst="rect">
            <a:avLst/>
          </a:prstGeom>
        </p:spPr>
        <p:txBody>
          <a:bodyPr lIns="91425" tIns="91425" rIns="91425" bIns="91425" numCol="1" anchor="t" anchorCtr="0">
            <a:noAutofit/>
          </a:bodyPr>
          <a:lstStyle/>
          <a:p>
            <a:pPr marL="365760" lvl="0" indent="-283464">
              <a:lnSpc>
                <a:spcPct val="90000"/>
              </a:lnSpc>
              <a:spcBef>
                <a:spcPts val="600"/>
              </a:spcBef>
              <a:spcAft>
                <a:spcPts val="0"/>
              </a:spcAft>
              <a:buClr>
                <a:srgbClr val="3891A7"/>
              </a:buClr>
              <a:buSzPct val="80000"/>
              <a:buFont typeface="Wingdings 2"/>
              <a:buChar char=""/>
            </a:pPr>
            <a:r>
              <a:rPr lang="en-US" kern="1200" dirty="0">
                <a:solidFill>
                  <a:prstClr val="black"/>
                </a:solidFill>
                <a:latin typeface="+mn-lt"/>
                <a:ea typeface="+mn-ea"/>
                <a:cs typeface="+mn-cs"/>
              </a:rPr>
              <a:t>Early Identification &amp; Early Intervention</a:t>
            </a:r>
          </a:p>
          <a:p>
            <a:pPr marL="365760" lvl="0" indent="-283464">
              <a:lnSpc>
                <a:spcPct val="90000"/>
              </a:lnSpc>
              <a:spcBef>
                <a:spcPts val="600"/>
              </a:spcBef>
              <a:spcAft>
                <a:spcPts val="0"/>
              </a:spcAft>
              <a:buClr>
                <a:srgbClr val="3891A7"/>
              </a:buClr>
              <a:buSzPct val="80000"/>
              <a:buFont typeface="Wingdings 2"/>
              <a:buChar char=""/>
            </a:pPr>
            <a:r>
              <a:rPr lang="en-US" kern="1200" dirty="0">
                <a:solidFill>
                  <a:prstClr val="black"/>
                </a:solidFill>
                <a:latin typeface="+mn-lt"/>
                <a:ea typeface="+mn-ea"/>
                <a:cs typeface="+mn-cs"/>
              </a:rPr>
              <a:t>Intervention is continuously available</a:t>
            </a:r>
          </a:p>
          <a:p>
            <a:pPr marL="365760" lvl="0" indent="-283464">
              <a:lnSpc>
                <a:spcPct val="90000"/>
              </a:lnSpc>
              <a:spcBef>
                <a:spcPts val="600"/>
              </a:spcBef>
              <a:spcAft>
                <a:spcPts val="0"/>
              </a:spcAft>
              <a:buClr>
                <a:srgbClr val="3891A7"/>
              </a:buClr>
              <a:buSzPct val="80000"/>
              <a:buFont typeface="Wingdings 2"/>
              <a:buChar char=""/>
            </a:pPr>
            <a:r>
              <a:rPr lang="en-US" kern="1200" dirty="0">
                <a:solidFill>
                  <a:prstClr val="black"/>
                </a:solidFill>
                <a:latin typeface="+mn-lt"/>
                <a:ea typeface="+mn-ea"/>
                <a:cs typeface="+mn-cs"/>
              </a:rPr>
              <a:t>Rapid access to intervention (72 </a:t>
            </a:r>
            <a:r>
              <a:rPr lang="en-US" kern="1200" dirty="0" err="1">
                <a:solidFill>
                  <a:prstClr val="black"/>
                </a:solidFill>
                <a:latin typeface="+mn-lt"/>
                <a:ea typeface="+mn-ea"/>
                <a:cs typeface="+mn-cs"/>
              </a:rPr>
              <a:t>hr</a:t>
            </a:r>
            <a:r>
              <a:rPr lang="en-US" kern="1200" dirty="0">
                <a:solidFill>
                  <a:prstClr val="black"/>
                </a:solidFill>
                <a:latin typeface="+mn-lt"/>
                <a:ea typeface="+mn-ea"/>
                <a:cs typeface="+mn-cs"/>
              </a:rPr>
              <a:t>)</a:t>
            </a:r>
          </a:p>
          <a:p>
            <a:pPr marL="365760" lvl="0" indent="-283464">
              <a:lnSpc>
                <a:spcPct val="90000"/>
              </a:lnSpc>
              <a:spcBef>
                <a:spcPts val="600"/>
              </a:spcBef>
              <a:spcAft>
                <a:spcPts val="0"/>
              </a:spcAft>
              <a:buClr>
                <a:srgbClr val="3891A7"/>
              </a:buClr>
              <a:buSzPct val="80000"/>
              <a:buFont typeface="Wingdings 2"/>
              <a:buChar char=""/>
            </a:pPr>
            <a:r>
              <a:rPr lang="en-US" kern="1200" dirty="0">
                <a:solidFill>
                  <a:prstClr val="black"/>
                </a:solidFill>
                <a:latin typeface="+mn-lt"/>
                <a:ea typeface="+mn-ea"/>
                <a:cs typeface="+mn-cs"/>
              </a:rPr>
              <a:t>Very low effort by teachers</a:t>
            </a:r>
          </a:p>
          <a:p>
            <a:pPr marL="365760" lvl="0" indent="-283464">
              <a:lnSpc>
                <a:spcPct val="90000"/>
              </a:lnSpc>
              <a:spcBef>
                <a:spcPts val="600"/>
              </a:spcBef>
              <a:spcAft>
                <a:spcPts val="0"/>
              </a:spcAft>
              <a:buClr>
                <a:srgbClr val="3891A7"/>
              </a:buClr>
              <a:buSzPct val="80000"/>
              <a:buFont typeface="Wingdings 2"/>
              <a:buChar char=""/>
            </a:pPr>
            <a:r>
              <a:rPr lang="en-US" kern="1200" dirty="0">
                <a:solidFill>
                  <a:prstClr val="black"/>
                </a:solidFill>
                <a:latin typeface="+mn-lt"/>
                <a:ea typeface="+mn-ea"/>
                <a:cs typeface="+mn-cs"/>
              </a:rPr>
              <a:t>Consistent with school-wide expectations</a:t>
            </a:r>
          </a:p>
          <a:p>
            <a:pPr marL="365760" lvl="0" indent="-283464">
              <a:lnSpc>
                <a:spcPct val="90000"/>
              </a:lnSpc>
              <a:spcBef>
                <a:spcPts val="600"/>
              </a:spcBef>
              <a:spcAft>
                <a:spcPts val="0"/>
              </a:spcAft>
              <a:buClr>
                <a:srgbClr val="3891A7"/>
              </a:buClr>
              <a:buSzPct val="80000"/>
              <a:buFont typeface="Wingdings 2"/>
              <a:buChar char=""/>
            </a:pPr>
            <a:r>
              <a:rPr lang="en-US" kern="1200" dirty="0">
                <a:solidFill>
                  <a:prstClr val="black"/>
                </a:solidFill>
                <a:latin typeface="+mn-lt"/>
                <a:ea typeface="+mn-ea"/>
                <a:cs typeface="+mn-cs"/>
              </a:rPr>
              <a:t>Implemented by all staff/faculty in a school</a:t>
            </a:r>
          </a:p>
          <a:p>
            <a:pPr marL="365760" lvl="0" indent="-283464">
              <a:lnSpc>
                <a:spcPct val="90000"/>
              </a:lnSpc>
              <a:spcBef>
                <a:spcPts val="600"/>
              </a:spcBef>
              <a:spcAft>
                <a:spcPts val="0"/>
              </a:spcAft>
              <a:buClr>
                <a:srgbClr val="3891A7"/>
              </a:buClr>
              <a:buSzPct val="80000"/>
              <a:buFont typeface="Wingdings 2"/>
              <a:buChar char=""/>
            </a:pPr>
            <a:r>
              <a:rPr lang="en-US" kern="1200" dirty="0">
                <a:solidFill>
                  <a:prstClr val="black"/>
                </a:solidFill>
                <a:latin typeface="+mn-lt"/>
                <a:ea typeface="+mn-ea"/>
                <a:cs typeface="+mn-cs"/>
              </a:rPr>
              <a:t>Flexible intervention based on assessment</a:t>
            </a:r>
          </a:p>
          <a:p>
            <a:pPr marL="640080" lvl="1" indent="-237744">
              <a:lnSpc>
                <a:spcPct val="90000"/>
              </a:lnSpc>
              <a:spcBef>
                <a:spcPts val="550"/>
              </a:spcBef>
              <a:spcAft>
                <a:spcPts val="0"/>
              </a:spcAft>
              <a:buClr>
                <a:srgbClr val="3891A7"/>
              </a:buClr>
              <a:buSzTx/>
              <a:buFont typeface="Verdana"/>
              <a:buChar char="◦"/>
            </a:pPr>
            <a:r>
              <a:rPr lang="en-US" sz="2400" kern="1200" dirty="0">
                <a:solidFill>
                  <a:prstClr val="black"/>
                </a:solidFill>
                <a:latin typeface="+mn-lt"/>
                <a:ea typeface="+mn-ea"/>
                <a:cs typeface="+mn-cs"/>
              </a:rPr>
              <a:t>Functional Assessment</a:t>
            </a:r>
          </a:p>
          <a:p>
            <a:pPr marL="365760" lvl="0" indent="-283464">
              <a:lnSpc>
                <a:spcPct val="90000"/>
              </a:lnSpc>
              <a:spcBef>
                <a:spcPts val="600"/>
              </a:spcBef>
              <a:spcAft>
                <a:spcPts val="0"/>
              </a:spcAft>
              <a:buClr>
                <a:srgbClr val="3891A7"/>
              </a:buClr>
              <a:buSzPct val="80000"/>
              <a:buFont typeface="Wingdings 2"/>
              <a:buChar char=""/>
            </a:pPr>
            <a:r>
              <a:rPr lang="en-US" kern="1200" dirty="0">
                <a:solidFill>
                  <a:prstClr val="black"/>
                </a:solidFill>
                <a:latin typeface="+mn-lt"/>
                <a:ea typeface="+mn-ea"/>
                <a:cs typeface="+mn-cs"/>
              </a:rPr>
              <a:t>Adequate resources (admin, team)</a:t>
            </a:r>
          </a:p>
          <a:p>
            <a:pPr marL="640080" lvl="1" indent="-237744">
              <a:lnSpc>
                <a:spcPct val="90000"/>
              </a:lnSpc>
              <a:spcBef>
                <a:spcPts val="550"/>
              </a:spcBef>
              <a:spcAft>
                <a:spcPts val="0"/>
              </a:spcAft>
              <a:buClr>
                <a:srgbClr val="3891A7"/>
              </a:buClr>
              <a:buSzTx/>
              <a:buFont typeface="Verdana"/>
              <a:buChar char="◦"/>
            </a:pPr>
            <a:r>
              <a:rPr lang="en-US" sz="2400" kern="1200" dirty="0">
                <a:solidFill>
                  <a:prstClr val="black"/>
                </a:solidFill>
                <a:latin typeface="+mn-lt"/>
                <a:ea typeface="+mn-ea"/>
                <a:cs typeface="+mn-cs"/>
              </a:rPr>
              <a:t>weekly meeting,  plus 10 </a:t>
            </a:r>
            <a:r>
              <a:rPr lang="en-US" sz="2400" kern="1200" dirty="0" smtClean="0">
                <a:solidFill>
                  <a:prstClr val="black"/>
                </a:solidFill>
                <a:latin typeface="+mn-lt"/>
                <a:ea typeface="+mn-ea"/>
                <a:cs typeface="+mn-cs"/>
              </a:rPr>
              <a:t>hours-a-week</a:t>
            </a:r>
            <a:endParaRPr lang="en-US" sz="2400" kern="1200" dirty="0">
              <a:solidFill>
                <a:prstClr val="black"/>
              </a:solidFill>
              <a:latin typeface="+mn-lt"/>
              <a:ea typeface="+mn-ea"/>
              <a:cs typeface="+mn-cs"/>
            </a:endParaRPr>
          </a:p>
          <a:p>
            <a:pPr marL="365760" lvl="0" indent="-283464">
              <a:lnSpc>
                <a:spcPct val="90000"/>
              </a:lnSpc>
              <a:spcBef>
                <a:spcPts val="600"/>
              </a:spcBef>
              <a:spcAft>
                <a:spcPts val="0"/>
              </a:spcAft>
              <a:buClr>
                <a:srgbClr val="3891A7"/>
              </a:buClr>
              <a:buSzPct val="80000"/>
              <a:buFont typeface="Wingdings 2"/>
              <a:buChar char=""/>
            </a:pPr>
            <a:r>
              <a:rPr lang="en-US" kern="1200" dirty="0">
                <a:solidFill>
                  <a:prstClr val="black"/>
                </a:solidFill>
                <a:latin typeface="+mn-lt"/>
                <a:ea typeface="+mn-ea"/>
                <a:cs typeface="+mn-cs"/>
              </a:rPr>
              <a:t>Continuous monitoring for </a:t>
            </a:r>
            <a:r>
              <a:rPr lang="en-US" kern="1200" dirty="0" smtClean="0">
                <a:solidFill>
                  <a:prstClr val="black"/>
                </a:solidFill>
                <a:latin typeface="+mn-lt"/>
                <a:ea typeface="+mn-ea"/>
                <a:cs typeface="+mn-cs"/>
              </a:rPr>
              <a:t>decision-making</a:t>
            </a:r>
            <a:endParaRPr sz="2000" dirty="0">
              <a:latin typeface="+mn-lt"/>
            </a:endParaRPr>
          </a:p>
        </p:txBody>
      </p:sp>
      <p:sp>
        <p:nvSpPr>
          <p:cNvPr id="4" name="TextBox 3"/>
          <p:cNvSpPr txBox="1"/>
          <p:nvPr/>
        </p:nvSpPr>
        <p:spPr>
          <a:xfrm>
            <a:off x="5257800" y="6248400"/>
            <a:ext cx="3657600" cy="400110"/>
          </a:xfrm>
          <a:prstGeom prst="rect">
            <a:avLst/>
          </a:prstGeom>
          <a:noFill/>
        </p:spPr>
        <p:txBody>
          <a:bodyPr wrap="square" numCol="1" rtlCol="0">
            <a:spAutoFit/>
          </a:bodyPr>
          <a:lstStyle/>
          <a:p>
            <a:r>
              <a:rPr lang="en-US" sz="2000" dirty="0" smtClean="0"/>
              <a:t>(</a:t>
            </a:r>
            <a:r>
              <a:rPr lang="en-US" sz="2000" dirty="0" smtClean="0">
                <a:hlinkClick r:id="rId3"/>
              </a:rPr>
              <a:t>Anderson &amp; Borgmeier</a:t>
            </a:r>
            <a:r>
              <a:rPr lang="en-US" sz="2000" dirty="0" smtClean="0"/>
              <a:t>, 2010)</a:t>
            </a:r>
            <a:endParaRPr lang="en-US" sz="2000" dirty="0"/>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Surprise!</a:t>
            </a:r>
            <a:endParaRPr lang="en-US" dirty="0"/>
          </a:p>
        </p:txBody>
      </p:sp>
      <p:sp>
        <p:nvSpPr>
          <p:cNvPr id="3" name="Text Placeholder 2"/>
          <p:cNvSpPr>
            <a:spLocks noGrp="1"/>
          </p:cNvSpPr>
          <p:nvPr>
            <p:ph type="body" idx="1"/>
          </p:nvPr>
        </p:nvSpPr>
        <p:spPr>
          <a:xfrm>
            <a:off x="311701" y="1536632"/>
            <a:ext cx="8520599" cy="5041967"/>
          </a:xfrm>
        </p:spPr>
        <p:txBody>
          <a:bodyPr numCol="1"/>
          <a:lstStyle/>
          <a:p>
            <a:r>
              <a:rPr lang="en-US" dirty="0" smtClean="0"/>
              <a:t>We are </a:t>
            </a:r>
            <a:r>
              <a:rPr lang="en-US" u="sng" dirty="0" smtClean="0"/>
              <a:t>not</a:t>
            </a:r>
            <a:r>
              <a:rPr lang="en-US" dirty="0" smtClean="0"/>
              <a:t> going to talk at length about </a:t>
            </a:r>
            <a:r>
              <a:rPr lang="en-US" b="1" dirty="0" smtClean="0"/>
              <a:t>Check-in Check-out </a:t>
            </a:r>
            <a:r>
              <a:rPr lang="en-US" dirty="0" smtClean="0"/>
              <a:t>this morning:</a:t>
            </a:r>
          </a:p>
          <a:p>
            <a:pPr marL="342900" indent="-342900">
              <a:buFont typeface="Arial" panose="020B0604020202020204" pitchFamily="34" charset="0"/>
              <a:buChar char="•"/>
            </a:pPr>
            <a:r>
              <a:rPr lang="en-US" dirty="0" smtClean="0"/>
              <a:t>Recent research has shown it is the top Tier II intervention in 180 School-wide PBIS implementing schools across </a:t>
            </a:r>
            <a:r>
              <a:rPr lang="en-US" dirty="0"/>
              <a:t>8</a:t>
            </a:r>
            <a:r>
              <a:rPr lang="en-US" dirty="0" smtClean="0"/>
              <a:t> states.</a:t>
            </a:r>
          </a:p>
          <a:p>
            <a:pPr marL="342900" indent="-342900">
              <a:buFont typeface="Arial" panose="020B0604020202020204" pitchFamily="34" charset="0"/>
              <a:buChar char="•"/>
            </a:pPr>
            <a:r>
              <a:rPr lang="en-US" dirty="0" smtClean="0"/>
              <a:t>There are resources to help you implement and measure CICO.</a:t>
            </a:r>
          </a:p>
          <a:p>
            <a:pPr marL="342900" indent="-342900">
              <a:buFont typeface="Arial" panose="020B0604020202020204" pitchFamily="34" charset="0"/>
              <a:buChar char="•"/>
            </a:pPr>
            <a:r>
              <a:rPr lang="en-US" dirty="0" smtClean="0"/>
              <a:t>Presentations like this leave you with takeaways, but won’t get you implementation-ready.</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877059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1981200"/>
            <a:ext cx="7406640" cy="2538984"/>
          </a:xfrm>
        </p:spPr>
        <p:txBody>
          <a:bodyPr numCol="1">
            <a:noAutofit/>
          </a:bodyPr>
          <a:lstStyle/>
          <a:p>
            <a:pPr algn="ctr"/>
            <a:r>
              <a:rPr lang="en-US" sz="5400" dirty="0" smtClean="0"/>
              <a:t>So… what other Tier 2 interventions are there besides CICO?</a:t>
            </a:r>
            <a:endParaRPr lang="en-US" sz="5400" dirty="0"/>
          </a:p>
        </p:txBody>
      </p:sp>
    </p:spTree>
    <p:extLst>
      <p:ext uri="{BB962C8B-B14F-4D97-AF65-F5344CB8AC3E}">
        <p14:creationId xmlns:p14="http://schemas.microsoft.com/office/powerpoint/2010/main" val="2171995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1371601"/>
            <a:ext cx="8458200" cy="1927225"/>
          </a:xfrm>
        </p:spPr>
        <p:txBody>
          <a:bodyPr numCol="1"/>
          <a:lstStyle/>
          <a:p>
            <a:r>
              <a:rPr lang="en-US" sz="3800" dirty="0"/>
              <a:t>Tier 2 Interventions in </a:t>
            </a:r>
            <a:r>
              <a:rPr lang="en-US" sz="3800" dirty="0" smtClean="0"/>
              <a:t>SW-PBIS:</a:t>
            </a:r>
            <a:r>
              <a:rPr lang="en-US" sz="3800" dirty="0"/>
              <a:t/>
            </a:r>
            <a:br>
              <a:rPr lang="en-US" sz="3800" dirty="0"/>
            </a:br>
            <a:r>
              <a:rPr lang="en-US" sz="3800" dirty="0" smtClean="0"/>
              <a:t>	A </a:t>
            </a:r>
            <a:r>
              <a:rPr lang="en-US" sz="3800" dirty="0"/>
              <a:t>survey of school </a:t>
            </a:r>
            <a:r>
              <a:rPr lang="en-US" sz="3800" dirty="0" smtClean="0"/>
              <a:t>					implementation</a:t>
            </a:r>
            <a:endParaRPr lang="en-US" sz="3800" dirty="0"/>
          </a:p>
        </p:txBody>
      </p:sp>
      <p:sp>
        <p:nvSpPr>
          <p:cNvPr id="4" name="Subtitle 3"/>
          <p:cNvSpPr>
            <a:spLocks noGrp="1"/>
          </p:cNvSpPr>
          <p:nvPr>
            <p:ph type="subTitle" idx="1"/>
          </p:nvPr>
        </p:nvSpPr>
        <p:spPr>
          <a:xfrm>
            <a:off x="2133600" y="3962400"/>
            <a:ext cx="6705600" cy="1752600"/>
          </a:xfrm>
        </p:spPr>
        <p:txBody>
          <a:bodyPr numCol="1"/>
          <a:lstStyle/>
          <a:p>
            <a:r>
              <a:rPr lang="en-US" dirty="0" smtClean="0">
                <a:hlinkClick r:id="rId3"/>
              </a:rPr>
              <a:t>Rodriguez, Loman &amp; Borgmeier</a:t>
            </a:r>
            <a:r>
              <a:rPr lang="en-US" dirty="0" smtClean="0"/>
              <a:t>, 2015</a:t>
            </a:r>
          </a:p>
          <a:p>
            <a:endParaRPr lang="en-US" dirty="0"/>
          </a:p>
          <a:p>
            <a:r>
              <a:rPr lang="en-US" i="1" dirty="0" smtClean="0"/>
              <a:t>	</a:t>
            </a:r>
            <a:r>
              <a:rPr lang="en-US" dirty="0" smtClean="0"/>
              <a:t>in </a:t>
            </a:r>
            <a:r>
              <a:rPr lang="en-US" i="1" dirty="0" smtClean="0"/>
              <a:t>Preventing School Failure</a:t>
            </a:r>
            <a:r>
              <a:rPr lang="en-US" dirty="0" smtClean="0"/>
              <a:t>,</a:t>
            </a:r>
          </a:p>
          <a:p>
            <a:r>
              <a:rPr lang="en-US" dirty="0" smtClean="0"/>
              <a:t>June, 2015</a:t>
            </a:r>
            <a:endParaRPr lang="en-US" dirty="0"/>
          </a:p>
        </p:txBody>
      </p:sp>
    </p:spTree>
    <p:extLst>
      <p:ext uri="{BB962C8B-B14F-4D97-AF65-F5344CB8AC3E}">
        <p14:creationId xmlns:p14="http://schemas.microsoft.com/office/powerpoint/2010/main" val="1187560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numCol="1">
            <a:normAutofit fontScale="90000"/>
          </a:bodyPr>
          <a:lstStyle/>
          <a:p>
            <a:r>
              <a:rPr lang="en-US" sz="4800" dirty="0" smtClean="0"/>
              <a:t>Participants</a:t>
            </a:r>
            <a:endParaRPr lang="en-US" sz="4800" dirty="0"/>
          </a:p>
        </p:txBody>
      </p:sp>
      <p:sp>
        <p:nvSpPr>
          <p:cNvPr id="4" name="Content Placeholder 3"/>
          <p:cNvSpPr>
            <a:spLocks noGrp="1"/>
          </p:cNvSpPr>
          <p:nvPr>
            <p:ph sz="half" idx="1"/>
          </p:nvPr>
        </p:nvSpPr>
        <p:spPr>
          <a:xfrm>
            <a:off x="457200" y="2438400"/>
            <a:ext cx="4038600" cy="3953256"/>
          </a:xfrm>
        </p:spPr>
        <p:txBody>
          <a:bodyPr numCol="1"/>
          <a:lstStyle/>
          <a:p>
            <a:pPr marL="0" indent="0">
              <a:buNone/>
            </a:pPr>
            <a:r>
              <a:rPr lang="en-US" sz="2800" u="sng" dirty="0" smtClean="0"/>
              <a:t>School </a:t>
            </a:r>
            <a:r>
              <a:rPr lang="en-US" sz="2800" u="sng" dirty="0"/>
              <a:t>Level</a:t>
            </a:r>
          </a:p>
          <a:p>
            <a:pPr lvl="1"/>
            <a:r>
              <a:rPr lang="en-US" sz="2600" dirty="0"/>
              <a:t>92 = </a:t>
            </a:r>
            <a:r>
              <a:rPr lang="en-US" sz="2600" dirty="0" smtClean="0"/>
              <a:t>Elementary</a:t>
            </a:r>
          </a:p>
          <a:p>
            <a:pPr lvl="1"/>
            <a:r>
              <a:rPr lang="en-US" sz="2600" dirty="0" smtClean="0"/>
              <a:t>42 </a:t>
            </a:r>
            <a:r>
              <a:rPr lang="en-US" sz="2600" dirty="0"/>
              <a:t>= </a:t>
            </a:r>
            <a:r>
              <a:rPr lang="en-US" sz="2600" dirty="0" smtClean="0"/>
              <a:t>Middle School</a:t>
            </a:r>
          </a:p>
          <a:p>
            <a:pPr lvl="1"/>
            <a:r>
              <a:rPr lang="en-US" sz="2600" dirty="0" smtClean="0"/>
              <a:t>24 </a:t>
            </a:r>
            <a:r>
              <a:rPr lang="en-US" sz="2600" dirty="0"/>
              <a:t>= </a:t>
            </a:r>
            <a:r>
              <a:rPr lang="en-US" sz="2600" dirty="0" smtClean="0"/>
              <a:t>High School</a:t>
            </a:r>
          </a:p>
          <a:p>
            <a:pPr lvl="1"/>
            <a:r>
              <a:rPr lang="en-US" sz="2600" dirty="0" smtClean="0"/>
              <a:t>22 </a:t>
            </a:r>
            <a:r>
              <a:rPr lang="en-US" sz="2600" dirty="0"/>
              <a:t>= K-8 or K-12</a:t>
            </a:r>
          </a:p>
          <a:p>
            <a:endParaRPr lang="en-US" sz="2800" dirty="0" smtClean="0"/>
          </a:p>
        </p:txBody>
      </p:sp>
      <p:sp>
        <p:nvSpPr>
          <p:cNvPr id="7" name="Content Placeholder 6"/>
          <p:cNvSpPr>
            <a:spLocks noGrp="1"/>
          </p:cNvSpPr>
          <p:nvPr>
            <p:ph sz="half" idx="2"/>
          </p:nvPr>
        </p:nvSpPr>
        <p:spPr>
          <a:xfrm>
            <a:off x="4648200" y="2438400"/>
            <a:ext cx="4038600" cy="3953256"/>
          </a:xfrm>
        </p:spPr>
        <p:txBody>
          <a:bodyPr numCol="1"/>
          <a:lstStyle/>
          <a:p>
            <a:pPr marL="0" indent="0">
              <a:buNone/>
            </a:pPr>
            <a:r>
              <a:rPr lang="en-US" u="sng" dirty="0"/>
              <a:t>School Role</a:t>
            </a:r>
          </a:p>
          <a:p>
            <a:pPr lvl="1"/>
            <a:r>
              <a:rPr lang="en-US" sz="2600" dirty="0"/>
              <a:t>59 = School Counselor</a:t>
            </a:r>
          </a:p>
          <a:p>
            <a:pPr lvl="1"/>
            <a:r>
              <a:rPr lang="en-US" sz="2600" dirty="0"/>
              <a:t>30 = </a:t>
            </a:r>
            <a:r>
              <a:rPr lang="en-US" sz="2600" dirty="0" smtClean="0"/>
              <a:t>School Psychologist</a:t>
            </a:r>
            <a:endParaRPr lang="en-US" sz="2600" dirty="0"/>
          </a:p>
          <a:p>
            <a:pPr lvl="1"/>
            <a:r>
              <a:rPr lang="en-US" sz="2600" dirty="0"/>
              <a:t>20 = </a:t>
            </a:r>
            <a:r>
              <a:rPr lang="en-US" sz="2600" dirty="0" smtClean="0"/>
              <a:t>Special Education</a:t>
            </a:r>
            <a:endParaRPr lang="en-US" sz="2600" dirty="0"/>
          </a:p>
          <a:p>
            <a:endParaRPr lang="en-US" dirty="0"/>
          </a:p>
        </p:txBody>
      </p:sp>
      <p:sp>
        <p:nvSpPr>
          <p:cNvPr id="6" name="TextBox 5"/>
          <p:cNvSpPr txBox="1"/>
          <p:nvPr/>
        </p:nvSpPr>
        <p:spPr>
          <a:xfrm>
            <a:off x="457200" y="1549705"/>
            <a:ext cx="8305800" cy="1077218"/>
          </a:xfrm>
          <a:prstGeom prst="rect">
            <a:avLst/>
          </a:prstGeom>
          <a:noFill/>
        </p:spPr>
        <p:txBody>
          <a:bodyPr wrap="square" numCol="1" rtlCol="0">
            <a:spAutoFit/>
          </a:bodyPr>
          <a:lstStyle/>
          <a:p>
            <a:r>
              <a:rPr lang="en-US" sz="3200" dirty="0"/>
              <a:t>180 Respondents from 8 states</a:t>
            </a:r>
          </a:p>
          <a:p>
            <a:endParaRPr lang="en-US" sz="3200" dirty="0"/>
          </a:p>
        </p:txBody>
      </p:sp>
      <p:sp>
        <p:nvSpPr>
          <p:cNvPr id="8" name="TextBox 7"/>
          <p:cNvSpPr txBox="1"/>
          <p:nvPr/>
        </p:nvSpPr>
        <p:spPr>
          <a:xfrm>
            <a:off x="426720" y="5933420"/>
            <a:ext cx="8305800" cy="523220"/>
          </a:xfrm>
          <a:prstGeom prst="rect">
            <a:avLst/>
          </a:prstGeom>
          <a:noFill/>
        </p:spPr>
        <p:txBody>
          <a:bodyPr wrap="square" numCol="1" rtlCol="0">
            <a:spAutoFit/>
          </a:bodyPr>
          <a:lstStyle/>
          <a:p>
            <a:r>
              <a:rPr lang="en-US" sz="2800" dirty="0"/>
              <a:t>172 schools reported implementing SW-PBIS </a:t>
            </a:r>
          </a:p>
        </p:txBody>
      </p:sp>
    </p:spTree>
    <p:extLst>
      <p:ext uri="{BB962C8B-B14F-4D97-AF65-F5344CB8AC3E}">
        <p14:creationId xmlns:p14="http://schemas.microsoft.com/office/powerpoint/2010/main" val="2098579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839" y="533400"/>
            <a:ext cx="8229600" cy="1143000"/>
          </a:xfrm>
        </p:spPr>
        <p:txBody>
          <a:bodyPr numCol="1">
            <a:noAutofit/>
          </a:bodyPr>
          <a:lstStyle/>
          <a:p>
            <a:r>
              <a:rPr lang="en-US" sz="3600" dirty="0" smtClean="0">
                <a:solidFill>
                  <a:schemeClr val="tx1"/>
                </a:solidFill>
                <a:latin typeface="+mj-lt"/>
              </a:rPr>
              <a:t>5 most frequently reported</a:t>
            </a:r>
            <a:br>
              <a:rPr lang="en-US" sz="3600" dirty="0" smtClean="0">
                <a:solidFill>
                  <a:schemeClr val="tx1"/>
                </a:solidFill>
                <a:latin typeface="+mj-lt"/>
              </a:rPr>
            </a:br>
            <a:r>
              <a:rPr lang="en-US" sz="3600" dirty="0" smtClean="0">
                <a:solidFill>
                  <a:schemeClr val="tx1"/>
                </a:solidFill>
                <a:latin typeface="+mj-lt"/>
              </a:rPr>
              <a:t>Tier 2 interventions</a:t>
            </a:r>
            <a:endParaRPr lang="en-US" sz="3600" dirty="0">
              <a:solidFill>
                <a:schemeClr val="tx1"/>
              </a:solidFill>
              <a:latin typeface="+mj-lt"/>
            </a:endParaRPr>
          </a:p>
        </p:txBody>
      </p:sp>
      <p:sp>
        <p:nvSpPr>
          <p:cNvPr id="3" name="Content Placeholder 2"/>
          <p:cNvSpPr>
            <a:spLocks noGrp="1"/>
          </p:cNvSpPr>
          <p:nvPr>
            <p:ph idx="1"/>
          </p:nvPr>
        </p:nvSpPr>
        <p:spPr>
          <a:xfrm>
            <a:off x="453528" y="2209800"/>
            <a:ext cx="8229600" cy="4495800"/>
          </a:xfrm>
        </p:spPr>
        <p:txBody>
          <a:bodyPr numCol="1"/>
          <a:lstStyle/>
          <a:p>
            <a:pPr marL="0" indent="0">
              <a:buNone/>
            </a:pPr>
            <a:r>
              <a:rPr lang="en-US" sz="3200" dirty="0" smtClean="0">
                <a:latin typeface="+mn-lt"/>
              </a:rPr>
              <a:t>#1 – CICO = 108</a:t>
            </a:r>
          </a:p>
          <a:p>
            <a:pPr marL="0" indent="0">
              <a:buNone/>
            </a:pPr>
            <a:r>
              <a:rPr lang="en-US" sz="3200" dirty="0" smtClean="0">
                <a:latin typeface="+mn-lt"/>
              </a:rPr>
              <a:t>#2 – Behavioral Contracts = 96</a:t>
            </a:r>
          </a:p>
          <a:p>
            <a:pPr marL="0" indent="0">
              <a:buNone/>
            </a:pPr>
            <a:r>
              <a:rPr lang="en-US" sz="3200" dirty="0" smtClean="0">
                <a:latin typeface="+mn-lt"/>
              </a:rPr>
              <a:t>#3 – Mentoring = 67</a:t>
            </a:r>
          </a:p>
          <a:p>
            <a:pPr marL="0" indent="0">
              <a:buNone/>
            </a:pPr>
            <a:r>
              <a:rPr lang="en-US" sz="3200" dirty="0" smtClean="0">
                <a:latin typeface="+mn-lt"/>
              </a:rPr>
              <a:t>#4 – Social Skills training = 61</a:t>
            </a:r>
          </a:p>
          <a:p>
            <a:pPr marL="0" indent="0">
              <a:buNone/>
            </a:pPr>
            <a:r>
              <a:rPr lang="en-US" sz="3200" dirty="0" smtClean="0">
                <a:latin typeface="+mn-lt"/>
              </a:rPr>
              <a:t>#5 – Academic Skills training = 33</a:t>
            </a:r>
            <a:endParaRPr lang="en-US" sz="3200" dirty="0">
              <a:latin typeface="+mn-lt"/>
            </a:endParaRPr>
          </a:p>
        </p:txBody>
      </p:sp>
    </p:spTree>
    <p:extLst>
      <p:ext uri="{BB962C8B-B14F-4D97-AF65-F5344CB8AC3E}">
        <p14:creationId xmlns:p14="http://schemas.microsoft.com/office/powerpoint/2010/main" val="567187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7848600" cy="990600"/>
          </a:xfrm>
        </p:spPr>
        <p:txBody>
          <a:bodyPr numCol="1">
            <a:noAutofit/>
          </a:bodyPr>
          <a:lstStyle/>
          <a:p>
            <a:pPr algn="ctr"/>
            <a:r>
              <a:rPr lang="en-US" sz="2800" dirty="0">
                <a:solidFill>
                  <a:schemeClr val="tx1"/>
                </a:solidFill>
                <a:latin typeface="+mj-lt"/>
              </a:rPr>
              <a:t>Percent of schools </a:t>
            </a:r>
            <a:r>
              <a:rPr lang="en-US" sz="2800" dirty="0" smtClean="0">
                <a:solidFill>
                  <a:schemeClr val="tx1"/>
                </a:solidFill>
                <a:latin typeface="+mj-lt"/>
              </a:rPr>
              <a:t>implementing specific Tier </a:t>
            </a:r>
            <a:r>
              <a:rPr lang="en-US" sz="2800" dirty="0">
                <a:solidFill>
                  <a:schemeClr val="tx1"/>
                </a:solidFill>
                <a:latin typeface="+mj-lt"/>
              </a:rPr>
              <a:t>2 interventions x </a:t>
            </a:r>
            <a:r>
              <a:rPr lang="en-US" sz="2800" dirty="0" smtClean="0">
                <a:solidFill>
                  <a:schemeClr val="tx1"/>
                </a:solidFill>
                <a:latin typeface="+mj-lt"/>
              </a:rPr>
              <a:t>years of SWPBIS implementation</a:t>
            </a:r>
            <a:endParaRPr lang="en-US" sz="2800" dirty="0">
              <a:solidFill>
                <a:schemeClr val="tx1"/>
              </a:solidFill>
              <a:latin typeface="+mj-lt"/>
            </a:endParaRPr>
          </a:p>
        </p:txBody>
      </p:sp>
      <p:pic>
        <p:nvPicPr>
          <p:cNvPr id="4" name="Picture 3" descr="Chart shows that CICO implementation grows across years and Social Skillls and mentoring  and Behavior contracts did not grow and had some drop in implementation over 5 years." title="Percent of schools implementing specific Tier 2 interventions x years of SWPBIS implementation"/>
          <p:cNvPicPr>
            <a:picLocks noChangeAspect="1"/>
          </p:cNvPicPr>
          <p:nvPr/>
        </p:nvPicPr>
        <p:blipFill>
          <a:blip r:embed="rId2"/>
          <a:stretch>
            <a:fillRect/>
          </a:stretch>
        </p:blipFill>
        <p:spPr>
          <a:xfrm>
            <a:off x="609600" y="1597337"/>
            <a:ext cx="7543800" cy="5123730"/>
          </a:xfrm>
          <a:prstGeom prst="rect">
            <a:avLst/>
          </a:prstGeom>
        </p:spPr>
      </p:pic>
    </p:spTree>
    <p:extLst>
      <p:ext uri="{BB962C8B-B14F-4D97-AF65-F5344CB8AC3E}">
        <p14:creationId xmlns:p14="http://schemas.microsoft.com/office/powerpoint/2010/main" val="1346765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772400" cy="1143000"/>
          </a:xfrm>
        </p:spPr>
        <p:txBody>
          <a:bodyPr numCol="1">
            <a:noAutofit/>
          </a:bodyPr>
          <a:lstStyle/>
          <a:p>
            <a:r>
              <a:rPr lang="en-US" sz="3200" dirty="0" smtClean="0">
                <a:solidFill>
                  <a:schemeClr val="tx1"/>
                </a:solidFill>
                <a:latin typeface="+mj-lt"/>
              </a:rPr>
              <a:t>Describe what implementation of</a:t>
            </a:r>
            <a:br>
              <a:rPr lang="en-US" sz="3200" dirty="0" smtClean="0">
                <a:solidFill>
                  <a:schemeClr val="tx1"/>
                </a:solidFill>
                <a:latin typeface="+mj-lt"/>
              </a:rPr>
            </a:br>
            <a:r>
              <a:rPr lang="en-US" sz="3200" dirty="0" smtClean="0">
                <a:solidFill>
                  <a:schemeClr val="tx1"/>
                </a:solidFill>
                <a:latin typeface="+mj-lt"/>
              </a:rPr>
              <a:t>Tier 2 intervention looks like</a:t>
            </a:r>
            <a:endParaRPr lang="en-US" sz="3200" dirty="0">
              <a:solidFill>
                <a:schemeClr val="tx1"/>
              </a:solidFill>
              <a:latin typeface="+mj-lt"/>
            </a:endParaRPr>
          </a:p>
        </p:txBody>
      </p:sp>
      <p:sp>
        <p:nvSpPr>
          <p:cNvPr id="3" name="Content Placeholder 2"/>
          <p:cNvSpPr>
            <a:spLocks noGrp="1"/>
          </p:cNvSpPr>
          <p:nvPr>
            <p:ph idx="1"/>
          </p:nvPr>
        </p:nvSpPr>
        <p:spPr>
          <a:xfrm>
            <a:off x="152400" y="1676400"/>
            <a:ext cx="5257800" cy="4752347"/>
          </a:xfrm>
        </p:spPr>
        <p:txBody>
          <a:bodyPr numCol="1"/>
          <a:lstStyle/>
          <a:p>
            <a:pPr marL="114300" indent="0">
              <a:buNone/>
            </a:pPr>
            <a:r>
              <a:rPr lang="en-US" sz="3200" b="1" u="sng" dirty="0" smtClean="0">
                <a:latin typeface="+mn-lt"/>
              </a:rPr>
              <a:t>CHECK-IN/CHECK-OUT</a:t>
            </a:r>
          </a:p>
          <a:p>
            <a:r>
              <a:rPr lang="en-US" sz="2400" dirty="0" smtClean="0">
                <a:latin typeface="+mn-lt"/>
              </a:rPr>
              <a:t>81% of respondents clearly described a structure similar to that in </a:t>
            </a:r>
            <a:r>
              <a:rPr lang="en-US" sz="2400" dirty="0" smtClean="0">
                <a:latin typeface="+mn-lt"/>
                <a:hlinkClick r:id="rId3"/>
              </a:rPr>
              <a:t>Crone, Hawken &amp; Horner</a:t>
            </a:r>
            <a:r>
              <a:rPr lang="en-US" sz="2400" dirty="0" smtClean="0">
                <a:latin typeface="+mn-lt"/>
              </a:rPr>
              <a:t>, 2010</a:t>
            </a:r>
            <a:endParaRPr lang="en-US" sz="2400" dirty="0">
              <a:latin typeface="+mn-lt"/>
            </a:endParaRPr>
          </a:p>
          <a:p>
            <a:r>
              <a:rPr lang="en-US" sz="2400" dirty="0" smtClean="0">
                <a:latin typeface="+mn-lt"/>
              </a:rPr>
              <a:t>Defined Critical Features</a:t>
            </a:r>
          </a:p>
          <a:p>
            <a:pPr lvl="1"/>
            <a:r>
              <a:rPr lang="en-US" sz="2000" dirty="0" smtClean="0">
                <a:latin typeface="+mn-lt"/>
              </a:rPr>
              <a:t>Can measure Fidelity</a:t>
            </a:r>
          </a:p>
          <a:p>
            <a:r>
              <a:rPr lang="en-US" sz="2400" dirty="0" smtClean="0">
                <a:latin typeface="+mn-lt"/>
              </a:rPr>
              <a:t>Research Support for Efficacy &amp; Efficiency</a:t>
            </a:r>
          </a:p>
        </p:txBody>
      </p:sp>
      <p:pic>
        <p:nvPicPr>
          <p:cNvPr id="4" name="Picture 3" title="Responding to Problem Behavior in Schools Book Cover"/>
          <p:cNvPicPr>
            <a:picLocks noChangeAspect="1"/>
          </p:cNvPicPr>
          <p:nvPr/>
        </p:nvPicPr>
        <p:blipFill>
          <a:blip r:embed="rId4"/>
          <a:stretch>
            <a:fillRect/>
          </a:stretch>
        </p:blipFill>
        <p:spPr>
          <a:xfrm>
            <a:off x="5562600" y="1905000"/>
            <a:ext cx="3429000" cy="4523747"/>
          </a:xfrm>
          <a:prstGeom prst="rect">
            <a:avLst/>
          </a:prstGeom>
        </p:spPr>
      </p:pic>
    </p:spTree>
    <p:extLst>
      <p:ext uri="{BB962C8B-B14F-4D97-AF65-F5344CB8AC3E}">
        <p14:creationId xmlns:p14="http://schemas.microsoft.com/office/powerpoint/2010/main" val="3113117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hape 165" descr="This is a screen shot of our pbisMN Twitter site, which is located at bit.ly/pbisMNfacebook  " title="Screenshot of pbisMN Twitter site"/>
          <p:cNvPicPr preferRelativeResize="0"/>
          <p:nvPr/>
        </p:nvPicPr>
        <p:blipFill>
          <a:blip r:embed="rId2">
            <a:extLst>
              <a:ext uri="{28A0092B-C50C-407E-A947-70E740481C1C}">
                <a14:useLocalDpi xmlns:a14="http://schemas.microsoft.com/office/drawing/2010/main" val="0"/>
              </a:ext>
            </a:extLst>
          </a:blip>
          <a:stretch>
            <a:fillRect/>
          </a:stretch>
        </p:blipFill>
        <p:spPr>
          <a:xfrm>
            <a:off x="4640666" y="1840197"/>
            <a:ext cx="3788068" cy="4111375"/>
          </a:xfrm>
          <a:prstGeom prst="rect">
            <a:avLst/>
          </a:prstGeom>
          <a:noFill/>
          <a:ln w="9525">
            <a:solidFill>
              <a:schemeClr val="tx1"/>
            </a:solidFill>
          </a:ln>
        </p:spPr>
      </p:pic>
      <p:pic>
        <p:nvPicPr>
          <p:cNvPr id="18" name="Shape 161" descr="This is a screen shot of our pbisMN facebook site, which is located at bit.ly/pbisMNfacebook  " title="Screenshot of pbisMN Facebook Site"/>
          <p:cNvPicPr preferRelativeResize="0"/>
          <p:nvPr/>
        </p:nvPicPr>
        <p:blipFill>
          <a:blip r:embed="rId3">
            <a:extLst>
              <a:ext uri="{28A0092B-C50C-407E-A947-70E740481C1C}">
                <a14:useLocalDpi xmlns:a14="http://schemas.microsoft.com/office/drawing/2010/main" val="0"/>
              </a:ext>
            </a:extLst>
          </a:blip>
          <a:stretch>
            <a:fillRect/>
          </a:stretch>
        </p:blipFill>
        <p:spPr>
          <a:xfrm>
            <a:off x="413169" y="454693"/>
            <a:ext cx="4419599" cy="4702783"/>
          </a:xfrm>
          <a:prstGeom prst="rect">
            <a:avLst/>
          </a:prstGeom>
          <a:noFill/>
          <a:ln>
            <a:solidFill>
              <a:schemeClr val="tx1"/>
            </a:solidFill>
          </a:ln>
        </p:spPr>
      </p:pic>
      <p:pic>
        <p:nvPicPr>
          <p:cNvPr id="20" name="Shape 162" descr="This is a thumbs up like sign from FaceBook." title="Thumbs Up Like FaceBook"/>
          <p:cNvPicPr preferRelativeResize="0"/>
          <p:nvPr/>
        </p:nvPicPr>
        <p:blipFill rotWithShape="1">
          <a:blip r:embed="rId4">
            <a:alphaModFix/>
          </a:blip>
          <a:srcRect l="2883" t="23428" r="4837" b="20238"/>
          <a:stretch/>
        </p:blipFill>
        <p:spPr>
          <a:xfrm rot="1695655">
            <a:off x="3762585" y="700916"/>
            <a:ext cx="1636579" cy="736344"/>
          </a:xfrm>
          <a:prstGeom prst="roundRect">
            <a:avLst>
              <a:gd name="adj" fmla="val 16667"/>
            </a:avLst>
          </a:prstGeom>
          <a:noFill/>
          <a:ln>
            <a:noFill/>
          </a:ln>
        </p:spPr>
      </p:pic>
      <p:sp>
        <p:nvSpPr>
          <p:cNvPr id="62470" name="Rectangle 2"/>
          <p:cNvSpPr>
            <a:spLocks noGrp="1" noChangeArrowheads="1"/>
          </p:cNvSpPr>
          <p:nvPr>
            <p:ph type="title"/>
          </p:nvPr>
        </p:nvSpPr>
        <p:spPr>
          <a:xfrm>
            <a:off x="4982881" y="124208"/>
            <a:ext cx="2818265" cy="914400"/>
          </a:xfrm>
        </p:spPr>
        <p:txBody>
          <a:bodyPr numCol="1" anchor="t"/>
          <a:lstStyle/>
          <a:p>
            <a:pPr>
              <a:defRPr/>
            </a:pPr>
            <a:r>
              <a:rPr lang="en-US" sz="3600" dirty="0">
                <a:solidFill>
                  <a:schemeClr val="accent2">
                    <a:lumMod val="50000"/>
                  </a:schemeClr>
                </a:solidFill>
                <a:latin typeface="+mj-lt"/>
              </a:rPr>
              <a:t>Social Media</a:t>
            </a:r>
            <a:endParaRPr lang="en-US" sz="3600" dirty="0">
              <a:solidFill>
                <a:srgbClr val="9E0000"/>
              </a:solidFill>
              <a:latin typeface="+mj-lt"/>
            </a:endParaRPr>
          </a:p>
        </p:txBody>
      </p:sp>
      <p:sp>
        <p:nvSpPr>
          <p:cNvPr id="21" name="Shape 163"/>
          <p:cNvSpPr txBox="1"/>
          <p:nvPr/>
        </p:nvSpPr>
        <p:spPr>
          <a:xfrm>
            <a:off x="685800" y="5157476"/>
            <a:ext cx="3000000" cy="504299"/>
          </a:xfrm>
          <a:prstGeom prst="rect">
            <a:avLst/>
          </a:prstGeom>
          <a:noFill/>
          <a:ln>
            <a:noFill/>
          </a:ln>
        </p:spPr>
        <p:txBody>
          <a:bodyPr lIns="91425" tIns="91425" rIns="91425" bIns="91425" numCol="1" anchor="ctr" anchorCtr="0">
            <a:noAutofit/>
          </a:bodyPr>
          <a:lstStyle/>
          <a:p>
            <a:pPr lvl="0"/>
            <a:r>
              <a:rPr lang="en-US" u="sng" dirty="0" smtClean="0">
                <a:solidFill>
                  <a:schemeClr val="hlink"/>
                </a:solidFill>
                <a:hlinkClick r:id="rId5"/>
              </a:rPr>
              <a:t>facebook.com/pbisMN/</a:t>
            </a:r>
            <a:r>
              <a:rPr lang="en-US" u="sng" dirty="0" smtClean="0">
                <a:solidFill>
                  <a:schemeClr val="hlink"/>
                </a:solidFill>
              </a:rPr>
              <a:t> </a:t>
            </a:r>
            <a:r>
              <a:rPr lang="en-US" dirty="0" smtClean="0"/>
              <a:t> </a:t>
            </a:r>
            <a:endParaRPr lang="en-US" dirty="0"/>
          </a:p>
        </p:txBody>
      </p:sp>
      <p:sp>
        <p:nvSpPr>
          <p:cNvPr id="22" name="Shape 164"/>
          <p:cNvSpPr txBox="1"/>
          <p:nvPr/>
        </p:nvSpPr>
        <p:spPr>
          <a:xfrm>
            <a:off x="4982881" y="5929450"/>
            <a:ext cx="3000000" cy="709499"/>
          </a:xfrm>
          <a:prstGeom prst="rect">
            <a:avLst/>
          </a:prstGeom>
          <a:noFill/>
          <a:ln>
            <a:noFill/>
          </a:ln>
        </p:spPr>
        <p:txBody>
          <a:bodyPr lIns="91425" tIns="91425" rIns="91425" bIns="91425" numCol="1" anchor="ctr" anchorCtr="0">
            <a:noAutofit/>
          </a:bodyPr>
          <a:lstStyle/>
          <a:p>
            <a:pPr lvl="0" rtl="0">
              <a:spcBef>
                <a:spcPts val="0"/>
              </a:spcBef>
              <a:buNone/>
            </a:pPr>
            <a:r>
              <a:rPr lang="en-US" u="sng" dirty="0">
                <a:solidFill>
                  <a:schemeClr val="hlink"/>
                </a:solidFill>
                <a:hlinkClick r:id="rId6"/>
              </a:rPr>
              <a:t>twitter.com/</a:t>
            </a:r>
            <a:r>
              <a:rPr lang="en-US" u="sng" dirty="0" smtClean="0">
                <a:solidFill>
                  <a:schemeClr val="hlink"/>
                </a:solidFill>
                <a:hlinkClick r:id="rId6"/>
              </a:rPr>
              <a:t>pbisMN</a:t>
            </a:r>
            <a:r>
              <a:rPr lang="en-US" dirty="0" smtClean="0"/>
              <a:t> </a:t>
            </a:r>
            <a:endParaRPr lang="en-US" dirty="0"/>
          </a:p>
        </p:txBody>
      </p:sp>
      <p:pic>
        <p:nvPicPr>
          <p:cNvPr id="23" name="Shape 166" descr="This is the Twitter Logo of the bluebird tweeting." title="Twitter Logo"/>
          <p:cNvPicPr preferRelativeResize="0"/>
          <p:nvPr/>
        </p:nvPicPr>
        <p:blipFill>
          <a:blip r:embed="rId7">
            <a:alphaModFix/>
          </a:blip>
          <a:stretch>
            <a:fillRect/>
          </a:stretch>
        </p:blipFill>
        <p:spPr>
          <a:xfrm>
            <a:off x="7630727" y="5409626"/>
            <a:ext cx="1286350" cy="1039649"/>
          </a:xfrm>
          <a:prstGeom prst="rect">
            <a:avLst/>
          </a:prstGeom>
          <a:noFill/>
          <a:ln>
            <a:noFill/>
          </a:ln>
        </p:spPr>
      </p:pic>
      <p:sp>
        <p:nvSpPr>
          <p:cNvPr id="24" name="Shape 167"/>
          <p:cNvSpPr txBox="1"/>
          <p:nvPr/>
        </p:nvSpPr>
        <p:spPr>
          <a:xfrm>
            <a:off x="4982881" y="2095635"/>
            <a:ext cx="1709801" cy="354623"/>
          </a:xfrm>
          <a:prstGeom prst="rect">
            <a:avLst/>
          </a:prstGeom>
          <a:noFill/>
          <a:ln>
            <a:noFill/>
          </a:ln>
        </p:spPr>
        <p:txBody>
          <a:bodyPr lIns="91425" tIns="91425" rIns="91425" bIns="91425" numCol="1" anchor="t" anchorCtr="0">
            <a:noAutofit/>
          </a:bodyPr>
          <a:lstStyle/>
          <a:p>
            <a:pPr>
              <a:spcBef>
                <a:spcPts val="0"/>
              </a:spcBef>
              <a:buNone/>
            </a:pPr>
            <a:r>
              <a:rPr lang="en-US" sz="2000" b="1" dirty="0" smtClean="0">
                <a:solidFill>
                  <a:srgbClr val="FFFFFF"/>
                </a:solidFill>
              </a:rPr>
              <a:t>#pbisMN</a:t>
            </a:r>
            <a:endParaRPr lang="en-US" sz="2000" b="1" dirty="0">
              <a:solidFill>
                <a:srgbClr val="FFFFFF"/>
              </a:solidFill>
            </a:endParaRPr>
          </a:p>
        </p:txBody>
      </p:sp>
    </p:spTree>
    <p:extLst>
      <p:ext uri="{BB962C8B-B14F-4D97-AF65-F5344CB8AC3E}">
        <p14:creationId xmlns:p14="http://schemas.microsoft.com/office/powerpoint/2010/main" val="1399439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04800"/>
            <a:ext cx="7772400" cy="1143000"/>
          </a:xfrm>
        </p:spPr>
        <p:txBody>
          <a:bodyPr numCol="1">
            <a:noAutofit/>
          </a:bodyPr>
          <a:lstStyle/>
          <a:p>
            <a:r>
              <a:rPr lang="en-US" sz="3300" dirty="0">
                <a:solidFill>
                  <a:schemeClr val="tx1"/>
                </a:solidFill>
                <a:latin typeface="+mj-lt"/>
              </a:rPr>
              <a:t>Challenge of Many Interventions Identified as Tier 2 Supports</a:t>
            </a:r>
          </a:p>
        </p:txBody>
      </p:sp>
      <p:sp>
        <p:nvSpPr>
          <p:cNvPr id="4" name="Content Placeholder 3"/>
          <p:cNvSpPr>
            <a:spLocks noGrp="1"/>
          </p:cNvSpPr>
          <p:nvPr>
            <p:ph idx="1"/>
          </p:nvPr>
        </p:nvSpPr>
        <p:spPr>
          <a:xfrm>
            <a:off x="304800" y="1600200"/>
            <a:ext cx="8628888" cy="4953000"/>
          </a:xfrm>
        </p:spPr>
        <p:txBody>
          <a:bodyPr numCol="1">
            <a:normAutofit fontScale="77500" lnSpcReduction="20000"/>
          </a:bodyPr>
          <a:lstStyle/>
          <a:p>
            <a:r>
              <a:rPr lang="en-US" sz="3000" dirty="0">
                <a:latin typeface="+mn-lt"/>
              </a:rPr>
              <a:t>Can’t determine </a:t>
            </a:r>
            <a:r>
              <a:rPr lang="en-US" sz="3000" dirty="0" smtClean="0">
                <a:latin typeface="+mn-lt"/>
              </a:rPr>
              <a:t>Implementation </a:t>
            </a:r>
            <a:r>
              <a:rPr lang="en-US" sz="3000" dirty="0">
                <a:latin typeface="+mn-lt"/>
              </a:rPr>
              <a:t>Fidelity – because intervention is not well-defined or studied</a:t>
            </a:r>
          </a:p>
          <a:p>
            <a:pPr lvl="1"/>
            <a:r>
              <a:rPr lang="en-US" sz="2700" dirty="0">
                <a:latin typeface="+mn-lt"/>
              </a:rPr>
              <a:t>What are the critical features of… </a:t>
            </a:r>
            <a:r>
              <a:rPr lang="en-US" sz="2700" dirty="0" smtClean="0">
                <a:latin typeface="+mn-lt"/>
              </a:rPr>
              <a:t>Lunch </a:t>
            </a:r>
            <a:r>
              <a:rPr lang="en-US" sz="2700" dirty="0">
                <a:latin typeface="+mn-lt"/>
              </a:rPr>
              <a:t>Buddies? Homework Club? Social Skills Group? Anger Management </a:t>
            </a:r>
            <a:r>
              <a:rPr lang="en-US" sz="2700" dirty="0" smtClean="0">
                <a:latin typeface="+mn-lt"/>
              </a:rPr>
              <a:t>Group?</a:t>
            </a:r>
          </a:p>
          <a:p>
            <a:pPr marL="2070100" lvl="7" indent="0">
              <a:buNone/>
            </a:pPr>
            <a:endParaRPr lang="en-US" sz="2100" dirty="0" smtClean="0">
              <a:latin typeface="+mn-lt"/>
            </a:endParaRPr>
          </a:p>
          <a:p>
            <a:r>
              <a:rPr lang="en-US" sz="3000" dirty="0" smtClean="0">
                <a:latin typeface="+mn-lt"/>
              </a:rPr>
              <a:t>Limited </a:t>
            </a:r>
            <a:r>
              <a:rPr lang="en-US" sz="3000" dirty="0">
                <a:latin typeface="+mn-lt"/>
              </a:rPr>
              <a:t>research supporting school </a:t>
            </a:r>
            <a:r>
              <a:rPr lang="en-US" sz="3000" dirty="0" smtClean="0">
                <a:latin typeface="+mn-lt"/>
              </a:rPr>
              <a:t>implementation</a:t>
            </a:r>
          </a:p>
          <a:p>
            <a:endParaRPr lang="en-US" sz="3000" dirty="0" smtClean="0">
              <a:latin typeface="+mn-lt"/>
            </a:endParaRPr>
          </a:p>
          <a:p>
            <a:r>
              <a:rPr lang="en-US" sz="3000" b="1" dirty="0">
                <a:solidFill>
                  <a:srgbClr val="FF0000"/>
                </a:solidFill>
                <a:latin typeface="+mn-lt"/>
              </a:rPr>
              <a:t>…Just because it’s easy to implement in schools doesn’t mean it’s </a:t>
            </a:r>
            <a:r>
              <a:rPr lang="en-US" sz="3000" b="1" dirty="0" smtClean="0">
                <a:solidFill>
                  <a:srgbClr val="FF0000"/>
                </a:solidFill>
                <a:latin typeface="+mn-lt"/>
              </a:rPr>
              <a:t>effective or worthwhile</a:t>
            </a:r>
            <a:endParaRPr lang="en-US" sz="3000" dirty="0">
              <a:latin typeface="+mn-lt"/>
            </a:endParaRPr>
          </a:p>
        </p:txBody>
      </p:sp>
    </p:spTree>
    <p:extLst>
      <p:ext uri="{BB962C8B-B14F-4D97-AF65-F5344CB8AC3E}">
        <p14:creationId xmlns:p14="http://schemas.microsoft.com/office/powerpoint/2010/main" val="413970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wipe(left)">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772400" cy="1143000"/>
          </a:xfrm>
        </p:spPr>
        <p:txBody>
          <a:bodyPr numCol="1">
            <a:normAutofit fontScale="90000"/>
          </a:bodyPr>
          <a:lstStyle/>
          <a:p>
            <a:r>
              <a:rPr lang="en-US" dirty="0">
                <a:solidFill>
                  <a:schemeClr val="tx1"/>
                </a:solidFill>
                <a:latin typeface="+mj-lt"/>
              </a:rPr>
              <a:t>Describe what implementation of the </a:t>
            </a:r>
            <a:r>
              <a:rPr lang="en-US" dirty="0" smtClean="0">
                <a:solidFill>
                  <a:schemeClr val="tx1"/>
                </a:solidFill>
                <a:latin typeface="+mj-lt"/>
              </a:rPr>
              <a:t>Tier </a:t>
            </a:r>
            <a:r>
              <a:rPr lang="en-US" dirty="0">
                <a:solidFill>
                  <a:schemeClr val="tx1"/>
                </a:solidFill>
                <a:latin typeface="+mj-lt"/>
              </a:rPr>
              <a:t>2 intervention looks like</a:t>
            </a:r>
          </a:p>
        </p:txBody>
      </p:sp>
      <p:sp>
        <p:nvSpPr>
          <p:cNvPr id="3" name="Content Placeholder 2"/>
          <p:cNvSpPr>
            <a:spLocks noGrp="1"/>
          </p:cNvSpPr>
          <p:nvPr>
            <p:ph idx="1"/>
          </p:nvPr>
        </p:nvSpPr>
        <p:spPr>
          <a:xfrm>
            <a:off x="152400" y="1524000"/>
            <a:ext cx="8229600" cy="5334000"/>
          </a:xfrm>
        </p:spPr>
        <p:txBody>
          <a:bodyPr numCol="1">
            <a:noAutofit/>
          </a:bodyPr>
          <a:lstStyle/>
          <a:p>
            <a:pPr marL="114300" indent="0">
              <a:buNone/>
            </a:pPr>
            <a:r>
              <a:rPr lang="en-US" sz="2000" b="1" u="sng" dirty="0" smtClean="0">
                <a:latin typeface="+mn-lt"/>
              </a:rPr>
              <a:t>LUNCH BUDDIES</a:t>
            </a:r>
          </a:p>
          <a:p>
            <a:r>
              <a:rPr lang="en-US" sz="1400" dirty="0">
                <a:latin typeface="+mn-lt"/>
              </a:rPr>
              <a:t>20 respondents </a:t>
            </a:r>
            <a:r>
              <a:rPr lang="en-US" sz="1400" dirty="0" smtClean="0">
                <a:latin typeface="+mn-lt"/>
              </a:rPr>
              <a:t>identified “Lunch Buddies” as a Tier 2 Intervention – w/ widely varying </a:t>
            </a:r>
            <a:r>
              <a:rPr lang="en-US" sz="1400" dirty="0">
                <a:latin typeface="+mn-lt"/>
              </a:rPr>
              <a:t>descriptions </a:t>
            </a:r>
            <a:r>
              <a:rPr lang="en-US" sz="1400" dirty="0" smtClean="0">
                <a:latin typeface="+mn-lt"/>
              </a:rPr>
              <a:t>of program</a:t>
            </a:r>
          </a:p>
          <a:p>
            <a:pPr lvl="1"/>
            <a:r>
              <a:rPr lang="en-US" sz="1200" dirty="0" smtClean="0">
                <a:latin typeface="+mn-lt"/>
              </a:rPr>
              <a:t>Little Consistency in what is </a:t>
            </a:r>
            <a:r>
              <a:rPr lang="en-US" sz="1200" dirty="0">
                <a:latin typeface="+mn-lt"/>
              </a:rPr>
              <a:t>“lunch </a:t>
            </a:r>
            <a:r>
              <a:rPr lang="en-US" sz="1200" dirty="0" smtClean="0">
                <a:latin typeface="+mn-lt"/>
              </a:rPr>
              <a:t>buddies” across schools</a:t>
            </a:r>
            <a:endParaRPr lang="en-US" sz="1400" dirty="0">
              <a:latin typeface="+mn-lt"/>
            </a:endParaRPr>
          </a:p>
          <a:p>
            <a:r>
              <a:rPr lang="en-US" sz="1400" dirty="0" smtClean="0">
                <a:latin typeface="+mn-lt"/>
              </a:rPr>
              <a:t>What does the research say?</a:t>
            </a:r>
          </a:p>
          <a:p>
            <a:pPr lvl="1"/>
            <a:r>
              <a:rPr lang="en-US" sz="1100" dirty="0" smtClean="0">
                <a:latin typeface="+mn-lt"/>
                <a:hlinkClick r:id="rId3"/>
              </a:rPr>
              <a:t>Cavell et al, 2009</a:t>
            </a:r>
            <a:r>
              <a:rPr lang="en-US" sz="1100" dirty="0" smtClean="0">
                <a:latin typeface="+mn-lt"/>
              </a:rPr>
              <a:t>; </a:t>
            </a:r>
            <a:r>
              <a:rPr lang="en-US" sz="1100" dirty="0" err="1" smtClean="0">
                <a:latin typeface="+mn-lt"/>
                <a:hlinkClick r:id="rId4"/>
              </a:rPr>
              <a:t>Elledge</a:t>
            </a:r>
            <a:r>
              <a:rPr lang="en-US" sz="1100" dirty="0" smtClean="0">
                <a:latin typeface="+mn-lt"/>
                <a:hlinkClick r:id="rId4"/>
              </a:rPr>
              <a:t>, Cavell, Ogle &amp; </a:t>
            </a:r>
            <a:r>
              <a:rPr lang="en-US" sz="1100" dirty="0" err="1" smtClean="0">
                <a:latin typeface="+mn-lt"/>
                <a:hlinkClick r:id="rId4"/>
              </a:rPr>
              <a:t>Newgent</a:t>
            </a:r>
            <a:r>
              <a:rPr lang="en-US" sz="1100" dirty="0" smtClean="0">
                <a:latin typeface="+mn-lt"/>
                <a:hlinkClick r:id="rId4"/>
              </a:rPr>
              <a:t>, 2010</a:t>
            </a:r>
            <a:endParaRPr lang="en-US" sz="1100" dirty="0" smtClean="0">
              <a:latin typeface="+mn-lt"/>
            </a:endParaRPr>
          </a:p>
          <a:p>
            <a:r>
              <a:rPr lang="en-US" sz="1400" dirty="0" smtClean="0">
                <a:latin typeface="+mn-lt"/>
              </a:rPr>
              <a:t>So how do you do Lunch Buddies?</a:t>
            </a:r>
          </a:p>
          <a:p>
            <a:pPr lvl="1"/>
            <a:r>
              <a:rPr lang="en-US" sz="1100" dirty="0" smtClean="0">
                <a:latin typeface="+mn-lt"/>
              </a:rPr>
              <a:t>Mentor is a college student assigned to a student</a:t>
            </a:r>
          </a:p>
          <a:p>
            <a:pPr lvl="1"/>
            <a:r>
              <a:rPr lang="en-US" sz="1100" dirty="0" smtClean="0">
                <a:latin typeface="+mn-lt"/>
              </a:rPr>
              <a:t>Visits 2 x’s/week during lunch (average 30 min/visit)</a:t>
            </a:r>
          </a:p>
          <a:p>
            <a:pPr lvl="1"/>
            <a:r>
              <a:rPr lang="en-US" sz="1100" dirty="0" smtClean="0">
                <a:latin typeface="+mn-lt"/>
              </a:rPr>
              <a:t>Received a 2 p. handout as training describing mentor roles, responsibilities, &amp; tips for listening &amp; communicating w/ mentees</a:t>
            </a:r>
          </a:p>
          <a:p>
            <a:r>
              <a:rPr lang="en-US" sz="1400" dirty="0" smtClean="0">
                <a:latin typeface="+mn-lt"/>
              </a:rPr>
              <a:t>Results of Research studies were </a:t>
            </a:r>
            <a:r>
              <a:rPr lang="en-US" sz="1400" b="1" i="1" u="sng" dirty="0" smtClean="0">
                <a:latin typeface="+mn-lt"/>
              </a:rPr>
              <a:t>inconclusive</a:t>
            </a:r>
            <a:r>
              <a:rPr lang="en-US" sz="1400" dirty="0" smtClean="0">
                <a:latin typeface="+mn-lt"/>
              </a:rPr>
              <a:t> as to effectiveness of Lunch Buddies</a:t>
            </a:r>
            <a:endParaRPr lang="en-US" sz="1400" dirty="0">
              <a:latin typeface="+mn-lt"/>
            </a:endParaRPr>
          </a:p>
        </p:txBody>
      </p:sp>
    </p:spTree>
    <p:extLst>
      <p:ext uri="{BB962C8B-B14F-4D97-AF65-F5344CB8AC3E}">
        <p14:creationId xmlns:p14="http://schemas.microsoft.com/office/powerpoint/2010/main" val="4158547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772400" cy="1143000"/>
          </a:xfrm>
        </p:spPr>
        <p:txBody>
          <a:bodyPr numCol="1">
            <a:noAutofit/>
          </a:bodyPr>
          <a:lstStyle/>
          <a:p>
            <a:r>
              <a:rPr lang="en-US" sz="3200" dirty="0" smtClean="0">
                <a:solidFill>
                  <a:schemeClr val="tx1"/>
                </a:solidFill>
                <a:latin typeface="+mj-lt"/>
              </a:rPr>
              <a:t>Average number of Tier 2 interventions implemented x School level</a:t>
            </a:r>
            <a:endParaRPr lang="en-US" sz="3200" dirty="0">
              <a:solidFill>
                <a:schemeClr val="tx1"/>
              </a:solidFill>
              <a:latin typeface="+mj-lt"/>
            </a:endParaRPr>
          </a:p>
        </p:txBody>
      </p:sp>
      <p:sp>
        <p:nvSpPr>
          <p:cNvPr id="3" name="Content Placeholder 2"/>
          <p:cNvSpPr>
            <a:spLocks noGrp="1"/>
          </p:cNvSpPr>
          <p:nvPr>
            <p:ph idx="1"/>
          </p:nvPr>
        </p:nvSpPr>
        <p:spPr>
          <a:xfrm>
            <a:off x="914400" y="1981200"/>
            <a:ext cx="7772400" cy="4495800"/>
          </a:xfrm>
        </p:spPr>
        <p:txBody>
          <a:bodyPr numCol="1"/>
          <a:lstStyle/>
          <a:p>
            <a:r>
              <a:rPr lang="en-US" sz="3200" dirty="0" smtClean="0">
                <a:latin typeface="+mj-lt"/>
              </a:rPr>
              <a:t>Elementary Schools = 3.97</a:t>
            </a:r>
          </a:p>
          <a:p>
            <a:r>
              <a:rPr lang="en-US" sz="3200" dirty="0" smtClean="0">
                <a:latin typeface="+mj-lt"/>
              </a:rPr>
              <a:t>Middle Schools = 3.24</a:t>
            </a:r>
          </a:p>
          <a:p>
            <a:r>
              <a:rPr lang="en-US" sz="3200" dirty="0" smtClean="0">
                <a:latin typeface="+mj-lt"/>
              </a:rPr>
              <a:t>High School = 2.79</a:t>
            </a:r>
            <a:endParaRPr lang="en-US" sz="3200" dirty="0">
              <a:latin typeface="+mj-lt"/>
            </a:endParaRPr>
          </a:p>
        </p:txBody>
      </p:sp>
    </p:spTree>
    <p:extLst>
      <p:ext uri="{BB962C8B-B14F-4D97-AF65-F5344CB8AC3E}">
        <p14:creationId xmlns:p14="http://schemas.microsoft.com/office/powerpoint/2010/main" val="4126014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04800"/>
            <a:ext cx="7772400" cy="1143000"/>
          </a:xfrm>
        </p:spPr>
        <p:txBody>
          <a:bodyPr numCol="1">
            <a:noAutofit/>
          </a:bodyPr>
          <a:lstStyle/>
          <a:p>
            <a:r>
              <a:rPr lang="en-US" sz="3300" dirty="0">
                <a:solidFill>
                  <a:schemeClr val="tx1"/>
                </a:solidFill>
                <a:latin typeface="+mj-lt"/>
              </a:rPr>
              <a:t>Challenge of Many Interventions Identified as Tier 2 Supports</a:t>
            </a:r>
          </a:p>
        </p:txBody>
      </p:sp>
      <p:sp>
        <p:nvSpPr>
          <p:cNvPr id="4" name="Content Placeholder 3"/>
          <p:cNvSpPr>
            <a:spLocks noGrp="1"/>
          </p:cNvSpPr>
          <p:nvPr>
            <p:ph idx="1"/>
          </p:nvPr>
        </p:nvSpPr>
        <p:spPr>
          <a:xfrm>
            <a:off x="457200" y="1752600"/>
            <a:ext cx="7866888" cy="4800600"/>
          </a:xfrm>
        </p:spPr>
        <p:txBody>
          <a:bodyPr numCol="1">
            <a:normAutofit lnSpcReduction="10000"/>
          </a:bodyPr>
          <a:lstStyle/>
          <a:p>
            <a:r>
              <a:rPr lang="en-US" sz="3600" dirty="0">
                <a:latin typeface="+mn-lt"/>
              </a:rPr>
              <a:t>Interventions not set up </a:t>
            </a:r>
            <a:r>
              <a:rPr lang="en-US" sz="3600" dirty="0" smtClean="0">
                <a:latin typeface="+mn-lt"/>
              </a:rPr>
              <a:t>as </a:t>
            </a:r>
            <a:r>
              <a:rPr lang="en-US" sz="3600" dirty="0">
                <a:latin typeface="+mn-lt"/>
              </a:rPr>
              <a:t>systems for efficient </a:t>
            </a:r>
            <a:r>
              <a:rPr lang="en-US" sz="3600" dirty="0" smtClean="0">
                <a:latin typeface="+mn-lt"/>
              </a:rPr>
              <a:t>or effective implementation in schools</a:t>
            </a:r>
          </a:p>
          <a:p>
            <a:pPr lvl="5"/>
            <a:endParaRPr lang="en-US" dirty="0" smtClean="0">
              <a:latin typeface="+mn-lt"/>
            </a:endParaRPr>
          </a:p>
          <a:p>
            <a:r>
              <a:rPr lang="en-US" sz="3600" dirty="0" smtClean="0">
                <a:latin typeface="+mn-lt"/>
              </a:rPr>
              <a:t>Difficult </a:t>
            </a:r>
            <a:r>
              <a:rPr lang="en-US" sz="3600" dirty="0">
                <a:latin typeface="+mn-lt"/>
              </a:rPr>
              <a:t>to implement at a scale that is meaningful (serving </a:t>
            </a:r>
            <a:r>
              <a:rPr lang="en-US" sz="3600" dirty="0" smtClean="0">
                <a:latin typeface="+mn-lt"/>
              </a:rPr>
              <a:t>3-4</a:t>
            </a:r>
            <a:r>
              <a:rPr lang="en-US" sz="3600" dirty="0">
                <a:latin typeface="+mn-lt"/>
              </a:rPr>
              <a:t>% of students</a:t>
            </a:r>
            <a:r>
              <a:rPr lang="en-US" sz="3600" dirty="0" smtClean="0">
                <a:latin typeface="+mn-lt"/>
              </a:rPr>
              <a:t>)</a:t>
            </a:r>
            <a:endParaRPr lang="en-US" sz="3200" dirty="0">
              <a:latin typeface="+mn-lt"/>
            </a:endParaRPr>
          </a:p>
        </p:txBody>
      </p:sp>
    </p:spTree>
    <p:extLst>
      <p:ext uri="{BB962C8B-B14F-4D97-AF65-F5344CB8AC3E}">
        <p14:creationId xmlns:p14="http://schemas.microsoft.com/office/powerpoint/2010/main" val="185823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077200" cy="1143000"/>
          </a:xfrm>
        </p:spPr>
        <p:txBody>
          <a:bodyPr numCol="1">
            <a:normAutofit fontScale="90000"/>
          </a:bodyPr>
          <a:lstStyle/>
          <a:p>
            <a:r>
              <a:rPr lang="en-US" sz="4050" dirty="0">
                <a:solidFill>
                  <a:schemeClr val="tx1"/>
                </a:solidFill>
                <a:latin typeface="+mj-lt"/>
              </a:rPr>
              <a:t>Tier 2 Intervention: Critical </a:t>
            </a:r>
            <a:r>
              <a:rPr lang="en-US" sz="4050" dirty="0" smtClean="0">
                <a:solidFill>
                  <a:schemeClr val="tx1"/>
                </a:solidFill>
                <a:latin typeface="+mj-lt"/>
              </a:rPr>
              <a:t>Features</a:t>
            </a:r>
            <a:br>
              <a:rPr lang="en-US" sz="4050" dirty="0" smtClean="0">
                <a:solidFill>
                  <a:schemeClr val="tx1"/>
                </a:solidFill>
                <a:latin typeface="+mj-lt"/>
              </a:rPr>
            </a:br>
            <a:r>
              <a:rPr lang="en-US" sz="3600" dirty="0" smtClean="0">
                <a:solidFill>
                  <a:schemeClr val="tx1"/>
                </a:solidFill>
                <a:latin typeface="+mj-lt"/>
              </a:rPr>
              <a:t>(from </a:t>
            </a:r>
            <a:r>
              <a:rPr lang="en-US" sz="3600" dirty="0" smtClean="0">
                <a:solidFill>
                  <a:schemeClr val="tx1"/>
                </a:solidFill>
                <a:latin typeface="+mj-lt"/>
                <a:hlinkClick r:id="rId3"/>
              </a:rPr>
              <a:t>Tiered Fidelity Inventory </a:t>
            </a:r>
            <a:r>
              <a:rPr lang="en-US" sz="3600" dirty="0" smtClean="0">
                <a:solidFill>
                  <a:schemeClr val="tx1"/>
                </a:solidFill>
                <a:latin typeface="+mj-lt"/>
              </a:rPr>
              <a:t>- TFI)</a:t>
            </a:r>
            <a:endParaRPr lang="en-US" sz="4050" dirty="0">
              <a:solidFill>
                <a:schemeClr val="tx1"/>
              </a:solidFill>
              <a:latin typeface="+mj-lt"/>
            </a:endParaRPr>
          </a:p>
        </p:txBody>
      </p:sp>
      <p:sp>
        <p:nvSpPr>
          <p:cNvPr id="3" name="Content Placeholder 2"/>
          <p:cNvSpPr>
            <a:spLocks noGrp="1"/>
          </p:cNvSpPr>
          <p:nvPr>
            <p:ph idx="1"/>
          </p:nvPr>
        </p:nvSpPr>
        <p:spPr>
          <a:xfrm>
            <a:off x="609600" y="1752600"/>
            <a:ext cx="7638288" cy="4800600"/>
          </a:xfrm>
        </p:spPr>
        <p:txBody>
          <a:bodyPr numCol="1">
            <a:normAutofit/>
          </a:bodyPr>
          <a:lstStyle/>
          <a:p>
            <a:pPr marL="557213" indent="-557213">
              <a:buFont typeface="+mj-lt"/>
              <a:buAutoNum type="arabicPeriod"/>
            </a:pPr>
            <a:r>
              <a:rPr lang="en-US" dirty="0" smtClean="0">
                <a:latin typeface="+mj-lt"/>
              </a:rPr>
              <a:t>Additional </a:t>
            </a:r>
            <a:r>
              <a:rPr lang="en-US" dirty="0">
                <a:latin typeface="+mj-lt"/>
              </a:rPr>
              <a:t>Structure/time for instruction/skill development</a:t>
            </a:r>
          </a:p>
          <a:p>
            <a:pPr marL="557213" indent="-557213">
              <a:buFont typeface="+mj-lt"/>
              <a:buAutoNum type="arabicPeriod"/>
            </a:pPr>
            <a:r>
              <a:rPr lang="en-US" dirty="0">
                <a:latin typeface="+mj-lt"/>
              </a:rPr>
              <a:t>Additional Structure/predictability</a:t>
            </a:r>
          </a:p>
          <a:p>
            <a:pPr marL="557213" indent="-557213">
              <a:buFont typeface="+mj-lt"/>
              <a:buAutoNum type="arabicPeriod"/>
            </a:pPr>
            <a:r>
              <a:rPr lang="en-US" dirty="0">
                <a:latin typeface="+mj-lt"/>
              </a:rPr>
              <a:t>Increased opportunity for feedback (e.g. daily progress report</a:t>
            </a:r>
            <a:r>
              <a:rPr lang="en-US" dirty="0" smtClean="0">
                <a:latin typeface="+mj-lt"/>
              </a:rPr>
              <a:t>)</a:t>
            </a:r>
            <a:endParaRPr lang="en-US" dirty="0">
              <a:latin typeface="+mj-lt"/>
            </a:endParaRPr>
          </a:p>
        </p:txBody>
      </p:sp>
    </p:spTree>
    <p:extLst>
      <p:ext uri="{BB962C8B-B14F-4D97-AF65-F5344CB8AC3E}">
        <p14:creationId xmlns:p14="http://schemas.microsoft.com/office/powerpoint/2010/main" val="1279657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760"/>
            <a:ext cx="7337503" cy="762000"/>
          </a:xfrm>
        </p:spPr>
        <p:txBody>
          <a:bodyPr numCol="1">
            <a:noAutofit/>
          </a:bodyPr>
          <a:lstStyle/>
          <a:p>
            <a:r>
              <a:rPr lang="en-US" sz="3600" dirty="0" smtClean="0"/>
              <a:t>Social Skills Groups - Typical</a:t>
            </a:r>
            <a:endParaRPr lang="en-US" sz="3600" dirty="0"/>
          </a:p>
        </p:txBody>
      </p:sp>
      <p:sp>
        <p:nvSpPr>
          <p:cNvPr id="4" name="Text Placeholder 3"/>
          <p:cNvSpPr>
            <a:spLocks noGrp="1"/>
          </p:cNvSpPr>
          <p:nvPr>
            <p:ph type="body" sz="half" idx="1"/>
          </p:nvPr>
        </p:nvSpPr>
        <p:spPr>
          <a:xfrm>
            <a:off x="152400" y="1143000"/>
            <a:ext cx="3795000" cy="5363300"/>
          </a:xfrm>
          <a:ln>
            <a:solidFill>
              <a:schemeClr val="accent1">
                <a:shade val="50000"/>
              </a:schemeClr>
            </a:solidFill>
          </a:ln>
        </p:spPr>
        <p:txBody>
          <a:bodyPr numCol="1">
            <a:noAutofit/>
          </a:bodyPr>
          <a:lstStyle/>
          <a:p>
            <a:pPr marL="61722" indent="0">
              <a:buNone/>
            </a:pPr>
            <a:r>
              <a:rPr lang="en-US" sz="1800" b="1" u="sng" dirty="0" smtClean="0"/>
              <a:t>Traditional Model</a:t>
            </a:r>
          </a:p>
          <a:p>
            <a:r>
              <a:rPr lang="en-US" sz="1800" dirty="0" smtClean="0"/>
              <a:t>Meet every Friday in small group of at-risk students </a:t>
            </a:r>
          </a:p>
          <a:p>
            <a:r>
              <a:rPr lang="en-US" sz="1800" dirty="0"/>
              <a:t>Practice </a:t>
            </a:r>
            <a:r>
              <a:rPr lang="en-US" sz="1800" dirty="0" smtClean="0"/>
              <a:t>skills in counselor’s office during group</a:t>
            </a:r>
          </a:p>
          <a:p>
            <a:r>
              <a:rPr lang="en-US" sz="1800" dirty="0" smtClean="0"/>
              <a:t>Follow published curriculum</a:t>
            </a:r>
          </a:p>
          <a:p>
            <a:r>
              <a:rPr lang="en-US" sz="1800" dirty="0" smtClean="0"/>
              <a:t>Teach &amp; Hope</a:t>
            </a:r>
          </a:p>
          <a:p>
            <a:r>
              <a:rPr lang="en-US" sz="1800" dirty="0" smtClean="0"/>
              <a:t>Limited prompts or attention to support social skill use in school environment</a:t>
            </a:r>
          </a:p>
          <a:p>
            <a:r>
              <a:rPr lang="en-US" sz="1800" dirty="0" smtClean="0"/>
              <a:t>Limited feedback for real-world implementation</a:t>
            </a:r>
          </a:p>
        </p:txBody>
      </p:sp>
      <p:sp>
        <p:nvSpPr>
          <p:cNvPr id="6" name="TextBox 5"/>
          <p:cNvSpPr txBox="1"/>
          <p:nvPr/>
        </p:nvSpPr>
        <p:spPr>
          <a:xfrm>
            <a:off x="4145280" y="2743200"/>
            <a:ext cx="4610100" cy="3358612"/>
          </a:xfrm>
          <a:prstGeom prst="rect">
            <a:avLst/>
          </a:prstGeom>
          <a:noFill/>
          <a:ln w="38100">
            <a:solidFill>
              <a:schemeClr val="accent1">
                <a:shade val="50000"/>
              </a:schemeClr>
            </a:solidFill>
          </a:ln>
        </p:spPr>
        <p:txBody>
          <a:bodyPr wrap="square" numCol="1" rtlCol="0">
            <a:spAutoFit/>
          </a:bodyPr>
          <a:lstStyle/>
          <a:p>
            <a:r>
              <a:rPr lang="en-US" sz="1350" b="1" u="sng" dirty="0">
                <a:solidFill>
                  <a:srgbClr val="FF0000"/>
                </a:solidFill>
              </a:rPr>
              <a:t>CRITICAL FEATURES OF TIER 2 INTERVENTIONS</a:t>
            </a:r>
          </a:p>
          <a:p>
            <a:pPr marL="342900" indent="-342900">
              <a:lnSpc>
                <a:spcPct val="150000"/>
              </a:lnSpc>
              <a:buFont typeface="+mj-lt"/>
              <a:buAutoNum type="arabicPeriod"/>
            </a:pPr>
            <a:r>
              <a:rPr lang="en-US" sz="1350" dirty="0">
                <a:solidFill>
                  <a:srgbClr val="FF0000"/>
                </a:solidFill>
              </a:rPr>
              <a:t>Additional Structure/time for instruction/skill </a:t>
            </a:r>
            <a:r>
              <a:rPr lang="en-US" sz="1350" dirty="0" smtClean="0">
                <a:solidFill>
                  <a:srgbClr val="FF0000"/>
                </a:solidFill>
              </a:rPr>
              <a:t>development</a:t>
            </a:r>
          </a:p>
          <a:p>
            <a:pPr marL="342900" indent="-342900">
              <a:lnSpc>
                <a:spcPct val="150000"/>
              </a:lnSpc>
              <a:buFont typeface="+mj-lt"/>
              <a:buAutoNum type="arabicPeriod"/>
            </a:pPr>
            <a:r>
              <a:rPr lang="en-US" sz="1350" dirty="0" smtClean="0">
                <a:solidFill>
                  <a:srgbClr val="FF0000"/>
                </a:solidFill>
              </a:rPr>
              <a:t>Additional Structure/predictability</a:t>
            </a:r>
          </a:p>
          <a:p>
            <a:pPr marL="342900" indent="-342900">
              <a:lnSpc>
                <a:spcPct val="150000"/>
              </a:lnSpc>
              <a:buFont typeface="+mj-lt"/>
              <a:buAutoNum type="arabicPeriod"/>
            </a:pPr>
            <a:r>
              <a:rPr lang="en-US" sz="1350" dirty="0" smtClean="0">
                <a:solidFill>
                  <a:srgbClr val="FF0000"/>
                </a:solidFill>
              </a:rPr>
              <a:t>Increased </a:t>
            </a:r>
            <a:r>
              <a:rPr lang="en-US" sz="1350" dirty="0">
                <a:solidFill>
                  <a:srgbClr val="FF0000"/>
                </a:solidFill>
              </a:rPr>
              <a:t>opportunity for feedback (e.g. daily progress report)</a:t>
            </a:r>
          </a:p>
          <a:p>
            <a:pPr marL="342900" indent="-342900">
              <a:buFont typeface="+mj-lt"/>
              <a:buAutoNum type="arabicPeriod"/>
            </a:pPr>
            <a:endParaRPr lang="en-US" sz="1350" dirty="0">
              <a:solidFill>
                <a:srgbClr val="FF0000"/>
              </a:solidFill>
            </a:endParaRPr>
          </a:p>
          <a:p>
            <a:pPr algn="ctr"/>
            <a:r>
              <a:rPr lang="en-US" sz="2800" b="1" dirty="0" smtClean="0">
                <a:solidFill>
                  <a:srgbClr val="FF0000"/>
                </a:solidFill>
              </a:rPr>
              <a:t>HOW </a:t>
            </a:r>
            <a:r>
              <a:rPr lang="en-US" sz="2800" b="1" dirty="0">
                <a:solidFill>
                  <a:srgbClr val="FF0000"/>
                </a:solidFill>
              </a:rPr>
              <a:t>ARE WE DOING </a:t>
            </a:r>
            <a:r>
              <a:rPr lang="en-US" sz="2800" b="1" dirty="0" smtClean="0">
                <a:solidFill>
                  <a:srgbClr val="FF0000"/>
                </a:solidFill>
              </a:rPr>
              <a:t>WITH </a:t>
            </a:r>
            <a:r>
              <a:rPr lang="en-US" sz="2800" b="1" dirty="0">
                <a:solidFill>
                  <a:srgbClr val="FF0000"/>
                </a:solidFill>
              </a:rPr>
              <a:t>THE CRITICAL FEATURES?</a:t>
            </a:r>
          </a:p>
        </p:txBody>
      </p:sp>
      <p:sp>
        <p:nvSpPr>
          <p:cNvPr id="7" name="TextBox 6"/>
          <p:cNvSpPr txBox="1"/>
          <p:nvPr/>
        </p:nvSpPr>
        <p:spPr>
          <a:xfrm>
            <a:off x="4145280" y="1549508"/>
            <a:ext cx="4610100" cy="707886"/>
          </a:xfrm>
          <a:prstGeom prst="rect">
            <a:avLst/>
          </a:prstGeom>
          <a:noFill/>
          <a:ln w="34925">
            <a:solidFill>
              <a:schemeClr val="accent1">
                <a:shade val="50000"/>
              </a:schemeClr>
            </a:solidFill>
          </a:ln>
        </p:spPr>
        <p:txBody>
          <a:bodyPr wrap="square" numCol="1" rtlCol="0">
            <a:spAutoFit/>
          </a:bodyPr>
          <a:lstStyle/>
          <a:p>
            <a:r>
              <a:rPr lang="en-US" sz="2000" b="1" dirty="0">
                <a:solidFill>
                  <a:srgbClr val="FF0000"/>
                </a:solidFill>
              </a:rPr>
              <a:t>How could we modify Social Skills to incorporate Critical Features?</a:t>
            </a:r>
          </a:p>
        </p:txBody>
      </p:sp>
    </p:spTree>
    <p:extLst>
      <p:ext uri="{BB962C8B-B14F-4D97-AF65-F5344CB8AC3E}">
        <p14:creationId xmlns:p14="http://schemas.microsoft.com/office/powerpoint/2010/main" val="7514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760"/>
            <a:ext cx="7391400" cy="1082040"/>
          </a:xfrm>
        </p:spPr>
        <p:txBody>
          <a:bodyPr numCol="1">
            <a:noAutofit/>
          </a:bodyPr>
          <a:lstStyle/>
          <a:p>
            <a:r>
              <a:rPr lang="en-US" dirty="0" smtClean="0"/>
              <a:t>Social Skills Groups - Modified with</a:t>
            </a:r>
            <a:br>
              <a:rPr lang="en-US" dirty="0" smtClean="0"/>
            </a:br>
            <a:r>
              <a:rPr lang="en-US" dirty="0" smtClean="0"/>
              <a:t>Critical Features</a:t>
            </a:r>
            <a:endParaRPr lang="en-US" dirty="0"/>
          </a:p>
        </p:txBody>
      </p:sp>
      <p:sp>
        <p:nvSpPr>
          <p:cNvPr id="5" name="Content Placeholder 4"/>
          <p:cNvSpPr>
            <a:spLocks noGrp="1"/>
          </p:cNvSpPr>
          <p:nvPr>
            <p:ph sz="half" idx="2"/>
          </p:nvPr>
        </p:nvSpPr>
        <p:spPr>
          <a:xfrm>
            <a:off x="4724400" y="1524000"/>
            <a:ext cx="4072982" cy="5029200"/>
          </a:xfrm>
          <a:ln>
            <a:solidFill>
              <a:schemeClr val="accent1">
                <a:shade val="50000"/>
              </a:schemeClr>
            </a:solidFill>
          </a:ln>
        </p:spPr>
        <p:txBody>
          <a:bodyPr numCol="1">
            <a:noAutofit/>
          </a:bodyPr>
          <a:lstStyle/>
          <a:p>
            <a:pPr marL="61722" indent="0">
              <a:buNone/>
            </a:pPr>
            <a:r>
              <a:rPr lang="en-US" sz="1800" b="1" u="sng" dirty="0" smtClean="0"/>
              <a:t>Modified Model</a:t>
            </a:r>
          </a:p>
          <a:p>
            <a:r>
              <a:rPr lang="en-US" sz="1800" dirty="0" smtClean="0"/>
              <a:t>Meet more regularly (every day for 10 days)</a:t>
            </a:r>
          </a:p>
          <a:p>
            <a:r>
              <a:rPr lang="en-US" sz="1800" dirty="0" smtClean="0"/>
              <a:t>Focus on specific skills (asking peers to share a toy; appropriate greetings w/ adults) w/ clear link to real world application</a:t>
            </a:r>
          </a:p>
          <a:p>
            <a:r>
              <a:rPr lang="en-US" sz="1800" dirty="0" smtClean="0"/>
              <a:t>Practice in real world scenarios</a:t>
            </a:r>
          </a:p>
          <a:p>
            <a:r>
              <a:rPr lang="en-US" sz="1800" dirty="0" smtClean="0"/>
              <a:t>Link w/ Daily Progress Report – specifically targeting instructed social skills for regular feedback</a:t>
            </a:r>
          </a:p>
          <a:p>
            <a:r>
              <a:rPr lang="en-US" sz="1800" dirty="0" smtClean="0"/>
              <a:t>Daily check-in &amp; check-out w/ prompts</a:t>
            </a:r>
            <a:endParaRPr lang="en-US" sz="1800" dirty="0"/>
          </a:p>
        </p:txBody>
      </p:sp>
      <p:sp>
        <p:nvSpPr>
          <p:cNvPr id="7" name="TextBox 6"/>
          <p:cNvSpPr txBox="1"/>
          <p:nvPr/>
        </p:nvSpPr>
        <p:spPr>
          <a:xfrm>
            <a:off x="228600" y="1656040"/>
            <a:ext cx="4267200" cy="707886"/>
          </a:xfrm>
          <a:prstGeom prst="rect">
            <a:avLst/>
          </a:prstGeom>
          <a:noFill/>
          <a:ln w="34925">
            <a:solidFill>
              <a:schemeClr val="accent1">
                <a:shade val="50000"/>
              </a:schemeClr>
            </a:solidFill>
          </a:ln>
        </p:spPr>
        <p:txBody>
          <a:bodyPr wrap="square" numCol="1" rtlCol="0">
            <a:spAutoFit/>
          </a:bodyPr>
          <a:lstStyle/>
          <a:p>
            <a:r>
              <a:rPr lang="en-US" sz="2000" b="1" dirty="0">
                <a:solidFill>
                  <a:srgbClr val="FF0000"/>
                </a:solidFill>
              </a:rPr>
              <a:t>How </a:t>
            </a:r>
            <a:r>
              <a:rPr lang="en-US" sz="2000" b="1" u="sng" dirty="0" smtClean="0">
                <a:solidFill>
                  <a:srgbClr val="FF0000"/>
                </a:solidFill>
              </a:rPr>
              <a:t>did</a:t>
            </a:r>
            <a:r>
              <a:rPr lang="en-US" sz="2000" b="1" dirty="0" smtClean="0">
                <a:solidFill>
                  <a:srgbClr val="FF0000"/>
                </a:solidFill>
              </a:rPr>
              <a:t> we </a:t>
            </a:r>
            <a:r>
              <a:rPr lang="en-US" sz="2000" b="1" dirty="0">
                <a:solidFill>
                  <a:srgbClr val="FF0000"/>
                </a:solidFill>
              </a:rPr>
              <a:t>modify Social Skills to incorporate Critical Features?</a:t>
            </a:r>
          </a:p>
        </p:txBody>
      </p:sp>
      <p:sp>
        <p:nvSpPr>
          <p:cNvPr id="6" name="TextBox 5"/>
          <p:cNvSpPr txBox="1"/>
          <p:nvPr/>
        </p:nvSpPr>
        <p:spPr>
          <a:xfrm>
            <a:off x="228600" y="2590800"/>
            <a:ext cx="4267200" cy="1923540"/>
          </a:xfrm>
          <a:prstGeom prst="rect">
            <a:avLst/>
          </a:prstGeom>
          <a:noFill/>
          <a:ln w="38100">
            <a:solidFill>
              <a:schemeClr val="accent1">
                <a:shade val="50000"/>
              </a:schemeClr>
            </a:solidFill>
          </a:ln>
        </p:spPr>
        <p:txBody>
          <a:bodyPr wrap="square" numCol="1" rtlCol="0">
            <a:spAutoFit/>
          </a:bodyPr>
          <a:lstStyle/>
          <a:p>
            <a:pPr>
              <a:lnSpc>
                <a:spcPct val="150000"/>
              </a:lnSpc>
            </a:pPr>
            <a:r>
              <a:rPr lang="en-US" sz="1350" b="1" u="sng" dirty="0">
                <a:solidFill>
                  <a:srgbClr val="FF0000"/>
                </a:solidFill>
              </a:rPr>
              <a:t>CRITICAL FEATURES OF TIER 2 INTERVENTIONS</a:t>
            </a:r>
          </a:p>
          <a:p>
            <a:pPr marL="342900" indent="-342900">
              <a:lnSpc>
                <a:spcPct val="150000"/>
              </a:lnSpc>
              <a:buFont typeface="+mj-lt"/>
              <a:buAutoNum type="arabicPeriod"/>
            </a:pPr>
            <a:r>
              <a:rPr lang="en-US" sz="1350" dirty="0">
                <a:solidFill>
                  <a:srgbClr val="FF0000"/>
                </a:solidFill>
              </a:rPr>
              <a:t>Additional Structure/time for instruction/skill </a:t>
            </a:r>
            <a:r>
              <a:rPr lang="en-US" sz="1350" dirty="0" smtClean="0">
                <a:solidFill>
                  <a:srgbClr val="FF0000"/>
                </a:solidFill>
              </a:rPr>
              <a:t>development</a:t>
            </a:r>
          </a:p>
          <a:p>
            <a:pPr marL="342900" indent="-342900">
              <a:lnSpc>
                <a:spcPct val="150000"/>
              </a:lnSpc>
              <a:buFont typeface="+mj-lt"/>
              <a:buAutoNum type="arabicPeriod"/>
            </a:pPr>
            <a:r>
              <a:rPr lang="en-US" sz="1350" dirty="0" smtClean="0">
                <a:solidFill>
                  <a:srgbClr val="FF0000"/>
                </a:solidFill>
              </a:rPr>
              <a:t>Additional Structure/predictability</a:t>
            </a:r>
          </a:p>
          <a:p>
            <a:pPr marL="342900" indent="-342900">
              <a:lnSpc>
                <a:spcPct val="150000"/>
              </a:lnSpc>
              <a:buFont typeface="+mj-lt"/>
              <a:buAutoNum type="arabicPeriod"/>
            </a:pPr>
            <a:r>
              <a:rPr lang="en-US" sz="1350" dirty="0" smtClean="0">
                <a:solidFill>
                  <a:srgbClr val="FF0000"/>
                </a:solidFill>
              </a:rPr>
              <a:t>Increased </a:t>
            </a:r>
            <a:r>
              <a:rPr lang="en-US" sz="1350" dirty="0">
                <a:solidFill>
                  <a:srgbClr val="FF0000"/>
                </a:solidFill>
              </a:rPr>
              <a:t>opportunity for feedback (e.g. daily progress report</a:t>
            </a:r>
            <a:r>
              <a:rPr lang="en-US" sz="1350" dirty="0" smtClean="0">
                <a:solidFill>
                  <a:srgbClr val="FF0000"/>
                </a:solidFill>
              </a:rPr>
              <a:t>)</a:t>
            </a:r>
            <a:endParaRPr lang="en-US" sz="1350" dirty="0">
              <a:solidFill>
                <a:srgbClr val="FF0000"/>
              </a:solidFill>
            </a:endParaRPr>
          </a:p>
        </p:txBody>
      </p:sp>
    </p:spTree>
    <p:extLst>
      <p:ext uri="{BB962C8B-B14F-4D97-AF65-F5344CB8AC3E}">
        <p14:creationId xmlns:p14="http://schemas.microsoft.com/office/powerpoint/2010/main" val="2366474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7"/>
            <a:ext cx="8458200" cy="1143000"/>
          </a:xfrm>
        </p:spPr>
        <p:txBody>
          <a:bodyPr numCol="1">
            <a:noAutofit/>
          </a:bodyPr>
          <a:lstStyle/>
          <a:p>
            <a:r>
              <a:rPr lang="en-US" sz="3600" dirty="0">
                <a:solidFill>
                  <a:schemeClr val="tx1"/>
                </a:solidFill>
                <a:latin typeface="+mj-lt"/>
              </a:rPr>
              <a:t>Challenge of Many Interventions Identified as Tier 2 Supports</a:t>
            </a:r>
          </a:p>
        </p:txBody>
      </p:sp>
      <p:sp>
        <p:nvSpPr>
          <p:cNvPr id="4" name="Content Placeholder 3"/>
          <p:cNvSpPr>
            <a:spLocks noGrp="1"/>
          </p:cNvSpPr>
          <p:nvPr>
            <p:ph idx="1"/>
          </p:nvPr>
        </p:nvSpPr>
        <p:spPr>
          <a:xfrm>
            <a:off x="381000" y="1905000"/>
            <a:ext cx="8305800" cy="4648200"/>
          </a:xfrm>
        </p:spPr>
        <p:txBody>
          <a:bodyPr numCol="1">
            <a:noAutofit/>
          </a:bodyPr>
          <a:lstStyle/>
          <a:p>
            <a:r>
              <a:rPr lang="en-US" sz="2800" dirty="0" smtClean="0">
                <a:latin typeface="+mn-lt"/>
              </a:rPr>
              <a:t>If we can’t be assured of the effectiveness of the Intervention we need to use good measures to monitor student progress</a:t>
            </a:r>
          </a:p>
          <a:p>
            <a:r>
              <a:rPr lang="en-US" sz="2800" dirty="0">
                <a:latin typeface="+mn-lt"/>
              </a:rPr>
              <a:t>O</a:t>
            </a:r>
            <a:r>
              <a:rPr lang="en-US" sz="2800" dirty="0" smtClean="0">
                <a:latin typeface="+mn-lt"/>
              </a:rPr>
              <a:t>ften </a:t>
            </a:r>
            <a:r>
              <a:rPr lang="en-US" sz="2800" dirty="0">
                <a:latin typeface="+mn-lt"/>
              </a:rPr>
              <a:t>there is not a system for measuring outcomes and monitoring student progress linked to interventions </a:t>
            </a:r>
            <a:endParaRPr lang="en-US" sz="2800" dirty="0" smtClean="0">
              <a:latin typeface="+mn-lt"/>
            </a:endParaRPr>
          </a:p>
          <a:p>
            <a:pPr lvl="1"/>
            <a:r>
              <a:rPr lang="en-US" dirty="0" smtClean="0">
                <a:latin typeface="+mn-lt"/>
              </a:rPr>
              <a:t>must be sensitive to change; referrals (ODRs) may not be very sensitive to change</a:t>
            </a:r>
          </a:p>
          <a:p>
            <a:pPr lvl="2"/>
            <a:endParaRPr lang="en-US" dirty="0">
              <a:latin typeface="+mn-lt"/>
            </a:endParaRPr>
          </a:p>
        </p:txBody>
      </p:sp>
    </p:spTree>
    <p:extLst>
      <p:ext uri="{BB962C8B-B14F-4D97-AF65-F5344CB8AC3E}">
        <p14:creationId xmlns:p14="http://schemas.microsoft.com/office/powerpoint/2010/main" val="25167615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7"/>
            <a:ext cx="8534400" cy="1143000"/>
          </a:xfrm>
        </p:spPr>
        <p:txBody>
          <a:bodyPr numCol="1">
            <a:normAutofit fontScale="90000"/>
          </a:bodyPr>
          <a:lstStyle/>
          <a:p>
            <a:r>
              <a:rPr lang="en-US" dirty="0" smtClean="0">
                <a:solidFill>
                  <a:schemeClr val="tx1"/>
                </a:solidFill>
                <a:latin typeface="+mj-lt"/>
              </a:rPr>
              <a:t>Do you measure outcomes for specific</a:t>
            </a:r>
            <a:br>
              <a:rPr lang="en-US" dirty="0" smtClean="0">
                <a:solidFill>
                  <a:schemeClr val="tx1"/>
                </a:solidFill>
                <a:latin typeface="+mj-lt"/>
              </a:rPr>
            </a:br>
            <a:r>
              <a:rPr lang="en-US" dirty="0" smtClean="0">
                <a:solidFill>
                  <a:schemeClr val="tx1"/>
                </a:solidFill>
                <a:latin typeface="+mj-lt"/>
              </a:rPr>
              <a:t>Tier 2 interventions?   (% = Yes)</a:t>
            </a:r>
            <a:endParaRPr lang="en-US" dirty="0">
              <a:solidFill>
                <a:schemeClr val="tx1"/>
              </a:solidFill>
              <a:latin typeface="+mj-lt"/>
            </a:endParaRPr>
          </a:p>
        </p:txBody>
      </p:sp>
      <p:sp>
        <p:nvSpPr>
          <p:cNvPr id="3" name="Content Placeholder 2"/>
          <p:cNvSpPr>
            <a:spLocks noGrp="1"/>
          </p:cNvSpPr>
          <p:nvPr>
            <p:ph idx="1"/>
          </p:nvPr>
        </p:nvSpPr>
        <p:spPr>
          <a:xfrm>
            <a:off x="152400" y="1691642"/>
            <a:ext cx="4495800" cy="4892038"/>
          </a:xfrm>
        </p:spPr>
        <p:txBody>
          <a:bodyPr numCol="1">
            <a:noAutofit/>
          </a:bodyPr>
          <a:lstStyle/>
          <a:p>
            <a:r>
              <a:rPr lang="en-US" sz="2400" dirty="0" smtClean="0">
                <a:latin typeface="+mn-lt"/>
              </a:rPr>
              <a:t>Acad. interventions = 96%</a:t>
            </a:r>
          </a:p>
          <a:p>
            <a:r>
              <a:rPr lang="en-US" sz="2400" dirty="0" smtClean="0">
                <a:latin typeface="+mn-lt"/>
              </a:rPr>
              <a:t>CICO = 83% </a:t>
            </a:r>
          </a:p>
          <a:p>
            <a:r>
              <a:rPr lang="en-US" sz="2400" dirty="0" err="1" smtClean="0">
                <a:latin typeface="+mn-lt"/>
              </a:rPr>
              <a:t>Beh</a:t>
            </a:r>
            <a:r>
              <a:rPr lang="en-US" sz="2400" dirty="0" smtClean="0">
                <a:latin typeface="+mn-lt"/>
              </a:rPr>
              <a:t>. Contracts = 79% </a:t>
            </a:r>
          </a:p>
          <a:p>
            <a:r>
              <a:rPr lang="en-US" sz="2400" dirty="0" smtClean="0">
                <a:latin typeface="+mn-lt"/>
              </a:rPr>
              <a:t>Social Skills = 74%</a:t>
            </a:r>
          </a:p>
        </p:txBody>
      </p:sp>
      <p:sp>
        <p:nvSpPr>
          <p:cNvPr id="4" name="TextBox 3"/>
          <p:cNvSpPr txBox="1"/>
          <p:nvPr/>
        </p:nvSpPr>
        <p:spPr>
          <a:xfrm>
            <a:off x="4648200" y="1676401"/>
            <a:ext cx="4343400" cy="3765133"/>
          </a:xfrm>
          <a:prstGeom prst="rect">
            <a:avLst/>
          </a:prstGeom>
          <a:noFill/>
        </p:spPr>
        <p:txBody>
          <a:bodyPr wrap="square" rtlCol="0">
            <a:spAutoFit/>
          </a:bodyPr>
          <a:lstStyle/>
          <a:p>
            <a:pPr marL="274320" lvl="0" indent="-133985">
              <a:lnSpc>
                <a:spcPct val="115000"/>
              </a:lnSpc>
              <a:spcBef>
                <a:spcPts val="580"/>
              </a:spcBef>
              <a:spcAft>
                <a:spcPts val="1600"/>
              </a:spcAft>
              <a:buClr>
                <a:srgbClr val="FFAB40"/>
              </a:buClr>
              <a:buSzPct val="100000"/>
              <a:buFont typeface="Libre Baskerville"/>
              <a:buChar char="●"/>
            </a:pPr>
            <a:r>
              <a:rPr lang="en-US" sz="2400" dirty="0">
                <a:sym typeface="Libre Baskerville"/>
              </a:rPr>
              <a:t>Mentoring = 53%</a:t>
            </a:r>
          </a:p>
          <a:p>
            <a:pPr marL="274320" lvl="0" indent="-133985">
              <a:lnSpc>
                <a:spcPct val="115000"/>
              </a:lnSpc>
              <a:spcBef>
                <a:spcPts val="580"/>
              </a:spcBef>
              <a:spcAft>
                <a:spcPts val="1600"/>
              </a:spcAft>
              <a:buClr>
                <a:srgbClr val="FFAB40"/>
              </a:buClr>
              <a:buSzPct val="100000"/>
              <a:buFont typeface="Libre Baskerville"/>
              <a:buChar char="●"/>
            </a:pPr>
            <a:r>
              <a:rPr lang="en-US" sz="2400" dirty="0">
                <a:sym typeface="Libre Baskerville"/>
              </a:rPr>
              <a:t>Homework Clubs = 52%</a:t>
            </a:r>
          </a:p>
          <a:p>
            <a:pPr marL="274320" lvl="0" indent="-133985">
              <a:lnSpc>
                <a:spcPct val="115000"/>
              </a:lnSpc>
              <a:spcBef>
                <a:spcPts val="580"/>
              </a:spcBef>
              <a:spcAft>
                <a:spcPts val="1600"/>
              </a:spcAft>
              <a:buClr>
                <a:srgbClr val="FFAB40"/>
              </a:buClr>
              <a:buSzPct val="100000"/>
              <a:buFont typeface="Libre Baskerville"/>
              <a:buChar char="●"/>
            </a:pPr>
            <a:r>
              <a:rPr lang="en-US" sz="2400" dirty="0">
                <a:sym typeface="Libre Baskerville"/>
              </a:rPr>
              <a:t>Peer Interventions = 44%</a:t>
            </a:r>
          </a:p>
          <a:p>
            <a:pPr marL="274320" lvl="0" indent="-133985">
              <a:lnSpc>
                <a:spcPct val="115000"/>
              </a:lnSpc>
              <a:spcBef>
                <a:spcPts val="580"/>
              </a:spcBef>
              <a:spcAft>
                <a:spcPts val="1600"/>
              </a:spcAft>
              <a:buClr>
                <a:srgbClr val="FFAB40"/>
              </a:buClr>
              <a:buSzPct val="100000"/>
              <a:buFont typeface="Libre Baskerville"/>
              <a:buChar char="●"/>
            </a:pPr>
            <a:r>
              <a:rPr lang="en-US" sz="2400" dirty="0">
                <a:sym typeface="Libre Baskerville"/>
              </a:rPr>
              <a:t>Lunch Buddies = 29%</a:t>
            </a:r>
          </a:p>
          <a:p>
            <a:pPr marL="274320" lvl="0" indent="-133985">
              <a:lnSpc>
                <a:spcPct val="115000"/>
              </a:lnSpc>
              <a:spcBef>
                <a:spcPts val="580"/>
              </a:spcBef>
              <a:spcAft>
                <a:spcPts val="1600"/>
              </a:spcAft>
              <a:buClr>
                <a:srgbClr val="FFAB40"/>
              </a:buClr>
              <a:buSzPct val="100000"/>
              <a:buFont typeface="Libre Baskerville"/>
              <a:buChar char="●"/>
            </a:pPr>
            <a:r>
              <a:rPr lang="en-US" sz="2400" dirty="0">
                <a:sym typeface="Libre Baskerville"/>
              </a:rPr>
              <a:t>Cultural Groups = 25%</a:t>
            </a:r>
          </a:p>
          <a:p>
            <a:endParaRPr lang="en-US" sz="1200" dirty="0"/>
          </a:p>
        </p:txBody>
      </p:sp>
    </p:spTree>
    <p:extLst>
      <p:ext uri="{BB962C8B-B14F-4D97-AF65-F5344CB8AC3E}">
        <p14:creationId xmlns:p14="http://schemas.microsoft.com/office/powerpoint/2010/main" val="2894766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7"/>
            <a:ext cx="8382000" cy="1143000"/>
          </a:xfrm>
        </p:spPr>
        <p:txBody>
          <a:bodyPr numCol="1">
            <a:normAutofit fontScale="90000"/>
          </a:bodyPr>
          <a:lstStyle/>
          <a:p>
            <a:r>
              <a:rPr lang="en-US" dirty="0" smtClean="0">
                <a:solidFill>
                  <a:schemeClr val="tx1"/>
                </a:solidFill>
                <a:latin typeface="+mj-lt"/>
              </a:rPr>
              <a:t>How do you measure student outcomes for Tier 2 behavior?</a:t>
            </a:r>
            <a:endParaRPr lang="en-US" dirty="0">
              <a:solidFill>
                <a:schemeClr val="tx1"/>
              </a:solidFill>
              <a:latin typeface="+mj-lt"/>
            </a:endParaRPr>
          </a:p>
        </p:txBody>
      </p:sp>
      <p:sp>
        <p:nvSpPr>
          <p:cNvPr id="3" name="Content Placeholder 2"/>
          <p:cNvSpPr>
            <a:spLocks noGrp="1"/>
          </p:cNvSpPr>
          <p:nvPr>
            <p:ph idx="1"/>
          </p:nvPr>
        </p:nvSpPr>
        <p:spPr>
          <a:xfrm>
            <a:off x="304800" y="1828800"/>
            <a:ext cx="8610600" cy="4724400"/>
          </a:xfrm>
        </p:spPr>
        <p:txBody>
          <a:bodyPr numCol="1"/>
          <a:lstStyle/>
          <a:p>
            <a:r>
              <a:rPr lang="en-US" sz="2700" dirty="0">
                <a:latin typeface="+mn-lt"/>
              </a:rPr>
              <a:t>CICO = </a:t>
            </a:r>
            <a:r>
              <a:rPr lang="en-US" sz="2700" dirty="0" smtClean="0">
                <a:latin typeface="+mn-lt"/>
              </a:rPr>
              <a:t>DPRs </a:t>
            </a:r>
            <a:r>
              <a:rPr lang="en-US" sz="2700" dirty="0">
                <a:latin typeface="+mn-lt"/>
              </a:rPr>
              <a:t>&amp; </a:t>
            </a:r>
            <a:r>
              <a:rPr lang="en-US" sz="2700" dirty="0" smtClean="0">
                <a:latin typeface="+mn-lt"/>
              </a:rPr>
              <a:t>ODRs</a:t>
            </a:r>
          </a:p>
          <a:p>
            <a:r>
              <a:rPr lang="en-US" sz="2700" dirty="0" smtClean="0">
                <a:latin typeface="+mn-lt"/>
              </a:rPr>
              <a:t>Behavior </a:t>
            </a:r>
            <a:r>
              <a:rPr lang="en-US" sz="2700" dirty="0">
                <a:latin typeface="+mn-lt"/>
              </a:rPr>
              <a:t>Contracts = </a:t>
            </a:r>
            <a:r>
              <a:rPr lang="en-US" sz="2700" dirty="0" smtClean="0">
                <a:latin typeface="+mn-lt"/>
              </a:rPr>
              <a:t>6 </a:t>
            </a:r>
            <a:r>
              <a:rPr lang="en-US" sz="2700" dirty="0">
                <a:latin typeface="+mn-lt"/>
              </a:rPr>
              <a:t>different </a:t>
            </a:r>
            <a:r>
              <a:rPr lang="en-US" sz="2700" dirty="0" smtClean="0">
                <a:latin typeface="+mn-lt"/>
              </a:rPr>
              <a:t>measures reported</a:t>
            </a:r>
          </a:p>
          <a:p>
            <a:r>
              <a:rPr lang="en-US" sz="2700" dirty="0" smtClean="0">
                <a:latin typeface="+mn-lt"/>
              </a:rPr>
              <a:t>Social </a:t>
            </a:r>
            <a:r>
              <a:rPr lang="en-US" sz="2700" dirty="0">
                <a:latin typeface="+mn-lt"/>
              </a:rPr>
              <a:t>Skills = </a:t>
            </a:r>
            <a:r>
              <a:rPr lang="en-US" sz="2700" dirty="0" smtClean="0">
                <a:latin typeface="+mn-lt"/>
              </a:rPr>
              <a:t>ODR </a:t>
            </a:r>
            <a:r>
              <a:rPr lang="en-US" sz="2700" dirty="0">
                <a:latin typeface="+mn-lt"/>
              </a:rPr>
              <a:t>&amp; Teacher </a:t>
            </a:r>
            <a:r>
              <a:rPr lang="en-US" sz="2700" dirty="0" smtClean="0">
                <a:latin typeface="+mn-lt"/>
              </a:rPr>
              <a:t>Report</a:t>
            </a:r>
          </a:p>
          <a:p>
            <a:r>
              <a:rPr lang="en-US" sz="2000" b="1" dirty="0" smtClean="0">
                <a:solidFill>
                  <a:srgbClr val="0000FF"/>
                </a:solidFill>
                <a:latin typeface="+mn-lt"/>
              </a:rPr>
              <a:t>Is the measure sensitive enough to measure change (progress monitoring) – </a:t>
            </a:r>
            <a:r>
              <a:rPr lang="en-US" sz="2800" b="1" u="sng" dirty="0" smtClean="0">
                <a:solidFill>
                  <a:srgbClr val="0000FF"/>
                </a:solidFill>
                <a:latin typeface="+mn-lt"/>
              </a:rPr>
              <a:t>Potential concern w/ ODRs only</a:t>
            </a:r>
            <a:endParaRPr lang="en-US" sz="2800" b="1" u="sng" dirty="0">
              <a:solidFill>
                <a:srgbClr val="0000FF"/>
              </a:solidFill>
              <a:latin typeface="+mn-lt"/>
            </a:endParaRPr>
          </a:p>
        </p:txBody>
      </p:sp>
    </p:spTree>
    <p:extLst>
      <p:ext uri="{BB962C8B-B14F-4D97-AF65-F5344CB8AC3E}">
        <p14:creationId xmlns:p14="http://schemas.microsoft.com/office/powerpoint/2010/main" val="374071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90800"/>
            <a:ext cx="8520599" cy="1122400"/>
          </a:xfrm>
        </p:spPr>
        <p:txBody>
          <a:bodyPr numCol="1"/>
          <a:lstStyle/>
          <a:p>
            <a:r>
              <a:rPr lang="en-US" b="1" dirty="0"/>
              <a:t>System = more than an intervention</a:t>
            </a:r>
          </a:p>
        </p:txBody>
      </p:sp>
    </p:spTree>
    <p:extLst>
      <p:ext uri="{BB962C8B-B14F-4D97-AF65-F5344CB8AC3E}">
        <p14:creationId xmlns:p14="http://schemas.microsoft.com/office/powerpoint/2010/main" val="33681552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228600" y="304800"/>
            <a:ext cx="7772400" cy="990600"/>
          </a:xfrm>
        </p:spPr>
        <p:txBody>
          <a:bodyPr numCol="1"/>
          <a:lstStyle/>
          <a:p>
            <a:r>
              <a:rPr lang="en-US" dirty="0">
                <a:solidFill>
                  <a:schemeClr val="tx1"/>
                </a:solidFill>
                <a:latin typeface="+mj-lt"/>
              </a:rPr>
              <a:t>Homework Club</a:t>
            </a:r>
          </a:p>
        </p:txBody>
      </p:sp>
      <p:sp>
        <p:nvSpPr>
          <p:cNvPr id="133123" name="Rectangle 3"/>
          <p:cNvSpPr>
            <a:spLocks noGrp="1" noChangeArrowheads="1"/>
          </p:cNvSpPr>
          <p:nvPr>
            <p:ph idx="1"/>
          </p:nvPr>
        </p:nvSpPr>
        <p:spPr>
          <a:xfrm>
            <a:off x="228600" y="1600200"/>
            <a:ext cx="8458200" cy="4572000"/>
          </a:xfrm>
        </p:spPr>
        <p:txBody>
          <a:bodyPr numCol="1">
            <a:normAutofit fontScale="85000" lnSpcReduction="20000"/>
          </a:bodyPr>
          <a:lstStyle/>
          <a:p>
            <a:r>
              <a:rPr lang="en-US" dirty="0" smtClean="0">
                <a:latin typeface="+mj-lt"/>
              </a:rPr>
              <a:t>What are the critical features of effective Homework Clubs? What is it at your school?</a:t>
            </a:r>
          </a:p>
          <a:p>
            <a:endParaRPr lang="en-US" dirty="0" smtClean="0">
              <a:latin typeface="+mj-lt"/>
            </a:endParaRPr>
          </a:p>
          <a:p>
            <a:r>
              <a:rPr lang="en-US" dirty="0" smtClean="0">
                <a:latin typeface="+mj-lt"/>
              </a:rPr>
              <a:t>What </a:t>
            </a:r>
            <a:r>
              <a:rPr lang="en-US" dirty="0">
                <a:latin typeface="+mj-lt"/>
              </a:rPr>
              <a:t>is the goal of the Tier 2 intervention?</a:t>
            </a:r>
          </a:p>
          <a:p>
            <a:pPr lvl="1"/>
            <a:r>
              <a:rPr lang="en-US" dirty="0">
                <a:latin typeface="+mj-lt"/>
              </a:rPr>
              <a:t>What are the behavioral outcomes desired?</a:t>
            </a:r>
          </a:p>
          <a:p>
            <a:pPr lvl="1"/>
            <a:r>
              <a:rPr lang="en-US" dirty="0">
                <a:latin typeface="+mj-lt"/>
              </a:rPr>
              <a:t>What are the academic outcomes desired?</a:t>
            </a:r>
          </a:p>
          <a:p>
            <a:pPr lvl="1"/>
            <a:endParaRPr lang="en-US" dirty="0">
              <a:latin typeface="+mj-lt"/>
            </a:endParaRPr>
          </a:p>
          <a:p>
            <a:r>
              <a:rPr lang="en-US" dirty="0">
                <a:latin typeface="+mj-lt"/>
              </a:rPr>
              <a:t>How can you evaluate progress toward this goal in an observable/measurable way</a:t>
            </a:r>
            <a:r>
              <a:rPr lang="en-US" dirty="0" smtClean="0">
                <a:latin typeface="+mj-lt"/>
              </a:rPr>
              <a:t>?</a:t>
            </a:r>
            <a:endParaRPr lang="en-US" dirty="0">
              <a:latin typeface="+mj-lt"/>
            </a:endParaRPr>
          </a:p>
        </p:txBody>
      </p:sp>
    </p:spTree>
    <p:extLst>
      <p:ext uri="{BB962C8B-B14F-4D97-AF65-F5344CB8AC3E}">
        <p14:creationId xmlns:p14="http://schemas.microsoft.com/office/powerpoint/2010/main" val="2737409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determine student success in  Homework </a:t>
            </a:r>
            <a:r>
              <a:rPr lang="en-US" b="1" dirty="0" smtClean="0">
                <a:solidFill>
                  <a:schemeClr val="bg1"/>
                </a:solidFill>
              </a:rPr>
              <a:t>Club</a:t>
            </a:r>
            <a:br>
              <a:rPr lang="en-US" b="1" dirty="0" smtClean="0">
                <a:solidFill>
                  <a:schemeClr val="bg1"/>
                </a:solidFill>
              </a:rPr>
            </a:br>
            <a:endParaRPr lang="en-US" dirty="0">
              <a:solidFill>
                <a:schemeClr val="bg1"/>
              </a:solidFill>
            </a:endParaRPr>
          </a:p>
        </p:txBody>
      </p:sp>
      <p:sp>
        <p:nvSpPr>
          <p:cNvPr id="3" name="Text Box 6"/>
          <p:cNvSpPr txBox="1">
            <a:spLocks noChangeArrowheads="1"/>
          </p:cNvSpPr>
          <p:nvPr/>
        </p:nvSpPr>
        <p:spPr>
          <a:xfrm>
            <a:off x="152400" y="811443"/>
            <a:ext cx="2865806" cy="3416320"/>
          </a:xfrm>
          <a:prstGeom prst="rect">
            <a:avLst/>
          </a:prstGeom>
          <a:solidFill>
            <a:schemeClr val="bg1"/>
          </a:solidFill>
          <a:ln w="9525">
            <a:solidFill>
              <a:schemeClr val="tx1"/>
            </a:solidFill>
            <a:miter lim="800000"/>
            <a:headEnd/>
            <a:tailEnd/>
          </a:ln>
          <a:effectLst/>
        </p:spPr>
        <p:txBody>
          <a:bodyPr wrap="square" numCol="1">
            <a:spAutoFit/>
          </a:bodyPr>
          <a:lstStyle/>
          <a:p>
            <a:pPr>
              <a:spcBef>
                <a:spcPct val="50000"/>
              </a:spcBef>
            </a:pPr>
            <a:r>
              <a:rPr lang="en-US" sz="2400" b="1" dirty="0">
                <a:solidFill>
                  <a:prstClr val="black"/>
                </a:solidFill>
              </a:rPr>
              <a:t>What would you measure to determine student success in  Homework Club?</a:t>
            </a:r>
          </a:p>
          <a:p>
            <a:pPr marL="342900" indent="-342900">
              <a:spcBef>
                <a:spcPct val="50000"/>
              </a:spcBef>
              <a:buFont typeface="Arial" panose="020B0604020202020204" pitchFamily="34" charset="0"/>
              <a:buChar char="•"/>
            </a:pPr>
            <a:r>
              <a:rPr lang="en-US" sz="2400" dirty="0" smtClean="0">
                <a:solidFill>
                  <a:prstClr val="black"/>
                </a:solidFill>
              </a:rPr>
              <a:t>for behavior?</a:t>
            </a:r>
          </a:p>
          <a:p>
            <a:pPr marL="342900" indent="-342900">
              <a:spcBef>
                <a:spcPct val="50000"/>
              </a:spcBef>
              <a:buFont typeface="Arial" panose="020B0604020202020204" pitchFamily="34" charset="0"/>
              <a:buChar char="•"/>
            </a:pPr>
            <a:r>
              <a:rPr lang="en-US" sz="2400" dirty="0" smtClean="0">
                <a:solidFill>
                  <a:prstClr val="black"/>
                </a:solidFill>
              </a:rPr>
              <a:t>for </a:t>
            </a:r>
            <a:r>
              <a:rPr lang="en-US" sz="2400" dirty="0">
                <a:solidFill>
                  <a:prstClr val="black"/>
                </a:solidFill>
              </a:rPr>
              <a:t>academic outcomes?</a:t>
            </a:r>
          </a:p>
        </p:txBody>
      </p:sp>
      <p:graphicFrame>
        <p:nvGraphicFramePr>
          <p:cNvPr id="4" name="Group 90" title="Ideal example of data to measure success in a homework club"/>
          <p:cNvGraphicFramePr>
            <a:graphicFrameLocks noGrp="1"/>
          </p:cNvGraphicFramePr>
          <p:nvPr>
            <p:extLst>
              <p:ext uri="{D42A27DB-BD31-4B8C-83A1-F6EECF244321}">
                <p14:modId xmlns:p14="http://schemas.microsoft.com/office/powerpoint/2010/main" val="744932104"/>
              </p:ext>
            </p:extLst>
          </p:nvPr>
        </p:nvGraphicFramePr>
        <p:xfrm>
          <a:off x="3657600" y="533400"/>
          <a:ext cx="5334000" cy="2716444"/>
        </p:xfrm>
        <a:graphic>
          <a:graphicData uri="http://schemas.openxmlformats.org/drawingml/2006/table">
            <a:tbl>
              <a:tblPr firstRow="1"/>
              <a:tblGrid>
                <a:gridCol w="2466975"/>
                <a:gridCol w="466725"/>
                <a:gridCol w="466725"/>
                <a:gridCol w="466725"/>
                <a:gridCol w="466725"/>
                <a:gridCol w="466725"/>
                <a:gridCol w="533400"/>
              </a:tblGrid>
              <a:tr h="8139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pitchFamily="34" charset="0"/>
                      </a:endParaRPr>
                    </a:p>
                  </a:txBody>
                  <a:tcPr marL="68580" marR="68580" marT="34291" marB="342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smtClean="0">
                          <a:ln>
                            <a:noFill/>
                          </a:ln>
                          <a:solidFill>
                            <a:schemeClr val="tx1"/>
                          </a:solidFill>
                          <a:effectLst/>
                          <a:latin typeface="Arial" pitchFamily="34" charset="0"/>
                        </a:rPr>
                        <a:t>1</a:t>
                      </a:r>
                    </a:p>
                  </a:txBody>
                  <a:tcPr marL="68580" marR="68580" marT="34291" marB="342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smtClean="0">
                          <a:ln>
                            <a:noFill/>
                          </a:ln>
                          <a:solidFill>
                            <a:schemeClr val="tx1"/>
                          </a:solidFill>
                          <a:effectLst/>
                          <a:latin typeface="Arial" pitchFamily="34" charset="0"/>
                        </a:rPr>
                        <a:t>2</a:t>
                      </a:r>
                    </a:p>
                  </a:txBody>
                  <a:tcPr marL="68580" marR="68580" marT="34291" marB="342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smtClean="0">
                          <a:ln>
                            <a:noFill/>
                          </a:ln>
                          <a:solidFill>
                            <a:schemeClr val="tx1"/>
                          </a:solidFill>
                          <a:effectLst/>
                          <a:latin typeface="Arial" pitchFamily="34" charset="0"/>
                        </a:rPr>
                        <a:t>3</a:t>
                      </a:r>
                    </a:p>
                  </a:txBody>
                  <a:tcPr marL="68580" marR="68580" marT="34291" marB="342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smtClean="0">
                          <a:ln>
                            <a:noFill/>
                          </a:ln>
                          <a:solidFill>
                            <a:schemeClr val="tx1"/>
                          </a:solidFill>
                          <a:effectLst/>
                          <a:latin typeface="Arial" pitchFamily="34" charset="0"/>
                        </a:rPr>
                        <a:t>4</a:t>
                      </a:r>
                    </a:p>
                  </a:txBody>
                  <a:tcPr marL="68580" marR="68580" marT="34291" marB="342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smtClean="0">
                          <a:ln>
                            <a:noFill/>
                          </a:ln>
                          <a:solidFill>
                            <a:schemeClr val="tx1"/>
                          </a:solidFill>
                          <a:effectLst/>
                          <a:latin typeface="Arial" pitchFamily="34" charset="0"/>
                        </a:rPr>
                        <a:t>5</a:t>
                      </a:r>
                    </a:p>
                  </a:txBody>
                  <a:tcPr marL="68580" marR="68580" marT="34291" marB="342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smtClean="0">
                          <a:ln>
                            <a:noFill/>
                          </a:ln>
                          <a:solidFill>
                            <a:schemeClr val="tx1"/>
                          </a:solidFill>
                          <a:effectLst/>
                          <a:latin typeface="Arial" pitchFamily="34" charset="0"/>
                        </a:rPr>
                        <a:t>6</a:t>
                      </a:r>
                    </a:p>
                  </a:txBody>
                  <a:tcPr marL="68580" marR="68580" marT="34291" marB="342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555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pitchFamily="34" charset="0"/>
                        </a:rPr>
                        <a:t>Be Safe</a:t>
                      </a:r>
                    </a:p>
                  </a:txBody>
                  <a:tcPr marL="68580" marR="68580" marT="34291" marB="342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pitchFamily="34" charset="0"/>
                        </a:rPr>
                        <a:t>2</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pitchFamily="34" charset="0"/>
                        </a:rPr>
                        <a:t>1</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pitchFamily="34" charset="0"/>
                        </a:rPr>
                        <a:t>2</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pitchFamily="34" charset="0"/>
                        </a:rPr>
                        <a:t>1</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pitchFamily="34" charset="0"/>
                        </a:rPr>
                        <a:t>2</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pitchFamily="34" charset="0"/>
                        </a:rPr>
                        <a:t>2</a:t>
                      </a:r>
                    </a:p>
                  </a:txBody>
                  <a:tcPr marL="68580" marR="68580" marT="34291" marB="34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34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pitchFamily="34" charset="0"/>
                        </a:rPr>
                        <a:t>Be Responsible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pitchFamily="34" charset="0"/>
                        </a:rPr>
                        <a:t>  -turned in Homework</a:t>
                      </a:r>
                    </a:p>
                  </a:txBody>
                  <a:tcPr marL="68580" marR="68580" marT="34291" marB="342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pitchFamily="34" charset="0"/>
                        </a:rPr>
                        <a:t>2</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pitchFamily="34" charset="0"/>
                        </a:rPr>
                        <a:t>0</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pitchFamily="34" charset="0"/>
                        </a:rPr>
                        <a:t>0</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pitchFamily="34" charset="0"/>
                        </a:rPr>
                        <a:t>1</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pitchFamily="34" charset="0"/>
                        </a:rPr>
                        <a:t>2</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pitchFamily="34" charset="0"/>
                        </a:rPr>
                        <a:t>1</a:t>
                      </a:r>
                    </a:p>
                  </a:txBody>
                  <a:tcPr marL="68580" marR="68580" marT="34291" marB="34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34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pitchFamily="34" charset="0"/>
                        </a:rPr>
                        <a:t>Be Respectful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pitchFamily="34" charset="0"/>
                        </a:rPr>
                        <a:t>  -on task, </a:t>
                      </a:r>
                      <a:r>
                        <a:rPr kumimoji="0" lang="en-US" sz="1500" b="0" i="0" u="none" strike="noStrike" cap="none" normalizeH="0" baseline="0" dirty="0" err="1" smtClean="0">
                          <a:ln>
                            <a:noFill/>
                          </a:ln>
                          <a:solidFill>
                            <a:schemeClr val="tx1"/>
                          </a:solidFill>
                          <a:effectLst/>
                          <a:latin typeface="Arial" pitchFamily="34" charset="0"/>
                        </a:rPr>
                        <a:t>approp</a:t>
                      </a:r>
                      <a:r>
                        <a:rPr kumimoji="0" lang="en-US" sz="1500" b="0" i="0" u="none" strike="noStrike" cap="none" normalizeH="0" baseline="0" dirty="0" smtClean="0">
                          <a:ln>
                            <a:noFill/>
                          </a:ln>
                          <a:solidFill>
                            <a:schemeClr val="tx1"/>
                          </a:solidFill>
                          <a:effectLst/>
                          <a:latin typeface="Arial" pitchFamily="34" charset="0"/>
                        </a:rPr>
                        <a:t> lang.</a:t>
                      </a:r>
                    </a:p>
                  </a:txBody>
                  <a:tcPr marL="68580" marR="68580" marT="34291" marB="342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pitchFamily="34" charset="0"/>
                        </a:rPr>
                        <a:t>2</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pitchFamily="34" charset="0"/>
                        </a:rPr>
                        <a:t>0</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pitchFamily="34" charset="0"/>
                        </a:rPr>
                        <a:t>1</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pitchFamily="34" charset="0"/>
                        </a:rPr>
                        <a:t>1</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pitchFamily="34" charset="0"/>
                        </a:rPr>
                        <a:t>2</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Arial" pitchFamily="34" charset="0"/>
                        </a:rPr>
                        <a:t>1</a:t>
                      </a:r>
                    </a:p>
                  </a:txBody>
                  <a:tcPr marL="68580" marR="68580" marT="34291" marB="34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 name="Object 115" descr="Bottom graph, what we saw at CHS, blips of success, students still failing academically.&#10;Needed additional supports. Remember the matrix? We didn’t use this kind of tool, we could have used more info, progress reports, etc. and then we would have had a better picture of student need. &#10;This is Progress monitoring data – if we had used screening data, we would have been more efficient at meeting student need. &#10;If we didn’t have systems in place we would not have known about student need, what else we needed. &#10;"/>
          <p:cNvGraphicFramePr>
            <a:graphicFrameLocks noChangeAspect="1"/>
          </p:cNvGraphicFramePr>
          <p:nvPr>
            <p:extLst>
              <p:ext uri="{D42A27DB-BD31-4B8C-83A1-F6EECF244321}">
                <p14:modId xmlns:p14="http://schemas.microsoft.com/office/powerpoint/2010/main" val="3740585524"/>
              </p:ext>
            </p:extLst>
          </p:nvPr>
        </p:nvGraphicFramePr>
        <p:xfrm>
          <a:off x="3257550" y="3402315"/>
          <a:ext cx="5581650" cy="3150886"/>
        </p:xfrm>
        <a:graphic>
          <a:graphicData uri="http://schemas.openxmlformats.org/presentationml/2006/ole">
            <mc:AlternateContent xmlns:mc="http://schemas.openxmlformats.org/markup-compatibility/2006">
              <mc:Choice xmlns:v="urn:schemas-microsoft-com:vml" Requires="v">
                <p:oleObj spid="_x0000_s4145" name="Chart" r:id="rId4" imgW="6048375" imgH="3419475" progId="Excel.Sheet.8">
                  <p:embed/>
                </p:oleObj>
              </mc:Choice>
              <mc:Fallback>
                <p:oleObj name="Chart" r:id="rId4" imgW="6048375" imgH="341947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7550" y="3402315"/>
                        <a:ext cx="5581650" cy="3150886"/>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2875823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228600" y="609600"/>
            <a:ext cx="8520599" cy="763599"/>
          </a:xfrm>
          <a:prstGeom prst="rect">
            <a:avLst/>
          </a:prstGeom>
        </p:spPr>
        <p:txBody>
          <a:bodyPr lIns="91425" tIns="91425" rIns="91425" bIns="91425" numCol="1" anchor="t" anchorCtr="0">
            <a:noAutofit/>
          </a:bodyPr>
          <a:lstStyle/>
          <a:p>
            <a:r>
              <a:rPr lang="en-US" dirty="0"/>
              <a:t>Small </a:t>
            </a:r>
            <a:r>
              <a:rPr lang="en-US" dirty="0" smtClean="0"/>
              <a:t>Changes - “Tweaks</a:t>
            </a:r>
            <a:r>
              <a:rPr lang="en-US" dirty="0"/>
              <a:t>”</a:t>
            </a:r>
            <a:endParaRPr dirty="0"/>
          </a:p>
        </p:txBody>
      </p:sp>
      <p:sp>
        <p:nvSpPr>
          <p:cNvPr id="243" name="Shape 243"/>
          <p:cNvSpPr txBox="1">
            <a:spLocks noGrp="1"/>
          </p:cNvSpPr>
          <p:nvPr>
            <p:ph type="body" idx="1"/>
          </p:nvPr>
        </p:nvSpPr>
        <p:spPr>
          <a:xfrm>
            <a:off x="304800" y="1447800"/>
            <a:ext cx="8520599" cy="5410200"/>
          </a:xfrm>
          <a:prstGeom prst="rect">
            <a:avLst/>
          </a:prstGeom>
        </p:spPr>
        <p:txBody>
          <a:bodyPr lIns="91425" tIns="91425" rIns="91425" bIns="91425" numCol="1" anchor="t" anchorCtr="0">
            <a:noAutofit/>
          </a:bodyPr>
          <a:lstStyle/>
          <a:p>
            <a:r>
              <a:rPr lang="en-US" dirty="0" smtClean="0"/>
              <a:t>In </a:t>
            </a:r>
            <a:r>
              <a:rPr lang="en-US" dirty="0"/>
              <a:t>Progress Monitoring meetings – always weighing </a:t>
            </a:r>
            <a:r>
              <a:rPr lang="en-US" dirty="0" smtClean="0"/>
              <a:t>Minutes/Kid</a:t>
            </a:r>
            <a:endParaRPr lang="en-US" dirty="0"/>
          </a:p>
          <a:p>
            <a:pPr lvl="1"/>
            <a:r>
              <a:rPr lang="en-US" sz="1800" dirty="0"/>
              <a:t>Tweaks to the plan for </a:t>
            </a:r>
            <a:r>
              <a:rPr lang="en-US" sz="1800" b="1" u="sng" dirty="0">
                <a:solidFill>
                  <a:schemeClr val="accent5">
                    <a:lumMod val="60000"/>
                    <a:lumOff val="40000"/>
                  </a:schemeClr>
                </a:solidFill>
              </a:rPr>
              <a:t>Borderline Responders </a:t>
            </a:r>
            <a:r>
              <a:rPr lang="en-US" sz="1800" dirty="0"/>
              <a:t>should only take a couple of “minutes”</a:t>
            </a:r>
          </a:p>
          <a:p>
            <a:pPr lvl="1"/>
            <a:r>
              <a:rPr lang="en-US" sz="1800" dirty="0"/>
              <a:t>Look at initial CICO data</a:t>
            </a:r>
          </a:p>
          <a:p>
            <a:pPr lvl="1"/>
            <a:r>
              <a:rPr lang="en-US" sz="1800" dirty="0"/>
              <a:t>Not an extensive </a:t>
            </a:r>
            <a:r>
              <a:rPr lang="en-US" sz="1800" dirty="0" smtClean="0"/>
              <a:t>discussion</a:t>
            </a:r>
            <a:endParaRPr lang="en-US" sz="1800" dirty="0"/>
          </a:p>
          <a:p>
            <a:r>
              <a:rPr lang="en-US" sz="1800" dirty="0"/>
              <a:t>Should have a menu of quick changes/ “tweaks”:</a:t>
            </a:r>
          </a:p>
          <a:p>
            <a:pPr lvl="1"/>
            <a:r>
              <a:rPr lang="en-US" sz="1800" dirty="0"/>
              <a:t>Change CICO mentor</a:t>
            </a:r>
          </a:p>
          <a:p>
            <a:pPr lvl="1"/>
            <a:r>
              <a:rPr lang="en-US" sz="1800" dirty="0"/>
              <a:t>Change incentives</a:t>
            </a:r>
          </a:p>
          <a:p>
            <a:pPr lvl="1"/>
            <a:r>
              <a:rPr lang="en-US" sz="1800" dirty="0"/>
              <a:t>Change/individualize goals</a:t>
            </a:r>
          </a:p>
          <a:p>
            <a:pPr lvl="1"/>
            <a:r>
              <a:rPr lang="en-US" sz="1800" dirty="0"/>
              <a:t>More frequent check-ins --  “adding hair”</a:t>
            </a:r>
          </a:p>
          <a:p>
            <a:pPr lvl="1"/>
            <a:endParaRPr lang="en-US" dirty="0"/>
          </a:p>
          <a:p>
            <a:endParaRPr lang="en-US" dirty="0">
              <a:cs typeface="Arial" charset="0"/>
            </a:endParaRPr>
          </a:p>
        </p:txBody>
      </p:sp>
    </p:spTree>
    <p:extLst>
      <p:ext uri="{BB962C8B-B14F-4D97-AF65-F5344CB8AC3E}">
        <p14:creationId xmlns:p14="http://schemas.microsoft.com/office/powerpoint/2010/main" val="1118442833"/>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274637"/>
            <a:ext cx="8382000" cy="1143000"/>
          </a:xfrm>
        </p:spPr>
        <p:txBody>
          <a:bodyPr numCol="1"/>
          <a:lstStyle/>
          <a:p>
            <a:pPr eaLnBrk="1" hangingPunct="1"/>
            <a:r>
              <a:rPr lang="en-US" dirty="0" smtClean="0">
                <a:solidFill>
                  <a:schemeClr val="tx1"/>
                </a:solidFill>
                <a:latin typeface="+mj-lt"/>
              </a:rPr>
              <a:t>Selecting Students</a:t>
            </a:r>
          </a:p>
        </p:txBody>
      </p:sp>
      <p:sp>
        <p:nvSpPr>
          <p:cNvPr id="24579" name="Rectangle 3"/>
          <p:cNvSpPr>
            <a:spLocks noGrp="1" noChangeArrowheads="1"/>
          </p:cNvSpPr>
          <p:nvPr>
            <p:ph type="body" idx="1"/>
          </p:nvPr>
        </p:nvSpPr>
        <p:spPr/>
        <p:txBody>
          <a:bodyPr numCol="1"/>
          <a:lstStyle/>
          <a:p>
            <a:pPr>
              <a:buNone/>
            </a:pPr>
            <a:r>
              <a:rPr lang="en-US" dirty="0" smtClean="0">
                <a:latin typeface="+mj-lt"/>
              </a:rPr>
              <a:t>Office Discipline Referrals: Using existing data</a:t>
            </a:r>
          </a:p>
          <a:p>
            <a:pPr lvl="1"/>
            <a:r>
              <a:rPr lang="en-US" dirty="0" smtClean="0">
                <a:latin typeface="+mj-lt"/>
              </a:rPr>
              <a:t>Review ODR database before Tier 2 team meetings</a:t>
            </a:r>
            <a:endParaRPr lang="en-US" b="1" dirty="0" smtClean="0">
              <a:latin typeface="+mj-lt"/>
            </a:endParaRPr>
          </a:p>
          <a:p>
            <a:pPr lvl="1"/>
            <a:r>
              <a:rPr lang="en-US" b="1" dirty="0" smtClean="0">
                <a:latin typeface="+mj-lt"/>
              </a:rPr>
              <a:t>Rule of Thumb = 2 to 7 major ODRs per year</a:t>
            </a:r>
          </a:p>
          <a:p>
            <a:pPr lvl="1"/>
            <a:r>
              <a:rPr lang="en-US" dirty="0" smtClean="0">
                <a:latin typeface="+mj-lt"/>
              </a:rPr>
              <a:t>Not an immediate danger to self or others</a:t>
            </a:r>
          </a:p>
          <a:p>
            <a:pPr lvl="2"/>
            <a:r>
              <a:rPr lang="en-US" dirty="0" smtClean="0">
                <a:latin typeface="+mj-lt"/>
              </a:rPr>
              <a:t>What are the problem behaviors?</a:t>
            </a:r>
          </a:p>
        </p:txBody>
      </p:sp>
    </p:spTree>
    <p:extLst>
      <p:ext uri="{BB962C8B-B14F-4D97-AF65-F5344CB8AC3E}">
        <p14:creationId xmlns:p14="http://schemas.microsoft.com/office/powerpoint/2010/main" val="2508787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274637"/>
            <a:ext cx="8382000" cy="1143000"/>
          </a:xfrm>
        </p:spPr>
        <p:txBody>
          <a:bodyPr numCol="1"/>
          <a:lstStyle/>
          <a:p>
            <a:pPr eaLnBrk="1" hangingPunct="1"/>
            <a:r>
              <a:rPr lang="en-US" dirty="0" smtClean="0">
                <a:solidFill>
                  <a:schemeClr val="tx1"/>
                </a:solidFill>
                <a:latin typeface="+mj-lt"/>
              </a:rPr>
              <a:t>Other Screening Options</a:t>
            </a:r>
          </a:p>
        </p:txBody>
      </p:sp>
      <p:sp>
        <p:nvSpPr>
          <p:cNvPr id="27651" name="Rectangle 3"/>
          <p:cNvSpPr>
            <a:spLocks noGrp="1" noChangeArrowheads="1"/>
          </p:cNvSpPr>
          <p:nvPr>
            <p:ph type="body" idx="1"/>
          </p:nvPr>
        </p:nvSpPr>
        <p:spPr/>
        <p:txBody>
          <a:bodyPr numCol="1">
            <a:normAutofit fontScale="92500"/>
          </a:bodyPr>
          <a:lstStyle/>
          <a:p>
            <a:pPr marL="609600" indent="-609600" eaLnBrk="1" hangingPunct="1">
              <a:buFont typeface="Century Gothic" pitchFamily="34" charset="0"/>
              <a:buNone/>
            </a:pPr>
            <a:r>
              <a:rPr lang="en-US" dirty="0" smtClean="0">
                <a:latin typeface="+mj-lt"/>
              </a:rPr>
              <a:t>Teacher Nomination</a:t>
            </a:r>
          </a:p>
          <a:p>
            <a:pPr lvl="1"/>
            <a:r>
              <a:rPr lang="en-US" dirty="0" smtClean="0">
                <a:latin typeface="+mj-lt"/>
              </a:rPr>
              <a:t>Process similar to Teacher Assistance Team</a:t>
            </a:r>
          </a:p>
          <a:p>
            <a:pPr marL="609600" indent="-609600" eaLnBrk="1" hangingPunct="1">
              <a:buFont typeface="Century Gothic" pitchFamily="34" charset="0"/>
              <a:buNone/>
            </a:pPr>
            <a:r>
              <a:rPr lang="en-US" dirty="0" smtClean="0">
                <a:latin typeface="+mj-lt"/>
              </a:rPr>
              <a:t>Formal Measures</a:t>
            </a:r>
          </a:p>
          <a:p>
            <a:pPr lvl="1"/>
            <a:r>
              <a:rPr lang="en-US" dirty="0" smtClean="0">
                <a:latin typeface="+mj-lt"/>
              </a:rPr>
              <a:t>Systematic Screening for Behavior Disorders (SSBD)</a:t>
            </a:r>
          </a:p>
          <a:p>
            <a:pPr marL="1371600" lvl="2" indent="-457200" eaLnBrk="1" hangingPunct="1">
              <a:buFont typeface="Century Gothic" pitchFamily="34" charset="0"/>
              <a:buAutoNum type="arabicPeriod"/>
            </a:pPr>
            <a:r>
              <a:rPr lang="en-US" dirty="0" smtClean="0">
                <a:latin typeface="+mj-lt"/>
              </a:rPr>
              <a:t>Teachers nominate a few students each</a:t>
            </a:r>
          </a:p>
          <a:p>
            <a:pPr marL="1371600" lvl="2" indent="-457200" eaLnBrk="1" hangingPunct="1">
              <a:buFont typeface="Century Gothic" pitchFamily="34" charset="0"/>
              <a:buAutoNum type="arabicPeriod"/>
            </a:pPr>
            <a:r>
              <a:rPr lang="en-US" dirty="0" smtClean="0">
                <a:latin typeface="+mj-lt"/>
              </a:rPr>
              <a:t>Rank ordered by severity</a:t>
            </a:r>
          </a:p>
          <a:p>
            <a:pPr marL="1371600" lvl="2" indent="-457200" eaLnBrk="1" hangingPunct="1">
              <a:buFont typeface="Century Gothic" pitchFamily="34" charset="0"/>
              <a:buAutoNum type="arabicPeriod"/>
            </a:pPr>
            <a:r>
              <a:rPr lang="en-US" dirty="0" smtClean="0">
                <a:latin typeface="+mj-lt"/>
              </a:rPr>
              <a:t>Observed in class and on playground</a:t>
            </a:r>
          </a:p>
        </p:txBody>
      </p:sp>
    </p:spTree>
    <p:extLst>
      <p:ext uri="{BB962C8B-B14F-4D97-AF65-F5344CB8AC3E}">
        <p14:creationId xmlns:p14="http://schemas.microsoft.com/office/powerpoint/2010/main" val="42455697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7"/>
            <a:ext cx="8382000" cy="1143000"/>
          </a:xfrm>
        </p:spPr>
        <p:txBody>
          <a:bodyPr numCol="1">
            <a:normAutofit/>
          </a:bodyPr>
          <a:lstStyle/>
          <a:p>
            <a:r>
              <a:rPr lang="en-US" dirty="0" smtClean="0">
                <a:solidFill>
                  <a:schemeClr val="tx1"/>
                </a:solidFill>
                <a:latin typeface="+mj-lt"/>
              </a:rPr>
              <a:t>Matching student to intervention</a:t>
            </a:r>
            <a:endParaRPr lang="en-US" dirty="0">
              <a:solidFill>
                <a:schemeClr val="tx1"/>
              </a:solidFill>
              <a:latin typeface="+mj-lt"/>
            </a:endParaRPr>
          </a:p>
        </p:txBody>
      </p:sp>
      <p:sp>
        <p:nvSpPr>
          <p:cNvPr id="3" name="Content Placeholder 2"/>
          <p:cNvSpPr>
            <a:spLocks noGrp="1"/>
          </p:cNvSpPr>
          <p:nvPr>
            <p:ph idx="1"/>
          </p:nvPr>
        </p:nvSpPr>
        <p:spPr>
          <a:xfrm>
            <a:off x="762000" y="1676400"/>
            <a:ext cx="7772400" cy="4572000"/>
          </a:xfrm>
        </p:spPr>
        <p:txBody>
          <a:bodyPr numCol="1">
            <a:normAutofit/>
          </a:bodyPr>
          <a:lstStyle/>
          <a:p>
            <a:r>
              <a:rPr lang="en-US" dirty="0" smtClean="0">
                <a:latin typeface="+mn-lt"/>
              </a:rPr>
              <a:t>It is important to match students to intervention based on </a:t>
            </a:r>
            <a:r>
              <a:rPr lang="en-US" sz="4000" b="1" i="1" dirty="0" smtClean="0">
                <a:solidFill>
                  <a:srgbClr val="92D050"/>
                </a:solidFill>
                <a:latin typeface="+mn-lt"/>
              </a:rPr>
              <a:t>function</a:t>
            </a:r>
            <a:r>
              <a:rPr lang="en-US" dirty="0" smtClean="0">
                <a:latin typeface="+mn-lt"/>
              </a:rPr>
              <a:t> of student behavior</a:t>
            </a:r>
          </a:p>
        </p:txBody>
      </p:sp>
      <p:graphicFrame>
        <p:nvGraphicFramePr>
          <p:cNvPr id="4" name="Table 3" descr="Header 1: Positive Reinforcement (Attention) Header 2: Negative Reinforcement (Escape) Text in Column 1: CICO in standard for is good for these students Text in Colum 2: CICO can be modified to better fit these students. Text in Column 1, Row 2: Other Tier 2 supports? Text in Column 2, Row 2: Other Tier 2 supports? " title="Table. Matching Function to intervention"/>
          <p:cNvGraphicFramePr>
            <a:graphicFrameLocks noGrp="1"/>
          </p:cNvGraphicFramePr>
          <p:nvPr>
            <p:extLst>
              <p:ext uri="{D42A27DB-BD31-4B8C-83A1-F6EECF244321}">
                <p14:modId xmlns:p14="http://schemas.microsoft.com/office/powerpoint/2010/main" val="2532904694"/>
              </p:ext>
            </p:extLst>
          </p:nvPr>
        </p:nvGraphicFramePr>
        <p:xfrm>
          <a:off x="762000" y="3581400"/>
          <a:ext cx="7620000" cy="2667000"/>
        </p:xfrm>
        <a:graphic>
          <a:graphicData uri="http://schemas.openxmlformats.org/drawingml/2006/table">
            <a:tbl>
              <a:tblPr firstRow="1" bandRow="1">
                <a:tableStyleId>{5C22544A-7EE6-4342-B048-85BDC9FD1C3A}</a:tableStyleId>
              </a:tblPr>
              <a:tblGrid>
                <a:gridCol w="3810000"/>
                <a:gridCol w="3810000"/>
              </a:tblGrid>
              <a:tr h="889000">
                <a:tc>
                  <a:txBody>
                    <a:bodyPr/>
                    <a:lstStyle/>
                    <a:p>
                      <a:pPr algn="ctr"/>
                      <a:r>
                        <a:rPr lang="en-US" sz="2400" dirty="0" smtClean="0"/>
                        <a:t>Positive</a:t>
                      </a:r>
                      <a:r>
                        <a:rPr lang="en-US" sz="2400" baseline="0" dirty="0" smtClean="0"/>
                        <a:t> Reinforcement (Attention)</a:t>
                      </a:r>
                      <a:endParaRPr lang="en-US" sz="2400" dirty="0"/>
                    </a:p>
                  </a:txBody>
                  <a:tcPr/>
                </a:tc>
                <a:tc>
                  <a:txBody>
                    <a:bodyPr/>
                    <a:lstStyle/>
                    <a:p>
                      <a:pPr algn="ctr"/>
                      <a:r>
                        <a:rPr lang="en-US" sz="2400" dirty="0" smtClean="0"/>
                        <a:t>Negative Reinforcement</a:t>
                      </a:r>
                      <a:r>
                        <a:rPr lang="en-US" sz="2400" baseline="0" dirty="0" smtClean="0"/>
                        <a:t> (Escape)</a:t>
                      </a:r>
                      <a:endParaRPr lang="en-US" sz="2400" dirty="0"/>
                    </a:p>
                  </a:txBody>
                  <a:tcPr/>
                </a:tc>
              </a:tr>
              <a:tr h="889000">
                <a:tc>
                  <a:txBody>
                    <a:bodyPr/>
                    <a:lstStyle/>
                    <a:p>
                      <a:pPr algn="l"/>
                      <a:r>
                        <a:rPr lang="en-US" sz="2400" dirty="0" smtClean="0"/>
                        <a:t>CICO in standard</a:t>
                      </a:r>
                      <a:r>
                        <a:rPr lang="en-US" sz="2400" baseline="0" dirty="0" smtClean="0"/>
                        <a:t> form is good for these students</a:t>
                      </a:r>
                      <a:endParaRPr lang="en-US" sz="2400" dirty="0"/>
                    </a:p>
                  </a:txBody>
                  <a:tcPr/>
                </a:tc>
                <a:tc>
                  <a:txBody>
                    <a:bodyPr/>
                    <a:lstStyle/>
                    <a:p>
                      <a:pPr algn="l"/>
                      <a:r>
                        <a:rPr lang="en-US" sz="2400" dirty="0" smtClean="0"/>
                        <a:t>CICO can be modified to better fit</a:t>
                      </a:r>
                      <a:r>
                        <a:rPr lang="en-US" sz="2400" baseline="0" dirty="0" smtClean="0"/>
                        <a:t> these students</a:t>
                      </a:r>
                      <a:endParaRPr lang="en-US" sz="2400" dirty="0"/>
                    </a:p>
                  </a:txBody>
                  <a:tcPr/>
                </a:tc>
              </a:tr>
              <a:tr h="889000">
                <a:tc>
                  <a:txBody>
                    <a:bodyPr/>
                    <a:lstStyle/>
                    <a:p>
                      <a:pPr algn="l"/>
                      <a:r>
                        <a:rPr lang="en-US" sz="2400" dirty="0" smtClean="0"/>
                        <a:t>Other Tier</a:t>
                      </a:r>
                      <a:r>
                        <a:rPr lang="en-US" sz="2400" baseline="0" dirty="0" smtClean="0"/>
                        <a:t> 2 supports in school?</a:t>
                      </a:r>
                      <a:endParaRPr lang="en-US" sz="2400" dirty="0"/>
                    </a:p>
                  </a:txBody>
                  <a:tcPr/>
                </a:tc>
                <a:tc>
                  <a:txBody>
                    <a:bodyPr/>
                    <a:lstStyle/>
                    <a:p>
                      <a:pPr marL="0" marR="0" indent="0" algn="l" defTabSz="914400" rtl="0" eaLnBrk="1" latinLnBrk="0" hangingPunct="1">
                        <a:lnSpc>
                          <a:spcPct val="100000"/>
                        </a:lnSpc>
                        <a:spcBef>
                          <a:spcPts val="0"/>
                        </a:spcBef>
                        <a:spcAft>
                          <a:spcPts val="0"/>
                        </a:spcAft>
                        <a:buClrTx/>
                        <a:buSzTx/>
                        <a:buFontTx/>
                        <a:buNone/>
                        <a:tabLst/>
                        <a:defRPr/>
                      </a:pPr>
                      <a:r>
                        <a:rPr lang="en-US" sz="2400" dirty="0" smtClean="0"/>
                        <a:t>Other Tier</a:t>
                      </a:r>
                      <a:r>
                        <a:rPr lang="en-US" sz="2400" baseline="0" dirty="0" smtClean="0"/>
                        <a:t> 2 supports in school?</a:t>
                      </a:r>
                      <a:endParaRPr lang="en-US" sz="2400" dirty="0" smtClean="0"/>
                    </a:p>
                  </a:txBody>
                  <a:tcPr/>
                </a:tc>
              </a:tr>
            </a:tbl>
          </a:graphicData>
        </a:graphic>
      </p:graphicFrame>
    </p:spTree>
    <p:extLst>
      <p:ext uri="{BB962C8B-B14F-4D97-AF65-F5344CB8AC3E}">
        <p14:creationId xmlns:p14="http://schemas.microsoft.com/office/powerpoint/2010/main" val="40051148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7"/>
            <a:ext cx="7696200" cy="1020763"/>
          </a:xfrm>
        </p:spPr>
        <p:txBody>
          <a:bodyPr numCol="1">
            <a:normAutofit fontScale="90000"/>
          </a:bodyPr>
          <a:lstStyle/>
          <a:p>
            <a:r>
              <a:rPr lang="en-US" sz="3200" dirty="0" smtClean="0">
                <a:solidFill>
                  <a:schemeClr val="tx1"/>
                </a:solidFill>
                <a:latin typeface="+mj-lt"/>
              </a:rPr>
              <a:t>How to determine behavior function at Tier 2</a:t>
            </a:r>
            <a:endParaRPr lang="en-US" sz="3200" dirty="0">
              <a:solidFill>
                <a:schemeClr val="tx1"/>
              </a:solidFill>
              <a:latin typeface="+mj-lt"/>
            </a:endParaRPr>
          </a:p>
        </p:txBody>
      </p:sp>
      <p:sp>
        <p:nvSpPr>
          <p:cNvPr id="5" name="Content Placeholder 4"/>
          <p:cNvSpPr>
            <a:spLocks noGrp="1"/>
          </p:cNvSpPr>
          <p:nvPr>
            <p:ph idx="1"/>
          </p:nvPr>
        </p:nvSpPr>
        <p:spPr>
          <a:xfrm>
            <a:off x="533400" y="1447800"/>
            <a:ext cx="8153400" cy="4572000"/>
          </a:xfrm>
        </p:spPr>
        <p:txBody>
          <a:bodyPr numCol="1">
            <a:normAutofit fontScale="92500" lnSpcReduction="10000"/>
          </a:bodyPr>
          <a:lstStyle/>
          <a:p>
            <a:r>
              <a:rPr lang="en-US" dirty="0" smtClean="0">
                <a:solidFill>
                  <a:schemeClr val="tx1"/>
                </a:solidFill>
                <a:latin typeface="+mn-lt"/>
              </a:rPr>
              <a:t>Review existing data</a:t>
            </a:r>
          </a:p>
          <a:p>
            <a:pPr lvl="1"/>
            <a:r>
              <a:rPr lang="en-US" dirty="0" smtClean="0">
                <a:solidFill>
                  <a:schemeClr val="tx1"/>
                </a:solidFill>
                <a:latin typeface="+mn-lt"/>
              </a:rPr>
              <a:t>Do your ODR’s include data about perceived function?</a:t>
            </a:r>
          </a:p>
          <a:p>
            <a:r>
              <a:rPr lang="en-US" dirty="0" smtClean="0">
                <a:solidFill>
                  <a:schemeClr val="tx1"/>
                </a:solidFill>
                <a:latin typeface="+mn-lt"/>
              </a:rPr>
              <a:t>Conduct brief interviews with adults who work most closely with student</a:t>
            </a:r>
          </a:p>
          <a:p>
            <a:pPr lvl="1"/>
            <a:r>
              <a:rPr lang="en-US" dirty="0" smtClean="0">
                <a:solidFill>
                  <a:schemeClr val="tx1"/>
                </a:solidFill>
                <a:latin typeface="+mn-lt"/>
              </a:rPr>
              <a:t>What happens before and after the behavior?</a:t>
            </a:r>
          </a:p>
          <a:p>
            <a:pPr lvl="1"/>
            <a:r>
              <a:rPr lang="en-US" dirty="0" smtClean="0">
                <a:solidFill>
                  <a:schemeClr val="tx1"/>
                </a:solidFill>
                <a:latin typeface="+mn-lt"/>
              </a:rPr>
              <a:t>Is student trying to gain something (e.g., attention) or get out of something (e.g., escape task)?</a:t>
            </a:r>
          </a:p>
          <a:p>
            <a:r>
              <a:rPr lang="en-US" dirty="0" smtClean="0">
                <a:solidFill>
                  <a:schemeClr val="tx1"/>
                </a:solidFill>
                <a:latin typeface="+mn-lt"/>
              </a:rPr>
              <a:t>Record results in Tier 2 Record Form</a:t>
            </a:r>
          </a:p>
        </p:txBody>
      </p:sp>
    </p:spTree>
    <p:extLst>
      <p:ext uri="{BB962C8B-B14F-4D97-AF65-F5344CB8AC3E}">
        <p14:creationId xmlns:p14="http://schemas.microsoft.com/office/powerpoint/2010/main" val="34289221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7"/>
            <a:ext cx="8458200" cy="1143000"/>
          </a:xfrm>
        </p:spPr>
        <p:txBody>
          <a:bodyPr numCol="1"/>
          <a:lstStyle/>
          <a:p>
            <a:r>
              <a:rPr lang="en-US" dirty="0" smtClean="0">
                <a:solidFill>
                  <a:schemeClr val="tx1"/>
                </a:solidFill>
                <a:latin typeface="+mj-lt"/>
              </a:rPr>
              <a:t>What comes next?</a:t>
            </a:r>
            <a:endParaRPr lang="en-US" dirty="0">
              <a:solidFill>
                <a:schemeClr val="tx1"/>
              </a:solidFill>
              <a:latin typeface="+mj-lt"/>
            </a:endParaRPr>
          </a:p>
        </p:txBody>
      </p:sp>
      <p:sp>
        <p:nvSpPr>
          <p:cNvPr id="3" name="Content Placeholder 2"/>
          <p:cNvSpPr>
            <a:spLocks noGrp="1"/>
          </p:cNvSpPr>
          <p:nvPr>
            <p:ph idx="1"/>
          </p:nvPr>
        </p:nvSpPr>
        <p:spPr/>
        <p:txBody>
          <a:bodyPr numCol="1"/>
          <a:lstStyle/>
          <a:p>
            <a:pPr algn="ctr">
              <a:buNone/>
            </a:pPr>
            <a:endParaRPr lang="en-US" dirty="0" smtClean="0">
              <a:latin typeface="+mj-lt"/>
            </a:endParaRPr>
          </a:p>
          <a:p>
            <a:pPr algn="ctr">
              <a:buNone/>
            </a:pPr>
            <a:r>
              <a:rPr lang="en-US" dirty="0" smtClean="0">
                <a:latin typeface="+mj-lt"/>
              </a:rPr>
              <a:t>OK, we’ve found them and they are in the program now – what comes next?</a:t>
            </a:r>
          </a:p>
          <a:p>
            <a:pPr>
              <a:buNone/>
            </a:pPr>
            <a:endParaRPr lang="en-US" dirty="0" smtClean="0">
              <a:latin typeface="+mj-lt"/>
            </a:endParaRPr>
          </a:p>
          <a:p>
            <a:pPr algn="r">
              <a:buNone/>
            </a:pPr>
            <a:r>
              <a:rPr lang="en-US" dirty="0" smtClean="0">
                <a:latin typeface="+mj-lt"/>
              </a:rPr>
              <a:t>Keeping track of our Tier 2 students and programs</a:t>
            </a:r>
          </a:p>
          <a:p>
            <a:pPr algn="r">
              <a:buNone/>
            </a:pPr>
            <a:endParaRPr lang="en-US" dirty="0" smtClean="0">
              <a:latin typeface="+mj-lt"/>
            </a:endParaRPr>
          </a:p>
          <a:p>
            <a:pPr algn="r">
              <a:buNone/>
            </a:pPr>
            <a:r>
              <a:rPr lang="en-US" dirty="0" smtClean="0">
                <a:latin typeface="+mj-lt"/>
              </a:rPr>
              <a:t>…using data</a:t>
            </a:r>
            <a:endParaRPr lang="en-US" dirty="0">
              <a:latin typeface="+mj-lt"/>
            </a:endParaRPr>
          </a:p>
        </p:txBody>
      </p:sp>
    </p:spTree>
    <p:extLst>
      <p:ext uri="{BB962C8B-B14F-4D97-AF65-F5344CB8AC3E}">
        <p14:creationId xmlns:p14="http://schemas.microsoft.com/office/powerpoint/2010/main" val="18408169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7"/>
            <a:ext cx="8458200" cy="1143000"/>
          </a:xfrm>
        </p:spPr>
        <p:txBody>
          <a:bodyPr numCol="1"/>
          <a:lstStyle/>
          <a:p>
            <a:r>
              <a:rPr lang="en-US" dirty="0" smtClean="0">
                <a:solidFill>
                  <a:schemeClr val="tx1"/>
                </a:solidFill>
                <a:latin typeface="+mj-lt"/>
              </a:rPr>
              <a:t>Records and Decisions</a:t>
            </a:r>
            <a:endParaRPr lang="en-US" dirty="0">
              <a:solidFill>
                <a:schemeClr val="tx1"/>
              </a:solidFill>
              <a:latin typeface="+mj-lt"/>
            </a:endParaRPr>
          </a:p>
        </p:txBody>
      </p:sp>
      <p:sp>
        <p:nvSpPr>
          <p:cNvPr id="3" name="Content Placeholder 2"/>
          <p:cNvSpPr>
            <a:spLocks noGrp="1"/>
          </p:cNvSpPr>
          <p:nvPr>
            <p:ph idx="1"/>
          </p:nvPr>
        </p:nvSpPr>
        <p:spPr/>
        <p:txBody>
          <a:bodyPr numCol="1">
            <a:normAutofit fontScale="92500" lnSpcReduction="20000"/>
          </a:bodyPr>
          <a:lstStyle/>
          <a:p>
            <a:r>
              <a:rPr lang="en-US" dirty="0" smtClean="0">
                <a:latin typeface="+mj-lt"/>
              </a:rPr>
              <a:t>Keep records of who is participating in each program</a:t>
            </a:r>
          </a:p>
          <a:p>
            <a:pPr lvl="1"/>
            <a:r>
              <a:rPr lang="en-US" dirty="0" smtClean="0">
                <a:latin typeface="+mj-lt"/>
              </a:rPr>
              <a:t>Name</a:t>
            </a:r>
          </a:p>
          <a:p>
            <a:pPr lvl="1"/>
            <a:r>
              <a:rPr lang="en-US" dirty="0" smtClean="0">
                <a:latin typeface="+mj-lt"/>
              </a:rPr>
              <a:t>Behavior Function</a:t>
            </a:r>
          </a:p>
          <a:p>
            <a:pPr lvl="1"/>
            <a:r>
              <a:rPr lang="en-US" dirty="0" smtClean="0">
                <a:latin typeface="+mj-lt"/>
              </a:rPr>
              <a:t>Support/intervention assigned</a:t>
            </a:r>
          </a:p>
          <a:p>
            <a:pPr lvl="1"/>
            <a:r>
              <a:rPr lang="en-US" dirty="0" smtClean="0">
                <a:latin typeface="+mj-lt"/>
              </a:rPr>
              <a:t>Progress</a:t>
            </a:r>
          </a:p>
          <a:p>
            <a:pPr lvl="1"/>
            <a:r>
              <a:rPr lang="en-US" dirty="0" smtClean="0">
                <a:latin typeface="+mj-lt"/>
              </a:rPr>
              <a:t>Decision</a:t>
            </a:r>
          </a:p>
          <a:p>
            <a:pPr lvl="2"/>
            <a:r>
              <a:rPr lang="en-US" dirty="0" smtClean="0">
                <a:latin typeface="+mj-lt"/>
              </a:rPr>
              <a:t>KIDS DON’T STAY IN THE PROGRAM INDEFINITELY!!!</a:t>
            </a:r>
          </a:p>
          <a:p>
            <a:pPr lvl="1"/>
            <a:r>
              <a:rPr lang="en-US" dirty="0" smtClean="0">
                <a:latin typeface="+mj-lt"/>
              </a:rPr>
              <a:t>Follow-up AFTER they are removed from program</a:t>
            </a:r>
            <a:endParaRPr lang="en-US" dirty="0">
              <a:latin typeface="+mj-lt"/>
            </a:endParaRPr>
          </a:p>
        </p:txBody>
      </p:sp>
    </p:spTree>
    <p:extLst>
      <p:ext uri="{BB962C8B-B14F-4D97-AF65-F5344CB8AC3E}">
        <p14:creationId xmlns:p14="http://schemas.microsoft.com/office/powerpoint/2010/main" val="34672833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A multi-celled table for recording students, grade-levels, classrooms, the hypothesized function of the behavior, the intervention name, start date, end date, and decision to move or alter the plan or intervention" title="Example -- Tier 2 Record Form"/>
          <p:cNvGraphicFramePr>
            <a:graphicFrameLocks noGrp="1"/>
          </p:cNvGraphicFramePr>
          <p:nvPr>
            <p:extLst>
              <p:ext uri="{D42A27DB-BD31-4B8C-83A1-F6EECF244321}">
                <p14:modId xmlns:p14="http://schemas.microsoft.com/office/powerpoint/2010/main" val="2663267240"/>
              </p:ext>
            </p:extLst>
          </p:nvPr>
        </p:nvGraphicFramePr>
        <p:xfrm>
          <a:off x="533402" y="998484"/>
          <a:ext cx="8000999" cy="6504686"/>
        </p:xfrm>
        <a:graphic>
          <a:graphicData uri="http://schemas.openxmlformats.org/drawingml/2006/table">
            <a:tbl>
              <a:tblPr firstRow="1" firstCol="1" bandRow="1">
                <a:tableStyleId>{5C22544A-7EE6-4342-B048-85BDC9FD1C3A}</a:tableStyleId>
              </a:tblPr>
              <a:tblGrid>
                <a:gridCol w="1979910"/>
                <a:gridCol w="1367987"/>
                <a:gridCol w="1256566"/>
                <a:gridCol w="1124810"/>
                <a:gridCol w="964754"/>
                <a:gridCol w="1306972"/>
              </a:tblGrid>
              <a:tr h="1472184">
                <a:tc>
                  <a:txBody>
                    <a:bodyPr/>
                    <a:lstStyle/>
                    <a:p>
                      <a:pPr marL="0" marR="0" algn="ctr">
                        <a:lnSpc>
                          <a:spcPct val="115000"/>
                        </a:lnSpc>
                        <a:spcBef>
                          <a:spcPts val="0"/>
                        </a:spcBef>
                        <a:spcAft>
                          <a:spcPts val="0"/>
                        </a:spcAft>
                      </a:pPr>
                      <a:r>
                        <a:rPr lang="en-US" sz="1500" dirty="0">
                          <a:effectLst/>
                        </a:rPr>
                        <a:t> </a:t>
                      </a:r>
                    </a:p>
                    <a:p>
                      <a:pPr marL="0" marR="0" algn="ctr">
                        <a:lnSpc>
                          <a:spcPct val="115000"/>
                        </a:lnSpc>
                        <a:spcBef>
                          <a:spcPts val="0"/>
                        </a:spcBef>
                        <a:spcAft>
                          <a:spcPts val="0"/>
                        </a:spcAft>
                      </a:pPr>
                      <a:r>
                        <a:rPr lang="en-US" sz="1500" dirty="0" smtClean="0">
                          <a:effectLst/>
                        </a:rPr>
                        <a:t>Student/ </a:t>
                      </a:r>
                      <a:r>
                        <a:rPr lang="en-US" sz="1500" dirty="0">
                          <a:effectLst/>
                        </a:rPr>
                        <a:t>Grade/Homeroom Teacher</a:t>
                      </a:r>
                    </a:p>
                    <a:p>
                      <a:pPr marL="0" marR="0" algn="ctr">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dirty="0">
                          <a:effectLst/>
                        </a:rPr>
                        <a:t>Hypothesized </a:t>
                      </a:r>
                      <a:r>
                        <a:rPr lang="en-US" sz="1500" dirty="0" smtClean="0">
                          <a:effectLst/>
                        </a:rPr>
                        <a:t>Function of Behavior</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dirty="0">
                          <a:effectLst/>
                        </a:rPr>
                        <a:t>Intervention Selected</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dirty="0">
                          <a:effectLst/>
                        </a:rPr>
                        <a:t>Begin Date</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dirty="0">
                          <a:effectLst/>
                        </a:rPr>
                        <a:t>End Date</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dirty="0">
                          <a:effectLst/>
                        </a:rPr>
                        <a:t>Decision</a:t>
                      </a:r>
                    </a:p>
                    <a:p>
                      <a:pPr marL="0" marR="0" algn="ctr">
                        <a:lnSpc>
                          <a:spcPct val="115000"/>
                        </a:lnSpc>
                        <a:spcBef>
                          <a:spcPts val="0"/>
                        </a:spcBef>
                        <a:spcAft>
                          <a:spcPts val="0"/>
                        </a:spcAft>
                      </a:pPr>
                      <a:r>
                        <a:rPr lang="en-US" sz="1500" dirty="0">
                          <a:effectLst/>
                        </a:rPr>
                        <a:t>(different Tier 2 intervention, move to Tier 1, move to Tier 3)</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0728">
                <a:tc rowSpan="3">
                  <a:txBody>
                    <a:bodyPr/>
                    <a:lstStyle/>
                    <a:p>
                      <a:pPr marL="0" marR="0">
                        <a:lnSpc>
                          <a:spcPct val="115000"/>
                        </a:lnSpc>
                        <a:spcBef>
                          <a:spcPts val="0"/>
                        </a:spcBef>
                        <a:spcAft>
                          <a:spcPts val="0"/>
                        </a:spcAft>
                      </a:pPr>
                      <a:r>
                        <a:rPr lang="en-US" sz="1500" dirty="0">
                          <a:effectLst/>
                        </a:rPr>
                        <a:t>1.</a:t>
                      </a:r>
                    </a:p>
                    <a:p>
                      <a:pPr marL="0" marR="0">
                        <a:lnSpc>
                          <a:spcPct val="115000"/>
                        </a:lnSpc>
                        <a:spcBef>
                          <a:spcPts val="0"/>
                        </a:spcBef>
                        <a:spcAft>
                          <a:spcPts val="0"/>
                        </a:spcAft>
                      </a:pPr>
                      <a:r>
                        <a:rPr lang="en-US" sz="1500" dirty="0">
                          <a:effectLst/>
                        </a:rPr>
                        <a:t> </a:t>
                      </a:r>
                    </a:p>
                    <a:p>
                      <a:pPr marL="0" marR="0">
                        <a:lnSpc>
                          <a:spcPct val="115000"/>
                        </a:lnSpc>
                        <a:spcBef>
                          <a:spcPts val="0"/>
                        </a:spcBef>
                        <a:spcAft>
                          <a:spcPts val="0"/>
                        </a:spcAft>
                      </a:pPr>
                      <a:r>
                        <a:rPr lang="en-US" sz="1500" dirty="0">
                          <a:effectLst/>
                        </a:rPr>
                        <a:t> </a:t>
                      </a:r>
                    </a:p>
                    <a:p>
                      <a:pPr marL="0" marR="0">
                        <a:lnSpc>
                          <a:spcPct val="115000"/>
                        </a:lnSpc>
                        <a:spcBef>
                          <a:spcPts val="0"/>
                        </a:spcBef>
                        <a:spcAft>
                          <a:spcPts val="0"/>
                        </a:spcAft>
                      </a:pPr>
                      <a:r>
                        <a:rPr lang="en-US" sz="1500" dirty="0">
                          <a:effectLst/>
                        </a:rPr>
                        <a:t> </a:t>
                      </a:r>
                    </a:p>
                    <a:p>
                      <a:pPr marL="0" marR="0">
                        <a:lnSpc>
                          <a:spcPct val="115000"/>
                        </a:lnSpc>
                        <a:spcBef>
                          <a:spcPts val="0"/>
                        </a:spcBef>
                        <a:spcAft>
                          <a:spcPts val="0"/>
                        </a:spcAft>
                      </a:pPr>
                      <a:r>
                        <a:rPr lang="en-US" sz="1500" dirty="0">
                          <a:effectLst/>
                        </a:rPr>
                        <a:t> </a:t>
                      </a:r>
                    </a:p>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700" dirty="0">
                          <a:effectLst/>
                        </a:rPr>
                        <a:t> </a:t>
                      </a:r>
                      <a:endParaRPr lang="en-US" sz="700" dirty="0" smtClean="0">
                        <a:effectLst/>
                      </a:endParaRPr>
                    </a:p>
                    <a:p>
                      <a:pPr marL="0" marR="0">
                        <a:lnSpc>
                          <a:spcPct val="115000"/>
                        </a:lnSpc>
                        <a:spcBef>
                          <a:spcPts val="0"/>
                        </a:spcBef>
                        <a:spcAft>
                          <a:spcPts val="0"/>
                        </a:spcAft>
                      </a:pPr>
                      <a:endParaRPr lang="en-US" sz="700" dirty="0" smtClean="0">
                        <a:effectLst/>
                        <a:latin typeface="Calibri"/>
                        <a:ea typeface="Calibri"/>
                        <a:cs typeface="Times New Roman"/>
                      </a:endParaRPr>
                    </a:p>
                    <a:p>
                      <a:pPr marL="0" marR="0">
                        <a:lnSpc>
                          <a:spcPct val="115000"/>
                        </a:lnSpc>
                        <a:spcBef>
                          <a:spcPts val="0"/>
                        </a:spcBef>
                        <a:spcAft>
                          <a:spcPts val="0"/>
                        </a:spcAft>
                      </a:pPr>
                      <a:endParaRPr lang="en-US" sz="700" dirty="0" smtClean="0">
                        <a:effectLst/>
                        <a:latin typeface="Calibri"/>
                        <a:ea typeface="Calibri"/>
                        <a:cs typeface="Times New Roman"/>
                      </a:endParaRPr>
                    </a:p>
                    <a:p>
                      <a:pPr marL="0" marR="0">
                        <a:lnSpc>
                          <a:spcPct val="115000"/>
                        </a:lnSpc>
                        <a:spcBef>
                          <a:spcPts val="0"/>
                        </a:spcBef>
                        <a:spcAft>
                          <a:spcPts val="0"/>
                        </a:spcAft>
                      </a:pPr>
                      <a:endParaRPr lang="en-US" sz="7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700" dirty="0">
                          <a:effectLst/>
                        </a:rPr>
                        <a:t> </a:t>
                      </a:r>
                      <a:endParaRPr lang="en-US" sz="7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4096">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500" dirty="0">
                          <a:effectLst/>
                        </a:rPr>
                        <a:t> </a:t>
                      </a:r>
                      <a:endParaRPr lang="en-US" sz="1500" dirty="0" smtClean="0">
                        <a:effectLst/>
                      </a:endParaRPr>
                    </a:p>
                    <a:p>
                      <a:pPr marL="0" marR="0">
                        <a:lnSpc>
                          <a:spcPct val="115000"/>
                        </a:lnSpc>
                        <a:spcBef>
                          <a:spcPts val="0"/>
                        </a:spcBef>
                        <a:spcAft>
                          <a:spcPts val="0"/>
                        </a:spcAft>
                      </a:pPr>
                      <a:endParaRPr lang="en-US" sz="1500" dirty="0" smtClean="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7464">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4096">
                <a:tc rowSpan="3">
                  <a:txBody>
                    <a:bodyPr/>
                    <a:lstStyle/>
                    <a:p>
                      <a:pPr marL="0" marR="0">
                        <a:lnSpc>
                          <a:spcPct val="115000"/>
                        </a:lnSpc>
                        <a:spcBef>
                          <a:spcPts val="0"/>
                        </a:spcBef>
                        <a:spcAft>
                          <a:spcPts val="0"/>
                        </a:spcAft>
                      </a:pPr>
                      <a:r>
                        <a:rPr lang="en-US" sz="1500" dirty="0">
                          <a:effectLst/>
                        </a:rPr>
                        <a:t>2.</a:t>
                      </a:r>
                    </a:p>
                    <a:p>
                      <a:pPr marL="0" marR="0">
                        <a:lnSpc>
                          <a:spcPct val="115000"/>
                        </a:lnSpc>
                        <a:spcBef>
                          <a:spcPts val="0"/>
                        </a:spcBef>
                        <a:spcAft>
                          <a:spcPts val="0"/>
                        </a:spcAft>
                      </a:pPr>
                      <a:r>
                        <a:rPr lang="en-US" sz="1500" dirty="0">
                          <a:effectLst/>
                        </a:rPr>
                        <a:t> </a:t>
                      </a:r>
                    </a:p>
                    <a:p>
                      <a:pPr marL="0" marR="0">
                        <a:lnSpc>
                          <a:spcPct val="115000"/>
                        </a:lnSpc>
                        <a:spcBef>
                          <a:spcPts val="0"/>
                        </a:spcBef>
                        <a:spcAft>
                          <a:spcPts val="0"/>
                        </a:spcAft>
                      </a:pPr>
                      <a:r>
                        <a:rPr lang="en-US" sz="1500" dirty="0">
                          <a:effectLst/>
                        </a:rPr>
                        <a:t> </a:t>
                      </a:r>
                    </a:p>
                    <a:p>
                      <a:pPr marL="0" marR="0">
                        <a:lnSpc>
                          <a:spcPct val="115000"/>
                        </a:lnSpc>
                        <a:spcBef>
                          <a:spcPts val="0"/>
                        </a:spcBef>
                        <a:spcAft>
                          <a:spcPts val="0"/>
                        </a:spcAft>
                      </a:pPr>
                      <a:r>
                        <a:rPr lang="en-US" sz="1500" dirty="0">
                          <a:effectLst/>
                        </a:rPr>
                        <a:t> </a:t>
                      </a:r>
                    </a:p>
                    <a:p>
                      <a:pPr marL="0" marR="0">
                        <a:lnSpc>
                          <a:spcPct val="115000"/>
                        </a:lnSpc>
                        <a:spcBef>
                          <a:spcPts val="0"/>
                        </a:spcBef>
                        <a:spcAft>
                          <a:spcPts val="0"/>
                        </a:spcAft>
                      </a:pPr>
                      <a:r>
                        <a:rPr lang="en-US" sz="1500" dirty="0">
                          <a:effectLst/>
                        </a:rPr>
                        <a:t> </a:t>
                      </a:r>
                    </a:p>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500" dirty="0">
                          <a:effectLst/>
                        </a:rPr>
                        <a:t> </a:t>
                      </a:r>
                      <a:endParaRPr lang="en-US" sz="1500" dirty="0" smtClean="0">
                        <a:effectLst/>
                      </a:endParaRPr>
                    </a:p>
                    <a:p>
                      <a:pPr marL="0" marR="0">
                        <a:lnSpc>
                          <a:spcPct val="115000"/>
                        </a:lnSpc>
                        <a:spcBef>
                          <a:spcPts val="0"/>
                        </a:spcBef>
                        <a:spcAft>
                          <a:spcPts val="0"/>
                        </a:spcAft>
                      </a:pP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500">
                          <a:effectLst/>
                        </a:rPr>
                        <a:t> </a:t>
                      </a:r>
                      <a:endParaRPr lang="en-US" sz="150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4096">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500" dirty="0">
                          <a:effectLst/>
                        </a:rPr>
                        <a:t> </a:t>
                      </a:r>
                      <a:endParaRPr lang="en-US" sz="1500" dirty="0" smtClean="0">
                        <a:effectLst/>
                      </a:endParaRPr>
                    </a:p>
                    <a:p>
                      <a:pPr marL="0" marR="0">
                        <a:lnSpc>
                          <a:spcPct val="115000"/>
                        </a:lnSpc>
                        <a:spcBef>
                          <a:spcPts val="0"/>
                        </a:spcBef>
                        <a:spcAft>
                          <a:spcPts val="0"/>
                        </a:spcAft>
                      </a:pP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4096">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4096">
                <a:tc rowSpan="3">
                  <a:txBody>
                    <a:bodyPr/>
                    <a:lstStyle/>
                    <a:p>
                      <a:pPr marL="0" marR="0">
                        <a:lnSpc>
                          <a:spcPct val="115000"/>
                        </a:lnSpc>
                        <a:spcBef>
                          <a:spcPts val="0"/>
                        </a:spcBef>
                        <a:spcAft>
                          <a:spcPts val="0"/>
                        </a:spcAft>
                      </a:pPr>
                      <a:r>
                        <a:rPr lang="en-US" sz="1500" dirty="0">
                          <a:effectLst/>
                        </a:rPr>
                        <a:t>3.</a:t>
                      </a:r>
                    </a:p>
                    <a:p>
                      <a:pPr marL="0" marR="0">
                        <a:lnSpc>
                          <a:spcPct val="115000"/>
                        </a:lnSpc>
                        <a:spcBef>
                          <a:spcPts val="0"/>
                        </a:spcBef>
                        <a:spcAft>
                          <a:spcPts val="0"/>
                        </a:spcAft>
                      </a:pPr>
                      <a:r>
                        <a:rPr lang="en-US" sz="1500" dirty="0">
                          <a:effectLst/>
                        </a:rPr>
                        <a:t> </a:t>
                      </a:r>
                    </a:p>
                    <a:p>
                      <a:pPr marL="0" marR="0">
                        <a:lnSpc>
                          <a:spcPct val="115000"/>
                        </a:lnSpc>
                        <a:spcBef>
                          <a:spcPts val="0"/>
                        </a:spcBef>
                        <a:spcAft>
                          <a:spcPts val="0"/>
                        </a:spcAft>
                      </a:pPr>
                      <a:r>
                        <a:rPr lang="en-US" sz="1500" dirty="0">
                          <a:effectLst/>
                        </a:rPr>
                        <a:t> </a:t>
                      </a:r>
                    </a:p>
                    <a:p>
                      <a:pPr marL="0" marR="0">
                        <a:lnSpc>
                          <a:spcPct val="115000"/>
                        </a:lnSpc>
                        <a:spcBef>
                          <a:spcPts val="0"/>
                        </a:spcBef>
                        <a:spcAft>
                          <a:spcPts val="0"/>
                        </a:spcAft>
                      </a:pPr>
                      <a:r>
                        <a:rPr lang="en-US" sz="1500" dirty="0">
                          <a:effectLst/>
                        </a:rPr>
                        <a:t> </a:t>
                      </a:r>
                    </a:p>
                    <a:p>
                      <a:pPr marL="0" marR="0">
                        <a:lnSpc>
                          <a:spcPct val="115000"/>
                        </a:lnSpc>
                        <a:spcBef>
                          <a:spcPts val="0"/>
                        </a:spcBef>
                        <a:spcAft>
                          <a:spcPts val="0"/>
                        </a:spcAft>
                      </a:pPr>
                      <a:r>
                        <a:rPr lang="en-US" sz="1500" dirty="0">
                          <a:effectLst/>
                        </a:rPr>
                        <a:t> </a:t>
                      </a:r>
                    </a:p>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a:lnSpc>
                          <a:spcPct val="115000"/>
                        </a:lnSpc>
                        <a:spcBef>
                          <a:spcPts val="0"/>
                        </a:spcBef>
                        <a:spcAft>
                          <a:spcPts val="0"/>
                        </a:spcAft>
                      </a:pPr>
                      <a:r>
                        <a:rPr lang="en-US" sz="1500">
                          <a:effectLst/>
                        </a:rPr>
                        <a:t> </a:t>
                      </a:r>
                      <a:endParaRPr lang="en-US" sz="150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500" dirty="0">
                          <a:effectLst/>
                        </a:rPr>
                        <a:t> </a:t>
                      </a:r>
                      <a:endParaRPr lang="en-US" sz="1500" dirty="0" smtClean="0">
                        <a:effectLst/>
                      </a:endParaRPr>
                    </a:p>
                    <a:p>
                      <a:pPr marL="0" marR="0">
                        <a:lnSpc>
                          <a:spcPct val="115000"/>
                        </a:lnSpc>
                        <a:spcBef>
                          <a:spcPts val="0"/>
                        </a:spcBef>
                        <a:spcAft>
                          <a:spcPts val="0"/>
                        </a:spcAft>
                      </a:pP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500">
                          <a:effectLst/>
                        </a:rPr>
                        <a:t> </a:t>
                      </a:r>
                      <a:endParaRPr lang="en-US" sz="150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4096">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500" dirty="0">
                          <a:effectLst/>
                        </a:rPr>
                        <a:t> </a:t>
                      </a:r>
                      <a:endParaRPr lang="en-US" sz="1500" dirty="0" smtClean="0">
                        <a:effectLst/>
                      </a:endParaRPr>
                    </a:p>
                    <a:p>
                      <a:pPr marL="0" marR="0">
                        <a:lnSpc>
                          <a:spcPct val="115000"/>
                        </a:lnSpc>
                        <a:spcBef>
                          <a:spcPts val="0"/>
                        </a:spcBef>
                        <a:spcAft>
                          <a:spcPts val="0"/>
                        </a:spcAft>
                      </a:pP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4096">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500">
                          <a:effectLst/>
                        </a:rPr>
                        <a:t> </a:t>
                      </a:r>
                      <a:endParaRPr lang="en-US" sz="150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500">
                          <a:effectLst/>
                        </a:rPr>
                        <a:t> </a:t>
                      </a:r>
                      <a:endParaRPr lang="en-US" sz="150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500" dirty="0">
                          <a:effectLst/>
                        </a:rPr>
                        <a:t> </a:t>
                      </a:r>
                      <a:endParaRPr lang="en-US" sz="1500" dirty="0">
                        <a:effectLst/>
                        <a:latin typeface="Calibri"/>
                        <a:ea typeface="Calibri"/>
                        <a:cs typeface="Times New Roman"/>
                      </a:endParaRPr>
                    </a:p>
                  </a:txBody>
                  <a:tcPr marL="43514" marR="435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Title 1"/>
          <p:cNvSpPr>
            <a:spLocks noGrp="1"/>
          </p:cNvSpPr>
          <p:nvPr>
            <p:ph type="title"/>
          </p:nvPr>
        </p:nvSpPr>
        <p:spPr>
          <a:xfrm>
            <a:off x="457200" y="152400"/>
            <a:ext cx="8229600" cy="715963"/>
          </a:xfrm>
        </p:spPr>
        <p:txBody>
          <a:bodyPr numCol="1">
            <a:normAutofit/>
          </a:bodyPr>
          <a:lstStyle/>
          <a:p>
            <a:r>
              <a:rPr lang="en-US" dirty="0" smtClean="0"/>
              <a:t>Example Tier 2 Record Form</a:t>
            </a:r>
            <a:endParaRPr lang="en-US" dirty="0"/>
          </a:p>
        </p:txBody>
      </p:sp>
    </p:spTree>
    <p:extLst>
      <p:ext uri="{BB962C8B-B14F-4D97-AF65-F5344CB8AC3E}">
        <p14:creationId xmlns:p14="http://schemas.microsoft.com/office/powerpoint/2010/main" val="1055761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7"/>
            <a:ext cx="7772400" cy="1143000"/>
          </a:xfrm>
        </p:spPr>
        <p:txBody>
          <a:bodyPr numCol="1"/>
          <a:lstStyle/>
          <a:p>
            <a:r>
              <a:rPr lang="en-US" b="1" dirty="0" smtClean="0">
                <a:solidFill>
                  <a:srgbClr val="FF0000"/>
                </a:solidFill>
              </a:rPr>
              <a:t>Dichotomy</a:t>
            </a:r>
            <a:r>
              <a:rPr lang="en-US" dirty="0" smtClean="0">
                <a:solidFill>
                  <a:srgbClr val="FF0000"/>
                </a:solidFill>
              </a:rPr>
              <a:t>  </a:t>
            </a:r>
            <a:r>
              <a:rPr lang="en-US" dirty="0" smtClean="0"/>
              <a:t>       or        </a:t>
            </a:r>
            <a:r>
              <a:rPr lang="en-US" b="1" dirty="0" smtClean="0">
                <a:solidFill>
                  <a:srgbClr val="92D050"/>
                </a:solidFill>
              </a:rPr>
              <a:t>Continuum</a:t>
            </a:r>
            <a:r>
              <a:rPr lang="en-US" dirty="0" smtClean="0"/>
              <a:t>?</a:t>
            </a:r>
            <a:endParaRPr lang="en-US" dirty="0"/>
          </a:p>
        </p:txBody>
      </p:sp>
      <p:grpSp>
        <p:nvGrpSpPr>
          <p:cNvPr id="4" name="Group 13" descr="A green, yellow and red PBIS triangle, highlighting the mid-level, yellow section representing Tier 2 interventions as part of a continuum of supports accross all three tiers." title="Complete PBIS Triangle"/>
          <p:cNvGrpSpPr>
            <a:grpSpLocks/>
          </p:cNvGrpSpPr>
          <p:nvPr/>
        </p:nvGrpSpPr>
        <p:grpSpPr>
          <a:xfrm>
            <a:off x="6019800" y="2133600"/>
            <a:ext cx="2286000" cy="3962400"/>
            <a:chOff x="4366" y="2051"/>
            <a:chExt cx="862" cy="1203"/>
          </a:xfrm>
        </p:grpSpPr>
        <p:sp>
          <p:nvSpPr>
            <p:cNvPr id="5" name="Freeform 12"/>
            <p:cNvSpPr>
              <a:spLocks/>
            </p:cNvSpPr>
            <p:nvPr/>
          </p:nvSpPr>
          <p:spPr>
            <a:xfrm>
              <a:off x="4366" y="2051"/>
              <a:ext cx="862" cy="1203"/>
            </a:xfrm>
            <a:custGeom>
              <a:avLst/>
              <a:gdLst>
                <a:gd name="T0" fmla="*/ 429 w 862"/>
                <a:gd name="T1" fmla="*/ 0 h 1203"/>
                <a:gd name="T2" fmla="*/ 0 w 862"/>
                <a:gd name="T3" fmla="*/ 1203 h 1203"/>
                <a:gd name="T4" fmla="*/ 862 w 862"/>
                <a:gd name="T5" fmla="*/ 1203 h 1203"/>
                <a:gd name="T6" fmla="*/ 429 w 862"/>
                <a:gd name="T7" fmla="*/ 0 h 1203"/>
                <a:gd name="T8" fmla="*/ 0 60000 65536"/>
                <a:gd name="T9" fmla="*/ 0 60000 65536"/>
                <a:gd name="T10" fmla="*/ 0 60000 65536"/>
                <a:gd name="T11" fmla="*/ 0 60000 65536"/>
                <a:gd name="T12" fmla="*/ 0 w 862"/>
                <a:gd name="T13" fmla="*/ 0 h 1203"/>
                <a:gd name="T14" fmla="*/ 862 w 862"/>
                <a:gd name="T15" fmla="*/ 1203 h 1203"/>
              </a:gdLst>
              <a:ahLst/>
              <a:cxnLst>
                <a:cxn ang="T8">
                  <a:pos x="T0" y="T1"/>
                </a:cxn>
                <a:cxn ang="T9">
                  <a:pos x="T2" y="T3"/>
                </a:cxn>
                <a:cxn ang="T10">
                  <a:pos x="T4" y="T5"/>
                </a:cxn>
                <a:cxn ang="T11">
                  <a:pos x="T6" y="T7"/>
                </a:cxn>
              </a:cxnLst>
              <a:rect l="T12" t="T13" r="T14" b="T15"/>
              <a:pathLst>
                <a:path w="862" h="1203">
                  <a:moveTo>
                    <a:pt x="429" y="0"/>
                  </a:moveTo>
                  <a:lnTo>
                    <a:pt x="0" y="1203"/>
                  </a:lnTo>
                  <a:lnTo>
                    <a:pt x="862" y="1203"/>
                  </a:lnTo>
                  <a:lnTo>
                    <a:pt x="429" y="0"/>
                  </a:lnTo>
                  <a:close/>
                </a:path>
              </a:pathLst>
            </a:custGeom>
            <a:solidFill>
              <a:srgbClr val="FF0000"/>
            </a:solidFill>
            <a:ln w="9525">
              <a:noFill/>
              <a:round/>
              <a:headEnd/>
              <a:tailEnd/>
            </a:ln>
          </p:spPr>
          <p:txBody>
            <a:bodyPr numCol="1"/>
            <a:lstStyle/>
            <a:p>
              <a:endParaRPr lang="en-US"/>
            </a:p>
          </p:txBody>
        </p:sp>
        <p:sp>
          <p:nvSpPr>
            <p:cNvPr id="6" name="Freeform 9"/>
            <p:cNvSpPr>
              <a:spLocks/>
            </p:cNvSpPr>
            <p:nvPr/>
          </p:nvSpPr>
          <p:spPr>
            <a:xfrm>
              <a:off x="4366" y="2629"/>
              <a:ext cx="862" cy="625"/>
            </a:xfrm>
            <a:custGeom>
              <a:avLst/>
              <a:gdLst>
                <a:gd name="T0" fmla="*/ 862 w 862"/>
                <a:gd name="T1" fmla="*/ 625 h 625"/>
                <a:gd name="T2" fmla="*/ 636 w 862"/>
                <a:gd name="T3" fmla="*/ 0 h 625"/>
                <a:gd name="T4" fmla="*/ 222 w 862"/>
                <a:gd name="T5" fmla="*/ 0 h 625"/>
                <a:gd name="T6" fmla="*/ 0 w 862"/>
                <a:gd name="T7" fmla="*/ 625 h 625"/>
                <a:gd name="T8" fmla="*/ 862 w 862"/>
                <a:gd name="T9" fmla="*/ 625 h 625"/>
                <a:gd name="T10" fmla="*/ 0 60000 65536"/>
                <a:gd name="T11" fmla="*/ 0 60000 65536"/>
                <a:gd name="T12" fmla="*/ 0 60000 65536"/>
                <a:gd name="T13" fmla="*/ 0 60000 65536"/>
                <a:gd name="T14" fmla="*/ 0 60000 65536"/>
                <a:gd name="T15" fmla="*/ 0 w 862"/>
                <a:gd name="T16" fmla="*/ 0 h 625"/>
                <a:gd name="T17" fmla="*/ 862 w 862"/>
                <a:gd name="T18" fmla="*/ 625 h 625"/>
              </a:gdLst>
              <a:ahLst/>
              <a:cxnLst>
                <a:cxn ang="T10">
                  <a:pos x="T0" y="T1"/>
                </a:cxn>
                <a:cxn ang="T11">
                  <a:pos x="T2" y="T3"/>
                </a:cxn>
                <a:cxn ang="T12">
                  <a:pos x="T4" y="T5"/>
                </a:cxn>
                <a:cxn ang="T13">
                  <a:pos x="T6" y="T7"/>
                </a:cxn>
                <a:cxn ang="T14">
                  <a:pos x="T8" y="T9"/>
                </a:cxn>
              </a:cxnLst>
              <a:rect l="T15" t="T16" r="T17" b="T18"/>
              <a:pathLst>
                <a:path w="862" h="625">
                  <a:moveTo>
                    <a:pt x="862" y="625"/>
                  </a:moveTo>
                  <a:lnTo>
                    <a:pt x="636" y="0"/>
                  </a:lnTo>
                  <a:lnTo>
                    <a:pt x="222" y="0"/>
                  </a:lnTo>
                  <a:lnTo>
                    <a:pt x="0" y="625"/>
                  </a:lnTo>
                  <a:lnTo>
                    <a:pt x="862" y="625"/>
                  </a:lnTo>
                  <a:close/>
                </a:path>
              </a:pathLst>
            </a:custGeom>
            <a:solidFill>
              <a:srgbClr val="009900"/>
            </a:solidFill>
            <a:ln w="9525">
              <a:noFill/>
              <a:round/>
              <a:headEnd/>
              <a:tailEnd/>
            </a:ln>
          </p:spPr>
          <p:txBody>
            <a:bodyPr numCol="1"/>
            <a:lstStyle/>
            <a:p>
              <a:endParaRPr lang="en-US"/>
            </a:p>
          </p:txBody>
        </p:sp>
        <p:sp>
          <p:nvSpPr>
            <p:cNvPr id="7" name="Freeform 10"/>
            <p:cNvSpPr>
              <a:spLocks/>
            </p:cNvSpPr>
            <p:nvPr/>
          </p:nvSpPr>
          <p:spPr>
            <a:xfrm>
              <a:off x="4592" y="2432"/>
              <a:ext cx="410" cy="212"/>
            </a:xfrm>
            <a:custGeom>
              <a:avLst/>
              <a:gdLst>
                <a:gd name="T0" fmla="*/ 410 w 410"/>
                <a:gd name="T1" fmla="*/ 212 h 212"/>
                <a:gd name="T2" fmla="*/ 344 w 410"/>
                <a:gd name="T3" fmla="*/ 0 h 212"/>
                <a:gd name="T4" fmla="*/ 66 w 410"/>
                <a:gd name="T5" fmla="*/ 0 h 212"/>
                <a:gd name="T6" fmla="*/ 0 w 410"/>
                <a:gd name="T7" fmla="*/ 212 h 212"/>
                <a:gd name="T8" fmla="*/ 410 w 410"/>
                <a:gd name="T9" fmla="*/ 212 h 212"/>
                <a:gd name="T10" fmla="*/ 0 60000 65536"/>
                <a:gd name="T11" fmla="*/ 0 60000 65536"/>
                <a:gd name="T12" fmla="*/ 0 60000 65536"/>
                <a:gd name="T13" fmla="*/ 0 60000 65536"/>
                <a:gd name="T14" fmla="*/ 0 60000 65536"/>
                <a:gd name="T15" fmla="*/ 0 w 410"/>
                <a:gd name="T16" fmla="*/ 0 h 212"/>
                <a:gd name="T17" fmla="*/ 410 w 410"/>
                <a:gd name="T18" fmla="*/ 212 h 212"/>
              </a:gdLst>
              <a:ahLst/>
              <a:cxnLst>
                <a:cxn ang="T10">
                  <a:pos x="T0" y="T1"/>
                </a:cxn>
                <a:cxn ang="T11">
                  <a:pos x="T2" y="T3"/>
                </a:cxn>
                <a:cxn ang="T12">
                  <a:pos x="T4" y="T5"/>
                </a:cxn>
                <a:cxn ang="T13">
                  <a:pos x="T6" y="T7"/>
                </a:cxn>
                <a:cxn ang="T14">
                  <a:pos x="T8" y="T9"/>
                </a:cxn>
              </a:cxnLst>
              <a:rect l="T15" t="T16" r="T17" b="T18"/>
              <a:pathLst>
                <a:path w="410" h="212">
                  <a:moveTo>
                    <a:pt x="410" y="212"/>
                  </a:moveTo>
                  <a:lnTo>
                    <a:pt x="344" y="0"/>
                  </a:lnTo>
                  <a:lnTo>
                    <a:pt x="66" y="0"/>
                  </a:lnTo>
                  <a:lnTo>
                    <a:pt x="0" y="212"/>
                  </a:lnTo>
                  <a:lnTo>
                    <a:pt x="410" y="212"/>
                  </a:lnTo>
                  <a:close/>
                </a:path>
              </a:pathLst>
            </a:custGeom>
            <a:solidFill>
              <a:srgbClr val="FFFF00"/>
            </a:solidFill>
            <a:ln w="9525">
              <a:noFill/>
              <a:round/>
              <a:headEnd/>
              <a:tailEnd/>
            </a:ln>
          </p:spPr>
          <p:txBody>
            <a:bodyPr numCol="1"/>
            <a:lstStyle/>
            <a:p>
              <a:endParaRPr lang="en-US"/>
            </a:p>
          </p:txBody>
        </p:sp>
      </p:grpSp>
      <p:grpSp>
        <p:nvGrpSpPr>
          <p:cNvPr id="15" name="Group 14" descr="An isocoles triangle with a green base and a red upper section." title="Dichotomy Triangle"/>
          <p:cNvGrpSpPr/>
          <p:nvPr/>
        </p:nvGrpSpPr>
        <p:grpSpPr>
          <a:xfrm>
            <a:off x="685800" y="2057401"/>
            <a:ext cx="2362200" cy="3768639"/>
            <a:chOff x="685800" y="2057400"/>
            <a:chExt cx="2362200" cy="3768638"/>
          </a:xfrm>
        </p:grpSpPr>
        <p:sp>
          <p:nvSpPr>
            <p:cNvPr id="11" name="Freeform 12"/>
            <p:cNvSpPr>
              <a:spLocks/>
            </p:cNvSpPr>
            <p:nvPr/>
          </p:nvSpPr>
          <p:spPr>
            <a:xfrm>
              <a:off x="685800" y="2057400"/>
              <a:ext cx="2362200" cy="3733800"/>
            </a:xfrm>
            <a:custGeom>
              <a:avLst/>
              <a:gdLst>
                <a:gd name="T0" fmla="*/ 429 w 862"/>
                <a:gd name="T1" fmla="*/ 0 h 1203"/>
                <a:gd name="T2" fmla="*/ 0 w 862"/>
                <a:gd name="T3" fmla="*/ 1203 h 1203"/>
                <a:gd name="T4" fmla="*/ 862 w 862"/>
                <a:gd name="T5" fmla="*/ 1203 h 1203"/>
                <a:gd name="T6" fmla="*/ 429 w 862"/>
                <a:gd name="T7" fmla="*/ 0 h 1203"/>
                <a:gd name="T8" fmla="*/ 0 60000 65536"/>
                <a:gd name="T9" fmla="*/ 0 60000 65536"/>
                <a:gd name="T10" fmla="*/ 0 60000 65536"/>
                <a:gd name="T11" fmla="*/ 0 60000 65536"/>
                <a:gd name="T12" fmla="*/ 0 w 862"/>
                <a:gd name="T13" fmla="*/ 0 h 1203"/>
                <a:gd name="T14" fmla="*/ 862 w 862"/>
                <a:gd name="T15" fmla="*/ 1203 h 1203"/>
              </a:gdLst>
              <a:ahLst/>
              <a:cxnLst>
                <a:cxn ang="T8">
                  <a:pos x="T0" y="T1"/>
                </a:cxn>
                <a:cxn ang="T9">
                  <a:pos x="T2" y="T3"/>
                </a:cxn>
                <a:cxn ang="T10">
                  <a:pos x="T4" y="T5"/>
                </a:cxn>
                <a:cxn ang="T11">
                  <a:pos x="T6" y="T7"/>
                </a:cxn>
              </a:cxnLst>
              <a:rect l="T12" t="T13" r="T14" b="T15"/>
              <a:pathLst>
                <a:path w="862" h="1203">
                  <a:moveTo>
                    <a:pt x="429" y="0"/>
                  </a:moveTo>
                  <a:lnTo>
                    <a:pt x="0" y="1203"/>
                  </a:lnTo>
                  <a:lnTo>
                    <a:pt x="862" y="1203"/>
                  </a:lnTo>
                  <a:lnTo>
                    <a:pt x="429" y="0"/>
                  </a:lnTo>
                  <a:close/>
                </a:path>
              </a:pathLst>
            </a:custGeom>
            <a:solidFill>
              <a:srgbClr val="FF0000"/>
            </a:solidFill>
            <a:ln w="9525">
              <a:noFill/>
              <a:round/>
              <a:headEnd/>
              <a:tailEnd/>
            </a:ln>
          </p:spPr>
          <p:txBody>
            <a:bodyPr numCol="1"/>
            <a:lstStyle/>
            <a:p>
              <a:endParaRPr lang="en-US"/>
            </a:p>
          </p:txBody>
        </p:sp>
        <p:sp>
          <p:nvSpPr>
            <p:cNvPr id="12" name="Freeform 9"/>
            <p:cNvSpPr>
              <a:spLocks/>
            </p:cNvSpPr>
            <p:nvPr/>
          </p:nvSpPr>
          <p:spPr>
            <a:xfrm>
              <a:off x="685800" y="3886200"/>
              <a:ext cx="2362200" cy="1939838"/>
            </a:xfrm>
            <a:custGeom>
              <a:avLst/>
              <a:gdLst>
                <a:gd name="T0" fmla="*/ 862 w 862"/>
                <a:gd name="T1" fmla="*/ 625 h 625"/>
                <a:gd name="T2" fmla="*/ 636 w 862"/>
                <a:gd name="T3" fmla="*/ 0 h 625"/>
                <a:gd name="T4" fmla="*/ 222 w 862"/>
                <a:gd name="T5" fmla="*/ 0 h 625"/>
                <a:gd name="T6" fmla="*/ 0 w 862"/>
                <a:gd name="T7" fmla="*/ 625 h 625"/>
                <a:gd name="T8" fmla="*/ 862 w 862"/>
                <a:gd name="T9" fmla="*/ 625 h 625"/>
                <a:gd name="T10" fmla="*/ 0 60000 65536"/>
                <a:gd name="T11" fmla="*/ 0 60000 65536"/>
                <a:gd name="T12" fmla="*/ 0 60000 65536"/>
                <a:gd name="T13" fmla="*/ 0 60000 65536"/>
                <a:gd name="T14" fmla="*/ 0 60000 65536"/>
                <a:gd name="T15" fmla="*/ 0 w 862"/>
                <a:gd name="T16" fmla="*/ 0 h 625"/>
                <a:gd name="T17" fmla="*/ 862 w 862"/>
                <a:gd name="T18" fmla="*/ 625 h 625"/>
              </a:gdLst>
              <a:ahLst/>
              <a:cxnLst>
                <a:cxn ang="T10">
                  <a:pos x="T0" y="T1"/>
                </a:cxn>
                <a:cxn ang="T11">
                  <a:pos x="T2" y="T3"/>
                </a:cxn>
                <a:cxn ang="T12">
                  <a:pos x="T4" y="T5"/>
                </a:cxn>
                <a:cxn ang="T13">
                  <a:pos x="T6" y="T7"/>
                </a:cxn>
                <a:cxn ang="T14">
                  <a:pos x="T8" y="T9"/>
                </a:cxn>
              </a:cxnLst>
              <a:rect l="T15" t="T16" r="T17" b="T18"/>
              <a:pathLst>
                <a:path w="862" h="625">
                  <a:moveTo>
                    <a:pt x="862" y="625"/>
                  </a:moveTo>
                  <a:lnTo>
                    <a:pt x="636" y="0"/>
                  </a:lnTo>
                  <a:lnTo>
                    <a:pt x="222" y="0"/>
                  </a:lnTo>
                  <a:lnTo>
                    <a:pt x="0" y="625"/>
                  </a:lnTo>
                  <a:lnTo>
                    <a:pt x="862" y="625"/>
                  </a:lnTo>
                  <a:close/>
                </a:path>
              </a:pathLst>
            </a:custGeom>
            <a:solidFill>
              <a:srgbClr val="009900"/>
            </a:solidFill>
            <a:ln w="9525">
              <a:noFill/>
              <a:round/>
              <a:headEnd/>
              <a:tailEnd/>
            </a:ln>
          </p:spPr>
          <p:txBody>
            <a:bodyPr numCol="1"/>
            <a:lstStyle/>
            <a:p>
              <a:endParaRPr lang="en-US"/>
            </a:p>
          </p:txBody>
        </p:sp>
      </p:grpSp>
      <p:sp>
        <p:nvSpPr>
          <p:cNvPr id="16" name="TextBox 15"/>
          <p:cNvSpPr txBox="1"/>
          <p:nvPr/>
        </p:nvSpPr>
        <p:spPr>
          <a:xfrm>
            <a:off x="2362200" y="1676402"/>
            <a:ext cx="4267200" cy="2062103"/>
          </a:xfrm>
          <a:prstGeom prst="rect">
            <a:avLst/>
          </a:prstGeom>
          <a:noFill/>
        </p:spPr>
        <p:txBody>
          <a:bodyPr wrap="square" numCol="1" rtlCol="0">
            <a:spAutoFit/>
          </a:bodyPr>
          <a:lstStyle/>
          <a:p>
            <a:pPr algn="ctr"/>
            <a:r>
              <a:rPr lang="en-US" sz="3200" dirty="0" smtClean="0"/>
              <a:t>The difference here is NOT about INTERVENTIONS, it’s about </a:t>
            </a:r>
            <a:r>
              <a:rPr lang="en-US" sz="3200" u="sng" dirty="0" smtClean="0"/>
              <a:t>SYSTEMS</a:t>
            </a:r>
            <a:endParaRPr lang="en-US" sz="3200" u="sng" dirty="0"/>
          </a:p>
        </p:txBody>
      </p:sp>
      <p:sp>
        <p:nvSpPr>
          <p:cNvPr id="17" name="TextBox 16"/>
          <p:cNvSpPr txBox="1"/>
          <p:nvPr/>
        </p:nvSpPr>
        <p:spPr>
          <a:xfrm rot="21114130">
            <a:off x="3124200" y="4145578"/>
            <a:ext cx="1524000" cy="307777"/>
          </a:xfrm>
          <a:prstGeom prst="rect">
            <a:avLst/>
          </a:prstGeom>
          <a:noFill/>
        </p:spPr>
        <p:txBody>
          <a:bodyPr wrap="square" numCol="1" rtlCol="0">
            <a:spAutoFit/>
          </a:bodyPr>
          <a:lstStyle/>
          <a:p>
            <a:r>
              <a:rPr lang="en-US" dirty="0" smtClean="0"/>
              <a:t>Decision rules</a:t>
            </a:r>
            <a:endParaRPr lang="en-US" dirty="0"/>
          </a:p>
        </p:txBody>
      </p:sp>
      <p:sp>
        <p:nvSpPr>
          <p:cNvPr id="18" name="TextBox 17"/>
          <p:cNvSpPr txBox="1"/>
          <p:nvPr/>
        </p:nvSpPr>
        <p:spPr>
          <a:xfrm rot="580654">
            <a:off x="3979889" y="4684069"/>
            <a:ext cx="1905000" cy="307777"/>
          </a:xfrm>
          <a:prstGeom prst="rect">
            <a:avLst/>
          </a:prstGeom>
          <a:noFill/>
        </p:spPr>
        <p:txBody>
          <a:bodyPr wrap="square" numCol="1" rtlCol="0">
            <a:spAutoFit/>
          </a:bodyPr>
          <a:lstStyle/>
          <a:p>
            <a:r>
              <a:rPr lang="en-US" dirty="0" smtClean="0"/>
              <a:t>Screening process</a:t>
            </a:r>
            <a:endParaRPr lang="en-US" dirty="0"/>
          </a:p>
        </p:txBody>
      </p:sp>
      <p:sp>
        <p:nvSpPr>
          <p:cNvPr id="19" name="TextBox 18"/>
          <p:cNvSpPr txBox="1"/>
          <p:nvPr/>
        </p:nvSpPr>
        <p:spPr>
          <a:xfrm>
            <a:off x="3200400" y="5105401"/>
            <a:ext cx="1905000" cy="307777"/>
          </a:xfrm>
          <a:prstGeom prst="rect">
            <a:avLst/>
          </a:prstGeom>
          <a:noFill/>
        </p:spPr>
        <p:txBody>
          <a:bodyPr wrap="square" numCol="1" rtlCol="0">
            <a:spAutoFit/>
          </a:bodyPr>
          <a:lstStyle/>
          <a:p>
            <a:r>
              <a:rPr lang="en-US" dirty="0" smtClean="0"/>
              <a:t>Interventions</a:t>
            </a:r>
            <a:endParaRPr lang="en-US" dirty="0"/>
          </a:p>
        </p:txBody>
      </p:sp>
      <p:sp>
        <p:nvSpPr>
          <p:cNvPr id="20" name="TextBox 19"/>
          <p:cNvSpPr txBox="1"/>
          <p:nvPr/>
        </p:nvSpPr>
        <p:spPr>
          <a:xfrm rot="20932716">
            <a:off x="4038600" y="5593378"/>
            <a:ext cx="1905000" cy="307777"/>
          </a:xfrm>
          <a:prstGeom prst="rect">
            <a:avLst/>
          </a:prstGeom>
          <a:noFill/>
        </p:spPr>
        <p:txBody>
          <a:bodyPr wrap="square" numCol="1" rtlCol="0">
            <a:spAutoFit/>
          </a:bodyPr>
          <a:lstStyle/>
          <a:p>
            <a:r>
              <a:rPr lang="en-US" dirty="0" smtClean="0"/>
              <a:t>Program manager</a:t>
            </a:r>
            <a:endParaRPr lang="en-US" dirty="0"/>
          </a:p>
        </p:txBody>
      </p:sp>
      <p:sp>
        <p:nvSpPr>
          <p:cNvPr id="21" name="TextBox 20"/>
          <p:cNvSpPr txBox="1"/>
          <p:nvPr/>
        </p:nvSpPr>
        <p:spPr>
          <a:xfrm rot="1302822">
            <a:off x="4586251" y="4051749"/>
            <a:ext cx="1524000" cy="307777"/>
          </a:xfrm>
          <a:prstGeom prst="rect">
            <a:avLst/>
          </a:prstGeom>
          <a:noFill/>
        </p:spPr>
        <p:txBody>
          <a:bodyPr wrap="square" numCol="1" rtlCol="0">
            <a:spAutoFit/>
          </a:bodyPr>
          <a:lstStyle/>
          <a:p>
            <a:r>
              <a:rPr lang="en-US" dirty="0" smtClean="0"/>
              <a:t>DATA</a:t>
            </a:r>
            <a:endParaRPr lang="en-US" dirty="0"/>
          </a:p>
        </p:txBody>
      </p:sp>
      <p:sp>
        <p:nvSpPr>
          <p:cNvPr id="22" name="TextBox 21"/>
          <p:cNvSpPr txBox="1"/>
          <p:nvPr/>
        </p:nvSpPr>
        <p:spPr>
          <a:xfrm>
            <a:off x="3390900" y="6167852"/>
            <a:ext cx="1524000" cy="307777"/>
          </a:xfrm>
          <a:prstGeom prst="rect">
            <a:avLst/>
          </a:prstGeom>
          <a:noFill/>
        </p:spPr>
        <p:txBody>
          <a:bodyPr wrap="square" numCol="1" rtlCol="0">
            <a:spAutoFit/>
          </a:bodyPr>
          <a:lstStyle/>
          <a:p>
            <a:r>
              <a:rPr lang="en-US" dirty="0" smtClean="0"/>
              <a:t>Team</a:t>
            </a:r>
            <a:endParaRPr lang="en-US" dirty="0"/>
          </a:p>
        </p:txBody>
      </p:sp>
      <p:sp>
        <p:nvSpPr>
          <p:cNvPr id="23" name="TextBox 22"/>
          <p:cNvSpPr txBox="1"/>
          <p:nvPr/>
        </p:nvSpPr>
        <p:spPr>
          <a:xfrm>
            <a:off x="6400800" y="3374641"/>
            <a:ext cx="1524000" cy="830997"/>
          </a:xfrm>
          <a:prstGeom prst="rect">
            <a:avLst/>
          </a:prstGeom>
          <a:noFill/>
        </p:spPr>
        <p:txBody>
          <a:bodyPr wrap="square" numCol="1" rtlCol="0">
            <a:spAutoFit/>
          </a:bodyPr>
          <a:lstStyle/>
          <a:p>
            <a:pPr algn="ctr"/>
            <a:r>
              <a:rPr lang="en-US" sz="2400" dirty="0" smtClean="0">
                <a:solidFill>
                  <a:schemeClr val="accent4"/>
                </a:solidFill>
              </a:rPr>
              <a:t>TIER 2</a:t>
            </a:r>
          </a:p>
          <a:p>
            <a:pPr algn="ctr"/>
            <a:r>
              <a:rPr lang="en-US" sz="2400" dirty="0" smtClean="0">
                <a:solidFill>
                  <a:schemeClr val="accent4"/>
                </a:solidFill>
              </a:rPr>
              <a:t>CICO</a:t>
            </a:r>
            <a:endParaRPr lang="en-US" sz="2400" dirty="0">
              <a:solidFill>
                <a:schemeClr val="accent4"/>
              </a:solidFill>
            </a:endParaRPr>
          </a:p>
        </p:txBody>
      </p:sp>
    </p:spTree>
    <p:extLst>
      <p:ext uri="{BB962C8B-B14F-4D97-AF65-F5344CB8AC3E}">
        <p14:creationId xmlns:p14="http://schemas.microsoft.com/office/powerpoint/2010/main" val="35846206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7"/>
            <a:ext cx="8458200" cy="1143000"/>
          </a:xfrm>
        </p:spPr>
        <p:txBody>
          <a:bodyPr numCol="1"/>
          <a:lstStyle/>
          <a:p>
            <a:r>
              <a:rPr lang="en-US" dirty="0" smtClean="0">
                <a:solidFill>
                  <a:schemeClr val="tx1"/>
                </a:solidFill>
                <a:latin typeface="+mj-lt"/>
              </a:rPr>
              <a:t>Importance of Baseline Data</a:t>
            </a:r>
            <a:endParaRPr lang="en-US" dirty="0">
              <a:solidFill>
                <a:schemeClr val="tx1"/>
              </a:solidFill>
              <a:latin typeface="+mj-lt"/>
            </a:endParaRPr>
          </a:p>
        </p:txBody>
      </p:sp>
      <p:sp>
        <p:nvSpPr>
          <p:cNvPr id="3" name="Content Placeholder 2"/>
          <p:cNvSpPr>
            <a:spLocks noGrp="1"/>
          </p:cNvSpPr>
          <p:nvPr>
            <p:ph idx="1"/>
          </p:nvPr>
        </p:nvSpPr>
        <p:spPr/>
        <p:txBody>
          <a:bodyPr numCol="1">
            <a:normAutofit fontScale="92500"/>
          </a:bodyPr>
          <a:lstStyle/>
          <a:p>
            <a:r>
              <a:rPr lang="en-US" dirty="0" smtClean="0">
                <a:latin typeface="+mn-lt"/>
              </a:rPr>
              <a:t>Before implementing an intervention, keep several days of data on a student</a:t>
            </a:r>
          </a:p>
          <a:p>
            <a:pPr lvl="1"/>
            <a:r>
              <a:rPr lang="en-US" dirty="0" smtClean="0">
                <a:latin typeface="+mn-lt"/>
              </a:rPr>
              <a:t>For example, with CICO you can have teachers rate student behavior without giving feedback to students</a:t>
            </a:r>
          </a:p>
          <a:p>
            <a:r>
              <a:rPr lang="en-US" dirty="0" smtClean="0">
                <a:latin typeface="+mn-lt"/>
              </a:rPr>
              <a:t>This allows you to compare performance </a:t>
            </a:r>
            <a:r>
              <a:rPr lang="en-US" b="1" i="1" dirty="0" smtClean="0">
                <a:solidFill>
                  <a:srgbClr val="7030A0"/>
                </a:solidFill>
                <a:latin typeface="+mn-lt"/>
              </a:rPr>
              <a:t>before</a:t>
            </a:r>
            <a:r>
              <a:rPr lang="en-US" dirty="0" smtClean="0">
                <a:latin typeface="+mn-lt"/>
              </a:rPr>
              <a:t> an intervention to performance </a:t>
            </a:r>
            <a:r>
              <a:rPr lang="en-US" b="1" i="1" dirty="0" smtClean="0">
                <a:solidFill>
                  <a:srgbClr val="7030A0"/>
                </a:solidFill>
                <a:latin typeface="+mn-lt"/>
              </a:rPr>
              <a:t>during </a:t>
            </a:r>
            <a:r>
              <a:rPr lang="en-US" dirty="0" smtClean="0">
                <a:latin typeface="+mn-lt"/>
              </a:rPr>
              <a:t>intervention</a:t>
            </a:r>
          </a:p>
          <a:p>
            <a:pPr lvl="1"/>
            <a:r>
              <a:rPr lang="en-US" dirty="0" smtClean="0">
                <a:latin typeface="+mn-lt"/>
              </a:rPr>
              <a:t>Student decisions</a:t>
            </a:r>
          </a:p>
          <a:p>
            <a:pPr lvl="1"/>
            <a:r>
              <a:rPr lang="en-US" dirty="0" smtClean="0">
                <a:latin typeface="+mn-lt"/>
              </a:rPr>
              <a:t>PROGRAM decisions!!!</a:t>
            </a:r>
            <a:endParaRPr lang="en-US" dirty="0">
              <a:latin typeface="+mn-lt"/>
            </a:endParaRPr>
          </a:p>
        </p:txBody>
      </p:sp>
    </p:spTree>
    <p:extLst>
      <p:ext uri="{BB962C8B-B14F-4D97-AF65-F5344CB8AC3E}">
        <p14:creationId xmlns:p14="http://schemas.microsoft.com/office/powerpoint/2010/main" val="13721264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Progress Monitoring</a:t>
            </a:r>
            <a:endParaRPr lang="en-US" dirty="0"/>
          </a:p>
        </p:txBody>
      </p:sp>
      <p:graphicFrame>
        <p:nvGraphicFramePr>
          <p:cNvPr id="3" name="Object 2" descr="A graph showing 6 days of CICO data for a student named &quot;Ryan.&quot;   All six days show scores of 90% of points or higher." title="Check in Check Out performance line graph"/>
          <p:cNvGraphicFramePr>
            <a:graphicFrameLocks noChangeAspect="1"/>
          </p:cNvGraphicFramePr>
          <p:nvPr>
            <p:extLst>
              <p:ext uri="{D42A27DB-BD31-4B8C-83A1-F6EECF244321}">
                <p14:modId xmlns:p14="http://schemas.microsoft.com/office/powerpoint/2010/main" val="4258561628"/>
              </p:ext>
            </p:extLst>
          </p:nvPr>
        </p:nvGraphicFramePr>
        <p:xfrm>
          <a:off x="0" y="1371600"/>
          <a:ext cx="9144000" cy="5638800"/>
        </p:xfrm>
        <a:graphic>
          <a:graphicData uri="http://schemas.openxmlformats.org/presentationml/2006/ole">
            <mc:AlternateContent xmlns:mc="http://schemas.openxmlformats.org/markup-compatibility/2006">
              <mc:Choice xmlns:v="urn:schemas-microsoft-com:vml" Requires="v">
                <p:oleObj spid="_x0000_s2120" name="Chart" r:id="rId3" imgW="7581960" imgH="4152960" progId="QuattroPro.Chart.7">
                  <p:embed/>
                </p:oleObj>
              </mc:Choice>
              <mc:Fallback>
                <p:oleObj name="Chart" r:id="rId3" imgW="7581960" imgH="4152960" progId="QuattroPro.Chart.7">
                  <p:embed/>
                  <p:pic>
                    <p:nvPicPr>
                      <p:cNvPr id="0" name="Picture 14" descr="A graph showing 6 days of CICO data for a student named &quot;Ryan.&quot;   All six days show scores of 90% of points or high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7160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708676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More Progress Monitoring</a:t>
            </a:r>
            <a:endParaRPr lang="en-US" dirty="0"/>
          </a:p>
        </p:txBody>
      </p:sp>
      <p:graphicFrame>
        <p:nvGraphicFramePr>
          <p:cNvPr id="3" name="Object 2" descr="A graph showing 15 days of CICO data for a student named &quot;Rachelle.&quot;   The first 7 days show scores of 80% of points or higher. Scores on days 8-15 show lots of variability with the most recent three days showing scores of 50% or lower."/>
          <p:cNvGraphicFramePr>
            <a:graphicFrameLocks noChangeAspect="1"/>
          </p:cNvGraphicFramePr>
          <p:nvPr>
            <p:extLst>
              <p:ext uri="{D42A27DB-BD31-4B8C-83A1-F6EECF244321}">
                <p14:modId xmlns:p14="http://schemas.microsoft.com/office/powerpoint/2010/main" val="558482930"/>
              </p:ext>
            </p:extLst>
          </p:nvPr>
        </p:nvGraphicFramePr>
        <p:xfrm>
          <a:off x="0" y="1371600"/>
          <a:ext cx="9144000" cy="5638800"/>
        </p:xfrm>
        <a:graphic>
          <a:graphicData uri="http://schemas.openxmlformats.org/presentationml/2006/ole">
            <mc:AlternateContent xmlns:mc="http://schemas.openxmlformats.org/markup-compatibility/2006">
              <mc:Choice xmlns:v="urn:schemas-microsoft-com:vml" Requires="v">
                <p:oleObj spid="_x0000_s3144" name="Chart" r:id="rId3" imgW="7581960" imgH="4352760" progId="QuattroPro.Chart.7">
                  <p:embed/>
                </p:oleObj>
              </mc:Choice>
              <mc:Fallback>
                <p:oleObj name="Chart" r:id="rId3" imgW="7581960" imgH="4352760" progId="QuattroPro.Chart.7">
                  <p:embed/>
                  <p:pic>
                    <p:nvPicPr>
                      <p:cNvPr id="0" name="Picture 14" descr="A graph showing 15 days of CICO data for a student named &quot;Rachelle.&quot;   The first 7 days show scores of 80% of points or higher. Scores on days 8-15 show lots of variability with the most recent three days showing scores of 50% or 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7160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047478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7"/>
            <a:ext cx="8382000" cy="1143000"/>
          </a:xfrm>
        </p:spPr>
        <p:txBody>
          <a:bodyPr numCol="1"/>
          <a:lstStyle/>
          <a:p>
            <a:r>
              <a:rPr lang="en-US" dirty="0" smtClean="0">
                <a:solidFill>
                  <a:schemeClr val="tx1"/>
                </a:solidFill>
                <a:latin typeface="+mj-lt"/>
              </a:rPr>
              <a:t>Program-Level Decision Making</a:t>
            </a:r>
            <a:endParaRPr lang="en-US" dirty="0">
              <a:solidFill>
                <a:schemeClr val="tx1"/>
              </a:solidFill>
              <a:latin typeface="+mj-lt"/>
            </a:endParaRPr>
          </a:p>
        </p:txBody>
      </p:sp>
      <p:sp>
        <p:nvSpPr>
          <p:cNvPr id="3" name="Content Placeholder 2"/>
          <p:cNvSpPr>
            <a:spLocks noGrp="1"/>
          </p:cNvSpPr>
          <p:nvPr>
            <p:ph idx="1"/>
          </p:nvPr>
        </p:nvSpPr>
        <p:spPr>
          <a:xfrm>
            <a:off x="914400" y="1447800"/>
            <a:ext cx="7772400" cy="5105400"/>
          </a:xfrm>
        </p:spPr>
        <p:txBody>
          <a:bodyPr numCol="1">
            <a:noAutofit/>
          </a:bodyPr>
          <a:lstStyle/>
          <a:p>
            <a:r>
              <a:rPr lang="en-US" sz="1800" dirty="0" smtClean="0">
                <a:latin typeface="+mj-lt"/>
              </a:rPr>
              <a:t>How many students are being adequately supported by our Tier 2 program(s)?</a:t>
            </a:r>
          </a:p>
          <a:p>
            <a:pPr lvl="1"/>
            <a:r>
              <a:rPr lang="en-US" sz="1600" dirty="0" smtClean="0">
                <a:latin typeface="+mj-lt"/>
              </a:rPr>
              <a:t>Baseline vs. During program</a:t>
            </a:r>
          </a:p>
          <a:p>
            <a:pPr lvl="2"/>
            <a:r>
              <a:rPr lang="en-US" sz="1400" dirty="0" smtClean="0">
                <a:latin typeface="+mj-lt"/>
              </a:rPr>
              <a:t>CICO Points</a:t>
            </a:r>
          </a:p>
          <a:p>
            <a:pPr lvl="2"/>
            <a:r>
              <a:rPr lang="en-US" sz="1400" dirty="0" smtClean="0">
                <a:latin typeface="+mj-lt"/>
              </a:rPr>
              <a:t>ODRs</a:t>
            </a:r>
          </a:p>
          <a:p>
            <a:pPr lvl="2"/>
            <a:r>
              <a:rPr lang="en-US" sz="1400" dirty="0" smtClean="0">
                <a:latin typeface="+mj-lt"/>
              </a:rPr>
              <a:t>Grades</a:t>
            </a:r>
          </a:p>
          <a:p>
            <a:r>
              <a:rPr lang="en-US" sz="1800" dirty="0" smtClean="0">
                <a:latin typeface="+mj-lt"/>
              </a:rPr>
              <a:t>Decisions</a:t>
            </a:r>
          </a:p>
          <a:p>
            <a:pPr lvl="1"/>
            <a:r>
              <a:rPr lang="en-US" sz="1600" dirty="0" smtClean="0">
                <a:latin typeface="+mj-lt"/>
              </a:rPr>
              <a:t>Keep program as is</a:t>
            </a:r>
          </a:p>
          <a:p>
            <a:pPr lvl="1"/>
            <a:r>
              <a:rPr lang="en-US" sz="1600" dirty="0" smtClean="0">
                <a:latin typeface="+mj-lt"/>
              </a:rPr>
              <a:t>Improve fidelity of program</a:t>
            </a:r>
          </a:p>
          <a:p>
            <a:pPr lvl="1"/>
            <a:r>
              <a:rPr lang="en-US" sz="1600" dirty="0" smtClean="0">
                <a:latin typeface="+mj-lt"/>
              </a:rPr>
              <a:t>Replace program with other evidence-based program</a:t>
            </a:r>
          </a:p>
        </p:txBody>
      </p:sp>
    </p:spTree>
    <p:extLst>
      <p:ext uri="{BB962C8B-B14F-4D97-AF65-F5344CB8AC3E}">
        <p14:creationId xmlns:p14="http://schemas.microsoft.com/office/powerpoint/2010/main" val="35436679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Text Box 4"/>
          <p:cNvSpPr txBox="1">
            <a:spLocks noChangeArrowheads="1"/>
          </p:cNvSpPr>
          <p:nvPr/>
        </p:nvSpPr>
        <p:spPr>
          <a:xfrm rot="-1145609">
            <a:off x="457201" y="2435911"/>
            <a:ext cx="6545263" cy="646331"/>
          </a:xfrm>
          <a:prstGeom prst="rect">
            <a:avLst/>
          </a:prstGeom>
          <a:noFill/>
          <a:ln w="9525">
            <a:noFill/>
            <a:miter lim="800000"/>
            <a:headEnd/>
            <a:tailEnd/>
          </a:ln>
        </p:spPr>
        <p:txBody>
          <a:bodyPr numCol="1">
            <a:spAutoFit/>
          </a:bodyPr>
          <a:lstStyle/>
          <a:p>
            <a:r>
              <a:rPr lang="en-US" sz="3600" b="1">
                <a:solidFill>
                  <a:schemeClr val="accent2"/>
                </a:solidFill>
              </a:rPr>
              <a:t>PLANNING FOR SUCCESS</a:t>
            </a:r>
          </a:p>
        </p:txBody>
      </p:sp>
      <p:sp>
        <p:nvSpPr>
          <p:cNvPr id="91141" name="Text Box 5"/>
          <p:cNvSpPr txBox="1">
            <a:spLocks noChangeArrowheads="1"/>
          </p:cNvSpPr>
          <p:nvPr/>
        </p:nvSpPr>
        <p:spPr>
          <a:xfrm rot="773535">
            <a:off x="2895600" y="4567149"/>
            <a:ext cx="5791200" cy="1200329"/>
          </a:xfrm>
          <a:prstGeom prst="rect">
            <a:avLst/>
          </a:prstGeom>
          <a:noFill/>
          <a:ln w="9525">
            <a:noFill/>
            <a:miter lim="800000"/>
            <a:headEnd/>
            <a:tailEnd/>
          </a:ln>
        </p:spPr>
        <p:txBody>
          <a:bodyPr numCol="1">
            <a:spAutoFit/>
          </a:bodyPr>
          <a:lstStyle/>
          <a:p>
            <a:r>
              <a:rPr lang="en-US" sz="3600" b="1">
                <a:solidFill>
                  <a:schemeClr val="accent2"/>
                </a:solidFill>
              </a:rPr>
              <a:t>PLANNING FOR MORE SUPPORT</a:t>
            </a:r>
          </a:p>
        </p:txBody>
      </p:sp>
      <p:grpSp>
        <p:nvGrpSpPr>
          <p:cNvPr id="2" name="Group 13" title="PBIS Green-Yellow-Red Triangle"/>
          <p:cNvGrpSpPr>
            <a:grpSpLocks/>
          </p:cNvGrpSpPr>
          <p:nvPr/>
        </p:nvGrpSpPr>
        <p:grpSpPr>
          <a:xfrm>
            <a:off x="6172200" y="1219200"/>
            <a:ext cx="2362200" cy="3200400"/>
            <a:chOff x="4366" y="2051"/>
            <a:chExt cx="862" cy="1203"/>
          </a:xfrm>
        </p:grpSpPr>
        <p:sp>
          <p:nvSpPr>
            <p:cNvPr id="41992" name="Freeform 12"/>
            <p:cNvSpPr>
              <a:spLocks/>
            </p:cNvSpPr>
            <p:nvPr/>
          </p:nvSpPr>
          <p:spPr>
            <a:xfrm>
              <a:off x="4366" y="2051"/>
              <a:ext cx="862" cy="1203"/>
            </a:xfrm>
            <a:custGeom>
              <a:avLst/>
              <a:gdLst>
                <a:gd name="T0" fmla="*/ 429 w 862"/>
                <a:gd name="T1" fmla="*/ 0 h 1203"/>
                <a:gd name="T2" fmla="*/ 0 w 862"/>
                <a:gd name="T3" fmla="*/ 1203 h 1203"/>
                <a:gd name="T4" fmla="*/ 862 w 862"/>
                <a:gd name="T5" fmla="*/ 1203 h 1203"/>
                <a:gd name="T6" fmla="*/ 429 w 862"/>
                <a:gd name="T7" fmla="*/ 0 h 1203"/>
                <a:gd name="T8" fmla="*/ 0 60000 65536"/>
                <a:gd name="T9" fmla="*/ 0 60000 65536"/>
                <a:gd name="T10" fmla="*/ 0 60000 65536"/>
                <a:gd name="T11" fmla="*/ 0 60000 65536"/>
                <a:gd name="T12" fmla="*/ 0 w 862"/>
                <a:gd name="T13" fmla="*/ 0 h 1203"/>
                <a:gd name="T14" fmla="*/ 862 w 862"/>
                <a:gd name="T15" fmla="*/ 1203 h 1203"/>
              </a:gdLst>
              <a:ahLst/>
              <a:cxnLst>
                <a:cxn ang="T8">
                  <a:pos x="T0" y="T1"/>
                </a:cxn>
                <a:cxn ang="T9">
                  <a:pos x="T2" y="T3"/>
                </a:cxn>
                <a:cxn ang="T10">
                  <a:pos x="T4" y="T5"/>
                </a:cxn>
                <a:cxn ang="T11">
                  <a:pos x="T6" y="T7"/>
                </a:cxn>
              </a:cxnLst>
              <a:rect l="T12" t="T13" r="T14" b="T15"/>
              <a:pathLst>
                <a:path w="862" h="1203">
                  <a:moveTo>
                    <a:pt x="429" y="0"/>
                  </a:moveTo>
                  <a:lnTo>
                    <a:pt x="0" y="1203"/>
                  </a:lnTo>
                  <a:lnTo>
                    <a:pt x="862" y="1203"/>
                  </a:lnTo>
                  <a:lnTo>
                    <a:pt x="429" y="0"/>
                  </a:lnTo>
                  <a:close/>
                </a:path>
              </a:pathLst>
            </a:custGeom>
            <a:solidFill>
              <a:srgbClr val="FF0000"/>
            </a:solidFill>
            <a:ln w="9525">
              <a:noFill/>
              <a:round/>
              <a:headEnd/>
              <a:tailEnd/>
            </a:ln>
          </p:spPr>
          <p:txBody>
            <a:bodyPr numCol="1"/>
            <a:lstStyle/>
            <a:p>
              <a:endParaRPr lang="en-US"/>
            </a:p>
          </p:txBody>
        </p:sp>
        <p:sp>
          <p:nvSpPr>
            <p:cNvPr id="41993" name="Freeform 9"/>
            <p:cNvSpPr>
              <a:spLocks/>
            </p:cNvSpPr>
            <p:nvPr/>
          </p:nvSpPr>
          <p:spPr>
            <a:xfrm>
              <a:off x="4366" y="2629"/>
              <a:ext cx="862" cy="625"/>
            </a:xfrm>
            <a:custGeom>
              <a:avLst/>
              <a:gdLst>
                <a:gd name="T0" fmla="*/ 862 w 862"/>
                <a:gd name="T1" fmla="*/ 625 h 625"/>
                <a:gd name="T2" fmla="*/ 636 w 862"/>
                <a:gd name="T3" fmla="*/ 0 h 625"/>
                <a:gd name="T4" fmla="*/ 222 w 862"/>
                <a:gd name="T5" fmla="*/ 0 h 625"/>
                <a:gd name="T6" fmla="*/ 0 w 862"/>
                <a:gd name="T7" fmla="*/ 625 h 625"/>
                <a:gd name="T8" fmla="*/ 862 w 862"/>
                <a:gd name="T9" fmla="*/ 625 h 625"/>
                <a:gd name="T10" fmla="*/ 0 60000 65536"/>
                <a:gd name="T11" fmla="*/ 0 60000 65536"/>
                <a:gd name="T12" fmla="*/ 0 60000 65536"/>
                <a:gd name="T13" fmla="*/ 0 60000 65536"/>
                <a:gd name="T14" fmla="*/ 0 60000 65536"/>
                <a:gd name="T15" fmla="*/ 0 w 862"/>
                <a:gd name="T16" fmla="*/ 0 h 625"/>
                <a:gd name="T17" fmla="*/ 862 w 862"/>
                <a:gd name="T18" fmla="*/ 625 h 625"/>
              </a:gdLst>
              <a:ahLst/>
              <a:cxnLst>
                <a:cxn ang="T10">
                  <a:pos x="T0" y="T1"/>
                </a:cxn>
                <a:cxn ang="T11">
                  <a:pos x="T2" y="T3"/>
                </a:cxn>
                <a:cxn ang="T12">
                  <a:pos x="T4" y="T5"/>
                </a:cxn>
                <a:cxn ang="T13">
                  <a:pos x="T6" y="T7"/>
                </a:cxn>
                <a:cxn ang="T14">
                  <a:pos x="T8" y="T9"/>
                </a:cxn>
              </a:cxnLst>
              <a:rect l="T15" t="T16" r="T17" b="T18"/>
              <a:pathLst>
                <a:path w="862" h="625">
                  <a:moveTo>
                    <a:pt x="862" y="625"/>
                  </a:moveTo>
                  <a:lnTo>
                    <a:pt x="636" y="0"/>
                  </a:lnTo>
                  <a:lnTo>
                    <a:pt x="222" y="0"/>
                  </a:lnTo>
                  <a:lnTo>
                    <a:pt x="0" y="625"/>
                  </a:lnTo>
                  <a:lnTo>
                    <a:pt x="862" y="625"/>
                  </a:lnTo>
                  <a:close/>
                </a:path>
              </a:pathLst>
            </a:custGeom>
            <a:solidFill>
              <a:srgbClr val="009900"/>
            </a:solidFill>
            <a:ln w="9525">
              <a:noFill/>
              <a:round/>
              <a:headEnd/>
              <a:tailEnd/>
            </a:ln>
          </p:spPr>
          <p:txBody>
            <a:bodyPr numCol="1"/>
            <a:lstStyle/>
            <a:p>
              <a:endParaRPr lang="en-US"/>
            </a:p>
          </p:txBody>
        </p:sp>
        <p:sp>
          <p:nvSpPr>
            <p:cNvPr id="41994" name="Freeform 10"/>
            <p:cNvSpPr>
              <a:spLocks/>
            </p:cNvSpPr>
            <p:nvPr/>
          </p:nvSpPr>
          <p:spPr>
            <a:xfrm>
              <a:off x="4592" y="2432"/>
              <a:ext cx="410" cy="212"/>
            </a:xfrm>
            <a:custGeom>
              <a:avLst/>
              <a:gdLst>
                <a:gd name="T0" fmla="*/ 410 w 410"/>
                <a:gd name="T1" fmla="*/ 212 h 212"/>
                <a:gd name="T2" fmla="*/ 344 w 410"/>
                <a:gd name="T3" fmla="*/ 0 h 212"/>
                <a:gd name="T4" fmla="*/ 66 w 410"/>
                <a:gd name="T5" fmla="*/ 0 h 212"/>
                <a:gd name="T6" fmla="*/ 0 w 410"/>
                <a:gd name="T7" fmla="*/ 212 h 212"/>
                <a:gd name="T8" fmla="*/ 410 w 410"/>
                <a:gd name="T9" fmla="*/ 212 h 212"/>
                <a:gd name="T10" fmla="*/ 0 60000 65536"/>
                <a:gd name="T11" fmla="*/ 0 60000 65536"/>
                <a:gd name="T12" fmla="*/ 0 60000 65536"/>
                <a:gd name="T13" fmla="*/ 0 60000 65536"/>
                <a:gd name="T14" fmla="*/ 0 60000 65536"/>
                <a:gd name="T15" fmla="*/ 0 w 410"/>
                <a:gd name="T16" fmla="*/ 0 h 212"/>
                <a:gd name="T17" fmla="*/ 410 w 410"/>
                <a:gd name="T18" fmla="*/ 212 h 212"/>
              </a:gdLst>
              <a:ahLst/>
              <a:cxnLst>
                <a:cxn ang="T10">
                  <a:pos x="T0" y="T1"/>
                </a:cxn>
                <a:cxn ang="T11">
                  <a:pos x="T2" y="T3"/>
                </a:cxn>
                <a:cxn ang="T12">
                  <a:pos x="T4" y="T5"/>
                </a:cxn>
                <a:cxn ang="T13">
                  <a:pos x="T6" y="T7"/>
                </a:cxn>
                <a:cxn ang="T14">
                  <a:pos x="T8" y="T9"/>
                </a:cxn>
              </a:cxnLst>
              <a:rect l="T15" t="T16" r="T17" b="T18"/>
              <a:pathLst>
                <a:path w="410" h="212">
                  <a:moveTo>
                    <a:pt x="410" y="212"/>
                  </a:moveTo>
                  <a:lnTo>
                    <a:pt x="344" y="0"/>
                  </a:lnTo>
                  <a:lnTo>
                    <a:pt x="66" y="0"/>
                  </a:lnTo>
                  <a:lnTo>
                    <a:pt x="0" y="212"/>
                  </a:lnTo>
                  <a:lnTo>
                    <a:pt x="410" y="212"/>
                  </a:lnTo>
                  <a:close/>
                </a:path>
              </a:pathLst>
            </a:custGeom>
            <a:solidFill>
              <a:srgbClr val="FFFF00"/>
            </a:solidFill>
            <a:ln w="9525">
              <a:noFill/>
              <a:round/>
              <a:headEnd/>
              <a:tailEnd/>
            </a:ln>
          </p:spPr>
          <p:txBody>
            <a:bodyPr numCol="1"/>
            <a:lstStyle/>
            <a:p>
              <a:endParaRPr lang="en-US"/>
            </a:p>
          </p:txBody>
        </p:sp>
      </p:grpSp>
      <p:sp>
        <p:nvSpPr>
          <p:cNvPr id="91150" name="Line 14" title="Arrow showing movment across PBIS continuum"/>
          <p:cNvSpPr>
            <a:spLocks noChangeShapeType="1"/>
          </p:cNvSpPr>
          <p:nvPr/>
        </p:nvSpPr>
        <p:spPr>
          <a:xfrm>
            <a:off x="7162800" y="2590800"/>
            <a:ext cx="0" cy="914400"/>
          </a:xfrm>
          <a:prstGeom prst="line">
            <a:avLst/>
          </a:prstGeom>
          <a:noFill/>
          <a:ln w="38100">
            <a:solidFill>
              <a:schemeClr val="tx1"/>
            </a:solidFill>
            <a:round/>
            <a:headEnd/>
            <a:tailEnd type="stealth" w="lg" len="med"/>
          </a:ln>
        </p:spPr>
        <p:txBody>
          <a:bodyPr numCol="1"/>
          <a:lstStyle/>
          <a:p>
            <a:endParaRPr lang="en-US"/>
          </a:p>
        </p:txBody>
      </p:sp>
      <p:sp>
        <p:nvSpPr>
          <p:cNvPr id="91151" name="Line 15" title="Arrow showing movment across PBIS continuum"/>
          <p:cNvSpPr>
            <a:spLocks noChangeShapeType="1"/>
          </p:cNvSpPr>
          <p:nvPr/>
        </p:nvSpPr>
        <p:spPr>
          <a:xfrm flipV="1">
            <a:off x="7467600" y="1828800"/>
            <a:ext cx="0" cy="762000"/>
          </a:xfrm>
          <a:prstGeom prst="line">
            <a:avLst/>
          </a:prstGeom>
          <a:noFill/>
          <a:ln w="38100">
            <a:solidFill>
              <a:schemeClr val="tx1"/>
            </a:solidFill>
            <a:round/>
            <a:headEnd/>
            <a:tailEnd type="stealth" w="lg" len="med"/>
          </a:ln>
        </p:spPr>
        <p:txBody>
          <a:bodyPr numCol="1"/>
          <a:lstStyle/>
          <a:p>
            <a:endParaRPr lang="en-US"/>
          </a:p>
        </p:txBody>
      </p:sp>
      <p:sp>
        <p:nvSpPr>
          <p:cNvPr id="3" name="Title 2" descr="A green, red, and yellow PBIS triangle, with two arrows originating iin the middle/yellow section. One arrow points straight down into the green section. The second arrow points straight up in to the red section." title="PBIS Triangle"/>
          <p:cNvSpPr>
            <a:spLocks noGrp="1"/>
          </p:cNvSpPr>
          <p:nvPr>
            <p:ph type="title"/>
          </p:nvPr>
        </p:nvSpPr>
        <p:spPr>
          <a:xfrm>
            <a:off x="381000" y="381000"/>
            <a:ext cx="7772400" cy="838200"/>
          </a:xfrm>
        </p:spPr>
        <p:txBody>
          <a:bodyPr numCol="1"/>
          <a:lstStyle/>
          <a:p>
            <a:r>
              <a:rPr lang="en-US" dirty="0" smtClean="0">
                <a:solidFill>
                  <a:schemeClr val="tx1"/>
                </a:solidFill>
                <a:latin typeface="+mj-lt"/>
              </a:rPr>
              <a:t>Next Steps</a:t>
            </a:r>
            <a:endParaRPr lang="en-US" dirty="0">
              <a:solidFill>
                <a:schemeClr val="tx1"/>
              </a:solidFill>
              <a:latin typeface="+mj-lt"/>
            </a:endParaRPr>
          </a:p>
        </p:txBody>
      </p:sp>
    </p:spTree>
    <p:extLst>
      <p:ext uri="{BB962C8B-B14F-4D97-AF65-F5344CB8AC3E}">
        <p14:creationId xmlns:p14="http://schemas.microsoft.com/office/powerpoint/2010/main" val="247170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1140">
                                            <p:txEl>
                                              <p:pRg st="0" end="0"/>
                                            </p:txEl>
                                          </p:spTgt>
                                        </p:tgtEl>
                                        <p:attrNameLst>
                                          <p:attrName>style.visibility</p:attrName>
                                        </p:attrNameLst>
                                      </p:cBhvr>
                                      <p:to>
                                        <p:strVal val="visible"/>
                                      </p:to>
                                    </p:set>
                                    <p:animEffect transition="in" filter="wipe(down)">
                                      <p:cBhvr>
                                        <p:cTn id="7" dur="580">
                                          <p:stCondLst>
                                            <p:cond delay="0"/>
                                          </p:stCondLst>
                                        </p:cTn>
                                        <p:tgtEl>
                                          <p:spTgt spid="91140">
                                            <p:txEl>
                                              <p:pRg st="0" end="0"/>
                                            </p:txEl>
                                          </p:spTgt>
                                        </p:tgtEl>
                                      </p:cBhvr>
                                    </p:animEffect>
                                    <p:anim calcmode="lin" valueType="num">
                                      <p:cBhvr>
                                        <p:cTn id="8" dur="1822" tmFilter="0,0; 0.14,0.36; 0.43,0.73; 0.71,0.91; 1.0,1.0">
                                          <p:stCondLst>
                                            <p:cond delay="0"/>
                                          </p:stCondLst>
                                        </p:cTn>
                                        <p:tgtEl>
                                          <p:spTgt spid="9114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114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114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114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114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91140">
                                            <p:txEl>
                                              <p:pRg st="0" end="0"/>
                                            </p:txEl>
                                          </p:spTgt>
                                        </p:tgtEl>
                                      </p:cBhvr>
                                      <p:to x="100000" y="60000"/>
                                    </p:animScale>
                                    <p:animScale>
                                      <p:cBhvr>
                                        <p:cTn id="14" dur="166" decel="50000">
                                          <p:stCondLst>
                                            <p:cond delay="676"/>
                                          </p:stCondLst>
                                        </p:cTn>
                                        <p:tgtEl>
                                          <p:spTgt spid="91140">
                                            <p:txEl>
                                              <p:pRg st="0" end="0"/>
                                            </p:txEl>
                                          </p:spTgt>
                                        </p:tgtEl>
                                      </p:cBhvr>
                                      <p:to x="100000" y="100000"/>
                                    </p:animScale>
                                    <p:animScale>
                                      <p:cBhvr>
                                        <p:cTn id="15" dur="26">
                                          <p:stCondLst>
                                            <p:cond delay="1312"/>
                                          </p:stCondLst>
                                        </p:cTn>
                                        <p:tgtEl>
                                          <p:spTgt spid="91140">
                                            <p:txEl>
                                              <p:pRg st="0" end="0"/>
                                            </p:txEl>
                                          </p:spTgt>
                                        </p:tgtEl>
                                      </p:cBhvr>
                                      <p:to x="100000" y="80000"/>
                                    </p:animScale>
                                    <p:animScale>
                                      <p:cBhvr>
                                        <p:cTn id="16" dur="166" decel="50000">
                                          <p:stCondLst>
                                            <p:cond delay="1338"/>
                                          </p:stCondLst>
                                        </p:cTn>
                                        <p:tgtEl>
                                          <p:spTgt spid="91140">
                                            <p:txEl>
                                              <p:pRg st="0" end="0"/>
                                            </p:txEl>
                                          </p:spTgt>
                                        </p:tgtEl>
                                      </p:cBhvr>
                                      <p:to x="100000" y="100000"/>
                                    </p:animScale>
                                    <p:animScale>
                                      <p:cBhvr>
                                        <p:cTn id="17" dur="26">
                                          <p:stCondLst>
                                            <p:cond delay="1642"/>
                                          </p:stCondLst>
                                        </p:cTn>
                                        <p:tgtEl>
                                          <p:spTgt spid="91140">
                                            <p:txEl>
                                              <p:pRg st="0" end="0"/>
                                            </p:txEl>
                                          </p:spTgt>
                                        </p:tgtEl>
                                      </p:cBhvr>
                                      <p:to x="100000" y="90000"/>
                                    </p:animScale>
                                    <p:animScale>
                                      <p:cBhvr>
                                        <p:cTn id="18" dur="166" decel="50000">
                                          <p:stCondLst>
                                            <p:cond delay="1668"/>
                                          </p:stCondLst>
                                        </p:cTn>
                                        <p:tgtEl>
                                          <p:spTgt spid="91140">
                                            <p:txEl>
                                              <p:pRg st="0" end="0"/>
                                            </p:txEl>
                                          </p:spTgt>
                                        </p:tgtEl>
                                      </p:cBhvr>
                                      <p:to x="100000" y="100000"/>
                                    </p:animScale>
                                    <p:animScale>
                                      <p:cBhvr>
                                        <p:cTn id="19" dur="26">
                                          <p:stCondLst>
                                            <p:cond delay="1808"/>
                                          </p:stCondLst>
                                        </p:cTn>
                                        <p:tgtEl>
                                          <p:spTgt spid="91140">
                                            <p:txEl>
                                              <p:pRg st="0" end="0"/>
                                            </p:txEl>
                                          </p:spTgt>
                                        </p:tgtEl>
                                      </p:cBhvr>
                                      <p:to x="100000" y="95000"/>
                                    </p:animScale>
                                    <p:animScale>
                                      <p:cBhvr>
                                        <p:cTn id="20" dur="166" decel="50000">
                                          <p:stCondLst>
                                            <p:cond delay="1834"/>
                                          </p:stCondLst>
                                        </p:cTn>
                                        <p:tgtEl>
                                          <p:spTgt spid="91140">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91150"/>
                                        </p:tgtEl>
                                        <p:attrNameLst>
                                          <p:attrName>style.visibility</p:attrName>
                                        </p:attrNameLst>
                                      </p:cBhvr>
                                      <p:to>
                                        <p:strVal val="visible"/>
                                      </p:to>
                                    </p:set>
                                    <p:animEffect transition="in" filter="wipe(up)">
                                      <p:cBhvr>
                                        <p:cTn id="25" dur="500"/>
                                        <p:tgtEl>
                                          <p:spTgt spid="91150"/>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91141"/>
                                        </p:tgtEl>
                                        <p:attrNameLst>
                                          <p:attrName>style.visibility</p:attrName>
                                        </p:attrNameLst>
                                      </p:cBhvr>
                                      <p:to>
                                        <p:strVal val="visible"/>
                                      </p:to>
                                    </p:set>
                                    <p:animEffect transition="in" filter="wipe(down)">
                                      <p:cBhvr>
                                        <p:cTn id="30" dur="580">
                                          <p:stCondLst>
                                            <p:cond delay="0"/>
                                          </p:stCondLst>
                                        </p:cTn>
                                        <p:tgtEl>
                                          <p:spTgt spid="91141"/>
                                        </p:tgtEl>
                                      </p:cBhvr>
                                    </p:animEffect>
                                    <p:anim calcmode="lin" valueType="num">
                                      <p:cBhvr>
                                        <p:cTn id="31" dur="1822" tmFilter="0,0; 0.14,0.36; 0.43,0.73; 0.71,0.91; 1.0,1.0">
                                          <p:stCondLst>
                                            <p:cond delay="0"/>
                                          </p:stCondLst>
                                        </p:cTn>
                                        <p:tgtEl>
                                          <p:spTgt spid="9114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114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114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114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1141"/>
                                        </p:tgtEl>
                                        <p:attrNameLst>
                                          <p:attrName>ppt_y</p:attrName>
                                        </p:attrNameLst>
                                      </p:cBhvr>
                                      <p:tavLst>
                                        <p:tav tm="0" fmla="#ppt_y-sin(pi*$)/81">
                                          <p:val>
                                            <p:fltVal val="0"/>
                                          </p:val>
                                        </p:tav>
                                        <p:tav tm="100000">
                                          <p:val>
                                            <p:fltVal val="1"/>
                                          </p:val>
                                        </p:tav>
                                      </p:tavLst>
                                    </p:anim>
                                    <p:animScale>
                                      <p:cBhvr>
                                        <p:cTn id="36" dur="26">
                                          <p:stCondLst>
                                            <p:cond delay="650"/>
                                          </p:stCondLst>
                                        </p:cTn>
                                        <p:tgtEl>
                                          <p:spTgt spid="91141"/>
                                        </p:tgtEl>
                                      </p:cBhvr>
                                      <p:to x="100000" y="60000"/>
                                    </p:animScale>
                                    <p:animScale>
                                      <p:cBhvr>
                                        <p:cTn id="37" dur="166" decel="50000">
                                          <p:stCondLst>
                                            <p:cond delay="676"/>
                                          </p:stCondLst>
                                        </p:cTn>
                                        <p:tgtEl>
                                          <p:spTgt spid="91141"/>
                                        </p:tgtEl>
                                      </p:cBhvr>
                                      <p:to x="100000" y="100000"/>
                                    </p:animScale>
                                    <p:animScale>
                                      <p:cBhvr>
                                        <p:cTn id="38" dur="26">
                                          <p:stCondLst>
                                            <p:cond delay="1312"/>
                                          </p:stCondLst>
                                        </p:cTn>
                                        <p:tgtEl>
                                          <p:spTgt spid="91141"/>
                                        </p:tgtEl>
                                      </p:cBhvr>
                                      <p:to x="100000" y="80000"/>
                                    </p:animScale>
                                    <p:animScale>
                                      <p:cBhvr>
                                        <p:cTn id="39" dur="166" decel="50000">
                                          <p:stCondLst>
                                            <p:cond delay="1338"/>
                                          </p:stCondLst>
                                        </p:cTn>
                                        <p:tgtEl>
                                          <p:spTgt spid="91141"/>
                                        </p:tgtEl>
                                      </p:cBhvr>
                                      <p:to x="100000" y="100000"/>
                                    </p:animScale>
                                    <p:animScale>
                                      <p:cBhvr>
                                        <p:cTn id="40" dur="26">
                                          <p:stCondLst>
                                            <p:cond delay="1642"/>
                                          </p:stCondLst>
                                        </p:cTn>
                                        <p:tgtEl>
                                          <p:spTgt spid="91141"/>
                                        </p:tgtEl>
                                      </p:cBhvr>
                                      <p:to x="100000" y="90000"/>
                                    </p:animScale>
                                    <p:animScale>
                                      <p:cBhvr>
                                        <p:cTn id="41" dur="166" decel="50000">
                                          <p:stCondLst>
                                            <p:cond delay="1668"/>
                                          </p:stCondLst>
                                        </p:cTn>
                                        <p:tgtEl>
                                          <p:spTgt spid="91141"/>
                                        </p:tgtEl>
                                      </p:cBhvr>
                                      <p:to x="100000" y="100000"/>
                                    </p:animScale>
                                    <p:animScale>
                                      <p:cBhvr>
                                        <p:cTn id="42" dur="26">
                                          <p:stCondLst>
                                            <p:cond delay="1808"/>
                                          </p:stCondLst>
                                        </p:cTn>
                                        <p:tgtEl>
                                          <p:spTgt spid="91141"/>
                                        </p:tgtEl>
                                      </p:cBhvr>
                                      <p:to x="100000" y="95000"/>
                                    </p:animScale>
                                    <p:animScale>
                                      <p:cBhvr>
                                        <p:cTn id="43" dur="166" decel="50000">
                                          <p:stCondLst>
                                            <p:cond delay="1834"/>
                                          </p:stCondLst>
                                        </p:cTn>
                                        <p:tgtEl>
                                          <p:spTgt spid="91141"/>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91151"/>
                                        </p:tgtEl>
                                        <p:attrNameLst>
                                          <p:attrName>style.visibility</p:attrName>
                                        </p:attrNameLst>
                                      </p:cBhvr>
                                      <p:to>
                                        <p:strVal val="visible"/>
                                      </p:to>
                                    </p:set>
                                    <p:animEffect transition="in" filter="wipe(down)">
                                      <p:cBhvr>
                                        <p:cTn id="48" dur="500"/>
                                        <p:tgtEl>
                                          <p:spTgt spid="91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p:bldP spid="91150" grpId="0" animBg="1"/>
      <p:bldP spid="9115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7"/>
            <a:ext cx="8305800" cy="1143000"/>
          </a:xfrm>
        </p:spPr>
        <p:txBody>
          <a:bodyPr numCol="1"/>
          <a:lstStyle/>
          <a:p>
            <a:r>
              <a:rPr lang="en-US" dirty="0" smtClean="0">
                <a:solidFill>
                  <a:schemeClr val="tx1"/>
                </a:solidFill>
                <a:latin typeface="+mj-lt"/>
              </a:rPr>
              <a:t>Planning For Success</a:t>
            </a:r>
            <a:endParaRPr lang="en-US" dirty="0">
              <a:solidFill>
                <a:schemeClr val="tx1"/>
              </a:solidFill>
              <a:latin typeface="+mj-lt"/>
            </a:endParaRPr>
          </a:p>
        </p:txBody>
      </p:sp>
      <p:sp>
        <p:nvSpPr>
          <p:cNvPr id="94211" name="Rectangle 3"/>
          <p:cNvSpPr>
            <a:spLocks noGrp="1" noChangeArrowheads="1"/>
          </p:cNvSpPr>
          <p:nvPr>
            <p:ph idx="1"/>
          </p:nvPr>
        </p:nvSpPr>
        <p:spPr>
          <a:xfrm>
            <a:off x="914400" y="1828800"/>
            <a:ext cx="7772400" cy="4191000"/>
          </a:xfrm>
        </p:spPr>
        <p:txBody>
          <a:bodyPr numCol="1"/>
          <a:lstStyle/>
          <a:p>
            <a:pPr marL="609600" indent="-609600" eaLnBrk="1" hangingPunct="1"/>
            <a:r>
              <a:rPr lang="en-US" dirty="0" smtClean="0">
                <a:latin typeface="+mn-lt"/>
              </a:rPr>
              <a:t>Develop criteria for moving between levels</a:t>
            </a:r>
          </a:p>
          <a:p>
            <a:pPr marL="609600" indent="-609600" eaLnBrk="1" hangingPunct="1"/>
            <a:endParaRPr lang="en-US" dirty="0" smtClean="0">
              <a:latin typeface="+mn-lt"/>
            </a:endParaRPr>
          </a:p>
          <a:p>
            <a:pPr marL="609600" indent="-609600"/>
            <a:r>
              <a:rPr lang="en-US" dirty="0" smtClean="0">
                <a:latin typeface="+mn-lt"/>
              </a:rPr>
              <a:t>Develop a system to fade the Tier 2 intervention</a:t>
            </a:r>
          </a:p>
          <a:p>
            <a:pPr marL="609600" indent="-609600" eaLnBrk="1" hangingPunct="1"/>
            <a:endParaRPr lang="en-US" dirty="0" smtClean="0">
              <a:latin typeface="+mn-lt"/>
            </a:endParaRPr>
          </a:p>
        </p:txBody>
      </p:sp>
    </p:spTree>
    <p:extLst>
      <p:ext uri="{BB962C8B-B14F-4D97-AF65-F5344CB8AC3E}">
        <p14:creationId xmlns:p14="http://schemas.microsoft.com/office/powerpoint/2010/main" val="321666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7"/>
            <a:ext cx="8382000" cy="1143000"/>
          </a:xfrm>
        </p:spPr>
        <p:txBody>
          <a:bodyPr numCol="1"/>
          <a:lstStyle/>
          <a:p>
            <a:r>
              <a:rPr lang="en-US" dirty="0" smtClean="0">
                <a:solidFill>
                  <a:schemeClr val="tx1"/>
                </a:solidFill>
                <a:latin typeface="+mj-lt"/>
              </a:rPr>
              <a:t>Planning for More Support</a:t>
            </a:r>
            <a:endParaRPr lang="en-US" dirty="0">
              <a:solidFill>
                <a:schemeClr val="tx1"/>
              </a:solidFill>
              <a:latin typeface="+mj-lt"/>
            </a:endParaRPr>
          </a:p>
        </p:txBody>
      </p:sp>
      <p:sp>
        <p:nvSpPr>
          <p:cNvPr id="89091" name="Rectangle 3"/>
          <p:cNvSpPr>
            <a:spLocks noGrp="1" noChangeArrowheads="1"/>
          </p:cNvSpPr>
          <p:nvPr>
            <p:ph idx="1"/>
          </p:nvPr>
        </p:nvSpPr>
        <p:spPr>
          <a:xfrm>
            <a:off x="914400" y="1905000"/>
            <a:ext cx="7772400" cy="4114800"/>
          </a:xfrm>
        </p:spPr>
        <p:txBody>
          <a:bodyPr numCol="1"/>
          <a:lstStyle/>
          <a:p>
            <a:pPr eaLnBrk="1" hangingPunct="1"/>
            <a:r>
              <a:rPr lang="en-US" dirty="0" smtClean="0">
                <a:latin typeface="+mn-lt"/>
              </a:rPr>
              <a:t>If Tier 2 intervention </a:t>
            </a:r>
            <a:r>
              <a:rPr lang="en-US" i="1" dirty="0" smtClean="0">
                <a:latin typeface="+mn-lt"/>
              </a:rPr>
              <a:t>and modified Tier 2 intervention</a:t>
            </a:r>
            <a:r>
              <a:rPr lang="en-US" dirty="0" smtClean="0">
                <a:latin typeface="+mn-lt"/>
              </a:rPr>
              <a:t> do not lead to improvements for children, then the Tier 3 process should be initiated</a:t>
            </a:r>
          </a:p>
          <a:p>
            <a:pPr eaLnBrk="1" hangingPunct="1"/>
            <a:r>
              <a:rPr lang="en-US" dirty="0" smtClean="0">
                <a:latin typeface="+mn-lt"/>
              </a:rPr>
              <a:t>Tier 3 = FBA that leads to individual behavior support plan</a:t>
            </a:r>
          </a:p>
        </p:txBody>
      </p:sp>
    </p:spTree>
    <p:extLst>
      <p:ext uri="{BB962C8B-B14F-4D97-AF65-F5344CB8AC3E}">
        <p14:creationId xmlns:p14="http://schemas.microsoft.com/office/powerpoint/2010/main" val="200408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0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Used to  Fill in more specific behaviors based on schoolwide expectations" title="Individualized Point Card"/>
          <p:cNvPicPr>
            <a:picLocks noChangeAspect="1" noChangeArrowheads="1"/>
          </p:cNvPicPr>
          <p:nvPr/>
        </p:nvPicPr>
        <p:blipFill>
          <a:blip r:embed="rId2" cstate="print"/>
          <a:srcRect/>
          <a:stretch>
            <a:fillRect/>
          </a:stretch>
        </p:blipFill>
        <p:spPr>
          <a:xfrm>
            <a:off x="1066800" y="1447801"/>
            <a:ext cx="7603026" cy="5164555"/>
          </a:xfrm>
          <a:prstGeom prst="rect">
            <a:avLst/>
          </a:prstGeom>
          <a:noFill/>
          <a:ln w="9525">
            <a:solidFill>
              <a:schemeClr val="accent1"/>
            </a:solidFill>
            <a:miter lim="800000"/>
            <a:headEnd/>
            <a:tailEnd/>
          </a:ln>
        </p:spPr>
      </p:pic>
      <p:sp>
        <p:nvSpPr>
          <p:cNvPr id="6" name="Rectangle 2"/>
          <p:cNvSpPr>
            <a:spLocks noGrp="1" noChangeArrowheads="1"/>
          </p:cNvSpPr>
          <p:nvPr>
            <p:ph type="title"/>
          </p:nvPr>
        </p:nvSpPr>
        <p:spPr>
          <a:xfrm>
            <a:off x="304800" y="228600"/>
            <a:ext cx="8520599" cy="763599"/>
          </a:xfrm>
        </p:spPr>
        <p:txBody>
          <a:bodyPr numCol="1">
            <a:normAutofit fontScale="90000"/>
          </a:bodyPr>
          <a:lstStyle/>
          <a:p>
            <a:r>
              <a:rPr lang="en-US" sz="4000" u="sng" dirty="0"/>
              <a:t>Individualized Point Card</a:t>
            </a:r>
            <a:r>
              <a:rPr lang="en-US" sz="4000" dirty="0"/>
              <a:t/>
            </a:r>
            <a:br>
              <a:rPr lang="en-US" sz="4000" dirty="0"/>
            </a:br>
            <a:r>
              <a:rPr lang="en-US" sz="3100" dirty="0"/>
              <a:t>Fill in more specific behaviors</a:t>
            </a:r>
          </a:p>
        </p:txBody>
      </p:sp>
    </p:spTree>
    <p:extLst>
      <p:ext uri="{BB962C8B-B14F-4D97-AF65-F5344CB8AC3E}">
        <p14:creationId xmlns:p14="http://schemas.microsoft.com/office/powerpoint/2010/main" val="5459478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0" y="381000"/>
            <a:ext cx="7467600" cy="685800"/>
          </a:xfrm>
        </p:spPr>
        <p:txBody>
          <a:bodyPr numCol="1">
            <a:normAutofit fontScale="90000"/>
          </a:bodyPr>
          <a:lstStyle/>
          <a:p>
            <a:r>
              <a:rPr lang="en-US" sz="4000" dirty="0"/>
              <a:t>Individualized Point Card</a:t>
            </a:r>
          </a:p>
        </p:txBody>
      </p:sp>
      <p:sp>
        <p:nvSpPr>
          <p:cNvPr id="5" name="Content Placeholder 4"/>
          <p:cNvSpPr>
            <a:spLocks noGrp="1"/>
          </p:cNvSpPr>
          <p:nvPr>
            <p:ph sz="half" idx="2"/>
          </p:nvPr>
        </p:nvSpPr>
        <p:spPr/>
        <p:txBody>
          <a:bodyPr numCol="1"/>
          <a:lstStyle/>
          <a:p>
            <a:endParaRPr lang="en-US"/>
          </a:p>
        </p:txBody>
      </p:sp>
      <p:pic>
        <p:nvPicPr>
          <p:cNvPr id="71681" name="Picture 1" descr="Three goals are highlighted on the point card for the student to work towards" title="Individualized Point Card with highlighted goals"/>
          <p:cNvPicPr>
            <a:picLocks noChangeAspect="1" noChangeArrowheads="1"/>
          </p:cNvPicPr>
          <p:nvPr/>
        </p:nvPicPr>
        <p:blipFill>
          <a:blip r:embed="rId2" cstate="print"/>
          <a:srcRect/>
          <a:stretch>
            <a:fillRect/>
          </a:stretch>
        </p:blipFill>
        <p:spPr>
          <a:xfrm>
            <a:off x="1143000" y="1219200"/>
            <a:ext cx="8001000" cy="5531432"/>
          </a:xfrm>
          <a:prstGeom prst="rect">
            <a:avLst/>
          </a:prstGeom>
          <a:noFill/>
          <a:ln w="9525">
            <a:solidFill>
              <a:schemeClr val="accent1"/>
            </a:solidFill>
            <a:miter lim="800000"/>
            <a:headEnd/>
            <a:tailEnd/>
          </a:ln>
        </p:spPr>
      </p:pic>
      <p:sp>
        <p:nvSpPr>
          <p:cNvPr id="131076" name="Oval 4" descr="highlights three goals on the point card for the student to work towards" title="Red Oval"/>
          <p:cNvSpPr>
            <a:spLocks noChangeArrowheads="1"/>
          </p:cNvSpPr>
          <p:nvPr/>
        </p:nvSpPr>
        <p:spPr>
          <a:xfrm>
            <a:off x="2286000" y="3048000"/>
            <a:ext cx="1752600" cy="2438400"/>
          </a:xfrm>
          <a:prstGeom prst="ellipse">
            <a:avLst/>
          </a:prstGeom>
          <a:noFill/>
          <a:ln w="60325" algn="ctr">
            <a:solidFill>
              <a:srgbClr val="FF0000"/>
            </a:solidFill>
            <a:round/>
            <a:headEnd/>
            <a:tailEnd/>
          </a:ln>
          <a:effectLst/>
        </p:spPr>
        <p:txBody>
          <a:bodyPr wrap="none" numCol="1" anchor="ctr"/>
          <a:lstStyle/>
          <a:p>
            <a:endParaRPr lang="en-US">
              <a:solidFill>
                <a:prstClr val="black"/>
              </a:solidFill>
            </a:endParaRPr>
          </a:p>
        </p:txBody>
      </p:sp>
      <p:sp>
        <p:nvSpPr>
          <p:cNvPr id="7" name="TextBox 6"/>
          <p:cNvSpPr txBox="1"/>
          <p:nvPr/>
        </p:nvSpPr>
        <p:spPr>
          <a:xfrm>
            <a:off x="2743200" y="2057401"/>
            <a:ext cx="1143000" cy="307777"/>
          </a:xfrm>
          <a:prstGeom prst="rect">
            <a:avLst/>
          </a:prstGeom>
          <a:noFill/>
        </p:spPr>
        <p:txBody>
          <a:bodyPr wrap="square" numCol="1" rtlCol="0">
            <a:spAutoFit/>
          </a:bodyPr>
          <a:lstStyle/>
          <a:p>
            <a:r>
              <a:rPr lang="en-US" dirty="0" smtClean="0">
                <a:solidFill>
                  <a:prstClr val="black"/>
                </a:solidFill>
              </a:rPr>
              <a:t>Robbie</a:t>
            </a:r>
            <a:endParaRPr lang="en-US" dirty="0">
              <a:solidFill>
                <a:prstClr val="black"/>
              </a:solidFill>
            </a:endParaRPr>
          </a:p>
        </p:txBody>
      </p:sp>
      <p:sp>
        <p:nvSpPr>
          <p:cNvPr id="8" name="TextBox 7"/>
          <p:cNvSpPr txBox="1"/>
          <p:nvPr/>
        </p:nvSpPr>
        <p:spPr>
          <a:xfrm>
            <a:off x="6248400" y="2057401"/>
            <a:ext cx="1524000" cy="307777"/>
          </a:xfrm>
          <a:prstGeom prst="rect">
            <a:avLst/>
          </a:prstGeom>
          <a:noFill/>
        </p:spPr>
        <p:txBody>
          <a:bodyPr wrap="square" numCol="1" rtlCol="0">
            <a:spAutoFit/>
          </a:bodyPr>
          <a:lstStyle/>
          <a:p>
            <a:r>
              <a:rPr lang="en-US" dirty="0" smtClean="0">
                <a:solidFill>
                  <a:prstClr val="black"/>
                </a:solidFill>
              </a:rPr>
              <a:t>Oct. 14</a:t>
            </a:r>
            <a:r>
              <a:rPr lang="en-US" baseline="30000" dirty="0" smtClean="0">
                <a:solidFill>
                  <a:prstClr val="black"/>
                </a:solidFill>
              </a:rPr>
              <a:t>th</a:t>
            </a:r>
            <a:r>
              <a:rPr lang="en-US" dirty="0" smtClean="0">
                <a:solidFill>
                  <a:prstClr val="black"/>
                </a:solidFill>
              </a:rPr>
              <a:t> 20--</a:t>
            </a:r>
            <a:endParaRPr lang="en-US" dirty="0">
              <a:solidFill>
                <a:prstClr val="black"/>
              </a:solidFill>
            </a:endParaRPr>
          </a:p>
        </p:txBody>
      </p:sp>
    </p:spTree>
    <p:extLst>
      <p:ext uri="{BB962C8B-B14F-4D97-AF65-F5344CB8AC3E}">
        <p14:creationId xmlns:p14="http://schemas.microsoft.com/office/powerpoint/2010/main" val="27871470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descr="&#10;"/>
          <p:cNvSpPr>
            <a:spLocks noGrp="1"/>
          </p:cNvSpPr>
          <p:nvPr>
            <p:ph type="title"/>
          </p:nvPr>
        </p:nvSpPr>
        <p:spPr>
          <a:xfrm>
            <a:off x="381000" y="304800"/>
            <a:ext cx="8620760" cy="1143000"/>
          </a:xfrm>
        </p:spPr>
        <p:txBody>
          <a:bodyPr numCol="1">
            <a:normAutofit fontScale="90000"/>
          </a:bodyPr>
          <a:lstStyle/>
          <a:p>
            <a:r>
              <a:rPr lang="en-US" dirty="0" smtClean="0">
                <a:solidFill>
                  <a:schemeClr val="tx1"/>
                </a:solidFill>
                <a:latin typeface="+mj-lt"/>
              </a:rPr>
              <a:t>More Frequent Check-Ins</a:t>
            </a:r>
            <a:br>
              <a:rPr lang="en-US" dirty="0" smtClean="0">
                <a:solidFill>
                  <a:schemeClr val="tx1"/>
                </a:solidFill>
                <a:latin typeface="+mj-lt"/>
              </a:rPr>
            </a:br>
            <a:r>
              <a:rPr lang="en-US" sz="900" dirty="0" smtClean="0">
                <a:solidFill>
                  <a:schemeClr val="tx1"/>
                </a:solidFill>
                <a:latin typeface="+mj-lt"/>
              </a:rPr>
              <a:t/>
            </a:r>
            <a:br>
              <a:rPr lang="en-US" sz="900" dirty="0" smtClean="0">
                <a:solidFill>
                  <a:schemeClr val="tx1"/>
                </a:solidFill>
                <a:latin typeface="+mj-lt"/>
              </a:rPr>
            </a:br>
            <a:r>
              <a:rPr lang="en-US" dirty="0" smtClean="0">
                <a:solidFill>
                  <a:schemeClr val="tx1"/>
                </a:solidFill>
                <a:latin typeface="+mj-lt"/>
              </a:rPr>
              <a:t>	“CICO Hair Club for Kids”</a:t>
            </a:r>
          </a:p>
        </p:txBody>
      </p:sp>
      <p:pic>
        <p:nvPicPr>
          <p:cNvPr id="22531" name="Picture 3" descr="Allows for more Frequent Check-Ins and recognition data" title="“CICO Hair Club for Kids” strategies"/>
          <p:cNvPicPr>
            <a:picLocks noChangeAspect="1" noChangeArrowheads="1"/>
          </p:cNvPicPr>
          <p:nvPr/>
        </p:nvPicPr>
        <p:blipFill>
          <a:blip r:embed="rId2" cstate="print">
            <a:extLst>
              <a:ext uri="{28A0092B-C50C-407E-A947-70E740481C1C}">
                <a14:useLocalDpi xmlns:a14="http://schemas.microsoft.com/office/drawing/2010/main" val="0"/>
              </a:ext>
            </a:extLst>
          </a:blip>
          <a:srcRect l="5882" t="21278" r="58824" b="30569"/>
          <a:stretch>
            <a:fillRect/>
          </a:stretch>
        </p:blipFill>
        <p:spPr>
          <a:xfrm>
            <a:off x="89694" y="1666240"/>
            <a:ext cx="8915400" cy="34175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7" name="Straight Connector 6" descr="This is a little line that resembles a pencil mark on a check-in sheet for a student."/>
          <p:cNvCxnSpPr/>
          <p:nvPr/>
        </p:nvCxnSpPr>
        <p:spPr>
          <a:xfrm rot="16200000" flipH="1">
            <a:off x="3848101" y="2781300"/>
            <a:ext cx="152400" cy="7620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2" name="Straight Connector 11" descr="This is a little line that resembles a pencil mark on a check-in sheet for a student."/>
          <p:cNvCxnSpPr/>
          <p:nvPr/>
        </p:nvCxnSpPr>
        <p:spPr>
          <a:xfrm rot="5400000">
            <a:off x="3961608" y="2818608"/>
            <a:ext cx="152400" cy="1587"/>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4" name="Straight Connector 13" descr="This is a little line that resembles a pencil mark on a check-in sheet for a student."/>
          <p:cNvCxnSpPr/>
          <p:nvPr/>
        </p:nvCxnSpPr>
        <p:spPr>
          <a:xfrm rot="5400000">
            <a:off x="4077495" y="2780506"/>
            <a:ext cx="152400" cy="77788"/>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6" name="Straight Connector 15" descr="This is a little line that resembles a pencil mark on a check-in sheet for a student."/>
          <p:cNvCxnSpPr/>
          <p:nvPr/>
        </p:nvCxnSpPr>
        <p:spPr>
          <a:xfrm rot="5400000">
            <a:off x="4153695" y="2856706"/>
            <a:ext cx="152400" cy="77788"/>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7" name="Straight Connector 16" descr="This is a little line that resembles a pencil mark on a check-in sheet for a student."/>
          <p:cNvCxnSpPr/>
          <p:nvPr/>
        </p:nvCxnSpPr>
        <p:spPr>
          <a:xfrm rot="16200000" flipH="1">
            <a:off x="3771901" y="2857500"/>
            <a:ext cx="152400" cy="7620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3" name="Straight Connector 22" descr="This is a little line that resembles a pencil mark on a check-in sheet for a student."/>
          <p:cNvCxnSpPr/>
          <p:nvPr/>
        </p:nvCxnSpPr>
        <p:spPr>
          <a:xfrm rot="5400000">
            <a:off x="4495008" y="2818608"/>
            <a:ext cx="152400" cy="1587"/>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0" name="Straight Connector 29" descr="This is a little line that resembles a pencil mark on a check-in sheet for a student."/>
          <p:cNvCxnSpPr/>
          <p:nvPr/>
        </p:nvCxnSpPr>
        <p:spPr>
          <a:xfrm rot="5400000">
            <a:off x="5031740" y="2785585"/>
            <a:ext cx="152400" cy="77788"/>
          </a:xfrm>
          <a:prstGeom prst="line">
            <a:avLst/>
          </a:prstGeom>
          <a:ln w="19050"/>
        </p:spPr>
        <p:style>
          <a:lnRef idx="1">
            <a:schemeClr val="accent2"/>
          </a:lnRef>
          <a:fillRef idx="0">
            <a:schemeClr val="accent2"/>
          </a:fillRef>
          <a:effectRef idx="0">
            <a:schemeClr val="accent2"/>
          </a:effectRef>
          <a:fontRef idx="minor">
            <a:schemeClr val="tx1"/>
          </a:fontRef>
        </p:style>
      </p:cxnSp>
      <p:grpSp>
        <p:nvGrpSpPr>
          <p:cNvPr id="22539" name="Group 43" descr="This is a little line that resembles a pencil mark on a check-in sheet for a student."/>
          <p:cNvGrpSpPr>
            <a:grpSpLocks/>
          </p:cNvGrpSpPr>
          <p:nvPr/>
        </p:nvGrpSpPr>
        <p:grpSpPr>
          <a:xfrm>
            <a:off x="5257800" y="2743199"/>
            <a:ext cx="458788" cy="228600"/>
            <a:chOff x="3962400" y="3124200"/>
            <a:chExt cx="458788" cy="228600"/>
          </a:xfrm>
        </p:grpSpPr>
        <p:cxnSp>
          <p:nvCxnSpPr>
            <p:cNvPr id="39" name="Straight Connector 38"/>
            <p:cNvCxnSpPr/>
            <p:nvPr/>
          </p:nvCxnSpPr>
          <p:spPr>
            <a:xfrm rot="16200000" flipH="1">
              <a:off x="4000500" y="3162300"/>
              <a:ext cx="152400" cy="7620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p:nvCxnSpPr>
          <p:spPr>
            <a:xfrm rot="5400000">
              <a:off x="4114007" y="3199606"/>
              <a:ext cx="152400" cy="1587"/>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41" name="Straight Connector 40"/>
            <p:cNvCxnSpPr/>
            <p:nvPr/>
          </p:nvCxnSpPr>
          <p:spPr>
            <a:xfrm rot="5400000">
              <a:off x="4229894" y="3161506"/>
              <a:ext cx="152400" cy="77788"/>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42" name="Straight Connector 41"/>
            <p:cNvCxnSpPr/>
            <p:nvPr/>
          </p:nvCxnSpPr>
          <p:spPr>
            <a:xfrm rot="5400000">
              <a:off x="4306094" y="3237706"/>
              <a:ext cx="152400" cy="77788"/>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43" name="Straight Connector 42"/>
            <p:cNvCxnSpPr/>
            <p:nvPr/>
          </p:nvCxnSpPr>
          <p:spPr>
            <a:xfrm rot="16200000" flipH="1">
              <a:off x="3924300" y="3238500"/>
              <a:ext cx="152400" cy="76200"/>
            </a:xfrm>
            <a:prstGeom prst="line">
              <a:avLst/>
            </a:prstGeom>
            <a:ln w="19050"/>
          </p:spPr>
          <p:style>
            <a:lnRef idx="1">
              <a:schemeClr val="accent2"/>
            </a:lnRef>
            <a:fillRef idx="0">
              <a:schemeClr val="accent2"/>
            </a:fillRef>
            <a:effectRef idx="0">
              <a:schemeClr val="accent2"/>
            </a:effectRef>
            <a:fontRef idx="minor">
              <a:schemeClr val="tx1"/>
            </a:fontRef>
          </p:style>
        </p:cxnSp>
      </p:grpSp>
      <p:grpSp>
        <p:nvGrpSpPr>
          <p:cNvPr id="22540" name="Group 49" descr="These are little lines that resembles a pencil mark on a check-in sheet for a student."/>
          <p:cNvGrpSpPr>
            <a:grpSpLocks/>
          </p:cNvGrpSpPr>
          <p:nvPr/>
        </p:nvGrpSpPr>
        <p:grpSpPr>
          <a:xfrm>
            <a:off x="6704012" y="2590800"/>
            <a:ext cx="381000" cy="347979"/>
            <a:chOff x="3962400" y="3124200"/>
            <a:chExt cx="458788" cy="228600"/>
          </a:xfrm>
        </p:grpSpPr>
        <p:cxnSp>
          <p:nvCxnSpPr>
            <p:cNvPr id="45" name="Straight Connector 44"/>
            <p:cNvCxnSpPr/>
            <p:nvPr/>
          </p:nvCxnSpPr>
          <p:spPr>
            <a:xfrm rot="16200000" flipH="1">
              <a:off x="4000500" y="3162300"/>
              <a:ext cx="152400" cy="7620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46" name="Straight Connector 45"/>
            <p:cNvCxnSpPr/>
            <p:nvPr/>
          </p:nvCxnSpPr>
          <p:spPr>
            <a:xfrm rot="5400000">
              <a:off x="4114007" y="3199606"/>
              <a:ext cx="152400" cy="1587"/>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47" name="Straight Connector 46"/>
            <p:cNvCxnSpPr/>
            <p:nvPr/>
          </p:nvCxnSpPr>
          <p:spPr>
            <a:xfrm rot="5400000">
              <a:off x="4229894" y="3161506"/>
              <a:ext cx="152400" cy="77788"/>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48" name="Straight Connector 47"/>
            <p:cNvCxnSpPr/>
            <p:nvPr/>
          </p:nvCxnSpPr>
          <p:spPr>
            <a:xfrm rot="5400000">
              <a:off x="4306094" y="3237706"/>
              <a:ext cx="152400" cy="77788"/>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49" name="Straight Connector 48"/>
            <p:cNvCxnSpPr/>
            <p:nvPr/>
          </p:nvCxnSpPr>
          <p:spPr>
            <a:xfrm rot="16200000" flipH="1">
              <a:off x="3924300" y="3238500"/>
              <a:ext cx="152400" cy="76200"/>
            </a:xfrm>
            <a:prstGeom prst="line">
              <a:avLst/>
            </a:prstGeom>
            <a:ln w="19050"/>
          </p:spPr>
          <p:style>
            <a:lnRef idx="1">
              <a:schemeClr val="accent2"/>
            </a:lnRef>
            <a:fillRef idx="0">
              <a:schemeClr val="accent2"/>
            </a:fillRef>
            <a:effectRef idx="0">
              <a:schemeClr val="accent2"/>
            </a:effectRef>
            <a:fontRef idx="minor">
              <a:schemeClr val="tx1"/>
            </a:fontRef>
          </p:style>
        </p:cxnSp>
      </p:grpSp>
      <p:grpSp>
        <p:nvGrpSpPr>
          <p:cNvPr id="22541" name="Group 56" descr="This is a little line that resembles a pencil mark on a check-in sheet for a student."/>
          <p:cNvGrpSpPr>
            <a:grpSpLocks/>
          </p:cNvGrpSpPr>
          <p:nvPr/>
        </p:nvGrpSpPr>
        <p:grpSpPr>
          <a:xfrm>
            <a:off x="6394133" y="2743199"/>
            <a:ext cx="152400" cy="152400"/>
            <a:chOff x="4724400" y="5638800"/>
            <a:chExt cx="152400" cy="152400"/>
          </a:xfrm>
        </p:grpSpPr>
        <p:cxnSp>
          <p:nvCxnSpPr>
            <p:cNvPr id="51" name="Straight Connector 50"/>
            <p:cNvCxnSpPr/>
            <p:nvPr/>
          </p:nvCxnSpPr>
          <p:spPr>
            <a:xfrm rot="16200000" flipH="1">
              <a:off x="4686300" y="5676900"/>
              <a:ext cx="152400" cy="7620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52" name="Straight Connector 51"/>
            <p:cNvCxnSpPr/>
            <p:nvPr/>
          </p:nvCxnSpPr>
          <p:spPr>
            <a:xfrm rot="5400000">
              <a:off x="4799807" y="5714206"/>
              <a:ext cx="152400" cy="1587"/>
            </a:xfrm>
            <a:prstGeom prst="line">
              <a:avLst/>
            </a:prstGeom>
            <a:ln w="19050"/>
          </p:spPr>
          <p:style>
            <a:lnRef idx="1">
              <a:schemeClr val="accent2"/>
            </a:lnRef>
            <a:fillRef idx="0">
              <a:schemeClr val="accent2"/>
            </a:fillRef>
            <a:effectRef idx="0">
              <a:schemeClr val="accent2"/>
            </a:effectRef>
            <a:fontRef idx="minor">
              <a:schemeClr val="tx1"/>
            </a:fontRef>
          </p:style>
        </p:cxnSp>
      </p:grpSp>
      <p:cxnSp>
        <p:nvCxnSpPr>
          <p:cNvPr id="58" name="Straight Connector 57" descr="This is a little line that resembles a pencil mark on a check-in sheet for a student."/>
          <p:cNvCxnSpPr/>
          <p:nvPr/>
        </p:nvCxnSpPr>
        <p:spPr>
          <a:xfrm rot="16200000" flipH="1">
            <a:off x="7735886" y="2773679"/>
            <a:ext cx="152400" cy="7620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59" name="Straight Connector 58" descr="This is a little line that resembles a pencil mark on a check-in sheet for a student." title="Little Line for Hair Marks"/>
          <p:cNvCxnSpPr/>
          <p:nvPr/>
        </p:nvCxnSpPr>
        <p:spPr>
          <a:xfrm rot="5400000">
            <a:off x="7849393" y="2810985"/>
            <a:ext cx="152400" cy="1587"/>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2544" name="TextBox 63"/>
          <p:cNvSpPr txBox="1">
            <a:spLocks noChangeArrowheads="1"/>
          </p:cNvSpPr>
          <p:nvPr/>
        </p:nvSpPr>
        <p:spPr>
          <a:xfrm>
            <a:off x="990600" y="5221704"/>
            <a:ext cx="81534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eaLnBrk="0" hangingPunct="0">
              <a:defRPr sz="2000">
                <a:solidFill>
                  <a:schemeClr val="tx1"/>
                </a:solidFill>
                <a:latin typeface="Arial" charset="0"/>
                <a:cs typeface="Arial" charset="0"/>
              </a:defRPr>
            </a:lvl1pPr>
            <a:lvl2pPr eaLnBrk="0" hangingPunct="0">
              <a:defRPr sz="2000">
                <a:solidFill>
                  <a:schemeClr val="tx1"/>
                </a:solidFill>
                <a:latin typeface="Arial" charset="0"/>
                <a:cs typeface="Arial" charset="0"/>
              </a:defRPr>
            </a:lvl2pPr>
            <a:lvl3pPr eaLnBrk="0" hangingPunct="0">
              <a:defRPr sz="2000">
                <a:solidFill>
                  <a:schemeClr val="tx1"/>
                </a:solidFill>
                <a:latin typeface="Arial" charset="0"/>
                <a:cs typeface="Arial" charset="0"/>
              </a:defRPr>
            </a:lvl3pPr>
            <a:lvl4pPr eaLnBrk="0" hangingPunct="0">
              <a:defRPr sz="2000">
                <a:solidFill>
                  <a:schemeClr val="tx1"/>
                </a:solidFill>
                <a:latin typeface="Arial" charset="0"/>
                <a:cs typeface="Arial" charset="0"/>
              </a:defRPr>
            </a:lvl4pPr>
            <a:lvl5pPr eaLnBrk="0" hangingPunct="0">
              <a:defRPr sz="2000">
                <a:solidFill>
                  <a:schemeClr val="tx1"/>
                </a:solidFill>
                <a:latin typeface="Arial" charset="0"/>
                <a:cs typeface="Arial" charset="0"/>
              </a:defRPr>
            </a:lvl5pPr>
            <a:lvl6pPr marL="457200" eaLnBrk="0" fontAlgn="base" hangingPunct="0">
              <a:spcBef>
                <a:spcPct val="0"/>
              </a:spcBef>
              <a:spcAft>
                <a:spcPct val="0"/>
              </a:spcAft>
              <a:defRPr sz="2000">
                <a:solidFill>
                  <a:schemeClr val="tx1"/>
                </a:solidFill>
                <a:latin typeface="Arial" charset="0"/>
                <a:cs typeface="Arial" charset="0"/>
              </a:defRPr>
            </a:lvl6pPr>
            <a:lvl7pPr marL="914400" eaLnBrk="0" fontAlgn="base" hangingPunct="0">
              <a:spcBef>
                <a:spcPct val="0"/>
              </a:spcBef>
              <a:spcAft>
                <a:spcPct val="0"/>
              </a:spcAft>
              <a:defRPr sz="2000">
                <a:solidFill>
                  <a:schemeClr val="tx1"/>
                </a:solidFill>
                <a:latin typeface="Arial" charset="0"/>
                <a:cs typeface="Arial" charset="0"/>
              </a:defRPr>
            </a:lvl7pPr>
            <a:lvl8pPr marL="1371600" eaLnBrk="0" fontAlgn="base" hangingPunct="0">
              <a:spcBef>
                <a:spcPct val="0"/>
              </a:spcBef>
              <a:spcAft>
                <a:spcPct val="0"/>
              </a:spcAft>
              <a:defRPr sz="2000">
                <a:solidFill>
                  <a:schemeClr val="tx1"/>
                </a:solidFill>
                <a:latin typeface="Arial" charset="0"/>
                <a:cs typeface="Arial" charset="0"/>
              </a:defRPr>
            </a:lvl8pPr>
            <a:lvl9pPr marL="1828800" eaLnBrk="0" fontAlgn="base" hangingPunct="0">
              <a:spcBef>
                <a:spcPct val="0"/>
              </a:spcBef>
              <a:spcAft>
                <a:spcPct val="0"/>
              </a:spcAft>
              <a:defRPr sz="2000">
                <a:solidFill>
                  <a:schemeClr val="tx1"/>
                </a:solidFill>
                <a:latin typeface="Arial" charset="0"/>
                <a:cs typeface="Arial" charset="0"/>
              </a:defRPr>
            </a:lvl9pPr>
          </a:lstStyle>
          <a:p>
            <a:pPr eaLnBrk="1" hangingPunct="1">
              <a:buFont typeface="Arial" charset="0"/>
              <a:buChar char="•"/>
            </a:pPr>
            <a:r>
              <a:rPr lang="en-US" dirty="0" smtClean="0">
                <a:solidFill>
                  <a:prstClr val="black"/>
                </a:solidFill>
              </a:rPr>
              <a:t>Teacher gives more frequent feedback by applying hair – then uses hair to inform overall score for period</a:t>
            </a:r>
          </a:p>
          <a:p>
            <a:pPr eaLnBrk="1" hangingPunct="1">
              <a:buFont typeface="Arial" charset="0"/>
              <a:buChar char="•"/>
            </a:pPr>
            <a:endParaRPr lang="en-US" dirty="0">
              <a:solidFill>
                <a:prstClr val="black"/>
              </a:solidFill>
            </a:endParaRPr>
          </a:p>
          <a:p>
            <a:pPr eaLnBrk="1" hangingPunct="1">
              <a:buFont typeface="Arial" charset="0"/>
              <a:buChar char="•"/>
            </a:pPr>
            <a:r>
              <a:rPr lang="en-US" dirty="0" smtClean="0">
                <a:solidFill>
                  <a:prstClr val="black"/>
                </a:solidFill>
              </a:rPr>
              <a:t>Another Alternative – Create alternate card which breaks day into smaller intervals </a:t>
            </a:r>
            <a:endParaRPr lang="en-US" dirty="0">
              <a:solidFill>
                <a:prstClr val="black"/>
              </a:solidFill>
            </a:endParaRPr>
          </a:p>
        </p:txBody>
      </p:sp>
    </p:spTree>
    <p:extLst>
      <p:ext uri="{BB962C8B-B14F-4D97-AF65-F5344CB8AC3E}">
        <p14:creationId xmlns:p14="http://schemas.microsoft.com/office/powerpoint/2010/main" val="3604794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
          <p:cNvSpPr>
            <a:spLocks noGrp="1"/>
          </p:cNvSpPr>
          <p:nvPr>
            <p:ph type="title"/>
          </p:nvPr>
        </p:nvSpPr>
        <p:spPr>
          <a:xfrm>
            <a:off x="381000" y="1905000"/>
            <a:ext cx="4191000" cy="609600"/>
          </a:xfrm>
        </p:spPr>
        <p:txBody>
          <a:bodyPr numCol="1"/>
          <a:lstStyle/>
          <a:p>
            <a:pPr algn="l">
              <a:defRPr/>
            </a:pPr>
            <a:r>
              <a:rPr lang="en-US" sz="4000" dirty="0" smtClean="0">
                <a:solidFill>
                  <a:schemeClr val="accent3">
                    <a:lumMod val="50000"/>
                  </a:schemeClr>
                </a:solidFill>
                <a:effectLst>
                  <a:outerShdw blurRad="38100" dist="38100" dir="2700000" algn="tl">
                    <a:srgbClr val="000000">
                      <a:alpha val="43137"/>
                    </a:srgbClr>
                  </a:outerShdw>
                </a:effectLst>
                <a:ea typeface="ＭＳ Ｐゴシック" charset="-128"/>
              </a:rPr>
              <a:t/>
            </a:r>
            <a:br>
              <a:rPr lang="en-US" sz="4000" dirty="0" smtClean="0">
                <a:solidFill>
                  <a:schemeClr val="accent3">
                    <a:lumMod val="50000"/>
                  </a:schemeClr>
                </a:solidFill>
                <a:effectLst>
                  <a:outerShdw blurRad="38100" dist="38100" dir="2700000" algn="tl">
                    <a:srgbClr val="000000">
                      <a:alpha val="43137"/>
                    </a:srgbClr>
                  </a:outerShdw>
                </a:effectLst>
                <a:ea typeface="ＭＳ Ｐゴシック" charset="-128"/>
              </a:rPr>
            </a:br>
            <a:r>
              <a:rPr lang="en-US" sz="4000" dirty="0" smtClean="0">
                <a:solidFill>
                  <a:srgbClr val="9E0000"/>
                </a:solidFill>
                <a:effectLst>
                  <a:outerShdw blurRad="38100" dist="38100" dir="2700000" algn="tl">
                    <a:srgbClr val="000000">
                      <a:alpha val="43137"/>
                    </a:srgbClr>
                  </a:outerShdw>
                </a:effectLst>
                <a:ea typeface="ＭＳ Ｐゴシック" charset="-128"/>
              </a:rPr>
              <a:t/>
            </a:r>
            <a:br>
              <a:rPr lang="en-US" sz="4000" dirty="0" smtClean="0">
                <a:solidFill>
                  <a:srgbClr val="9E0000"/>
                </a:solidFill>
                <a:effectLst>
                  <a:outerShdw blurRad="38100" dist="38100" dir="2700000" algn="tl">
                    <a:srgbClr val="000000">
                      <a:alpha val="43137"/>
                    </a:srgbClr>
                  </a:outerShdw>
                </a:effectLst>
                <a:ea typeface="ＭＳ Ｐゴシック" charset="-128"/>
              </a:rPr>
            </a:br>
            <a:r>
              <a:rPr lang="en-US" sz="4000" dirty="0" smtClean="0">
                <a:solidFill>
                  <a:srgbClr val="9E0000"/>
                </a:solidFill>
                <a:effectLst>
                  <a:outerShdw blurRad="38100" dist="38100" dir="2700000" algn="tl">
                    <a:srgbClr val="000000">
                      <a:alpha val="43137"/>
                    </a:srgbClr>
                  </a:outerShdw>
                </a:effectLst>
                <a:ea typeface="ＭＳ Ｐゴシック" charset="-128"/>
              </a:rPr>
              <a:t/>
            </a:r>
            <a:br>
              <a:rPr lang="en-US" sz="4000" dirty="0" smtClean="0">
                <a:solidFill>
                  <a:srgbClr val="9E0000"/>
                </a:solidFill>
                <a:effectLst>
                  <a:outerShdw blurRad="38100" dist="38100" dir="2700000" algn="tl">
                    <a:srgbClr val="000000">
                      <a:alpha val="43137"/>
                    </a:srgbClr>
                  </a:outerShdw>
                </a:effectLst>
                <a:ea typeface="ＭＳ Ｐゴシック" charset="-128"/>
              </a:rPr>
            </a:br>
            <a:r>
              <a:rPr lang="en-US" dirty="0" smtClean="0">
                <a:solidFill>
                  <a:srgbClr val="9E0000"/>
                </a:solidFill>
                <a:ea typeface="ＭＳ Ｐゴシック" charset="-128"/>
              </a:rPr>
              <a:t/>
            </a:r>
            <a:br>
              <a:rPr lang="en-US" dirty="0" smtClean="0">
                <a:solidFill>
                  <a:srgbClr val="9E0000"/>
                </a:solidFill>
                <a:ea typeface="ＭＳ Ｐゴシック" charset="-128"/>
              </a:rPr>
            </a:br>
            <a:endParaRPr lang="en-US" dirty="0" smtClean="0">
              <a:solidFill>
                <a:srgbClr val="9E0000"/>
              </a:solidFill>
              <a:ea typeface="ＭＳ Ｐゴシック" charset="-128"/>
            </a:endParaRPr>
          </a:p>
        </p:txBody>
      </p:sp>
      <p:graphicFrame>
        <p:nvGraphicFramePr>
          <p:cNvPr id="6" name="Content Placeholder 5" descr="This graph represents our slow steady growth each year from 2005 to August 2015 with 543 total schools in trainings or sustaining PBIS" title="1st Year/2nd Year/Sustaining"/>
          <p:cNvGraphicFramePr>
            <a:graphicFrameLocks noGrp="1"/>
          </p:cNvGraphicFramePr>
          <p:nvPr>
            <p:ph idx="1"/>
            <p:extLst>
              <p:ext uri="{D42A27DB-BD31-4B8C-83A1-F6EECF244321}">
                <p14:modId xmlns:p14="http://schemas.microsoft.com/office/powerpoint/2010/main" val="2948414362"/>
              </p:ext>
            </p:extLst>
          </p:nvPr>
        </p:nvGraphicFramePr>
        <p:xfrm>
          <a:off x="457200" y="1600201"/>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6" title="543 Minnesota Schools that have been cohort trainined in Blue Text Box"/>
          <p:cNvSpPr/>
          <p:nvPr/>
        </p:nvSpPr>
        <p:spPr>
          <a:xfrm>
            <a:off x="3810000" y="2209800"/>
            <a:ext cx="1600200" cy="533400"/>
          </a:xfrm>
          <a:prstGeom prst="roundRect">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numCol="1" anchor="ctr"/>
          <a:lstStyle/>
          <a:p>
            <a:pPr algn="ctr">
              <a:defRPr/>
            </a:pPr>
            <a:r>
              <a:rPr lang="en-US" sz="2800" dirty="0" smtClean="0"/>
              <a:t>543</a:t>
            </a:r>
            <a:endParaRPr lang="en-US" sz="2800" dirty="0"/>
          </a:p>
        </p:txBody>
      </p:sp>
      <p:pic>
        <p:nvPicPr>
          <p:cNvPr id="67587" name="Picture 3" descr="Our Minnesota PBIS Logo has green scripted letters for &quot;Minnesota&quot; with blue letters for &quot;P&quot; &quot;B&quot; and &quot;I&quot; with a white letter &quot;S&quot; winding like a country road with a bigger green pine tree, a medium-sized yellow pine tree, and a small red pine tree to represent the three tiers of PBIS supports." title="Blue Bar with Minnesota PBIS Logo starting it on the le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4765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81000" y="2971800"/>
            <a:ext cx="8520599" cy="763599"/>
          </a:xfrm>
          <a:prstGeom prst="rect">
            <a:avLst/>
          </a:prstGeom>
        </p:spPr>
        <p:txBody>
          <a:bodyPr lIns="91425" tIns="91425" rIns="91425" bIns="91425" numCol="1" anchor="t" anchorCtr="0">
            <a:noAutofit/>
          </a:bodyPr>
          <a:lstStyle/>
          <a:p>
            <a:pPr algn="ctr">
              <a:spcBef>
                <a:spcPts val="0"/>
              </a:spcBef>
              <a:buNone/>
            </a:pPr>
            <a:r>
              <a:rPr lang="en" altLang="en" b="1" dirty="0"/>
              <a:t>Tier II </a:t>
            </a:r>
            <a:r>
              <a:rPr lang="en" altLang="en" b="1" dirty="0" smtClean="0"/>
              <a:t>Minnesota Examples</a:t>
            </a:r>
            <a:endParaRPr lang="en" altLang="en" b="1" dirty="0"/>
          </a:p>
        </p:txBody>
      </p:sp>
    </p:spTree>
    <p:extLst>
      <p:ext uri="{BB962C8B-B14F-4D97-AF65-F5344CB8AC3E}">
        <p14:creationId xmlns:p14="http://schemas.microsoft.com/office/powerpoint/2010/main" val="2725192116"/>
      </p:ext>
    </p:extLst>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Shape 81" title="Flow Chart for Check-In Check-Out"/>
          <p:cNvPicPr preferRelativeResize="0"/>
          <p:nvPr/>
        </p:nvPicPr>
        <p:blipFill>
          <a:blip r:embed="rId3">
            <a:alphaModFix/>
          </a:blip>
          <a:stretch>
            <a:fillRect/>
          </a:stretch>
        </p:blipFill>
        <p:spPr>
          <a:xfrm>
            <a:off x="1143000" y="1423987"/>
            <a:ext cx="5143500" cy="4976812"/>
          </a:xfrm>
          <a:prstGeom prst="rect">
            <a:avLst/>
          </a:prstGeom>
          <a:noFill/>
          <a:ln>
            <a:noFill/>
          </a:ln>
        </p:spPr>
      </p:pic>
      <p:sp>
        <p:nvSpPr>
          <p:cNvPr id="82" name="Shape 82"/>
          <p:cNvSpPr txBox="1">
            <a:spLocks noGrp="1"/>
          </p:cNvSpPr>
          <p:nvPr>
            <p:ph type="title"/>
          </p:nvPr>
        </p:nvSpPr>
        <p:spPr>
          <a:xfrm>
            <a:off x="304800" y="533400"/>
            <a:ext cx="8520599" cy="763599"/>
          </a:xfrm>
          <a:prstGeom prst="rect">
            <a:avLst/>
          </a:prstGeom>
        </p:spPr>
        <p:txBody>
          <a:bodyPr lIns="91425" tIns="91425" rIns="91425" bIns="91425" numCol="1" anchor="b" anchorCtr="0">
            <a:noAutofit/>
          </a:bodyPr>
          <a:lstStyle/>
          <a:p>
            <a:pPr lvl="0" rtl="0">
              <a:spcBef>
                <a:spcPts val="0"/>
              </a:spcBef>
              <a:buNone/>
            </a:pPr>
            <a:r>
              <a:rPr lang="en" altLang="en" sz="3400" dirty="0">
                <a:solidFill>
                  <a:srgbClr val="000000"/>
                </a:solidFill>
                <a:latin typeface="Arial"/>
                <a:ea typeface="Arial"/>
                <a:cs typeface="Arial"/>
                <a:sym typeface="Arial"/>
              </a:rPr>
              <a:t>Check In Check Out</a:t>
            </a:r>
          </a:p>
        </p:txBody>
      </p:sp>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1" y="593367"/>
            <a:ext cx="8520599" cy="763599"/>
          </a:xfrm>
          <a:prstGeom prst="rect">
            <a:avLst/>
          </a:prstGeom>
        </p:spPr>
        <p:txBody>
          <a:bodyPr lIns="91425" tIns="91425" rIns="91425" bIns="91425" numCol="1" anchor="t" anchorCtr="0">
            <a:noAutofit/>
          </a:bodyPr>
          <a:lstStyle/>
          <a:p>
            <a:pPr>
              <a:spcBef>
                <a:spcPts val="0"/>
              </a:spcBef>
              <a:buNone/>
            </a:pPr>
            <a:r>
              <a:rPr lang="en" altLang="en"/>
              <a:t>Check In Check Out</a:t>
            </a:r>
          </a:p>
        </p:txBody>
      </p:sp>
      <p:sp>
        <p:nvSpPr>
          <p:cNvPr id="89" name="Shape 89"/>
          <p:cNvSpPr txBox="1">
            <a:spLocks noGrp="1"/>
          </p:cNvSpPr>
          <p:nvPr>
            <p:ph type="body" idx="1"/>
          </p:nvPr>
        </p:nvSpPr>
        <p:spPr>
          <a:xfrm>
            <a:off x="1181725" y="1536633"/>
            <a:ext cx="7650300" cy="4555200"/>
          </a:xfrm>
          <a:prstGeom prst="rect">
            <a:avLst/>
          </a:prstGeom>
        </p:spPr>
        <p:txBody>
          <a:bodyPr lIns="91425" tIns="91425" rIns="91425" bIns="91425" numCol="1" anchor="t" anchorCtr="0">
            <a:noAutofit/>
          </a:bodyPr>
          <a:lstStyle/>
          <a:p>
            <a:pPr lvl="0" rtl="0">
              <a:spcBef>
                <a:spcPts val="0"/>
              </a:spcBef>
              <a:buNone/>
            </a:pPr>
            <a:r>
              <a:rPr lang="en" altLang="en">
                <a:solidFill>
                  <a:srgbClr val="222222"/>
                </a:solidFill>
                <a:highlight>
                  <a:srgbClr val="FFFFFF"/>
                </a:highlight>
              </a:rPr>
              <a:t>explicit instruction of skills </a:t>
            </a:r>
          </a:p>
          <a:p>
            <a:pPr lvl="0" rtl="0">
              <a:spcBef>
                <a:spcPts val="0"/>
              </a:spcBef>
              <a:buClr>
                <a:schemeClr val="dk1"/>
              </a:buClr>
              <a:buSzPct val="45833"/>
              <a:buFont typeface="Arial"/>
              <a:buNone/>
            </a:pPr>
            <a:r>
              <a:rPr lang="en" altLang="en">
                <a:solidFill>
                  <a:srgbClr val="222222"/>
                </a:solidFill>
                <a:highlight>
                  <a:srgbClr val="FFFFFF"/>
                </a:highlight>
              </a:rPr>
              <a:t>structured prompts for appropriate behavior,</a:t>
            </a:r>
          </a:p>
          <a:p>
            <a:pPr lvl="0" rtl="0">
              <a:spcBef>
                <a:spcPts val="0"/>
              </a:spcBef>
              <a:buClr>
                <a:schemeClr val="dk1"/>
              </a:buClr>
              <a:buSzPct val="45833"/>
              <a:buFont typeface="Arial"/>
              <a:buNone/>
            </a:pPr>
            <a:r>
              <a:rPr lang="en" altLang="en">
                <a:solidFill>
                  <a:srgbClr val="222222"/>
                </a:solidFill>
                <a:highlight>
                  <a:srgbClr val="FFFFFF"/>
                </a:highlight>
              </a:rPr>
              <a:t>opportunities for the student to practice new skills in the natural setting, and</a:t>
            </a:r>
          </a:p>
          <a:p>
            <a:pPr lvl="0" rtl="0">
              <a:spcBef>
                <a:spcPts val="0"/>
              </a:spcBef>
              <a:buClr>
                <a:schemeClr val="dk1"/>
              </a:buClr>
              <a:buSzPct val="45833"/>
              <a:buFont typeface="Arial"/>
              <a:buNone/>
            </a:pPr>
            <a:r>
              <a:rPr lang="en" altLang="en">
                <a:solidFill>
                  <a:srgbClr val="222222"/>
                </a:solidFill>
                <a:highlight>
                  <a:srgbClr val="FFFFFF"/>
                </a:highlight>
              </a:rPr>
              <a:t>frequent feedback to the student.</a:t>
            </a:r>
          </a:p>
          <a:p>
            <a:pPr>
              <a:spcBef>
                <a:spcPts val="0"/>
              </a:spcBef>
              <a:buNone/>
            </a:pPr>
            <a:endParaRPr/>
          </a:p>
        </p:txBody>
      </p:sp>
      <p:sp>
        <p:nvSpPr>
          <p:cNvPr id="90" name="Shape 90"/>
          <p:cNvSpPr txBox="1"/>
          <p:nvPr/>
        </p:nvSpPr>
        <p:spPr>
          <a:xfrm>
            <a:off x="652775" y="1536634"/>
            <a:ext cx="472800" cy="763599"/>
          </a:xfrm>
          <a:prstGeom prst="rect">
            <a:avLst/>
          </a:prstGeom>
          <a:noFill/>
          <a:ln>
            <a:noFill/>
          </a:ln>
        </p:spPr>
        <p:txBody>
          <a:bodyPr lIns="91425" tIns="91425" rIns="91425" bIns="91425" numCol="1" anchor="t" anchorCtr="0">
            <a:noAutofit/>
          </a:bodyPr>
          <a:lstStyle/>
          <a:p>
            <a:pPr>
              <a:spcBef>
                <a:spcPts val="0"/>
              </a:spcBef>
              <a:buNone/>
            </a:pPr>
            <a:r>
              <a:rPr lang="en" altLang="en" sz="2600"/>
              <a:t>✓</a:t>
            </a:r>
          </a:p>
        </p:txBody>
      </p:sp>
      <p:sp>
        <p:nvSpPr>
          <p:cNvPr id="91" name="Shape 91"/>
          <p:cNvSpPr txBox="1"/>
          <p:nvPr/>
        </p:nvSpPr>
        <p:spPr>
          <a:xfrm>
            <a:off x="652775" y="2123208"/>
            <a:ext cx="472530" cy="763489"/>
          </a:xfrm>
          <a:prstGeom prst="rect">
            <a:avLst/>
          </a:prstGeom>
          <a:noFill/>
          <a:ln>
            <a:noFill/>
          </a:ln>
        </p:spPr>
        <p:txBody>
          <a:bodyPr lIns="91425" tIns="91425" rIns="91425" bIns="91425" numCol="1" anchor="t" anchorCtr="0">
            <a:noAutofit/>
          </a:bodyPr>
          <a:lstStyle/>
          <a:p>
            <a:pPr lvl="0" rtl="0">
              <a:spcBef>
                <a:spcPts val="0"/>
              </a:spcBef>
              <a:buNone/>
            </a:pPr>
            <a:r>
              <a:rPr lang="en" altLang="en" sz="2600"/>
              <a:t>✓</a:t>
            </a:r>
          </a:p>
        </p:txBody>
      </p:sp>
      <p:sp>
        <p:nvSpPr>
          <p:cNvPr id="92" name="Shape 92"/>
          <p:cNvSpPr txBox="1"/>
          <p:nvPr/>
        </p:nvSpPr>
        <p:spPr>
          <a:xfrm>
            <a:off x="652775" y="2762564"/>
            <a:ext cx="472530" cy="763489"/>
          </a:xfrm>
          <a:prstGeom prst="rect">
            <a:avLst/>
          </a:prstGeom>
          <a:noFill/>
          <a:ln>
            <a:noFill/>
          </a:ln>
        </p:spPr>
        <p:txBody>
          <a:bodyPr lIns="91425" tIns="91425" rIns="91425" bIns="91425" numCol="1" anchor="t" anchorCtr="0">
            <a:noAutofit/>
          </a:bodyPr>
          <a:lstStyle/>
          <a:p>
            <a:pPr lvl="0" rtl="0">
              <a:spcBef>
                <a:spcPts val="0"/>
              </a:spcBef>
              <a:buNone/>
            </a:pPr>
            <a:r>
              <a:rPr lang="en" altLang="en" sz="2600"/>
              <a:t>✓</a:t>
            </a:r>
          </a:p>
        </p:txBody>
      </p:sp>
      <p:sp>
        <p:nvSpPr>
          <p:cNvPr id="93" name="Shape 93"/>
          <p:cNvSpPr txBox="1"/>
          <p:nvPr/>
        </p:nvSpPr>
        <p:spPr>
          <a:xfrm>
            <a:off x="652775" y="3574752"/>
            <a:ext cx="472530" cy="763489"/>
          </a:xfrm>
          <a:prstGeom prst="rect">
            <a:avLst/>
          </a:prstGeom>
          <a:noFill/>
          <a:ln>
            <a:noFill/>
          </a:ln>
        </p:spPr>
        <p:txBody>
          <a:bodyPr lIns="91425" tIns="91425" rIns="91425" bIns="91425" numCol="1" anchor="t" anchorCtr="0">
            <a:noAutofit/>
          </a:bodyPr>
          <a:lstStyle/>
          <a:p>
            <a:pPr lvl="0" rtl="0">
              <a:spcBef>
                <a:spcPts val="0"/>
              </a:spcBef>
              <a:buNone/>
            </a:pPr>
            <a:r>
              <a:rPr lang="en" altLang="en" sz="2600"/>
              <a: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1"/>
                                        <p:tgtEl>
                                          <p:spTgt spid="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xEl>
                                              <p:pRg st="0" end="0"/>
                                            </p:txEl>
                                          </p:spTgt>
                                        </p:tgtEl>
                                        <p:attrNameLst>
                                          <p:attrName>style.visibility</p:attrName>
                                        </p:attrNameLst>
                                      </p:cBhvr>
                                      <p:to>
                                        <p:strVal val="visible"/>
                                      </p:to>
                                    </p:set>
                                    <p:animEffect transition="in" filter="fade">
                                      <p:cBhvr>
                                        <p:cTn id="12" dur="1"/>
                                        <p:tgtEl>
                                          <p:spTgt spid="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
                                            <p:txEl>
                                              <p:pRg st="0" end="0"/>
                                            </p:txEl>
                                          </p:spTgt>
                                        </p:tgtEl>
                                        <p:attrNameLst>
                                          <p:attrName>style.visibility</p:attrName>
                                        </p:attrNameLst>
                                      </p:cBhvr>
                                      <p:to>
                                        <p:strVal val="visible"/>
                                      </p:to>
                                    </p:set>
                                    <p:animEffect transition="in" filter="fade">
                                      <p:cBhvr>
                                        <p:cTn id="17" dur="1"/>
                                        <p:tgtEl>
                                          <p:spTgt spid="9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3">
                                            <p:txEl>
                                              <p:pRg st="0" end="0"/>
                                            </p:txEl>
                                          </p:spTgt>
                                        </p:tgtEl>
                                        <p:attrNameLst>
                                          <p:attrName>style.visibility</p:attrName>
                                        </p:attrNameLst>
                                      </p:cBhvr>
                                      <p:to>
                                        <p:strVal val="visible"/>
                                      </p:to>
                                    </p:set>
                                    <p:animEffect transition="in" filter="fade">
                                      <p:cBhvr>
                                        <p:cTn id="22" dur="1"/>
                                        <p:tgtEl>
                                          <p:spTgt spid="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1" y="593367"/>
            <a:ext cx="8520599" cy="763599"/>
          </a:xfrm>
          <a:prstGeom prst="rect">
            <a:avLst/>
          </a:prstGeom>
        </p:spPr>
        <p:txBody>
          <a:bodyPr lIns="91425" tIns="91425" rIns="91425" bIns="91425" numCol="1" anchor="t" anchorCtr="0">
            <a:noAutofit/>
          </a:bodyPr>
          <a:lstStyle/>
          <a:p>
            <a:pPr>
              <a:spcBef>
                <a:spcPts val="0"/>
              </a:spcBef>
              <a:buNone/>
            </a:pPr>
            <a:r>
              <a:rPr lang="en" altLang="en"/>
              <a:t>Mentoring</a:t>
            </a:r>
          </a:p>
        </p:txBody>
      </p:sp>
      <p:sp>
        <p:nvSpPr>
          <p:cNvPr id="99" name="Shape 99"/>
          <p:cNvSpPr txBox="1">
            <a:spLocks noGrp="1"/>
          </p:cNvSpPr>
          <p:nvPr>
            <p:ph type="body" idx="1"/>
          </p:nvPr>
        </p:nvSpPr>
        <p:spPr>
          <a:xfrm>
            <a:off x="311701" y="1536633"/>
            <a:ext cx="8520599" cy="4555200"/>
          </a:xfrm>
          <a:prstGeom prst="rect">
            <a:avLst/>
          </a:prstGeom>
        </p:spPr>
        <p:txBody>
          <a:bodyPr lIns="91425" tIns="91425" rIns="91425" bIns="91425" numCol="1" anchor="t" anchorCtr="0">
            <a:noAutofit/>
          </a:bodyPr>
          <a:lstStyle/>
          <a:p>
            <a:pPr marL="457200" lvl="0" indent="-228600" rtl="0">
              <a:spcBef>
                <a:spcPts val="0"/>
              </a:spcBef>
            </a:pPr>
            <a:r>
              <a:rPr lang="en" altLang="en" dirty="0"/>
              <a:t>Students selected based on ODRs.</a:t>
            </a:r>
          </a:p>
          <a:p>
            <a:pPr marL="457200" lvl="0" indent="-228600" rtl="0">
              <a:spcBef>
                <a:spcPts val="0"/>
              </a:spcBef>
            </a:pPr>
            <a:r>
              <a:rPr lang="en" altLang="en" dirty="0"/>
              <a:t>Staff choose student to work with, meet with on weekly basis. </a:t>
            </a:r>
          </a:p>
          <a:p>
            <a:pPr marL="457200" lvl="0" indent="-228600" rtl="0">
              <a:spcBef>
                <a:spcPts val="0"/>
              </a:spcBef>
            </a:pPr>
            <a:r>
              <a:rPr lang="en" altLang="en" dirty="0"/>
              <a:t>Staff has access to student records/grades. </a:t>
            </a:r>
          </a:p>
          <a:p>
            <a:pPr marL="457200" lvl="0" indent="-228600" rtl="0">
              <a:spcBef>
                <a:spcPts val="0"/>
              </a:spcBef>
            </a:pPr>
            <a:r>
              <a:rPr lang="en" altLang="en" dirty="0"/>
              <a:t>Talk through behavior/academic issues. </a:t>
            </a:r>
          </a:p>
          <a:p>
            <a:pPr marL="457200" lvl="0" indent="-228600">
              <a:spcBef>
                <a:spcPts val="0"/>
              </a:spcBef>
            </a:pPr>
            <a:r>
              <a:rPr lang="en" altLang="en" dirty="0"/>
              <a:t>Staff and student make goals in one to two areas. </a:t>
            </a:r>
          </a:p>
        </p:txBody>
      </p:sp>
    </p:spTree>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1" y="593367"/>
            <a:ext cx="8520599" cy="763599"/>
          </a:xfrm>
          <a:prstGeom prst="rect">
            <a:avLst/>
          </a:prstGeom>
        </p:spPr>
        <p:txBody>
          <a:bodyPr lIns="91425" tIns="91425" rIns="91425" bIns="91425" numCol="1" anchor="t" anchorCtr="0">
            <a:noAutofit/>
          </a:bodyPr>
          <a:lstStyle/>
          <a:p>
            <a:pPr>
              <a:spcBef>
                <a:spcPts val="0"/>
              </a:spcBef>
              <a:buNone/>
            </a:pPr>
            <a:r>
              <a:rPr lang="en" altLang="en"/>
              <a:t>Mentoring</a:t>
            </a:r>
          </a:p>
        </p:txBody>
      </p:sp>
      <p:sp>
        <p:nvSpPr>
          <p:cNvPr id="89" name="Shape 89"/>
          <p:cNvSpPr txBox="1">
            <a:spLocks noGrp="1"/>
          </p:cNvSpPr>
          <p:nvPr>
            <p:ph type="body" idx="1"/>
          </p:nvPr>
        </p:nvSpPr>
        <p:spPr>
          <a:xfrm>
            <a:off x="1181725" y="1536633"/>
            <a:ext cx="7650300" cy="4555200"/>
          </a:xfrm>
          <a:prstGeom prst="rect">
            <a:avLst/>
          </a:prstGeom>
        </p:spPr>
        <p:txBody>
          <a:bodyPr lIns="91425" tIns="91425" rIns="91425" bIns="91425" numCol="1" anchor="t" anchorCtr="0">
            <a:noAutofit/>
          </a:bodyPr>
          <a:lstStyle/>
          <a:p>
            <a:pPr lvl="0" rtl="0">
              <a:spcBef>
                <a:spcPts val="0"/>
              </a:spcBef>
              <a:buNone/>
            </a:pPr>
            <a:r>
              <a:rPr lang="en" altLang="en">
                <a:solidFill>
                  <a:srgbClr val="222222"/>
                </a:solidFill>
                <a:highlight>
                  <a:srgbClr val="FFFFFF"/>
                </a:highlight>
              </a:rPr>
              <a:t>explicit instruction of skills </a:t>
            </a:r>
          </a:p>
          <a:p>
            <a:pPr lvl="0" rtl="0">
              <a:spcBef>
                <a:spcPts val="0"/>
              </a:spcBef>
              <a:buClr>
                <a:schemeClr val="dk1"/>
              </a:buClr>
              <a:buSzPct val="45833"/>
              <a:buFont typeface="Arial"/>
              <a:buNone/>
            </a:pPr>
            <a:r>
              <a:rPr lang="en" altLang="en">
                <a:solidFill>
                  <a:srgbClr val="222222"/>
                </a:solidFill>
                <a:highlight>
                  <a:srgbClr val="FFFFFF"/>
                </a:highlight>
              </a:rPr>
              <a:t>structured prompts for appropriate behavior,</a:t>
            </a:r>
          </a:p>
          <a:p>
            <a:pPr lvl="0" rtl="0">
              <a:spcBef>
                <a:spcPts val="0"/>
              </a:spcBef>
              <a:buClr>
                <a:schemeClr val="dk1"/>
              </a:buClr>
              <a:buSzPct val="45833"/>
              <a:buFont typeface="Arial"/>
              <a:buNone/>
            </a:pPr>
            <a:r>
              <a:rPr lang="en" altLang="en">
                <a:solidFill>
                  <a:srgbClr val="222222"/>
                </a:solidFill>
                <a:highlight>
                  <a:srgbClr val="FFFFFF"/>
                </a:highlight>
              </a:rPr>
              <a:t>opportunities for the student to practice new skills in the natural setting, and</a:t>
            </a:r>
          </a:p>
          <a:p>
            <a:pPr lvl="0" rtl="0">
              <a:spcBef>
                <a:spcPts val="0"/>
              </a:spcBef>
              <a:buClr>
                <a:schemeClr val="dk1"/>
              </a:buClr>
              <a:buSzPct val="45833"/>
              <a:buFont typeface="Arial"/>
              <a:buNone/>
            </a:pPr>
            <a:r>
              <a:rPr lang="en" altLang="en">
                <a:solidFill>
                  <a:srgbClr val="222222"/>
                </a:solidFill>
                <a:highlight>
                  <a:srgbClr val="FFFFFF"/>
                </a:highlight>
              </a:rPr>
              <a:t>frequent feedback to the student.</a:t>
            </a:r>
          </a:p>
          <a:p>
            <a:pPr>
              <a:spcBef>
                <a:spcPts val="0"/>
              </a:spcBef>
              <a:buNone/>
            </a:pPr>
            <a:endParaRPr/>
          </a:p>
        </p:txBody>
      </p:sp>
      <p:sp>
        <p:nvSpPr>
          <p:cNvPr id="90" name="Shape 90"/>
          <p:cNvSpPr txBox="1"/>
          <p:nvPr/>
        </p:nvSpPr>
        <p:spPr>
          <a:xfrm>
            <a:off x="652775" y="1536634"/>
            <a:ext cx="472800" cy="763599"/>
          </a:xfrm>
          <a:prstGeom prst="rect">
            <a:avLst/>
          </a:prstGeom>
          <a:noFill/>
          <a:ln>
            <a:noFill/>
          </a:ln>
        </p:spPr>
        <p:txBody>
          <a:bodyPr lIns="91425" tIns="91425" rIns="91425" bIns="91425" numCol="1" anchor="t" anchorCtr="0">
            <a:noAutofit/>
          </a:bodyPr>
          <a:lstStyle/>
          <a:p>
            <a:pPr>
              <a:spcBef>
                <a:spcPts val="0"/>
              </a:spcBef>
              <a:buNone/>
            </a:pPr>
            <a:r>
              <a:rPr lang="en" altLang="en" sz="2600"/>
              <a:t>✓</a:t>
            </a:r>
          </a:p>
        </p:txBody>
      </p:sp>
      <p:sp>
        <p:nvSpPr>
          <p:cNvPr id="91" name="Shape 91"/>
          <p:cNvSpPr txBox="1"/>
          <p:nvPr/>
        </p:nvSpPr>
        <p:spPr>
          <a:xfrm>
            <a:off x="652775" y="2123208"/>
            <a:ext cx="472530" cy="763489"/>
          </a:xfrm>
          <a:prstGeom prst="rect">
            <a:avLst/>
          </a:prstGeom>
          <a:noFill/>
          <a:ln>
            <a:noFill/>
          </a:ln>
        </p:spPr>
        <p:txBody>
          <a:bodyPr lIns="91425" tIns="91425" rIns="91425" bIns="91425" numCol="1" anchor="t" anchorCtr="0">
            <a:noAutofit/>
          </a:bodyPr>
          <a:lstStyle/>
          <a:p>
            <a:pPr lvl="0" rtl="0">
              <a:spcBef>
                <a:spcPts val="0"/>
              </a:spcBef>
              <a:buNone/>
            </a:pPr>
            <a:r>
              <a:rPr lang="en" altLang="en" sz="2600"/>
              <a:t>✓</a:t>
            </a:r>
          </a:p>
        </p:txBody>
      </p:sp>
      <p:sp>
        <p:nvSpPr>
          <p:cNvPr id="92" name="Shape 92"/>
          <p:cNvSpPr txBox="1"/>
          <p:nvPr/>
        </p:nvSpPr>
        <p:spPr>
          <a:xfrm>
            <a:off x="652775" y="2762564"/>
            <a:ext cx="472530" cy="763489"/>
          </a:xfrm>
          <a:prstGeom prst="rect">
            <a:avLst/>
          </a:prstGeom>
          <a:noFill/>
          <a:ln>
            <a:noFill/>
          </a:ln>
        </p:spPr>
        <p:txBody>
          <a:bodyPr lIns="91425" tIns="91425" rIns="91425" bIns="91425" numCol="1" anchor="t" anchorCtr="0">
            <a:noAutofit/>
          </a:bodyPr>
          <a:lstStyle/>
          <a:p>
            <a:pPr lvl="0" rtl="0">
              <a:spcBef>
                <a:spcPts val="0"/>
              </a:spcBef>
              <a:buNone/>
            </a:pPr>
            <a:r>
              <a:rPr lang="en" altLang="en" sz="2600"/>
              <a:t>✓</a:t>
            </a:r>
          </a:p>
        </p:txBody>
      </p:sp>
      <p:sp>
        <p:nvSpPr>
          <p:cNvPr id="93" name="Shape 93"/>
          <p:cNvSpPr txBox="1"/>
          <p:nvPr/>
        </p:nvSpPr>
        <p:spPr>
          <a:xfrm>
            <a:off x="652775" y="3574752"/>
            <a:ext cx="472530" cy="763489"/>
          </a:xfrm>
          <a:prstGeom prst="rect">
            <a:avLst/>
          </a:prstGeom>
          <a:noFill/>
          <a:ln>
            <a:noFill/>
          </a:ln>
        </p:spPr>
        <p:txBody>
          <a:bodyPr lIns="91425" tIns="91425" rIns="91425" bIns="91425" numCol="1" anchor="t" anchorCtr="0">
            <a:noAutofit/>
          </a:bodyPr>
          <a:lstStyle/>
          <a:p>
            <a:pPr lvl="0" rtl="0">
              <a:spcBef>
                <a:spcPts val="0"/>
              </a:spcBef>
              <a:buNone/>
            </a:pPr>
            <a:r>
              <a:rPr lang="en" altLang="en" sz="2600"/>
              <a: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1"/>
                                        <p:tgtEl>
                                          <p:spTgt spid="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xEl>
                                              <p:pRg st="0" end="0"/>
                                            </p:txEl>
                                          </p:spTgt>
                                        </p:tgtEl>
                                        <p:attrNameLst>
                                          <p:attrName>style.visibility</p:attrName>
                                        </p:attrNameLst>
                                      </p:cBhvr>
                                      <p:to>
                                        <p:strVal val="visible"/>
                                      </p:to>
                                    </p:set>
                                    <p:animEffect transition="in" filter="fade">
                                      <p:cBhvr>
                                        <p:cTn id="12" dur="1"/>
                                        <p:tgtEl>
                                          <p:spTgt spid="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
                                            <p:txEl>
                                              <p:pRg st="0" end="0"/>
                                            </p:txEl>
                                          </p:spTgt>
                                        </p:tgtEl>
                                        <p:attrNameLst>
                                          <p:attrName>style.visibility</p:attrName>
                                        </p:attrNameLst>
                                      </p:cBhvr>
                                      <p:to>
                                        <p:strVal val="visible"/>
                                      </p:to>
                                    </p:set>
                                    <p:animEffect transition="in" filter="fade">
                                      <p:cBhvr>
                                        <p:cTn id="17" dur="1"/>
                                        <p:tgtEl>
                                          <p:spTgt spid="9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3">
                                            <p:txEl>
                                              <p:pRg st="0" end="0"/>
                                            </p:txEl>
                                          </p:spTgt>
                                        </p:tgtEl>
                                        <p:attrNameLst>
                                          <p:attrName>style.visibility</p:attrName>
                                        </p:attrNameLst>
                                      </p:cBhvr>
                                      <p:to>
                                        <p:strVal val="visible"/>
                                      </p:to>
                                    </p:set>
                                    <p:animEffect transition="in" filter="fade">
                                      <p:cBhvr>
                                        <p:cTn id="22" dur="1"/>
                                        <p:tgtEl>
                                          <p:spTgt spid="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1" y="593367"/>
            <a:ext cx="8520599" cy="763599"/>
          </a:xfrm>
          <a:prstGeom prst="rect">
            <a:avLst/>
          </a:prstGeom>
        </p:spPr>
        <p:txBody>
          <a:bodyPr lIns="91425" tIns="91425" rIns="91425" bIns="91425" numCol="1" anchor="t" anchorCtr="0">
            <a:noAutofit/>
          </a:bodyPr>
          <a:lstStyle/>
          <a:p>
            <a:pPr>
              <a:spcBef>
                <a:spcPts val="0"/>
              </a:spcBef>
              <a:buNone/>
            </a:pPr>
            <a:r>
              <a:rPr lang="en" altLang="en"/>
              <a:t>Weekly Re-Teaching</a:t>
            </a:r>
          </a:p>
        </p:txBody>
      </p:sp>
      <p:sp>
        <p:nvSpPr>
          <p:cNvPr id="115" name="Shape 115"/>
          <p:cNvSpPr txBox="1">
            <a:spLocks noGrp="1"/>
          </p:cNvSpPr>
          <p:nvPr>
            <p:ph type="body" idx="1"/>
          </p:nvPr>
        </p:nvSpPr>
        <p:spPr>
          <a:xfrm>
            <a:off x="311701" y="1536633"/>
            <a:ext cx="8520599" cy="4555200"/>
          </a:xfrm>
          <a:prstGeom prst="rect">
            <a:avLst/>
          </a:prstGeom>
        </p:spPr>
        <p:txBody>
          <a:bodyPr lIns="91425" tIns="91425" rIns="91425" bIns="91425" numCol="1" anchor="t" anchorCtr="0">
            <a:noAutofit/>
          </a:bodyPr>
          <a:lstStyle/>
          <a:p>
            <a:pPr marL="457200" lvl="0" indent="-228600" rtl="0">
              <a:spcBef>
                <a:spcPts val="0"/>
              </a:spcBef>
            </a:pPr>
            <a:r>
              <a:rPr lang="en" altLang="en"/>
              <a:t>Weekly topic, related to SW expectations </a:t>
            </a:r>
          </a:p>
          <a:p>
            <a:pPr marL="457200" lvl="0" indent="-228600" rtl="0">
              <a:spcBef>
                <a:spcPts val="0"/>
              </a:spcBef>
            </a:pPr>
            <a:r>
              <a:rPr lang="en" altLang="en"/>
              <a:t>Staff refer students who could use reminders/re-teaching</a:t>
            </a:r>
          </a:p>
          <a:p>
            <a:pPr marL="457200" lvl="0" indent="-228600">
              <a:spcBef>
                <a:spcPts val="0"/>
              </a:spcBef>
            </a:pPr>
            <a:r>
              <a:rPr lang="en" altLang="en"/>
              <a:t>Students are retaught the expectations in the area of focus for that week. </a:t>
            </a:r>
          </a:p>
        </p:txBody>
      </p:sp>
    </p:spTree>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1" y="593367"/>
            <a:ext cx="8520599" cy="763599"/>
          </a:xfrm>
          <a:prstGeom prst="rect">
            <a:avLst/>
          </a:prstGeom>
        </p:spPr>
        <p:txBody>
          <a:bodyPr lIns="91425" tIns="91425" rIns="91425" bIns="91425" numCol="1" anchor="t" anchorCtr="0">
            <a:noAutofit/>
          </a:bodyPr>
          <a:lstStyle/>
          <a:p>
            <a:pPr>
              <a:spcBef>
                <a:spcPts val="0"/>
              </a:spcBef>
              <a:buNone/>
            </a:pPr>
            <a:r>
              <a:rPr lang="en" altLang="en"/>
              <a:t>Weekly Re-Teaching</a:t>
            </a:r>
          </a:p>
        </p:txBody>
      </p:sp>
      <p:sp>
        <p:nvSpPr>
          <p:cNvPr id="89" name="Shape 89"/>
          <p:cNvSpPr txBox="1">
            <a:spLocks noGrp="1"/>
          </p:cNvSpPr>
          <p:nvPr>
            <p:ph type="body" idx="1"/>
          </p:nvPr>
        </p:nvSpPr>
        <p:spPr>
          <a:xfrm>
            <a:off x="1181725" y="1536633"/>
            <a:ext cx="7650300" cy="4555200"/>
          </a:xfrm>
          <a:prstGeom prst="rect">
            <a:avLst/>
          </a:prstGeom>
        </p:spPr>
        <p:txBody>
          <a:bodyPr lIns="91425" tIns="91425" rIns="91425" bIns="91425" numCol="1" anchor="t" anchorCtr="0">
            <a:noAutofit/>
          </a:bodyPr>
          <a:lstStyle/>
          <a:p>
            <a:pPr lvl="0" rtl="0">
              <a:spcBef>
                <a:spcPts val="0"/>
              </a:spcBef>
              <a:buNone/>
            </a:pPr>
            <a:r>
              <a:rPr lang="en" altLang="en">
                <a:solidFill>
                  <a:srgbClr val="222222"/>
                </a:solidFill>
                <a:highlight>
                  <a:srgbClr val="FFFFFF"/>
                </a:highlight>
              </a:rPr>
              <a:t>explicit instruction of skills </a:t>
            </a:r>
          </a:p>
          <a:p>
            <a:pPr lvl="0" rtl="0">
              <a:spcBef>
                <a:spcPts val="0"/>
              </a:spcBef>
              <a:buClr>
                <a:schemeClr val="dk1"/>
              </a:buClr>
              <a:buSzPct val="45833"/>
              <a:buFont typeface="Arial"/>
              <a:buNone/>
            </a:pPr>
            <a:r>
              <a:rPr lang="en" altLang="en">
                <a:solidFill>
                  <a:srgbClr val="222222"/>
                </a:solidFill>
                <a:highlight>
                  <a:srgbClr val="FFFFFF"/>
                </a:highlight>
              </a:rPr>
              <a:t>structured prompts for appropriate behavior,</a:t>
            </a:r>
          </a:p>
          <a:p>
            <a:pPr lvl="0" rtl="0">
              <a:spcBef>
                <a:spcPts val="0"/>
              </a:spcBef>
              <a:buClr>
                <a:schemeClr val="dk1"/>
              </a:buClr>
              <a:buSzPct val="45833"/>
              <a:buFont typeface="Arial"/>
              <a:buNone/>
            </a:pPr>
            <a:r>
              <a:rPr lang="en" altLang="en">
                <a:solidFill>
                  <a:srgbClr val="222222"/>
                </a:solidFill>
                <a:highlight>
                  <a:srgbClr val="FFFFFF"/>
                </a:highlight>
              </a:rPr>
              <a:t>opportunities for the student to practice new skills in the natural setting, and</a:t>
            </a:r>
          </a:p>
          <a:p>
            <a:pPr lvl="0" rtl="0">
              <a:spcBef>
                <a:spcPts val="0"/>
              </a:spcBef>
              <a:buClr>
                <a:schemeClr val="dk1"/>
              </a:buClr>
              <a:buSzPct val="45833"/>
              <a:buFont typeface="Arial"/>
              <a:buNone/>
            </a:pPr>
            <a:r>
              <a:rPr lang="en" altLang="en">
                <a:solidFill>
                  <a:srgbClr val="222222"/>
                </a:solidFill>
                <a:highlight>
                  <a:srgbClr val="FFFFFF"/>
                </a:highlight>
              </a:rPr>
              <a:t>frequent feedback to the student.</a:t>
            </a:r>
          </a:p>
          <a:p>
            <a:pPr>
              <a:spcBef>
                <a:spcPts val="0"/>
              </a:spcBef>
              <a:buNone/>
            </a:pPr>
            <a:endParaRPr/>
          </a:p>
        </p:txBody>
      </p:sp>
      <p:sp>
        <p:nvSpPr>
          <p:cNvPr id="90" name="Shape 90"/>
          <p:cNvSpPr txBox="1"/>
          <p:nvPr/>
        </p:nvSpPr>
        <p:spPr>
          <a:xfrm>
            <a:off x="652775" y="1536634"/>
            <a:ext cx="472800" cy="763599"/>
          </a:xfrm>
          <a:prstGeom prst="rect">
            <a:avLst/>
          </a:prstGeom>
          <a:noFill/>
          <a:ln>
            <a:noFill/>
          </a:ln>
        </p:spPr>
        <p:txBody>
          <a:bodyPr lIns="91425" tIns="91425" rIns="91425" bIns="91425" numCol="1" anchor="t" anchorCtr="0">
            <a:noAutofit/>
          </a:bodyPr>
          <a:lstStyle/>
          <a:p>
            <a:pPr>
              <a:spcBef>
                <a:spcPts val="0"/>
              </a:spcBef>
              <a:buNone/>
            </a:pPr>
            <a:r>
              <a:rPr lang="en" altLang="en" sz="2600"/>
              <a:t>✓</a:t>
            </a:r>
          </a:p>
        </p:txBody>
      </p:sp>
      <p:sp>
        <p:nvSpPr>
          <p:cNvPr id="91" name="Shape 91"/>
          <p:cNvSpPr txBox="1"/>
          <p:nvPr/>
        </p:nvSpPr>
        <p:spPr>
          <a:xfrm>
            <a:off x="652775" y="2123208"/>
            <a:ext cx="472530" cy="763489"/>
          </a:xfrm>
          <a:prstGeom prst="rect">
            <a:avLst/>
          </a:prstGeom>
          <a:noFill/>
          <a:ln>
            <a:noFill/>
          </a:ln>
        </p:spPr>
        <p:txBody>
          <a:bodyPr lIns="91425" tIns="91425" rIns="91425" bIns="91425" numCol="1" anchor="t" anchorCtr="0">
            <a:noAutofit/>
          </a:bodyPr>
          <a:lstStyle/>
          <a:p>
            <a:pPr lvl="0" rtl="0">
              <a:spcBef>
                <a:spcPts val="0"/>
              </a:spcBef>
              <a:buNone/>
            </a:pPr>
            <a:r>
              <a:rPr lang="en" altLang="en" sz="2600"/>
              <a:t>✓</a:t>
            </a:r>
          </a:p>
        </p:txBody>
      </p:sp>
      <p:sp>
        <p:nvSpPr>
          <p:cNvPr id="92" name="Shape 92"/>
          <p:cNvSpPr txBox="1"/>
          <p:nvPr/>
        </p:nvSpPr>
        <p:spPr>
          <a:xfrm>
            <a:off x="652775" y="2762564"/>
            <a:ext cx="472530" cy="763489"/>
          </a:xfrm>
          <a:prstGeom prst="rect">
            <a:avLst/>
          </a:prstGeom>
          <a:noFill/>
          <a:ln>
            <a:noFill/>
          </a:ln>
        </p:spPr>
        <p:txBody>
          <a:bodyPr lIns="91425" tIns="91425" rIns="91425" bIns="91425" numCol="1" anchor="t" anchorCtr="0">
            <a:noAutofit/>
          </a:bodyPr>
          <a:lstStyle/>
          <a:p>
            <a:pPr lvl="0" rtl="0">
              <a:spcBef>
                <a:spcPts val="0"/>
              </a:spcBef>
              <a:buNone/>
            </a:pPr>
            <a:r>
              <a:rPr lang="en" altLang="en" sz="2600"/>
              <a:t>✓</a:t>
            </a:r>
          </a:p>
        </p:txBody>
      </p:sp>
      <p:sp>
        <p:nvSpPr>
          <p:cNvPr id="93" name="Shape 93"/>
          <p:cNvSpPr txBox="1"/>
          <p:nvPr/>
        </p:nvSpPr>
        <p:spPr>
          <a:xfrm>
            <a:off x="652775" y="3574752"/>
            <a:ext cx="472530" cy="763489"/>
          </a:xfrm>
          <a:prstGeom prst="rect">
            <a:avLst/>
          </a:prstGeom>
          <a:noFill/>
          <a:ln>
            <a:noFill/>
          </a:ln>
        </p:spPr>
        <p:txBody>
          <a:bodyPr lIns="91425" tIns="91425" rIns="91425" bIns="91425" numCol="1" anchor="t" anchorCtr="0">
            <a:noAutofit/>
          </a:bodyPr>
          <a:lstStyle/>
          <a:p>
            <a:pPr lvl="0" rtl="0">
              <a:spcBef>
                <a:spcPts val="0"/>
              </a:spcBef>
              <a:buNone/>
            </a:pPr>
            <a:r>
              <a:rPr lang="en" altLang="en" sz="2600"/>
              <a: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1"/>
                                        <p:tgtEl>
                                          <p:spTgt spid="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xEl>
                                              <p:pRg st="0" end="0"/>
                                            </p:txEl>
                                          </p:spTgt>
                                        </p:tgtEl>
                                        <p:attrNameLst>
                                          <p:attrName>style.visibility</p:attrName>
                                        </p:attrNameLst>
                                      </p:cBhvr>
                                      <p:to>
                                        <p:strVal val="visible"/>
                                      </p:to>
                                    </p:set>
                                    <p:animEffect transition="in" filter="fade">
                                      <p:cBhvr>
                                        <p:cTn id="12" dur="1"/>
                                        <p:tgtEl>
                                          <p:spTgt spid="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
                                            <p:txEl>
                                              <p:pRg st="0" end="0"/>
                                            </p:txEl>
                                          </p:spTgt>
                                        </p:tgtEl>
                                        <p:attrNameLst>
                                          <p:attrName>style.visibility</p:attrName>
                                        </p:attrNameLst>
                                      </p:cBhvr>
                                      <p:to>
                                        <p:strVal val="visible"/>
                                      </p:to>
                                    </p:set>
                                    <p:animEffect transition="in" filter="fade">
                                      <p:cBhvr>
                                        <p:cTn id="17" dur="1"/>
                                        <p:tgtEl>
                                          <p:spTgt spid="9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3">
                                            <p:txEl>
                                              <p:pRg st="0" end="0"/>
                                            </p:txEl>
                                          </p:spTgt>
                                        </p:tgtEl>
                                        <p:attrNameLst>
                                          <p:attrName>style.visibility</p:attrName>
                                        </p:attrNameLst>
                                      </p:cBhvr>
                                      <p:to>
                                        <p:strVal val="visible"/>
                                      </p:to>
                                    </p:set>
                                    <p:animEffect transition="in" filter="fade">
                                      <p:cBhvr>
                                        <p:cTn id="22" dur="1"/>
                                        <p:tgtEl>
                                          <p:spTgt spid="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1" y="593367"/>
            <a:ext cx="8520599" cy="763599"/>
          </a:xfrm>
          <a:prstGeom prst="rect">
            <a:avLst/>
          </a:prstGeom>
        </p:spPr>
        <p:txBody>
          <a:bodyPr lIns="91425" tIns="91425" rIns="91425" bIns="91425" numCol="1" anchor="t" anchorCtr="0">
            <a:noAutofit/>
          </a:bodyPr>
          <a:lstStyle/>
          <a:p>
            <a:pPr>
              <a:spcBef>
                <a:spcPts val="0"/>
              </a:spcBef>
              <a:buNone/>
            </a:pPr>
            <a:r>
              <a:rPr lang="en" altLang="en"/>
              <a:t>Non-Verbal, Self Monitoring System</a:t>
            </a:r>
          </a:p>
        </p:txBody>
      </p:sp>
      <p:sp>
        <p:nvSpPr>
          <p:cNvPr id="131" name="Shape 131"/>
          <p:cNvSpPr txBox="1">
            <a:spLocks noGrp="1"/>
          </p:cNvSpPr>
          <p:nvPr>
            <p:ph type="body" idx="1"/>
          </p:nvPr>
        </p:nvSpPr>
        <p:spPr>
          <a:xfrm>
            <a:off x="311701" y="1536633"/>
            <a:ext cx="8520599" cy="4555200"/>
          </a:xfrm>
          <a:prstGeom prst="rect">
            <a:avLst/>
          </a:prstGeom>
        </p:spPr>
        <p:txBody>
          <a:bodyPr lIns="91425" tIns="91425" rIns="91425" bIns="91425" numCol="1" anchor="t" anchorCtr="0">
            <a:noAutofit/>
          </a:bodyPr>
          <a:lstStyle/>
          <a:p>
            <a:pPr marL="457200" lvl="0" indent="-228600" rtl="0">
              <a:spcBef>
                <a:spcPts val="0"/>
              </a:spcBef>
            </a:pPr>
            <a:r>
              <a:rPr lang="en" altLang="en"/>
              <a:t>Student is given a laminated card</a:t>
            </a:r>
          </a:p>
          <a:p>
            <a:pPr marL="457200" lvl="0" indent="-228600" rtl="0">
              <a:spcBef>
                <a:spcPts val="0"/>
              </a:spcBef>
            </a:pPr>
            <a:r>
              <a:rPr lang="en" altLang="en"/>
              <a:t>Card works as a self-monitoring system </a:t>
            </a:r>
          </a:p>
          <a:p>
            <a:pPr marL="457200" lvl="0" indent="-228600" rtl="0">
              <a:spcBef>
                <a:spcPts val="0"/>
              </a:spcBef>
            </a:pPr>
            <a:r>
              <a:rPr lang="en" altLang="en"/>
              <a:t>Card has both positive and behavior infraction steps</a:t>
            </a:r>
          </a:p>
          <a:p>
            <a:pPr marL="457200" lvl="0" indent="-228600">
              <a:spcBef>
                <a:spcPts val="0"/>
              </a:spcBef>
            </a:pPr>
            <a:r>
              <a:rPr lang="en" altLang="en"/>
              <a:t>Teacher and student work together to mark off steps to next acknowledgment/process </a:t>
            </a:r>
          </a:p>
        </p:txBody>
      </p:sp>
    </p:spTree>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1" y="593367"/>
            <a:ext cx="8520599" cy="763599"/>
          </a:xfrm>
          <a:prstGeom prst="rect">
            <a:avLst/>
          </a:prstGeom>
        </p:spPr>
        <p:txBody>
          <a:bodyPr lIns="91425" tIns="91425" rIns="91425" bIns="91425" numCol="1" anchor="t" anchorCtr="0">
            <a:noAutofit/>
          </a:bodyPr>
          <a:lstStyle/>
          <a:p>
            <a:pPr>
              <a:spcBef>
                <a:spcPts val="0"/>
              </a:spcBef>
              <a:buNone/>
            </a:pPr>
            <a:r>
              <a:rPr lang="en" altLang="en"/>
              <a:t>Non-Verbal, Self Monitoring System</a:t>
            </a:r>
          </a:p>
        </p:txBody>
      </p:sp>
      <p:sp>
        <p:nvSpPr>
          <p:cNvPr id="89" name="Shape 89"/>
          <p:cNvSpPr txBox="1">
            <a:spLocks noGrp="1"/>
          </p:cNvSpPr>
          <p:nvPr>
            <p:ph type="body" idx="1"/>
          </p:nvPr>
        </p:nvSpPr>
        <p:spPr>
          <a:xfrm>
            <a:off x="1181725" y="1536633"/>
            <a:ext cx="7650300" cy="4555200"/>
          </a:xfrm>
          <a:prstGeom prst="rect">
            <a:avLst/>
          </a:prstGeom>
        </p:spPr>
        <p:txBody>
          <a:bodyPr lIns="91425" tIns="91425" rIns="91425" bIns="91425" numCol="1" anchor="t" anchorCtr="0">
            <a:noAutofit/>
          </a:bodyPr>
          <a:lstStyle/>
          <a:p>
            <a:pPr lvl="0" rtl="0">
              <a:spcBef>
                <a:spcPts val="0"/>
              </a:spcBef>
              <a:buNone/>
            </a:pPr>
            <a:r>
              <a:rPr lang="en" altLang="en">
                <a:solidFill>
                  <a:srgbClr val="222222"/>
                </a:solidFill>
                <a:highlight>
                  <a:srgbClr val="FFFFFF"/>
                </a:highlight>
              </a:rPr>
              <a:t>explicit instruction of skills </a:t>
            </a:r>
          </a:p>
          <a:p>
            <a:pPr lvl="0" rtl="0">
              <a:spcBef>
                <a:spcPts val="0"/>
              </a:spcBef>
              <a:buClr>
                <a:schemeClr val="dk1"/>
              </a:buClr>
              <a:buSzPct val="45833"/>
              <a:buFont typeface="Arial"/>
              <a:buNone/>
            </a:pPr>
            <a:r>
              <a:rPr lang="en" altLang="en">
                <a:solidFill>
                  <a:srgbClr val="222222"/>
                </a:solidFill>
                <a:highlight>
                  <a:srgbClr val="FFFFFF"/>
                </a:highlight>
              </a:rPr>
              <a:t>structured prompts for appropriate behavior,</a:t>
            </a:r>
          </a:p>
          <a:p>
            <a:pPr lvl="0" rtl="0">
              <a:spcBef>
                <a:spcPts val="0"/>
              </a:spcBef>
              <a:buClr>
                <a:schemeClr val="dk1"/>
              </a:buClr>
              <a:buSzPct val="45833"/>
              <a:buFont typeface="Arial"/>
              <a:buNone/>
            </a:pPr>
            <a:r>
              <a:rPr lang="en" altLang="en">
                <a:solidFill>
                  <a:srgbClr val="222222"/>
                </a:solidFill>
                <a:highlight>
                  <a:srgbClr val="FFFFFF"/>
                </a:highlight>
              </a:rPr>
              <a:t>opportunities for the student to practice new skills in the natural setting, and</a:t>
            </a:r>
          </a:p>
          <a:p>
            <a:pPr lvl="0" rtl="0">
              <a:spcBef>
                <a:spcPts val="0"/>
              </a:spcBef>
              <a:buClr>
                <a:schemeClr val="dk1"/>
              </a:buClr>
              <a:buSzPct val="45833"/>
              <a:buFont typeface="Arial"/>
              <a:buNone/>
            </a:pPr>
            <a:r>
              <a:rPr lang="en" altLang="en">
                <a:solidFill>
                  <a:srgbClr val="222222"/>
                </a:solidFill>
                <a:highlight>
                  <a:srgbClr val="FFFFFF"/>
                </a:highlight>
              </a:rPr>
              <a:t>frequent feedback to the student.</a:t>
            </a:r>
          </a:p>
          <a:p>
            <a:pPr>
              <a:spcBef>
                <a:spcPts val="0"/>
              </a:spcBef>
              <a:buNone/>
            </a:pPr>
            <a:endParaRPr/>
          </a:p>
        </p:txBody>
      </p:sp>
      <p:sp>
        <p:nvSpPr>
          <p:cNvPr id="90" name="Shape 90"/>
          <p:cNvSpPr txBox="1"/>
          <p:nvPr/>
        </p:nvSpPr>
        <p:spPr>
          <a:xfrm>
            <a:off x="652775" y="1536634"/>
            <a:ext cx="472800" cy="763599"/>
          </a:xfrm>
          <a:prstGeom prst="rect">
            <a:avLst/>
          </a:prstGeom>
          <a:noFill/>
          <a:ln>
            <a:noFill/>
          </a:ln>
        </p:spPr>
        <p:txBody>
          <a:bodyPr lIns="91425" tIns="91425" rIns="91425" bIns="91425" numCol="1" anchor="t" anchorCtr="0">
            <a:noAutofit/>
          </a:bodyPr>
          <a:lstStyle/>
          <a:p>
            <a:pPr>
              <a:spcBef>
                <a:spcPts val="0"/>
              </a:spcBef>
              <a:buNone/>
            </a:pPr>
            <a:r>
              <a:rPr lang="en" altLang="en" sz="2600"/>
              <a:t>✓</a:t>
            </a:r>
          </a:p>
        </p:txBody>
      </p:sp>
      <p:sp>
        <p:nvSpPr>
          <p:cNvPr id="91" name="Shape 91"/>
          <p:cNvSpPr txBox="1"/>
          <p:nvPr/>
        </p:nvSpPr>
        <p:spPr>
          <a:xfrm>
            <a:off x="652775" y="2123208"/>
            <a:ext cx="472530" cy="763489"/>
          </a:xfrm>
          <a:prstGeom prst="rect">
            <a:avLst/>
          </a:prstGeom>
          <a:noFill/>
          <a:ln>
            <a:noFill/>
          </a:ln>
        </p:spPr>
        <p:txBody>
          <a:bodyPr lIns="91425" tIns="91425" rIns="91425" bIns="91425" numCol="1" anchor="t" anchorCtr="0">
            <a:noAutofit/>
          </a:bodyPr>
          <a:lstStyle/>
          <a:p>
            <a:pPr lvl="0" rtl="0">
              <a:spcBef>
                <a:spcPts val="0"/>
              </a:spcBef>
              <a:buNone/>
            </a:pPr>
            <a:r>
              <a:rPr lang="en" altLang="en" sz="2600"/>
              <a:t>✓</a:t>
            </a:r>
          </a:p>
        </p:txBody>
      </p:sp>
      <p:sp>
        <p:nvSpPr>
          <p:cNvPr id="92" name="Shape 92"/>
          <p:cNvSpPr txBox="1"/>
          <p:nvPr/>
        </p:nvSpPr>
        <p:spPr>
          <a:xfrm>
            <a:off x="652775" y="2762564"/>
            <a:ext cx="472530" cy="763489"/>
          </a:xfrm>
          <a:prstGeom prst="rect">
            <a:avLst/>
          </a:prstGeom>
          <a:noFill/>
          <a:ln>
            <a:noFill/>
          </a:ln>
        </p:spPr>
        <p:txBody>
          <a:bodyPr lIns="91425" tIns="91425" rIns="91425" bIns="91425" numCol="1" anchor="t" anchorCtr="0">
            <a:noAutofit/>
          </a:bodyPr>
          <a:lstStyle/>
          <a:p>
            <a:pPr lvl="0" rtl="0">
              <a:spcBef>
                <a:spcPts val="0"/>
              </a:spcBef>
              <a:buNone/>
            </a:pPr>
            <a:r>
              <a:rPr lang="en" altLang="en" sz="2600"/>
              <a:t>✓</a:t>
            </a:r>
          </a:p>
        </p:txBody>
      </p:sp>
      <p:sp>
        <p:nvSpPr>
          <p:cNvPr id="93" name="Shape 93"/>
          <p:cNvSpPr txBox="1"/>
          <p:nvPr/>
        </p:nvSpPr>
        <p:spPr>
          <a:xfrm>
            <a:off x="652775" y="3574752"/>
            <a:ext cx="472530" cy="763489"/>
          </a:xfrm>
          <a:prstGeom prst="rect">
            <a:avLst/>
          </a:prstGeom>
          <a:noFill/>
          <a:ln>
            <a:noFill/>
          </a:ln>
        </p:spPr>
        <p:txBody>
          <a:bodyPr lIns="91425" tIns="91425" rIns="91425" bIns="91425" numCol="1" anchor="t" anchorCtr="0">
            <a:noAutofit/>
          </a:bodyPr>
          <a:lstStyle/>
          <a:p>
            <a:pPr lvl="0" rtl="0">
              <a:spcBef>
                <a:spcPts val="0"/>
              </a:spcBef>
              <a:buNone/>
            </a:pPr>
            <a:r>
              <a:rPr lang="en" altLang="en" sz="2600"/>
              <a: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1"/>
                                        <p:tgtEl>
                                          <p:spTgt spid="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xEl>
                                              <p:pRg st="0" end="0"/>
                                            </p:txEl>
                                          </p:spTgt>
                                        </p:tgtEl>
                                        <p:attrNameLst>
                                          <p:attrName>style.visibility</p:attrName>
                                        </p:attrNameLst>
                                      </p:cBhvr>
                                      <p:to>
                                        <p:strVal val="visible"/>
                                      </p:to>
                                    </p:set>
                                    <p:animEffect transition="in" filter="fade">
                                      <p:cBhvr>
                                        <p:cTn id="12" dur="1"/>
                                        <p:tgtEl>
                                          <p:spTgt spid="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
                                            <p:txEl>
                                              <p:pRg st="0" end="0"/>
                                            </p:txEl>
                                          </p:spTgt>
                                        </p:tgtEl>
                                        <p:attrNameLst>
                                          <p:attrName>style.visibility</p:attrName>
                                        </p:attrNameLst>
                                      </p:cBhvr>
                                      <p:to>
                                        <p:strVal val="visible"/>
                                      </p:to>
                                    </p:set>
                                    <p:animEffect transition="in" filter="fade">
                                      <p:cBhvr>
                                        <p:cTn id="17" dur="1"/>
                                        <p:tgtEl>
                                          <p:spTgt spid="9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3">
                                            <p:txEl>
                                              <p:pRg st="0" end="0"/>
                                            </p:txEl>
                                          </p:spTgt>
                                        </p:tgtEl>
                                        <p:attrNameLst>
                                          <p:attrName>style.visibility</p:attrName>
                                        </p:attrNameLst>
                                      </p:cBhvr>
                                      <p:to>
                                        <p:strVal val="visible"/>
                                      </p:to>
                                    </p:set>
                                    <p:animEffect transition="in" filter="fade">
                                      <p:cBhvr>
                                        <p:cTn id="22" dur="1"/>
                                        <p:tgtEl>
                                          <p:spTgt spid="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1" y="593367"/>
            <a:ext cx="8520599" cy="763599"/>
          </a:xfrm>
          <a:prstGeom prst="rect">
            <a:avLst/>
          </a:prstGeom>
        </p:spPr>
        <p:txBody>
          <a:bodyPr lIns="91425" tIns="91425" rIns="91425" bIns="91425" numCol="1" anchor="t" anchorCtr="0">
            <a:noAutofit/>
          </a:bodyPr>
          <a:lstStyle/>
          <a:p>
            <a:pPr>
              <a:spcBef>
                <a:spcPts val="0"/>
              </a:spcBef>
              <a:buNone/>
            </a:pPr>
            <a:r>
              <a:rPr lang="en" altLang="en"/>
              <a:t>Social Skills Training</a:t>
            </a:r>
          </a:p>
        </p:txBody>
      </p:sp>
      <p:sp>
        <p:nvSpPr>
          <p:cNvPr id="147" name="Shape 147"/>
          <p:cNvSpPr txBox="1">
            <a:spLocks noGrp="1"/>
          </p:cNvSpPr>
          <p:nvPr>
            <p:ph type="body" idx="1"/>
          </p:nvPr>
        </p:nvSpPr>
        <p:spPr>
          <a:xfrm>
            <a:off x="311701" y="1536633"/>
            <a:ext cx="8520599" cy="4555200"/>
          </a:xfrm>
          <a:prstGeom prst="rect">
            <a:avLst/>
          </a:prstGeom>
        </p:spPr>
        <p:txBody>
          <a:bodyPr lIns="91425" tIns="91425" rIns="91425" bIns="91425" numCol="1" anchor="t" anchorCtr="0">
            <a:noAutofit/>
          </a:bodyPr>
          <a:lstStyle/>
          <a:p>
            <a:pPr marL="457200" lvl="0" indent="-228600" rtl="0">
              <a:spcBef>
                <a:spcPts val="0"/>
              </a:spcBef>
            </a:pPr>
            <a:r>
              <a:rPr lang="en" altLang="en"/>
              <a:t>Students are identified based on ODRs/teacher observation </a:t>
            </a:r>
          </a:p>
          <a:p>
            <a:pPr marL="457200" lvl="0" indent="-228600" rtl="0">
              <a:spcBef>
                <a:spcPts val="0"/>
              </a:spcBef>
            </a:pPr>
            <a:r>
              <a:rPr lang="en" altLang="en"/>
              <a:t>Students are assigned to small groups based on behavior infractions/need</a:t>
            </a:r>
          </a:p>
          <a:p>
            <a:pPr marL="457200" lvl="0" indent="-228600">
              <a:spcBef>
                <a:spcPts val="0"/>
              </a:spcBef>
            </a:pPr>
            <a:r>
              <a:rPr lang="en" altLang="en"/>
              <a:t>Students receive social skills training </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
          <p:cNvSpPr>
            <a:spLocks noGrp="1"/>
          </p:cNvSpPr>
          <p:nvPr>
            <p:ph type="title"/>
          </p:nvPr>
        </p:nvSpPr>
        <p:spPr>
          <a:xfrm>
            <a:off x="381000" y="1905000"/>
            <a:ext cx="4191000" cy="609600"/>
          </a:xfrm>
        </p:spPr>
        <p:txBody>
          <a:bodyPr numCol="1"/>
          <a:lstStyle/>
          <a:p>
            <a:pPr algn="l">
              <a:defRPr/>
            </a:pPr>
            <a:r>
              <a:rPr lang="en-US" sz="4000" dirty="0" smtClean="0">
                <a:solidFill>
                  <a:schemeClr val="accent3">
                    <a:lumMod val="50000"/>
                  </a:schemeClr>
                </a:solidFill>
                <a:effectLst>
                  <a:outerShdw blurRad="38100" dist="38100" dir="2700000" algn="tl">
                    <a:srgbClr val="000000">
                      <a:alpha val="43137"/>
                    </a:srgbClr>
                  </a:outerShdw>
                </a:effectLst>
                <a:ea typeface="ＭＳ Ｐゴシック" charset="-128"/>
              </a:rPr>
              <a:t/>
            </a:r>
            <a:br>
              <a:rPr lang="en-US" sz="4000" dirty="0" smtClean="0">
                <a:solidFill>
                  <a:schemeClr val="accent3">
                    <a:lumMod val="50000"/>
                  </a:schemeClr>
                </a:solidFill>
                <a:effectLst>
                  <a:outerShdw blurRad="38100" dist="38100" dir="2700000" algn="tl">
                    <a:srgbClr val="000000">
                      <a:alpha val="43137"/>
                    </a:srgbClr>
                  </a:outerShdw>
                </a:effectLst>
                <a:ea typeface="ＭＳ Ｐゴシック" charset="-128"/>
              </a:rPr>
            </a:br>
            <a:r>
              <a:rPr lang="en-US" sz="4000" dirty="0" smtClean="0">
                <a:solidFill>
                  <a:srgbClr val="9E0000"/>
                </a:solidFill>
                <a:effectLst>
                  <a:outerShdw blurRad="38100" dist="38100" dir="2700000" algn="tl">
                    <a:srgbClr val="000000">
                      <a:alpha val="43137"/>
                    </a:srgbClr>
                  </a:outerShdw>
                </a:effectLst>
                <a:ea typeface="ＭＳ Ｐゴシック" charset="-128"/>
              </a:rPr>
              <a:t/>
            </a:r>
            <a:br>
              <a:rPr lang="en-US" sz="4000" dirty="0" smtClean="0">
                <a:solidFill>
                  <a:srgbClr val="9E0000"/>
                </a:solidFill>
                <a:effectLst>
                  <a:outerShdw blurRad="38100" dist="38100" dir="2700000" algn="tl">
                    <a:srgbClr val="000000">
                      <a:alpha val="43137"/>
                    </a:srgbClr>
                  </a:outerShdw>
                </a:effectLst>
                <a:ea typeface="ＭＳ Ｐゴシック" charset="-128"/>
              </a:rPr>
            </a:br>
            <a:r>
              <a:rPr lang="en-US" sz="4000" dirty="0" smtClean="0">
                <a:solidFill>
                  <a:srgbClr val="9E0000"/>
                </a:solidFill>
                <a:effectLst>
                  <a:outerShdw blurRad="38100" dist="38100" dir="2700000" algn="tl">
                    <a:srgbClr val="000000">
                      <a:alpha val="43137"/>
                    </a:srgbClr>
                  </a:outerShdw>
                </a:effectLst>
                <a:ea typeface="ＭＳ Ｐゴシック" charset="-128"/>
              </a:rPr>
              <a:t/>
            </a:r>
            <a:br>
              <a:rPr lang="en-US" sz="4000" dirty="0" smtClean="0">
                <a:solidFill>
                  <a:srgbClr val="9E0000"/>
                </a:solidFill>
                <a:effectLst>
                  <a:outerShdw blurRad="38100" dist="38100" dir="2700000" algn="tl">
                    <a:srgbClr val="000000">
                      <a:alpha val="43137"/>
                    </a:srgbClr>
                  </a:outerShdw>
                </a:effectLst>
                <a:ea typeface="ＭＳ Ｐゴシック" charset="-128"/>
              </a:rPr>
            </a:br>
            <a:r>
              <a:rPr lang="en-US" dirty="0" smtClean="0">
                <a:solidFill>
                  <a:srgbClr val="9E0000"/>
                </a:solidFill>
                <a:ea typeface="ＭＳ Ｐゴシック" charset="-128"/>
              </a:rPr>
              <a:t/>
            </a:r>
            <a:br>
              <a:rPr lang="en-US" dirty="0" smtClean="0">
                <a:solidFill>
                  <a:srgbClr val="9E0000"/>
                </a:solidFill>
                <a:ea typeface="ＭＳ Ｐゴシック" charset="-128"/>
              </a:rPr>
            </a:br>
            <a:endParaRPr lang="en-US" dirty="0" smtClean="0">
              <a:solidFill>
                <a:srgbClr val="9E0000"/>
              </a:solidFill>
              <a:ea typeface="ＭＳ Ｐゴシック" charset="-128"/>
            </a:endParaRPr>
          </a:p>
        </p:txBody>
      </p:sp>
      <p:pic>
        <p:nvPicPr>
          <p:cNvPr id="67587" name="Picture 3" descr="Our Minnesota PBIS Logo has green scripted letters for &quot;Minnesota&quot; with blue letters for &quot;P&quot; &quot;B&quot; and &quot;I&quot; with a white letter &quot;S&quot; winding like a country road with a bigger green pine tree, a medium-sized yellow pine tree, and a small red pine tree to represent the three tiers of PBIS supports." title="Blue Title Bar with Minnesota PBIS Logo Starting on Le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0"/>
            <a:ext cx="9144000" cy="1517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7200" y="1517650"/>
            <a:ext cx="8229600" cy="4502149"/>
          </a:xfrm>
        </p:spPr>
        <p:txBody>
          <a:bodyPr numCol="1"/>
          <a:lstStyle/>
          <a:p>
            <a:pPr marL="0" lvl="0" indent="0" eaLnBrk="1" hangingPunct="1">
              <a:lnSpc>
                <a:spcPts val="4320"/>
              </a:lnSpc>
              <a:spcAft>
                <a:spcPts val="0"/>
              </a:spcAft>
              <a:buNone/>
              <a:defRPr/>
            </a:pPr>
            <a:r>
              <a:rPr lang="en-US" sz="2600" b="1" dirty="0">
                <a:solidFill>
                  <a:prstClr val="black"/>
                </a:solidFill>
                <a:latin typeface="Arial" pitchFamily="34" charset="0"/>
                <a:cs typeface="Arial" pitchFamily="34" charset="0"/>
              </a:rPr>
              <a:t># of Districts/Charters in  MN PBIS to date </a:t>
            </a:r>
            <a:r>
              <a:rPr lang="en-US" sz="3600" b="1" dirty="0">
                <a:solidFill>
                  <a:srgbClr val="C00000"/>
                </a:solidFill>
                <a:latin typeface="Arial" pitchFamily="34" charset="0"/>
                <a:cs typeface="Arial" pitchFamily="34" charset="0"/>
              </a:rPr>
              <a:t>= 189</a:t>
            </a:r>
          </a:p>
          <a:p>
            <a:pPr marL="0" lvl="0" indent="0" eaLnBrk="1" hangingPunct="1">
              <a:lnSpc>
                <a:spcPts val="4320"/>
              </a:lnSpc>
              <a:spcBef>
                <a:spcPts val="0"/>
              </a:spcBef>
              <a:spcAft>
                <a:spcPts val="0"/>
              </a:spcAft>
              <a:buNone/>
              <a:defRPr/>
            </a:pPr>
            <a:endParaRPr lang="en-US" sz="3600" b="1" dirty="0">
              <a:solidFill>
                <a:srgbClr val="9E0000"/>
              </a:solidFill>
              <a:latin typeface="Arial" pitchFamily="34" charset="0"/>
              <a:cs typeface="Arial" pitchFamily="34" charset="0"/>
            </a:endParaRPr>
          </a:p>
          <a:p>
            <a:pPr marL="0" lvl="0" indent="0" eaLnBrk="1" hangingPunct="1">
              <a:lnSpc>
                <a:spcPts val="4320"/>
              </a:lnSpc>
              <a:spcAft>
                <a:spcPts val="0"/>
              </a:spcAft>
              <a:buNone/>
              <a:defRPr/>
            </a:pPr>
            <a:r>
              <a:rPr lang="en-US" sz="2600" b="1" dirty="0">
                <a:solidFill>
                  <a:prstClr val="black"/>
                </a:solidFill>
                <a:latin typeface="Arial" pitchFamily="34" charset="0"/>
                <a:cs typeface="Arial" pitchFamily="34" charset="0"/>
              </a:rPr>
              <a:t># Schools in MN PBIS to date </a:t>
            </a:r>
            <a:r>
              <a:rPr lang="en-US" sz="2600" b="1" dirty="0">
                <a:solidFill>
                  <a:srgbClr val="C00000"/>
                </a:solidFill>
                <a:latin typeface="Arial" pitchFamily="34" charset="0"/>
                <a:cs typeface="Arial" pitchFamily="34" charset="0"/>
              </a:rPr>
              <a:t>= </a:t>
            </a:r>
            <a:r>
              <a:rPr lang="en-US" sz="3600" b="1" dirty="0">
                <a:solidFill>
                  <a:srgbClr val="C00000"/>
                </a:solidFill>
                <a:latin typeface="Arial" pitchFamily="34" charset="0"/>
                <a:cs typeface="Arial" pitchFamily="34" charset="0"/>
              </a:rPr>
              <a:t>543</a:t>
            </a:r>
          </a:p>
          <a:p>
            <a:pPr marL="0" lvl="0" indent="0" eaLnBrk="1" hangingPunct="1">
              <a:lnSpc>
                <a:spcPts val="4320"/>
              </a:lnSpc>
              <a:spcAft>
                <a:spcPts val="0"/>
              </a:spcAft>
              <a:buNone/>
              <a:defRPr/>
            </a:pPr>
            <a:endParaRPr lang="en-US" sz="3600" b="1" dirty="0">
              <a:solidFill>
                <a:srgbClr val="9E0000"/>
              </a:solidFill>
              <a:latin typeface="Arial" pitchFamily="34" charset="0"/>
              <a:cs typeface="Arial" pitchFamily="34" charset="0"/>
            </a:endParaRPr>
          </a:p>
          <a:p>
            <a:pPr marL="0" lvl="0" indent="0" eaLnBrk="1" hangingPunct="1">
              <a:lnSpc>
                <a:spcPts val="4320"/>
              </a:lnSpc>
              <a:spcAft>
                <a:spcPts val="0"/>
              </a:spcAft>
              <a:buNone/>
              <a:defRPr/>
            </a:pPr>
            <a:r>
              <a:rPr lang="en-US" sz="2600" b="1" dirty="0">
                <a:solidFill>
                  <a:prstClr val="black"/>
                </a:solidFill>
                <a:latin typeface="Arial" pitchFamily="34" charset="0"/>
                <a:cs typeface="Arial" pitchFamily="34" charset="0"/>
              </a:rPr>
              <a:t>% of MN schools PBIS </a:t>
            </a:r>
            <a:r>
              <a:rPr lang="en-US" sz="2600" b="1" dirty="0">
                <a:solidFill>
                  <a:srgbClr val="C00000"/>
                </a:solidFill>
                <a:latin typeface="Arial" pitchFamily="34" charset="0"/>
                <a:cs typeface="Arial" pitchFamily="34" charset="0"/>
              </a:rPr>
              <a:t>= </a:t>
            </a:r>
            <a:r>
              <a:rPr lang="en-US" sz="3600" b="1" dirty="0">
                <a:solidFill>
                  <a:srgbClr val="C00000"/>
                </a:solidFill>
                <a:latin typeface="Arial" pitchFamily="34" charset="0"/>
                <a:cs typeface="Arial" pitchFamily="34" charset="0"/>
              </a:rPr>
              <a:t>27%</a:t>
            </a:r>
          </a:p>
          <a:p>
            <a:pPr marL="0" lvl="0" indent="0" eaLnBrk="1" hangingPunct="1">
              <a:lnSpc>
                <a:spcPts val="4320"/>
              </a:lnSpc>
              <a:spcAft>
                <a:spcPts val="0"/>
              </a:spcAft>
              <a:buNone/>
              <a:defRPr/>
            </a:pPr>
            <a:endParaRPr lang="en-US" sz="3600" b="1" dirty="0">
              <a:solidFill>
                <a:srgbClr val="9E0000"/>
              </a:solidFill>
              <a:latin typeface="Arial" pitchFamily="34" charset="0"/>
              <a:cs typeface="Arial" pitchFamily="34" charset="0"/>
            </a:endParaRPr>
          </a:p>
          <a:p>
            <a:pPr marL="0" lvl="0" indent="0" eaLnBrk="1" hangingPunct="1">
              <a:lnSpc>
                <a:spcPts val="4320"/>
              </a:lnSpc>
              <a:spcAft>
                <a:spcPts val="0"/>
              </a:spcAft>
              <a:buNone/>
              <a:defRPr/>
            </a:pPr>
            <a:r>
              <a:rPr lang="en-US" sz="2600" b="1" dirty="0">
                <a:solidFill>
                  <a:prstClr val="black"/>
                </a:solidFill>
                <a:latin typeface="Arial" pitchFamily="34" charset="0"/>
                <a:cs typeface="Arial" pitchFamily="34" charset="0"/>
              </a:rPr>
              <a:t># Students impacted by SW-PBIS </a:t>
            </a:r>
            <a:r>
              <a:rPr lang="en-US" sz="2600" b="1" dirty="0">
                <a:solidFill>
                  <a:srgbClr val="C00000"/>
                </a:solidFill>
                <a:latin typeface="Arial" pitchFamily="34" charset="0"/>
                <a:cs typeface="Arial" pitchFamily="34" charset="0"/>
              </a:rPr>
              <a:t>= </a:t>
            </a:r>
            <a:r>
              <a:rPr lang="en-US" sz="3600" b="1" dirty="0">
                <a:solidFill>
                  <a:srgbClr val="C00000"/>
                </a:solidFill>
                <a:latin typeface="Arial" pitchFamily="34" charset="0"/>
                <a:cs typeface="Arial" pitchFamily="34" charset="0"/>
              </a:rPr>
              <a:t> 247,009</a:t>
            </a:r>
          </a:p>
          <a:p>
            <a:endParaRPr lang="en-US" dirty="0"/>
          </a:p>
        </p:txBody>
      </p:sp>
      <p:sp>
        <p:nvSpPr>
          <p:cNvPr id="8" name="TextBox 7"/>
          <p:cNvSpPr txBox="1"/>
          <p:nvPr/>
        </p:nvSpPr>
        <p:spPr>
          <a:xfrm>
            <a:off x="2971800" y="735647"/>
            <a:ext cx="6096000" cy="646331"/>
          </a:xfrm>
          <a:prstGeom prst="rect">
            <a:avLst/>
          </a:prstGeom>
          <a:noFill/>
        </p:spPr>
        <p:txBody>
          <a:bodyPr numCol="1">
            <a:spAutoFit/>
          </a:bodyPr>
          <a:lstStyle/>
          <a:p>
            <a:pPr>
              <a:defRPr/>
            </a:pPr>
            <a:r>
              <a:rPr lang="en-US" sz="3600" dirty="0">
                <a:solidFill>
                  <a:schemeClr val="bg1"/>
                </a:solidFill>
                <a:latin typeface="+mj-lt"/>
              </a:rPr>
              <a:t>By the Numbers………….</a:t>
            </a:r>
          </a:p>
        </p:txBody>
      </p:sp>
    </p:spTree>
    <p:extLst>
      <p:ext uri="{BB962C8B-B14F-4D97-AF65-F5344CB8AC3E}">
        <p14:creationId xmlns:p14="http://schemas.microsoft.com/office/powerpoint/2010/main" val="42394778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1" y="593367"/>
            <a:ext cx="8520599" cy="763599"/>
          </a:xfrm>
          <a:prstGeom prst="rect">
            <a:avLst/>
          </a:prstGeom>
        </p:spPr>
        <p:txBody>
          <a:bodyPr lIns="91425" tIns="91425" rIns="91425" bIns="91425" numCol="1" anchor="t" anchorCtr="0">
            <a:noAutofit/>
          </a:bodyPr>
          <a:lstStyle/>
          <a:p>
            <a:pPr>
              <a:spcBef>
                <a:spcPts val="0"/>
              </a:spcBef>
              <a:buNone/>
            </a:pPr>
            <a:r>
              <a:rPr lang="en" altLang="en"/>
              <a:t>Social Skills Training </a:t>
            </a:r>
          </a:p>
        </p:txBody>
      </p:sp>
      <p:sp>
        <p:nvSpPr>
          <p:cNvPr id="89" name="Shape 89"/>
          <p:cNvSpPr txBox="1">
            <a:spLocks noGrp="1"/>
          </p:cNvSpPr>
          <p:nvPr>
            <p:ph type="body" idx="1"/>
          </p:nvPr>
        </p:nvSpPr>
        <p:spPr>
          <a:xfrm>
            <a:off x="1181725" y="1536633"/>
            <a:ext cx="7650300" cy="4555200"/>
          </a:xfrm>
          <a:prstGeom prst="rect">
            <a:avLst/>
          </a:prstGeom>
        </p:spPr>
        <p:txBody>
          <a:bodyPr lIns="91425" tIns="91425" rIns="91425" bIns="91425" numCol="1" anchor="t" anchorCtr="0">
            <a:noAutofit/>
          </a:bodyPr>
          <a:lstStyle/>
          <a:p>
            <a:pPr lvl="0" rtl="0">
              <a:spcBef>
                <a:spcPts val="0"/>
              </a:spcBef>
              <a:buNone/>
            </a:pPr>
            <a:r>
              <a:rPr lang="en" altLang="en">
                <a:solidFill>
                  <a:srgbClr val="222222"/>
                </a:solidFill>
                <a:highlight>
                  <a:srgbClr val="FFFFFF"/>
                </a:highlight>
              </a:rPr>
              <a:t>explicit instruction of skills </a:t>
            </a:r>
          </a:p>
          <a:p>
            <a:pPr lvl="0" rtl="0">
              <a:spcBef>
                <a:spcPts val="0"/>
              </a:spcBef>
              <a:buClr>
                <a:schemeClr val="dk1"/>
              </a:buClr>
              <a:buSzPct val="45833"/>
              <a:buFont typeface="Arial"/>
              <a:buNone/>
            </a:pPr>
            <a:r>
              <a:rPr lang="en" altLang="en">
                <a:solidFill>
                  <a:srgbClr val="222222"/>
                </a:solidFill>
                <a:highlight>
                  <a:srgbClr val="FFFFFF"/>
                </a:highlight>
              </a:rPr>
              <a:t>structured prompts for appropriate behavior,</a:t>
            </a:r>
          </a:p>
          <a:p>
            <a:pPr lvl="0" rtl="0">
              <a:spcBef>
                <a:spcPts val="0"/>
              </a:spcBef>
              <a:buClr>
                <a:schemeClr val="dk1"/>
              </a:buClr>
              <a:buSzPct val="45833"/>
              <a:buFont typeface="Arial"/>
              <a:buNone/>
            </a:pPr>
            <a:r>
              <a:rPr lang="en" altLang="en">
                <a:solidFill>
                  <a:srgbClr val="222222"/>
                </a:solidFill>
                <a:highlight>
                  <a:srgbClr val="FFFFFF"/>
                </a:highlight>
              </a:rPr>
              <a:t>opportunities for the student to practice new skills in the natural setting, and</a:t>
            </a:r>
          </a:p>
          <a:p>
            <a:pPr lvl="0" rtl="0">
              <a:spcBef>
                <a:spcPts val="0"/>
              </a:spcBef>
              <a:buClr>
                <a:schemeClr val="dk1"/>
              </a:buClr>
              <a:buSzPct val="45833"/>
              <a:buFont typeface="Arial"/>
              <a:buNone/>
            </a:pPr>
            <a:r>
              <a:rPr lang="en" altLang="en">
                <a:solidFill>
                  <a:srgbClr val="222222"/>
                </a:solidFill>
                <a:highlight>
                  <a:srgbClr val="FFFFFF"/>
                </a:highlight>
              </a:rPr>
              <a:t>frequent feedback to the student.</a:t>
            </a:r>
          </a:p>
          <a:p>
            <a:pPr>
              <a:spcBef>
                <a:spcPts val="0"/>
              </a:spcBef>
              <a:buNone/>
            </a:pPr>
            <a:endParaRPr/>
          </a:p>
        </p:txBody>
      </p:sp>
      <p:sp>
        <p:nvSpPr>
          <p:cNvPr id="90" name="Shape 90"/>
          <p:cNvSpPr txBox="1"/>
          <p:nvPr/>
        </p:nvSpPr>
        <p:spPr>
          <a:xfrm>
            <a:off x="652775" y="1536634"/>
            <a:ext cx="472800" cy="763599"/>
          </a:xfrm>
          <a:prstGeom prst="rect">
            <a:avLst/>
          </a:prstGeom>
          <a:noFill/>
          <a:ln>
            <a:noFill/>
          </a:ln>
        </p:spPr>
        <p:txBody>
          <a:bodyPr lIns="91425" tIns="91425" rIns="91425" bIns="91425" numCol="1" anchor="t" anchorCtr="0">
            <a:noAutofit/>
          </a:bodyPr>
          <a:lstStyle/>
          <a:p>
            <a:pPr>
              <a:spcBef>
                <a:spcPts val="0"/>
              </a:spcBef>
              <a:buNone/>
            </a:pPr>
            <a:r>
              <a:rPr lang="en" altLang="en" sz="2600"/>
              <a:t>✓</a:t>
            </a:r>
          </a:p>
        </p:txBody>
      </p:sp>
      <p:sp>
        <p:nvSpPr>
          <p:cNvPr id="91" name="Shape 91"/>
          <p:cNvSpPr txBox="1"/>
          <p:nvPr/>
        </p:nvSpPr>
        <p:spPr>
          <a:xfrm>
            <a:off x="652775" y="2123208"/>
            <a:ext cx="472530" cy="763489"/>
          </a:xfrm>
          <a:prstGeom prst="rect">
            <a:avLst/>
          </a:prstGeom>
          <a:noFill/>
          <a:ln>
            <a:noFill/>
          </a:ln>
        </p:spPr>
        <p:txBody>
          <a:bodyPr lIns="91425" tIns="91425" rIns="91425" bIns="91425" numCol="1" anchor="t" anchorCtr="0">
            <a:noAutofit/>
          </a:bodyPr>
          <a:lstStyle/>
          <a:p>
            <a:pPr lvl="0" rtl="0">
              <a:spcBef>
                <a:spcPts val="0"/>
              </a:spcBef>
              <a:buNone/>
            </a:pPr>
            <a:r>
              <a:rPr lang="en" altLang="en" sz="2600"/>
              <a:t>✓</a:t>
            </a:r>
          </a:p>
        </p:txBody>
      </p:sp>
      <p:sp>
        <p:nvSpPr>
          <p:cNvPr id="92" name="Shape 92"/>
          <p:cNvSpPr txBox="1"/>
          <p:nvPr/>
        </p:nvSpPr>
        <p:spPr>
          <a:xfrm>
            <a:off x="652775" y="2762564"/>
            <a:ext cx="472530" cy="763489"/>
          </a:xfrm>
          <a:prstGeom prst="rect">
            <a:avLst/>
          </a:prstGeom>
          <a:noFill/>
          <a:ln>
            <a:noFill/>
          </a:ln>
        </p:spPr>
        <p:txBody>
          <a:bodyPr lIns="91425" tIns="91425" rIns="91425" bIns="91425" numCol="1" anchor="t" anchorCtr="0">
            <a:noAutofit/>
          </a:bodyPr>
          <a:lstStyle/>
          <a:p>
            <a:pPr lvl="0" rtl="0">
              <a:spcBef>
                <a:spcPts val="0"/>
              </a:spcBef>
              <a:buNone/>
            </a:pPr>
            <a:r>
              <a:rPr lang="en" altLang="en" sz="2600"/>
              <a:t>✓</a:t>
            </a:r>
          </a:p>
        </p:txBody>
      </p:sp>
      <p:sp>
        <p:nvSpPr>
          <p:cNvPr id="93" name="Shape 93"/>
          <p:cNvSpPr txBox="1"/>
          <p:nvPr/>
        </p:nvSpPr>
        <p:spPr>
          <a:xfrm>
            <a:off x="652775" y="3574752"/>
            <a:ext cx="472530" cy="763489"/>
          </a:xfrm>
          <a:prstGeom prst="rect">
            <a:avLst/>
          </a:prstGeom>
          <a:noFill/>
          <a:ln>
            <a:noFill/>
          </a:ln>
        </p:spPr>
        <p:txBody>
          <a:bodyPr lIns="91425" tIns="91425" rIns="91425" bIns="91425" numCol="1" anchor="t" anchorCtr="0">
            <a:noAutofit/>
          </a:bodyPr>
          <a:lstStyle/>
          <a:p>
            <a:pPr lvl="0" rtl="0">
              <a:spcBef>
                <a:spcPts val="0"/>
              </a:spcBef>
              <a:buNone/>
            </a:pPr>
            <a:r>
              <a:rPr lang="en" altLang="en" sz="2600"/>
              <a: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1"/>
                                        <p:tgtEl>
                                          <p:spTgt spid="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xEl>
                                              <p:pRg st="0" end="0"/>
                                            </p:txEl>
                                          </p:spTgt>
                                        </p:tgtEl>
                                        <p:attrNameLst>
                                          <p:attrName>style.visibility</p:attrName>
                                        </p:attrNameLst>
                                      </p:cBhvr>
                                      <p:to>
                                        <p:strVal val="visible"/>
                                      </p:to>
                                    </p:set>
                                    <p:animEffect transition="in" filter="fade">
                                      <p:cBhvr>
                                        <p:cTn id="12" dur="1"/>
                                        <p:tgtEl>
                                          <p:spTgt spid="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
                                            <p:txEl>
                                              <p:pRg st="0" end="0"/>
                                            </p:txEl>
                                          </p:spTgt>
                                        </p:tgtEl>
                                        <p:attrNameLst>
                                          <p:attrName>style.visibility</p:attrName>
                                        </p:attrNameLst>
                                      </p:cBhvr>
                                      <p:to>
                                        <p:strVal val="visible"/>
                                      </p:to>
                                    </p:set>
                                    <p:animEffect transition="in" filter="fade">
                                      <p:cBhvr>
                                        <p:cTn id="17" dur="1"/>
                                        <p:tgtEl>
                                          <p:spTgt spid="9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3">
                                            <p:txEl>
                                              <p:pRg st="0" end="0"/>
                                            </p:txEl>
                                          </p:spTgt>
                                        </p:tgtEl>
                                        <p:attrNameLst>
                                          <p:attrName>style.visibility</p:attrName>
                                        </p:attrNameLst>
                                      </p:cBhvr>
                                      <p:to>
                                        <p:strVal val="visible"/>
                                      </p:to>
                                    </p:set>
                                    <p:animEffect transition="in" filter="fade">
                                      <p:cBhvr>
                                        <p:cTn id="22" dur="1"/>
                                        <p:tgtEl>
                                          <p:spTgt spid="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1" y="593367"/>
            <a:ext cx="8520599" cy="763599"/>
          </a:xfrm>
          <a:prstGeom prst="rect">
            <a:avLst/>
          </a:prstGeom>
        </p:spPr>
        <p:txBody>
          <a:bodyPr lIns="91425" tIns="91425" rIns="91425" bIns="91425" numCol="1" anchor="t" anchorCtr="0">
            <a:noAutofit/>
          </a:bodyPr>
          <a:lstStyle/>
          <a:p>
            <a:pPr>
              <a:spcBef>
                <a:spcPts val="0"/>
              </a:spcBef>
              <a:buNone/>
            </a:pPr>
            <a:r>
              <a:rPr lang="en" altLang="en"/>
              <a:t>Behavior Punch Cards</a:t>
            </a:r>
          </a:p>
        </p:txBody>
      </p:sp>
      <p:sp>
        <p:nvSpPr>
          <p:cNvPr id="163" name="Shape 163"/>
          <p:cNvSpPr txBox="1">
            <a:spLocks noGrp="1"/>
          </p:cNvSpPr>
          <p:nvPr>
            <p:ph type="body" idx="1"/>
          </p:nvPr>
        </p:nvSpPr>
        <p:spPr>
          <a:xfrm>
            <a:off x="311701" y="1536633"/>
            <a:ext cx="8520599" cy="4555200"/>
          </a:xfrm>
          <a:prstGeom prst="rect">
            <a:avLst/>
          </a:prstGeom>
        </p:spPr>
        <p:txBody>
          <a:bodyPr lIns="91425" tIns="91425" rIns="91425" bIns="91425" numCol="1" anchor="t" anchorCtr="0">
            <a:noAutofit/>
          </a:bodyPr>
          <a:lstStyle/>
          <a:p>
            <a:pPr marL="457200" lvl="0" indent="-228600" rtl="0">
              <a:spcBef>
                <a:spcPts val="0"/>
              </a:spcBef>
            </a:pPr>
            <a:r>
              <a:rPr lang="en" altLang="en"/>
              <a:t>Student is given a punch card</a:t>
            </a:r>
          </a:p>
          <a:p>
            <a:pPr marL="457200" lvl="0" indent="-228600" rtl="0">
              <a:spcBef>
                <a:spcPts val="0"/>
              </a:spcBef>
            </a:pPr>
            <a:r>
              <a:rPr lang="en" altLang="en"/>
              <a:t>When the student shows the target behavior(s), the teacher punches the card</a:t>
            </a:r>
          </a:p>
          <a:p>
            <a:pPr marL="457200" lvl="0" indent="-228600">
              <a:spcBef>
                <a:spcPts val="0"/>
              </a:spcBef>
            </a:pPr>
            <a:r>
              <a:rPr lang="en" altLang="en"/>
              <a:t>When the student fills the card, they turn it in for a predetermined recognition/reward. </a:t>
            </a:r>
          </a:p>
        </p:txBody>
      </p:sp>
    </p:spTree>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1" y="593367"/>
            <a:ext cx="8520599" cy="763599"/>
          </a:xfrm>
          <a:prstGeom prst="rect">
            <a:avLst/>
          </a:prstGeom>
        </p:spPr>
        <p:txBody>
          <a:bodyPr lIns="91425" tIns="91425" rIns="91425" bIns="91425" numCol="1" anchor="t" anchorCtr="0">
            <a:noAutofit/>
          </a:bodyPr>
          <a:lstStyle/>
          <a:p>
            <a:pPr>
              <a:spcBef>
                <a:spcPts val="0"/>
              </a:spcBef>
              <a:buNone/>
            </a:pPr>
            <a:r>
              <a:rPr lang="en" altLang="en"/>
              <a:t>Behavior Punch Cards</a:t>
            </a:r>
          </a:p>
        </p:txBody>
      </p:sp>
      <p:sp>
        <p:nvSpPr>
          <p:cNvPr id="89" name="Shape 89"/>
          <p:cNvSpPr txBox="1">
            <a:spLocks noGrp="1"/>
          </p:cNvSpPr>
          <p:nvPr>
            <p:ph type="body" idx="1"/>
          </p:nvPr>
        </p:nvSpPr>
        <p:spPr>
          <a:xfrm>
            <a:off x="1181725" y="1536633"/>
            <a:ext cx="7650300" cy="4555200"/>
          </a:xfrm>
          <a:prstGeom prst="rect">
            <a:avLst/>
          </a:prstGeom>
        </p:spPr>
        <p:txBody>
          <a:bodyPr lIns="91425" tIns="91425" rIns="91425" bIns="91425" numCol="1" anchor="t" anchorCtr="0">
            <a:noAutofit/>
          </a:bodyPr>
          <a:lstStyle/>
          <a:p>
            <a:pPr lvl="0" rtl="0">
              <a:spcBef>
                <a:spcPts val="0"/>
              </a:spcBef>
              <a:buNone/>
            </a:pPr>
            <a:r>
              <a:rPr lang="en" altLang="en">
                <a:solidFill>
                  <a:srgbClr val="222222"/>
                </a:solidFill>
                <a:highlight>
                  <a:srgbClr val="FFFFFF"/>
                </a:highlight>
              </a:rPr>
              <a:t>explicit instruction of skills </a:t>
            </a:r>
          </a:p>
          <a:p>
            <a:pPr lvl="0" rtl="0">
              <a:spcBef>
                <a:spcPts val="0"/>
              </a:spcBef>
              <a:buClr>
                <a:schemeClr val="dk1"/>
              </a:buClr>
              <a:buSzPct val="45833"/>
              <a:buFont typeface="Arial"/>
              <a:buNone/>
            </a:pPr>
            <a:r>
              <a:rPr lang="en" altLang="en">
                <a:solidFill>
                  <a:srgbClr val="222222"/>
                </a:solidFill>
                <a:highlight>
                  <a:srgbClr val="FFFFFF"/>
                </a:highlight>
              </a:rPr>
              <a:t>structured prompts for appropriate behavior,</a:t>
            </a:r>
          </a:p>
          <a:p>
            <a:pPr lvl="0" rtl="0">
              <a:spcBef>
                <a:spcPts val="0"/>
              </a:spcBef>
              <a:buClr>
                <a:schemeClr val="dk1"/>
              </a:buClr>
              <a:buSzPct val="45833"/>
              <a:buFont typeface="Arial"/>
              <a:buNone/>
            </a:pPr>
            <a:r>
              <a:rPr lang="en" altLang="en">
                <a:solidFill>
                  <a:srgbClr val="222222"/>
                </a:solidFill>
                <a:highlight>
                  <a:srgbClr val="FFFFFF"/>
                </a:highlight>
              </a:rPr>
              <a:t>opportunities for the student to practice new skills in the natural setting, and</a:t>
            </a:r>
          </a:p>
          <a:p>
            <a:pPr lvl="0" rtl="0">
              <a:spcBef>
                <a:spcPts val="0"/>
              </a:spcBef>
              <a:buClr>
                <a:schemeClr val="dk1"/>
              </a:buClr>
              <a:buSzPct val="45833"/>
              <a:buFont typeface="Arial"/>
              <a:buNone/>
            </a:pPr>
            <a:r>
              <a:rPr lang="en" altLang="en">
                <a:solidFill>
                  <a:srgbClr val="222222"/>
                </a:solidFill>
                <a:highlight>
                  <a:srgbClr val="FFFFFF"/>
                </a:highlight>
              </a:rPr>
              <a:t>frequent feedback to the student.</a:t>
            </a:r>
          </a:p>
          <a:p>
            <a:pPr>
              <a:spcBef>
                <a:spcPts val="0"/>
              </a:spcBef>
              <a:buNone/>
            </a:pPr>
            <a:endParaRPr/>
          </a:p>
        </p:txBody>
      </p:sp>
      <p:sp>
        <p:nvSpPr>
          <p:cNvPr id="90" name="Shape 90"/>
          <p:cNvSpPr txBox="1"/>
          <p:nvPr/>
        </p:nvSpPr>
        <p:spPr>
          <a:xfrm>
            <a:off x="652775" y="1536634"/>
            <a:ext cx="472800" cy="763599"/>
          </a:xfrm>
          <a:prstGeom prst="rect">
            <a:avLst/>
          </a:prstGeom>
          <a:noFill/>
          <a:ln>
            <a:noFill/>
          </a:ln>
        </p:spPr>
        <p:txBody>
          <a:bodyPr lIns="91425" tIns="91425" rIns="91425" bIns="91425" numCol="1" anchor="t" anchorCtr="0">
            <a:noAutofit/>
          </a:bodyPr>
          <a:lstStyle/>
          <a:p>
            <a:pPr>
              <a:spcBef>
                <a:spcPts val="0"/>
              </a:spcBef>
              <a:buNone/>
            </a:pPr>
            <a:r>
              <a:rPr lang="en" altLang="en" sz="2600"/>
              <a:t>✓</a:t>
            </a:r>
          </a:p>
        </p:txBody>
      </p:sp>
      <p:sp>
        <p:nvSpPr>
          <p:cNvPr id="91" name="Shape 91"/>
          <p:cNvSpPr txBox="1"/>
          <p:nvPr/>
        </p:nvSpPr>
        <p:spPr>
          <a:xfrm>
            <a:off x="652775" y="2123208"/>
            <a:ext cx="472530" cy="763489"/>
          </a:xfrm>
          <a:prstGeom prst="rect">
            <a:avLst/>
          </a:prstGeom>
          <a:noFill/>
          <a:ln>
            <a:noFill/>
          </a:ln>
        </p:spPr>
        <p:txBody>
          <a:bodyPr lIns="91425" tIns="91425" rIns="91425" bIns="91425" numCol="1" anchor="t" anchorCtr="0">
            <a:noAutofit/>
          </a:bodyPr>
          <a:lstStyle/>
          <a:p>
            <a:pPr lvl="0" rtl="0">
              <a:spcBef>
                <a:spcPts val="0"/>
              </a:spcBef>
              <a:buNone/>
            </a:pPr>
            <a:r>
              <a:rPr lang="en" altLang="en" sz="2600"/>
              <a:t>✓</a:t>
            </a:r>
          </a:p>
        </p:txBody>
      </p:sp>
      <p:sp>
        <p:nvSpPr>
          <p:cNvPr id="93" name="Shape 93"/>
          <p:cNvSpPr txBox="1"/>
          <p:nvPr/>
        </p:nvSpPr>
        <p:spPr>
          <a:xfrm>
            <a:off x="652775" y="3574752"/>
            <a:ext cx="472530" cy="763489"/>
          </a:xfrm>
          <a:prstGeom prst="rect">
            <a:avLst/>
          </a:prstGeom>
          <a:noFill/>
          <a:ln>
            <a:noFill/>
          </a:ln>
        </p:spPr>
        <p:txBody>
          <a:bodyPr lIns="91425" tIns="91425" rIns="91425" bIns="91425" numCol="1" anchor="t" anchorCtr="0">
            <a:noAutofit/>
          </a:bodyPr>
          <a:lstStyle/>
          <a:p>
            <a:pPr lvl="0" rtl="0">
              <a:spcBef>
                <a:spcPts val="0"/>
              </a:spcBef>
              <a:buNone/>
            </a:pPr>
            <a:r>
              <a:rPr lang="en" altLang="en" sz="2600"/>
              <a: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1"/>
                                        <p:tgtEl>
                                          <p:spTgt spid="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xEl>
                                              <p:pRg st="0" end="0"/>
                                            </p:txEl>
                                          </p:spTgt>
                                        </p:tgtEl>
                                        <p:attrNameLst>
                                          <p:attrName>style.visibility</p:attrName>
                                        </p:attrNameLst>
                                      </p:cBhvr>
                                      <p:to>
                                        <p:strVal val="visible"/>
                                      </p:to>
                                    </p:set>
                                    <p:animEffect transition="in" filter="fade">
                                      <p:cBhvr>
                                        <p:cTn id="12" dur="1"/>
                                        <p:tgtEl>
                                          <p:spTgt spid="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
                                            <p:txEl>
                                              <p:pRg st="0" end="0"/>
                                            </p:txEl>
                                          </p:spTgt>
                                        </p:tgtEl>
                                        <p:attrNameLst>
                                          <p:attrName>style.visibility</p:attrName>
                                        </p:attrNameLst>
                                      </p:cBhvr>
                                      <p:to>
                                        <p:strVal val="visible"/>
                                      </p:to>
                                    </p:set>
                                    <p:animEffect transition="in" filter="fade">
                                      <p:cBhvr>
                                        <p:cTn id="17" dur="1"/>
                                        <p:tgtEl>
                                          <p:spTgt spid="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1" y="593367"/>
            <a:ext cx="8520599" cy="763599"/>
          </a:xfrm>
          <a:prstGeom prst="rect">
            <a:avLst/>
          </a:prstGeom>
        </p:spPr>
        <p:txBody>
          <a:bodyPr lIns="91425" tIns="91425" rIns="91425" bIns="91425" numCol="1" anchor="t" anchorCtr="0">
            <a:noAutofit/>
          </a:bodyPr>
          <a:lstStyle/>
          <a:p>
            <a:pPr>
              <a:spcBef>
                <a:spcPts val="0"/>
              </a:spcBef>
              <a:buNone/>
            </a:pPr>
            <a:r>
              <a:rPr lang="en" altLang="en"/>
              <a:t>Recess Leadership Team</a:t>
            </a:r>
          </a:p>
        </p:txBody>
      </p:sp>
      <p:sp>
        <p:nvSpPr>
          <p:cNvPr id="179" name="Shape 179"/>
          <p:cNvSpPr txBox="1">
            <a:spLocks noGrp="1"/>
          </p:cNvSpPr>
          <p:nvPr>
            <p:ph type="body" idx="1"/>
          </p:nvPr>
        </p:nvSpPr>
        <p:spPr>
          <a:xfrm>
            <a:off x="311701" y="1536633"/>
            <a:ext cx="8520599" cy="4555200"/>
          </a:xfrm>
          <a:prstGeom prst="rect">
            <a:avLst/>
          </a:prstGeom>
        </p:spPr>
        <p:txBody>
          <a:bodyPr lIns="91425" tIns="91425" rIns="91425" bIns="91425" numCol="1" anchor="t" anchorCtr="0">
            <a:noAutofit/>
          </a:bodyPr>
          <a:lstStyle/>
          <a:p>
            <a:pPr marL="457200" lvl="0" indent="-228600" rtl="0">
              <a:spcBef>
                <a:spcPts val="0"/>
              </a:spcBef>
            </a:pPr>
            <a:r>
              <a:rPr lang="en" altLang="en"/>
              <a:t>Students identified based on recess behavior </a:t>
            </a:r>
          </a:p>
          <a:p>
            <a:pPr marL="457200" lvl="0" indent="-228600" rtl="0">
              <a:spcBef>
                <a:spcPts val="0"/>
              </a:spcBef>
            </a:pPr>
            <a:r>
              <a:rPr lang="en" altLang="en"/>
              <a:t>Students are taught lessons on self-regulation </a:t>
            </a:r>
          </a:p>
          <a:p>
            <a:pPr marL="457200" lvl="0" indent="-228600" rtl="0">
              <a:spcBef>
                <a:spcPts val="0"/>
              </a:spcBef>
            </a:pPr>
            <a:r>
              <a:rPr lang="en" altLang="en"/>
              <a:t>Students then learn new game</a:t>
            </a:r>
          </a:p>
          <a:p>
            <a:pPr marL="457200" lvl="0" indent="-228600">
              <a:spcBef>
                <a:spcPts val="0"/>
              </a:spcBef>
            </a:pPr>
            <a:r>
              <a:rPr lang="en" altLang="en"/>
              <a:t>Students teach their classmates the game at recess</a:t>
            </a:r>
          </a:p>
        </p:txBody>
      </p:sp>
    </p:spTree>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1" y="593367"/>
            <a:ext cx="8520599" cy="763599"/>
          </a:xfrm>
          <a:prstGeom prst="rect">
            <a:avLst/>
          </a:prstGeom>
        </p:spPr>
        <p:txBody>
          <a:bodyPr lIns="91425" tIns="91425" rIns="91425" bIns="91425" numCol="1" anchor="t" anchorCtr="0">
            <a:noAutofit/>
          </a:bodyPr>
          <a:lstStyle/>
          <a:p>
            <a:pPr>
              <a:spcBef>
                <a:spcPts val="0"/>
              </a:spcBef>
              <a:buNone/>
            </a:pPr>
            <a:r>
              <a:rPr lang="en" altLang="en"/>
              <a:t>Recess Leadership Team</a:t>
            </a:r>
          </a:p>
        </p:txBody>
      </p:sp>
      <p:sp>
        <p:nvSpPr>
          <p:cNvPr id="89" name="Shape 89"/>
          <p:cNvSpPr txBox="1">
            <a:spLocks noGrp="1"/>
          </p:cNvSpPr>
          <p:nvPr>
            <p:ph type="body" idx="1"/>
          </p:nvPr>
        </p:nvSpPr>
        <p:spPr>
          <a:xfrm>
            <a:off x="1181725" y="1536633"/>
            <a:ext cx="7650300" cy="4555200"/>
          </a:xfrm>
          <a:prstGeom prst="rect">
            <a:avLst/>
          </a:prstGeom>
        </p:spPr>
        <p:txBody>
          <a:bodyPr lIns="91425" tIns="91425" rIns="91425" bIns="91425" numCol="1" anchor="t" anchorCtr="0">
            <a:noAutofit/>
          </a:bodyPr>
          <a:lstStyle/>
          <a:p>
            <a:pPr lvl="0" rtl="0">
              <a:spcBef>
                <a:spcPts val="0"/>
              </a:spcBef>
              <a:buNone/>
            </a:pPr>
            <a:r>
              <a:rPr lang="en" altLang="en">
                <a:solidFill>
                  <a:srgbClr val="222222"/>
                </a:solidFill>
                <a:highlight>
                  <a:srgbClr val="FFFFFF"/>
                </a:highlight>
              </a:rPr>
              <a:t>explicit instruction of skills </a:t>
            </a:r>
          </a:p>
          <a:p>
            <a:pPr lvl="0" rtl="0">
              <a:spcBef>
                <a:spcPts val="0"/>
              </a:spcBef>
              <a:buClr>
                <a:schemeClr val="dk1"/>
              </a:buClr>
              <a:buSzPct val="45833"/>
              <a:buFont typeface="Arial"/>
              <a:buNone/>
            </a:pPr>
            <a:r>
              <a:rPr lang="en" altLang="en">
                <a:solidFill>
                  <a:srgbClr val="222222"/>
                </a:solidFill>
                <a:highlight>
                  <a:srgbClr val="FFFFFF"/>
                </a:highlight>
              </a:rPr>
              <a:t>structured prompts for appropriate behavior,</a:t>
            </a:r>
          </a:p>
          <a:p>
            <a:pPr lvl="0" rtl="0">
              <a:spcBef>
                <a:spcPts val="0"/>
              </a:spcBef>
              <a:buClr>
                <a:schemeClr val="dk1"/>
              </a:buClr>
              <a:buSzPct val="45833"/>
              <a:buFont typeface="Arial"/>
              <a:buNone/>
            </a:pPr>
            <a:r>
              <a:rPr lang="en" altLang="en">
                <a:solidFill>
                  <a:srgbClr val="222222"/>
                </a:solidFill>
                <a:highlight>
                  <a:srgbClr val="FFFFFF"/>
                </a:highlight>
              </a:rPr>
              <a:t>opportunities for the student to practice new skills in the natural setting, and</a:t>
            </a:r>
          </a:p>
          <a:p>
            <a:pPr lvl="0" rtl="0">
              <a:spcBef>
                <a:spcPts val="0"/>
              </a:spcBef>
              <a:buClr>
                <a:schemeClr val="dk1"/>
              </a:buClr>
              <a:buSzPct val="45833"/>
              <a:buFont typeface="Arial"/>
              <a:buNone/>
            </a:pPr>
            <a:r>
              <a:rPr lang="en" altLang="en">
                <a:solidFill>
                  <a:srgbClr val="222222"/>
                </a:solidFill>
                <a:highlight>
                  <a:srgbClr val="FFFFFF"/>
                </a:highlight>
              </a:rPr>
              <a:t>frequent feedback to the student.</a:t>
            </a:r>
          </a:p>
          <a:p>
            <a:pPr>
              <a:spcBef>
                <a:spcPts val="0"/>
              </a:spcBef>
              <a:buNone/>
            </a:pPr>
            <a:endParaRPr/>
          </a:p>
        </p:txBody>
      </p:sp>
      <p:sp>
        <p:nvSpPr>
          <p:cNvPr id="90" name="Shape 90"/>
          <p:cNvSpPr txBox="1"/>
          <p:nvPr/>
        </p:nvSpPr>
        <p:spPr>
          <a:xfrm>
            <a:off x="652775" y="1536634"/>
            <a:ext cx="472800" cy="763599"/>
          </a:xfrm>
          <a:prstGeom prst="rect">
            <a:avLst/>
          </a:prstGeom>
          <a:noFill/>
          <a:ln>
            <a:noFill/>
          </a:ln>
        </p:spPr>
        <p:txBody>
          <a:bodyPr lIns="91425" tIns="91425" rIns="91425" bIns="91425" numCol="1" anchor="t" anchorCtr="0">
            <a:noAutofit/>
          </a:bodyPr>
          <a:lstStyle/>
          <a:p>
            <a:pPr>
              <a:spcBef>
                <a:spcPts val="0"/>
              </a:spcBef>
              <a:buNone/>
            </a:pPr>
            <a:r>
              <a:rPr lang="en" altLang="en" sz="2600"/>
              <a:t>✓</a:t>
            </a:r>
          </a:p>
        </p:txBody>
      </p:sp>
      <p:sp>
        <p:nvSpPr>
          <p:cNvPr id="92" name="Shape 92"/>
          <p:cNvSpPr txBox="1"/>
          <p:nvPr/>
        </p:nvSpPr>
        <p:spPr>
          <a:xfrm>
            <a:off x="652775" y="2762564"/>
            <a:ext cx="472530" cy="763489"/>
          </a:xfrm>
          <a:prstGeom prst="rect">
            <a:avLst/>
          </a:prstGeom>
          <a:noFill/>
          <a:ln>
            <a:noFill/>
          </a:ln>
        </p:spPr>
        <p:txBody>
          <a:bodyPr lIns="91425" tIns="91425" rIns="91425" bIns="91425" numCol="1" anchor="t" anchorCtr="0">
            <a:noAutofit/>
          </a:bodyPr>
          <a:lstStyle/>
          <a:p>
            <a:pPr lvl="0" rtl="0">
              <a:spcBef>
                <a:spcPts val="0"/>
              </a:spcBef>
              <a:buNone/>
            </a:pPr>
            <a:r>
              <a:rPr lang="en" altLang="en" sz="2600"/>
              <a:t>✓</a:t>
            </a:r>
          </a:p>
        </p:txBody>
      </p:sp>
      <p:sp>
        <p:nvSpPr>
          <p:cNvPr id="93" name="Shape 93"/>
          <p:cNvSpPr txBox="1"/>
          <p:nvPr/>
        </p:nvSpPr>
        <p:spPr>
          <a:xfrm>
            <a:off x="652775" y="3574752"/>
            <a:ext cx="472530" cy="763489"/>
          </a:xfrm>
          <a:prstGeom prst="rect">
            <a:avLst/>
          </a:prstGeom>
          <a:noFill/>
          <a:ln>
            <a:noFill/>
          </a:ln>
        </p:spPr>
        <p:txBody>
          <a:bodyPr lIns="91425" tIns="91425" rIns="91425" bIns="91425" numCol="1" anchor="t" anchorCtr="0">
            <a:noAutofit/>
          </a:bodyPr>
          <a:lstStyle/>
          <a:p>
            <a:pPr lvl="0" rtl="0">
              <a:spcBef>
                <a:spcPts val="0"/>
              </a:spcBef>
              <a:buNone/>
            </a:pPr>
            <a:r>
              <a:rPr lang="en" altLang="en" sz="2600"/>
              <a: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1"/>
                                        <p:tgtEl>
                                          <p:spTgt spid="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
                                            <p:txEl>
                                              <p:pRg st="0" end="0"/>
                                            </p:txEl>
                                          </p:spTgt>
                                        </p:tgtEl>
                                        <p:attrNameLst>
                                          <p:attrName>style.visibility</p:attrName>
                                        </p:attrNameLst>
                                      </p:cBhvr>
                                      <p:to>
                                        <p:strVal val="visible"/>
                                      </p:to>
                                    </p:set>
                                    <p:animEffect transition="in" filter="fade">
                                      <p:cBhvr>
                                        <p:cTn id="12" dur="1"/>
                                        <p:tgtEl>
                                          <p:spTgt spid="9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
                                            <p:txEl>
                                              <p:pRg st="0" end="0"/>
                                            </p:txEl>
                                          </p:spTgt>
                                        </p:tgtEl>
                                        <p:attrNameLst>
                                          <p:attrName>style.visibility</p:attrName>
                                        </p:attrNameLst>
                                      </p:cBhvr>
                                      <p:to>
                                        <p:strVal val="visible"/>
                                      </p:to>
                                    </p:set>
                                    <p:animEffect transition="in" filter="fade">
                                      <p:cBhvr>
                                        <p:cTn id="17" dur="1"/>
                                        <p:tgtEl>
                                          <p:spTgt spid="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311701" y="593367"/>
            <a:ext cx="8520599" cy="763599"/>
          </a:xfrm>
          <a:prstGeom prst="rect">
            <a:avLst/>
          </a:prstGeom>
        </p:spPr>
        <p:txBody>
          <a:bodyPr lIns="91425" tIns="91425" rIns="91425" bIns="91425" numCol="1" anchor="t" anchorCtr="0">
            <a:noAutofit/>
          </a:bodyPr>
          <a:lstStyle/>
          <a:p>
            <a:pPr>
              <a:spcBef>
                <a:spcPts val="0"/>
              </a:spcBef>
              <a:buNone/>
            </a:pPr>
            <a:r>
              <a:rPr lang="en" altLang="en"/>
              <a:t>Restorative Circles </a:t>
            </a:r>
          </a:p>
        </p:txBody>
      </p:sp>
      <p:sp>
        <p:nvSpPr>
          <p:cNvPr id="195" name="Shape 195"/>
          <p:cNvSpPr txBox="1">
            <a:spLocks noGrp="1"/>
          </p:cNvSpPr>
          <p:nvPr>
            <p:ph type="body" idx="1"/>
          </p:nvPr>
        </p:nvSpPr>
        <p:spPr>
          <a:xfrm>
            <a:off x="311701" y="1536633"/>
            <a:ext cx="8520599" cy="4555200"/>
          </a:xfrm>
          <a:prstGeom prst="rect">
            <a:avLst/>
          </a:prstGeom>
        </p:spPr>
        <p:txBody>
          <a:bodyPr lIns="91425" tIns="91425" rIns="91425" bIns="91425" numCol="1" anchor="t" anchorCtr="0">
            <a:noAutofit/>
          </a:bodyPr>
          <a:lstStyle/>
          <a:p>
            <a:pPr marL="457200" lvl="0" indent="-228600" rtl="0">
              <a:spcBef>
                <a:spcPts val="0"/>
              </a:spcBef>
            </a:pPr>
            <a:r>
              <a:rPr lang="en" altLang="en"/>
              <a:t>Students identified based on ODRs and specific behavior infractions </a:t>
            </a:r>
          </a:p>
          <a:p>
            <a:pPr marL="457200" lvl="0" indent="-228600" rtl="0">
              <a:spcBef>
                <a:spcPts val="0"/>
              </a:spcBef>
            </a:pPr>
            <a:r>
              <a:rPr lang="en" altLang="en"/>
              <a:t>Students involved in one to two circles per week </a:t>
            </a:r>
          </a:p>
          <a:p>
            <a:pPr marL="914400" lvl="1" indent="-228600" rtl="0">
              <a:spcBef>
                <a:spcPts val="0"/>
              </a:spcBef>
            </a:pPr>
            <a:r>
              <a:rPr lang="en" altLang="en"/>
              <a:t>Empathy</a:t>
            </a:r>
          </a:p>
          <a:p>
            <a:pPr marL="914400" lvl="1" indent="-228600" rtl="0">
              <a:spcBef>
                <a:spcPts val="0"/>
              </a:spcBef>
            </a:pPr>
            <a:r>
              <a:rPr lang="en" altLang="en"/>
              <a:t>Relationships with staff</a:t>
            </a:r>
          </a:p>
          <a:p>
            <a:pPr marL="914400" lvl="1" indent="-228600" rtl="0">
              <a:spcBef>
                <a:spcPts val="0"/>
              </a:spcBef>
            </a:pPr>
            <a:r>
              <a:rPr lang="en" altLang="en"/>
              <a:t>ID emotions </a:t>
            </a:r>
          </a:p>
          <a:p>
            <a:pPr marL="914400" lvl="1" indent="-228600">
              <a:spcBef>
                <a:spcPts val="0"/>
              </a:spcBef>
            </a:pPr>
            <a:r>
              <a:rPr lang="en" altLang="en"/>
              <a:t>Coping strategies </a:t>
            </a:r>
          </a:p>
        </p:txBody>
      </p:sp>
    </p:spTree>
  </p:cSld>
  <p:clrMapOvr>
    <a:masterClrMapping/>
  </p:clrMapOvr>
  <p:transition spd="slow">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1" y="593367"/>
            <a:ext cx="8520599" cy="763599"/>
          </a:xfrm>
          <a:prstGeom prst="rect">
            <a:avLst/>
          </a:prstGeom>
        </p:spPr>
        <p:txBody>
          <a:bodyPr lIns="91425" tIns="91425" rIns="91425" bIns="91425" numCol="1" anchor="t" anchorCtr="0">
            <a:noAutofit/>
          </a:bodyPr>
          <a:lstStyle/>
          <a:p>
            <a:pPr>
              <a:spcBef>
                <a:spcPts val="0"/>
              </a:spcBef>
              <a:buNone/>
            </a:pPr>
            <a:r>
              <a:rPr lang="en" altLang="en" dirty="0" smtClean="0"/>
              <a:t>Restorative Circles</a:t>
            </a:r>
            <a:endParaRPr lang="en" altLang="en" dirty="0"/>
          </a:p>
        </p:txBody>
      </p:sp>
      <p:sp>
        <p:nvSpPr>
          <p:cNvPr id="89" name="Shape 89"/>
          <p:cNvSpPr txBox="1">
            <a:spLocks noGrp="1"/>
          </p:cNvSpPr>
          <p:nvPr>
            <p:ph type="body" idx="1"/>
          </p:nvPr>
        </p:nvSpPr>
        <p:spPr>
          <a:xfrm>
            <a:off x="1181725" y="1536633"/>
            <a:ext cx="7650300" cy="4555200"/>
          </a:xfrm>
          <a:prstGeom prst="rect">
            <a:avLst/>
          </a:prstGeom>
        </p:spPr>
        <p:txBody>
          <a:bodyPr lIns="91425" tIns="91425" rIns="91425" bIns="91425" numCol="1" anchor="t" anchorCtr="0">
            <a:noAutofit/>
          </a:bodyPr>
          <a:lstStyle/>
          <a:p>
            <a:pPr lvl="0" rtl="0">
              <a:spcBef>
                <a:spcPts val="0"/>
              </a:spcBef>
              <a:buNone/>
            </a:pPr>
            <a:r>
              <a:rPr lang="en" altLang="en">
                <a:solidFill>
                  <a:srgbClr val="222222"/>
                </a:solidFill>
                <a:highlight>
                  <a:srgbClr val="FFFFFF"/>
                </a:highlight>
              </a:rPr>
              <a:t>explicit instruction of skills </a:t>
            </a:r>
          </a:p>
          <a:p>
            <a:pPr lvl="0" rtl="0">
              <a:spcBef>
                <a:spcPts val="0"/>
              </a:spcBef>
              <a:buClr>
                <a:schemeClr val="dk1"/>
              </a:buClr>
              <a:buSzPct val="45833"/>
              <a:buFont typeface="Arial"/>
              <a:buNone/>
            </a:pPr>
            <a:r>
              <a:rPr lang="en" altLang="en">
                <a:solidFill>
                  <a:srgbClr val="222222"/>
                </a:solidFill>
                <a:highlight>
                  <a:srgbClr val="FFFFFF"/>
                </a:highlight>
              </a:rPr>
              <a:t>structured prompts for appropriate behavior,</a:t>
            </a:r>
          </a:p>
          <a:p>
            <a:pPr lvl="0" rtl="0">
              <a:spcBef>
                <a:spcPts val="0"/>
              </a:spcBef>
              <a:buClr>
                <a:schemeClr val="dk1"/>
              </a:buClr>
              <a:buSzPct val="45833"/>
              <a:buFont typeface="Arial"/>
              <a:buNone/>
            </a:pPr>
            <a:r>
              <a:rPr lang="en" altLang="en">
                <a:solidFill>
                  <a:srgbClr val="222222"/>
                </a:solidFill>
                <a:highlight>
                  <a:srgbClr val="FFFFFF"/>
                </a:highlight>
              </a:rPr>
              <a:t>opportunities for the student to practice new skills in the natural setting, and</a:t>
            </a:r>
          </a:p>
          <a:p>
            <a:pPr lvl="0" rtl="0">
              <a:spcBef>
                <a:spcPts val="0"/>
              </a:spcBef>
              <a:buClr>
                <a:schemeClr val="dk1"/>
              </a:buClr>
              <a:buSzPct val="45833"/>
              <a:buFont typeface="Arial"/>
              <a:buNone/>
            </a:pPr>
            <a:r>
              <a:rPr lang="en" altLang="en">
                <a:solidFill>
                  <a:srgbClr val="222222"/>
                </a:solidFill>
                <a:highlight>
                  <a:srgbClr val="FFFFFF"/>
                </a:highlight>
              </a:rPr>
              <a:t>frequent feedback to the student.</a:t>
            </a:r>
          </a:p>
          <a:p>
            <a:pPr>
              <a:spcBef>
                <a:spcPts val="0"/>
              </a:spcBef>
              <a:buNone/>
            </a:pPr>
            <a:endParaRPr/>
          </a:p>
        </p:txBody>
      </p:sp>
      <p:sp>
        <p:nvSpPr>
          <p:cNvPr id="90" name="Shape 90"/>
          <p:cNvSpPr txBox="1"/>
          <p:nvPr/>
        </p:nvSpPr>
        <p:spPr>
          <a:xfrm>
            <a:off x="652775" y="1536634"/>
            <a:ext cx="472800" cy="763599"/>
          </a:xfrm>
          <a:prstGeom prst="rect">
            <a:avLst/>
          </a:prstGeom>
          <a:noFill/>
          <a:ln>
            <a:noFill/>
          </a:ln>
        </p:spPr>
        <p:txBody>
          <a:bodyPr lIns="91425" tIns="91425" rIns="91425" bIns="91425" numCol="1" anchor="t" anchorCtr="0">
            <a:noAutofit/>
          </a:bodyPr>
          <a:lstStyle/>
          <a:p>
            <a:pPr>
              <a:spcBef>
                <a:spcPts val="0"/>
              </a:spcBef>
              <a:buNone/>
            </a:pPr>
            <a:r>
              <a:rPr lang="en" altLang="en" sz="2600"/>
              <a:t>✓</a:t>
            </a:r>
          </a:p>
        </p:txBody>
      </p:sp>
      <p:sp>
        <p:nvSpPr>
          <p:cNvPr id="91" name="Shape 91"/>
          <p:cNvSpPr txBox="1"/>
          <p:nvPr/>
        </p:nvSpPr>
        <p:spPr>
          <a:xfrm>
            <a:off x="652775" y="2123208"/>
            <a:ext cx="472530" cy="763489"/>
          </a:xfrm>
          <a:prstGeom prst="rect">
            <a:avLst/>
          </a:prstGeom>
          <a:noFill/>
          <a:ln>
            <a:noFill/>
          </a:ln>
        </p:spPr>
        <p:txBody>
          <a:bodyPr lIns="91425" tIns="91425" rIns="91425" bIns="91425" numCol="1" anchor="t" anchorCtr="0">
            <a:noAutofit/>
          </a:bodyPr>
          <a:lstStyle/>
          <a:p>
            <a:pPr lvl="0" rtl="0">
              <a:spcBef>
                <a:spcPts val="0"/>
              </a:spcBef>
              <a:buNone/>
            </a:pPr>
            <a:r>
              <a:rPr lang="en" altLang="en" sz="2600"/>
              <a:t>✓</a:t>
            </a:r>
          </a:p>
        </p:txBody>
      </p:sp>
      <p:sp>
        <p:nvSpPr>
          <p:cNvPr id="92" name="Shape 92"/>
          <p:cNvSpPr txBox="1"/>
          <p:nvPr/>
        </p:nvSpPr>
        <p:spPr>
          <a:xfrm>
            <a:off x="652775" y="2762564"/>
            <a:ext cx="472530" cy="763489"/>
          </a:xfrm>
          <a:prstGeom prst="rect">
            <a:avLst/>
          </a:prstGeom>
          <a:noFill/>
          <a:ln>
            <a:noFill/>
          </a:ln>
        </p:spPr>
        <p:txBody>
          <a:bodyPr lIns="91425" tIns="91425" rIns="91425" bIns="91425" numCol="1" anchor="t" anchorCtr="0">
            <a:noAutofit/>
          </a:bodyPr>
          <a:lstStyle/>
          <a:p>
            <a:pPr lvl="0" rtl="0">
              <a:spcBef>
                <a:spcPts val="0"/>
              </a:spcBef>
              <a:buNone/>
            </a:pPr>
            <a:r>
              <a:rPr lang="en" altLang="en" sz="2600"/>
              <a:t>✓</a:t>
            </a:r>
          </a:p>
        </p:txBody>
      </p:sp>
      <p:sp>
        <p:nvSpPr>
          <p:cNvPr id="93" name="Shape 93"/>
          <p:cNvSpPr txBox="1"/>
          <p:nvPr/>
        </p:nvSpPr>
        <p:spPr>
          <a:xfrm>
            <a:off x="652775" y="3574752"/>
            <a:ext cx="472530" cy="763489"/>
          </a:xfrm>
          <a:prstGeom prst="rect">
            <a:avLst/>
          </a:prstGeom>
          <a:noFill/>
          <a:ln>
            <a:noFill/>
          </a:ln>
        </p:spPr>
        <p:txBody>
          <a:bodyPr lIns="91425" tIns="91425" rIns="91425" bIns="91425" numCol="1" anchor="t" anchorCtr="0">
            <a:noAutofit/>
          </a:bodyPr>
          <a:lstStyle/>
          <a:p>
            <a:pPr lvl="0" rtl="0">
              <a:spcBef>
                <a:spcPts val="0"/>
              </a:spcBef>
              <a:buNone/>
            </a:pPr>
            <a:r>
              <a:rPr lang="en" altLang="en" sz="2600"/>
              <a: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1"/>
                                        <p:tgtEl>
                                          <p:spTgt spid="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xEl>
                                              <p:pRg st="0" end="0"/>
                                            </p:txEl>
                                          </p:spTgt>
                                        </p:tgtEl>
                                        <p:attrNameLst>
                                          <p:attrName>style.visibility</p:attrName>
                                        </p:attrNameLst>
                                      </p:cBhvr>
                                      <p:to>
                                        <p:strVal val="visible"/>
                                      </p:to>
                                    </p:set>
                                    <p:animEffect transition="in" filter="fade">
                                      <p:cBhvr>
                                        <p:cTn id="12" dur="1"/>
                                        <p:tgtEl>
                                          <p:spTgt spid="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
                                            <p:txEl>
                                              <p:pRg st="0" end="0"/>
                                            </p:txEl>
                                          </p:spTgt>
                                        </p:tgtEl>
                                        <p:attrNameLst>
                                          <p:attrName>style.visibility</p:attrName>
                                        </p:attrNameLst>
                                      </p:cBhvr>
                                      <p:to>
                                        <p:strVal val="visible"/>
                                      </p:to>
                                    </p:set>
                                    <p:animEffect transition="in" filter="fade">
                                      <p:cBhvr>
                                        <p:cTn id="17" dur="1"/>
                                        <p:tgtEl>
                                          <p:spTgt spid="9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3">
                                            <p:txEl>
                                              <p:pRg st="0" end="0"/>
                                            </p:txEl>
                                          </p:spTgt>
                                        </p:tgtEl>
                                        <p:attrNameLst>
                                          <p:attrName>style.visibility</p:attrName>
                                        </p:attrNameLst>
                                      </p:cBhvr>
                                      <p:to>
                                        <p:strVal val="visible"/>
                                      </p:to>
                                    </p:set>
                                    <p:animEffect transition="in" filter="fade">
                                      <p:cBhvr>
                                        <p:cTn id="22" dur="1"/>
                                        <p:tgtEl>
                                          <p:spTgt spid="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11701" y="593367"/>
            <a:ext cx="8520599" cy="763599"/>
          </a:xfrm>
          <a:prstGeom prst="rect">
            <a:avLst/>
          </a:prstGeom>
        </p:spPr>
        <p:txBody>
          <a:bodyPr lIns="91425" tIns="91425" rIns="91425" bIns="91425" numCol="1" anchor="t" anchorCtr="0">
            <a:noAutofit/>
          </a:bodyPr>
          <a:lstStyle/>
          <a:p>
            <a:pPr>
              <a:spcBef>
                <a:spcPts val="0"/>
              </a:spcBef>
              <a:buNone/>
            </a:pPr>
            <a:r>
              <a:rPr lang="en" altLang="en"/>
              <a:t>Tier II Toolboxes </a:t>
            </a:r>
          </a:p>
        </p:txBody>
      </p:sp>
      <p:sp>
        <p:nvSpPr>
          <p:cNvPr id="211" name="Shape 211"/>
          <p:cNvSpPr txBox="1">
            <a:spLocks noGrp="1"/>
          </p:cNvSpPr>
          <p:nvPr>
            <p:ph type="body" idx="1"/>
          </p:nvPr>
        </p:nvSpPr>
        <p:spPr>
          <a:xfrm>
            <a:off x="311701" y="1536633"/>
            <a:ext cx="8520599" cy="4555200"/>
          </a:xfrm>
          <a:prstGeom prst="rect">
            <a:avLst/>
          </a:prstGeom>
        </p:spPr>
        <p:txBody>
          <a:bodyPr lIns="91425" tIns="91425" rIns="91425" bIns="91425" numCol="1" anchor="t" anchorCtr="0">
            <a:noAutofit/>
          </a:bodyPr>
          <a:lstStyle/>
          <a:p>
            <a:pPr marL="457200" lvl="0" indent="-228600" rtl="0">
              <a:spcBef>
                <a:spcPts val="0"/>
              </a:spcBef>
            </a:pPr>
            <a:r>
              <a:rPr lang="en" altLang="en"/>
              <a:t>Materials collected, along with instructions, for three different classroom interventions.</a:t>
            </a:r>
          </a:p>
          <a:p>
            <a:pPr marL="457200" lvl="0" indent="-228600" rtl="0">
              <a:spcBef>
                <a:spcPts val="0"/>
              </a:spcBef>
            </a:pPr>
            <a:r>
              <a:rPr lang="en" altLang="en"/>
              <a:t>Used in classrooms with high frequency of ODRs</a:t>
            </a:r>
          </a:p>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311701" y="593367"/>
            <a:ext cx="8520599" cy="763599"/>
          </a:xfrm>
          <a:prstGeom prst="rect">
            <a:avLst/>
          </a:prstGeom>
        </p:spPr>
        <p:txBody>
          <a:bodyPr lIns="91425" tIns="91425" rIns="91425" bIns="91425" numCol="1" anchor="t" anchorCtr="0">
            <a:noAutofit/>
          </a:bodyPr>
          <a:lstStyle/>
          <a:p>
            <a:pPr lvl="0" rtl="0">
              <a:spcBef>
                <a:spcPts val="0"/>
              </a:spcBef>
              <a:buNone/>
            </a:pPr>
            <a:r>
              <a:rPr lang="en" altLang="en"/>
              <a:t>Tier II Toolboxes</a:t>
            </a:r>
          </a:p>
          <a:p>
            <a:pPr lvl="0" rtl="0">
              <a:spcBef>
                <a:spcPts val="0"/>
              </a:spcBef>
              <a:buNone/>
            </a:pPr>
            <a:endParaRPr/>
          </a:p>
          <a:p>
            <a:pPr lvl="0" rtl="0">
              <a:spcBef>
                <a:spcPts val="0"/>
              </a:spcBef>
              <a:buNone/>
            </a:pPr>
            <a:endParaRPr/>
          </a:p>
        </p:txBody>
      </p:sp>
      <p:sp>
        <p:nvSpPr>
          <p:cNvPr id="217" name="Shape 217"/>
          <p:cNvSpPr txBox="1">
            <a:spLocks noGrp="1"/>
          </p:cNvSpPr>
          <p:nvPr>
            <p:ph type="body" idx="1"/>
          </p:nvPr>
        </p:nvSpPr>
        <p:spPr>
          <a:xfrm>
            <a:off x="1181725" y="1536633"/>
            <a:ext cx="7650300" cy="4555200"/>
          </a:xfrm>
          <a:prstGeom prst="rect">
            <a:avLst/>
          </a:prstGeom>
        </p:spPr>
        <p:txBody>
          <a:bodyPr lIns="91425" tIns="91425" rIns="91425" bIns="91425" numCol="1" anchor="t" anchorCtr="0">
            <a:noAutofit/>
          </a:bodyPr>
          <a:lstStyle/>
          <a:p>
            <a:pPr lvl="0" rtl="0">
              <a:spcBef>
                <a:spcPts val="0"/>
              </a:spcBef>
              <a:buNone/>
            </a:pPr>
            <a:r>
              <a:rPr lang="en" altLang="en">
                <a:solidFill>
                  <a:srgbClr val="222222"/>
                </a:solidFill>
                <a:highlight>
                  <a:srgbClr val="FFFFFF"/>
                </a:highlight>
              </a:rPr>
              <a:t>explicit instruction of skills </a:t>
            </a:r>
          </a:p>
          <a:p>
            <a:pPr lvl="0" rtl="0">
              <a:spcBef>
                <a:spcPts val="0"/>
              </a:spcBef>
              <a:buClr>
                <a:schemeClr val="dk1"/>
              </a:buClr>
              <a:buSzPct val="45833"/>
              <a:buFont typeface="Arial"/>
              <a:buNone/>
            </a:pPr>
            <a:r>
              <a:rPr lang="en" altLang="en">
                <a:solidFill>
                  <a:srgbClr val="222222"/>
                </a:solidFill>
                <a:highlight>
                  <a:srgbClr val="FFFFFF"/>
                </a:highlight>
              </a:rPr>
              <a:t>structured prompts for appropriate behavior,</a:t>
            </a:r>
          </a:p>
          <a:p>
            <a:pPr lvl="0" rtl="0">
              <a:spcBef>
                <a:spcPts val="0"/>
              </a:spcBef>
              <a:buClr>
                <a:schemeClr val="dk1"/>
              </a:buClr>
              <a:buSzPct val="45833"/>
              <a:buFont typeface="Arial"/>
              <a:buNone/>
            </a:pPr>
            <a:r>
              <a:rPr lang="en" altLang="en">
                <a:solidFill>
                  <a:srgbClr val="222222"/>
                </a:solidFill>
                <a:highlight>
                  <a:srgbClr val="FFFFFF"/>
                </a:highlight>
              </a:rPr>
              <a:t>opportunities for the student to practice new skills in the natural setting, and</a:t>
            </a:r>
          </a:p>
          <a:p>
            <a:pPr lvl="0" rtl="0">
              <a:spcBef>
                <a:spcPts val="0"/>
              </a:spcBef>
              <a:buClr>
                <a:schemeClr val="dk1"/>
              </a:buClr>
              <a:buSzPct val="45833"/>
              <a:buFont typeface="Arial"/>
              <a:buNone/>
            </a:pPr>
            <a:r>
              <a:rPr lang="en" altLang="en">
                <a:solidFill>
                  <a:srgbClr val="222222"/>
                </a:solidFill>
                <a:highlight>
                  <a:srgbClr val="FFFFFF"/>
                </a:highlight>
              </a:rPr>
              <a:t>frequent feedback to the student.</a:t>
            </a:r>
          </a:p>
          <a:p>
            <a:pPr lvl="0"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311701" y="593367"/>
            <a:ext cx="8520599" cy="763599"/>
          </a:xfrm>
          <a:prstGeom prst="rect">
            <a:avLst/>
          </a:prstGeom>
        </p:spPr>
        <p:txBody>
          <a:bodyPr lIns="91425" tIns="91425" rIns="91425" bIns="91425" numCol="1" anchor="t" anchorCtr="0">
            <a:noAutofit/>
          </a:bodyPr>
          <a:lstStyle/>
          <a:p>
            <a:pPr>
              <a:spcBef>
                <a:spcPts val="0"/>
              </a:spcBef>
              <a:buNone/>
            </a:pPr>
            <a:r>
              <a:rPr lang="en" altLang="en"/>
              <a:t>Yes Card</a:t>
            </a:r>
          </a:p>
        </p:txBody>
      </p:sp>
      <p:sp>
        <p:nvSpPr>
          <p:cNvPr id="227" name="Shape 227"/>
          <p:cNvSpPr txBox="1">
            <a:spLocks noGrp="1"/>
          </p:cNvSpPr>
          <p:nvPr>
            <p:ph type="body" idx="1"/>
          </p:nvPr>
        </p:nvSpPr>
        <p:spPr>
          <a:xfrm>
            <a:off x="311701" y="1536633"/>
            <a:ext cx="8520599" cy="4555200"/>
          </a:xfrm>
          <a:prstGeom prst="rect">
            <a:avLst/>
          </a:prstGeom>
        </p:spPr>
        <p:txBody>
          <a:bodyPr lIns="91425" tIns="91425" rIns="91425" bIns="91425" numCol="1" anchor="t" anchorCtr="0">
            <a:noAutofit/>
          </a:bodyPr>
          <a:lstStyle/>
          <a:p>
            <a:pPr marL="457200" lvl="0" indent="-228600" rtl="0">
              <a:spcBef>
                <a:spcPts val="0"/>
              </a:spcBef>
            </a:pPr>
            <a:r>
              <a:rPr lang="en" altLang="en"/>
              <a:t>Student is given a card with several boxes (6, 8, 10).</a:t>
            </a:r>
          </a:p>
          <a:p>
            <a:pPr marL="457200" lvl="0" indent="-228600" rtl="0">
              <a:spcBef>
                <a:spcPts val="0"/>
              </a:spcBef>
            </a:pPr>
            <a:r>
              <a:rPr lang="en" altLang="en"/>
              <a:t>Student self-monitors behavior reminders</a:t>
            </a:r>
          </a:p>
          <a:p>
            <a:pPr marL="457200" lvl="0" indent="-228600" rtl="0">
              <a:spcBef>
                <a:spcPts val="0"/>
              </a:spcBef>
            </a:pPr>
            <a:r>
              <a:rPr lang="en" altLang="en"/>
              <a:t>If student successfully makes it through given amount of time, gives him/herself a Yes! in the box. </a:t>
            </a:r>
          </a:p>
          <a:p>
            <a:pPr marL="457200" lvl="0" indent="-228600">
              <a:spcBef>
                <a:spcPts val="0"/>
              </a:spcBef>
            </a:pPr>
            <a:r>
              <a:rPr lang="en" altLang="en"/>
              <a:t>If the student needs a reminder for this behavior, then the time starts over. </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
          <p:cNvSpPr>
            <a:spLocks noGrp="1"/>
          </p:cNvSpPr>
          <p:nvPr>
            <p:ph type="title"/>
          </p:nvPr>
        </p:nvSpPr>
        <p:spPr>
          <a:xfrm>
            <a:off x="381000" y="1905000"/>
            <a:ext cx="4191000" cy="609600"/>
          </a:xfrm>
        </p:spPr>
        <p:txBody>
          <a:bodyPr numCol="1"/>
          <a:lstStyle/>
          <a:p>
            <a:pPr algn="l">
              <a:defRPr/>
            </a:pPr>
            <a:r>
              <a:rPr lang="en-US" sz="4000" dirty="0" smtClean="0">
                <a:solidFill>
                  <a:schemeClr val="accent3">
                    <a:lumMod val="50000"/>
                  </a:schemeClr>
                </a:solidFill>
                <a:effectLst>
                  <a:outerShdw blurRad="38100" dist="38100" dir="2700000" algn="tl">
                    <a:srgbClr val="000000">
                      <a:alpha val="43137"/>
                    </a:srgbClr>
                  </a:outerShdw>
                </a:effectLst>
                <a:ea typeface="ＭＳ Ｐゴシック" charset="-128"/>
              </a:rPr>
              <a:t/>
            </a:r>
            <a:br>
              <a:rPr lang="en-US" sz="4000" dirty="0" smtClean="0">
                <a:solidFill>
                  <a:schemeClr val="accent3">
                    <a:lumMod val="50000"/>
                  </a:schemeClr>
                </a:solidFill>
                <a:effectLst>
                  <a:outerShdw blurRad="38100" dist="38100" dir="2700000" algn="tl">
                    <a:srgbClr val="000000">
                      <a:alpha val="43137"/>
                    </a:srgbClr>
                  </a:outerShdw>
                </a:effectLst>
                <a:ea typeface="ＭＳ Ｐゴシック" charset="-128"/>
              </a:rPr>
            </a:br>
            <a:r>
              <a:rPr lang="en-US" sz="4000" dirty="0" smtClean="0">
                <a:solidFill>
                  <a:srgbClr val="9E0000"/>
                </a:solidFill>
                <a:effectLst>
                  <a:outerShdw blurRad="38100" dist="38100" dir="2700000" algn="tl">
                    <a:srgbClr val="000000">
                      <a:alpha val="43137"/>
                    </a:srgbClr>
                  </a:outerShdw>
                </a:effectLst>
                <a:ea typeface="ＭＳ Ｐゴシック" charset="-128"/>
              </a:rPr>
              <a:t/>
            </a:r>
            <a:br>
              <a:rPr lang="en-US" sz="4000" dirty="0" smtClean="0">
                <a:solidFill>
                  <a:srgbClr val="9E0000"/>
                </a:solidFill>
                <a:effectLst>
                  <a:outerShdw blurRad="38100" dist="38100" dir="2700000" algn="tl">
                    <a:srgbClr val="000000">
                      <a:alpha val="43137"/>
                    </a:srgbClr>
                  </a:outerShdw>
                </a:effectLst>
                <a:ea typeface="ＭＳ Ｐゴシック" charset="-128"/>
              </a:rPr>
            </a:br>
            <a:r>
              <a:rPr lang="en-US" sz="4000" dirty="0" smtClean="0">
                <a:solidFill>
                  <a:srgbClr val="9E0000"/>
                </a:solidFill>
                <a:effectLst>
                  <a:outerShdw blurRad="38100" dist="38100" dir="2700000" algn="tl">
                    <a:srgbClr val="000000">
                      <a:alpha val="43137"/>
                    </a:srgbClr>
                  </a:outerShdw>
                </a:effectLst>
                <a:ea typeface="ＭＳ Ｐゴシック" charset="-128"/>
              </a:rPr>
              <a:t/>
            </a:r>
            <a:br>
              <a:rPr lang="en-US" sz="4000" dirty="0" smtClean="0">
                <a:solidFill>
                  <a:srgbClr val="9E0000"/>
                </a:solidFill>
                <a:effectLst>
                  <a:outerShdw blurRad="38100" dist="38100" dir="2700000" algn="tl">
                    <a:srgbClr val="000000">
                      <a:alpha val="43137"/>
                    </a:srgbClr>
                  </a:outerShdw>
                </a:effectLst>
                <a:ea typeface="ＭＳ Ｐゴシック" charset="-128"/>
              </a:rPr>
            </a:br>
            <a:r>
              <a:rPr lang="en-US" dirty="0" smtClean="0">
                <a:solidFill>
                  <a:srgbClr val="9E0000"/>
                </a:solidFill>
                <a:ea typeface="ＭＳ Ｐゴシック" charset="-128"/>
              </a:rPr>
              <a:t/>
            </a:r>
            <a:br>
              <a:rPr lang="en-US" dirty="0" smtClean="0">
                <a:solidFill>
                  <a:srgbClr val="9E0000"/>
                </a:solidFill>
                <a:ea typeface="ＭＳ Ｐゴシック" charset="-128"/>
              </a:rPr>
            </a:br>
            <a:endParaRPr lang="en-US" dirty="0" smtClean="0">
              <a:solidFill>
                <a:srgbClr val="9E0000"/>
              </a:solidFill>
              <a:ea typeface="ＭＳ Ｐゴシック" charset="-128"/>
            </a:endParaRPr>
          </a:p>
        </p:txBody>
      </p:sp>
      <p:pic>
        <p:nvPicPr>
          <p:cNvPr id="67587" name="Picture 3" descr="Our Minnesota PBIS Logo has green scripted letters for &quot;Minnesota&quot; with blue letters for &quot;P&quot; &quot;B&quot; and &quot;I&quot; with a white letter &quot;S&quot; winding like a country road with a bigger green pine tree, a medium-sized yellow pine tree, and a small red pine tree to represent the three tiers of PBIS supports." title="Blue Title Bar with Minnesota PBIS Logo Starting on Le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0"/>
            <a:ext cx="9144000" cy="1517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2743200" y="457200"/>
            <a:ext cx="64008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eaLnBrk="1" hangingPunct="1">
              <a:defRPr/>
            </a:pPr>
            <a:r>
              <a:rPr lang="en-US" sz="2800" b="1" dirty="0">
                <a:solidFill>
                  <a:prstClr val="white"/>
                </a:solidFill>
                <a:latin typeface="Arial" pitchFamily="34" charset="0"/>
                <a:ea typeface="MS PGothic" pitchFamily="34" charset="-128"/>
                <a:cs typeface="+mn-cs"/>
              </a:rPr>
              <a:t>Building</a:t>
            </a:r>
            <a:r>
              <a:rPr lang="en-US" sz="2800" b="1" dirty="0">
                <a:solidFill>
                  <a:prstClr val="white"/>
                </a:solidFill>
                <a:ea typeface="MS PGothic" pitchFamily="34" charset="-128"/>
                <a:cs typeface="+mn-cs"/>
              </a:rPr>
              <a:t> Capacity of Effective Implementation of SW-PBIS</a:t>
            </a:r>
            <a:endParaRPr lang="en-US" sz="2800" b="1" dirty="0">
              <a:solidFill>
                <a:prstClr val="white"/>
              </a:solidFill>
              <a:latin typeface="Arial" pitchFamily="34" charset="0"/>
              <a:ea typeface="MS PGothic" pitchFamily="34" charset="-128"/>
              <a:cs typeface="+mn-cs"/>
            </a:endParaRPr>
          </a:p>
        </p:txBody>
      </p:sp>
      <p:pic>
        <p:nvPicPr>
          <p:cNvPr id="10" name="Picture 2" descr="Color Guided Key to Minnesota Regional Implementation Project Map for PBIS Cohorts 1 - 10. Dark green oval indicates the color that will show districts with 60% or more of schools implementing PBIS. Light green shows districts with 1% - 59% of schools implementing, and white shows no participating schools to date." title="Color Guide Key to Map"/>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228598" y="4419600"/>
            <a:ext cx="4440427" cy="126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descr="Color indicated map showing number of schools implementing PBIS by district." title="Minnesota Regional Implementation Projects for SW-PBIS M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4845565" y="1600201"/>
            <a:ext cx="4049031" cy="502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28598" y="2133600"/>
            <a:ext cx="4616965" cy="2154436"/>
          </a:xfrm>
          <a:prstGeom prst="rect">
            <a:avLst/>
          </a:prstGeom>
        </p:spPr>
        <p:txBody>
          <a:bodyPr wrap="square" numCol="1">
            <a:spAutoFit/>
          </a:bodyPr>
          <a:lstStyle/>
          <a:p>
            <a:pPr algn="ctr"/>
            <a:r>
              <a:rPr lang="en-US" sz="2800" b="1" dirty="0"/>
              <a:t>District participation </a:t>
            </a:r>
            <a:r>
              <a:rPr lang="en-US" sz="2800" b="1" dirty="0" smtClean="0"/>
              <a:t>in</a:t>
            </a:r>
          </a:p>
          <a:p>
            <a:pPr algn="ctr">
              <a:spcAft>
                <a:spcPts val="600"/>
              </a:spcAft>
            </a:pPr>
            <a:r>
              <a:rPr lang="en-US" sz="2800" b="1" dirty="0" smtClean="0"/>
              <a:t>Cohort training</a:t>
            </a:r>
            <a:endParaRPr lang="en-US" sz="1200" b="1" dirty="0" smtClean="0"/>
          </a:p>
          <a:p>
            <a:pPr algn="ctr">
              <a:spcAft>
                <a:spcPts val="600"/>
              </a:spcAft>
            </a:pPr>
            <a:endParaRPr lang="en-US" sz="1200" b="1" dirty="0" smtClean="0"/>
          </a:p>
          <a:p>
            <a:pPr algn="ctr"/>
            <a:r>
              <a:rPr lang="en-US" sz="3600" b="1" dirty="0" smtClean="0"/>
              <a:t>Cohorts </a:t>
            </a:r>
            <a:r>
              <a:rPr lang="en-US" sz="3600" b="1" dirty="0"/>
              <a:t>1- 11</a:t>
            </a:r>
          </a:p>
          <a:p>
            <a:pPr algn="ctr"/>
            <a:r>
              <a:rPr lang="en-US" sz="2000" dirty="0"/>
              <a:t>(2005-2017)</a:t>
            </a:r>
          </a:p>
        </p:txBody>
      </p:sp>
    </p:spTree>
    <p:extLst>
      <p:ext uri="{BB962C8B-B14F-4D97-AF65-F5344CB8AC3E}">
        <p14:creationId xmlns:p14="http://schemas.microsoft.com/office/powerpoint/2010/main" val="24145851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1" y="593367"/>
            <a:ext cx="8520599" cy="763599"/>
          </a:xfrm>
          <a:prstGeom prst="rect">
            <a:avLst/>
          </a:prstGeom>
        </p:spPr>
        <p:txBody>
          <a:bodyPr lIns="91425" tIns="91425" rIns="91425" bIns="91425" numCol="1" anchor="t" anchorCtr="0">
            <a:noAutofit/>
          </a:bodyPr>
          <a:lstStyle/>
          <a:p>
            <a:pPr>
              <a:spcBef>
                <a:spcPts val="0"/>
              </a:spcBef>
              <a:buNone/>
            </a:pPr>
            <a:r>
              <a:rPr lang="en" altLang="en" dirty="0"/>
              <a:t>Yes Card</a:t>
            </a:r>
          </a:p>
        </p:txBody>
      </p:sp>
      <p:sp>
        <p:nvSpPr>
          <p:cNvPr id="89" name="Shape 89"/>
          <p:cNvSpPr txBox="1">
            <a:spLocks noGrp="1"/>
          </p:cNvSpPr>
          <p:nvPr>
            <p:ph type="body" idx="1"/>
          </p:nvPr>
        </p:nvSpPr>
        <p:spPr>
          <a:xfrm>
            <a:off x="1181725" y="1536633"/>
            <a:ext cx="7650300" cy="4555200"/>
          </a:xfrm>
          <a:prstGeom prst="rect">
            <a:avLst/>
          </a:prstGeom>
        </p:spPr>
        <p:txBody>
          <a:bodyPr lIns="91425" tIns="91425" rIns="91425" bIns="91425" numCol="1" anchor="t" anchorCtr="0">
            <a:noAutofit/>
          </a:bodyPr>
          <a:lstStyle/>
          <a:p>
            <a:pPr lvl="0" rtl="0">
              <a:spcBef>
                <a:spcPts val="0"/>
              </a:spcBef>
              <a:buNone/>
            </a:pPr>
            <a:r>
              <a:rPr lang="en" altLang="en">
                <a:solidFill>
                  <a:srgbClr val="222222"/>
                </a:solidFill>
                <a:highlight>
                  <a:srgbClr val="FFFFFF"/>
                </a:highlight>
              </a:rPr>
              <a:t>explicit instruction of skills </a:t>
            </a:r>
          </a:p>
          <a:p>
            <a:pPr lvl="0" rtl="0">
              <a:spcBef>
                <a:spcPts val="0"/>
              </a:spcBef>
              <a:buClr>
                <a:schemeClr val="dk1"/>
              </a:buClr>
              <a:buSzPct val="45833"/>
              <a:buFont typeface="Arial"/>
              <a:buNone/>
            </a:pPr>
            <a:r>
              <a:rPr lang="en" altLang="en">
                <a:solidFill>
                  <a:srgbClr val="222222"/>
                </a:solidFill>
                <a:highlight>
                  <a:srgbClr val="FFFFFF"/>
                </a:highlight>
              </a:rPr>
              <a:t>structured prompts for appropriate behavior,</a:t>
            </a:r>
          </a:p>
          <a:p>
            <a:pPr lvl="0" rtl="0">
              <a:spcBef>
                <a:spcPts val="0"/>
              </a:spcBef>
              <a:buClr>
                <a:schemeClr val="dk1"/>
              </a:buClr>
              <a:buSzPct val="45833"/>
              <a:buFont typeface="Arial"/>
              <a:buNone/>
            </a:pPr>
            <a:r>
              <a:rPr lang="en" altLang="en">
                <a:solidFill>
                  <a:srgbClr val="222222"/>
                </a:solidFill>
                <a:highlight>
                  <a:srgbClr val="FFFFFF"/>
                </a:highlight>
              </a:rPr>
              <a:t>opportunities for the student to practice new skills in the natural setting, and</a:t>
            </a:r>
          </a:p>
          <a:p>
            <a:pPr lvl="0" rtl="0">
              <a:spcBef>
                <a:spcPts val="0"/>
              </a:spcBef>
              <a:buClr>
                <a:schemeClr val="dk1"/>
              </a:buClr>
              <a:buSzPct val="45833"/>
              <a:buFont typeface="Arial"/>
              <a:buNone/>
            </a:pPr>
            <a:r>
              <a:rPr lang="en" altLang="en">
                <a:solidFill>
                  <a:srgbClr val="222222"/>
                </a:solidFill>
                <a:highlight>
                  <a:srgbClr val="FFFFFF"/>
                </a:highlight>
              </a:rPr>
              <a:t>frequent feedback to the student.</a:t>
            </a:r>
          </a:p>
          <a:p>
            <a:pPr>
              <a:spcBef>
                <a:spcPts val="0"/>
              </a:spcBef>
              <a:buNone/>
            </a:pPr>
            <a:endParaRPr/>
          </a:p>
        </p:txBody>
      </p:sp>
      <p:sp>
        <p:nvSpPr>
          <p:cNvPr id="90" name="Shape 90"/>
          <p:cNvSpPr txBox="1"/>
          <p:nvPr/>
        </p:nvSpPr>
        <p:spPr>
          <a:xfrm>
            <a:off x="652775" y="1536634"/>
            <a:ext cx="472800" cy="763599"/>
          </a:xfrm>
          <a:prstGeom prst="rect">
            <a:avLst/>
          </a:prstGeom>
          <a:noFill/>
          <a:ln>
            <a:noFill/>
          </a:ln>
        </p:spPr>
        <p:txBody>
          <a:bodyPr lIns="91425" tIns="91425" rIns="91425" bIns="91425" numCol="1" anchor="t" anchorCtr="0">
            <a:noAutofit/>
          </a:bodyPr>
          <a:lstStyle/>
          <a:p>
            <a:pPr>
              <a:spcBef>
                <a:spcPts val="0"/>
              </a:spcBef>
              <a:buNone/>
            </a:pPr>
            <a:r>
              <a:rPr lang="en" altLang="en" sz="2600"/>
              <a:t>✓</a:t>
            </a:r>
          </a:p>
        </p:txBody>
      </p:sp>
      <p:sp>
        <p:nvSpPr>
          <p:cNvPr id="91" name="Shape 91"/>
          <p:cNvSpPr txBox="1"/>
          <p:nvPr/>
        </p:nvSpPr>
        <p:spPr>
          <a:xfrm>
            <a:off x="652775" y="2123208"/>
            <a:ext cx="472530" cy="763489"/>
          </a:xfrm>
          <a:prstGeom prst="rect">
            <a:avLst/>
          </a:prstGeom>
          <a:noFill/>
          <a:ln>
            <a:noFill/>
          </a:ln>
        </p:spPr>
        <p:txBody>
          <a:bodyPr lIns="91425" tIns="91425" rIns="91425" bIns="91425" numCol="1" anchor="t" anchorCtr="0">
            <a:noAutofit/>
          </a:bodyPr>
          <a:lstStyle/>
          <a:p>
            <a:pPr lvl="0" rtl="0">
              <a:spcBef>
                <a:spcPts val="0"/>
              </a:spcBef>
              <a:buNone/>
            </a:pPr>
            <a:r>
              <a:rPr lang="en" altLang="en" sz="2600"/>
              <a:t>✓</a:t>
            </a:r>
          </a:p>
        </p:txBody>
      </p:sp>
      <p:sp>
        <p:nvSpPr>
          <p:cNvPr id="93" name="Shape 93"/>
          <p:cNvSpPr txBox="1"/>
          <p:nvPr/>
        </p:nvSpPr>
        <p:spPr>
          <a:xfrm>
            <a:off x="652775" y="3574752"/>
            <a:ext cx="472530" cy="763489"/>
          </a:xfrm>
          <a:prstGeom prst="rect">
            <a:avLst/>
          </a:prstGeom>
          <a:noFill/>
          <a:ln>
            <a:noFill/>
          </a:ln>
        </p:spPr>
        <p:txBody>
          <a:bodyPr lIns="91425" tIns="91425" rIns="91425" bIns="91425" numCol="1" anchor="t" anchorCtr="0">
            <a:noAutofit/>
          </a:bodyPr>
          <a:lstStyle/>
          <a:p>
            <a:pPr lvl="0" rtl="0">
              <a:spcBef>
                <a:spcPts val="0"/>
              </a:spcBef>
              <a:buNone/>
            </a:pPr>
            <a:r>
              <a:rPr lang="en" altLang="en" sz="2600"/>
              <a: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1"/>
                                        <p:tgtEl>
                                          <p:spTgt spid="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xEl>
                                              <p:pRg st="0" end="0"/>
                                            </p:txEl>
                                          </p:spTgt>
                                        </p:tgtEl>
                                        <p:attrNameLst>
                                          <p:attrName>style.visibility</p:attrName>
                                        </p:attrNameLst>
                                      </p:cBhvr>
                                      <p:to>
                                        <p:strVal val="visible"/>
                                      </p:to>
                                    </p:set>
                                    <p:animEffect transition="in" filter="fade">
                                      <p:cBhvr>
                                        <p:cTn id="12" dur="1"/>
                                        <p:tgtEl>
                                          <p:spTgt spid="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
                                            <p:txEl>
                                              <p:pRg st="0" end="0"/>
                                            </p:txEl>
                                          </p:spTgt>
                                        </p:tgtEl>
                                        <p:attrNameLst>
                                          <p:attrName>style.visibility</p:attrName>
                                        </p:attrNameLst>
                                      </p:cBhvr>
                                      <p:to>
                                        <p:strVal val="visible"/>
                                      </p:to>
                                    </p:set>
                                    <p:animEffect transition="in" filter="fade">
                                      <p:cBhvr>
                                        <p:cTn id="17" dur="1"/>
                                        <p:tgtEl>
                                          <p:spTgt spid="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228" y="533400"/>
            <a:ext cx="3642972" cy="4906963"/>
          </a:xfrm>
        </p:spPr>
        <p:txBody>
          <a:bodyPr numCol="1">
            <a:normAutofit fontScale="90000"/>
          </a:bodyPr>
          <a:lstStyle/>
          <a:p>
            <a:pPr algn="ctr"/>
            <a:r>
              <a:rPr lang="en-US" dirty="0" smtClean="0">
                <a:latin typeface="+mj-lt"/>
              </a:rPr>
              <a:t>Online SW-PBIS Coaching Certificate</a:t>
            </a:r>
            <a:br>
              <a:rPr lang="en-US" dirty="0" smtClean="0">
                <a:latin typeface="+mj-lt"/>
              </a:rPr>
            </a:br>
            <a:r>
              <a:rPr lang="en-US" dirty="0">
                <a:latin typeface="+mj-lt"/>
              </a:rPr>
              <a:t/>
            </a:r>
            <a:br>
              <a:rPr lang="en-US" dirty="0">
                <a:latin typeface="+mj-lt"/>
              </a:rPr>
            </a:br>
            <a:r>
              <a:rPr lang="en-US" u="sng" dirty="0" smtClean="0">
                <a:latin typeface="+mj-lt"/>
              </a:rPr>
              <a:t>Fall Term</a:t>
            </a:r>
            <a:r>
              <a:rPr lang="en-US" dirty="0" smtClean="0">
                <a:latin typeface="+mj-lt"/>
              </a:rPr>
              <a:t> </a:t>
            </a:r>
            <a:r>
              <a:rPr lang="en-US" sz="3100" dirty="0" smtClean="0">
                <a:latin typeface="+mj-lt"/>
              </a:rPr>
              <a:t>Started in September 2015</a:t>
            </a:r>
            <a:br>
              <a:rPr lang="en-US" sz="3100" dirty="0" smtClean="0">
                <a:latin typeface="+mj-lt"/>
              </a:rPr>
            </a:br>
            <a:r>
              <a:rPr lang="en-US" sz="3100" dirty="0" smtClean="0">
                <a:latin typeface="+mj-lt"/>
              </a:rPr>
              <a:t/>
            </a:r>
            <a:br>
              <a:rPr lang="en-US" sz="3100" dirty="0" smtClean="0">
                <a:latin typeface="+mj-lt"/>
              </a:rPr>
            </a:br>
            <a:r>
              <a:rPr lang="en-US" sz="3100" dirty="0" smtClean="0">
                <a:latin typeface="+mj-lt"/>
              </a:rPr>
              <a:t>SW-PBIS:</a:t>
            </a:r>
            <a:br>
              <a:rPr lang="en-US" sz="3100" dirty="0" smtClean="0">
                <a:latin typeface="+mj-lt"/>
              </a:rPr>
            </a:br>
            <a:r>
              <a:rPr lang="en-US" sz="3100" dirty="0" smtClean="0">
                <a:latin typeface="+mj-lt"/>
              </a:rPr>
              <a:t>Coaching Tier 2</a:t>
            </a:r>
            <a:endParaRPr lang="en-US" sz="3100" dirty="0">
              <a:latin typeface="+mj-lt"/>
            </a:endParaRPr>
          </a:p>
        </p:txBody>
      </p:sp>
      <p:pic>
        <p:nvPicPr>
          <p:cNvPr id="4" name="Picture 3" descr="Can be accessed here: www.pdx.edu/sped/MTSS" title="Screenshot of webpage that offers Online SW-PBIS Coaching Certificate"/>
          <p:cNvPicPr>
            <a:picLocks noChangeAspect="1"/>
          </p:cNvPicPr>
          <p:nvPr/>
        </p:nvPicPr>
        <p:blipFill>
          <a:blip r:embed="rId2"/>
          <a:stretch>
            <a:fillRect/>
          </a:stretch>
        </p:blipFill>
        <p:spPr>
          <a:xfrm>
            <a:off x="3886200" y="-2763"/>
            <a:ext cx="5257800" cy="6774656"/>
          </a:xfrm>
          <a:prstGeom prst="rect">
            <a:avLst/>
          </a:prstGeom>
          <a:ln w="25400">
            <a:solidFill>
              <a:schemeClr val="tx1"/>
            </a:solidFill>
          </a:ln>
        </p:spPr>
      </p:pic>
      <p:sp>
        <p:nvSpPr>
          <p:cNvPr id="5" name="TextBox 4"/>
          <p:cNvSpPr txBox="1"/>
          <p:nvPr/>
        </p:nvSpPr>
        <p:spPr>
          <a:xfrm>
            <a:off x="243228" y="5841860"/>
            <a:ext cx="5907881" cy="646331"/>
          </a:xfrm>
          <a:prstGeom prst="rect">
            <a:avLst/>
          </a:prstGeom>
          <a:solidFill>
            <a:schemeClr val="bg1">
              <a:lumMod val="85000"/>
            </a:schemeClr>
          </a:solidFill>
          <a:ln w="34925">
            <a:solidFill>
              <a:schemeClr val="tx1"/>
            </a:solidFill>
          </a:ln>
        </p:spPr>
        <p:txBody>
          <a:bodyPr wrap="square" numCol="1" rtlCol="0">
            <a:spAutoFit/>
          </a:bodyPr>
          <a:lstStyle/>
          <a:p>
            <a:r>
              <a:rPr lang="en-US" sz="3600" b="1" dirty="0" smtClean="0">
                <a:solidFill>
                  <a:srgbClr val="FF0000"/>
                </a:solidFill>
                <a:hlinkClick r:id="rId3"/>
              </a:rPr>
              <a:t>www.pdx.edu/sped/MTSS</a:t>
            </a:r>
            <a:r>
              <a:rPr lang="en-US" sz="3600" b="1" dirty="0" smtClean="0">
                <a:solidFill>
                  <a:srgbClr val="FF0000"/>
                </a:solidFill>
              </a:rPr>
              <a:t> </a:t>
            </a:r>
            <a:endParaRPr lang="en-US" sz="4400" b="1" dirty="0">
              <a:solidFill>
                <a:srgbClr val="FF0000"/>
              </a:solidFill>
            </a:endParaRPr>
          </a:p>
        </p:txBody>
      </p:sp>
    </p:spTree>
    <p:extLst>
      <p:ext uri="{BB962C8B-B14F-4D97-AF65-F5344CB8AC3E}">
        <p14:creationId xmlns:p14="http://schemas.microsoft.com/office/powerpoint/2010/main" val="26916283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311701" y="593367"/>
            <a:ext cx="8520599" cy="763599"/>
          </a:xfrm>
          <a:prstGeom prst="rect">
            <a:avLst/>
          </a:prstGeom>
        </p:spPr>
        <p:txBody>
          <a:bodyPr lIns="91425" tIns="91425" rIns="91425" bIns="91425" numCol="1" anchor="t" anchorCtr="0">
            <a:noAutofit/>
          </a:bodyPr>
          <a:lstStyle/>
          <a:p>
            <a:pPr>
              <a:spcBef>
                <a:spcPts val="0"/>
              </a:spcBef>
              <a:buNone/>
            </a:pPr>
            <a:r>
              <a:rPr lang="en-US" dirty="0" smtClean="0"/>
              <a:t>Tier II Online Resources</a:t>
            </a:r>
            <a:endParaRPr dirty="0"/>
          </a:p>
        </p:txBody>
      </p:sp>
      <p:sp>
        <p:nvSpPr>
          <p:cNvPr id="243" name="Shape 243"/>
          <p:cNvSpPr txBox="1">
            <a:spLocks noGrp="1"/>
          </p:cNvSpPr>
          <p:nvPr>
            <p:ph type="body" idx="1"/>
          </p:nvPr>
        </p:nvSpPr>
        <p:spPr>
          <a:xfrm>
            <a:off x="311701" y="1536633"/>
            <a:ext cx="8520599" cy="4555200"/>
          </a:xfrm>
          <a:prstGeom prst="rect">
            <a:avLst/>
          </a:prstGeom>
        </p:spPr>
        <p:txBody>
          <a:bodyPr lIns="91425" tIns="91425" rIns="91425" bIns="91425" numCol="1" anchor="t" anchorCtr="0">
            <a:noAutofit/>
          </a:bodyPr>
          <a:lstStyle/>
          <a:p>
            <a:r>
              <a:rPr lang="en-US" dirty="0" smtClean="0">
                <a:cs typeface="Arial" charset="0"/>
                <a:hlinkClick r:id="rId3"/>
              </a:rPr>
              <a:t>www.pbismn.org/st_tierII.html</a:t>
            </a:r>
            <a:r>
              <a:rPr lang="en-US" dirty="0" smtClean="0">
                <a:cs typeface="Arial" charset="0"/>
              </a:rPr>
              <a:t> </a:t>
            </a:r>
          </a:p>
          <a:p>
            <a:r>
              <a:rPr lang="en-US" sz="1400" dirty="0" smtClean="0">
                <a:cs typeface="Arial" charset="0"/>
              </a:rPr>
              <a:t>Look for upcoming videos from Chris Borgmeier’s presentations at our MN PBIS Summer Institute</a:t>
            </a:r>
          </a:p>
          <a:p>
            <a:r>
              <a:rPr lang="en-US" dirty="0" smtClean="0">
                <a:cs typeface="Arial" charset="0"/>
              </a:rPr>
              <a:t>Alternative Delivery of Specialized Instructional Services (ADSIS) Tuesday Talks</a:t>
            </a:r>
          </a:p>
          <a:p>
            <a:r>
              <a:rPr lang="en-US" sz="1600" dirty="0" smtClean="0">
                <a:cs typeface="Arial" charset="0"/>
              </a:rPr>
              <a:t>contact </a:t>
            </a:r>
            <a:r>
              <a:rPr lang="en-US" sz="1600" dirty="0" smtClean="0">
                <a:cs typeface="Arial" charset="0"/>
                <a:hlinkClick r:id="rId4"/>
              </a:rPr>
              <a:t>Rebecca.Nies@state.mn.us</a:t>
            </a:r>
            <a:r>
              <a:rPr lang="en-US" sz="1600" dirty="0" smtClean="0">
                <a:cs typeface="Arial" charset="0"/>
              </a:rPr>
              <a:t> for scheduled monthly topics</a:t>
            </a:r>
          </a:p>
          <a:p>
            <a:endParaRPr lang="en-US" sz="1600" dirty="0" smtClean="0">
              <a:cs typeface="Arial" charset="0"/>
            </a:endParaRPr>
          </a:p>
          <a:p>
            <a:r>
              <a:rPr lang="en-US" dirty="0" smtClean="0">
                <a:cs typeface="Arial" charset="0"/>
                <a:hlinkClick r:id="rId5"/>
              </a:rPr>
              <a:t>www.pbis.org/school/secondary-level</a:t>
            </a:r>
            <a:r>
              <a:rPr lang="en-US" dirty="0" smtClean="0">
                <a:cs typeface="Arial" charset="0"/>
              </a:rPr>
              <a:t> </a:t>
            </a:r>
            <a:endParaRPr lang="en-US" dirty="0">
              <a:cs typeface="Arial" charset="0"/>
            </a:endParaRPr>
          </a:p>
          <a:p>
            <a:r>
              <a:rPr lang="en-US" dirty="0" smtClean="0">
                <a:cs typeface="Arial" charset="0"/>
                <a:hlinkClick r:id="rId6"/>
              </a:rPr>
              <a:t>www.tier2pbis.pbworks.com</a:t>
            </a:r>
            <a:r>
              <a:rPr lang="en-US" dirty="0" smtClean="0">
                <a:cs typeface="Arial" charset="0"/>
              </a:rPr>
              <a:t> </a:t>
            </a:r>
            <a:endParaRPr lang="en-US" dirty="0">
              <a:cs typeface="Arial" charset="0"/>
            </a:endParaRPr>
          </a:p>
        </p:txBody>
      </p:sp>
      <p:cxnSp>
        <p:nvCxnSpPr>
          <p:cNvPr id="3" name="Straight Connector 2" title="Line separating MN resources from national resources"/>
          <p:cNvCxnSpPr/>
          <p:nvPr/>
        </p:nvCxnSpPr>
        <p:spPr>
          <a:xfrm>
            <a:off x="304800" y="43434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090995"/>
      </p:ext>
    </p:extLst>
  </p:cSld>
  <p:clrMapOvr>
    <a:masterClrMapping/>
  </p:clrMapOvr>
  <p:transition spd="slow">
    <p:cu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311701" y="593367"/>
            <a:ext cx="8520599" cy="763599"/>
          </a:xfrm>
          <a:prstGeom prst="rect">
            <a:avLst/>
          </a:prstGeom>
        </p:spPr>
        <p:txBody>
          <a:bodyPr lIns="91425" tIns="91425" rIns="91425" bIns="91425" numCol="1" anchor="t" anchorCtr="0">
            <a:noAutofit/>
          </a:bodyPr>
          <a:lstStyle/>
          <a:p>
            <a:pPr>
              <a:spcBef>
                <a:spcPts val="0"/>
              </a:spcBef>
              <a:buNone/>
            </a:pPr>
            <a:r>
              <a:rPr lang="en-US" dirty="0" smtClean="0"/>
              <a:t>Upcoming Events &amp; Meetings</a:t>
            </a:r>
            <a:endParaRPr dirty="0"/>
          </a:p>
        </p:txBody>
      </p:sp>
      <p:sp>
        <p:nvSpPr>
          <p:cNvPr id="243" name="Shape 243"/>
          <p:cNvSpPr txBox="1">
            <a:spLocks noGrp="1"/>
          </p:cNvSpPr>
          <p:nvPr>
            <p:ph type="body" idx="1"/>
          </p:nvPr>
        </p:nvSpPr>
        <p:spPr>
          <a:xfrm>
            <a:off x="304800" y="1371600"/>
            <a:ext cx="8520599" cy="5486400"/>
          </a:xfrm>
          <a:prstGeom prst="rect">
            <a:avLst/>
          </a:prstGeom>
        </p:spPr>
        <p:txBody>
          <a:bodyPr lIns="91425" tIns="91425" rIns="91425" bIns="91425" numCol="1" anchor="t" anchorCtr="0">
            <a:noAutofit/>
          </a:bodyPr>
          <a:lstStyle/>
          <a:p>
            <a:r>
              <a:rPr lang="en-US" dirty="0" smtClean="0">
                <a:cs typeface="Arial" charset="0"/>
                <a:hlinkClick r:id="rId3"/>
              </a:rPr>
              <a:t>www.pbismn.org/RIPs/METRO/mr_trainingcalendar.html</a:t>
            </a:r>
            <a:endParaRPr lang="en-US" dirty="0" smtClean="0">
              <a:cs typeface="Arial" charset="0"/>
            </a:endParaRPr>
          </a:p>
          <a:p>
            <a:pPr>
              <a:spcAft>
                <a:spcPts val="1200"/>
              </a:spcAft>
            </a:pPr>
            <a:r>
              <a:rPr lang="en-US" sz="1800" dirty="0" smtClean="0">
                <a:cs typeface="Arial" charset="0"/>
              </a:rPr>
              <a:t>Metro Regional District Leadership Team meetings (next 10/22)</a:t>
            </a:r>
          </a:p>
          <a:p>
            <a:pPr>
              <a:spcAft>
                <a:spcPts val="1200"/>
              </a:spcAft>
            </a:pPr>
            <a:r>
              <a:rPr lang="en-US" sz="1800" dirty="0" smtClean="0">
                <a:cs typeface="Arial" charset="0"/>
              </a:rPr>
              <a:t>Metro Regional Coaches Meetings (next 10/27)</a:t>
            </a:r>
          </a:p>
          <a:p>
            <a:pPr>
              <a:spcAft>
                <a:spcPts val="1800"/>
              </a:spcAft>
            </a:pPr>
            <a:r>
              <a:rPr lang="en-US" sz="1800" dirty="0" smtClean="0">
                <a:cs typeface="Arial" charset="0"/>
              </a:rPr>
              <a:t>“Data Dump” Days (next 12/2)</a:t>
            </a:r>
          </a:p>
          <a:p>
            <a:r>
              <a:rPr lang="en-US" dirty="0">
                <a:cs typeface="Arial" charset="0"/>
                <a:hlinkClick r:id="rId4"/>
              </a:rPr>
              <a:t>www.pbismn.org/RIPs/SOUTH/sr_trainingcalendar.html</a:t>
            </a:r>
            <a:r>
              <a:rPr lang="en-US" dirty="0">
                <a:cs typeface="Arial" charset="0"/>
              </a:rPr>
              <a:t> </a:t>
            </a:r>
          </a:p>
          <a:p>
            <a:pPr>
              <a:spcAft>
                <a:spcPts val="1200"/>
              </a:spcAft>
            </a:pPr>
            <a:r>
              <a:rPr lang="en-US" sz="1800" dirty="0" smtClean="0">
                <a:cs typeface="Arial" charset="0"/>
              </a:rPr>
              <a:t>South Regional Coaches Meetings</a:t>
            </a:r>
          </a:p>
          <a:p>
            <a:pPr>
              <a:spcAft>
                <a:spcPts val="1800"/>
              </a:spcAft>
            </a:pPr>
            <a:r>
              <a:rPr lang="en-US" sz="1800" dirty="0" smtClean="0">
                <a:cs typeface="Arial" charset="0"/>
              </a:rPr>
              <a:t>Meetings for Sustaining School Teams</a:t>
            </a:r>
          </a:p>
          <a:p>
            <a:pPr lvl="0"/>
            <a:r>
              <a:rPr lang="en-US" dirty="0">
                <a:cs typeface="Arial" charset="0"/>
                <a:hlinkClick r:id="rId5"/>
              </a:rPr>
              <a:t>www.pbismn.org/RIPs/NORTH/nr_trainingcalendar.html</a:t>
            </a:r>
            <a:endParaRPr lang="en-US" dirty="0">
              <a:cs typeface="Arial" charset="0"/>
            </a:endParaRPr>
          </a:p>
          <a:p>
            <a:pPr>
              <a:spcAft>
                <a:spcPts val="1200"/>
              </a:spcAft>
            </a:pPr>
            <a:r>
              <a:rPr lang="en-US" sz="1800" dirty="0" smtClean="0">
                <a:cs typeface="Arial" charset="0"/>
              </a:rPr>
              <a:t>North Regional Coaches Meetings (next1/12)</a:t>
            </a:r>
          </a:p>
          <a:p>
            <a:r>
              <a:rPr lang="en-US" sz="1800" dirty="0" smtClean="0">
                <a:cs typeface="Arial" charset="0"/>
              </a:rPr>
              <a:t>Meetings for Sustaining School Teams (next 1/11)</a:t>
            </a:r>
            <a:endParaRPr lang="en-US" sz="1800" dirty="0">
              <a:cs typeface="Arial" charset="0"/>
            </a:endParaRPr>
          </a:p>
        </p:txBody>
      </p:sp>
    </p:spTree>
    <p:extLst>
      <p:ext uri="{BB962C8B-B14F-4D97-AF65-F5344CB8AC3E}">
        <p14:creationId xmlns:p14="http://schemas.microsoft.com/office/powerpoint/2010/main" val="3621966260"/>
      </p:ext>
    </p:extLst>
  </p:cSld>
  <p:clrMapOvr>
    <a:masterClrMapping/>
  </p:clrMapOvr>
  <p:transition spd="slow">
    <p:cu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MN Dept of Education Logo" title="MN Dept of Educa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46088" y="5943601"/>
            <a:ext cx="2519362" cy="78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4" descr="Black and white clip art of movie film reel." title="Movie Film Re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rot="-425150">
            <a:off x="5521639" y="3925457"/>
            <a:ext cx="3206630" cy="160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 descr="The image is a dark blue background with green lettering stating Positively! Minnesota! on the left. To its right the logo consists of small green letters spelling Minnesota on top and the letters P, B, I in blue with the letter S transparent, in the shape of a waterway. There is a large green tree next to a medium sized yellow tree and a small red tree. Together, the three trees together resemble a triangle in it's side" title="Positively Minnesota"/>
          <p:cNvPicPr>
            <a:picLocks noChangeAspect="1" noChangeArrowheads="1"/>
          </p:cNvPicPr>
          <p:nvPr/>
        </p:nvPicPr>
        <p:blipFill>
          <a:blip r:embed="rId5">
            <a:extLst>
              <a:ext uri="{28A0092B-C50C-407E-A947-70E740481C1C}">
                <a14:useLocalDpi xmlns:a14="http://schemas.microsoft.com/office/drawing/2010/main" val="0"/>
              </a:ext>
            </a:extLst>
          </a:blip>
          <a:srcRect l="1633" t="7269" b="-2"/>
          <a:stretch>
            <a:fillRect/>
          </a:stretch>
        </p:blipFill>
        <p:spPr>
          <a:xfrm rot="1451345">
            <a:off x="1329488" y="4151913"/>
            <a:ext cx="3827463" cy="173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2"/>
          <p:cNvSpPr>
            <a:spLocks noGrp="1"/>
          </p:cNvSpPr>
          <p:nvPr>
            <p:ph type="title"/>
          </p:nvPr>
        </p:nvSpPr>
        <p:spPr>
          <a:xfrm>
            <a:off x="228600" y="76200"/>
            <a:ext cx="8458200" cy="1371600"/>
          </a:xfrm>
        </p:spPr>
        <p:txBody>
          <a:bodyPr numCol="1">
            <a:noAutofit/>
          </a:bodyPr>
          <a:lstStyle/>
          <a:p>
            <a:pPr>
              <a:defRPr/>
            </a:pPr>
            <a:r>
              <a:rPr lang="en-US" sz="3200" dirty="0" smtClean="0">
                <a:solidFill>
                  <a:schemeClr val="tx1"/>
                </a:solidFill>
                <a:latin typeface="+mj-lt"/>
                <a:ea typeface="ＭＳ Ｐゴシック" pitchFamily="-111" charset="-128"/>
              </a:rPr>
              <a:t>2016 Minnesota PBIS Institute &amp;</a:t>
            </a:r>
            <a:br>
              <a:rPr lang="en-US" sz="3200" dirty="0" smtClean="0">
                <a:solidFill>
                  <a:schemeClr val="tx1"/>
                </a:solidFill>
                <a:latin typeface="+mj-lt"/>
                <a:ea typeface="ＭＳ Ｐゴシック" pitchFamily="-111" charset="-128"/>
              </a:rPr>
            </a:br>
            <a:r>
              <a:rPr lang="en-US" sz="3200" dirty="0" smtClean="0">
                <a:solidFill>
                  <a:schemeClr val="tx1"/>
                </a:solidFill>
                <a:latin typeface="+mj-lt"/>
                <a:ea typeface="ＭＳ Ｐゴシック" pitchFamily="-111" charset="-128"/>
              </a:rPr>
              <a:t>Film Festival</a:t>
            </a:r>
          </a:p>
        </p:txBody>
      </p:sp>
      <p:sp>
        <p:nvSpPr>
          <p:cNvPr id="28675" name="Rectangle 3"/>
          <p:cNvSpPr>
            <a:spLocks noGrp="1"/>
          </p:cNvSpPr>
          <p:nvPr>
            <p:ph type="body" idx="1"/>
          </p:nvPr>
        </p:nvSpPr>
        <p:spPr>
          <a:xfrm>
            <a:off x="646113" y="1574801"/>
            <a:ext cx="8229600" cy="4525963"/>
          </a:xfrm>
        </p:spPr>
        <p:txBody>
          <a:bodyPr numCol="1"/>
          <a:lstStyle/>
          <a:p>
            <a:r>
              <a:rPr lang="en-US" dirty="0" smtClean="0">
                <a:latin typeface="+mn-lt"/>
                <a:ea typeface="ＭＳ Ｐゴシック" pitchFamily="34" charset="-128"/>
              </a:rPr>
              <a:t>June 21 &amp; 22, 2016 at </a:t>
            </a:r>
            <a:r>
              <a:rPr lang="en-US" dirty="0" smtClean="0">
                <a:latin typeface="+mn-lt"/>
                <a:ea typeface="ＭＳ Ｐゴシック" pitchFamily="34" charset="-128"/>
                <a:hlinkClick r:id="rId6"/>
              </a:rPr>
              <a:t>MDE - Roseville, MN</a:t>
            </a:r>
            <a:endParaRPr lang="en-US" dirty="0" smtClean="0">
              <a:latin typeface="+mn-lt"/>
              <a:ea typeface="ＭＳ Ｐゴシック" pitchFamily="34" charset="-128"/>
            </a:endParaRPr>
          </a:p>
          <a:p>
            <a:r>
              <a:rPr lang="en-US" dirty="0" smtClean="0">
                <a:latin typeface="+mn-lt"/>
                <a:ea typeface="ＭＳ Ｐゴシック" pitchFamily="34" charset="-128"/>
              </a:rPr>
              <a:t>Request for Proposals out Nov. 2015</a:t>
            </a:r>
          </a:p>
          <a:p>
            <a:r>
              <a:rPr lang="en-US" dirty="0" smtClean="0">
                <a:latin typeface="+mn-lt"/>
                <a:ea typeface="ＭＳ Ｐゴシック" pitchFamily="34" charset="-128"/>
              </a:rPr>
              <a:t>Presentations from previous institutes at </a:t>
            </a:r>
            <a:r>
              <a:rPr lang="en-US" dirty="0" smtClean="0">
                <a:latin typeface="+mn-lt"/>
                <a:ea typeface="ＭＳ Ｐゴシック" pitchFamily="34" charset="-128"/>
                <a:hlinkClick r:id="rId7"/>
              </a:rPr>
              <a:t>www.pbismn.org/pbisinstitute.html</a:t>
            </a:r>
            <a:endParaRPr lang="en-US" dirty="0" smtClean="0">
              <a:latin typeface="+mn-lt"/>
              <a:ea typeface="ＭＳ Ｐゴシック" pitchFamily="34" charset="-128"/>
            </a:endParaRPr>
          </a:p>
          <a:p>
            <a:endParaRPr lang="en-US" dirty="0" smtClean="0">
              <a:latin typeface="+mn-lt"/>
              <a:ea typeface="ＭＳ Ｐゴシック" pitchFamily="34" charset="-128"/>
            </a:endParaRPr>
          </a:p>
        </p:txBody>
      </p:sp>
    </p:spTree>
    <p:extLst>
      <p:ext uri="{BB962C8B-B14F-4D97-AF65-F5344CB8AC3E}">
        <p14:creationId xmlns:p14="http://schemas.microsoft.com/office/powerpoint/2010/main" val="2285921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 showing where on the PBISMN.org website the application is available." title="PBISMN.org Application Web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12" y="0"/>
            <a:ext cx="8489748" cy="7573240"/>
          </a:xfrm>
          <a:prstGeom prst="rect">
            <a:avLst/>
          </a:prstGeom>
        </p:spPr>
      </p:pic>
      <p:sp>
        <p:nvSpPr>
          <p:cNvPr id="3" name="object 3"/>
          <p:cNvSpPr txBox="1"/>
          <p:nvPr/>
        </p:nvSpPr>
        <p:spPr>
          <a:xfrm>
            <a:off x="50800" y="152400"/>
            <a:ext cx="9093200" cy="553998"/>
          </a:xfrm>
          <a:prstGeom prst="rect">
            <a:avLst/>
          </a:prstGeom>
        </p:spPr>
        <p:txBody>
          <a:bodyPr vert="horz" wrap="square" lIns="0" tIns="0" rIns="0" bIns="0" numCol="1" rtlCol="0">
            <a:spAutoFit/>
          </a:bodyPr>
          <a:lstStyle/>
          <a:p>
            <a:pPr marL="4142740">
              <a:lnSpc>
                <a:spcPct val="100000"/>
              </a:lnSpc>
            </a:pPr>
            <a:r>
              <a:rPr sz="3600" b="1" dirty="0">
                <a:solidFill>
                  <a:srgbClr val="FFFFFF"/>
                </a:solidFill>
                <a:latin typeface="Arial"/>
                <a:cs typeface="Arial"/>
                <a:hlinkClick r:id="rId4"/>
              </a:rPr>
              <a:t>pb</a:t>
            </a:r>
            <a:r>
              <a:rPr sz="3600" b="1" spc="-15" dirty="0">
                <a:solidFill>
                  <a:srgbClr val="FFFFFF"/>
                </a:solidFill>
                <a:latin typeface="Arial"/>
                <a:cs typeface="Arial"/>
                <a:hlinkClick r:id="rId4"/>
              </a:rPr>
              <a:t>i</a:t>
            </a:r>
            <a:r>
              <a:rPr sz="3600" b="1" dirty="0">
                <a:solidFill>
                  <a:srgbClr val="FFFFFF"/>
                </a:solidFill>
                <a:latin typeface="Arial"/>
                <a:cs typeface="Arial"/>
                <a:hlinkClick r:id="rId4"/>
              </a:rPr>
              <a:t>sMN.org</a:t>
            </a:r>
            <a:endParaRPr sz="3600" dirty="0">
              <a:latin typeface="Arial"/>
              <a:cs typeface="Arial"/>
            </a:endParaRPr>
          </a:p>
        </p:txBody>
      </p:sp>
      <p:sp>
        <p:nvSpPr>
          <p:cNvPr id="5" name="object 5" descr="Red Oval circling text Application for new school teams is now open!" title="Red Oval"/>
          <p:cNvSpPr/>
          <p:nvPr/>
        </p:nvSpPr>
        <p:spPr>
          <a:xfrm>
            <a:off x="2910840" y="5111988"/>
            <a:ext cx="4953000" cy="457200"/>
          </a:xfrm>
          <a:custGeom>
            <a:avLst/>
            <a:gdLst/>
            <a:ahLst/>
            <a:cxnLst/>
            <a:rect l="l" t="t" r="r" b="b"/>
            <a:pathLst>
              <a:path w="4953000" h="457200">
                <a:moveTo>
                  <a:pt x="0" y="228600"/>
                </a:moveTo>
                <a:lnTo>
                  <a:pt x="32411" y="191523"/>
                </a:lnTo>
                <a:lnTo>
                  <a:pt x="71970" y="173669"/>
                </a:lnTo>
                <a:lnTo>
                  <a:pt x="126248" y="156350"/>
                </a:lnTo>
                <a:lnTo>
                  <a:pt x="194607" y="139624"/>
                </a:lnTo>
                <a:lnTo>
                  <a:pt x="276411" y="123551"/>
                </a:lnTo>
                <a:lnTo>
                  <a:pt x="371023" y="108189"/>
                </a:lnTo>
                <a:lnTo>
                  <a:pt x="477804" y="93597"/>
                </a:lnTo>
                <a:lnTo>
                  <a:pt x="596118" y="79835"/>
                </a:lnTo>
                <a:lnTo>
                  <a:pt x="725328" y="66960"/>
                </a:lnTo>
                <a:lnTo>
                  <a:pt x="864797" y="55032"/>
                </a:lnTo>
                <a:lnTo>
                  <a:pt x="1013886" y="44110"/>
                </a:lnTo>
                <a:lnTo>
                  <a:pt x="1171960" y="34252"/>
                </a:lnTo>
                <a:lnTo>
                  <a:pt x="1338380" y="25518"/>
                </a:lnTo>
                <a:lnTo>
                  <a:pt x="1512510" y="17966"/>
                </a:lnTo>
                <a:lnTo>
                  <a:pt x="1693712" y="11655"/>
                </a:lnTo>
                <a:lnTo>
                  <a:pt x="1881349" y="6644"/>
                </a:lnTo>
                <a:lnTo>
                  <a:pt x="2074785" y="2992"/>
                </a:lnTo>
                <a:lnTo>
                  <a:pt x="2273380" y="757"/>
                </a:lnTo>
                <a:lnTo>
                  <a:pt x="2476500" y="0"/>
                </a:lnTo>
                <a:lnTo>
                  <a:pt x="2679619" y="757"/>
                </a:lnTo>
                <a:lnTo>
                  <a:pt x="2878214" y="2992"/>
                </a:lnTo>
                <a:lnTo>
                  <a:pt x="3071650" y="6644"/>
                </a:lnTo>
                <a:lnTo>
                  <a:pt x="3259287" y="11655"/>
                </a:lnTo>
                <a:lnTo>
                  <a:pt x="3440489" y="17966"/>
                </a:lnTo>
                <a:lnTo>
                  <a:pt x="3614619" y="25518"/>
                </a:lnTo>
                <a:lnTo>
                  <a:pt x="3781039" y="34252"/>
                </a:lnTo>
                <a:lnTo>
                  <a:pt x="3939113" y="44110"/>
                </a:lnTo>
                <a:lnTo>
                  <a:pt x="4088202" y="55032"/>
                </a:lnTo>
                <a:lnTo>
                  <a:pt x="4227671" y="66960"/>
                </a:lnTo>
                <a:lnTo>
                  <a:pt x="4356881" y="79835"/>
                </a:lnTo>
                <a:lnTo>
                  <a:pt x="4475195" y="93597"/>
                </a:lnTo>
                <a:lnTo>
                  <a:pt x="4581976" y="108189"/>
                </a:lnTo>
                <a:lnTo>
                  <a:pt x="4676588" y="123551"/>
                </a:lnTo>
                <a:lnTo>
                  <a:pt x="4758392" y="139624"/>
                </a:lnTo>
                <a:lnTo>
                  <a:pt x="4826751" y="156350"/>
                </a:lnTo>
                <a:lnTo>
                  <a:pt x="4881029" y="173669"/>
                </a:lnTo>
                <a:lnTo>
                  <a:pt x="4920588" y="191523"/>
                </a:lnTo>
                <a:lnTo>
                  <a:pt x="4953000" y="228600"/>
                </a:lnTo>
                <a:lnTo>
                  <a:pt x="4944790" y="247346"/>
                </a:lnTo>
                <a:lnTo>
                  <a:pt x="4881029" y="283530"/>
                </a:lnTo>
                <a:lnTo>
                  <a:pt x="4826751" y="300849"/>
                </a:lnTo>
                <a:lnTo>
                  <a:pt x="4758392" y="317575"/>
                </a:lnTo>
                <a:lnTo>
                  <a:pt x="4676588" y="333648"/>
                </a:lnTo>
                <a:lnTo>
                  <a:pt x="4581976" y="349010"/>
                </a:lnTo>
                <a:lnTo>
                  <a:pt x="4475195" y="363602"/>
                </a:lnTo>
                <a:lnTo>
                  <a:pt x="4356881" y="377364"/>
                </a:lnTo>
                <a:lnTo>
                  <a:pt x="4227671" y="390239"/>
                </a:lnTo>
                <a:lnTo>
                  <a:pt x="4088202" y="402167"/>
                </a:lnTo>
                <a:lnTo>
                  <a:pt x="3939113" y="413089"/>
                </a:lnTo>
                <a:lnTo>
                  <a:pt x="3781039" y="422947"/>
                </a:lnTo>
                <a:lnTo>
                  <a:pt x="3614619" y="431681"/>
                </a:lnTo>
                <a:lnTo>
                  <a:pt x="3440489" y="439233"/>
                </a:lnTo>
                <a:lnTo>
                  <a:pt x="3259287" y="445544"/>
                </a:lnTo>
                <a:lnTo>
                  <a:pt x="3071650" y="450555"/>
                </a:lnTo>
                <a:lnTo>
                  <a:pt x="2878214" y="454207"/>
                </a:lnTo>
                <a:lnTo>
                  <a:pt x="2679619" y="456442"/>
                </a:lnTo>
                <a:lnTo>
                  <a:pt x="2476500" y="457200"/>
                </a:lnTo>
                <a:lnTo>
                  <a:pt x="2273380" y="456442"/>
                </a:lnTo>
                <a:lnTo>
                  <a:pt x="2074785" y="454207"/>
                </a:lnTo>
                <a:lnTo>
                  <a:pt x="1881349" y="450555"/>
                </a:lnTo>
                <a:lnTo>
                  <a:pt x="1693712" y="445544"/>
                </a:lnTo>
                <a:lnTo>
                  <a:pt x="1512510" y="439233"/>
                </a:lnTo>
                <a:lnTo>
                  <a:pt x="1338380" y="431681"/>
                </a:lnTo>
                <a:lnTo>
                  <a:pt x="1171960" y="422947"/>
                </a:lnTo>
                <a:lnTo>
                  <a:pt x="1013886" y="413089"/>
                </a:lnTo>
                <a:lnTo>
                  <a:pt x="864797" y="402167"/>
                </a:lnTo>
                <a:lnTo>
                  <a:pt x="725328" y="390239"/>
                </a:lnTo>
                <a:lnTo>
                  <a:pt x="596118" y="377364"/>
                </a:lnTo>
                <a:lnTo>
                  <a:pt x="477804" y="363602"/>
                </a:lnTo>
                <a:lnTo>
                  <a:pt x="371023" y="349010"/>
                </a:lnTo>
                <a:lnTo>
                  <a:pt x="276411" y="333648"/>
                </a:lnTo>
                <a:lnTo>
                  <a:pt x="194607" y="317575"/>
                </a:lnTo>
                <a:lnTo>
                  <a:pt x="126248" y="300849"/>
                </a:lnTo>
                <a:lnTo>
                  <a:pt x="71970" y="283530"/>
                </a:lnTo>
                <a:lnTo>
                  <a:pt x="32411" y="265676"/>
                </a:lnTo>
                <a:lnTo>
                  <a:pt x="0" y="228600"/>
                </a:lnTo>
                <a:close/>
              </a:path>
            </a:pathLst>
          </a:custGeom>
          <a:ln w="38100">
            <a:solidFill>
              <a:srgbClr val="FF0000"/>
            </a:solidFill>
          </a:ln>
        </p:spPr>
        <p:txBody>
          <a:bodyPr wrap="square" lIns="0" tIns="0" rIns="0" bIns="0" numCol="1" rtlCol="0"/>
          <a:lstStyle/>
          <a:p>
            <a:endParaRPr/>
          </a:p>
        </p:txBody>
      </p:sp>
      <p:sp>
        <p:nvSpPr>
          <p:cNvPr id="7" name="TextBox 6"/>
          <p:cNvSpPr txBox="1"/>
          <p:nvPr/>
        </p:nvSpPr>
        <p:spPr>
          <a:xfrm rot="20580053">
            <a:off x="-95425" y="3058131"/>
            <a:ext cx="9105003" cy="707886"/>
          </a:xfrm>
          <a:prstGeom prst="rect">
            <a:avLst/>
          </a:prstGeom>
          <a:solidFill>
            <a:schemeClr val="bg1"/>
          </a:solidFill>
        </p:spPr>
        <p:txBody>
          <a:bodyPr wrap="square" numCol="1" rtlCol="0">
            <a:spAutoFit/>
          </a:bodyPr>
          <a:lstStyle/>
          <a:p>
            <a:pPr algn="ctr"/>
            <a:r>
              <a:rPr lang="en-US" sz="4000" b="1" dirty="0" smtClean="0">
                <a:solidFill>
                  <a:srgbClr val="C00000"/>
                </a:solidFill>
              </a:rPr>
              <a:t>Applications Due January 13, 2016</a:t>
            </a:r>
            <a:endParaRPr lang="en-US" sz="4000" b="1" dirty="0">
              <a:solidFill>
                <a:srgbClr val="C00000"/>
              </a:solidFill>
            </a:endParaRPr>
          </a:p>
        </p:txBody>
      </p:sp>
      <p:sp>
        <p:nvSpPr>
          <p:cNvPr id="2" name="Title 1" hidden="1"/>
          <p:cNvSpPr>
            <a:spLocks noGrp="1"/>
          </p:cNvSpPr>
          <p:nvPr>
            <p:ph type="title"/>
          </p:nvPr>
        </p:nvSpPr>
        <p:spPr>
          <a:xfrm>
            <a:off x="2007234" y="624639"/>
            <a:ext cx="5129530" cy="430887"/>
          </a:xfrm>
        </p:spPr>
        <p:txBody>
          <a:bodyPr numCol="1"/>
          <a:lstStyle/>
          <a:p>
            <a:r>
              <a:rPr lang="en-US" dirty="0" smtClean="0"/>
              <a:t>Applications Due</a:t>
            </a:r>
            <a:endParaRPr lang="en-US" dirty="0"/>
          </a:p>
        </p:txBody>
      </p:sp>
    </p:spTree>
    <p:extLst>
      <p:ext uri="{BB962C8B-B14F-4D97-AF65-F5344CB8AC3E}">
        <p14:creationId xmlns:p14="http://schemas.microsoft.com/office/powerpoint/2010/main" val="42213871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311701" y="593367"/>
            <a:ext cx="8520599" cy="763599"/>
          </a:xfrm>
          <a:prstGeom prst="rect">
            <a:avLst/>
          </a:prstGeom>
        </p:spPr>
        <p:txBody>
          <a:bodyPr lIns="91425" tIns="91425" rIns="91425" bIns="91425" numCol="1" anchor="t" anchorCtr="0">
            <a:noAutofit/>
          </a:bodyPr>
          <a:lstStyle/>
          <a:p>
            <a:pPr>
              <a:spcBef>
                <a:spcPts val="0"/>
              </a:spcBef>
              <a:buNone/>
            </a:pPr>
            <a:r>
              <a:rPr lang="en-US" dirty="0" smtClean="0"/>
              <a:t>Contact Us</a:t>
            </a:r>
            <a:endParaRPr dirty="0"/>
          </a:p>
        </p:txBody>
      </p:sp>
      <p:sp>
        <p:nvSpPr>
          <p:cNvPr id="243" name="Shape 243"/>
          <p:cNvSpPr txBox="1">
            <a:spLocks noGrp="1"/>
          </p:cNvSpPr>
          <p:nvPr>
            <p:ph type="body" idx="1"/>
          </p:nvPr>
        </p:nvSpPr>
        <p:spPr>
          <a:xfrm>
            <a:off x="311701" y="1536633"/>
            <a:ext cx="8520599" cy="4555200"/>
          </a:xfrm>
          <a:prstGeom prst="rect">
            <a:avLst/>
          </a:prstGeom>
        </p:spPr>
        <p:txBody>
          <a:bodyPr lIns="91425" tIns="91425" rIns="91425" bIns="91425" numCol="1" anchor="t" anchorCtr="0">
            <a:noAutofit/>
          </a:bodyPr>
          <a:lstStyle/>
          <a:p>
            <a:r>
              <a:rPr lang="en-US" dirty="0">
                <a:cs typeface="Arial" charset="0"/>
              </a:rPr>
              <a:t>Emily </a:t>
            </a:r>
            <a:r>
              <a:rPr lang="en-US" dirty="0" smtClean="0">
                <a:cs typeface="Arial" charset="0"/>
              </a:rPr>
              <a:t>Robb - </a:t>
            </a:r>
            <a:r>
              <a:rPr lang="en-US" dirty="0" smtClean="0">
                <a:cs typeface="Arial" charset="0"/>
                <a:hlinkClick r:id="rId3"/>
              </a:rPr>
              <a:t>PBIS.Emily@gmail.com</a:t>
            </a:r>
            <a:r>
              <a:rPr lang="en-US" dirty="0" smtClean="0">
                <a:cs typeface="Arial" charset="0"/>
              </a:rPr>
              <a:t> </a:t>
            </a:r>
          </a:p>
          <a:p>
            <a:r>
              <a:rPr lang="en-US" dirty="0" smtClean="0">
                <a:cs typeface="Arial" charset="0"/>
              </a:rPr>
              <a:t>Aaron </a:t>
            </a:r>
            <a:r>
              <a:rPr lang="en-US" dirty="0">
                <a:cs typeface="Arial" charset="0"/>
              </a:rPr>
              <a:t>Barnes </a:t>
            </a:r>
            <a:r>
              <a:rPr lang="en-US" dirty="0" smtClean="0">
                <a:cs typeface="Arial" charset="0"/>
              </a:rPr>
              <a:t>- </a:t>
            </a:r>
            <a:r>
              <a:rPr lang="en-US" dirty="0" smtClean="0">
                <a:cs typeface="Arial" charset="0"/>
                <a:hlinkClick r:id="rId4"/>
              </a:rPr>
              <a:t>Aaron.Barnes@state.mn.us</a:t>
            </a:r>
            <a:endParaRPr lang="en-US" dirty="0" smtClean="0">
              <a:cs typeface="Arial" charset="0"/>
            </a:endParaRPr>
          </a:p>
          <a:p>
            <a:r>
              <a:rPr lang="en-US" dirty="0">
                <a:cs typeface="Arial" charset="0"/>
              </a:rPr>
              <a:t>Garrett </a:t>
            </a:r>
            <a:r>
              <a:rPr lang="en-US" dirty="0" smtClean="0">
                <a:cs typeface="Arial" charset="0"/>
              </a:rPr>
              <a:t>Petrie - </a:t>
            </a:r>
            <a:r>
              <a:rPr lang="en-US" dirty="0" smtClean="0">
                <a:cs typeface="Arial" charset="0"/>
                <a:hlinkClick r:id="rId5"/>
              </a:rPr>
              <a:t>Garrett.Petrie@state.mn.us</a:t>
            </a:r>
            <a:r>
              <a:rPr lang="en-US" dirty="0" smtClean="0">
                <a:cs typeface="Arial" charset="0"/>
              </a:rPr>
              <a:t> </a:t>
            </a:r>
          </a:p>
          <a:p>
            <a:r>
              <a:rPr lang="en-US" dirty="0" smtClean="0">
                <a:cs typeface="Arial" charset="0"/>
              </a:rPr>
              <a:t>Maci </a:t>
            </a:r>
            <a:r>
              <a:rPr lang="en-US" dirty="0">
                <a:cs typeface="Arial" charset="0"/>
              </a:rPr>
              <a:t>Spica </a:t>
            </a:r>
            <a:r>
              <a:rPr lang="en-US" dirty="0" smtClean="0">
                <a:cs typeface="Arial" charset="0"/>
              </a:rPr>
              <a:t>- </a:t>
            </a:r>
            <a:r>
              <a:rPr lang="en-US" dirty="0" smtClean="0">
                <a:cs typeface="Arial" charset="0"/>
                <a:hlinkClick r:id="rId6"/>
              </a:rPr>
              <a:t>Brianna.Spica@state.mn.us</a:t>
            </a:r>
            <a:r>
              <a:rPr lang="en-US" dirty="0" smtClean="0">
                <a:cs typeface="Arial" charset="0"/>
              </a:rPr>
              <a:t> </a:t>
            </a:r>
            <a:endParaRPr lang="en-US" dirty="0">
              <a:cs typeface="Arial" charset="0"/>
            </a:endParaRPr>
          </a:p>
        </p:txBody>
      </p:sp>
    </p:spTree>
    <p:extLst>
      <p:ext uri="{BB962C8B-B14F-4D97-AF65-F5344CB8AC3E}">
        <p14:creationId xmlns:p14="http://schemas.microsoft.com/office/powerpoint/2010/main" val="3474418107"/>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Tier II FAQs</a:t>
            </a:r>
            <a:endParaRPr lang="en-US" dirty="0"/>
          </a:p>
        </p:txBody>
      </p:sp>
      <p:sp>
        <p:nvSpPr>
          <p:cNvPr id="3" name="Text Placeholder 2"/>
          <p:cNvSpPr>
            <a:spLocks noGrp="1"/>
          </p:cNvSpPr>
          <p:nvPr>
            <p:ph type="body" idx="1"/>
          </p:nvPr>
        </p:nvSpPr>
        <p:spPr>
          <a:xfrm rot="20724720">
            <a:off x="91260" y="3288399"/>
            <a:ext cx="8928082" cy="876367"/>
          </a:xfrm>
        </p:spPr>
        <p:txBody>
          <a:bodyPr numCol="1"/>
          <a:lstStyle/>
          <a:p>
            <a:pPr algn="ctr"/>
            <a:r>
              <a:rPr lang="en-US" sz="3600" dirty="0" smtClean="0">
                <a:hlinkClick r:id="rId2"/>
              </a:rPr>
              <a:t>www.pbis.org/school/secondary-level/faqs</a:t>
            </a:r>
            <a:r>
              <a:rPr lang="en-US" sz="3600" dirty="0" smtClean="0"/>
              <a:t> </a:t>
            </a:r>
            <a:endParaRPr lang="en-US" sz="3600" dirty="0"/>
          </a:p>
        </p:txBody>
      </p:sp>
    </p:spTree>
    <p:extLst>
      <p:ext uri="{BB962C8B-B14F-4D97-AF65-F5344CB8AC3E}">
        <p14:creationId xmlns:p14="http://schemas.microsoft.com/office/powerpoint/2010/main" val="1453418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81000" y="304800"/>
            <a:ext cx="8520599" cy="1219200"/>
          </a:xfrm>
          <a:prstGeom prst="rect">
            <a:avLst/>
          </a:prstGeom>
        </p:spPr>
        <p:txBody>
          <a:bodyPr lIns="91425" tIns="91425" rIns="91425" bIns="91425" numCol="1" anchor="t" anchorCtr="0">
            <a:noAutofit/>
          </a:bodyPr>
          <a:lstStyle/>
          <a:p>
            <a:r>
              <a:rPr lang="en-US" dirty="0"/>
              <a:t>4 Questions </a:t>
            </a:r>
            <a:r>
              <a:rPr lang="en-US" dirty="0" smtClean="0"/>
              <a:t>for Implementing a</a:t>
            </a:r>
            <a:br>
              <a:rPr lang="en-US" dirty="0" smtClean="0"/>
            </a:br>
            <a:r>
              <a:rPr lang="en-US" dirty="0" smtClean="0"/>
              <a:t>Tier </a:t>
            </a:r>
            <a:r>
              <a:rPr lang="en-US" dirty="0"/>
              <a:t>2 System</a:t>
            </a:r>
          </a:p>
        </p:txBody>
      </p:sp>
      <p:sp>
        <p:nvSpPr>
          <p:cNvPr id="64" name="Shape 64"/>
          <p:cNvSpPr txBox="1">
            <a:spLocks noGrp="1"/>
          </p:cNvSpPr>
          <p:nvPr>
            <p:ph type="body" idx="1"/>
          </p:nvPr>
        </p:nvSpPr>
        <p:spPr>
          <a:xfrm>
            <a:off x="311701" y="1536632"/>
            <a:ext cx="8520599" cy="4864167"/>
          </a:xfrm>
          <a:prstGeom prst="rect">
            <a:avLst/>
          </a:prstGeom>
        </p:spPr>
        <p:txBody>
          <a:bodyPr lIns="91425" tIns="91425" rIns="91425" bIns="91425" numCol="1" anchor="t" anchorCtr="0">
            <a:noAutofit/>
          </a:bodyPr>
          <a:lstStyle/>
          <a:p>
            <a:pPr marL="850392" lvl="1" indent="-457200">
              <a:buFont typeface="+mj-lt"/>
              <a:buAutoNum type="arabicParenR"/>
            </a:pPr>
            <a:r>
              <a:rPr lang="en-US" dirty="0" smtClean="0"/>
              <a:t>Are </a:t>
            </a:r>
            <a:r>
              <a:rPr lang="en-US" dirty="0"/>
              <a:t>you implementing a continuum of research-based intervention(s) with </a:t>
            </a:r>
            <a:r>
              <a:rPr lang="en-US" u="sng" dirty="0"/>
              <a:t>fidelity</a:t>
            </a:r>
            <a:r>
              <a:rPr lang="en-US" dirty="0"/>
              <a:t>?</a:t>
            </a:r>
          </a:p>
          <a:p>
            <a:pPr marL="850392" lvl="1" indent="-457200">
              <a:buFont typeface="+mj-lt"/>
              <a:buAutoNum type="arabicParenR"/>
            </a:pPr>
            <a:r>
              <a:rPr lang="en-US" dirty="0"/>
              <a:t>Is there a screening process to ensure </a:t>
            </a:r>
            <a:r>
              <a:rPr lang="en-US" u="sng" dirty="0"/>
              <a:t>early identification</a:t>
            </a:r>
            <a:r>
              <a:rPr lang="en-US" dirty="0"/>
              <a:t> of students at-risk?</a:t>
            </a:r>
          </a:p>
          <a:p>
            <a:pPr marL="850392" lvl="1" indent="-457200">
              <a:buFont typeface="+mj-lt"/>
              <a:buAutoNum type="arabicParenR"/>
            </a:pPr>
            <a:r>
              <a:rPr lang="en-US" dirty="0"/>
              <a:t>Are you using sensitive progress monitoring tools to inform decision making related to </a:t>
            </a:r>
            <a:r>
              <a:rPr lang="en-US" u="sng" dirty="0"/>
              <a:t>student progress</a:t>
            </a:r>
            <a:r>
              <a:rPr lang="en-US" dirty="0"/>
              <a:t> and </a:t>
            </a:r>
            <a:r>
              <a:rPr lang="en-US" u="sng" dirty="0"/>
              <a:t>system efficacy</a:t>
            </a:r>
            <a:r>
              <a:rPr lang="en-US" dirty="0"/>
              <a:t>?</a:t>
            </a:r>
          </a:p>
          <a:p>
            <a:pPr marL="850392" lvl="1" indent="-457200">
              <a:buFont typeface="+mj-lt"/>
              <a:buAutoNum type="arabicParenR"/>
            </a:pPr>
            <a:r>
              <a:rPr lang="en-US" dirty="0"/>
              <a:t>Are you implementing at a scale that is making a meaningful impact (</a:t>
            </a:r>
            <a:r>
              <a:rPr lang="en-US" dirty="0" smtClean="0"/>
              <a:t>10% </a:t>
            </a:r>
            <a:r>
              <a:rPr lang="en-US" dirty="0"/>
              <a:t>of student population</a:t>
            </a:r>
            <a:r>
              <a:rPr lang="en-US" dirty="0" smtClean="0"/>
              <a:t>)?</a:t>
            </a:r>
            <a:endParaRPr lang="en-US" dirty="0"/>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285</TotalTime>
  <Words>2979</Words>
  <Application>Microsoft Office PowerPoint</Application>
  <PresentationFormat>On-screen Show (4:3)</PresentationFormat>
  <Paragraphs>575</Paragraphs>
  <Slides>76</Slides>
  <Notes>38</Notes>
  <HiddenSlides>2</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87" baseType="lpstr">
      <vt:lpstr>Arial</vt:lpstr>
      <vt:lpstr>Libre Baskerville</vt:lpstr>
      <vt:lpstr>Wingdings 2</vt:lpstr>
      <vt:lpstr>ＭＳ Ｐゴシック</vt:lpstr>
      <vt:lpstr>Verdana</vt:lpstr>
      <vt:lpstr>Source Sans Pro</vt:lpstr>
      <vt:lpstr>Times New Roman</vt:lpstr>
      <vt:lpstr>Century Gothic</vt:lpstr>
      <vt:lpstr>Calibri</vt:lpstr>
      <vt:lpstr>simple-light-2</vt:lpstr>
      <vt:lpstr>Chart</vt:lpstr>
      <vt:lpstr>Positive Behavioral Interventions &amp; Supports: Tier II Group Supports</vt:lpstr>
      <vt:lpstr>Social Media</vt:lpstr>
      <vt:lpstr>System = more than an intervention</vt:lpstr>
      <vt:lpstr>Dichotomy         or        Continuum?</vt:lpstr>
      <vt:lpstr>    </vt:lpstr>
      <vt:lpstr>    </vt:lpstr>
      <vt:lpstr>    </vt:lpstr>
      <vt:lpstr>Tier II FAQs</vt:lpstr>
      <vt:lpstr>4 Questions for Implementing a Tier 2 System</vt:lpstr>
      <vt:lpstr>Tier II Support Process – 5 Steps</vt:lpstr>
      <vt:lpstr>8 Essentials</vt:lpstr>
      <vt:lpstr>Major Features of Tier 2 Interventions</vt:lpstr>
      <vt:lpstr>Surprise!</vt:lpstr>
      <vt:lpstr>So… what other Tier 2 interventions are there besides CICO?</vt:lpstr>
      <vt:lpstr>Tier 2 Interventions in SW-PBIS:  A survey of school      implementation</vt:lpstr>
      <vt:lpstr>Participants</vt:lpstr>
      <vt:lpstr>5 most frequently reported Tier 2 interventions</vt:lpstr>
      <vt:lpstr>Percent of schools implementing specific Tier 2 interventions x years of SWPBIS implementation</vt:lpstr>
      <vt:lpstr>Describe what implementation of Tier 2 intervention looks like</vt:lpstr>
      <vt:lpstr>Challenge of Many Interventions Identified as Tier 2 Supports</vt:lpstr>
      <vt:lpstr>Describe what implementation of the Tier 2 intervention looks like</vt:lpstr>
      <vt:lpstr>Average number of Tier 2 interventions implemented x School level</vt:lpstr>
      <vt:lpstr>Challenge of Many Interventions Identified as Tier 2 Supports</vt:lpstr>
      <vt:lpstr>Tier 2 Intervention: Critical Features (from Tiered Fidelity Inventory - TFI)</vt:lpstr>
      <vt:lpstr>Social Skills Groups - Typical</vt:lpstr>
      <vt:lpstr>Social Skills Groups - Modified with Critical Features</vt:lpstr>
      <vt:lpstr>Challenge of Many Interventions Identified as Tier 2 Supports</vt:lpstr>
      <vt:lpstr>Do you measure outcomes for specific Tier 2 interventions?   (% = Yes)</vt:lpstr>
      <vt:lpstr>How do you measure student outcomes for Tier 2 behavior?</vt:lpstr>
      <vt:lpstr>Homework Club</vt:lpstr>
      <vt:lpstr>determine student success in  Homework Club </vt:lpstr>
      <vt:lpstr>Small Changes - “Tweaks”</vt:lpstr>
      <vt:lpstr>Selecting Students</vt:lpstr>
      <vt:lpstr>Other Screening Options</vt:lpstr>
      <vt:lpstr>Matching student to intervention</vt:lpstr>
      <vt:lpstr>How to determine behavior function at Tier 2</vt:lpstr>
      <vt:lpstr>What comes next?</vt:lpstr>
      <vt:lpstr>Records and Decisions</vt:lpstr>
      <vt:lpstr>Example Tier 2 Record Form</vt:lpstr>
      <vt:lpstr>Importance of Baseline Data</vt:lpstr>
      <vt:lpstr>Progress Monitoring</vt:lpstr>
      <vt:lpstr>More Progress Monitoring</vt:lpstr>
      <vt:lpstr>Program-Level Decision Making</vt:lpstr>
      <vt:lpstr>Next Steps</vt:lpstr>
      <vt:lpstr>Planning For Success</vt:lpstr>
      <vt:lpstr>Planning for More Support</vt:lpstr>
      <vt:lpstr>Individualized Point Card Fill in more specific behaviors</vt:lpstr>
      <vt:lpstr>Individualized Point Card</vt:lpstr>
      <vt:lpstr>More Frequent Check-Ins   “CICO Hair Club for Kids”</vt:lpstr>
      <vt:lpstr>Tier II Minnesota Examples</vt:lpstr>
      <vt:lpstr>Check In Check Out</vt:lpstr>
      <vt:lpstr>Check In Check Out</vt:lpstr>
      <vt:lpstr>Mentoring</vt:lpstr>
      <vt:lpstr>Mentoring</vt:lpstr>
      <vt:lpstr>Weekly Re-Teaching</vt:lpstr>
      <vt:lpstr>Weekly Re-Teaching</vt:lpstr>
      <vt:lpstr>Non-Verbal, Self Monitoring System</vt:lpstr>
      <vt:lpstr>Non-Verbal, Self Monitoring System</vt:lpstr>
      <vt:lpstr>Social Skills Training</vt:lpstr>
      <vt:lpstr>Social Skills Training </vt:lpstr>
      <vt:lpstr>Behavior Punch Cards</vt:lpstr>
      <vt:lpstr>Behavior Punch Cards</vt:lpstr>
      <vt:lpstr>Recess Leadership Team</vt:lpstr>
      <vt:lpstr>Recess Leadership Team</vt:lpstr>
      <vt:lpstr>Restorative Circles </vt:lpstr>
      <vt:lpstr>Restorative Circles</vt:lpstr>
      <vt:lpstr>Tier II Toolboxes </vt:lpstr>
      <vt:lpstr>Tier II Toolboxes  </vt:lpstr>
      <vt:lpstr>Yes Card</vt:lpstr>
      <vt:lpstr>Yes Card</vt:lpstr>
      <vt:lpstr>Online SW-PBIS Coaching Certificate  Fall Term Started in September 2015  SW-PBIS: Coaching Tier 2</vt:lpstr>
      <vt:lpstr>Tier II Online Resources</vt:lpstr>
      <vt:lpstr>Upcoming Events &amp; Meetings</vt:lpstr>
      <vt:lpstr>2016 Minnesota PBIS Institute &amp; Film Festival</vt:lpstr>
      <vt:lpstr>Applications Due</vt:lpstr>
      <vt:lpstr>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Behavioral Interventions &amp; Supports: Tier II Group Supports</dc:title>
  <dc:creator>Petrie, Garrett</dc:creator>
  <cp:lastModifiedBy>Garrett Petrie</cp:lastModifiedBy>
  <cp:revision>80</cp:revision>
  <dcterms:modified xsi:type="dcterms:W3CDTF">2015-10-15T06:47:14Z</dcterms:modified>
</cp:coreProperties>
</file>