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4" r:id="rId27"/>
    <p:sldId id="285" r:id="rId28"/>
    <p:sldId id="286" r:id="rId29"/>
    <p:sldId id="287" r:id="rId30"/>
    <p:sldId id="288" r:id="rId31"/>
    <p:sldId id="289" r:id="rId32"/>
    <p:sldId id="290" r:id="rId33"/>
    <p:sldId id="291" r:id="rId34"/>
  </p:sldIdLst>
  <p:sldSz cx="9144000" cy="6858000" type="screen4x3"/>
  <p:notesSz cx="7010400" cy="9296400"/>
  <p:embeddedFontLs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Libre Baskerville" panose="020B0604020202020204" charset="0"/>
      <p:regular r:id="rId44"/>
      <p:bold r:id="rId45"/>
      <p:italic r:id="rId46"/>
    </p:embeddedFont>
    <p:embeddedFont>
      <p:font typeface="Palatino Linotype" panose="02040502050505030304" pitchFamily="18" charset="0"/>
      <p:regular r:id="rId47"/>
      <p:bold r:id="rId48"/>
      <p:italic r:id="rId49"/>
      <p:boldItalic r:id="rId50"/>
    </p:embeddedFont>
    <p:embeddedFont>
      <p:font typeface="Play" panose="020B0604020202020204" charset="0"/>
      <p:regular r:id="rId51"/>
      <p:bold r:id="rId52"/>
    </p:embeddedFont>
    <p:embeddedFont>
      <p:font typeface="Questrial" panose="020B060402020202020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279185-1F85-4077-A1E0-E12AEAE073D9}">
  <a:tblStyle styleId="{28279185-1F85-4077-A1E0-E12AEAE073D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4CF1048-22BD-4980-8DC2-3CECA0111FE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4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evelopingchild.harvard.edu/resources/supportive-relationships-and-active-skill-building-strengthen-the-foundations-of-resilie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wis.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wi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49954" y="4376514"/>
            <a:ext cx="5608320" cy="4414177"/>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These are the 6 Classroom Practices that research has shown has a  positive impact on students. The goal is consistent use of these practices by all teachers.</a:t>
            </a:r>
            <a:endParaRPr/>
          </a:p>
          <a:p>
            <a:pPr marL="0" lvl="0" indent="0" algn="l" rtl="0">
              <a:spcBef>
                <a:spcPts val="0"/>
              </a:spcBef>
              <a:spcAft>
                <a:spcPts val="0"/>
              </a:spcAft>
              <a:buNone/>
            </a:pPr>
            <a:r>
              <a:rPr lang="en-US">
                <a:latin typeface="Arial"/>
                <a:ea typeface="Arial"/>
                <a:cs typeface="Arial"/>
                <a:sym typeface="Arial"/>
              </a:rPr>
              <a:t>Tier I features are implemented within classrooms and are consistent with school-wide systems.</a:t>
            </a:r>
            <a:endParaRPr/>
          </a:p>
          <a:p>
            <a:pPr marL="0" lvl="0" indent="0" algn="l" rtl="0">
              <a:spcBef>
                <a:spcPts val="0"/>
              </a:spcBef>
              <a:spcAft>
                <a:spcPts val="0"/>
              </a:spcAft>
              <a:buNone/>
            </a:pPr>
            <a:r>
              <a:rPr lang="en-US">
                <a:latin typeface="Arial"/>
                <a:ea typeface="Arial"/>
                <a:cs typeface="Arial"/>
                <a:sym typeface="Arial"/>
              </a:rPr>
              <a:t> </a:t>
            </a:r>
            <a:endParaRPr/>
          </a:p>
          <a:p>
            <a:pPr marL="0" lvl="0" indent="0" algn="l" rtl="0">
              <a:spcBef>
                <a:spcPts val="0"/>
              </a:spcBef>
              <a:spcAft>
                <a:spcPts val="0"/>
              </a:spcAft>
              <a:buNone/>
            </a:pPr>
            <a:r>
              <a:rPr lang="en-US">
                <a:latin typeface="Arial"/>
                <a:ea typeface="Arial"/>
                <a:cs typeface="Arial"/>
                <a:sym typeface="Arial"/>
              </a:rPr>
              <a:t>These strategies maximize classroom supports to allow for increased instructional time and reduced teacher and student stress.</a:t>
            </a:r>
            <a:endParaRPr i="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701042" y="4415790"/>
            <a:ext cx="5608319"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r>
              <a:rPr lang="en-US"/>
              <a:t>This work is based on the TFI 1.8.  Remind the participants about the possible data sources so they know where they can begin.</a:t>
            </a:r>
            <a:endParaRPr/>
          </a:p>
        </p:txBody>
      </p:sp>
      <p:sp>
        <p:nvSpPr>
          <p:cNvPr id="294" name="Google Shape;29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1" name="Google Shape;301;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0" name="Google Shape;310;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9" name="Google Shape;319;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7" name="Google Shape;32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Discipline</a:t>
            </a:r>
            <a:r>
              <a:rPr lang="en-US"/>
              <a:t>, </a:t>
            </a:r>
            <a:r>
              <a:rPr lang="en-US" b="1"/>
              <a:t>Improved Learning Outcomes</a:t>
            </a:r>
            <a:r>
              <a:rPr lang="en-US"/>
              <a:t>, and </a:t>
            </a:r>
            <a:r>
              <a:rPr lang="en-US" b="1"/>
              <a:t>Resiliency</a:t>
            </a:r>
            <a:r>
              <a:rPr lang="en-US"/>
              <a:t>.</a:t>
            </a:r>
            <a:endParaRPr/>
          </a:p>
          <a:p>
            <a:pPr marL="0" lvl="0" indent="0" algn="l" rtl="0">
              <a:spcBef>
                <a:spcPts val="0"/>
              </a:spcBef>
              <a:spcAft>
                <a:spcPts val="0"/>
              </a:spcAft>
              <a:buNone/>
            </a:pPr>
            <a:r>
              <a:rPr lang="en-US"/>
              <a:t>We have learned that teachers with high quality relationships with students have fewer discipline problems,</a:t>
            </a:r>
            <a:endParaRPr/>
          </a:p>
          <a:p>
            <a:pPr marL="0" lvl="0" indent="0" algn="l" rtl="0">
              <a:spcBef>
                <a:spcPts val="0"/>
              </a:spcBef>
              <a:spcAft>
                <a:spcPts val="0"/>
              </a:spcAft>
              <a:buNone/>
            </a:pPr>
            <a:r>
              <a:rPr lang="en-US"/>
              <a:t>We have learned that Teacher-Student relationships have an impact on students that is above average when compared with 138 other influences (including different interventions)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The research says that there are some concrete places of impact from strengthening relationships.  </a:t>
            </a:r>
            <a:endParaRPr/>
          </a:p>
          <a:p>
            <a:pPr marL="174708" lvl="0" indent="-174708" algn="l" rtl="0">
              <a:spcBef>
                <a:spcPts val="0"/>
              </a:spcBef>
              <a:spcAft>
                <a:spcPts val="0"/>
              </a:spcAft>
              <a:buClr>
                <a:schemeClr val="dk1"/>
              </a:buClr>
              <a:buSzPts val="1200"/>
              <a:buFont typeface="Calibri"/>
              <a:buChar char="-"/>
            </a:pPr>
            <a:r>
              <a:rPr lang="en-US"/>
              <a:t>Fewer problem behaviors</a:t>
            </a:r>
            <a:endParaRPr/>
          </a:p>
          <a:p>
            <a:pPr marL="174708" lvl="0" indent="-174708" algn="l" rtl="0">
              <a:spcBef>
                <a:spcPts val="0"/>
              </a:spcBef>
              <a:spcAft>
                <a:spcPts val="0"/>
              </a:spcAft>
              <a:buClr>
                <a:schemeClr val="dk1"/>
              </a:buClr>
              <a:buSzPts val="1200"/>
              <a:buFont typeface="Calibri"/>
              <a:buChar char="-"/>
            </a:pPr>
            <a:r>
              <a:rPr lang="en-US"/>
              <a:t>Less externalizing behaviors and stopping the trajectory of internalizing behaviors over time</a:t>
            </a:r>
            <a:endParaRPr/>
          </a:p>
          <a:p>
            <a:pPr marL="174708" lvl="0" indent="-174708" algn="l" rtl="0">
              <a:spcBef>
                <a:spcPts val="0"/>
              </a:spcBef>
              <a:spcAft>
                <a:spcPts val="0"/>
              </a:spcAft>
              <a:buClr>
                <a:schemeClr val="dk1"/>
              </a:buClr>
              <a:buSzPts val="1200"/>
              <a:buFont typeface="Calibri"/>
              <a:buChar char="-"/>
            </a:pPr>
            <a:r>
              <a:rPr lang="en-US"/>
              <a:t>Protective Factors</a:t>
            </a:r>
            <a:endParaRPr/>
          </a:p>
          <a:p>
            <a:pPr marL="174708" lvl="0" indent="-174708" algn="l" rtl="0">
              <a:spcBef>
                <a:spcPts val="0"/>
              </a:spcBef>
              <a:spcAft>
                <a:spcPts val="0"/>
              </a:spcAft>
              <a:buClr>
                <a:schemeClr val="dk1"/>
              </a:buClr>
              <a:buSzPts val="1200"/>
              <a:buFont typeface="Calibri"/>
              <a:buChar char="-"/>
            </a:pPr>
            <a:r>
              <a:rPr lang="en-US"/>
              <a:t>Strengthened Cognitive and Social development</a:t>
            </a:r>
            <a:endParaRPr/>
          </a:p>
          <a:p>
            <a:pPr marL="174708" lvl="0" indent="-174708" algn="l" rtl="0">
              <a:spcBef>
                <a:spcPts val="0"/>
              </a:spcBef>
              <a:spcAft>
                <a:spcPts val="0"/>
              </a:spcAft>
              <a:buClr>
                <a:schemeClr val="dk1"/>
              </a:buClr>
              <a:buSzPts val="1200"/>
              <a:buFont typeface="Calibri"/>
              <a:buChar char="-"/>
            </a:pPr>
            <a:r>
              <a:rPr lang="en-US"/>
              <a:t>Increased health benefits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Marzano, Hattie, Perry, Center on Developing Child at Harvard, etc.</a:t>
            </a:r>
            <a:endParaRPr/>
          </a:p>
        </p:txBody>
      </p:sp>
      <p:sp>
        <p:nvSpPr>
          <p:cNvPr id="337" name="Google Shape;337;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1" indent="0" algn="l" rtl="0">
              <a:spcBef>
                <a:spcPts val="0"/>
              </a:spcBef>
              <a:spcAft>
                <a:spcPts val="0"/>
              </a:spcAft>
              <a:buNone/>
            </a:pPr>
            <a:r>
              <a:rPr lang="en-US" sz="1600" b="1"/>
              <a:t>Interpreting Effect Size:</a:t>
            </a:r>
            <a:endParaRPr/>
          </a:p>
          <a:p>
            <a:pPr marL="0" lvl="1" indent="0" algn="l" rtl="0">
              <a:spcBef>
                <a:spcPts val="0"/>
              </a:spcBef>
              <a:spcAft>
                <a:spcPts val="0"/>
              </a:spcAft>
              <a:buNone/>
            </a:pPr>
            <a:r>
              <a:rPr lang="en-US"/>
              <a:t>Effect size of 0.72 means that the score of the average person in the experimental group is 0.72 standard deviations above the average person in the control group, and hence exceeds the scores of 71% of the control group. </a:t>
            </a:r>
            <a:endParaRPr/>
          </a:p>
          <a:p>
            <a:pPr marL="0" lvl="1" indent="0" algn="l" rtl="0">
              <a:spcBef>
                <a:spcPts val="0"/>
              </a:spcBef>
              <a:spcAft>
                <a:spcPts val="0"/>
              </a:spcAft>
              <a:buNone/>
            </a:pPr>
            <a:endParaRPr sz="1600"/>
          </a:p>
          <a:p>
            <a:pPr marL="0" lvl="1" indent="0" algn="l" rtl="0">
              <a:spcBef>
                <a:spcPts val="0"/>
              </a:spcBef>
              <a:spcAft>
                <a:spcPts val="0"/>
              </a:spcAft>
              <a:buNone/>
            </a:pPr>
            <a:endParaRPr sz="1600"/>
          </a:p>
          <a:p>
            <a:pPr marL="0" lvl="1" indent="0" algn="l" rtl="0">
              <a:spcBef>
                <a:spcPts val="0"/>
              </a:spcBef>
              <a:spcAft>
                <a:spcPts val="0"/>
              </a:spcAft>
              <a:buNone/>
            </a:pPr>
            <a:r>
              <a:rPr lang="en-US" sz="1600"/>
              <a:t>National Scientific Council on the Developing Child (2015). </a:t>
            </a:r>
            <a:r>
              <a:rPr lang="en-US" sz="1600" i="1"/>
              <a:t>Supportive Relationships and Active Skill-Building Strengthen the Foundations of Resilience. </a:t>
            </a:r>
            <a:r>
              <a:rPr lang="en-US" sz="1600"/>
              <a:t>Harvard University.  Retrieved from:  </a:t>
            </a:r>
            <a:r>
              <a:rPr lang="en-US" sz="1600" u="sng">
                <a:solidFill>
                  <a:schemeClr val="hlink"/>
                </a:solidFill>
                <a:hlinkClick r:id="rId3"/>
              </a:rPr>
              <a:t>https://developingchild.harvard.edu/resources/supportive-relationships-and-active-skill-building-strengthen-the-foundations-of-resilience/</a:t>
            </a:r>
            <a:r>
              <a:rPr lang="en-US" sz="1600"/>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John Hattie’s Visible Learning research is based on a meta-analysis of 800 studies where he ranked138 influences on student learning.  The average effect size of all influences studied was .40, which is the ‘hinge point’ in graphic above.  Teacher-Student relationship had an effect size of .72, which is in the high zone of desired effects.  When teachers, parents, principals and teachers were asked about what influences student achievement, all but the teachers emphasized the importance of teacher-student relationships.  Teachers focused more on the child’s attitude and disposition.  Developing relationships requires skills such as listening, empathy, caring and positive regard for others.  Good news is these are things the teacher has control over.  </a:t>
            </a:r>
            <a:endParaRPr/>
          </a:p>
          <a:p>
            <a:pPr marL="0" lvl="0" indent="0" algn="l" rtl="0">
              <a:spcBef>
                <a:spcPts val="0"/>
              </a:spcBef>
              <a:spcAft>
                <a:spcPts val="0"/>
              </a:spcAft>
              <a:buNone/>
            </a:pPr>
            <a:endParaRPr/>
          </a:p>
          <a:p>
            <a:pPr marL="0" lvl="0" indent="0" algn="l" rtl="0">
              <a:spcBef>
                <a:spcPts val="0"/>
              </a:spcBef>
              <a:spcAft>
                <a:spcPts val="0"/>
              </a:spcAft>
              <a:buNone/>
            </a:pPr>
            <a:r>
              <a:rPr lang="en-US"/>
              <a:t>More on Visible Learning:  https://visible-learning.org/hattie-ranking-influences-effect-sizes-learning-achievement/   </a:t>
            </a:r>
            <a:endParaRPr/>
          </a:p>
        </p:txBody>
      </p:sp>
      <p:sp>
        <p:nvSpPr>
          <p:cNvPr id="348" name="Google Shape;348;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There was only so far the kids would get without the grownups helping to support.</a:t>
            </a:r>
            <a:endParaRPr b="1"/>
          </a:p>
          <a:p>
            <a:pPr marL="0" lvl="0" indent="0" algn="l" rtl="0">
              <a:spcBef>
                <a:spcPts val="0"/>
              </a:spcBef>
              <a:spcAft>
                <a:spcPts val="0"/>
              </a:spcAft>
              <a:buNone/>
            </a:pPr>
            <a:endParaRPr/>
          </a:p>
          <a:p>
            <a:pPr marL="0" lvl="0" indent="0" algn="l" rtl="0">
              <a:spcBef>
                <a:spcPts val="0"/>
              </a:spcBef>
              <a:spcAft>
                <a:spcPts val="0"/>
              </a:spcAft>
              <a:buNone/>
            </a:pPr>
            <a:r>
              <a:rPr lang="en-US"/>
              <a:t>We had to get the adults up to speed, on the same page, and </a:t>
            </a:r>
            <a:r>
              <a:rPr lang="en-US" b="1"/>
              <a:t>having a similar desire for change.</a:t>
            </a:r>
            <a:br>
              <a:rPr lang="en-US" b="1"/>
            </a:br>
            <a:r>
              <a:rPr lang="en-US" b="0"/>
              <a:t>We wanted to get a pulse on where things were at in their minds around relationships between students and staff.</a:t>
            </a:r>
            <a:endParaRPr/>
          </a:p>
          <a:p>
            <a:pPr marL="0" lvl="0" indent="0" algn="l" rtl="0">
              <a:spcBef>
                <a:spcPts val="0"/>
              </a:spcBef>
              <a:spcAft>
                <a:spcPts val="0"/>
              </a:spcAft>
              <a:buNone/>
            </a:pPr>
            <a:endParaRPr b="1"/>
          </a:p>
          <a:p>
            <a:pPr marL="0" lvl="0" indent="0" algn="l" rtl="0">
              <a:spcBef>
                <a:spcPts val="0"/>
              </a:spcBef>
              <a:spcAft>
                <a:spcPts val="0"/>
              </a:spcAft>
              <a:buNone/>
            </a:pPr>
            <a:r>
              <a:rPr lang="en-US" b="1"/>
              <a:t>During an Institute Day:</a:t>
            </a:r>
            <a:endParaRPr b="1"/>
          </a:p>
          <a:p>
            <a:pPr marL="0" lvl="0" indent="0" algn="l" rtl="0">
              <a:spcBef>
                <a:spcPts val="0"/>
              </a:spcBef>
              <a:spcAft>
                <a:spcPts val="0"/>
              </a:spcAft>
              <a:buNone/>
            </a:pPr>
            <a:r>
              <a:rPr lang="en-US"/>
              <a:t>Round One-  Put star stickers on pictures of students with (clearly identified definition of) strong relationships.</a:t>
            </a:r>
            <a:endParaRPr/>
          </a:p>
          <a:p>
            <a:pPr marL="0" lvl="0" indent="0" algn="l" rtl="0">
              <a:spcBef>
                <a:spcPts val="0"/>
              </a:spcBef>
              <a:spcAft>
                <a:spcPts val="0"/>
              </a:spcAft>
              <a:buNone/>
            </a:pPr>
            <a:r>
              <a:rPr lang="en-US"/>
              <a:t>Gathered data on students with 0 stars.  Compared to what staff had hypothesized.</a:t>
            </a:r>
            <a:endParaRPr/>
          </a:p>
          <a:p>
            <a:pPr marL="0" lvl="0" indent="0" algn="l" rtl="0">
              <a:spcBef>
                <a:spcPts val="0"/>
              </a:spcBef>
              <a:spcAft>
                <a:spcPts val="0"/>
              </a:spcAft>
              <a:buNone/>
            </a:pPr>
            <a:r>
              <a:rPr lang="en-US"/>
              <a:t>Round Two- Created an action plan on how to improve/strengthen relationships.</a:t>
            </a:r>
            <a:endParaRPr/>
          </a:p>
          <a:p>
            <a:pPr marL="0" lvl="0" indent="0" algn="l" rtl="0">
              <a:spcBef>
                <a:spcPts val="0"/>
              </a:spcBef>
              <a:spcAft>
                <a:spcPts val="0"/>
              </a:spcAft>
              <a:buNone/>
            </a:pPr>
            <a:r>
              <a:rPr lang="en-US"/>
              <a:t>Round Three- Aligned college and career readiness data to those same students.</a:t>
            </a:r>
            <a:endParaRPr/>
          </a:p>
          <a:p>
            <a:pPr marL="0" lvl="0" indent="0" algn="l" rtl="0">
              <a:spcBef>
                <a:spcPts val="0"/>
              </a:spcBef>
              <a:spcAft>
                <a:spcPts val="0"/>
              </a:spcAft>
              <a:buNone/>
            </a:pPr>
            <a:endParaRPr/>
          </a:p>
          <a:p>
            <a:pPr marL="0" lvl="0" indent="0" algn="l" rtl="0">
              <a:spcBef>
                <a:spcPts val="0"/>
              </a:spcBef>
              <a:spcAft>
                <a:spcPts val="0"/>
              </a:spcAft>
              <a:buNone/>
            </a:pPr>
            <a:r>
              <a:rPr lang="en-US"/>
              <a:t>Now making connections, using as a screener to get youth into Tier 2, etc.  Will assess again at the end of the year and do it at the beginning and end of the year from now on.</a:t>
            </a:r>
            <a:endParaRPr/>
          </a:p>
        </p:txBody>
      </p:sp>
      <p:sp>
        <p:nvSpPr>
          <p:cNvPr id="359" name="Google Shape;359;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STAFF:</a:t>
            </a:r>
            <a:endParaRPr dirty="0"/>
          </a:p>
          <a:p>
            <a:pPr marL="0" lvl="0" indent="0" algn="l" rtl="0">
              <a:spcBef>
                <a:spcPts val="0"/>
              </a:spcBef>
              <a:spcAft>
                <a:spcPts val="0"/>
              </a:spcAft>
              <a:buNone/>
            </a:pPr>
            <a:r>
              <a:rPr lang="en-US" dirty="0"/>
              <a:t>All student pictures were put on the wall.</a:t>
            </a:r>
            <a:endParaRPr dirty="0"/>
          </a:p>
          <a:p>
            <a:pPr marL="0" lvl="0" indent="0" algn="l" rtl="0">
              <a:spcBef>
                <a:spcPts val="0"/>
              </a:spcBef>
              <a:spcAft>
                <a:spcPts val="0"/>
              </a:spcAft>
              <a:buNone/>
            </a:pPr>
            <a:r>
              <a:rPr lang="en-US" dirty="0"/>
              <a:t>Staff put stickers on the faces of students who they feel they have a "strong relationship" with a definition of “strong relationship” was provided”.</a:t>
            </a:r>
            <a:endParaRPr dirty="0"/>
          </a:p>
          <a:p>
            <a:pPr marL="0" lvl="0" indent="0" algn="l" rtl="0">
              <a:spcBef>
                <a:spcPts val="0"/>
              </a:spcBef>
              <a:spcAft>
                <a:spcPts val="0"/>
              </a:spcAft>
              <a:buNone/>
            </a:pPr>
            <a:r>
              <a:rPr lang="en-US" dirty="0"/>
              <a:t>Of those 800 students, 27% were identified as having NO stickers on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STUDENTS:</a:t>
            </a:r>
            <a:endParaRPr dirty="0"/>
          </a:p>
          <a:p>
            <a:pPr marL="0" lvl="0" indent="0" algn="l" rtl="0">
              <a:spcBef>
                <a:spcPts val="0"/>
              </a:spcBef>
              <a:spcAft>
                <a:spcPts val="0"/>
              </a:spcAft>
              <a:buNone/>
            </a:pPr>
            <a:r>
              <a:rPr lang="en-US" dirty="0"/>
              <a:t>Students completed a culture and climate survey, and approximately 25% said that they DID NOT feel that they had an adult they could talk to.  N = 185 surveys. </a:t>
            </a:r>
            <a:br>
              <a:rPr lang="en-US" dirty="0"/>
            </a:br>
            <a:endParaRPr dirty="0"/>
          </a:p>
          <a:p>
            <a:pPr marL="0" lvl="0" indent="0" algn="l" rtl="0">
              <a:spcBef>
                <a:spcPts val="0"/>
              </a:spcBef>
              <a:spcAft>
                <a:spcPts val="0"/>
              </a:spcAft>
              <a:buNone/>
            </a:pPr>
            <a:endParaRPr dirty="0"/>
          </a:p>
        </p:txBody>
      </p:sp>
      <p:sp>
        <p:nvSpPr>
          <p:cNvPr id="366" name="Google Shape;366;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49954" y="4376514"/>
            <a:ext cx="5608320" cy="4414177"/>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These are the 6 Classroom Practices that research has shown has a  positive impact on students. The goal is consistent use of these practices by all teachers.</a:t>
            </a:r>
            <a:endParaRPr/>
          </a:p>
          <a:p>
            <a:pPr marL="0" lvl="0" indent="0" algn="l" rtl="0">
              <a:spcBef>
                <a:spcPts val="0"/>
              </a:spcBef>
              <a:spcAft>
                <a:spcPts val="0"/>
              </a:spcAft>
              <a:buNone/>
            </a:pPr>
            <a:r>
              <a:rPr lang="en-US">
                <a:latin typeface="Arial"/>
                <a:ea typeface="Arial"/>
                <a:cs typeface="Arial"/>
                <a:sym typeface="Arial"/>
              </a:rPr>
              <a:t>Tier I features are implemented within classrooms and are consistent with school-wide systems.</a:t>
            </a:r>
            <a:endParaRPr/>
          </a:p>
          <a:p>
            <a:pPr marL="0" lvl="0" indent="0" algn="l" rtl="0">
              <a:spcBef>
                <a:spcPts val="0"/>
              </a:spcBef>
              <a:spcAft>
                <a:spcPts val="0"/>
              </a:spcAft>
              <a:buNone/>
            </a:pPr>
            <a:r>
              <a:rPr lang="en-US">
                <a:latin typeface="Arial"/>
                <a:ea typeface="Arial"/>
                <a:cs typeface="Arial"/>
                <a:sym typeface="Arial"/>
              </a:rPr>
              <a:t> </a:t>
            </a:r>
            <a:endParaRPr/>
          </a:p>
          <a:p>
            <a:pPr marL="0" lvl="0" indent="0" algn="l" rtl="0">
              <a:spcBef>
                <a:spcPts val="0"/>
              </a:spcBef>
              <a:spcAft>
                <a:spcPts val="0"/>
              </a:spcAft>
              <a:buNone/>
            </a:pPr>
            <a:r>
              <a:rPr lang="en-US">
                <a:latin typeface="Arial"/>
                <a:ea typeface="Arial"/>
                <a:cs typeface="Arial"/>
                <a:sym typeface="Arial"/>
              </a:rPr>
              <a:t>These strategies maximize classroom supports to allow for increased instructional time and reduced teacher and student stress.</a:t>
            </a:r>
            <a:endParaRPr i="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2" name="Google Shape;172;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STAFF:</a:t>
            </a:r>
            <a:endParaRPr/>
          </a:p>
          <a:p>
            <a:pPr marL="0" lvl="0" indent="0" algn="l" rtl="0">
              <a:spcBef>
                <a:spcPts val="0"/>
              </a:spcBef>
              <a:spcAft>
                <a:spcPts val="0"/>
              </a:spcAft>
              <a:buNone/>
            </a:pPr>
            <a:r>
              <a:rPr lang="en-US"/>
              <a:t>All student pictures were put on the wall.</a:t>
            </a:r>
            <a:endParaRPr/>
          </a:p>
          <a:p>
            <a:pPr marL="0" lvl="0" indent="0" algn="l" rtl="0">
              <a:spcBef>
                <a:spcPts val="0"/>
              </a:spcBef>
              <a:spcAft>
                <a:spcPts val="0"/>
              </a:spcAft>
              <a:buNone/>
            </a:pPr>
            <a:r>
              <a:rPr lang="en-US"/>
              <a:t>Staff put stickers on the faces of students who they feel they have a "strong relationship" with a definition of “strong relationship” was provided”.</a:t>
            </a:r>
            <a:endParaRPr/>
          </a:p>
          <a:p>
            <a:pPr marL="0" lvl="0" indent="0" algn="l" rtl="0">
              <a:spcBef>
                <a:spcPts val="0"/>
              </a:spcBef>
              <a:spcAft>
                <a:spcPts val="0"/>
              </a:spcAft>
              <a:buNone/>
            </a:pPr>
            <a:r>
              <a:rPr lang="en-US"/>
              <a:t>Of those 800 students, 27% were identified as having NO stickers on them.</a:t>
            </a:r>
            <a:endParaRPr/>
          </a:p>
          <a:p>
            <a:pPr marL="0" lvl="0" indent="0" algn="l" rtl="0">
              <a:spcBef>
                <a:spcPts val="0"/>
              </a:spcBef>
              <a:spcAft>
                <a:spcPts val="0"/>
              </a:spcAft>
              <a:buNone/>
            </a:pPr>
            <a:endParaRPr/>
          </a:p>
          <a:p>
            <a:pPr marL="0" lvl="0" indent="0" algn="l" rtl="0">
              <a:spcBef>
                <a:spcPts val="0"/>
              </a:spcBef>
              <a:spcAft>
                <a:spcPts val="0"/>
              </a:spcAft>
              <a:buNone/>
            </a:pPr>
            <a:r>
              <a:rPr lang="en-US"/>
              <a:t>STUDENTS:</a:t>
            </a:r>
            <a:endParaRPr/>
          </a:p>
          <a:p>
            <a:pPr marL="0" lvl="0" indent="0" algn="l" rtl="0">
              <a:spcBef>
                <a:spcPts val="0"/>
              </a:spcBef>
              <a:spcAft>
                <a:spcPts val="0"/>
              </a:spcAft>
              <a:buNone/>
            </a:pPr>
            <a:r>
              <a:rPr lang="en-US"/>
              <a:t>Students completed a culture and climate survey, and approximately 25% said that they DID NOT feel that they had an adult they could talk to.  N = 185 surveys. </a:t>
            </a:r>
            <a:br>
              <a:rPr lang="en-US"/>
            </a:br>
            <a:endParaRPr/>
          </a:p>
          <a:p>
            <a:pPr marL="0" lvl="0" indent="0" algn="l" rtl="0">
              <a:spcBef>
                <a:spcPts val="0"/>
              </a:spcBef>
              <a:spcAft>
                <a:spcPts val="0"/>
              </a:spcAft>
              <a:buNone/>
            </a:pPr>
            <a:endParaRPr/>
          </a:p>
        </p:txBody>
      </p:sp>
      <p:sp>
        <p:nvSpPr>
          <p:cNvPr id="374" name="Google Shape;374;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3" name="Google Shape;383;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need to continue to remind teachers and all staff members to work on relationship building with ALL the students in their classrooms, and also other students in the school.  Connecting with the students will definitely make a difference in how students behave in their classroom, as well as throughout the school.</a:t>
            </a:r>
            <a:endParaRPr/>
          </a:p>
        </p:txBody>
      </p:sp>
      <p:sp>
        <p:nvSpPr>
          <p:cNvPr id="392" name="Google Shape;392;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3:notes"/>
          <p:cNvSpPr txBox="1">
            <a:spLocks noGrp="1"/>
          </p:cNvSpPr>
          <p:nvPr>
            <p:ph type="body" idx="1"/>
          </p:nvPr>
        </p:nvSpPr>
        <p:spPr>
          <a:xfrm>
            <a:off x="701041" y="4415790"/>
            <a:ext cx="5608319" cy="4183380"/>
          </a:xfrm>
          <a:prstGeom prst="rect">
            <a:avLst/>
          </a:prstGeom>
          <a:noFill/>
          <a:ln>
            <a:noFill/>
          </a:ln>
        </p:spPr>
        <p:txBody>
          <a:bodyPr spcFirstLastPara="1" wrap="square" lIns="93150" tIns="46550" rIns="93150" bIns="46550" anchor="t" anchorCtr="0">
            <a:noAutofit/>
          </a:bodyPr>
          <a:lstStyle/>
          <a:p>
            <a:pPr marL="0" lvl="0" indent="0" algn="l" rtl="0">
              <a:lnSpc>
                <a:spcPct val="80000"/>
              </a:lnSpc>
              <a:spcBef>
                <a:spcPts val="0"/>
              </a:spcBef>
              <a:spcAft>
                <a:spcPts val="0"/>
              </a:spcAft>
              <a:buNone/>
            </a:pPr>
            <a:r>
              <a:rPr lang="en-US" sz="900">
                <a:solidFill>
                  <a:schemeClr val="dk1"/>
                </a:solidFill>
                <a:latin typeface="Arial"/>
                <a:ea typeface="Arial"/>
                <a:cs typeface="Arial"/>
                <a:sym typeface="Arial"/>
              </a:rPr>
              <a:t>The brain develops from the bottom up.  The bottom part of our brain is all about survival.  As we go up the brain, it becomes more complicated:  helps us stay regulated, think, make decisions and learn new things.</a:t>
            </a:r>
            <a:endParaRPr sz="900">
              <a:solidFill>
                <a:schemeClr val="dk1"/>
              </a:solidFill>
              <a:latin typeface="Arial"/>
              <a:ea typeface="Arial"/>
              <a:cs typeface="Arial"/>
              <a:sym typeface="Arial"/>
            </a:endParaRPr>
          </a:p>
          <a:p>
            <a:pPr marL="0" lvl="0" indent="0" algn="l" rtl="0">
              <a:lnSpc>
                <a:spcPct val="80000"/>
              </a:lnSpc>
              <a:spcBef>
                <a:spcPts val="0"/>
              </a:spcBef>
              <a:spcAft>
                <a:spcPts val="0"/>
              </a:spcAft>
              <a:buNone/>
            </a:pPr>
            <a:endParaRPr sz="900">
              <a:solidFill>
                <a:schemeClr val="dk1"/>
              </a:solidFill>
              <a:latin typeface="Arial"/>
              <a:ea typeface="Arial"/>
              <a:cs typeface="Arial"/>
              <a:sym typeface="Arial"/>
            </a:endParaRPr>
          </a:p>
          <a:p>
            <a:pPr marL="0" lvl="0" indent="0" algn="l" rtl="0">
              <a:lnSpc>
                <a:spcPct val="80000"/>
              </a:lnSpc>
              <a:spcBef>
                <a:spcPts val="0"/>
              </a:spcBef>
              <a:spcAft>
                <a:spcPts val="0"/>
              </a:spcAft>
              <a:buNone/>
            </a:pPr>
            <a:r>
              <a:rPr lang="en-US" sz="900">
                <a:solidFill>
                  <a:schemeClr val="dk1"/>
                </a:solidFill>
                <a:latin typeface="Arial"/>
                <a:ea typeface="Arial"/>
                <a:cs typeface="Arial"/>
                <a:sym typeface="Arial"/>
              </a:rPr>
              <a:t>The upper part of the brain is the prefrontal cortex.  It regulates judgment, decision making, moral reasoning, planning, impulse control, cause &amp; effect thinking, comprehension skills, information processing, self awareness and self esteem, delay of gratification, and many other functions that involve rational thinking.</a:t>
            </a:r>
            <a:endParaRPr/>
          </a:p>
          <a:p>
            <a:pPr marL="0" lvl="0" indent="0" algn="l" rtl="0">
              <a:lnSpc>
                <a:spcPct val="80000"/>
              </a:lnSpc>
              <a:spcBef>
                <a:spcPts val="0"/>
              </a:spcBef>
              <a:spcAft>
                <a:spcPts val="0"/>
              </a:spcAft>
              <a:buNone/>
            </a:pPr>
            <a:endParaRPr sz="900">
              <a:solidFill>
                <a:schemeClr val="dk1"/>
              </a:solidFill>
              <a:latin typeface="Arial"/>
              <a:ea typeface="Arial"/>
              <a:cs typeface="Arial"/>
              <a:sym typeface="Arial"/>
            </a:endParaRPr>
          </a:p>
          <a:p>
            <a:pPr marL="0" lvl="0" indent="0" algn="l" rtl="0">
              <a:lnSpc>
                <a:spcPct val="80000"/>
              </a:lnSpc>
              <a:spcBef>
                <a:spcPts val="0"/>
              </a:spcBef>
              <a:spcAft>
                <a:spcPts val="0"/>
              </a:spcAft>
              <a:buNone/>
            </a:pPr>
            <a:r>
              <a:rPr lang="en-US" sz="900">
                <a:solidFill>
                  <a:schemeClr val="dk1"/>
                </a:solidFill>
                <a:latin typeface="Arial"/>
                <a:ea typeface="Arial"/>
                <a:cs typeface="Arial"/>
                <a:sym typeface="Arial"/>
              </a:rPr>
              <a:t>The mid-brain is deals with key functions of emotions and memory.</a:t>
            </a:r>
            <a:endParaRPr/>
          </a:p>
          <a:p>
            <a:pPr marL="0" lvl="0" indent="0" algn="l" rtl="0">
              <a:lnSpc>
                <a:spcPct val="80000"/>
              </a:lnSpc>
              <a:spcBef>
                <a:spcPts val="0"/>
              </a:spcBef>
              <a:spcAft>
                <a:spcPts val="0"/>
              </a:spcAft>
              <a:buNone/>
            </a:pPr>
            <a:endParaRPr sz="900">
              <a:solidFill>
                <a:schemeClr val="dk1"/>
              </a:solidFill>
              <a:latin typeface="Arial"/>
              <a:ea typeface="Arial"/>
              <a:cs typeface="Arial"/>
              <a:sym typeface="Arial"/>
            </a:endParaRPr>
          </a:p>
          <a:p>
            <a:pPr marL="0" lvl="0" indent="0" algn="l" rtl="0">
              <a:lnSpc>
                <a:spcPct val="80000"/>
              </a:lnSpc>
              <a:spcBef>
                <a:spcPts val="0"/>
              </a:spcBef>
              <a:spcAft>
                <a:spcPts val="0"/>
              </a:spcAft>
              <a:buNone/>
            </a:pPr>
            <a:r>
              <a:rPr lang="en-US" sz="900">
                <a:solidFill>
                  <a:schemeClr val="dk1"/>
                </a:solidFill>
                <a:latin typeface="Arial"/>
                <a:ea typeface="Arial"/>
                <a:cs typeface="Arial"/>
                <a:sym typeface="Arial"/>
              </a:rPr>
              <a:t>The lower part of the brain mobilizes the body for action (i.e., fight or flight response) when danger is perceived and overrides the upper part of the brain.</a:t>
            </a:r>
            <a:endParaRPr/>
          </a:p>
          <a:p>
            <a:pPr marL="0" lvl="0" indent="0" algn="l" rtl="0">
              <a:lnSpc>
                <a:spcPct val="80000"/>
              </a:lnSpc>
              <a:spcBef>
                <a:spcPts val="0"/>
              </a:spcBef>
              <a:spcAft>
                <a:spcPts val="0"/>
              </a:spcAft>
              <a:buNone/>
            </a:pPr>
            <a:endParaRPr sz="900">
              <a:solidFill>
                <a:schemeClr val="dk1"/>
              </a:solidFill>
              <a:latin typeface="Arial"/>
              <a:ea typeface="Arial"/>
              <a:cs typeface="Arial"/>
              <a:sym typeface="Arial"/>
            </a:endParaRPr>
          </a:p>
          <a:p>
            <a:pPr marL="0" lvl="0" indent="0" algn="l" rtl="0">
              <a:lnSpc>
                <a:spcPct val="80000"/>
              </a:lnSpc>
              <a:spcBef>
                <a:spcPts val="0"/>
              </a:spcBef>
              <a:spcAft>
                <a:spcPts val="0"/>
              </a:spcAft>
              <a:buNone/>
            </a:pPr>
            <a:r>
              <a:rPr lang="en-US" sz="900">
                <a:solidFill>
                  <a:schemeClr val="dk1"/>
                </a:solidFill>
                <a:latin typeface="Arial"/>
                <a:ea typeface="Arial"/>
                <a:cs typeface="Arial"/>
                <a:sym typeface="Arial"/>
              </a:rPr>
              <a:t>When a child perceives or is on watch for danger persistently (i.e., constant state of “yellow alert”), this causes higher and prolonged levels of cortisol to be present in the bloodstream, resulting in toxic stress, and the prefrontal cortex may be underdeveloped.  The result doesn’t just change brain functioning; it can actually change the brain structurally.</a:t>
            </a:r>
            <a:endParaRPr/>
          </a:p>
          <a:p>
            <a:pPr marL="0" lvl="0" indent="0" algn="l" rtl="0">
              <a:lnSpc>
                <a:spcPct val="80000"/>
              </a:lnSpc>
              <a:spcBef>
                <a:spcPts val="0"/>
              </a:spcBef>
              <a:spcAft>
                <a:spcPts val="0"/>
              </a:spcAft>
              <a:buNone/>
            </a:pPr>
            <a:endParaRPr sz="900">
              <a:solidFill>
                <a:schemeClr val="dk1"/>
              </a:solidFill>
              <a:latin typeface="Arial"/>
              <a:ea typeface="Arial"/>
              <a:cs typeface="Arial"/>
              <a:sym typeface="Arial"/>
            </a:endParaRPr>
          </a:p>
          <a:p>
            <a:pPr marL="0" lvl="0" indent="0" algn="l" rtl="0">
              <a:lnSpc>
                <a:spcPct val="80000"/>
              </a:lnSpc>
              <a:spcBef>
                <a:spcPts val="0"/>
              </a:spcBef>
              <a:spcAft>
                <a:spcPts val="0"/>
              </a:spcAft>
              <a:buNone/>
            </a:pPr>
            <a:r>
              <a:rPr lang="en-US" sz="900">
                <a:solidFill>
                  <a:schemeClr val="dk1"/>
                </a:solidFill>
                <a:latin typeface="Arial"/>
                <a:ea typeface="Arial"/>
                <a:cs typeface="Arial"/>
                <a:sym typeface="Arial"/>
              </a:rPr>
              <a:t>The typical child spends little time focused on survival and can devote most of her/his waking time to cognition and social-emotional functioning.  For a child who has experienced developmental trauma, the triangle can become inverted with the majority of the brain’s attention focused on survival, leaving little left for cognition.</a:t>
            </a:r>
            <a:endParaRPr/>
          </a:p>
          <a:p>
            <a:pPr marL="0" lvl="0" indent="0" algn="l" rtl="0">
              <a:lnSpc>
                <a:spcPct val="80000"/>
              </a:lnSpc>
              <a:spcBef>
                <a:spcPts val="0"/>
              </a:spcBef>
              <a:spcAft>
                <a:spcPts val="0"/>
              </a:spcAft>
              <a:buNone/>
            </a:pPr>
            <a:endParaRPr sz="900">
              <a:solidFill>
                <a:schemeClr val="dk1"/>
              </a:solidFill>
              <a:latin typeface="Arial"/>
              <a:ea typeface="Arial"/>
              <a:cs typeface="Arial"/>
              <a:sym typeface="Arial"/>
            </a:endParaRPr>
          </a:p>
        </p:txBody>
      </p:sp>
      <p:sp>
        <p:nvSpPr>
          <p:cNvPr id="400" name="Google Shape;400;p23: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solidFill>
                  <a:schemeClr val="dk1"/>
                </a:solidFill>
                <a:latin typeface="Arial"/>
                <a:ea typeface="Arial"/>
                <a:cs typeface="Arial"/>
                <a:sym typeface="Arial"/>
              </a:rPr>
              <a:t>23</a:t>
            </a:fld>
            <a:endParaRPr>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1" name="Google Shape;471;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0: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r>
              <a:rPr lang="en-US">
                <a:solidFill>
                  <a:schemeClr val="dk1"/>
                </a:solidFill>
                <a:latin typeface="Arial"/>
                <a:ea typeface="Arial"/>
                <a:cs typeface="Arial"/>
                <a:sym typeface="Arial"/>
              </a:rPr>
              <a:t>In the book Fostering </a:t>
            </a:r>
            <a:r>
              <a:rPr lang="en-US"/>
              <a:t>Resilient</a:t>
            </a:r>
            <a:r>
              <a:rPr lang="en-US">
                <a:solidFill>
                  <a:schemeClr val="dk1"/>
                </a:solidFill>
                <a:latin typeface="Arial"/>
                <a:ea typeface="Arial"/>
                <a:cs typeface="Arial"/>
                <a:sym typeface="Arial"/>
              </a:rPr>
              <a:t> Learners by Kristin Souers and Pete Hall, they provide examples of what Fight, flight and flee look like in the classroom.</a:t>
            </a:r>
            <a:r>
              <a:rPr lang="en-US"/>
              <a:t>  Point out some behaviors that may not typically be considered as fight, flight or freeze reactions.  For example, skipping class...do you consider that a student may have just seen a bear?  Or what about acting silly...do you ever think it may be a reaction to a trigger?  Or what about refusing to answer….do we see that as trauma or defiance?  </a:t>
            </a:r>
            <a:endParaRPr/>
          </a:p>
          <a:p>
            <a:pPr marL="0" lvl="0" indent="0" algn="l" rtl="0">
              <a:spcBef>
                <a:spcPts val="0"/>
              </a:spcBef>
              <a:spcAft>
                <a:spcPts val="0"/>
              </a:spcAft>
              <a:buNone/>
            </a:pPr>
            <a:endParaRPr/>
          </a:p>
          <a:p>
            <a:pPr marL="0" lvl="0" indent="0" algn="l" rtl="0">
              <a:spcBef>
                <a:spcPts val="0"/>
              </a:spcBef>
              <a:spcAft>
                <a:spcPts val="0"/>
              </a:spcAft>
              <a:buNone/>
            </a:pPr>
            <a:r>
              <a:rPr lang="en-US" b="1"/>
              <a:t>We always need to have our trauma glasses on!</a:t>
            </a:r>
            <a:r>
              <a:rPr lang="en-US" b="1">
                <a:solidFill>
                  <a:schemeClr val="dk1"/>
                </a:solidFill>
              </a:rPr>
              <a:t> </a:t>
            </a:r>
            <a:endParaRPr b="1"/>
          </a:p>
          <a:p>
            <a:pPr marL="0" lvl="0" indent="0" algn="l" rtl="0">
              <a:spcBef>
                <a:spcPts val="0"/>
              </a:spcBef>
              <a:spcAft>
                <a:spcPts val="0"/>
              </a:spcAft>
              <a:buNone/>
            </a:pPr>
            <a:r>
              <a:rPr lang="en-US">
                <a:solidFill>
                  <a:schemeClr val="dk1"/>
                </a:solidFill>
                <a:latin typeface="Arial"/>
                <a:ea typeface="Arial"/>
                <a:cs typeface="Arial"/>
                <a:sym typeface="Arial"/>
              </a:rPr>
              <a:t> </a:t>
            </a:r>
            <a:endParaRPr/>
          </a:p>
          <a:p>
            <a:pPr marL="0" lvl="0" indent="0" algn="l" rtl="0">
              <a:spcBef>
                <a:spcPts val="0"/>
              </a:spcBef>
              <a:spcAft>
                <a:spcPts val="0"/>
              </a:spcAft>
              <a:buNone/>
            </a:pPr>
            <a:endParaRPr>
              <a:solidFill>
                <a:schemeClr val="dk1"/>
              </a:solidFill>
              <a:latin typeface="Arial"/>
              <a:ea typeface="Arial"/>
              <a:cs typeface="Arial"/>
              <a:sym typeface="Arial"/>
            </a:endParaRPr>
          </a:p>
        </p:txBody>
      </p:sp>
      <p:sp>
        <p:nvSpPr>
          <p:cNvPr id="481" name="Google Shape;481;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8" name="Google Shape;488;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6" name="Google Shape;496;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2" name="Google Shape;502;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8" name="Google Shape;508;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1" name="Google Shape;181;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4" name="Google Shape;514;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5af595986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20" name="Google Shape;520;g5af595986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Most younger teachers will readily admit to this being the case at their college or university.  It is a good reminder for the participants to keep in mind as they progress through the 6 classroom management practices.</a:t>
            </a:r>
            <a:endParaRPr/>
          </a:p>
        </p:txBody>
      </p:sp>
      <p:sp>
        <p:nvSpPr>
          <p:cNvPr id="188" name="Google Shape;188;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0" name="Google Shape;200;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7</a:t>
            </a:fld>
            <a:endParaRPr sz="1200">
              <a:solidFill>
                <a:srgbClr val="000000"/>
              </a:solidFill>
              <a:latin typeface="Arial"/>
              <a:ea typeface="Arial"/>
              <a:cs typeface="Arial"/>
              <a:sym typeface="Arial"/>
            </a:endParaRPr>
          </a:p>
        </p:txBody>
      </p:sp>
      <p:sp>
        <p:nvSpPr>
          <p:cNvPr id="206" name="Google Shape;206;p7:notes"/>
          <p:cNvSpPr txBox="1"/>
          <p:nvPr/>
        </p:nvSpPr>
        <p:spPr>
          <a:xfrm>
            <a:off x="2978204" y="11773289"/>
            <a:ext cx="2278380" cy="61976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7</a:t>
            </a:fld>
            <a:endParaRPr sz="1200">
              <a:solidFill>
                <a:srgbClr val="000000"/>
              </a:solidFill>
              <a:latin typeface="Arial"/>
              <a:ea typeface="Arial"/>
              <a:cs typeface="Arial"/>
              <a:sym typeface="Arial"/>
            </a:endParaRPr>
          </a:p>
        </p:txBody>
      </p:sp>
      <p:sp>
        <p:nvSpPr>
          <p:cNvPr id="207" name="Google Shape;20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Slide Starter: “This visual is the organizing logic of a Multi-Tiered Behavioral Framework…</a:t>
            </a:r>
            <a:endParaRPr/>
          </a:p>
          <a:p>
            <a:pPr marL="0" lvl="0" indent="0" algn="l" rtl="0">
              <a:spcBef>
                <a:spcPts val="0"/>
              </a:spcBef>
              <a:spcAft>
                <a:spcPts val="0"/>
              </a:spcAft>
              <a:buNone/>
            </a:pPr>
            <a:endParaRPr u="sng"/>
          </a:p>
          <a:p>
            <a:pPr marL="0" lvl="0" indent="0" algn="l" rtl="0">
              <a:spcBef>
                <a:spcPts val="0"/>
              </a:spcBef>
              <a:spcAft>
                <a:spcPts val="0"/>
              </a:spcAft>
              <a:buNone/>
            </a:pPr>
            <a:endParaRPr u="sng"/>
          </a:p>
          <a:p>
            <a:pPr marL="0" lvl="0" indent="0" algn="l" rtl="0">
              <a:spcBef>
                <a:spcPts val="0"/>
              </a:spcBef>
              <a:spcAft>
                <a:spcPts val="0"/>
              </a:spcAft>
              <a:buNone/>
            </a:pPr>
            <a:r>
              <a:rPr lang="en-US" u="sng"/>
              <a:t>Sources</a:t>
            </a:r>
            <a:r>
              <a:rPr lang="en-US"/>
              <a:t>: </a:t>
            </a:r>
            <a:endParaRPr/>
          </a:p>
          <a:p>
            <a:pPr marL="0" lvl="0" indent="0" algn="l" rtl="0">
              <a:spcBef>
                <a:spcPts val="0"/>
              </a:spcBef>
              <a:spcAft>
                <a:spcPts val="0"/>
              </a:spcAft>
              <a:buNone/>
            </a:pPr>
            <a:r>
              <a:rPr lang="en-US"/>
              <a:t>1. </a:t>
            </a:r>
            <a:r>
              <a:rPr lang="en-US" i="1">
                <a:solidFill>
                  <a:srgbClr val="000000"/>
                </a:solidFill>
                <a:latin typeface="Arial"/>
                <a:ea typeface="Arial"/>
                <a:cs typeface="Arial"/>
                <a:sym typeface="Arial"/>
              </a:rPr>
              <a:t>What is a systems Approach in school-wide PBIS? </a:t>
            </a:r>
            <a:r>
              <a:rPr lang="en-US">
                <a:solidFill>
                  <a:srgbClr val="000000"/>
                </a:solidFill>
                <a:latin typeface="Arial"/>
                <a:ea typeface="Arial"/>
                <a:cs typeface="Arial"/>
                <a:sym typeface="Arial"/>
              </a:rPr>
              <a:t>OSEP Technical Assistance on Positive Behavioral Interventions and Supports. </a:t>
            </a:r>
            <a:endParaRPr/>
          </a:p>
          <a:p>
            <a:pPr marL="0" lvl="0" indent="0" algn="l" rtl="0">
              <a:spcBef>
                <a:spcPts val="0"/>
              </a:spcBef>
              <a:spcAft>
                <a:spcPts val="0"/>
              </a:spcAft>
              <a:buNone/>
            </a:pPr>
            <a:r>
              <a:rPr lang="en-US">
                <a:solidFill>
                  <a:srgbClr val="000000"/>
                </a:solidFill>
                <a:latin typeface="Arial"/>
                <a:ea typeface="Arial"/>
                <a:cs typeface="Arial"/>
                <a:sym typeface="Arial"/>
              </a:rPr>
              <a:t>2. </a:t>
            </a:r>
            <a:r>
              <a:rPr lang="en-US">
                <a:solidFill>
                  <a:srgbClr val="929292"/>
                </a:solidFill>
              </a:rPr>
              <a:t>McIntosh, K.&amp; Goodman, S. (2016). </a:t>
            </a:r>
            <a:r>
              <a:rPr lang="en-US" i="1">
                <a:solidFill>
                  <a:srgbClr val="929292"/>
                </a:solidFill>
              </a:rPr>
              <a:t>Integrated Multi-Tiered Systems of Support: Blending RTI and PBIS. </a:t>
            </a:r>
            <a:r>
              <a:rPr lang="en-US">
                <a:solidFill>
                  <a:srgbClr val="929292"/>
                </a:solidFill>
              </a:rPr>
              <a:t>New York: Guilford Press.</a:t>
            </a:r>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US" b="1"/>
              <a:t>Outcomes:</a:t>
            </a:r>
            <a:r>
              <a:rPr lang="en-US"/>
              <a:t> academic and behavior targets that are endorsed and emphasized by students, families, and educators. (What is important to each particular learning community?)</a:t>
            </a:r>
            <a:endParaRPr/>
          </a:p>
          <a:p>
            <a:pPr marL="0" lvl="0" indent="0" algn="l" rtl="0">
              <a:spcBef>
                <a:spcPts val="0"/>
              </a:spcBef>
              <a:spcAft>
                <a:spcPts val="0"/>
              </a:spcAft>
              <a:buNone/>
            </a:pPr>
            <a:r>
              <a:rPr lang="en-US" b="1"/>
              <a:t>Practices:</a:t>
            </a:r>
            <a:r>
              <a:rPr lang="en-US"/>
              <a:t> interventions and strategies that are evidence based. (How will you reach the goals?)</a:t>
            </a:r>
            <a:endParaRPr/>
          </a:p>
          <a:p>
            <a:pPr marL="0" lvl="0" indent="0" algn="l" rtl="0">
              <a:spcBef>
                <a:spcPts val="0"/>
              </a:spcBef>
              <a:spcAft>
                <a:spcPts val="0"/>
              </a:spcAft>
              <a:buNone/>
            </a:pPr>
            <a:r>
              <a:rPr lang="en-US" b="1"/>
              <a:t>Data:</a:t>
            </a:r>
            <a:r>
              <a:rPr lang="en-US"/>
              <a:t> information that is used to identify status, need for change, and effects of interventions. (What data will you use to support your success or barriers?)</a:t>
            </a:r>
            <a:endParaRPr/>
          </a:p>
          <a:p>
            <a:pPr marL="0" lvl="0" indent="0" algn="l" rtl="0">
              <a:spcBef>
                <a:spcPts val="0"/>
              </a:spcBef>
              <a:spcAft>
                <a:spcPts val="0"/>
              </a:spcAft>
              <a:buNone/>
            </a:pPr>
            <a:r>
              <a:rPr lang="en-US" b="1"/>
              <a:t>Systems:</a:t>
            </a:r>
            <a:r>
              <a:rPr lang="en-US"/>
              <a:t> supports that are needed to enable the accurate and durable implementation of the practices of MTSS. (What durable systems can be implemented that will sustain this over the long haul?)</a:t>
            </a:r>
            <a:endParaRPr/>
          </a:p>
          <a:p>
            <a:pPr marL="0" lvl="0" indent="0" algn="l" rtl="0">
              <a:spcBef>
                <a:spcPts val="0"/>
              </a:spcBef>
              <a:spcAft>
                <a:spcPts val="0"/>
              </a:spcAft>
              <a:buNone/>
            </a:pPr>
            <a:endParaRPr/>
          </a:p>
          <a:p>
            <a:pPr marL="0" lvl="0" indent="0" algn="l" rtl="0">
              <a:spcBef>
                <a:spcPts val="0"/>
              </a:spcBef>
              <a:spcAft>
                <a:spcPts val="0"/>
              </a:spcAft>
              <a:buNone/>
            </a:pPr>
            <a:r>
              <a:rPr lang="en-US"/>
              <a:t>The framework language is familiar and used often when discussing MTSS.  By framework, we mean MTSS is a singular method of organizing the decision making, implementation, and progress monitoring of school operations.  The circles represent the key components of that framework, and are used to organize the school’s way of work.  Start with identifying outcomes, which for whole school is often Social Competence and Academic achievement…</a:t>
            </a:r>
            <a:endParaRPr/>
          </a:p>
          <a:p>
            <a:pPr marL="0" lvl="0" indent="0" algn="l" rtl="0">
              <a:spcBef>
                <a:spcPts val="0"/>
              </a:spcBef>
              <a:spcAft>
                <a:spcPts val="0"/>
              </a:spcAft>
              <a:buNone/>
            </a:pPr>
            <a:endParaRPr/>
          </a:p>
          <a:p>
            <a:pPr marL="0" lvl="0" indent="0" algn="l" rtl="0">
              <a:spcBef>
                <a:spcPts val="0"/>
              </a:spcBef>
              <a:spcAft>
                <a:spcPts val="0"/>
              </a:spcAft>
              <a:buNone/>
            </a:pPr>
            <a:r>
              <a:rPr lang="en-US"/>
              <a:t>Then we look to the data to uncover our “current reality” or what is showing up around this outcome-where are we/where do we stand. We would use the data to identify a precision statement that clearly defines the current reality (problem to address). Then we would look to our resources (e.g., resource map) to identify what practices we might have that would support students with the issues showing up in our data (e.g., school-wide expectations defined, taught, and reinforced for respectful behavior). Then we look at what supports would be necessary to support the adults to implement the practices identified to support students. Then we return to data to monitor progress and make decisions as to whether or not what we implemented worked. If not, was it because we lacked fidelity? Or was it because it wasn’t the right match of practices to need? Do we need different systems (supports) for the adults.</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C00000"/>
                </a:solidFill>
              </a:rPr>
              <a:t>Cultural Relevancy:</a:t>
            </a:r>
            <a:endParaRPr/>
          </a:p>
          <a:p>
            <a:pPr marL="0" lvl="0" indent="0" algn="l" rtl="0">
              <a:spcBef>
                <a:spcPts val="0"/>
              </a:spcBef>
              <a:spcAft>
                <a:spcPts val="0"/>
              </a:spcAft>
              <a:buNone/>
            </a:pPr>
            <a:r>
              <a:rPr lang="en-US">
                <a:solidFill>
                  <a:srgbClr val="C00000"/>
                </a:solidFill>
              </a:rPr>
              <a:t>Culturally relevant </a:t>
            </a:r>
            <a:r>
              <a:rPr lang="en-US"/>
              <a:t>behavior support:  Teach behaviors that are socially relevant to Culturally and Linguistically Diverse (CLD) students</a:t>
            </a:r>
            <a:endParaRPr/>
          </a:p>
          <a:p>
            <a:pPr marL="914400" lvl="2" indent="0" algn="l" rtl="0">
              <a:spcBef>
                <a:spcPts val="0"/>
              </a:spcBef>
              <a:spcAft>
                <a:spcPts val="0"/>
              </a:spcAft>
              <a:buNone/>
            </a:pPr>
            <a:endParaRPr/>
          </a:p>
          <a:p>
            <a:pPr marL="0" lvl="0" indent="0" algn="l" rtl="0">
              <a:spcBef>
                <a:spcPts val="0"/>
              </a:spcBef>
              <a:spcAft>
                <a:spcPts val="0"/>
              </a:spcAft>
              <a:buNone/>
            </a:pPr>
            <a:r>
              <a:rPr lang="en-US">
                <a:solidFill>
                  <a:srgbClr val="C00000"/>
                </a:solidFill>
              </a:rPr>
              <a:t>Culturally validating </a:t>
            </a:r>
            <a:r>
              <a:rPr lang="en-US"/>
              <a:t>behavior support:  Acknowledge students’ cultural identity as a strength</a:t>
            </a:r>
            <a:endParaRPr/>
          </a:p>
          <a:p>
            <a:pPr marL="0" lvl="0" indent="0" algn="l" rtl="0">
              <a:spcBef>
                <a:spcPts val="0"/>
              </a:spcBef>
              <a:spcAft>
                <a:spcPts val="0"/>
              </a:spcAft>
              <a:buNone/>
            </a:pPr>
            <a:endParaRPr/>
          </a:p>
          <a:p>
            <a:pPr marL="0" lvl="0" indent="0" algn="l" rtl="0">
              <a:spcBef>
                <a:spcPts val="0"/>
              </a:spcBef>
              <a:spcAft>
                <a:spcPts val="0"/>
              </a:spcAft>
              <a:buNone/>
            </a:pPr>
            <a:r>
              <a:rPr lang="en-US"/>
              <a:t>Establish </a:t>
            </a:r>
            <a:r>
              <a:rPr lang="en-US">
                <a:solidFill>
                  <a:srgbClr val="C00000"/>
                </a:solidFill>
              </a:rPr>
              <a:t>cultural validity </a:t>
            </a:r>
            <a:r>
              <a:rPr lang="en-US"/>
              <a:t>of data:  Carefully review operational definitions of behavioral violations</a:t>
            </a:r>
            <a:br>
              <a:rPr lang="en-US"/>
            </a:br>
            <a:endParaRPr/>
          </a:p>
          <a:p>
            <a:pPr marL="0" lvl="0" indent="0" algn="l" rtl="0">
              <a:spcBef>
                <a:spcPts val="0"/>
              </a:spcBef>
              <a:spcAft>
                <a:spcPts val="0"/>
              </a:spcAft>
              <a:buNone/>
            </a:pPr>
            <a:r>
              <a:rPr lang="en-US">
                <a:solidFill>
                  <a:srgbClr val="C00000"/>
                </a:solidFill>
              </a:rPr>
              <a:t>Disaggregate ODR data </a:t>
            </a:r>
            <a:r>
              <a:rPr lang="en-US"/>
              <a:t>by student race. For example, ethnicity report of the School Wide Information System (</a:t>
            </a:r>
            <a:r>
              <a:rPr lang="en-US" u="sng">
                <a:solidFill>
                  <a:schemeClr val="hlink"/>
                </a:solidFill>
                <a:hlinkClick r:id="rId3"/>
              </a:rPr>
              <a:t>www.swis.org</a:t>
            </a:r>
            <a:r>
              <a:rPr lang="en-US"/>
              <a:t>)</a:t>
            </a:r>
            <a:br>
              <a:rPr lang="en-US"/>
            </a:br>
            <a:endParaRPr/>
          </a:p>
          <a:p>
            <a:pPr marL="0" lvl="0" indent="0" algn="l" rtl="0">
              <a:spcBef>
                <a:spcPts val="0"/>
              </a:spcBef>
              <a:spcAft>
                <a:spcPts val="0"/>
              </a:spcAft>
              <a:buNone/>
            </a:pPr>
            <a:r>
              <a:rPr lang="en-US">
                <a:solidFill>
                  <a:srgbClr val="C00000"/>
                </a:solidFill>
              </a:rPr>
              <a:t>Revise measures:  </a:t>
            </a:r>
            <a:r>
              <a:rPr lang="en-US"/>
              <a:t>Provide schools with tools to assess extent to which culturally responsive systems and practices are in place</a:t>
            </a:r>
            <a:endParaRPr/>
          </a:p>
          <a:p>
            <a:pPr marL="0" lvl="0" indent="0" algn="l" rtl="0">
              <a:spcBef>
                <a:spcPts val="0"/>
              </a:spcBef>
              <a:spcAft>
                <a:spcPts val="0"/>
              </a:spcAft>
              <a:buNone/>
            </a:pPr>
            <a:endParaRPr/>
          </a:p>
          <a:p>
            <a:pPr marL="0" lvl="0" indent="0" algn="l" rtl="0">
              <a:spcBef>
                <a:spcPts val="0"/>
              </a:spcBef>
              <a:spcAft>
                <a:spcPts val="0"/>
              </a:spcAft>
              <a:buNone/>
            </a:pPr>
            <a:r>
              <a:rPr lang="en-US"/>
              <a:t>Generate school-wide commitment to </a:t>
            </a:r>
            <a:r>
              <a:rPr lang="en-US">
                <a:solidFill>
                  <a:srgbClr val="C00000"/>
                </a:solidFill>
              </a:rPr>
              <a:t>culturally equitable </a:t>
            </a:r>
            <a:r>
              <a:rPr lang="en-US"/>
              <a:t>behavioral outcomes:  Define school-wide behavioral goals in collaboration with parents of CLD students</a:t>
            </a:r>
            <a:br>
              <a:rPr lang="en-US"/>
            </a:br>
            <a:endParaRPr/>
          </a:p>
          <a:p>
            <a:pPr marL="0" lvl="0" indent="0" algn="l" rtl="0">
              <a:spcBef>
                <a:spcPts val="0"/>
              </a:spcBef>
              <a:spcAft>
                <a:spcPts val="0"/>
              </a:spcAft>
              <a:buNone/>
            </a:pPr>
            <a:r>
              <a:rPr lang="en-US"/>
              <a:t>Increase </a:t>
            </a:r>
            <a:r>
              <a:rPr lang="en-US">
                <a:solidFill>
                  <a:srgbClr val="C00000"/>
                </a:solidFill>
              </a:rPr>
              <a:t>accountability</a:t>
            </a:r>
            <a:r>
              <a:rPr lang="en-US"/>
              <a:t> for equitable outcomes.  Review extent to which defined goals are met.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8</a:t>
            </a:fld>
            <a:endParaRPr sz="1200">
              <a:solidFill>
                <a:srgbClr val="000000"/>
              </a:solidFill>
              <a:latin typeface="Arial"/>
              <a:ea typeface="Arial"/>
              <a:cs typeface="Arial"/>
              <a:sym typeface="Arial"/>
            </a:endParaRPr>
          </a:p>
        </p:txBody>
      </p:sp>
      <p:sp>
        <p:nvSpPr>
          <p:cNvPr id="237" name="Google Shape;237;p8:notes"/>
          <p:cNvSpPr txBox="1"/>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8</a:t>
            </a:fld>
            <a:endParaRPr sz="1200">
              <a:solidFill>
                <a:srgbClr val="000000"/>
              </a:solidFill>
              <a:latin typeface="Arial"/>
              <a:ea typeface="Arial"/>
              <a:cs typeface="Arial"/>
              <a:sym typeface="Arial"/>
            </a:endParaRPr>
          </a:p>
        </p:txBody>
      </p:sp>
      <p:sp>
        <p:nvSpPr>
          <p:cNvPr id="238" name="Google Shape;23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framework language is familiar and used often when discussing PBIS.  By framework, we mean PBIS is a singular method of organizing the decision making, implementation, and progress monitoring of school operations.  The circles represent the key components of that framework, and are used to organize the school’s way of work.  Start with identifying outcomes, which for whole school is often Social Competence and Academic achievement…</a:t>
            </a:r>
            <a:endParaRPr/>
          </a:p>
          <a:p>
            <a:pPr marL="0" lvl="0" indent="0" algn="l" rtl="0">
              <a:spcBef>
                <a:spcPts val="0"/>
              </a:spcBef>
              <a:spcAft>
                <a:spcPts val="0"/>
              </a:spcAft>
              <a:buNone/>
            </a:pPr>
            <a:endParaRPr/>
          </a:p>
          <a:p>
            <a:pPr marL="0" lvl="0" indent="0" algn="l" rtl="0">
              <a:spcBef>
                <a:spcPts val="0"/>
              </a:spcBef>
              <a:spcAft>
                <a:spcPts val="0"/>
              </a:spcAft>
              <a:buNone/>
            </a:pPr>
            <a:r>
              <a:rPr lang="en-US"/>
              <a:t>Then we look to the data to uncover our “current reality” or what is showing up around this outcome-where are we/where do we stand. We would use the data to identify a precision statement that clearly defines the current reality (problem to address). Then we would look to our resources (e.g., resource map) to identify what practices we might have that would support students with the issues showing up in our data (e.g., school-wide expectations defined, taught, and reinforced for respectful behavior). Then we look at what supports would be necessary to support the adults to implement the practices identified to support students. Then we return to data to monitor progress and make decisions as to whether or not what we implemented worked. If not, was it because we lacked fidelity? Or was it because it wasn’t the right match of practices to need? Do we need different systems (supports) for the adults.</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C00000"/>
                </a:solidFill>
              </a:rPr>
              <a:t>Cultural Relevancy:</a:t>
            </a:r>
            <a:endParaRPr/>
          </a:p>
          <a:p>
            <a:pPr marL="0" lvl="0" indent="0" algn="l" rtl="0">
              <a:spcBef>
                <a:spcPts val="0"/>
              </a:spcBef>
              <a:spcAft>
                <a:spcPts val="0"/>
              </a:spcAft>
              <a:buNone/>
            </a:pPr>
            <a:r>
              <a:rPr lang="en-US">
                <a:solidFill>
                  <a:srgbClr val="C00000"/>
                </a:solidFill>
              </a:rPr>
              <a:t>Culturally relevant </a:t>
            </a:r>
            <a:r>
              <a:rPr lang="en-US"/>
              <a:t>behavior support:  Teach behaviors that are socially relevant to Culturally and Linguistically Diverse (CLD) students</a:t>
            </a:r>
            <a:endParaRPr/>
          </a:p>
          <a:p>
            <a:pPr marL="914400" lvl="2" indent="0" algn="l" rtl="0">
              <a:spcBef>
                <a:spcPts val="0"/>
              </a:spcBef>
              <a:spcAft>
                <a:spcPts val="0"/>
              </a:spcAft>
              <a:buNone/>
            </a:pPr>
            <a:endParaRPr/>
          </a:p>
          <a:p>
            <a:pPr marL="0" lvl="0" indent="0" algn="l" rtl="0">
              <a:spcBef>
                <a:spcPts val="0"/>
              </a:spcBef>
              <a:spcAft>
                <a:spcPts val="0"/>
              </a:spcAft>
              <a:buNone/>
            </a:pPr>
            <a:r>
              <a:rPr lang="en-US">
                <a:solidFill>
                  <a:srgbClr val="C00000"/>
                </a:solidFill>
              </a:rPr>
              <a:t>Culturally validating </a:t>
            </a:r>
            <a:r>
              <a:rPr lang="en-US"/>
              <a:t>behavior support:  Acknowledge students’ cultural identity as a strength</a:t>
            </a:r>
            <a:endParaRPr/>
          </a:p>
          <a:p>
            <a:pPr marL="0" lvl="0" indent="0" algn="l" rtl="0">
              <a:spcBef>
                <a:spcPts val="0"/>
              </a:spcBef>
              <a:spcAft>
                <a:spcPts val="0"/>
              </a:spcAft>
              <a:buNone/>
            </a:pPr>
            <a:endParaRPr/>
          </a:p>
          <a:p>
            <a:pPr marL="0" lvl="0" indent="0" algn="l" rtl="0">
              <a:spcBef>
                <a:spcPts val="0"/>
              </a:spcBef>
              <a:spcAft>
                <a:spcPts val="0"/>
              </a:spcAft>
              <a:buNone/>
            </a:pPr>
            <a:r>
              <a:rPr lang="en-US"/>
              <a:t>Establish </a:t>
            </a:r>
            <a:r>
              <a:rPr lang="en-US">
                <a:solidFill>
                  <a:srgbClr val="C00000"/>
                </a:solidFill>
              </a:rPr>
              <a:t>cultural validity </a:t>
            </a:r>
            <a:r>
              <a:rPr lang="en-US"/>
              <a:t>of data:  Carefully review operational definitions of behavioral violations</a:t>
            </a:r>
            <a:br>
              <a:rPr lang="en-US"/>
            </a:br>
            <a:endParaRPr/>
          </a:p>
          <a:p>
            <a:pPr marL="0" lvl="0" indent="0" algn="l" rtl="0">
              <a:spcBef>
                <a:spcPts val="0"/>
              </a:spcBef>
              <a:spcAft>
                <a:spcPts val="0"/>
              </a:spcAft>
              <a:buNone/>
            </a:pPr>
            <a:r>
              <a:rPr lang="en-US">
                <a:solidFill>
                  <a:srgbClr val="C00000"/>
                </a:solidFill>
              </a:rPr>
              <a:t>Disaggregate ODR data </a:t>
            </a:r>
            <a:r>
              <a:rPr lang="en-US"/>
              <a:t>by student race. For example, ethnicity report of the School Wide Information System (</a:t>
            </a:r>
            <a:r>
              <a:rPr lang="en-US" u="sng">
                <a:solidFill>
                  <a:schemeClr val="hlink"/>
                </a:solidFill>
                <a:hlinkClick r:id="rId3"/>
              </a:rPr>
              <a:t>www.swis.org</a:t>
            </a:r>
            <a:r>
              <a:rPr lang="en-US"/>
              <a:t>)</a:t>
            </a:r>
            <a:br>
              <a:rPr lang="en-US"/>
            </a:br>
            <a:endParaRPr/>
          </a:p>
          <a:p>
            <a:pPr marL="0" lvl="0" indent="0" algn="l" rtl="0">
              <a:spcBef>
                <a:spcPts val="0"/>
              </a:spcBef>
              <a:spcAft>
                <a:spcPts val="0"/>
              </a:spcAft>
              <a:buNone/>
            </a:pPr>
            <a:r>
              <a:rPr lang="en-US">
                <a:solidFill>
                  <a:srgbClr val="C00000"/>
                </a:solidFill>
              </a:rPr>
              <a:t>Revise measures:  </a:t>
            </a:r>
            <a:r>
              <a:rPr lang="en-US"/>
              <a:t>Provide schools with tools to assess extent to which culturally responsive systems and practices are in place</a:t>
            </a:r>
            <a:endParaRPr/>
          </a:p>
          <a:p>
            <a:pPr marL="0" lvl="0" indent="0" algn="l" rtl="0">
              <a:spcBef>
                <a:spcPts val="0"/>
              </a:spcBef>
              <a:spcAft>
                <a:spcPts val="0"/>
              </a:spcAft>
              <a:buNone/>
            </a:pPr>
            <a:endParaRPr/>
          </a:p>
          <a:p>
            <a:pPr marL="0" lvl="0" indent="0" algn="l" rtl="0">
              <a:spcBef>
                <a:spcPts val="0"/>
              </a:spcBef>
              <a:spcAft>
                <a:spcPts val="0"/>
              </a:spcAft>
              <a:buNone/>
            </a:pPr>
            <a:r>
              <a:rPr lang="en-US"/>
              <a:t>Generate school-wide commitment to </a:t>
            </a:r>
            <a:r>
              <a:rPr lang="en-US">
                <a:solidFill>
                  <a:srgbClr val="C00000"/>
                </a:solidFill>
              </a:rPr>
              <a:t>culturally equitable </a:t>
            </a:r>
            <a:r>
              <a:rPr lang="en-US"/>
              <a:t>behavioral outcomes:  Define school-wide behavioral goals in collaboration with parents of CLD students</a:t>
            </a:r>
            <a:br>
              <a:rPr lang="en-US"/>
            </a:br>
            <a:endParaRPr/>
          </a:p>
          <a:p>
            <a:pPr marL="0" lvl="0" indent="0" algn="l" rtl="0">
              <a:spcBef>
                <a:spcPts val="0"/>
              </a:spcBef>
              <a:spcAft>
                <a:spcPts val="0"/>
              </a:spcAft>
              <a:buNone/>
            </a:pPr>
            <a:r>
              <a:rPr lang="en-US"/>
              <a:t>Increase </a:t>
            </a:r>
            <a:r>
              <a:rPr lang="en-US">
                <a:solidFill>
                  <a:srgbClr val="C00000"/>
                </a:solidFill>
              </a:rPr>
              <a:t>accountability</a:t>
            </a:r>
            <a:r>
              <a:rPr lang="en-US"/>
              <a:t> for equitable outcomes.  Review extent to which defined goals are met.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wentieth Century"/>
                <a:ea typeface="Twentieth Century"/>
                <a:cs typeface="Twentieth Century"/>
                <a:sym typeface="Twentieth Century"/>
              </a:rPr>
              <a:t>9</a:t>
            </a:fld>
            <a:endParaRPr sz="1200">
              <a:solidFill>
                <a:srgbClr val="000000"/>
              </a:solidFill>
              <a:latin typeface="Twentieth Century"/>
              <a:ea typeface="Twentieth Century"/>
              <a:cs typeface="Twentieth Century"/>
              <a:sym typeface="Twentieth Century"/>
            </a:endParaRPr>
          </a:p>
        </p:txBody>
      </p:sp>
      <p:sp>
        <p:nvSpPr>
          <p:cNvPr id="262" name="Google Shape;26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Primary prevention is provided to all students and focuses on giving students the necessary pro-social skills that prevents the establishment and occurrence of problem behavior. If done systemically and comprehensively with fidelity, we now that will be sufficient for about 80% of our students.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For a small group of students (typically around 10-15%) we will need to add another layer of support- secondary/tier 2/targeted supports. The goal of secondary prevention is to reduce/prevent the likelihood of problem behavior occurrences, and to enable these students to be supported by the school-wide MTSS effort.</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Still, a small number/few students (about 1-5% )will need yet another layer of very individualized/intensive support. The goal of tertiary/tier 3  supports is to reduce the intensity, complexity, and impact of the problem behaviors displayed by these students by providing supports that are (a) function-based, (b) contextually appropriate and person-centered, (or core tier 1 curriculum and practices. </a:t>
            </a:r>
            <a:r>
              <a:rPr lang="en-US"/>
              <a: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i="1"/>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3"/>
        <p:cNvGrpSpPr/>
        <p:nvPr/>
      </p:nvGrpSpPr>
      <p:grpSpPr>
        <a:xfrm>
          <a:off x="0" y="0"/>
          <a:ext cx="0" cy="0"/>
          <a:chOff x="0" y="0"/>
          <a:chExt cx="0" cy="0"/>
        </a:xfrm>
      </p:grpSpPr>
      <p:sp>
        <p:nvSpPr>
          <p:cNvPr id="24" name="Google Shape;24;p2"/>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5"/>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6" name="Google Shape;86;p15"/>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7" name="Google Shape;87;p15"/>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 name="Google Shape;88;p15"/>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Section Header" type="secHead">
  <p:cSld name="SECTION_HEADER">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104"/>
        <p:cNvGrpSpPr/>
        <p:nvPr/>
      </p:nvGrpSpPr>
      <p:grpSpPr>
        <a:xfrm>
          <a:off x="0" y="0"/>
          <a:ext cx="0" cy="0"/>
          <a:chOff x="0" y="0"/>
          <a:chExt cx="0" cy="0"/>
        </a:xfrm>
      </p:grpSpPr>
      <p:sp>
        <p:nvSpPr>
          <p:cNvPr id="105" name="Google Shape;105;p2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07" name="Google Shape;107;p20"/>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110"/>
        <p:cNvGrpSpPr/>
        <p:nvPr/>
      </p:nvGrpSpPr>
      <p:grpSpPr>
        <a:xfrm>
          <a:off x="0" y="0"/>
          <a:ext cx="0" cy="0"/>
          <a:chOff x="0" y="0"/>
          <a:chExt cx="0" cy="0"/>
        </a:xfrm>
      </p:grpSpPr>
      <p:sp>
        <p:nvSpPr>
          <p:cNvPr id="111" name="Google Shape;111;p21"/>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1"/>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114" name="Google Shape;114;p21"/>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65298" y="350816"/>
            <a:ext cx="6987000" cy="915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4400"/>
              <a:buFont typeface="Questrial"/>
              <a:buNone/>
              <a:defRPr sz="33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2" name="Google Shape;122;p23"/>
          <p:cNvSpPr txBox="1">
            <a:spLocks noGrp="1"/>
          </p:cNvSpPr>
          <p:nvPr>
            <p:ph type="body" idx="1"/>
          </p:nvPr>
        </p:nvSpPr>
        <p:spPr>
          <a:xfrm>
            <a:off x="365298" y="1600200"/>
            <a:ext cx="8257500" cy="4691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480"/>
              </a:spcBef>
              <a:spcAft>
                <a:spcPts val="0"/>
              </a:spcAft>
              <a:buClr>
                <a:schemeClr val="dk1"/>
              </a:buClr>
              <a:buSzPts val="3200"/>
              <a:buFont typeface="Noto Sans Symbols"/>
              <a:buChar char="▪"/>
              <a:defRPr sz="2400" b="0" i="0" u="none" strike="noStrike" cap="none">
                <a:solidFill>
                  <a:schemeClr val="dk2"/>
                </a:solidFill>
                <a:latin typeface="Questrial"/>
                <a:ea typeface="Questrial"/>
                <a:cs typeface="Questrial"/>
                <a:sym typeface="Questrial"/>
              </a:defRPr>
            </a:lvl1pPr>
            <a:lvl2pPr marL="914400" marR="0" lvl="1" indent="-406400" algn="l" rtl="0">
              <a:lnSpc>
                <a:spcPct val="100000"/>
              </a:lnSpc>
              <a:spcBef>
                <a:spcPts val="420"/>
              </a:spcBef>
              <a:spcAft>
                <a:spcPts val="0"/>
              </a:spcAft>
              <a:buClr>
                <a:schemeClr val="lt1"/>
              </a:buClr>
              <a:buSzPts val="2800"/>
              <a:buFont typeface="Noto Sans Symbols"/>
              <a:buChar char="▪"/>
              <a:defRPr sz="2100" b="0" i="0" u="none" strike="noStrike" cap="none">
                <a:solidFill>
                  <a:schemeClr val="dk2"/>
                </a:solidFill>
                <a:latin typeface="Questrial"/>
                <a:ea typeface="Questrial"/>
                <a:cs typeface="Questrial"/>
                <a:sym typeface="Questrial"/>
              </a:defRPr>
            </a:lvl2pPr>
            <a:lvl3pPr marL="1371600" marR="0" lvl="2" indent="-381000" algn="l" rtl="0">
              <a:lnSpc>
                <a:spcPct val="100000"/>
              </a:lnSpc>
              <a:spcBef>
                <a:spcPts val="360"/>
              </a:spcBef>
              <a:spcAft>
                <a:spcPts val="0"/>
              </a:spcAft>
              <a:buClr>
                <a:schemeClr val="accent2"/>
              </a:buClr>
              <a:buSzPts val="24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55600" algn="l" rtl="0">
              <a:lnSpc>
                <a:spcPct val="100000"/>
              </a:lnSpc>
              <a:spcBef>
                <a:spcPts val="300"/>
              </a:spcBef>
              <a:spcAft>
                <a:spcPts val="0"/>
              </a:spcAft>
              <a:buClr>
                <a:schemeClr val="dk2"/>
              </a:buClr>
              <a:buSzPts val="2000"/>
              <a:buFont typeface="Arial"/>
              <a:buChar char="•"/>
              <a:defRPr sz="1500" b="0" i="0" u="none" strike="noStrike" cap="none">
                <a:solidFill>
                  <a:schemeClr val="dk2"/>
                </a:solidFill>
                <a:latin typeface="Questrial"/>
                <a:ea typeface="Questrial"/>
                <a:cs typeface="Questrial"/>
                <a:sym typeface="Questrial"/>
              </a:defRPr>
            </a:lvl4pPr>
            <a:lvl5pPr marL="2286000" marR="0" lvl="4" indent="-355600" algn="l" rtl="0">
              <a:lnSpc>
                <a:spcPct val="100000"/>
              </a:lnSpc>
              <a:spcBef>
                <a:spcPts val="300"/>
              </a:spcBef>
              <a:spcAft>
                <a:spcPts val="0"/>
              </a:spcAft>
              <a:buClr>
                <a:schemeClr val="dk2"/>
              </a:buClr>
              <a:buSzPts val="2000"/>
              <a:buFont typeface="Arial"/>
              <a:buChar char="•"/>
              <a:defRPr sz="1500" b="0" i="0" u="none" strike="noStrike" cap="none">
                <a:solidFill>
                  <a:schemeClr val="dk2"/>
                </a:solidFill>
                <a:latin typeface="Questrial"/>
                <a:ea typeface="Questrial"/>
                <a:cs typeface="Questrial"/>
                <a:sym typeface="Quest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52155" y="377392"/>
            <a:ext cx="6987000" cy="915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4400"/>
              <a:buFont typeface="Questrial"/>
              <a:buNone/>
              <a:defRPr sz="33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4400"/>
              <a:buFont typeface="Questrial"/>
              <a:buNone/>
              <a:defRPr sz="33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7" name="Google Shape;127;p25"/>
          <p:cNvSpPr txBox="1">
            <a:spLocks noGrp="1"/>
          </p:cNvSpPr>
          <p:nvPr>
            <p:ph type="subTitle" idx="1"/>
          </p:nvPr>
        </p:nvSpPr>
        <p:spPr>
          <a:xfrm>
            <a:off x="1371600" y="3886200"/>
            <a:ext cx="6400800" cy="1752300"/>
          </a:xfrm>
          <a:prstGeom prst="rect">
            <a:avLst/>
          </a:prstGeom>
          <a:noFill/>
          <a:ln>
            <a:noFill/>
          </a:ln>
        </p:spPr>
        <p:txBody>
          <a:bodyPr spcFirstLastPara="1" wrap="square" lIns="91425" tIns="91425" rIns="91425" bIns="91425" anchor="t" anchorCtr="0"/>
          <a:lstStyle>
            <a:lvl1pPr marR="0" lvl="0" algn="ctr" rtl="0">
              <a:lnSpc>
                <a:spcPct val="100000"/>
              </a:lnSpc>
              <a:spcBef>
                <a:spcPts val="480"/>
              </a:spcBef>
              <a:spcAft>
                <a:spcPts val="0"/>
              </a:spcAft>
              <a:buClr>
                <a:schemeClr val="dk1"/>
              </a:buClr>
              <a:buSzPts val="3200"/>
              <a:buFont typeface="Noto Sans Symbols"/>
              <a:buNone/>
              <a:defRPr sz="2400" b="0" i="0" u="none" strike="noStrike" cap="none">
                <a:solidFill>
                  <a:srgbClr val="3366FF"/>
                </a:solidFill>
                <a:latin typeface="Questrial"/>
                <a:ea typeface="Questrial"/>
                <a:cs typeface="Questrial"/>
                <a:sym typeface="Questrial"/>
              </a:defRPr>
            </a:lvl1pPr>
            <a:lvl2pPr marR="0" lvl="1" algn="ctr" rtl="0">
              <a:lnSpc>
                <a:spcPct val="100000"/>
              </a:lnSpc>
              <a:spcBef>
                <a:spcPts val="420"/>
              </a:spcBef>
              <a:spcAft>
                <a:spcPts val="0"/>
              </a:spcAft>
              <a:buClr>
                <a:schemeClr val="lt1"/>
              </a:buClr>
              <a:buSzPts val="2800"/>
              <a:buFont typeface="Noto Sans Symbols"/>
              <a:buNone/>
              <a:defRPr sz="2100" b="0" i="0" u="none" strike="noStrike" cap="none">
                <a:solidFill>
                  <a:srgbClr val="8F97C0"/>
                </a:solidFill>
                <a:latin typeface="Questrial"/>
                <a:ea typeface="Questrial"/>
                <a:cs typeface="Questrial"/>
                <a:sym typeface="Questrial"/>
              </a:defRPr>
            </a:lvl2pPr>
            <a:lvl3pPr marR="0" lvl="2" algn="ctr" rtl="0">
              <a:lnSpc>
                <a:spcPct val="100000"/>
              </a:lnSpc>
              <a:spcBef>
                <a:spcPts val="360"/>
              </a:spcBef>
              <a:spcAft>
                <a:spcPts val="0"/>
              </a:spcAft>
              <a:buClr>
                <a:schemeClr val="accent2"/>
              </a:buClr>
              <a:buSzPts val="2400"/>
              <a:buFont typeface="Noto Sans Symbols"/>
              <a:buNone/>
              <a:defRPr sz="1800" b="0" i="0" u="none" strike="noStrike" cap="none">
                <a:solidFill>
                  <a:srgbClr val="8F97C0"/>
                </a:solidFill>
                <a:latin typeface="Questrial"/>
                <a:ea typeface="Questrial"/>
                <a:cs typeface="Questrial"/>
                <a:sym typeface="Questrial"/>
              </a:defRPr>
            </a:lvl3pPr>
            <a:lvl4pPr marR="0" lvl="3" algn="ctr" rtl="0">
              <a:lnSpc>
                <a:spcPct val="100000"/>
              </a:lnSpc>
              <a:spcBef>
                <a:spcPts val="300"/>
              </a:spcBef>
              <a:spcAft>
                <a:spcPts val="0"/>
              </a:spcAft>
              <a:buClr>
                <a:srgbClr val="8F97C0"/>
              </a:buClr>
              <a:buSzPts val="2000"/>
              <a:buFont typeface="Arial"/>
              <a:buNone/>
              <a:defRPr sz="1500" b="0" i="0" u="none" strike="noStrike" cap="none">
                <a:solidFill>
                  <a:srgbClr val="8F97C0"/>
                </a:solidFill>
                <a:latin typeface="Questrial"/>
                <a:ea typeface="Questrial"/>
                <a:cs typeface="Questrial"/>
                <a:sym typeface="Questrial"/>
              </a:defRPr>
            </a:lvl4pPr>
            <a:lvl5pPr marR="0" lvl="4" algn="ctr" rtl="0">
              <a:lnSpc>
                <a:spcPct val="100000"/>
              </a:lnSpc>
              <a:spcBef>
                <a:spcPts val="300"/>
              </a:spcBef>
              <a:spcAft>
                <a:spcPts val="0"/>
              </a:spcAft>
              <a:buClr>
                <a:srgbClr val="8F97C0"/>
              </a:buClr>
              <a:buSzPts val="2000"/>
              <a:buFont typeface="Arial"/>
              <a:buNone/>
              <a:defRPr sz="1500" b="0" i="0" u="none" strike="noStrike" cap="none">
                <a:solidFill>
                  <a:srgbClr val="8F97C0"/>
                </a:solidFill>
                <a:latin typeface="Questrial"/>
                <a:ea typeface="Questrial"/>
                <a:cs typeface="Questrial"/>
                <a:sym typeface="Questrial"/>
              </a:defRPr>
            </a:lvl5pPr>
            <a:lvl6pPr marR="0" lvl="5" algn="ctr" rtl="0">
              <a:lnSpc>
                <a:spcPct val="100000"/>
              </a:lnSpc>
              <a:spcBef>
                <a:spcPts val="300"/>
              </a:spcBef>
              <a:spcAft>
                <a:spcPts val="0"/>
              </a:spcAft>
              <a:buClr>
                <a:srgbClr val="8F97C0"/>
              </a:buClr>
              <a:buSzPts val="2000"/>
              <a:buFont typeface="Arial"/>
              <a:buNone/>
              <a:defRPr sz="1500" b="0" i="0" u="none" strike="noStrike" cap="none">
                <a:solidFill>
                  <a:srgbClr val="8F97C0"/>
                </a:solidFill>
                <a:latin typeface="Calibri"/>
                <a:ea typeface="Calibri"/>
                <a:cs typeface="Calibri"/>
                <a:sym typeface="Calibri"/>
              </a:defRPr>
            </a:lvl6pPr>
            <a:lvl7pPr marR="0" lvl="6" algn="ctr" rtl="0">
              <a:lnSpc>
                <a:spcPct val="100000"/>
              </a:lnSpc>
              <a:spcBef>
                <a:spcPts val="300"/>
              </a:spcBef>
              <a:spcAft>
                <a:spcPts val="0"/>
              </a:spcAft>
              <a:buClr>
                <a:srgbClr val="8F97C0"/>
              </a:buClr>
              <a:buSzPts val="2000"/>
              <a:buFont typeface="Arial"/>
              <a:buNone/>
              <a:defRPr sz="1500" b="0" i="0" u="none" strike="noStrike" cap="none">
                <a:solidFill>
                  <a:srgbClr val="8F97C0"/>
                </a:solidFill>
                <a:latin typeface="Calibri"/>
                <a:ea typeface="Calibri"/>
                <a:cs typeface="Calibri"/>
                <a:sym typeface="Calibri"/>
              </a:defRPr>
            </a:lvl7pPr>
            <a:lvl8pPr marR="0" lvl="7" algn="ctr" rtl="0">
              <a:lnSpc>
                <a:spcPct val="100000"/>
              </a:lnSpc>
              <a:spcBef>
                <a:spcPts val="300"/>
              </a:spcBef>
              <a:spcAft>
                <a:spcPts val="0"/>
              </a:spcAft>
              <a:buClr>
                <a:srgbClr val="8F97C0"/>
              </a:buClr>
              <a:buSzPts val="2000"/>
              <a:buFont typeface="Arial"/>
              <a:buNone/>
              <a:defRPr sz="1500" b="0" i="0" u="none" strike="noStrike" cap="none">
                <a:solidFill>
                  <a:srgbClr val="8F97C0"/>
                </a:solidFill>
                <a:latin typeface="Calibri"/>
                <a:ea typeface="Calibri"/>
                <a:cs typeface="Calibri"/>
                <a:sym typeface="Calibri"/>
              </a:defRPr>
            </a:lvl8pPr>
            <a:lvl9pPr marR="0" lvl="8" algn="ctr" rtl="0">
              <a:lnSpc>
                <a:spcPct val="100000"/>
              </a:lnSpc>
              <a:spcBef>
                <a:spcPts val="300"/>
              </a:spcBef>
              <a:spcAft>
                <a:spcPts val="0"/>
              </a:spcAft>
              <a:buClr>
                <a:srgbClr val="8F97C0"/>
              </a:buClr>
              <a:buSzPts val="2000"/>
              <a:buFont typeface="Arial"/>
              <a:buNone/>
              <a:defRPr sz="1500" b="0" i="0" u="none" strike="noStrike" cap="none">
                <a:solidFill>
                  <a:srgbClr val="8F97C0"/>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722313" y="4406902"/>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4000"/>
              <a:buFont typeface="Questrial"/>
              <a:buNone/>
              <a:defRPr sz="3000" b="1"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0" name="Google Shape;130;p26"/>
          <p:cNvSpPr txBox="1">
            <a:spLocks noGrp="1"/>
          </p:cNvSpPr>
          <p:nvPr>
            <p:ph type="body" idx="1"/>
          </p:nvPr>
        </p:nvSpPr>
        <p:spPr>
          <a:xfrm>
            <a:off x="722313" y="2906713"/>
            <a:ext cx="7772400" cy="150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300"/>
              </a:spcBef>
              <a:spcAft>
                <a:spcPts val="0"/>
              </a:spcAft>
              <a:buClr>
                <a:schemeClr val="dk1"/>
              </a:buClr>
              <a:buSzPts val="2000"/>
              <a:buFont typeface="Noto Sans Symbols"/>
              <a:buNone/>
              <a:defRPr sz="1500" b="0" i="0" u="none" strike="noStrike" cap="none">
                <a:solidFill>
                  <a:srgbClr val="3A54A5"/>
                </a:solidFill>
                <a:latin typeface="Questrial"/>
                <a:ea typeface="Questrial"/>
                <a:cs typeface="Questrial"/>
                <a:sym typeface="Questrial"/>
              </a:defRPr>
            </a:lvl1pPr>
            <a:lvl2pPr marL="914400" marR="0" lvl="1" indent="-228600" algn="l" rtl="0">
              <a:lnSpc>
                <a:spcPct val="100000"/>
              </a:lnSpc>
              <a:spcBef>
                <a:spcPts val="270"/>
              </a:spcBef>
              <a:spcAft>
                <a:spcPts val="0"/>
              </a:spcAft>
              <a:buClr>
                <a:schemeClr val="lt1"/>
              </a:buClr>
              <a:buSzPts val="1800"/>
              <a:buFont typeface="Noto Sans Symbols"/>
              <a:buNone/>
              <a:defRPr sz="1350" b="0" i="0" u="none" strike="noStrike" cap="none">
                <a:solidFill>
                  <a:srgbClr val="8F97C0"/>
                </a:solidFill>
                <a:latin typeface="Questrial"/>
                <a:ea typeface="Questrial"/>
                <a:cs typeface="Questrial"/>
                <a:sym typeface="Questrial"/>
              </a:defRPr>
            </a:lvl2pPr>
            <a:lvl3pPr marL="1371600" marR="0" lvl="2" indent="-228600" algn="l" rtl="0">
              <a:lnSpc>
                <a:spcPct val="100000"/>
              </a:lnSpc>
              <a:spcBef>
                <a:spcPts val="240"/>
              </a:spcBef>
              <a:spcAft>
                <a:spcPts val="0"/>
              </a:spcAft>
              <a:buClr>
                <a:schemeClr val="accent2"/>
              </a:buClr>
              <a:buSzPts val="1600"/>
              <a:buFont typeface="Noto Sans Symbols"/>
              <a:buNone/>
              <a:defRPr sz="1200" b="0" i="0" u="none" strike="noStrike" cap="none">
                <a:solidFill>
                  <a:srgbClr val="8F97C0"/>
                </a:solidFill>
                <a:latin typeface="Questrial"/>
                <a:ea typeface="Questrial"/>
                <a:cs typeface="Questrial"/>
                <a:sym typeface="Questrial"/>
              </a:defRPr>
            </a:lvl3pPr>
            <a:lvl4pPr marL="1828800" marR="0" lvl="3"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Questrial"/>
                <a:ea typeface="Questrial"/>
                <a:cs typeface="Questrial"/>
                <a:sym typeface="Questrial"/>
              </a:defRPr>
            </a:lvl4pPr>
            <a:lvl5pPr marL="2286000" marR="0" lvl="4"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Questrial"/>
                <a:ea typeface="Questrial"/>
                <a:cs typeface="Questrial"/>
                <a:sym typeface="Questrial"/>
              </a:defRPr>
            </a:lvl5pPr>
            <a:lvl6pPr marL="2743200" marR="0" lvl="5"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6pPr>
            <a:lvl7pPr marL="3200400" marR="0" lvl="6"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7pPr>
            <a:lvl8pPr marL="3657600" marR="0" lvl="7"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8pPr>
            <a:lvl9pPr marL="4114800" marR="0" lvl="8"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1"/>
        <p:cNvGrpSpPr/>
        <p:nvPr/>
      </p:nvGrpSpPr>
      <p:grpSpPr>
        <a:xfrm>
          <a:off x="0" y="0"/>
          <a:ext cx="0" cy="0"/>
          <a:chOff x="0" y="0"/>
          <a:chExt cx="0" cy="0"/>
        </a:xfrm>
      </p:grpSpPr>
      <p:sp>
        <p:nvSpPr>
          <p:cNvPr id="132" name="Google Shape;132;p27"/>
          <p:cNvSpPr/>
          <p:nvPr/>
        </p:nvSpPr>
        <p:spPr>
          <a:xfrm>
            <a:off x="-388471" y="-254000"/>
            <a:ext cx="4273200" cy="1763100"/>
          </a:xfrm>
          <a:prstGeom prst="rect">
            <a:avLst/>
          </a:prstGeom>
          <a:solidFill>
            <a:srgbClr val="FFFFFF"/>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E2AC00"/>
              </a:solidFill>
              <a:latin typeface="Calibri"/>
              <a:ea typeface="Calibri"/>
              <a:cs typeface="Calibri"/>
              <a:sym typeface="Calibri"/>
            </a:endParaRPr>
          </a:p>
        </p:txBody>
      </p:sp>
      <p:sp>
        <p:nvSpPr>
          <p:cNvPr id="133" name="Google Shape;133;p27"/>
          <p:cNvSpPr/>
          <p:nvPr/>
        </p:nvSpPr>
        <p:spPr>
          <a:xfrm>
            <a:off x="557959" y="-2443849"/>
            <a:ext cx="8078100" cy="7897200"/>
          </a:xfrm>
          <a:prstGeom prst="roundRect">
            <a:avLst>
              <a:gd name="adj" fmla="val 16667"/>
            </a:avLst>
          </a:prstGeom>
          <a:solidFill>
            <a:srgbClr val="BCC6E8"/>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BCC6E8"/>
              </a:solidFill>
              <a:latin typeface="Calibri"/>
              <a:ea typeface="Calibri"/>
              <a:cs typeface="Calibri"/>
              <a:sym typeface="Calibri"/>
            </a:endParaRPr>
          </a:p>
        </p:txBody>
      </p:sp>
      <p:sp>
        <p:nvSpPr>
          <p:cNvPr id="134" name="Google Shape;134;p27"/>
          <p:cNvSpPr/>
          <p:nvPr/>
        </p:nvSpPr>
        <p:spPr>
          <a:xfrm>
            <a:off x="722313" y="-2106699"/>
            <a:ext cx="7772400" cy="7394400"/>
          </a:xfrm>
          <a:prstGeom prst="roundRect">
            <a:avLst>
              <a:gd name="adj" fmla="val 16667"/>
            </a:avLst>
          </a:prstGeom>
          <a:solidFill>
            <a:srgbClr val="3366FF"/>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E2AC00"/>
              </a:solidFill>
              <a:latin typeface="Calibri"/>
              <a:ea typeface="Calibri"/>
              <a:cs typeface="Calibri"/>
              <a:sym typeface="Calibri"/>
            </a:endParaRPr>
          </a:p>
        </p:txBody>
      </p:sp>
      <p:sp>
        <p:nvSpPr>
          <p:cNvPr id="135" name="Google Shape;135;p27"/>
          <p:cNvSpPr txBox="1">
            <a:spLocks noGrp="1"/>
          </p:cNvSpPr>
          <p:nvPr>
            <p:ph type="title"/>
          </p:nvPr>
        </p:nvSpPr>
        <p:spPr>
          <a:xfrm>
            <a:off x="1394662" y="3799000"/>
            <a:ext cx="7211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4000"/>
              <a:buFont typeface="Questrial"/>
              <a:buNone/>
              <a:defRPr sz="3000" b="1" i="0" u="none" strike="noStrike" cap="none">
                <a:solidFill>
                  <a:srgbClr val="FFFFFF"/>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6" name="Google Shape;136;p27"/>
          <p:cNvSpPr txBox="1">
            <a:spLocks noGrp="1"/>
          </p:cNvSpPr>
          <p:nvPr>
            <p:ph type="body" idx="1"/>
          </p:nvPr>
        </p:nvSpPr>
        <p:spPr>
          <a:xfrm>
            <a:off x="1708426" y="4630384"/>
            <a:ext cx="7628100" cy="651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chemeClr val="dk1"/>
              </a:buClr>
              <a:buSzPts val="2000"/>
              <a:buFont typeface="Noto Sans Symbols"/>
              <a:buNone/>
              <a:defRPr sz="1500" b="0" i="0" u="none" strike="noStrike" cap="none">
                <a:solidFill>
                  <a:srgbClr val="FFFFFF"/>
                </a:solidFill>
                <a:latin typeface="Questrial"/>
                <a:ea typeface="Questrial"/>
                <a:cs typeface="Questrial"/>
                <a:sym typeface="Questrial"/>
              </a:defRPr>
            </a:lvl1pPr>
            <a:lvl2pPr marL="914400" marR="0" lvl="1" indent="-228600" algn="l" rtl="0">
              <a:lnSpc>
                <a:spcPct val="100000"/>
              </a:lnSpc>
              <a:spcBef>
                <a:spcPts val="270"/>
              </a:spcBef>
              <a:spcAft>
                <a:spcPts val="0"/>
              </a:spcAft>
              <a:buClr>
                <a:schemeClr val="lt1"/>
              </a:buClr>
              <a:buSzPts val="1800"/>
              <a:buFont typeface="Noto Sans Symbols"/>
              <a:buNone/>
              <a:defRPr sz="1350" b="0" i="0" u="none" strike="noStrike" cap="none">
                <a:solidFill>
                  <a:srgbClr val="8F97C0"/>
                </a:solidFill>
                <a:latin typeface="Questrial"/>
                <a:ea typeface="Questrial"/>
                <a:cs typeface="Questrial"/>
                <a:sym typeface="Questrial"/>
              </a:defRPr>
            </a:lvl2pPr>
            <a:lvl3pPr marL="1371600" marR="0" lvl="2" indent="-228600" algn="l" rtl="0">
              <a:lnSpc>
                <a:spcPct val="100000"/>
              </a:lnSpc>
              <a:spcBef>
                <a:spcPts val="240"/>
              </a:spcBef>
              <a:spcAft>
                <a:spcPts val="0"/>
              </a:spcAft>
              <a:buClr>
                <a:schemeClr val="accent2"/>
              </a:buClr>
              <a:buSzPts val="1600"/>
              <a:buFont typeface="Noto Sans Symbols"/>
              <a:buNone/>
              <a:defRPr sz="1200" b="0" i="0" u="none" strike="noStrike" cap="none">
                <a:solidFill>
                  <a:srgbClr val="8F97C0"/>
                </a:solidFill>
                <a:latin typeface="Questrial"/>
                <a:ea typeface="Questrial"/>
                <a:cs typeface="Questrial"/>
                <a:sym typeface="Questrial"/>
              </a:defRPr>
            </a:lvl3pPr>
            <a:lvl4pPr marL="1828800" marR="0" lvl="3"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Questrial"/>
                <a:ea typeface="Questrial"/>
                <a:cs typeface="Questrial"/>
                <a:sym typeface="Questrial"/>
              </a:defRPr>
            </a:lvl4pPr>
            <a:lvl5pPr marL="2286000" marR="0" lvl="4"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Questrial"/>
                <a:ea typeface="Questrial"/>
                <a:cs typeface="Questrial"/>
                <a:sym typeface="Questrial"/>
              </a:defRPr>
            </a:lvl5pPr>
            <a:lvl6pPr marL="2743200" marR="0" lvl="5"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6pPr>
            <a:lvl7pPr marL="3200400" marR="0" lvl="6"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7pPr>
            <a:lvl8pPr marL="3657600" marR="0" lvl="7"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8pPr>
            <a:lvl9pPr marL="4114800" marR="0" lvl="8" indent="-228600" algn="l" rtl="0">
              <a:lnSpc>
                <a:spcPct val="100000"/>
              </a:lnSpc>
              <a:spcBef>
                <a:spcPts val="210"/>
              </a:spcBef>
              <a:spcAft>
                <a:spcPts val="0"/>
              </a:spcAft>
              <a:buClr>
                <a:srgbClr val="8F97C0"/>
              </a:buClr>
              <a:buSzPts val="1400"/>
              <a:buFont typeface="Arial"/>
              <a:buNone/>
              <a:defRPr sz="1050" b="0" i="0" u="none" strike="noStrike" cap="none">
                <a:solidFill>
                  <a:srgbClr val="8F97C0"/>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7"/>
        <p:cNvGrpSpPr/>
        <p:nvPr/>
      </p:nvGrpSpPr>
      <p:grpSpPr>
        <a:xfrm>
          <a:off x="0" y="0"/>
          <a:ext cx="0" cy="0"/>
          <a:chOff x="0" y="0"/>
          <a:chExt cx="0" cy="0"/>
        </a:xfrm>
      </p:grpSpPr>
      <p:sp>
        <p:nvSpPr>
          <p:cNvPr id="138" name="Google Shape;138;p28"/>
          <p:cNvSpPr/>
          <p:nvPr/>
        </p:nvSpPr>
        <p:spPr>
          <a:xfrm>
            <a:off x="740810"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E2AC00"/>
              </a:solidFill>
              <a:latin typeface="Calibri"/>
              <a:ea typeface="Calibri"/>
              <a:cs typeface="Calibri"/>
              <a:sym typeface="Calibri"/>
            </a:endParaRPr>
          </a:p>
        </p:txBody>
      </p:sp>
      <p:sp>
        <p:nvSpPr>
          <p:cNvPr id="139" name="Google Shape;139;p28"/>
          <p:cNvSpPr txBox="1">
            <a:spLocks noGrp="1"/>
          </p:cNvSpPr>
          <p:nvPr>
            <p:ph type="title"/>
          </p:nvPr>
        </p:nvSpPr>
        <p:spPr>
          <a:xfrm>
            <a:off x="1202113" y="4558619"/>
            <a:ext cx="4630200" cy="838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366FF"/>
              </a:buClr>
              <a:buSzPts val="4000"/>
              <a:buFont typeface="Questrial"/>
              <a:buNone/>
              <a:defRPr sz="3000" b="1" i="0" u="none" strike="noStrike" cap="none">
                <a:solidFill>
                  <a:srgbClr val="3366FF"/>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0" name="Google Shape;140;p28"/>
          <p:cNvSpPr/>
          <p:nvPr/>
        </p:nvSpPr>
        <p:spPr>
          <a:xfrm>
            <a:off x="924308"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364604" y="350816"/>
            <a:ext cx="6987000" cy="915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4400"/>
              <a:buFont typeface="Questrial"/>
              <a:buNone/>
              <a:defRPr sz="33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3" name="Google Shape;143;p29"/>
          <p:cNvSpPr txBox="1">
            <a:spLocks noGrp="1"/>
          </p:cNvSpPr>
          <p:nvPr>
            <p:ph type="body" idx="1"/>
          </p:nvPr>
        </p:nvSpPr>
        <p:spPr>
          <a:xfrm>
            <a:off x="364604" y="1600201"/>
            <a:ext cx="4038600" cy="4697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420"/>
              </a:spcBef>
              <a:spcAft>
                <a:spcPts val="0"/>
              </a:spcAft>
              <a:buClr>
                <a:schemeClr val="dk1"/>
              </a:buClr>
              <a:buSzPts val="2800"/>
              <a:buFont typeface="Noto Sans Symbols"/>
              <a:buChar char="▪"/>
              <a:defRPr sz="2100" b="0" i="0" u="none" strike="noStrike" cap="none">
                <a:solidFill>
                  <a:schemeClr val="dk2"/>
                </a:solidFill>
                <a:latin typeface="Questrial"/>
                <a:ea typeface="Questrial"/>
                <a:cs typeface="Questrial"/>
                <a:sym typeface="Questrial"/>
              </a:defRPr>
            </a:lvl1pPr>
            <a:lvl2pPr marL="914400" marR="0" lvl="1" indent="-381000" algn="l" rtl="0">
              <a:lnSpc>
                <a:spcPct val="100000"/>
              </a:lnSpc>
              <a:spcBef>
                <a:spcPts val="360"/>
              </a:spcBef>
              <a:spcAft>
                <a:spcPts val="0"/>
              </a:spcAft>
              <a:buClr>
                <a:schemeClr val="lt1"/>
              </a:buClr>
              <a:buSzPts val="2400"/>
              <a:buFont typeface="Noto Sans Symbols"/>
              <a:buChar char="▪"/>
              <a:defRPr sz="1800" b="0" i="0" u="none" strike="noStrike" cap="none">
                <a:solidFill>
                  <a:schemeClr val="dk2"/>
                </a:solidFill>
                <a:latin typeface="Questrial"/>
                <a:ea typeface="Questrial"/>
                <a:cs typeface="Questrial"/>
                <a:sym typeface="Questrial"/>
              </a:defRPr>
            </a:lvl2pPr>
            <a:lvl3pPr marL="1371600" marR="0" lvl="2" indent="-355600" algn="l" rtl="0">
              <a:lnSpc>
                <a:spcPct val="100000"/>
              </a:lnSpc>
              <a:spcBef>
                <a:spcPts val="300"/>
              </a:spcBef>
              <a:spcAft>
                <a:spcPts val="0"/>
              </a:spcAft>
              <a:buClr>
                <a:schemeClr val="accent2"/>
              </a:buClr>
              <a:buSzPts val="2000"/>
              <a:buFont typeface="Noto Sans Symbols"/>
              <a:buChar char="▪"/>
              <a:defRPr sz="1500" b="0" i="0" u="none" strike="noStrike" cap="none">
                <a:solidFill>
                  <a:schemeClr val="dk2"/>
                </a:solidFill>
                <a:latin typeface="Questrial"/>
                <a:ea typeface="Questrial"/>
                <a:cs typeface="Questrial"/>
                <a:sym typeface="Questrial"/>
              </a:defRPr>
            </a:lvl3pPr>
            <a:lvl4pPr marL="1828800" marR="0" lvl="3" indent="-342900" algn="l" rtl="0">
              <a:lnSpc>
                <a:spcPct val="100000"/>
              </a:lnSpc>
              <a:spcBef>
                <a:spcPts val="270"/>
              </a:spcBef>
              <a:spcAft>
                <a:spcPts val="0"/>
              </a:spcAft>
              <a:buClr>
                <a:schemeClr val="dk2"/>
              </a:buClr>
              <a:buSzPts val="1800"/>
              <a:buFont typeface="Arial"/>
              <a:buChar char="•"/>
              <a:defRPr sz="1350" b="0" i="0" u="none" strike="noStrike" cap="none">
                <a:solidFill>
                  <a:schemeClr val="dk2"/>
                </a:solidFill>
                <a:latin typeface="Questrial"/>
                <a:ea typeface="Questrial"/>
                <a:cs typeface="Questrial"/>
                <a:sym typeface="Questrial"/>
              </a:defRPr>
            </a:lvl4pPr>
            <a:lvl5pPr marL="2286000" marR="0" lvl="4" indent="-342900" algn="l" rtl="0">
              <a:lnSpc>
                <a:spcPct val="100000"/>
              </a:lnSpc>
              <a:spcBef>
                <a:spcPts val="270"/>
              </a:spcBef>
              <a:spcAft>
                <a:spcPts val="0"/>
              </a:spcAft>
              <a:buClr>
                <a:schemeClr val="dk2"/>
              </a:buClr>
              <a:buSzPts val="1800"/>
              <a:buFont typeface="Arial"/>
              <a:buChar char="•"/>
              <a:defRPr sz="1350" b="0" i="0" u="none" strike="noStrike" cap="none">
                <a:solidFill>
                  <a:schemeClr val="dk2"/>
                </a:solidFill>
                <a:latin typeface="Questrial"/>
                <a:ea typeface="Questrial"/>
                <a:cs typeface="Questrial"/>
                <a:sym typeface="Questrial"/>
              </a:defRPr>
            </a:lvl5pPr>
            <a:lvl6pPr marL="2743200" marR="0" lvl="5"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4" name="Google Shape;144;p29"/>
          <p:cNvSpPr txBox="1">
            <a:spLocks noGrp="1"/>
          </p:cNvSpPr>
          <p:nvPr>
            <p:ph type="body" idx="2"/>
          </p:nvPr>
        </p:nvSpPr>
        <p:spPr>
          <a:xfrm>
            <a:off x="4555604" y="1600201"/>
            <a:ext cx="4038600" cy="4697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420"/>
              </a:spcBef>
              <a:spcAft>
                <a:spcPts val="0"/>
              </a:spcAft>
              <a:buClr>
                <a:schemeClr val="dk1"/>
              </a:buClr>
              <a:buSzPts val="2800"/>
              <a:buFont typeface="Noto Sans Symbols"/>
              <a:buChar char="▪"/>
              <a:defRPr sz="2100" b="0" i="0" u="none" strike="noStrike" cap="none">
                <a:solidFill>
                  <a:schemeClr val="dk2"/>
                </a:solidFill>
                <a:latin typeface="Questrial"/>
                <a:ea typeface="Questrial"/>
                <a:cs typeface="Questrial"/>
                <a:sym typeface="Questrial"/>
              </a:defRPr>
            </a:lvl1pPr>
            <a:lvl2pPr marL="914400" marR="0" lvl="1" indent="-381000" algn="l" rtl="0">
              <a:lnSpc>
                <a:spcPct val="100000"/>
              </a:lnSpc>
              <a:spcBef>
                <a:spcPts val="360"/>
              </a:spcBef>
              <a:spcAft>
                <a:spcPts val="0"/>
              </a:spcAft>
              <a:buClr>
                <a:schemeClr val="lt1"/>
              </a:buClr>
              <a:buSzPts val="2400"/>
              <a:buFont typeface="Noto Sans Symbols"/>
              <a:buChar char="▪"/>
              <a:defRPr sz="1800" b="0" i="0" u="none" strike="noStrike" cap="none">
                <a:solidFill>
                  <a:schemeClr val="dk2"/>
                </a:solidFill>
                <a:latin typeface="Questrial"/>
                <a:ea typeface="Questrial"/>
                <a:cs typeface="Questrial"/>
                <a:sym typeface="Questrial"/>
              </a:defRPr>
            </a:lvl2pPr>
            <a:lvl3pPr marL="1371600" marR="0" lvl="2" indent="-355600" algn="l" rtl="0">
              <a:lnSpc>
                <a:spcPct val="100000"/>
              </a:lnSpc>
              <a:spcBef>
                <a:spcPts val="300"/>
              </a:spcBef>
              <a:spcAft>
                <a:spcPts val="0"/>
              </a:spcAft>
              <a:buClr>
                <a:schemeClr val="accent2"/>
              </a:buClr>
              <a:buSzPts val="2000"/>
              <a:buFont typeface="Noto Sans Symbols"/>
              <a:buChar char="▪"/>
              <a:defRPr sz="1500" b="0" i="0" u="none" strike="noStrike" cap="none">
                <a:solidFill>
                  <a:schemeClr val="dk2"/>
                </a:solidFill>
                <a:latin typeface="Questrial"/>
                <a:ea typeface="Questrial"/>
                <a:cs typeface="Questrial"/>
                <a:sym typeface="Questrial"/>
              </a:defRPr>
            </a:lvl3pPr>
            <a:lvl4pPr marL="1828800" marR="0" lvl="3" indent="-342900" algn="l" rtl="0">
              <a:lnSpc>
                <a:spcPct val="100000"/>
              </a:lnSpc>
              <a:spcBef>
                <a:spcPts val="270"/>
              </a:spcBef>
              <a:spcAft>
                <a:spcPts val="0"/>
              </a:spcAft>
              <a:buClr>
                <a:schemeClr val="dk2"/>
              </a:buClr>
              <a:buSzPts val="1800"/>
              <a:buFont typeface="Arial"/>
              <a:buChar char="•"/>
              <a:defRPr sz="1350" b="0" i="0" u="none" strike="noStrike" cap="none">
                <a:solidFill>
                  <a:schemeClr val="dk2"/>
                </a:solidFill>
                <a:latin typeface="Questrial"/>
                <a:ea typeface="Questrial"/>
                <a:cs typeface="Questrial"/>
                <a:sym typeface="Questrial"/>
              </a:defRPr>
            </a:lvl4pPr>
            <a:lvl5pPr marL="2286000" marR="0" lvl="4" indent="-342900" algn="l" rtl="0">
              <a:lnSpc>
                <a:spcPct val="100000"/>
              </a:lnSpc>
              <a:spcBef>
                <a:spcPts val="270"/>
              </a:spcBef>
              <a:spcAft>
                <a:spcPts val="0"/>
              </a:spcAft>
              <a:buClr>
                <a:schemeClr val="dk2"/>
              </a:buClr>
              <a:buSzPts val="1800"/>
              <a:buFont typeface="Arial"/>
              <a:buChar char="•"/>
              <a:defRPr sz="1350" b="0" i="0" u="none" strike="noStrike" cap="none">
                <a:solidFill>
                  <a:schemeClr val="dk2"/>
                </a:solidFill>
                <a:latin typeface="Questrial"/>
                <a:ea typeface="Questrial"/>
                <a:cs typeface="Questrial"/>
                <a:sym typeface="Questrial"/>
              </a:defRPr>
            </a:lvl5pPr>
            <a:lvl6pPr marL="2743200" marR="0" lvl="5"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324920" y="502281"/>
            <a:ext cx="7297800" cy="915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4400"/>
              <a:buFont typeface="Questrial"/>
              <a:buNone/>
              <a:defRPr sz="33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7" name="Google Shape;147;p30"/>
          <p:cNvSpPr txBox="1">
            <a:spLocks noGrp="1"/>
          </p:cNvSpPr>
          <p:nvPr>
            <p:ph type="body" idx="1"/>
          </p:nvPr>
        </p:nvSpPr>
        <p:spPr>
          <a:xfrm>
            <a:off x="324920" y="1521883"/>
            <a:ext cx="4040100" cy="639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360"/>
              </a:spcBef>
              <a:spcAft>
                <a:spcPts val="0"/>
              </a:spcAft>
              <a:buClr>
                <a:schemeClr val="dk1"/>
              </a:buClr>
              <a:buSzPts val="2400"/>
              <a:buFont typeface="Noto Sans Symbols"/>
              <a:buNone/>
              <a:defRPr sz="1800" b="1" i="0" u="none" strike="noStrike" cap="none">
                <a:solidFill>
                  <a:schemeClr val="dk2"/>
                </a:solidFill>
                <a:latin typeface="Questrial"/>
                <a:ea typeface="Questrial"/>
                <a:cs typeface="Questrial"/>
                <a:sym typeface="Questrial"/>
              </a:defRPr>
            </a:lvl1pPr>
            <a:lvl2pPr marL="914400" marR="0" lvl="1" indent="-228600" algn="l" rtl="0">
              <a:lnSpc>
                <a:spcPct val="100000"/>
              </a:lnSpc>
              <a:spcBef>
                <a:spcPts val="300"/>
              </a:spcBef>
              <a:spcAft>
                <a:spcPts val="0"/>
              </a:spcAft>
              <a:buClr>
                <a:schemeClr val="lt1"/>
              </a:buClr>
              <a:buSzPts val="2000"/>
              <a:buFont typeface="Noto Sans Symbols"/>
              <a:buNone/>
              <a:defRPr sz="1500" b="1" i="0" u="none" strike="noStrike" cap="none">
                <a:solidFill>
                  <a:schemeClr val="dk2"/>
                </a:solidFill>
                <a:latin typeface="Questrial"/>
                <a:ea typeface="Questrial"/>
                <a:cs typeface="Questrial"/>
                <a:sym typeface="Questrial"/>
              </a:defRPr>
            </a:lvl2pPr>
            <a:lvl3pPr marL="1371600" marR="0" lvl="2" indent="-228600" algn="l" rtl="0">
              <a:lnSpc>
                <a:spcPct val="100000"/>
              </a:lnSpc>
              <a:spcBef>
                <a:spcPts val="270"/>
              </a:spcBef>
              <a:spcAft>
                <a:spcPts val="0"/>
              </a:spcAft>
              <a:buClr>
                <a:schemeClr val="accent2"/>
              </a:buClr>
              <a:buSzPts val="1800"/>
              <a:buFont typeface="Noto Sans Symbols"/>
              <a:buNone/>
              <a:defRPr sz="1350" b="1" i="0" u="none" strike="noStrike" cap="none">
                <a:solidFill>
                  <a:schemeClr val="dk2"/>
                </a:solidFill>
                <a:latin typeface="Questrial"/>
                <a:ea typeface="Questrial"/>
                <a:cs typeface="Questrial"/>
                <a:sym typeface="Questrial"/>
              </a:defRPr>
            </a:lvl3pPr>
            <a:lvl4pPr marL="1828800" marR="0" lvl="3" indent="-228600" algn="l" rtl="0">
              <a:lnSpc>
                <a:spcPct val="100000"/>
              </a:lnSpc>
              <a:spcBef>
                <a:spcPts val="240"/>
              </a:spcBef>
              <a:spcAft>
                <a:spcPts val="0"/>
              </a:spcAft>
              <a:buClr>
                <a:schemeClr val="dk2"/>
              </a:buClr>
              <a:buSzPts val="1600"/>
              <a:buFont typeface="Arial"/>
              <a:buNone/>
              <a:defRPr sz="1200" b="1" i="0" u="none" strike="noStrike" cap="none">
                <a:solidFill>
                  <a:schemeClr val="dk2"/>
                </a:solidFill>
                <a:latin typeface="Questrial"/>
                <a:ea typeface="Questrial"/>
                <a:cs typeface="Questrial"/>
                <a:sym typeface="Questrial"/>
              </a:defRPr>
            </a:lvl4pPr>
            <a:lvl5pPr marL="2286000" marR="0" lvl="4" indent="-228600" algn="l" rtl="0">
              <a:lnSpc>
                <a:spcPct val="100000"/>
              </a:lnSpc>
              <a:spcBef>
                <a:spcPts val="240"/>
              </a:spcBef>
              <a:spcAft>
                <a:spcPts val="0"/>
              </a:spcAft>
              <a:buClr>
                <a:schemeClr val="dk2"/>
              </a:buClr>
              <a:buSzPts val="1600"/>
              <a:buFont typeface="Arial"/>
              <a:buNone/>
              <a:defRPr sz="1200" b="1" i="0" u="none" strike="noStrike" cap="none">
                <a:solidFill>
                  <a:schemeClr val="dk2"/>
                </a:solidFill>
                <a:latin typeface="Questrial"/>
                <a:ea typeface="Questrial"/>
                <a:cs typeface="Questrial"/>
                <a:sym typeface="Questrial"/>
              </a:defRPr>
            </a:lvl5pPr>
            <a:lvl6pPr marL="2743200" marR="0" lvl="5"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48" name="Google Shape;148;p30"/>
          <p:cNvSpPr txBox="1">
            <a:spLocks noGrp="1"/>
          </p:cNvSpPr>
          <p:nvPr>
            <p:ph type="body" idx="2"/>
          </p:nvPr>
        </p:nvSpPr>
        <p:spPr>
          <a:xfrm>
            <a:off x="324920" y="2161644"/>
            <a:ext cx="4040100" cy="4109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360"/>
              </a:spcBef>
              <a:spcAft>
                <a:spcPts val="0"/>
              </a:spcAft>
              <a:buClr>
                <a:schemeClr val="dk1"/>
              </a:buClr>
              <a:buSzPts val="2400"/>
              <a:buFont typeface="Noto Sans Symbols"/>
              <a:buChar char="▪"/>
              <a:defRPr sz="1800" b="0" i="0" u="none" strike="noStrike" cap="none">
                <a:solidFill>
                  <a:schemeClr val="dk2"/>
                </a:solidFill>
                <a:latin typeface="Questrial"/>
                <a:ea typeface="Questrial"/>
                <a:cs typeface="Questrial"/>
                <a:sym typeface="Questrial"/>
              </a:defRPr>
            </a:lvl1pPr>
            <a:lvl2pPr marL="914400" marR="0" lvl="1" indent="-355600" algn="l" rtl="0">
              <a:lnSpc>
                <a:spcPct val="100000"/>
              </a:lnSpc>
              <a:spcBef>
                <a:spcPts val="300"/>
              </a:spcBef>
              <a:spcAft>
                <a:spcPts val="0"/>
              </a:spcAft>
              <a:buClr>
                <a:schemeClr val="lt1"/>
              </a:buClr>
              <a:buSzPts val="2000"/>
              <a:buFont typeface="Noto Sans Symbols"/>
              <a:buChar char="▪"/>
              <a:defRPr sz="1500" b="0" i="0" u="none" strike="noStrike" cap="none">
                <a:solidFill>
                  <a:schemeClr val="dk2"/>
                </a:solidFill>
                <a:latin typeface="Questrial"/>
                <a:ea typeface="Questrial"/>
                <a:cs typeface="Questrial"/>
                <a:sym typeface="Questrial"/>
              </a:defRPr>
            </a:lvl2pPr>
            <a:lvl3pPr marL="1371600" marR="0" lvl="2" indent="-342900" algn="l" rtl="0">
              <a:lnSpc>
                <a:spcPct val="100000"/>
              </a:lnSpc>
              <a:spcBef>
                <a:spcPts val="270"/>
              </a:spcBef>
              <a:spcAft>
                <a:spcPts val="0"/>
              </a:spcAft>
              <a:buClr>
                <a:schemeClr val="accent2"/>
              </a:buClr>
              <a:buSzPts val="1800"/>
              <a:buFont typeface="Noto Sans Symbols"/>
              <a:buChar char="▪"/>
              <a:defRPr sz="1350" b="0" i="0" u="none" strike="noStrike" cap="none">
                <a:solidFill>
                  <a:schemeClr val="dk2"/>
                </a:solidFill>
                <a:latin typeface="Questrial"/>
                <a:ea typeface="Questrial"/>
                <a:cs typeface="Questrial"/>
                <a:sym typeface="Questrial"/>
              </a:defRPr>
            </a:lvl3pPr>
            <a:lvl4pPr marL="1828800" marR="0" lvl="3" indent="-330200" algn="l" rtl="0">
              <a:lnSpc>
                <a:spcPct val="100000"/>
              </a:lnSpc>
              <a:spcBef>
                <a:spcPts val="240"/>
              </a:spcBef>
              <a:spcAft>
                <a:spcPts val="0"/>
              </a:spcAft>
              <a:buClr>
                <a:schemeClr val="dk2"/>
              </a:buClr>
              <a:buSzPts val="1600"/>
              <a:buFont typeface="Arial"/>
              <a:buChar char="•"/>
              <a:defRPr sz="1200" b="0" i="0" u="none" strike="noStrike" cap="none">
                <a:solidFill>
                  <a:schemeClr val="dk2"/>
                </a:solidFill>
                <a:latin typeface="Questrial"/>
                <a:ea typeface="Questrial"/>
                <a:cs typeface="Questrial"/>
                <a:sym typeface="Questrial"/>
              </a:defRPr>
            </a:lvl4pPr>
            <a:lvl5pPr marL="2286000" marR="0" lvl="4" indent="-330200" algn="l" rtl="0">
              <a:lnSpc>
                <a:spcPct val="100000"/>
              </a:lnSpc>
              <a:spcBef>
                <a:spcPts val="240"/>
              </a:spcBef>
              <a:spcAft>
                <a:spcPts val="0"/>
              </a:spcAft>
              <a:buClr>
                <a:schemeClr val="dk2"/>
              </a:buClr>
              <a:buSzPts val="1600"/>
              <a:buFont typeface="Arial"/>
              <a:buChar char="•"/>
              <a:defRPr sz="1200" b="0" i="0" u="none" strike="noStrike" cap="none">
                <a:solidFill>
                  <a:schemeClr val="dk2"/>
                </a:solidFill>
                <a:latin typeface="Questrial"/>
                <a:ea typeface="Questrial"/>
                <a:cs typeface="Questrial"/>
                <a:sym typeface="Questrial"/>
              </a:defRPr>
            </a:lvl5pPr>
            <a:lvl6pPr marL="2743200" marR="0" lvl="5"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49" name="Google Shape;149;p30"/>
          <p:cNvSpPr txBox="1">
            <a:spLocks noGrp="1"/>
          </p:cNvSpPr>
          <p:nvPr>
            <p:ph type="body" idx="3"/>
          </p:nvPr>
        </p:nvSpPr>
        <p:spPr>
          <a:xfrm>
            <a:off x="4512746" y="1521883"/>
            <a:ext cx="4041900" cy="639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360"/>
              </a:spcBef>
              <a:spcAft>
                <a:spcPts val="0"/>
              </a:spcAft>
              <a:buClr>
                <a:schemeClr val="dk1"/>
              </a:buClr>
              <a:buSzPts val="2400"/>
              <a:buFont typeface="Noto Sans Symbols"/>
              <a:buNone/>
              <a:defRPr sz="1800" b="1" i="0" u="none" strike="noStrike" cap="none">
                <a:solidFill>
                  <a:schemeClr val="dk2"/>
                </a:solidFill>
                <a:latin typeface="Questrial"/>
                <a:ea typeface="Questrial"/>
                <a:cs typeface="Questrial"/>
                <a:sym typeface="Questrial"/>
              </a:defRPr>
            </a:lvl1pPr>
            <a:lvl2pPr marL="914400" marR="0" lvl="1" indent="-228600" algn="l" rtl="0">
              <a:lnSpc>
                <a:spcPct val="100000"/>
              </a:lnSpc>
              <a:spcBef>
                <a:spcPts val="300"/>
              </a:spcBef>
              <a:spcAft>
                <a:spcPts val="0"/>
              </a:spcAft>
              <a:buClr>
                <a:schemeClr val="lt1"/>
              </a:buClr>
              <a:buSzPts val="2000"/>
              <a:buFont typeface="Noto Sans Symbols"/>
              <a:buNone/>
              <a:defRPr sz="1500" b="1" i="0" u="none" strike="noStrike" cap="none">
                <a:solidFill>
                  <a:schemeClr val="dk2"/>
                </a:solidFill>
                <a:latin typeface="Questrial"/>
                <a:ea typeface="Questrial"/>
                <a:cs typeface="Questrial"/>
                <a:sym typeface="Questrial"/>
              </a:defRPr>
            </a:lvl2pPr>
            <a:lvl3pPr marL="1371600" marR="0" lvl="2" indent="-228600" algn="l" rtl="0">
              <a:lnSpc>
                <a:spcPct val="100000"/>
              </a:lnSpc>
              <a:spcBef>
                <a:spcPts val="270"/>
              </a:spcBef>
              <a:spcAft>
                <a:spcPts val="0"/>
              </a:spcAft>
              <a:buClr>
                <a:schemeClr val="accent2"/>
              </a:buClr>
              <a:buSzPts val="1800"/>
              <a:buFont typeface="Noto Sans Symbols"/>
              <a:buNone/>
              <a:defRPr sz="1350" b="1" i="0" u="none" strike="noStrike" cap="none">
                <a:solidFill>
                  <a:schemeClr val="dk2"/>
                </a:solidFill>
                <a:latin typeface="Questrial"/>
                <a:ea typeface="Questrial"/>
                <a:cs typeface="Questrial"/>
                <a:sym typeface="Questrial"/>
              </a:defRPr>
            </a:lvl3pPr>
            <a:lvl4pPr marL="1828800" marR="0" lvl="3" indent="-228600" algn="l" rtl="0">
              <a:lnSpc>
                <a:spcPct val="100000"/>
              </a:lnSpc>
              <a:spcBef>
                <a:spcPts val="240"/>
              </a:spcBef>
              <a:spcAft>
                <a:spcPts val="0"/>
              </a:spcAft>
              <a:buClr>
                <a:schemeClr val="dk2"/>
              </a:buClr>
              <a:buSzPts val="1600"/>
              <a:buFont typeface="Arial"/>
              <a:buNone/>
              <a:defRPr sz="1200" b="1" i="0" u="none" strike="noStrike" cap="none">
                <a:solidFill>
                  <a:schemeClr val="dk2"/>
                </a:solidFill>
                <a:latin typeface="Questrial"/>
                <a:ea typeface="Questrial"/>
                <a:cs typeface="Questrial"/>
                <a:sym typeface="Questrial"/>
              </a:defRPr>
            </a:lvl4pPr>
            <a:lvl5pPr marL="2286000" marR="0" lvl="4" indent="-228600" algn="l" rtl="0">
              <a:lnSpc>
                <a:spcPct val="100000"/>
              </a:lnSpc>
              <a:spcBef>
                <a:spcPts val="240"/>
              </a:spcBef>
              <a:spcAft>
                <a:spcPts val="0"/>
              </a:spcAft>
              <a:buClr>
                <a:schemeClr val="dk2"/>
              </a:buClr>
              <a:buSzPts val="1600"/>
              <a:buFont typeface="Arial"/>
              <a:buNone/>
              <a:defRPr sz="1200" b="1" i="0" u="none" strike="noStrike" cap="none">
                <a:solidFill>
                  <a:schemeClr val="dk2"/>
                </a:solidFill>
                <a:latin typeface="Questrial"/>
                <a:ea typeface="Questrial"/>
                <a:cs typeface="Questrial"/>
                <a:sym typeface="Questrial"/>
              </a:defRPr>
            </a:lvl5pPr>
            <a:lvl6pPr marL="2743200" marR="0" lvl="5"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50" name="Google Shape;150;p30"/>
          <p:cNvSpPr txBox="1">
            <a:spLocks noGrp="1"/>
          </p:cNvSpPr>
          <p:nvPr>
            <p:ph type="body" idx="4"/>
          </p:nvPr>
        </p:nvSpPr>
        <p:spPr>
          <a:xfrm>
            <a:off x="4512746" y="2161644"/>
            <a:ext cx="4041900" cy="4109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360"/>
              </a:spcBef>
              <a:spcAft>
                <a:spcPts val="0"/>
              </a:spcAft>
              <a:buClr>
                <a:schemeClr val="dk1"/>
              </a:buClr>
              <a:buSzPts val="2400"/>
              <a:buFont typeface="Noto Sans Symbols"/>
              <a:buChar char="▪"/>
              <a:defRPr sz="1800" b="0" i="0" u="none" strike="noStrike" cap="none">
                <a:solidFill>
                  <a:schemeClr val="dk2"/>
                </a:solidFill>
                <a:latin typeface="Questrial"/>
                <a:ea typeface="Questrial"/>
                <a:cs typeface="Questrial"/>
                <a:sym typeface="Questrial"/>
              </a:defRPr>
            </a:lvl1pPr>
            <a:lvl2pPr marL="914400" marR="0" lvl="1" indent="-355600" algn="l" rtl="0">
              <a:lnSpc>
                <a:spcPct val="100000"/>
              </a:lnSpc>
              <a:spcBef>
                <a:spcPts val="300"/>
              </a:spcBef>
              <a:spcAft>
                <a:spcPts val="0"/>
              </a:spcAft>
              <a:buClr>
                <a:schemeClr val="lt1"/>
              </a:buClr>
              <a:buSzPts val="2000"/>
              <a:buFont typeface="Noto Sans Symbols"/>
              <a:buChar char="▪"/>
              <a:defRPr sz="1500" b="0" i="0" u="none" strike="noStrike" cap="none">
                <a:solidFill>
                  <a:schemeClr val="dk2"/>
                </a:solidFill>
                <a:latin typeface="Questrial"/>
                <a:ea typeface="Questrial"/>
                <a:cs typeface="Questrial"/>
                <a:sym typeface="Questrial"/>
              </a:defRPr>
            </a:lvl2pPr>
            <a:lvl3pPr marL="1371600" marR="0" lvl="2" indent="-342900" algn="l" rtl="0">
              <a:lnSpc>
                <a:spcPct val="100000"/>
              </a:lnSpc>
              <a:spcBef>
                <a:spcPts val="270"/>
              </a:spcBef>
              <a:spcAft>
                <a:spcPts val="0"/>
              </a:spcAft>
              <a:buClr>
                <a:schemeClr val="accent2"/>
              </a:buClr>
              <a:buSzPts val="1800"/>
              <a:buFont typeface="Noto Sans Symbols"/>
              <a:buChar char="▪"/>
              <a:defRPr sz="1350" b="0" i="0" u="none" strike="noStrike" cap="none">
                <a:solidFill>
                  <a:schemeClr val="dk2"/>
                </a:solidFill>
                <a:latin typeface="Questrial"/>
                <a:ea typeface="Questrial"/>
                <a:cs typeface="Questrial"/>
                <a:sym typeface="Questrial"/>
              </a:defRPr>
            </a:lvl3pPr>
            <a:lvl4pPr marL="1828800" marR="0" lvl="3" indent="-330200" algn="l" rtl="0">
              <a:lnSpc>
                <a:spcPct val="100000"/>
              </a:lnSpc>
              <a:spcBef>
                <a:spcPts val="240"/>
              </a:spcBef>
              <a:spcAft>
                <a:spcPts val="0"/>
              </a:spcAft>
              <a:buClr>
                <a:schemeClr val="dk2"/>
              </a:buClr>
              <a:buSzPts val="1600"/>
              <a:buFont typeface="Arial"/>
              <a:buChar char="•"/>
              <a:defRPr sz="1200" b="0" i="0" u="none" strike="noStrike" cap="none">
                <a:solidFill>
                  <a:schemeClr val="dk2"/>
                </a:solidFill>
                <a:latin typeface="Questrial"/>
                <a:ea typeface="Questrial"/>
                <a:cs typeface="Questrial"/>
                <a:sym typeface="Questrial"/>
              </a:defRPr>
            </a:lvl4pPr>
            <a:lvl5pPr marL="2286000" marR="0" lvl="4" indent="-330200" algn="l" rtl="0">
              <a:lnSpc>
                <a:spcPct val="100000"/>
              </a:lnSpc>
              <a:spcBef>
                <a:spcPts val="240"/>
              </a:spcBef>
              <a:spcAft>
                <a:spcPts val="0"/>
              </a:spcAft>
              <a:buClr>
                <a:schemeClr val="dk2"/>
              </a:buClr>
              <a:buSzPts val="1600"/>
              <a:buFont typeface="Arial"/>
              <a:buChar char="•"/>
              <a:defRPr sz="1200" b="0" i="0" u="none" strike="noStrike" cap="none">
                <a:solidFill>
                  <a:schemeClr val="dk2"/>
                </a:solidFill>
                <a:latin typeface="Questrial"/>
                <a:ea typeface="Questrial"/>
                <a:cs typeface="Questrial"/>
                <a:sym typeface="Questrial"/>
              </a:defRPr>
            </a:lvl5pPr>
            <a:lvl6pPr marL="2743200" marR="0" lvl="5"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365298" y="350816"/>
            <a:ext cx="6987000" cy="915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4400"/>
              <a:buFont typeface="Questrial"/>
              <a:buNone/>
              <a:defRPr sz="33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3" name="Google Shape;153;p31"/>
          <p:cNvSpPr txBox="1">
            <a:spLocks noGrp="1"/>
          </p:cNvSpPr>
          <p:nvPr>
            <p:ph type="dt" idx="10"/>
          </p:nvPr>
        </p:nvSpPr>
        <p:spPr>
          <a:xfrm>
            <a:off x="457200" y="6356351"/>
            <a:ext cx="21336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4" name="Google Shape;154;p31"/>
          <p:cNvSpPr txBox="1">
            <a:spLocks noGrp="1"/>
          </p:cNvSpPr>
          <p:nvPr>
            <p:ph type="ftr" idx="11"/>
          </p:nvPr>
        </p:nvSpPr>
        <p:spPr>
          <a:xfrm>
            <a:off x="3124200" y="6356351"/>
            <a:ext cx="28956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5" name="Google Shape;155;p31"/>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p33"/>
          <p:cNvSpPr txBox="1">
            <a:spLocks noGrp="1"/>
          </p:cNvSpPr>
          <p:nvPr>
            <p:ph type="dt" idx="10"/>
          </p:nvPr>
        </p:nvSpPr>
        <p:spPr>
          <a:xfrm>
            <a:off x="457200" y="6356351"/>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59" name="Google Shape;159;p33"/>
          <p:cNvSpPr txBox="1">
            <a:spLocks noGrp="1"/>
          </p:cNvSpPr>
          <p:nvPr>
            <p:ph type="ftr" idx="11"/>
          </p:nvPr>
        </p:nvSpPr>
        <p:spPr>
          <a:xfrm>
            <a:off x="3124200" y="6356351"/>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60" name="Google Shape;160;p33"/>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29"/>
        <p:cNvGrpSpPr/>
        <p:nvPr/>
      </p:nvGrpSpPr>
      <p:grpSpPr>
        <a:xfrm>
          <a:off x="0" y="0"/>
          <a:ext cx="0" cy="0"/>
          <a:chOff x="0" y="0"/>
          <a:chExt cx="0" cy="0"/>
        </a:xfrm>
      </p:grpSpPr>
      <p:sp>
        <p:nvSpPr>
          <p:cNvPr id="30" name="Google Shape;30;p4"/>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1" name="Google Shape;31;p4"/>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32" name="Google Shape;32;p4"/>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3" name="Google Shape;33;p4"/>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35"/>
        <p:cNvGrpSpPr/>
        <p:nvPr/>
      </p:nvGrpSpPr>
      <p:grpSpPr>
        <a:xfrm>
          <a:off x="0" y="0"/>
          <a:ext cx="0" cy="0"/>
          <a:chOff x="0" y="0"/>
          <a:chExt cx="0" cy="0"/>
        </a:xfrm>
      </p:grpSpPr>
      <p:sp>
        <p:nvSpPr>
          <p:cNvPr id="36" name="Google Shape;36;p5"/>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37" name="Google Shape;37;p5"/>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39" name="Google Shape;39;p5"/>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7"/>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8"/>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8"/>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3182472" y="6019223"/>
            <a:ext cx="509050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Installation and Coaching of Classroom Practices</a:t>
            </a:r>
            <a:endParaRPr sz="1400" b="0" i="0" u="none" strike="noStrike" cap="none">
              <a:solidFill>
                <a:srgbClr val="3A53A5"/>
              </a:solidFill>
              <a:latin typeface="Twentieth Century"/>
              <a:ea typeface="Twentieth Century"/>
              <a:cs typeface="Twentieth Century"/>
              <a:sym typeface="Twentieth Century"/>
            </a:endParaRPr>
          </a:p>
        </p:txBody>
      </p:sp>
      <p:grpSp>
        <p:nvGrpSpPr>
          <p:cNvPr id="13" name="Google Shape;13;p1"/>
          <p:cNvGrpSpPr/>
          <p:nvPr/>
        </p:nvGrpSpPr>
        <p:grpSpPr>
          <a:xfrm>
            <a:off x="8272974" y="5973863"/>
            <a:ext cx="665445" cy="653098"/>
            <a:chOff x="8272974" y="5973863"/>
            <a:chExt cx="665445" cy="653098"/>
          </a:xfrm>
        </p:grpSpPr>
        <p:grpSp>
          <p:nvGrpSpPr>
            <p:cNvPr id="14" name="Google Shape;14;p1"/>
            <p:cNvGrpSpPr/>
            <p:nvPr/>
          </p:nvGrpSpPr>
          <p:grpSpPr>
            <a:xfrm>
              <a:off x="8272974" y="5973863"/>
              <a:ext cx="665353" cy="653098"/>
              <a:chOff x="8272974" y="5973863"/>
              <a:chExt cx="665353" cy="653098"/>
            </a:xfrm>
          </p:grpSpPr>
          <p:grpSp>
            <p:nvGrpSpPr>
              <p:cNvPr id="15" name="Google Shape;15;p1"/>
              <p:cNvGrpSpPr/>
              <p:nvPr/>
            </p:nvGrpSpPr>
            <p:grpSpPr>
              <a:xfrm>
                <a:off x="8272974" y="5973863"/>
                <a:ext cx="665353" cy="653098"/>
                <a:chOff x="8272974" y="5973863"/>
                <a:chExt cx="665353" cy="653098"/>
              </a:xfrm>
            </p:grpSpPr>
            <p:grpSp>
              <p:nvGrpSpPr>
                <p:cNvPr id="16" name="Google Shape;16;p1"/>
                <p:cNvGrpSpPr/>
                <p:nvPr/>
              </p:nvGrpSpPr>
              <p:grpSpPr>
                <a:xfrm>
                  <a:off x="8272974" y="5973863"/>
                  <a:ext cx="665353" cy="653098"/>
                  <a:chOff x="541585" y="730453"/>
                  <a:chExt cx="665353" cy="653098"/>
                </a:xfrm>
              </p:grpSpPr>
              <p:sp>
                <p:nvSpPr>
                  <p:cNvPr id="17" name="Google Shape;17;p1"/>
                  <p:cNvSpPr/>
                  <p:nvPr/>
                </p:nvSpPr>
                <p:spPr>
                  <a:xfrm>
                    <a:off x="542358" y="73045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sp>
                <p:nvSpPr>
                  <p:cNvPr id="18" name="Google Shape;18;p1"/>
                  <p:cNvSpPr/>
                  <p:nvPr/>
                </p:nvSpPr>
                <p:spPr>
                  <a:xfrm>
                    <a:off x="891477" y="730453"/>
                    <a:ext cx="315461" cy="3142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9" name="Google Shape;19;p1"/>
                  <p:cNvSpPr/>
                  <p:nvPr/>
                </p:nvSpPr>
                <p:spPr>
                  <a:xfrm>
                    <a:off x="541585" y="1064862"/>
                    <a:ext cx="315194" cy="3186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grpSp>
            <p:sp>
              <p:nvSpPr>
                <p:cNvPr id="20" name="Google Shape;20;p1"/>
                <p:cNvSpPr/>
                <p:nvPr/>
              </p:nvSpPr>
              <p:spPr>
                <a:xfrm>
                  <a:off x="8272974" y="5973863"/>
                  <a:ext cx="315461" cy="314289"/>
                </a:xfrm>
                <a:prstGeom prst="roundRect">
                  <a:avLst>
                    <a:gd name="adj" fmla="val 16667"/>
                  </a:avLst>
                </a:prstGeom>
                <a:solidFill>
                  <a:srgbClr val="EAEDF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grpSp>
          <p:sp>
            <p:nvSpPr>
              <p:cNvPr id="21" name="Google Shape;21;p1"/>
              <p:cNvSpPr txBox="1"/>
              <p:nvPr/>
            </p:nvSpPr>
            <p:spPr>
              <a:xfrm>
                <a:off x="8642350" y="6385525"/>
                <a:ext cx="270142" cy="138499"/>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900" b="0" i="0" u="none" strike="noStrike" cap="none">
                    <a:solidFill>
                      <a:srgbClr val="FFFFFF"/>
                    </a:solidFill>
                    <a:latin typeface="Libre Baskerville"/>
                    <a:ea typeface="Libre Baskerville"/>
                    <a:cs typeface="Libre Baskerville"/>
                    <a:sym typeface="Libre Baskerville"/>
                  </a:rPr>
                  <a:t>PBIS</a:t>
                </a:r>
                <a:endParaRPr sz="900" b="0" i="0" u="none" strike="noStrike" cap="none">
                  <a:solidFill>
                    <a:srgbClr val="3A54A5"/>
                  </a:solidFill>
                  <a:latin typeface="Calibri"/>
                  <a:ea typeface="Calibri"/>
                  <a:cs typeface="Calibri"/>
                  <a:sym typeface="Calibri"/>
                </a:endParaRPr>
              </a:p>
            </p:txBody>
          </p:sp>
        </p:grpSp>
        <p:pic>
          <p:nvPicPr>
            <p:cNvPr id="22" name="Google Shape;22;p1" descr="Logo_Icon_FINAL.png"/>
            <p:cNvPicPr preferRelativeResize="0"/>
            <p:nvPr/>
          </p:nvPicPr>
          <p:blipFill rotWithShape="1">
            <a:blip r:embed="rId11">
              <a:alphaModFix/>
            </a:blip>
            <a:srcRect/>
            <a:stretch/>
          </p:blipFill>
          <p:spPr>
            <a:xfrm>
              <a:off x="8618379" y="6305702"/>
              <a:ext cx="320040" cy="32004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1"/>
          <p:cNvSpPr/>
          <p:nvPr/>
        </p:nvSpPr>
        <p:spPr>
          <a:xfrm>
            <a:off x="3182472" y="6019223"/>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a:solidFill>
                  <a:srgbClr val="3A53A5"/>
                </a:solidFill>
                <a:latin typeface="Twentieth Century"/>
                <a:ea typeface="Twentieth Century"/>
                <a:cs typeface="Twentieth Century"/>
                <a:sym typeface="Twentieth Century"/>
              </a:rPr>
              <a:t>Installation and Coaching of Classroom Practices</a:t>
            </a:r>
            <a:endParaRPr sz="1400">
              <a:solidFill>
                <a:srgbClr val="3A53A5"/>
              </a:solidFill>
              <a:latin typeface="Twentieth Century"/>
              <a:ea typeface="Twentieth Century"/>
              <a:cs typeface="Twentieth Century"/>
              <a:sym typeface="Twentieth Century"/>
            </a:endParaRPr>
          </a:p>
        </p:txBody>
      </p:sp>
      <p:grpSp>
        <p:nvGrpSpPr>
          <p:cNvPr id="64" name="Google Shape;64;p11"/>
          <p:cNvGrpSpPr/>
          <p:nvPr/>
        </p:nvGrpSpPr>
        <p:grpSpPr>
          <a:xfrm>
            <a:off x="8272974" y="5973863"/>
            <a:ext cx="665445" cy="653098"/>
            <a:chOff x="8272974" y="5973863"/>
            <a:chExt cx="665445" cy="653098"/>
          </a:xfrm>
        </p:grpSpPr>
        <p:grpSp>
          <p:nvGrpSpPr>
            <p:cNvPr id="65" name="Google Shape;65;p11"/>
            <p:cNvGrpSpPr/>
            <p:nvPr/>
          </p:nvGrpSpPr>
          <p:grpSpPr>
            <a:xfrm>
              <a:off x="8272974" y="5973863"/>
              <a:ext cx="665353" cy="653098"/>
              <a:chOff x="8272974" y="5973863"/>
              <a:chExt cx="665353" cy="653098"/>
            </a:xfrm>
          </p:grpSpPr>
          <p:grpSp>
            <p:nvGrpSpPr>
              <p:cNvPr id="66" name="Google Shape;66;p11"/>
              <p:cNvGrpSpPr/>
              <p:nvPr/>
            </p:nvGrpSpPr>
            <p:grpSpPr>
              <a:xfrm>
                <a:off x="8272974" y="5973863"/>
                <a:ext cx="665353" cy="653098"/>
                <a:chOff x="8272974" y="5973863"/>
                <a:chExt cx="665353" cy="653098"/>
              </a:xfrm>
            </p:grpSpPr>
            <p:grpSp>
              <p:nvGrpSpPr>
                <p:cNvPr id="67" name="Google Shape;67;p11"/>
                <p:cNvGrpSpPr/>
                <p:nvPr/>
              </p:nvGrpSpPr>
              <p:grpSpPr>
                <a:xfrm>
                  <a:off x="8272974" y="5973863"/>
                  <a:ext cx="665353" cy="653098"/>
                  <a:chOff x="541585" y="730453"/>
                  <a:chExt cx="665353" cy="653098"/>
                </a:xfrm>
              </p:grpSpPr>
              <p:sp>
                <p:nvSpPr>
                  <p:cNvPr id="68" name="Google Shape;68;p11"/>
                  <p:cNvSpPr/>
                  <p:nvPr/>
                </p:nvSpPr>
                <p:spPr>
                  <a:xfrm>
                    <a:off x="542358" y="730453"/>
                    <a:ext cx="297106" cy="29600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rgbClr val="FFFFFF"/>
                      </a:solidFill>
                      <a:latin typeface="Libre Baskerville"/>
                      <a:ea typeface="Libre Baskerville"/>
                      <a:cs typeface="Libre Baskerville"/>
                      <a:sym typeface="Libre Baskerville"/>
                    </a:endParaRPr>
                  </a:p>
                </p:txBody>
              </p:sp>
              <p:sp>
                <p:nvSpPr>
                  <p:cNvPr id="69" name="Google Shape;69;p11"/>
                  <p:cNvSpPr/>
                  <p:nvPr/>
                </p:nvSpPr>
                <p:spPr>
                  <a:xfrm>
                    <a:off x="891477" y="730453"/>
                    <a:ext cx="315461" cy="3142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1"/>
                  <p:cNvSpPr/>
                  <p:nvPr/>
                </p:nvSpPr>
                <p:spPr>
                  <a:xfrm>
                    <a:off x="541585" y="1064862"/>
                    <a:ext cx="315194" cy="318689"/>
                  </a:xfrm>
                  <a:prstGeom prst="roundRect">
                    <a:avLst>
                      <a:gd name="adj" fmla="val 16667"/>
                    </a:avLst>
                  </a:prstGeom>
                  <a:solidFill>
                    <a:srgbClr val="BCC6E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1" name="Google Shape;71;p11"/>
                <p:cNvSpPr/>
                <p:nvPr/>
              </p:nvSpPr>
              <p:spPr>
                <a:xfrm>
                  <a:off x="8272974" y="5973863"/>
                  <a:ext cx="315461" cy="314289"/>
                </a:xfrm>
                <a:prstGeom prst="roundRect">
                  <a:avLst>
                    <a:gd name="adj" fmla="val 16667"/>
                  </a:avLst>
                </a:prstGeom>
                <a:solidFill>
                  <a:srgbClr val="EAEDF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 name="Google Shape;72;p11"/>
              <p:cNvSpPr txBox="1"/>
              <p:nvPr/>
            </p:nvSpPr>
            <p:spPr>
              <a:xfrm>
                <a:off x="8642350" y="6385525"/>
                <a:ext cx="270142" cy="138499"/>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900">
                    <a:solidFill>
                      <a:srgbClr val="FFFFFF"/>
                    </a:solidFill>
                    <a:latin typeface="Libre Baskerville"/>
                    <a:ea typeface="Libre Baskerville"/>
                    <a:cs typeface="Libre Baskerville"/>
                    <a:sym typeface="Libre Baskerville"/>
                  </a:rPr>
                  <a:t>PBIS</a:t>
                </a:r>
                <a:endParaRPr sz="900">
                  <a:solidFill>
                    <a:schemeClr val="dk1"/>
                  </a:solidFill>
                  <a:latin typeface="Calibri"/>
                  <a:ea typeface="Calibri"/>
                  <a:cs typeface="Calibri"/>
                  <a:sym typeface="Calibri"/>
                </a:endParaRPr>
              </a:p>
            </p:txBody>
          </p:sp>
        </p:grpSp>
        <p:pic>
          <p:nvPicPr>
            <p:cNvPr id="73" name="Google Shape;73;p11" descr="Logo_Icon_FINAL.png"/>
            <p:cNvPicPr preferRelativeResize="0"/>
            <p:nvPr/>
          </p:nvPicPr>
          <p:blipFill rotWithShape="1">
            <a:blip r:embed="rId11">
              <a:alphaModFix/>
            </a:blip>
            <a:srcRect/>
            <a:stretch/>
          </p:blipFill>
          <p:spPr>
            <a:xfrm>
              <a:off x="8618379" y="6305702"/>
              <a:ext cx="320040" cy="32004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4"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65298" y="350816"/>
            <a:ext cx="6987000" cy="915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2"/>
          <p:cNvSpPr txBox="1">
            <a:spLocks noGrp="1"/>
          </p:cNvSpPr>
          <p:nvPr>
            <p:ph type="body" idx="1"/>
          </p:nvPr>
        </p:nvSpPr>
        <p:spPr>
          <a:xfrm>
            <a:off x="365298" y="1600200"/>
            <a:ext cx="8257500" cy="4691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2"/>
                </a:solidFill>
                <a:latin typeface="Questrial"/>
                <a:ea typeface="Questrial"/>
                <a:cs typeface="Questrial"/>
                <a:sym typeface="Questrial"/>
              </a:defRPr>
            </a:lvl1pPr>
            <a:lvl2pPr marL="914400" marR="0" lvl="1" indent="-406400" algn="l" rtl="0">
              <a:lnSpc>
                <a:spcPct val="100000"/>
              </a:lnSpc>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Google Shape;118;p22"/>
          <p:cNvSpPr/>
          <p:nvPr/>
        </p:nvSpPr>
        <p:spPr>
          <a:xfrm>
            <a:off x="3317483" y="6113855"/>
            <a:ext cx="4313700" cy="58470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Clr>
                <a:srgbClr val="000000"/>
              </a:buClr>
              <a:buSzPts val="1350"/>
              <a:buFont typeface="Arial"/>
              <a:buNone/>
            </a:pPr>
            <a:endParaRPr sz="1350" b="0" i="0" u="none" strike="noStrike" cap="none">
              <a:solidFill>
                <a:srgbClr val="3A53A5"/>
              </a:solidFill>
              <a:latin typeface="Questrial"/>
              <a:ea typeface="Questrial"/>
              <a:cs typeface="Questrial"/>
              <a:sym typeface="Questrial"/>
            </a:endParaRPr>
          </a:p>
          <a:p>
            <a:pPr marL="0" marR="0" lvl="0" indent="0" algn="r" rtl="0">
              <a:lnSpc>
                <a:spcPct val="100000"/>
              </a:lnSpc>
              <a:spcBef>
                <a:spcPts val="0"/>
              </a:spcBef>
              <a:spcAft>
                <a:spcPts val="0"/>
              </a:spcAft>
              <a:buClr>
                <a:srgbClr val="000000"/>
              </a:buClr>
              <a:buSzPts val="1050"/>
              <a:buFont typeface="Arial"/>
              <a:buNone/>
            </a:pPr>
            <a:r>
              <a:rPr lang="en-US" sz="1050" b="0" i="0" u="none" strike="noStrike" cap="none">
                <a:solidFill>
                  <a:srgbClr val="3A53A5"/>
                </a:solidFill>
                <a:latin typeface="Questrial"/>
                <a:ea typeface="Questrial"/>
                <a:cs typeface="Questrial"/>
                <a:sym typeface="Questrial"/>
              </a:rPr>
              <a:t> 5A Classroom (TFI 1.8)</a:t>
            </a:r>
            <a:endParaRPr sz="1050" b="0" i="0" u="none" strike="noStrike" cap="none">
              <a:solidFill>
                <a:srgbClr val="3A53A5"/>
              </a:solidFill>
              <a:latin typeface="Questrial"/>
              <a:ea typeface="Questrial"/>
              <a:cs typeface="Questrial"/>
              <a:sym typeface="Questrial"/>
            </a:endParaRPr>
          </a:p>
        </p:txBody>
      </p:sp>
      <p:pic>
        <p:nvPicPr>
          <p:cNvPr id="119" name="Google Shape;119;p22" descr="Minnesota PBIS Logo (4).jpg"/>
          <p:cNvPicPr preferRelativeResize="0"/>
          <p:nvPr/>
        </p:nvPicPr>
        <p:blipFill rotWithShape="1">
          <a:blip r:embed="rId13">
            <a:alphaModFix/>
          </a:blip>
          <a:srcRect/>
          <a:stretch/>
        </p:blipFill>
        <p:spPr>
          <a:xfrm>
            <a:off x="7852305" y="6291269"/>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hyperlink" Target="https://drive.google.com/open?id=12opCO3Gn8Eq0EMOzqsZrximtkykJ7UWn5hf6KzcFQvs" TargetMode="External"/><Relationship Id="rId3" Type="http://schemas.openxmlformats.org/officeDocument/2006/relationships/image" Target="../media/image16.png"/><Relationship Id="rId7" Type="http://schemas.openxmlformats.org/officeDocument/2006/relationships/hyperlink" Target="https://drive.google.com/open?id=1JpuKTTi8Vm39Wzl0pLYV4cpcVBobezZL"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drive.google.com/open?id=1kgnVyObSpL1GAUCN82JDUkXQ4v8Y797c" TargetMode="External"/><Relationship Id="rId5" Type="http://schemas.openxmlformats.org/officeDocument/2006/relationships/hyperlink" Target="https://drive.google.com/file/d/1QjP1FS1nQKmdiXVGBwh-sJJptywCmVFJ/view?usp=sharing" TargetMode="External"/><Relationship Id="rId4" Type="http://schemas.openxmlformats.org/officeDocument/2006/relationships/hyperlink" Target="https://docs.google.com/document/d/1ZmOuI2jhKY07cu1PCCqdfM_7G7LgYK5LCyP08wyF8F8/edit?usp=shar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nhvadGn_Z4OncnwTMvi1vtxvx01xlsA8/view?usp=sharing"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drive.google.com/open?id=1gL84f3zQ0Orru0GPAQNZQ6K16CKbfIGpvILKsPSjvms" TargetMode="External"/><Relationship Id="rId13" Type="http://schemas.openxmlformats.org/officeDocument/2006/relationships/hyperlink" Target="https://drive.google.com/open?id=14ufPaQFecu_ZV2uzxJ8f1_VxdWpZu7-xteRVRDGqH2s" TargetMode="External"/><Relationship Id="rId18" Type="http://schemas.openxmlformats.org/officeDocument/2006/relationships/hyperlink" Target="https://drive.google.com/open?id=16NhfOniYrxelw83rIK1Jdjb5dtywUaabI4nqicofLxA" TargetMode="External"/><Relationship Id="rId3" Type="http://schemas.openxmlformats.org/officeDocument/2006/relationships/hyperlink" Target="https://drive.google.com/file/d/1nhvadGn_Z4OncnwTMvi1vtxvx01xlsA8/view?usp=sharing" TargetMode="External"/><Relationship Id="rId7" Type="http://schemas.openxmlformats.org/officeDocument/2006/relationships/hyperlink" Target="https://docs.google.com/document/d/1nu1RR0mdOw3tt30hNbUjQdpyQzZvabL2cTwLa0LKQVE/edit?usp=sharing" TargetMode="External"/><Relationship Id="rId12" Type="http://schemas.openxmlformats.org/officeDocument/2006/relationships/hyperlink" Target="https://drive.google.com/open?id=1YdhWBjjXHqPRMR6PZnQxSF_sRgN3eA85" TargetMode="External"/><Relationship Id="rId17" Type="http://schemas.openxmlformats.org/officeDocument/2006/relationships/hyperlink" Target="https://drive.google.com/open?id=1MDUKSPzuWXTanKkAcmdUlFHT65Uuj8z3cuOY_FxESr4" TargetMode="External"/><Relationship Id="rId2" Type="http://schemas.openxmlformats.org/officeDocument/2006/relationships/notesSlide" Target="../notesSlides/notesSlide30.xml"/><Relationship Id="rId16" Type="http://schemas.openxmlformats.org/officeDocument/2006/relationships/hyperlink" Target="https://docs.google.com/document/d/13H9S0dDCcfR29Hmv_WxZpFJImr89BUlsRkvXViZgsws/edit?usp=sharing" TargetMode="External"/><Relationship Id="rId1" Type="http://schemas.openxmlformats.org/officeDocument/2006/relationships/slideLayout" Target="../slideLayouts/slideLayout11.xml"/><Relationship Id="rId6" Type="http://schemas.openxmlformats.org/officeDocument/2006/relationships/hyperlink" Target="https://drive.google.com/open?id=12opCO3Gn8Eq0EMOzqsZrximtkykJ7UWn5hf6KzcFQvs" TargetMode="External"/><Relationship Id="rId11" Type="http://schemas.openxmlformats.org/officeDocument/2006/relationships/hyperlink" Target="https://drive.google.com/open?id=1IuzxAUMclB0fleV7DTzA9C2p8ETx-UC9" TargetMode="External"/><Relationship Id="rId5" Type="http://schemas.openxmlformats.org/officeDocument/2006/relationships/hyperlink" Target="https://drive.google.com/open?id=1rOjcpqtNk7vUidlSIfw4OohgROHuvcly" TargetMode="External"/><Relationship Id="rId15" Type="http://schemas.openxmlformats.org/officeDocument/2006/relationships/hyperlink" Target="https://drive.google.com/open?id=11T6lkj0eoGP2xDavlXua_p4w8A9JTbuZ" TargetMode="External"/><Relationship Id="rId10" Type="http://schemas.openxmlformats.org/officeDocument/2006/relationships/hyperlink" Target="https://drive.google.com/open?id=1IiTnYePjb8ybr4iS_Kl4P3ESec9c44Oi" TargetMode="External"/><Relationship Id="rId4" Type="http://schemas.openxmlformats.org/officeDocument/2006/relationships/hyperlink" Target="https://drive.google.com/open?id=1_4RgcGwDHv_qma3wxsTUahCaXy0XFKpv" TargetMode="External"/><Relationship Id="rId9" Type="http://schemas.openxmlformats.org/officeDocument/2006/relationships/hyperlink" Target="https://drive.google.com/open?id=1VOybbfT6af46DWGiEbnfaaiVLJS35pbZ" TargetMode="External"/><Relationship Id="rId14" Type="http://schemas.openxmlformats.org/officeDocument/2006/relationships/hyperlink" Target="https://drive.google.com/open?id=1B2aCqQMqmt7scvkGAxDAKq_HzWfX-I2A"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pbis.org/resource/1016/supporting-and-responding-to-behavior" TargetMode="External"/><Relationship Id="rId3" Type="http://schemas.openxmlformats.org/officeDocument/2006/relationships/hyperlink" Target="http://www.pbis.org/school/pbis-in-the-classroom" TargetMode="External"/><Relationship Id="rId7" Type="http://schemas.openxmlformats.org/officeDocument/2006/relationships/hyperlink" Target="https://www.pbis.org/resource/192/classroom-checklists-effective-classroom-plan-environmental-inventory-checklist"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hyperlink" Target="http://www.midatlanticpbis.org/materials-1/classroom" TargetMode="External"/><Relationship Id="rId5" Type="http://schemas.openxmlformats.org/officeDocument/2006/relationships/hyperlink" Target="http://www.livebinders.com/play/play?id=2295063" TargetMode="External"/><Relationship Id="rId4" Type="http://schemas.openxmlformats.org/officeDocument/2006/relationships/hyperlink" Target="http://www.midwestpbis.org/materials/classroom-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318164" y="758668"/>
            <a:ext cx="8462903"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C000"/>
              </a:buClr>
              <a:buSzPts val="6000"/>
              <a:buFont typeface="Play"/>
              <a:buNone/>
            </a:pPr>
            <a:r>
              <a:rPr lang="en-US" sz="6000" dirty="0">
                <a:solidFill>
                  <a:srgbClr val="FFC000"/>
                </a:solidFill>
                <a:latin typeface="Play" panose="020B0604020202020204" charset="0"/>
                <a:ea typeface="Play"/>
                <a:cs typeface="Play"/>
                <a:sym typeface="Play"/>
              </a:rPr>
              <a:t>PBIS – Classroom*</a:t>
            </a:r>
            <a:endParaRPr sz="6000" dirty="0">
              <a:solidFill>
                <a:srgbClr val="FFC000"/>
              </a:solidFill>
              <a:latin typeface="Play" panose="020B0604020202020204" charset="0"/>
              <a:ea typeface="Play"/>
              <a:cs typeface="Play"/>
              <a:sym typeface="Play"/>
            </a:endParaRPr>
          </a:p>
        </p:txBody>
      </p:sp>
      <p:sp>
        <p:nvSpPr>
          <p:cNvPr id="166" name="Google Shape;166;p34"/>
          <p:cNvSpPr txBox="1">
            <a:spLocks noGrp="1"/>
          </p:cNvSpPr>
          <p:nvPr>
            <p:ph type="body" idx="1"/>
          </p:nvPr>
        </p:nvSpPr>
        <p:spPr>
          <a:xfrm>
            <a:off x="813071" y="4152507"/>
            <a:ext cx="6172191" cy="23492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2800" dirty="0"/>
              <a:t>Materials modified from the Midwest PBIS Network</a:t>
            </a:r>
            <a:endParaRPr dirty="0"/>
          </a:p>
          <a:p>
            <a:pPr marL="0" lvl="0" indent="0" algn="l" rtl="0">
              <a:spcBef>
                <a:spcPts val="560"/>
              </a:spcBef>
              <a:spcAft>
                <a:spcPts val="0"/>
              </a:spcAft>
              <a:buSzPts val="2800"/>
              <a:buNone/>
            </a:pPr>
            <a:endParaRPr sz="2800" dirty="0"/>
          </a:p>
          <a:p>
            <a:pPr marL="0" lvl="0" indent="0" algn="l" rtl="0">
              <a:spcBef>
                <a:spcPts val="400"/>
              </a:spcBef>
              <a:spcAft>
                <a:spcPts val="0"/>
              </a:spcAft>
              <a:buSzPts val="2000"/>
              <a:buNone/>
            </a:pPr>
            <a:r>
              <a:rPr lang="en-US" sz="2000" dirty="0">
                <a:solidFill>
                  <a:srgbClr val="FFC000"/>
                </a:solidFill>
                <a:latin typeface="Play"/>
                <a:ea typeface="Play"/>
                <a:cs typeface="Play"/>
                <a:sym typeface="Play"/>
              </a:rPr>
              <a:t>*Classroom is not limited to traditional classroom spaces.  It is any space where instruction takes place.</a:t>
            </a:r>
            <a:endParaRPr sz="2000" dirty="0"/>
          </a:p>
        </p:txBody>
      </p:sp>
      <p:sp>
        <p:nvSpPr>
          <p:cNvPr id="167" name="Google Shape;167;p34" descr="Image result for midwest pbis network log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8" name="Google Shape;168;p34" descr="Midewst pbis logo"/>
          <p:cNvPicPr preferRelativeResize="0"/>
          <p:nvPr/>
        </p:nvPicPr>
        <p:blipFill rotWithShape="1">
          <a:blip r:embed="rId3">
            <a:alphaModFix/>
          </a:blip>
          <a:srcRect/>
          <a:stretch/>
        </p:blipFill>
        <p:spPr>
          <a:xfrm>
            <a:off x="7055963" y="4903789"/>
            <a:ext cx="1725104" cy="17251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3" name="Title 2"/>
          <p:cNvSpPr>
            <a:spLocks noGrp="1"/>
          </p:cNvSpPr>
          <p:nvPr>
            <p:ph type="title"/>
          </p:nvPr>
        </p:nvSpPr>
        <p:spPr/>
        <p:txBody>
          <a:bodyPr/>
          <a:lstStyle/>
          <a:p>
            <a:r>
              <a:rPr lang="en-US" sz="900" dirty="0">
                <a:solidFill>
                  <a:srgbClr val="EAEAEA"/>
                </a:solidFill>
              </a:rPr>
              <a:t>Classroom Practices</a:t>
            </a:r>
          </a:p>
        </p:txBody>
      </p:sp>
      <p:sp>
        <p:nvSpPr>
          <p:cNvPr id="286" name="Google Shape;286;p43"/>
          <p:cNvSpPr txBox="1">
            <a:spLocks noGrp="1"/>
          </p:cNvSpPr>
          <p:nvPr>
            <p:ph type="body" idx="4294967295"/>
          </p:nvPr>
        </p:nvSpPr>
        <p:spPr>
          <a:xfrm>
            <a:off x="5283200" y="404813"/>
            <a:ext cx="3860800" cy="6437312"/>
          </a:xfrm>
          <a:prstGeom prst="rect">
            <a:avLst/>
          </a:prstGeom>
          <a:solidFill>
            <a:srgbClr val="FFFFFF">
              <a:alpha val="69803"/>
            </a:srgbClr>
          </a:solid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2000" b="1" dirty="0">
                <a:solidFill>
                  <a:srgbClr val="B85B22"/>
                </a:solidFill>
              </a:rPr>
              <a:t>6 Classroom Practices</a:t>
            </a:r>
            <a:endParaRPr dirty="0"/>
          </a:p>
          <a:p>
            <a:pPr marL="287338" lvl="0" indent="-287338" algn="l" rtl="0">
              <a:spcBef>
                <a:spcPts val="1800"/>
              </a:spcBef>
              <a:spcAft>
                <a:spcPts val="0"/>
              </a:spcAft>
              <a:buClr>
                <a:schemeClr val="dk2"/>
              </a:buClr>
              <a:buSzPts val="1600"/>
              <a:buAutoNum type="arabicPeriod"/>
            </a:pPr>
            <a:r>
              <a:rPr lang="en-US" sz="1600" dirty="0"/>
              <a:t>Physical environment</a:t>
            </a:r>
            <a:endParaRPr dirty="0"/>
          </a:p>
          <a:p>
            <a:pPr marL="287338" lvl="0" indent="-287338" algn="l" rtl="0">
              <a:spcBef>
                <a:spcPts val="900"/>
              </a:spcBef>
              <a:spcAft>
                <a:spcPts val="0"/>
              </a:spcAft>
              <a:buClr>
                <a:schemeClr val="dk2"/>
              </a:buClr>
              <a:buSzPts val="1600"/>
              <a:buAutoNum type="arabicPeriod"/>
            </a:pPr>
            <a:r>
              <a:rPr lang="en-US" sz="1600" dirty="0"/>
              <a:t>Classroom Teaching Matrix (Expectations, Rules, Routines)</a:t>
            </a:r>
            <a:endParaRPr dirty="0"/>
          </a:p>
          <a:p>
            <a:pPr marL="287338" lvl="0" indent="-287338" algn="l" rtl="0">
              <a:spcBef>
                <a:spcPts val="900"/>
              </a:spcBef>
              <a:spcAft>
                <a:spcPts val="0"/>
              </a:spcAft>
              <a:buClr>
                <a:schemeClr val="dk2"/>
              </a:buClr>
              <a:buSzPts val="1600"/>
              <a:buFont typeface="Noto Sans Symbols"/>
              <a:buAutoNum type="arabicPeriod"/>
            </a:pPr>
            <a:r>
              <a:rPr lang="en-US" sz="1600" dirty="0">
                <a:solidFill>
                  <a:srgbClr val="1D2A53"/>
                </a:solidFill>
              </a:rPr>
              <a:t>Active Supervision</a:t>
            </a:r>
            <a:endParaRPr dirty="0"/>
          </a:p>
          <a:p>
            <a:pPr marL="287338" lvl="0" indent="-287338" algn="l" rtl="0">
              <a:spcBef>
                <a:spcPts val="900"/>
              </a:spcBef>
              <a:spcAft>
                <a:spcPts val="0"/>
              </a:spcAft>
              <a:buClr>
                <a:schemeClr val="dk2"/>
              </a:buClr>
              <a:buSzPts val="1600"/>
              <a:buAutoNum type="arabicPeriod"/>
            </a:pPr>
            <a:r>
              <a:rPr lang="en-US" sz="1600" dirty="0"/>
              <a:t>Encouraging Appropriate Behavior</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Direct instruction of expectations, rules, routines</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Preventative Prompts</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Specific Praise for Behavior</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Individual </a:t>
            </a:r>
            <a:r>
              <a:rPr lang="en-US" sz="1400" dirty="0" err="1">
                <a:solidFill>
                  <a:srgbClr val="B85B22"/>
                </a:solidFill>
              </a:rPr>
              <a:t>Reinforcers</a:t>
            </a:r>
            <a:endParaRPr dirty="0"/>
          </a:p>
          <a:p>
            <a:pPr marL="463550" lvl="1" indent="-174625" algn="l" rtl="0">
              <a:spcBef>
                <a:spcPts val="0"/>
              </a:spcBef>
              <a:spcAft>
                <a:spcPts val="0"/>
              </a:spcAft>
              <a:buClr>
                <a:schemeClr val="dk2"/>
              </a:buClr>
              <a:buSzPts val="1400"/>
              <a:buChar char="▪"/>
            </a:pPr>
            <a:r>
              <a:rPr lang="en-US" sz="1400" dirty="0">
                <a:solidFill>
                  <a:srgbClr val="B85B22"/>
                </a:solidFill>
              </a:rPr>
              <a:t>Class-Wide Group Contingency</a:t>
            </a:r>
            <a:endParaRPr dirty="0"/>
          </a:p>
          <a:p>
            <a:pPr marL="287338" lvl="0" indent="-287338" algn="l" rtl="0">
              <a:spcBef>
                <a:spcPts val="900"/>
              </a:spcBef>
              <a:spcAft>
                <a:spcPts val="0"/>
              </a:spcAft>
              <a:buClr>
                <a:schemeClr val="dk2"/>
              </a:buClr>
              <a:buSzPts val="1600"/>
              <a:buFont typeface="Noto Sans Symbols"/>
              <a:buAutoNum type="arabicPeriod"/>
            </a:pPr>
            <a:r>
              <a:rPr lang="en-US" sz="1600" dirty="0"/>
              <a:t>Continuum of Response Strategies for Inappropriate Behaviors</a:t>
            </a:r>
            <a:endParaRPr sz="1400" dirty="0">
              <a:solidFill>
                <a:srgbClr val="DD8047"/>
              </a:solidFill>
            </a:endParaRPr>
          </a:p>
          <a:p>
            <a:pPr marL="463550" lvl="1" indent="-174625" algn="l" rtl="0">
              <a:spcBef>
                <a:spcPts val="0"/>
              </a:spcBef>
              <a:spcAft>
                <a:spcPts val="0"/>
              </a:spcAft>
              <a:buClr>
                <a:schemeClr val="dk2"/>
              </a:buClr>
              <a:buSzPts val="1400"/>
              <a:buFont typeface="Arial"/>
              <a:buChar char="•"/>
            </a:pPr>
            <a:r>
              <a:rPr lang="en-US" sz="1400" dirty="0">
                <a:solidFill>
                  <a:srgbClr val="B85B22"/>
                </a:solidFill>
              </a:rPr>
              <a:t>Praise other students/groups</a:t>
            </a:r>
            <a:endParaRPr dirty="0"/>
          </a:p>
          <a:p>
            <a:pPr marL="463550" lvl="1" indent="-174625" algn="l" rtl="0">
              <a:spcBef>
                <a:spcPts val="0"/>
              </a:spcBef>
              <a:spcAft>
                <a:spcPts val="0"/>
              </a:spcAft>
              <a:buClr>
                <a:schemeClr val="dk2"/>
              </a:buClr>
              <a:buSzPts val="1400"/>
              <a:buFont typeface="Arial"/>
              <a:buChar char="•"/>
            </a:pPr>
            <a:r>
              <a:rPr lang="en-US" sz="1400" dirty="0">
                <a:solidFill>
                  <a:srgbClr val="B85B22"/>
                </a:solidFill>
              </a:rPr>
              <a:t>Specific Error Correction</a:t>
            </a:r>
            <a:endParaRPr dirty="0"/>
          </a:p>
          <a:p>
            <a:pPr marL="463550" lvl="1" indent="-174625" algn="l" rtl="0">
              <a:spcBef>
                <a:spcPts val="0"/>
              </a:spcBef>
              <a:spcAft>
                <a:spcPts val="0"/>
              </a:spcAft>
              <a:buClr>
                <a:schemeClr val="dk2"/>
              </a:buClr>
              <a:buSzPts val="1400"/>
              <a:buFont typeface="Arial"/>
              <a:buChar char="•"/>
            </a:pPr>
            <a:r>
              <a:rPr lang="en-US" sz="1400" dirty="0">
                <a:solidFill>
                  <a:srgbClr val="B85B22"/>
                </a:solidFill>
              </a:rPr>
              <a:t>Etc.</a:t>
            </a:r>
            <a:endParaRPr dirty="0"/>
          </a:p>
          <a:p>
            <a:pPr marL="287338" lvl="0" indent="-287338" algn="l" rtl="0">
              <a:spcBef>
                <a:spcPts val="900"/>
              </a:spcBef>
              <a:spcAft>
                <a:spcPts val="0"/>
              </a:spcAft>
              <a:buClr>
                <a:schemeClr val="dk2"/>
              </a:buClr>
              <a:buSzPts val="1600"/>
              <a:buAutoNum type="arabicPeriod" startAt="6"/>
            </a:pPr>
            <a:r>
              <a:rPr lang="en-US" sz="1600" dirty="0"/>
              <a:t>Engagement &amp; Opportunities to Respond</a:t>
            </a:r>
            <a:endParaRPr dirty="0"/>
          </a:p>
        </p:txBody>
      </p:sp>
      <p:sp>
        <p:nvSpPr>
          <p:cNvPr id="287" name="Google Shape;287;p43"/>
          <p:cNvSpPr txBox="1"/>
          <p:nvPr/>
        </p:nvSpPr>
        <p:spPr>
          <a:xfrm>
            <a:off x="-1" y="6280919"/>
            <a:ext cx="6054629"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Twentieth Century"/>
                <a:ea typeface="Twentieth Century"/>
                <a:cs typeface="Twentieth Century"/>
                <a:sym typeface="Twentieth Century"/>
              </a:rPr>
              <a:t>Rev 4-15-19. Midwest PBIS Network. Developed through the ongoing research and shared knowledge of many partners, including the National TA Center on PBIS, Midwest PBIS Network, Mid-Atlantic PBIS Network, Missouri PBIS, Lincoln Public Schools, Brandi Simonsen (UConn) &amp; Diane Myers (Texas Women’s University).</a:t>
            </a:r>
            <a:endParaRPr/>
          </a:p>
        </p:txBody>
      </p:sp>
      <p:sp>
        <p:nvSpPr>
          <p:cNvPr id="288" name="Google Shape;288;p43"/>
          <p:cNvSpPr/>
          <p:nvPr/>
        </p:nvSpPr>
        <p:spPr>
          <a:xfrm>
            <a:off x="1114125" y="169765"/>
            <a:ext cx="2520778"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Twentieth Century"/>
                <a:ea typeface="Twentieth Century"/>
                <a:cs typeface="Twentieth Century"/>
                <a:sym typeface="Twentieth Century"/>
              </a:rPr>
              <a:t>Classroom </a:t>
            </a:r>
            <a:br>
              <a:rPr lang="en-US" sz="2800" dirty="0">
                <a:solidFill>
                  <a:schemeClr val="dk1"/>
                </a:solidFill>
                <a:latin typeface="Twentieth Century"/>
                <a:ea typeface="Twentieth Century"/>
                <a:cs typeface="Twentieth Century"/>
                <a:sym typeface="Twentieth Century"/>
              </a:rPr>
            </a:br>
            <a:r>
              <a:rPr lang="en-US" sz="2800" dirty="0">
                <a:solidFill>
                  <a:schemeClr val="dk1"/>
                </a:solidFill>
                <a:latin typeface="Twentieth Century"/>
                <a:ea typeface="Twentieth Century"/>
                <a:cs typeface="Twentieth Century"/>
                <a:sym typeface="Twentieth Century"/>
              </a:rPr>
              <a:t>Practices</a:t>
            </a:r>
            <a:endParaRPr sz="1600" dirty="0">
              <a:solidFill>
                <a:schemeClr val="dk1"/>
              </a:solidFill>
              <a:latin typeface="Calibri"/>
              <a:ea typeface="Calibri"/>
              <a:cs typeface="Calibri"/>
              <a:sym typeface="Calibri"/>
            </a:endParaRPr>
          </a:p>
        </p:txBody>
      </p:sp>
      <p:sp>
        <p:nvSpPr>
          <p:cNvPr id="289" name="Google Shape;289;p43"/>
          <p:cNvSpPr/>
          <p:nvPr/>
        </p:nvSpPr>
        <p:spPr>
          <a:xfrm>
            <a:off x="310042" y="1414290"/>
            <a:ext cx="4788287"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2"/>
                </a:solidFill>
                <a:latin typeface="Twentieth Century"/>
                <a:ea typeface="Twentieth Century"/>
                <a:cs typeface="Twentieth Century"/>
                <a:sym typeface="Twentieth Century"/>
              </a:rPr>
              <a:t>These classroom practices have been identified to improve the likelihood of appropriate behavior and decrease problem behavior, while increasing academic learning time.</a:t>
            </a:r>
            <a:endParaRPr sz="2800" b="1">
              <a:solidFill>
                <a:schemeClr val="dk2"/>
              </a:solidFill>
              <a:latin typeface="Twentieth Century"/>
              <a:ea typeface="Twentieth Century"/>
              <a:cs typeface="Twentieth Century"/>
              <a:sym typeface="Twentieth Century"/>
            </a:endParaRPr>
          </a:p>
        </p:txBody>
      </p:sp>
      <p:sp>
        <p:nvSpPr>
          <p:cNvPr id="290" name="Google Shape;290;p43"/>
          <p:cNvSpPr/>
          <p:nvPr/>
        </p:nvSpPr>
        <p:spPr>
          <a:xfrm>
            <a:off x="310042" y="4382364"/>
            <a:ext cx="4788287" cy="954107"/>
          </a:xfrm>
          <a:prstGeom prst="rect">
            <a:avLst/>
          </a:prstGeom>
          <a:solidFill>
            <a:srgbClr val="FFFFFF">
              <a:alpha val="8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B85B22"/>
                </a:solidFill>
                <a:latin typeface="Twentieth Century"/>
                <a:ea typeface="Twentieth Century"/>
                <a:cs typeface="Twentieth Century"/>
                <a:sym typeface="Twentieth Century"/>
              </a:rPr>
              <a:t>What do you think of this list?  Any you would add/delete?</a:t>
            </a:r>
            <a:endParaRPr/>
          </a:p>
        </p:txBody>
      </p:sp>
      <p:pic>
        <p:nvPicPr>
          <p:cNvPr id="291" name="Google Shape;291;p43" descr="pencil in blue box"/>
          <p:cNvPicPr preferRelativeResize="0"/>
          <p:nvPr/>
        </p:nvPicPr>
        <p:blipFill rotWithShape="1">
          <a:blip r:embed="rId3">
            <a:alphaModFix/>
          </a:blip>
          <a:srcRect/>
          <a:stretch/>
        </p:blipFill>
        <p:spPr>
          <a:xfrm>
            <a:off x="193752" y="215236"/>
            <a:ext cx="857808" cy="836323"/>
          </a:xfrm>
          <a:prstGeom prst="rect">
            <a:avLst/>
          </a:prstGeom>
          <a:noFill/>
          <a:ln>
            <a:noFill/>
          </a:ln>
          <a:effectLst>
            <a:outerShdw blurRad="50800" dist="38100" dir="2700000" sx="104999" sy="104999" algn="tl" rotWithShape="0">
              <a:srgbClr val="000000">
                <a:alpha val="4274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Google Shape;296;p4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147"/>
              <a:buNone/>
            </a:pPr>
            <a:r>
              <a:rPr lang="en-US" b="1" i="0" u="none" strike="noStrike" cap="none">
                <a:solidFill>
                  <a:schemeClr val="dk2"/>
                </a:solidFill>
              </a:rPr>
              <a:t>T</a:t>
            </a:r>
            <a:r>
              <a:rPr lang="en-US" b="1" i="0" u="none" strike="noStrike" cap="none">
                <a:solidFill>
                  <a:srgbClr val="1D2A53"/>
                </a:solidFill>
              </a:rPr>
              <a:t>FI 1.8</a:t>
            </a:r>
            <a:r>
              <a:rPr lang="en-US" b="0" i="0" u="none" strike="noStrike" cap="none">
                <a:solidFill>
                  <a:schemeClr val="dk2"/>
                </a:solidFill>
              </a:rPr>
              <a:t> </a:t>
            </a:r>
            <a:r>
              <a:rPr lang="en-US" b="1" i="0" u="none" strike="noStrike" cap="none">
                <a:solidFill>
                  <a:schemeClr val="dk2"/>
                </a:solidFill>
              </a:rPr>
              <a:t>Classroom Procedures:</a:t>
            </a:r>
            <a:endParaRPr/>
          </a:p>
          <a:p>
            <a:pPr marL="0" marR="0" lvl="0" indent="0" algn="l" rtl="0">
              <a:lnSpc>
                <a:spcPct val="80000"/>
              </a:lnSpc>
              <a:spcBef>
                <a:spcPts val="590"/>
              </a:spcBef>
              <a:spcAft>
                <a:spcPts val="0"/>
              </a:spcAft>
              <a:buClr>
                <a:schemeClr val="dk1"/>
              </a:buClr>
              <a:buSzPts val="650"/>
              <a:buFont typeface="Noto Sans Symbols"/>
              <a:buNone/>
            </a:pPr>
            <a:r>
              <a:rPr lang="en-US" sz="2600" b="0" i="0" u="none" strike="noStrike" cap="none">
                <a:solidFill>
                  <a:schemeClr val="dk2"/>
                </a:solidFill>
              </a:rPr>
              <a:t>Tier 1 features (school-wide expectations, routines, acknowledgements, in-class continuum of consequences) are implemented within classrooms and consistent with school-wide systems.</a:t>
            </a:r>
            <a:endParaRPr/>
          </a:p>
          <a:p>
            <a:pPr marL="0" marR="0" lvl="0" indent="0" algn="l" rtl="0">
              <a:lnSpc>
                <a:spcPct val="80000"/>
              </a:lnSpc>
              <a:spcBef>
                <a:spcPts val="590"/>
              </a:spcBef>
              <a:spcAft>
                <a:spcPts val="0"/>
              </a:spcAft>
              <a:buClr>
                <a:schemeClr val="dk1"/>
              </a:buClr>
              <a:buSzPts val="400"/>
              <a:buFont typeface="Noto Sans Symbols"/>
              <a:buNone/>
            </a:pPr>
            <a:endParaRPr sz="1600" b="0" i="0" u="none" strike="noStrike" cap="none">
              <a:solidFill>
                <a:schemeClr val="dk2"/>
              </a:solidFill>
            </a:endParaRPr>
          </a:p>
          <a:p>
            <a:pPr marL="0" marR="0" lvl="0" indent="0" algn="l" rtl="0">
              <a:lnSpc>
                <a:spcPct val="80000"/>
              </a:lnSpc>
              <a:spcBef>
                <a:spcPts val="590"/>
              </a:spcBef>
              <a:spcAft>
                <a:spcPts val="0"/>
              </a:spcAft>
              <a:buClr>
                <a:schemeClr val="dk1"/>
              </a:buClr>
              <a:buSzPts val="800"/>
              <a:buFont typeface="Noto Sans Symbols"/>
              <a:buNone/>
            </a:pPr>
            <a:endParaRPr>
              <a:solidFill>
                <a:schemeClr val="dk2"/>
              </a:solidFill>
            </a:endParaRPr>
          </a:p>
          <a:p>
            <a:pPr marL="0" lvl="0" indent="0" algn="l" rtl="0">
              <a:spcBef>
                <a:spcPts val="640"/>
              </a:spcBef>
              <a:spcAft>
                <a:spcPts val="0"/>
              </a:spcAft>
              <a:buSzPts val="3200"/>
              <a:buNone/>
            </a:pPr>
            <a:r>
              <a:rPr lang="en-US"/>
              <a:t>How has the school-wide system translated to classrooms?</a:t>
            </a:r>
            <a:endParaRPr/>
          </a:p>
          <a:p>
            <a:pPr marL="0" lvl="0" indent="0" algn="l" rtl="0">
              <a:spcBef>
                <a:spcPts val="320"/>
              </a:spcBef>
              <a:spcAft>
                <a:spcPts val="0"/>
              </a:spcAft>
              <a:buSzPts val="1600"/>
              <a:buNone/>
            </a:pPr>
            <a:br>
              <a:rPr lang="en-US" sz="1600"/>
            </a:br>
            <a:endParaRPr sz="1600" b="0" i="0" u="none" strike="noStrike" cap="none">
              <a:solidFill>
                <a:schemeClr val="dk2"/>
              </a:solidFill>
            </a:endParaRPr>
          </a:p>
        </p:txBody>
      </p:sp>
      <p:sp>
        <p:nvSpPr>
          <p:cNvPr id="297" name="Google Shape;297;p4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1000"/>
              <a:buFont typeface="Arial"/>
              <a:buNone/>
            </a:pPr>
            <a:r>
              <a:rPr lang="en-US" sz="4000" i="0" u="none" strike="noStrike" cap="none" dirty="0">
                <a:solidFill>
                  <a:schemeClr val="dk2"/>
                </a:solidFill>
              </a:rPr>
              <a:t>Tiered Fidelity Inventory</a:t>
            </a:r>
            <a:endParaRPr dirty="0"/>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1346200" y="0"/>
            <a:ext cx="7340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a:t>Office Discipline Referrals</a:t>
            </a:r>
            <a:endParaRPr/>
          </a:p>
        </p:txBody>
      </p:sp>
      <p:sp>
        <p:nvSpPr>
          <p:cNvPr id="304" name="Google Shape;304;p45"/>
          <p:cNvSpPr txBox="1"/>
          <p:nvPr/>
        </p:nvSpPr>
        <p:spPr>
          <a:xfrm>
            <a:off x="824846" y="5283041"/>
            <a:ext cx="7772400" cy="10618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a:solidFill>
                  <a:schemeClr val="dk2"/>
                </a:solidFill>
                <a:latin typeface="Calibri"/>
                <a:ea typeface="Calibri"/>
                <a:cs typeface="Calibri"/>
                <a:sym typeface="Calibri"/>
              </a:rPr>
              <a:t>When the majority of referrals come from the classroom setting, behavior is interfering with students academic learning and engagement</a:t>
            </a:r>
            <a:r>
              <a:rPr lang="en-US" sz="2000">
                <a:solidFill>
                  <a:schemeClr val="dk2"/>
                </a:solidFill>
                <a:latin typeface="Calibri"/>
                <a:ea typeface="Calibri"/>
                <a:cs typeface="Calibri"/>
                <a:sym typeface="Calibri"/>
              </a:rPr>
              <a:t>	</a:t>
            </a:r>
            <a:endParaRPr sz="1200">
              <a:solidFill>
                <a:schemeClr val="dk2"/>
              </a:solidFill>
              <a:latin typeface="Calibri"/>
              <a:ea typeface="Calibri"/>
              <a:cs typeface="Calibri"/>
              <a:sym typeface="Calibri"/>
            </a:endParaRPr>
          </a:p>
        </p:txBody>
      </p:sp>
      <p:pic>
        <p:nvPicPr>
          <p:cNvPr id="305" name="Google Shape;305;p45" descr="Office discipline referral charts"/>
          <p:cNvPicPr preferRelativeResize="0"/>
          <p:nvPr/>
        </p:nvPicPr>
        <p:blipFill rotWithShape="1">
          <a:blip r:embed="rId3">
            <a:alphaModFix/>
          </a:blip>
          <a:srcRect/>
          <a:stretch/>
        </p:blipFill>
        <p:spPr>
          <a:xfrm>
            <a:off x="576233" y="1051559"/>
            <a:ext cx="7662795" cy="4231482"/>
          </a:xfrm>
          <a:prstGeom prst="rect">
            <a:avLst/>
          </a:prstGeom>
          <a:noFill/>
          <a:ln>
            <a:noFill/>
          </a:ln>
        </p:spPr>
      </p:pic>
      <p:sp>
        <p:nvSpPr>
          <p:cNvPr id="306" name="Google Shape;306;p45" descr="ornge arrow pooimnted left at chart"/>
          <p:cNvSpPr/>
          <p:nvPr/>
        </p:nvSpPr>
        <p:spPr>
          <a:xfrm>
            <a:off x="7847814" y="1757146"/>
            <a:ext cx="978408" cy="484632"/>
          </a:xfrm>
          <a:prstGeom prst="leftArrow">
            <a:avLst>
              <a:gd name="adj1" fmla="val 50000"/>
              <a:gd name="adj2" fmla="val 50000"/>
            </a:avLst>
          </a:prstGeom>
          <a:solidFill>
            <a:schemeClr val="accent6"/>
          </a:solidFill>
          <a:ln w="28575" cap="flat" cmpd="sng">
            <a:solidFill>
              <a:srgbClr val="1D2A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1346200" y="0"/>
            <a:ext cx="7340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a:t>Office Discipline Referrals</a:t>
            </a:r>
            <a:endParaRPr/>
          </a:p>
        </p:txBody>
      </p:sp>
      <p:sp>
        <p:nvSpPr>
          <p:cNvPr id="313" name="Google Shape;313;p46"/>
          <p:cNvSpPr txBox="1"/>
          <p:nvPr/>
        </p:nvSpPr>
        <p:spPr>
          <a:xfrm>
            <a:off x="824846" y="5283041"/>
            <a:ext cx="7772400"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a:solidFill>
                  <a:schemeClr val="dk2"/>
                </a:solidFill>
                <a:latin typeface="Calibri"/>
                <a:ea typeface="Calibri"/>
                <a:cs typeface="Calibri"/>
                <a:sym typeface="Calibri"/>
              </a:rPr>
              <a:t>Since September 2005 – Classroom Referrals</a:t>
            </a:r>
            <a:r>
              <a:rPr lang="en-US" sz="2000">
                <a:solidFill>
                  <a:schemeClr val="dk2"/>
                </a:solidFill>
                <a:latin typeface="Calibri"/>
                <a:ea typeface="Calibri"/>
                <a:cs typeface="Calibri"/>
                <a:sym typeface="Calibri"/>
              </a:rPr>
              <a:t>	</a:t>
            </a:r>
            <a:endParaRPr sz="1200">
              <a:solidFill>
                <a:schemeClr val="dk2"/>
              </a:solidFill>
              <a:latin typeface="Calibri"/>
              <a:ea typeface="Calibri"/>
              <a:cs typeface="Calibri"/>
              <a:sym typeface="Calibri"/>
            </a:endParaRPr>
          </a:p>
        </p:txBody>
      </p:sp>
      <p:sp>
        <p:nvSpPr>
          <p:cNvPr id="314" name="Google Shape;314;p46" descr="https://app.swis.org/cache/b1bf75b206f4ff6431facce226bc97efe8a26929522c86b7c0c96769b4ffe2c0.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5" name="Google Shape;315;p46" descr="Office Discipline trends"/>
          <p:cNvPicPr preferRelativeResize="0"/>
          <p:nvPr/>
        </p:nvPicPr>
        <p:blipFill rotWithShape="1">
          <a:blip r:embed="rId3">
            <a:alphaModFix/>
          </a:blip>
          <a:srcRect l="2733" t="16505" r="2731" b="7159"/>
          <a:stretch/>
        </p:blipFill>
        <p:spPr>
          <a:xfrm>
            <a:off x="155575" y="1143000"/>
            <a:ext cx="8644380" cy="39262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116002" y="122548"/>
            <a:ext cx="7340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a:t>Office Discipline Referrals</a:t>
            </a:r>
            <a:endParaRPr/>
          </a:p>
        </p:txBody>
      </p:sp>
      <p:sp>
        <p:nvSpPr>
          <p:cNvPr id="322" name="Google Shape;322;p47"/>
          <p:cNvSpPr txBox="1"/>
          <p:nvPr/>
        </p:nvSpPr>
        <p:spPr>
          <a:xfrm>
            <a:off x="824846" y="5283041"/>
            <a:ext cx="7772400"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a:solidFill>
                  <a:schemeClr val="dk2"/>
                </a:solidFill>
                <a:latin typeface="Calibri"/>
                <a:ea typeface="Calibri"/>
                <a:cs typeface="Calibri"/>
                <a:sym typeface="Calibri"/>
              </a:rPr>
              <a:t>Since September 2005 – Classroom Referrals</a:t>
            </a:r>
            <a:r>
              <a:rPr lang="en-US" sz="2000">
                <a:solidFill>
                  <a:schemeClr val="dk2"/>
                </a:solidFill>
                <a:latin typeface="Calibri"/>
                <a:ea typeface="Calibri"/>
                <a:cs typeface="Calibri"/>
                <a:sym typeface="Calibri"/>
              </a:rPr>
              <a:t>	</a:t>
            </a:r>
            <a:endParaRPr sz="1200">
              <a:solidFill>
                <a:schemeClr val="dk2"/>
              </a:solidFill>
              <a:latin typeface="Calibri"/>
              <a:ea typeface="Calibri"/>
              <a:cs typeface="Calibri"/>
              <a:sym typeface="Calibri"/>
            </a:endParaRPr>
          </a:p>
        </p:txBody>
      </p:sp>
      <p:sp>
        <p:nvSpPr>
          <p:cNvPr id="323" name="Google Shape;323;p47" descr="https://app.swis.org/cache/b1bf75b206f4ff6431facce226bc97efe8a26929522c86b7c0c96769b4ffe2c0.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4" name="Google Shape;324;p47" descr="Offfice Discipline referral "/>
          <p:cNvPicPr preferRelativeResize="0"/>
          <p:nvPr/>
        </p:nvPicPr>
        <p:blipFill rotWithShape="1">
          <a:blip r:embed="rId3">
            <a:alphaModFix/>
          </a:blip>
          <a:srcRect l="81392" t="27181" r="2731" b="7159"/>
          <a:stretch/>
        </p:blipFill>
        <p:spPr>
          <a:xfrm>
            <a:off x="6000161" y="160338"/>
            <a:ext cx="2993010" cy="67502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1236265" y="253162"/>
            <a:ext cx="6987106" cy="5990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Quick Activity</a:t>
            </a:r>
            <a:endParaRPr/>
          </a:p>
        </p:txBody>
      </p:sp>
      <p:sp>
        <p:nvSpPr>
          <p:cNvPr id="330" name="Google Shape;330;p48"/>
          <p:cNvSpPr txBox="1"/>
          <p:nvPr/>
        </p:nvSpPr>
        <p:spPr>
          <a:xfrm>
            <a:off x="6455996" y="1384916"/>
            <a:ext cx="1961965" cy="160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1">
                <a:solidFill>
                  <a:schemeClr val="dk1"/>
                </a:solidFill>
                <a:latin typeface="Calibri"/>
                <a:ea typeface="Calibri"/>
                <a:cs typeface="Calibri"/>
                <a:sym typeface="Calibri"/>
              </a:rPr>
              <a:t>Sample Rubric:</a:t>
            </a:r>
            <a:endParaRPr/>
          </a:p>
          <a:p>
            <a:pPr marL="404813" marR="0" lvl="0" indent="-404813" algn="l" rtl="0">
              <a:spcBef>
                <a:spcPts val="0"/>
              </a:spcBef>
              <a:spcAft>
                <a:spcPts val="0"/>
              </a:spcAft>
              <a:buNone/>
            </a:pPr>
            <a:r>
              <a:rPr lang="en-US" sz="1600">
                <a:solidFill>
                  <a:schemeClr val="dk1"/>
                </a:solidFill>
                <a:latin typeface="Calibri"/>
                <a:ea typeface="Calibri"/>
                <a:cs typeface="Calibri"/>
                <a:sym typeface="Calibri"/>
              </a:rPr>
              <a:t>1 = Quite Poor</a:t>
            </a:r>
            <a:endParaRPr/>
          </a:p>
          <a:p>
            <a:pPr marL="404813" marR="0" lvl="0" indent="-404813" algn="l" rtl="0">
              <a:spcBef>
                <a:spcPts val="0"/>
              </a:spcBef>
              <a:spcAft>
                <a:spcPts val="0"/>
              </a:spcAft>
              <a:buNone/>
            </a:pPr>
            <a:r>
              <a:rPr lang="en-US" sz="1600">
                <a:solidFill>
                  <a:schemeClr val="dk1"/>
                </a:solidFill>
                <a:latin typeface="Calibri"/>
                <a:ea typeface="Calibri"/>
                <a:cs typeface="Calibri"/>
                <a:sym typeface="Calibri"/>
              </a:rPr>
              <a:t>2 = Poor</a:t>
            </a:r>
            <a:endParaRPr/>
          </a:p>
          <a:p>
            <a:pPr marL="404813" marR="0" lvl="0" indent="-404813" algn="l" rtl="0">
              <a:spcBef>
                <a:spcPts val="0"/>
              </a:spcBef>
              <a:spcAft>
                <a:spcPts val="0"/>
              </a:spcAft>
              <a:buNone/>
            </a:pPr>
            <a:r>
              <a:rPr lang="en-US" sz="1600">
                <a:solidFill>
                  <a:schemeClr val="dk1"/>
                </a:solidFill>
                <a:latin typeface="Calibri"/>
                <a:ea typeface="Calibri"/>
                <a:cs typeface="Calibri"/>
                <a:sym typeface="Calibri"/>
              </a:rPr>
              <a:t>3 = Good</a:t>
            </a:r>
            <a:endParaRPr/>
          </a:p>
          <a:p>
            <a:pPr marL="404813" marR="0" lvl="0" indent="-404813" algn="l" rtl="0">
              <a:spcBef>
                <a:spcPts val="0"/>
              </a:spcBef>
              <a:spcAft>
                <a:spcPts val="0"/>
              </a:spcAft>
              <a:buNone/>
            </a:pPr>
            <a:r>
              <a:rPr lang="en-US" sz="1600">
                <a:solidFill>
                  <a:schemeClr val="dk1"/>
                </a:solidFill>
                <a:latin typeface="Calibri"/>
                <a:ea typeface="Calibri"/>
                <a:cs typeface="Calibri"/>
                <a:sym typeface="Calibri"/>
              </a:rPr>
              <a:t>4 = Very good</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331" name="Google Shape;331;p48"/>
          <p:cNvSpPr txBox="1"/>
          <p:nvPr/>
        </p:nvSpPr>
        <p:spPr>
          <a:xfrm>
            <a:off x="6200476" y="2998349"/>
            <a:ext cx="2473007" cy="31393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So </a:t>
            </a:r>
            <a:r>
              <a:rPr lang="en-US" sz="1800" b="1">
                <a:solidFill>
                  <a:schemeClr val="dk1"/>
                </a:solidFill>
                <a:latin typeface="Calibri"/>
                <a:ea typeface="Calibri"/>
                <a:cs typeface="Calibri"/>
                <a:sym typeface="Calibri"/>
              </a:rPr>
              <a:t>what</a:t>
            </a:r>
            <a:r>
              <a:rPr lang="en-US" sz="1600" b="1">
                <a:solidFill>
                  <a:schemeClr val="dk1"/>
                </a:solidFill>
                <a:latin typeface="Calibri"/>
                <a:ea typeface="Calibri"/>
                <a:cs typeface="Calibri"/>
                <a:sym typeface="Calibri"/>
              </a:rPr>
              <a:t> is in a 4?</a:t>
            </a:r>
            <a:endParaRPr/>
          </a:p>
          <a:p>
            <a:pPr marL="0" marR="0" lvl="0" indent="0" algn="ctr" rtl="0">
              <a:spcBef>
                <a:spcPts val="0"/>
              </a:spcBef>
              <a:spcAft>
                <a:spcPts val="0"/>
              </a:spcAft>
              <a:buNone/>
            </a:pPr>
            <a:endParaRPr sz="1600" b="1">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You know more about them than just the basics</a:t>
            </a:r>
            <a:endParaRPr/>
          </a:p>
          <a:p>
            <a:pPr marL="285750" marR="0" lvl="0" indent="-285750" algn="l" rtl="0">
              <a:spcBef>
                <a:spcPts val="6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 student would also rate you as someone helpful they can talk to</a:t>
            </a:r>
            <a:endParaRPr/>
          </a:p>
          <a:p>
            <a:pPr marL="285750" marR="0" lvl="0" indent="-285750" algn="l" rtl="0">
              <a:spcBef>
                <a:spcPts val="6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They feel you care</a:t>
            </a:r>
            <a:endParaRPr/>
          </a:p>
          <a:p>
            <a:pPr marL="285750" marR="0" lvl="0" indent="-285750" algn="l" rtl="0">
              <a:spcBef>
                <a:spcPts val="6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Other ideas??</a:t>
            </a:r>
            <a:endParaRPr/>
          </a:p>
        </p:txBody>
      </p:sp>
      <p:pic>
        <p:nvPicPr>
          <p:cNvPr id="332" name="Google Shape;332;p48" descr="Post it note wtih Step 1 and Step 2 for an activity. Thinks of a "/>
          <p:cNvPicPr preferRelativeResize="0"/>
          <p:nvPr/>
        </p:nvPicPr>
        <p:blipFill rotWithShape="1">
          <a:blip r:embed="rId3">
            <a:alphaModFix/>
          </a:blip>
          <a:srcRect/>
          <a:stretch/>
        </p:blipFill>
        <p:spPr>
          <a:xfrm>
            <a:off x="300562" y="470596"/>
            <a:ext cx="5280432" cy="5667074"/>
          </a:xfrm>
          <a:prstGeom prst="rect">
            <a:avLst/>
          </a:prstGeom>
          <a:noFill/>
          <a:ln>
            <a:noFill/>
          </a:ln>
          <a:effectLst>
            <a:outerShdw blurRad="292100" dist="139700" dir="2700000" algn="tl" rotWithShape="0">
              <a:srgbClr val="333333">
                <a:alpha val="64705"/>
              </a:srgbClr>
            </a:outerShdw>
          </a:effectLst>
        </p:spPr>
      </p:pic>
      <p:sp>
        <p:nvSpPr>
          <p:cNvPr id="333" name="Google Shape;333;p48" descr="Step 1: &#10;Think of a student you have who exhibits a lot of behavioral excitement (i.e. disruption) in your class.  &#10;&#10;Step 2: &#10;On a piece of paper, rate the quality of your connection/ relationship with that student on a Scale of 1-4. Write it down. &#10;"/>
          <p:cNvSpPr txBox="1"/>
          <p:nvPr/>
        </p:nvSpPr>
        <p:spPr>
          <a:xfrm rot="191500">
            <a:off x="598248" y="1415568"/>
            <a:ext cx="4685060"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Step 1: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Think of a student you have who exhibits a lot of behavioral excitement (i.e. disruption) in your class.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Step 2: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On a piece of paper, rate the quality of your connection/ relationship with that student on a </a:t>
            </a:r>
            <a:r>
              <a:rPr lang="en-US" sz="2400" b="1" dirty="0">
                <a:solidFill>
                  <a:schemeClr val="dk1"/>
                </a:solidFill>
                <a:latin typeface="Calibri"/>
                <a:ea typeface="Calibri"/>
                <a:cs typeface="Calibri"/>
                <a:sym typeface="Calibri"/>
              </a:rPr>
              <a:t>Scale of 1-4</a:t>
            </a:r>
            <a:r>
              <a:rPr lang="en-US" sz="2400" dirty="0">
                <a:solidFill>
                  <a:schemeClr val="dk1"/>
                </a:solidFill>
                <a:latin typeface="Calibri"/>
                <a:ea typeface="Calibri"/>
                <a:cs typeface="Calibri"/>
                <a:sym typeface="Calibri"/>
              </a:rPr>
              <a:t>. Write it down.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38"/>
        <p:cNvGrpSpPr/>
        <p:nvPr/>
      </p:nvGrpSpPr>
      <p:grpSpPr>
        <a:xfrm>
          <a:off x="0" y="0"/>
          <a:ext cx="0" cy="0"/>
          <a:chOff x="0" y="0"/>
          <a:chExt cx="0" cy="0"/>
        </a:xfrm>
      </p:grpSpPr>
      <p:pic>
        <p:nvPicPr>
          <p:cNvPr id="339" name="Google Shape;339;p49" descr="two stick figures shaking haands"/>
          <p:cNvPicPr preferRelativeResize="0"/>
          <p:nvPr/>
        </p:nvPicPr>
        <p:blipFill rotWithShape="1">
          <a:blip r:embed="rId3">
            <a:alphaModFix/>
          </a:blip>
          <a:srcRect/>
          <a:stretch/>
        </p:blipFill>
        <p:spPr>
          <a:xfrm>
            <a:off x="7819209" y="338820"/>
            <a:ext cx="1188506" cy="1188506"/>
          </a:xfrm>
          <a:prstGeom prst="rect">
            <a:avLst/>
          </a:prstGeom>
          <a:noFill/>
          <a:ln>
            <a:noFill/>
          </a:ln>
        </p:spPr>
      </p:pic>
      <p:sp>
        <p:nvSpPr>
          <p:cNvPr id="340" name="Google Shape;340;p49"/>
          <p:cNvSpPr txBox="1">
            <a:spLocks noGrp="1"/>
          </p:cNvSpPr>
          <p:nvPr>
            <p:ph type="title"/>
          </p:nvPr>
        </p:nvSpPr>
        <p:spPr>
          <a:xfrm>
            <a:off x="164969" y="145570"/>
            <a:ext cx="7900584"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Research-Based </a:t>
            </a:r>
            <a:r>
              <a:rPr lang="en-US" sz="3600" b="1"/>
              <a:t>Benefits</a:t>
            </a:r>
            <a:r>
              <a:rPr lang="en-US" sz="3600"/>
              <a:t> of Relationships</a:t>
            </a:r>
            <a:endParaRPr/>
          </a:p>
        </p:txBody>
      </p:sp>
      <p:sp>
        <p:nvSpPr>
          <p:cNvPr id="341" name="Google Shape;341;p49"/>
          <p:cNvSpPr txBox="1">
            <a:spLocks noGrp="1"/>
          </p:cNvSpPr>
          <p:nvPr>
            <p:ph type="body" idx="1"/>
          </p:nvPr>
        </p:nvSpPr>
        <p:spPr>
          <a:xfrm>
            <a:off x="873759" y="1452610"/>
            <a:ext cx="8083305" cy="55928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dirty="0"/>
              <a:t>                 : In a meta-analysis of more than 100 studies- </a:t>
            </a:r>
            <a:r>
              <a:rPr lang="en-US" sz="2000" b="1" dirty="0"/>
              <a:t>teachers who had </a:t>
            </a:r>
            <a:r>
              <a:rPr lang="en-US" sz="2000" b="1" i="1" dirty="0"/>
              <a:t>high-quality relationships </a:t>
            </a:r>
            <a:r>
              <a:rPr lang="en-US" sz="2000" b="1" dirty="0"/>
              <a:t>with students had 31% fewer discipline problems, rule violations,</a:t>
            </a:r>
            <a:r>
              <a:rPr lang="en-US" sz="2000" dirty="0"/>
              <a:t> and other related problems over a year’s time than did teachers who did not </a:t>
            </a:r>
            <a:br>
              <a:rPr lang="en-US" sz="2000" dirty="0"/>
            </a:br>
            <a:r>
              <a:rPr lang="en-US" sz="1600" dirty="0"/>
              <a:t>(</a:t>
            </a:r>
            <a:r>
              <a:rPr lang="en-US" sz="1600" b="1" dirty="0" err="1"/>
              <a:t>Marzano</a:t>
            </a:r>
            <a:r>
              <a:rPr lang="en-US" sz="1600" b="1" dirty="0"/>
              <a:t>, </a:t>
            </a:r>
            <a:r>
              <a:rPr lang="en-US" sz="1600" b="1" dirty="0" err="1"/>
              <a:t>Marzano</a:t>
            </a:r>
            <a:r>
              <a:rPr lang="en-US" sz="1600" b="1" dirty="0"/>
              <a:t>, and Pickering 2003</a:t>
            </a:r>
            <a:r>
              <a:rPr lang="en-US" sz="1600" dirty="0"/>
              <a:t>)</a:t>
            </a:r>
            <a:br>
              <a:rPr lang="en-US" sz="1600" dirty="0"/>
            </a:br>
            <a:endParaRPr sz="1600" dirty="0"/>
          </a:p>
          <a:p>
            <a:pPr marL="0" lvl="0" indent="0" algn="l" rtl="0">
              <a:spcBef>
                <a:spcPts val="400"/>
              </a:spcBef>
              <a:spcAft>
                <a:spcPts val="0"/>
              </a:spcAft>
              <a:buSzPts val="2000"/>
              <a:buNone/>
            </a:pPr>
            <a:r>
              <a:rPr lang="en-US" sz="2000" b="1" dirty="0"/>
              <a:t>                                       :  John Hattie’s Visible Learning research </a:t>
            </a:r>
            <a:r>
              <a:rPr lang="en-US" sz="2000" dirty="0"/>
              <a:t>is based on a meta-analysis of 800 studies where </a:t>
            </a:r>
            <a:r>
              <a:rPr lang="en-US" sz="2000" b="1" dirty="0"/>
              <a:t>he ranked 138 influences on student learning.</a:t>
            </a:r>
            <a:r>
              <a:rPr lang="en-US" sz="2000" dirty="0"/>
              <a:t>  The average effect size of all influences studied was .40.  Teacher-Student relationship had an effect size of .72, which is in the </a:t>
            </a:r>
            <a:r>
              <a:rPr lang="en-US" sz="2000" b="1" dirty="0"/>
              <a:t>high zone of desired effects</a:t>
            </a:r>
            <a:r>
              <a:rPr lang="en-US" sz="2000" dirty="0"/>
              <a:t>.  (just below “feedback”- .73)</a:t>
            </a:r>
            <a:br>
              <a:rPr lang="en-US" sz="2000" dirty="0"/>
            </a:br>
            <a:endParaRPr sz="2000" dirty="0"/>
          </a:p>
          <a:p>
            <a:pPr marL="0" lvl="0" indent="0" algn="l" rtl="0">
              <a:spcBef>
                <a:spcPts val="400"/>
              </a:spcBef>
              <a:spcAft>
                <a:spcPts val="0"/>
              </a:spcAft>
              <a:buSzPts val="2000"/>
              <a:buNone/>
            </a:pPr>
            <a:r>
              <a:rPr lang="en-US" sz="2000" b="1" dirty="0"/>
              <a:t>                   : </a:t>
            </a:r>
            <a:r>
              <a:rPr lang="en-US" sz="2000" dirty="0">
                <a:solidFill>
                  <a:srgbClr val="1D2A53"/>
                </a:solidFill>
              </a:rPr>
              <a:t>“The single most common factor for children who develop resilience is </a:t>
            </a:r>
            <a:r>
              <a:rPr lang="en-US" sz="2000" b="1" dirty="0">
                <a:solidFill>
                  <a:srgbClr val="1D2A53"/>
                </a:solidFill>
              </a:rPr>
              <a:t>at least one stable and committed relationship with a supportive parent, caregiver, or other adult</a:t>
            </a:r>
            <a:r>
              <a:rPr lang="en-US" sz="2000" dirty="0">
                <a:solidFill>
                  <a:srgbClr val="1D2A53"/>
                </a:solidFill>
              </a:rPr>
              <a:t>” </a:t>
            </a:r>
            <a:r>
              <a:rPr lang="en-US" sz="1600" b="1" dirty="0">
                <a:solidFill>
                  <a:srgbClr val="1D2A53"/>
                </a:solidFill>
              </a:rPr>
              <a:t>(Center on the Developing Child at Harvard University)</a:t>
            </a:r>
            <a:endParaRPr sz="1600" b="1" u="sng" dirty="0">
              <a:solidFill>
                <a:srgbClr val="1D2A53"/>
              </a:solidFill>
            </a:endParaRPr>
          </a:p>
          <a:p>
            <a:pPr marL="0" lvl="0" indent="0" algn="l" rtl="0">
              <a:spcBef>
                <a:spcPts val="360"/>
              </a:spcBef>
              <a:spcAft>
                <a:spcPts val="0"/>
              </a:spcAft>
              <a:buSzPts val="1800"/>
              <a:buNone/>
            </a:pPr>
            <a:endParaRPr sz="1800" dirty="0">
              <a:solidFill>
                <a:srgbClr val="1D2A53"/>
              </a:solidFill>
            </a:endParaRPr>
          </a:p>
          <a:p>
            <a:pPr marL="0" lvl="0" indent="0" algn="l" rtl="0">
              <a:spcBef>
                <a:spcPts val="640"/>
              </a:spcBef>
              <a:spcAft>
                <a:spcPts val="0"/>
              </a:spcAft>
              <a:buSzPts val="3200"/>
              <a:buNone/>
            </a:pPr>
            <a:endParaRPr dirty="0">
              <a:solidFill>
                <a:srgbClr val="1D2A53"/>
              </a:solidFill>
            </a:endParaRPr>
          </a:p>
        </p:txBody>
      </p:sp>
      <p:sp>
        <p:nvSpPr>
          <p:cNvPr id="342" name="Google Shape;342;p49"/>
          <p:cNvSpPr txBox="1"/>
          <p:nvPr/>
        </p:nvSpPr>
        <p:spPr>
          <a:xfrm>
            <a:off x="164969" y="1243610"/>
            <a:ext cx="1832403" cy="7308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2300"/>
              <a:buFont typeface="Twentieth Century"/>
              <a:buNone/>
            </a:pPr>
            <a:r>
              <a:rPr lang="en-US" sz="2300" b="1" u="sng" dirty="0">
                <a:solidFill>
                  <a:schemeClr val="dk2"/>
                </a:solidFill>
                <a:latin typeface="Twentieth Century"/>
                <a:ea typeface="Twentieth Century"/>
                <a:cs typeface="Twentieth Century"/>
                <a:sym typeface="Twentieth Century"/>
              </a:rPr>
              <a:t>DISCIPLINE</a:t>
            </a:r>
            <a:endParaRPr dirty="0"/>
          </a:p>
        </p:txBody>
      </p:sp>
      <p:sp>
        <p:nvSpPr>
          <p:cNvPr id="343" name="Google Shape;343;p49"/>
          <p:cNvSpPr txBox="1"/>
          <p:nvPr/>
        </p:nvSpPr>
        <p:spPr>
          <a:xfrm>
            <a:off x="323851" y="3028622"/>
            <a:ext cx="4650999" cy="7308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2300"/>
              <a:buFont typeface="Twentieth Century"/>
              <a:buNone/>
            </a:pPr>
            <a:r>
              <a:rPr lang="en-US" sz="2300" b="1" u="sng" dirty="0">
                <a:solidFill>
                  <a:schemeClr val="dk2"/>
                </a:solidFill>
                <a:latin typeface="Twentieth Century"/>
                <a:ea typeface="Twentieth Century"/>
                <a:cs typeface="Twentieth Century"/>
                <a:sym typeface="Twentieth Century"/>
              </a:rPr>
              <a:t>LEARNING OUTCOMES</a:t>
            </a:r>
            <a:endParaRPr dirty="0"/>
          </a:p>
        </p:txBody>
      </p:sp>
      <p:sp>
        <p:nvSpPr>
          <p:cNvPr id="344" name="Google Shape;344;p49"/>
          <p:cNvSpPr txBox="1"/>
          <p:nvPr/>
        </p:nvSpPr>
        <p:spPr>
          <a:xfrm>
            <a:off x="1" y="5049520"/>
            <a:ext cx="2184399" cy="5968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2300"/>
              <a:buFont typeface="Twentieth Century"/>
              <a:buNone/>
            </a:pPr>
            <a:r>
              <a:rPr lang="en-US" sz="2300" b="1" u="sng">
                <a:solidFill>
                  <a:schemeClr val="dk2"/>
                </a:solidFill>
                <a:latin typeface="Twentieth Century"/>
                <a:ea typeface="Twentieth Century"/>
                <a:cs typeface="Twentieth Century"/>
                <a:sym typeface="Twentieth Century"/>
              </a:rPr>
              <a:t>RESILIENCY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fade">
                                      <p:cBhvr>
                                        <p:cTn id="12" dur="500"/>
                                        <p:tgtEl>
                                          <p:spTgt spid="3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
                                            <p:txEl>
                                              <p:pRg st="0" end="0"/>
                                            </p:txEl>
                                          </p:spTgt>
                                        </p:tgtEl>
                                        <p:attrNameLst>
                                          <p:attrName>style.visibility</p:attrName>
                                        </p:attrNameLst>
                                      </p:cBhvr>
                                      <p:to>
                                        <p:strVal val="visible"/>
                                      </p:to>
                                    </p:set>
                                    <p:animEffect transition="in" filter="fade">
                                      <p:cBhvr>
                                        <p:cTn id="17" dur="500"/>
                                        <p:tgtEl>
                                          <p:spTgt spid="3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1">
                                            <p:txEl>
                                              <p:pRg st="0" end="0"/>
                                            </p:txEl>
                                          </p:spTgt>
                                        </p:tgtEl>
                                        <p:attrNameLst>
                                          <p:attrName>style.visibility</p:attrName>
                                        </p:attrNameLst>
                                      </p:cBhvr>
                                      <p:to>
                                        <p:strVal val="visible"/>
                                      </p:to>
                                    </p:set>
                                    <p:animEffect transition="in" filter="fade">
                                      <p:cBhvr>
                                        <p:cTn id="22" dur="500"/>
                                        <p:tgtEl>
                                          <p:spTgt spid="3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1">
                                            <p:txEl>
                                              <p:pRg st="1" end="1"/>
                                            </p:txEl>
                                          </p:spTgt>
                                        </p:tgtEl>
                                        <p:attrNameLst>
                                          <p:attrName>style.visibility</p:attrName>
                                        </p:attrNameLst>
                                      </p:cBhvr>
                                      <p:to>
                                        <p:strVal val="visible"/>
                                      </p:to>
                                    </p:set>
                                    <p:animEffect transition="in" filter="fade">
                                      <p:cBhvr>
                                        <p:cTn id="27" dur="500"/>
                                        <p:tgtEl>
                                          <p:spTgt spid="34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1">
                                            <p:txEl>
                                              <p:pRg st="2" end="2"/>
                                            </p:txEl>
                                          </p:spTgt>
                                        </p:tgtEl>
                                        <p:attrNameLst>
                                          <p:attrName>style.visibility</p:attrName>
                                        </p:attrNameLst>
                                      </p:cBhvr>
                                      <p:to>
                                        <p:strVal val="visible"/>
                                      </p:to>
                                    </p:set>
                                    <p:animEffect transition="in" filter="fade">
                                      <p:cBhvr>
                                        <p:cTn id="32" dur="500"/>
                                        <p:tgtEl>
                                          <p:spTgt spid="34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1">
                                            <p:txEl>
                                              <p:pRg st="3" end="3"/>
                                            </p:txEl>
                                          </p:spTgt>
                                        </p:tgtEl>
                                        <p:attrNameLst>
                                          <p:attrName>style.visibility</p:attrName>
                                        </p:attrNameLst>
                                      </p:cBhvr>
                                      <p:to>
                                        <p:strVal val="visible"/>
                                      </p:to>
                                    </p:set>
                                    <p:animEffect transition="in" filter="fade">
                                      <p:cBhvr>
                                        <p:cTn id="37" dur="500"/>
                                        <p:tgtEl>
                                          <p:spTgt spid="34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1">
                                            <p:txEl>
                                              <p:pRg st="4" end="4"/>
                                            </p:txEl>
                                          </p:spTgt>
                                        </p:tgtEl>
                                        <p:attrNameLst>
                                          <p:attrName>style.visibility</p:attrName>
                                        </p:attrNameLst>
                                      </p:cBhvr>
                                      <p:to>
                                        <p:strVal val="visible"/>
                                      </p:to>
                                    </p:set>
                                    <p:animEffect transition="in" filter="fade">
                                      <p:cBhvr>
                                        <p:cTn id="42" dur="500"/>
                                        <p:tgtEl>
                                          <p:spTgt spid="3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49"/>
        <p:cNvGrpSpPr/>
        <p:nvPr/>
      </p:nvGrpSpPr>
      <p:grpSpPr>
        <a:xfrm>
          <a:off x="0" y="0"/>
          <a:ext cx="0" cy="0"/>
          <a:chOff x="0" y="0"/>
          <a:chExt cx="0" cy="0"/>
        </a:xfrm>
      </p:grpSpPr>
      <p:sp>
        <p:nvSpPr>
          <p:cNvPr id="351" name="Google Shape;351;p5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dirty="0"/>
              <a:t>Relationship = Key to Success</a:t>
            </a:r>
            <a:endParaRPr dirty="0"/>
          </a:p>
        </p:txBody>
      </p:sp>
      <p:sp>
        <p:nvSpPr>
          <p:cNvPr id="352" name="Google Shape;352;p50" descr="One stable and committed adult relationship &#10;National Scientific Council on the Developing Child (2015). Supportive Relationships and Active Skill-Building Strengthen the Foundations of Resilience. Harvard University. &#10;"/>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dirty="0"/>
              <a:t> </a:t>
            </a:r>
            <a:r>
              <a:rPr lang="en-US" sz="2800" dirty="0"/>
              <a:t>One stable and committed adult relationship </a:t>
            </a:r>
            <a:endParaRPr dirty="0"/>
          </a:p>
          <a:p>
            <a:pPr marL="635000" lvl="1" indent="0" algn="l" rtl="0">
              <a:spcBef>
                <a:spcPts val="320"/>
              </a:spcBef>
              <a:spcAft>
                <a:spcPts val="0"/>
              </a:spcAft>
              <a:buSzPts val="1600"/>
              <a:buNone/>
            </a:pPr>
            <a:r>
              <a:rPr lang="en-US" sz="1600" dirty="0">
                <a:latin typeface="Twentieth Century"/>
                <a:ea typeface="Twentieth Century"/>
                <a:cs typeface="Twentieth Century"/>
                <a:sym typeface="Twentieth Century"/>
              </a:rPr>
              <a:t>National Scientific Council on the Developing Child (2015). </a:t>
            </a:r>
            <a:r>
              <a:rPr lang="en-US" sz="1600" i="1" dirty="0">
                <a:latin typeface="Twentieth Century"/>
                <a:ea typeface="Twentieth Century"/>
                <a:cs typeface="Twentieth Century"/>
                <a:sym typeface="Twentieth Century"/>
              </a:rPr>
              <a:t>Supportive Relationships and Active Skill-Building Strengthen the Foundations of Resilience. </a:t>
            </a:r>
            <a:r>
              <a:rPr lang="en-US" sz="1600" dirty="0">
                <a:latin typeface="Twentieth Century"/>
                <a:ea typeface="Twentieth Century"/>
                <a:cs typeface="Twentieth Century"/>
                <a:sym typeface="Twentieth Century"/>
              </a:rPr>
              <a:t>Harvard University. </a:t>
            </a:r>
            <a:endParaRPr dirty="0"/>
          </a:p>
        </p:txBody>
      </p:sp>
      <p:pic>
        <p:nvPicPr>
          <p:cNvPr id="353" name="Google Shape;353;p50" descr="protractor indicating student teacher relations ship with an effect size of .72"/>
          <p:cNvPicPr preferRelativeResize="0"/>
          <p:nvPr/>
        </p:nvPicPr>
        <p:blipFill rotWithShape="1">
          <a:blip r:embed="rId3">
            <a:alphaModFix/>
          </a:blip>
          <a:srcRect/>
          <a:stretch/>
        </p:blipFill>
        <p:spPr>
          <a:xfrm>
            <a:off x="404478" y="3061660"/>
            <a:ext cx="4264039" cy="2664264"/>
          </a:xfrm>
          <a:prstGeom prst="rect">
            <a:avLst/>
          </a:prstGeom>
          <a:noFill/>
          <a:ln>
            <a:noFill/>
          </a:ln>
        </p:spPr>
      </p:pic>
      <p:sp>
        <p:nvSpPr>
          <p:cNvPr id="354" name="Google Shape;354;p50"/>
          <p:cNvSpPr txBox="1"/>
          <p:nvPr/>
        </p:nvSpPr>
        <p:spPr>
          <a:xfrm>
            <a:off x="4719044" y="3061660"/>
            <a:ext cx="3903716" cy="338554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6"/>
              </a:buClr>
              <a:buSzPts val="2800"/>
              <a:buFont typeface="Arial"/>
              <a:buChar char="•"/>
            </a:pPr>
            <a:r>
              <a:rPr lang="en-US" sz="2800" dirty="0">
                <a:solidFill>
                  <a:schemeClr val="accent6"/>
                </a:solidFill>
                <a:latin typeface="Twentieth Century"/>
                <a:ea typeface="Twentieth Century"/>
                <a:cs typeface="Twentieth Century"/>
                <a:sym typeface="Twentieth Century"/>
              </a:rPr>
              <a:t>Teacher-Student Relationship has a .72 effect size on student learning’</a:t>
            </a:r>
            <a:endParaRPr dirty="0"/>
          </a:p>
          <a:p>
            <a:pPr marL="285750" marR="0" lvl="0" indent="-285750" algn="l" rtl="0">
              <a:spcBef>
                <a:spcPts val="0"/>
              </a:spcBef>
              <a:spcAft>
                <a:spcPts val="0"/>
              </a:spcAft>
              <a:buClr>
                <a:schemeClr val="accent6"/>
              </a:buClr>
              <a:buSzPts val="2800"/>
              <a:buFont typeface="Arial"/>
              <a:buChar char="•"/>
            </a:pPr>
            <a:r>
              <a:rPr lang="en-US" sz="2800" dirty="0">
                <a:solidFill>
                  <a:schemeClr val="accent6"/>
                </a:solidFill>
                <a:latin typeface="Twentieth Century"/>
                <a:ea typeface="Twentieth Century"/>
                <a:cs typeface="Twentieth Century"/>
                <a:sym typeface="Twentieth Century"/>
              </a:rPr>
              <a:t>Average effect size of all interventions studied was .40</a:t>
            </a:r>
            <a:endParaRPr dirty="0"/>
          </a:p>
          <a:p>
            <a:pPr marL="0" marR="0" lvl="0" indent="0" algn="l" rtl="0">
              <a:spcBef>
                <a:spcPts val="0"/>
              </a:spcBef>
              <a:spcAft>
                <a:spcPts val="0"/>
              </a:spcAft>
              <a:buNone/>
            </a:pPr>
            <a:endParaRPr sz="1800" dirty="0">
              <a:solidFill>
                <a:schemeClr val="accent6"/>
              </a:solidFill>
              <a:latin typeface="Twentieth Century"/>
              <a:ea typeface="Twentieth Century"/>
              <a:cs typeface="Twentieth Century"/>
              <a:sym typeface="Twentieth Century"/>
            </a:endParaRPr>
          </a:p>
        </p:txBody>
      </p:sp>
      <p:sp>
        <p:nvSpPr>
          <p:cNvPr id="355" name="Google Shape;355;p50"/>
          <p:cNvSpPr txBox="1"/>
          <p:nvPr/>
        </p:nvSpPr>
        <p:spPr>
          <a:xfrm>
            <a:off x="183001" y="5751054"/>
            <a:ext cx="5051306"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2"/>
                </a:solidFill>
                <a:latin typeface="Twentieth Century"/>
                <a:ea typeface="Twentieth Century"/>
                <a:cs typeface="Twentieth Century"/>
                <a:sym typeface="Twentieth Century"/>
              </a:rPr>
              <a:t>Hattie. J. (2009). </a:t>
            </a:r>
            <a:r>
              <a:rPr lang="en-US" sz="1600" i="1">
                <a:solidFill>
                  <a:schemeClr val="dk2"/>
                </a:solidFill>
                <a:latin typeface="Twentieth Century"/>
                <a:ea typeface="Twentieth Century"/>
                <a:cs typeface="Twentieth Century"/>
                <a:sym typeface="Twentieth Century"/>
              </a:rPr>
              <a:t>Visible learning: A synthesis of over 800 meta-analyses relating to achievement. London: Routledge.  </a:t>
            </a:r>
            <a:endParaRPr sz="1600">
              <a:solidFill>
                <a:schemeClr val="dk2"/>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60"/>
        <p:cNvGrpSpPr/>
        <p:nvPr/>
      </p:nvGrpSpPr>
      <p:grpSpPr>
        <a:xfrm>
          <a:off x="0" y="0"/>
          <a:ext cx="0" cy="0"/>
          <a:chOff x="0" y="0"/>
          <a:chExt cx="0" cy="0"/>
        </a:xfrm>
      </p:grpSpPr>
      <p:pic>
        <p:nvPicPr>
          <p:cNvPr id="361" name="Google Shape;361;p51" descr="teachers in a line looking at photos of students"/>
          <p:cNvPicPr preferRelativeResize="0"/>
          <p:nvPr/>
        </p:nvPicPr>
        <p:blipFill rotWithShape="1">
          <a:blip r:embed="rId3">
            <a:alphaModFix/>
          </a:blip>
          <a:srcRect/>
          <a:stretch/>
        </p:blipFill>
        <p:spPr>
          <a:xfrm rot="5400000">
            <a:off x="1311488" y="-547989"/>
            <a:ext cx="6521025" cy="9144002"/>
          </a:xfrm>
          <a:prstGeom prst="rect">
            <a:avLst/>
          </a:prstGeom>
          <a:noFill/>
          <a:ln>
            <a:noFill/>
          </a:ln>
        </p:spPr>
      </p:pic>
      <p:sp>
        <p:nvSpPr>
          <p:cNvPr id="362" name="Google Shape;362;p51" descr="The sticker project teachers looking at photos of students"/>
          <p:cNvSpPr txBox="1"/>
          <p:nvPr/>
        </p:nvSpPr>
        <p:spPr>
          <a:xfrm>
            <a:off x="0" y="-87869"/>
            <a:ext cx="9167812" cy="851366"/>
          </a:xfrm>
          <a:prstGeom prst="rect">
            <a:avLst/>
          </a:prstGeom>
          <a:solidFill>
            <a:srgbClr val="FCF7D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A54A5"/>
              </a:buClr>
              <a:buSzPts val="950"/>
              <a:buFont typeface="Noto Sans Symbols"/>
              <a:buNone/>
            </a:pPr>
            <a:endParaRPr sz="3800" dirty="0">
              <a:solidFill>
                <a:schemeClr val="dk1"/>
              </a:solidFill>
              <a:latin typeface="Twentieth Century"/>
              <a:ea typeface="Twentieth Century"/>
              <a:cs typeface="Twentieth Century"/>
              <a:sym typeface="Twentieth Century"/>
            </a:endParaRPr>
          </a:p>
        </p:txBody>
      </p:sp>
      <p:sp>
        <p:nvSpPr>
          <p:cNvPr id="2" name="Title 1"/>
          <p:cNvSpPr>
            <a:spLocks noGrp="1"/>
          </p:cNvSpPr>
          <p:nvPr>
            <p:ph type="title"/>
          </p:nvPr>
        </p:nvSpPr>
        <p:spPr>
          <a:xfrm>
            <a:off x="1635760" y="-20319"/>
            <a:ext cx="6987106" cy="920732"/>
          </a:xfrm>
        </p:spPr>
        <p:txBody>
          <a:bodyPr/>
          <a:lstStyle/>
          <a:p>
            <a:br>
              <a:rPr lang="en-US" dirty="0">
                <a:solidFill>
                  <a:schemeClr val="dk1"/>
                </a:solidFill>
              </a:rPr>
            </a:br>
            <a:r>
              <a:rPr lang="en-US" dirty="0">
                <a:solidFill>
                  <a:schemeClr val="dk1"/>
                </a:solidFill>
              </a:rPr>
              <a:t>The Sticker Project</a:t>
            </a:r>
            <a:br>
              <a:rPr lang="en-US" dirty="0">
                <a:solidFill>
                  <a:schemeClr val="dk1"/>
                </a:solidFill>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67"/>
        <p:cNvGrpSpPr/>
        <p:nvPr/>
      </p:nvGrpSpPr>
      <p:grpSpPr>
        <a:xfrm>
          <a:off x="0" y="0"/>
          <a:ext cx="0" cy="0"/>
          <a:chOff x="0" y="0"/>
          <a:chExt cx="0" cy="0"/>
        </a:xfrm>
      </p:grpSpPr>
      <p:sp>
        <p:nvSpPr>
          <p:cNvPr id="368" name="Google Shape;368;p52"/>
          <p:cNvSpPr txBox="1">
            <a:spLocks noGrp="1"/>
          </p:cNvSpPr>
          <p:nvPr>
            <p:ph type="title"/>
          </p:nvPr>
        </p:nvSpPr>
        <p:spPr>
          <a:xfrm>
            <a:off x="367189" y="407103"/>
            <a:ext cx="8296043" cy="7514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Data from our 2019 Student Survey</a:t>
            </a:r>
            <a:br>
              <a:rPr lang="en-US" sz="3200"/>
            </a:br>
            <a:r>
              <a:rPr lang="en-US" sz="3200"/>
              <a:t>Percentage</a:t>
            </a:r>
            <a:endParaRPr/>
          </a:p>
        </p:txBody>
      </p:sp>
      <p:pic>
        <p:nvPicPr>
          <p:cNvPr id="369" name="Google Shape;369;p52" descr="Pie chart" title="Piechart"/>
          <p:cNvPicPr preferRelativeResize="0"/>
          <p:nvPr/>
        </p:nvPicPr>
        <p:blipFill rotWithShape="1">
          <a:blip r:embed="rId3">
            <a:alphaModFix/>
          </a:blip>
          <a:srcRect l="44331" t="35750" r="29381" b="17514"/>
          <a:stretch/>
        </p:blipFill>
        <p:spPr>
          <a:xfrm>
            <a:off x="560439" y="1743960"/>
            <a:ext cx="3643459" cy="3868024"/>
          </a:xfrm>
          <a:prstGeom prst="rect">
            <a:avLst/>
          </a:prstGeom>
          <a:noFill/>
          <a:ln>
            <a:noFill/>
          </a:ln>
        </p:spPr>
      </p:pic>
      <p:pic>
        <p:nvPicPr>
          <p:cNvPr id="370" name="Google Shape;370;p52" descr="Pie chart 37 and 63"/>
          <p:cNvPicPr preferRelativeResize="0"/>
          <p:nvPr/>
        </p:nvPicPr>
        <p:blipFill rotWithShape="1">
          <a:blip r:embed="rId4">
            <a:alphaModFix/>
          </a:blip>
          <a:srcRect l="28557" t="23838" r="44691" b="29519"/>
          <a:stretch/>
        </p:blipFill>
        <p:spPr>
          <a:xfrm>
            <a:off x="4614421" y="1951349"/>
            <a:ext cx="3572759" cy="39074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2" name="Title 1"/>
          <p:cNvSpPr>
            <a:spLocks noGrp="1"/>
          </p:cNvSpPr>
          <p:nvPr>
            <p:ph type="title"/>
          </p:nvPr>
        </p:nvSpPr>
        <p:spPr>
          <a:xfrm>
            <a:off x="1635760" y="66019"/>
            <a:ext cx="6987106" cy="1200153"/>
          </a:xfrm>
        </p:spPr>
        <p:txBody>
          <a:bodyPr/>
          <a:lstStyle/>
          <a:p>
            <a:br>
              <a:rPr lang="en-US" b="1" dirty="0">
                <a:solidFill>
                  <a:srgbClr val="B85B22"/>
                </a:solidFill>
              </a:rPr>
            </a:br>
            <a:r>
              <a:rPr lang="en-US" b="1" dirty="0">
                <a:solidFill>
                  <a:srgbClr val="B85B22"/>
                </a:solidFill>
              </a:rPr>
              <a:t>6 Classroom Practices</a:t>
            </a:r>
            <a:br>
              <a:rPr lang="en-US" dirty="0"/>
            </a:br>
            <a:endParaRPr lang="en-US" dirty="0"/>
          </a:p>
        </p:txBody>
      </p:sp>
      <p:sp>
        <p:nvSpPr>
          <p:cNvPr id="174" name="Google Shape;174;p35"/>
          <p:cNvSpPr txBox="1">
            <a:spLocks noGrp="1"/>
          </p:cNvSpPr>
          <p:nvPr>
            <p:ph type="body" idx="1"/>
          </p:nvPr>
        </p:nvSpPr>
        <p:spPr>
          <a:prstGeom prst="rect">
            <a:avLst/>
          </a:prstGeom>
          <a:solidFill>
            <a:srgbClr val="FFFFFF">
              <a:alpha val="69803"/>
            </a:srgbClr>
          </a:solidFill>
          <a:ln>
            <a:noFill/>
          </a:ln>
        </p:spPr>
        <p:txBody>
          <a:bodyPr spcFirstLastPara="1" wrap="square" lIns="91425" tIns="45700" rIns="91425" bIns="45700" anchor="t" anchorCtr="0">
            <a:noAutofit/>
          </a:bodyPr>
          <a:lstStyle/>
          <a:p>
            <a:pPr marL="287338" lvl="0" indent="-287338" algn="l" rtl="0">
              <a:spcBef>
                <a:spcPts val="1800"/>
              </a:spcBef>
              <a:spcAft>
                <a:spcPts val="0"/>
              </a:spcAft>
              <a:buClr>
                <a:schemeClr val="dk2"/>
              </a:buClr>
              <a:buSzPts val="2000"/>
              <a:buAutoNum type="arabicPeriod"/>
            </a:pPr>
            <a:r>
              <a:rPr lang="en-US" sz="2000" dirty="0"/>
              <a:t>Physical environment</a:t>
            </a:r>
            <a:endParaRPr dirty="0"/>
          </a:p>
          <a:p>
            <a:pPr marL="287338" lvl="0" indent="-287338" algn="l" rtl="0">
              <a:spcBef>
                <a:spcPts val="900"/>
              </a:spcBef>
              <a:spcAft>
                <a:spcPts val="0"/>
              </a:spcAft>
              <a:buClr>
                <a:schemeClr val="dk2"/>
              </a:buClr>
              <a:buSzPts val="2000"/>
              <a:buAutoNum type="arabicPeriod"/>
            </a:pPr>
            <a:r>
              <a:rPr lang="en-US" sz="2000" dirty="0"/>
              <a:t>Classroom Teaching Matrix (Expectations, Rules, Routines)</a:t>
            </a:r>
            <a:endParaRPr dirty="0"/>
          </a:p>
          <a:p>
            <a:pPr marL="287338" lvl="0" indent="-287338" algn="l" rtl="0">
              <a:spcBef>
                <a:spcPts val="900"/>
              </a:spcBef>
              <a:spcAft>
                <a:spcPts val="0"/>
              </a:spcAft>
              <a:buClr>
                <a:schemeClr val="dk2"/>
              </a:buClr>
              <a:buSzPts val="2000"/>
              <a:buFont typeface="Noto Sans Symbols"/>
              <a:buAutoNum type="arabicPeriod"/>
            </a:pPr>
            <a:r>
              <a:rPr lang="en-US" sz="2000" dirty="0">
                <a:solidFill>
                  <a:srgbClr val="1D2A53"/>
                </a:solidFill>
              </a:rPr>
              <a:t>Active Supervision</a:t>
            </a:r>
            <a:endParaRPr dirty="0"/>
          </a:p>
          <a:p>
            <a:pPr marL="287338" lvl="0" indent="-287338" algn="l" rtl="0">
              <a:spcBef>
                <a:spcPts val="900"/>
              </a:spcBef>
              <a:spcAft>
                <a:spcPts val="0"/>
              </a:spcAft>
              <a:buClr>
                <a:schemeClr val="dk2"/>
              </a:buClr>
              <a:buSzPts val="2000"/>
              <a:buAutoNum type="arabicPeriod"/>
            </a:pPr>
            <a:r>
              <a:rPr lang="en-US" sz="2000" dirty="0"/>
              <a:t>Encouraging Appropriate Behavior</a:t>
            </a:r>
            <a:endParaRPr dirty="0"/>
          </a:p>
          <a:p>
            <a:pPr marL="463550" lvl="1" indent="-174625" algn="l" rtl="0">
              <a:spcBef>
                <a:spcPts val="0"/>
              </a:spcBef>
              <a:spcAft>
                <a:spcPts val="0"/>
              </a:spcAft>
              <a:buClr>
                <a:schemeClr val="dk2"/>
              </a:buClr>
              <a:buSzPts val="2000"/>
              <a:buChar char="▪"/>
            </a:pPr>
            <a:r>
              <a:rPr lang="en-US" sz="2000" dirty="0">
                <a:solidFill>
                  <a:srgbClr val="B85B22"/>
                </a:solidFill>
              </a:rPr>
              <a:t>Direct instruction of expectations, rules, routines</a:t>
            </a:r>
            <a:endParaRPr dirty="0"/>
          </a:p>
          <a:p>
            <a:pPr marL="463550" lvl="1" indent="-174625" algn="l" rtl="0">
              <a:spcBef>
                <a:spcPts val="0"/>
              </a:spcBef>
              <a:spcAft>
                <a:spcPts val="0"/>
              </a:spcAft>
              <a:buClr>
                <a:schemeClr val="dk2"/>
              </a:buClr>
              <a:buSzPts val="2000"/>
              <a:buChar char="▪"/>
            </a:pPr>
            <a:r>
              <a:rPr lang="en-US" sz="2000" dirty="0">
                <a:solidFill>
                  <a:srgbClr val="B85B22"/>
                </a:solidFill>
              </a:rPr>
              <a:t>Preventative Prompts</a:t>
            </a:r>
            <a:endParaRPr dirty="0"/>
          </a:p>
          <a:p>
            <a:pPr marL="463550" lvl="1" indent="-174625" algn="l" rtl="0">
              <a:spcBef>
                <a:spcPts val="0"/>
              </a:spcBef>
              <a:spcAft>
                <a:spcPts val="0"/>
              </a:spcAft>
              <a:buClr>
                <a:schemeClr val="dk2"/>
              </a:buClr>
              <a:buSzPts val="2000"/>
              <a:buChar char="▪"/>
            </a:pPr>
            <a:r>
              <a:rPr lang="en-US" sz="2000" dirty="0">
                <a:solidFill>
                  <a:srgbClr val="B85B22"/>
                </a:solidFill>
              </a:rPr>
              <a:t>Specific Praise for Behavior</a:t>
            </a:r>
            <a:endParaRPr dirty="0"/>
          </a:p>
          <a:p>
            <a:pPr marL="463550" lvl="1" indent="-174625" algn="l" rtl="0">
              <a:spcBef>
                <a:spcPts val="0"/>
              </a:spcBef>
              <a:spcAft>
                <a:spcPts val="0"/>
              </a:spcAft>
              <a:buClr>
                <a:schemeClr val="dk2"/>
              </a:buClr>
              <a:buSzPts val="2000"/>
              <a:buChar char="▪"/>
            </a:pPr>
            <a:r>
              <a:rPr lang="en-US" sz="2000" dirty="0">
                <a:solidFill>
                  <a:srgbClr val="B85B22"/>
                </a:solidFill>
              </a:rPr>
              <a:t>Individual </a:t>
            </a:r>
            <a:r>
              <a:rPr lang="en-US" sz="2000" dirty="0" err="1">
                <a:solidFill>
                  <a:srgbClr val="B85B22"/>
                </a:solidFill>
              </a:rPr>
              <a:t>Reinforcers</a:t>
            </a:r>
            <a:endParaRPr dirty="0"/>
          </a:p>
          <a:p>
            <a:pPr marL="463550" lvl="1" indent="-174625" algn="l" rtl="0">
              <a:spcBef>
                <a:spcPts val="0"/>
              </a:spcBef>
              <a:spcAft>
                <a:spcPts val="0"/>
              </a:spcAft>
              <a:buClr>
                <a:schemeClr val="dk2"/>
              </a:buClr>
              <a:buSzPts val="2000"/>
              <a:buChar char="▪"/>
            </a:pPr>
            <a:r>
              <a:rPr lang="en-US" sz="2000" dirty="0">
                <a:solidFill>
                  <a:srgbClr val="B85B22"/>
                </a:solidFill>
              </a:rPr>
              <a:t>Class-Wide Group Contingency</a:t>
            </a:r>
            <a:endParaRPr dirty="0"/>
          </a:p>
          <a:p>
            <a:pPr marL="287338" lvl="0" indent="-287338" algn="l" rtl="0">
              <a:spcBef>
                <a:spcPts val="900"/>
              </a:spcBef>
              <a:spcAft>
                <a:spcPts val="0"/>
              </a:spcAft>
              <a:buClr>
                <a:schemeClr val="dk2"/>
              </a:buClr>
              <a:buSzPts val="2000"/>
              <a:buFont typeface="Noto Sans Symbols"/>
              <a:buAutoNum type="arabicPeriod"/>
            </a:pPr>
            <a:r>
              <a:rPr lang="en-US" sz="2000" dirty="0"/>
              <a:t>Continuum of Response Strategies for Inappropriate Behaviors</a:t>
            </a:r>
            <a:endParaRPr sz="2000" dirty="0">
              <a:solidFill>
                <a:srgbClr val="DD8047"/>
              </a:solidFill>
            </a:endParaRPr>
          </a:p>
          <a:p>
            <a:pPr marL="463550" lvl="1" indent="-174625" algn="l" rtl="0">
              <a:spcBef>
                <a:spcPts val="0"/>
              </a:spcBef>
              <a:spcAft>
                <a:spcPts val="0"/>
              </a:spcAft>
              <a:buClr>
                <a:schemeClr val="dk2"/>
              </a:buClr>
              <a:buSzPts val="2000"/>
              <a:buFont typeface="Arial"/>
              <a:buChar char="•"/>
            </a:pPr>
            <a:r>
              <a:rPr lang="en-US" sz="2000" dirty="0">
                <a:solidFill>
                  <a:srgbClr val="B85B22"/>
                </a:solidFill>
              </a:rPr>
              <a:t>Praise other students/groups</a:t>
            </a:r>
            <a:endParaRPr dirty="0"/>
          </a:p>
          <a:p>
            <a:pPr marL="463550" lvl="1" indent="-174625" algn="l" rtl="0">
              <a:spcBef>
                <a:spcPts val="0"/>
              </a:spcBef>
              <a:spcAft>
                <a:spcPts val="0"/>
              </a:spcAft>
              <a:buClr>
                <a:schemeClr val="dk2"/>
              </a:buClr>
              <a:buSzPts val="2000"/>
              <a:buFont typeface="Arial"/>
              <a:buChar char="•"/>
            </a:pPr>
            <a:r>
              <a:rPr lang="en-US" sz="2000" dirty="0">
                <a:solidFill>
                  <a:srgbClr val="B85B22"/>
                </a:solidFill>
              </a:rPr>
              <a:t>Specific Error Correction</a:t>
            </a:r>
            <a:endParaRPr dirty="0"/>
          </a:p>
          <a:p>
            <a:pPr marL="463550" lvl="1" indent="-174625" algn="l" rtl="0">
              <a:spcBef>
                <a:spcPts val="0"/>
              </a:spcBef>
              <a:spcAft>
                <a:spcPts val="0"/>
              </a:spcAft>
              <a:buClr>
                <a:schemeClr val="dk2"/>
              </a:buClr>
              <a:buSzPts val="2000"/>
              <a:buFont typeface="Arial"/>
              <a:buChar char="•"/>
            </a:pPr>
            <a:r>
              <a:rPr lang="en-US" sz="2000" dirty="0">
                <a:solidFill>
                  <a:srgbClr val="B85B22"/>
                </a:solidFill>
              </a:rPr>
              <a:t>Etc.</a:t>
            </a:r>
            <a:endParaRPr dirty="0"/>
          </a:p>
          <a:p>
            <a:pPr marL="287338" lvl="0" indent="-287338" algn="l" rtl="0">
              <a:spcBef>
                <a:spcPts val="900"/>
              </a:spcBef>
              <a:spcAft>
                <a:spcPts val="0"/>
              </a:spcAft>
              <a:buClr>
                <a:schemeClr val="dk2"/>
              </a:buClr>
              <a:buSzPts val="2000"/>
              <a:buAutoNum type="arabicPeriod" startAt="6"/>
            </a:pPr>
            <a:r>
              <a:rPr lang="en-US" sz="2000" dirty="0"/>
              <a:t>Engagement &amp; Opportunities to Respond</a:t>
            </a:r>
            <a:endParaRPr dirty="0"/>
          </a:p>
        </p:txBody>
      </p:sp>
      <p:sp>
        <p:nvSpPr>
          <p:cNvPr id="175" name="Google Shape;175;p35"/>
          <p:cNvSpPr txBox="1"/>
          <p:nvPr/>
        </p:nvSpPr>
        <p:spPr>
          <a:xfrm>
            <a:off x="3067221" y="6217984"/>
            <a:ext cx="6054629"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a:solidFill>
                  <a:schemeClr val="dk1"/>
                </a:solidFill>
                <a:latin typeface="Twentieth Century"/>
                <a:ea typeface="Twentieth Century"/>
                <a:cs typeface="Twentieth Century"/>
                <a:sym typeface="Twentieth Century"/>
              </a:rPr>
              <a:t>Rev 4-15-19. Midwest PBIS Network. Developed through the ongoing research and shared knowledge of many partners, including the National TA Center on PBIS, Midwest PBIS Network, Mid-Atlantic PBIS Network, Missouri PBIS, Lincoln Public Schools, Brandi </a:t>
            </a:r>
            <a:r>
              <a:rPr lang="en-US" sz="900" dirty="0" err="1">
                <a:solidFill>
                  <a:schemeClr val="dk1"/>
                </a:solidFill>
                <a:latin typeface="Twentieth Century"/>
                <a:ea typeface="Twentieth Century"/>
                <a:cs typeface="Twentieth Century"/>
                <a:sym typeface="Twentieth Century"/>
              </a:rPr>
              <a:t>Simonsen</a:t>
            </a:r>
            <a:r>
              <a:rPr lang="en-US" sz="900" dirty="0">
                <a:solidFill>
                  <a:schemeClr val="dk1"/>
                </a:solidFill>
                <a:latin typeface="Twentieth Century"/>
                <a:ea typeface="Twentieth Century"/>
                <a:cs typeface="Twentieth Century"/>
                <a:sym typeface="Twentieth Century"/>
              </a:rPr>
              <a:t> (UConn) &amp; Diane Myers (Texas Women’s University</a:t>
            </a:r>
            <a:r>
              <a:rPr lang="en-US" sz="1050" dirty="0">
                <a:solidFill>
                  <a:schemeClr val="dk1"/>
                </a:solidFill>
                <a:latin typeface="Twentieth Century"/>
                <a:ea typeface="Twentieth Century"/>
                <a:cs typeface="Twentieth Century"/>
                <a:sym typeface="Twentieth Century"/>
              </a:rPr>
              <a:t>).</a:t>
            </a:r>
            <a:endParaRPr dirty="0"/>
          </a:p>
        </p:txBody>
      </p:sp>
      <p:pic>
        <p:nvPicPr>
          <p:cNvPr id="176" name="Google Shape;176;p35" descr="Lmidwest pbis logo"/>
          <p:cNvPicPr preferRelativeResize="0"/>
          <p:nvPr/>
        </p:nvPicPr>
        <p:blipFill rotWithShape="1">
          <a:blip r:embed="rId3">
            <a:alphaModFix/>
          </a:blip>
          <a:srcRect/>
          <a:stretch/>
        </p:blipFill>
        <p:spPr>
          <a:xfrm>
            <a:off x="125442" y="66019"/>
            <a:ext cx="737394" cy="7373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367189" y="407103"/>
            <a:ext cx="8296043" cy="7514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Data from our 2019 Student Survey</a:t>
            </a:r>
            <a:br>
              <a:rPr lang="en-US" sz="3200"/>
            </a:br>
            <a:r>
              <a:rPr lang="en-US" sz="3200"/>
              <a:t>Percentage</a:t>
            </a:r>
            <a:endParaRPr sz="3200"/>
          </a:p>
        </p:txBody>
      </p:sp>
      <p:pic>
        <p:nvPicPr>
          <p:cNvPr id="377" name="Google Shape;377;p53" descr="Pie chart I feel connected to one or more staff 82 vs 18 percent"/>
          <p:cNvPicPr preferRelativeResize="0"/>
          <p:nvPr/>
        </p:nvPicPr>
        <p:blipFill rotWithShape="1">
          <a:blip r:embed="rId3">
            <a:alphaModFix/>
          </a:blip>
          <a:srcRect l="33969" t="32636" r="26650" b="20446"/>
          <a:stretch/>
        </p:blipFill>
        <p:spPr>
          <a:xfrm>
            <a:off x="233680" y="1423447"/>
            <a:ext cx="5172592" cy="4157222"/>
          </a:xfrm>
          <a:prstGeom prst="rect">
            <a:avLst/>
          </a:prstGeom>
          <a:noFill/>
          <a:ln>
            <a:noFill/>
          </a:ln>
        </p:spPr>
      </p:pic>
      <p:pic>
        <p:nvPicPr>
          <p:cNvPr id="378" name="Google Shape;378;p53" descr="Pie chart Do not enjoy coming to school 70% vs 30%"/>
          <p:cNvPicPr preferRelativeResize="0"/>
          <p:nvPr/>
        </p:nvPicPr>
        <p:blipFill rotWithShape="1">
          <a:blip r:embed="rId4">
            <a:alphaModFix/>
          </a:blip>
          <a:srcRect l="24742" t="33276" r="41959" b="20079"/>
          <a:stretch/>
        </p:blipFill>
        <p:spPr>
          <a:xfrm>
            <a:off x="4784102" y="1423447"/>
            <a:ext cx="4204355" cy="4199642"/>
          </a:xfrm>
          <a:prstGeom prst="rect">
            <a:avLst/>
          </a:prstGeom>
          <a:noFill/>
          <a:ln>
            <a:noFill/>
          </a:ln>
        </p:spPr>
      </p:pic>
      <p:sp>
        <p:nvSpPr>
          <p:cNvPr id="379" name="Google Shape;379;p53"/>
          <p:cNvSpPr txBox="1"/>
          <p:nvPr/>
        </p:nvSpPr>
        <p:spPr>
          <a:xfrm>
            <a:off x="4449452" y="5670223"/>
            <a:ext cx="4388177"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605 students surveyed – 183 not enjoying and 54 of those not feeling connect to at least one staff member.</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1120251" y="102872"/>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Self-Assessment</a:t>
            </a:r>
            <a:br>
              <a:rPr lang="en-US" sz="3959"/>
            </a:br>
            <a:r>
              <a:rPr lang="en-US" sz="1979"/>
              <a:t>(we will maintain confidentiality)</a:t>
            </a:r>
            <a:endParaRPr/>
          </a:p>
        </p:txBody>
      </p:sp>
      <p:sp>
        <p:nvSpPr>
          <p:cNvPr id="386" name="Google Shape;386;p54"/>
          <p:cNvSpPr txBox="1">
            <a:spLocks noGrp="1"/>
          </p:cNvSpPr>
          <p:nvPr>
            <p:ph type="body" idx="1"/>
          </p:nvPr>
        </p:nvSpPr>
        <p:spPr>
          <a:xfrm>
            <a:off x="212103" y="1133043"/>
            <a:ext cx="6099142" cy="541387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None/>
            </a:pPr>
            <a:r>
              <a:rPr lang="en-US" sz="2200" dirty="0">
                <a:solidFill>
                  <a:schemeClr val="dk1"/>
                </a:solidFill>
              </a:rPr>
              <a:t>Think of the student who you identified earlier</a:t>
            </a:r>
            <a:endParaRPr sz="2200" dirty="0"/>
          </a:p>
          <a:p>
            <a:pPr marL="514350" lvl="0" indent="-514350" algn="l" rtl="0">
              <a:spcBef>
                <a:spcPts val="440"/>
              </a:spcBef>
              <a:spcAft>
                <a:spcPts val="0"/>
              </a:spcAft>
              <a:buSzPts val="2200"/>
              <a:buFont typeface="Calibri"/>
              <a:buAutoNum type="arabicPeriod"/>
            </a:pPr>
            <a:r>
              <a:rPr lang="en-US" sz="2200" dirty="0"/>
              <a:t>Determine what failure factors are relevant to the identified student </a:t>
            </a:r>
            <a:r>
              <a:rPr lang="en-US" sz="2200" dirty="0">
                <a:solidFill>
                  <a:schemeClr val="accent6"/>
                </a:solidFill>
              </a:rPr>
              <a:t>(e.g. attendance, behavior, academic/social performance, etc.)</a:t>
            </a:r>
            <a:endParaRPr dirty="0"/>
          </a:p>
          <a:p>
            <a:pPr marL="514350" lvl="0" indent="-374650" algn="l" rtl="0">
              <a:spcBef>
                <a:spcPts val="440"/>
              </a:spcBef>
              <a:spcAft>
                <a:spcPts val="0"/>
              </a:spcAft>
              <a:buSzPts val="2200"/>
              <a:buFont typeface="Calibri"/>
              <a:buNone/>
            </a:pPr>
            <a:endParaRPr sz="2200" dirty="0"/>
          </a:p>
          <a:p>
            <a:pPr marL="514350" lvl="0" indent="-514350" algn="l" rtl="0">
              <a:spcBef>
                <a:spcPts val="440"/>
              </a:spcBef>
              <a:spcAft>
                <a:spcPts val="0"/>
              </a:spcAft>
              <a:buSzPts val="2200"/>
              <a:buFont typeface="Calibri"/>
              <a:buAutoNum type="arabicPeriod"/>
            </a:pPr>
            <a:r>
              <a:rPr lang="en-US" sz="2200" dirty="0"/>
              <a:t>What SEL skills might be missing? </a:t>
            </a:r>
            <a:r>
              <a:rPr lang="en-US" sz="2200" dirty="0">
                <a:solidFill>
                  <a:schemeClr val="accent6"/>
                </a:solidFill>
              </a:rPr>
              <a:t>(e.g. self-awareness, self-management, social-awareness, interpersonal skills, decision-making, responsible behaviors)</a:t>
            </a:r>
            <a:endParaRPr dirty="0"/>
          </a:p>
          <a:p>
            <a:pPr marL="514350" lvl="0" indent="-374650" algn="l" rtl="0">
              <a:spcBef>
                <a:spcPts val="440"/>
              </a:spcBef>
              <a:spcAft>
                <a:spcPts val="0"/>
              </a:spcAft>
              <a:buSzPts val="2200"/>
              <a:buFont typeface="Calibri"/>
              <a:buNone/>
            </a:pPr>
            <a:endParaRPr sz="2200" dirty="0"/>
          </a:p>
          <a:p>
            <a:pPr marL="514350" lvl="0" indent="-514350" algn="l" rtl="0">
              <a:spcBef>
                <a:spcPts val="440"/>
              </a:spcBef>
              <a:spcAft>
                <a:spcPts val="0"/>
              </a:spcAft>
              <a:buSzPts val="2200"/>
              <a:buFont typeface="Calibri"/>
              <a:buAutoNum type="arabicPeriod"/>
            </a:pPr>
            <a:r>
              <a:rPr lang="en-US" sz="2200" dirty="0"/>
              <a:t>Identify 1-2 things you can do to improve that relationship, and how you can teach those missing skills.</a:t>
            </a:r>
            <a:endParaRPr dirty="0"/>
          </a:p>
          <a:p>
            <a:pPr marL="514350" lvl="0" indent="-374650" algn="l" rtl="0">
              <a:spcBef>
                <a:spcPts val="440"/>
              </a:spcBef>
              <a:spcAft>
                <a:spcPts val="0"/>
              </a:spcAft>
              <a:buSzPts val="2200"/>
              <a:buFont typeface="Calibri"/>
              <a:buNone/>
            </a:pPr>
            <a:endParaRPr sz="2200" dirty="0"/>
          </a:p>
          <a:p>
            <a:pPr marL="514350" lvl="0" indent="-514350" algn="l" rtl="0">
              <a:spcBef>
                <a:spcPts val="440"/>
              </a:spcBef>
              <a:spcAft>
                <a:spcPts val="0"/>
              </a:spcAft>
              <a:buSzPts val="2200"/>
              <a:buFont typeface="Calibri"/>
              <a:buAutoNum type="arabicPeriod"/>
            </a:pPr>
            <a:r>
              <a:rPr lang="en-US" sz="2200" dirty="0"/>
              <a:t>Discuss</a:t>
            </a:r>
            <a:endParaRPr dirty="0"/>
          </a:p>
        </p:txBody>
      </p:sp>
      <p:pic>
        <p:nvPicPr>
          <p:cNvPr id="387" name="Google Shape;387;p54" descr="Blank yellow post it note" title="yellow  post it note"/>
          <p:cNvPicPr preferRelativeResize="0"/>
          <p:nvPr/>
        </p:nvPicPr>
        <p:blipFill rotWithShape="1">
          <a:blip r:embed="rId3">
            <a:alphaModFix/>
          </a:blip>
          <a:srcRect/>
          <a:stretch/>
        </p:blipFill>
        <p:spPr>
          <a:xfrm>
            <a:off x="7343480" y="228443"/>
            <a:ext cx="1116940" cy="1198724"/>
          </a:xfrm>
          <a:prstGeom prst="rect">
            <a:avLst/>
          </a:prstGeom>
          <a:noFill/>
          <a:ln>
            <a:noFill/>
          </a:ln>
          <a:effectLst>
            <a:outerShdw blurRad="292100" dist="139700" dir="2700000" algn="tl" rotWithShape="0">
              <a:srgbClr val="333333">
                <a:alpha val="64705"/>
              </a:srgbClr>
            </a:outerShdw>
          </a:effectLst>
        </p:spPr>
      </p:pic>
      <p:sp>
        <p:nvSpPr>
          <p:cNvPr id="388" name="Google Shape;388;p54"/>
          <p:cNvSpPr txBox="1"/>
          <p:nvPr/>
        </p:nvSpPr>
        <p:spPr>
          <a:xfrm>
            <a:off x="6443221" y="2460397"/>
            <a:ext cx="298358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a:solidFill>
                  <a:schemeClr val="hlink"/>
                </a:solidFill>
                <a:latin typeface="Calibri"/>
                <a:ea typeface="Calibri"/>
                <a:cs typeface="Calibri"/>
                <a:sym typeface="Calibri"/>
                <a:hlinkClick r:id="rId4"/>
              </a:rPr>
              <a:t>CASEL SEL competencies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5"/>
              </a:rPr>
              <a:t>Third Grade Second Step Scope and Sequence</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6"/>
              </a:rPr>
              <a:t>Fourth Grade Second Step Scope and Sequence</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7"/>
              </a:rPr>
              <a:t>Fifth Grade Second Step Scope and Sequence</a:t>
            </a: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hlink"/>
                </a:solidFill>
                <a:latin typeface="Calibri"/>
                <a:ea typeface="Calibri"/>
                <a:cs typeface="Calibri"/>
                <a:sym typeface="Calibri"/>
                <a:hlinkClick r:id="rId8"/>
              </a:rPr>
              <a:t>Classroom Matrix Template</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sp>
        <p:nvSpPr>
          <p:cNvPr id="394" name="Google Shape;394;p55"/>
          <p:cNvSpPr txBox="1">
            <a:spLocks noGrp="1"/>
          </p:cNvSpPr>
          <p:nvPr>
            <p:ph type="ctrTitle"/>
          </p:nvPr>
        </p:nvSpPr>
        <p:spPr>
          <a:xfrm>
            <a:off x="685799" y="364798"/>
            <a:ext cx="7772400" cy="12657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4400"/>
              <a:buFont typeface="Twentieth Century"/>
              <a:buNone/>
            </a:pPr>
            <a:r>
              <a:rPr lang="en-US">
                <a:solidFill>
                  <a:srgbClr val="1D2A53"/>
                </a:solidFill>
              </a:rPr>
              <a:t>How do PBIS classroom practices support the Trauma lens?</a:t>
            </a:r>
            <a:endParaRPr/>
          </a:p>
        </p:txBody>
      </p:sp>
      <p:sp>
        <p:nvSpPr>
          <p:cNvPr id="395" name="Google Shape;395;p55"/>
          <p:cNvSpPr txBox="1">
            <a:spLocks noGrp="1"/>
          </p:cNvSpPr>
          <p:nvPr>
            <p:ph type="subTitle" idx="1"/>
          </p:nvPr>
        </p:nvSpPr>
        <p:spPr>
          <a:xfrm>
            <a:off x="1371598" y="5168025"/>
            <a:ext cx="6400800"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i="1">
                <a:solidFill>
                  <a:schemeClr val="accent6"/>
                </a:solidFill>
              </a:rPr>
              <a:t>Kids don’t care what you know until they know that you care.</a:t>
            </a:r>
            <a:endParaRPr/>
          </a:p>
          <a:p>
            <a:pPr marL="0" lvl="0" indent="0" algn="ctr" rtl="0">
              <a:spcBef>
                <a:spcPts val="480"/>
              </a:spcBef>
              <a:spcAft>
                <a:spcPts val="0"/>
              </a:spcAft>
              <a:buSzPts val="2400"/>
              <a:buNone/>
            </a:pPr>
            <a:endParaRPr sz="2400" i="1">
              <a:solidFill>
                <a:schemeClr val="dk2"/>
              </a:solidFill>
            </a:endParaRPr>
          </a:p>
        </p:txBody>
      </p:sp>
      <p:pic>
        <p:nvPicPr>
          <p:cNvPr id="396" name="Google Shape;396;p55" descr="picture of a teacher in formon of clas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78268" y="1850259"/>
            <a:ext cx="4787461" cy="31916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01"/>
        <p:cNvGrpSpPr/>
        <p:nvPr/>
      </p:nvGrpSpPr>
      <p:grpSpPr>
        <a:xfrm>
          <a:off x="0" y="0"/>
          <a:ext cx="0" cy="0"/>
          <a:chOff x="0" y="0"/>
          <a:chExt cx="0" cy="0"/>
        </a:xfrm>
      </p:grpSpPr>
      <p:sp>
        <p:nvSpPr>
          <p:cNvPr id="402" name="Google Shape;402;p56"/>
          <p:cNvSpPr txBox="1">
            <a:spLocks noGrp="1"/>
          </p:cNvSpPr>
          <p:nvPr>
            <p:ph type="title"/>
          </p:nvPr>
        </p:nvSpPr>
        <p:spPr>
          <a:xfrm>
            <a:off x="457200" y="0"/>
            <a:ext cx="8229600" cy="8379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950"/>
              <a:buFont typeface="Palatino Linotype"/>
              <a:buNone/>
            </a:pPr>
            <a:r>
              <a:rPr lang="en-US" sz="3800" b="1" i="0" u="none" strike="noStrike" cap="none">
                <a:solidFill>
                  <a:srgbClr val="1D2A53"/>
                </a:solidFill>
                <a:latin typeface="Palatino Linotype"/>
                <a:ea typeface="Palatino Linotype"/>
                <a:cs typeface="Palatino Linotype"/>
                <a:sym typeface="Palatino Linotype"/>
              </a:rPr>
              <a:t>Bottom-Up Development</a:t>
            </a:r>
            <a:endParaRPr/>
          </a:p>
        </p:txBody>
      </p:sp>
      <p:pic>
        <p:nvPicPr>
          <p:cNvPr id="403" name="Google Shape;403;p56" descr="Diagran=n of the brai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92052" y="762000"/>
            <a:ext cx="3706125" cy="1923856"/>
          </a:xfrm>
          <a:prstGeom prst="rect">
            <a:avLst/>
          </a:prstGeom>
          <a:noFill/>
          <a:ln>
            <a:noFill/>
          </a:ln>
        </p:spPr>
      </p:pic>
      <p:grpSp>
        <p:nvGrpSpPr>
          <p:cNvPr id="405" name="Google Shape;405;p56" descr="Inverted trainagle"/>
          <p:cNvGrpSpPr/>
          <p:nvPr/>
        </p:nvGrpSpPr>
        <p:grpSpPr>
          <a:xfrm>
            <a:off x="304799" y="3733801"/>
            <a:ext cx="3657600" cy="2588556"/>
            <a:chOff x="0" y="0"/>
            <a:chExt cx="3657600" cy="2588556"/>
          </a:xfrm>
        </p:grpSpPr>
        <p:sp>
          <p:nvSpPr>
            <p:cNvPr id="406" name="Google Shape;406;p56"/>
            <p:cNvSpPr/>
            <p:nvPr/>
          </p:nvSpPr>
          <p:spPr>
            <a:xfrm rot="10800000">
              <a:off x="0" y="149"/>
              <a:ext cx="3657600" cy="666600"/>
            </a:xfrm>
            <a:prstGeom prst="trapezoid">
              <a:avLst>
                <a:gd name="adj" fmla="val 68571"/>
              </a:avLst>
            </a:prstGeom>
            <a:solidFill>
              <a:srgbClr val="2821AF">
                <a:alpha val="51372"/>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07" name="Google Shape;407;p56"/>
            <p:cNvSpPr txBox="1"/>
            <p:nvPr/>
          </p:nvSpPr>
          <p:spPr>
            <a:xfrm>
              <a:off x="640079" y="0"/>
              <a:ext cx="2377500" cy="666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Cognition</a:t>
              </a:r>
              <a:endParaRPr sz="1800" b="1">
                <a:solidFill>
                  <a:schemeClr val="dk1"/>
                </a:solidFill>
                <a:latin typeface="Calibri"/>
                <a:ea typeface="Calibri"/>
                <a:cs typeface="Calibri"/>
                <a:sym typeface="Calibri"/>
              </a:endParaRPr>
            </a:p>
          </p:txBody>
        </p:sp>
        <p:sp>
          <p:nvSpPr>
            <p:cNvPr id="408" name="Google Shape;408;p56"/>
            <p:cNvSpPr/>
            <p:nvPr/>
          </p:nvSpPr>
          <p:spPr>
            <a:xfrm rot="10800000">
              <a:off x="448969" y="666899"/>
              <a:ext cx="2755550" cy="666600"/>
            </a:xfrm>
            <a:prstGeom prst="trapezoid">
              <a:avLst>
                <a:gd name="adj" fmla="val 68571"/>
              </a:avLst>
            </a:prstGeom>
            <a:solidFill>
              <a:srgbClr val="89DD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09" name="Google Shape;409;p56"/>
            <p:cNvSpPr txBox="1"/>
            <p:nvPr/>
          </p:nvSpPr>
          <p:spPr>
            <a:xfrm>
              <a:off x="937592" y="666749"/>
              <a:ext cx="1783199" cy="666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Social/ Emotional</a:t>
              </a:r>
              <a:endParaRPr sz="1800" b="1">
                <a:solidFill>
                  <a:schemeClr val="dk1"/>
                </a:solidFill>
                <a:latin typeface="Calibri"/>
                <a:ea typeface="Calibri"/>
                <a:cs typeface="Calibri"/>
                <a:sym typeface="Calibri"/>
              </a:endParaRPr>
            </a:p>
          </p:txBody>
        </p:sp>
        <p:sp>
          <p:nvSpPr>
            <p:cNvPr id="410" name="Google Shape;410;p56"/>
            <p:cNvSpPr/>
            <p:nvPr/>
          </p:nvSpPr>
          <p:spPr>
            <a:xfrm rot="10800000">
              <a:off x="878498" y="1294431"/>
              <a:ext cx="1897653" cy="666600"/>
            </a:xfrm>
            <a:prstGeom prst="trapezoid">
              <a:avLst>
                <a:gd name="adj" fmla="val 68571"/>
              </a:avLst>
            </a:prstGeom>
            <a:solidFill>
              <a:srgbClr val="A2DC6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11" name="Google Shape;411;p56"/>
            <p:cNvSpPr txBox="1"/>
            <p:nvPr/>
          </p:nvSpPr>
          <p:spPr>
            <a:xfrm>
              <a:off x="1121201" y="1282257"/>
              <a:ext cx="1409400" cy="666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Regulation</a:t>
              </a:r>
              <a:endParaRPr sz="1800" b="1">
                <a:solidFill>
                  <a:schemeClr val="dk1"/>
                </a:solidFill>
                <a:latin typeface="Calibri"/>
                <a:ea typeface="Calibri"/>
                <a:cs typeface="Calibri"/>
                <a:sym typeface="Calibri"/>
              </a:endParaRPr>
            </a:p>
          </p:txBody>
        </p:sp>
        <p:sp>
          <p:nvSpPr>
            <p:cNvPr id="412" name="Google Shape;412;p56"/>
            <p:cNvSpPr/>
            <p:nvPr/>
          </p:nvSpPr>
          <p:spPr>
            <a:xfrm rot="10800000">
              <a:off x="1304017" y="1921956"/>
              <a:ext cx="1043768" cy="666600"/>
            </a:xfrm>
            <a:prstGeom prst="trapezoid">
              <a:avLst>
                <a:gd name="adj" fmla="val 68571"/>
              </a:avLst>
            </a:prstGeom>
            <a:solidFill>
              <a:srgbClr val="DD7D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13" name="Google Shape;413;p56"/>
            <p:cNvSpPr txBox="1"/>
            <p:nvPr/>
          </p:nvSpPr>
          <p:spPr>
            <a:xfrm>
              <a:off x="1246301" y="2069497"/>
              <a:ext cx="1159200" cy="242495"/>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Survival</a:t>
              </a:r>
              <a:endParaRPr sz="1800" b="1">
                <a:solidFill>
                  <a:schemeClr val="dk1"/>
                </a:solidFill>
                <a:latin typeface="Calibri"/>
                <a:ea typeface="Calibri"/>
                <a:cs typeface="Calibri"/>
                <a:sym typeface="Calibri"/>
              </a:endParaRPr>
            </a:p>
          </p:txBody>
        </p:sp>
      </p:grpSp>
      <p:sp>
        <p:nvSpPr>
          <p:cNvPr id="414" name="Google Shape;414;p56" descr="top of traingle"/>
          <p:cNvSpPr/>
          <p:nvPr/>
        </p:nvSpPr>
        <p:spPr>
          <a:xfrm>
            <a:off x="5936517" y="3341920"/>
            <a:ext cx="1066799" cy="647699"/>
          </a:xfrm>
          <a:prstGeom prst="trapezoid">
            <a:avLst>
              <a:gd name="adj" fmla="val 85294"/>
            </a:avLst>
          </a:prstGeom>
          <a:solidFill>
            <a:srgbClr val="8F8FDC"/>
          </a:solidFill>
          <a:ln w="38100" cap="flat" cmpd="sng">
            <a:solidFill>
              <a:schemeClr val="lt1"/>
            </a:solidFill>
            <a:prstDash val="solid"/>
            <a:round/>
            <a:headEnd type="none" w="sm" len="sm"/>
            <a:tailEnd type="none" w="sm" len="sm"/>
          </a:ln>
          <a:effectLst>
            <a:outerShdw blurRad="39999"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15" name="Google Shape;415;p56"/>
          <p:cNvSpPr txBox="1"/>
          <p:nvPr/>
        </p:nvSpPr>
        <p:spPr>
          <a:xfrm>
            <a:off x="6811616" y="3328564"/>
            <a:ext cx="1231500" cy="64769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Cognition</a:t>
            </a:r>
            <a:endParaRPr sz="1800" b="1">
              <a:solidFill>
                <a:schemeClr val="dk1"/>
              </a:solidFill>
              <a:latin typeface="Calibri"/>
              <a:ea typeface="Calibri"/>
              <a:cs typeface="Calibri"/>
              <a:sym typeface="Calibri"/>
            </a:endParaRPr>
          </a:p>
        </p:txBody>
      </p:sp>
      <p:sp>
        <p:nvSpPr>
          <p:cNvPr id="416" name="Google Shape;416;p56" descr="words social emotional in 2nd tier of pyramid"/>
          <p:cNvSpPr/>
          <p:nvPr/>
        </p:nvSpPr>
        <p:spPr>
          <a:xfrm>
            <a:off x="5403127" y="3951516"/>
            <a:ext cx="2106599" cy="647699"/>
          </a:xfrm>
          <a:prstGeom prst="trapezoid">
            <a:avLst>
              <a:gd name="adj" fmla="val 85294"/>
            </a:avLst>
          </a:prstGeom>
          <a:solidFill>
            <a:srgbClr val="89DDBE"/>
          </a:solidFill>
          <a:ln w="38100" cap="flat" cmpd="sng">
            <a:solidFill>
              <a:schemeClr val="lt1"/>
            </a:solidFill>
            <a:prstDash val="solid"/>
            <a:round/>
            <a:headEnd type="none" w="sm" len="sm"/>
            <a:tailEnd type="none" w="sm" len="sm"/>
          </a:ln>
          <a:effectLst>
            <a:outerShdw blurRad="39999"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17" name="Google Shape;417;p56"/>
          <p:cNvSpPr txBox="1"/>
          <p:nvPr/>
        </p:nvSpPr>
        <p:spPr>
          <a:xfrm>
            <a:off x="5771769" y="3951516"/>
            <a:ext cx="1369199" cy="64769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Social/ Emotional</a:t>
            </a:r>
            <a:endParaRPr sz="1800" b="1">
              <a:solidFill>
                <a:schemeClr val="dk1"/>
              </a:solidFill>
              <a:latin typeface="Calibri"/>
              <a:ea typeface="Calibri"/>
              <a:cs typeface="Calibri"/>
              <a:sym typeface="Calibri"/>
            </a:endParaRPr>
          </a:p>
        </p:txBody>
      </p:sp>
      <p:sp>
        <p:nvSpPr>
          <p:cNvPr id="418" name="Google Shape;418;p56" descr="Regulation in second tier of pyramid"/>
          <p:cNvSpPr/>
          <p:nvPr/>
        </p:nvSpPr>
        <p:spPr>
          <a:xfrm>
            <a:off x="4847065" y="4605788"/>
            <a:ext cx="3218185" cy="647699"/>
          </a:xfrm>
          <a:prstGeom prst="trapezoid">
            <a:avLst>
              <a:gd name="adj" fmla="val 85294"/>
            </a:avLst>
          </a:prstGeom>
          <a:solidFill>
            <a:srgbClr val="A2DC68"/>
          </a:solidFill>
          <a:ln w="38100" cap="flat" cmpd="sng">
            <a:solidFill>
              <a:schemeClr val="lt1"/>
            </a:solidFill>
            <a:prstDash val="solid"/>
            <a:round/>
            <a:headEnd type="none" w="sm" len="sm"/>
            <a:tailEnd type="none" w="sm" len="sm"/>
          </a:ln>
          <a:effectLst>
            <a:outerShdw blurRad="39999"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19" name="Google Shape;419;p56"/>
          <p:cNvSpPr txBox="1"/>
          <p:nvPr/>
        </p:nvSpPr>
        <p:spPr>
          <a:xfrm>
            <a:off x="5360831" y="4605788"/>
            <a:ext cx="2121000" cy="64769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Regulation</a:t>
            </a:r>
            <a:endParaRPr sz="1800" b="1">
              <a:solidFill>
                <a:schemeClr val="dk1"/>
              </a:solidFill>
              <a:latin typeface="Calibri"/>
              <a:ea typeface="Calibri"/>
              <a:cs typeface="Calibri"/>
              <a:sym typeface="Calibri"/>
            </a:endParaRPr>
          </a:p>
        </p:txBody>
      </p:sp>
      <p:sp>
        <p:nvSpPr>
          <p:cNvPr id="420" name="Google Shape;420;p56" descr="at teh base of a traingle is the word survival"/>
          <p:cNvSpPr/>
          <p:nvPr/>
        </p:nvSpPr>
        <p:spPr>
          <a:xfrm>
            <a:off x="4332200" y="5208817"/>
            <a:ext cx="4247966" cy="647699"/>
          </a:xfrm>
          <a:prstGeom prst="trapezoid">
            <a:avLst>
              <a:gd name="adj" fmla="val 85294"/>
            </a:avLst>
          </a:prstGeom>
          <a:solidFill>
            <a:srgbClr val="DD7D44"/>
          </a:solidFill>
          <a:ln w="38100" cap="flat" cmpd="sng">
            <a:solidFill>
              <a:schemeClr val="lt1"/>
            </a:solidFill>
            <a:prstDash val="solid"/>
            <a:round/>
            <a:headEnd type="none" w="sm" len="sm"/>
            <a:tailEnd type="none" w="sm" len="sm"/>
          </a:ln>
          <a:effectLst>
            <a:outerShdw blurRad="39999"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21" name="Google Shape;421;p56"/>
          <p:cNvSpPr txBox="1"/>
          <p:nvPr/>
        </p:nvSpPr>
        <p:spPr>
          <a:xfrm>
            <a:off x="5075189" y="5208817"/>
            <a:ext cx="2789398" cy="64769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500"/>
              <a:buFont typeface="Calibri"/>
              <a:buNone/>
            </a:pPr>
            <a:r>
              <a:rPr lang="en-US" sz="2000" b="1" i="0" u="none" strike="noStrike" cap="none">
                <a:solidFill>
                  <a:schemeClr val="dk1"/>
                </a:solidFill>
                <a:latin typeface="Calibri"/>
                <a:ea typeface="Calibri"/>
                <a:cs typeface="Calibri"/>
                <a:sym typeface="Calibri"/>
              </a:rPr>
              <a:t>Survival</a:t>
            </a:r>
            <a:endParaRPr sz="1800" b="1">
              <a:solidFill>
                <a:schemeClr val="dk1"/>
              </a:solidFill>
              <a:latin typeface="Calibri"/>
              <a:ea typeface="Calibri"/>
              <a:cs typeface="Calibri"/>
              <a:sym typeface="Calibri"/>
            </a:endParaRPr>
          </a:p>
        </p:txBody>
      </p:sp>
      <p:sp>
        <p:nvSpPr>
          <p:cNvPr id="422" name="Google Shape;422;p56"/>
          <p:cNvSpPr txBox="1"/>
          <p:nvPr/>
        </p:nvSpPr>
        <p:spPr>
          <a:xfrm>
            <a:off x="304800" y="2991600"/>
            <a:ext cx="2971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Arial"/>
                <a:ea typeface="Arial"/>
                <a:cs typeface="Arial"/>
                <a:sym typeface="Arial"/>
              </a:rPr>
              <a:t>Typical Development</a:t>
            </a:r>
            <a:endParaRPr sz="1800">
              <a:solidFill>
                <a:schemeClr val="dk1"/>
              </a:solidFill>
              <a:latin typeface="Calibri"/>
              <a:ea typeface="Calibri"/>
              <a:cs typeface="Calibri"/>
              <a:sym typeface="Calibri"/>
            </a:endParaRPr>
          </a:p>
        </p:txBody>
      </p:sp>
      <p:sp>
        <p:nvSpPr>
          <p:cNvPr id="423" name="Google Shape;423;p56"/>
          <p:cNvSpPr txBox="1"/>
          <p:nvPr/>
        </p:nvSpPr>
        <p:spPr>
          <a:xfrm>
            <a:off x="4537366" y="2777731"/>
            <a:ext cx="4042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Calibri"/>
              <a:buNone/>
            </a:pPr>
            <a:r>
              <a:rPr lang="en-US" sz="2400" b="1" i="0" u="none" strike="noStrike" cap="none">
                <a:solidFill>
                  <a:schemeClr val="dk1"/>
                </a:solidFill>
                <a:latin typeface="Arial"/>
                <a:ea typeface="Arial"/>
                <a:cs typeface="Arial"/>
                <a:sym typeface="Arial"/>
              </a:rPr>
              <a:t>Adverse Experiences</a:t>
            </a:r>
            <a:endParaRPr sz="1800">
              <a:solidFill>
                <a:schemeClr val="dk1"/>
              </a:solidFill>
              <a:latin typeface="Calibri"/>
              <a:ea typeface="Calibri"/>
              <a:cs typeface="Calibri"/>
              <a:sym typeface="Calibri"/>
            </a:endParaRPr>
          </a:p>
        </p:txBody>
      </p:sp>
      <p:sp>
        <p:nvSpPr>
          <p:cNvPr id="424" name="Google Shape;424;p56"/>
          <p:cNvSpPr/>
          <p:nvPr/>
        </p:nvSpPr>
        <p:spPr>
          <a:xfrm>
            <a:off x="1426000" y="6444973"/>
            <a:ext cx="6659216"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Calibri"/>
              <a:buNone/>
            </a:pPr>
            <a:r>
              <a:rPr lang="en-US" sz="1800" b="0" i="0" u="none" strike="noStrike" cap="none">
                <a:solidFill>
                  <a:schemeClr val="dk1"/>
                </a:solidFill>
                <a:latin typeface="Arial"/>
                <a:ea typeface="Arial"/>
                <a:cs typeface="Arial"/>
                <a:sym typeface="Arial"/>
              </a:rPr>
              <a:t>Adapted from Holt &amp; Jordan, Ohio Dept. of Education</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72"/>
        <p:cNvGrpSpPr/>
        <p:nvPr/>
      </p:nvGrpSpPr>
      <p:grpSpPr>
        <a:xfrm>
          <a:off x="0" y="0"/>
          <a:ext cx="0" cy="0"/>
          <a:chOff x="0" y="0"/>
          <a:chExt cx="0" cy="0"/>
        </a:xfrm>
      </p:grpSpPr>
      <p:pic>
        <p:nvPicPr>
          <p:cNvPr id="473" name="Google Shape;473;p62" descr="11 students in charis"/>
          <p:cNvPicPr preferRelativeResize="0"/>
          <p:nvPr/>
        </p:nvPicPr>
        <p:blipFill rotWithShape="1">
          <a:blip r:embed="rId3">
            <a:alphaModFix/>
          </a:blip>
          <a:srcRect l="15806" t="7902"/>
          <a:stretch/>
        </p:blipFill>
        <p:spPr>
          <a:xfrm>
            <a:off x="2637528" y="641445"/>
            <a:ext cx="6506521" cy="6216556"/>
          </a:xfrm>
          <a:prstGeom prst="rect">
            <a:avLst/>
          </a:prstGeom>
          <a:noFill/>
          <a:ln>
            <a:noFill/>
          </a:ln>
        </p:spPr>
      </p:pic>
      <p:sp>
        <p:nvSpPr>
          <p:cNvPr id="475" name="Google Shape;475;p62"/>
          <p:cNvSpPr txBox="1"/>
          <p:nvPr/>
        </p:nvSpPr>
        <p:spPr>
          <a:xfrm>
            <a:off x="228600" y="1680633"/>
            <a:ext cx="2286000" cy="37014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600"/>
              <a:buFont typeface="Palatino Linotype"/>
              <a:buNone/>
            </a:pPr>
            <a:r>
              <a:rPr lang="en-US" sz="2400" b="1" i="0" u="none" strike="noStrike" cap="none">
                <a:solidFill>
                  <a:schemeClr val="dk2"/>
                </a:solidFill>
                <a:latin typeface="Twentieth Century"/>
                <a:ea typeface="Twentieth Century"/>
                <a:cs typeface="Twentieth Century"/>
                <a:sym typeface="Twentieth Century"/>
              </a:rPr>
              <a:t>13 of every 30 </a:t>
            </a:r>
            <a:r>
              <a:rPr lang="en-US" sz="2400" b="0" i="0" u="none" strike="noStrike" cap="none">
                <a:solidFill>
                  <a:schemeClr val="dk2"/>
                </a:solidFill>
                <a:latin typeface="Twentieth Century"/>
                <a:ea typeface="Twentieth Century"/>
                <a:cs typeface="Twentieth Century"/>
                <a:sym typeface="Twentieth Century"/>
              </a:rPr>
              <a:t>students in a classroom experience toxic stress from </a:t>
            </a:r>
            <a:r>
              <a:rPr lang="en-US" sz="2400" b="1" i="0" u="none" strike="noStrike" cap="none">
                <a:solidFill>
                  <a:schemeClr val="dk2"/>
                </a:solidFill>
                <a:latin typeface="Twentieth Century"/>
                <a:ea typeface="Twentieth Century"/>
                <a:cs typeface="Twentieth Century"/>
                <a:sym typeface="Twentieth Century"/>
              </a:rPr>
              <a:t>3 or more </a:t>
            </a:r>
            <a:r>
              <a:rPr lang="en-US" sz="2400" b="0" i="0" u="none" strike="noStrike" cap="none">
                <a:solidFill>
                  <a:schemeClr val="dk2"/>
                </a:solidFill>
                <a:latin typeface="Twentieth Century"/>
                <a:ea typeface="Twentieth Century"/>
                <a:cs typeface="Twentieth Century"/>
                <a:sym typeface="Twentieth Century"/>
              </a:rPr>
              <a:t>Adverse Childhood Experiences (ACEs)</a:t>
            </a:r>
            <a:endParaRPr/>
          </a:p>
        </p:txBody>
      </p:sp>
      <p:sp>
        <p:nvSpPr>
          <p:cNvPr id="476" name="Google Shape;476;p62" descr="11 students in chairs"/>
          <p:cNvSpPr/>
          <p:nvPr/>
        </p:nvSpPr>
        <p:spPr>
          <a:xfrm>
            <a:off x="2735936" y="4054680"/>
            <a:ext cx="6326100" cy="2712590"/>
          </a:xfrm>
          <a:custGeom>
            <a:avLst/>
            <a:gdLst/>
            <a:ahLst/>
            <a:cxnLst/>
            <a:rect l="l" t="t" r="r" b="b"/>
            <a:pathLst>
              <a:path w="120000" h="120000" extrusionOk="0">
                <a:moveTo>
                  <a:pt x="106240" y="9152"/>
                </a:moveTo>
                <a:cubicBezTo>
                  <a:pt x="102898" y="-7724"/>
                  <a:pt x="96290" y="2939"/>
                  <a:pt x="93849" y="8039"/>
                </a:cubicBezTo>
                <a:cubicBezTo>
                  <a:pt x="91408" y="13140"/>
                  <a:pt x="97303" y="35488"/>
                  <a:pt x="91596" y="39753"/>
                </a:cubicBezTo>
                <a:cubicBezTo>
                  <a:pt x="85889" y="44019"/>
                  <a:pt x="73085" y="33541"/>
                  <a:pt x="59605" y="33633"/>
                </a:cubicBezTo>
                <a:cubicBezTo>
                  <a:pt x="46125" y="33726"/>
                  <a:pt x="19090" y="27698"/>
                  <a:pt x="10716" y="40310"/>
                </a:cubicBezTo>
                <a:cubicBezTo>
                  <a:pt x="2343" y="52921"/>
                  <a:pt x="-7832" y="97804"/>
                  <a:pt x="9364" y="109302"/>
                </a:cubicBezTo>
                <a:cubicBezTo>
                  <a:pt x="26562" y="120801"/>
                  <a:pt x="97829" y="126087"/>
                  <a:pt x="113900" y="109302"/>
                </a:cubicBezTo>
                <a:cubicBezTo>
                  <a:pt x="129971" y="92518"/>
                  <a:pt x="109582" y="26029"/>
                  <a:pt x="106240" y="9152"/>
                </a:cubicBezTo>
                <a:close/>
              </a:path>
            </a:pathLst>
          </a:custGeom>
          <a:noFill/>
          <a:ln w="57150" cap="flat" cmpd="sng">
            <a:solidFill>
              <a:srgbClr val="6324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Arial"/>
                <a:ea typeface="Arial"/>
                <a:cs typeface="Arial"/>
                <a:sym typeface="Arial"/>
              </a:rPr>
              <a:t>11 students in </a:t>
            </a:r>
            <a:r>
              <a:rPr lang="en-US" sz="1200" b="1" i="0" u="none" strike="noStrike" cap="none" dirty="0" err="1">
                <a:solidFill>
                  <a:srgbClr val="FFFFFF"/>
                </a:solidFill>
                <a:latin typeface="Arial"/>
                <a:ea typeface="Arial"/>
                <a:cs typeface="Arial"/>
                <a:sym typeface="Arial"/>
              </a:rPr>
              <a:t>charids</a:t>
            </a:r>
            <a:endParaRPr sz="1200" b="1" i="0" u="none" strike="noStrike" cap="none" dirty="0">
              <a:solidFill>
                <a:srgbClr val="FFFFFF"/>
              </a:solidFill>
              <a:latin typeface="Arial"/>
              <a:ea typeface="Arial"/>
              <a:cs typeface="Arial"/>
              <a:sym typeface="Arial"/>
            </a:endParaRPr>
          </a:p>
        </p:txBody>
      </p:sp>
      <p:sp>
        <p:nvSpPr>
          <p:cNvPr id="477" name="Google Shape;477;p62"/>
          <p:cNvSpPr txBox="1"/>
          <p:nvPr/>
        </p:nvSpPr>
        <p:spPr>
          <a:xfrm>
            <a:off x="23812" y="6400800"/>
            <a:ext cx="2490788" cy="3664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00"/>
              <a:buFont typeface="Noto Sans Symbols"/>
              <a:buNone/>
            </a:pPr>
            <a:r>
              <a:rPr lang="en-US" sz="1200" b="0" i="0" u="none" strike="noStrike" cap="none">
                <a:solidFill>
                  <a:schemeClr val="dk2"/>
                </a:solidFill>
                <a:latin typeface="Twentieth Century"/>
                <a:ea typeface="Twentieth Century"/>
                <a:cs typeface="Twentieth Century"/>
                <a:sym typeface="Twentieth Century"/>
              </a:rPr>
              <a:t>Source: Washington State Family Policy Council</a:t>
            </a:r>
            <a:endParaRPr/>
          </a:p>
        </p:txBody>
      </p:sp>
      <p:sp>
        <p:nvSpPr>
          <p:cNvPr id="2" name="Title 1"/>
          <p:cNvSpPr>
            <a:spLocks noGrp="1"/>
          </p:cNvSpPr>
          <p:nvPr>
            <p:ph type="title"/>
          </p:nvPr>
        </p:nvSpPr>
        <p:spPr>
          <a:xfrm>
            <a:off x="1635760" y="-96225"/>
            <a:ext cx="7335520" cy="915357"/>
          </a:xfrm>
        </p:spPr>
        <p:txBody>
          <a:bodyPr/>
          <a:lstStyle/>
          <a:p>
            <a:br>
              <a:rPr lang="en-US" sz="3600" dirty="0"/>
            </a:br>
            <a:r>
              <a:rPr lang="en-US" sz="3600" dirty="0"/>
              <a:t>What to Expect In Our Classrooms</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graphicFrame>
        <p:nvGraphicFramePr>
          <p:cNvPr id="483" name="Google Shape;483;p63" descr="Fight Flight or freeze"/>
          <p:cNvGraphicFramePr/>
          <p:nvPr>
            <p:extLst>
              <p:ext uri="{D42A27DB-BD31-4B8C-83A1-F6EECF244321}">
                <p14:modId xmlns:p14="http://schemas.microsoft.com/office/powerpoint/2010/main" val="3512071894"/>
              </p:ext>
            </p:extLst>
          </p:nvPr>
        </p:nvGraphicFramePr>
        <p:xfrm>
          <a:off x="104745" y="1600200"/>
          <a:ext cx="8929600" cy="5212200"/>
        </p:xfrm>
        <a:graphic>
          <a:graphicData uri="http://schemas.openxmlformats.org/drawingml/2006/table">
            <a:tbl>
              <a:tblPr firstRow="1">
                <a:noFill/>
                <a:tableStyleId>{28279185-1F85-4077-A1E0-E12AEAE073D9}</a:tableStyleId>
              </a:tblPr>
              <a:tblGrid>
                <a:gridCol w="3325575">
                  <a:extLst>
                    <a:ext uri="{9D8B030D-6E8A-4147-A177-3AD203B41FA5}">
                      <a16:colId xmlns:a16="http://schemas.microsoft.com/office/drawing/2014/main" val="20000"/>
                    </a:ext>
                  </a:extLst>
                </a:gridCol>
                <a:gridCol w="2527100">
                  <a:extLst>
                    <a:ext uri="{9D8B030D-6E8A-4147-A177-3AD203B41FA5}">
                      <a16:colId xmlns:a16="http://schemas.microsoft.com/office/drawing/2014/main" val="20001"/>
                    </a:ext>
                  </a:extLst>
                </a:gridCol>
                <a:gridCol w="3076925">
                  <a:extLst>
                    <a:ext uri="{9D8B030D-6E8A-4147-A177-3AD203B41FA5}">
                      <a16:colId xmlns:a16="http://schemas.microsoft.com/office/drawing/2014/main" val="20002"/>
                    </a:ext>
                  </a:extLst>
                </a:gridCol>
              </a:tblGrid>
              <a:tr h="323850">
                <a:tc>
                  <a:txBody>
                    <a:bodyPr/>
                    <a:lstStyle/>
                    <a:p>
                      <a:pPr marL="0" marR="0" lvl="0" indent="0" algn="l" rtl="0">
                        <a:spcBef>
                          <a:spcPts val="0"/>
                        </a:spcBef>
                        <a:spcAft>
                          <a:spcPts val="0"/>
                        </a:spcAft>
                        <a:buClr>
                          <a:srgbClr val="1D2A53"/>
                        </a:buClr>
                        <a:buSzPts val="450"/>
                        <a:buFont typeface="Arial"/>
                        <a:buNone/>
                      </a:pPr>
                      <a:r>
                        <a:rPr lang="en-US" sz="1800" u="none" strike="noStrike" cap="none">
                          <a:solidFill>
                            <a:srgbClr val="1D2A53"/>
                          </a:solidFill>
                          <a:latin typeface="Arial"/>
                          <a:ea typeface="Arial"/>
                          <a:cs typeface="Arial"/>
                          <a:sym typeface="Arial"/>
                        </a:rPr>
                        <a:t>Flight</a:t>
                      </a:r>
                      <a:endParaRPr sz="1800" u="none" strike="noStrike" cap="none"/>
                    </a:p>
                  </a:txBody>
                  <a:tcPr marL="91450" marR="91450" marT="45725" marB="45725"/>
                </a:tc>
                <a:tc>
                  <a:txBody>
                    <a:bodyPr/>
                    <a:lstStyle/>
                    <a:p>
                      <a:pPr marL="0" marR="0" lvl="0" indent="0" algn="l" rtl="0">
                        <a:spcBef>
                          <a:spcPts val="0"/>
                        </a:spcBef>
                        <a:spcAft>
                          <a:spcPts val="0"/>
                        </a:spcAft>
                        <a:buClr>
                          <a:srgbClr val="1D2A53"/>
                        </a:buClr>
                        <a:buSzPts val="450"/>
                        <a:buFont typeface="Arial"/>
                        <a:buNone/>
                      </a:pPr>
                      <a:r>
                        <a:rPr lang="en-US" sz="1800" u="none" strike="noStrike" cap="none">
                          <a:solidFill>
                            <a:srgbClr val="1D2A53"/>
                          </a:solidFill>
                          <a:latin typeface="Arial"/>
                          <a:ea typeface="Arial"/>
                          <a:cs typeface="Arial"/>
                          <a:sym typeface="Arial"/>
                        </a:rPr>
                        <a:t>Fight</a:t>
                      </a:r>
                      <a:endParaRPr sz="1800" u="none" strike="noStrike" cap="none"/>
                    </a:p>
                  </a:txBody>
                  <a:tcPr marL="91450" marR="91450" marT="45725" marB="45725"/>
                </a:tc>
                <a:tc>
                  <a:txBody>
                    <a:bodyPr/>
                    <a:lstStyle/>
                    <a:p>
                      <a:pPr marL="0" marR="0" lvl="0" indent="0" algn="l" rtl="0">
                        <a:spcBef>
                          <a:spcPts val="0"/>
                        </a:spcBef>
                        <a:spcAft>
                          <a:spcPts val="0"/>
                        </a:spcAft>
                        <a:buClr>
                          <a:srgbClr val="1D2A53"/>
                        </a:buClr>
                        <a:buSzPts val="450"/>
                        <a:buFont typeface="Arial"/>
                        <a:buNone/>
                      </a:pPr>
                      <a:r>
                        <a:rPr lang="en-US" sz="1800" u="none" strike="noStrike" cap="none">
                          <a:solidFill>
                            <a:srgbClr val="1D2A53"/>
                          </a:solidFill>
                          <a:latin typeface="Arial"/>
                          <a:ea typeface="Arial"/>
                          <a:cs typeface="Arial"/>
                          <a:sym typeface="Arial"/>
                        </a:rPr>
                        <a:t>Freeze</a:t>
                      </a:r>
                      <a:endParaRPr sz="1800" u="none" strike="noStrike" cap="none"/>
                    </a:p>
                  </a:txBody>
                  <a:tcPr marL="91450" marR="91450" marT="45725" marB="45725"/>
                </a:tc>
                <a:extLst>
                  <a:ext uri="{0D108BD9-81ED-4DB2-BD59-A6C34878D82A}">
                    <a16:rowId xmlns:a16="http://schemas.microsoft.com/office/drawing/2014/main" val="10000"/>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Withdrawing</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Acting out</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Exhibiting numbness</a:t>
                      </a:r>
                      <a:endParaRPr sz="1800" u="none" strike="noStrike" cap="none"/>
                    </a:p>
                  </a:txBody>
                  <a:tcPr marL="91450" marR="91450" marT="45725" marB="45725"/>
                </a:tc>
                <a:extLst>
                  <a:ext uri="{0D108BD9-81ED-4DB2-BD59-A6C34878D82A}">
                    <a16:rowId xmlns:a16="http://schemas.microsoft.com/office/drawing/2014/main" val="10001"/>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Fleeing the classroom</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Behaving aggressively</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Refusing to answer</a:t>
                      </a:r>
                      <a:endParaRPr sz="1800" u="none" strike="noStrike" cap="none"/>
                    </a:p>
                  </a:txBody>
                  <a:tcPr marL="91450" marR="91450" marT="45725" marB="45725"/>
                </a:tc>
                <a:extLst>
                  <a:ext uri="{0D108BD9-81ED-4DB2-BD59-A6C34878D82A}">
                    <a16:rowId xmlns:a16="http://schemas.microsoft.com/office/drawing/2014/main" val="10002"/>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Skipping class</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Acting silly</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Refusing to get needs met</a:t>
                      </a:r>
                      <a:endParaRPr sz="1800" u="none" strike="noStrike" cap="none"/>
                    </a:p>
                  </a:txBody>
                  <a:tcPr marL="91450" marR="91450" marT="45725" marB="45725"/>
                </a:tc>
                <a:extLst>
                  <a:ext uri="{0D108BD9-81ED-4DB2-BD59-A6C34878D82A}">
                    <a16:rowId xmlns:a16="http://schemas.microsoft.com/office/drawing/2014/main" val="10003"/>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Daydreaming</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Exhibiting defiance</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Giving a blank look</a:t>
                      </a:r>
                      <a:endParaRPr sz="1800" u="none" strike="noStrike" cap="none"/>
                    </a:p>
                  </a:txBody>
                  <a:tcPr marL="91450" marR="91450" marT="45725" marB="45725"/>
                </a:tc>
                <a:extLst>
                  <a:ext uri="{0D108BD9-81ED-4DB2-BD59-A6C34878D82A}">
                    <a16:rowId xmlns:a16="http://schemas.microsoft.com/office/drawing/2014/main" val="10004"/>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Seeming to sleep</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Being hyperactive</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Feeling unable to move/act</a:t>
                      </a:r>
                      <a:endParaRPr sz="1800" u="none" strike="noStrike" cap="none"/>
                    </a:p>
                  </a:txBody>
                  <a:tcPr marL="91450" marR="91450" marT="45725" marB="45725"/>
                </a:tc>
                <a:extLst>
                  <a:ext uri="{0D108BD9-81ED-4DB2-BD59-A6C34878D82A}">
                    <a16:rowId xmlns:a16="http://schemas.microsoft.com/office/drawing/2014/main" val="10005"/>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Avoiding others</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Arguing</a:t>
                      </a: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Hiding or wandering</a:t>
                      </a:r>
                      <a:endParaRPr sz="1800" u="none" strike="noStrike" cap="none"/>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Screaming/yelling</a:t>
                      </a: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r h="323850">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Becoming disengaged</a:t>
                      </a: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8"/>
                  </a:ext>
                </a:extLst>
              </a:tr>
              <a:tr h="323850">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9"/>
                  </a:ext>
                </a:extLst>
              </a:tr>
              <a:tr h="323850">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10"/>
                  </a:ext>
                </a:extLst>
              </a:tr>
              <a:tr h="323850">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Clr>
                          <a:schemeClr val="dk1"/>
                        </a:buClr>
                        <a:buSzPts val="450"/>
                        <a:buFont typeface="Arial"/>
                        <a:buNone/>
                      </a:pPr>
                      <a:endParaRPr sz="18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11"/>
                  </a:ext>
                </a:extLst>
              </a:tr>
            </a:tbl>
          </a:graphicData>
        </a:graphic>
      </p:graphicFrame>
      <p:sp>
        <p:nvSpPr>
          <p:cNvPr id="485" name="Google Shape;485;p63"/>
          <p:cNvSpPr txBox="1"/>
          <p:nvPr/>
        </p:nvSpPr>
        <p:spPr>
          <a:xfrm>
            <a:off x="1273851" y="5938983"/>
            <a:ext cx="7060418" cy="830996"/>
          </a:xfrm>
          <a:prstGeom prst="rect">
            <a:avLst/>
          </a:prstGeom>
          <a:solidFill>
            <a:srgbClr val="899BD6"/>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400"/>
              <a:buFont typeface="Arial"/>
              <a:buNone/>
            </a:pPr>
            <a:r>
              <a:rPr lang="en-US" sz="1600" b="1" i="0" u="none" strike="noStrike" cap="none">
                <a:solidFill>
                  <a:schemeClr val="dk2"/>
                </a:solidFill>
                <a:latin typeface="Arial"/>
                <a:ea typeface="Arial"/>
                <a:cs typeface="Arial"/>
                <a:sym typeface="Arial"/>
              </a:rPr>
              <a:t>Fostering Resilient Learners</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2"/>
              </a:buClr>
              <a:buSzPts val="400"/>
              <a:buFont typeface="Arial"/>
              <a:buNone/>
            </a:pPr>
            <a:r>
              <a:rPr lang="en-US" sz="1600" b="0" i="0" u="none" strike="noStrike" cap="none">
                <a:solidFill>
                  <a:schemeClr val="dk2"/>
                </a:solidFill>
                <a:latin typeface="Arial"/>
                <a:ea typeface="Arial"/>
                <a:cs typeface="Arial"/>
                <a:sym typeface="Arial"/>
              </a:rPr>
              <a:t>Strategies for Creating a Trauma-Sensitive Classroom</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2"/>
              </a:buClr>
              <a:buSzPts val="400"/>
              <a:buFont typeface="Arial"/>
              <a:buNone/>
            </a:pPr>
            <a:r>
              <a:rPr lang="en-US" sz="1600" b="0" i="0" u="none" strike="noStrike" cap="none">
                <a:solidFill>
                  <a:schemeClr val="dk2"/>
                </a:solidFill>
                <a:latin typeface="Arial"/>
                <a:ea typeface="Arial"/>
                <a:cs typeface="Arial"/>
                <a:sym typeface="Arial"/>
              </a:rPr>
              <a:t>Kristin Souers with Pete Hall</a:t>
            </a:r>
            <a:endParaRPr sz="1800">
              <a:solidFill>
                <a:schemeClr val="dk1"/>
              </a:solidFill>
              <a:latin typeface="Calibri"/>
              <a:ea typeface="Calibri"/>
              <a:cs typeface="Calibri"/>
              <a:sym typeface="Calibri"/>
            </a:endParaRPr>
          </a:p>
        </p:txBody>
      </p:sp>
      <p:sp>
        <p:nvSpPr>
          <p:cNvPr id="2" name="Title 1"/>
          <p:cNvSpPr>
            <a:spLocks noGrp="1"/>
          </p:cNvSpPr>
          <p:nvPr>
            <p:ph type="title"/>
          </p:nvPr>
        </p:nvSpPr>
        <p:spPr>
          <a:xfrm>
            <a:off x="13522" y="0"/>
            <a:ext cx="8961120" cy="1219341"/>
          </a:xfrm>
        </p:spPr>
        <p:txBody>
          <a:bodyPr/>
          <a:lstStyle/>
          <a:p>
            <a:br>
              <a:rPr lang="en-US" sz="2800" b="1" dirty="0">
                <a:solidFill>
                  <a:srgbClr val="1D2A53"/>
                </a:solidFill>
                <a:latin typeface="Arial"/>
                <a:ea typeface="Arial"/>
                <a:cs typeface="Arial"/>
                <a:sym typeface="Arial"/>
              </a:rPr>
            </a:br>
            <a:br>
              <a:rPr lang="en-US" sz="2800" b="1" dirty="0">
                <a:solidFill>
                  <a:srgbClr val="1D2A53"/>
                </a:solidFill>
                <a:latin typeface="Arial"/>
                <a:ea typeface="Arial"/>
                <a:cs typeface="Arial"/>
                <a:sym typeface="Arial"/>
              </a:rPr>
            </a:br>
            <a:r>
              <a:rPr lang="en-US" sz="2800" b="1" dirty="0">
                <a:solidFill>
                  <a:srgbClr val="1D2A53"/>
                </a:solidFill>
                <a:latin typeface="Arial"/>
                <a:ea typeface="Arial"/>
                <a:cs typeface="Arial"/>
                <a:sym typeface="Arial"/>
              </a:rPr>
              <a:t>What Flight, Fight, or Freeze Looks Like in the Classroom</a:t>
            </a:r>
            <a:br>
              <a:rPr lang="en-US" sz="3600" dirty="0">
                <a:solidFill>
                  <a:schemeClr val="dk1"/>
                </a:solidFill>
                <a:latin typeface="Calibri"/>
                <a:ea typeface="Calibri"/>
                <a:cs typeface="Calibri"/>
                <a:sym typeface="Calibri"/>
              </a:rPr>
            </a:b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89"/>
        <p:cNvGrpSpPr/>
        <p:nvPr/>
      </p:nvGrpSpPr>
      <p:grpSpPr>
        <a:xfrm>
          <a:off x="0" y="0"/>
          <a:ext cx="0" cy="0"/>
          <a:chOff x="0" y="0"/>
          <a:chExt cx="0" cy="0"/>
        </a:xfrm>
      </p:grpSpPr>
      <p:sp>
        <p:nvSpPr>
          <p:cNvPr id="490" name="Google Shape;490;p64"/>
          <p:cNvSpPr txBox="1">
            <a:spLocks noGrp="1"/>
          </p:cNvSpPr>
          <p:nvPr>
            <p:ph type="title"/>
          </p:nvPr>
        </p:nvSpPr>
        <p:spPr>
          <a:xfrm>
            <a:off x="743672" y="263935"/>
            <a:ext cx="7815945" cy="6723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400"/>
              <a:buFont typeface="Twentieth Century"/>
              <a:buNone/>
            </a:pPr>
            <a:r>
              <a:rPr lang="en-US" sz="2400"/>
              <a:t>Trauma Lens Crosswalk with the 6 Classroom Practices</a:t>
            </a:r>
            <a:endParaRPr/>
          </a:p>
        </p:txBody>
      </p:sp>
      <p:graphicFrame>
        <p:nvGraphicFramePr>
          <p:cNvPr id="491" name="Google Shape;491;p64" descr="trauma lens crosswalk "/>
          <p:cNvGraphicFramePr/>
          <p:nvPr>
            <p:extLst>
              <p:ext uri="{D42A27DB-BD31-4B8C-83A1-F6EECF244321}">
                <p14:modId xmlns:p14="http://schemas.microsoft.com/office/powerpoint/2010/main" val="3534281436"/>
              </p:ext>
            </p:extLst>
          </p:nvPr>
        </p:nvGraphicFramePr>
        <p:xfrm>
          <a:off x="529524" y="1197426"/>
          <a:ext cx="8177150" cy="5993515"/>
        </p:xfrm>
        <a:graphic>
          <a:graphicData uri="http://schemas.openxmlformats.org/drawingml/2006/table">
            <a:tbl>
              <a:tblPr firstRow="1">
                <a:noFill/>
                <a:tableStyleId>{84CF1048-22BD-4980-8DC2-3CECA0111FE0}</a:tableStyleId>
              </a:tblPr>
              <a:tblGrid>
                <a:gridCol w="2163975">
                  <a:extLst>
                    <a:ext uri="{9D8B030D-6E8A-4147-A177-3AD203B41FA5}">
                      <a16:colId xmlns:a16="http://schemas.microsoft.com/office/drawing/2014/main" val="20000"/>
                    </a:ext>
                  </a:extLst>
                </a:gridCol>
                <a:gridCol w="6013175">
                  <a:extLst>
                    <a:ext uri="{9D8B030D-6E8A-4147-A177-3AD203B41FA5}">
                      <a16:colId xmlns:a16="http://schemas.microsoft.com/office/drawing/2014/main" val="20001"/>
                    </a:ext>
                  </a:extLst>
                </a:gridCol>
              </a:tblGrid>
              <a:tr h="615800">
                <a:tc>
                  <a:txBody>
                    <a:bodyPr/>
                    <a:lstStyle/>
                    <a:p>
                      <a:pPr marL="0" marR="0" lvl="0" indent="0" algn="l" rtl="0">
                        <a:lnSpc>
                          <a:spcPct val="115000"/>
                        </a:lnSpc>
                        <a:spcBef>
                          <a:spcPts val="0"/>
                        </a:spcBef>
                        <a:spcAft>
                          <a:spcPts val="0"/>
                        </a:spcAft>
                        <a:buNone/>
                      </a:pPr>
                      <a:r>
                        <a:rPr lang="en-US" sz="1500" b="1" u="none" strike="noStrike" cap="none">
                          <a:solidFill>
                            <a:schemeClr val="dk2"/>
                          </a:solidFill>
                          <a:latin typeface="Twentieth Century"/>
                          <a:ea typeface="Twentieth Century"/>
                          <a:cs typeface="Twentieth Century"/>
                          <a:sym typeface="Twentieth Century"/>
                        </a:rPr>
                        <a:t>1. Physical Environment</a:t>
                      </a:r>
                      <a:endParaRPr sz="1500" b="1" u="none" strike="noStrike" cap="none">
                        <a:solidFill>
                          <a:schemeClr val="dk2"/>
                        </a:solidFill>
                        <a:latin typeface="Twentieth Century"/>
                        <a:ea typeface="Twentieth Century"/>
                        <a:cs typeface="Twentieth Century"/>
                        <a:sym typeface="Twentieth Century"/>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DEFF8"/>
                    </a:solidFill>
                  </a:tcPr>
                </a:tc>
                <a:tc>
                  <a:txBody>
                    <a:bodyPr/>
                    <a:lstStyle/>
                    <a:p>
                      <a:pPr marL="0" marR="0" lvl="0" indent="0" algn="l" rtl="0">
                        <a:lnSpc>
                          <a:spcPct val="115000"/>
                        </a:lnSpc>
                        <a:spcBef>
                          <a:spcPts val="0"/>
                        </a:spcBef>
                        <a:spcAft>
                          <a:spcPts val="0"/>
                        </a:spcAft>
                        <a:buClr>
                          <a:schemeClr val="dk2"/>
                        </a:buClr>
                        <a:buSzPts val="1500"/>
                        <a:buFont typeface="Arial"/>
                        <a:buNone/>
                      </a:pPr>
                      <a:r>
                        <a:rPr lang="en-US" sz="1500" u="none" strike="noStrike" cap="none">
                          <a:solidFill>
                            <a:schemeClr val="dk2"/>
                          </a:solidFill>
                          <a:latin typeface="Twentieth Century"/>
                          <a:ea typeface="Twentieth Century"/>
                          <a:cs typeface="Twentieth Century"/>
                          <a:sym typeface="Twentieth Century"/>
                        </a:rPr>
                        <a:t>A well-designed classroom environment promotes of sense of safety and security for students impacted by trauma. </a:t>
                      </a:r>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878700">
                <a:tc>
                  <a:txBody>
                    <a:bodyPr/>
                    <a:lstStyle/>
                    <a:p>
                      <a:pPr marL="0" marR="0" lvl="0" indent="0" algn="l" rtl="0">
                        <a:lnSpc>
                          <a:spcPct val="115000"/>
                        </a:lnSpc>
                        <a:spcBef>
                          <a:spcPts val="0"/>
                        </a:spcBef>
                        <a:spcAft>
                          <a:spcPts val="0"/>
                        </a:spcAft>
                        <a:buNone/>
                      </a:pPr>
                      <a:r>
                        <a:rPr lang="en-US" sz="1500" b="1" u="none" strike="noStrike" cap="none">
                          <a:solidFill>
                            <a:schemeClr val="dk2"/>
                          </a:solidFill>
                          <a:latin typeface="Twentieth Century"/>
                          <a:ea typeface="Twentieth Century"/>
                          <a:cs typeface="Twentieth Century"/>
                          <a:sym typeface="Twentieth Century"/>
                        </a:rPr>
                        <a:t>2. Classroom Teaching Matrix </a:t>
                      </a:r>
                      <a:r>
                        <a:rPr lang="en-US" sz="1500" b="0" u="none" strike="noStrike" cap="none">
                          <a:solidFill>
                            <a:schemeClr val="dk2"/>
                          </a:solidFill>
                          <a:latin typeface="Twentieth Century"/>
                          <a:ea typeface="Twentieth Century"/>
                          <a:cs typeface="Twentieth Century"/>
                          <a:sym typeface="Twentieth Century"/>
                        </a:rPr>
                        <a:t>(Expectations, Rules, &amp; Routines)</a:t>
                      </a:r>
                      <a:endParaRPr sz="1500" b="0" u="none" strike="noStrike" cap="none">
                        <a:solidFill>
                          <a:schemeClr val="dk2"/>
                        </a:solidFill>
                        <a:latin typeface="Twentieth Century"/>
                        <a:ea typeface="Twentieth Century"/>
                        <a:cs typeface="Twentieth Century"/>
                        <a:sym typeface="Twentieth Century"/>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DEFF8"/>
                    </a:solidFill>
                  </a:tcPr>
                </a:tc>
                <a:tc>
                  <a:txBody>
                    <a:bodyPr/>
                    <a:lstStyle/>
                    <a:p>
                      <a:pPr marL="0" marR="0" lvl="0" indent="0" algn="l" rtl="0">
                        <a:lnSpc>
                          <a:spcPct val="115000"/>
                        </a:lnSpc>
                        <a:spcBef>
                          <a:spcPts val="0"/>
                        </a:spcBef>
                        <a:spcAft>
                          <a:spcPts val="0"/>
                        </a:spcAft>
                        <a:buClr>
                          <a:schemeClr val="dk2"/>
                        </a:buClr>
                        <a:buSzPts val="1500"/>
                        <a:buFont typeface="Arial"/>
                        <a:buNone/>
                      </a:pPr>
                      <a:r>
                        <a:rPr lang="en-US" sz="1500" u="none" strike="noStrike" cap="none">
                          <a:solidFill>
                            <a:schemeClr val="dk2"/>
                          </a:solidFill>
                          <a:latin typeface="Twentieth Century"/>
                          <a:ea typeface="Twentieth Century"/>
                          <a:cs typeface="Twentieth Century"/>
                          <a:sym typeface="Twentieth Century"/>
                        </a:rPr>
                        <a:t>A well-designed teaching matrix creates consistency and predictability through clearly stated positive expectations with examples (rules). Routines support regulation, and can develop social-emotional competencies.</a:t>
                      </a:r>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64575">
                <a:tc>
                  <a:txBody>
                    <a:bodyPr/>
                    <a:lstStyle/>
                    <a:p>
                      <a:pPr marL="0" marR="0" lvl="0" indent="0" algn="l" rtl="0">
                        <a:lnSpc>
                          <a:spcPct val="115000"/>
                        </a:lnSpc>
                        <a:spcBef>
                          <a:spcPts val="0"/>
                        </a:spcBef>
                        <a:spcAft>
                          <a:spcPts val="0"/>
                        </a:spcAft>
                        <a:buNone/>
                      </a:pPr>
                      <a:r>
                        <a:rPr lang="en-US" sz="1500" b="1" u="none" strike="noStrike" cap="none">
                          <a:solidFill>
                            <a:schemeClr val="dk2"/>
                          </a:solidFill>
                          <a:latin typeface="Twentieth Century"/>
                          <a:ea typeface="Twentieth Century"/>
                          <a:cs typeface="Twentieth Century"/>
                          <a:sym typeface="Twentieth Century"/>
                        </a:rPr>
                        <a:t>3. Active Supervision</a:t>
                      </a:r>
                      <a:endParaRPr sz="1500" b="1" u="none" strike="noStrike" cap="none">
                        <a:solidFill>
                          <a:schemeClr val="dk2"/>
                        </a:solidFill>
                        <a:latin typeface="Twentieth Century"/>
                        <a:ea typeface="Twentieth Century"/>
                        <a:cs typeface="Twentieth Century"/>
                        <a:sym typeface="Twentieth Century"/>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DEFF8"/>
                    </a:solidFill>
                  </a:tcPr>
                </a:tc>
                <a:tc>
                  <a:txBody>
                    <a:bodyPr/>
                    <a:lstStyle/>
                    <a:p>
                      <a:pPr marL="0" marR="0" lvl="0" indent="0" algn="l" rtl="0">
                        <a:lnSpc>
                          <a:spcPct val="115000"/>
                        </a:lnSpc>
                        <a:spcBef>
                          <a:spcPts val="0"/>
                        </a:spcBef>
                        <a:spcAft>
                          <a:spcPts val="0"/>
                        </a:spcAft>
                        <a:buClr>
                          <a:schemeClr val="dk2"/>
                        </a:buClr>
                        <a:buSzPts val="1500"/>
                        <a:buFont typeface="Arial"/>
                        <a:buNone/>
                      </a:pPr>
                      <a:r>
                        <a:rPr lang="en-US" sz="1500" u="none" strike="noStrike" cap="none">
                          <a:solidFill>
                            <a:schemeClr val="dk2"/>
                          </a:solidFill>
                          <a:latin typeface="Twentieth Century"/>
                          <a:ea typeface="Twentieth Century"/>
                          <a:cs typeface="Twentieth Century"/>
                          <a:sym typeface="Twentieth Century"/>
                        </a:rPr>
                        <a:t>Active supervision provides a sense of safety as well as frequent opportunities for relationship development for students impacted by trauma. </a:t>
                      </a:r>
                      <a:endParaRPr sz="1500" u="none" strike="noStrike" cap="none">
                        <a:solidFill>
                          <a:schemeClr val="dk2"/>
                        </a:solidFill>
                        <a:latin typeface="Twentieth Century"/>
                        <a:ea typeface="Twentieth Century"/>
                        <a:cs typeface="Twentieth Century"/>
                        <a:sym typeface="Twentieth Century"/>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143875">
                <a:tc>
                  <a:txBody>
                    <a:bodyPr/>
                    <a:lstStyle/>
                    <a:p>
                      <a:pPr marL="0" marR="0" lvl="0" indent="0" algn="l" rtl="0">
                        <a:lnSpc>
                          <a:spcPct val="115000"/>
                        </a:lnSpc>
                        <a:spcBef>
                          <a:spcPts val="0"/>
                        </a:spcBef>
                        <a:spcAft>
                          <a:spcPts val="0"/>
                        </a:spcAft>
                        <a:buNone/>
                      </a:pPr>
                      <a:r>
                        <a:rPr lang="en-US" sz="1500" b="1" u="none" strike="noStrike" cap="none">
                          <a:solidFill>
                            <a:schemeClr val="dk2"/>
                          </a:solidFill>
                          <a:latin typeface="Twentieth Century"/>
                          <a:ea typeface="Twentieth Century"/>
                          <a:cs typeface="Twentieth Century"/>
                          <a:sym typeface="Twentieth Century"/>
                        </a:rPr>
                        <a:t>4. Encouraging Appropriate Behavior</a:t>
                      </a:r>
                      <a:endParaRPr sz="1500" b="1" u="none" strike="noStrike" cap="none">
                        <a:solidFill>
                          <a:schemeClr val="dk2"/>
                        </a:solidFill>
                        <a:latin typeface="Twentieth Century"/>
                        <a:ea typeface="Twentieth Century"/>
                        <a:cs typeface="Twentieth Century"/>
                        <a:sym typeface="Twentieth Century"/>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DEFF8"/>
                    </a:solidFill>
                  </a:tcPr>
                </a:tc>
                <a:tc>
                  <a:txBody>
                    <a:bodyPr/>
                    <a:lstStyle/>
                    <a:p>
                      <a:pPr marL="0" marR="0" lvl="0" indent="0" algn="l" rtl="0">
                        <a:lnSpc>
                          <a:spcPct val="115000"/>
                        </a:lnSpc>
                        <a:spcBef>
                          <a:spcPts val="0"/>
                        </a:spcBef>
                        <a:spcAft>
                          <a:spcPts val="0"/>
                        </a:spcAft>
                        <a:buClr>
                          <a:schemeClr val="dk2"/>
                        </a:buClr>
                        <a:buSzPts val="1500"/>
                        <a:buFont typeface="Arial"/>
                        <a:buNone/>
                      </a:pPr>
                      <a:r>
                        <a:rPr lang="en-US" sz="1500" u="none" strike="noStrike" cap="none">
                          <a:solidFill>
                            <a:schemeClr val="dk2"/>
                          </a:solidFill>
                          <a:latin typeface="Twentieth Century"/>
                          <a:ea typeface="Twentieth Century"/>
                          <a:cs typeface="Twentieth Century"/>
                          <a:sym typeface="Twentieth Century"/>
                        </a:rPr>
                        <a:t>These practices (Behavior lesson plans, preventative prompts, specific praise, individual reinforcers, and group contingencies) teach and increase use of desired social-emotional competencies (e.g.: sense of self, emotional regulation) often underdeveloped in students impacted by trauma.  </a:t>
                      </a:r>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844325">
                <a:tc>
                  <a:txBody>
                    <a:bodyPr/>
                    <a:lstStyle/>
                    <a:p>
                      <a:pPr marL="0" marR="0" lvl="0" indent="0" algn="l" rtl="0">
                        <a:lnSpc>
                          <a:spcPct val="115000"/>
                        </a:lnSpc>
                        <a:spcBef>
                          <a:spcPts val="0"/>
                        </a:spcBef>
                        <a:spcAft>
                          <a:spcPts val="0"/>
                        </a:spcAft>
                        <a:buClr>
                          <a:schemeClr val="dk2"/>
                        </a:buClr>
                        <a:buSzPts val="1500"/>
                        <a:buFont typeface="Twentieth Century"/>
                        <a:buNone/>
                      </a:pPr>
                      <a:r>
                        <a:rPr lang="en-US" sz="1500" b="1" u="none" strike="noStrike" cap="none">
                          <a:solidFill>
                            <a:schemeClr val="dk2"/>
                          </a:solidFill>
                          <a:latin typeface="Twentieth Century"/>
                          <a:ea typeface="Twentieth Century"/>
                          <a:cs typeface="Twentieth Century"/>
                          <a:sym typeface="Twentieth Century"/>
                        </a:rPr>
                        <a:t>5. Continuum of Responses to Inappropriate Behavior</a:t>
                      </a:r>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DEFF8"/>
                    </a:solidFill>
                  </a:tcPr>
                </a:tc>
                <a:tc>
                  <a:txBody>
                    <a:bodyPr/>
                    <a:lstStyle/>
                    <a:p>
                      <a:pPr marL="0" marR="0" lvl="0" indent="0" algn="l" rtl="0">
                        <a:spcBef>
                          <a:spcPts val="0"/>
                        </a:spcBef>
                        <a:spcAft>
                          <a:spcPts val="0"/>
                        </a:spcAft>
                        <a:buNone/>
                      </a:pPr>
                      <a:r>
                        <a:rPr lang="en-US" sz="1500" u="none" strike="noStrike" cap="none">
                          <a:solidFill>
                            <a:schemeClr val="dk2"/>
                          </a:solidFill>
                          <a:latin typeface="Twentieth Century"/>
                          <a:ea typeface="Twentieth Century"/>
                          <a:cs typeface="Twentieth Century"/>
                          <a:sym typeface="Twentieth Century"/>
                        </a:rPr>
                        <a:t>The continuum of response provides opportunity to use trauma informed strategies to help the student regulate, connect (relate) with the adult, and allows the student to access their problem-solving skills (reason).</a:t>
                      </a:r>
                      <a:endParaRPr/>
                    </a:p>
                  </a:txBody>
                  <a:tcPr marL="73025" marR="73025" marT="0" marB="0"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878700">
                <a:tc>
                  <a:txBody>
                    <a:bodyPr/>
                    <a:lstStyle/>
                    <a:p>
                      <a:pPr marL="0" marR="0" lvl="0" indent="0" algn="l" rtl="0">
                        <a:lnSpc>
                          <a:spcPct val="115000"/>
                        </a:lnSpc>
                        <a:spcBef>
                          <a:spcPts val="0"/>
                        </a:spcBef>
                        <a:spcAft>
                          <a:spcPts val="0"/>
                        </a:spcAft>
                        <a:buClr>
                          <a:schemeClr val="dk2"/>
                        </a:buClr>
                        <a:buSzPts val="1500"/>
                        <a:buFont typeface="Twentieth Century"/>
                        <a:buNone/>
                      </a:pPr>
                      <a:r>
                        <a:rPr lang="en-US" sz="1500" b="1" u="none" strike="noStrike" cap="none">
                          <a:solidFill>
                            <a:schemeClr val="dk2"/>
                          </a:solidFill>
                          <a:latin typeface="Twentieth Century"/>
                          <a:ea typeface="Twentieth Century"/>
                          <a:cs typeface="Twentieth Century"/>
                          <a:sym typeface="Twentieth Century"/>
                        </a:rPr>
                        <a:t>6. Engagement &amp; Opportunities to Respond</a:t>
                      </a:r>
                      <a:endParaRPr/>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EDEFF8"/>
                    </a:solidFill>
                  </a:tcPr>
                </a:tc>
                <a:tc>
                  <a:txBody>
                    <a:bodyPr/>
                    <a:lstStyle/>
                    <a:p>
                      <a:pPr marL="0" marR="0" lvl="0" indent="0" algn="l" rtl="0">
                        <a:lnSpc>
                          <a:spcPct val="115000"/>
                        </a:lnSpc>
                        <a:spcBef>
                          <a:spcPts val="0"/>
                        </a:spcBef>
                        <a:spcAft>
                          <a:spcPts val="0"/>
                        </a:spcAft>
                        <a:buClr>
                          <a:schemeClr val="dk2"/>
                        </a:buClr>
                        <a:buSzPts val="1500"/>
                        <a:buFont typeface="Arial"/>
                        <a:buNone/>
                      </a:pPr>
                      <a:r>
                        <a:rPr lang="en-US" sz="1500" u="none" strike="noStrike" cap="none" dirty="0">
                          <a:solidFill>
                            <a:schemeClr val="dk2"/>
                          </a:solidFill>
                          <a:latin typeface="Twentieth Century"/>
                          <a:ea typeface="Twentieth Century"/>
                          <a:cs typeface="Twentieth Century"/>
                          <a:sym typeface="Twentieth Century"/>
                        </a:rPr>
                        <a:t>Facilitating frequent opportunities for students to respond provides time to process or apply what students are learning, allowing neural networks to be strengthened. (Craig, S.E., 2016) </a:t>
                      </a:r>
                      <a:endParaRPr dirty="0"/>
                    </a:p>
                  </a:txBody>
                  <a:tcPr marL="91450" marR="91450" marT="45725" marB="45725" anchor="ctr">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pic>
        <p:nvPicPr>
          <p:cNvPr id="492" name="Google Shape;492;p64" descr="Midwest PBIS logo"/>
          <p:cNvPicPr preferRelativeResize="0"/>
          <p:nvPr/>
        </p:nvPicPr>
        <p:blipFill rotWithShape="1">
          <a:blip r:embed="rId3">
            <a:alphaModFix/>
          </a:blip>
          <a:srcRect/>
          <a:stretch/>
        </p:blipFill>
        <p:spPr>
          <a:xfrm>
            <a:off x="295124" y="231414"/>
            <a:ext cx="737394" cy="737394"/>
          </a:xfrm>
          <a:prstGeom prst="rect">
            <a:avLst/>
          </a:prstGeom>
          <a:noFill/>
          <a:ln>
            <a:noFill/>
          </a:ln>
        </p:spPr>
      </p:pic>
      <p:sp>
        <p:nvSpPr>
          <p:cNvPr id="493" name="Google Shape;493;p64"/>
          <p:cNvSpPr txBox="1"/>
          <p:nvPr/>
        </p:nvSpPr>
        <p:spPr>
          <a:xfrm>
            <a:off x="529524" y="6438471"/>
            <a:ext cx="6054629"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Twentieth Century"/>
                <a:ea typeface="Twentieth Century"/>
                <a:cs typeface="Twentieth Century"/>
                <a:sym typeface="Twentieth Century"/>
              </a:rPr>
              <a:t>Rev 2-15-19. Midwest PBIS Network.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97"/>
        <p:cNvGrpSpPr/>
        <p:nvPr/>
      </p:nvGrpSpPr>
      <p:grpSpPr>
        <a:xfrm>
          <a:off x="0" y="0"/>
          <a:ext cx="0" cy="0"/>
          <a:chOff x="0" y="0"/>
          <a:chExt cx="0" cy="0"/>
        </a:xfrm>
      </p:grpSpPr>
      <p:sp>
        <p:nvSpPr>
          <p:cNvPr id="498" name="Google Shape;498;p65"/>
          <p:cNvSpPr txBox="1">
            <a:spLocks noGrp="1"/>
          </p:cNvSpPr>
          <p:nvPr>
            <p:ph type="title"/>
          </p:nvPr>
        </p:nvSpPr>
        <p:spPr>
          <a:xfrm>
            <a:off x="1497974" y="215236"/>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Self-Assessment your current classroom</a:t>
            </a:r>
            <a:endParaRPr/>
          </a:p>
        </p:txBody>
      </p:sp>
      <p:sp>
        <p:nvSpPr>
          <p:cNvPr id="499" name="Google Shape;499;p65"/>
          <p:cNvSpPr txBox="1">
            <a:spLocks noGrp="1"/>
          </p:cNvSpPr>
          <p:nvPr>
            <p:ph type="body" idx="1"/>
          </p:nvPr>
        </p:nvSpPr>
        <p:spPr>
          <a:xfrm>
            <a:off x="457200" y="1417638"/>
            <a:ext cx="8229600" cy="5199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A70FD6"/>
              </a:buClr>
              <a:buSzPts val="3200"/>
              <a:buNone/>
            </a:pPr>
            <a:r>
              <a:rPr lang="en-US" b="1">
                <a:solidFill>
                  <a:schemeClr val="accent6"/>
                </a:solidFill>
              </a:rPr>
              <a:t>Step 1:</a:t>
            </a:r>
            <a:endParaRPr/>
          </a:p>
          <a:p>
            <a:pPr marL="0" lvl="0" indent="0" algn="l" rtl="0">
              <a:spcBef>
                <a:spcPts val="560"/>
              </a:spcBef>
              <a:spcAft>
                <a:spcPts val="0"/>
              </a:spcAft>
              <a:buClr>
                <a:schemeClr val="accent6"/>
              </a:buClr>
              <a:buSzPts val="2800"/>
              <a:buNone/>
            </a:pPr>
            <a:endParaRPr sz="2800"/>
          </a:p>
          <a:p>
            <a:pPr marL="0" lvl="0" indent="0" algn="l" rtl="0">
              <a:spcBef>
                <a:spcPts val="560"/>
              </a:spcBef>
              <a:spcAft>
                <a:spcPts val="0"/>
              </a:spcAft>
              <a:buClr>
                <a:schemeClr val="accent6"/>
              </a:buClr>
              <a:buSzPts val="2800"/>
              <a:buNone/>
            </a:pPr>
            <a:r>
              <a:rPr lang="en-US" sz="2800"/>
              <a:t>Rate your overall classroom behavior on a scale of 1-5.</a:t>
            </a:r>
            <a:endParaRPr/>
          </a:p>
          <a:p>
            <a:pPr marL="0" lvl="0" indent="0" algn="l" rtl="0">
              <a:spcBef>
                <a:spcPts val="640"/>
              </a:spcBef>
              <a:spcAft>
                <a:spcPts val="0"/>
              </a:spcAft>
              <a:buClr>
                <a:srgbClr val="A70FD6"/>
              </a:buClr>
              <a:buSzPts val="3200"/>
              <a:buNone/>
            </a:pPr>
            <a:endParaRPr/>
          </a:p>
          <a:p>
            <a:pPr marL="1828800" lvl="0" indent="-895350" algn="l" rtl="0">
              <a:spcBef>
                <a:spcPts val="560"/>
              </a:spcBef>
              <a:spcAft>
                <a:spcPts val="0"/>
              </a:spcAft>
              <a:buClr>
                <a:srgbClr val="A70FD6"/>
              </a:buClr>
              <a:buSzPts val="2800"/>
              <a:buNone/>
            </a:pPr>
            <a:r>
              <a:rPr lang="en-US" sz="2800"/>
              <a:t>1  =	off-task, disruptions, low prosocial skills</a:t>
            </a:r>
            <a:br>
              <a:rPr lang="en-US" sz="2800"/>
            </a:br>
            <a:endParaRPr sz="2800"/>
          </a:p>
          <a:p>
            <a:pPr marL="1828800" lvl="0" indent="-895350" algn="l" rtl="0">
              <a:spcBef>
                <a:spcPts val="560"/>
              </a:spcBef>
              <a:spcAft>
                <a:spcPts val="0"/>
              </a:spcAft>
              <a:buClr>
                <a:srgbClr val="A70FD6"/>
              </a:buClr>
              <a:buSzPts val="2800"/>
              <a:buNone/>
            </a:pPr>
            <a:r>
              <a:rPr lang="en-US" sz="2800"/>
              <a:t>5  =	academically engaged, effective routines, respectful behavior to each other and teacher, pro-social skills</a:t>
            </a:r>
            <a:endParaRPr/>
          </a:p>
          <a:p>
            <a:pPr marL="0" lvl="0" indent="0" algn="l" rtl="0">
              <a:spcBef>
                <a:spcPts val="640"/>
              </a:spcBef>
              <a:spcAft>
                <a:spcPts val="0"/>
              </a:spcAft>
              <a:buClr>
                <a:srgbClr val="A70FD6"/>
              </a:buClr>
              <a:buSzPts val="3200"/>
              <a:buNone/>
            </a:pPr>
            <a:r>
              <a:rPr lang="en-US"/>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Google Shape;504;p6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Self-Assessment your current classroom</a:t>
            </a:r>
            <a:endParaRPr/>
          </a:p>
        </p:txBody>
      </p:sp>
      <p:sp>
        <p:nvSpPr>
          <p:cNvPr id="505" name="Google Shape;505;p66"/>
          <p:cNvSpPr txBox="1">
            <a:spLocks noGrp="1"/>
          </p:cNvSpPr>
          <p:nvPr>
            <p:ph type="body" idx="1"/>
          </p:nvPr>
        </p:nvSpPr>
        <p:spPr>
          <a:xfrm>
            <a:off x="457200" y="1417638"/>
            <a:ext cx="8229600" cy="5199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A70FD6"/>
              </a:buClr>
              <a:buSzPts val="3200"/>
              <a:buNone/>
            </a:pPr>
            <a:r>
              <a:rPr lang="en-US" b="1">
                <a:solidFill>
                  <a:schemeClr val="accent6"/>
                </a:solidFill>
              </a:rPr>
              <a:t>Step 2:</a:t>
            </a:r>
            <a:endParaRPr/>
          </a:p>
          <a:p>
            <a:pPr marL="0" lvl="0" indent="0" algn="l" rtl="0">
              <a:spcBef>
                <a:spcPts val="560"/>
              </a:spcBef>
              <a:spcAft>
                <a:spcPts val="0"/>
              </a:spcAft>
              <a:buClr>
                <a:srgbClr val="A70FD6"/>
              </a:buClr>
              <a:buSzPts val="2800"/>
              <a:buNone/>
            </a:pPr>
            <a:r>
              <a:rPr lang="en-US" sz="2800"/>
              <a:t>With your 1-5 rating in mind, reflect on your practices, and consider these questions:</a:t>
            </a:r>
            <a:endParaRPr/>
          </a:p>
          <a:p>
            <a:pPr marL="742950" lvl="1" indent="-285750" algn="l" rtl="0">
              <a:spcBef>
                <a:spcPts val="300"/>
              </a:spcBef>
              <a:spcAft>
                <a:spcPts val="0"/>
              </a:spcAft>
              <a:buClr>
                <a:schemeClr val="accent6"/>
              </a:buClr>
              <a:buSzPts val="2400"/>
              <a:buChar char="▪"/>
            </a:pPr>
            <a:r>
              <a:rPr lang="en-US" sz="2400"/>
              <a:t>Do my students know my expectations?</a:t>
            </a:r>
            <a:endParaRPr/>
          </a:p>
          <a:p>
            <a:pPr marL="742950" lvl="1" indent="-285750" algn="l" rtl="0">
              <a:spcBef>
                <a:spcPts val="300"/>
              </a:spcBef>
              <a:spcAft>
                <a:spcPts val="0"/>
              </a:spcAft>
              <a:buClr>
                <a:schemeClr val="accent6"/>
              </a:buClr>
              <a:buSzPts val="2400"/>
              <a:buChar char="▪"/>
            </a:pPr>
            <a:r>
              <a:rPr lang="en-US" sz="2400"/>
              <a:t>Do my students know the routines for the classroom?</a:t>
            </a:r>
            <a:endParaRPr/>
          </a:p>
          <a:p>
            <a:pPr marL="742950" lvl="1" indent="-285750" algn="l" rtl="0">
              <a:spcBef>
                <a:spcPts val="300"/>
              </a:spcBef>
              <a:spcAft>
                <a:spcPts val="0"/>
              </a:spcAft>
              <a:buClr>
                <a:schemeClr val="accent6"/>
              </a:buClr>
              <a:buSzPts val="2400"/>
              <a:buChar char="▪"/>
            </a:pPr>
            <a:r>
              <a:rPr lang="en-US" sz="2400"/>
              <a:t>Do my students feel comfortable and safe in my classroom?</a:t>
            </a:r>
            <a:endParaRPr/>
          </a:p>
          <a:p>
            <a:pPr marL="742950" lvl="1" indent="-285750" algn="l" rtl="0">
              <a:spcBef>
                <a:spcPts val="300"/>
              </a:spcBef>
              <a:spcAft>
                <a:spcPts val="0"/>
              </a:spcAft>
              <a:buClr>
                <a:schemeClr val="accent6"/>
              </a:buClr>
              <a:buSzPts val="2400"/>
              <a:buChar char="▪"/>
            </a:pPr>
            <a:r>
              <a:rPr lang="en-US" sz="2400"/>
              <a:t>Do I acknowledge my students good behavior?</a:t>
            </a:r>
            <a:endParaRPr/>
          </a:p>
          <a:p>
            <a:pPr marL="742950" lvl="1" indent="-285750" algn="l" rtl="0">
              <a:spcBef>
                <a:spcPts val="300"/>
              </a:spcBef>
              <a:spcAft>
                <a:spcPts val="0"/>
              </a:spcAft>
              <a:buClr>
                <a:schemeClr val="accent6"/>
              </a:buClr>
              <a:buSzPts val="2400"/>
              <a:buChar char="▪"/>
            </a:pPr>
            <a:r>
              <a:rPr lang="en-US" sz="2400"/>
              <a:t>Do I know how to handle inappropriate behavior?</a:t>
            </a:r>
            <a:br>
              <a:rPr lang="en-US" sz="2400"/>
            </a:br>
            <a:endParaRPr/>
          </a:p>
          <a:p>
            <a:pPr marL="0" lvl="0" indent="0" algn="l" rtl="0">
              <a:spcBef>
                <a:spcPts val="300"/>
              </a:spcBef>
              <a:spcAft>
                <a:spcPts val="0"/>
              </a:spcAft>
              <a:buClr>
                <a:schemeClr val="accent6"/>
              </a:buClr>
              <a:buSzPts val="3200"/>
              <a:buNone/>
            </a:pPr>
            <a:r>
              <a:rPr lang="en-US" b="1">
                <a:solidFill>
                  <a:schemeClr val="accent6"/>
                </a:solidFill>
              </a:rPr>
              <a:t>Step 3: </a:t>
            </a:r>
            <a:r>
              <a:rPr lang="en-US"/>
              <a:t>Discuss with partner or table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509"/>
        <p:cNvGrpSpPr/>
        <p:nvPr/>
      </p:nvGrpSpPr>
      <p:grpSpPr>
        <a:xfrm>
          <a:off x="0" y="0"/>
          <a:ext cx="0" cy="0"/>
          <a:chOff x="0" y="0"/>
          <a:chExt cx="0" cy="0"/>
        </a:xfrm>
      </p:grpSpPr>
      <p:sp>
        <p:nvSpPr>
          <p:cNvPr id="510" name="Google Shape;510;p6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Self-Assessment of 6 Classroom Practices</a:t>
            </a:r>
            <a:endParaRPr/>
          </a:p>
        </p:txBody>
      </p:sp>
      <p:sp>
        <p:nvSpPr>
          <p:cNvPr id="511" name="Google Shape;511;p67"/>
          <p:cNvSpPr txBox="1">
            <a:spLocks noGrp="1"/>
          </p:cNvSpPr>
          <p:nvPr>
            <p:ph type="body" idx="1"/>
          </p:nvPr>
        </p:nvSpPr>
        <p:spPr>
          <a:xfrm>
            <a:off x="457200" y="1417638"/>
            <a:ext cx="8229600" cy="5199062"/>
          </a:xfrm>
          <a:prstGeom prst="rect">
            <a:avLst/>
          </a:prstGeom>
          <a:noFill/>
          <a:ln>
            <a:noFill/>
          </a:ln>
        </p:spPr>
        <p:txBody>
          <a:bodyPr spcFirstLastPara="1" wrap="square" lIns="91425" tIns="45700" rIns="91425" bIns="45700" anchor="t" anchorCtr="0">
            <a:noAutofit/>
          </a:bodyPr>
          <a:lstStyle/>
          <a:p>
            <a:pPr marL="14288" lvl="1" indent="0" algn="ctr" rtl="0">
              <a:spcBef>
                <a:spcPts val="0"/>
              </a:spcBef>
              <a:spcAft>
                <a:spcPts val="0"/>
              </a:spcAft>
              <a:buClr>
                <a:schemeClr val="accent6"/>
              </a:buClr>
              <a:buSzPts val="4000"/>
              <a:buNone/>
            </a:pPr>
            <a:r>
              <a:rPr lang="en-US" sz="4000" b="1">
                <a:solidFill>
                  <a:schemeClr val="accent6"/>
                </a:solidFill>
              </a:rPr>
              <a:t>On your own</a:t>
            </a:r>
            <a:endParaRPr/>
          </a:p>
          <a:p>
            <a:pPr marL="14288" lvl="1" indent="0" algn="l" rtl="0">
              <a:spcBef>
                <a:spcPts val="800"/>
              </a:spcBef>
              <a:spcAft>
                <a:spcPts val="0"/>
              </a:spcAft>
              <a:buClr>
                <a:schemeClr val="accent6"/>
              </a:buClr>
              <a:buSzPts val="4000"/>
              <a:buNone/>
            </a:pPr>
            <a:r>
              <a:rPr lang="en-US" sz="4000">
                <a:solidFill>
                  <a:schemeClr val="dk1"/>
                </a:solidFill>
              </a:rPr>
              <a:t>Classroom Practices Tool - </a:t>
            </a:r>
            <a:r>
              <a:rPr lang="en-US" sz="4000" u="sng">
                <a:solidFill>
                  <a:schemeClr val="hlink"/>
                </a:solidFill>
                <a:hlinkClick r:id="rId3"/>
              </a:rPr>
              <a:t>Classroom Practices – Rubrics</a:t>
            </a:r>
            <a:endParaRPr sz="4000" u="sng"/>
          </a:p>
          <a:p>
            <a:pPr marL="14288" lvl="1" indent="0" algn="l" rtl="0">
              <a:spcBef>
                <a:spcPts val="800"/>
              </a:spcBef>
              <a:spcAft>
                <a:spcPts val="0"/>
              </a:spcAft>
              <a:buClr>
                <a:schemeClr val="accent6"/>
              </a:buClr>
              <a:buSzPts val="4000"/>
              <a:buNone/>
            </a:pPr>
            <a:endParaRPr sz="4000" u="sng">
              <a:solidFill>
                <a:schemeClr val="dk1"/>
              </a:solidFill>
            </a:endParaRPr>
          </a:p>
          <a:p>
            <a:pPr marL="14288" lvl="1" indent="0" algn="l" rtl="0">
              <a:spcBef>
                <a:spcPts val="800"/>
              </a:spcBef>
              <a:spcAft>
                <a:spcPts val="0"/>
              </a:spcAft>
              <a:buClr>
                <a:schemeClr val="accent6"/>
              </a:buClr>
              <a:buSzPts val="4000"/>
              <a:buNone/>
            </a:pPr>
            <a:r>
              <a:rPr lang="en-US" sz="4000"/>
              <a:t>Reflect on the questions in each area to determine focus area(s).</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latin typeface="+mj-lt"/>
              </a:rPr>
              <a:t>Rationale</a:t>
            </a:r>
            <a:endParaRPr>
              <a:latin typeface="+mj-lt"/>
            </a:endParaRPr>
          </a:p>
        </p:txBody>
      </p:sp>
      <p:sp>
        <p:nvSpPr>
          <p:cNvPr id="184" name="Google Shape;184;p36"/>
          <p:cNvSpPr txBox="1">
            <a:spLocks noGrp="1"/>
          </p:cNvSpPr>
          <p:nvPr>
            <p:ph type="body" idx="1"/>
          </p:nvPr>
        </p:nvSpPr>
        <p:spPr>
          <a:xfrm>
            <a:off x="365298" y="1600200"/>
            <a:ext cx="8778702" cy="4373663"/>
          </a:xfrm>
          <a:prstGeom prst="rect">
            <a:avLst/>
          </a:prstGeom>
          <a:noFill/>
          <a:ln>
            <a:noFill/>
          </a:ln>
        </p:spPr>
        <p:txBody>
          <a:bodyPr spcFirstLastPara="1" wrap="square" lIns="91425" tIns="45700" rIns="91425" bIns="45700" anchor="t" anchorCtr="0">
            <a:noAutofit/>
          </a:bodyPr>
          <a:lstStyle/>
          <a:p>
            <a:pPr marL="1200150" lvl="1" indent="-330200" algn="l" rtl="0">
              <a:spcBef>
                <a:spcPts val="0"/>
              </a:spcBef>
              <a:spcAft>
                <a:spcPts val="0"/>
              </a:spcAft>
              <a:buClr>
                <a:schemeClr val="accent6"/>
              </a:buClr>
              <a:buSzPts val="2000"/>
              <a:buFont typeface="Noto Sans Symbols"/>
              <a:buNone/>
            </a:pPr>
            <a:endParaRPr sz="2000"/>
          </a:p>
          <a:p>
            <a:pPr marL="457200" lvl="0" indent="-457200" algn="l" rtl="0">
              <a:spcBef>
                <a:spcPts val="480"/>
              </a:spcBef>
              <a:spcAft>
                <a:spcPts val="0"/>
              </a:spcAft>
              <a:buClr>
                <a:schemeClr val="accent6"/>
              </a:buClr>
              <a:buSzPts val="2400"/>
              <a:buFont typeface="Noto Sans Symbols"/>
              <a:buChar char="⮚"/>
            </a:pPr>
            <a:r>
              <a:rPr lang="en-US" sz="2400"/>
              <a:t>Good Classroom Management is linked with:</a:t>
            </a:r>
            <a:endParaRPr/>
          </a:p>
          <a:p>
            <a:pPr marL="1200150" lvl="1" indent="-457200" algn="l" rtl="0">
              <a:spcBef>
                <a:spcPts val="400"/>
              </a:spcBef>
              <a:spcAft>
                <a:spcPts val="0"/>
              </a:spcAft>
              <a:buClr>
                <a:schemeClr val="accent6"/>
              </a:buClr>
              <a:buSzPts val="2000"/>
              <a:buFont typeface="Noto Sans Symbols"/>
              <a:buChar char="⮚"/>
            </a:pPr>
            <a:r>
              <a:rPr lang="en-US" sz="2000"/>
              <a:t>positive student outcomes both academically and behaviorally</a:t>
            </a:r>
            <a:endParaRPr/>
          </a:p>
          <a:p>
            <a:pPr marL="1200150" lvl="1" indent="-457200" algn="l" rtl="0">
              <a:spcBef>
                <a:spcPts val="400"/>
              </a:spcBef>
              <a:spcAft>
                <a:spcPts val="0"/>
              </a:spcAft>
              <a:buClr>
                <a:schemeClr val="accent6"/>
              </a:buClr>
              <a:buSzPts val="2000"/>
              <a:buFont typeface="Noto Sans Symbols"/>
              <a:buChar char="⮚"/>
            </a:pPr>
            <a:r>
              <a:rPr lang="en-US" sz="2000"/>
              <a:t>increased risk of preventing more serious problems among at-risk students.</a:t>
            </a:r>
            <a:endParaRPr/>
          </a:p>
          <a:p>
            <a:pPr marL="1200150" lvl="1" indent="-457200" algn="l" rtl="0">
              <a:spcBef>
                <a:spcPts val="400"/>
              </a:spcBef>
              <a:spcAft>
                <a:spcPts val="0"/>
              </a:spcAft>
              <a:buClr>
                <a:schemeClr val="accent6"/>
              </a:buClr>
              <a:buSzPts val="2000"/>
              <a:buFont typeface="Noto Sans Symbols"/>
              <a:buChar char="⮚"/>
            </a:pPr>
            <a:r>
              <a:rPr lang="en-US" sz="2000"/>
              <a:t>supporting all students in the prevention of possible current and future behavior problems. </a:t>
            </a:r>
            <a:endParaRPr/>
          </a:p>
          <a:p>
            <a:pPr marL="457200" lvl="0" indent="-457200" algn="l" rtl="0">
              <a:spcBef>
                <a:spcPts val="480"/>
              </a:spcBef>
              <a:spcAft>
                <a:spcPts val="0"/>
              </a:spcAft>
              <a:buClr>
                <a:schemeClr val="accent6"/>
              </a:buClr>
              <a:buSzPts val="2400"/>
              <a:buFont typeface="Noto Sans Symbols"/>
              <a:buChar char="⮚"/>
            </a:pPr>
            <a:r>
              <a:rPr lang="en-US" sz="2400">
                <a:solidFill>
                  <a:schemeClr val="dk2"/>
                </a:solidFill>
                <a:latin typeface="Twentieth Century"/>
                <a:ea typeface="Twentieth Century"/>
                <a:cs typeface="Twentieth Century"/>
                <a:sym typeface="Twentieth Century"/>
              </a:rPr>
              <a:t>Strong management </a:t>
            </a:r>
            <a:r>
              <a:rPr lang="en-US" sz="2400" b="1" i="1">
                <a:solidFill>
                  <a:srgbClr val="DD8047"/>
                </a:solidFill>
                <a:latin typeface="Twentieth Century"/>
                <a:ea typeface="Twentieth Century"/>
                <a:cs typeface="Twentieth Century"/>
                <a:sym typeface="Twentieth Century"/>
              </a:rPr>
              <a:t>signals</a:t>
            </a:r>
            <a:r>
              <a:rPr lang="en-US" sz="2400">
                <a:solidFill>
                  <a:schemeClr val="dk2"/>
                </a:solidFill>
                <a:latin typeface="Twentieth Century"/>
                <a:ea typeface="Twentieth Century"/>
                <a:cs typeface="Twentieth Century"/>
                <a:sym typeface="Twentieth Century"/>
              </a:rPr>
              <a:t> to kids that the class is a safe place to learn.  	 	 								</a:t>
            </a:r>
            <a:endParaRPr/>
          </a:p>
          <a:p>
            <a:pPr marL="457200" lvl="0" indent="-457200" algn="l" rtl="0">
              <a:spcBef>
                <a:spcPts val="480"/>
              </a:spcBef>
              <a:spcAft>
                <a:spcPts val="0"/>
              </a:spcAft>
              <a:buClr>
                <a:schemeClr val="accent6"/>
              </a:buClr>
              <a:buSzPts val="2400"/>
              <a:buFont typeface="Noto Sans Symbols"/>
              <a:buChar char="⮚"/>
            </a:pPr>
            <a:r>
              <a:rPr lang="en-US" sz="2400">
                <a:solidFill>
                  <a:schemeClr val="dk2"/>
                </a:solidFill>
                <a:latin typeface="Twentieth Century"/>
                <a:ea typeface="Twentieth Century"/>
                <a:cs typeface="Twentieth Century"/>
                <a:sym typeface="Twentieth Century"/>
              </a:rPr>
              <a:t>Well managed classrooms are rated as having more positive      </a:t>
            </a:r>
            <a:r>
              <a:rPr lang="en-US" sz="2400" b="1">
                <a:solidFill>
                  <a:schemeClr val="accent6"/>
                </a:solidFill>
                <a:latin typeface="Twentieth Century"/>
                <a:ea typeface="Twentieth Century"/>
                <a:cs typeface="Twentieth Century"/>
                <a:sym typeface="Twentieth Century"/>
              </a:rPr>
              <a:t>climates</a:t>
            </a:r>
            <a:r>
              <a:rPr lang="en-US" sz="2400">
                <a:solidFill>
                  <a:schemeClr val="dk2"/>
                </a:solidFill>
                <a:latin typeface="Twentieth Century"/>
                <a:ea typeface="Twentieth Century"/>
                <a:cs typeface="Twentieth Century"/>
                <a:sym typeface="Twentieth Century"/>
              </a:rPr>
              <a:t>.					</a:t>
            </a:r>
            <a:r>
              <a:rPr lang="en-US" sz="1600">
                <a:solidFill>
                  <a:schemeClr val="dk2"/>
                </a:solidFill>
                <a:latin typeface="Twentieth Century"/>
                <a:ea typeface="Twentieth Century"/>
                <a:cs typeface="Twentieth Century"/>
                <a:sym typeface="Twentieth Century"/>
              </a:rPr>
              <a:t>(Aber et el., 1998; Mitchell, Bradshaw &amp; Leaf, 200</a:t>
            </a:r>
            <a:r>
              <a:rPr lang="en-US" sz="1600">
                <a:solidFill>
                  <a:schemeClr val="dk2"/>
                </a:solidFill>
              </a:rPr>
              <a:t>9)</a:t>
            </a:r>
            <a:endParaRPr/>
          </a:p>
          <a:p>
            <a:pPr marL="0" lvl="0" indent="0" algn="l" rtl="0">
              <a:spcBef>
                <a:spcPts val="320"/>
              </a:spcBef>
              <a:spcAft>
                <a:spcPts val="0"/>
              </a:spcAft>
              <a:buClr>
                <a:schemeClr val="accent6"/>
              </a:buClr>
              <a:buSzPts val="1600"/>
              <a:buNone/>
            </a:pP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2" name="Title 1"/>
          <p:cNvSpPr>
            <a:spLocks noGrp="1"/>
          </p:cNvSpPr>
          <p:nvPr>
            <p:ph type="title"/>
          </p:nvPr>
        </p:nvSpPr>
        <p:spPr>
          <a:xfrm>
            <a:off x="223520" y="-45425"/>
            <a:ext cx="8826458" cy="915357"/>
          </a:xfrm>
        </p:spPr>
        <p:txBody>
          <a:bodyPr/>
          <a:lstStyle/>
          <a:p>
            <a:br>
              <a:rPr lang="en-US" dirty="0">
                <a:solidFill>
                  <a:srgbClr val="000000"/>
                </a:solidFill>
              </a:rPr>
            </a:br>
            <a:r>
              <a:rPr lang="en-US" dirty="0">
                <a:solidFill>
                  <a:srgbClr val="000000"/>
                </a:solidFill>
              </a:rPr>
              <a:t>Classroom-wide PBIS</a:t>
            </a:r>
            <a:br>
              <a:rPr lang="en-US" dirty="0"/>
            </a:br>
            <a:endParaRPr lang="en-US" dirty="0"/>
          </a:p>
        </p:txBody>
      </p:sp>
      <p:sp>
        <p:nvSpPr>
          <p:cNvPr id="516" name="Google Shape;516;p68"/>
          <p:cNvSpPr txBox="1">
            <a:spLocks noGrp="1"/>
          </p:cNvSpPr>
          <p:nvPr>
            <p:ph type="body" idx="1"/>
          </p:nvPr>
        </p:nvSpPr>
        <p:spPr>
          <a:xfrm>
            <a:off x="0" y="690880"/>
            <a:ext cx="9049978" cy="595376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23"/>
              </a:spcBef>
              <a:spcAft>
                <a:spcPts val="0"/>
              </a:spcAft>
              <a:buSzPts val="1615"/>
              <a:buNone/>
            </a:pPr>
            <a:br>
              <a:rPr lang="en-US" sz="1615" dirty="0"/>
            </a:br>
            <a:r>
              <a:rPr lang="en-US" sz="1615" dirty="0"/>
              <a:t>These are proven components of successful “Tiger Pride” classrooms.  The six practices were developed by the Midwest PBIS Network. Everyone will develop their classroom matrix.  We encourage collaboration across teams and grade levels. Use the other resources to as needed to create your positive classroom environment.  </a:t>
            </a:r>
            <a:r>
              <a:rPr lang="en-US" sz="1615" u="sng" dirty="0">
                <a:solidFill>
                  <a:schemeClr val="hlink"/>
                </a:solidFill>
                <a:hlinkClick r:id="rId3"/>
              </a:rPr>
              <a:t>Classroom Practices - Rubrics</a:t>
            </a:r>
            <a:r>
              <a:rPr lang="en-US" sz="1615" dirty="0"/>
              <a:t> (taken from each “Practice” link below)</a:t>
            </a:r>
            <a:endParaRPr dirty="0"/>
          </a:p>
          <a:p>
            <a:pPr marL="0" lvl="0" indent="0" algn="l" rtl="0">
              <a:lnSpc>
                <a:spcPct val="80000"/>
              </a:lnSpc>
              <a:spcBef>
                <a:spcPts val="342"/>
              </a:spcBef>
              <a:spcAft>
                <a:spcPts val="0"/>
              </a:spcAft>
              <a:buSzPts val="1615"/>
              <a:buNone/>
            </a:pPr>
            <a:br>
              <a:rPr lang="en-US" sz="1615" dirty="0"/>
            </a:br>
            <a:r>
              <a:rPr lang="en-US" sz="1710" u="sng" dirty="0">
                <a:solidFill>
                  <a:schemeClr val="hlink"/>
                </a:solidFill>
                <a:hlinkClick r:id="rId4"/>
              </a:rPr>
              <a:t>Physical Environment - Practice 1</a:t>
            </a:r>
            <a:endParaRPr sz="1710" dirty="0"/>
          </a:p>
          <a:p>
            <a:pPr marL="0" lvl="0" indent="0" algn="l" rtl="0">
              <a:lnSpc>
                <a:spcPct val="80000"/>
              </a:lnSpc>
              <a:spcBef>
                <a:spcPts val="342"/>
              </a:spcBef>
              <a:spcAft>
                <a:spcPts val="0"/>
              </a:spcAft>
              <a:buSzPts val="1710"/>
              <a:buNone/>
            </a:pPr>
            <a:br>
              <a:rPr lang="en-US" sz="1710" dirty="0"/>
            </a:br>
            <a:r>
              <a:rPr lang="en-US" sz="1710" dirty="0"/>
              <a:t>Matrix - </a:t>
            </a:r>
            <a:r>
              <a:rPr lang="en-US" sz="1710" u="sng" dirty="0">
                <a:solidFill>
                  <a:schemeClr val="hlink"/>
                </a:solidFill>
                <a:hlinkClick r:id="rId5"/>
              </a:rPr>
              <a:t>Classroom Teaching Matrix - Practice 2</a:t>
            </a:r>
            <a:r>
              <a:rPr lang="en-US" sz="1710" dirty="0"/>
              <a:t> (</a:t>
            </a:r>
            <a:r>
              <a:rPr lang="en-US" sz="1710" u="sng" dirty="0">
                <a:solidFill>
                  <a:schemeClr val="hlink"/>
                </a:solidFill>
                <a:hlinkClick r:id="rId6"/>
              </a:rPr>
              <a:t>Classroom Matrix Template</a:t>
            </a:r>
            <a:r>
              <a:rPr lang="en-US" sz="1710" dirty="0"/>
              <a:t>, </a:t>
            </a:r>
            <a:r>
              <a:rPr lang="en-US" sz="1710" u="sng" dirty="0">
                <a:solidFill>
                  <a:schemeClr val="hlink"/>
                </a:solidFill>
                <a:hlinkClick r:id="rId7"/>
              </a:rPr>
              <a:t>Routines and procedures examples</a:t>
            </a:r>
            <a:r>
              <a:rPr lang="en-US" sz="1710" dirty="0"/>
              <a:t>, </a:t>
            </a:r>
            <a:r>
              <a:rPr lang="en-US" sz="1710" u="sng" dirty="0">
                <a:solidFill>
                  <a:schemeClr val="hlink"/>
                </a:solidFill>
                <a:hlinkClick r:id="rId8"/>
              </a:rPr>
              <a:t>Previous Classroom Routines template</a:t>
            </a:r>
            <a:r>
              <a:rPr lang="en-US" sz="1710" dirty="0"/>
              <a:t>)  Place completed matrix in </a:t>
            </a:r>
            <a:r>
              <a:rPr lang="en-US" sz="1710" u="sng" dirty="0">
                <a:solidFill>
                  <a:schemeClr val="hlink"/>
                </a:solidFill>
                <a:hlinkClick r:id="rId9"/>
              </a:rPr>
              <a:t>Classroom Matrix Folder</a:t>
            </a:r>
            <a:endParaRPr sz="1710" dirty="0"/>
          </a:p>
          <a:p>
            <a:pPr marL="0" lvl="0" indent="0" algn="l" rtl="0">
              <a:lnSpc>
                <a:spcPct val="80000"/>
              </a:lnSpc>
              <a:spcBef>
                <a:spcPts val="342"/>
              </a:spcBef>
              <a:spcAft>
                <a:spcPts val="0"/>
              </a:spcAft>
              <a:buSzPts val="1710"/>
              <a:buNone/>
            </a:pPr>
            <a:br>
              <a:rPr lang="en-US" sz="1710" dirty="0"/>
            </a:br>
            <a:r>
              <a:rPr lang="en-US" sz="1710" u="sng" dirty="0">
                <a:solidFill>
                  <a:schemeClr val="hlink"/>
                </a:solidFill>
                <a:hlinkClick r:id="rId10"/>
              </a:rPr>
              <a:t>Active Supervision - Practice 3</a:t>
            </a:r>
            <a:endParaRPr sz="1710" dirty="0"/>
          </a:p>
          <a:p>
            <a:pPr marL="0" lvl="0" indent="0" algn="l" rtl="0">
              <a:lnSpc>
                <a:spcPct val="80000"/>
              </a:lnSpc>
              <a:spcBef>
                <a:spcPts val="342"/>
              </a:spcBef>
              <a:spcAft>
                <a:spcPts val="0"/>
              </a:spcAft>
              <a:buSzPts val="1710"/>
              <a:buNone/>
            </a:pPr>
            <a:br>
              <a:rPr lang="en-US" sz="1710" dirty="0"/>
            </a:br>
            <a:r>
              <a:rPr lang="en-US" sz="1710" u="sng" dirty="0">
                <a:solidFill>
                  <a:schemeClr val="hlink"/>
                </a:solidFill>
                <a:hlinkClick r:id="rId11"/>
              </a:rPr>
              <a:t>Encouraging Appropriate Behavior - Practice 4</a:t>
            </a:r>
            <a:endParaRPr sz="1710" dirty="0"/>
          </a:p>
          <a:p>
            <a:pPr marL="0" lvl="0" indent="0" algn="l" rtl="0">
              <a:lnSpc>
                <a:spcPct val="80000"/>
              </a:lnSpc>
              <a:spcBef>
                <a:spcPts val="342"/>
              </a:spcBef>
              <a:spcAft>
                <a:spcPts val="0"/>
              </a:spcAft>
              <a:buSzPts val="1710"/>
              <a:buNone/>
            </a:pPr>
            <a:br>
              <a:rPr lang="en-US" sz="1710" dirty="0"/>
            </a:br>
            <a:r>
              <a:rPr lang="en-US" sz="1710" u="sng" dirty="0">
                <a:solidFill>
                  <a:schemeClr val="hlink"/>
                </a:solidFill>
                <a:hlinkClick r:id="rId12"/>
              </a:rPr>
              <a:t>Continuum of Responses to Inappropriate Behavior - Practice 5</a:t>
            </a:r>
            <a:endParaRPr sz="1710" dirty="0"/>
          </a:p>
          <a:p>
            <a:pPr marL="742950" lvl="1" indent="-285750" algn="l" rtl="0">
              <a:lnSpc>
                <a:spcPct val="80000"/>
              </a:lnSpc>
              <a:spcBef>
                <a:spcPts val="342"/>
              </a:spcBef>
              <a:spcAft>
                <a:spcPts val="0"/>
              </a:spcAft>
              <a:buSzPts val="1710"/>
              <a:buChar char="▪"/>
            </a:pPr>
            <a:r>
              <a:rPr lang="en-US" sz="1710" u="sng" dirty="0">
                <a:solidFill>
                  <a:schemeClr val="hlink"/>
                </a:solidFill>
                <a:hlinkClick r:id="rId13"/>
              </a:rPr>
              <a:t>Nine variables that affect compliance</a:t>
            </a:r>
            <a:endParaRPr sz="1710" dirty="0"/>
          </a:p>
          <a:p>
            <a:pPr marL="742950" lvl="1" indent="-285750" algn="l" rtl="0">
              <a:lnSpc>
                <a:spcPct val="80000"/>
              </a:lnSpc>
              <a:spcBef>
                <a:spcPts val="342"/>
              </a:spcBef>
              <a:spcAft>
                <a:spcPts val="0"/>
              </a:spcAft>
              <a:buSzPts val="1710"/>
              <a:buChar char="▪"/>
            </a:pPr>
            <a:r>
              <a:rPr lang="en-US" sz="1710" u="sng" dirty="0">
                <a:solidFill>
                  <a:schemeClr val="hlink"/>
                </a:solidFill>
                <a:hlinkClick r:id="rId14"/>
              </a:rPr>
              <a:t>Error correction strategies</a:t>
            </a:r>
            <a:endParaRPr sz="1710" dirty="0"/>
          </a:p>
          <a:p>
            <a:pPr marL="0" lvl="0" indent="0" algn="l" rtl="0">
              <a:lnSpc>
                <a:spcPct val="80000"/>
              </a:lnSpc>
              <a:spcBef>
                <a:spcPts val="342"/>
              </a:spcBef>
              <a:spcAft>
                <a:spcPts val="0"/>
              </a:spcAft>
              <a:buSzPts val="1710"/>
              <a:buNone/>
            </a:pPr>
            <a:br>
              <a:rPr lang="en-US" sz="1710" dirty="0"/>
            </a:br>
            <a:r>
              <a:rPr lang="en-US" sz="1710" u="sng" dirty="0">
                <a:solidFill>
                  <a:schemeClr val="hlink"/>
                </a:solidFill>
                <a:hlinkClick r:id="rId15"/>
              </a:rPr>
              <a:t>Engagement and Opportunities to Respond - Practice 6 </a:t>
            </a:r>
            <a:endParaRPr sz="1710" dirty="0"/>
          </a:p>
          <a:p>
            <a:pPr marL="0" lvl="0" indent="0" algn="l" rtl="0">
              <a:lnSpc>
                <a:spcPct val="80000"/>
              </a:lnSpc>
              <a:spcBef>
                <a:spcPts val="342"/>
              </a:spcBef>
              <a:spcAft>
                <a:spcPts val="0"/>
              </a:spcAft>
              <a:buSzPts val="1710"/>
              <a:buNone/>
            </a:pPr>
            <a:br>
              <a:rPr lang="en-US" sz="1710" dirty="0"/>
            </a:br>
            <a:r>
              <a:rPr lang="en-US" sz="1710" u="sng" dirty="0">
                <a:solidFill>
                  <a:schemeClr val="hlink"/>
                </a:solidFill>
                <a:hlinkClick r:id="rId16"/>
              </a:rPr>
              <a:t>Classroom Management Self-Assessment</a:t>
            </a:r>
            <a:endParaRPr sz="1710" dirty="0"/>
          </a:p>
          <a:p>
            <a:pPr marL="0" lvl="0" indent="0" algn="l" rtl="0">
              <a:lnSpc>
                <a:spcPct val="80000"/>
              </a:lnSpc>
              <a:spcBef>
                <a:spcPts val="342"/>
              </a:spcBef>
              <a:spcAft>
                <a:spcPts val="0"/>
              </a:spcAft>
              <a:buSzPts val="1710"/>
              <a:buNone/>
            </a:pPr>
            <a:br>
              <a:rPr lang="en-US" sz="1710" dirty="0"/>
            </a:br>
            <a:r>
              <a:rPr lang="en-US" sz="1710" u="sng" dirty="0">
                <a:solidFill>
                  <a:schemeClr val="hlink"/>
                </a:solidFill>
                <a:hlinkClick r:id="rId17"/>
              </a:rPr>
              <a:t>Classroom Management Survey</a:t>
            </a:r>
            <a:endParaRPr sz="1710" dirty="0"/>
          </a:p>
        </p:txBody>
      </p:sp>
      <p:sp>
        <p:nvSpPr>
          <p:cNvPr id="517" name="Google Shape;517;p68"/>
          <p:cNvSpPr txBox="1"/>
          <p:nvPr/>
        </p:nvSpPr>
        <p:spPr>
          <a:xfrm>
            <a:off x="6042778" y="6007820"/>
            <a:ext cx="30072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dirty="0" err="1">
                <a:solidFill>
                  <a:schemeClr val="hlink"/>
                </a:solidFill>
                <a:latin typeface="Calibri"/>
                <a:ea typeface="Calibri"/>
                <a:cs typeface="Calibri"/>
                <a:sym typeface="Calibri"/>
                <a:hlinkClick r:id="rId18"/>
              </a:rPr>
              <a:t>Powerpoint</a:t>
            </a:r>
            <a:r>
              <a:rPr lang="en-US" sz="1800" u="sng" dirty="0">
                <a:solidFill>
                  <a:schemeClr val="hlink"/>
                </a:solidFill>
                <a:latin typeface="Calibri"/>
                <a:ea typeface="Calibri"/>
                <a:cs typeface="Calibri"/>
                <a:sym typeface="Calibri"/>
                <a:hlinkClick r:id="rId18"/>
              </a:rPr>
              <a:t> with examples for each practice</a:t>
            </a:r>
            <a:endParaRPr sz="18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9"/>
          <p:cNvSpPr txBox="1">
            <a:spLocks noGrp="1"/>
          </p:cNvSpPr>
          <p:nvPr>
            <p:ph type="title"/>
          </p:nvPr>
        </p:nvSpPr>
        <p:spPr>
          <a:xfrm>
            <a:off x="416713" y="130971"/>
            <a:ext cx="5240100" cy="9153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chemeClr val="dk2"/>
              </a:buClr>
              <a:buSzPts val="4400"/>
              <a:buFont typeface="Questrial"/>
              <a:buNone/>
            </a:pPr>
            <a:r>
              <a:rPr lang="en-US" sz="3300" b="0" i="0" u="none" strike="noStrike" cap="none">
                <a:solidFill>
                  <a:schemeClr val="dk2"/>
                </a:solidFill>
                <a:latin typeface="Questrial"/>
                <a:ea typeface="Questrial"/>
                <a:cs typeface="Questrial"/>
                <a:sym typeface="Questrial"/>
              </a:rPr>
              <a:t>Resources</a:t>
            </a:r>
            <a:endParaRPr sz="3300" b="0" i="0" u="none" strike="noStrike" cap="none">
              <a:solidFill>
                <a:schemeClr val="dk2"/>
              </a:solidFill>
              <a:latin typeface="Questrial"/>
              <a:ea typeface="Questrial"/>
              <a:cs typeface="Questrial"/>
              <a:sym typeface="Questrial"/>
            </a:endParaRPr>
          </a:p>
        </p:txBody>
      </p:sp>
      <p:sp>
        <p:nvSpPr>
          <p:cNvPr id="523" name="Google Shape;523;p69"/>
          <p:cNvSpPr txBox="1">
            <a:spLocks noGrp="1"/>
          </p:cNvSpPr>
          <p:nvPr>
            <p:ph type="body" idx="1"/>
          </p:nvPr>
        </p:nvSpPr>
        <p:spPr>
          <a:xfrm>
            <a:off x="357150" y="1212950"/>
            <a:ext cx="8429700" cy="4691100"/>
          </a:xfrm>
          <a:prstGeom prst="rect">
            <a:avLst/>
          </a:prstGeom>
          <a:noFill/>
          <a:ln>
            <a:noFill/>
          </a:ln>
        </p:spPr>
        <p:txBody>
          <a:bodyPr spcFirstLastPara="1" wrap="square" lIns="68550" tIns="34275" rIns="68550" bIns="34275" anchor="t" anchorCtr="0">
            <a:noAutofit/>
          </a:bodyPr>
          <a:lstStyle/>
          <a:p>
            <a:pPr marL="0" marR="0" lvl="0" indent="0" algn="l" rtl="0">
              <a:lnSpc>
                <a:spcPct val="80000"/>
              </a:lnSpc>
              <a:spcBef>
                <a:spcPts val="0"/>
              </a:spcBef>
              <a:spcAft>
                <a:spcPts val="0"/>
              </a:spcAft>
              <a:buClr>
                <a:schemeClr val="dk1"/>
              </a:buClr>
              <a:buSzPts val="2240"/>
              <a:buFont typeface="Noto Sans Symbols"/>
              <a:buNone/>
            </a:pPr>
            <a:r>
              <a:rPr lang="en-US" sz="1800" b="0" i="0" u="none" strike="noStrike" cap="none">
                <a:solidFill>
                  <a:schemeClr val="dk2"/>
                </a:solidFill>
                <a:latin typeface="Questrial"/>
                <a:ea typeface="Questrial"/>
                <a:cs typeface="Questrial"/>
                <a:sym typeface="Questrial"/>
              </a:rPr>
              <a:t>National Website</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r>
              <a:rPr lang="en-US" sz="1800" b="0" i="0" u="sng" strike="noStrike" cap="none">
                <a:solidFill>
                  <a:schemeClr val="hlink"/>
                </a:solidFill>
                <a:latin typeface="Questrial"/>
                <a:ea typeface="Questrial"/>
                <a:cs typeface="Questrial"/>
                <a:sym typeface="Questrial"/>
                <a:hlinkClick r:id="rId3"/>
              </a:rPr>
              <a:t>http://www.pbis.org/school/pbis-in-the-classroom</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52"/>
              </a:spcBef>
              <a:spcAft>
                <a:spcPts val="0"/>
              </a:spcAft>
              <a:buClr>
                <a:schemeClr val="dk1"/>
              </a:buClr>
              <a:buSzPts val="1680"/>
              <a:buFont typeface="Noto Sans Symbols"/>
              <a:buNone/>
            </a:pP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52"/>
              </a:spcBef>
              <a:spcAft>
                <a:spcPts val="0"/>
              </a:spcAft>
              <a:buClr>
                <a:schemeClr val="dk1"/>
              </a:buClr>
              <a:buSzPts val="1679"/>
              <a:buFont typeface="Noto Sans Symbols"/>
              <a:buNone/>
            </a:pPr>
            <a:r>
              <a:rPr lang="en-US" sz="1800" b="0" i="0" u="none" strike="noStrike" cap="none">
                <a:solidFill>
                  <a:schemeClr val="dk2"/>
                </a:solidFill>
                <a:latin typeface="Questrial"/>
                <a:ea typeface="Questrial"/>
                <a:cs typeface="Questrial"/>
                <a:sym typeface="Questrial"/>
              </a:rPr>
              <a:t>Midwest PBIS – Classroom Modules</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r>
              <a:rPr lang="en-US" sz="1800" b="0" i="0" u="sng" strike="noStrike" cap="none">
                <a:solidFill>
                  <a:schemeClr val="hlink"/>
                </a:solidFill>
                <a:latin typeface="Questrial"/>
                <a:ea typeface="Questrial"/>
                <a:cs typeface="Questrial"/>
                <a:sym typeface="Questrial"/>
                <a:hlinkClick r:id="rId4"/>
              </a:rPr>
              <a:t>http://www.midwestpbis.org/materials/classroom-management</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52"/>
              </a:spcBef>
              <a:spcAft>
                <a:spcPts val="0"/>
              </a:spcAft>
              <a:buClr>
                <a:schemeClr val="dk1"/>
              </a:buClr>
              <a:buSzPts val="1679"/>
              <a:buFont typeface="Noto Sans Symbols"/>
              <a:buNone/>
            </a:pPr>
            <a:r>
              <a:rPr lang="en-US" sz="1800" b="0" i="0" u="none" strike="noStrike" cap="none">
                <a:solidFill>
                  <a:schemeClr val="dk2"/>
                </a:solidFill>
                <a:latin typeface="Questrial"/>
                <a:ea typeface="Questrial"/>
                <a:cs typeface="Questrial"/>
                <a:sym typeface="Questrial"/>
              </a:rPr>
              <a:t>Florida PBIS Classroom Coaching</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r>
              <a:rPr lang="en-US" sz="1800" b="0" i="0" u="sng" strike="noStrike" cap="none">
                <a:solidFill>
                  <a:schemeClr val="hlink"/>
                </a:solidFill>
                <a:latin typeface="Questrial"/>
                <a:ea typeface="Questrial"/>
                <a:cs typeface="Questrial"/>
                <a:sym typeface="Questrial"/>
                <a:hlinkClick r:id="rId5"/>
              </a:rPr>
              <a:t>http://www.livebinders.com/play/play?id=2295063</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r>
              <a:rPr lang="en-US" sz="1800" b="0" i="0" u="none" strike="noStrike" cap="none">
                <a:solidFill>
                  <a:schemeClr val="dk2"/>
                </a:solidFill>
                <a:latin typeface="Questrial"/>
                <a:ea typeface="Questrial"/>
                <a:cs typeface="Questrial"/>
                <a:sym typeface="Questrial"/>
              </a:rPr>
              <a:t>Mid-Atlantic PBIS</a:t>
            </a:r>
            <a:br>
              <a:rPr lang="en-US" sz="1800" b="0" i="0" u="none" strike="noStrike" cap="none">
                <a:solidFill>
                  <a:schemeClr val="dk2"/>
                </a:solidFill>
                <a:latin typeface="Questrial"/>
                <a:ea typeface="Questrial"/>
                <a:cs typeface="Questrial"/>
                <a:sym typeface="Questrial"/>
              </a:rPr>
            </a:br>
            <a:r>
              <a:rPr lang="en-US" sz="1800" b="0" i="0" u="sng" strike="noStrike" cap="none">
                <a:solidFill>
                  <a:schemeClr val="hlink"/>
                </a:solidFill>
                <a:latin typeface="Questrial"/>
                <a:ea typeface="Questrial"/>
                <a:cs typeface="Questrial"/>
                <a:sym typeface="Questrial"/>
                <a:hlinkClick r:id="rId6"/>
              </a:rPr>
              <a:t>http://www.midatlanticpbis.org/materials-1/classroom</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r>
              <a:rPr lang="en-US" sz="1800" b="0" i="0" u="none" strike="noStrike" cap="none">
                <a:solidFill>
                  <a:schemeClr val="dk2"/>
                </a:solidFill>
                <a:latin typeface="Questrial"/>
                <a:ea typeface="Questrial"/>
                <a:cs typeface="Questrial"/>
                <a:sym typeface="Questrial"/>
              </a:rPr>
              <a:t>Additional Classroom Resources – Tim Lewis</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r>
              <a:rPr lang="en-US" sz="1800" b="0" i="0" u="sng" strike="noStrike" cap="none">
                <a:solidFill>
                  <a:schemeClr val="hlink"/>
                </a:solidFill>
                <a:latin typeface="Questrial"/>
                <a:ea typeface="Questrial"/>
                <a:cs typeface="Questrial"/>
                <a:sym typeface="Questrial"/>
                <a:hlinkClick r:id="rId7"/>
              </a:rPr>
              <a:t>https://www.pbis.org/resource/192/classroom-checklists-effective-classroom-plan-environmental-inventory-checklist</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52"/>
              </a:spcBef>
              <a:spcAft>
                <a:spcPts val="0"/>
              </a:spcAft>
              <a:buClr>
                <a:schemeClr val="dk1"/>
              </a:buClr>
              <a:buSzPts val="1679"/>
              <a:buFont typeface="Noto Sans Symbols"/>
              <a:buNone/>
            </a:pPr>
            <a:r>
              <a:rPr lang="en-US" sz="1800" b="0" i="0" u="none" strike="noStrike" cap="none">
                <a:solidFill>
                  <a:schemeClr val="dk2"/>
                </a:solidFill>
                <a:latin typeface="Questrial"/>
                <a:ea typeface="Questrial"/>
                <a:cs typeface="Questrial"/>
                <a:sym typeface="Questrial"/>
              </a:rPr>
              <a:t>Supporting and Responding to Classroom Behavior Tool</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r>
              <a:rPr lang="en-US" sz="1800" b="0" i="0" u="sng" strike="noStrike" cap="none">
                <a:solidFill>
                  <a:schemeClr val="hlink"/>
                </a:solidFill>
                <a:latin typeface="Questrial"/>
                <a:ea typeface="Questrial"/>
                <a:cs typeface="Questrial"/>
                <a:sym typeface="Questrial"/>
                <a:hlinkClick r:id="rId8"/>
              </a:rPr>
              <a:t>http://www.pbis.org/resource/1016/supporting-and-responding-to-behavior</a:t>
            </a: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endParaRPr sz="1800" b="0" i="0" u="none" strike="noStrike" cap="none">
              <a:solidFill>
                <a:schemeClr val="dk2"/>
              </a:solidFill>
              <a:latin typeface="Questrial"/>
              <a:ea typeface="Questrial"/>
              <a:cs typeface="Questrial"/>
              <a:sym typeface="Questrial"/>
            </a:endParaRPr>
          </a:p>
          <a:p>
            <a:pPr marL="0" marR="0" lvl="0" indent="0" algn="l" rtl="0">
              <a:lnSpc>
                <a:spcPct val="80000"/>
              </a:lnSpc>
              <a:spcBef>
                <a:spcPts val="210"/>
              </a:spcBef>
              <a:spcAft>
                <a:spcPts val="0"/>
              </a:spcAft>
              <a:buClr>
                <a:schemeClr val="dk1"/>
              </a:buClr>
              <a:buSzPts val="1400"/>
              <a:buFont typeface="Noto Sans Symbols"/>
              <a:buNone/>
            </a:pPr>
            <a:endParaRPr sz="1800" b="0" i="0" u="none" strike="noStrike" cap="none">
              <a:solidFill>
                <a:schemeClr val="dk2"/>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pic>
        <p:nvPicPr>
          <p:cNvPr id="190" name="Google Shape;190;p37" descr="cartoon of a teacher saaying Can you help me Mrs martin, this was not covered in any of my education courses. "/>
          <p:cNvPicPr preferRelativeResize="0"/>
          <p:nvPr/>
        </p:nvPicPr>
        <p:blipFill rotWithShape="1">
          <a:blip r:embed="rId3">
            <a:alphaModFix/>
          </a:blip>
          <a:srcRect/>
          <a:stretch/>
        </p:blipFill>
        <p:spPr>
          <a:xfrm>
            <a:off x="1993900" y="1600199"/>
            <a:ext cx="5232400" cy="4525963"/>
          </a:xfrm>
          <a:prstGeom prst="rect">
            <a:avLst/>
          </a:prstGeom>
          <a:noFill/>
          <a:ln>
            <a:noFill/>
          </a:ln>
        </p:spPr>
      </p:pic>
      <p:sp>
        <p:nvSpPr>
          <p:cNvPr id="191" name="Google Shape;191;p3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a:t>One Truth of the Matter…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Twentieth Century"/>
              <a:buNone/>
            </a:pPr>
            <a:r>
              <a:rPr lang="en-US" sz="4000" b="1"/>
              <a:t>Student Engagement</a:t>
            </a:r>
            <a:endParaRPr/>
          </a:p>
        </p:txBody>
      </p:sp>
      <p:sp>
        <p:nvSpPr>
          <p:cNvPr id="197" name="Google Shape;197;p38"/>
          <p:cNvSpPr txBox="1">
            <a:spLocks noGrp="1"/>
          </p:cNvSpPr>
          <p:nvPr>
            <p:ph type="body" idx="1"/>
          </p:nvPr>
        </p:nvSpPr>
        <p:spPr>
          <a:xfrm>
            <a:off x="457200" y="1417638"/>
            <a:ext cx="8229600" cy="504666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accent6"/>
              </a:buClr>
              <a:buSzPts val="2960"/>
              <a:buFont typeface="Noto Sans Symbols"/>
              <a:buChar char="▪"/>
            </a:pPr>
            <a:r>
              <a:rPr lang="en-US" sz="2960">
                <a:solidFill>
                  <a:srgbClr val="1D2A53"/>
                </a:solidFill>
              </a:rPr>
              <a:t>Most studies that measure effective teaching strategies use student engagement as the measure.  </a:t>
            </a:r>
            <a:endParaRPr/>
          </a:p>
          <a:p>
            <a:pPr marL="171450" lvl="0" indent="-100965" algn="l" rtl="0">
              <a:lnSpc>
                <a:spcPct val="90000"/>
              </a:lnSpc>
              <a:spcBef>
                <a:spcPts val="222"/>
              </a:spcBef>
              <a:spcAft>
                <a:spcPts val="0"/>
              </a:spcAft>
              <a:buClr>
                <a:schemeClr val="accent6"/>
              </a:buClr>
              <a:buSzPts val="1110"/>
              <a:buFont typeface="Noto Sans Symbols"/>
              <a:buNone/>
            </a:pPr>
            <a:endParaRPr sz="1110">
              <a:solidFill>
                <a:srgbClr val="1D2A53"/>
              </a:solidFill>
            </a:endParaRPr>
          </a:p>
          <a:p>
            <a:pPr marL="457200" lvl="0" indent="-457200" algn="l" rtl="0">
              <a:lnSpc>
                <a:spcPct val="90000"/>
              </a:lnSpc>
              <a:spcBef>
                <a:spcPts val="592"/>
              </a:spcBef>
              <a:spcAft>
                <a:spcPts val="0"/>
              </a:spcAft>
              <a:buClr>
                <a:schemeClr val="accent6"/>
              </a:buClr>
              <a:buSzPts val="2960"/>
              <a:buFont typeface="Noto Sans Symbols"/>
              <a:buChar char="▪"/>
            </a:pPr>
            <a:r>
              <a:rPr lang="en-US" sz="2960">
                <a:solidFill>
                  <a:srgbClr val="1D2A53"/>
                </a:solidFill>
              </a:rPr>
              <a:t>Wong and others analyzed over 11,000 statistical findings to determine those factors that correlated the highest with student engagement, and rank ordered 28 variables</a:t>
            </a:r>
            <a:r>
              <a:rPr lang="en-US" sz="2960">
                <a:solidFill>
                  <a:srgbClr val="DD8047"/>
                </a:solidFill>
              </a:rPr>
              <a:t>.  </a:t>
            </a:r>
            <a:r>
              <a:rPr lang="en-US" sz="2960" b="1">
                <a:solidFill>
                  <a:srgbClr val="DD8047"/>
                </a:solidFill>
              </a:rPr>
              <a:t>Classroom management </a:t>
            </a:r>
            <a:r>
              <a:rPr lang="en-US" sz="2960">
                <a:solidFill>
                  <a:srgbClr val="1D2A53"/>
                </a:solidFill>
              </a:rPr>
              <a:t>was at the top of the list.  </a:t>
            </a:r>
            <a:endParaRPr/>
          </a:p>
          <a:p>
            <a:pPr marL="171450" lvl="0" indent="-100965" algn="l" rtl="0">
              <a:lnSpc>
                <a:spcPct val="90000"/>
              </a:lnSpc>
              <a:spcBef>
                <a:spcPts val="222"/>
              </a:spcBef>
              <a:spcAft>
                <a:spcPts val="0"/>
              </a:spcAft>
              <a:buClr>
                <a:schemeClr val="accent6"/>
              </a:buClr>
              <a:buSzPts val="1110"/>
              <a:buFont typeface="Noto Sans Symbols"/>
              <a:buNone/>
            </a:pPr>
            <a:endParaRPr sz="1110">
              <a:solidFill>
                <a:srgbClr val="1D2A53"/>
              </a:solidFill>
            </a:endParaRPr>
          </a:p>
          <a:p>
            <a:pPr marL="457200" lvl="0" indent="-457200" algn="l" rtl="0">
              <a:lnSpc>
                <a:spcPct val="90000"/>
              </a:lnSpc>
              <a:spcBef>
                <a:spcPts val="592"/>
              </a:spcBef>
              <a:spcAft>
                <a:spcPts val="0"/>
              </a:spcAft>
              <a:buClr>
                <a:schemeClr val="accent6"/>
              </a:buClr>
              <a:buSzPts val="2960"/>
              <a:buFont typeface="Noto Sans Symbols"/>
              <a:buChar char="▪"/>
            </a:pPr>
            <a:r>
              <a:rPr lang="en-US" sz="2960">
                <a:solidFill>
                  <a:srgbClr val="1D2A53"/>
                </a:solidFill>
              </a:rPr>
              <a:t>Despite this statistic, only a third of teaching colleges teach classroom management.  </a:t>
            </a:r>
            <a:endParaRPr/>
          </a:p>
          <a:p>
            <a:pPr marL="0" lvl="0" indent="0" algn="l" rtl="0">
              <a:lnSpc>
                <a:spcPct val="90000"/>
              </a:lnSpc>
              <a:spcBef>
                <a:spcPts val="592"/>
              </a:spcBef>
              <a:spcAft>
                <a:spcPts val="0"/>
              </a:spcAft>
              <a:buClr>
                <a:schemeClr val="accent6"/>
              </a:buClr>
              <a:buSzPts val="2960"/>
              <a:buNone/>
            </a:pPr>
            <a:endParaRPr sz="2960">
              <a:solidFill>
                <a:srgbClr val="1D2A53"/>
              </a:solidFill>
            </a:endParaRPr>
          </a:p>
          <a:p>
            <a:pPr marL="0" lvl="0" indent="0" algn="l" rtl="0">
              <a:lnSpc>
                <a:spcPct val="90000"/>
              </a:lnSpc>
              <a:spcBef>
                <a:spcPts val="592"/>
              </a:spcBef>
              <a:spcAft>
                <a:spcPts val="0"/>
              </a:spcAft>
              <a:buSzPts val="2960"/>
              <a:buNone/>
            </a:pPr>
            <a:endParaRPr sz="2960"/>
          </a:p>
          <a:p>
            <a:pPr marL="0" lvl="0" indent="0" algn="l" rtl="0">
              <a:lnSpc>
                <a:spcPct val="90000"/>
              </a:lnSpc>
              <a:spcBef>
                <a:spcPts val="592"/>
              </a:spcBef>
              <a:spcAft>
                <a:spcPts val="0"/>
              </a:spcAft>
              <a:buSzPts val="2960"/>
              <a:buNone/>
            </a:pPr>
            <a:endParaRPr sz="296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Twentieth Century"/>
              <a:buNone/>
            </a:pPr>
            <a:r>
              <a:rPr lang="en-US" sz="4000"/>
              <a:t>What We Know…</a:t>
            </a:r>
            <a:endParaRPr/>
          </a:p>
        </p:txBody>
      </p:sp>
      <p:sp>
        <p:nvSpPr>
          <p:cNvPr id="203" name="Google Shape;203;p39"/>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accent6"/>
              </a:buClr>
              <a:buSzPts val="2590"/>
              <a:buFont typeface="Noto Sans Symbols"/>
              <a:buChar char="▪"/>
            </a:pPr>
            <a:r>
              <a:rPr lang="en-US" sz="2590"/>
              <a:t>Lack of discipline is one of the biggest problems facing public schools</a:t>
            </a:r>
            <a:endParaRPr/>
          </a:p>
          <a:p>
            <a:pPr marL="171450" lvl="0" indent="-100965" algn="l" rtl="0">
              <a:lnSpc>
                <a:spcPct val="90000"/>
              </a:lnSpc>
              <a:spcBef>
                <a:spcPts val="222"/>
              </a:spcBef>
              <a:spcAft>
                <a:spcPts val="0"/>
              </a:spcAft>
              <a:buClr>
                <a:schemeClr val="accent6"/>
              </a:buClr>
              <a:buSzPts val="1110"/>
              <a:buFont typeface="Noto Sans Symbols"/>
              <a:buNone/>
            </a:pPr>
            <a:endParaRPr sz="1110"/>
          </a:p>
          <a:p>
            <a:pPr marL="457200" lvl="0" indent="-457200" algn="l" rtl="0">
              <a:lnSpc>
                <a:spcPct val="90000"/>
              </a:lnSpc>
              <a:spcBef>
                <a:spcPts val="518"/>
              </a:spcBef>
              <a:spcAft>
                <a:spcPts val="0"/>
              </a:spcAft>
              <a:buClr>
                <a:schemeClr val="accent6"/>
              </a:buClr>
              <a:buSzPts val="2590"/>
              <a:buFont typeface="Noto Sans Symbols"/>
              <a:buChar char="▪"/>
            </a:pPr>
            <a:r>
              <a:rPr lang="en-US" sz="2590"/>
              <a:t>More time is being spent on reactive classroom and behavioral management and less time on academic instruction</a:t>
            </a:r>
            <a:endParaRPr/>
          </a:p>
          <a:p>
            <a:pPr marL="171450" lvl="0" indent="-100965" algn="l" rtl="0">
              <a:lnSpc>
                <a:spcPct val="90000"/>
              </a:lnSpc>
              <a:spcBef>
                <a:spcPts val="222"/>
              </a:spcBef>
              <a:spcAft>
                <a:spcPts val="0"/>
              </a:spcAft>
              <a:buClr>
                <a:schemeClr val="accent6"/>
              </a:buClr>
              <a:buSzPts val="1110"/>
              <a:buFont typeface="Noto Sans Symbols"/>
              <a:buNone/>
            </a:pPr>
            <a:endParaRPr sz="1110"/>
          </a:p>
          <a:p>
            <a:pPr marL="171450" lvl="0" indent="-100965" algn="l" rtl="0">
              <a:lnSpc>
                <a:spcPct val="90000"/>
              </a:lnSpc>
              <a:spcBef>
                <a:spcPts val="222"/>
              </a:spcBef>
              <a:spcAft>
                <a:spcPts val="0"/>
              </a:spcAft>
              <a:buClr>
                <a:schemeClr val="accent6"/>
              </a:buClr>
              <a:buSzPts val="1110"/>
              <a:buFont typeface="Noto Sans Symbols"/>
              <a:buNone/>
            </a:pPr>
            <a:endParaRPr sz="1110"/>
          </a:p>
          <a:p>
            <a:pPr marL="457200" lvl="0" indent="-457200" algn="l" rtl="0">
              <a:lnSpc>
                <a:spcPct val="90000"/>
              </a:lnSpc>
              <a:spcBef>
                <a:spcPts val="592"/>
              </a:spcBef>
              <a:spcAft>
                <a:spcPts val="0"/>
              </a:spcAft>
              <a:buClr>
                <a:schemeClr val="accent6"/>
              </a:buClr>
              <a:buSzPts val="2590"/>
              <a:buFont typeface="Noto Sans Symbols"/>
              <a:buChar char="▪"/>
            </a:pPr>
            <a:r>
              <a:rPr lang="en-US" sz="2590"/>
              <a:t>Effective Classroom Management strategies and practices implemented by teachers and support staff are the foundation of both behavior and academic interventions</a:t>
            </a:r>
            <a:r>
              <a:rPr lang="en-US" sz="2590">
                <a:latin typeface="Arial"/>
                <a:ea typeface="Arial"/>
                <a:cs typeface="Arial"/>
                <a:sym typeface="Arial"/>
              </a:rPr>
              <a:t>…</a:t>
            </a:r>
            <a:r>
              <a:rPr lang="en-US" sz="2960">
                <a:latin typeface="Arial"/>
                <a:ea typeface="Arial"/>
                <a:cs typeface="Arial"/>
                <a:sym typeface="Arial"/>
              </a:rPr>
              <a:t>					</a:t>
            </a:r>
            <a:r>
              <a:rPr lang="en-US" sz="1295">
                <a:latin typeface="Arial"/>
                <a:ea typeface="Arial"/>
                <a:cs typeface="Arial"/>
                <a:sym typeface="Arial"/>
              </a:rPr>
              <a:t>Information from Maryland PBIS Network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0"/>
          <p:cNvSpPr txBox="1"/>
          <p:nvPr/>
        </p:nvSpPr>
        <p:spPr>
          <a:xfrm>
            <a:off x="448369" y="2849706"/>
            <a:ext cx="2394443" cy="20005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000000"/>
                </a:solidFill>
                <a:latin typeface="Twentieth Century"/>
                <a:ea typeface="Twentieth Century"/>
                <a:cs typeface="Twentieth Century"/>
                <a:sym typeface="Twentieth Century"/>
              </a:rPr>
              <a:t>Supporting culturally knowledgeable </a:t>
            </a:r>
            <a:r>
              <a:rPr lang="en-US" sz="1800" b="1" dirty="0">
                <a:solidFill>
                  <a:schemeClr val="dk1"/>
                </a:solidFill>
                <a:latin typeface="Twentieth Century"/>
                <a:ea typeface="Twentieth Century"/>
                <a:cs typeface="Twentieth Century"/>
                <a:sym typeface="Twentieth Century"/>
              </a:rPr>
              <a:t>Staff Behavior</a:t>
            </a:r>
            <a:endParaRPr dirty="0"/>
          </a:p>
          <a:p>
            <a:pPr marL="342900" marR="0" lvl="0" indent="-211137" algn="l" rtl="0">
              <a:spcBef>
                <a:spcPts val="0"/>
              </a:spcBef>
              <a:spcAft>
                <a:spcPts val="0"/>
              </a:spcAft>
              <a:buClr>
                <a:srgbClr val="797979"/>
              </a:buClr>
              <a:buSzPts val="1400"/>
              <a:buFont typeface="Noto Sans Symbols"/>
              <a:buChar char="✔"/>
            </a:pPr>
            <a:r>
              <a:rPr lang="en-US" sz="1400" dirty="0">
                <a:solidFill>
                  <a:srgbClr val="797979"/>
                </a:solidFill>
                <a:latin typeface="Twentieth Century"/>
                <a:ea typeface="Twentieth Century"/>
                <a:cs typeface="Twentieth Century"/>
                <a:sym typeface="Twentieth Century"/>
              </a:rPr>
              <a:t>team-based leadership and coordination</a:t>
            </a:r>
            <a:endParaRPr dirty="0"/>
          </a:p>
          <a:p>
            <a:pPr marL="342900" marR="0" lvl="0" indent="-211137" algn="l" rtl="0">
              <a:spcBef>
                <a:spcPts val="0"/>
              </a:spcBef>
              <a:spcAft>
                <a:spcPts val="0"/>
              </a:spcAft>
              <a:buClr>
                <a:srgbClr val="797979"/>
              </a:buClr>
              <a:buSzPts val="1400"/>
              <a:buFont typeface="Noto Sans Symbols"/>
              <a:buChar char="✔"/>
            </a:pPr>
            <a:r>
              <a:rPr lang="en-US" sz="1400" dirty="0">
                <a:solidFill>
                  <a:srgbClr val="797979"/>
                </a:solidFill>
                <a:latin typeface="Twentieth Century"/>
                <a:ea typeface="Twentieth Century"/>
                <a:cs typeface="Twentieth Century"/>
                <a:sym typeface="Twentieth Century"/>
              </a:rPr>
              <a:t>professional development, coaching, and content expertise</a:t>
            </a:r>
            <a:endParaRPr dirty="0"/>
          </a:p>
        </p:txBody>
      </p:sp>
      <p:sp>
        <p:nvSpPr>
          <p:cNvPr id="211" name="Google Shape;211;p40"/>
          <p:cNvSpPr txBox="1"/>
          <p:nvPr/>
        </p:nvSpPr>
        <p:spPr>
          <a:xfrm>
            <a:off x="6752303" y="2849706"/>
            <a:ext cx="229893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wentieth Century"/>
                <a:ea typeface="Twentieth Century"/>
                <a:cs typeface="Twentieth Century"/>
                <a:sym typeface="Twentieth Century"/>
              </a:rPr>
              <a:t>Supporting culturally valid </a:t>
            </a:r>
            <a:r>
              <a:rPr lang="en-US" sz="1800" b="1">
                <a:solidFill>
                  <a:schemeClr val="dk1"/>
                </a:solidFill>
                <a:latin typeface="Twentieth Century"/>
                <a:ea typeface="Twentieth Century"/>
                <a:cs typeface="Twentieth Century"/>
                <a:sym typeface="Twentieth Century"/>
              </a:rPr>
              <a:t>Data-based Decision Making</a:t>
            </a:r>
            <a:endParaRPr/>
          </a:p>
          <a:p>
            <a:pPr marL="342900" marR="0" lvl="0" indent="-211137" algn="l" rtl="0">
              <a:spcBef>
                <a:spcPts val="0"/>
              </a:spcBef>
              <a:spcAft>
                <a:spcPts val="0"/>
              </a:spcAft>
              <a:buClr>
                <a:srgbClr val="797979"/>
              </a:buClr>
              <a:buSzPts val="1400"/>
              <a:buFont typeface="Noto Sans Symbols"/>
              <a:buChar char="✔"/>
            </a:pPr>
            <a:r>
              <a:rPr lang="en-US" sz="1400">
                <a:solidFill>
                  <a:srgbClr val="797979"/>
                </a:solidFill>
                <a:latin typeface="Twentieth Century"/>
                <a:ea typeface="Twentieth Century"/>
                <a:cs typeface="Twentieth Century"/>
                <a:sym typeface="Twentieth Century"/>
              </a:rPr>
              <a:t>universal screening</a:t>
            </a:r>
            <a:endParaRPr/>
          </a:p>
          <a:p>
            <a:pPr marL="342900" marR="0" lvl="0" indent="-211137" algn="l" rtl="0">
              <a:spcBef>
                <a:spcPts val="0"/>
              </a:spcBef>
              <a:spcAft>
                <a:spcPts val="0"/>
              </a:spcAft>
              <a:buClr>
                <a:srgbClr val="797979"/>
              </a:buClr>
              <a:buSzPts val="1400"/>
              <a:buFont typeface="Noto Sans Symbols"/>
              <a:buChar char="✔"/>
            </a:pPr>
            <a:r>
              <a:rPr lang="en-US" sz="1400">
                <a:solidFill>
                  <a:srgbClr val="797979"/>
                </a:solidFill>
                <a:latin typeface="Twentieth Century"/>
                <a:ea typeface="Twentieth Century"/>
                <a:cs typeface="Twentieth Century"/>
                <a:sym typeface="Twentieth Century"/>
              </a:rPr>
              <a:t>progress monitoring</a:t>
            </a:r>
            <a:endParaRPr/>
          </a:p>
          <a:p>
            <a:pPr marL="342900" marR="0" lvl="0" indent="-211137" algn="l" rtl="0">
              <a:spcBef>
                <a:spcPts val="0"/>
              </a:spcBef>
              <a:spcAft>
                <a:spcPts val="0"/>
              </a:spcAft>
              <a:buClr>
                <a:srgbClr val="797979"/>
              </a:buClr>
              <a:buSzPts val="1400"/>
              <a:buFont typeface="Noto Sans Symbols"/>
              <a:buChar char="✔"/>
            </a:pPr>
            <a:r>
              <a:rPr lang="en-US" sz="1400">
                <a:solidFill>
                  <a:srgbClr val="797979"/>
                </a:solidFill>
                <a:latin typeface="Twentieth Century"/>
                <a:ea typeface="Twentieth Century"/>
                <a:cs typeface="Twentieth Century"/>
                <a:sym typeface="Twentieth Century"/>
              </a:rPr>
              <a:t>evaluation of fidelity</a:t>
            </a:r>
            <a:endParaRPr/>
          </a:p>
        </p:txBody>
      </p:sp>
      <p:sp>
        <p:nvSpPr>
          <p:cNvPr id="212" name="Google Shape;212;p40"/>
          <p:cNvSpPr txBox="1"/>
          <p:nvPr/>
        </p:nvSpPr>
        <p:spPr>
          <a:xfrm>
            <a:off x="3219170" y="5979681"/>
            <a:ext cx="3382748"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wentieth Century"/>
                <a:ea typeface="Twentieth Century"/>
                <a:cs typeface="Twentieth Century"/>
                <a:sym typeface="Twentieth Century"/>
              </a:rPr>
              <a:t>Supporting </a:t>
            </a:r>
            <a:r>
              <a:rPr lang="en-US" sz="1800" b="1">
                <a:solidFill>
                  <a:schemeClr val="dk1"/>
                </a:solidFill>
                <a:latin typeface="Twentieth Century"/>
                <a:ea typeface="Twentieth Century"/>
                <a:cs typeface="Twentieth Century"/>
                <a:sym typeface="Twentieth Century"/>
              </a:rPr>
              <a:t>Student Behavior</a:t>
            </a:r>
            <a:endParaRPr/>
          </a:p>
          <a:p>
            <a:pPr marL="342900" marR="0" lvl="0" indent="-211137" algn="l" rtl="0">
              <a:spcBef>
                <a:spcPts val="0"/>
              </a:spcBef>
              <a:spcAft>
                <a:spcPts val="0"/>
              </a:spcAft>
              <a:buClr>
                <a:srgbClr val="797979"/>
              </a:buClr>
              <a:buSzPts val="1400"/>
              <a:buFont typeface="Noto Sans Symbols"/>
              <a:buChar char="✔"/>
            </a:pPr>
            <a:r>
              <a:rPr lang="en-US" sz="1400">
                <a:solidFill>
                  <a:srgbClr val="797979"/>
                </a:solidFill>
                <a:latin typeface="Twentieth Century"/>
                <a:ea typeface="Twentieth Century"/>
                <a:cs typeface="Twentieth Century"/>
                <a:sym typeface="Twentieth Century"/>
              </a:rPr>
              <a:t>three-tiered continuum of culturally relevant evidence-based interventions</a:t>
            </a:r>
            <a:endParaRPr sz="1400" b="1">
              <a:solidFill>
                <a:srgbClr val="797979"/>
              </a:solidFill>
              <a:latin typeface="Twentieth Century"/>
              <a:ea typeface="Twentieth Century"/>
              <a:cs typeface="Twentieth Century"/>
              <a:sym typeface="Twentieth Century"/>
            </a:endParaRPr>
          </a:p>
        </p:txBody>
      </p:sp>
      <p:sp>
        <p:nvSpPr>
          <p:cNvPr id="213" name="Google Shape;213;p40" descr="Venn diagram of 3 crircles interesecting reading data system practices"/>
          <p:cNvSpPr/>
          <p:nvPr/>
        </p:nvSpPr>
        <p:spPr>
          <a:xfrm>
            <a:off x="2960272" y="2162649"/>
            <a:ext cx="3624374" cy="3624374"/>
          </a:xfrm>
          <a:prstGeom prst="ellipse">
            <a:avLst/>
          </a:prstGeom>
          <a:noFill/>
          <a:ln w="635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40" descr="word practices in green circle"/>
          <p:cNvSpPr/>
          <p:nvPr/>
        </p:nvSpPr>
        <p:spPr>
          <a:xfrm>
            <a:off x="3890213" y="3755799"/>
            <a:ext cx="1755648" cy="1751781"/>
          </a:xfrm>
          <a:prstGeom prst="ellipse">
            <a:avLst/>
          </a:prstGeom>
          <a:noFill/>
          <a:ln w="635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15" name="Google Shape;215;p40" descr="word data in pink circle"/>
          <p:cNvSpPr/>
          <p:nvPr/>
        </p:nvSpPr>
        <p:spPr>
          <a:xfrm>
            <a:off x="4396461" y="2849706"/>
            <a:ext cx="1755648" cy="1751781"/>
          </a:xfrm>
          <a:prstGeom prst="ellipse">
            <a:avLst/>
          </a:prstGeom>
          <a:no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6" name="Google Shape;216;p40" descr="Word systems in blue circle"/>
          <p:cNvSpPr/>
          <p:nvPr/>
        </p:nvSpPr>
        <p:spPr>
          <a:xfrm>
            <a:off x="3369555" y="2849706"/>
            <a:ext cx="1751781" cy="1751781"/>
          </a:xfrm>
          <a:prstGeom prst="ellipse">
            <a:avLst/>
          </a:prstGeom>
          <a:noFill/>
          <a:ln w="635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7" name="Google Shape;217;p40" descr="Word systems in blue circle"/>
          <p:cNvSpPr txBox="1"/>
          <p:nvPr/>
        </p:nvSpPr>
        <p:spPr>
          <a:xfrm rot="-3258865">
            <a:off x="3254097" y="3441387"/>
            <a:ext cx="14265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000000"/>
                </a:solidFill>
                <a:latin typeface="Twentieth Century"/>
                <a:ea typeface="Twentieth Century"/>
                <a:cs typeface="Twentieth Century"/>
                <a:sym typeface="Twentieth Century"/>
              </a:rPr>
              <a:t>SYSTEMS</a:t>
            </a:r>
            <a:endParaRPr dirty="0"/>
          </a:p>
        </p:txBody>
      </p:sp>
      <p:sp>
        <p:nvSpPr>
          <p:cNvPr id="218" name="Google Shape;218;p40"/>
          <p:cNvSpPr txBox="1"/>
          <p:nvPr/>
        </p:nvSpPr>
        <p:spPr>
          <a:xfrm>
            <a:off x="3973617" y="4787739"/>
            <a:ext cx="163096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Twentieth Century"/>
                <a:ea typeface="Twentieth Century"/>
                <a:cs typeface="Twentieth Century"/>
                <a:sym typeface="Twentieth Century"/>
              </a:rPr>
              <a:t>PRACTICES</a:t>
            </a:r>
            <a:endParaRPr/>
          </a:p>
        </p:txBody>
      </p:sp>
      <p:sp>
        <p:nvSpPr>
          <p:cNvPr id="219" name="Google Shape;219;p40"/>
          <p:cNvSpPr txBox="1"/>
          <p:nvPr/>
        </p:nvSpPr>
        <p:spPr>
          <a:xfrm rot="2905354">
            <a:off x="5055066" y="3320280"/>
            <a:ext cx="8725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000000"/>
                </a:solidFill>
                <a:latin typeface="Twentieth Century"/>
                <a:ea typeface="Twentieth Century"/>
                <a:cs typeface="Twentieth Century"/>
                <a:sym typeface="Twentieth Century"/>
              </a:rPr>
              <a:t>DATA</a:t>
            </a:r>
            <a:endParaRPr dirty="0"/>
          </a:p>
        </p:txBody>
      </p:sp>
      <p:sp>
        <p:nvSpPr>
          <p:cNvPr id="220" name="Google Shape;220;p40"/>
          <p:cNvSpPr txBox="1"/>
          <p:nvPr/>
        </p:nvSpPr>
        <p:spPr>
          <a:xfrm>
            <a:off x="4002863" y="2396908"/>
            <a:ext cx="154161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Twentieth Century"/>
                <a:ea typeface="Twentieth Century"/>
                <a:cs typeface="Twentieth Century"/>
                <a:sym typeface="Twentieth Century"/>
              </a:rPr>
              <a:t>OUTCOMES</a:t>
            </a:r>
            <a:endParaRPr/>
          </a:p>
        </p:txBody>
      </p:sp>
      <p:sp>
        <p:nvSpPr>
          <p:cNvPr id="221" name="Google Shape;221;p40"/>
          <p:cNvSpPr txBox="1"/>
          <p:nvPr/>
        </p:nvSpPr>
        <p:spPr>
          <a:xfrm>
            <a:off x="2384838" y="1406227"/>
            <a:ext cx="4775242"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rgbClr val="000000"/>
                </a:solidFill>
                <a:latin typeface="Twentieth Century"/>
                <a:ea typeface="Twentieth Century"/>
                <a:cs typeface="Twentieth Century"/>
                <a:sym typeface="Twentieth Century"/>
              </a:rPr>
              <a:t>Supporting culturally equitable </a:t>
            </a:r>
            <a:r>
              <a:rPr lang="en-US" sz="1800" b="1" dirty="0">
                <a:solidFill>
                  <a:schemeClr val="dk1"/>
                </a:solidFill>
                <a:latin typeface="Twentieth Century"/>
                <a:ea typeface="Twentieth Century"/>
                <a:cs typeface="Twentieth Century"/>
                <a:sym typeface="Twentieth Century"/>
              </a:rPr>
              <a:t>Targets</a:t>
            </a:r>
            <a:r>
              <a:rPr lang="en-US" sz="1800" dirty="0">
                <a:solidFill>
                  <a:srgbClr val="000000"/>
                </a:solidFill>
                <a:latin typeface="Twentieth Century"/>
                <a:ea typeface="Twentieth Century"/>
                <a:cs typeface="Twentieth Century"/>
                <a:sym typeface="Twentieth Century"/>
              </a:rPr>
              <a:t> </a:t>
            </a:r>
            <a:r>
              <a:rPr lang="en-US" sz="1600" dirty="0">
                <a:solidFill>
                  <a:srgbClr val="000000"/>
                </a:solidFill>
                <a:latin typeface="Twentieth Century"/>
                <a:ea typeface="Twentieth Century"/>
                <a:cs typeface="Twentieth Century"/>
                <a:sym typeface="Twentieth Century"/>
              </a:rPr>
              <a:t>including </a:t>
            </a:r>
            <a:br>
              <a:rPr lang="en-US" sz="1600" dirty="0">
                <a:solidFill>
                  <a:srgbClr val="000000"/>
                </a:solidFill>
                <a:latin typeface="Twentieth Century"/>
                <a:ea typeface="Twentieth Century"/>
                <a:cs typeface="Twentieth Century"/>
                <a:sym typeface="Twentieth Century"/>
              </a:rPr>
            </a:br>
            <a:r>
              <a:rPr lang="en-US" sz="1600" dirty="0">
                <a:solidFill>
                  <a:srgbClr val="000000"/>
                </a:solidFill>
                <a:latin typeface="Twentieth Century"/>
                <a:ea typeface="Twentieth Century"/>
                <a:cs typeface="Twentieth Century"/>
                <a:sym typeface="Twentieth Century"/>
              </a:rPr>
              <a:t>social/emotional competence &amp; academic achievement</a:t>
            </a:r>
            <a:endParaRPr sz="1600" dirty="0">
              <a:solidFill>
                <a:srgbClr val="000000"/>
              </a:solidFill>
              <a:latin typeface="Arial"/>
              <a:ea typeface="Arial"/>
              <a:cs typeface="Arial"/>
              <a:sym typeface="Arial"/>
            </a:endParaRPr>
          </a:p>
        </p:txBody>
      </p:sp>
      <p:sp>
        <p:nvSpPr>
          <p:cNvPr id="222" name="Google Shape;222;p40"/>
          <p:cNvSpPr txBox="1"/>
          <p:nvPr/>
        </p:nvSpPr>
        <p:spPr>
          <a:xfrm>
            <a:off x="1242584" y="118406"/>
            <a:ext cx="6960512" cy="840403"/>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SzPts val="2400"/>
              <a:buFont typeface="Twentieth Century"/>
              <a:buNone/>
            </a:pPr>
            <a:r>
              <a:rPr lang="en-US" sz="2400" b="1" dirty="0">
                <a:solidFill>
                  <a:schemeClr val="dk2"/>
                </a:solidFill>
                <a:latin typeface="Twentieth Century"/>
                <a:ea typeface="Twentieth Century"/>
                <a:cs typeface="Twentieth Century"/>
                <a:sym typeface="Twentieth Century"/>
              </a:rPr>
              <a:t>Positive Behavioral Interventions and Supports </a:t>
            </a:r>
            <a:r>
              <a:rPr lang="en-US" sz="2400" dirty="0">
                <a:solidFill>
                  <a:schemeClr val="dk2"/>
                </a:solidFill>
                <a:latin typeface="Twentieth Century"/>
                <a:ea typeface="Twentieth Century"/>
                <a:cs typeface="Twentieth Century"/>
                <a:sym typeface="Twentieth Century"/>
              </a:rPr>
              <a:t>(PBIS) </a:t>
            </a:r>
            <a:r>
              <a:rPr lang="en-US" sz="2000" dirty="0">
                <a:solidFill>
                  <a:schemeClr val="dk2"/>
                </a:solidFill>
                <a:latin typeface="Twentieth Century"/>
                <a:ea typeface="Twentieth Century"/>
                <a:cs typeface="Twentieth Century"/>
                <a:sym typeface="Twentieth Century"/>
              </a:rPr>
              <a:t>for </a:t>
            </a:r>
            <a:r>
              <a:rPr lang="en-US" sz="2000" dirty="0">
                <a:solidFill>
                  <a:schemeClr val="dk1"/>
                </a:solidFill>
                <a:latin typeface="Twentieth Century"/>
                <a:ea typeface="Twentieth Century"/>
                <a:cs typeface="Twentieth Century"/>
                <a:sym typeface="Twentieth Century"/>
              </a:rPr>
              <a:t>Continuous Improvement</a:t>
            </a:r>
            <a:r>
              <a:rPr lang="en-US" sz="2000" b="1" dirty="0">
                <a:solidFill>
                  <a:schemeClr val="dk1"/>
                </a:solidFill>
                <a:latin typeface="Twentieth Century"/>
                <a:ea typeface="Twentieth Century"/>
                <a:cs typeface="Twentieth Century"/>
                <a:sym typeface="Twentieth Century"/>
              </a:rPr>
              <a:t> </a:t>
            </a:r>
            <a:r>
              <a:rPr lang="en-US" sz="2000" dirty="0">
                <a:solidFill>
                  <a:schemeClr val="dk2"/>
                </a:solidFill>
                <a:latin typeface="Twentieth Century"/>
                <a:ea typeface="Twentieth Century"/>
                <a:cs typeface="Twentieth Century"/>
                <a:sym typeface="Twentieth Century"/>
              </a:rPr>
              <a:t>and </a:t>
            </a:r>
            <a:r>
              <a:rPr lang="en-US" sz="2000" dirty="0">
                <a:solidFill>
                  <a:schemeClr val="dk1"/>
                </a:solidFill>
                <a:latin typeface="Twentieth Century"/>
                <a:ea typeface="Twentieth Century"/>
                <a:cs typeface="Twentieth Century"/>
                <a:sym typeface="Twentieth Century"/>
              </a:rPr>
              <a:t>Alignment of Initiatives</a:t>
            </a:r>
            <a:endParaRPr dirty="0"/>
          </a:p>
          <a:p>
            <a:pPr marL="0" marR="0" lvl="0" indent="0" algn="ctr" rtl="0">
              <a:spcBef>
                <a:spcPts val="0"/>
              </a:spcBef>
              <a:spcAft>
                <a:spcPts val="0"/>
              </a:spcAft>
              <a:buClr>
                <a:srgbClr val="797979"/>
              </a:buClr>
              <a:buSzPts val="2000"/>
              <a:buFont typeface="Twentieth Century"/>
              <a:buNone/>
            </a:pPr>
            <a:r>
              <a:rPr lang="en-US" sz="2000" dirty="0">
                <a:solidFill>
                  <a:srgbClr val="797979"/>
                </a:solidFill>
                <a:latin typeface="Twentieth Century"/>
                <a:ea typeface="Twentieth Century"/>
                <a:cs typeface="Twentieth Century"/>
                <a:sym typeface="Twentieth Century"/>
              </a:rPr>
              <a:t>is a </a:t>
            </a:r>
            <a:r>
              <a:rPr lang="en-US" sz="2000" b="1" dirty="0">
                <a:solidFill>
                  <a:srgbClr val="797979"/>
                </a:solidFill>
                <a:latin typeface="Twentieth Century"/>
                <a:ea typeface="Twentieth Century"/>
                <a:cs typeface="Twentieth Century"/>
                <a:sym typeface="Twentieth Century"/>
              </a:rPr>
              <a:t>Multi-Tiered System of Supports </a:t>
            </a:r>
            <a:r>
              <a:rPr lang="en-US" sz="2000" dirty="0">
                <a:solidFill>
                  <a:srgbClr val="797979"/>
                </a:solidFill>
                <a:latin typeface="Twentieth Century"/>
                <a:ea typeface="Twentieth Century"/>
                <a:cs typeface="Twentieth Century"/>
                <a:sym typeface="Twentieth Century"/>
              </a:rPr>
              <a:t>(MTSS) Framework</a:t>
            </a:r>
            <a:endParaRPr dirty="0"/>
          </a:p>
        </p:txBody>
      </p:sp>
      <p:sp>
        <p:nvSpPr>
          <p:cNvPr id="223" name="Google Shape;223;p40"/>
          <p:cNvSpPr txBox="1"/>
          <p:nvPr/>
        </p:nvSpPr>
        <p:spPr>
          <a:xfrm>
            <a:off x="86130" y="5633155"/>
            <a:ext cx="2548284" cy="1107996"/>
          </a:xfrm>
          <a:prstGeom prst="rect">
            <a:avLst/>
          </a:prstGeom>
          <a:noFill/>
          <a:ln>
            <a:noFill/>
          </a:ln>
        </p:spPr>
        <p:txBody>
          <a:bodyPr spcFirstLastPara="1" wrap="square" lIns="91425" tIns="45700" rIns="91425" bIns="45700" anchor="t" anchorCtr="0">
            <a:noAutofit/>
          </a:bodyPr>
          <a:lstStyle/>
          <a:p>
            <a:pPr marL="12700" marR="0" lvl="0" indent="0" algn="l" rtl="0">
              <a:spcBef>
                <a:spcPts val="0"/>
              </a:spcBef>
              <a:spcAft>
                <a:spcPts val="0"/>
              </a:spcAft>
              <a:buNone/>
            </a:pPr>
            <a:r>
              <a:rPr lang="en-US" sz="800">
                <a:solidFill>
                  <a:srgbClr val="929292"/>
                </a:solidFill>
                <a:latin typeface="Twentieth Century"/>
                <a:ea typeface="Twentieth Century"/>
                <a:cs typeface="Twentieth Century"/>
                <a:sym typeface="Twentieth Century"/>
              </a:rPr>
              <a:t>Midwest PBIS Network 2/7/19. Adapted from: </a:t>
            </a:r>
            <a:endParaRPr/>
          </a:p>
          <a:p>
            <a:pPr marL="114300" marR="0" lvl="0" indent="-107950" algn="l" rtl="0">
              <a:spcBef>
                <a:spcPts val="600"/>
              </a:spcBef>
              <a:spcAft>
                <a:spcPts val="0"/>
              </a:spcAft>
              <a:buNone/>
            </a:pPr>
            <a:r>
              <a:rPr lang="en-US" sz="800">
                <a:solidFill>
                  <a:srgbClr val="929292"/>
                </a:solidFill>
                <a:latin typeface="Twentieth Century"/>
                <a:ea typeface="Twentieth Century"/>
                <a:cs typeface="Twentieth Century"/>
                <a:sym typeface="Twentieth Century"/>
              </a:rPr>
              <a:t>“What is a systems Approach in school-wide PBIS?” OSEP Technical Assistance on Positive Behavioral Interventions and Supports. https://www.pbis.org/school</a:t>
            </a:r>
            <a:endParaRPr/>
          </a:p>
          <a:p>
            <a:pPr marL="114300" marR="0" lvl="0" indent="-107950" algn="l" rtl="0">
              <a:spcBef>
                <a:spcPts val="600"/>
              </a:spcBef>
              <a:spcAft>
                <a:spcPts val="0"/>
              </a:spcAft>
              <a:buNone/>
            </a:pPr>
            <a:r>
              <a:rPr lang="en-US" sz="800">
                <a:solidFill>
                  <a:srgbClr val="929292"/>
                </a:solidFill>
                <a:latin typeface="Twentieth Century"/>
                <a:ea typeface="Twentieth Century"/>
                <a:cs typeface="Twentieth Century"/>
                <a:sym typeface="Twentieth Century"/>
              </a:rPr>
              <a:t>McIntosh, K.&amp; Goodman, S. (2016). </a:t>
            </a:r>
            <a:r>
              <a:rPr lang="en-US" sz="800" i="1">
                <a:solidFill>
                  <a:srgbClr val="929292"/>
                </a:solidFill>
                <a:latin typeface="Twentieth Century"/>
                <a:ea typeface="Twentieth Century"/>
                <a:cs typeface="Twentieth Century"/>
                <a:sym typeface="Twentieth Century"/>
              </a:rPr>
              <a:t>Integrated Multi-Tiered Systems of Support: Blending RTI and PBIS. </a:t>
            </a:r>
            <a:r>
              <a:rPr lang="en-US" sz="800">
                <a:solidFill>
                  <a:srgbClr val="929292"/>
                </a:solidFill>
                <a:latin typeface="Twentieth Century"/>
                <a:ea typeface="Twentieth Century"/>
                <a:cs typeface="Twentieth Century"/>
                <a:sym typeface="Twentieth Century"/>
              </a:rPr>
              <a:t>New York: Guilford Press.</a:t>
            </a:r>
            <a:endParaRPr/>
          </a:p>
        </p:txBody>
      </p:sp>
      <p:grpSp>
        <p:nvGrpSpPr>
          <p:cNvPr id="232" name="Google Shape;232;p40" descr="Word systems in blue circle"/>
          <p:cNvGrpSpPr/>
          <p:nvPr/>
        </p:nvGrpSpPr>
        <p:grpSpPr>
          <a:xfrm>
            <a:off x="4633804" y="2170752"/>
            <a:ext cx="276740" cy="1"/>
            <a:chOff x="4782660" y="2153714"/>
            <a:chExt cx="276740" cy="1"/>
          </a:xfrm>
        </p:grpSpPr>
        <p:cxnSp>
          <p:nvCxnSpPr>
            <p:cNvPr id="233" name="Google Shape;233;p40"/>
            <p:cNvCxnSpPr/>
            <p:nvPr/>
          </p:nvCxnSpPr>
          <p:spPr>
            <a:xfrm>
              <a:off x="4782660" y="2153714"/>
              <a:ext cx="97022" cy="1"/>
            </a:xfrm>
            <a:prstGeom prst="straightConnector1">
              <a:avLst/>
            </a:prstGeom>
            <a:noFill/>
            <a:ln w="38100" cap="flat" cmpd="sng">
              <a:solidFill>
                <a:srgbClr val="343397"/>
              </a:solidFill>
              <a:prstDash val="solid"/>
              <a:round/>
              <a:headEnd type="none" w="sm" len="sm"/>
              <a:tailEnd type="triangle" w="med" len="med"/>
            </a:ln>
          </p:spPr>
        </p:cxnSp>
        <p:cxnSp>
          <p:nvCxnSpPr>
            <p:cNvPr id="234" name="Google Shape;234;p40"/>
            <p:cNvCxnSpPr/>
            <p:nvPr/>
          </p:nvCxnSpPr>
          <p:spPr>
            <a:xfrm flipH="1">
              <a:off x="4962378" y="2153714"/>
              <a:ext cx="97022" cy="1"/>
            </a:xfrm>
            <a:prstGeom prst="straightConnector1">
              <a:avLst/>
            </a:prstGeom>
            <a:noFill/>
            <a:ln w="38100" cap="flat" cmpd="sng">
              <a:solidFill>
                <a:srgbClr val="343397"/>
              </a:solidFill>
              <a:prstDash val="solid"/>
              <a:round/>
              <a:headEnd type="none" w="sm" len="sm"/>
              <a:tailEnd type="triangle" w="med" len="med"/>
            </a:ln>
          </p:spPr>
        </p:cxnSp>
      </p:grpSp>
      <p:sp>
        <p:nvSpPr>
          <p:cNvPr id="2" name="Title 1"/>
          <p:cNvSpPr>
            <a:spLocks noGrp="1"/>
          </p:cNvSpPr>
          <p:nvPr>
            <p:ph type="title"/>
          </p:nvPr>
        </p:nvSpPr>
        <p:spPr>
          <a:xfrm>
            <a:off x="1635760" y="137455"/>
            <a:ext cx="6987106" cy="915357"/>
          </a:xfrm>
        </p:spPr>
        <p:txBody>
          <a:bodyPr/>
          <a:lstStyle/>
          <a:p>
            <a:r>
              <a:rPr lang="en-US" sz="800" dirty="0">
                <a:solidFill>
                  <a:schemeClr val="accent1">
                    <a:lumMod val="20000"/>
                    <a:lumOff val="80000"/>
                  </a:schemeClr>
                </a:solidFill>
              </a:rPr>
              <a:t>PBIS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13"/>
                                        </p:tgtEl>
                                        <p:attrNameLst>
                                          <p:attrName>style.visibility</p:attrName>
                                        </p:attrNameLst>
                                      </p:cBhvr>
                                      <p:to>
                                        <p:strVal val="visible"/>
                                      </p:to>
                                    </p:set>
                                    <p:animEffect transition="in" filter="fade">
                                      <p:cBhvr>
                                        <p:cTn id="10" dur="500"/>
                                        <p:tgtEl>
                                          <p:spTgt spid="213"/>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par>
                                <p:cTn id="14" presetID="10" presetClass="entr" presetSubtype="0" fill="hold"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fade">
                                      <p:cBhvr>
                                        <p:cTn id="16" dur="500"/>
                                        <p:tgtEl>
                                          <p:spTgt spid="2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
                                        </p:tgtEl>
                                        <p:attrNameLst>
                                          <p:attrName>style.visibility</p:attrName>
                                        </p:attrNameLst>
                                      </p:cBhvr>
                                      <p:to>
                                        <p:strVal val="visible"/>
                                      </p:to>
                                    </p:set>
                                    <p:animEffect transition="in" filter="fade">
                                      <p:cBhvr>
                                        <p:cTn id="21" dur="500"/>
                                        <p:tgtEl>
                                          <p:spTgt spid="215"/>
                                        </p:tgtEl>
                                      </p:cBhvr>
                                    </p:animEffect>
                                  </p:childTnLst>
                                </p:cTn>
                              </p:par>
                              <p:par>
                                <p:cTn id="22" presetID="10" presetClass="entr" presetSubtype="0" fill="hold" nodeType="withEffect">
                                  <p:stCondLst>
                                    <p:cond delay="0"/>
                                  </p:stCondLst>
                                  <p:childTnLst>
                                    <p:set>
                                      <p:cBhvr>
                                        <p:cTn id="23" dur="1" fill="hold">
                                          <p:stCondLst>
                                            <p:cond delay="0"/>
                                          </p:stCondLst>
                                        </p:cTn>
                                        <p:tgtEl>
                                          <p:spTgt spid="219"/>
                                        </p:tgtEl>
                                        <p:attrNameLst>
                                          <p:attrName>style.visibility</p:attrName>
                                        </p:attrNameLst>
                                      </p:cBhvr>
                                      <p:to>
                                        <p:strVal val="visible"/>
                                      </p:to>
                                    </p:set>
                                    <p:animEffect transition="in" filter="fade">
                                      <p:cBhvr>
                                        <p:cTn id="24" dur="500"/>
                                        <p:tgtEl>
                                          <p:spTgt spid="219"/>
                                        </p:tgtEl>
                                      </p:cBhvr>
                                    </p:animEffect>
                                  </p:childTnLst>
                                </p:cTn>
                              </p:par>
                              <p:par>
                                <p:cTn id="25" presetID="10" presetClass="entr" presetSubtype="0" fill="hold" nodeType="withEffect">
                                  <p:stCondLst>
                                    <p:cond delay="0"/>
                                  </p:stCondLst>
                                  <p:childTnLst>
                                    <p:set>
                                      <p:cBhvr>
                                        <p:cTn id="26" dur="1" fill="hold">
                                          <p:stCondLst>
                                            <p:cond delay="0"/>
                                          </p:stCondLst>
                                        </p:cTn>
                                        <p:tgtEl>
                                          <p:spTgt spid="211">
                                            <p:txEl>
                                              <p:pRg st="0" end="0"/>
                                            </p:txEl>
                                          </p:spTgt>
                                        </p:tgtEl>
                                        <p:attrNameLst>
                                          <p:attrName>style.visibility</p:attrName>
                                        </p:attrNameLst>
                                      </p:cBhvr>
                                      <p:to>
                                        <p:strVal val="visible"/>
                                      </p:to>
                                    </p:set>
                                    <p:animEffect transition="in" filter="fade">
                                      <p:cBhvr>
                                        <p:cTn id="27" dur="500"/>
                                        <p:tgtEl>
                                          <p:spTgt spid="211">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1">
                                            <p:txEl>
                                              <p:pRg st="1" end="1"/>
                                            </p:txEl>
                                          </p:spTgt>
                                        </p:tgtEl>
                                        <p:attrNameLst>
                                          <p:attrName>style.visibility</p:attrName>
                                        </p:attrNameLst>
                                      </p:cBhvr>
                                      <p:to>
                                        <p:strVal val="visible"/>
                                      </p:to>
                                    </p:set>
                                    <p:animEffect transition="in" filter="fade">
                                      <p:cBhvr>
                                        <p:cTn id="30" dur="500"/>
                                        <p:tgtEl>
                                          <p:spTgt spid="211">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11">
                                            <p:txEl>
                                              <p:pRg st="2" end="2"/>
                                            </p:txEl>
                                          </p:spTgt>
                                        </p:tgtEl>
                                        <p:attrNameLst>
                                          <p:attrName>style.visibility</p:attrName>
                                        </p:attrNameLst>
                                      </p:cBhvr>
                                      <p:to>
                                        <p:strVal val="visible"/>
                                      </p:to>
                                    </p:set>
                                    <p:animEffect transition="in" filter="fade">
                                      <p:cBhvr>
                                        <p:cTn id="33" dur="500"/>
                                        <p:tgtEl>
                                          <p:spTgt spid="211">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11">
                                            <p:txEl>
                                              <p:pRg st="3" end="3"/>
                                            </p:txEl>
                                          </p:spTgt>
                                        </p:tgtEl>
                                        <p:attrNameLst>
                                          <p:attrName>style.visibility</p:attrName>
                                        </p:attrNameLst>
                                      </p:cBhvr>
                                      <p:to>
                                        <p:strVal val="visible"/>
                                      </p:to>
                                    </p:set>
                                    <p:animEffect transition="in" filter="fade">
                                      <p:cBhvr>
                                        <p:cTn id="36" dur="500"/>
                                        <p:tgtEl>
                                          <p:spTgt spid="21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fade">
                                      <p:cBhvr>
                                        <p:cTn id="41" dur="500"/>
                                        <p:tgtEl>
                                          <p:spTgt spid="218"/>
                                        </p:tgtEl>
                                      </p:cBhvr>
                                    </p:animEffect>
                                  </p:childTnLst>
                                </p:cTn>
                              </p:par>
                              <p:par>
                                <p:cTn id="42" presetID="10" presetClass="entr" presetSubtype="0" fill="hold" nodeType="withEffect">
                                  <p:stCondLst>
                                    <p:cond delay="0"/>
                                  </p:stCondLst>
                                  <p:childTnLst>
                                    <p:set>
                                      <p:cBhvr>
                                        <p:cTn id="43" dur="1" fill="hold">
                                          <p:stCondLst>
                                            <p:cond delay="0"/>
                                          </p:stCondLst>
                                        </p:cTn>
                                        <p:tgtEl>
                                          <p:spTgt spid="212">
                                            <p:txEl>
                                              <p:pRg st="0" end="0"/>
                                            </p:txEl>
                                          </p:spTgt>
                                        </p:tgtEl>
                                        <p:attrNameLst>
                                          <p:attrName>style.visibility</p:attrName>
                                        </p:attrNameLst>
                                      </p:cBhvr>
                                      <p:to>
                                        <p:strVal val="visible"/>
                                      </p:to>
                                    </p:set>
                                    <p:animEffect transition="in" filter="fade">
                                      <p:cBhvr>
                                        <p:cTn id="44" dur="500"/>
                                        <p:tgtEl>
                                          <p:spTgt spid="212">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12">
                                            <p:txEl>
                                              <p:pRg st="1" end="1"/>
                                            </p:txEl>
                                          </p:spTgt>
                                        </p:tgtEl>
                                        <p:attrNameLst>
                                          <p:attrName>style.visibility</p:attrName>
                                        </p:attrNameLst>
                                      </p:cBhvr>
                                      <p:to>
                                        <p:strVal val="visible"/>
                                      </p:to>
                                    </p:set>
                                    <p:animEffect transition="in" filter="fade">
                                      <p:cBhvr>
                                        <p:cTn id="47" dur="500"/>
                                        <p:tgtEl>
                                          <p:spTgt spid="212">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14"/>
                                        </p:tgtEl>
                                        <p:attrNameLst>
                                          <p:attrName>style.visibility</p:attrName>
                                        </p:attrNameLst>
                                      </p:cBhvr>
                                      <p:to>
                                        <p:strVal val="visible"/>
                                      </p:to>
                                    </p:set>
                                    <p:animEffect transition="in" filter="fade">
                                      <p:cBhvr>
                                        <p:cTn id="50" dur="500"/>
                                        <p:tgtEl>
                                          <p:spTgt spid="2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7"/>
                                        </p:tgtEl>
                                        <p:attrNameLst>
                                          <p:attrName>style.visibility</p:attrName>
                                        </p:attrNameLst>
                                      </p:cBhvr>
                                      <p:to>
                                        <p:strVal val="visible"/>
                                      </p:to>
                                    </p:set>
                                    <p:animEffect transition="in" filter="fade">
                                      <p:cBhvr>
                                        <p:cTn id="55" dur="500"/>
                                        <p:tgtEl>
                                          <p:spTgt spid="217"/>
                                        </p:tgtEl>
                                      </p:cBhvr>
                                    </p:animEffect>
                                  </p:childTnLst>
                                </p:cTn>
                              </p:par>
                              <p:par>
                                <p:cTn id="56" presetID="10" presetClass="entr" presetSubtype="0" fill="hold" nodeType="withEffect">
                                  <p:stCondLst>
                                    <p:cond delay="0"/>
                                  </p:stCondLst>
                                  <p:childTnLst>
                                    <p:set>
                                      <p:cBhvr>
                                        <p:cTn id="57" dur="1" fill="hold">
                                          <p:stCondLst>
                                            <p:cond delay="0"/>
                                          </p:stCondLst>
                                        </p:cTn>
                                        <p:tgtEl>
                                          <p:spTgt spid="216"/>
                                        </p:tgtEl>
                                        <p:attrNameLst>
                                          <p:attrName>style.visibility</p:attrName>
                                        </p:attrNameLst>
                                      </p:cBhvr>
                                      <p:to>
                                        <p:strVal val="visible"/>
                                      </p:to>
                                    </p:set>
                                    <p:animEffect transition="in" filter="fade">
                                      <p:cBhvr>
                                        <p:cTn id="58" dur="500"/>
                                        <p:tgtEl>
                                          <p:spTgt spid="216"/>
                                        </p:tgtEl>
                                      </p:cBhvr>
                                    </p:animEffect>
                                  </p:childTnLst>
                                </p:cTn>
                              </p:par>
                              <p:par>
                                <p:cTn id="59" presetID="10" presetClass="entr" presetSubtype="0" fill="hold" nodeType="withEffect">
                                  <p:stCondLst>
                                    <p:cond delay="0"/>
                                  </p:stCondLst>
                                  <p:childTnLst>
                                    <p:set>
                                      <p:cBhvr>
                                        <p:cTn id="60" dur="1" fill="hold">
                                          <p:stCondLst>
                                            <p:cond delay="0"/>
                                          </p:stCondLst>
                                        </p:cTn>
                                        <p:tgtEl>
                                          <p:spTgt spid="210">
                                            <p:txEl>
                                              <p:pRg st="0" end="0"/>
                                            </p:txEl>
                                          </p:spTgt>
                                        </p:tgtEl>
                                        <p:attrNameLst>
                                          <p:attrName>style.visibility</p:attrName>
                                        </p:attrNameLst>
                                      </p:cBhvr>
                                      <p:to>
                                        <p:strVal val="visible"/>
                                      </p:to>
                                    </p:set>
                                    <p:animEffect transition="in" filter="fade">
                                      <p:cBhvr>
                                        <p:cTn id="61" dur="500"/>
                                        <p:tgtEl>
                                          <p:spTgt spid="210">
                                            <p:txEl>
                                              <p:pRg st="0" end="0"/>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10">
                                            <p:txEl>
                                              <p:pRg st="1" end="1"/>
                                            </p:txEl>
                                          </p:spTgt>
                                        </p:tgtEl>
                                        <p:attrNameLst>
                                          <p:attrName>style.visibility</p:attrName>
                                        </p:attrNameLst>
                                      </p:cBhvr>
                                      <p:to>
                                        <p:strVal val="visible"/>
                                      </p:to>
                                    </p:set>
                                    <p:animEffect transition="in" filter="fade">
                                      <p:cBhvr>
                                        <p:cTn id="64" dur="500"/>
                                        <p:tgtEl>
                                          <p:spTgt spid="210">
                                            <p:txEl>
                                              <p:pRg st="1" end="1"/>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10">
                                            <p:txEl>
                                              <p:pRg st="2" end="2"/>
                                            </p:txEl>
                                          </p:spTgt>
                                        </p:tgtEl>
                                        <p:attrNameLst>
                                          <p:attrName>style.visibility</p:attrName>
                                        </p:attrNameLst>
                                      </p:cBhvr>
                                      <p:to>
                                        <p:strVal val="visible"/>
                                      </p:to>
                                    </p:set>
                                    <p:animEffect transition="in" filter="fade">
                                      <p:cBhvr>
                                        <p:cTn id="67" dur="500"/>
                                        <p:tgtEl>
                                          <p:spTgt spid="2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41" name="Google Shape;241;p41" descr="Venn diagram of 3 crircles interesecting reading data system practices"/>
          <p:cNvSpPr/>
          <p:nvPr/>
        </p:nvSpPr>
        <p:spPr>
          <a:xfrm>
            <a:off x="792480" y="365760"/>
            <a:ext cx="8098797" cy="7637734"/>
          </a:xfrm>
          <a:prstGeom prst="ellipse">
            <a:avLst/>
          </a:prstGeom>
          <a:solidFill>
            <a:srgbClr val="FFFFFF"/>
          </a:solidFill>
          <a:ln w="1016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42" name="Google Shape;242;p41" descr="Venn diagram of 3 crircles interesecting reading data system practices"/>
          <p:cNvGrpSpPr/>
          <p:nvPr/>
        </p:nvGrpSpPr>
        <p:grpSpPr>
          <a:xfrm>
            <a:off x="1514858" y="1867360"/>
            <a:ext cx="6568031" cy="6173386"/>
            <a:chOff x="2952925" y="1932857"/>
            <a:chExt cx="3869684" cy="3637173"/>
          </a:xfrm>
        </p:grpSpPr>
        <p:sp>
          <p:nvSpPr>
            <p:cNvPr id="243" name="Google Shape;243;p41"/>
            <p:cNvSpPr/>
            <p:nvPr/>
          </p:nvSpPr>
          <p:spPr>
            <a:xfrm>
              <a:off x="3648164" y="3247122"/>
              <a:ext cx="2483109" cy="2322908"/>
            </a:xfrm>
            <a:prstGeom prst="ellipse">
              <a:avLst/>
            </a:prstGeom>
            <a:noFill/>
            <a:ln w="1016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244" name="Google Shape;244;p41"/>
            <p:cNvSpPr/>
            <p:nvPr/>
          </p:nvSpPr>
          <p:spPr>
            <a:xfrm>
              <a:off x="4419601" y="1932857"/>
              <a:ext cx="2403008" cy="2322908"/>
            </a:xfrm>
            <a:prstGeom prst="ellipse">
              <a:avLst/>
            </a:prstGeom>
            <a:noFill/>
            <a:ln w="1016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45" name="Google Shape;245;p41"/>
            <p:cNvSpPr/>
            <p:nvPr/>
          </p:nvSpPr>
          <p:spPr>
            <a:xfrm>
              <a:off x="2952925" y="1932857"/>
              <a:ext cx="2322908" cy="2322908"/>
            </a:xfrm>
            <a:prstGeom prst="ellipse">
              <a:avLst/>
            </a:prstGeom>
            <a:noFill/>
            <a:ln w="1016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46" name="Google Shape;246;p41"/>
          <p:cNvSpPr txBox="1"/>
          <p:nvPr/>
        </p:nvSpPr>
        <p:spPr>
          <a:xfrm>
            <a:off x="2504337" y="2224096"/>
            <a:ext cx="128753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SYSTEMS</a:t>
            </a:r>
            <a:endParaRPr/>
          </a:p>
        </p:txBody>
      </p:sp>
      <p:sp>
        <p:nvSpPr>
          <p:cNvPr id="247" name="Google Shape;247;p41"/>
          <p:cNvSpPr txBox="1"/>
          <p:nvPr/>
        </p:nvSpPr>
        <p:spPr>
          <a:xfrm>
            <a:off x="3213511" y="5893523"/>
            <a:ext cx="311612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Arial"/>
                <a:ea typeface="Arial"/>
                <a:cs typeface="Arial"/>
                <a:sym typeface="Arial"/>
              </a:rPr>
              <a:t>PRACTICES</a:t>
            </a:r>
            <a:endParaRPr sz="1600" b="1">
              <a:solidFill>
                <a:srgbClr val="000000"/>
              </a:solidFill>
              <a:latin typeface="Arial"/>
              <a:ea typeface="Arial"/>
              <a:cs typeface="Arial"/>
              <a:sym typeface="Arial"/>
            </a:endParaRPr>
          </a:p>
          <a:p>
            <a:pPr marL="0" marR="0" lvl="0" indent="0" algn="ctr" rtl="0">
              <a:spcBef>
                <a:spcPts val="0"/>
              </a:spcBef>
              <a:spcAft>
                <a:spcPts val="0"/>
              </a:spcAft>
              <a:buNone/>
            </a:pPr>
            <a:endParaRPr sz="600" b="1">
              <a:solidFill>
                <a:srgbClr val="000000"/>
              </a:solidFill>
              <a:latin typeface="Arial"/>
              <a:ea typeface="Arial"/>
              <a:cs typeface="Arial"/>
              <a:sym typeface="Arial"/>
            </a:endParaRPr>
          </a:p>
          <a:p>
            <a:pPr marL="0" marR="0" lvl="0" indent="0" algn="ctr" rtl="0">
              <a:spcBef>
                <a:spcPts val="0"/>
              </a:spcBef>
              <a:spcAft>
                <a:spcPts val="0"/>
              </a:spcAft>
              <a:buNone/>
            </a:pPr>
            <a:r>
              <a:rPr lang="en-US" sz="1600">
                <a:solidFill>
                  <a:srgbClr val="000000"/>
                </a:solidFill>
                <a:latin typeface="Arial"/>
                <a:ea typeface="Arial"/>
                <a:cs typeface="Arial"/>
                <a:sym typeface="Arial"/>
              </a:rPr>
              <a:t>Classroom Practices</a:t>
            </a:r>
            <a:endParaRPr/>
          </a:p>
        </p:txBody>
      </p:sp>
      <p:sp>
        <p:nvSpPr>
          <p:cNvPr id="248" name="Google Shape;248;p41"/>
          <p:cNvSpPr txBox="1"/>
          <p:nvPr/>
        </p:nvSpPr>
        <p:spPr>
          <a:xfrm>
            <a:off x="5901898" y="2199770"/>
            <a:ext cx="12405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000000"/>
                </a:solidFill>
                <a:latin typeface="Arial"/>
                <a:ea typeface="Arial"/>
                <a:cs typeface="Arial"/>
                <a:sym typeface="Arial"/>
              </a:rPr>
              <a:t>DATA</a:t>
            </a:r>
            <a:endParaRPr dirty="0"/>
          </a:p>
        </p:txBody>
      </p:sp>
      <p:sp>
        <p:nvSpPr>
          <p:cNvPr id="249" name="Google Shape;249;p41"/>
          <p:cNvSpPr txBox="1"/>
          <p:nvPr/>
        </p:nvSpPr>
        <p:spPr>
          <a:xfrm>
            <a:off x="3298869" y="849160"/>
            <a:ext cx="2945414"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000000"/>
                </a:solidFill>
                <a:latin typeface="Arial"/>
                <a:ea typeface="Arial"/>
                <a:cs typeface="Arial"/>
                <a:sym typeface="Arial"/>
              </a:rPr>
              <a:t>OUTCOMES</a:t>
            </a:r>
            <a:endParaRPr dirty="0"/>
          </a:p>
          <a:p>
            <a:pPr marL="285750" marR="0" lvl="0" indent="-285750" algn="ctr"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Increased Instructional Time</a:t>
            </a:r>
            <a:endParaRPr dirty="0"/>
          </a:p>
          <a:p>
            <a:pPr marL="285750" marR="0" lvl="0" indent="-285750" algn="ctr"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Increased Relationships</a:t>
            </a:r>
            <a:endParaRPr dirty="0"/>
          </a:p>
          <a:p>
            <a:pPr marL="285750" marR="0" lvl="0" indent="-285750" algn="ctr"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Positive Climate</a:t>
            </a:r>
            <a:endParaRPr dirty="0"/>
          </a:p>
        </p:txBody>
      </p:sp>
      <p:sp>
        <p:nvSpPr>
          <p:cNvPr id="250" name="Google Shape;250;p41" descr="Title"/>
          <p:cNvSpPr txBox="1"/>
          <p:nvPr/>
        </p:nvSpPr>
        <p:spPr>
          <a:xfrm>
            <a:off x="1514858" y="85735"/>
            <a:ext cx="6771942" cy="2770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D2A53"/>
              </a:buClr>
              <a:buSzPts val="1800"/>
              <a:buFont typeface="Arial"/>
              <a:buNone/>
            </a:pPr>
            <a:endParaRPr sz="1800" dirty="0">
              <a:solidFill>
                <a:srgbClr val="EAEAEA"/>
              </a:solidFill>
              <a:latin typeface="Arial"/>
              <a:ea typeface="Arial"/>
              <a:cs typeface="Arial"/>
              <a:sym typeface="Arial"/>
            </a:endParaRPr>
          </a:p>
        </p:txBody>
      </p:sp>
      <p:sp>
        <p:nvSpPr>
          <p:cNvPr id="258" name="Google Shape;258;p41"/>
          <p:cNvSpPr txBox="1"/>
          <p:nvPr/>
        </p:nvSpPr>
        <p:spPr>
          <a:xfrm>
            <a:off x="5632210" y="2822521"/>
            <a:ext cx="2027241" cy="830997"/>
          </a:xfrm>
          <a:prstGeom prst="rect">
            <a:avLst/>
          </a:prstGeom>
          <a:noFill/>
          <a:ln>
            <a:noFill/>
          </a:ln>
        </p:spPr>
        <p:txBody>
          <a:bodyPr spcFirstLastPara="1" wrap="square" lIns="91425" tIns="45700" rIns="91425" bIns="45700" anchor="t" anchorCtr="0">
            <a:noAutofit/>
          </a:bodyPr>
          <a:lstStyle/>
          <a:p>
            <a:pPr marL="182563" marR="0" lvl="0" indent="-182563" algn="l"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Staff Self-Assessments</a:t>
            </a:r>
            <a:endParaRPr dirty="0"/>
          </a:p>
          <a:p>
            <a:pPr marL="182563" marR="0" lvl="0" indent="-182563" algn="l"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Minor/Major ODRs</a:t>
            </a:r>
            <a:endParaRPr sz="1600" dirty="0">
              <a:solidFill>
                <a:srgbClr val="000000"/>
              </a:solidFill>
              <a:latin typeface="Twentieth Century"/>
              <a:ea typeface="Twentieth Century"/>
              <a:cs typeface="Twentieth Century"/>
              <a:sym typeface="Twentieth Century"/>
            </a:endParaRPr>
          </a:p>
        </p:txBody>
      </p:sp>
      <p:sp>
        <p:nvSpPr>
          <p:cNvPr id="259" name="Google Shape;259;p41"/>
          <p:cNvSpPr txBox="1"/>
          <p:nvPr/>
        </p:nvSpPr>
        <p:spPr>
          <a:xfrm>
            <a:off x="1829239" y="2741230"/>
            <a:ext cx="2244531" cy="1815882"/>
          </a:xfrm>
          <a:prstGeom prst="rect">
            <a:avLst/>
          </a:prstGeom>
          <a:noFill/>
          <a:ln>
            <a:noFill/>
          </a:ln>
        </p:spPr>
        <p:txBody>
          <a:bodyPr spcFirstLastPara="1" wrap="square" lIns="91425" tIns="45700" rIns="91425" bIns="45700" anchor="t" anchorCtr="0">
            <a:noAutofit/>
          </a:bodyPr>
          <a:lstStyle/>
          <a:p>
            <a:pPr marL="182563" marR="0" lvl="0" indent="-182563" algn="l"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School-wide plan for teaching, installing, and coaching Classroom Practices</a:t>
            </a:r>
            <a:endParaRPr dirty="0"/>
          </a:p>
          <a:p>
            <a:pPr marL="182563" marR="0" lvl="0" indent="-182563" algn="l"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Connecting to School-wide PBIS Components</a:t>
            </a:r>
            <a:endParaRPr dirty="0"/>
          </a:p>
          <a:p>
            <a:pPr marL="182563" marR="0" lvl="0" indent="-182563" algn="l" rtl="0">
              <a:spcBef>
                <a:spcPts val="0"/>
              </a:spcBef>
              <a:spcAft>
                <a:spcPts val="0"/>
              </a:spcAft>
              <a:buClr>
                <a:srgbClr val="000000"/>
              </a:buClr>
              <a:buSzPts val="1600"/>
              <a:buFont typeface="Arial"/>
              <a:buChar char="•"/>
            </a:pPr>
            <a:r>
              <a:rPr lang="en-US" sz="1600" dirty="0">
                <a:solidFill>
                  <a:srgbClr val="000000"/>
                </a:solidFill>
                <a:latin typeface="Twentieth Century"/>
                <a:ea typeface="Twentieth Century"/>
                <a:cs typeface="Twentieth Century"/>
                <a:sym typeface="Twentieth Century"/>
              </a:rPr>
              <a:t>Tiger Pride Team</a:t>
            </a:r>
            <a:endParaRPr sz="1600" dirty="0">
              <a:solidFill>
                <a:srgbClr val="000000"/>
              </a:solidFill>
              <a:latin typeface="Twentieth Century"/>
              <a:ea typeface="Twentieth Century"/>
              <a:cs typeface="Twentieth Century"/>
              <a:sym typeface="Twentieth Century"/>
            </a:endParaRPr>
          </a:p>
        </p:txBody>
      </p:sp>
      <p:sp>
        <p:nvSpPr>
          <p:cNvPr id="2" name="Title 1"/>
          <p:cNvSpPr>
            <a:spLocks noGrp="1"/>
          </p:cNvSpPr>
          <p:nvPr>
            <p:ph type="title"/>
          </p:nvPr>
        </p:nvSpPr>
        <p:spPr>
          <a:xfrm>
            <a:off x="1635760" y="34309"/>
            <a:ext cx="6563360" cy="272983"/>
          </a:xfrm>
        </p:spPr>
        <p:txBody>
          <a:bodyPr/>
          <a:lstStyle/>
          <a:p>
            <a:r>
              <a:rPr lang="en-US" sz="800" dirty="0">
                <a:solidFill>
                  <a:srgbClr val="EAEAEA"/>
                </a:solidFill>
                <a:latin typeface="Arial"/>
                <a:ea typeface="Arial"/>
                <a:cs typeface="Arial"/>
                <a:sym typeface="Arial"/>
              </a:rPr>
              <a:t>Installing Classroom Practices within the </a:t>
            </a:r>
            <a:r>
              <a:rPr lang="en-US" sz="800" b="1" dirty="0">
                <a:solidFill>
                  <a:srgbClr val="EAEAEA"/>
                </a:solidFill>
                <a:latin typeface="Arial"/>
                <a:ea typeface="Arial"/>
                <a:cs typeface="Arial"/>
                <a:sym typeface="Arial"/>
              </a:rPr>
              <a:t>PBIS/</a:t>
            </a:r>
            <a:r>
              <a:rPr lang="en-US" sz="800" dirty="0">
                <a:solidFill>
                  <a:srgbClr val="EAEAEA"/>
                </a:solidFill>
                <a:latin typeface="Arial"/>
                <a:ea typeface="Arial"/>
                <a:cs typeface="Arial"/>
                <a:sym typeface="Arial"/>
              </a:rPr>
              <a:t>MTSS</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42" descr="Traingle with green yellow and red shading. with 80% in green, 15% in  yellow and 5% in red"/>
          <p:cNvSpPr/>
          <p:nvPr/>
        </p:nvSpPr>
        <p:spPr>
          <a:xfrm>
            <a:off x="2005519" y="1496986"/>
            <a:ext cx="3657600" cy="4780800"/>
          </a:xfrm>
          <a:prstGeom prst="triangle">
            <a:avLst>
              <a:gd name="adj" fmla="val 50000"/>
            </a:avLst>
          </a:prstGeom>
          <a:solidFill>
            <a:srgbClr val="339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66" name="Google Shape;266;p42" descr="top of triangle"/>
          <p:cNvSpPr/>
          <p:nvPr/>
        </p:nvSpPr>
        <p:spPr>
          <a:xfrm>
            <a:off x="3265358" y="1559849"/>
            <a:ext cx="1137922" cy="1521967"/>
          </a:xfrm>
          <a:prstGeom prst="triangle">
            <a:avLst>
              <a:gd name="adj" fmla="val 50000"/>
            </a:avLst>
          </a:prstGeom>
          <a:gradFill>
            <a:gsLst>
              <a:gs pos="0">
                <a:srgbClr val="FFF95A"/>
              </a:gs>
              <a:gs pos="90000">
                <a:srgbClr val="FFF95A"/>
              </a:gs>
              <a:gs pos="100000">
                <a:srgbClr val="FFF95A">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67" name="Google Shape;267;p42" descr="5 % top of traingle"/>
          <p:cNvSpPr/>
          <p:nvPr/>
        </p:nvSpPr>
        <p:spPr>
          <a:xfrm>
            <a:off x="3584846" y="1614650"/>
            <a:ext cx="498946" cy="677450"/>
          </a:xfrm>
          <a:prstGeom prst="triangle">
            <a:avLst>
              <a:gd name="adj" fmla="val 50000"/>
            </a:avLst>
          </a:prstGeom>
          <a:gradFill>
            <a:gsLst>
              <a:gs pos="0">
                <a:srgbClr val="FF0000"/>
              </a:gs>
              <a:gs pos="76000">
                <a:srgbClr val="FF0000"/>
              </a:gs>
              <a:gs pos="100000">
                <a:srgbClr val="FFF95A">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68" name="Google Shape;268;p42" descr="Parenthesis at side of traingle  indicated Tier 1 Tier 2 and Tier 2"/>
          <p:cNvSpPr/>
          <p:nvPr/>
        </p:nvSpPr>
        <p:spPr>
          <a:xfrm rot="-1255242" flipH="1">
            <a:off x="4779749" y="1280150"/>
            <a:ext cx="457200" cy="5037174"/>
          </a:xfrm>
          <a:prstGeom prst="leftBrace">
            <a:avLst>
              <a:gd name="adj1" fmla="val 103414"/>
              <a:gd name="adj2" fmla="val 62719"/>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69" name="Google Shape;269;p42"/>
          <p:cNvSpPr txBox="1"/>
          <p:nvPr/>
        </p:nvSpPr>
        <p:spPr>
          <a:xfrm>
            <a:off x="5772080" y="4069469"/>
            <a:ext cx="2427832" cy="1631216"/>
          </a:xfrm>
          <a:prstGeom prst="rect">
            <a:avLst/>
          </a:prstGeom>
          <a:solidFill>
            <a:srgbClr val="64996B"/>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Twentieth Century"/>
                <a:ea typeface="Twentieth Century"/>
                <a:cs typeface="Twentieth Century"/>
                <a:sym typeface="Twentieth Century"/>
              </a:rPr>
              <a:t>Tier I Prevention</a:t>
            </a:r>
            <a:r>
              <a:rPr lang="en-US" sz="1800">
                <a:solidFill>
                  <a:srgbClr val="FFFFFF"/>
                </a:solidFill>
                <a:latin typeface="Twentieth Century"/>
                <a:ea typeface="Twentieth Century"/>
                <a:cs typeface="Twentieth Century"/>
                <a:sym typeface="Twentieth Century"/>
              </a:rPr>
              <a:t>:</a:t>
            </a:r>
            <a:endParaRPr/>
          </a:p>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1600">
                <a:solidFill>
                  <a:srgbClr val="FFFFFF"/>
                </a:solidFill>
                <a:latin typeface="Twentieth Century"/>
                <a:ea typeface="Twentieth Century"/>
                <a:cs typeface="Twentieth Century"/>
                <a:sym typeface="Twentieth Century"/>
              </a:rPr>
              <a:t>School/</a:t>
            </a:r>
            <a:r>
              <a:rPr lang="en-US" sz="1600" b="1">
                <a:solidFill>
                  <a:srgbClr val="FFFFFF"/>
                </a:solidFill>
                <a:latin typeface="Twentieth Century"/>
                <a:ea typeface="Twentieth Century"/>
                <a:cs typeface="Twentieth Century"/>
                <a:sym typeface="Twentieth Century"/>
              </a:rPr>
              <a:t>Classroom-wide</a:t>
            </a:r>
            <a:r>
              <a:rPr lang="en-US" sz="1600">
                <a:solidFill>
                  <a:srgbClr val="FFFFFF"/>
                </a:solidFill>
                <a:latin typeface="Twentieth Century"/>
                <a:ea typeface="Twentieth Century"/>
                <a:cs typeface="Twentieth Century"/>
                <a:sym typeface="Twentieth Century"/>
              </a:rPr>
              <a:t> Data, Systems, </a:t>
            </a:r>
            <a:r>
              <a:rPr lang="en-US" sz="1600" b="1">
                <a:solidFill>
                  <a:srgbClr val="FFFFFF"/>
                </a:solidFill>
                <a:latin typeface="Twentieth Century"/>
                <a:ea typeface="Twentieth Century"/>
                <a:cs typeface="Twentieth Century"/>
                <a:sym typeface="Twentieth Century"/>
              </a:rPr>
              <a:t>Practices</a:t>
            </a:r>
            <a:endParaRPr/>
          </a:p>
          <a:p>
            <a:pPr marL="0" marR="0" lvl="0" indent="0" algn="ctr" rtl="0">
              <a:spcBef>
                <a:spcPts val="0"/>
              </a:spcBef>
              <a:spcAft>
                <a:spcPts val="0"/>
              </a:spcAft>
              <a:buNone/>
            </a:pPr>
            <a:r>
              <a:rPr lang="en-US" sz="1600">
                <a:solidFill>
                  <a:srgbClr val="FFFFFF"/>
                </a:solidFill>
                <a:latin typeface="Twentieth Century"/>
                <a:ea typeface="Twentieth Century"/>
                <a:cs typeface="Twentieth Century"/>
                <a:sym typeface="Twentieth Century"/>
              </a:rPr>
              <a:t>for all Students, Staff, Settings</a:t>
            </a:r>
            <a:endParaRPr/>
          </a:p>
        </p:txBody>
      </p:sp>
      <p:sp>
        <p:nvSpPr>
          <p:cNvPr id="270" name="Google Shape;270;p42" descr="tier 3"/>
          <p:cNvSpPr/>
          <p:nvPr/>
        </p:nvSpPr>
        <p:spPr>
          <a:xfrm rot="-1184886">
            <a:off x="4574847" y="1464107"/>
            <a:ext cx="252917" cy="609600"/>
          </a:xfrm>
          <a:prstGeom prst="rightBrace">
            <a:avLst>
              <a:gd name="adj1" fmla="val 29872"/>
              <a:gd name="adj2" fmla="val 50000"/>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71" name="Google Shape;271;p42" descr="Tier 2"/>
          <p:cNvSpPr/>
          <p:nvPr/>
        </p:nvSpPr>
        <p:spPr>
          <a:xfrm rot="-1243991">
            <a:off x="4479923" y="1422455"/>
            <a:ext cx="304800" cy="1616759"/>
          </a:xfrm>
          <a:prstGeom prst="rightBrace">
            <a:avLst>
              <a:gd name="adj1" fmla="val 39583"/>
              <a:gd name="adj2" fmla="val 83706"/>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72" name="Google Shape;272;p42"/>
          <p:cNvSpPr txBox="1"/>
          <p:nvPr/>
        </p:nvSpPr>
        <p:spPr>
          <a:xfrm>
            <a:off x="5330127" y="2672577"/>
            <a:ext cx="2504126" cy="1107996"/>
          </a:xfrm>
          <a:prstGeom prst="rect">
            <a:avLst/>
          </a:prstGeom>
          <a:solidFill>
            <a:srgbClr val="FFF95A"/>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Twentieth Century"/>
                <a:ea typeface="Twentieth Century"/>
                <a:cs typeface="Twentieth Century"/>
                <a:sym typeface="Twentieth Century"/>
              </a:rPr>
              <a:t>Tier II Prevention</a:t>
            </a:r>
            <a:r>
              <a:rPr lang="en-US" sz="1800">
                <a:solidFill>
                  <a:srgbClr val="000000"/>
                </a:solidFill>
                <a:latin typeface="Twentieth Century"/>
                <a:ea typeface="Twentieth Century"/>
                <a:cs typeface="Twentieth Century"/>
                <a:sym typeface="Twentieth Century"/>
              </a:rPr>
              <a:t>:</a:t>
            </a:r>
            <a:endParaRPr/>
          </a:p>
          <a:p>
            <a:pPr marL="0" marR="0" lvl="0" indent="0" algn="ctr" rtl="0">
              <a:spcBef>
                <a:spcPts val="0"/>
              </a:spcBef>
              <a:spcAft>
                <a:spcPts val="0"/>
              </a:spcAft>
              <a:buNone/>
            </a:pPr>
            <a:r>
              <a:rPr lang="en-US" sz="1600">
                <a:solidFill>
                  <a:srgbClr val="000000"/>
                </a:solidFill>
                <a:latin typeface="Twentieth Century"/>
                <a:ea typeface="Twentieth Century"/>
                <a:cs typeface="Twentieth Century"/>
                <a:sym typeface="Twentieth Century"/>
              </a:rPr>
              <a:t>Group-based Data, Systems, Practices Targeting At-Risk Behaviors</a:t>
            </a:r>
            <a:endParaRPr/>
          </a:p>
        </p:txBody>
      </p:sp>
      <p:sp>
        <p:nvSpPr>
          <p:cNvPr id="273" name="Google Shape;273;p42"/>
          <p:cNvSpPr txBox="1"/>
          <p:nvPr/>
        </p:nvSpPr>
        <p:spPr>
          <a:xfrm>
            <a:off x="5033415" y="1278732"/>
            <a:ext cx="2928057" cy="1107996"/>
          </a:xfrm>
          <a:prstGeom prst="rect">
            <a:avLst/>
          </a:prstGeom>
          <a:solidFill>
            <a:srgbClr val="FF8A7D"/>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dk2"/>
                </a:solidFill>
                <a:latin typeface="Twentieth Century"/>
                <a:ea typeface="Twentieth Century"/>
                <a:cs typeface="Twentieth Century"/>
                <a:sym typeface="Twentieth Century"/>
              </a:rPr>
              <a:t>Tier III Prevention</a:t>
            </a:r>
            <a:r>
              <a:rPr lang="en-US" sz="1800" dirty="0">
                <a:solidFill>
                  <a:schemeClr val="dk2"/>
                </a:solidFill>
                <a:latin typeface="Twentieth Century"/>
                <a:ea typeface="Twentieth Century"/>
                <a:cs typeface="Twentieth Century"/>
                <a:sym typeface="Twentieth Century"/>
              </a:rPr>
              <a:t>:</a:t>
            </a:r>
            <a:endParaRPr dirty="0"/>
          </a:p>
          <a:p>
            <a:pPr marL="0" marR="0" lvl="0" indent="0" algn="ctr" rtl="0">
              <a:spcBef>
                <a:spcPts val="0"/>
              </a:spcBef>
              <a:spcAft>
                <a:spcPts val="0"/>
              </a:spcAft>
              <a:buNone/>
            </a:pPr>
            <a:r>
              <a:rPr lang="en-US" sz="1600" dirty="0">
                <a:solidFill>
                  <a:schemeClr val="dk2"/>
                </a:solidFill>
                <a:latin typeface="Twentieth Century"/>
                <a:ea typeface="Twentieth Century"/>
                <a:cs typeface="Twentieth Century"/>
                <a:sym typeface="Twentieth Century"/>
              </a:rPr>
              <a:t>Specialized, Individualized</a:t>
            </a:r>
            <a:endParaRPr dirty="0"/>
          </a:p>
          <a:p>
            <a:pPr marL="0" marR="0" lvl="0" indent="0" algn="ctr" rtl="0">
              <a:spcBef>
                <a:spcPts val="0"/>
              </a:spcBef>
              <a:spcAft>
                <a:spcPts val="0"/>
              </a:spcAft>
              <a:buNone/>
            </a:pPr>
            <a:r>
              <a:rPr lang="en-US" sz="1600" dirty="0">
                <a:solidFill>
                  <a:schemeClr val="dk2"/>
                </a:solidFill>
                <a:latin typeface="Twentieth Century"/>
                <a:ea typeface="Twentieth Century"/>
                <a:cs typeface="Twentieth Century"/>
                <a:sym typeface="Twentieth Century"/>
              </a:rPr>
              <a:t>Data, Systems, Practices for High-Need and Complex Behaviors</a:t>
            </a:r>
            <a:endParaRPr dirty="0"/>
          </a:p>
        </p:txBody>
      </p:sp>
      <p:sp>
        <p:nvSpPr>
          <p:cNvPr id="274" name="Google Shape;274;p42"/>
          <p:cNvSpPr txBox="1"/>
          <p:nvPr/>
        </p:nvSpPr>
        <p:spPr>
          <a:xfrm>
            <a:off x="2653219" y="5762642"/>
            <a:ext cx="23622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FFFFF"/>
                </a:solidFill>
                <a:latin typeface="Twentieth Century"/>
                <a:ea typeface="Twentieth Century"/>
                <a:cs typeface="Twentieth Century"/>
                <a:sym typeface="Twentieth Century"/>
              </a:rPr>
              <a:t>~80% responding</a:t>
            </a:r>
            <a:endParaRPr/>
          </a:p>
        </p:txBody>
      </p:sp>
      <p:sp>
        <p:nvSpPr>
          <p:cNvPr id="275" name="Google Shape;275;p42"/>
          <p:cNvSpPr txBox="1"/>
          <p:nvPr/>
        </p:nvSpPr>
        <p:spPr>
          <a:xfrm>
            <a:off x="3415219" y="2411386"/>
            <a:ext cx="8382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wentieth Century"/>
                <a:ea typeface="Twentieth Century"/>
                <a:cs typeface="Twentieth Century"/>
                <a:sym typeface="Twentieth Century"/>
              </a:rPr>
              <a:t>~15% </a:t>
            </a:r>
            <a:endParaRPr/>
          </a:p>
        </p:txBody>
      </p:sp>
      <p:sp>
        <p:nvSpPr>
          <p:cNvPr id="276" name="Google Shape;276;p42"/>
          <p:cNvSpPr txBox="1"/>
          <p:nvPr/>
        </p:nvSpPr>
        <p:spPr>
          <a:xfrm>
            <a:off x="3418736" y="1838732"/>
            <a:ext cx="8382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FFFFF"/>
                </a:solidFill>
                <a:latin typeface="Twentieth Century"/>
                <a:ea typeface="Twentieth Century"/>
                <a:cs typeface="Twentieth Century"/>
                <a:sym typeface="Twentieth Century"/>
              </a:rPr>
              <a:t>~5% </a:t>
            </a:r>
            <a:endParaRPr/>
          </a:p>
        </p:txBody>
      </p:sp>
      <p:sp>
        <p:nvSpPr>
          <p:cNvPr id="277" name="Google Shape;277;p42"/>
          <p:cNvSpPr txBox="1"/>
          <p:nvPr/>
        </p:nvSpPr>
        <p:spPr>
          <a:xfrm>
            <a:off x="812800" y="2205445"/>
            <a:ext cx="1973920" cy="23098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2"/>
              </a:buClr>
              <a:buSzPts val="2000"/>
              <a:buFont typeface="Noto Sans Symbols"/>
              <a:buChar char="✔"/>
            </a:pPr>
            <a:r>
              <a:rPr lang="en-US" sz="2000" dirty="0">
                <a:solidFill>
                  <a:schemeClr val="dk2"/>
                </a:solidFill>
                <a:latin typeface="Twentieth Century"/>
                <a:ea typeface="Twentieth Century"/>
                <a:cs typeface="Twentieth Century"/>
                <a:sym typeface="Twentieth Century"/>
              </a:rPr>
              <a:t>Students</a:t>
            </a:r>
            <a:endParaRPr dirty="0"/>
          </a:p>
          <a:p>
            <a:pPr marL="342900" marR="0" lvl="0" indent="-342900" algn="l" rtl="0">
              <a:lnSpc>
                <a:spcPct val="150000"/>
              </a:lnSpc>
              <a:spcBef>
                <a:spcPts val="0"/>
              </a:spcBef>
              <a:spcAft>
                <a:spcPts val="0"/>
              </a:spcAft>
              <a:buClr>
                <a:schemeClr val="dk2"/>
              </a:buClr>
              <a:buSzPts val="2000"/>
              <a:buFont typeface="Noto Sans Symbols"/>
              <a:buChar char="✔"/>
            </a:pPr>
            <a:r>
              <a:rPr lang="en-US" sz="2000" dirty="0">
                <a:solidFill>
                  <a:schemeClr val="dk2"/>
                </a:solidFill>
                <a:latin typeface="Twentieth Century"/>
                <a:ea typeface="Twentieth Century"/>
                <a:cs typeface="Twentieth Century"/>
                <a:sym typeface="Twentieth Century"/>
              </a:rPr>
              <a:t>Staff</a:t>
            </a:r>
            <a:endParaRPr dirty="0"/>
          </a:p>
          <a:p>
            <a:pPr marL="342900" marR="0" lvl="0" indent="-342900" algn="l" rtl="0">
              <a:lnSpc>
                <a:spcPct val="150000"/>
              </a:lnSpc>
              <a:spcBef>
                <a:spcPts val="0"/>
              </a:spcBef>
              <a:spcAft>
                <a:spcPts val="0"/>
              </a:spcAft>
              <a:buClr>
                <a:schemeClr val="dk2"/>
              </a:buClr>
              <a:buSzPts val="2000"/>
              <a:buFont typeface="Noto Sans Symbols"/>
              <a:buChar char="✔"/>
            </a:pPr>
            <a:r>
              <a:rPr lang="en-US" sz="2000" dirty="0">
                <a:solidFill>
                  <a:schemeClr val="dk2"/>
                </a:solidFill>
                <a:latin typeface="Twentieth Century"/>
                <a:ea typeface="Twentieth Century"/>
                <a:cs typeface="Twentieth Century"/>
                <a:sym typeface="Twentieth Century"/>
              </a:rPr>
              <a:t>Families</a:t>
            </a:r>
            <a:endParaRPr dirty="0"/>
          </a:p>
          <a:p>
            <a:pPr marL="342900" marR="0" lvl="0" indent="-342900" algn="l" rtl="0">
              <a:lnSpc>
                <a:spcPct val="150000"/>
              </a:lnSpc>
              <a:spcBef>
                <a:spcPts val="0"/>
              </a:spcBef>
              <a:spcAft>
                <a:spcPts val="0"/>
              </a:spcAft>
              <a:buClr>
                <a:schemeClr val="dk2"/>
              </a:buClr>
              <a:buSzPts val="2000"/>
              <a:buFont typeface="Noto Sans Symbols"/>
              <a:buChar char="✔"/>
            </a:pPr>
            <a:r>
              <a:rPr lang="en-US" sz="2000" dirty="0">
                <a:solidFill>
                  <a:schemeClr val="dk2"/>
                </a:solidFill>
                <a:latin typeface="Twentieth Century"/>
                <a:ea typeface="Twentieth Century"/>
                <a:cs typeface="Twentieth Century"/>
                <a:sym typeface="Twentieth Century"/>
              </a:rPr>
              <a:t>Community</a:t>
            </a:r>
            <a:endParaRPr dirty="0"/>
          </a:p>
          <a:p>
            <a:pPr marL="285750" marR="0" lvl="0" indent="-184150" algn="l" rtl="0">
              <a:lnSpc>
                <a:spcPct val="150000"/>
              </a:lnSpc>
              <a:spcBef>
                <a:spcPts val="0"/>
              </a:spcBef>
              <a:spcAft>
                <a:spcPts val="0"/>
              </a:spcAft>
              <a:buClr>
                <a:schemeClr val="dk1"/>
              </a:buClr>
              <a:buSzPts val="1600"/>
              <a:buFont typeface="Noto Sans Symbols"/>
              <a:buNone/>
            </a:pPr>
            <a:endParaRPr sz="1600" b="1" dirty="0">
              <a:solidFill>
                <a:srgbClr val="000000"/>
              </a:solidFill>
              <a:latin typeface="Twentieth Century"/>
              <a:ea typeface="Twentieth Century"/>
              <a:cs typeface="Twentieth Century"/>
              <a:sym typeface="Twentieth Century"/>
            </a:endParaRPr>
          </a:p>
        </p:txBody>
      </p:sp>
      <p:sp>
        <p:nvSpPr>
          <p:cNvPr id="278" name="Google Shape;278;p42"/>
          <p:cNvSpPr txBox="1">
            <a:spLocks noGrp="1"/>
          </p:cNvSpPr>
          <p:nvPr>
            <p:ph type="title"/>
          </p:nvPr>
        </p:nvSpPr>
        <p:spPr>
          <a:xfrm>
            <a:off x="1339912" y="362602"/>
            <a:ext cx="6951233" cy="54555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400"/>
              <a:buFont typeface="Twentieth Century"/>
              <a:buNone/>
            </a:pPr>
            <a:r>
              <a:rPr lang="en-US" sz="2400" dirty="0">
                <a:solidFill>
                  <a:srgbClr val="000000"/>
                </a:solidFill>
              </a:rPr>
              <a:t>Three-tiered Continuum of Evidence-based Practices</a:t>
            </a:r>
            <a:endParaRPr sz="2400" dirty="0"/>
          </a:p>
        </p:txBody>
      </p:sp>
      <p:sp>
        <p:nvSpPr>
          <p:cNvPr id="279" name="Google Shape;279;p42"/>
          <p:cNvSpPr txBox="1"/>
          <p:nvPr/>
        </p:nvSpPr>
        <p:spPr>
          <a:xfrm>
            <a:off x="27119" y="6377896"/>
            <a:ext cx="282195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Midwest PBIS Network 1-15-19</a:t>
            </a:r>
            <a:endParaRPr/>
          </a:p>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Adapted from: USDOE OSEP PBIS TA Center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3747</Words>
  <Application>Microsoft Office PowerPoint</Application>
  <PresentationFormat>On-screen Show (4:3)</PresentationFormat>
  <Paragraphs>437</Paragraphs>
  <Slides>31</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Twentieth Century</vt:lpstr>
      <vt:lpstr>Palatino Linotype</vt:lpstr>
      <vt:lpstr>Play</vt:lpstr>
      <vt:lpstr>Calibri</vt:lpstr>
      <vt:lpstr>Arial</vt:lpstr>
      <vt:lpstr>Questrial</vt:lpstr>
      <vt:lpstr>Libre Baskerville</vt:lpstr>
      <vt:lpstr>Noto Sans Symbols</vt:lpstr>
      <vt:lpstr>Georgia</vt:lpstr>
      <vt:lpstr>Final_MWBIS 4</vt:lpstr>
      <vt:lpstr>Default Theme</vt:lpstr>
      <vt:lpstr>7_Final_MWBIS 4</vt:lpstr>
      <vt:lpstr>PBIS – Classroom*</vt:lpstr>
      <vt:lpstr> 6 Classroom Practices </vt:lpstr>
      <vt:lpstr>Rationale</vt:lpstr>
      <vt:lpstr>One Truth of the Matter…</vt:lpstr>
      <vt:lpstr>Student Engagement</vt:lpstr>
      <vt:lpstr>What We Know…</vt:lpstr>
      <vt:lpstr>PBIS</vt:lpstr>
      <vt:lpstr>Installing Classroom Practices within the PBIS/MTSS</vt:lpstr>
      <vt:lpstr>Three-tiered Continuum of Evidence-based Practices</vt:lpstr>
      <vt:lpstr>Classroom Practices</vt:lpstr>
      <vt:lpstr>Tiered Fidelity Inventory</vt:lpstr>
      <vt:lpstr>Office Discipline Referrals</vt:lpstr>
      <vt:lpstr>Office Discipline Referrals</vt:lpstr>
      <vt:lpstr>Office Discipline Referrals</vt:lpstr>
      <vt:lpstr>Quick Activity</vt:lpstr>
      <vt:lpstr>Research-Based Benefits of Relationships</vt:lpstr>
      <vt:lpstr>Relationship = Key to Success</vt:lpstr>
      <vt:lpstr> The Sticker Project </vt:lpstr>
      <vt:lpstr>Data from our 2019 Student Survey Percentage</vt:lpstr>
      <vt:lpstr>Data from our 2019 Student Survey Percentage</vt:lpstr>
      <vt:lpstr>Self-Assessment (we will maintain confidentiality)</vt:lpstr>
      <vt:lpstr>How do PBIS classroom practices support the Trauma lens?</vt:lpstr>
      <vt:lpstr>Bottom-Up Development</vt:lpstr>
      <vt:lpstr> What to Expect In Our Classrooms </vt:lpstr>
      <vt:lpstr>  What Flight, Fight, or Freeze Looks Like in the Classroom </vt:lpstr>
      <vt:lpstr>Trauma Lens Crosswalk with the 6 Classroom Practices</vt:lpstr>
      <vt:lpstr>Self-Assessment your current classroom</vt:lpstr>
      <vt:lpstr>Self-Assessment your current classroom</vt:lpstr>
      <vt:lpstr>Self-Assessment of 6 Classroom Practices</vt:lpstr>
      <vt:lpstr> Classroom-wide PBIS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 Classroom*</dc:title>
  <dc:creator>Hunt, Mary</dc:creator>
  <cp:lastModifiedBy>Garrett Petrie</cp:lastModifiedBy>
  <cp:revision>11</cp:revision>
  <dcterms:modified xsi:type="dcterms:W3CDTF">2019-06-11T06:15:32Z</dcterms:modified>
</cp:coreProperties>
</file>